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774" r:id="rId2"/>
  </p:sldMasterIdLst>
  <p:notesMasterIdLst>
    <p:notesMasterId r:id="rId28"/>
  </p:notesMasterIdLst>
  <p:handoutMasterIdLst>
    <p:handoutMasterId r:id="rId29"/>
  </p:handoutMasterIdLst>
  <p:sldIdLst>
    <p:sldId id="938" r:id="rId3"/>
    <p:sldId id="884" r:id="rId4"/>
    <p:sldId id="923" r:id="rId5"/>
    <p:sldId id="918" r:id="rId6"/>
    <p:sldId id="924" r:id="rId7"/>
    <p:sldId id="940" r:id="rId8"/>
    <p:sldId id="927" r:id="rId9"/>
    <p:sldId id="930" r:id="rId10"/>
    <p:sldId id="925" r:id="rId11"/>
    <p:sldId id="942" r:id="rId12"/>
    <p:sldId id="931" r:id="rId13"/>
    <p:sldId id="926" r:id="rId14"/>
    <p:sldId id="936" r:id="rId15"/>
    <p:sldId id="928" r:id="rId16"/>
    <p:sldId id="932" r:id="rId17"/>
    <p:sldId id="937" r:id="rId18"/>
    <p:sldId id="939" r:id="rId19"/>
    <p:sldId id="921" r:id="rId20"/>
    <p:sldId id="904" r:id="rId21"/>
    <p:sldId id="935" r:id="rId22"/>
    <p:sldId id="920" r:id="rId23"/>
    <p:sldId id="922" r:id="rId24"/>
    <p:sldId id="933" r:id="rId25"/>
    <p:sldId id="934" r:id="rId26"/>
    <p:sldId id="943" r:id="rId27"/>
  </p:sldIdLst>
  <p:sldSz cx="9906000" cy="6858000" type="A4"/>
  <p:notesSz cx="9779000" cy="6645275"/>
  <p:defaultTextStyle>
    <a:defPPr>
      <a:defRPr lang="en-US"/>
    </a:defPPr>
    <a:lvl1pPr algn="l" rtl="0" eaLnBrk="0" fontAlgn="base" hangingPunct="0">
      <a:spcBef>
        <a:spcPct val="0"/>
      </a:spcBef>
      <a:spcAft>
        <a:spcPct val="0"/>
      </a:spcAft>
      <a:defRPr sz="12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udia-E. Wulz" initials="C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9ABF"/>
    <a:srgbClr val="66CCFF"/>
    <a:srgbClr val="0080FF"/>
    <a:srgbClr val="FF0000"/>
    <a:srgbClr val="CC66FF"/>
    <a:srgbClr val="FF0080"/>
    <a:srgbClr val="FF6666"/>
    <a:srgbClr val="FFCC66"/>
    <a:srgbClr val="008080"/>
    <a:srgbClr val="52B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71" autoAdjust="0"/>
    <p:restoredTop sz="88924" autoAdjust="0"/>
  </p:normalViewPr>
  <p:slideViewPr>
    <p:cSldViewPr snapToGrid="0">
      <p:cViewPr>
        <p:scale>
          <a:sx n="112" d="100"/>
          <a:sy n="112" d="100"/>
        </p:scale>
        <p:origin x="64" y="296"/>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3" d="100"/>
          <a:sy n="123" d="100"/>
        </p:scale>
        <p:origin x="-1016" y="-96"/>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A1F2794B-715F-844B-9AEE-EE4F14DF79D6}" type="datetimeFigureOut">
              <a:rPr lang="en-US" smtClean="0"/>
              <a:pPr/>
              <a:t>20/05/19</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77C15542-C2D7-7A46-9467-157BCD7D4234}" type="slidenum">
              <a:rPr lang="en-US" smtClean="0"/>
              <a:pPr/>
              <a:t>‹#›</a:t>
            </a:fld>
            <a:endParaRPr lang="en-US"/>
          </a:p>
        </p:txBody>
      </p:sp>
    </p:spTree>
    <p:extLst>
      <p:ext uri="{BB962C8B-B14F-4D97-AF65-F5344CB8AC3E}">
        <p14:creationId xmlns:p14="http://schemas.microsoft.com/office/powerpoint/2010/main" val="3066219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defRPr>
            </a:lvl1pPr>
          </a:lstStyle>
          <a:p>
            <a:pPr>
              <a:defRPr/>
            </a:pPr>
            <a:fld id="{53F35A73-B1E8-BA4B-BE77-B55E3AF427D9}" type="slidenum">
              <a:rPr lang="de-DE"/>
              <a:pPr>
                <a:defRPr/>
              </a:pPr>
              <a:t>‹#›</a:t>
            </a:fld>
            <a:endParaRPr lang="de-DE"/>
          </a:p>
        </p:txBody>
      </p:sp>
    </p:spTree>
    <p:extLst>
      <p:ext uri="{BB962C8B-B14F-4D97-AF65-F5344CB8AC3E}">
        <p14:creationId xmlns:p14="http://schemas.microsoft.com/office/powerpoint/2010/main" val="1520047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F0C3C528-B66A-4D43-8DE5-706349682364}" type="slidenum">
              <a:rPr lang="de-DE"/>
              <a:pPr/>
              <a:t>1</a:t>
            </a:fld>
            <a:endParaRPr lang="de-DE"/>
          </a:p>
        </p:txBody>
      </p:sp>
      <p:sp>
        <p:nvSpPr>
          <p:cNvPr id="15363" name="Rectangle 2"/>
          <p:cNvSpPr>
            <a:spLocks noGrp="1" noRot="1" noChangeAspect="1" noChangeArrowheads="1" noTextEdit="1"/>
          </p:cNvSpPr>
          <p:nvPr>
            <p:ph type="sldImg"/>
          </p:nvPr>
        </p:nvSpPr>
        <p:spPr>
          <a:xfrm>
            <a:off x="3090863" y="498475"/>
            <a:ext cx="3598862" cy="2492375"/>
          </a:xfrm>
          <a:ln/>
        </p:spPr>
      </p:sp>
      <p:sp>
        <p:nvSpPr>
          <p:cNvPr id="15364" name="Rectangle 3"/>
          <p:cNvSpPr>
            <a:spLocks noGrp="1" noChangeArrowheads="1"/>
          </p:cNvSpPr>
          <p:nvPr>
            <p:ph type="body" idx="1"/>
          </p:nvPr>
        </p:nvSpPr>
        <p:spPr>
          <a:noFill/>
          <a:ln/>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Jet cleaning</a:t>
            </a:r>
            <a:r>
              <a:rPr lang="en-US" sz="1200" kern="1200" baseline="0" dirty="0" smtClean="0">
                <a:solidFill>
                  <a:schemeClr val="tx1"/>
                </a:solidFill>
                <a:effectLst/>
                <a:latin typeface="Times New Roman" charset="0"/>
                <a:ea typeface="ＭＳ Ｐゴシック" charset="-128"/>
                <a:cs typeface="ＭＳ Ｐゴシック" charset="-128"/>
              </a:rPr>
              <a:t> reduces background by many orders of magnitude.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LDM: longitudinal density monitor</a:t>
            </a:r>
            <a:r>
              <a:rPr lang="en-US" baseline="0" dirty="0" smtClean="0"/>
              <a:t> of the LHC: </a:t>
            </a:r>
            <a:r>
              <a:rPr lang="en-US" dirty="0" smtClean="0"/>
              <a:t>single-photon </a:t>
            </a:r>
            <a:r>
              <a:rPr lang="en-US" i="1" dirty="0" smtClean="0"/>
              <a:t>counting</a:t>
            </a:r>
            <a:r>
              <a:rPr lang="en-US" dirty="0" smtClean="0"/>
              <a:t> system measuring synchrotron light.</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No events in data beyond</a:t>
            </a:r>
            <a:r>
              <a:rPr lang="en-US" sz="1200" kern="1200" baseline="0" dirty="0" smtClean="0">
                <a:solidFill>
                  <a:schemeClr val="tx1"/>
                </a:solidFill>
                <a:effectLst/>
                <a:latin typeface="Times New Roman" charset="0"/>
                <a:ea typeface="ＭＳ Ｐゴシック" charset="-128"/>
                <a:cs typeface="ＭＳ Ｐゴシック" charset="-128"/>
              </a:rPr>
              <a:t> 3 ns. </a:t>
            </a:r>
            <a:endParaRPr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Times New Roman" charset="0"/>
                <a:ea typeface="ＭＳ Ｐゴシック" charset="-128"/>
                <a:cs typeface="ＭＳ Ｐゴシック" charset="-128"/>
              </a:rPr>
              <a:t>2 luminosities:</a:t>
            </a:r>
            <a:r>
              <a:rPr lang="en-US" sz="1200" kern="1200" baseline="0" dirty="0" smtClean="0">
                <a:solidFill>
                  <a:schemeClr val="tx1"/>
                </a:solidFill>
                <a:effectLst/>
                <a:latin typeface="Times New Roman" charset="0"/>
                <a:ea typeface="ＭＳ Ｐゴシック" charset="-128"/>
                <a:cs typeface="ＭＳ Ｐゴシック" charset="-128"/>
              </a:rPr>
              <a:t> depending on trigger. </a:t>
            </a:r>
            <a:r>
              <a:rPr lang="en-US" sz="1200" kern="1200" dirty="0" smtClean="0">
                <a:solidFill>
                  <a:schemeClr val="tx1"/>
                </a:solidFill>
                <a:effectLst/>
                <a:latin typeface="Times New Roman" charset="0"/>
                <a:ea typeface="ＭＳ Ｐゴシック" charset="-128"/>
                <a:cs typeface="ＭＳ Ｐゴシック" charset="-128"/>
              </a:rPr>
              <a:t>To select events with trackless jets, an additional event-level variable, </a:t>
            </a:r>
            <a:r>
              <a:rPr lang="en-US" sz="1200" kern="1200" dirty="0" err="1" smtClean="0">
                <a:solidFill>
                  <a:schemeClr val="tx1"/>
                </a:solidFill>
                <a:effectLst/>
                <a:latin typeface="Times New Roman" charset="0"/>
                <a:ea typeface="ＭＳ Ｐゴシック" charset="-128"/>
                <a:cs typeface="ＭＳ Ｐゴシック" charset="-128"/>
              </a:rPr>
              <a:t>Delta</a:t>
            </a:r>
            <a:r>
              <a:rPr lang="en-US" sz="1200" i="1" kern="1200" dirty="0" err="1" smtClean="0">
                <a:solidFill>
                  <a:schemeClr val="tx1"/>
                </a:solidFill>
                <a:effectLst/>
                <a:latin typeface="Times New Roman" charset="0"/>
                <a:ea typeface="ＭＳ Ｐゴシック" charset="-128"/>
                <a:cs typeface="ＭＳ Ｐゴシック" charset="-128"/>
              </a:rPr>
              <a:t>R</a:t>
            </a:r>
            <a:r>
              <a:rPr lang="en-US" sz="1200" kern="1200" dirty="0" err="1" smtClean="0">
                <a:solidFill>
                  <a:schemeClr val="tx1"/>
                </a:solidFill>
                <a:effectLst/>
                <a:latin typeface="Times New Roman" charset="0"/>
                <a:ea typeface="ＭＳ Ｐゴシック" charset="-128"/>
                <a:cs typeface="ＭＳ Ｐゴシック" charset="-128"/>
              </a:rPr>
              <a:t>min</a:t>
            </a:r>
            <a:r>
              <a:rPr lang="en-US" sz="1200" kern="1200" dirty="0" smtClean="0">
                <a:solidFill>
                  <a:schemeClr val="tx1"/>
                </a:solidFill>
                <a:effectLst/>
                <a:latin typeface="Times New Roman" charset="0"/>
                <a:ea typeface="ＭＳ Ｐゴシック" charset="-128"/>
                <a:cs typeface="ＭＳ Ｐゴシック" charset="-128"/>
              </a:rPr>
              <a:t>(jet, tracks), is used. The quantity </a:t>
            </a:r>
            <a:r>
              <a:rPr lang="en-US" sz="1200" kern="1200" dirty="0" smtClean="0">
                <a:solidFill>
                  <a:schemeClr val="tx1"/>
                </a:solidFill>
                <a:effectLst/>
                <a:latin typeface="Times New Roman" charset="0"/>
                <a:ea typeface="ＭＳ Ｐゴシック" charset="-128"/>
                <a:cs typeface="ＭＳ Ｐゴシック" charset="-128"/>
              </a:rPr>
              <a:t>Delta </a:t>
            </a:r>
            <a:r>
              <a:rPr lang="en-US" sz="1200" i="1" kern="1200" dirty="0" err="1" smtClean="0">
                <a:solidFill>
                  <a:schemeClr val="tx1"/>
                </a:solidFill>
                <a:effectLst/>
                <a:latin typeface="Times New Roman" charset="0"/>
                <a:ea typeface="ＭＳ Ｐゴシック" charset="-128"/>
                <a:cs typeface="ＭＳ Ｐゴシック" charset="-128"/>
              </a:rPr>
              <a:t>R_</a:t>
            </a:r>
            <a:r>
              <a:rPr lang="en-US" sz="1200" kern="1200" dirty="0" err="1" smtClean="0">
                <a:solidFill>
                  <a:schemeClr val="tx1"/>
                </a:solidFill>
                <a:effectLst/>
                <a:latin typeface="Times New Roman" charset="0"/>
                <a:ea typeface="ＭＳ Ｐゴシック" charset="-128"/>
                <a:cs typeface="ＭＳ Ｐゴシック" charset="-128"/>
              </a:rPr>
              <a:t>min</a:t>
            </a:r>
            <a:r>
              <a:rPr lang="en-US" sz="1200" kern="1200" dirty="0" smtClean="0">
                <a:solidFill>
                  <a:schemeClr val="tx1"/>
                </a:solidFill>
                <a:effectLst/>
                <a:latin typeface="Times New Roman" charset="0"/>
                <a:ea typeface="ＭＳ Ｐゴシック" charset="-128"/>
                <a:cs typeface="ＭＳ Ｐゴシック" charset="-128"/>
              </a:rPr>
              <a:t>(jet, tracks) is defined as the angular distance between the jet axis and the closest track with </a:t>
            </a:r>
            <a:r>
              <a:rPr lang="en-US" sz="1200" i="1" kern="1200" dirty="0" err="1" smtClean="0">
                <a:solidFill>
                  <a:schemeClr val="tx1"/>
                </a:solidFill>
                <a:effectLst/>
                <a:latin typeface="Times New Roman" charset="0"/>
                <a:ea typeface="ＭＳ Ｐゴシック" charset="-128"/>
                <a:cs typeface="ＭＳ Ｐゴシック" charset="-128"/>
              </a:rPr>
              <a:t>p</a:t>
            </a:r>
            <a:r>
              <a:rPr lang="en-US" sz="1200" kern="1200" dirty="0" err="1" smtClean="0">
                <a:solidFill>
                  <a:schemeClr val="tx1"/>
                </a:solidFill>
                <a:effectLst/>
                <a:latin typeface="Times New Roman" charset="0"/>
                <a:ea typeface="ＭＳ Ｐゴシック" charset="-128"/>
                <a:cs typeface="ＭＳ Ｐゴシック" charset="-128"/>
              </a:rPr>
              <a:t>T</a:t>
            </a:r>
            <a:r>
              <a:rPr lang="en-US" sz="1200" kern="1200" dirty="0" smtClean="0">
                <a:solidFill>
                  <a:schemeClr val="tx1"/>
                </a:solidFill>
                <a:effectLst/>
                <a:latin typeface="Times New Roman" charset="0"/>
                <a:ea typeface="ＭＳ Ｐゴシック" charset="-128"/>
                <a:cs typeface="ＭＳ Ｐゴシック" charset="-128"/>
              </a:rPr>
              <a:t> &gt; 2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and Sigma </a:t>
            </a:r>
            <a:r>
              <a:rPr lang="en-US" sz="1200" i="1" kern="1200" dirty="0" err="1" smtClean="0">
                <a:solidFill>
                  <a:schemeClr val="tx1"/>
                </a:solidFill>
                <a:effectLst/>
                <a:latin typeface="Times New Roman" charset="0"/>
                <a:ea typeface="ＭＳ Ｐゴシック" charset="-128"/>
                <a:cs typeface="ＭＳ Ｐゴシック" charset="-128"/>
              </a:rPr>
              <a:t>R_</a:t>
            </a:r>
            <a:r>
              <a:rPr lang="en-US" sz="1200" kern="1200" dirty="0" err="1" smtClean="0">
                <a:solidFill>
                  <a:schemeClr val="tx1"/>
                </a:solidFill>
                <a:effectLst/>
                <a:latin typeface="Times New Roman" charset="0"/>
                <a:ea typeface="ＭＳ Ｐゴシック" charset="-128"/>
                <a:cs typeface="ＭＳ Ｐゴシック" charset="-128"/>
              </a:rPr>
              <a:t>min</a:t>
            </a:r>
            <a:r>
              <a:rPr lang="en-US" sz="1200" kern="1200" dirty="0" smtClean="0">
                <a:solidFill>
                  <a:schemeClr val="tx1"/>
                </a:solidFill>
                <a:effectLst/>
                <a:latin typeface="Times New Roman" charset="0"/>
                <a:ea typeface="ＭＳ Ｐゴシック" charset="-128"/>
                <a:cs typeface="ＭＳ Ｐゴシック" charset="-128"/>
              </a:rPr>
              <a:t>(jet, tracks) is calculated by summing this distance over all the clean jets with </a:t>
            </a:r>
            <a:r>
              <a:rPr lang="en-US" sz="1200" i="1" kern="1200" dirty="0" err="1" smtClean="0">
                <a:solidFill>
                  <a:schemeClr val="tx1"/>
                </a:solidFill>
                <a:effectLst/>
                <a:latin typeface="Times New Roman" charset="0"/>
                <a:ea typeface="ＭＳ Ｐゴシック" charset="-128"/>
                <a:cs typeface="ＭＳ Ｐゴシック" charset="-128"/>
              </a:rPr>
              <a:t>p</a:t>
            </a:r>
            <a:r>
              <a:rPr lang="en-US" sz="1200" kern="1200" dirty="0" err="1" smtClean="0">
                <a:solidFill>
                  <a:schemeClr val="tx1"/>
                </a:solidFill>
                <a:effectLst/>
                <a:latin typeface="Times New Roman" charset="0"/>
                <a:ea typeface="ＭＳ Ｐゴシック" charset="-128"/>
                <a:cs typeface="ＭＳ Ｐゴシック" charset="-128"/>
              </a:rPr>
              <a:t>T</a:t>
            </a:r>
            <a:r>
              <a:rPr lang="en-US" sz="1200" kern="1200" dirty="0" smtClean="0">
                <a:solidFill>
                  <a:schemeClr val="tx1"/>
                </a:solidFill>
                <a:effectLst/>
                <a:latin typeface="Times New Roman" charset="0"/>
                <a:ea typeface="ＭＳ Ｐゴシック" charset="-128"/>
                <a:cs typeface="ＭＳ Ｐゴシック" charset="-128"/>
              </a:rPr>
              <a:t> &gt; 50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Run 1 analysis [37] scaled by the ratio of </a:t>
            </a:r>
            <a:r>
              <a:rPr lang="en-US" sz="1200" kern="1200" dirty="0" err="1" smtClean="0">
                <a:solidFill>
                  <a:schemeClr val="tx1"/>
                </a:solidFill>
                <a:effectLst/>
                <a:latin typeface="Times New Roman" charset="0"/>
                <a:ea typeface="ＭＳ Ｐゴシック" charset="-128"/>
                <a:cs typeface="ＭＳ Ｐゴシック" charset="-128"/>
              </a:rPr>
              <a:t>parton</a:t>
            </a:r>
            <a:r>
              <a:rPr lang="en-US" sz="1200" kern="1200" dirty="0" smtClean="0">
                <a:solidFill>
                  <a:schemeClr val="tx1"/>
                </a:solidFill>
                <a:effectLst/>
                <a:latin typeface="Times New Roman" charset="0"/>
                <a:ea typeface="ＭＳ Ｐゴシック" charset="-128"/>
                <a:cs typeface="ＭＳ Ｐゴシック" charset="-128"/>
              </a:rPr>
              <a:t> luminosities for gluon–gluon fusion between 13 TeV and 8 TeV for a particle of appropriate mass.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The combination is performed using a simultaneous fit of the likelihood functions of each analysis.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For the models with </a:t>
            </a:r>
            <a:r>
              <a:rPr lang="en-US" sz="1200" i="1" kern="1200" dirty="0" smtClean="0">
                <a:solidFill>
                  <a:schemeClr val="tx1"/>
                </a:solidFill>
                <a:effectLst/>
                <a:latin typeface="Times New Roman" charset="0"/>
                <a:ea typeface="ＭＳ Ｐゴシック" charset="-128"/>
                <a:cs typeface="ＭＳ Ｐゴシック" charset="-128"/>
              </a:rPr>
              <a:t>m</a:t>
            </a:r>
            <a:r>
              <a:rPr lang="en-US" sz="1200" kern="1200" dirty="0" smtClean="0">
                <a:solidFill>
                  <a:schemeClr val="tx1"/>
                </a:solidFill>
                <a:effectLst/>
                <a:latin typeface="Times New Roman" charset="0"/>
                <a:ea typeface="ＭＳ Ｐゴシック" charset="-128"/>
                <a:cs typeface="ＭＳ Ｐゴシック" charset="-128"/>
              </a:rPr>
              <a:t> = 125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the MS analysis has higher sensitivity than the CR analysis at large decay lengths. For short decay lengths (&lt; 10 cm) the sensitivities of the two analyses are comparable and the combination of their limits provides a </a:t>
            </a:r>
            <a:r>
              <a:rPr lang="en-US" sz="1200" kern="1200" smtClean="0">
                <a:solidFill>
                  <a:schemeClr val="tx1"/>
                </a:solidFill>
                <a:effectLst/>
                <a:latin typeface="Times New Roman" charset="0"/>
                <a:ea typeface="ＭＳ Ｐゴシック" charset="-128"/>
                <a:cs typeface="ＭＳ Ｐゴシック" charset="-128"/>
              </a:rPr>
              <a:t>slight </a:t>
            </a:r>
            <a:r>
              <a:rPr lang="en-US" sz="1200" kern="1200" smtClean="0">
                <a:solidFill>
                  <a:schemeClr val="tx1"/>
                </a:solidFill>
                <a:effectLst/>
                <a:latin typeface="Times New Roman" charset="0"/>
                <a:ea typeface="ＭＳ Ｐゴシック" charset="-128"/>
                <a:cs typeface="ＭＳ Ｐゴシック" charset="-128"/>
              </a:rPr>
              <a:t>improvement.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Mediator:</a:t>
            </a:r>
            <a:r>
              <a:rPr lang="en-US" baseline="0" dirty="0" smtClean="0"/>
              <a:t> electrical charge -1/3, 2/3, decaying to q of same charge; charged under QCD and dark QCD. Dark fermions: only charged under dark QCD.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MET: if dark hadrons have decay lengths of the order of the detector size or larger</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A variable called </a:t>
            </a:r>
            <a:r>
              <a:rPr lang="en-US" sz="1200" i="1" kern="1200" dirty="0" smtClean="0">
                <a:solidFill>
                  <a:schemeClr val="tx1"/>
                </a:solidFill>
                <a:effectLst/>
                <a:latin typeface="Times New Roman" charset="0"/>
                <a:ea typeface="ＭＳ Ｐゴシック" charset="-128"/>
                <a:cs typeface="ＭＳ Ｐゴシック" charset="-128"/>
              </a:rPr>
              <a:t>α</a:t>
            </a:r>
            <a:r>
              <a:rPr lang="en-US" sz="1200" kern="1200" dirty="0" smtClean="0">
                <a:solidFill>
                  <a:schemeClr val="tx1"/>
                </a:solidFill>
                <a:effectLst/>
                <a:latin typeface="Times New Roman" charset="0"/>
                <a:ea typeface="ＭＳ Ｐゴシック" charset="-128"/>
                <a:cs typeface="ＭＳ Ｐゴシック" charset="-128"/>
              </a:rPr>
              <a:t>3D, which is the scalar </a:t>
            </a:r>
            <a:r>
              <a:rPr lang="en-US" sz="1200" i="1" kern="1200" dirty="0" err="1" smtClean="0">
                <a:solidFill>
                  <a:schemeClr val="tx1"/>
                </a:solidFill>
                <a:effectLst/>
                <a:latin typeface="Times New Roman" charset="0"/>
                <a:ea typeface="ＭＳ Ｐゴシック" charset="-128"/>
                <a:cs typeface="ＭＳ Ｐゴシック" charset="-128"/>
              </a:rPr>
              <a:t>p</a:t>
            </a:r>
            <a:r>
              <a:rPr lang="en-US" sz="1200" kern="1200" dirty="0" err="1" smtClean="0">
                <a:solidFill>
                  <a:schemeClr val="tx1"/>
                </a:solidFill>
                <a:effectLst/>
                <a:latin typeface="Times New Roman" charset="0"/>
                <a:ea typeface="ＭＳ Ｐゴシック" charset="-128"/>
                <a:cs typeface="ＭＳ Ｐゴシック" charset="-128"/>
              </a:rPr>
              <a:t>T</a:t>
            </a:r>
            <a:r>
              <a:rPr lang="en-US" sz="1200" kern="1200" dirty="0" smtClean="0">
                <a:solidFill>
                  <a:schemeClr val="tx1"/>
                </a:solidFill>
                <a:effectLst/>
                <a:latin typeface="Times New Roman" charset="0"/>
                <a:ea typeface="ＭＳ Ｐゴシック" charset="-128"/>
                <a:cs typeface="ＭＳ Ｐゴシック" charset="-128"/>
              </a:rPr>
              <a:t> sum of the associated tracks whose values of </a:t>
            </a:r>
            <a:r>
              <a:rPr lang="en-US" sz="1200" i="1" kern="1200" dirty="0" smtClean="0">
                <a:solidFill>
                  <a:schemeClr val="tx1"/>
                </a:solidFill>
                <a:effectLst/>
                <a:latin typeface="Times New Roman" charset="0"/>
                <a:ea typeface="ＭＳ Ｐゴシック" charset="-128"/>
                <a:cs typeface="ＭＳ Ｐゴシック" charset="-128"/>
              </a:rPr>
              <a:t>D_</a:t>
            </a:r>
            <a:r>
              <a:rPr lang="en-US" sz="1200" kern="1200" dirty="0" smtClean="0">
                <a:solidFill>
                  <a:schemeClr val="tx1"/>
                </a:solidFill>
                <a:effectLst/>
                <a:latin typeface="Times New Roman" charset="0"/>
                <a:ea typeface="ＭＳ Ｐゴシック" charset="-128"/>
                <a:cs typeface="ＭＳ Ｐゴシック" charset="-128"/>
              </a:rPr>
              <a:t>N are smaller than a threshold, divided by the scalar </a:t>
            </a:r>
            <a:r>
              <a:rPr lang="en-US" sz="1200" i="1" kern="1200" dirty="0" err="1" smtClean="0">
                <a:solidFill>
                  <a:schemeClr val="tx1"/>
                </a:solidFill>
                <a:effectLst/>
                <a:latin typeface="Times New Roman" charset="0"/>
                <a:ea typeface="ＭＳ Ｐゴシック" charset="-128"/>
                <a:cs typeface="ＭＳ Ｐゴシック" charset="-128"/>
              </a:rPr>
              <a:t>p</a:t>
            </a:r>
            <a:r>
              <a:rPr lang="en-US" sz="1200" kern="1200" dirty="0" err="1" smtClean="0">
                <a:solidFill>
                  <a:schemeClr val="tx1"/>
                </a:solidFill>
                <a:effectLst/>
                <a:latin typeface="Times New Roman" charset="0"/>
                <a:ea typeface="ＭＳ Ｐゴシック" charset="-128"/>
                <a:cs typeface="ＭＳ Ｐゴシック" charset="-128"/>
              </a:rPr>
              <a:t>T</a:t>
            </a:r>
            <a:r>
              <a:rPr lang="en-US" sz="1200" kern="1200" dirty="0" smtClean="0">
                <a:solidFill>
                  <a:schemeClr val="tx1"/>
                </a:solidFill>
                <a:effectLst/>
                <a:latin typeface="Times New Roman" charset="0"/>
                <a:ea typeface="ＭＳ Ｐゴシック" charset="-128"/>
                <a:cs typeface="ＭＳ Ｐゴシック" charset="-128"/>
              </a:rPr>
              <a:t> sum of all associated tracks, is used to quantify the fraction of the </a:t>
            </a:r>
            <a:r>
              <a:rPr lang="en-US" sz="1200" i="1" kern="1200" dirty="0" err="1" smtClean="0">
                <a:solidFill>
                  <a:schemeClr val="tx1"/>
                </a:solidFill>
                <a:effectLst/>
                <a:latin typeface="Times New Roman" charset="0"/>
                <a:ea typeface="ＭＳ Ｐゴシック" charset="-128"/>
                <a:cs typeface="ＭＳ Ｐゴシック" charset="-128"/>
              </a:rPr>
              <a:t>p</a:t>
            </a:r>
            <a:r>
              <a:rPr lang="en-US" sz="1200" kern="1200" dirty="0" err="1" smtClean="0">
                <a:solidFill>
                  <a:schemeClr val="tx1"/>
                </a:solidFill>
                <a:effectLst/>
                <a:latin typeface="Times New Roman" charset="0"/>
                <a:ea typeface="ＭＳ Ｐゴシック" charset="-128"/>
                <a:cs typeface="ＭＳ Ｐゴシック" charset="-128"/>
              </a:rPr>
              <a:t>T</a:t>
            </a:r>
            <a:r>
              <a:rPr lang="en-US" sz="1200" kern="1200" dirty="0" smtClean="0">
                <a:solidFill>
                  <a:schemeClr val="tx1"/>
                </a:solidFill>
                <a:effectLst/>
                <a:latin typeface="Times New Roman" charset="0"/>
                <a:ea typeface="ＭＳ Ｐゴシック" charset="-128"/>
                <a:cs typeface="ＭＳ Ｐゴシック" charset="-128"/>
              </a:rPr>
              <a:t> of the jet that is associated with prompt tracks. </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Dark sector gauge boson model. Trigger as inclusive</a:t>
            </a:r>
            <a:r>
              <a:rPr lang="en-US" baseline="0" dirty="0" smtClean="0"/>
              <a:t> as possible.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Vertices are selected, depending on the </a:t>
            </a:r>
            <a:r>
              <a:rPr lang="en-US" baseline="0" dirty="0" err="1" smtClean="0"/>
              <a:t>pT</a:t>
            </a:r>
            <a:r>
              <a:rPr lang="en-US" baseline="0" dirty="0" smtClean="0"/>
              <a:t> and the opening angle between the 2 </a:t>
            </a:r>
            <a:r>
              <a:rPr lang="en-US" baseline="0" dirty="0" err="1" smtClean="0"/>
              <a:t>muons</a:t>
            </a:r>
            <a:r>
              <a:rPr lang="en-US" baseline="0" dirty="0" smtClean="0"/>
              <a:t>. Average resolution in </a:t>
            </a:r>
            <a:r>
              <a:rPr lang="en-US" baseline="0" dirty="0" err="1" smtClean="0"/>
              <a:t>r_vtx</a:t>
            </a:r>
            <a:r>
              <a:rPr lang="en-US" baseline="0" dirty="0" smtClean="0"/>
              <a:t> 2-3 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Multijet</a:t>
            </a:r>
            <a:r>
              <a:rPr lang="en-US" baseline="0" dirty="0" smtClean="0"/>
              <a:t> BKG is </a:t>
            </a:r>
            <a:r>
              <a:rPr lang="en-US" baseline="0" dirty="0" err="1" smtClean="0"/>
              <a:t>localised</a:t>
            </a:r>
            <a:r>
              <a:rPr lang="en-US" baseline="0" dirty="0" smtClean="0"/>
              <a:t> at low </a:t>
            </a:r>
            <a:r>
              <a:rPr lang="en-US" baseline="0" dirty="0" err="1" smtClean="0"/>
              <a:t>dimuon</a:t>
            </a:r>
            <a:r>
              <a:rPr lang="en-US" baseline="0" dirty="0" smtClean="0"/>
              <a:t> mass.</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Lifetime of K mesons: 10^-8 to</a:t>
            </a:r>
            <a:r>
              <a:rPr lang="en-US" baseline="0" dirty="0" smtClean="0"/>
              <a:t> 10^-11 s, B mesons:10^-12 s, free neutrons: 900 s, neutrinos: infinite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GMSB: </a:t>
            </a:r>
            <a:r>
              <a:rPr lang="en-US" dirty="0" err="1" smtClean="0"/>
              <a:t>Gravitino</a:t>
            </a:r>
            <a:r>
              <a:rPr lang="en-US" baseline="0" dirty="0" smtClean="0"/>
              <a:t> is LSP. </a:t>
            </a:r>
            <a:r>
              <a:rPr lang="en-US" dirty="0" smtClean="0"/>
              <a:t>SPLIT SUSY: The striking feature of split </a:t>
            </a:r>
            <a:r>
              <a:rPr lang="en-US" dirty="0" err="1" smtClean="0"/>
              <a:t>supersymmetry</a:t>
            </a:r>
            <a:r>
              <a:rPr lang="en-US" dirty="0" smtClean="0"/>
              <a:t> is that the </a:t>
            </a:r>
            <a:r>
              <a:rPr lang="en-US" dirty="0" err="1" smtClean="0"/>
              <a:t>gluino</a:t>
            </a:r>
            <a:r>
              <a:rPr lang="en-US" dirty="0" smtClean="0"/>
              <a:t> becomes a quasi-stable particle with a lifetime that could be up to 100 seconds long. Scalars</a:t>
            </a:r>
            <a:r>
              <a:rPr lang="en-US" baseline="0" dirty="0" smtClean="0"/>
              <a:t> are </a:t>
            </a:r>
            <a:r>
              <a:rPr lang="en-US" baseline="0" dirty="0" err="1" smtClean="0"/>
              <a:t>ultraheavy</a:t>
            </a:r>
            <a:r>
              <a:rPr lang="en-US" baseline="0" dirty="0" smtClean="0"/>
              <a:t>. </a:t>
            </a:r>
            <a:r>
              <a:rPr lang="en-US" baseline="0" dirty="0" smtClean="0">
                <a:solidFill>
                  <a:srgbClr val="FF0000"/>
                </a:solidFill>
              </a:rPr>
              <a:t>STEALTH SUSY:</a:t>
            </a:r>
            <a:r>
              <a:rPr lang="en-US" baseline="0" dirty="0" smtClean="0"/>
              <a:t> </a:t>
            </a:r>
            <a:r>
              <a:rPr lang="en-US" dirty="0" smtClean="0"/>
              <a:t>Stealth SUSY differs from many SUSY models because it preserves R-parity, but lacks missing energy signatures. This is accomplished by having a new hidden sector of particles at the weak scale. These particles are lighter than the lightest SM </a:t>
            </a:r>
            <a:r>
              <a:rPr lang="en-US" dirty="0" err="1" smtClean="0"/>
              <a:t>superpartner</a:t>
            </a:r>
            <a:r>
              <a:rPr lang="en-US" dirty="0" smtClean="0"/>
              <a:t>. The new particles feel SUSY breaking only by their couplings to the MSSM. Since SUSY breaking is small, the fermion and boson pairs will be almost degenerate in mass, leading to a small amount of phase space available for decays, and suppressing missing energy. Possible discovery methods are large numbers of b-jets, </a:t>
            </a:r>
            <a:r>
              <a:rPr lang="en-US" dirty="0" err="1" smtClean="0"/>
              <a:t>γjj</a:t>
            </a:r>
            <a:r>
              <a:rPr lang="en-US" dirty="0" smtClean="0"/>
              <a:t> resonances, and displaced vertices. </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Detector upgrades:</a:t>
            </a:r>
            <a:r>
              <a:rPr lang="en-US" baseline="0" dirty="0" smtClean="0"/>
              <a:t> e.g. </a:t>
            </a:r>
            <a:r>
              <a:rPr lang="en-US" baseline="0" dirty="0" err="1" smtClean="0"/>
              <a:t>muon</a:t>
            </a:r>
            <a:r>
              <a:rPr lang="en-US" baseline="0" dirty="0" smtClean="0"/>
              <a:t> timing detector (MTD) with 30 </a:t>
            </a:r>
            <a:r>
              <a:rPr lang="en-US" baseline="0" dirty="0" err="1" smtClean="0"/>
              <a:t>ps</a:t>
            </a:r>
            <a:r>
              <a:rPr lang="en-US" baseline="0" dirty="0" smtClean="0"/>
              <a:t> resolution in CMS.</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Lepton-jets: leptons and light mesons. Decay vertex can be outside</a:t>
            </a:r>
            <a:r>
              <a:rPr lang="en-US" baseline="0" dirty="0" smtClean="0"/>
              <a:t> tracker for </a:t>
            </a:r>
            <a:r>
              <a:rPr lang="en-US" baseline="0" dirty="0" err="1" smtClean="0"/>
              <a:t>multitrack</a:t>
            </a:r>
            <a:r>
              <a:rPr lang="en-US" baseline="0" dirty="0" smtClean="0"/>
              <a:t> vertices. Photons may also be converted.</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Satellite bunches - collisions of very low luminosity bunches at 2.5ns steps from main bunches. Beam halo (delayed if from following main or satellite bunch).</a:t>
            </a:r>
          </a:p>
          <a:p>
            <a:r>
              <a:rPr lang="en-US" sz="1200" kern="1200" dirty="0" smtClean="0">
                <a:solidFill>
                  <a:schemeClr val="tx1"/>
                </a:solidFill>
                <a:effectLst/>
                <a:latin typeface="Times New Roman" charset="0"/>
                <a:ea typeface="ＭＳ Ｐゴシック" charset="-128"/>
                <a:cs typeface="ＭＳ Ｐゴシック" charset="-128"/>
              </a:rPr>
              <a:t>The LHC RF cavities operate at a frequency of 400 MHz, such that RF ’buckets’ are separated by ≈ 2.5 ns. In order to achieve the desired bunch spacing, only one in 10 of these buckets should be filled. However,  during filling a small number of protons (O(10−5) smaller than the main bunch) can be placed in adjacent ’satellite’ bunches.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Electronic</a:t>
            </a:r>
            <a:r>
              <a:rPr lang="en-US" baseline="0" dirty="0" smtClean="0"/>
              <a:t> noise: decays in calorimeters can look like electronic noise!</a:t>
            </a:r>
            <a:endParaRPr lang="en-US" dirty="0" smtClean="0"/>
          </a:p>
          <a:p>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Stable </a:t>
            </a:r>
            <a:r>
              <a:rPr lang="en-US" sz="1200" kern="1200" dirty="0" err="1" smtClean="0">
                <a:solidFill>
                  <a:schemeClr val="tx1"/>
                </a:solidFill>
                <a:effectLst/>
                <a:latin typeface="Times New Roman" charset="0"/>
                <a:ea typeface="ＭＳ Ｐゴシック" charset="-128"/>
                <a:cs typeface="ＭＳ Ｐゴシック" charset="-128"/>
              </a:rPr>
              <a:t>Sexaquark</a:t>
            </a:r>
            <a:r>
              <a:rPr lang="en-US" sz="1200" kern="1200" dirty="0" smtClean="0">
                <a:solidFill>
                  <a:schemeClr val="tx1"/>
                </a:solidFill>
                <a:effectLst/>
                <a:latin typeface="Times New Roman" charset="0"/>
                <a:ea typeface="ＭＳ Ｐゴシック" charset="-128"/>
                <a:cs typeface="ＭＳ Ｐゴシック" charset="-128"/>
              </a:rPr>
              <a:t>, G. Farrar, arXiv:1708.08951.</a:t>
            </a:r>
            <a:r>
              <a:rPr lang="en-US" sz="1200" kern="1200" baseline="0" dirty="0" smtClean="0">
                <a:solidFill>
                  <a:schemeClr val="tx1"/>
                </a:solidFill>
                <a:effectLst/>
                <a:latin typeface="Times New Roman" charset="0"/>
                <a:ea typeface="ＭＳ Ｐゴシック" charset="-128"/>
                <a:cs typeface="ＭＳ Ｐゴシック" charset="-128"/>
              </a:rPr>
              <a:t> Scouting: used for example for resonance searches and could be used for displaced </a:t>
            </a:r>
            <a:r>
              <a:rPr lang="en-US" sz="1200" kern="1200" baseline="0" dirty="0" err="1" smtClean="0">
                <a:solidFill>
                  <a:schemeClr val="tx1"/>
                </a:solidFill>
                <a:effectLst/>
                <a:latin typeface="Times New Roman" charset="0"/>
                <a:ea typeface="ＭＳ Ｐゴシック" charset="-128"/>
                <a:cs typeface="ＭＳ Ｐゴシック" charset="-128"/>
              </a:rPr>
              <a:t>dimuon</a:t>
            </a:r>
            <a:r>
              <a:rPr lang="en-US" sz="1200" kern="1200" baseline="0" dirty="0" smtClean="0">
                <a:solidFill>
                  <a:schemeClr val="tx1"/>
                </a:solidFill>
                <a:effectLst/>
                <a:latin typeface="Times New Roman" charset="0"/>
                <a:ea typeface="ＭＳ Ｐゴシック" charset="-128"/>
                <a:cs typeface="ＭＳ Ｐゴシック" charset="-128"/>
              </a:rPr>
              <a:t> searches.</a:t>
            </a:r>
            <a:endParaRPr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err="1" smtClean="0">
                <a:solidFill>
                  <a:schemeClr val="tx1"/>
                </a:solidFill>
                <a:effectLst/>
                <a:latin typeface="Times New Roman" charset="0"/>
                <a:ea typeface="ＭＳ Ｐゴシック" charset="-128"/>
                <a:cs typeface="ＭＳ Ｐゴシック" charset="-128"/>
              </a:rPr>
              <a:t>Finetuning</a:t>
            </a:r>
            <a:r>
              <a:rPr lang="en-US" sz="1200" kern="1200" baseline="0" dirty="0" smtClean="0">
                <a:solidFill>
                  <a:schemeClr val="tx1"/>
                </a:solidFill>
                <a:effectLst/>
                <a:latin typeface="Times New Roman" charset="0"/>
                <a:ea typeface="ＭＳ Ｐゴシック" charset="-128"/>
                <a:cs typeface="ＭＳ Ｐゴシック" charset="-128"/>
              </a:rPr>
              <a:t>: put in context which have already been used. /jets, tracks </a:t>
            </a:r>
            <a:r>
              <a:rPr lang="mr-IN" sz="1200" kern="1200" baseline="0" dirty="0" smtClean="0">
                <a:solidFill>
                  <a:schemeClr val="tx1"/>
                </a:solidFill>
                <a:effectLst/>
                <a:latin typeface="Times New Roman" charset="0"/>
                <a:ea typeface="ＭＳ Ｐゴシック" charset="-128"/>
                <a:cs typeface="ＭＳ Ｐゴシック" charset="-128"/>
              </a:rPr>
              <a:t>–</a:t>
            </a:r>
            <a:r>
              <a:rPr lang="en-US" sz="1200" kern="1200" baseline="0" dirty="0" smtClean="0">
                <a:solidFill>
                  <a:schemeClr val="tx1"/>
                </a:solidFill>
                <a:effectLst/>
                <a:latin typeface="Times New Roman" charset="0"/>
                <a:ea typeface="ＭＳ Ｐゴシック" charset="-128"/>
                <a:cs typeface="ＭＳ Ｐゴシック" charset="-128"/>
              </a:rPr>
              <a:t> electrons, </a:t>
            </a:r>
            <a:r>
              <a:rPr lang="en-US" sz="1200" kern="1200" baseline="0" dirty="0" err="1" smtClean="0">
                <a:solidFill>
                  <a:schemeClr val="tx1"/>
                </a:solidFill>
                <a:effectLst/>
                <a:latin typeface="Times New Roman" charset="0"/>
                <a:ea typeface="ＭＳ Ｐゴシック" charset="-128"/>
                <a:cs typeface="ＭＳ Ｐゴシック" charset="-128"/>
              </a:rPr>
              <a:t>taus</a:t>
            </a:r>
            <a:r>
              <a:rPr lang="en-US" sz="1200" kern="1200" baseline="0" dirty="0" smtClean="0">
                <a:solidFill>
                  <a:schemeClr val="tx1"/>
                </a:solidFill>
                <a:effectLst/>
                <a:latin typeface="Times New Roman" charset="0"/>
                <a:ea typeface="ＭＳ Ｐゴシック" charset="-128"/>
                <a:cs typeface="ＭＳ Ｐゴシック" charset="-128"/>
              </a:rPr>
              <a:t> have not been studied yet.</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tracks, timing HCAL</a:t>
            </a:r>
            <a:r>
              <a:rPr lang="en-US" baseline="0" dirty="0" smtClean="0"/>
              <a:t> with low EMF, then </a:t>
            </a:r>
            <a:r>
              <a:rPr lang="en-US" baseline="0" dirty="0" err="1" smtClean="0"/>
              <a:t>muons</a:t>
            </a:r>
            <a:r>
              <a:rPr lang="en-US" baseline="0" dirty="0" smtClean="0"/>
              <a:t>. Delayed jets and displaced jets: reorder.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Times New Roman" charset="0"/>
                <a:ea typeface="ＭＳ Ｐゴシック" charset="-128"/>
                <a:cs typeface="ＭＳ Ｐゴシック" charset="-128"/>
              </a:rPr>
              <a:t>Likelihood discriminant based on three variables:   • vertex track multiplicity;   • vertex </a:t>
            </a:r>
            <a:r>
              <a:rPr lang="en-US" sz="1200" i="1" kern="1200" dirty="0" err="1" smtClean="0">
                <a:solidFill>
                  <a:schemeClr val="tx1"/>
                </a:solidFill>
                <a:effectLst/>
                <a:latin typeface="Times New Roman" charset="0"/>
                <a:ea typeface="ＭＳ Ｐゴシック" charset="-128"/>
                <a:cs typeface="ＭＳ Ｐゴシック" charset="-128"/>
              </a:rPr>
              <a:t>Lxy</a:t>
            </a:r>
            <a:r>
              <a:rPr lang="en-US" sz="1200" i="1" kern="120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significance;   • cluster RMS.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Times New Roman" charset="0"/>
                <a:ea typeface="ＭＳ Ｐゴシック" charset="-128"/>
                <a:cs typeface="ＭＳ Ｐゴシック" charset="-128"/>
              </a:rPr>
              <a:t>Although in the g → </a:t>
            </a:r>
            <a:r>
              <a:rPr lang="en-US" sz="1200" kern="1200" dirty="0" err="1" smtClean="0">
                <a:solidFill>
                  <a:schemeClr val="tx1"/>
                </a:solidFill>
                <a:effectLst/>
                <a:latin typeface="Times New Roman" charset="0"/>
                <a:ea typeface="ＭＳ Ｐゴシック" charset="-128"/>
                <a:cs typeface="ＭＳ Ｐゴシック" charset="-128"/>
              </a:rPr>
              <a:t>gG</a:t>
            </a:r>
            <a:r>
              <a:rPr lang="en-US" sz="1200" kern="1200" dirty="0" smtClean="0">
                <a:solidFill>
                  <a:schemeClr val="tx1"/>
                </a:solidFill>
                <a:effectLst/>
                <a:latin typeface="Times New Roman" charset="0"/>
                <a:ea typeface="ＭＳ Ｐゴシック" charset="-128"/>
                <a:cs typeface="ＭＳ Ｐゴシック" charset="-128"/>
              </a:rPr>
              <a:t> signature each displaced vertex is associated with only one jet, the two separate displaced single jets can be paired together and pass the selections, therefore the analysis is sensitive to this kind of signature.</a:t>
            </a:r>
            <a:r>
              <a:rPr lang="en-US" sz="1200" kern="1200" baseline="0" dirty="0" smtClean="0">
                <a:solidFill>
                  <a:schemeClr val="tx1"/>
                </a:solidFill>
                <a:effectLst/>
                <a:latin typeface="Times New Roman" charset="0"/>
                <a:ea typeface="ＭＳ Ｐゴシック" charset="-128"/>
                <a:cs typeface="ＭＳ Ｐゴシック" charset="-128"/>
              </a:rPr>
              <a:t> </a:t>
            </a:r>
            <a:endParaRPr lang="en-US" dirty="0" smtClean="0">
              <a:effectLst/>
            </a:endParaRPr>
          </a:p>
          <a:p>
            <a:r>
              <a:rPr lang="en-US" sz="1200" kern="1200" dirty="0" smtClean="0">
                <a:solidFill>
                  <a:schemeClr val="tx1"/>
                </a:solidFill>
                <a:effectLst/>
                <a:latin typeface="Times New Roman" charset="0"/>
                <a:ea typeface="ＭＳ Ｐゴシック" charset="-128"/>
                <a:cs typeface="ＭＳ Ｐゴシック" charset="-128"/>
              </a:rPr>
              <a:t>The limits are most stringent for </a:t>
            </a:r>
            <a:r>
              <a:rPr lang="en-US" sz="1200" i="1" kern="1200" dirty="0" smtClean="0">
                <a:solidFill>
                  <a:schemeClr val="tx1"/>
                </a:solidFill>
                <a:effectLst/>
                <a:latin typeface="Times New Roman" charset="0"/>
                <a:ea typeface="ＭＳ Ｐゴシック" charset="-128"/>
                <a:cs typeface="ＭＳ Ｐゴシック" charset="-128"/>
              </a:rPr>
              <a:t>ct</a:t>
            </a:r>
            <a:r>
              <a:rPr lang="en-US" sz="1200" kern="1200" dirty="0" smtClean="0">
                <a:solidFill>
                  <a:schemeClr val="tx1"/>
                </a:solidFill>
                <a:effectLst/>
                <a:latin typeface="Times New Roman" charset="0"/>
                <a:ea typeface="ＭＳ Ｐゴシック" charset="-128"/>
                <a:cs typeface="ＭＳ Ｐゴシック" charset="-128"/>
              </a:rPr>
              <a:t>0 between 3 and 100 mm. For smaller decay lengths, the limits become less restrictive because of the vetoes on prompt activity. Since the tracking efficiency decreases with larger displacement, the limits also become less stringent for larger decay lengths when </a:t>
            </a:r>
            <a:r>
              <a:rPr lang="en-US" sz="1200" i="1" kern="1200" dirty="0" smtClean="0">
                <a:solidFill>
                  <a:schemeClr val="tx1"/>
                </a:solidFill>
                <a:effectLst/>
                <a:latin typeface="Times New Roman" charset="0"/>
                <a:ea typeface="ＭＳ Ｐゴシック" charset="-128"/>
                <a:cs typeface="ＭＳ Ｐゴシック" charset="-128"/>
              </a:rPr>
              <a:t>ct</a:t>
            </a:r>
            <a:r>
              <a:rPr lang="en-US" sz="1200" kern="1200" dirty="0" smtClean="0">
                <a:solidFill>
                  <a:schemeClr val="tx1"/>
                </a:solidFill>
                <a:effectLst/>
                <a:latin typeface="Times New Roman" charset="0"/>
                <a:ea typeface="ＭＳ Ｐゴシック" charset="-128"/>
                <a:cs typeface="ＭＳ Ｐゴシック" charset="-128"/>
              </a:rPr>
              <a:t>0 &gt; 100 mm. </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t&gt;20 ns: reject</a:t>
            </a:r>
            <a:r>
              <a:rPr lang="en-US" baseline="0" dirty="0" smtClean="0"/>
              <a:t> contributions from previous or following collisions. </a:t>
            </a:r>
            <a:r>
              <a:rPr lang="en-GB" sz="1200" b="0" dirty="0" smtClean="0">
                <a:solidFill>
                  <a:srgbClr val="000090"/>
                </a:solidFill>
                <a:latin typeface="Avenir Light"/>
                <a:cs typeface="Avenir Light"/>
              </a:rPr>
              <a:t>Cell time calibration: particle travelling from origin to cell with velocity </a:t>
            </a:r>
            <a:r>
              <a:rPr lang="en-GB" sz="1200" b="0" i="1" dirty="0" smtClean="0">
                <a:solidFill>
                  <a:srgbClr val="000090"/>
                </a:solidFill>
                <a:latin typeface="Avenir Light"/>
                <a:cs typeface="Avenir Light"/>
              </a:rPr>
              <a:t>c</a:t>
            </a:r>
            <a:r>
              <a:rPr lang="en-GB" sz="1200" b="0" dirty="0" smtClean="0">
                <a:solidFill>
                  <a:srgbClr val="000090"/>
                </a:solidFill>
                <a:latin typeface="Avenir Light"/>
                <a:cs typeface="Avenir Light"/>
              </a:rPr>
              <a:t> arrives at t = 0 ns.</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DOES NOT REQUIRE MC, THEREFORE FAST ANALYSIS</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2"/>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2FE39E-183A-C448-853D-4045EE54CC86}"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a:prstGeom prst="rect">
            <a:avLst/>
          </a:prstGeo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1" y="274640"/>
            <a:ext cx="6534150" cy="5851525"/>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2C082A5-6F5E-C246-BA82-B78D56FDF717}"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r>
              <a:rPr lang="de-CH" smtClean="0"/>
              <a:t>C.-E. Wulz</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r>
              <a:rPr lang="de-CH" smtClean="0"/>
              <a:t>C.-E. Wulz</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smtClean="0"/>
              <a:t>C.-E. Wulz</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idx="1"/>
          </p:nvPr>
        </p:nvSpPr>
        <p:spPr>
          <a:xfrm>
            <a:off x="495300" y="1600202"/>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C1979B45-D490-BB49-88B4-AE4BC8240FF9}"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a:prstGeom prst="rect">
            <a:avLst/>
          </a:prstGeom>
        </p:spPr>
        <p:txBody>
          <a:bodyPr vert="horz"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F9F46C5E-B500-6745-AD9E-CD0C37A48B14}" type="slidenum">
              <a:rPr lang="en-US"/>
              <a:pPr>
                <a:defRPr/>
              </a:pPr>
              <a:t>‹#›</a:t>
            </a:fld>
            <a:endParaRPr lang="en-US"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sz="half" idx="1"/>
          </p:nvPr>
        </p:nvSpPr>
        <p:spPr>
          <a:xfrm>
            <a:off x="495300"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9E5071B7-2C9C-4741-BBB2-ED8A0B957126}"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7"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7"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7E6CE533-F86A-5148-B6E4-BF2B8024E522}"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197AE6FC-4B9F-7D46-9EEC-AE2087E658D2}"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0D930E94-7335-5C46-8CB9-AD762BE3E1D4}"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a:prstGeom prst="rect">
            <a:avLst/>
          </a:prstGeom>
        </p:spPr>
        <p:txBody>
          <a:bodyPr vert="horz"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2"/>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1" y="1435102"/>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3AEAADFF-D729-C84A-BD57-6740ACF4F967}"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vert="horz"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D2A33B93-5B27-344E-A5F7-20E0182A7E7F}"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venir Light"/>
                <a:cs typeface="Avenir Light"/>
              </a:defRPr>
            </a:lvl1pPr>
          </a:lstStyle>
          <a:p>
            <a:pPr>
              <a:defRPr/>
            </a:pPr>
            <a:r>
              <a:rPr lang="de-CH" dirty="0" smtClean="0"/>
              <a:t>C.-E. Wulz</a:t>
            </a:r>
            <a:endParaRPr lang="en-US" b="0" dirty="0"/>
          </a:p>
        </p:txBody>
      </p:sp>
      <p:sp>
        <p:nvSpPr>
          <p:cNvPr id="1047" name="Rectangle 23"/>
          <p:cNvSpPr>
            <a:spLocks noGrp="1" noChangeArrowheads="1"/>
          </p:cNvSpPr>
          <p:nvPr>
            <p:ph type="sldNum" sz="quarter" idx="4"/>
          </p:nvPr>
        </p:nvSpPr>
        <p:spPr bwMode="auto">
          <a:xfrm>
            <a:off x="47339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venir Light"/>
                <a:cs typeface="Avenir Light"/>
              </a:defRPr>
            </a:lvl1pPr>
          </a:lstStyle>
          <a:p>
            <a:pPr>
              <a:defRPr/>
            </a:pPr>
            <a:fld id="{66C63253-10A6-8B46-ACBF-BCB56AA29134}" type="slidenum">
              <a:rPr lang="en-US" smtClean="0"/>
              <a:pPr>
                <a:defRPr/>
              </a:pPr>
              <a:t>‹#›</a:t>
            </a:fld>
            <a:endParaRPr lang="en-US" b="0" dirty="0"/>
          </a:p>
        </p:txBody>
      </p:sp>
      <p:sp>
        <p:nvSpPr>
          <p:cNvPr id="1048" name="Rectangle 24"/>
          <p:cNvSpPr>
            <a:spLocks noChangeArrowheads="1"/>
          </p:cNvSpPr>
          <p:nvPr userDrawn="1"/>
        </p:nvSpPr>
        <p:spPr bwMode="auto">
          <a:xfrm>
            <a:off x="86137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baseline="0" dirty="0" smtClean="0">
                <a:solidFill>
                  <a:schemeClr val="tx1"/>
                </a:solidFill>
                <a:latin typeface="Avenir Light"/>
                <a:ea typeface="ＭＳ Ｐゴシック" charset="-128"/>
                <a:cs typeface="Avenir Light"/>
              </a:rPr>
              <a:t>March 2019</a:t>
            </a:r>
            <a:endParaRPr lang="en-US" sz="1000" b="0" dirty="0">
              <a:solidFill>
                <a:schemeClr val="tx1"/>
              </a:solidFill>
              <a:latin typeface="Avenir Light"/>
              <a:cs typeface="Avenir Light"/>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charset="0"/>
        </a:defRPr>
      </a:lvl6pPr>
      <a:lvl7pPr marL="914400" algn="ctr" rtl="0" eaLnBrk="0" fontAlgn="base" hangingPunct="0">
        <a:spcBef>
          <a:spcPct val="0"/>
        </a:spcBef>
        <a:spcAft>
          <a:spcPct val="0"/>
        </a:spcAft>
        <a:defRPr sz="2800" b="1">
          <a:solidFill>
            <a:srgbClr val="000099"/>
          </a:solidFill>
          <a:latin typeface="Times" charset="0"/>
        </a:defRPr>
      </a:lvl7pPr>
      <a:lvl8pPr marL="1371600" algn="ctr" rtl="0" eaLnBrk="0" fontAlgn="base" hangingPunct="0">
        <a:spcBef>
          <a:spcPct val="0"/>
        </a:spcBef>
        <a:spcAft>
          <a:spcPct val="0"/>
        </a:spcAft>
        <a:defRPr sz="2800" b="1">
          <a:solidFill>
            <a:srgbClr val="000099"/>
          </a:solidFill>
          <a:latin typeface="Times" charset="0"/>
        </a:defRPr>
      </a:lvl8pPr>
      <a:lvl9pPr marL="1828800" algn="ctr" rtl="0" eaLnBrk="0" fontAlgn="base" hangingPunct="0">
        <a:spcBef>
          <a:spcPct val="0"/>
        </a:spcBef>
        <a:spcAft>
          <a:spcPct val="0"/>
        </a:spcAft>
        <a:defRPr sz="2800" b="1">
          <a:solidFill>
            <a:srgbClr val="000099"/>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smtClean="0"/>
              <a:t>C.-E. Wulz</a:t>
            </a:r>
            <a:endParaRPr lang="en-US"/>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BCB6-32F1-8141-A8B9-04056EE907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6.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8.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22.emf"/><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18.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18.emf"/><Relationship Id="rId6" Type="http://schemas.openxmlformats.org/officeDocument/2006/relationships/image" Target="../media/image33.emf"/><Relationship Id="rId7" Type="http://schemas.openxmlformats.org/officeDocument/2006/relationships/image" Target="../media/image34.em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35.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9.em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3747" name="Rectangle 19"/>
          <p:cNvSpPr>
            <a:spLocks noChangeArrowheads="1"/>
          </p:cNvSpPr>
          <p:nvPr/>
        </p:nvSpPr>
        <p:spPr bwMode="auto">
          <a:xfrm>
            <a:off x="925514" y="804863"/>
            <a:ext cx="8370886" cy="954107"/>
          </a:xfrm>
          <a:prstGeom prst="rect">
            <a:avLst/>
          </a:prstGeom>
          <a:noFill/>
          <a:ln w="9525">
            <a:noFill/>
            <a:miter lim="800000"/>
            <a:headEnd/>
            <a:tailEnd/>
          </a:ln>
          <a:effectLst/>
        </p:spPr>
        <p:txBody>
          <a:bodyPr wrap="square">
            <a:prstTxWarp prst="textNoShape">
              <a:avLst/>
            </a:prstTxWarp>
            <a:spAutoFit/>
          </a:bodyPr>
          <a:lstStyle/>
          <a:p>
            <a:pPr algn="r">
              <a:defRPr/>
            </a:pPr>
            <a:r>
              <a:rPr lang="en-US" sz="2800" dirty="0" smtClean="0">
                <a:solidFill>
                  <a:srgbClr val="FF0000"/>
                </a:solidFill>
                <a:latin typeface="Avenir Medium"/>
                <a:cs typeface="Avenir Medium"/>
              </a:rPr>
              <a:t>Techniques and Results of Neutral Long-Lived Particle Searches in ATLAS and CMS in LHC Run 2</a:t>
            </a:r>
            <a:r>
              <a:rPr lang="en-US" sz="2800" dirty="0" smtClean="0">
                <a:solidFill>
                  <a:srgbClr val="FF0000"/>
                </a:solidFill>
                <a:latin typeface="Avenir Book"/>
                <a:cs typeface="Avenir Book"/>
              </a:rPr>
              <a:t> </a:t>
            </a:r>
            <a:endParaRPr lang="en-US" sz="2800" dirty="0">
              <a:solidFill>
                <a:srgbClr val="FF0000"/>
              </a:solidFill>
              <a:latin typeface="Avenir Book"/>
              <a:cs typeface="Avenir Book"/>
            </a:endParaRPr>
          </a:p>
        </p:txBody>
      </p:sp>
      <p:sp>
        <p:nvSpPr>
          <p:cNvPr id="11" name="Rectangle 19"/>
          <p:cNvSpPr>
            <a:spLocks noChangeArrowheads="1"/>
          </p:cNvSpPr>
          <p:nvPr/>
        </p:nvSpPr>
        <p:spPr bwMode="auto">
          <a:xfrm>
            <a:off x="2311400" y="6262350"/>
            <a:ext cx="6985000" cy="461665"/>
          </a:xfrm>
          <a:prstGeom prst="rect">
            <a:avLst/>
          </a:prstGeom>
          <a:noFill/>
          <a:ln w="9525">
            <a:noFill/>
            <a:miter lim="800000"/>
            <a:headEnd/>
            <a:tailEnd/>
          </a:ln>
          <a:effectLst/>
        </p:spPr>
        <p:txBody>
          <a:bodyPr wrap="square">
            <a:prstTxWarp prst="textNoShape">
              <a:avLst/>
            </a:prstTxWarp>
            <a:spAutoFit/>
          </a:bodyPr>
          <a:lstStyle/>
          <a:p>
            <a:pPr algn="r">
              <a:defRPr/>
            </a:pPr>
            <a:r>
              <a:rPr lang="en-US" sz="2400" b="0" dirty="0" smtClean="0">
                <a:solidFill>
                  <a:srgbClr val="FFAB2D"/>
                </a:solidFill>
                <a:latin typeface="Trebuchet MS" charset="0"/>
              </a:rPr>
              <a:t>  </a:t>
            </a:r>
            <a:r>
              <a:rPr lang="en-US" sz="2400" b="0" dirty="0" err="1" smtClean="0">
                <a:solidFill>
                  <a:srgbClr val="000090"/>
                </a:solidFill>
                <a:latin typeface="Avenir Light"/>
                <a:cs typeface="Avenir Light"/>
              </a:rPr>
              <a:t>Rencontres</a:t>
            </a:r>
            <a:r>
              <a:rPr lang="en-US" sz="2400" b="0" dirty="0" smtClean="0">
                <a:solidFill>
                  <a:srgbClr val="000090"/>
                </a:solidFill>
                <a:latin typeface="Avenir Light"/>
                <a:cs typeface="Avenir Light"/>
              </a:rPr>
              <a:t> de </a:t>
            </a:r>
            <a:r>
              <a:rPr lang="en-US" sz="2400" b="0" dirty="0" err="1" smtClean="0">
                <a:solidFill>
                  <a:srgbClr val="000090"/>
                </a:solidFill>
                <a:latin typeface="Avenir Light"/>
                <a:cs typeface="Avenir Light"/>
              </a:rPr>
              <a:t>Moriond</a:t>
            </a:r>
            <a:r>
              <a:rPr lang="en-US" sz="2400" b="0" dirty="0" smtClean="0">
                <a:solidFill>
                  <a:srgbClr val="000090"/>
                </a:solidFill>
                <a:latin typeface="Avenir Light"/>
                <a:cs typeface="Avenir Light"/>
              </a:rPr>
              <a:t>, Electroweak Session</a:t>
            </a:r>
            <a:endParaRPr lang="en-US" sz="2400" b="0" dirty="0">
              <a:solidFill>
                <a:srgbClr val="000090"/>
              </a:solidFill>
              <a:latin typeface="Avenir Light"/>
              <a:cs typeface="Avenir Light"/>
            </a:endParaRPr>
          </a:p>
        </p:txBody>
      </p:sp>
      <p:sp>
        <p:nvSpPr>
          <p:cNvPr id="12" name="Rectangle 19"/>
          <p:cNvSpPr>
            <a:spLocks noChangeArrowheads="1"/>
          </p:cNvSpPr>
          <p:nvPr/>
        </p:nvSpPr>
        <p:spPr bwMode="auto">
          <a:xfrm>
            <a:off x="3568700" y="3992563"/>
            <a:ext cx="5727700" cy="1077218"/>
          </a:xfrm>
          <a:prstGeom prst="rect">
            <a:avLst/>
          </a:prstGeom>
          <a:noFill/>
          <a:ln w="9525">
            <a:noFill/>
            <a:miter lim="800000"/>
            <a:headEnd/>
            <a:tailEnd/>
          </a:ln>
          <a:effectLst/>
        </p:spPr>
        <p:txBody>
          <a:bodyPr wrap="square">
            <a:prstTxWarp prst="textNoShape">
              <a:avLst/>
            </a:prstTxWarp>
            <a:spAutoFit/>
          </a:bodyPr>
          <a:lstStyle/>
          <a:p>
            <a:pPr algn="r">
              <a:defRPr/>
            </a:pPr>
            <a:r>
              <a:rPr lang="en-US" sz="2400" b="0" dirty="0" smtClean="0">
                <a:solidFill>
                  <a:srgbClr val="214782"/>
                </a:solidFill>
                <a:latin typeface="Avenir Light"/>
                <a:cs typeface="Avenir Light"/>
              </a:rPr>
              <a:t>Claudia-Elisabeth Wulz</a:t>
            </a:r>
          </a:p>
          <a:p>
            <a:pPr algn="r">
              <a:defRPr/>
            </a:pPr>
            <a:r>
              <a:rPr lang="en-US" sz="2000" b="0" dirty="0">
                <a:solidFill>
                  <a:srgbClr val="000090"/>
                </a:solidFill>
                <a:latin typeface="Avenir Light"/>
                <a:cs typeface="Avenir Light"/>
              </a:rPr>
              <a:t>Institute of High Energy Physics, </a:t>
            </a:r>
            <a:r>
              <a:rPr lang="en-US" sz="2000" b="0" dirty="0" smtClean="0">
                <a:solidFill>
                  <a:srgbClr val="000090"/>
                </a:solidFill>
                <a:latin typeface="Avenir Light"/>
                <a:cs typeface="Avenir Light"/>
              </a:rPr>
              <a:t>Vienna</a:t>
            </a:r>
          </a:p>
          <a:p>
            <a:pPr algn="r">
              <a:defRPr/>
            </a:pPr>
            <a:r>
              <a:rPr lang="en-US" sz="2000" b="0" dirty="0" smtClean="0">
                <a:solidFill>
                  <a:srgbClr val="000090"/>
                </a:solidFill>
                <a:latin typeface="Avenir Light"/>
                <a:cs typeface="Avenir Light"/>
              </a:rPr>
              <a:t>For the ATLAS and CMS Collaborations</a:t>
            </a:r>
          </a:p>
        </p:txBody>
      </p:sp>
      <p:sp>
        <p:nvSpPr>
          <p:cNvPr id="14" name="Rectangle 19"/>
          <p:cNvSpPr>
            <a:spLocks noChangeArrowheads="1"/>
          </p:cNvSpPr>
          <p:nvPr/>
        </p:nvSpPr>
        <p:spPr bwMode="auto">
          <a:xfrm>
            <a:off x="5357814" y="5912326"/>
            <a:ext cx="3760786" cy="400110"/>
          </a:xfrm>
          <a:prstGeom prst="rect">
            <a:avLst/>
          </a:prstGeom>
          <a:noFill/>
          <a:ln w="9525">
            <a:noFill/>
            <a:miter lim="800000"/>
            <a:headEnd/>
            <a:tailEnd/>
          </a:ln>
          <a:effectLst/>
        </p:spPr>
        <p:txBody>
          <a:bodyPr wrap="square">
            <a:prstTxWarp prst="textNoShape">
              <a:avLst/>
            </a:prstTxWarp>
            <a:spAutoFit/>
          </a:bodyPr>
          <a:lstStyle/>
          <a:p>
            <a:pPr algn="ctr">
              <a:defRPr/>
            </a:pPr>
            <a:r>
              <a:rPr lang="en-US" sz="2000" b="0" dirty="0" smtClean="0">
                <a:solidFill>
                  <a:srgbClr val="000090"/>
                </a:solidFill>
                <a:latin typeface="Avenir Light"/>
                <a:cs typeface="Avenir Light"/>
              </a:rPr>
              <a:t>La </a:t>
            </a:r>
            <a:r>
              <a:rPr lang="en-US" sz="2000" b="0" dirty="0" err="1" smtClean="0">
                <a:solidFill>
                  <a:srgbClr val="000090"/>
                </a:solidFill>
                <a:latin typeface="Avenir Light"/>
                <a:cs typeface="Avenir Light"/>
              </a:rPr>
              <a:t>Thuile</a:t>
            </a:r>
            <a:r>
              <a:rPr lang="en-US" sz="2000" b="0" dirty="0" smtClean="0">
                <a:solidFill>
                  <a:srgbClr val="000090"/>
                </a:solidFill>
                <a:latin typeface="Avenir Light"/>
                <a:cs typeface="Avenir Light"/>
              </a:rPr>
              <a:t>, 18 March 2019</a:t>
            </a:r>
            <a:endParaRPr lang="en-US" sz="2000" b="0" dirty="0">
              <a:solidFill>
                <a:srgbClr val="000090"/>
              </a:solidFill>
              <a:latin typeface="Avenir Light"/>
              <a:cs typeface="Avenir Light"/>
            </a:endParaRPr>
          </a:p>
        </p:txBody>
      </p:sp>
    </p:spTree>
    <p:extLst>
      <p:ext uri="{BB962C8B-B14F-4D97-AF65-F5344CB8AC3E}">
        <p14:creationId xmlns:p14="http://schemas.microsoft.com/office/powerpoint/2010/main" val="42524271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solutionStudiesNov18ProdTestTails_reversePTFracAllOtherClea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8586" y="3274701"/>
            <a:ext cx="2779486" cy="4104085"/>
          </a:xfrm>
          <a:prstGeom prst="rect">
            <a:avLst/>
          </a:prstGeom>
        </p:spPr>
      </p:pic>
      <p:pic>
        <p:nvPicPr>
          <p:cNvPr id="8" name="Picture 7" descr="resolutionStudiesNov18ProdTestTails_reversePTFrackNoCleanEM2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13578" y="3712310"/>
            <a:ext cx="2435328" cy="3595914"/>
          </a:xfrm>
          <a:prstGeom prst="rect">
            <a:avLst/>
          </a:prstGeom>
        </p:spPr>
      </p:pic>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Delayed jets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pic>
        <p:nvPicPr>
          <p:cNvPr id="14" name="Picture 3" descr="CMS-Color-Label"/>
          <p:cNvPicPr>
            <a:picLocks noChangeAspect="1" noChangeArrowheads="1"/>
          </p:cNvPicPr>
          <p:nvPr/>
        </p:nvPicPr>
        <p:blipFill>
          <a:blip r:embed="rId5"/>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10</a:t>
            </a:fld>
            <a:endParaRPr lang="en-US" b="0" dirty="0"/>
          </a:p>
        </p:txBody>
      </p:sp>
      <p:grpSp>
        <p:nvGrpSpPr>
          <p:cNvPr id="5" name="Group 4"/>
          <p:cNvGrpSpPr/>
          <p:nvPr/>
        </p:nvGrpSpPr>
        <p:grpSpPr>
          <a:xfrm>
            <a:off x="5670901" y="1079500"/>
            <a:ext cx="4184299" cy="2146300"/>
            <a:chOff x="5721701" y="1143000"/>
            <a:chExt cx="4184299" cy="2146300"/>
          </a:xfrm>
        </p:grpSpPr>
        <p:pic>
          <p:nvPicPr>
            <p:cNvPr id="20" name="Longitudinal-density-measurement-in-the-LHC-showing-a-a-main-proton-bunch-with-peak-at.png" descr="Longitudinal-density-measurement-in-the-LHC-showing-a-a-main-proton-bunch-with-peak-at.png"/>
            <p:cNvPicPr>
              <a:picLocks noChangeAspect="1"/>
            </p:cNvPicPr>
            <p:nvPr/>
          </p:nvPicPr>
          <p:blipFill>
            <a:blip r:embed="rId6">
              <a:extLst/>
            </a:blip>
            <a:stretch>
              <a:fillRect/>
            </a:stretch>
          </p:blipFill>
          <p:spPr>
            <a:xfrm>
              <a:off x="5721701" y="1143000"/>
              <a:ext cx="4184299" cy="2146300"/>
            </a:xfrm>
            <a:prstGeom prst="rect">
              <a:avLst/>
            </a:prstGeom>
            <a:ln w="12700">
              <a:miter lim="400000"/>
            </a:ln>
          </p:spPr>
        </p:pic>
        <p:sp>
          <p:nvSpPr>
            <p:cNvPr id="21" name="Satellite…"/>
            <p:cNvSpPr txBox="1"/>
            <p:nvPr/>
          </p:nvSpPr>
          <p:spPr>
            <a:xfrm>
              <a:off x="6423425" y="1600676"/>
              <a:ext cx="1717275"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000" b="1">
                  <a:latin typeface="Helvetica"/>
                  <a:ea typeface="Helvetica"/>
                  <a:cs typeface="Helvetica"/>
                  <a:sym typeface="Helvetica"/>
                </a:defRPr>
              </a:pPr>
              <a:r>
                <a:rPr sz="1400" b="0" dirty="0">
                  <a:solidFill>
                    <a:srgbClr val="000000"/>
                  </a:solidFill>
                  <a:latin typeface="Avenir Book"/>
                  <a:cs typeface="Avenir Book"/>
                </a:rPr>
                <a:t>Satellite </a:t>
              </a:r>
              <a:r>
                <a:rPr sz="1400" b="0" dirty="0" smtClean="0">
                  <a:solidFill>
                    <a:srgbClr val="000000"/>
                  </a:solidFill>
                  <a:latin typeface="Avenir Book"/>
                  <a:cs typeface="Avenir Book"/>
                </a:rPr>
                <a:t>bunches </a:t>
              </a:r>
              <a:r>
                <a:rPr sz="1400" b="0" dirty="0">
                  <a:solidFill>
                    <a:srgbClr val="000000"/>
                  </a:solidFill>
                  <a:latin typeface="Avenir Book"/>
                  <a:cs typeface="Avenir Book"/>
                </a:rPr>
                <a:t>(example profile)</a:t>
              </a:r>
            </a:p>
          </p:txBody>
        </p:sp>
      </p:grpSp>
      <p:sp>
        <p:nvSpPr>
          <p:cNvPr id="23" name="Text Box 14"/>
          <p:cNvSpPr txBox="1">
            <a:spLocks noChangeArrowheads="1"/>
          </p:cNvSpPr>
          <p:nvPr/>
        </p:nvSpPr>
        <p:spPr bwMode="auto">
          <a:xfrm>
            <a:off x="470023" y="817429"/>
            <a:ext cx="7416677" cy="4247317"/>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Backgrounds estimated from control regions with data</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ECAL resolution tails</a:t>
            </a:r>
          </a:p>
          <a:p>
            <a:pPr marL="742950" lvl="1" indent="-285750">
              <a:buFont typeface="Arial"/>
              <a:buChar char="•"/>
            </a:pPr>
            <a:r>
              <a:rPr lang="en-GB" sz="1800" b="0" dirty="0" smtClean="0">
                <a:solidFill>
                  <a:srgbClr val="000090"/>
                </a:solidFill>
                <a:latin typeface="Avenir Light"/>
                <a:cs typeface="Avenir Light"/>
              </a:rPr>
              <a:t>Direct APD hits</a:t>
            </a:r>
          </a:p>
          <a:p>
            <a:pPr marL="742950" lvl="1" indent="-285750">
              <a:buFont typeface="Arial"/>
              <a:buChar char="•"/>
            </a:pPr>
            <a:r>
              <a:rPr lang="en-GB" sz="1800" b="0" dirty="0" smtClean="0">
                <a:solidFill>
                  <a:srgbClr val="000090"/>
                </a:solidFill>
                <a:latin typeface="Avenir Light"/>
                <a:cs typeface="Avenir Light"/>
              </a:rPr>
              <a:t>In-time and out-of-time pileup</a:t>
            </a:r>
          </a:p>
          <a:p>
            <a:pPr marL="742950" lvl="1" indent="-285750">
              <a:buFont typeface="Arial"/>
              <a:buChar char="•"/>
            </a:pPr>
            <a:r>
              <a:rPr lang="en-GB" sz="1800" b="0" dirty="0">
                <a:solidFill>
                  <a:srgbClr val="000090"/>
                </a:solidFill>
                <a:latin typeface="Avenir Light"/>
                <a:cs typeface="Avenir Light"/>
              </a:rPr>
              <a:t>Beam </a:t>
            </a:r>
            <a:r>
              <a:rPr lang="en-GB" sz="1800" b="0" dirty="0" smtClean="0">
                <a:solidFill>
                  <a:srgbClr val="000090"/>
                </a:solidFill>
                <a:latin typeface="Avenir Light"/>
                <a:cs typeface="Avenir Light"/>
              </a:rPr>
              <a:t>halo</a:t>
            </a:r>
          </a:p>
          <a:p>
            <a:pPr marL="742950" lvl="1" indent="-285750">
              <a:buFont typeface="Arial"/>
              <a:buChar char="•"/>
            </a:pPr>
            <a:r>
              <a:rPr lang="en-GB" sz="1800" b="0" dirty="0" smtClean="0">
                <a:solidFill>
                  <a:srgbClr val="000090"/>
                </a:solidFill>
                <a:latin typeface="Avenir Light"/>
                <a:cs typeface="Avenir Light"/>
              </a:rPr>
              <a:t>Satellite bunches (2.5 ns steps)</a:t>
            </a:r>
            <a:endParaRPr lang="en-GB" sz="1800" b="0" dirty="0">
              <a:solidFill>
                <a:srgbClr val="000090"/>
              </a:solidFill>
              <a:latin typeface="Avenir Light"/>
              <a:cs typeface="Avenir Light"/>
            </a:endParaRPr>
          </a:p>
          <a:p>
            <a:pPr marL="742950" lvl="1" indent="-285750">
              <a:buFont typeface="Arial"/>
              <a:buChar char="•"/>
            </a:pPr>
            <a:r>
              <a:rPr lang="en-GB" sz="1800" b="0" dirty="0">
                <a:solidFill>
                  <a:srgbClr val="000090"/>
                </a:solidFill>
                <a:latin typeface="Avenir Light"/>
                <a:cs typeface="Avenir Light"/>
              </a:rPr>
              <a:t>Cosmic </a:t>
            </a:r>
            <a:r>
              <a:rPr lang="en-GB" sz="1800" b="0" dirty="0" err="1">
                <a:solidFill>
                  <a:srgbClr val="000090"/>
                </a:solidFill>
                <a:latin typeface="Avenir Light"/>
                <a:cs typeface="Avenir Light"/>
              </a:rPr>
              <a:t>muon</a:t>
            </a:r>
            <a:r>
              <a:rPr lang="en-GB" sz="1800" b="0" dirty="0">
                <a:solidFill>
                  <a:srgbClr val="000090"/>
                </a:solidFill>
                <a:latin typeface="Avenir Light"/>
                <a:cs typeface="Avenir Light"/>
              </a:rPr>
              <a:t> deposits in </a:t>
            </a:r>
            <a:r>
              <a:rPr lang="en-GB" sz="1800" b="0" dirty="0" smtClean="0">
                <a:solidFill>
                  <a:srgbClr val="000090"/>
                </a:solidFill>
                <a:latin typeface="Avenir Light"/>
                <a:cs typeface="Avenir Light"/>
              </a:rPr>
              <a:t>ECAL</a:t>
            </a:r>
            <a:endParaRPr lang="en-GB" sz="1800" b="0" dirty="0">
              <a:solidFill>
                <a:srgbClr val="000090"/>
              </a:solidFill>
              <a:latin typeface="Avenir Light"/>
              <a:cs typeface="Avenir Light"/>
            </a:endParaRPr>
          </a:p>
          <a:p>
            <a:pPr marL="0" lvl="1"/>
            <a:endParaRPr lang="en-GB"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Rejection of main backgrounds through jet cleaning </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number of ECAL cells &gt; 25</a:t>
            </a:r>
          </a:p>
          <a:p>
            <a:pPr marL="742950" lvl="1" indent="-285750">
              <a:buFont typeface="Arial"/>
              <a:buChar char="•"/>
            </a:pPr>
            <a:r>
              <a:rPr lang="en-GB" sz="1800" b="0" dirty="0" smtClean="0">
                <a:solidFill>
                  <a:srgbClr val="000090"/>
                </a:solidFill>
                <a:latin typeface="Avenir Light"/>
                <a:cs typeface="Avenir Light"/>
              </a:rPr>
              <a:t>electromagnetic / total calorimeter energy fraction &gt; 0.2</a:t>
            </a:r>
          </a:p>
          <a:p>
            <a:pPr marL="742950" lvl="1" indent="-285750">
              <a:buFont typeface="Arial"/>
              <a:buChar char="•"/>
            </a:pPr>
            <a:r>
              <a:rPr lang="en-GB" sz="1800" b="0" dirty="0" smtClean="0">
                <a:solidFill>
                  <a:srgbClr val="000090"/>
                </a:solidFill>
                <a:latin typeface="Avenir Light"/>
                <a:cs typeface="Avenir Light"/>
              </a:rPr>
              <a:t>fraction of tracks associated to primary vertex &lt; 1/12</a:t>
            </a:r>
          </a:p>
          <a:p>
            <a:pPr marL="742950" lvl="1" indent="-285750">
              <a:buFont typeface="Arial"/>
              <a:buChar char="•"/>
            </a:pPr>
            <a:r>
              <a:rPr lang="en-GB" sz="1800" b="0" dirty="0" smtClean="0">
                <a:solidFill>
                  <a:srgbClr val="000090"/>
                </a:solidFill>
                <a:latin typeface="Avenir Light"/>
                <a:cs typeface="Avenir Light"/>
              </a:rPr>
              <a:t>RMS of </a:t>
            </a:r>
            <a:r>
              <a:rPr lang="en-GB" sz="1800" b="0" dirty="0" err="1" smtClean="0">
                <a:solidFill>
                  <a:srgbClr val="000090"/>
                </a:solidFill>
                <a:latin typeface="Avenir Light"/>
                <a:cs typeface="Avenir Light"/>
              </a:rPr>
              <a:t>t</a:t>
            </a:r>
            <a:r>
              <a:rPr lang="en-GB" sz="1800" b="0" baseline="-25000" dirty="0" err="1" smtClean="0">
                <a:solidFill>
                  <a:srgbClr val="000090"/>
                </a:solidFill>
                <a:latin typeface="Avenir Light"/>
                <a:cs typeface="Avenir Light"/>
              </a:rPr>
              <a:t>jet</a:t>
            </a:r>
            <a:endParaRPr lang="en-GB" sz="1800" b="0" baseline="-25000" dirty="0">
              <a:solidFill>
                <a:srgbClr val="FF0000"/>
              </a:solidFill>
              <a:latin typeface="Avenir Light"/>
              <a:cs typeface="Avenir Light"/>
            </a:endParaRPr>
          </a:p>
          <a:p>
            <a:pPr marL="0" lvl="1"/>
            <a:r>
              <a:rPr lang="en-GB" sz="1800" b="0" dirty="0" smtClean="0">
                <a:solidFill>
                  <a:srgbClr val="FF0000"/>
                </a:solidFill>
                <a:latin typeface="Avenir Light"/>
                <a:cs typeface="Avenir Light"/>
              </a:rPr>
              <a:t> </a:t>
            </a:r>
          </a:p>
          <a:p>
            <a:pPr marL="742950" lvl="1" indent="-285750">
              <a:buFont typeface="Arial"/>
              <a:buChar char="•"/>
            </a:pPr>
            <a:endParaRPr lang="en-GB" sz="1800" b="0" dirty="0" smtClean="0">
              <a:solidFill>
                <a:srgbClr val="000090"/>
              </a:solidFill>
              <a:latin typeface="Trebuchet MS"/>
            </a:endParaRPr>
          </a:p>
        </p:txBody>
      </p:sp>
      <p:sp>
        <p:nvSpPr>
          <p:cNvPr id="6" name="TextBox 5"/>
          <p:cNvSpPr txBox="1"/>
          <p:nvPr/>
        </p:nvSpPr>
        <p:spPr>
          <a:xfrm>
            <a:off x="2438400" y="5918200"/>
            <a:ext cx="1479892" cy="276999"/>
          </a:xfrm>
          <a:prstGeom prst="rect">
            <a:avLst/>
          </a:prstGeom>
          <a:noFill/>
        </p:spPr>
        <p:txBody>
          <a:bodyPr wrap="none" rtlCol="0">
            <a:spAutoFit/>
          </a:bodyPr>
          <a:lstStyle/>
          <a:p>
            <a:r>
              <a:rPr lang="en-US" dirty="0" smtClean="0">
                <a:solidFill>
                  <a:srgbClr val="FF0000"/>
                </a:solidFill>
                <a:latin typeface="Avenir Book"/>
                <a:cs typeface="Avenir Book"/>
              </a:rPr>
              <a:t>Before jet cleaning</a:t>
            </a:r>
            <a:endParaRPr lang="en-US" dirty="0">
              <a:solidFill>
                <a:srgbClr val="FF0000"/>
              </a:solidFill>
              <a:latin typeface="Avenir Book"/>
              <a:cs typeface="Avenir Book"/>
            </a:endParaRPr>
          </a:p>
        </p:txBody>
      </p:sp>
      <p:sp>
        <p:nvSpPr>
          <p:cNvPr id="19" name="TextBox 18"/>
          <p:cNvSpPr txBox="1"/>
          <p:nvPr/>
        </p:nvSpPr>
        <p:spPr>
          <a:xfrm>
            <a:off x="5689600" y="4572000"/>
            <a:ext cx="1364476" cy="276999"/>
          </a:xfrm>
          <a:prstGeom prst="rect">
            <a:avLst/>
          </a:prstGeom>
          <a:noFill/>
        </p:spPr>
        <p:txBody>
          <a:bodyPr wrap="none" rtlCol="0">
            <a:spAutoFit/>
          </a:bodyPr>
          <a:lstStyle/>
          <a:p>
            <a:r>
              <a:rPr lang="en-US" dirty="0" smtClean="0">
                <a:solidFill>
                  <a:srgbClr val="008080"/>
                </a:solidFill>
                <a:latin typeface="Avenir Book"/>
                <a:cs typeface="Avenir Book"/>
              </a:rPr>
              <a:t>After jet cleaning</a:t>
            </a:r>
            <a:endParaRPr lang="en-US" dirty="0">
              <a:solidFill>
                <a:srgbClr val="008080"/>
              </a:solidFill>
              <a:latin typeface="Avenir Book"/>
              <a:cs typeface="Avenir Book"/>
            </a:endParaRPr>
          </a:p>
        </p:txBody>
      </p:sp>
      <p:sp>
        <p:nvSpPr>
          <p:cNvPr id="22" name="Rectangle 24"/>
          <p:cNvSpPr>
            <a:spLocks noChangeArrowheads="1"/>
          </p:cNvSpPr>
          <p:nvPr/>
        </p:nvSpPr>
        <p:spPr bwMode="auto">
          <a:xfrm>
            <a:off x="86137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baseline="0" dirty="0" smtClean="0">
                <a:solidFill>
                  <a:schemeClr val="tx1"/>
                </a:solidFill>
                <a:latin typeface="Avenir Light"/>
                <a:ea typeface="ＭＳ Ｐゴシック" charset="-128"/>
                <a:cs typeface="Avenir Light"/>
              </a:rPr>
              <a:t>March 2019</a:t>
            </a:r>
            <a:endParaRPr lang="en-US" sz="1000" b="0" dirty="0">
              <a:solidFill>
                <a:schemeClr val="tx1"/>
              </a:solidFill>
              <a:latin typeface="Avenir Light"/>
              <a:cs typeface="Avenir Light"/>
            </a:endParaRPr>
          </a:p>
        </p:txBody>
      </p:sp>
    </p:spTree>
    <p:extLst>
      <p:ext uri="{BB962C8B-B14F-4D97-AF65-F5344CB8AC3E}">
        <p14:creationId xmlns:p14="http://schemas.microsoft.com/office/powerpoint/2010/main" val="33167553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Delayed jets</a:t>
            </a:r>
            <a:endParaRPr lang="en-GB" sz="2800" dirty="0">
              <a:solidFill>
                <a:srgbClr val="000090"/>
              </a:solidFill>
              <a:latin typeface="Avenir Light"/>
              <a:cs typeface="Avenir Light"/>
            </a:endParaRPr>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11</a:t>
            </a:fld>
            <a:endParaRPr lang="en-US" b="0" dirty="0"/>
          </a:p>
        </p:txBody>
      </p:sp>
      <p:sp>
        <p:nvSpPr>
          <p:cNvPr id="23" name="Text Box 14"/>
          <p:cNvSpPr txBox="1">
            <a:spLocks noChangeArrowheads="1"/>
          </p:cNvSpPr>
          <p:nvPr/>
        </p:nvSpPr>
        <p:spPr bwMode="auto">
          <a:xfrm>
            <a:off x="838323" y="919029"/>
            <a:ext cx="8915277" cy="1508105"/>
          </a:xfrm>
          <a:prstGeom prst="rect">
            <a:avLst/>
          </a:prstGeom>
          <a:noFill/>
          <a:ln w="9525">
            <a:noFill/>
            <a:miter lim="800000"/>
            <a:headEnd/>
            <a:tailEnd/>
          </a:ln>
        </p:spPr>
        <p:txBody>
          <a:bodyPr wrap="square">
            <a:prstTxWarp prst="textNoShape">
              <a:avLst/>
            </a:prstTxWarp>
            <a:spAutoFit/>
          </a:bodyPr>
          <a:lstStyle/>
          <a:p>
            <a:pPr marL="0" lvl="1"/>
            <a:endParaRPr lang="en-GB" sz="1800" b="0" dirty="0">
              <a:solidFill>
                <a:srgbClr val="FF0000"/>
              </a:solidFill>
              <a:latin typeface="Avenir Light"/>
              <a:cs typeface="Avenir Light"/>
            </a:endParaRPr>
          </a:p>
          <a:p>
            <a:pPr marL="285750" lvl="1" indent="-285750">
              <a:buFont typeface="Arial"/>
              <a:buChar char="•"/>
            </a:pPr>
            <a:r>
              <a:rPr lang="en-GB" sz="1800" b="0" dirty="0" smtClean="0">
                <a:solidFill>
                  <a:srgbClr val="000090"/>
                </a:solidFill>
                <a:latin typeface="Avenir Light"/>
                <a:cs typeface="Avenir Light"/>
              </a:rPr>
              <a:t>Significantly extended reach in </a:t>
            </a:r>
            <a:r>
              <a:rPr lang="en-GB" sz="1800" b="0" dirty="0" err="1" smtClean="0">
                <a:solidFill>
                  <a:srgbClr val="000090"/>
                </a:solidFill>
                <a:latin typeface="Avenir Light"/>
                <a:cs typeface="Avenir Light"/>
              </a:rPr>
              <a:t>c</a:t>
            </a:r>
            <a:r>
              <a:rPr lang="en-GB" sz="1900" b="0" dirty="0" err="1" smtClean="0">
                <a:solidFill>
                  <a:srgbClr val="000090"/>
                </a:solidFill>
                <a:latin typeface="Symbol"/>
                <a:cs typeface="Avenir Light"/>
              </a:rPr>
              <a:t>t</a:t>
            </a:r>
            <a:r>
              <a:rPr lang="en-GB" sz="1800" b="0" dirty="0">
                <a:solidFill>
                  <a:srgbClr val="000090"/>
                </a:solidFill>
                <a:latin typeface="Lucida Grande"/>
                <a:ea typeface="Lucida Grande"/>
                <a:cs typeface="Lucida Grande"/>
              </a:rPr>
              <a:t> </a:t>
            </a:r>
            <a:r>
              <a:rPr lang="en-GB" sz="1800" b="0" dirty="0" smtClean="0">
                <a:solidFill>
                  <a:srgbClr val="000090"/>
                </a:solidFill>
                <a:latin typeface="Avenir Light"/>
                <a:cs typeface="Avenir Light"/>
              </a:rPr>
              <a:t>compared to tracker based searches</a:t>
            </a:r>
          </a:p>
          <a:p>
            <a:pPr marL="0" lvl="1"/>
            <a:endParaRPr lang="en-GB" sz="1800" b="0" dirty="0" smtClean="0">
              <a:solidFill>
                <a:srgbClr val="000090"/>
              </a:solidFill>
              <a:latin typeface="Avenir Light"/>
              <a:cs typeface="Avenir Light"/>
            </a:endParaRPr>
          </a:p>
          <a:p>
            <a:pPr marL="285750" lvl="1" indent="-285750">
              <a:buFont typeface="Arial"/>
              <a:buChar char="•"/>
            </a:pPr>
            <a:r>
              <a:rPr lang="en-GB" sz="1800" b="0" dirty="0" err="1" smtClean="0">
                <a:solidFill>
                  <a:srgbClr val="000090"/>
                </a:solidFill>
                <a:latin typeface="Avenir Light"/>
                <a:cs typeface="Avenir Light"/>
              </a:rPr>
              <a:t>Gluino</a:t>
            </a:r>
            <a:r>
              <a:rPr lang="en-GB" sz="1800" b="0" dirty="0" smtClean="0">
                <a:solidFill>
                  <a:srgbClr val="000090"/>
                </a:solidFill>
                <a:latin typeface="Avenir Light"/>
                <a:cs typeface="Avenir Light"/>
              </a:rPr>
              <a:t> masses up to 2500 </a:t>
            </a:r>
            <a:r>
              <a:rPr lang="en-GB" sz="1800" b="0" dirty="0" err="1" smtClean="0">
                <a:solidFill>
                  <a:srgbClr val="000090"/>
                </a:solidFill>
                <a:latin typeface="Avenir Light"/>
                <a:cs typeface="Avenir Light"/>
              </a:rPr>
              <a:t>GeV</a:t>
            </a:r>
            <a:r>
              <a:rPr lang="en-GB" sz="1800" b="0" dirty="0" smtClean="0">
                <a:solidFill>
                  <a:srgbClr val="000090"/>
                </a:solidFill>
                <a:latin typeface="Avenir Light"/>
                <a:cs typeface="Avenir Light"/>
              </a:rPr>
              <a:t> (2150 </a:t>
            </a:r>
            <a:r>
              <a:rPr lang="en-GB" sz="1800" b="0" dirty="0" err="1" smtClean="0">
                <a:solidFill>
                  <a:srgbClr val="000090"/>
                </a:solidFill>
                <a:latin typeface="Avenir Light"/>
                <a:cs typeface="Avenir Light"/>
              </a:rPr>
              <a:t>GeV</a:t>
            </a:r>
            <a:r>
              <a:rPr lang="en-GB" sz="1800" b="0" dirty="0" smtClean="0">
                <a:solidFill>
                  <a:srgbClr val="000090"/>
                </a:solidFill>
                <a:latin typeface="Avenir Light"/>
                <a:cs typeface="Avenir Light"/>
              </a:rPr>
              <a:t>) excluded </a:t>
            </a:r>
            <a:r>
              <a:rPr lang="en-GB" sz="1800" b="0" dirty="0">
                <a:solidFill>
                  <a:srgbClr val="000090"/>
                </a:solidFill>
                <a:latin typeface="Avenir Light"/>
                <a:cs typeface="Avenir Light"/>
              </a:rPr>
              <a:t>for </a:t>
            </a:r>
            <a:r>
              <a:rPr lang="en-GB" sz="1800" b="0" dirty="0" err="1" smtClean="0">
                <a:solidFill>
                  <a:srgbClr val="000090"/>
                </a:solidFill>
                <a:latin typeface="Avenir Light"/>
                <a:cs typeface="Avenir Light"/>
              </a:rPr>
              <a:t>c</a:t>
            </a:r>
            <a:r>
              <a:rPr lang="en-GB" sz="1900" b="0" dirty="0" err="1" smtClean="0">
                <a:solidFill>
                  <a:srgbClr val="000090"/>
                </a:solidFill>
                <a:latin typeface="Symbol"/>
                <a:cs typeface="Avenir Light"/>
              </a:rPr>
              <a:t>t</a:t>
            </a:r>
            <a:r>
              <a:rPr lang="en-GB" sz="1800" b="0" dirty="0" smtClean="0">
                <a:solidFill>
                  <a:srgbClr val="000090"/>
                </a:solidFill>
                <a:latin typeface="Avenir Light"/>
                <a:cs typeface="Avenir Light"/>
              </a:rPr>
              <a:t> of 1m (30 m)</a:t>
            </a:r>
          </a:p>
          <a:p>
            <a:pPr marL="742950" lvl="1" indent="-285750">
              <a:buFont typeface="Arial"/>
              <a:buChar char="•"/>
            </a:pPr>
            <a:endParaRPr lang="en-GB" sz="1800" b="0" dirty="0" smtClean="0">
              <a:solidFill>
                <a:srgbClr val="000090"/>
              </a:solidFill>
              <a:latin typeface="Trebuchet MS"/>
            </a:endParaRPr>
          </a:p>
        </p:txBody>
      </p:sp>
      <p:pic>
        <p:nvPicPr>
          <p:cNvPr id="6" name="Picture 5" descr="CMS-PAS-EXO-19-001_Figure_00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97288" y="1876894"/>
            <a:ext cx="3502780" cy="4879795"/>
          </a:xfrm>
          <a:prstGeom prst="rect">
            <a:avLst/>
          </a:prstGeom>
        </p:spPr>
      </p:pic>
      <p:pic>
        <p:nvPicPr>
          <p:cNvPr id="2" name="Picture 1" descr="08_24_58-99421-CMS-PAS-EXO-19-001_Figure_00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1" y="2185925"/>
            <a:ext cx="4137780" cy="4265675"/>
          </a:xfrm>
          <a:prstGeom prst="rect">
            <a:avLst/>
          </a:prstGeom>
        </p:spPr>
      </p:pic>
    </p:spTree>
    <p:extLst>
      <p:ext uri="{BB962C8B-B14F-4D97-AF65-F5344CB8AC3E}">
        <p14:creationId xmlns:p14="http://schemas.microsoft.com/office/powerpoint/2010/main" val="21470305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06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37685" y="3424727"/>
            <a:ext cx="3118844" cy="3274786"/>
          </a:xfrm>
          <a:prstGeom prst="rect">
            <a:avLst/>
          </a:prstGeom>
        </p:spPr>
      </p:pic>
      <p:sp>
        <p:nvSpPr>
          <p:cNvPr id="12" name="Rectangle 10"/>
          <p:cNvSpPr>
            <a:spLocks noChangeArrowheads="1"/>
          </p:cNvSpPr>
          <p:nvPr/>
        </p:nvSpPr>
        <p:spPr bwMode="auto">
          <a:xfrm>
            <a:off x="317500" y="328612"/>
            <a:ext cx="9271000" cy="534987"/>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Avenir Light"/>
                <a:cs typeface="Avenir Light"/>
              </a:rPr>
              <a:t>Trackless jets - scalars decaying in calorimeters </a:t>
            </a:r>
            <a:endParaRPr lang="en-GB" sz="2800" dirty="0">
              <a:solidFill>
                <a:srgbClr val="000090"/>
              </a:solidFill>
              <a:latin typeface="Avenir Light"/>
              <a:cs typeface="Avenir Light"/>
            </a:endParaRPr>
          </a:p>
        </p:txBody>
      </p:sp>
      <p:sp>
        <p:nvSpPr>
          <p:cNvPr id="9" name="Rectangle 8"/>
          <p:cNvSpPr/>
          <p:nvPr/>
        </p:nvSpPr>
        <p:spPr>
          <a:xfrm>
            <a:off x="2634357" y="6186852"/>
            <a:ext cx="3595689"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Avenir Light"/>
                <a:cs typeface="Avenir Light"/>
              </a:rPr>
              <a:t>EXOT-2017-025, </a:t>
            </a:r>
            <a:r>
              <a:rPr lang="en-US" sz="1800" b="0" i="1" dirty="0" err="1" smtClean="0">
                <a:solidFill>
                  <a:schemeClr val="tx1">
                    <a:lumMod val="75000"/>
                    <a:lumOff val="25000"/>
                  </a:schemeClr>
                </a:solidFill>
                <a:latin typeface="Avenir Light"/>
                <a:cs typeface="Avenir Light"/>
              </a:rPr>
              <a:t>arXiv</a:t>
            </a:r>
            <a:r>
              <a:rPr lang="en-US" sz="1800" b="0" i="1" dirty="0" smtClean="0">
                <a:solidFill>
                  <a:schemeClr val="tx1">
                    <a:lumMod val="75000"/>
                    <a:lumOff val="25000"/>
                  </a:schemeClr>
                </a:solidFill>
                <a:latin typeface="Avenir Light"/>
                <a:cs typeface="Avenir Light"/>
              </a:rPr>
              <a:t> </a:t>
            </a:r>
            <a:r>
              <a:rPr lang="en-US" sz="1800" b="0" i="1" dirty="0" smtClean="0">
                <a:solidFill>
                  <a:schemeClr val="tx1">
                    <a:lumMod val="75000"/>
                    <a:lumOff val="25000"/>
                  </a:schemeClr>
                </a:solidFill>
                <a:latin typeface="Avenir Light"/>
                <a:cs typeface="Avenir Light"/>
              </a:rPr>
              <a:t>1902.03094</a:t>
            </a:r>
            <a:endParaRPr lang="en-US" sz="1800" dirty="0">
              <a:latin typeface="Avenir Light"/>
              <a:cs typeface="Avenir Light"/>
            </a:endParaRPr>
          </a:p>
        </p:txBody>
      </p:sp>
      <p:sp>
        <p:nvSpPr>
          <p:cNvPr id="23" name="Text Box 14"/>
          <p:cNvSpPr txBox="1">
            <a:spLocks noChangeArrowheads="1"/>
          </p:cNvSpPr>
          <p:nvPr/>
        </p:nvSpPr>
        <p:spPr bwMode="auto">
          <a:xfrm>
            <a:off x="393823" y="1122229"/>
            <a:ext cx="4927477" cy="5355313"/>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Models and dataset</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Hidden-sector models</a:t>
            </a:r>
          </a:p>
          <a:p>
            <a:pPr marL="742950" lvl="1" indent="-285750">
              <a:buFont typeface="Arial"/>
              <a:buChar char="•"/>
            </a:pPr>
            <a:r>
              <a:rPr lang="en-GB" sz="1800" b="0" dirty="0" smtClean="0">
                <a:solidFill>
                  <a:srgbClr val="000090"/>
                </a:solidFill>
                <a:latin typeface="Avenir Light"/>
                <a:cs typeface="Avenir Light"/>
              </a:rPr>
              <a:t>10.8 fb</a:t>
            </a:r>
            <a:r>
              <a:rPr lang="en-GB" sz="1800" b="0" baseline="30000" dirty="0" smtClean="0">
                <a:solidFill>
                  <a:srgbClr val="000090"/>
                </a:solidFill>
                <a:latin typeface="Avenir Light"/>
                <a:cs typeface="Avenir Light"/>
              </a:rPr>
              <a:t>-1</a:t>
            </a:r>
            <a:r>
              <a:rPr lang="en-GB" sz="1800" b="0" dirty="0" smtClean="0">
                <a:solidFill>
                  <a:srgbClr val="000090"/>
                </a:solidFill>
                <a:latin typeface="Avenir Light"/>
                <a:cs typeface="Avenir Light"/>
              </a:rPr>
              <a:t> and 33.0 </a:t>
            </a:r>
            <a:r>
              <a:rPr lang="en-GB" sz="1800" b="0" dirty="0">
                <a:solidFill>
                  <a:srgbClr val="000090"/>
                </a:solidFill>
                <a:latin typeface="Avenir Light"/>
                <a:cs typeface="Avenir Light"/>
              </a:rPr>
              <a:t>fb</a:t>
            </a:r>
            <a:r>
              <a:rPr lang="en-GB" sz="1800" b="0" baseline="30000" dirty="0">
                <a:solidFill>
                  <a:srgbClr val="000090"/>
                </a:solidFill>
                <a:latin typeface="Avenir Light"/>
                <a:cs typeface="Avenir Light"/>
              </a:rPr>
              <a:t>-1</a:t>
            </a:r>
            <a:r>
              <a:rPr lang="en-GB" sz="1800" b="0" dirty="0">
                <a:solidFill>
                  <a:srgbClr val="000090"/>
                </a:solidFill>
                <a:latin typeface="Avenir Light"/>
                <a:cs typeface="Avenir Light"/>
              </a:rPr>
              <a:t> </a:t>
            </a:r>
            <a:r>
              <a:rPr lang="en-GB" sz="1800" b="0" dirty="0" smtClean="0">
                <a:solidFill>
                  <a:srgbClr val="000090"/>
                </a:solidFill>
                <a:latin typeface="Avenir Light"/>
                <a:cs typeface="Avenir Light"/>
              </a:rPr>
              <a:t>at √s = 13 TeV</a:t>
            </a:r>
          </a:p>
          <a:p>
            <a:pPr marL="742950" lvl="1" indent="-285750">
              <a:buFont typeface="Arial"/>
              <a:buChar char="•"/>
            </a:pPr>
            <a:r>
              <a:rPr lang="en-GB" sz="1800" b="0" dirty="0" err="1">
                <a:solidFill>
                  <a:srgbClr val="000090"/>
                </a:solidFill>
                <a:latin typeface="Avenir Light"/>
                <a:cs typeface="Avenir Light"/>
              </a:rPr>
              <a:t>c</a:t>
            </a:r>
            <a:r>
              <a:rPr lang="en-GB" sz="1800" b="0" dirty="0" err="1">
                <a:solidFill>
                  <a:srgbClr val="000090"/>
                </a:solidFill>
                <a:latin typeface="+mj-lt"/>
                <a:ea typeface="Lucida Grande"/>
                <a:cs typeface="Avenir Light"/>
              </a:rPr>
              <a:t>τ</a:t>
            </a:r>
            <a:r>
              <a:rPr lang="en-GB" sz="1800" b="0" dirty="0">
                <a:solidFill>
                  <a:srgbClr val="000090"/>
                </a:solidFill>
                <a:latin typeface="Avenir Light"/>
                <a:cs typeface="Avenir Light"/>
              </a:rPr>
              <a:t> range few cm to tens of m</a:t>
            </a:r>
            <a:r>
              <a:rPr lang="en-GB" sz="1800" b="0" dirty="0" smtClean="0">
                <a:solidFill>
                  <a:srgbClr val="000090"/>
                </a:solidFill>
                <a:latin typeface="Avenir Light"/>
                <a:cs typeface="Avenir Light"/>
              </a:rPr>
              <a:t> </a:t>
            </a:r>
            <a:endParaRPr lang="en-GB" sz="1800" b="0" dirty="0">
              <a:solidFill>
                <a:srgbClr val="000090"/>
              </a:solidFill>
              <a:latin typeface="Avenir Light"/>
              <a:cs typeface="Avenir Light"/>
            </a:endParaRPr>
          </a:p>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Signature and trigger</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Displaced jets in HCAL or outer edge of ECAL</a:t>
            </a:r>
          </a:p>
          <a:p>
            <a:pPr marL="742950" lvl="1" indent="-285750">
              <a:buFont typeface="Arial"/>
              <a:buChar char="•"/>
            </a:pPr>
            <a:r>
              <a:rPr lang="en-GB" sz="1800" b="0" dirty="0" smtClean="0">
                <a:solidFill>
                  <a:srgbClr val="000090"/>
                </a:solidFill>
                <a:latin typeface="Avenir Light"/>
                <a:cs typeface="Avenir Light"/>
              </a:rPr>
              <a:t>At least 2 trackless and low-EMF jets - </a:t>
            </a:r>
            <a:r>
              <a:rPr lang="en-GB" sz="1800" b="0" dirty="0" err="1" smtClean="0">
                <a:solidFill>
                  <a:srgbClr val="000090"/>
                </a:solidFill>
                <a:latin typeface="Avenir Light"/>
                <a:cs typeface="Avenir Light"/>
              </a:rPr>
              <a:t>CalRatio</a:t>
            </a:r>
            <a:r>
              <a:rPr lang="en-GB" sz="1800" b="0" dirty="0" smtClean="0">
                <a:solidFill>
                  <a:srgbClr val="000090"/>
                </a:solidFill>
                <a:latin typeface="Avenir Light"/>
                <a:cs typeface="Avenir Light"/>
              </a:rPr>
              <a:t> (CR) jets</a:t>
            </a:r>
          </a:p>
          <a:p>
            <a:pPr marL="742950" lvl="1" indent="-285750">
              <a:buFont typeface="Arial"/>
              <a:buChar char="•"/>
            </a:pPr>
            <a:r>
              <a:rPr lang="en-GB" sz="1800" b="0" dirty="0">
                <a:solidFill>
                  <a:srgbClr val="000090"/>
                </a:solidFill>
                <a:latin typeface="Avenir Light"/>
                <a:cs typeface="Avenir Light"/>
              </a:rPr>
              <a:t>dedicated low- and high-E</a:t>
            </a:r>
            <a:r>
              <a:rPr lang="en-GB" sz="1800" b="0" baseline="-25000" dirty="0">
                <a:solidFill>
                  <a:srgbClr val="000090"/>
                </a:solidFill>
                <a:latin typeface="Avenir Light"/>
                <a:cs typeface="Avenir Light"/>
              </a:rPr>
              <a:t>T</a:t>
            </a:r>
            <a:r>
              <a:rPr lang="en-GB" sz="1800" b="0" dirty="0">
                <a:solidFill>
                  <a:srgbClr val="000090"/>
                </a:solidFill>
                <a:latin typeface="Avenir Light"/>
                <a:cs typeface="Avenir Light"/>
              </a:rPr>
              <a:t> </a:t>
            </a:r>
            <a:r>
              <a:rPr lang="en-GB" sz="1800" b="0" dirty="0" smtClean="0">
                <a:solidFill>
                  <a:srgbClr val="000090"/>
                </a:solidFill>
                <a:latin typeface="Avenir Light"/>
                <a:cs typeface="Avenir Light"/>
              </a:rPr>
              <a:t>triggers</a:t>
            </a:r>
          </a:p>
          <a:p>
            <a:pPr lvl="1"/>
            <a:endParaRPr lang="en-GB" sz="1800" b="0" dirty="0">
              <a:solidFill>
                <a:srgbClr val="000090"/>
              </a:solidFill>
              <a:latin typeface="Trebuchet MS"/>
            </a:endParaRPr>
          </a:p>
          <a:p>
            <a:pPr marL="0" lvl="1"/>
            <a:r>
              <a:rPr lang="en-GB" sz="1800" b="0" dirty="0" smtClean="0">
                <a:solidFill>
                  <a:srgbClr val="FF0000"/>
                </a:solidFill>
                <a:latin typeface="Avenir Light"/>
                <a:cs typeface="Avenir Light"/>
              </a:rPr>
              <a:t>Analysis strategy and background</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Machine learning techniques (neural network to determine jet origin, BDT classifier for jets)</a:t>
            </a:r>
          </a:p>
          <a:p>
            <a:pPr marL="742950" lvl="1" indent="-285750">
              <a:buFont typeface="Arial"/>
              <a:buChar char="•"/>
            </a:pPr>
            <a:r>
              <a:rPr lang="en-GB" sz="1800" b="0" dirty="0" smtClean="0">
                <a:solidFill>
                  <a:srgbClr val="000090"/>
                </a:solidFill>
                <a:latin typeface="Avenir Light"/>
                <a:cs typeface="Avenir Light"/>
              </a:rPr>
              <a:t>Backgrounds: mainly </a:t>
            </a:r>
            <a:r>
              <a:rPr lang="en-GB" sz="1800" b="0" dirty="0" err="1" smtClean="0">
                <a:solidFill>
                  <a:srgbClr val="000090"/>
                </a:solidFill>
                <a:latin typeface="Avenir Light"/>
                <a:cs typeface="Avenir Light"/>
              </a:rPr>
              <a:t>multijet</a:t>
            </a:r>
            <a:r>
              <a:rPr lang="en-GB" sz="1800" b="0" dirty="0">
                <a:solidFill>
                  <a:srgbClr val="000090"/>
                </a:solidFill>
                <a:latin typeface="Avenir Light"/>
                <a:cs typeface="Avenir Light"/>
              </a:rPr>
              <a:t> </a:t>
            </a:r>
            <a:r>
              <a:rPr lang="en-GB" sz="1800" b="0" dirty="0" smtClean="0">
                <a:solidFill>
                  <a:srgbClr val="000090"/>
                </a:solidFill>
                <a:latin typeface="Avenir Light"/>
                <a:cs typeface="Avenir Light"/>
              </a:rPr>
              <a:t>and beam-induced, estimated with ABCD method</a:t>
            </a:r>
            <a:endParaRPr lang="en-GB" sz="1800" b="0" dirty="0" smtClean="0">
              <a:solidFill>
                <a:srgbClr val="000090"/>
              </a:solidFill>
              <a:latin typeface="Trebuchet MS"/>
            </a:endParaRPr>
          </a:p>
        </p:txBody>
      </p:sp>
      <p:pic>
        <p:nvPicPr>
          <p:cNvPr id="4" name="Picture 3"/>
          <p:cNvPicPr>
            <a:picLocks noChangeAspect="1"/>
          </p:cNvPicPr>
          <p:nvPr/>
        </p:nvPicPr>
        <p:blipFill>
          <a:blip r:embed="rId4"/>
          <a:stretch>
            <a:fillRect/>
          </a:stretch>
        </p:blipFill>
        <p:spPr>
          <a:xfrm>
            <a:off x="5289470" y="1308100"/>
            <a:ext cx="4184730" cy="2117940"/>
          </a:xfrm>
          <a:prstGeom prst="rect">
            <a:avLst/>
          </a:prstGeom>
        </p:spPr>
      </p:pic>
      <p:sp>
        <p:nvSpPr>
          <p:cNvPr id="5" name="TextBox 4"/>
          <p:cNvSpPr txBox="1"/>
          <p:nvPr/>
        </p:nvSpPr>
        <p:spPr>
          <a:xfrm>
            <a:off x="8369300" y="1435100"/>
            <a:ext cx="999223" cy="461665"/>
          </a:xfrm>
          <a:prstGeom prst="rect">
            <a:avLst/>
          </a:prstGeom>
          <a:noFill/>
        </p:spPr>
        <p:txBody>
          <a:bodyPr wrap="none" rtlCol="0">
            <a:spAutoFit/>
          </a:bodyPr>
          <a:lstStyle/>
          <a:p>
            <a:r>
              <a:rPr lang="en-US" b="0" i="1" dirty="0" err="1" smtClean="0">
                <a:latin typeface="Trebuchet MS"/>
                <a:cs typeface="Trebuchet MS"/>
              </a:rPr>
              <a:t>arXiv</a:t>
            </a:r>
            <a:r>
              <a:rPr lang="en-US" b="0" i="1" dirty="0" smtClean="0">
                <a:latin typeface="Trebuchet MS"/>
                <a:cs typeface="Trebuchet MS"/>
              </a:rPr>
              <a:t>: </a:t>
            </a:r>
            <a:endParaRPr lang="en-US" b="0" i="1" dirty="0" smtClean="0">
              <a:latin typeface="Trebuchet MS"/>
              <a:cs typeface="Trebuchet MS"/>
            </a:endParaRPr>
          </a:p>
          <a:p>
            <a:r>
              <a:rPr lang="en-US" b="0" i="1" dirty="0" smtClean="0">
                <a:latin typeface="Trebuchet MS"/>
                <a:cs typeface="Trebuchet MS"/>
              </a:rPr>
              <a:t>1810.12602</a:t>
            </a:r>
            <a:endParaRPr lang="en-US" b="0" i="1" dirty="0">
              <a:latin typeface="Trebuchet MS"/>
              <a:cs typeface="Trebuchet MS"/>
            </a:endParaRPr>
          </a:p>
        </p:txBody>
      </p:sp>
      <p:sp>
        <p:nvSpPr>
          <p:cNvPr id="14"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5"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12</a:t>
            </a:fld>
            <a:endParaRPr lang="en-US" b="0" dirty="0"/>
          </a:p>
        </p:txBody>
      </p:sp>
      <p:pic>
        <p:nvPicPr>
          <p:cNvPr id="17" name="Picture 16" descr="ATLAS-Logo-Square-Blue-invert-RG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203200"/>
            <a:ext cx="800100" cy="800100"/>
          </a:xfrm>
          <a:prstGeom prst="rect">
            <a:avLst/>
          </a:prstGeom>
        </p:spPr>
      </p:pic>
      <p:sp>
        <p:nvSpPr>
          <p:cNvPr id="3" name="Rectangle 2"/>
          <p:cNvSpPr/>
          <p:nvPr/>
        </p:nvSpPr>
        <p:spPr>
          <a:xfrm>
            <a:off x="7304239" y="4014401"/>
            <a:ext cx="1451998" cy="307777"/>
          </a:xfrm>
          <a:prstGeom prst="rect">
            <a:avLst/>
          </a:prstGeom>
        </p:spPr>
        <p:txBody>
          <a:bodyPr wrap="none">
            <a:spAutoFit/>
          </a:bodyPr>
          <a:lstStyle/>
          <a:p>
            <a:r>
              <a:rPr lang="en-GB" sz="1400" b="0" dirty="0" smtClean="0">
                <a:solidFill>
                  <a:srgbClr val="FF0000"/>
                </a:solidFill>
                <a:latin typeface="Avenir Light"/>
                <a:cs typeface="Avenir Light"/>
              </a:rPr>
              <a:t>A: signal region</a:t>
            </a:r>
            <a:endParaRPr lang="en-US" sz="1400" dirty="0"/>
          </a:p>
        </p:txBody>
      </p:sp>
      <p:sp>
        <p:nvSpPr>
          <p:cNvPr id="18" name="Rectangle 17"/>
          <p:cNvSpPr/>
          <p:nvPr/>
        </p:nvSpPr>
        <p:spPr>
          <a:xfrm>
            <a:off x="6580339" y="5839480"/>
            <a:ext cx="2146742" cy="276999"/>
          </a:xfrm>
          <a:prstGeom prst="rect">
            <a:avLst/>
          </a:prstGeom>
        </p:spPr>
        <p:txBody>
          <a:bodyPr wrap="none">
            <a:spAutoFit/>
          </a:bodyPr>
          <a:lstStyle/>
          <a:p>
            <a:r>
              <a:rPr lang="en-GB" b="0" dirty="0" err="1" smtClean="0">
                <a:solidFill>
                  <a:srgbClr val="FF0000"/>
                </a:solidFill>
                <a:latin typeface="Avenir Light"/>
                <a:cs typeface="Avenir Light"/>
              </a:rPr>
              <a:t>m</a:t>
            </a:r>
            <a:r>
              <a:rPr lang="en-GB" b="0" baseline="-25000" dirty="0" err="1" smtClean="0">
                <a:solidFill>
                  <a:srgbClr val="FF0000"/>
                </a:solidFill>
                <a:latin typeface="Lucida Grande"/>
                <a:ea typeface="Lucida Grande"/>
                <a:cs typeface="Lucida Grande"/>
              </a:rPr>
              <a:t>Φ</a:t>
            </a:r>
            <a:r>
              <a:rPr lang="en-GB" b="0" dirty="0" smtClean="0">
                <a:solidFill>
                  <a:srgbClr val="FF0000"/>
                </a:solidFill>
                <a:latin typeface="Avenir Light"/>
                <a:cs typeface="Avenir Light"/>
              </a:rPr>
              <a:t> = 600 </a:t>
            </a:r>
            <a:r>
              <a:rPr lang="en-GB" b="0" dirty="0" err="1" smtClean="0">
                <a:solidFill>
                  <a:srgbClr val="FF0000"/>
                </a:solidFill>
                <a:latin typeface="Avenir Light"/>
                <a:cs typeface="Avenir Light"/>
              </a:rPr>
              <a:t>GeV</a:t>
            </a:r>
            <a:r>
              <a:rPr lang="en-GB" b="0" dirty="0" smtClean="0">
                <a:solidFill>
                  <a:srgbClr val="FF0000"/>
                </a:solidFill>
                <a:latin typeface="Avenir Light"/>
                <a:cs typeface="Avenir Light"/>
              </a:rPr>
              <a:t>, </a:t>
            </a:r>
            <a:r>
              <a:rPr lang="en-GB" b="0" dirty="0" err="1" smtClean="0">
                <a:solidFill>
                  <a:srgbClr val="FF0000"/>
                </a:solidFill>
                <a:latin typeface="Avenir Light"/>
                <a:cs typeface="Avenir Light"/>
              </a:rPr>
              <a:t>m</a:t>
            </a:r>
            <a:r>
              <a:rPr lang="en-GB" b="0" baseline="-25000" dirty="0" err="1" smtClean="0">
                <a:solidFill>
                  <a:srgbClr val="FF0000"/>
                </a:solidFill>
                <a:latin typeface="Avenir Light"/>
                <a:cs typeface="Avenir Light"/>
              </a:rPr>
              <a:t>s</a:t>
            </a:r>
            <a:r>
              <a:rPr lang="en-GB" b="0" dirty="0" smtClean="0">
                <a:solidFill>
                  <a:srgbClr val="FF0000"/>
                </a:solidFill>
                <a:latin typeface="Avenir Light"/>
                <a:cs typeface="Avenir Light"/>
              </a:rPr>
              <a:t> = 150 </a:t>
            </a:r>
            <a:r>
              <a:rPr lang="en-GB" b="0" dirty="0" err="1" smtClean="0">
                <a:solidFill>
                  <a:srgbClr val="FF0000"/>
                </a:solidFill>
                <a:latin typeface="Avenir Light"/>
                <a:cs typeface="Avenir Light"/>
              </a:rPr>
              <a:t>GeV</a:t>
            </a:r>
            <a:r>
              <a:rPr lang="en-GB" b="0" dirty="0" smtClean="0">
                <a:solidFill>
                  <a:srgbClr val="FF0000"/>
                </a:solidFill>
                <a:latin typeface="Avenir Light"/>
                <a:cs typeface="Avenir Light"/>
              </a:rPr>
              <a:t> </a:t>
            </a:r>
            <a:endParaRPr lang="en-US" dirty="0"/>
          </a:p>
        </p:txBody>
      </p:sp>
      <p:grpSp>
        <p:nvGrpSpPr>
          <p:cNvPr id="13" name="Group 12"/>
          <p:cNvGrpSpPr/>
          <p:nvPr/>
        </p:nvGrpSpPr>
        <p:grpSpPr>
          <a:xfrm>
            <a:off x="5039328" y="5297611"/>
            <a:ext cx="1198943" cy="593066"/>
            <a:chOff x="4986063" y="1360611"/>
            <a:chExt cx="1198943" cy="593066"/>
          </a:xfrm>
        </p:grpSpPr>
        <p:sp>
          <p:nvSpPr>
            <p:cNvPr id="16" name="Text Box 14"/>
            <p:cNvSpPr txBox="1">
              <a:spLocks noChangeArrowheads="1"/>
            </p:cNvSpPr>
            <p:nvPr/>
          </p:nvSpPr>
          <p:spPr bwMode="auto">
            <a:xfrm rot="19379594">
              <a:off x="5077168" y="1372175"/>
              <a:ext cx="1107838" cy="461665"/>
            </a:xfrm>
            <a:prstGeom prst="rect">
              <a:avLst/>
            </a:prstGeom>
            <a:noFill/>
            <a:ln w="9525">
              <a:noFill/>
              <a:miter lim="800000"/>
              <a:headEnd/>
              <a:tailEnd/>
            </a:ln>
          </p:spPr>
          <p:txBody>
            <a:bodyPr wrap="square">
              <a:prstTxWarp prst="textNoShape">
                <a:avLst/>
              </a:prstTxWarp>
              <a:spAutoFit/>
            </a:bodyPr>
            <a:lstStyle/>
            <a:p>
              <a:pPr marL="0" lvl="1"/>
              <a:r>
                <a:rPr lang="en-GB" sz="2400" b="0" dirty="0" smtClean="0">
                  <a:solidFill>
                    <a:srgbClr val="008000"/>
                  </a:solidFill>
                  <a:latin typeface="Avenir Light"/>
                  <a:cs typeface="Avenir Light"/>
                </a:rPr>
                <a:t>NEW!</a:t>
              </a:r>
              <a:endParaRPr lang="en-GB" sz="2400" b="0" dirty="0">
                <a:solidFill>
                  <a:srgbClr val="008000"/>
                </a:solidFill>
                <a:latin typeface="Trebuchet MS"/>
              </a:endParaRPr>
            </a:p>
          </p:txBody>
        </p:sp>
        <p:sp>
          <p:nvSpPr>
            <p:cNvPr id="19" name="Oval 18"/>
            <p:cNvSpPr/>
            <p:nvPr/>
          </p:nvSpPr>
          <p:spPr bwMode="auto">
            <a:xfrm rot="19383211">
              <a:off x="4986063" y="1360611"/>
              <a:ext cx="1155700" cy="593066"/>
            </a:xfrm>
            <a:prstGeom prst="ellipse">
              <a:avLst/>
            </a:prstGeom>
            <a:solidFill>
              <a:srgbClr val="FFFF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Tree>
    <p:extLst>
      <p:ext uri="{BB962C8B-B14F-4D97-AF65-F5344CB8AC3E}">
        <p14:creationId xmlns:p14="http://schemas.microsoft.com/office/powerpoint/2010/main" val="23641178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_10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69420" y="1892811"/>
            <a:ext cx="2911935" cy="4511113"/>
          </a:xfrm>
          <a:prstGeom prst="rect">
            <a:avLst/>
          </a:prstGeom>
        </p:spPr>
      </p:pic>
      <p:sp>
        <p:nvSpPr>
          <p:cNvPr id="12" name="Rectangle 10"/>
          <p:cNvSpPr>
            <a:spLocks noChangeArrowheads="1"/>
          </p:cNvSpPr>
          <p:nvPr/>
        </p:nvSpPr>
        <p:spPr bwMode="auto">
          <a:xfrm>
            <a:off x="317500" y="328612"/>
            <a:ext cx="9271000" cy="534987"/>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Avenir Light"/>
                <a:cs typeface="Avenir Light"/>
              </a:rPr>
              <a:t>	</a:t>
            </a:r>
            <a:r>
              <a:rPr lang="en-GB" sz="2800" dirty="0">
                <a:solidFill>
                  <a:srgbClr val="000090"/>
                </a:solidFill>
                <a:latin typeface="Avenir Light"/>
                <a:cs typeface="Avenir Light"/>
              </a:rPr>
              <a:t>	Trackless jets - scalars </a:t>
            </a:r>
            <a:r>
              <a:rPr lang="en-GB" sz="2800" dirty="0" smtClean="0">
                <a:solidFill>
                  <a:srgbClr val="000090"/>
                </a:solidFill>
                <a:latin typeface="Avenir Light"/>
                <a:cs typeface="Avenir Light"/>
              </a:rPr>
              <a:t>decaying in calorimeters </a:t>
            </a:r>
            <a:endParaRPr lang="en-GB" sz="2800" dirty="0">
              <a:solidFill>
                <a:srgbClr val="000090"/>
              </a:solidFill>
              <a:latin typeface="Avenir Light"/>
              <a:cs typeface="Avenir Light"/>
            </a:endParaRPr>
          </a:p>
        </p:txBody>
      </p:sp>
      <p:sp>
        <p:nvSpPr>
          <p:cNvPr id="15"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13</a:t>
            </a:fld>
            <a:endParaRPr lang="en-US" b="0" dirty="0"/>
          </a:p>
        </p:txBody>
      </p:sp>
      <p:pic>
        <p:nvPicPr>
          <p:cNvPr id="17" name="Picture 16" descr="ATLAS-Logo-Square-Blue-invert-RGB.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0" y="203200"/>
            <a:ext cx="800100" cy="800100"/>
          </a:xfrm>
          <a:prstGeom prst="rect">
            <a:avLst/>
          </a:prstGeom>
        </p:spPr>
      </p:pic>
      <p:sp>
        <p:nvSpPr>
          <p:cNvPr id="16" name="Text Box 14"/>
          <p:cNvSpPr txBox="1">
            <a:spLocks noChangeArrowheads="1"/>
          </p:cNvSpPr>
          <p:nvPr/>
        </p:nvSpPr>
        <p:spPr bwMode="auto">
          <a:xfrm>
            <a:off x="495423" y="1122229"/>
            <a:ext cx="9118477" cy="1631216"/>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95% CL limits set on </a:t>
            </a:r>
            <a:r>
              <a:rPr lang="en-GB" sz="1800" b="0" dirty="0" err="1" smtClean="0">
                <a:solidFill>
                  <a:srgbClr val="FF0000"/>
                </a:solidFill>
                <a:latin typeface="+mj-lt"/>
                <a:ea typeface="Lucida Grande"/>
                <a:cs typeface="Lucida Grande"/>
              </a:rPr>
              <a:t>σ</a:t>
            </a:r>
            <a:r>
              <a:rPr lang="en-GB" sz="1800" b="0" dirty="0" smtClean="0">
                <a:solidFill>
                  <a:srgbClr val="FF0000"/>
                </a:solidFill>
                <a:latin typeface="Avenir Light"/>
                <a:cs typeface="Avenir Light"/>
              </a:rPr>
              <a:t>(</a:t>
            </a:r>
            <a:r>
              <a:rPr lang="en-GB" sz="1800" b="0" dirty="0" err="1" smtClean="0">
                <a:solidFill>
                  <a:srgbClr val="FF0000"/>
                </a:solidFill>
                <a:latin typeface="Avenir Light"/>
                <a:ea typeface="Lucida Grande"/>
                <a:cs typeface="Avenir Light"/>
              </a:rPr>
              <a:t>ϕ</a:t>
            </a:r>
            <a:r>
              <a:rPr lang="en-GB" sz="1800" b="0" dirty="0" smtClean="0">
                <a:solidFill>
                  <a:srgbClr val="FF0000"/>
                </a:solidFill>
                <a:latin typeface="Avenir Light"/>
                <a:cs typeface="Avenir Light"/>
              </a:rPr>
              <a:t>) x B(</a:t>
            </a:r>
            <a:r>
              <a:rPr lang="en-GB" sz="1800" b="0" dirty="0" err="1" smtClean="0">
                <a:solidFill>
                  <a:srgbClr val="FF0000"/>
                </a:solidFill>
                <a:latin typeface="Avenir Light"/>
                <a:ea typeface="Lucida Grande"/>
                <a:cs typeface="Avenir Light"/>
              </a:rPr>
              <a:t>ϕ</a:t>
            </a:r>
            <a:r>
              <a:rPr lang="en-GB" sz="1800" b="0" dirty="0" err="1" smtClean="0">
                <a:solidFill>
                  <a:srgbClr val="FF0000"/>
                </a:solidFill>
                <a:latin typeface="Avenir Light"/>
                <a:cs typeface="Avenir Light"/>
              </a:rPr>
              <a:t>→</a:t>
            </a:r>
            <a:r>
              <a:rPr lang="en-GB" sz="1800" b="0" dirty="0" err="1" smtClean="0">
                <a:solidFill>
                  <a:srgbClr val="FF0000"/>
                </a:solidFill>
                <a:latin typeface="Lucida Grande"/>
                <a:ea typeface="Lucida Grande"/>
                <a:cs typeface="Lucida Grande"/>
              </a:rPr>
              <a:t>ss</a:t>
            </a:r>
            <a:r>
              <a:rPr lang="en-GB" sz="1800" b="0" dirty="0" smtClean="0">
                <a:solidFill>
                  <a:srgbClr val="FF0000"/>
                </a:solidFill>
                <a:latin typeface="Lucida Grande"/>
                <a:ea typeface="Lucida Grande"/>
                <a:cs typeface="Lucida Grande"/>
              </a:rPr>
              <a:t>)</a:t>
            </a:r>
            <a:r>
              <a:rPr lang="en-GB" sz="1800" b="0" dirty="0" smtClean="0">
                <a:solidFill>
                  <a:srgbClr val="FF0000"/>
                </a:solidFill>
                <a:latin typeface="Avenir Light"/>
                <a:cs typeface="Avenir Light"/>
              </a:rPr>
              <a:t>  </a:t>
            </a:r>
          </a:p>
          <a:p>
            <a:pPr marL="0" lvl="1"/>
            <a:r>
              <a:rPr lang="en-GB" sz="1600" b="0" dirty="0" smtClean="0">
                <a:solidFill>
                  <a:srgbClr val="000090"/>
                </a:solidFill>
                <a:latin typeface="Avenir Light"/>
                <a:cs typeface="Avenir Light"/>
              </a:rPr>
              <a:t>Mediator </a:t>
            </a:r>
            <a:r>
              <a:rPr lang="en-GB" sz="1600" b="0" dirty="0" err="1" smtClean="0">
                <a:solidFill>
                  <a:srgbClr val="000090"/>
                </a:solidFill>
                <a:latin typeface="Avenir Light"/>
                <a:ea typeface="Lucida Grande"/>
                <a:cs typeface="Avenir Light"/>
              </a:rPr>
              <a:t>ϕ</a:t>
            </a:r>
            <a:r>
              <a:rPr lang="en-GB" sz="1600" b="0" dirty="0" smtClean="0">
                <a:solidFill>
                  <a:srgbClr val="000090"/>
                </a:solidFill>
                <a:latin typeface="Avenir Light"/>
                <a:cs typeface="Avenir Light"/>
              </a:rPr>
              <a:t> with </a:t>
            </a:r>
            <a:r>
              <a:rPr lang="en-GB" sz="1600" b="0" dirty="0" err="1">
                <a:solidFill>
                  <a:srgbClr val="000090"/>
                </a:solidFill>
                <a:latin typeface="Avenir Light"/>
                <a:cs typeface="Avenir Light"/>
              </a:rPr>
              <a:t>m</a:t>
            </a:r>
            <a:r>
              <a:rPr lang="en-GB" sz="1600" b="0" baseline="-25000" dirty="0" err="1">
                <a:solidFill>
                  <a:srgbClr val="000090"/>
                </a:solidFill>
                <a:latin typeface="Lucida Grande"/>
                <a:ea typeface="Lucida Grande"/>
                <a:cs typeface="Lucida Grande"/>
              </a:rPr>
              <a:t>ϕ</a:t>
            </a:r>
            <a:r>
              <a:rPr lang="en-GB" sz="1600" dirty="0">
                <a:solidFill>
                  <a:srgbClr val="000090"/>
                </a:solidFill>
                <a:latin typeface="Avenir Light"/>
                <a:cs typeface="Avenir Light"/>
              </a:rPr>
              <a:t> </a:t>
            </a:r>
            <a:r>
              <a:rPr lang="en-GB" sz="1600" b="0" dirty="0">
                <a:solidFill>
                  <a:srgbClr val="000090"/>
                </a:solidFill>
                <a:latin typeface="Avenir Light"/>
                <a:cs typeface="Avenir Light"/>
              </a:rPr>
              <a:t>= </a:t>
            </a:r>
            <a:r>
              <a:rPr lang="en-GB" sz="1600" b="0" dirty="0" smtClean="0">
                <a:solidFill>
                  <a:srgbClr val="000090"/>
                </a:solidFill>
                <a:latin typeface="Avenir Light"/>
                <a:cs typeface="Avenir Light"/>
              </a:rPr>
              <a:t>125</a:t>
            </a:r>
            <a:r>
              <a:rPr lang="en-GB" sz="1600" b="0" dirty="0">
                <a:solidFill>
                  <a:srgbClr val="000090"/>
                </a:solidFill>
                <a:latin typeface="Avenir Light"/>
                <a:cs typeface="Avenir Light"/>
              </a:rPr>
              <a:t> </a:t>
            </a:r>
            <a:r>
              <a:rPr lang="en-GB" sz="1600" b="0" dirty="0" err="1" smtClean="0">
                <a:solidFill>
                  <a:srgbClr val="000090"/>
                </a:solidFill>
                <a:latin typeface="Avenir Light"/>
                <a:cs typeface="Avenir Light"/>
              </a:rPr>
              <a:t>GeV</a:t>
            </a:r>
            <a:r>
              <a:rPr lang="en-GB" sz="1600" dirty="0" smtClean="0">
                <a:solidFill>
                  <a:srgbClr val="000090"/>
                </a:solidFill>
                <a:latin typeface="Avenir Light"/>
                <a:cs typeface="Avenir Light"/>
              </a:rPr>
              <a:t>:</a:t>
            </a:r>
            <a:r>
              <a:rPr lang="en-GB" sz="1600" b="0" dirty="0" smtClean="0">
                <a:solidFill>
                  <a:srgbClr val="000090"/>
                </a:solidFill>
                <a:latin typeface="Avenir Light"/>
                <a:cs typeface="Avenir Light"/>
              </a:rPr>
              <a:t> </a:t>
            </a:r>
            <a:r>
              <a:rPr lang="en-GB" sz="1600" b="0" dirty="0" err="1" smtClean="0">
                <a:solidFill>
                  <a:srgbClr val="000090"/>
                </a:solidFill>
                <a:latin typeface="Avenir Light"/>
                <a:cs typeface="Avenir Light"/>
              </a:rPr>
              <a:t>m</a:t>
            </a:r>
            <a:r>
              <a:rPr lang="en-GB" sz="1600" b="0" baseline="-25000" dirty="0" err="1" smtClean="0">
                <a:solidFill>
                  <a:srgbClr val="000090"/>
                </a:solidFill>
                <a:latin typeface="Avenir Light"/>
                <a:cs typeface="Avenir Light"/>
              </a:rPr>
              <a:t>s</a:t>
            </a:r>
            <a:r>
              <a:rPr lang="en-GB" sz="1600" b="0" dirty="0" smtClean="0">
                <a:solidFill>
                  <a:srgbClr val="000090"/>
                </a:solidFill>
                <a:latin typeface="Avenir Light"/>
                <a:cs typeface="Avenir Light"/>
              </a:rPr>
              <a:t> between 5 and 55 </a:t>
            </a:r>
            <a:r>
              <a:rPr lang="en-GB" sz="1600" b="0" dirty="0" err="1" smtClean="0">
                <a:solidFill>
                  <a:srgbClr val="000090"/>
                </a:solidFill>
                <a:latin typeface="Avenir Light"/>
                <a:cs typeface="Avenir Light"/>
              </a:rPr>
              <a:t>GeV</a:t>
            </a:r>
            <a:r>
              <a:rPr lang="en-GB" sz="1600" b="0" dirty="0" smtClean="0">
                <a:solidFill>
                  <a:srgbClr val="000090"/>
                </a:solidFill>
                <a:latin typeface="Avenir Light"/>
                <a:cs typeface="Avenir Light"/>
              </a:rPr>
              <a:t> excluded for </a:t>
            </a:r>
            <a:r>
              <a:rPr lang="en-GB" sz="1600" b="0" dirty="0" err="1" smtClean="0">
                <a:solidFill>
                  <a:srgbClr val="000090"/>
                </a:solidFill>
                <a:latin typeface="Avenir Light"/>
                <a:cs typeface="Avenir Light"/>
              </a:rPr>
              <a:t>c</a:t>
            </a:r>
            <a:r>
              <a:rPr lang="en-GB" sz="1600" b="0" dirty="0" err="1" smtClean="0">
                <a:solidFill>
                  <a:srgbClr val="000090"/>
                </a:solidFill>
                <a:latin typeface="Lucida Grande"/>
                <a:ea typeface="Lucida Grande"/>
                <a:cs typeface="Lucida Grande"/>
              </a:rPr>
              <a:t>τ</a:t>
            </a:r>
            <a:r>
              <a:rPr lang="en-GB" sz="1600" b="0" dirty="0" smtClean="0">
                <a:solidFill>
                  <a:srgbClr val="000090"/>
                </a:solidFill>
                <a:latin typeface="Avenir Light"/>
                <a:cs typeface="Avenir Light"/>
              </a:rPr>
              <a:t> between 5 cm and 5m, for B</a:t>
            </a:r>
            <a:r>
              <a:rPr lang="en-GB" sz="1600" i="1" dirty="0">
                <a:solidFill>
                  <a:srgbClr val="000090"/>
                </a:solidFill>
                <a:latin typeface="Avenir Light"/>
                <a:cs typeface="Avenir Light"/>
              </a:rPr>
              <a:t>(</a:t>
            </a:r>
            <a:r>
              <a:rPr lang="en-GB" sz="1600" b="0" dirty="0" err="1">
                <a:solidFill>
                  <a:srgbClr val="000090"/>
                </a:solidFill>
                <a:latin typeface="Avenir Light"/>
                <a:ea typeface="Lucida Grande"/>
                <a:cs typeface="Avenir Light"/>
              </a:rPr>
              <a:t>ϕ</a:t>
            </a:r>
            <a:r>
              <a:rPr lang="en-GB" sz="1600" b="0" dirty="0" err="1">
                <a:solidFill>
                  <a:srgbClr val="000090"/>
                </a:solidFill>
                <a:latin typeface="Avenir Light"/>
                <a:cs typeface="Avenir Light"/>
              </a:rPr>
              <a:t>→ss</a:t>
            </a:r>
            <a:r>
              <a:rPr lang="en-GB" sz="1600" dirty="0" smtClean="0">
                <a:solidFill>
                  <a:srgbClr val="000090"/>
                </a:solidFill>
                <a:latin typeface="Avenir Light"/>
                <a:cs typeface="Avenir Light"/>
              </a:rPr>
              <a:t>) = </a:t>
            </a:r>
            <a:r>
              <a:rPr lang="en-GB" sz="1600" b="0" dirty="0" smtClean="0">
                <a:solidFill>
                  <a:srgbClr val="000090"/>
                </a:solidFill>
                <a:latin typeface="Avenir Light"/>
                <a:cs typeface="Avenir Light"/>
              </a:rPr>
              <a:t>10%</a:t>
            </a:r>
          </a:p>
          <a:p>
            <a:pPr marL="0" lvl="1"/>
            <a:r>
              <a:rPr lang="en-GB" sz="1600" b="0" dirty="0" smtClean="0">
                <a:solidFill>
                  <a:srgbClr val="000090"/>
                </a:solidFill>
                <a:latin typeface="Avenir Light"/>
                <a:cs typeface="Avenir Light"/>
              </a:rPr>
              <a:t>For </a:t>
            </a:r>
            <a:r>
              <a:rPr lang="en-GB" sz="1600" b="0" dirty="0" err="1" smtClean="0">
                <a:solidFill>
                  <a:srgbClr val="000090"/>
                </a:solidFill>
                <a:latin typeface="Avenir Light"/>
                <a:cs typeface="Avenir Light"/>
              </a:rPr>
              <a:t>m</a:t>
            </a:r>
            <a:r>
              <a:rPr lang="en-GB" sz="1600" b="0" baseline="-25000" dirty="0" err="1" smtClean="0">
                <a:solidFill>
                  <a:srgbClr val="000090"/>
                </a:solidFill>
                <a:latin typeface="Lucida Grande"/>
                <a:ea typeface="Lucida Grande"/>
                <a:cs typeface="Lucida Grande"/>
              </a:rPr>
              <a:t>ϕ</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 </a:t>
            </a:r>
            <a:r>
              <a:rPr lang="en-GB" sz="1600" b="0" dirty="0" smtClean="0">
                <a:solidFill>
                  <a:srgbClr val="000090"/>
                </a:solidFill>
                <a:latin typeface="Avenir Light"/>
                <a:cs typeface="Avenir Light"/>
              </a:rPr>
              <a:t>400 </a:t>
            </a:r>
            <a:r>
              <a:rPr lang="en-GB" sz="1600" b="0" dirty="0" err="1" smtClean="0">
                <a:solidFill>
                  <a:srgbClr val="000090"/>
                </a:solidFill>
                <a:latin typeface="Avenir Light"/>
                <a:cs typeface="Avenir Light"/>
              </a:rPr>
              <a:t>GeV</a:t>
            </a:r>
            <a:r>
              <a:rPr lang="en-GB" sz="1600" b="0" dirty="0">
                <a:solidFill>
                  <a:srgbClr val="000090"/>
                </a:solidFill>
                <a:latin typeface="Avenir Light"/>
                <a:cs typeface="Avenir Light"/>
              </a:rPr>
              <a:t>, </a:t>
            </a:r>
            <a:r>
              <a:rPr lang="en-GB" sz="1600" b="0" dirty="0" err="1" smtClean="0">
                <a:solidFill>
                  <a:srgbClr val="000090"/>
                </a:solidFill>
                <a:latin typeface="Avenir Light"/>
                <a:cs typeface="Avenir Light"/>
              </a:rPr>
              <a:t>m</a:t>
            </a:r>
            <a:r>
              <a:rPr lang="en-GB" sz="1600" b="0" baseline="-25000" dirty="0" err="1" smtClean="0">
                <a:solidFill>
                  <a:srgbClr val="000090"/>
                </a:solidFill>
                <a:latin typeface="Lucida Grande"/>
                <a:ea typeface="Lucida Grande"/>
                <a:cs typeface="Lucida Grande"/>
              </a:rPr>
              <a:t>ϕ</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 600 </a:t>
            </a:r>
            <a:r>
              <a:rPr lang="en-GB" sz="1600" b="0" dirty="0" err="1">
                <a:solidFill>
                  <a:srgbClr val="000090"/>
                </a:solidFill>
                <a:latin typeface="Avenir Light"/>
                <a:cs typeface="Avenir Light"/>
              </a:rPr>
              <a:t>GeV</a:t>
            </a:r>
            <a:r>
              <a:rPr lang="en-GB" sz="1600" b="0" dirty="0">
                <a:solidFill>
                  <a:srgbClr val="000090"/>
                </a:solidFill>
                <a:latin typeface="Avenir Light"/>
                <a:cs typeface="Avenir Light"/>
              </a:rPr>
              <a:t>, and </a:t>
            </a:r>
            <a:r>
              <a:rPr lang="en-GB" sz="1600" b="0" dirty="0" err="1" smtClean="0">
                <a:solidFill>
                  <a:srgbClr val="000090"/>
                </a:solidFill>
                <a:latin typeface="Avenir Light"/>
                <a:cs typeface="Avenir Light"/>
              </a:rPr>
              <a:t>m</a:t>
            </a:r>
            <a:r>
              <a:rPr lang="en-GB" sz="1600" b="0" baseline="-25000" dirty="0" err="1">
                <a:solidFill>
                  <a:srgbClr val="000090"/>
                </a:solidFill>
                <a:latin typeface="Lucida Grande"/>
                <a:ea typeface="Lucida Grande"/>
                <a:cs typeface="Lucida Grande"/>
              </a:rPr>
              <a:t>ϕ</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 1000 </a:t>
            </a:r>
            <a:r>
              <a:rPr lang="en-GB" sz="1600" b="0" dirty="0" err="1">
                <a:solidFill>
                  <a:srgbClr val="000090"/>
                </a:solidFill>
                <a:latin typeface="Avenir Light"/>
                <a:cs typeface="Avenir Light"/>
              </a:rPr>
              <a:t>GeV</a:t>
            </a:r>
            <a:r>
              <a:rPr lang="en-GB" sz="1600" b="0" dirty="0">
                <a:solidFill>
                  <a:srgbClr val="000090"/>
                </a:solidFill>
                <a:latin typeface="Avenir Light"/>
                <a:cs typeface="Avenir Light"/>
              </a:rPr>
              <a:t>, </a:t>
            </a:r>
            <a:r>
              <a:rPr lang="en-GB" sz="1600" b="0" dirty="0" err="1" smtClean="0">
                <a:solidFill>
                  <a:srgbClr val="000090"/>
                </a:solidFill>
                <a:latin typeface="Avenir Light"/>
                <a:cs typeface="Avenir Light"/>
              </a:rPr>
              <a:t>σ</a:t>
            </a:r>
            <a:r>
              <a:rPr lang="en-GB" sz="1600" b="0" dirty="0" smtClean="0">
                <a:solidFill>
                  <a:srgbClr val="000090"/>
                </a:solidFill>
                <a:latin typeface="Avenir Light"/>
                <a:cs typeface="Avenir Light"/>
              </a:rPr>
              <a:t>(</a:t>
            </a:r>
            <a:r>
              <a:rPr lang="en-GB" sz="1600" b="0" dirty="0" err="1" smtClean="0">
                <a:solidFill>
                  <a:srgbClr val="000090"/>
                </a:solidFill>
                <a:latin typeface="Avenir Light"/>
                <a:ea typeface="Lucida Grande"/>
                <a:cs typeface="Avenir Light"/>
              </a:rPr>
              <a:t>ϕ</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 </a:t>
            </a:r>
            <a:r>
              <a:rPr lang="en-GB" sz="1600" b="0" dirty="0" smtClean="0">
                <a:solidFill>
                  <a:srgbClr val="000090"/>
                </a:solidFill>
                <a:latin typeface="Avenir Light"/>
                <a:cs typeface="Avenir Light"/>
              </a:rPr>
              <a:t>B</a:t>
            </a:r>
            <a:r>
              <a:rPr lang="en-GB" sz="1600" b="0" i="1" dirty="0" smtClean="0">
                <a:solidFill>
                  <a:srgbClr val="000090"/>
                </a:solidFill>
                <a:latin typeface="Avenir Light"/>
                <a:cs typeface="Avenir Light"/>
              </a:rPr>
              <a:t>(</a:t>
            </a:r>
            <a:r>
              <a:rPr lang="en-GB" sz="1600" b="0" dirty="0" err="1" smtClean="0">
                <a:solidFill>
                  <a:srgbClr val="000090"/>
                </a:solidFill>
                <a:latin typeface="Avenir Light"/>
                <a:ea typeface="Lucida Grande"/>
                <a:cs typeface="Avenir Light"/>
              </a:rPr>
              <a:t>ϕ</a:t>
            </a:r>
            <a:r>
              <a:rPr lang="en-GB" sz="1600" b="0" dirty="0" err="1" smtClean="0">
                <a:solidFill>
                  <a:srgbClr val="000090"/>
                </a:solidFill>
                <a:latin typeface="Avenir Light"/>
                <a:cs typeface="Avenir Light"/>
              </a:rPr>
              <a:t>→ss</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values &gt;</a:t>
            </a:r>
            <a:r>
              <a:rPr lang="en-GB" sz="1600" b="0" dirty="0" smtClean="0">
                <a:solidFill>
                  <a:srgbClr val="000090"/>
                </a:solidFill>
                <a:latin typeface="Avenir Light"/>
                <a:cs typeface="Avenir Light"/>
              </a:rPr>
              <a:t> </a:t>
            </a:r>
            <a:r>
              <a:rPr lang="en-GB" sz="1600" b="0" dirty="0">
                <a:solidFill>
                  <a:srgbClr val="000090"/>
                </a:solidFill>
                <a:latin typeface="Avenir Light"/>
                <a:cs typeface="Avenir Light"/>
              </a:rPr>
              <a:t>0.1 </a:t>
            </a:r>
            <a:r>
              <a:rPr lang="en-GB" sz="1600" b="0" dirty="0" err="1">
                <a:solidFill>
                  <a:srgbClr val="000090"/>
                </a:solidFill>
                <a:latin typeface="Avenir Light"/>
                <a:cs typeface="Avenir Light"/>
              </a:rPr>
              <a:t>pb</a:t>
            </a:r>
            <a:r>
              <a:rPr lang="en-GB" sz="1600" b="0" dirty="0">
                <a:solidFill>
                  <a:srgbClr val="000090"/>
                </a:solidFill>
                <a:latin typeface="Avenir Light"/>
                <a:cs typeface="Avenir Light"/>
              </a:rPr>
              <a:t> </a:t>
            </a:r>
            <a:r>
              <a:rPr lang="en-GB" sz="1600" b="0" dirty="0" smtClean="0">
                <a:solidFill>
                  <a:srgbClr val="000090"/>
                </a:solidFill>
                <a:latin typeface="Avenir Light"/>
                <a:cs typeface="Avenir Light"/>
              </a:rPr>
              <a:t>excluded between 12 </a:t>
            </a:r>
            <a:r>
              <a:rPr lang="en-GB" sz="1600" b="0" dirty="0">
                <a:solidFill>
                  <a:srgbClr val="000090"/>
                </a:solidFill>
                <a:latin typeface="Avenir Light"/>
                <a:cs typeface="Avenir Light"/>
              </a:rPr>
              <a:t>cm and 9 m, 7 cm and 20 m, and 4 cm and 35 m respectively, depending on </a:t>
            </a:r>
            <a:r>
              <a:rPr lang="en-GB" sz="1600" b="0" dirty="0" err="1">
                <a:solidFill>
                  <a:srgbClr val="000090"/>
                </a:solidFill>
                <a:latin typeface="Avenir Light"/>
                <a:cs typeface="Avenir Light"/>
              </a:rPr>
              <a:t>m</a:t>
            </a:r>
            <a:r>
              <a:rPr lang="en-GB" sz="1600" b="0" baseline="-25000" dirty="0" err="1">
                <a:solidFill>
                  <a:srgbClr val="000090"/>
                </a:solidFill>
                <a:latin typeface="Avenir Light"/>
                <a:cs typeface="Avenir Light"/>
              </a:rPr>
              <a:t>s</a:t>
            </a:r>
            <a:endParaRPr lang="en-GB" sz="1600" b="0" dirty="0">
              <a:solidFill>
                <a:srgbClr val="000090"/>
              </a:solidFill>
              <a:latin typeface="Avenir Light"/>
              <a:cs typeface="Avenir Light"/>
            </a:endParaRPr>
          </a:p>
          <a:p>
            <a:pPr marL="0" lvl="1"/>
            <a:endParaRPr lang="en-GB" sz="1800" b="0" dirty="0">
              <a:solidFill>
                <a:srgbClr val="000090"/>
              </a:solidFill>
              <a:latin typeface="Avenir Light"/>
              <a:cs typeface="Avenir Light"/>
            </a:endParaRPr>
          </a:p>
        </p:txBody>
      </p:sp>
      <p:grpSp>
        <p:nvGrpSpPr>
          <p:cNvPr id="10" name="Group 9"/>
          <p:cNvGrpSpPr/>
          <p:nvPr/>
        </p:nvGrpSpPr>
        <p:grpSpPr>
          <a:xfrm>
            <a:off x="484417" y="2679707"/>
            <a:ext cx="4396859" cy="2884712"/>
            <a:chOff x="5259617" y="863607"/>
            <a:chExt cx="4396859" cy="2884712"/>
          </a:xfrm>
        </p:grpSpPr>
        <p:pic>
          <p:nvPicPr>
            <p:cNvPr id="6" name="Picture 5" descr="fig_08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15691" y="107533"/>
              <a:ext cx="2884712" cy="4396859"/>
            </a:xfrm>
            <a:prstGeom prst="rect">
              <a:avLst/>
            </a:prstGeom>
          </p:spPr>
        </p:pic>
        <p:sp>
          <p:nvSpPr>
            <p:cNvPr id="3" name="Rectangle 2"/>
            <p:cNvSpPr/>
            <p:nvPr/>
          </p:nvSpPr>
          <p:spPr>
            <a:xfrm>
              <a:off x="7101039" y="2249101"/>
              <a:ext cx="1232785" cy="307777"/>
            </a:xfrm>
            <a:prstGeom prst="rect">
              <a:avLst/>
            </a:prstGeom>
          </p:spPr>
          <p:txBody>
            <a:bodyPr wrap="none">
              <a:spAutoFit/>
            </a:bodyPr>
            <a:lstStyle/>
            <a:p>
              <a:r>
                <a:rPr lang="en-GB" sz="1400" b="0" dirty="0" smtClean="0">
                  <a:solidFill>
                    <a:srgbClr val="FF0000"/>
                  </a:solidFill>
                  <a:latin typeface="Avenir Light"/>
                  <a:cs typeface="Avenir Light"/>
                </a:rPr>
                <a:t>Run I (scaled)</a:t>
              </a:r>
              <a:endParaRPr lang="en-US" sz="1400" dirty="0"/>
            </a:p>
          </p:txBody>
        </p:sp>
        <p:sp>
          <p:nvSpPr>
            <p:cNvPr id="18" name="Rectangle 17"/>
            <p:cNvSpPr/>
            <p:nvPr/>
          </p:nvSpPr>
          <p:spPr>
            <a:xfrm>
              <a:off x="6453339" y="2592001"/>
              <a:ext cx="2480166" cy="307777"/>
            </a:xfrm>
            <a:prstGeom prst="rect">
              <a:avLst/>
            </a:prstGeom>
          </p:spPr>
          <p:txBody>
            <a:bodyPr wrap="none">
              <a:spAutoFit/>
            </a:bodyPr>
            <a:lstStyle/>
            <a:p>
              <a:r>
                <a:rPr lang="en-GB" sz="1400" b="0" dirty="0" err="1" smtClean="0">
                  <a:solidFill>
                    <a:schemeClr val="bg2"/>
                  </a:solidFill>
                  <a:latin typeface="Avenir Light"/>
                  <a:cs typeface="Avenir Light"/>
                </a:rPr>
                <a:t>m</a:t>
              </a:r>
              <a:r>
                <a:rPr lang="en-GB" sz="1400" b="0" baseline="-25000" dirty="0" err="1" smtClean="0">
                  <a:solidFill>
                    <a:schemeClr val="bg2"/>
                  </a:solidFill>
                  <a:latin typeface="Lucida Grande"/>
                  <a:ea typeface="Lucida Grande"/>
                  <a:cs typeface="Lucida Grande"/>
                </a:rPr>
                <a:t>Φ</a:t>
              </a:r>
              <a:r>
                <a:rPr lang="en-GB" sz="1400" b="0" dirty="0" smtClean="0">
                  <a:solidFill>
                    <a:schemeClr val="bg2"/>
                  </a:solidFill>
                  <a:latin typeface="Avenir Light"/>
                  <a:cs typeface="Avenir Light"/>
                </a:rPr>
                <a:t> = 600 </a:t>
              </a:r>
              <a:r>
                <a:rPr lang="en-GB" sz="1400" b="0" dirty="0" err="1" smtClean="0">
                  <a:solidFill>
                    <a:schemeClr val="bg2"/>
                  </a:solidFill>
                  <a:latin typeface="Avenir Light"/>
                  <a:cs typeface="Avenir Light"/>
                </a:rPr>
                <a:t>GeV</a:t>
              </a:r>
              <a:r>
                <a:rPr lang="en-GB" sz="1400" b="0" dirty="0" smtClean="0">
                  <a:solidFill>
                    <a:schemeClr val="bg2"/>
                  </a:solidFill>
                  <a:latin typeface="Avenir Light"/>
                  <a:cs typeface="Avenir Light"/>
                </a:rPr>
                <a:t>, </a:t>
              </a:r>
              <a:r>
                <a:rPr lang="en-GB" sz="1400" b="0" dirty="0" err="1" smtClean="0">
                  <a:solidFill>
                    <a:schemeClr val="bg2"/>
                  </a:solidFill>
                  <a:latin typeface="Avenir Light"/>
                  <a:cs typeface="Avenir Light"/>
                </a:rPr>
                <a:t>m</a:t>
              </a:r>
              <a:r>
                <a:rPr lang="en-GB" sz="1400" b="0" baseline="-25000" dirty="0" err="1" smtClean="0">
                  <a:solidFill>
                    <a:schemeClr val="bg2"/>
                  </a:solidFill>
                  <a:latin typeface="Avenir Light"/>
                  <a:cs typeface="Avenir Light"/>
                </a:rPr>
                <a:t>s</a:t>
              </a:r>
              <a:r>
                <a:rPr lang="en-GB" sz="1400" b="0" dirty="0" smtClean="0">
                  <a:solidFill>
                    <a:schemeClr val="bg2"/>
                  </a:solidFill>
                  <a:latin typeface="Avenir Light"/>
                  <a:cs typeface="Avenir Light"/>
                </a:rPr>
                <a:t> = 150 </a:t>
              </a:r>
              <a:r>
                <a:rPr lang="en-GB" sz="1400" b="0" dirty="0" err="1" smtClean="0">
                  <a:solidFill>
                    <a:schemeClr val="bg2"/>
                  </a:solidFill>
                  <a:latin typeface="Avenir Light"/>
                  <a:cs typeface="Avenir Light"/>
                </a:rPr>
                <a:t>GeV</a:t>
              </a:r>
              <a:r>
                <a:rPr lang="en-GB" sz="1400" b="0" dirty="0" smtClean="0">
                  <a:solidFill>
                    <a:schemeClr val="bg2"/>
                  </a:solidFill>
                  <a:latin typeface="Avenir Light"/>
                  <a:cs typeface="Avenir Light"/>
                </a:rPr>
                <a:t> </a:t>
              </a:r>
              <a:endParaRPr lang="en-US" sz="1400" dirty="0">
                <a:solidFill>
                  <a:schemeClr val="bg2"/>
                </a:solidFill>
              </a:endParaRPr>
            </a:p>
          </p:txBody>
        </p:sp>
      </p:grpSp>
      <p:sp>
        <p:nvSpPr>
          <p:cNvPr id="19" name="Rectangle 22"/>
          <p:cNvSpPr txBox="1">
            <a:spLocks noChangeArrowheads="1"/>
          </p:cNvSpPr>
          <p:nvPr/>
        </p:nvSpPr>
        <p:spPr bwMode="auto">
          <a:xfrm>
            <a:off x="5842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eaLnBrk="0" fontAlgn="base" hangingPunct="0">
              <a:spcBef>
                <a:spcPct val="0"/>
              </a:spcBef>
              <a:spcAft>
                <a:spcPct val="0"/>
              </a:spcAft>
              <a:defRPr sz="1000" b="1" i="1" kern="1200">
                <a:solidFill>
                  <a:schemeClr val="tx1"/>
                </a:solidFill>
                <a:latin typeface="Avenir Light"/>
                <a:ea typeface="+mn-ea"/>
                <a:cs typeface="Avenir Light"/>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a:lstStyle>
          <a:p>
            <a:pPr>
              <a:defRPr/>
            </a:pPr>
            <a:r>
              <a:rPr lang="de-CH" dirty="0" smtClean="0"/>
              <a:t>C.-E. Wulz</a:t>
            </a:r>
            <a:endParaRPr lang="en-US" b="0" dirty="0"/>
          </a:p>
        </p:txBody>
      </p:sp>
      <p:sp>
        <p:nvSpPr>
          <p:cNvPr id="20" name="Rectangle 19"/>
          <p:cNvSpPr/>
          <p:nvPr/>
        </p:nvSpPr>
        <p:spPr>
          <a:xfrm>
            <a:off x="4505456" y="5521980"/>
            <a:ext cx="5248144" cy="553998"/>
          </a:xfrm>
          <a:prstGeom prst="rect">
            <a:avLst/>
          </a:prstGeom>
        </p:spPr>
        <p:txBody>
          <a:bodyPr wrap="none">
            <a:spAutoFit/>
          </a:bodyPr>
          <a:lstStyle/>
          <a:p>
            <a:r>
              <a:rPr lang="en-GB" sz="1600" b="0" dirty="0" smtClean="0">
                <a:solidFill>
                  <a:srgbClr val="FF0000"/>
                </a:solidFill>
                <a:latin typeface="Avenir Light"/>
                <a:cs typeface="Avenir Light"/>
              </a:rPr>
              <a:t>Combination with displaced jet analysis in </a:t>
            </a:r>
            <a:r>
              <a:rPr lang="en-GB" sz="1600" b="0" dirty="0" err="1" smtClean="0">
                <a:solidFill>
                  <a:srgbClr val="FF0000"/>
                </a:solidFill>
                <a:latin typeface="Avenir Light"/>
                <a:cs typeface="Avenir Light"/>
              </a:rPr>
              <a:t>muon</a:t>
            </a:r>
            <a:r>
              <a:rPr lang="en-GB" sz="1600" b="0" dirty="0" smtClean="0">
                <a:solidFill>
                  <a:srgbClr val="FF0000"/>
                </a:solidFill>
                <a:latin typeface="Avenir Light"/>
                <a:cs typeface="Avenir Light"/>
              </a:rPr>
              <a:t> system</a:t>
            </a:r>
          </a:p>
          <a:p>
            <a:r>
              <a:rPr lang="en-GB" sz="1400" b="0" dirty="0" err="1" smtClean="0">
                <a:solidFill>
                  <a:srgbClr val="808080"/>
                </a:solidFill>
                <a:latin typeface="Avenir Light"/>
                <a:cs typeface="Avenir Light"/>
              </a:rPr>
              <a:t>arXiv</a:t>
            </a:r>
            <a:r>
              <a:rPr lang="en-GB" sz="1400" b="0" dirty="0" smtClean="0">
                <a:solidFill>
                  <a:srgbClr val="808080"/>
                </a:solidFill>
                <a:latin typeface="Avenir Light"/>
                <a:cs typeface="Avenir Light"/>
              </a:rPr>
              <a:t> </a:t>
            </a:r>
            <a:r>
              <a:rPr lang="en-GB" sz="1400" b="0" dirty="0" smtClean="0">
                <a:solidFill>
                  <a:srgbClr val="808080"/>
                </a:solidFill>
                <a:latin typeface="Avenir Light"/>
                <a:cs typeface="Avenir Light"/>
              </a:rPr>
              <a:t>1811.07370</a:t>
            </a:r>
            <a:endParaRPr lang="en-US" sz="1400" dirty="0">
              <a:solidFill>
                <a:srgbClr val="808080"/>
              </a:solidFill>
            </a:endParaRPr>
          </a:p>
        </p:txBody>
      </p:sp>
      <p:sp>
        <p:nvSpPr>
          <p:cNvPr id="2" name="Rectangle 1"/>
          <p:cNvSpPr/>
          <p:nvPr/>
        </p:nvSpPr>
        <p:spPr>
          <a:xfrm>
            <a:off x="2572558" y="6059101"/>
            <a:ext cx="5464877" cy="646331"/>
          </a:xfrm>
          <a:prstGeom prst="rect">
            <a:avLst/>
          </a:prstGeom>
        </p:spPr>
        <p:txBody>
          <a:bodyPr wrap="none">
            <a:spAutoFit/>
          </a:bodyPr>
          <a:lstStyle/>
          <a:p>
            <a:r>
              <a:rPr lang="en-GB" sz="1800" b="0" dirty="0" smtClean="0">
                <a:solidFill>
                  <a:srgbClr val="000090"/>
                </a:solidFill>
                <a:latin typeface="Avenir Light"/>
                <a:cs typeface="Avenir Light"/>
              </a:rPr>
              <a:t>Related analysis with CR jet and Z: </a:t>
            </a:r>
            <a:r>
              <a:rPr lang="en-GB" sz="1800" b="0" dirty="0" err="1" smtClean="0">
                <a:solidFill>
                  <a:srgbClr val="808080"/>
                </a:solidFill>
                <a:latin typeface="Avenir Light"/>
                <a:cs typeface="Avenir Light"/>
              </a:rPr>
              <a:t>arXiv</a:t>
            </a:r>
            <a:r>
              <a:rPr lang="en-GB" sz="1800" b="0" dirty="0" smtClean="0">
                <a:solidFill>
                  <a:srgbClr val="808080"/>
                </a:solidFill>
                <a:latin typeface="Avenir Light"/>
                <a:cs typeface="Avenir Light"/>
              </a:rPr>
              <a:t> </a:t>
            </a:r>
            <a:r>
              <a:rPr lang="en-GB" sz="1800" b="0" dirty="0" smtClean="0">
                <a:solidFill>
                  <a:srgbClr val="808080"/>
                </a:solidFill>
                <a:latin typeface="Avenir Light"/>
                <a:cs typeface="Avenir Light"/>
              </a:rPr>
              <a:t>1811.02542</a:t>
            </a:r>
            <a:endParaRPr lang="en-US" sz="1800" dirty="0">
              <a:solidFill>
                <a:srgbClr val="808080"/>
              </a:solidFill>
            </a:endParaRPr>
          </a:p>
          <a:p>
            <a:r>
              <a:rPr lang="en-GB" sz="1800" b="0" dirty="0" smtClean="0">
                <a:solidFill>
                  <a:srgbClr val="FF0000"/>
                </a:solidFill>
                <a:latin typeface="Avenir Light"/>
                <a:cs typeface="Avenir Light"/>
              </a:rPr>
              <a:t> </a:t>
            </a:r>
            <a:endParaRPr lang="en-US" sz="1800" dirty="0"/>
          </a:p>
        </p:txBody>
      </p:sp>
      <p:pic>
        <p:nvPicPr>
          <p:cNvPr id="5" name="Picture 4" descr="figaux_0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900" y="5337840"/>
            <a:ext cx="1828800" cy="1456660"/>
          </a:xfrm>
          <a:prstGeom prst="rect">
            <a:avLst/>
          </a:prstGeom>
        </p:spPr>
      </p:pic>
    </p:spTree>
    <p:extLst>
      <p:ext uri="{BB962C8B-B14F-4D97-AF65-F5344CB8AC3E}">
        <p14:creationId xmlns:p14="http://schemas.microsoft.com/office/powerpoint/2010/main" val="24801772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Emerging jets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9" name="Rectangle 8"/>
          <p:cNvSpPr/>
          <p:nvPr/>
        </p:nvSpPr>
        <p:spPr>
          <a:xfrm>
            <a:off x="2159000" y="4307252"/>
            <a:ext cx="3748562" cy="369332"/>
          </a:xfrm>
          <a:prstGeom prst="rect">
            <a:avLst/>
          </a:prstGeom>
          <a:solidFill>
            <a:schemeClr val="bg1">
              <a:lumMod val="85000"/>
            </a:schemeClr>
          </a:solidFill>
        </p:spPr>
        <p:txBody>
          <a:bodyPr wrap="square">
            <a:spAutoFit/>
          </a:bodyPr>
          <a:lstStyle/>
          <a:p>
            <a:pPr algn="ctr"/>
            <a:r>
              <a:rPr lang="en-US" sz="1800" b="0" i="1" dirty="0" smtClean="0">
                <a:solidFill>
                  <a:schemeClr val="tx1">
                    <a:lumMod val="75000"/>
                    <a:lumOff val="25000"/>
                  </a:schemeClr>
                </a:solidFill>
                <a:latin typeface="Avenir Light"/>
                <a:cs typeface="Avenir Light"/>
              </a:rPr>
              <a:t>CMS-EXO-18-001, </a:t>
            </a:r>
            <a:r>
              <a:rPr lang="en-US" sz="1800" b="0" i="1" dirty="0" err="1" smtClean="0">
                <a:solidFill>
                  <a:schemeClr val="tx1">
                    <a:lumMod val="75000"/>
                    <a:lumOff val="25000"/>
                  </a:schemeClr>
                </a:solidFill>
                <a:latin typeface="Avenir Light"/>
                <a:cs typeface="Avenir Light"/>
              </a:rPr>
              <a:t>arXiv</a:t>
            </a:r>
            <a:r>
              <a:rPr lang="en-US" sz="1800" b="0" i="1" dirty="0" smtClean="0">
                <a:solidFill>
                  <a:schemeClr val="tx1">
                    <a:lumMod val="75000"/>
                    <a:lumOff val="25000"/>
                  </a:schemeClr>
                </a:solidFill>
                <a:latin typeface="Avenir Light"/>
                <a:cs typeface="Avenir Light"/>
              </a:rPr>
              <a:t>: </a:t>
            </a:r>
            <a:r>
              <a:rPr lang="en-US" sz="1800" b="0" i="1" dirty="0" smtClean="0">
                <a:solidFill>
                  <a:schemeClr val="tx1">
                    <a:lumMod val="75000"/>
                    <a:lumOff val="25000"/>
                  </a:schemeClr>
                </a:solidFill>
                <a:latin typeface="Avenir Light"/>
                <a:cs typeface="Avenir Light"/>
              </a:rPr>
              <a:t>1810.0169</a:t>
            </a:r>
            <a:endParaRPr lang="en-US" sz="1800" b="0" i="1" dirty="0">
              <a:latin typeface="Avenir Light"/>
              <a:cs typeface="Avenir Light"/>
            </a:endParaRPr>
          </a:p>
        </p:txBody>
      </p:sp>
      <p:sp>
        <p:nvSpPr>
          <p:cNvPr id="23" name="Text Box 14"/>
          <p:cNvSpPr txBox="1">
            <a:spLocks noChangeArrowheads="1"/>
          </p:cNvSpPr>
          <p:nvPr/>
        </p:nvSpPr>
        <p:spPr bwMode="auto">
          <a:xfrm>
            <a:off x="470023" y="906329"/>
            <a:ext cx="6540377" cy="1477328"/>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Dark QCD model arXiV:1502.05409 </a:t>
            </a:r>
          </a:p>
          <a:p>
            <a:pPr marL="742950" lvl="1" indent="-285750">
              <a:buFont typeface="Arial"/>
              <a:buChar char="•"/>
            </a:pPr>
            <a:r>
              <a:rPr lang="en-GB" sz="1800" b="0" dirty="0" smtClean="0">
                <a:solidFill>
                  <a:srgbClr val="000090"/>
                </a:solidFill>
                <a:latin typeface="Avenir Light"/>
                <a:cs typeface="Avenir Light"/>
              </a:rPr>
              <a:t>Mediator X</a:t>
            </a:r>
            <a:r>
              <a:rPr lang="en-GB" sz="1800" b="0" baseline="-25000" dirty="0" smtClean="0">
                <a:solidFill>
                  <a:srgbClr val="000090"/>
                </a:solidFill>
                <a:latin typeface="Avenir Light"/>
                <a:cs typeface="Avenir Light"/>
              </a:rPr>
              <a:t>DK , </a:t>
            </a:r>
            <a:r>
              <a:rPr lang="en-GB" sz="1800" b="0" dirty="0" smtClean="0">
                <a:solidFill>
                  <a:srgbClr val="000090"/>
                </a:solidFill>
                <a:latin typeface="Avenir Light"/>
                <a:cs typeface="Avenir Light"/>
              </a:rPr>
              <a:t>dark fermions Q</a:t>
            </a:r>
            <a:r>
              <a:rPr lang="en-GB" sz="1800" b="0" baseline="-25000" dirty="0" smtClean="0">
                <a:solidFill>
                  <a:srgbClr val="000090"/>
                </a:solidFill>
                <a:latin typeface="Avenir Light"/>
                <a:cs typeface="Avenir Light"/>
              </a:rPr>
              <a:t>DK</a:t>
            </a:r>
            <a:endParaRPr lang="en-GB" sz="1800" b="0" dirty="0" smtClean="0">
              <a:solidFill>
                <a:srgbClr val="000090"/>
              </a:solidFill>
              <a:latin typeface="Avenir Light"/>
              <a:cs typeface="Avenir Light"/>
            </a:endParaRPr>
          </a:p>
          <a:p>
            <a:pPr marL="742950" lvl="1" indent="-285750">
              <a:buFont typeface="Arial"/>
              <a:buChar char="•"/>
            </a:pPr>
            <a:r>
              <a:rPr lang="en-GB" sz="1800" b="0" dirty="0" err="1" smtClean="0">
                <a:solidFill>
                  <a:srgbClr val="000090"/>
                </a:solidFill>
                <a:latin typeface="Avenir Light"/>
                <a:cs typeface="Avenir Light"/>
              </a:rPr>
              <a:t>Hadronization</a:t>
            </a:r>
            <a:r>
              <a:rPr lang="en-GB" sz="1800" b="0" dirty="0" smtClean="0">
                <a:solidFill>
                  <a:srgbClr val="000090"/>
                </a:solidFill>
                <a:latin typeface="Avenir Light"/>
                <a:cs typeface="Avenir Light"/>
              </a:rPr>
              <a:t> of Q</a:t>
            </a:r>
            <a:r>
              <a:rPr lang="en-GB" sz="1800" b="0" baseline="-25000" dirty="0" smtClean="0">
                <a:solidFill>
                  <a:srgbClr val="000090"/>
                </a:solidFill>
                <a:latin typeface="Avenir Light"/>
                <a:cs typeface="Avenir Light"/>
              </a:rPr>
              <a:t>DK</a:t>
            </a:r>
            <a:r>
              <a:rPr lang="en-GB" sz="1800" b="0" dirty="0" smtClean="0">
                <a:solidFill>
                  <a:srgbClr val="000090"/>
                </a:solidFill>
                <a:latin typeface="Avenir Light"/>
                <a:cs typeface="Avenir Light"/>
              </a:rPr>
              <a:t> to e.g. dark </a:t>
            </a:r>
            <a:r>
              <a:rPr lang="en-GB" sz="1800" b="0" dirty="0" err="1" smtClean="0">
                <a:solidFill>
                  <a:srgbClr val="000090"/>
                </a:solidFill>
                <a:latin typeface="Avenir Light"/>
                <a:cs typeface="Avenir Light"/>
              </a:rPr>
              <a:t>pions</a:t>
            </a:r>
            <a:r>
              <a:rPr lang="en-GB" sz="1800" b="0" dirty="0" smtClean="0">
                <a:solidFill>
                  <a:srgbClr val="000090"/>
                </a:solidFill>
                <a:latin typeface="Avenir Light"/>
                <a:cs typeface="Avenir Light"/>
              </a:rPr>
              <a:t> (π</a:t>
            </a:r>
            <a:r>
              <a:rPr lang="en-GB" sz="1800" b="0" baseline="-25000" dirty="0" smtClean="0">
                <a:solidFill>
                  <a:srgbClr val="000090"/>
                </a:solidFill>
                <a:latin typeface="Avenir Light"/>
                <a:cs typeface="Avenir Light"/>
              </a:rPr>
              <a:t>DK</a:t>
            </a:r>
            <a:r>
              <a:rPr lang="en-GB" sz="1800" b="0" dirty="0" smtClean="0">
                <a:solidFill>
                  <a:srgbClr val="000090"/>
                </a:solidFill>
                <a:latin typeface="Avenir Light"/>
                <a:cs typeface="Avenir Light"/>
              </a:rPr>
              <a:t>)</a:t>
            </a:r>
          </a:p>
          <a:p>
            <a:pPr marL="742950" lvl="1" indent="-285750">
              <a:buFont typeface="Arial"/>
              <a:buChar char="•"/>
            </a:pPr>
            <a:r>
              <a:rPr lang="en-GB" sz="1800" b="0" dirty="0" smtClean="0">
                <a:solidFill>
                  <a:srgbClr val="000090"/>
                </a:solidFill>
                <a:latin typeface="Avenir Light"/>
                <a:cs typeface="Avenir Light"/>
              </a:rPr>
              <a:t>Displaced decays </a:t>
            </a:r>
            <a:r>
              <a:rPr lang="en-GB" sz="1800" b="0" dirty="0">
                <a:solidFill>
                  <a:srgbClr val="000090"/>
                </a:solidFill>
                <a:latin typeface="Avenir Light"/>
                <a:cs typeface="Avenir Light"/>
              </a:rPr>
              <a:t>of </a:t>
            </a:r>
            <a:r>
              <a:rPr lang="en-GB" sz="1800" b="0" dirty="0" smtClean="0">
                <a:solidFill>
                  <a:srgbClr val="000090"/>
                </a:solidFill>
                <a:latin typeface="Avenir Light"/>
                <a:cs typeface="Avenir Light"/>
              </a:rPr>
              <a:t>π</a:t>
            </a:r>
            <a:r>
              <a:rPr lang="en-GB" sz="1800" b="0" baseline="-25000" dirty="0" smtClean="0">
                <a:solidFill>
                  <a:srgbClr val="000090"/>
                </a:solidFill>
                <a:latin typeface="Avenir Light"/>
                <a:cs typeface="Avenir Light"/>
              </a:rPr>
              <a:t>DK</a:t>
            </a:r>
            <a:r>
              <a:rPr lang="en-GB" sz="1800" b="0" dirty="0" smtClean="0">
                <a:solidFill>
                  <a:srgbClr val="000090"/>
                </a:solidFill>
                <a:latin typeface="Avenir Light"/>
                <a:cs typeface="Avenir Light"/>
              </a:rPr>
              <a:t> back to SM particles</a:t>
            </a:r>
          </a:p>
          <a:p>
            <a:pPr marL="742950" lvl="1" indent="-285750">
              <a:buFont typeface="Arial"/>
              <a:buChar char="•"/>
            </a:pPr>
            <a:r>
              <a:rPr lang="en-GB" sz="1800" b="0" dirty="0" smtClean="0">
                <a:solidFill>
                  <a:srgbClr val="000090"/>
                </a:solidFill>
                <a:latin typeface="Avenir Light"/>
                <a:cs typeface="Avenir Light"/>
              </a:rPr>
              <a:t>Exponential decay of π</a:t>
            </a:r>
            <a:r>
              <a:rPr lang="en-GB" sz="1800" b="0" baseline="-25000" dirty="0" smtClean="0">
                <a:solidFill>
                  <a:srgbClr val="000090"/>
                </a:solidFill>
                <a:latin typeface="Avenir Light"/>
                <a:cs typeface="Avenir Light"/>
              </a:rPr>
              <a:t>DK</a:t>
            </a:r>
            <a:endParaRPr lang="en-GB" sz="1800" b="0" dirty="0" smtClean="0">
              <a:solidFill>
                <a:srgbClr val="000090"/>
              </a:solidFill>
              <a:latin typeface="Avenir Light"/>
              <a:cs typeface="Avenir Light"/>
            </a:endParaRPr>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14</a:t>
            </a:fld>
            <a:endParaRPr lang="en-US" b="0" dirty="0"/>
          </a:p>
        </p:txBody>
      </p:sp>
      <p:pic>
        <p:nvPicPr>
          <p:cNvPr id="18" name="Picture 17" descr="displaced-dijet.pdf"/>
          <p:cNvPicPr>
            <a:picLocks noChangeAspect="1"/>
          </p:cNvPicPr>
          <p:nvPr/>
        </p:nvPicPr>
        <p:blipFill rotWithShape="1">
          <a:blip r:embed="rId4">
            <a:extLst>
              <a:ext uri="{28A0092B-C50C-407E-A947-70E740481C1C}">
                <a14:useLocalDpi xmlns:a14="http://schemas.microsoft.com/office/drawing/2010/main" val="0"/>
              </a:ext>
            </a:extLst>
          </a:blip>
          <a:srcRect l="51875"/>
          <a:stretch/>
        </p:blipFill>
        <p:spPr>
          <a:xfrm>
            <a:off x="758419" y="2374901"/>
            <a:ext cx="2441981" cy="1827222"/>
          </a:xfrm>
          <a:prstGeom prst="rect">
            <a:avLst/>
          </a:prstGeom>
        </p:spPr>
      </p:pic>
      <p:sp>
        <p:nvSpPr>
          <p:cNvPr id="7" name="Rectangle 6"/>
          <p:cNvSpPr/>
          <p:nvPr/>
        </p:nvSpPr>
        <p:spPr>
          <a:xfrm>
            <a:off x="596900" y="4665008"/>
            <a:ext cx="5727700" cy="1938992"/>
          </a:xfrm>
          <a:prstGeom prst="rect">
            <a:avLst/>
          </a:prstGeom>
        </p:spPr>
        <p:txBody>
          <a:bodyPr wrap="square">
            <a:spAutoFit/>
          </a:bodyPr>
          <a:lstStyle/>
          <a:p>
            <a:pPr marL="0" lvl="1"/>
            <a:r>
              <a:rPr lang="en-GB" sz="1800" b="0" dirty="0" smtClean="0">
                <a:solidFill>
                  <a:srgbClr val="FF0000"/>
                </a:solidFill>
                <a:latin typeface="Avenir Light"/>
                <a:cs typeface="Avenir Light"/>
              </a:rPr>
              <a:t>Background</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data-driven estimate from 4-jet sample without emergent jets</a:t>
            </a:r>
          </a:p>
          <a:p>
            <a:pPr marL="742950" lvl="1" indent="-285750">
              <a:buFont typeface="Arial"/>
              <a:buChar char="•"/>
            </a:pPr>
            <a:r>
              <a:rPr lang="en-GB" sz="1800" b="0" dirty="0" smtClean="0">
                <a:solidFill>
                  <a:srgbClr val="000090"/>
                </a:solidFill>
                <a:latin typeface="Avenir Light"/>
                <a:cs typeface="Avenir Light"/>
              </a:rPr>
              <a:t>misidentification probability of regular jet as emerging jet modelled, depending on </a:t>
            </a:r>
            <a:r>
              <a:rPr lang="en-GB" sz="1800" b="0" dirty="0" err="1" smtClean="0">
                <a:solidFill>
                  <a:srgbClr val="000090"/>
                </a:solidFill>
                <a:latin typeface="Avenir Light"/>
                <a:cs typeface="Avenir Light"/>
              </a:rPr>
              <a:t>parton</a:t>
            </a:r>
            <a:r>
              <a:rPr lang="en-GB" sz="1800" b="0" dirty="0" smtClean="0">
                <a:solidFill>
                  <a:srgbClr val="000090"/>
                </a:solidFill>
                <a:latin typeface="Avenir Light"/>
                <a:cs typeface="Avenir Light"/>
              </a:rPr>
              <a:t> flavour and track multiplicity</a:t>
            </a:r>
          </a:p>
          <a:p>
            <a:pPr marL="742950" lvl="1" indent="-285750">
              <a:buFont typeface="Arial"/>
              <a:buChar char="•"/>
            </a:pPr>
            <a:endParaRPr lang="en-US" dirty="0"/>
          </a:p>
        </p:txBody>
      </p:sp>
      <p:pic>
        <p:nvPicPr>
          <p:cNvPr id="8" name="Picture 7" descr="CMS-EXO-18-001_Figure_005.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93970" y="3850263"/>
            <a:ext cx="2425699" cy="3056380"/>
          </a:xfrm>
          <a:prstGeom prst="rect">
            <a:avLst/>
          </a:prstGeom>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pic>
        <p:nvPicPr>
          <p:cNvPr id="2" name="Picture 1" descr="CMS-EXO-18-001_Figure_001-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198" y="989521"/>
            <a:ext cx="3041702" cy="1912910"/>
          </a:xfrm>
          <a:prstGeom prst="rect">
            <a:avLst/>
          </a:prstGeom>
        </p:spPr>
      </p:pic>
      <p:sp>
        <p:nvSpPr>
          <p:cNvPr id="19" name="Text Box 14"/>
          <p:cNvSpPr txBox="1">
            <a:spLocks noChangeArrowheads="1"/>
          </p:cNvSpPr>
          <p:nvPr/>
        </p:nvSpPr>
        <p:spPr bwMode="auto">
          <a:xfrm>
            <a:off x="3365623" y="2620829"/>
            <a:ext cx="6540377" cy="1477328"/>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Trigger and signature</a:t>
            </a:r>
            <a:endParaRPr lang="en-GB" sz="1800" b="0" dirty="0">
              <a:solidFill>
                <a:srgbClr val="FF0000"/>
              </a:solidFill>
              <a:latin typeface="Avenir Light"/>
              <a:cs typeface="Avenir Light"/>
            </a:endParaRPr>
          </a:p>
          <a:p>
            <a:pPr marL="742950" lvl="1" indent="-285750">
              <a:buFont typeface="Arial"/>
              <a:buChar char="•"/>
            </a:pPr>
            <a:r>
              <a:rPr lang="en-GB" sz="1800" b="0" dirty="0">
                <a:solidFill>
                  <a:srgbClr val="000090"/>
                </a:solidFill>
                <a:latin typeface="Avenir Light"/>
                <a:cs typeface="Avenir Light"/>
              </a:rPr>
              <a:t>H</a:t>
            </a:r>
            <a:r>
              <a:rPr lang="en-GB" sz="1800" b="0" baseline="-25000" dirty="0">
                <a:solidFill>
                  <a:srgbClr val="000090"/>
                </a:solidFill>
                <a:latin typeface="Avenir Light"/>
                <a:cs typeface="Avenir Light"/>
              </a:rPr>
              <a:t>T</a:t>
            </a:r>
            <a:r>
              <a:rPr lang="en-GB" sz="1800" b="0" dirty="0">
                <a:solidFill>
                  <a:srgbClr val="000090"/>
                </a:solidFill>
                <a:latin typeface="Avenir Light"/>
                <a:cs typeface="Avenir Light"/>
              </a:rPr>
              <a:t> &gt; 900 </a:t>
            </a:r>
            <a:r>
              <a:rPr lang="en-GB" sz="1800" b="0" dirty="0" err="1">
                <a:solidFill>
                  <a:srgbClr val="000090"/>
                </a:solidFill>
                <a:latin typeface="Avenir Light"/>
                <a:cs typeface="Avenir Light"/>
              </a:rPr>
              <a:t>GeV</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2 calorimeter jets with displaced tracks and many different vertices within the jet cone</a:t>
            </a:r>
          </a:p>
          <a:p>
            <a:pPr marL="742950" lvl="1" indent="-285750">
              <a:buFont typeface="Arial"/>
              <a:buChar char="•"/>
            </a:pPr>
            <a:r>
              <a:rPr lang="en-GB" sz="1800" b="0" dirty="0" smtClean="0">
                <a:solidFill>
                  <a:srgbClr val="000090"/>
                </a:solidFill>
                <a:latin typeface="Avenir Light"/>
                <a:cs typeface="Avenir Light"/>
              </a:rPr>
              <a:t>2 regular jets</a:t>
            </a:r>
          </a:p>
        </p:txBody>
      </p:sp>
    </p:spTree>
    <p:extLst>
      <p:ext uri="{BB962C8B-B14F-4D97-AF65-F5344CB8AC3E}">
        <p14:creationId xmlns:p14="http://schemas.microsoft.com/office/powerpoint/2010/main" val="21138773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Emerging jets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15</a:t>
            </a:fld>
            <a:endParaRPr lang="en-US" b="0" dirty="0"/>
          </a:p>
        </p:txBody>
      </p:sp>
      <p:pic>
        <p:nvPicPr>
          <p:cNvPr id="2" name="Picture 1" descr="CMS-EXO-18-001_Figure_01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9611" y="1410916"/>
            <a:ext cx="4213980" cy="5105401"/>
          </a:xfrm>
          <a:prstGeom prst="rect">
            <a:avLst/>
          </a:prstGeom>
        </p:spPr>
      </p:pic>
      <p:grpSp>
        <p:nvGrpSpPr>
          <p:cNvPr id="6" name="Group 5"/>
          <p:cNvGrpSpPr/>
          <p:nvPr/>
        </p:nvGrpSpPr>
        <p:grpSpPr>
          <a:xfrm>
            <a:off x="469900" y="1231900"/>
            <a:ext cx="4000500" cy="3175001"/>
            <a:chOff x="5878238" y="3901253"/>
            <a:chExt cx="3405461" cy="2702747"/>
          </a:xfrm>
        </p:grpSpPr>
        <p:pic>
          <p:nvPicPr>
            <p:cNvPr id="3" name="Picture 2" descr="CMS-EXO-18-001_Figure_00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29595" y="3549896"/>
              <a:ext cx="2702747" cy="3405461"/>
            </a:xfrm>
            <a:prstGeom prst="rect">
              <a:avLst/>
            </a:prstGeom>
          </p:spPr>
        </p:pic>
        <p:sp>
          <p:nvSpPr>
            <p:cNvPr id="19" name="Text Box 14"/>
            <p:cNvSpPr txBox="1">
              <a:spLocks noChangeArrowheads="1"/>
            </p:cNvSpPr>
            <p:nvPr/>
          </p:nvSpPr>
          <p:spPr bwMode="auto">
            <a:xfrm>
              <a:off x="6400923" y="4551229"/>
              <a:ext cx="1650877" cy="276999"/>
            </a:xfrm>
            <a:prstGeom prst="rect">
              <a:avLst/>
            </a:prstGeom>
            <a:noFill/>
            <a:ln w="9525">
              <a:noFill/>
              <a:miter lim="800000"/>
              <a:headEnd/>
              <a:tailEnd/>
            </a:ln>
          </p:spPr>
          <p:txBody>
            <a:bodyPr wrap="square">
              <a:prstTxWarp prst="textNoShape">
                <a:avLst/>
              </a:prstTxWarp>
              <a:spAutoFit/>
            </a:bodyPr>
            <a:lstStyle/>
            <a:p>
              <a:pPr marL="0" lvl="1"/>
              <a:r>
                <a:rPr lang="en-GB" b="0" dirty="0" smtClean="0">
                  <a:solidFill>
                    <a:srgbClr val="FF0000"/>
                  </a:solidFill>
                  <a:latin typeface="Avenir Light"/>
                  <a:cs typeface="Avenir Light"/>
                </a:rPr>
                <a:t>m(</a:t>
              </a:r>
              <a:r>
                <a:rPr lang="en-GB" b="0" dirty="0">
                  <a:solidFill>
                    <a:srgbClr val="FF0000"/>
                  </a:solidFill>
                  <a:latin typeface="Avenir Light"/>
                  <a:cs typeface="Avenir Light"/>
                </a:rPr>
                <a:t>π</a:t>
              </a:r>
              <a:r>
                <a:rPr lang="en-GB" b="0" baseline="-25000" dirty="0">
                  <a:solidFill>
                    <a:srgbClr val="FF0000"/>
                  </a:solidFill>
                  <a:latin typeface="Avenir Light"/>
                  <a:cs typeface="Avenir Light"/>
                </a:rPr>
                <a:t>D</a:t>
              </a:r>
              <a:r>
                <a:rPr lang="en-GB" b="0" dirty="0" smtClean="0">
                  <a:solidFill>
                    <a:srgbClr val="FF0000"/>
                  </a:solidFill>
                  <a:latin typeface="Avenir Light"/>
                  <a:cs typeface="Avenir Light"/>
                </a:rPr>
                <a:t>) = 5 </a:t>
              </a:r>
              <a:r>
                <a:rPr lang="en-GB" b="0" dirty="0" err="1" smtClean="0">
                  <a:solidFill>
                    <a:srgbClr val="FF0000"/>
                  </a:solidFill>
                  <a:latin typeface="Avenir Light"/>
                  <a:cs typeface="Avenir Light"/>
                </a:rPr>
                <a:t>GeV</a:t>
              </a:r>
              <a:endParaRPr lang="en-GB" b="0" dirty="0" smtClean="0">
                <a:solidFill>
                  <a:srgbClr val="FF0000"/>
                </a:solidFill>
                <a:latin typeface="Avenir Light"/>
                <a:cs typeface="Avenir Light"/>
              </a:endParaRPr>
            </a:p>
          </p:txBody>
        </p:sp>
      </p:grpSp>
      <p:sp>
        <p:nvSpPr>
          <p:cNvPr id="23" name="Text Box 14"/>
          <p:cNvSpPr txBox="1">
            <a:spLocks noChangeArrowheads="1"/>
          </p:cNvSpPr>
          <p:nvPr/>
        </p:nvSpPr>
        <p:spPr bwMode="auto">
          <a:xfrm>
            <a:off x="774823" y="5986329"/>
            <a:ext cx="8915277" cy="369332"/>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Mediator masses excluded between 400 and 1250 </a:t>
            </a:r>
            <a:r>
              <a:rPr lang="en-GB" sz="1800" b="0" dirty="0" err="1" smtClean="0">
                <a:solidFill>
                  <a:srgbClr val="FF0000"/>
                </a:solidFill>
                <a:latin typeface="Avenir Light"/>
                <a:cs typeface="Avenir Light"/>
              </a:rPr>
              <a:t>GeV</a:t>
            </a:r>
            <a:r>
              <a:rPr lang="en-GB" sz="1800" b="0" dirty="0" smtClean="0">
                <a:solidFill>
                  <a:srgbClr val="FF0000"/>
                </a:solidFill>
                <a:latin typeface="Avenir Light"/>
                <a:cs typeface="Avenir Light"/>
              </a:rPr>
              <a:t> for decay lengths 5 to 225 mm </a:t>
            </a:r>
            <a:endParaRPr lang="en-GB" sz="2400" b="0" dirty="0">
              <a:solidFill>
                <a:srgbClr val="FF0000"/>
              </a:solidFill>
              <a:latin typeface="Avenir Light"/>
              <a:cs typeface="Avenir Light"/>
            </a:endParaRPr>
          </a:p>
        </p:txBody>
      </p:sp>
      <p:sp>
        <p:nvSpPr>
          <p:cNvPr id="18"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eaLnBrk="0" fontAlgn="base" hangingPunct="0">
              <a:spcBef>
                <a:spcPct val="0"/>
              </a:spcBef>
              <a:spcAft>
                <a:spcPct val="0"/>
              </a:spcAft>
              <a:defRPr sz="1000" b="1" i="1" kern="1200">
                <a:solidFill>
                  <a:schemeClr val="tx1"/>
                </a:solidFill>
                <a:latin typeface="Avenir Light"/>
                <a:ea typeface="+mn-ea"/>
                <a:cs typeface="Avenir Light"/>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a:lstStyle>
          <a:p>
            <a:pPr>
              <a:defRPr/>
            </a:pPr>
            <a:r>
              <a:rPr lang="de-CH" smtClean="0"/>
              <a:t>C.-E. Wulz</a:t>
            </a:r>
            <a:endParaRPr lang="en-US" b="0" dirty="0"/>
          </a:p>
        </p:txBody>
      </p:sp>
      <p:sp>
        <p:nvSpPr>
          <p:cNvPr id="21" name="Text Box 14"/>
          <p:cNvSpPr txBox="1">
            <a:spLocks noChangeArrowheads="1"/>
          </p:cNvSpPr>
          <p:nvPr/>
        </p:nvSpPr>
        <p:spPr bwMode="auto">
          <a:xfrm>
            <a:off x="1359455" y="4373891"/>
            <a:ext cx="3028723" cy="584776"/>
          </a:xfrm>
          <a:prstGeom prst="rect">
            <a:avLst/>
          </a:prstGeom>
          <a:noFill/>
          <a:ln w="9525">
            <a:noFill/>
            <a:miter lim="800000"/>
            <a:headEnd/>
            <a:tailEnd/>
          </a:ln>
        </p:spPr>
        <p:txBody>
          <a:bodyPr wrap="square">
            <a:prstTxWarp prst="textNoShape">
              <a:avLst/>
            </a:prstTxWarp>
            <a:spAutoFit/>
          </a:bodyPr>
          <a:lstStyle/>
          <a:p>
            <a:pPr marL="0" lvl="1"/>
            <a:r>
              <a:rPr lang="en-GB" sz="1600" b="0" dirty="0" smtClean="0">
                <a:solidFill>
                  <a:srgbClr val="660066"/>
                </a:solidFill>
                <a:latin typeface="Avenir Light"/>
                <a:cs typeface="Avenir Light"/>
              </a:rPr>
              <a:t>Fraction of jet </a:t>
            </a:r>
            <a:r>
              <a:rPr lang="en-GB" sz="1600" b="0" dirty="0" err="1" smtClean="0">
                <a:solidFill>
                  <a:srgbClr val="660066"/>
                </a:solidFill>
                <a:latin typeface="Avenir Light"/>
                <a:cs typeface="Avenir Light"/>
              </a:rPr>
              <a:t>p</a:t>
            </a:r>
            <a:r>
              <a:rPr lang="en-GB" sz="1600" b="0" baseline="-25000" dirty="0" err="1" smtClean="0">
                <a:solidFill>
                  <a:srgbClr val="660066"/>
                </a:solidFill>
                <a:latin typeface="Avenir Light"/>
                <a:cs typeface="Avenir Light"/>
              </a:rPr>
              <a:t>T</a:t>
            </a:r>
            <a:r>
              <a:rPr lang="en-GB" sz="1600" b="0" dirty="0" smtClean="0">
                <a:solidFill>
                  <a:srgbClr val="660066"/>
                </a:solidFill>
                <a:latin typeface="Avenir Light"/>
                <a:cs typeface="Avenir Light"/>
              </a:rPr>
              <a:t> associated </a:t>
            </a:r>
          </a:p>
          <a:p>
            <a:pPr marL="0" lvl="1"/>
            <a:r>
              <a:rPr lang="en-GB" sz="1600" b="0" dirty="0" smtClean="0">
                <a:solidFill>
                  <a:srgbClr val="660066"/>
                </a:solidFill>
                <a:latin typeface="Avenir Light"/>
                <a:cs typeface="Avenir Light"/>
              </a:rPr>
              <a:t>with prompt tracks</a:t>
            </a:r>
            <a:endParaRPr lang="en-GB" sz="1600" b="0" dirty="0">
              <a:solidFill>
                <a:srgbClr val="660066"/>
              </a:solidFill>
              <a:latin typeface="Avenir Light"/>
              <a:cs typeface="Avenir Light"/>
            </a:endParaRPr>
          </a:p>
        </p:txBody>
      </p:sp>
    </p:spTree>
    <p:extLst>
      <p:ext uri="{BB962C8B-B14F-4D97-AF65-F5344CB8AC3E}">
        <p14:creationId xmlns:p14="http://schemas.microsoft.com/office/powerpoint/2010/main" val="35545372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_05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08115" y="3854164"/>
            <a:ext cx="2359779" cy="3287456"/>
          </a:xfrm>
          <a:prstGeom prst="rect">
            <a:avLst/>
          </a:prstGeom>
        </p:spPr>
      </p:pic>
      <p:pic>
        <p:nvPicPr>
          <p:cNvPr id="2" name="Picture 1" descr="fig_02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 y="4307719"/>
            <a:ext cx="3429000" cy="2461381"/>
          </a:xfrm>
          <a:prstGeom prst="rect">
            <a:avLst/>
          </a:prstGeom>
        </p:spPr>
      </p:pic>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Displaced </a:t>
            </a:r>
            <a:r>
              <a:rPr lang="en-GB" sz="2800" dirty="0" err="1" smtClean="0">
                <a:solidFill>
                  <a:srgbClr val="000090"/>
                </a:solidFill>
                <a:latin typeface="Avenir Light"/>
                <a:cs typeface="Avenir Light"/>
              </a:rPr>
              <a:t>dimuons</a:t>
            </a:r>
            <a:endParaRPr lang="en-GB" sz="2800" dirty="0">
              <a:solidFill>
                <a:srgbClr val="000090"/>
              </a:solidFill>
              <a:latin typeface="Avenir Light"/>
              <a:cs typeface="Avenir Light"/>
            </a:endParaRPr>
          </a:p>
        </p:txBody>
      </p:sp>
      <p:sp>
        <p:nvSpPr>
          <p:cNvPr id="9" name="Rectangle 8"/>
          <p:cNvSpPr/>
          <p:nvPr/>
        </p:nvSpPr>
        <p:spPr>
          <a:xfrm>
            <a:off x="5160807" y="852852"/>
            <a:ext cx="4308595" cy="369332"/>
          </a:xfrm>
          <a:prstGeom prst="rect">
            <a:avLst/>
          </a:prstGeom>
          <a:solidFill>
            <a:schemeClr val="bg1">
              <a:lumMod val="85000"/>
            </a:schemeClr>
          </a:solidFill>
        </p:spPr>
        <p:txBody>
          <a:bodyPr wrap="none">
            <a:spAutoFit/>
          </a:bodyPr>
          <a:lstStyle/>
          <a:p>
            <a:pPr algn="ctr"/>
            <a:r>
              <a:rPr lang="en-US" sz="1800" b="0" i="1" dirty="0" err="1" smtClean="0">
                <a:solidFill>
                  <a:schemeClr val="tx1">
                    <a:lumMod val="75000"/>
                    <a:lumOff val="25000"/>
                  </a:schemeClr>
                </a:solidFill>
                <a:latin typeface="Avenir Light"/>
                <a:cs typeface="Avenir Light"/>
              </a:rPr>
              <a:t>arXiv</a:t>
            </a:r>
            <a:r>
              <a:rPr lang="en-US" sz="1800" b="0" i="1" dirty="0" smtClean="0">
                <a:solidFill>
                  <a:schemeClr val="tx1">
                    <a:lumMod val="75000"/>
                    <a:lumOff val="25000"/>
                  </a:schemeClr>
                </a:solidFill>
                <a:latin typeface="Avenir Light"/>
                <a:cs typeface="Avenir Light"/>
              </a:rPr>
              <a:t>: </a:t>
            </a:r>
            <a:r>
              <a:rPr lang="en-US" sz="1800" b="0" i="1" dirty="0" smtClean="0">
                <a:solidFill>
                  <a:schemeClr val="tx1">
                    <a:lumMod val="75000"/>
                    <a:lumOff val="25000"/>
                  </a:schemeClr>
                </a:solidFill>
                <a:latin typeface="Avenir Light"/>
                <a:cs typeface="Avenir Light"/>
              </a:rPr>
              <a:t>1808.03057, PRD 99 (2019) 012001 </a:t>
            </a:r>
            <a:endParaRPr lang="en-US" sz="1800" dirty="0">
              <a:latin typeface="Avenir Light"/>
              <a:cs typeface="Avenir Light"/>
            </a:endParaRPr>
          </a:p>
        </p:txBody>
      </p:sp>
      <p:sp>
        <p:nvSpPr>
          <p:cNvPr id="23" name="Text Box 14"/>
          <p:cNvSpPr txBox="1">
            <a:spLocks noChangeArrowheads="1"/>
          </p:cNvSpPr>
          <p:nvPr/>
        </p:nvSpPr>
        <p:spPr bwMode="auto">
          <a:xfrm>
            <a:off x="368423" y="969829"/>
            <a:ext cx="8902577" cy="3293210"/>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Model assumptions  and search strategy</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Long-lived </a:t>
            </a:r>
            <a:r>
              <a:rPr lang="en-GB" sz="1800" b="0" dirty="0" err="1" smtClean="0">
                <a:solidFill>
                  <a:srgbClr val="000090"/>
                </a:solidFill>
                <a:latin typeface="Avenir Light"/>
                <a:cs typeface="Avenir Light"/>
              </a:rPr>
              <a:t>neutralinos</a:t>
            </a:r>
            <a:r>
              <a:rPr lang="en-GB" sz="1800" b="0" dirty="0" smtClean="0">
                <a:solidFill>
                  <a:srgbClr val="000090"/>
                </a:solidFill>
                <a:latin typeface="Avenir Light"/>
                <a:cs typeface="Avenir Light"/>
              </a:rPr>
              <a:t> in GMSB scenario</a:t>
            </a:r>
          </a:p>
          <a:p>
            <a:pPr marL="742950" lvl="1" indent="-285750">
              <a:buFont typeface="Arial"/>
              <a:buChar char="•"/>
            </a:pPr>
            <a:r>
              <a:rPr lang="en-GB" sz="1800" b="0" dirty="0" smtClean="0">
                <a:solidFill>
                  <a:srgbClr val="000090"/>
                </a:solidFill>
                <a:latin typeface="Avenir Light"/>
                <a:cs typeface="Avenir Light"/>
              </a:rPr>
              <a:t>Long-lived dark photons Z</a:t>
            </a:r>
            <a:r>
              <a:rPr lang="en-GB" sz="1800" b="0" baseline="-25000" dirty="0" smtClean="0">
                <a:solidFill>
                  <a:srgbClr val="000090"/>
                </a:solidFill>
                <a:latin typeface="Avenir Light"/>
                <a:cs typeface="Avenir Light"/>
              </a:rPr>
              <a:t>D</a:t>
            </a:r>
            <a:r>
              <a:rPr lang="en-GB" sz="1800" b="0" dirty="0" smtClean="0">
                <a:solidFill>
                  <a:srgbClr val="000090"/>
                </a:solidFill>
                <a:latin typeface="Avenir Light"/>
                <a:cs typeface="Avenir Light"/>
              </a:rPr>
              <a:t> from Higgs decay</a:t>
            </a:r>
          </a:p>
          <a:p>
            <a:pPr marL="742950" lvl="1" indent="-285750">
              <a:buFont typeface="Arial"/>
              <a:buChar char="•"/>
            </a:pPr>
            <a:r>
              <a:rPr lang="en-GB" sz="1800" b="0" dirty="0" smtClean="0">
                <a:solidFill>
                  <a:srgbClr val="000090"/>
                </a:solidFill>
                <a:latin typeface="Avenir Light"/>
                <a:cs typeface="Avenir Light"/>
              </a:rPr>
              <a:t>High-mass (Z </a:t>
            </a:r>
            <a:r>
              <a:rPr lang="en-GB" sz="1800" b="0" dirty="0">
                <a:solidFill>
                  <a:schemeClr val="accent6">
                    <a:lumMod val="50000"/>
                  </a:schemeClr>
                </a:solidFill>
                <a:latin typeface="Avenir Light"/>
                <a:cs typeface="Avenir Light"/>
              </a:rPr>
              <a:t>→</a:t>
            </a:r>
            <a:r>
              <a:rPr lang="en-GB" sz="1800" b="0" dirty="0" smtClean="0">
                <a:solidFill>
                  <a:srgbClr val="000090"/>
                </a:solidFill>
                <a:latin typeface="Avenir Light"/>
                <a:cs typeface="Avenir Light"/>
              </a:rPr>
              <a:t> </a:t>
            </a:r>
            <a:r>
              <a:rPr lang="en-GB" sz="1800" b="0" dirty="0" err="1" smtClean="0">
                <a:solidFill>
                  <a:srgbClr val="000090"/>
                </a:solidFill>
                <a:latin typeface="Avenir Light"/>
                <a:cs typeface="Avenir Light"/>
              </a:rPr>
              <a:t>μ</a:t>
            </a:r>
            <a:r>
              <a:rPr lang="en-GB" sz="1800" b="0" baseline="30000" dirty="0" err="1" smtClean="0">
                <a:solidFill>
                  <a:srgbClr val="000090"/>
                </a:solidFill>
                <a:latin typeface="Avenir Light"/>
                <a:cs typeface="Avenir Light"/>
              </a:rPr>
              <a:t>+</a:t>
            </a:r>
            <a:r>
              <a:rPr lang="en-GB" sz="1800" b="0" dirty="0" err="1" smtClean="0">
                <a:solidFill>
                  <a:srgbClr val="000090"/>
                </a:solidFill>
                <a:latin typeface="Avenir Light"/>
                <a:cs typeface="Avenir Light"/>
              </a:rPr>
              <a:t>μ</a:t>
            </a:r>
            <a:r>
              <a:rPr lang="en-GB" sz="1800" b="0" baseline="30000" dirty="0" smtClean="0">
                <a:solidFill>
                  <a:srgbClr val="000090"/>
                </a:solidFill>
                <a:latin typeface="Avenir Light"/>
                <a:cs typeface="Avenir Light"/>
              </a:rPr>
              <a:t>-</a:t>
            </a:r>
            <a:r>
              <a:rPr lang="en-GB" sz="1800" b="0" dirty="0" smtClean="0">
                <a:solidFill>
                  <a:srgbClr val="000090"/>
                </a:solidFill>
                <a:latin typeface="Avenir Light"/>
                <a:cs typeface="Avenir Light"/>
              </a:rPr>
              <a:t>) and low-mass (Z</a:t>
            </a:r>
            <a:r>
              <a:rPr lang="en-GB" sz="1800" b="0" baseline="-25000" dirty="0" smtClean="0">
                <a:solidFill>
                  <a:srgbClr val="000090"/>
                </a:solidFill>
                <a:latin typeface="Avenir Light"/>
                <a:cs typeface="Avenir Light"/>
              </a:rPr>
              <a:t>D </a:t>
            </a:r>
            <a:r>
              <a:rPr lang="en-GB" sz="1800" b="0" dirty="0" smtClean="0">
                <a:solidFill>
                  <a:schemeClr val="accent6">
                    <a:lumMod val="50000"/>
                  </a:schemeClr>
                </a:solidFill>
                <a:latin typeface="Avenir Light"/>
                <a:cs typeface="Avenir Light"/>
              </a:rPr>
              <a:t>→</a:t>
            </a:r>
            <a:r>
              <a:rPr lang="en-GB" sz="1800" b="0" dirty="0" smtClean="0">
                <a:solidFill>
                  <a:srgbClr val="000090"/>
                </a:solidFill>
                <a:latin typeface="Avenir Light"/>
                <a:cs typeface="Avenir Light"/>
              </a:rPr>
              <a:t> </a:t>
            </a:r>
            <a:r>
              <a:rPr lang="en-GB" sz="1800" b="0" dirty="0" err="1" smtClean="0">
                <a:solidFill>
                  <a:srgbClr val="000090"/>
                </a:solidFill>
                <a:latin typeface="Avenir Light"/>
                <a:cs typeface="Avenir Light"/>
              </a:rPr>
              <a:t>μ</a:t>
            </a:r>
            <a:r>
              <a:rPr lang="en-GB" sz="1800" b="0" baseline="30000" dirty="0" err="1">
                <a:solidFill>
                  <a:srgbClr val="000090"/>
                </a:solidFill>
                <a:latin typeface="Avenir Light"/>
                <a:cs typeface="Avenir Light"/>
              </a:rPr>
              <a:t>+</a:t>
            </a:r>
            <a:r>
              <a:rPr lang="en-GB" sz="1800" b="0" dirty="0" err="1" smtClean="0">
                <a:solidFill>
                  <a:srgbClr val="000090"/>
                </a:solidFill>
                <a:latin typeface="Avenir Light"/>
                <a:cs typeface="Avenir Light"/>
              </a:rPr>
              <a:t>μ</a:t>
            </a:r>
            <a:r>
              <a:rPr lang="en-GB" sz="1800" b="0" baseline="30000" dirty="0">
                <a:solidFill>
                  <a:srgbClr val="000090"/>
                </a:solidFill>
                <a:latin typeface="Avenir Light"/>
                <a:cs typeface="Avenir Light"/>
              </a:rPr>
              <a:t>-</a:t>
            </a:r>
            <a:r>
              <a:rPr lang="en-GB" sz="1800" b="0" dirty="0" smtClean="0">
                <a:solidFill>
                  <a:srgbClr val="000090"/>
                </a:solidFill>
                <a:latin typeface="Avenir Light"/>
                <a:cs typeface="Avenir Light"/>
              </a:rPr>
              <a:t>)</a:t>
            </a:r>
          </a:p>
          <a:p>
            <a:pPr marL="742950" lvl="1" indent="-285750">
              <a:buFont typeface="Arial"/>
              <a:buChar char="•"/>
            </a:pPr>
            <a:r>
              <a:rPr lang="en-GB" sz="1800" b="0" dirty="0" smtClean="0">
                <a:solidFill>
                  <a:srgbClr val="000090"/>
                </a:solidFill>
                <a:latin typeface="Avenir Light"/>
                <a:cs typeface="Avenir Light"/>
              </a:rPr>
              <a:t>m(</a:t>
            </a:r>
            <a:r>
              <a:rPr lang="en-GB" sz="1800" b="0" dirty="0" smtClean="0">
                <a:solidFill>
                  <a:srgbClr val="000090"/>
                </a:solidFill>
                <a:latin typeface="+mj-lt"/>
                <a:ea typeface="Lucida Grande"/>
                <a:cs typeface="Avenir Book"/>
              </a:rPr>
              <a:t>χ</a:t>
            </a:r>
            <a:r>
              <a:rPr lang="en-GB" sz="1800" b="0" baseline="-25000" dirty="0" smtClean="0">
                <a:solidFill>
                  <a:srgbClr val="000090"/>
                </a:solidFill>
                <a:latin typeface="Avenir Light"/>
                <a:cs typeface="Avenir Light"/>
              </a:rPr>
              <a:t>1</a:t>
            </a:r>
            <a:r>
              <a:rPr lang="en-GB" sz="1800" b="0" baseline="30000" dirty="0" smtClean="0">
                <a:solidFill>
                  <a:srgbClr val="000090"/>
                </a:solidFill>
                <a:latin typeface="Avenir Light"/>
                <a:cs typeface="Avenir Light"/>
              </a:rPr>
              <a:t>0</a:t>
            </a:r>
            <a:r>
              <a:rPr lang="en-GB" sz="1800" b="0" dirty="0" smtClean="0">
                <a:solidFill>
                  <a:srgbClr val="000090"/>
                </a:solidFill>
                <a:latin typeface="Avenir Light"/>
                <a:cs typeface="Avenir Light"/>
              </a:rPr>
              <a:t>) = 300-1100 </a:t>
            </a:r>
            <a:r>
              <a:rPr lang="en-GB" sz="1800" b="0" dirty="0" err="1" smtClean="0">
                <a:solidFill>
                  <a:srgbClr val="000090"/>
                </a:solidFill>
                <a:latin typeface="Avenir Light"/>
                <a:cs typeface="Avenir Light"/>
              </a:rPr>
              <a:t>GeV</a:t>
            </a:r>
            <a:r>
              <a:rPr lang="en-GB" sz="1800" b="0" dirty="0" smtClean="0">
                <a:solidFill>
                  <a:srgbClr val="000090"/>
                </a:solidFill>
                <a:latin typeface="Avenir Light"/>
                <a:cs typeface="Avenir Light"/>
              </a:rPr>
              <a:t>, m(</a:t>
            </a:r>
            <a:r>
              <a:rPr lang="en-GB" sz="1800" b="0" dirty="0">
                <a:solidFill>
                  <a:srgbClr val="000090"/>
                </a:solidFill>
                <a:latin typeface="Avenir Light"/>
                <a:cs typeface="Avenir Light"/>
              </a:rPr>
              <a:t>Z</a:t>
            </a:r>
            <a:r>
              <a:rPr lang="en-GB" sz="1800" b="0" baseline="-25000" dirty="0">
                <a:solidFill>
                  <a:srgbClr val="000090"/>
                </a:solidFill>
                <a:latin typeface="Avenir Light"/>
                <a:cs typeface="Avenir Light"/>
              </a:rPr>
              <a:t>D</a:t>
            </a:r>
            <a:r>
              <a:rPr lang="en-GB" sz="1800" b="0" dirty="0" smtClean="0">
                <a:solidFill>
                  <a:srgbClr val="000090"/>
                </a:solidFill>
                <a:latin typeface="Avenir Light"/>
                <a:cs typeface="Avenir Light"/>
              </a:rPr>
              <a:t>) = 20-60 </a:t>
            </a:r>
            <a:r>
              <a:rPr lang="en-GB" sz="1800" b="0" dirty="0" err="1" smtClean="0">
                <a:solidFill>
                  <a:srgbClr val="000090"/>
                </a:solidFill>
                <a:latin typeface="Avenir Light"/>
                <a:cs typeface="Avenir Light"/>
              </a:rPr>
              <a:t>GeV</a:t>
            </a:r>
            <a:endParaRPr lang="en-GB" sz="1800" b="0" dirty="0" smtClean="0">
              <a:solidFill>
                <a:srgbClr val="000090"/>
              </a:solidFill>
              <a:latin typeface="Avenir Light"/>
              <a:cs typeface="Avenir Light"/>
            </a:endParaRPr>
          </a:p>
          <a:p>
            <a:pPr marL="742950" lvl="1" indent="-285750">
              <a:buFont typeface="Arial"/>
              <a:buChar char="•"/>
            </a:pPr>
            <a:endParaRPr lang="en-GB" sz="1000" b="0" dirty="0">
              <a:solidFill>
                <a:srgbClr val="000090"/>
              </a:solidFill>
              <a:latin typeface="Avenir Light"/>
              <a:cs typeface="Avenir Light"/>
            </a:endParaRPr>
          </a:p>
          <a:p>
            <a:pPr marL="0" lvl="1"/>
            <a:r>
              <a:rPr lang="en-GB" sz="1800" b="0" dirty="0" smtClean="0">
                <a:solidFill>
                  <a:srgbClr val="FF0000"/>
                </a:solidFill>
                <a:latin typeface="Avenir Light"/>
                <a:cs typeface="Avenir Light"/>
              </a:rPr>
              <a:t>Signature and trigger</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2 opposite-sign μ in </a:t>
            </a:r>
            <a:r>
              <a:rPr lang="en-GB" sz="1800" b="0" dirty="0" err="1" smtClean="0">
                <a:solidFill>
                  <a:srgbClr val="000090"/>
                </a:solidFill>
                <a:latin typeface="Avenir Light"/>
                <a:cs typeface="Avenir Light"/>
              </a:rPr>
              <a:t>muon</a:t>
            </a:r>
            <a:r>
              <a:rPr lang="en-GB" sz="1800" b="0" dirty="0" smtClean="0">
                <a:solidFill>
                  <a:srgbClr val="000090"/>
                </a:solidFill>
                <a:latin typeface="Avenir Light"/>
                <a:cs typeface="Avenir Light"/>
              </a:rPr>
              <a:t> system with vertex up to 4 m from interaction point</a:t>
            </a:r>
          </a:p>
          <a:p>
            <a:pPr marL="742950" lvl="1" indent="-285750">
              <a:buFont typeface="Arial"/>
              <a:buChar char="•"/>
            </a:pPr>
            <a:r>
              <a:rPr lang="en-GB" sz="1800" b="0" dirty="0" smtClean="0">
                <a:solidFill>
                  <a:srgbClr val="000090"/>
                </a:solidFill>
                <a:latin typeface="Avenir Light"/>
                <a:cs typeface="Avenir Light"/>
              </a:rPr>
              <a:t> 1μ trigger efficiency 70% at IP, 10% at 4m </a:t>
            </a:r>
            <a:r>
              <a:rPr lang="en-GB" sz="1800" b="0" dirty="0">
                <a:solidFill>
                  <a:schemeClr val="accent6">
                    <a:lumMod val="50000"/>
                  </a:schemeClr>
                </a:solidFill>
                <a:latin typeface="Avenir Light"/>
                <a:cs typeface="Avenir Light"/>
              </a:rPr>
              <a:t>→</a:t>
            </a:r>
            <a:r>
              <a:rPr lang="en-GB" sz="1800" b="0" dirty="0" smtClean="0">
                <a:solidFill>
                  <a:srgbClr val="000090"/>
                </a:solidFill>
                <a:latin typeface="Avenir Light"/>
                <a:cs typeface="Avenir Light"/>
              </a:rPr>
              <a:t> MET trigger compensates</a:t>
            </a:r>
            <a:endParaRPr lang="en-GB" sz="1800" b="0" dirty="0">
              <a:solidFill>
                <a:srgbClr val="000090"/>
              </a:solidFill>
              <a:latin typeface="Avenir Light"/>
              <a:cs typeface="Avenir Light"/>
            </a:endParaRPr>
          </a:p>
          <a:p>
            <a:pPr marL="742950" lvl="1" indent="-285750">
              <a:buFont typeface="Arial"/>
              <a:buChar char="•"/>
            </a:pPr>
            <a:endParaRPr lang="en-GB" sz="1800" b="0" dirty="0" smtClean="0">
              <a:solidFill>
                <a:srgbClr val="000090"/>
              </a:solidFill>
              <a:latin typeface="Avenir Light"/>
              <a:cs typeface="Avenir Light"/>
            </a:endParaRPr>
          </a:p>
          <a:p>
            <a:pPr marL="742950" lvl="1" indent="-285750">
              <a:buFont typeface="Arial"/>
              <a:buChar char="•"/>
            </a:pPr>
            <a:endParaRPr lang="en-GB" sz="1800" b="0" dirty="0">
              <a:solidFill>
                <a:srgbClr val="000090"/>
              </a:solidFill>
              <a:latin typeface="Trebuchet MS"/>
            </a:endParaRPr>
          </a:p>
          <a:p>
            <a:pPr marL="742950" lvl="1" indent="-285750">
              <a:buFont typeface="Arial"/>
              <a:buChar char="•"/>
            </a:pPr>
            <a:endParaRPr lang="en-GB" sz="1800" b="0" dirty="0" smtClean="0">
              <a:solidFill>
                <a:srgbClr val="000090"/>
              </a:solidFill>
              <a:latin typeface="Trebuchet MS"/>
            </a:endParaRPr>
          </a:p>
        </p:txBody>
      </p:sp>
      <p:sp>
        <p:nvSpPr>
          <p:cNvPr id="11"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3"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16</a:t>
            </a:fld>
            <a:endParaRPr lang="en-US" b="0" dirty="0"/>
          </a:p>
        </p:txBody>
      </p:sp>
      <p:pic>
        <p:nvPicPr>
          <p:cNvPr id="3" name="Picture 2" descr="ATLAS-Logo-Square-Blue-invert-RG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177800"/>
            <a:ext cx="800100" cy="800100"/>
          </a:xfrm>
          <a:prstGeom prst="rect">
            <a:avLst/>
          </a:prstGeom>
        </p:spPr>
      </p:pic>
      <p:pic>
        <p:nvPicPr>
          <p:cNvPr id="4" name="Picture 3" descr="fig_01a.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00" y="1346200"/>
            <a:ext cx="1587500" cy="1346200"/>
          </a:xfrm>
          <a:prstGeom prst="rect">
            <a:avLst/>
          </a:prstGeom>
        </p:spPr>
      </p:pic>
      <p:pic>
        <p:nvPicPr>
          <p:cNvPr id="5" name="Picture 4" descr="fig_01b.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4000" y="1333500"/>
            <a:ext cx="1714500" cy="1287715"/>
          </a:xfrm>
          <a:prstGeom prst="rect">
            <a:avLst/>
          </a:prstGeom>
        </p:spPr>
      </p:pic>
      <p:pic>
        <p:nvPicPr>
          <p:cNvPr id="7" name="Picture 6" descr="tab_04.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899" y="3403600"/>
            <a:ext cx="6919317" cy="939799"/>
          </a:xfrm>
          <a:prstGeom prst="rect">
            <a:avLst/>
          </a:prstGeom>
        </p:spPr>
      </p:pic>
      <p:sp>
        <p:nvSpPr>
          <p:cNvPr id="17" name="Rectangle 16"/>
          <p:cNvSpPr/>
          <p:nvPr/>
        </p:nvSpPr>
        <p:spPr>
          <a:xfrm>
            <a:off x="1346404" y="1969701"/>
            <a:ext cx="338397" cy="369332"/>
          </a:xfrm>
          <a:prstGeom prst="rect">
            <a:avLst/>
          </a:prstGeom>
        </p:spPr>
        <p:txBody>
          <a:bodyPr wrap="none">
            <a:spAutoFit/>
          </a:bodyPr>
          <a:lstStyle/>
          <a:p>
            <a:r>
              <a:rPr lang="en-GB" sz="1800" dirty="0">
                <a:solidFill>
                  <a:srgbClr val="000090"/>
                </a:solidFill>
                <a:latin typeface="Avenir Light"/>
                <a:cs typeface="Avenir Light"/>
              </a:rPr>
              <a:t>~</a:t>
            </a:r>
            <a:endParaRPr lang="en-US" sz="1800" dirty="0">
              <a:solidFill>
                <a:srgbClr val="000090"/>
              </a:solidFill>
              <a:latin typeface="Avenir Light"/>
              <a:cs typeface="Avenir Light"/>
            </a:endParaRPr>
          </a:p>
        </p:txBody>
      </p:sp>
      <p:sp>
        <p:nvSpPr>
          <p:cNvPr id="18" name="Text Box 14"/>
          <p:cNvSpPr txBox="1">
            <a:spLocks noChangeArrowheads="1"/>
          </p:cNvSpPr>
          <p:nvPr/>
        </p:nvSpPr>
        <p:spPr bwMode="auto">
          <a:xfrm>
            <a:off x="1625723" y="5021129"/>
            <a:ext cx="1422277" cy="523220"/>
          </a:xfrm>
          <a:prstGeom prst="rect">
            <a:avLst/>
          </a:prstGeom>
          <a:noFill/>
          <a:ln w="9525">
            <a:noFill/>
            <a:miter lim="800000"/>
            <a:headEnd/>
            <a:tailEnd/>
          </a:ln>
        </p:spPr>
        <p:txBody>
          <a:bodyPr wrap="square">
            <a:prstTxWarp prst="textNoShape">
              <a:avLst/>
            </a:prstTxWarp>
            <a:spAutoFit/>
          </a:bodyPr>
          <a:lstStyle/>
          <a:p>
            <a:r>
              <a:rPr lang="en-GB" sz="1400" b="0" dirty="0" err="1" smtClean="0">
                <a:solidFill>
                  <a:srgbClr val="660066"/>
                </a:solidFill>
                <a:latin typeface="Avenir Light"/>
                <a:cs typeface="Avenir Light"/>
              </a:rPr>
              <a:t>Multijet</a:t>
            </a:r>
            <a:r>
              <a:rPr lang="en-GB" sz="1400" b="0" dirty="0" smtClean="0">
                <a:solidFill>
                  <a:srgbClr val="660066"/>
                </a:solidFill>
                <a:latin typeface="Avenir Light"/>
                <a:cs typeface="Avenir Light"/>
              </a:rPr>
              <a:t> </a:t>
            </a:r>
            <a:r>
              <a:rPr lang="en-GB" sz="1400" b="0" dirty="0" err="1" smtClean="0">
                <a:solidFill>
                  <a:srgbClr val="660066"/>
                </a:solidFill>
                <a:latin typeface="Avenir Light"/>
                <a:cs typeface="Avenir Light"/>
              </a:rPr>
              <a:t>bkg</a:t>
            </a:r>
            <a:endParaRPr lang="en-GB" sz="1400" b="0" dirty="0" smtClean="0">
              <a:solidFill>
                <a:srgbClr val="660066"/>
              </a:solidFill>
              <a:latin typeface="Avenir Light"/>
              <a:cs typeface="Avenir Light"/>
            </a:endParaRPr>
          </a:p>
          <a:p>
            <a:r>
              <a:rPr lang="en-GB" sz="1400" b="0" dirty="0" smtClean="0">
                <a:solidFill>
                  <a:srgbClr val="660066"/>
                </a:solidFill>
                <a:latin typeface="Avenir Light"/>
                <a:cs typeface="Avenir Light"/>
              </a:rPr>
              <a:t>not included</a:t>
            </a:r>
          </a:p>
        </p:txBody>
      </p:sp>
      <p:sp>
        <p:nvSpPr>
          <p:cNvPr id="19" name="Text Box 14"/>
          <p:cNvSpPr txBox="1">
            <a:spLocks noChangeArrowheads="1"/>
          </p:cNvSpPr>
          <p:nvPr/>
        </p:nvSpPr>
        <p:spPr bwMode="auto">
          <a:xfrm>
            <a:off x="5613523" y="5313229"/>
            <a:ext cx="1422277" cy="523220"/>
          </a:xfrm>
          <a:prstGeom prst="rect">
            <a:avLst/>
          </a:prstGeom>
          <a:noFill/>
          <a:ln w="9525">
            <a:noFill/>
            <a:miter lim="800000"/>
            <a:headEnd/>
            <a:tailEnd/>
          </a:ln>
        </p:spPr>
        <p:txBody>
          <a:bodyPr wrap="square">
            <a:prstTxWarp prst="textNoShape">
              <a:avLst/>
            </a:prstTxWarp>
            <a:spAutoFit/>
          </a:bodyPr>
          <a:lstStyle/>
          <a:p>
            <a:r>
              <a:rPr lang="en-GB" sz="1400" b="0" dirty="0" smtClean="0">
                <a:solidFill>
                  <a:srgbClr val="660066"/>
                </a:solidFill>
                <a:latin typeface="Avenir Light"/>
                <a:cs typeface="Avenir Light"/>
              </a:rPr>
              <a:t>Signal (simulation)</a:t>
            </a:r>
          </a:p>
        </p:txBody>
      </p:sp>
    </p:spTree>
    <p:extLst>
      <p:ext uri="{BB962C8B-B14F-4D97-AF65-F5344CB8AC3E}">
        <p14:creationId xmlns:p14="http://schemas.microsoft.com/office/powerpoint/2010/main" val="31532306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_06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743164"/>
            <a:ext cx="3390900" cy="2445992"/>
          </a:xfrm>
          <a:prstGeom prst="rect">
            <a:avLst/>
          </a:prstGeom>
        </p:spPr>
      </p:pic>
      <p:pic>
        <p:nvPicPr>
          <p:cNvPr id="7" name="Picture 6" descr="fig_06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761887"/>
            <a:ext cx="3213100" cy="2317740"/>
          </a:xfrm>
          <a:prstGeom prst="rect">
            <a:avLst/>
          </a:prstGeom>
        </p:spPr>
      </p:pic>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Displaced </a:t>
            </a:r>
            <a:r>
              <a:rPr lang="en-GB" sz="2800" dirty="0" err="1" smtClean="0">
                <a:solidFill>
                  <a:srgbClr val="000090"/>
                </a:solidFill>
                <a:latin typeface="Avenir Light"/>
                <a:cs typeface="Avenir Light"/>
              </a:rPr>
              <a:t>dimuons</a:t>
            </a:r>
            <a:endParaRPr lang="en-GB" sz="2800" dirty="0">
              <a:solidFill>
                <a:srgbClr val="000090"/>
              </a:solidFill>
              <a:latin typeface="Avenir Light"/>
              <a:cs typeface="Avenir Light"/>
            </a:endParaRPr>
          </a:p>
        </p:txBody>
      </p:sp>
      <p:sp>
        <p:nvSpPr>
          <p:cNvPr id="11"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3"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17</a:t>
            </a:fld>
            <a:endParaRPr lang="en-US" b="0" dirty="0"/>
          </a:p>
        </p:txBody>
      </p:sp>
      <p:pic>
        <p:nvPicPr>
          <p:cNvPr id="3" name="Picture 2" descr="ATLAS-Logo-Square-Blue-invert-RG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177800"/>
            <a:ext cx="800100" cy="800100"/>
          </a:xfrm>
          <a:prstGeom prst="rect">
            <a:avLst/>
          </a:prstGeom>
        </p:spPr>
      </p:pic>
      <p:sp>
        <p:nvSpPr>
          <p:cNvPr id="15" name="Text Box 14"/>
          <p:cNvSpPr txBox="1">
            <a:spLocks noChangeArrowheads="1"/>
          </p:cNvSpPr>
          <p:nvPr/>
        </p:nvSpPr>
        <p:spPr bwMode="auto">
          <a:xfrm>
            <a:off x="2171823" y="1871529"/>
            <a:ext cx="2743077" cy="369332"/>
          </a:xfrm>
          <a:prstGeom prst="rect">
            <a:avLst/>
          </a:prstGeom>
          <a:noFill/>
          <a:ln w="9525">
            <a:noFill/>
            <a:miter lim="800000"/>
            <a:headEnd/>
            <a:tailEnd/>
          </a:ln>
        </p:spPr>
        <p:txBody>
          <a:bodyPr wrap="square">
            <a:prstTxWarp prst="textNoShape">
              <a:avLst/>
            </a:prstTxWarp>
            <a:spAutoFit/>
          </a:bodyPr>
          <a:lstStyle/>
          <a:p>
            <a:pPr marL="0" lvl="1"/>
            <a:r>
              <a:rPr lang="en-GB" sz="1400" b="0" dirty="0" smtClean="0">
                <a:solidFill>
                  <a:srgbClr val="FF0000"/>
                </a:solidFill>
                <a:latin typeface="Avenir Light"/>
                <a:cs typeface="Avenir Light"/>
              </a:rPr>
              <a:t>  Z</a:t>
            </a:r>
            <a:r>
              <a:rPr lang="en-GB" sz="1800" b="0" dirty="0" smtClean="0">
                <a:solidFill>
                  <a:srgbClr val="FF0000"/>
                </a:solidFill>
                <a:latin typeface="Avenir Light"/>
                <a:cs typeface="Avenir Light"/>
              </a:rPr>
              <a:t>                         </a:t>
            </a:r>
            <a:r>
              <a:rPr lang="en-GB" sz="1400" b="0" dirty="0" smtClean="0">
                <a:solidFill>
                  <a:srgbClr val="FF0000"/>
                </a:solidFill>
                <a:latin typeface="Avenir Light"/>
                <a:cs typeface="Avenir Light"/>
              </a:rPr>
              <a:t>cosmic</a:t>
            </a:r>
            <a:r>
              <a:rPr lang="en-GB" sz="1800" b="0" dirty="0" smtClean="0">
                <a:solidFill>
                  <a:srgbClr val="FF0000"/>
                </a:solidFill>
                <a:latin typeface="Avenir Light"/>
                <a:cs typeface="Avenir Light"/>
              </a:rPr>
              <a:t>       </a:t>
            </a:r>
            <a:endParaRPr lang="en-GB" sz="1800" b="0" dirty="0" smtClean="0">
              <a:solidFill>
                <a:srgbClr val="000090"/>
              </a:solidFill>
              <a:latin typeface="Trebuchet MS"/>
            </a:endParaRPr>
          </a:p>
        </p:txBody>
      </p:sp>
      <p:pic>
        <p:nvPicPr>
          <p:cNvPr id="8" name="Picture 7" descr="fig_07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3145860"/>
            <a:ext cx="3873500" cy="2780448"/>
          </a:xfrm>
          <a:prstGeom prst="rect">
            <a:avLst/>
          </a:prstGeom>
        </p:spPr>
      </p:pic>
      <p:pic>
        <p:nvPicPr>
          <p:cNvPr id="10" name="Picture 9" descr="fig_08c.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3136900"/>
            <a:ext cx="3945457" cy="2832100"/>
          </a:xfrm>
          <a:prstGeom prst="rect">
            <a:avLst/>
          </a:prstGeom>
        </p:spPr>
      </p:pic>
      <p:sp>
        <p:nvSpPr>
          <p:cNvPr id="23" name="Text Box 14"/>
          <p:cNvSpPr txBox="1">
            <a:spLocks noChangeArrowheads="1"/>
          </p:cNvSpPr>
          <p:nvPr/>
        </p:nvSpPr>
        <p:spPr bwMode="auto">
          <a:xfrm>
            <a:off x="1117723" y="5919569"/>
            <a:ext cx="8026277" cy="646331"/>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No significant excess in number of vertices above background -&gt; </a:t>
            </a:r>
            <a:r>
              <a:rPr lang="en-GB" sz="1800" b="0" dirty="0">
                <a:solidFill>
                  <a:srgbClr val="FF0000"/>
                </a:solidFill>
                <a:latin typeface="Avenir Light"/>
                <a:cs typeface="Avenir Light"/>
              </a:rPr>
              <a:t>l</a:t>
            </a:r>
            <a:r>
              <a:rPr lang="en-GB" sz="1800" b="0" dirty="0" smtClean="0">
                <a:solidFill>
                  <a:srgbClr val="FF0000"/>
                </a:solidFill>
                <a:latin typeface="Avenir Light"/>
                <a:cs typeface="Avenir Light"/>
              </a:rPr>
              <a:t>ower and upper lifetime limits from 0.3 to 2400 cm, depending on model parameters</a:t>
            </a:r>
            <a:endParaRPr lang="en-GB" sz="1800" b="0" dirty="0" smtClean="0">
              <a:solidFill>
                <a:srgbClr val="000090"/>
              </a:solidFill>
              <a:latin typeface="Trebuchet MS"/>
            </a:endParaRPr>
          </a:p>
        </p:txBody>
      </p:sp>
      <p:sp>
        <p:nvSpPr>
          <p:cNvPr id="14" name="Text Box 14"/>
          <p:cNvSpPr txBox="1">
            <a:spLocks noChangeArrowheads="1"/>
          </p:cNvSpPr>
          <p:nvPr/>
        </p:nvSpPr>
        <p:spPr bwMode="auto">
          <a:xfrm>
            <a:off x="3187823" y="5089551"/>
            <a:ext cx="1422277"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660066"/>
                </a:solidFill>
                <a:latin typeface="Avenir Light"/>
                <a:cs typeface="Avenir Light"/>
              </a:rPr>
              <a:t>GMSB model</a:t>
            </a:r>
          </a:p>
        </p:txBody>
      </p:sp>
      <p:sp>
        <p:nvSpPr>
          <p:cNvPr id="16" name="Text Box 14"/>
          <p:cNvSpPr txBox="1">
            <a:spLocks noChangeArrowheads="1"/>
          </p:cNvSpPr>
          <p:nvPr/>
        </p:nvSpPr>
        <p:spPr bwMode="auto">
          <a:xfrm>
            <a:off x="6769101" y="5089551"/>
            <a:ext cx="2108200"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660066"/>
                </a:solidFill>
                <a:latin typeface="Avenir Light"/>
                <a:cs typeface="Avenir Light"/>
              </a:rPr>
              <a:t>Dark photon model</a:t>
            </a:r>
          </a:p>
        </p:txBody>
      </p:sp>
    </p:spTree>
    <p:extLst>
      <p:ext uri="{BB962C8B-B14F-4D97-AF65-F5344CB8AC3E}">
        <p14:creationId xmlns:p14="http://schemas.microsoft.com/office/powerpoint/2010/main" val="36255527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18</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Book"/>
                <a:cs typeface="Avenir Book"/>
              </a:rPr>
              <a:t>ATLAS LLP searches </a:t>
            </a:r>
            <a:r>
              <a:rPr lang="mr-IN" sz="2800" dirty="0" smtClean="0">
                <a:solidFill>
                  <a:srgbClr val="000090"/>
                </a:solidFill>
                <a:latin typeface="Avenir Book"/>
                <a:cs typeface="Avenir Book"/>
              </a:rPr>
              <a:t>–</a:t>
            </a:r>
            <a:r>
              <a:rPr lang="en-GB" sz="2800" dirty="0" smtClean="0">
                <a:solidFill>
                  <a:srgbClr val="000090"/>
                </a:solidFill>
                <a:latin typeface="Avenir Book"/>
                <a:cs typeface="Avenir Book"/>
              </a:rPr>
              <a:t> 95% CL exclusion</a:t>
            </a:r>
            <a:endParaRPr lang="en-GB" sz="2800" dirty="0">
              <a:solidFill>
                <a:srgbClr val="000090"/>
              </a:solidFill>
              <a:latin typeface="Avenir Book"/>
              <a:cs typeface="Avenir Book"/>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pic>
        <p:nvPicPr>
          <p:cNvPr id="9" name="Picture 8" descr="ATLAS-Logo-Square-Blue-invert-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77800"/>
            <a:ext cx="800100" cy="800100"/>
          </a:xfrm>
          <a:prstGeom prst="rect">
            <a:avLst/>
          </a:prstGeom>
        </p:spPr>
      </p:pic>
      <p:pic>
        <p:nvPicPr>
          <p:cNvPr id="3" name="Picture 2" descr="AtlasSearches_LLP_Mar201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823130"/>
            <a:ext cx="8191500" cy="5945883"/>
          </a:xfrm>
          <a:prstGeom prst="rect">
            <a:avLst/>
          </a:prstGeom>
        </p:spPr>
      </p:pic>
      <p:sp>
        <p:nvSpPr>
          <p:cNvPr id="10" name="Text Box 14"/>
          <p:cNvSpPr txBox="1">
            <a:spLocks noChangeArrowheads="1"/>
          </p:cNvSpPr>
          <p:nvPr/>
        </p:nvSpPr>
        <p:spPr bwMode="auto">
          <a:xfrm>
            <a:off x="501894" y="6011151"/>
            <a:ext cx="1619006"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chemeClr val="tx1">
                    <a:lumMod val="50000"/>
                    <a:lumOff val="50000"/>
                  </a:schemeClr>
                </a:solidFill>
                <a:latin typeface="Trebuchet MS"/>
              </a:rPr>
              <a:t>March 2019</a:t>
            </a:r>
          </a:p>
        </p:txBody>
      </p:sp>
    </p:spTree>
    <p:extLst>
      <p:ext uri="{BB962C8B-B14F-4D97-AF65-F5344CB8AC3E}">
        <p14:creationId xmlns:p14="http://schemas.microsoft.com/office/powerpoint/2010/main" val="5951999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840548"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Avenir Light"/>
                <a:cs typeface="Avenir Light"/>
              </a:rPr>
              <a:t>                                                                      Bibliography</a:t>
            </a:r>
            <a:endParaRPr lang="en-US" sz="2800" dirty="0">
              <a:solidFill>
                <a:srgbClr val="000099"/>
              </a:solidFill>
              <a:latin typeface="Avenir Light"/>
              <a:cs typeface="Avenir Light"/>
            </a:endParaRPr>
          </a:p>
        </p:txBody>
      </p:sp>
      <p:sp>
        <p:nvSpPr>
          <p:cNvPr id="9" name="Text Box 14"/>
          <p:cNvSpPr txBox="1">
            <a:spLocks noChangeArrowheads="1"/>
          </p:cNvSpPr>
          <p:nvPr/>
        </p:nvSpPr>
        <p:spPr bwMode="auto">
          <a:xfrm>
            <a:off x="492125" y="1156236"/>
            <a:ext cx="9058275" cy="5293758"/>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FF8000"/>
                </a:solidFill>
                <a:latin typeface="Avenir Light"/>
                <a:cs typeface="Avenir Light"/>
              </a:rPr>
              <a:t>ATLAS </a:t>
            </a:r>
          </a:p>
          <a:p>
            <a:r>
              <a:rPr lang="en-US" sz="1800" i="1" u="sng" dirty="0">
                <a:solidFill>
                  <a:srgbClr val="000000"/>
                </a:solidFill>
                <a:latin typeface="Avenir Light"/>
                <a:cs typeface="Avenir Light"/>
              </a:rPr>
              <a:t>https://</a:t>
            </a:r>
            <a:r>
              <a:rPr lang="en-US" sz="1800" i="1" u="sng" dirty="0" err="1">
                <a:solidFill>
                  <a:srgbClr val="000000"/>
                </a:solidFill>
                <a:latin typeface="Avenir Light"/>
                <a:cs typeface="Avenir Light"/>
              </a:rPr>
              <a:t>twiki.cern.ch</a:t>
            </a:r>
            <a:r>
              <a:rPr lang="en-US" sz="1800" i="1" u="sng" dirty="0">
                <a:solidFill>
                  <a:srgbClr val="000000"/>
                </a:solidFill>
                <a:latin typeface="Avenir Light"/>
                <a:cs typeface="Avenir Light"/>
              </a:rPr>
              <a:t>/</a:t>
            </a:r>
            <a:r>
              <a:rPr lang="en-US" sz="1800" i="1" u="sng" dirty="0" err="1">
                <a:solidFill>
                  <a:srgbClr val="000000"/>
                </a:solidFill>
                <a:latin typeface="Avenir Light"/>
                <a:cs typeface="Avenir Light"/>
              </a:rPr>
              <a:t>twiki</a:t>
            </a:r>
            <a:r>
              <a:rPr lang="en-US" sz="1800" i="1" u="sng" dirty="0">
                <a:solidFill>
                  <a:srgbClr val="000000"/>
                </a:solidFill>
                <a:latin typeface="Avenir Light"/>
                <a:cs typeface="Avenir Light"/>
              </a:rPr>
              <a:t>/bin/view/</a:t>
            </a:r>
            <a:r>
              <a:rPr lang="en-US" sz="1800" i="1" u="sng" dirty="0" err="1">
                <a:solidFill>
                  <a:srgbClr val="000000"/>
                </a:solidFill>
                <a:latin typeface="Avenir Light"/>
                <a:cs typeface="Avenir Light"/>
              </a:rPr>
              <a:t>AtlasPublic</a:t>
            </a:r>
            <a:r>
              <a:rPr lang="en-US" sz="1800" i="1" u="sng" dirty="0">
                <a:solidFill>
                  <a:srgbClr val="000000"/>
                </a:solidFill>
                <a:latin typeface="Avenir Light"/>
                <a:cs typeface="Avenir Light"/>
              </a:rPr>
              <a:t>/</a:t>
            </a:r>
            <a:r>
              <a:rPr lang="en-US" sz="1800" i="1" u="sng" dirty="0" err="1" smtClean="0">
                <a:solidFill>
                  <a:srgbClr val="000000"/>
                </a:solidFill>
                <a:latin typeface="Avenir Light"/>
                <a:cs typeface="Avenir Light"/>
              </a:rPr>
              <a:t>ExoticsPublicResults</a:t>
            </a:r>
            <a:endParaRPr lang="en-GB" sz="1800" b="0" dirty="0" smtClean="0">
              <a:solidFill>
                <a:srgbClr val="FF8000"/>
              </a:solidFill>
              <a:latin typeface="Avenir Light"/>
              <a:cs typeface="Avenir Light"/>
            </a:endParaRPr>
          </a:p>
          <a:p>
            <a:pPr marL="800100" lvl="1" indent="-342900">
              <a:buFontTx/>
              <a:buChar char="-"/>
            </a:pPr>
            <a:r>
              <a:rPr lang="en-GB" sz="1600" b="0" dirty="0" smtClean="0">
                <a:solidFill>
                  <a:schemeClr val="tx1"/>
                </a:solidFill>
                <a:latin typeface="Avenir Light"/>
                <a:cs typeface="Avenir Light"/>
              </a:rPr>
              <a:t>Displaced </a:t>
            </a:r>
            <a:r>
              <a:rPr lang="en-GB" sz="1600" b="0" dirty="0" err="1" smtClean="0">
                <a:solidFill>
                  <a:schemeClr val="tx1"/>
                </a:solidFill>
                <a:latin typeface="Avenir Light"/>
                <a:cs typeface="Avenir Light"/>
              </a:rPr>
              <a:t>hadronic</a:t>
            </a:r>
            <a:r>
              <a:rPr lang="en-GB" sz="1600" b="0" dirty="0" smtClean="0">
                <a:solidFill>
                  <a:schemeClr val="tx1"/>
                </a:solidFill>
                <a:latin typeface="Avenir Light"/>
                <a:cs typeface="Avenir Light"/>
              </a:rPr>
              <a:t> jets in calorimeter: </a:t>
            </a:r>
            <a:r>
              <a:rPr lang="en-GB" sz="1600" b="0" dirty="0" err="1" smtClean="0">
                <a:solidFill>
                  <a:schemeClr val="tx1">
                    <a:lumMod val="50000"/>
                    <a:lumOff val="50000"/>
                  </a:schemeClr>
                </a:solidFill>
                <a:latin typeface="Avenir Light"/>
                <a:cs typeface="Avenir Light"/>
              </a:rPr>
              <a:t>arXiv</a:t>
            </a:r>
            <a:r>
              <a:rPr lang="en-GB" sz="1600" b="0" dirty="0" smtClean="0">
                <a:solidFill>
                  <a:schemeClr val="tx1">
                    <a:lumMod val="50000"/>
                    <a:lumOff val="50000"/>
                  </a:schemeClr>
                </a:solidFill>
                <a:latin typeface="Avenir Light"/>
                <a:cs typeface="Avenir Light"/>
              </a:rPr>
              <a:t> 1902.03094, EXOT-2017-025</a:t>
            </a:r>
          </a:p>
          <a:p>
            <a:pPr marL="800100" lvl="1" indent="-342900">
              <a:buFontTx/>
              <a:buChar char="-"/>
            </a:pPr>
            <a:r>
              <a:rPr lang="en-GB" sz="1600" b="0" dirty="0" smtClean="0">
                <a:solidFill>
                  <a:schemeClr val="tx1"/>
                </a:solidFill>
                <a:latin typeface="Avenir Light"/>
                <a:cs typeface="Avenir Light"/>
              </a:rPr>
              <a:t>Displaced </a:t>
            </a:r>
            <a:r>
              <a:rPr lang="en-GB" sz="1600" b="0" dirty="0" err="1">
                <a:solidFill>
                  <a:schemeClr val="tx1"/>
                </a:solidFill>
                <a:latin typeface="Avenir Light"/>
                <a:cs typeface="Avenir Light"/>
              </a:rPr>
              <a:t>hadronic</a:t>
            </a:r>
            <a:r>
              <a:rPr lang="en-GB" sz="1600" b="0" dirty="0">
                <a:solidFill>
                  <a:schemeClr val="tx1"/>
                </a:solidFill>
                <a:latin typeface="Avenir Light"/>
                <a:cs typeface="Avenir Light"/>
              </a:rPr>
              <a:t> jets in </a:t>
            </a:r>
            <a:r>
              <a:rPr lang="en-GB" sz="1600" b="0" dirty="0" err="1" smtClean="0">
                <a:solidFill>
                  <a:schemeClr val="tx1"/>
                </a:solidFill>
                <a:latin typeface="Avenir Light"/>
                <a:cs typeface="Avenir Light"/>
              </a:rPr>
              <a:t>muon</a:t>
            </a:r>
            <a:r>
              <a:rPr lang="en-GB" sz="1600" b="0" dirty="0" smtClean="0">
                <a:solidFill>
                  <a:schemeClr val="tx1"/>
                </a:solidFill>
                <a:latin typeface="Avenir Light"/>
                <a:cs typeface="Avenir Light"/>
              </a:rPr>
              <a:t> spectrometer: </a:t>
            </a:r>
            <a:r>
              <a:rPr lang="en-GB" sz="1600" b="0" dirty="0" err="1" smtClean="0">
                <a:solidFill>
                  <a:schemeClr val="tx1">
                    <a:lumMod val="50000"/>
                    <a:lumOff val="50000"/>
                  </a:schemeClr>
                </a:solidFill>
                <a:latin typeface="Avenir Light"/>
                <a:cs typeface="Avenir Light"/>
              </a:rPr>
              <a:t>arXiv</a:t>
            </a:r>
            <a:r>
              <a:rPr lang="en-GB" sz="1600" b="0" dirty="0">
                <a:solidFill>
                  <a:schemeClr val="tx1">
                    <a:lumMod val="50000"/>
                    <a:lumOff val="50000"/>
                  </a:schemeClr>
                </a:solidFill>
                <a:latin typeface="Avenir Light"/>
                <a:cs typeface="Avenir Light"/>
              </a:rPr>
              <a:t> 1811.07370, </a:t>
            </a:r>
            <a:r>
              <a:rPr lang="en-GB" sz="1600" b="0" dirty="0" err="1">
                <a:solidFill>
                  <a:schemeClr val="tx1">
                    <a:lumMod val="50000"/>
                    <a:lumOff val="50000"/>
                  </a:schemeClr>
                </a:solidFill>
                <a:latin typeface="Avenir Light"/>
                <a:cs typeface="Avenir Light"/>
              </a:rPr>
              <a:t>hepdata</a:t>
            </a:r>
            <a:r>
              <a:rPr lang="en-GB" sz="1600" b="0" dirty="0">
                <a:solidFill>
                  <a:schemeClr val="tx1">
                    <a:lumMod val="50000"/>
                    <a:lumOff val="50000"/>
                  </a:schemeClr>
                </a:solidFill>
                <a:latin typeface="Avenir Light"/>
                <a:cs typeface="Avenir Light"/>
              </a:rPr>
              <a:t> </a:t>
            </a:r>
            <a:r>
              <a:rPr lang="en-GB" sz="1600" b="0" dirty="0" smtClean="0">
                <a:solidFill>
                  <a:schemeClr val="tx1">
                    <a:lumMod val="50000"/>
                    <a:lumOff val="50000"/>
                  </a:schemeClr>
                </a:solidFill>
                <a:latin typeface="Avenir Light"/>
                <a:cs typeface="Avenir Light"/>
              </a:rPr>
              <a:t>1704138, EXOT</a:t>
            </a:r>
            <a:r>
              <a:rPr lang="en-GB" sz="1600" b="0" dirty="0">
                <a:solidFill>
                  <a:schemeClr val="tx1">
                    <a:lumMod val="50000"/>
                    <a:lumOff val="50000"/>
                  </a:schemeClr>
                </a:solidFill>
                <a:latin typeface="Avenir Light"/>
                <a:cs typeface="Avenir Light"/>
              </a:rPr>
              <a:t>-2017-025</a:t>
            </a:r>
            <a:endParaRPr lang="en-GB" sz="1600" b="0" dirty="0" smtClean="0">
              <a:solidFill>
                <a:schemeClr val="tx1">
                  <a:lumMod val="50000"/>
                  <a:lumOff val="50000"/>
                </a:schemeClr>
              </a:solidFill>
              <a:latin typeface="Avenir Light"/>
              <a:cs typeface="Avenir Light"/>
            </a:endParaRPr>
          </a:p>
          <a:p>
            <a:pPr marL="800100" lvl="1" indent="-342900">
              <a:buFontTx/>
              <a:buChar char="-"/>
            </a:pPr>
            <a:r>
              <a:rPr lang="en-GB" sz="1600" b="0" dirty="0" smtClean="0">
                <a:solidFill>
                  <a:schemeClr val="tx1"/>
                </a:solidFill>
                <a:latin typeface="Avenir Light"/>
                <a:cs typeface="Avenir Light"/>
              </a:rPr>
              <a:t>LLP decaying in calorimeter in association with Z boson: </a:t>
            </a:r>
            <a:r>
              <a:rPr lang="en-GB" sz="1600" b="0" dirty="0" err="1" smtClean="0">
                <a:solidFill>
                  <a:schemeClr val="tx1">
                    <a:lumMod val="50000"/>
                    <a:lumOff val="50000"/>
                  </a:schemeClr>
                </a:solidFill>
                <a:latin typeface="Avenir Light"/>
                <a:cs typeface="Avenir Light"/>
              </a:rPr>
              <a:t>arXiv</a:t>
            </a:r>
            <a:r>
              <a:rPr lang="en-GB" sz="1600" b="0" dirty="0">
                <a:solidFill>
                  <a:schemeClr val="tx1">
                    <a:lumMod val="50000"/>
                    <a:lumOff val="50000"/>
                  </a:schemeClr>
                </a:solidFill>
                <a:latin typeface="Avenir Light"/>
                <a:cs typeface="Avenir Light"/>
              </a:rPr>
              <a:t> 1811.02542, </a:t>
            </a:r>
            <a:r>
              <a:rPr lang="en-GB" sz="1600" b="0" dirty="0" err="1" smtClean="0">
                <a:solidFill>
                  <a:schemeClr val="tx1">
                    <a:lumMod val="50000"/>
                    <a:lumOff val="50000"/>
                  </a:schemeClr>
                </a:solidFill>
                <a:latin typeface="Avenir Light"/>
                <a:cs typeface="Avenir Light"/>
              </a:rPr>
              <a:t>hepdata</a:t>
            </a:r>
            <a:r>
              <a:rPr lang="en-GB" sz="1600" b="0" dirty="0" smtClean="0">
                <a:solidFill>
                  <a:schemeClr val="tx1">
                    <a:lumMod val="50000"/>
                    <a:lumOff val="50000"/>
                  </a:schemeClr>
                </a:solidFill>
                <a:latin typeface="Avenir Light"/>
                <a:cs typeface="Avenir Light"/>
              </a:rPr>
              <a:t> 1702261, EXOT</a:t>
            </a:r>
            <a:r>
              <a:rPr lang="en-GB" sz="1600" b="0" dirty="0">
                <a:solidFill>
                  <a:schemeClr val="tx1">
                    <a:lumMod val="50000"/>
                    <a:lumOff val="50000"/>
                  </a:schemeClr>
                </a:solidFill>
                <a:latin typeface="Avenir Light"/>
                <a:cs typeface="Avenir Light"/>
              </a:rPr>
              <a:t>-2017-</a:t>
            </a:r>
            <a:r>
              <a:rPr lang="en-GB" sz="1600" b="0" dirty="0" smtClean="0">
                <a:solidFill>
                  <a:schemeClr val="tx1">
                    <a:lumMod val="50000"/>
                    <a:lumOff val="50000"/>
                  </a:schemeClr>
                </a:solidFill>
                <a:latin typeface="Avenir Light"/>
                <a:cs typeface="Avenir Light"/>
              </a:rPr>
              <a:t>024</a:t>
            </a:r>
          </a:p>
          <a:p>
            <a:pPr marL="800100" lvl="1" indent="-342900">
              <a:buFontTx/>
              <a:buChar char="-"/>
            </a:pPr>
            <a:r>
              <a:rPr lang="en-GB" sz="1600" b="0" dirty="0" smtClean="0">
                <a:solidFill>
                  <a:schemeClr val="tx1"/>
                </a:solidFill>
                <a:latin typeface="Avenir Light"/>
                <a:cs typeface="Avenir Light"/>
              </a:rPr>
              <a:t>Displaced </a:t>
            </a:r>
            <a:r>
              <a:rPr lang="en-GB" sz="1600" b="0" dirty="0" err="1" smtClean="0">
                <a:solidFill>
                  <a:schemeClr val="tx1"/>
                </a:solidFill>
                <a:latin typeface="Avenir Light"/>
                <a:cs typeface="Avenir Light"/>
              </a:rPr>
              <a:t>dimuon</a:t>
            </a:r>
            <a:r>
              <a:rPr lang="en-GB" sz="1600" b="0" dirty="0" smtClean="0">
                <a:solidFill>
                  <a:schemeClr val="tx1"/>
                </a:solidFill>
                <a:latin typeface="Avenir Light"/>
                <a:cs typeface="Avenir Light"/>
              </a:rPr>
              <a:t> vertices: </a:t>
            </a:r>
            <a:r>
              <a:rPr lang="en-GB" sz="1600" b="0" dirty="0" smtClean="0">
                <a:solidFill>
                  <a:srgbClr val="7F7F7F"/>
                </a:solidFill>
                <a:latin typeface="Avenir Light"/>
                <a:cs typeface="Avenir Light"/>
              </a:rPr>
              <a:t>PRD 99 (2019) 012001,</a:t>
            </a:r>
            <a:r>
              <a:rPr lang="en-GB" sz="1600" b="0" dirty="0" smtClean="0">
                <a:solidFill>
                  <a:schemeClr val="tx1"/>
                </a:solidFill>
                <a:latin typeface="Avenir Light"/>
                <a:cs typeface="Avenir Light"/>
              </a:rPr>
              <a:t> </a:t>
            </a:r>
            <a:r>
              <a:rPr lang="en-GB" sz="1600" b="0" dirty="0" err="1" smtClean="0">
                <a:solidFill>
                  <a:schemeClr val="tx1">
                    <a:lumMod val="50000"/>
                    <a:lumOff val="50000"/>
                  </a:schemeClr>
                </a:solidFill>
                <a:latin typeface="Avenir Light"/>
                <a:cs typeface="Avenir Light"/>
              </a:rPr>
              <a:t>arXiv</a:t>
            </a:r>
            <a:r>
              <a:rPr lang="en-GB" sz="1600" b="0" dirty="0" smtClean="0">
                <a:solidFill>
                  <a:schemeClr val="tx1">
                    <a:lumMod val="50000"/>
                    <a:lumOff val="50000"/>
                  </a:schemeClr>
                </a:solidFill>
                <a:latin typeface="Avenir Light"/>
                <a:cs typeface="Avenir Light"/>
              </a:rPr>
              <a:t> </a:t>
            </a:r>
            <a:r>
              <a:rPr lang="en-GB" sz="1600" b="0" dirty="0">
                <a:solidFill>
                  <a:schemeClr val="tx1">
                    <a:lumMod val="50000"/>
                    <a:lumOff val="50000"/>
                  </a:schemeClr>
                </a:solidFill>
                <a:latin typeface="Avenir Light"/>
                <a:cs typeface="Avenir Light"/>
              </a:rPr>
              <a:t>1808.03057, EXOT-2017-024</a:t>
            </a:r>
            <a:endParaRPr lang="en-GB" sz="1600" b="0" dirty="0" smtClean="0">
              <a:solidFill>
                <a:schemeClr val="tx1">
                  <a:lumMod val="50000"/>
                  <a:lumOff val="50000"/>
                </a:schemeClr>
              </a:solidFill>
              <a:latin typeface="Avenir Light"/>
              <a:cs typeface="Avenir Light"/>
            </a:endParaRPr>
          </a:p>
          <a:p>
            <a:r>
              <a:rPr lang="en-US" sz="1800" i="1" u="sng" dirty="0">
                <a:solidFill>
                  <a:srgbClr val="000000"/>
                </a:solidFill>
                <a:latin typeface="Avenir Light"/>
                <a:cs typeface="Avenir Light"/>
              </a:rPr>
              <a:t>https://</a:t>
            </a:r>
            <a:r>
              <a:rPr lang="en-US" sz="1800" i="1" u="sng" dirty="0" err="1">
                <a:solidFill>
                  <a:srgbClr val="000000"/>
                </a:solidFill>
                <a:latin typeface="Avenir Light"/>
                <a:cs typeface="Avenir Light"/>
              </a:rPr>
              <a:t>twiki.cern.ch</a:t>
            </a:r>
            <a:r>
              <a:rPr lang="en-US" sz="1800" i="1" u="sng" dirty="0">
                <a:solidFill>
                  <a:srgbClr val="000000"/>
                </a:solidFill>
                <a:latin typeface="Avenir Light"/>
                <a:cs typeface="Avenir Light"/>
              </a:rPr>
              <a:t>/</a:t>
            </a:r>
            <a:r>
              <a:rPr lang="en-US" sz="1800" i="1" u="sng" dirty="0" err="1">
                <a:solidFill>
                  <a:srgbClr val="000000"/>
                </a:solidFill>
                <a:latin typeface="Avenir Light"/>
                <a:cs typeface="Avenir Light"/>
              </a:rPr>
              <a:t>twiki</a:t>
            </a:r>
            <a:r>
              <a:rPr lang="en-US" sz="1800" i="1" u="sng" dirty="0">
                <a:solidFill>
                  <a:srgbClr val="000000"/>
                </a:solidFill>
                <a:latin typeface="Avenir Light"/>
                <a:cs typeface="Avenir Light"/>
              </a:rPr>
              <a:t>/bin/view/</a:t>
            </a:r>
            <a:r>
              <a:rPr lang="en-US" sz="1800" i="1" u="sng" dirty="0" err="1">
                <a:solidFill>
                  <a:srgbClr val="000000"/>
                </a:solidFill>
                <a:latin typeface="Avenir Light"/>
                <a:cs typeface="Avenir Light"/>
              </a:rPr>
              <a:t>AtlasPublic</a:t>
            </a:r>
            <a:r>
              <a:rPr lang="en-US" sz="1800" i="1" u="sng" dirty="0" smtClean="0">
                <a:solidFill>
                  <a:srgbClr val="000000"/>
                </a:solidFill>
                <a:latin typeface="Avenir Light"/>
                <a:cs typeface="Avenir Light"/>
              </a:rPr>
              <a:t>/</a:t>
            </a:r>
            <a:r>
              <a:rPr lang="en-US" sz="1800" i="1" u="sng" dirty="0" err="1" smtClean="0">
                <a:solidFill>
                  <a:srgbClr val="000000"/>
                </a:solidFill>
                <a:latin typeface="Avenir Light"/>
                <a:cs typeface="Avenir Light"/>
              </a:rPr>
              <a:t>SupersymmetryPublicResults</a:t>
            </a:r>
            <a:endParaRPr lang="en-GB" sz="1800" b="0" dirty="0">
              <a:solidFill>
                <a:srgbClr val="FF8000"/>
              </a:solidFill>
              <a:latin typeface="Avenir Light"/>
              <a:cs typeface="Avenir Light"/>
            </a:endParaRPr>
          </a:p>
          <a:p>
            <a:pPr marL="800100" lvl="1" indent="-342900">
              <a:buFontTx/>
              <a:buChar char="-"/>
            </a:pPr>
            <a:r>
              <a:rPr lang="en-GB" sz="1600" b="0" dirty="0" smtClean="0">
                <a:solidFill>
                  <a:schemeClr val="tx1"/>
                </a:solidFill>
                <a:latin typeface="Avenir Light"/>
                <a:cs typeface="Avenir Light"/>
              </a:rPr>
              <a:t>Displaced vertices plus MET: </a:t>
            </a:r>
            <a:r>
              <a:rPr lang="en-GB" sz="1600" b="0" dirty="0">
                <a:solidFill>
                  <a:schemeClr val="tx1">
                    <a:lumMod val="50000"/>
                    <a:lumOff val="50000"/>
                  </a:schemeClr>
                </a:solidFill>
                <a:latin typeface="Avenir Light"/>
                <a:cs typeface="Avenir Light"/>
              </a:rPr>
              <a:t>PRD </a:t>
            </a:r>
            <a:r>
              <a:rPr lang="en-GB" sz="1600" b="0" dirty="0" smtClean="0">
                <a:solidFill>
                  <a:schemeClr val="tx1">
                    <a:lumMod val="50000"/>
                    <a:lumOff val="50000"/>
                  </a:schemeClr>
                </a:solidFill>
                <a:latin typeface="Avenir Light"/>
                <a:cs typeface="Avenir Light"/>
              </a:rPr>
              <a:t>97 (2018) 052012, </a:t>
            </a:r>
            <a:r>
              <a:rPr lang="en-GB" sz="1600" b="0" dirty="0" err="1" smtClean="0">
                <a:solidFill>
                  <a:schemeClr val="tx1">
                    <a:lumMod val="50000"/>
                    <a:lumOff val="50000"/>
                  </a:schemeClr>
                </a:solidFill>
                <a:latin typeface="Avenir Light"/>
                <a:cs typeface="Avenir Light"/>
              </a:rPr>
              <a:t>arXiv</a:t>
            </a:r>
            <a:r>
              <a:rPr lang="en-GB" sz="1600" b="0" dirty="0" smtClean="0">
                <a:solidFill>
                  <a:schemeClr val="tx1">
                    <a:lumMod val="50000"/>
                    <a:lumOff val="50000"/>
                  </a:schemeClr>
                </a:solidFill>
                <a:latin typeface="Avenir Light"/>
                <a:cs typeface="Avenir Light"/>
              </a:rPr>
              <a:t> 1710.04901, </a:t>
            </a:r>
            <a:r>
              <a:rPr lang="en-GB" sz="1600" b="0" dirty="0" err="1" smtClean="0">
                <a:solidFill>
                  <a:schemeClr val="tx1">
                    <a:lumMod val="50000"/>
                    <a:lumOff val="50000"/>
                  </a:schemeClr>
                </a:solidFill>
                <a:latin typeface="Avenir Light"/>
                <a:cs typeface="Avenir Light"/>
              </a:rPr>
              <a:t>hepdata</a:t>
            </a:r>
            <a:r>
              <a:rPr lang="en-GB" sz="1600" b="0" dirty="0" smtClean="0">
                <a:solidFill>
                  <a:schemeClr val="tx1">
                    <a:lumMod val="50000"/>
                    <a:lumOff val="50000"/>
                  </a:schemeClr>
                </a:solidFill>
                <a:latin typeface="Avenir Light"/>
                <a:cs typeface="Avenir Light"/>
              </a:rPr>
              <a:t> 78697, SUS-2016-08 </a:t>
            </a:r>
          </a:p>
          <a:p>
            <a:pPr marL="800100" lvl="1" indent="-342900">
              <a:buFontTx/>
              <a:buChar char="-"/>
            </a:pPr>
            <a:r>
              <a:rPr lang="en-GB" sz="1600" b="0" dirty="0" smtClean="0">
                <a:solidFill>
                  <a:schemeClr val="tx1"/>
                </a:solidFill>
                <a:latin typeface="Avenir Light"/>
                <a:cs typeface="Avenir Light"/>
              </a:rPr>
              <a:t>Variable RPV coupling strength and LL R-hadrons: </a:t>
            </a:r>
            <a:r>
              <a:rPr lang="en-GB" sz="1600" b="0" dirty="0" smtClean="0">
                <a:solidFill>
                  <a:schemeClr val="tx1">
                    <a:lumMod val="50000"/>
                    <a:lumOff val="50000"/>
                  </a:schemeClr>
                </a:solidFill>
                <a:latin typeface="Avenir Light"/>
                <a:cs typeface="Avenir Light"/>
              </a:rPr>
              <a:t>ATLAS-CONF-2018-003</a:t>
            </a:r>
            <a:endParaRPr lang="en-GB" sz="1600" b="0" dirty="0">
              <a:solidFill>
                <a:schemeClr val="tx1">
                  <a:lumMod val="50000"/>
                  <a:lumOff val="50000"/>
                </a:schemeClr>
              </a:solidFill>
              <a:latin typeface="Avenir Light"/>
              <a:cs typeface="Avenir Light"/>
            </a:endParaRPr>
          </a:p>
          <a:p>
            <a:endParaRPr lang="en-GB" sz="2000" b="0" dirty="0">
              <a:solidFill>
                <a:srgbClr val="000090"/>
              </a:solidFill>
              <a:latin typeface="Avenir Light"/>
              <a:cs typeface="Avenir Light"/>
            </a:endParaRPr>
          </a:p>
          <a:p>
            <a:r>
              <a:rPr lang="en-GB" sz="2000" b="0" dirty="0" smtClean="0">
                <a:solidFill>
                  <a:srgbClr val="FF8000"/>
                </a:solidFill>
                <a:latin typeface="Avenir Light"/>
                <a:cs typeface="Avenir Light"/>
              </a:rPr>
              <a:t>CMS</a:t>
            </a:r>
          </a:p>
          <a:p>
            <a:r>
              <a:rPr lang="en-US" sz="1800" i="1" u="sng" dirty="0">
                <a:solidFill>
                  <a:srgbClr val="000000"/>
                </a:solidFill>
                <a:latin typeface="Avenir Light"/>
                <a:cs typeface="Avenir Light"/>
              </a:rPr>
              <a:t>https:/</a:t>
            </a:r>
            <a:r>
              <a:rPr lang="en-US" sz="1800" i="1" u="sng" dirty="0" smtClean="0">
                <a:solidFill>
                  <a:srgbClr val="000000"/>
                </a:solidFill>
                <a:latin typeface="Avenir Light"/>
                <a:cs typeface="Avenir Light"/>
              </a:rPr>
              <a:t>/</a:t>
            </a:r>
            <a:r>
              <a:rPr lang="en-US" sz="1800" i="1" u="sng" dirty="0" err="1" smtClean="0">
                <a:solidFill>
                  <a:srgbClr val="000000"/>
                </a:solidFill>
                <a:latin typeface="Avenir Light"/>
                <a:cs typeface="Avenir Light"/>
              </a:rPr>
              <a:t>cms-results.web.cern.ch</a:t>
            </a:r>
            <a:r>
              <a:rPr lang="en-US" sz="1800" i="1" u="sng" dirty="0" smtClean="0">
                <a:solidFill>
                  <a:srgbClr val="000000"/>
                </a:solidFill>
                <a:latin typeface="Avenir Light"/>
                <a:cs typeface="Avenir Light"/>
              </a:rPr>
              <a:t>/</a:t>
            </a:r>
            <a:r>
              <a:rPr lang="en-US" sz="1800" i="1" u="sng" dirty="0" err="1" smtClean="0">
                <a:solidFill>
                  <a:srgbClr val="000000"/>
                </a:solidFill>
                <a:latin typeface="Avenir Light"/>
                <a:cs typeface="Avenir Light"/>
              </a:rPr>
              <a:t>cms</a:t>
            </a:r>
            <a:r>
              <a:rPr lang="en-US" sz="1800" i="1" u="sng" dirty="0" smtClean="0">
                <a:solidFill>
                  <a:srgbClr val="000000"/>
                </a:solidFill>
                <a:latin typeface="Avenir Light"/>
                <a:cs typeface="Avenir Light"/>
              </a:rPr>
              <a:t>-results/public-results/publications</a:t>
            </a:r>
            <a:endParaRPr lang="en-GB" sz="1800" b="0" dirty="0" smtClean="0">
              <a:solidFill>
                <a:srgbClr val="FF8000"/>
              </a:solidFill>
              <a:latin typeface="Avenir Light"/>
              <a:cs typeface="Avenir Light"/>
            </a:endParaRPr>
          </a:p>
          <a:p>
            <a:pPr marL="800100" lvl="1" indent="-342900">
              <a:buFontTx/>
              <a:buChar char="-"/>
            </a:pPr>
            <a:r>
              <a:rPr lang="en-GB" sz="1600" b="0" dirty="0" smtClean="0">
                <a:solidFill>
                  <a:srgbClr val="000000"/>
                </a:solidFill>
                <a:latin typeface="Avenir Light"/>
                <a:cs typeface="Avenir Light"/>
              </a:rPr>
              <a:t>Delayed </a:t>
            </a:r>
            <a:r>
              <a:rPr lang="en-GB" sz="1600" b="0" dirty="0">
                <a:solidFill>
                  <a:srgbClr val="000000"/>
                </a:solidFill>
                <a:latin typeface="Avenir Light"/>
                <a:cs typeface="Avenir Light"/>
              </a:rPr>
              <a:t>jets: </a:t>
            </a:r>
            <a:r>
              <a:rPr lang="en-GB" sz="1600" b="0" dirty="0">
                <a:solidFill>
                  <a:schemeClr val="tx1">
                    <a:lumMod val="50000"/>
                    <a:lumOff val="50000"/>
                  </a:schemeClr>
                </a:solidFill>
                <a:latin typeface="Avenir Light"/>
                <a:cs typeface="Avenir Light"/>
              </a:rPr>
              <a:t>EXO-</a:t>
            </a:r>
            <a:r>
              <a:rPr lang="en-GB" sz="1600" b="0" dirty="0" smtClean="0">
                <a:solidFill>
                  <a:schemeClr val="tx1">
                    <a:lumMod val="50000"/>
                    <a:lumOff val="50000"/>
                  </a:schemeClr>
                </a:solidFill>
                <a:latin typeface="Avenir Light"/>
                <a:cs typeface="Avenir Light"/>
              </a:rPr>
              <a:t>19-001</a:t>
            </a:r>
          </a:p>
          <a:p>
            <a:pPr marL="800100" lvl="1" indent="-342900">
              <a:buFontTx/>
              <a:buChar char="-"/>
            </a:pPr>
            <a:r>
              <a:rPr lang="en-GB" sz="1600" b="0" dirty="0" smtClean="0">
                <a:solidFill>
                  <a:srgbClr val="000000"/>
                </a:solidFill>
                <a:latin typeface="Avenir Light"/>
                <a:cs typeface="Avenir Light"/>
              </a:rPr>
              <a:t>Displaced </a:t>
            </a:r>
            <a:r>
              <a:rPr lang="en-GB" sz="1600" b="0" dirty="0">
                <a:solidFill>
                  <a:srgbClr val="000000"/>
                </a:solidFill>
                <a:latin typeface="Avenir Light"/>
                <a:cs typeface="Avenir Light"/>
              </a:rPr>
              <a:t>vertices in </a:t>
            </a:r>
            <a:r>
              <a:rPr lang="en-GB" sz="1600" b="0" dirty="0" err="1">
                <a:solidFill>
                  <a:srgbClr val="000000"/>
                </a:solidFill>
                <a:latin typeface="Avenir Light"/>
                <a:cs typeface="Avenir Light"/>
              </a:rPr>
              <a:t>multijet</a:t>
            </a:r>
            <a:r>
              <a:rPr lang="en-GB" sz="1600" b="0" dirty="0">
                <a:solidFill>
                  <a:srgbClr val="000000"/>
                </a:solidFill>
                <a:latin typeface="Avenir Light"/>
                <a:cs typeface="Avenir Light"/>
              </a:rPr>
              <a:t> events: </a:t>
            </a:r>
            <a:r>
              <a:rPr lang="en-GB" sz="1600" b="0" dirty="0">
                <a:solidFill>
                  <a:schemeClr val="tx1">
                    <a:lumMod val="50000"/>
                    <a:lumOff val="50000"/>
                  </a:schemeClr>
                </a:solidFill>
                <a:latin typeface="Avenir Light"/>
                <a:cs typeface="Avenir Light"/>
              </a:rPr>
              <a:t>PRD </a:t>
            </a:r>
            <a:r>
              <a:rPr lang="en-GB" sz="1600" b="0" dirty="0" smtClean="0">
                <a:solidFill>
                  <a:schemeClr val="tx1">
                    <a:lumMod val="50000"/>
                    <a:lumOff val="50000"/>
                  </a:schemeClr>
                </a:solidFill>
                <a:latin typeface="Avenir Light"/>
                <a:cs typeface="Avenir Light"/>
              </a:rPr>
              <a:t>98 (2018) 092011, </a:t>
            </a:r>
            <a:r>
              <a:rPr lang="en-GB" sz="1600" b="0" dirty="0" err="1" smtClean="0">
                <a:solidFill>
                  <a:srgbClr val="808080"/>
                </a:solidFill>
                <a:latin typeface="Avenir Light"/>
                <a:cs typeface="Avenir Light"/>
              </a:rPr>
              <a:t>arXiv</a:t>
            </a:r>
            <a:r>
              <a:rPr lang="en-GB" sz="1600" b="0" dirty="0" smtClean="0">
                <a:solidFill>
                  <a:srgbClr val="808080"/>
                </a:solidFill>
                <a:latin typeface="Avenir Light"/>
                <a:cs typeface="Avenir Light"/>
              </a:rPr>
              <a:t> </a:t>
            </a:r>
            <a:r>
              <a:rPr lang="en-GB" sz="1600" b="0" dirty="0" smtClean="0">
                <a:solidFill>
                  <a:schemeClr val="bg2"/>
                </a:solidFill>
                <a:latin typeface="Avenir Light"/>
                <a:cs typeface="Avenir Light"/>
              </a:rPr>
              <a:t>1808.03078, </a:t>
            </a:r>
            <a:r>
              <a:rPr lang="en-GB" sz="1600" b="0" dirty="0" err="1" smtClean="0">
                <a:solidFill>
                  <a:schemeClr val="bg2"/>
                </a:solidFill>
                <a:latin typeface="Avenir Light"/>
                <a:cs typeface="Avenir Light"/>
              </a:rPr>
              <a:t>hepdata</a:t>
            </a:r>
            <a:r>
              <a:rPr lang="en-GB" sz="1600" b="0" dirty="0" smtClean="0">
                <a:solidFill>
                  <a:schemeClr val="bg2"/>
                </a:solidFill>
                <a:latin typeface="Avenir Light"/>
                <a:cs typeface="Avenir Light"/>
              </a:rPr>
              <a:t> 1685992, </a:t>
            </a:r>
            <a:r>
              <a:rPr lang="en-GB" sz="1600" b="0" dirty="0" smtClean="0">
                <a:solidFill>
                  <a:schemeClr val="tx1">
                    <a:lumMod val="50000"/>
                    <a:lumOff val="50000"/>
                  </a:schemeClr>
                </a:solidFill>
                <a:latin typeface="Avenir Light"/>
                <a:cs typeface="Avenir Light"/>
              </a:rPr>
              <a:t>EXO</a:t>
            </a:r>
            <a:r>
              <a:rPr lang="en-GB" sz="1600" b="0" dirty="0">
                <a:solidFill>
                  <a:schemeClr val="tx1">
                    <a:lumMod val="50000"/>
                    <a:lumOff val="50000"/>
                  </a:schemeClr>
                </a:solidFill>
                <a:latin typeface="Avenir Light"/>
                <a:cs typeface="Avenir Light"/>
              </a:rPr>
              <a:t>-17-</a:t>
            </a:r>
            <a:r>
              <a:rPr lang="en-GB" sz="1600" b="0" dirty="0" smtClean="0">
                <a:solidFill>
                  <a:schemeClr val="tx1">
                    <a:lumMod val="50000"/>
                    <a:lumOff val="50000"/>
                  </a:schemeClr>
                </a:solidFill>
                <a:latin typeface="Avenir Light"/>
                <a:cs typeface="Avenir Light"/>
              </a:rPr>
              <a:t>018</a:t>
            </a:r>
            <a:endParaRPr lang="en-GB" sz="1600" b="0" dirty="0">
              <a:solidFill>
                <a:schemeClr val="tx1">
                  <a:lumMod val="50000"/>
                  <a:lumOff val="50000"/>
                </a:schemeClr>
              </a:solidFill>
              <a:latin typeface="Avenir Light"/>
              <a:cs typeface="Avenir Light"/>
            </a:endParaRPr>
          </a:p>
          <a:p>
            <a:pPr marL="800100" lvl="1" indent="-342900">
              <a:buFontTx/>
              <a:buChar char="-"/>
            </a:pPr>
            <a:r>
              <a:rPr lang="en-GB" sz="1600" b="0" dirty="0" smtClean="0">
                <a:solidFill>
                  <a:srgbClr val="000000"/>
                </a:solidFill>
                <a:latin typeface="Avenir Light"/>
                <a:cs typeface="Avenir Light"/>
              </a:rPr>
              <a:t>Emerging jets: </a:t>
            </a:r>
            <a:r>
              <a:rPr lang="en-GB" sz="1600" b="0" dirty="0" smtClean="0">
                <a:solidFill>
                  <a:srgbClr val="7F7F7F"/>
                </a:solidFill>
                <a:latin typeface="Avenir Light"/>
                <a:cs typeface="Avenir Light"/>
              </a:rPr>
              <a:t>JHEP 02 (2019) 179,</a:t>
            </a:r>
            <a:r>
              <a:rPr lang="en-GB" sz="1600" b="0" dirty="0" smtClean="0">
                <a:solidFill>
                  <a:srgbClr val="000000"/>
                </a:solidFill>
                <a:latin typeface="Avenir Light"/>
                <a:cs typeface="Avenir Light"/>
              </a:rPr>
              <a:t> </a:t>
            </a:r>
            <a:r>
              <a:rPr lang="en-GB" sz="1600" b="0" dirty="0" err="1" smtClean="0">
                <a:solidFill>
                  <a:srgbClr val="808080"/>
                </a:solidFill>
                <a:latin typeface="Avenir Light"/>
                <a:cs typeface="Avenir Light"/>
              </a:rPr>
              <a:t>arXiv</a:t>
            </a:r>
            <a:r>
              <a:rPr lang="en-GB" sz="1600" b="0" dirty="0" smtClean="0">
                <a:solidFill>
                  <a:srgbClr val="808080"/>
                </a:solidFill>
                <a:latin typeface="Avenir Light"/>
                <a:cs typeface="Avenir Light"/>
              </a:rPr>
              <a:t> </a:t>
            </a:r>
            <a:r>
              <a:rPr lang="en-GB" sz="1600" b="0" dirty="0" smtClean="0">
                <a:solidFill>
                  <a:schemeClr val="bg2"/>
                </a:solidFill>
                <a:latin typeface="Avenir Light"/>
                <a:cs typeface="Avenir Light"/>
              </a:rPr>
              <a:t>1810.10069, </a:t>
            </a:r>
            <a:r>
              <a:rPr lang="en-GB" sz="1600" b="0" dirty="0" err="1" smtClean="0">
                <a:solidFill>
                  <a:schemeClr val="bg2"/>
                </a:solidFill>
                <a:latin typeface="Avenir Light"/>
                <a:cs typeface="Avenir Light"/>
              </a:rPr>
              <a:t>hepdata</a:t>
            </a:r>
            <a:r>
              <a:rPr lang="en-GB" sz="1600" b="0" dirty="0" smtClean="0">
                <a:solidFill>
                  <a:schemeClr val="bg2"/>
                </a:solidFill>
                <a:latin typeface="Avenir Light"/>
                <a:cs typeface="Avenir Light"/>
              </a:rPr>
              <a:t> 1700173</a:t>
            </a:r>
            <a:r>
              <a:rPr lang="is-IS" sz="1600" b="0" dirty="0" smtClean="0">
                <a:solidFill>
                  <a:srgbClr val="000000"/>
                </a:solidFill>
                <a:latin typeface="Avenir Light"/>
                <a:cs typeface="Avenir Light"/>
              </a:rPr>
              <a:t>,</a:t>
            </a:r>
            <a:r>
              <a:rPr lang="en-GB" sz="1600" b="0" dirty="0" smtClean="0">
                <a:solidFill>
                  <a:srgbClr val="000000"/>
                </a:solidFill>
                <a:latin typeface="Avenir Light"/>
                <a:cs typeface="Avenir Light"/>
              </a:rPr>
              <a:t> </a:t>
            </a:r>
            <a:r>
              <a:rPr lang="en-GB" sz="1600" b="0" dirty="0" smtClean="0">
                <a:solidFill>
                  <a:schemeClr val="tx1">
                    <a:lumMod val="50000"/>
                    <a:lumOff val="50000"/>
                  </a:schemeClr>
                </a:solidFill>
                <a:latin typeface="Avenir Light"/>
                <a:cs typeface="Avenir Light"/>
              </a:rPr>
              <a:t>EXO-18-001</a:t>
            </a:r>
            <a:endParaRPr lang="en-GB" sz="1600" b="0" dirty="0" smtClean="0">
              <a:solidFill>
                <a:srgbClr val="000000"/>
              </a:solidFill>
              <a:latin typeface="Avenir Light"/>
              <a:cs typeface="Avenir Light"/>
            </a:endParaRPr>
          </a:p>
          <a:p>
            <a:pPr marL="800100" lvl="1" indent="-342900">
              <a:buFontTx/>
              <a:buChar char="-"/>
            </a:pPr>
            <a:r>
              <a:rPr lang="en-GB" sz="1600" b="0" dirty="0" smtClean="0">
                <a:solidFill>
                  <a:srgbClr val="000000"/>
                </a:solidFill>
                <a:latin typeface="Avenir Light"/>
                <a:cs typeface="Avenir Light"/>
              </a:rPr>
              <a:t>Displaced jets: </a:t>
            </a:r>
            <a:r>
              <a:rPr lang="en-GB" sz="1600" b="0" dirty="0" smtClean="0">
                <a:solidFill>
                  <a:srgbClr val="7F7F7F"/>
                </a:solidFill>
                <a:latin typeface="Avenir Light"/>
                <a:cs typeface="Avenir Light"/>
              </a:rPr>
              <a:t>PRD 99 (2019) 032011,</a:t>
            </a:r>
            <a:r>
              <a:rPr lang="en-GB" sz="1600" b="0" dirty="0" smtClean="0">
                <a:solidFill>
                  <a:srgbClr val="000000"/>
                </a:solidFill>
                <a:latin typeface="Avenir Light"/>
                <a:cs typeface="Avenir Light"/>
              </a:rPr>
              <a:t> </a:t>
            </a:r>
            <a:r>
              <a:rPr lang="en-GB" sz="1600" b="0" dirty="0" err="1" smtClean="0">
                <a:solidFill>
                  <a:srgbClr val="808080"/>
                </a:solidFill>
                <a:latin typeface="Avenir Light"/>
                <a:cs typeface="Avenir Light"/>
              </a:rPr>
              <a:t>arXiv</a:t>
            </a:r>
            <a:r>
              <a:rPr lang="en-GB" sz="1600" b="0" dirty="0" smtClean="0">
                <a:solidFill>
                  <a:srgbClr val="808080"/>
                </a:solidFill>
                <a:latin typeface="Avenir Light"/>
                <a:cs typeface="Avenir Light"/>
              </a:rPr>
              <a:t> </a:t>
            </a:r>
            <a:r>
              <a:rPr lang="en-GB" sz="1600" b="0" dirty="0" smtClean="0">
                <a:solidFill>
                  <a:schemeClr val="bg2"/>
                </a:solidFill>
                <a:latin typeface="Avenir Light"/>
                <a:cs typeface="Avenir Light"/>
              </a:rPr>
              <a:t>1811.07991, </a:t>
            </a:r>
            <a:r>
              <a:rPr lang="en-GB" sz="1600" b="0" dirty="0" smtClean="0">
                <a:solidFill>
                  <a:srgbClr val="808080"/>
                </a:solidFill>
                <a:latin typeface="Avenir Light"/>
                <a:cs typeface="Avenir Light"/>
              </a:rPr>
              <a:t>EXO-18-007</a:t>
            </a:r>
          </a:p>
        </p:txBody>
      </p:sp>
      <p:sp>
        <p:nvSpPr>
          <p:cNvPr id="10"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1"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19</a:t>
            </a:fld>
            <a:endParaRPr lang="en-US" b="0" dirty="0"/>
          </a:p>
        </p:txBody>
      </p:sp>
    </p:spTree>
    <p:extLst>
      <p:ext uri="{BB962C8B-B14F-4D97-AF65-F5344CB8AC3E}">
        <p14:creationId xmlns:p14="http://schemas.microsoft.com/office/powerpoint/2010/main" val="25938613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2</a:t>
            </a:fld>
            <a:endParaRPr lang="en-US" b="0" dirty="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b="0" dirty="0" smtClean="0">
                <a:solidFill>
                  <a:srgbClr val="9A1E1A"/>
                </a:solidFill>
                <a:latin typeface="Trebuchet MS"/>
              </a:rPr>
              <a:t>                      </a:t>
            </a:r>
            <a:r>
              <a:rPr lang="en-GB" sz="2800" dirty="0" smtClean="0">
                <a:solidFill>
                  <a:srgbClr val="000090"/>
                </a:solidFill>
                <a:latin typeface="Avenir Light"/>
                <a:cs typeface="Avenir Light"/>
              </a:rPr>
              <a:t>Sources of neutral long-lived particles</a:t>
            </a:r>
            <a:endParaRPr lang="en-GB" sz="2800" dirty="0">
              <a:solidFill>
                <a:srgbClr val="000090"/>
              </a:solidFill>
              <a:latin typeface="Avenir Light"/>
              <a:cs typeface="Avenir Light"/>
            </a:endParaRPr>
          </a:p>
        </p:txBody>
      </p:sp>
      <p:sp>
        <p:nvSpPr>
          <p:cNvPr id="29" name="Text Box 14"/>
          <p:cNvSpPr txBox="1">
            <a:spLocks noChangeArrowheads="1"/>
          </p:cNvSpPr>
          <p:nvPr/>
        </p:nvSpPr>
        <p:spPr bwMode="auto">
          <a:xfrm>
            <a:off x="698623" y="868229"/>
            <a:ext cx="8343777" cy="5847756"/>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FF0000"/>
                </a:solidFill>
                <a:latin typeface="Avenir Light"/>
                <a:cs typeface="Avenir Light"/>
              </a:rPr>
              <a:t>Standard model (SM):</a:t>
            </a:r>
            <a:r>
              <a:rPr lang="en-GB" sz="1800" b="0" dirty="0" smtClean="0">
                <a:solidFill>
                  <a:srgbClr val="000090"/>
                </a:solidFill>
                <a:latin typeface="Avenir Light"/>
                <a:cs typeface="Avenir Light"/>
              </a:rPr>
              <a:t> neutral B, D and K mesons, neutrons, neutrinos</a:t>
            </a:r>
          </a:p>
          <a:p>
            <a:r>
              <a:rPr lang="en-GB" sz="1800" b="0" dirty="0" smtClean="0">
                <a:solidFill>
                  <a:srgbClr val="000090"/>
                </a:solidFill>
                <a:latin typeface="Avenir Light"/>
                <a:cs typeface="Avenir Light"/>
              </a:rPr>
              <a:t> </a:t>
            </a:r>
          </a:p>
          <a:p>
            <a:r>
              <a:rPr lang="en-GB" sz="1800" b="0" dirty="0" smtClean="0">
                <a:solidFill>
                  <a:srgbClr val="FF0000"/>
                </a:solidFill>
                <a:latin typeface="Avenir Light"/>
                <a:cs typeface="Avenir Light"/>
              </a:rPr>
              <a:t>Beyond standard model (BSM):</a:t>
            </a:r>
            <a:r>
              <a:rPr lang="en-GB" sz="1800" b="0" dirty="0" smtClean="0">
                <a:solidFill>
                  <a:srgbClr val="000090"/>
                </a:solidFill>
                <a:latin typeface="Avenir Light"/>
                <a:cs typeface="Avenir Light"/>
              </a:rPr>
              <a:t> plethora of different models</a:t>
            </a:r>
          </a:p>
          <a:p>
            <a:pPr marL="742950" lvl="1" indent="-285750">
              <a:buFont typeface="Arial"/>
              <a:buChar char="•"/>
            </a:pPr>
            <a:r>
              <a:rPr lang="en-GB" sz="1800" b="0" dirty="0" smtClean="0">
                <a:solidFill>
                  <a:srgbClr val="000090"/>
                </a:solidFill>
                <a:latin typeface="Avenir Light"/>
                <a:cs typeface="Avenir Light"/>
              </a:rPr>
              <a:t>R-parity violating SUSY </a:t>
            </a:r>
          </a:p>
          <a:p>
            <a:pPr marL="742950" lvl="1" indent="-285750">
              <a:buFont typeface="Arial"/>
              <a:buChar char="•"/>
            </a:pPr>
            <a:r>
              <a:rPr lang="en-GB" sz="1800" b="0" dirty="0">
                <a:solidFill>
                  <a:schemeClr val="accent1">
                    <a:lumMod val="75000"/>
                  </a:schemeClr>
                </a:solidFill>
                <a:latin typeface="Avenir Light"/>
                <a:cs typeface="Avenir Light"/>
              </a:rPr>
              <a:t>Gauge</a:t>
            </a:r>
            <a:r>
              <a:rPr lang="en-GB" sz="1800" b="0" dirty="0" smtClean="0">
                <a:solidFill>
                  <a:srgbClr val="000090"/>
                </a:solidFill>
                <a:latin typeface="Avenir Light"/>
                <a:cs typeface="Avenir Light"/>
              </a:rPr>
              <a:t>-</a:t>
            </a:r>
            <a:r>
              <a:rPr lang="en-GB" sz="1800" b="0" dirty="0" smtClean="0">
                <a:solidFill>
                  <a:srgbClr val="009973"/>
                </a:solidFill>
                <a:latin typeface="Avenir Light"/>
                <a:cs typeface="Avenir Light"/>
              </a:rPr>
              <a:t>mediated </a:t>
            </a:r>
            <a:r>
              <a:rPr lang="en-GB" sz="1800" b="0" dirty="0">
                <a:solidFill>
                  <a:srgbClr val="009973"/>
                </a:solidFill>
                <a:latin typeface="Avenir Light"/>
                <a:cs typeface="Avenir Light"/>
              </a:rPr>
              <a:t>SUSY breaking scenarios</a:t>
            </a:r>
          </a:p>
          <a:p>
            <a:pPr marL="742950" lvl="1" indent="-285750">
              <a:buFont typeface="Arial"/>
              <a:buChar char="•"/>
            </a:pPr>
            <a:r>
              <a:rPr lang="en-GB" sz="1800" b="0" dirty="0" smtClean="0">
                <a:solidFill>
                  <a:srgbClr val="000090"/>
                </a:solidFill>
                <a:latin typeface="Avenir Light"/>
                <a:cs typeface="Avenir Light"/>
              </a:rPr>
              <a:t>Anomaly </a:t>
            </a:r>
            <a:r>
              <a:rPr lang="en-GB" sz="1800" b="0" dirty="0">
                <a:solidFill>
                  <a:srgbClr val="000090"/>
                </a:solidFill>
                <a:latin typeface="Avenir Light"/>
                <a:cs typeface="Avenir Light"/>
              </a:rPr>
              <a:t>mediated SUSY breaking scenarios</a:t>
            </a:r>
          </a:p>
          <a:p>
            <a:pPr marL="742950" lvl="1" indent="-285750">
              <a:buFont typeface="Arial"/>
              <a:buChar char="•"/>
            </a:pPr>
            <a:r>
              <a:rPr lang="en-GB" sz="1800" b="0" dirty="0" smtClean="0">
                <a:solidFill>
                  <a:srgbClr val="000090"/>
                </a:solidFill>
                <a:latin typeface="Avenir Light"/>
                <a:cs typeface="Avenir Light"/>
              </a:rPr>
              <a:t>Split </a:t>
            </a:r>
            <a:r>
              <a:rPr lang="en-GB" sz="1800" b="0" dirty="0">
                <a:solidFill>
                  <a:srgbClr val="000090"/>
                </a:solidFill>
                <a:latin typeface="Avenir Light"/>
                <a:cs typeface="Avenir Light"/>
              </a:rPr>
              <a:t>SUSY</a:t>
            </a:r>
          </a:p>
          <a:p>
            <a:pPr marL="742950" lvl="1" indent="-285750">
              <a:buFont typeface="Arial"/>
              <a:buChar char="•"/>
            </a:pPr>
            <a:r>
              <a:rPr lang="en-GB" sz="1800" b="0" dirty="0" smtClean="0">
                <a:solidFill>
                  <a:srgbClr val="000090"/>
                </a:solidFill>
                <a:latin typeface="Avenir Light"/>
                <a:cs typeface="Avenir Light"/>
              </a:rPr>
              <a:t>Stealth SUSY</a:t>
            </a:r>
          </a:p>
          <a:p>
            <a:pPr marL="742950" lvl="1" indent="-285750">
              <a:buFont typeface="Arial"/>
              <a:buChar char="•"/>
            </a:pPr>
            <a:r>
              <a:rPr lang="en-GB" sz="1800" b="0" dirty="0" smtClean="0">
                <a:solidFill>
                  <a:srgbClr val="009973"/>
                </a:solidFill>
                <a:latin typeface="Avenir Light"/>
                <a:cs typeface="Avenir Light"/>
              </a:rPr>
              <a:t>Hidden valley scenarios</a:t>
            </a:r>
          </a:p>
          <a:p>
            <a:pPr marL="742950" lvl="1" indent="-285750">
              <a:buFont typeface="Arial"/>
              <a:buChar char="•"/>
            </a:pPr>
            <a:r>
              <a:rPr lang="en-GB" sz="1800" b="0" dirty="0" smtClean="0">
                <a:solidFill>
                  <a:srgbClr val="009973"/>
                </a:solidFill>
                <a:latin typeface="Avenir Light"/>
                <a:cs typeface="Avenir Light"/>
              </a:rPr>
              <a:t>Dark QED</a:t>
            </a:r>
            <a:r>
              <a:rPr lang="en-GB" sz="1800" b="0" dirty="0" smtClean="0">
                <a:solidFill>
                  <a:srgbClr val="000090"/>
                </a:solidFill>
                <a:latin typeface="Avenir Light"/>
                <a:cs typeface="Avenir Light"/>
              </a:rPr>
              <a:t> (particularly dark photons)</a:t>
            </a:r>
          </a:p>
          <a:p>
            <a:pPr marL="742950" lvl="1" indent="-285750">
              <a:buFont typeface="Arial"/>
              <a:buChar char="•"/>
            </a:pPr>
            <a:r>
              <a:rPr lang="en-GB" sz="1800" b="0" dirty="0" smtClean="0">
                <a:solidFill>
                  <a:srgbClr val="009973"/>
                </a:solidFill>
                <a:latin typeface="Avenir Light"/>
                <a:cs typeface="Avenir Light"/>
              </a:rPr>
              <a:t>Dark QCD</a:t>
            </a:r>
            <a:r>
              <a:rPr lang="en-GB" sz="1800" b="0" dirty="0" smtClean="0">
                <a:solidFill>
                  <a:srgbClr val="000090"/>
                </a:solidFill>
                <a:latin typeface="Avenir Light"/>
                <a:cs typeface="Avenir Light"/>
              </a:rPr>
              <a:t> (particularly dark hadrons)</a:t>
            </a:r>
          </a:p>
          <a:p>
            <a:pPr marL="742950" lvl="1" indent="-285750">
              <a:buFont typeface="Arial"/>
              <a:buChar char="•"/>
            </a:pPr>
            <a:r>
              <a:rPr lang="en-GB" sz="1800" b="0" dirty="0" smtClean="0">
                <a:solidFill>
                  <a:srgbClr val="000090"/>
                </a:solidFill>
                <a:latin typeface="Avenir Light"/>
                <a:cs typeface="Avenir Light"/>
              </a:rPr>
              <a:t>Dark matter models</a:t>
            </a:r>
          </a:p>
          <a:p>
            <a:pPr marL="742950" lvl="1" indent="-285750">
              <a:buFont typeface="Arial"/>
              <a:buChar char="•"/>
            </a:pPr>
            <a:r>
              <a:rPr lang="en-GB" sz="1800" b="0" dirty="0" smtClean="0">
                <a:solidFill>
                  <a:srgbClr val="000090"/>
                </a:solidFill>
                <a:latin typeface="Avenir Light"/>
                <a:cs typeface="Avenir Light"/>
              </a:rPr>
              <a:t>Left-right symmetric models (particularly heavy neutrinos)</a:t>
            </a:r>
          </a:p>
          <a:p>
            <a:pPr marL="742950" lvl="1" indent="-285750">
              <a:buFont typeface="Arial"/>
              <a:buChar char="•"/>
            </a:pPr>
            <a:r>
              <a:rPr lang="en-GB" sz="1800" b="0" dirty="0" err="1" smtClean="0">
                <a:solidFill>
                  <a:srgbClr val="000090"/>
                </a:solidFill>
                <a:latin typeface="Avenir Light"/>
                <a:cs typeface="Avenir Light"/>
              </a:rPr>
              <a:t>Axion</a:t>
            </a:r>
            <a:r>
              <a:rPr lang="en-GB" sz="1800" b="0" dirty="0" smtClean="0">
                <a:solidFill>
                  <a:srgbClr val="000090"/>
                </a:solidFill>
                <a:latin typeface="Avenir Light"/>
                <a:cs typeface="Avenir Light"/>
              </a:rPr>
              <a:t>-like particles (ALPS)</a:t>
            </a:r>
          </a:p>
          <a:p>
            <a:pPr marL="742950" lvl="1" indent="-285750">
              <a:buFont typeface="Arial"/>
              <a:buChar char="•"/>
            </a:pPr>
            <a:r>
              <a:rPr lang="de-CH" sz="1800" b="0" dirty="0" err="1" smtClean="0">
                <a:solidFill>
                  <a:srgbClr val="000090"/>
                </a:solidFill>
                <a:latin typeface="Avenir Light"/>
                <a:cs typeface="Avenir Light"/>
              </a:rPr>
              <a:t>Approximate</a:t>
            </a:r>
            <a:r>
              <a:rPr lang="de-CH" sz="1800" b="0" dirty="0" smtClean="0">
                <a:solidFill>
                  <a:srgbClr val="000090"/>
                </a:solidFill>
                <a:latin typeface="Avenir Light"/>
                <a:cs typeface="Avenir Light"/>
              </a:rPr>
              <a:t> </a:t>
            </a:r>
            <a:r>
              <a:rPr lang="de-CH" sz="1800" b="0" dirty="0" err="1" smtClean="0">
                <a:solidFill>
                  <a:srgbClr val="000090"/>
                </a:solidFill>
                <a:latin typeface="Avenir Light"/>
                <a:cs typeface="Avenir Light"/>
              </a:rPr>
              <a:t>symmetries</a:t>
            </a:r>
            <a:endParaRPr lang="de-CH" sz="1800" b="0" dirty="0" smtClean="0">
              <a:solidFill>
                <a:srgbClr val="000090"/>
              </a:solidFill>
              <a:latin typeface="Avenir Light"/>
              <a:cs typeface="Avenir Light"/>
            </a:endParaRPr>
          </a:p>
          <a:p>
            <a:pPr marL="742950" lvl="1" indent="-285750">
              <a:buFont typeface="Arial"/>
              <a:buChar char="•"/>
            </a:pPr>
            <a:r>
              <a:rPr lang="de-CH" sz="1800" b="0" dirty="0" smtClean="0">
                <a:solidFill>
                  <a:srgbClr val="000090"/>
                </a:solidFill>
                <a:latin typeface="Avenir Light"/>
                <a:cs typeface="Avenir Light"/>
              </a:rPr>
              <a:t>...</a:t>
            </a:r>
            <a:endParaRPr lang="en-GB" sz="1800" b="0" dirty="0" smtClean="0">
              <a:solidFill>
                <a:srgbClr val="000090"/>
              </a:solidFill>
              <a:latin typeface="Avenir Light"/>
              <a:cs typeface="Avenir Light"/>
            </a:endParaRPr>
          </a:p>
          <a:p>
            <a:pPr marL="742950" lvl="1" indent="-285750">
              <a:buFont typeface="Arial"/>
              <a:buChar char="•"/>
            </a:pPr>
            <a:endParaRPr lang="en-GB" sz="1400" b="0" dirty="0">
              <a:solidFill>
                <a:srgbClr val="000090"/>
              </a:solidFill>
              <a:latin typeface="Avenir Light"/>
              <a:cs typeface="Avenir Light"/>
            </a:endParaRPr>
          </a:p>
          <a:p>
            <a:r>
              <a:rPr lang="en-GB" sz="1800" b="0" dirty="0" smtClean="0">
                <a:solidFill>
                  <a:srgbClr val="FF0000"/>
                </a:solidFill>
                <a:latin typeface="Avenir Light"/>
                <a:cs typeface="Avenir Light"/>
              </a:rPr>
              <a:t>Conditions for models with long-lived particles</a:t>
            </a:r>
            <a:r>
              <a:rPr lang="en-GB" sz="1800" b="0" dirty="0" smtClean="0">
                <a:solidFill>
                  <a:srgbClr val="000090"/>
                </a:solidFill>
                <a:latin typeface="Avenir Light"/>
                <a:cs typeface="Avenir Light"/>
              </a:rPr>
              <a:t> (at least one)</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Small phase space - nearly degenerate mass spectra</a:t>
            </a:r>
          </a:p>
          <a:p>
            <a:pPr marL="742950" lvl="1" indent="-285750">
              <a:buFont typeface="Arial"/>
              <a:buChar char="•"/>
            </a:pPr>
            <a:r>
              <a:rPr lang="en-GB" sz="1800" b="0" dirty="0" smtClean="0">
                <a:solidFill>
                  <a:srgbClr val="000090"/>
                </a:solidFill>
                <a:latin typeface="Avenir Light"/>
                <a:cs typeface="Avenir Light"/>
              </a:rPr>
              <a:t>Small couplings</a:t>
            </a:r>
          </a:p>
          <a:p>
            <a:pPr marL="742950" lvl="1" indent="-285750">
              <a:buFont typeface="Arial"/>
              <a:buChar char="•"/>
            </a:pPr>
            <a:r>
              <a:rPr lang="en-GB" sz="1800" b="0" dirty="0" smtClean="0">
                <a:solidFill>
                  <a:srgbClr val="000090"/>
                </a:solidFill>
                <a:latin typeface="Avenir Light"/>
                <a:cs typeface="Avenir Light"/>
              </a:rPr>
              <a:t>Highly virtual intermediate states</a:t>
            </a:r>
            <a:endParaRPr lang="en-GB" sz="1800" b="0" dirty="0">
              <a:solidFill>
                <a:srgbClr val="000090"/>
              </a:solidFill>
              <a:latin typeface="Avenir Light"/>
              <a:cs typeface="Avenir Light"/>
            </a:endParaRPr>
          </a:p>
        </p:txBody>
      </p:sp>
      <p:sp>
        <p:nvSpPr>
          <p:cNvPr id="8" name="Text Box 14"/>
          <p:cNvSpPr txBox="1">
            <a:spLocks noChangeArrowheads="1"/>
          </p:cNvSpPr>
          <p:nvPr/>
        </p:nvSpPr>
        <p:spPr bwMode="auto">
          <a:xfrm>
            <a:off x="6629523" y="4767129"/>
            <a:ext cx="2743077" cy="338554"/>
          </a:xfrm>
          <a:prstGeom prst="rect">
            <a:avLst/>
          </a:prstGeom>
          <a:solidFill>
            <a:schemeClr val="bg1">
              <a:lumMod val="95000"/>
            </a:schemeClr>
          </a:solidFill>
          <a:ln w="9525">
            <a:noFill/>
            <a:miter lim="800000"/>
            <a:headEnd/>
            <a:tailEnd/>
          </a:ln>
        </p:spPr>
        <p:txBody>
          <a:bodyPr wrap="square">
            <a:prstTxWarp prst="textNoShape">
              <a:avLst/>
            </a:prstTxWarp>
            <a:spAutoFit/>
          </a:bodyPr>
          <a:lstStyle/>
          <a:p>
            <a:r>
              <a:rPr lang="en-GB" sz="1600" b="0" dirty="0" smtClean="0">
                <a:solidFill>
                  <a:schemeClr val="accent1">
                    <a:lumMod val="75000"/>
                  </a:schemeClr>
                </a:solidFill>
                <a:latin typeface="Avenir Light"/>
                <a:cs typeface="Avenir Light"/>
              </a:rPr>
              <a:t>Green: </a:t>
            </a:r>
            <a:r>
              <a:rPr lang="en-GB" sz="1600" b="0" dirty="0" smtClean="0">
                <a:solidFill>
                  <a:srgbClr val="008080"/>
                </a:solidFill>
                <a:latin typeface="Avenir Light"/>
                <a:cs typeface="Avenir Light"/>
              </a:rPr>
              <a:t>covered in this talk</a:t>
            </a:r>
            <a:endParaRPr lang="en-GB" sz="1600" b="0" dirty="0">
              <a:solidFill>
                <a:srgbClr val="008080"/>
              </a:solidFill>
              <a:latin typeface="Avenir Light"/>
              <a:cs typeface="Avenir Light"/>
            </a:endParaRPr>
          </a:p>
        </p:txBody>
      </p:sp>
    </p:spTree>
    <p:extLst>
      <p:ext uri="{BB962C8B-B14F-4D97-AF65-F5344CB8AC3E}">
        <p14:creationId xmlns:p14="http://schemas.microsoft.com/office/powerpoint/2010/main" val="12334942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840548"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US" sz="2800" dirty="0" smtClean="0">
                <a:solidFill>
                  <a:srgbClr val="000099"/>
                </a:solidFill>
                <a:latin typeface="Avenir Light"/>
                <a:cs typeface="Avenir Light"/>
              </a:rPr>
              <a:t>                                                                      Conclusions</a:t>
            </a:r>
            <a:endParaRPr lang="en-US" sz="2800" dirty="0">
              <a:solidFill>
                <a:srgbClr val="000099"/>
              </a:solidFill>
              <a:latin typeface="Avenir Light"/>
              <a:cs typeface="Avenir Light"/>
            </a:endParaRPr>
          </a:p>
        </p:txBody>
      </p:sp>
      <p:sp>
        <p:nvSpPr>
          <p:cNvPr id="10"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1"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20</a:t>
            </a:fld>
            <a:endParaRPr lang="en-US" b="0" dirty="0"/>
          </a:p>
        </p:txBody>
      </p:sp>
      <p:sp>
        <p:nvSpPr>
          <p:cNvPr id="5" name="Text Box 14"/>
          <p:cNvSpPr txBox="1">
            <a:spLocks noChangeArrowheads="1"/>
          </p:cNvSpPr>
          <p:nvPr/>
        </p:nvSpPr>
        <p:spPr bwMode="auto">
          <a:xfrm>
            <a:off x="939923" y="1261929"/>
            <a:ext cx="8216777" cy="5262979"/>
          </a:xfrm>
          <a:prstGeom prst="rect">
            <a:avLst/>
          </a:prstGeom>
          <a:noFill/>
          <a:ln w="9525">
            <a:noFill/>
            <a:miter lim="800000"/>
            <a:headEnd/>
            <a:tailEnd/>
          </a:ln>
        </p:spPr>
        <p:txBody>
          <a:bodyPr wrap="square">
            <a:prstTxWarp prst="textNoShape">
              <a:avLst/>
            </a:prstTxWarp>
            <a:spAutoFit/>
          </a:bodyPr>
          <a:lstStyle/>
          <a:p>
            <a:pPr marL="342900" lvl="1" indent="-342900">
              <a:buFont typeface="Arial"/>
              <a:buChar char="•"/>
            </a:pPr>
            <a:r>
              <a:rPr lang="en-GB" sz="2400" b="0" dirty="0" smtClean="0">
                <a:solidFill>
                  <a:schemeClr val="bg1"/>
                </a:solidFill>
                <a:latin typeface="Avenir Light"/>
                <a:cs typeface="Avenir Light"/>
              </a:rPr>
              <a:t>Searches for long-lived particles are underway</a:t>
            </a:r>
          </a:p>
          <a:p>
            <a:pPr marL="342900" lvl="1" indent="-342900">
              <a:buFont typeface="Arial"/>
              <a:buChar char="•"/>
            </a:pPr>
            <a:endParaRPr lang="en-GB" sz="2400" b="0" dirty="0">
              <a:solidFill>
                <a:schemeClr val="bg1"/>
              </a:solidFill>
              <a:latin typeface="Avenir Light"/>
              <a:cs typeface="Avenir Light"/>
            </a:endParaRPr>
          </a:p>
          <a:p>
            <a:pPr marL="342900" lvl="1" indent="-342900">
              <a:buFont typeface="Arial"/>
              <a:buChar char="•"/>
            </a:pPr>
            <a:r>
              <a:rPr lang="en-GB" sz="2400" b="0" dirty="0" smtClean="0">
                <a:solidFill>
                  <a:schemeClr val="bg1"/>
                </a:solidFill>
                <a:latin typeface="Avenir Light"/>
                <a:cs typeface="Avenir Light"/>
              </a:rPr>
              <a:t>Full Run 2 analyses will be published soon</a:t>
            </a:r>
          </a:p>
          <a:p>
            <a:pPr marL="342900" lvl="1" indent="-342900">
              <a:buFont typeface="Arial"/>
              <a:buChar char="•"/>
            </a:pPr>
            <a:endParaRPr lang="en-GB" sz="2400" b="0" dirty="0" smtClean="0">
              <a:solidFill>
                <a:schemeClr val="bg1"/>
              </a:solidFill>
              <a:latin typeface="Avenir Light"/>
              <a:cs typeface="Avenir Light"/>
            </a:endParaRPr>
          </a:p>
          <a:p>
            <a:pPr marL="342900" lvl="1" indent="-342900">
              <a:buFont typeface="Arial"/>
              <a:buChar char="•"/>
            </a:pPr>
            <a:r>
              <a:rPr lang="en-GB" sz="2400" b="0" dirty="0" smtClean="0">
                <a:solidFill>
                  <a:schemeClr val="bg1"/>
                </a:solidFill>
                <a:latin typeface="Avenir Light"/>
                <a:cs typeface="Avenir Light"/>
              </a:rPr>
              <a:t>Non-standard trigger, data acquisition and analysis strategies and techniques are being further developed</a:t>
            </a:r>
          </a:p>
          <a:p>
            <a:pPr marL="342900" lvl="1" indent="-342900">
              <a:buFont typeface="Arial"/>
              <a:buChar char="•"/>
            </a:pPr>
            <a:endParaRPr lang="en-GB" sz="2400" b="0" dirty="0">
              <a:solidFill>
                <a:schemeClr val="bg1"/>
              </a:solidFill>
              <a:latin typeface="Avenir Light"/>
              <a:cs typeface="Avenir Light"/>
            </a:endParaRPr>
          </a:p>
          <a:p>
            <a:pPr marL="342900" lvl="1" indent="-342900">
              <a:buFont typeface="Arial"/>
              <a:buChar char="•"/>
            </a:pPr>
            <a:r>
              <a:rPr lang="en-GB" sz="2400" b="0" dirty="0" smtClean="0">
                <a:solidFill>
                  <a:schemeClr val="bg1"/>
                </a:solidFill>
                <a:latin typeface="Avenir Light"/>
                <a:cs typeface="Avenir Light"/>
              </a:rPr>
              <a:t>Detector hardware and trigger upgrades will come to play in the HL-LHC phase </a:t>
            </a:r>
          </a:p>
          <a:p>
            <a:pPr marL="0" lvl="1"/>
            <a:endParaRPr lang="en-GB" sz="2400" b="0" dirty="0" smtClean="0">
              <a:solidFill>
                <a:schemeClr val="bg1"/>
              </a:solidFill>
              <a:latin typeface="Avenir Light"/>
              <a:cs typeface="Avenir Light"/>
            </a:endParaRPr>
          </a:p>
          <a:p>
            <a:pPr marL="0" lvl="1"/>
            <a:endParaRPr lang="en-GB" sz="2400" b="0" dirty="0">
              <a:solidFill>
                <a:schemeClr val="bg1"/>
              </a:solidFill>
              <a:latin typeface="Avenir Light"/>
              <a:cs typeface="Avenir Light"/>
            </a:endParaRPr>
          </a:p>
          <a:p>
            <a:pPr marL="0" lvl="1"/>
            <a:r>
              <a:rPr lang="en-GB" sz="2400" b="0" dirty="0" smtClean="0">
                <a:solidFill>
                  <a:schemeClr val="bg1"/>
                </a:solidFill>
                <a:latin typeface="Avenir Light"/>
                <a:cs typeface="Avenir Light"/>
              </a:rPr>
              <a:t>	</a:t>
            </a:r>
            <a:r>
              <a:rPr lang="en-GB" sz="2400" b="0" i="1" dirty="0" smtClean="0">
                <a:solidFill>
                  <a:srgbClr val="FFFF00"/>
                </a:solidFill>
                <a:latin typeface="Avenir Light"/>
                <a:cs typeface="Avenir Light"/>
              </a:rPr>
              <a:t>I always believed in leaving no stone unturned</a:t>
            </a:r>
          </a:p>
          <a:p>
            <a:pPr marL="0" lvl="1"/>
            <a:r>
              <a:rPr lang="en-GB" sz="2400" b="0" dirty="0" smtClean="0">
                <a:solidFill>
                  <a:schemeClr val="bg1"/>
                </a:solidFill>
                <a:latin typeface="Avenir Light"/>
                <a:cs typeface="Avenir Light"/>
              </a:rPr>
              <a:t>				                                             </a:t>
            </a:r>
            <a:r>
              <a:rPr lang="en-GB" sz="2000" b="0" dirty="0" smtClean="0">
                <a:solidFill>
                  <a:schemeClr val="bg1"/>
                </a:solidFill>
                <a:latin typeface="Avenir Light"/>
                <a:cs typeface="Avenir Light"/>
              </a:rPr>
              <a:t>Arnold Schwarzenegger</a:t>
            </a:r>
            <a:endParaRPr lang="en-GB" sz="2000" b="0" dirty="0">
              <a:solidFill>
                <a:schemeClr val="bg1"/>
              </a:solidFill>
              <a:latin typeface="Avenir Light"/>
              <a:cs typeface="Avenir Light"/>
            </a:endParaRPr>
          </a:p>
          <a:p>
            <a:pPr marL="0" lvl="1"/>
            <a:endParaRPr lang="en-GB" sz="2400" b="0" dirty="0">
              <a:solidFill>
                <a:schemeClr val="bg1"/>
              </a:solidFill>
              <a:latin typeface="Avenir Light"/>
              <a:cs typeface="Avenir Light"/>
            </a:endParaRPr>
          </a:p>
        </p:txBody>
      </p:sp>
    </p:spTree>
    <p:extLst>
      <p:ext uri="{BB962C8B-B14F-4D97-AF65-F5344CB8AC3E}">
        <p14:creationId xmlns:p14="http://schemas.microsoft.com/office/powerpoint/2010/main" val="15909227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21</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Book"/>
                <a:cs typeface="Avenir Book"/>
              </a:rPr>
              <a:t>BACKUP</a:t>
            </a:r>
            <a:endParaRPr lang="en-GB" sz="2800" dirty="0">
              <a:solidFill>
                <a:srgbClr val="000090"/>
              </a:solidFill>
              <a:latin typeface="Avenir Book"/>
              <a:cs typeface="Avenir Book"/>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Tree>
    <p:extLst>
      <p:ext uri="{BB962C8B-B14F-4D97-AF65-F5344CB8AC3E}">
        <p14:creationId xmlns:p14="http://schemas.microsoft.com/office/powerpoint/2010/main" val="22844586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o-limits_LL_Moriond_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84138" y="-1102138"/>
            <a:ext cx="5591548" cy="9725176"/>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dirty="0" smtClean="0">
                <a:latin typeface="Avenir Light"/>
                <a:cs typeface="Avenir Light"/>
              </a:rPr>
              <a:t>C.-E. Wulz</a:t>
            </a:r>
            <a:endParaRPr lang="en-US" b="0" i="0" dirty="0">
              <a:latin typeface="Avenir Light"/>
              <a:cs typeface="Avenir Light"/>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latin typeface="Avenir Light"/>
                <a:cs typeface="Avenir Light"/>
              </a:rPr>
              <a:pPr>
                <a:defRPr/>
              </a:pPr>
              <a:t>22</a:t>
            </a:fld>
            <a:endParaRPr lang="en-US" b="0" i="0" dirty="0">
              <a:latin typeface="Avenir Light"/>
              <a:cs typeface="Avenir Light"/>
            </a:endParaRPr>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Book"/>
                <a:cs typeface="Avenir Book"/>
              </a:rPr>
              <a:t>CMS LLP searches </a:t>
            </a:r>
            <a:r>
              <a:rPr lang="mr-IN" sz="2800" dirty="0" smtClean="0">
                <a:solidFill>
                  <a:srgbClr val="000090"/>
                </a:solidFill>
                <a:latin typeface="Avenir Book"/>
                <a:cs typeface="Avenir Book"/>
              </a:rPr>
              <a:t>–</a:t>
            </a:r>
            <a:r>
              <a:rPr lang="en-GB" sz="2800" dirty="0" smtClean="0">
                <a:solidFill>
                  <a:srgbClr val="000090"/>
                </a:solidFill>
                <a:latin typeface="Avenir Book"/>
                <a:cs typeface="Avenir Book"/>
              </a:rPr>
              <a:t> 95% CL exclusion</a:t>
            </a:r>
            <a:endParaRPr lang="en-GB" sz="2800" dirty="0">
              <a:solidFill>
                <a:srgbClr val="000090"/>
              </a:solidFill>
              <a:latin typeface="Avenir Book"/>
              <a:cs typeface="Avenir Book"/>
            </a:endParaRPr>
          </a:p>
        </p:txBody>
      </p:sp>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0" name="Text Box 14"/>
          <p:cNvSpPr txBox="1">
            <a:spLocks noChangeArrowheads="1"/>
          </p:cNvSpPr>
          <p:nvPr/>
        </p:nvSpPr>
        <p:spPr bwMode="auto">
          <a:xfrm>
            <a:off x="539994" y="6036551"/>
            <a:ext cx="1619006"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chemeClr val="tx1">
                    <a:lumMod val="50000"/>
                    <a:lumOff val="50000"/>
                  </a:schemeClr>
                </a:solidFill>
                <a:latin typeface="Trebuchet MS"/>
              </a:rPr>
              <a:t>August 2016</a:t>
            </a:r>
          </a:p>
        </p:txBody>
      </p:sp>
      <p:pic>
        <p:nvPicPr>
          <p:cNvPr id="14"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spTree>
    <p:extLst>
      <p:ext uri="{BB962C8B-B14F-4D97-AF65-F5344CB8AC3E}">
        <p14:creationId xmlns:p14="http://schemas.microsoft.com/office/powerpoint/2010/main" val="36504388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Light"/>
                <a:cs typeface="Avenir Light"/>
              </a:rPr>
              <a:t>Emerging jet event in CMS</a:t>
            </a:r>
            <a:endParaRPr lang="en-GB" sz="2800" dirty="0">
              <a:solidFill>
                <a:srgbClr val="000090"/>
              </a:solidFill>
              <a:latin typeface="Avenir Light"/>
              <a:cs typeface="Avenir Light"/>
            </a:endParaRPr>
          </a:p>
        </p:txBody>
      </p:sp>
      <p:sp>
        <p:nvSpPr>
          <p:cNvPr id="2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26"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latin typeface="Avenir Light"/>
                <a:cs typeface="Avenir Light"/>
              </a:rPr>
              <a:pPr>
                <a:defRPr/>
              </a:pPr>
              <a:t>23</a:t>
            </a:fld>
            <a:endParaRPr lang="en-US" b="0" dirty="0">
              <a:latin typeface="Avenir Light"/>
              <a:cs typeface="Avenir Light"/>
            </a:endParaRPr>
          </a:p>
        </p:txBody>
      </p:sp>
      <p:sp>
        <p:nvSpPr>
          <p:cNvPr id="3" name="Rectangle 2"/>
          <p:cNvSpPr/>
          <p:nvPr/>
        </p:nvSpPr>
        <p:spPr>
          <a:xfrm>
            <a:off x="4860667" y="3321278"/>
            <a:ext cx="184666" cy="215444"/>
          </a:xfrm>
          <a:prstGeom prst="rect">
            <a:avLst/>
          </a:prstGeom>
        </p:spPr>
        <p:txBody>
          <a:bodyPr wrap="none">
            <a:spAutoFit/>
          </a:bodyPr>
          <a:lstStyle/>
          <a:p>
            <a:r>
              <a:rPr lang="en-US" baseline="30000" dirty="0"/>
              <a:t> </a:t>
            </a:r>
            <a:endParaRPr lang="en-US" dirty="0"/>
          </a:p>
        </p:txBody>
      </p:sp>
      <p:sp>
        <p:nvSpPr>
          <p:cNvPr id="4" name="Rectangle 3"/>
          <p:cNvSpPr/>
          <p:nvPr/>
        </p:nvSpPr>
        <p:spPr>
          <a:xfrm>
            <a:off x="4860667" y="3321278"/>
            <a:ext cx="184666" cy="215444"/>
          </a:xfrm>
          <a:prstGeom prst="rect">
            <a:avLst/>
          </a:prstGeom>
        </p:spPr>
        <p:txBody>
          <a:bodyPr wrap="none">
            <a:spAutoFit/>
          </a:bodyPr>
          <a:lstStyle/>
          <a:p>
            <a:r>
              <a:rPr lang="en-US" baseline="30000" dirty="0"/>
              <a:t> </a:t>
            </a:r>
            <a:endParaRPr lang="en-US" dirty="0"/>
          </a:p>
        </p:txBody>
      </p:sp>
      <p:pic>
        <p:nvPicPr>
          <p:cNvPr id="13" name="Picture 12" descr="CMS-EXO-18-001_Figure_009-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098946"/>
            <a:ext cx="9563100" cy="5146807"/>
          </a:xfrm>
          <a:prstGeom prst="rect">
            <a:avLst/>
          </a:prstGeom>
        </p:spPr>
      </p:pic>
      <p:pic>
        <p:nvPicPr>
          <p:cNvPr id="14"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sp>
        <p:nvSpPr>
          <p:cNvPr id="2" name="Oval 1"/>
          <p:cNvSpPr/>
          <p:nvPr/>
        </p:nvSpPr>
        <p:spPr bwMode="auto">
          <a:xfrm>
            <a:off x="2311400" y="3098800"/>
            <a:ext cx="368300" cy="406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5" name="Oval 14"/>
          <p:cNvSpPr/>
          <p:nvPr/>
        </p:nvSpPr>
        <p:spPr bwMode="auto">
          <a:xfrm>
            <a:off x="3416300" y="2019300"/>
            <a:ext cx="368300" cy="406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Tree>
    <p:extLst>
      <p:ext uri="{BB962C8B-B14F-4D97-AF65-F5344CB8AC3E}">
        <p14:creationId xmlns:p14="http://schemas.microsoft.com/office/powerpoint/2010/main" val="2768416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Light"/>
                <a:cs typeface="Avenir Light"/>
              </a:rPr>
              <a:t>Emerging jet event in CMS</a:t>
            </a:r>
            <a:endParaRPr lang="en-GB" sz="2800" dirty="0">
              <a:solidFill>
                <a:srgbClr val="000090"/>
              </a:solidFill>
              <a:latin typeface="Avenir Light"/>
              <a:cs typeface="Avenir Light"/>
            </a:endParaRPr>
          </a:p>
        </p:txBody>
      </p:sp>
      <p:sp>
        <p:nvSpPr>
          <p:cNvPr id="2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26"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latin typeface="Avenir Light"/>
                <a:cs typeface="Avenir Light"/>
              </a:rPr>
              <a:pPr>
                <a:defRPr/>
              </a:pPr>
              <a:t>24</a:t>
            </a:fld>
            <a:endParaRPr lang="en-US" b="0" dirty="0">
              <a:latin typeface="Avenir Light"/>
              <a:cs typeface="Avenir Light"/>
            </a:endParaRPr>
          </a:p>
        </p:txBody>
      </p:sp>
      <p:sp>
        <p:nvSpPr>
          <p:cNvPr id="3" name="Rectangle 2"/>
          <p:cNvSpPr/>
          <p:nvPr/>
        </p:nvSpPr>
        <p:spPr>
          <a:xfrm>
            <a:off x="4860667" y="3321278"/>
            <a:ext cx="184666" cy="215444"/>
          </a:xfrm>
          <a:prstGeom prst="rect">
            <a:avLst/>
          </a:prstGeom>
        </p:spPr>
        <p:txBody>
          <a:bodyPr wrap="none">
            <a:spAutoFit/>
          </a:bodyPr>
          <a:lstStyle/>
          <a:p>
            <a:r>
              <a:rPr lang="en-US" baseline="30000" dirty="0"/>
              <a:t> </a:t>
            </a:r>
            <a:endParaRPr lang="en-US" dirty="0"/>
          </a:p>
        </p:txBody>
      </p:sp>
      <p:sp>
        <p:nvSpPr>
          <p:cNvPr id="4" name="Rectangle 3"/>
          <p:cNvSpPr/>
          <p:nvPr/>
        </p:nvSpPr>
        <p:spPr>
          <a:xfrm>
            <a:off x="4860667" y="3321278"/>
            <a:ext cx="184666" cy="215444"/>
          </a:xfrm>
          <a:prstGeom prst="rect">
            <a:avLst/>
          </a:prstGeom>
        </p:spPr>
        <p:txBody>
          <a:bodyPr wrap="none">
            <a:spAutoFit/>
          </a:bodyPr>
          <a:lstStyle/>
          <a:p>
            <a:r>
              <a:rPr lang="en-US" baseline="30000" dirty="0"/>
              <a:t> </a:t>
            </a:r>
            <a:endParaRPr lang="en-US" dirty="0"/>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pic>
        <p:nvPicPr>
          <p:cNvPr id="2" name="Picture 1" descr="CMS-EXO-18-001_Figure_009-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2500"/>
            <a:ext cx="9906000" cy="5331354"/>
          </a:xfrm>
          <a:prstGeom prst="rect">
            <a:avLst/>
          </a:prstGeom>
        </p:spPr>
      </p:pic>
    </p:spTree>
    <p:extLst>
      <p:ext uri="{BB962C8B-B14F-4D97-AF65-F5344CB8AC3E}">
        <p14:creationId xmlns:p14="http://schemas.microsoft.com/office/powerpoint/2010/main" val="15135882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Light"/>
                <a:cs typeface="Avenir Light"/>
              </a:rPr>
              <a:t>Emerging jet event in CMS</a:t>
            </a:r>
            <a:endParaRPr lang="en-GB" sz="2800" dirty="0">
              <a:solidFill>
                <a:srgbClr val="000090"/>
              </a:solidFill>
              <a:latin typeface="Avenir Light"/>
              <a:cs typeface="Avenir Light"/>
            </a:endParaRPr>
          </a:p>
        </p:txBody>
      </p:sp>
      <p:sp>
        <p:nvSpPr>
          <p:cNvPr id="2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26"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latin typeface="Avenir Light"/>
                <a:cs typeface="Avenir Light"/>
              </a:rPr>
              <a:pPr>
                <a:defRPr/>
              </a:pPr>
              <a:t>25</a:t>
            </a:fld>
            <a:endParaRPr lang="en-US" b="0" dirty="0">
              <a:latin typeface="Avenir Light"/>
              <a:cs typeface="Avenir Light"/>
            </a:endParaRPr>
          </a:p>
        </p:txBody>
      </p:sp>
      <p:sp>
        <p:nvSpPr>
          <p:cNvPr id="3" name="Rectangle 2"/>
          <p:cNvSpPr/>
          <p:nvPr/>
        </p:nvSpPr>
        <p:spPr>
          <a:xfrm>
            <a:off x="4860667" y="3321278"/>
            <a:ext cx="184666" cy="215444"/>
          </a:xfrm>
          <a:prstGeom prst="rect">
            <a:avLst/>
          </a:prstGeom>
        </p:spPr>
        <p:txBody>
          <a:bodyPr wrap="none">
            <a:spAutoFit/>
          </a:bodyPr>
          <a:lstStyle/>
          <a:p>
            <a:r>
              <a:rPr lang="en-US" baseline="30000" dirty="0"/>
              <a:t> </a:t>
            </a:r>
            <a:endParaRPr lang="en-US" dirty="0"/>
          </a:p>
        </p:txBody>
      </p:sp>
      <p:sp>
        <p:nvSpPr>
          <p:cNvPr id="4" name="Rectangle 3"/>
          <p:cNvSpPr/>
          <p:nvPr/>
        </p:nvSpPr>
        <p:spPr>
          <a:xfrm>
            <a:off x="4860667" y="3321278"/>
            <a:ext cx="184666" cy="215444"/>
          </a:xfrm>
          <a:prstGeom prst="rect">
            <a:avLst/>
          </a:prstGeom>
        </p:spPr>
        <p:txBody>
          <a:bodyPr wrap="none">
            <a:spAutoFit/>
          </a:bodyPr>
          <a:lstStyle/>
          <a:p>
            <a:r>
              <a:rPr lang="en-US" baseline="30000" dirty="0"/>
              <a:t> </a:t>
            </a:r>
            <a:endParaRPr lang="en-US" dirty="0"/>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pic>
        <p:nvPicPr>
          <p:cNvPr id="5" name="Picture 4" descr="displacedvertic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9144000" cy="6858000"/>
          </a:xfrm>
          <a:prstGeom prst="rect">
            <a:avLst/>
          </a:prstGeom>
        </p:spPr>
      </p:pic>
    </p:spTree>
    <p:extLst>
      <p:ext uri="{BB962C8B-B14F-4D97-AF65-F5344CB8AC3E}">
        <p14:creationId xmlns:p14="http://schemas.microsoft.com/office/powerpoint/2010/main" val="30834729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latin typeface="Avenir Light"/>
                <a:cs typeface="Avenir Light"/>
              </a:rPr>
              <a:t>C.-E. Wulz</a:t>
            </a:r>
            <a:endParaRPr lang="en-US" b="0" i="0" dirty="0">
              <a:latin typeface="Avenir Light"/>
              <a:cs typeface="Avenir Light"/>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latin typeface="Avenir Light"/>
                <a:cs typeface="Avenir Light"/>
              </a:rPr>
              <a:pPr>
                <a:defRPr/>
              </a:pPr>
              <a:t>3</a:t>
            </a:fld>
            <a:endParaRPr lang="en-US" b="0" i="0" dirty="0">
              <a:latin typeface="Avenir Light"/>
              <a:cs typeface="Avenir Light"/>
            </a:endParaRPr>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b="0" dirty="0" smtClean="0">
                <a:solidFill>
                  <a:srgbClr val="9A1E1A"/>
                </a:solidFill>
                <a:latin typeface="Trebuchet MS"/>
              </a:rPr>
              <a:t>         </a:t>
            </a:r>
            <a:r>
              <a:rPr lang="en-GB" sz="2800" dirty="0" smtClean="0">
                <a:solidFill>
                  <a:srgbClr val="000090"/>
                </a:solidFill>
                <a:latin typeface="Avenir Light"/>
                <a:cs typeface="Avenir Light"/>
              </a:rPr>
              <a:t>Motivation to search for new long-lived particles</a:t>
            </a:r>
            <a:endParaRPr lang="en-GB" sz="2800" dirty="0">
              <a:solidFill>
                <a:srgbClr val="000090"/>
              </a:solidFill>
              <a:latin typeface="Avenir Light"/>
              <a:cs typeface="Avenir Light"/>
            </a:endParaRPr>
          </a:p>
        </p:txBody>
      </p:sp>
      <p:sp>
        <p:nvSpPr>
          <p:cNvPr id="29" name="Text Box 14"/>
          <p:cNvSpPr txBox="1">
            <a:spLocks noChangeArrowheads="1"/>
          </p:cNvSpPr>
          <p:nvPr/>
        </p:nvSpPr>
        <p:spPr bwMode="auto">
          <a:xfrm>
            <a:off x="787523" y="1198429"/>
            <a:ext cx="8432677" cy="2862323"/>
          </a:xfrm>
          <a:prstGeom prst="rect">
            <a:avLst/>
          </a:prstGeom>
          <a:noFill/>
          <a:ln w="9525">
            <a:noFill/>
            <a:miter lim="800000"/>
            <a:headEnd/>
            <a:tailEnd/>
          </a:ln>
        </p:spPr>
        <p:txBody>
          <a:bodyPr wrap="square">
            <a:prstTxWarp prst="textNoShape">
              <a:avLst/>
            </a:prstTxWarp>
            <a:spAutoFit/>
          </a:bodyPr>
          <a:lstStyle/>
          <a:p>
            <a:r>
              <a:rPr lang="en-US" sz="1800" b="0" dirty="0" smtClean="0">
                <a:solidFill>
                  <a:srgbClr val="FF0000"/>
                </a:solidFill>
                <a:latin typeface="Avenir Light"/>
                <a:cs typeface="Avenir Light"/>
              </a:rPr>
              <a:t> Searches for new long-lived particles (</a:t>
            </a:r>
            <a:r>
              <a:rPr lang="en-US" sz="1800" b="0" dirty="0" err="1" smtClean="0">
                <a:solidFill>
                  <a:srgbClr val="FF0000"/>
                </a:solidFill>
                <a:latin typeface="Avenir Light"/>
                <a:cs typeface="Avenir Light"/>
              </a:rPr>
              <a:t>c</a:t>
            </a:r>
            <a:r>
              <a:rPr lang="en-US" sz="1800" b="0" dirty="0" err="1" smtClean="0">
                <a:solidFill>
                  <a:srgbClr val="FF0000"/>
                </a:solidFill>
                <a:latin typeface="+mj-lt"/>
                <a:ea typeface="Lucida Grande"/>
                <a:cs typeface="Arial"/>
              </a:rPr>
              <a:t>τ</a:t>
            </a:r>
            <a:r>
              <a:rPr lang="en-US" sz="1800" b="0" dirty="0" smtClean="0">
                <a:solidFill>
                  <a:srgbClr val="FF0000"/>
                </a:solidFill>
                <a:latin typeface="Avenir Light"/>
                <a:cs typeface="Avenir Light"/>
              </a:rPr>
              <a:t> &gt; 1 mm) ongoing for several years </a:t>
            </a:r>
            <a:endParaRPr lang="en-US" sz="1800" b="0" dirty="0" smtClean="0">
              <a:solidFill>
                <a:srgbClr val="000090"/>
              </a:solidFill>
              <a:latin typeface="Avenir Light"/>
              <a:cs typeface="Avenir Light"/>
            </a:endParaRPr>
          </a:p>
          <a:p>
            <a:pPr marL="742950" lvl="1" indent="-285750">
              <a:buFont typeface="Arial"/>
              <a:buChar char="•"/>
            </a:pPr>
            <a:r>
              <a:rPr lang="en-US" sz="1800" b="0" dirty="0" smtClean="0">
                <a:solidFill>
                  <a:srgbClr val="000090"/>
                </a:solidFill>
                <a:latin typeface="Avenir Light"/>
                <a:cs typeface="Avenir Light"/>
              </a:rPr>
              <a:t>ATLAS/CMS a priori designed/optimized for prompt particles, not new LLP‘s</a:t>
            </a:r>
          </a:p>
          <a:p>
            <a:pPr marL="742950" lvl="1" indent="-285750">
              <a:buFont typeface="Arial"/>
              <a:buChar char="•"/>
            </a:pPr>
            <a:r>
              <a:rPr lang="en-US" sz="1800" b="0" dirty="0" smtClean="0">
                <a:solidFill>
                  <a:srgbClr val="000090"/>
                </a:solidFill>
                <a:latin typeface="Avenir Light"/>
                <a:cs typeface="Avenir Light"/>
              </a:rPr>
              <a:t>Clever ideas for triggering / </a:t>
            </a:r>
            <a:r>
              <a:rPr lang="en-US" sz="1800" b="0" dirty="0">
                <a:solidFill>
                  <a:srgbClr val="000090"/>
                </a:solidFill>
                <a:latin typeface="Avenir Light"/>
                <a:cs typeface="Avenir Light"/>
              </a:rPr>
              <a:t>data acquisition </a:t>
            </a:r>
            <a:r>
              <a:rPr lang="en-US" sz="1800" b="0" dirty="0" smtClean="0">
                <a:solidFill>
                  <a:srgbClr val="000090"/>
                </a:solidFill>
                <a:latin typeface="Avenir Light"/>
                <a:cs typeface="Avenir Light"/>
              </a:rPr>
              <a:t>/ reconstruction / analysis have been and are being developed, in parallel with theory developments</a:t>
            </a:r>
          </a:p>
          <a:p>
            <a:pPr marL="742950" lvl="1" indent="-285750">
              <a:buFont typeface="Arial"/>
              <a:buChar char="•"/>
            </a:pPr>
            <a:endParaRPr lang="en-US" sz="1800" b="0" dirty="0" smtClean="0">
              <a:solidFill>
                <a:srgbClr val="000090"/>
              </a:solidFill>
              <a:latin typeface="Avenir Light"/>
              <a:cs typeface="Avenir Light"/>
            </a:endParaRPr>
          </a:p>
          <a:p>
            <a:r>
              <a:rPr lang="mr-IN" sz="1800" b="0" dirty="0" smtClean="0">
                <a:solidFill>
                  <a:srgbClr val="FF0000"/>
                </a:solidFill>
                <a:latin typeface="Avenir Light"/>
                <a:cs typeface="Avenir Light"/>
              </a:rPr>
              <a:t>…</a:t>
            </a:r>
            <a:r>
              <a:rPr lang="de-CH" sz="1800" b="0" dirty="0" smtClean="0">
                <a:solidFill>
                  <a:srgbClr val="FF0000"/>
                </a:solidFill>
                <a:latin typeface="Avenir Light"/>
                <a:cs typeface="Avenir Light"/>
              </a:rPr>
              <a:t> </a:t>
            </a:r>
            <a:r>
              <a:rPr lang="en-US" sz="1800" b="0" dirty="0" smtClean="0">
                <a:solidFill>
                  <a:srgbClr val="FF0000"/>
                </a:solidFill>
                <a:latin typeface="Avenir Light"/>
                <a:cs typeface="Avenir Light"/>
              </a:rPr>
              <a:t>but no signal </a:t>
            </a:r>
            <a:r>
              <a:rPr lang="en-US" sz="1800" b="0" dirty="0">
                <a:solidFill>
                  <a:srgbClr val="FF0000"/>
                </a:solidFill>
                <a:latin typeface="Avenir Light"/>
                <a:cs typeface="Avenir Light"/>
              </a:rPr>
              <a:t>observed so </a:t>
            </a:r>
            <a:r>
              <a:rPr lang="en-US" sz="1800" b="0" dirty="0" smtClean="0">
                <a:solidFill>
                  <a:srgbClr val="FF0000"/>
                </a:solidFill>
                <a:latin typeface="Avenir Light"/>
                <a:cs typeface="Avenir Light"/>
              </a:rPr>
              <a:t>far!</a:t>
            </a:r>
          </a:p>
          <a:p>
            <a:pPr marL="742950" lvl="2" indent="-285750">
              <a:buFont typeface="Arial"/>
              <a:buChar char="•"/>
            </a:pPr>
            <a:r>
              <a:rPr lang="en-US" sz="1800" b="0" dirty="0" smtClean="0">
                <a:solidFill>
                  <a:srgbClr val="000090"/>
                </a:solidFill>
                <a:latin typeface="Avenir Light"/>
                <a:cs typeface="Avenir Light"/>
              </a:rPr>
              <a:t>Preparations for </a:t>
            </a:r>
            <a:r>
              <a:rPr lang="en-US" sz="1800" b="0" dirty="0">
                <a:solidFill>
                  <a:srgbClr val="000090"/>
                </a:solidFill>
                <a:latin typeface="Avenir Light"/>
                <a:cs typeface="Avenir Light"/>
              </a:rPr>
              <a:t>Run 3 </a:t>
            </a:r>
            <a:r>
              <a:rPr lang="en-US" sz="1800" b="0" dirty="0" smtClean="0">
                <a:solidFill>
                  <a:srgbClr val="000090"/>
                </a:solidFill>
                <a:latin typeface="Avenir Light"/>
                <a:cs typeface="Avenir Light"/>
              </a:rPr>
              <a:t>and </a:t>
            </a:r>
            <a:r>
              <a:rPr lang="en-US" sz="1800" b="0" dirty="0">
                <a:solidFill>
                  <a:srgbClr val="000090"/>
                </a:solidFill>
                <a:latin typeface="Avenir Light"/>
                <a:cs typeface="Avenir Light"/>
              </a:rPr>
              <a:t>detector upgrades </a:t>
            </a:r>
            <a:r>
              <a:rPr lang="en-US" sz="1800" b="0" dirty="0" smtClean="0">
                <a:solidFill>
                  <a:srgbClr val="000090"/>
                </a:solidFill>
                <a:latin typeface="Avenir Light"/>
                <a:cs typeface="Avenir Light"/>
              </a:rPr>
              <a:t>for </a:t>
            </a:r>
            <a:r>
              <a:rPr lang="en-US" sz="1800" b="0" dirty="0">
                <a:solidFill>
                  <a:srgbClr val="000090"/>
                </a:solidFill>
                <a:latin typeface="Avenir Light"/>
                <a:cs typeface="Avenir Light"/>
              </a:rPr>
              <a:t>HL-LHC have strong focus on new LLP‘s </a:t>
            </a:r>
          </a:p>
          <a:p>
            <a:endParaRPr lang="en-US" sz="1800" b="0" dirty="0" smtClean="0">
              <a:solidFill>
                <a:srgbClr val="000090"/>
              </a:solidFill>
              <a:latin typeface="Avenir Light"/>
              <a:cs typeface="Avenir Light"/>
            </a:endParaRPr>
          </a:p>
        </p:txBody>
      </p:sp>
      <p:pic>
        <p:nvPicPr>
          <p:cNvPr id="2" name="Picture 1" descr="HVPi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782" y="3911600"/>
            <a:ext cx="6121218" cy="2279941"/>
          </a:xfrm>
          <a:prstGeom prst="rect">
            <a:avLst/>
          </a:prstGeom>
        </p:spPr>
      </p:pic>
      <p:sp>
        <p:nvSpPr>
          <p:cNvPr id="8" name="Text Box 14"/>
          <p:cNvSpPr txBox="1">
            <a:spLocks noChangeArrowheads="1"/>
          </p:cNvSpPr>
          <p:nvPr/>
        </p:nvSpPr>
        <p:spPr bwMode="auto">
          <a:xfrm>
            <a:off x="1193923" y="5719629"/>
            <a:ext cx="2514477" cy="584776"/>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4C9ABF"/>
                </a:solidFill>
                <a:latin typeface="Avenir Light"/>
                <a:cs typeface="Avenir Light"/>
              </a:rPr>
              <a:t>Figure by</a:t>
            </a:r>
          </a:p>
          <a:p>
            <a:r>
              <a:rPr lang="en-GB" sz="1600" b="0" dirty="0" smtClean="0">
                <a:solidFill>
                  <a:srgbClr val="4C9ABF"/>
                </a:solidFill>
                <a:latin typeface="Avenir Light"/>
                <a:cs typeface="Avenir Light"/>
              </a:rPr>
              <a:t>Kathryn </a:t>
            </a:r>
            <a:r>
              <a:rPr lang="en-GB" sz="1600" b="0" dirty="0" err="1" smtClean="0">
                <a:solidFill>
                  <a:srgbClr val="4C9ABF"/>
                </a:solidFill>
                <a:latin typeface="Avenir Light"/>
                <a:cs typeface="Avenir Light"/>
              </a:rPr>
              <a:t>Zurek</a:t>
            </a:r>
            <a:endParaRPr lang="en-GB" sz="1600" b="0" dirty="0" smtClean="0">
              <a:solidFill>
                <a:srgbClr val="4C9ABF"/>
              </a:solidFill>
              <a:latin typeface="Avenir Light"/>
              <a:cs typeface="Avenir Light"/>
            </a:endParaRPr>
          </a:p>
        </p:txBody>
      </p:sp>
    </p:spTree>
    <p:extLst>
      <p:ext uri="{BB962C8B-B14F-4D97-AF65-F5344CB8AC3E}">
        <p14:creationId xmlns:p14="http://schemas.microsoft.com/office/powerpoint/2010/main" val="31238467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Avenir Light"/>
                <a:cs typeface="Avenir Light"/>
              </a:rPr>
              <a:t>                      Signature-driven searches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8"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24"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4</a:t>
            </a:fld>
            <a:endParaRPr lang="en-US" b="0" dirty="0"/>
          </a:p>
        </p:txBody>
      </p:sp>
      <p:grpSp>
        <p:nvGrpSpPr>
          <p:cNvPr id="11" name="Group 10"/>
          <p:cNvGrpSpPr/>
          <p:nvPr/>
        </p:nvGrpSpPr>
        <p:grpSpPr>
          <a:xfrm>
            <a:off x="4000500" y="1058729"/>
            <a:ext cx="5574789" cy="4834071"/>
            <a:chOff x="4191000" y="1211129"/>
            <a:chExt cx="5574789" cy="4834071"/>
          </a:xfrm>
        </p:grpSpPr>
        <p:grpSp>
          <p:nvGrpSpPr>
            <p:cNvPr id="7" name="Group 6"/>
            <p:cNvGrpSpPr/>
            <p:nvPr/>
          </p:nvGrpSpPr>
          <p:grpSpPr>
            <a:xfrm>
              <a:off x="4212032" y="1828800"/>
              <a:ext cx="5553757" cy="4216400"/>
              <a:chOff x="4212032" y="1828800"/>
              <a:chExt cx="5553757" cy="4216400"/>
            </a:xfrm>
          </p:grpSpPr>
          <p:pic>
            <p:nvPicPr>
              <p:cNvPr id="21" name="Picture 20" descr="LLP_overview.png"/>
              <p:cNvPicPr>
                <a:picLocks noChangeAspect="1"/>
              </p:cNvPicPr>
              <p:nvPr/>
            </p:nvPicPr>
            <p:blipFill rotWithShape="1">
              <a:blip r:embed="rId3">
                <a:extLst>
                  <a:ext uri="{28A0092B-C50C-407E-A947-70E740481C1C}">
                    <a14:useLocalDpi xmlns:a14="http://schemas.microsoft.com/office/drawing/2010/main" val="0"/>
                  </a:ext>
                </a:extLst>
              </a:blip>
              <a:srcRect l="1" t="38333" r="29240" b="7547"/>
              <a:stretch/>
            </p:blipFill>
            <p:spPr>
              <a:xfrm>
                <a:off x="4212032" y="1828800"/>
                <a:ext cx="5416374" cy="4216400"/>
              </a:xfrm>
              <a:prstGeom prst="rect">
                <a:avLst/>
              </a:prstGeom>
            </p:spPr>
          </p:pic>
          <p:sp>
            <p:nvSpPr>
              <p:cNvPr id="22" name="TextBox 21"/>
              <p:cNvSpPr txBox="1"/>
              <p:nvPr/>
            </p:nvSpPr>
            <p:spPr>
              <a:xfrm>
                <a:off x="5226104" y="3246672"/>
                <a:ext cx="2177996" cy="307777"/>
              </a:xfrm>
              <a:prstGeom prst="rect">
                <a:avLst/>
              </a:prstGeom>
              <a:solidFill>
                <a:srgbClr val="FFFFFF">
                  <a:alpha val="58000"/>
                </a:srgbClr>
              </a:solidFill>
              <a:effectLst>
                <a:softEdge rad="38100"/>
              </a:effectLst>
            </p:spPr>
            <p:txBody>
              <a:bodyPr wrap="square" rtlCol="0">
                <a:spAutoFit/>
              </a:bodyPr>
              <a:lstStyle/>
              <a:p>
                <a:pPr algn="ctr"/>
                <a:r>
                  <a:rPr lang="en-US" sz="1400" dirty="0" err="1" smtClean="0">
                    <a:solidFill>
                      <a:srgbClr val="000000"/>
                    </a:solidFill>
                    <a:latin typeface="Avenir Light"/>
                    <a:cs typeface="Avenir Light"/>
                  </a:rPr>
                  <a:t>dileptons</a:t>
                </a:r>
                <a:r>
                  <a:rPr lang="en-US" sz="1400" dirty="0" smtClean="0">
                    <a:solidFill>
                      <a:srgbClr val="000000"/>
                    </a:solidFill>
                    <a:latin typeface="Avenir Light"/>
                    <a:cs typeface="Avenir Light"/>
                  </a:rPr>
                  <a:t>, lepton</a:t>
                </a:r>
                <a:r>
                  <a:rPr lang="en-US" sz="1400" dirty="0">
                    <a:solidFill>
                      <a:srgbClr val="000000"/>
                    </a:solidFill>
                    <a:latin typeface="Avenir Light"/>
                    <a:cs typeface="Avenir Light"/>
                  </a:rPr>
                  <a:t>-</a:t>
                </a:r>
                <a:r>
                  <a:rPr lang="en-US" sz="1400" dirty="0" smtClean="0">
                    <a:solidFill>
                      <a:srgbClr val="000000"/>
                    </a:solidFill>
                    <a:latin typeface="Avenir Light"/>
                    <a:cs typeface="Avenir Light"/>
                  </a:rPr>
                  <a:t>jets </a:t>
                </a:r>
                <a:endParaRPr lang="en-US" sz="1400" dirty="0">
                  <a:solidFill>
                    <a:srgbClr val="000000"/>
                  </a:solidFill>
                  <a:latin typeface="Avenir Light"/>
                  <a:cs typeface="Avenir Light"/>
                </a:endParaRPr>
              </a:p>
            </p:txBody>
          </p:sp>
          <p:sp>
            <p:nvSpPr>
              <p:cNvPr id="27" name="TextBox 26"/>
              <p:cNvSpPr txBox="1"/>
              <p:nvPr/>
            </p:nvSpPr>
            <p:spPr>
              <a:xfrm>
                <a:off x="6133432" y="2151557"/>
                <a:ext cx="1955232" cy="307777"/>
              </a:xfrm>
              <a:prstGeom prst="rect">
                <a:avLst/>
              </a:prstGeom>
              <a:solidFill>
                <a:srgbClr val="FFFFFF">
                  <a:alpha val="58000"/>
                </a:srgbClr>
              </a:solidFill>
              <a:effectLst>
                <a:softEdge rad="38100"/>
              </a:effectLst>
            </p:spPr>
            <p:txBody>
              <a:bodyPr wrap="square" rtlCol="0">
                <a:spAutoFit/>
              </a:bodyPr>
              <a:lstStyle/>
              <a:p>
                <a:pPr algn="ctr"/>
                <a:r>
                  <a:rPr lang="en-US" sz="1400" dirty="0" err="1" smtClean="0">
                    <a:solidFill>
                      <a:srgbClr val="000000"/>
                    </a:solidFill>
                    <a:latin typeface="Avenir Light"/>
                    <a:cs typeface="Avenir Light"/>
                  </a:rPr>
                  <a:t>multitrack</a:t>
                </a:r>
                <a:r>
                  <a:rPr lang="en-US" sz="1400" dirty="0" smtClean="0">
                    <a:solidFill>
                      <a:srgbClr val="000000"/>
                    </a:solidFill>
                    <a:latin typeface="Avenir Light"/>
                    <a:cs typeface="Avenir Light"/>
                  </a:rPr>
                  <a:t> vertices</a:t>
                </a:r>
                <a:endParaRPr lang="en-US" sz="1400" dirty="0">
                  <a:solidFill>
                    <a:srgbClr val="000000"/>
                  </a:solidFill>
                  <a:latin typeface="Avenir Light"/>
                  <a:cs typeface="Avenir Light"/>
                </a:endParaRPr>
              </a:p>
            </p:txBody>
          </p:sp>
          <p:sp>
            <p:nvSpPr>
              <p:cNvPr id="28" name="TextBox 27"/>
              <p:cNvSpPr txBox="1"/>
              <p:nvPr/>
            </p:nvSpPr>
            <p:spPr>
              <a:xfrm>
                <a:off x="6951573" y="5305565"/>
                <a:ext cx="1735227" cy="523220"/>
              </a:xfrm>
              <a:prstGeom prst="rect">
                <a:avLst/>
              </a:prstGeom>
              <a:solidFill>
                <a:srgbClr val="FFFFFF">
                  <a:alpha val="58000"/>
                </a:srgbClr>
              </a:solidFill>
              <a:effectLst>
                <a:softEdge rad="38100"/>
              </a:effectLst>
            </p:spPr>
            <p:txBody>
              <a:bodyPr wrap="square" rtlCol="0">
                <a:spAutoFit/>
              </a:bodyPr>
              <a:lstStyle/>
              <a:p>
                <a:r>
                  <a:rPr lang="en-US" sz="1400" dirty="0" err="1">
                    <a:solidFill>
                      <a:srgbClr val="000000"/>
                    </a:solidFill>
                    <a:latin typeface="Avenir Light"/>
                    <a:cs typeface="Avenir Light"/>
                  </a:rPr>
                  <a:t>multitrack</a:t>
                </a:r>
                <a:r>
                  <a:rPr lang="en-US" sz="1400" dirty="0">
                    <a:solidFill>
                      <a:srgbClr val="000000"/>
                    </a:solidFill>
                    <a:latin typeface="Avenir Light"/>
                    <a:cs typeface="Avenir Light"/>
                  </a:rPr>
                  <a:t> </a:t>
                </a:r>
                <a:r>
                  <a:rPr lang="en-US" sz="1400" dirty="0" smtClean="0">
                    <a:solidFill>
                      <a:srgbClr val="000000"/>
                    </a:solidFill>
                    <a:latin typeface="Avenir Light"/>
                    <a:cs typeface="Avenir Light"/>
                  </a:rPr>
                  <a:t>vertices</a:t>
                </a:r>
              </a:p>
              <a:p>
                <a:r>
                  <a:rPr lang="en-US" sz="1400" dirty="0" smtClean="0">
                    <a:solidFill>
                      <a:srgbClr val="000000"/>
                    </a:solidFill>
                    <a:latin typeface="Avenir Light"/>
                    <a:cs typeface="Avenir Light"/>
                  </a:rPr>
                  <a:t>in </a:t>
                </a:r>
                <a:r>
                  <a:rPr lang="en-US" sz="1400" dirty="0" err="1" smtClean="0">
                    <a:solidFill>
                      <a:srgbClr val="000000"/>
                    </a:solidFill>
                    <a:latin typeface="Avenir Light"/>
                    <a:cs typeface="Avenir Light"/>
                  </a:rPr>
                  <a:t>muon</a:t>
                </a:r>
                <a:r>
                  <a:rPr lang="en-US" sz="1400" dirty="0" smtClean="0">
                    <a:solidFill>
                      <a:srgbClr val="000000"/>
                    </a:solidFill>
                    <a:latin typeface="Avenir Light"/>
                    <a:cs typeface="Avenir Light"/>
                  </a:rPr>
                  <a:t> system</a:t>
                </a:r>
                <a:endParaRPr lang="en-US" sz="1400" dirty="0">
                  <a:solidFill>
                    <a:srgbClr val="000000"/>
                  </a:solidFill>
                  <a:latin typeface="Avenir Light"/>
                  <a:cs typeface="Avenir Light"/>
                </a:endParaRPr>
              </a:p>
            </p:txBody>
          </p:sp>
          <p:sp>
            <p:nvSpPr>
              <p:cNvPr id="29" name="TextBox 28"/>
              <p:cNvSpPr txBox="1"/>
              <p:nvPr/>
            </p:nvSpPr>
            <p:spPr>
              <a:xfrm>
                <a:off x="7858629" y="3942369"/>
                <a:ext cx="1212318" cy="523220"/>
              </a:xfrm>
              <a:prstGeom prst="rect">
                <a:avLst/>
              </a:prstGeom>
              <a:solidFill>
                <a:srgbClr val="FFFFFF">
                  <a:alpha val="58000"/>
                </a:srgbClr>
              </a:solidFill>
              <a:effectLst>
                <a:softEdge rad="38100"/>
              </a:effectLst>
            </p:spPr>
            <p:txBody>
              <a:bodyPr wrap="none" rtlCol="0">
                <a:spAutoFit/>
              </a:bodyPr>
              <a:lstStyle/>
              <a:p>
                <a:r>
                  <a:rPr lang="en-US" sz="1400" dirty="0">
                    <a:solidFill>
                      <a:srgbClr val="000000"/>
                    </a:solidFill>
                    <a:latin typeface="Avenir Light"/>
                    <a:cs typeface="Avenir Light"/>
                  </a:rPr>
                  <a:t>trackless, </a:t>
                </a:r>
              </a:p>
              <a:p>
                <a:r>
                  <a:rPr lang="en-US" sz="1400" dirty="0">
                    <a:solidFill>
                      <a:srgbClr val="000000"/>
                    </a:solidFill>
                    <a:latin typeface="Avenir Light"/>
                    <a:cs typeface="Avenir Light"/>
                  </a:rPr>
                  <a:t>low-</a:t>
                </a:r>
                <a:r>
                  <a:rPr lang="en-US" sz="1400" dirty="0" smtClean="0">
                    <a:solidFill>
                      <a:srgbClr val="000000"/>
                    </a:solidFill>
                    <a:latin typeface="Avenir Light"/>
                    <a:cs typeface="Avenir Light"/>
                  </a:rPr>
                  <a:t>EMF </a:t>
                </a:r>
                <a:r>
                  <a:rPr lang="en-US" sz="1400" dirty="0">
                    <a:solidFill>
                      <a:srgbClr val="000000"/>
                    </a:solidFill>
                    <a:latin typeface="Avenir Light"/>
                    <a:cs typeface="Avenir Light"/>
                  </a:rPr>
                  <a:t>jets</a:t>
                </a:r>
              </a:p>
            </p:txBody>
          </p:sp>
          <p:sp>
            <p:nvSpPr>
              <p:cNvPr id="31" name="TextBox 30"/>
              <p:cNvSpPr txBox="1"/>
              <p:nvPr/>
            </p:nvSpPr>
            <p:spPr>
              <a:xfrm>
                <a:off x="8791156" y="3095016"/>
                <a:ext cx="974633" cy="523220"/>
              </a:xfrm>
              <a:prstGeom prst="rect">
                <a:avLst/>
              </a:prstGeom>
              <a:solidFill>
                <a:srgbClr val="FFFFFF">
                  <a:alpha val="58000"/>
                </a:srgbClr>
              </a:solidFill>
              <a:effectLst>
                <a:softEdge rad="38100"/>
              </a:effectLst>
            </p:spPr>
            <p:txBody>
              <a:bodyPr wrap="none" rtlCol="0">
                <a:spAutoFit/>
              </a:bodyPr>
              <a:lstStyle/>
              <a:p>
                <a:r>
                  <a:rPr lang="en-US" sz="1400" dirty="0" smtClean="0">
                    <a:solidFill>
                      <a:srgbClr val="000000"/>
                    </a:solidFill>
                    <a:latin typeface="Avenir Light"/>
                    <a:cs typeface="Avenir Light"/>
                  </a:rPr>
                  <a:t>emerging</a:t>
                </a:r>
              </a:p>
              <a:p>
                <a:r>
                  <a:rPr lang="en-US" sz="1400" dirty="0" smtClean="0">
                    <a:solidFill>
                      <a:srgbClr val="000000"/>
                    </a:solidFill>
                    <a:latin typeface="Avenir Light"/>
                    <a:cs typeface="Avenir Light"/>
                  </a:rPr>
                  <a:t>jets</a:t>
                </a:r>
                <a:endParaRPr lang="en-US" sz="1400" dirty="0">
                  <a:solidFill>
                    <a:srgbClr val="000000"/>
                  </a:solidFill>
                  <a:latin typeface="Avenir Light"/>
                  <a:cs typeface="Avenir Light"/>
                </a:endParaRPr>
              </a:p>
            </p:txBody>
          </p:sp>
          <p:sp>
            <p:nvSpPr>
              <p:cNvPr id="35" name="TextBox 34"/>
              <p:cNvSpPr txBox="1"/>
              <p:nvPr/>
            </p:nvSpPr>
            <p:spPr>
              <a:xfrm>
                <a:off x="8403371" y="2058669"/>
                <a:ext cx="1058129" cy="307777"/>
              </a:xfrm>
              <a:prstGeom prst="rect">
                <a:avLst/>
              </a:prstGeom>
              <a:solidFill>
                <a:srgbClr val="FFFFFF">
                  <a:alpha val="58000"/>
                </a:srgbClr>
              </a:solidFill>
              <a:effectLst>
                <a:softEdge rad="38100"/>
              </a:effectLst>
            </p:spPr>
            <p:txBody>
              <a:bodyPr wrap="square" rtlCol="0">
                <a:spAutoFit/>
              </a:bodyPr>
              <a:lstStyle/>
              <a:p>
                <a:r>
                  <a:rPr lang="en-US" sz="1400" dirty="0" smtClean="0">
                    <a:solidFill>
                      <a:srgbClr val="FFCC66"/>
                    </a:solidFill>
                    <a:latin typeface="Avenir Light"/>
                    <a:cs typeface="Avenir Light"/>
                  </a:rPr>
                  <a:t>photons</a:t>
                </a:r>
                <a:endParaRPr lang="en-US" sz="1400" dirty="0">
                  <a:solidFill>
                    <a:srgbClr val="FFCC66"/>
                  </a:solidFill>
                  <a:latin typeface="Avenir Light"/>
                  <a:cs typeface="Avenir Light"/>
                </a:endParaRPr>
              </a:p>
            </p:txBody>
          </p:sp>
        </p:grpSp>
        <p:sp>
          <p:nvSpPr>
            <p:cNvPr id="36" name="Text Box 14"/>
            <p:cNvSpPr txBox="1">
              <a:spLocks noChangeArrowheads="1"/>
            </p:cNvSpPr>
            <p:nvPr/>
          </p:nvSpPr>
          <p:spPr bwMode="auto">
            <a:xfrm>
              <a:off x="7099423" y="1211129"/>
              <a:ext cx="2514477" cy="584776"/>
            </a:xfrm>
            <a:prstGeom prst="rect">
              <a:avLst/>
            </a:prstGeom>
            <a:noFill/>
            <a:ln w="9525">
              <a:noFill/>
              <a:miter lim="800000"/>
              <a:headEnd/>
              <a:tailEnd/>
            </a:ln>
          </p:spPr>
          <p:txBody>
            <a:bodyPr wrap="square">
              <a:prstTxWarp prst="textNoShape">
                <a:avLst/>
              </a:prstTxWarp>
              <a:spAutoFit/>
            </a:bodyPr>
            <a:lstStyle/>
            <a:p>
              <a:pPr algn="r"/>
              <a:r>
                <a:rPr lang="en-GB" sz="1600" b="0" dirty="0" smtClean="0">
                  <a:solidFill>
                    <a:srgbClr val="4C9ABF"/>
                  </a:solidFill>
                  <a:latin typeface="Avenir Light"/>
                  <a:cs typeface="Avenir Light"/>
                </a:rPr>
                <a:t>Figure adapted from</a:t>
              </a:r>
            </a:p>
            <a:p>
              <a:pPr algn="r"/>
              <a:r>
                <a:rPr lang="en-GB" sz="1600" b="0" dirty="0" smtClean="0">
                  <a:solidFill>
                    <a:srgbClr val="4C9ABF"/>
                  </a:solidFill>
                  <a:latin typeface="Avenir Light"/>
                  <a:cs typeface="Avenir Light"/>
                </a:rPr>
                <a:t>Heather Russell</a:t>
              </a:r>
            </a:p>
          </p:txBody>
        </p:sp>
        <p:sp>
          <p:nvSpPr>
            <p:cNvPr id="9" name="Rectangle 8"/>
            <p:cNvSpPr/>
            <p:nvPr/>
          </p:nvSpPr>
          <p:spPr bwMode="auto">
            <a:xfrm>
              <a:off x="4191000" y="1587500"/>
              <a:ext cx="749300" cy="3721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3" name="Text Box 14"/>
          <p:cNvSpPr txBox="1">
            <a:spLocks noChangeArrowheads="1"/>
          </p:cNvSpPr>
          <p:nvPr/>
        </p:nvSpPr>
        <p:spPr bwMode="auto">
          <a:xfrm>
            <a:off x="508123" y="1225688"/>
            <a:ext cx="5244977" cy="6186310"/>
          </a:xfrm>
          <a:prstGeom prst="rect">
            <a:avLst/>
          </a:prstGeom>
          <a:noFill/>
          <a:ln w="9525">
            <a:noFill/>
            <a:miter lim="800000"/>
            <a:headEnd/>
            <a:tailEnd/>
          </a:ln>
        </p:spPr>
        <p:txBody>
          <a:bodyPr wrap="square">
            <a:prstTxWarp prst="textNoShape">
              <a:avLst/>
            </a:prstTxWarp>
            <a:spAutoFit/>
          </a:bodyPr>
          <a:lstStyle/>
          <a:p>
            <a:endParaRPr lang="en-GB" sz="1800" b="0" dirty="0" smtClean="0">
              <a:solidFill>
                <a:srgbClr val="FF0000"/>
              </a:solidFill>
              <a:latin typeface="Avenir Light"/>
              <a:cs typeface="Avenir Light"/>
            </a:endParaRPr>
          </a:p>
          <a:p>
            <a:r>
              <a:rPr lang="en-GB" sz="1800" b="0" dirty="0" smtClean="0">
                <a:solidFill>
                  <a:srgbClr val="FF0000"/>
                </a:solidFill>
                <a:latin typeface="Avenir Light"/>
                <a:cs typeface="Avenir Light"/>
              </a:rPr>
              <a:t>Displaced decays</a:t>
            </a:r>
          </a:p>
          <a:p>
            <a:pPr marL="742950" lvl="1" indent="-285750">
              <a:buFont typeface="Arial"/>
              <a:buChar char="•"/>
            </a:pPr>
            <a:r>
              <a:rPr lang="en-GB" sz="1800" b="0" dirty="0" smtClean="0">
                <a:solidFill>
                  <a:srgbClr val="000090"/>
                </a:solidFill>
                <a:latin typeface="Avenir Light"/>
                <a:cs typeface="Avenir Light"/>
              </a:rPr>
              <a:t>Displaced </a:t>
            </a:r>
            <a:r>
              <a:rPr lang="en-GB" sz="1800" b="0" dirty="0" err="1">
                <a:solidFill>
                  <a:srgbClr val="000090"/>
                </a:solidFill>
                <a:latin typeface="Avenir Light"/>
                <a:cs typeface="Avenir Light"/>
              </a:rPr>
              <a:t>multitrack</a:t>
            </a:r>
            <a:r>
              <a:rPr lang="en-GB" sz="1800" b="0" dirty="0">
                <a:solidFill>
                  <a:srgbClr val="000090"/>
                </a:solidFill>
                <a:latin typeface="Avenir Light"/>
                <a:cs typeface="Avenir Light"/>
              </a:rPr>
              <a:t> </a:t>
            </a:r>
            <a:r>
              <a:rPr lang="en-GB" sz="1800" b="0" dirty="0" smtClean="0">
                <a:solidFill>
                  <a:srgbClr val="000090"/>
                </a:solidFill>
                <a:latin typeface="Avenir Light"/>
                <a:cs typeface="Avenir Light"/>
              </a:rPr>
              <a:t>vertices</a:t>
            </a:r>
          </a:p>
          <a:p>
            <a:pPr marL="742950" lvl="1" indent="-285750">
              <a:buFont typeface="Arial"/>
              <a:buChar char="•"/>
            </a:pPr>
            <a:r>
              <a:rPr lang="en-GB" sz="1800" b="0" dirty="0">
                <a:solidFill>
                  <a:srgbClr val="000090"/>
                </a:solidFill>
                <a:latin typeface="Avenir Light"/>
                <a:cs typeface="Avenir Light"/>
              </a:rPr>
              <a:t>Displaced </a:t>
            </a:r>
            <a:r>
              <a:rPr lang="en-GB" sz="1800" b="0" dirty="0" smtClean="0">
                <a:solidFill>
                  <a:srgbClr val="000090"/>
                </a:solidFill>
                <a:latin typeface="Avenir Light"/>
                <a:cs typeface="Avenir Light"/>
              </a:rPr>
              <a:t>photons</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8080"/>
                </a:solidFill>
                <a:latin typeface="Avenir Light"/>
                <a:cs typeface="Avenir Light"/>
              </a:rPr>
              <a:t>Displaced jets</a:t>
            </a:r>
          </a:p>
          <a:p>
            <a:pPr marL="742950" lvl="1" indent="-285750">
              <a:buFont typeface="Arial"/>
              <a:buChar char="•"/>
            </a:pPr>
            <a:r>
              <a:rPr lang="en-GB" sz="1800" b="0" dirty="0" smtClean="0">
                <a:solidFill>
                  <a:srgbClr val="008080"/>
                </a:solidFill>
                <a:latin typeface="Avenir Light"/>
                <a:cs typeface="Avenir Light"/>
              </a:rPr>
              <a:t>Emerging jets</a:t>
            </a:r>
          </a:p>
          <a:p>
            <a:pPr marL="742950" lvl="1" indent="-285750">
              <a:buFont typeface="Arial"/>
              <a:buChar char="•"/>
            </a:pPr>
            <a:r>
              <a:rPr lang="en-GB" sz="1800" b="0" dirty="0" smtClean="0">
                <a:solidFill>
                  <a:srgbClr val="008080"/>
                </a:solidFill>
                <a:latin typeface="Avenir Light"/>
                <a:cs typeface="Avenir Light"/>
              </a:rPr>
              <a:t>Trackless jets, with low </a:t>
            </a:r>
          </a:p>
          <a:p>
            <a:pPr lvl="1"/>
            <a:r>
              <a:rPr lang="en-GB" sz="1800" b="0" dirty="0">
                <a:solidFill>
                  <a:srgbClr val="008080"/>
                </a:solidFill>
                <a:latin typeface="Avenir Light"/>
                <a:cs typeface="Avenir Light"/>
              </a:rPr>
              <a:t> </a:t>
            </a:r>
            <a:r>
              <a:rPr lang="en-GB" sz="1800" b="0" dirty="0" smtClean="0">
                <a:solidFill>
                  <a:srgbClr val="008080"/>
                </a:solidFill>
                <a:latin typeface="Avenir Light"/>
                <a:cs typeface="Avenir Light"/>
              </a:rPr>
              <a:t>    electromagnetic energy fraction</a:t>
            </a:r>
          </a:p>
          <a:p>
            <a:pPr marL="742950" lvl="1" indent="-285750">
              <a:buFont typeface="Arial"/>
              <a:buChar char="•"/>
            </a:pPr>
            <a:r>
              <a:rPr lang="en-GB" sz="1800" b="0" dirty="0" smtClean="0">
                <a:solidFill>
                  <a:srgbClr val="008080"/>
                </a:solidFill>
                <a:latin typeface="Avenir Light"/>
                <a:cs typeface="Avenir Light"/>
              </a:rPr>
              <a:t>Displaced </a:t>
            </a:r>
            <a:r>
              <a:rPr lang="en-GB" sz="1800" b="0" dirty="0" err="1" smtClean="0">
                <a:solidFill>
                  <a:srgbClr val="008080"/>
                </a:solidFill>
                <a:latin typeface="Avenir Light"/>
                <a:cs typeface="Avenir Light"/>
              </a:rPr>
              <a:t>dileptons</a:t>
            </a:r>
            <a:r>
              <a:rPr lang="en-GB" sz="1800" b="0" dirty="0" smtClean="0">
                <a:solidFill>
                  <a:schemeClr val="accent6">
                    <a:lumMod val="50000"/>
                  </a:schemeClr>
                </a:solidFill>
                <a:latin typeface="Avenir Light"/>
                <a:cs typeface="Avenir Light"/>
              </a:rPr>
              <a:t> and </a:t>
            </a:r>
            <a:r>
              <a:rPr lang="en-GB" sz="1800" b="0" dirty="0">
                <a:solidFill>
                  <a:srgbClr val="000090"/>
                </a:solidFill>
                <a:latin typeface="Avenir Light"/>
                <a:cs typeface="Avenir Light"/>
              </a:rPr>
              <a:t>lepton-</a:t>
            </a:r>
            <a:r>
              <a:rPr lang="en-GB" sz="1800" b="0" dirty="0" smtClean="0">
                <a:solidFill>
                  <a:srgbClr val="000090"/>
                </a:solidFill>
                <a:latin typeface="Avenir Light"/>
                <a:cs typeface="Avenir Light"/>
              </a:rPr>
              <a:t>jets</a:t>
            </a:r>
          </a:p>
          <a:p>
            <a:endParaRPr lang="en-GB" sz="1800" b="0" dirty="0" smtClean="0">
              <a:solidFill>
                <a:srgbClr val="FF0000"/>
              </a:solidFill>
              <a:latin typeface="Avenir Light"/>
              <a:cs typeface="Avenir Light"/>
            </a:endParaRPr>
          </a:p>
          <a:p>
            <a:endParaRPr lang="en-GB" sz="1800" b="0" dirty="0">
              <a:solidFill>
                <a:srgbClr val="FF0000"/>
              </a:solidFill>
              <a:latin typeface="Avenir Light"/>
              <a:cs typeface="Avenir Light"/>
            </a:endParaRPr>
          </a:p>
          <a:p>
            <a:endParaRPr lang="en-GB" sz="1800" b="0" dirty="0" smtClean="0">
              <a:solidFill>
                <a:srgbClr val="FF0000"/>
              </a:solidFill>
              <a:latin typeface="Avenir Light"/>
              <a:cs typeface="Avenir Light"/>
            </a:endParaRPr>
          </a:p>
          <a:p>
            <a:endParaRPr lang="en-GB" sz="1800" b="0" dirty="0" smtClean="0">
              <a:solidFill>
                <a:srgbClr val="FF0000"/>
              </a:solidFill>
              <a:latin typeface="Avenir Light"/>
              <a:cs typeface="Avenir Light"/>
            </a:endParaRPr>
          </a:p>
          <a:p>
            <a:r>
              <a:rPr lang="en-GB" sz="1800" b="0" dirty="0">
                <a:solidFill>
                  <a:srgbClr val="FF0000"/>
                </a:solidFill>
                <a:latin typeface="Avenir Light"/>
                <a:cs typeface="Avenir Light"/>
              </a:rPr>
              <a:t>Delayed decays and trapped stable particles</a:t>
            </a:r>
          </a:p>
          <a:p>
            <a:pPr marL="742950" lvl="2" indent="-285750">
              <a:buFont typeface="Arial"/>
              <a:buChar char="•"/>
            </a:pPr>
            <a:r>
              <a:rPr lang="en-GB" sz="1800" b="0" dirty="0">
                <a:solidFill>
                  <a:srgbClr val="008080"/>
                </a:solidFill>
                <a:latin typeface="Avenir Light"/>
                <a:cs typeface="Avenir Light"/>
              </a:rPr>
              <a:t>Particles stopped in detector</a:t>
            </a:r>
          </a:p>
          <a:p>
            <a:pPr marL="742950" lvl="2" indent="-285750">
              <a:buFont typeface="Arial"/>
              <a:buChar char="•"/>
            </a:pPr>
            <a:r>
              <a:rPr lang="en-GB" sz="1800" b="0" dirty="0">
                <a:solidFill>
                  <a:srgbClr val="16165D"/>
                </a:solidFill>
                <a:latin typeface="Avenir Light"/>
                <a:cs typeface="Avenir Light"/>
              </a:rPr>
              <a:t>Particles trapped in detector,</a:t>
            </a:r>
          </a:p>
          <a:p>
            <a:pPr marL="457200" lvl="2"/>
            <a:r>
              <a:rPr lang="en-GB" sz="1800" b="0" dirty="0">
                <a:solidFill>
                  <a:srgbClr val="000090"/>
                </a:solidFill>
                <a:latin typeface="Avenir Light"/>
                <a:cs typeface="Avenir Light"/>
              </a:rPr>
              <a:t>     e.g. magnetic monopoles</a:t>
            </a:r>
          </a:p>
          <a:p>
            <a:pPr marL="742950" lvl="2" indent="-285750">
              <a:buFont typeface="Arial"/>
              <a:buChar char="•"/>
            </a:pPr>
            <a:r>
              <a:rPr lang="en-GB" sz="1800" b="0" dirty="0">
                <a:solidFill>
                  <a:srgbClr val="000090"/>
                </a:solidFill>
                <a:latin typeface="Avenir Light"/>
                <a:cs typeface="Avenir Light"/>
              </a:rPr>
              <a:t>Out-of-time detection possible</a:t>
            </a:r>
          </a:p>
          <a:p>
            <a:endParaRPr lang="en-GB" sz="1800" b="0" dirty="0" smtClean="0">
              <a:solidFill>
                <a:srgbClr val="FF0000"/>
              </a:solidFill>
              <a:latin typeface="Avenir Light"/>
              <a:cs typeface="Avenir Light"/>
            </a:endParaRPr>
          </a:p>
          <a:p>
            <a:pPr lvl="1"/>
            <a:r>
              <a:rPr lang="en-GB" sz="1800" b="0" dirty="0" smtClean="0">
                <a:solidFill>
                  <a:srgbClr val="000090"/>
                </a:solidFill>
                <a:latin typeface="Avenir Light"/>
                <a:cs typeface="Avenir Light"/>
              </a:rPr>
              <a:t> </a:t>
            </a:r>
          </a:p>
          <a:p>
            <a:pPr lvl="1"/>
            <a:r>
              <a:rPr lang="en-GB" sz="1800" b="0" dirty="0" smtClean="0">
                <a:solidFill>
                  <a:srgbClr val="000090"/>
                </a:solidFill>
                <a:latin typeface="Avenir Light"/>
                <a:cs typeface="Avenir Light"/>
              </a:rPr>
              <a:t>		</a:t>
            </a:r>
            <a:endParaRPr lang="en-GB" sz="1800" b="0" dirty="0">
              <a:solidFill>
                <a:srgbClr val="000090"/>
              </a:solidFill>
              <a:latin typeface="Avenir Light"/>
              <a:cs typeface="Avenir Light"/>
            </a:endParaRPr>
          </a:p>
          <a:p>
            <a:pPr marL="742950" lvl="1" indent="-285750">
              <a:buFont typeface="Arial"/>
              <a:buChar char="•"/>
            </a:pPr>
            <a:endParaRPr lang="en-GB" sz="1800" b="0" dirty="0" smtClean="0">
              <a:solidFill>
                <a:srgbClr val="000090"/>
              </a:solidFill>
              <a:latin typeface="Trebuchet MS"/>
            </a:endParaRPr>
          </a:p>
        </p:txBody>
      </p:sp>
    </p:spTree>
    <p:extLst>
      <p:ext uri="{BB962C8B-B14F-4D97-AF65-F5344CB8AC3E}">
        <p14:creationId xmlns:p14="http://schemas.microsoft.com/office/powerpoint/2010/main" val="22595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Challenges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23" name="Text Box 14"/>
          <p:cNvSpPr txBox="1">
            <a:spLocks noChangeArrowheads="1"/>
          </p:cNvSpPr>
          <p:nvPr/>
        </p:nvSpPr>
        <p:spPr bwMode="auto">
          <a:xfrm>
            <a:off x="673223" y="790669"/>
            <a:ext cx="8343777" cy="590931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FF0000"/>
                </a:solidFill>
                <a:latin typeface="Avenir Light"/>
                <a:cs typeface="Avenir Light"/>
              </a:rPr>
              <a:t>Physics</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Unusual fractions of electromagnetic / </a:t>
            </a:r>
            <a:r>
              <a:rPr lang="en-GB" sz="1800" b="0" dirty="0" err="1" smtClean="0">
                <a:solidFill>
                  <a:srgbClr val="000090"/>
                </a:solidFill>
                <a:latin typeface="Avenir Light"/>
                <a:cs typeface="Avenir Light"/>
              </a:rPr>
              <a:t>hadronic</a:t>
            </a:r>
            <a:r>
              <a:rPr lang="en-GB" sz="1800" b="0" dirty="0" smtClean="0">
                <a:solidFill>
                  <a:srgbClr val="000090"/>
                </a:solidFill>
                <a:latin typeface="Avenir Light"/>
                <a:cs typeface="Avenir Light"/>
              </a:rPr>
              <a:t> energies in calorimeters</a:t>
            </a:r>
          </a:p>
          <a:p>
            <a:pPr marL="742950" lvl="1" indent="-285750">
              <a:buFont typeface="Arial"/>
              <a:buChar char="•"/>
            </a:pPr>
            <a:r>
              <a:rPr lang="en-GB" sz="1800" b="0" dirty="0" smtClean="0">
                <a:solidFill>
                  <a:srgbClr val="000090"/>
                </a:solidFill>
                <a:latin typeface="Avenir Light"/>
                <a:cs typeface="Avenir Light"/>
              </a:rPr>
              <a:t>Decays outside usual detectors, e.g. jets in </a:t>
            </a:r>
            <a:r>
              <a:rPr lang="en-GB" sz="1800" b="0" dirty="0" err="1" smtClean="0">
                <a:solidFill>
                  <a:srgbClr val="000090"/>
                </a:solidFill>
                <a:latin typeface="Avenir Light"/>
                <a:cs typeface="Avenir Light"/>
              </a:rPr>
              <a:t>muon</a:t>
            </a:r>
            <a:r>
              <a:rPr lang="en-GB" sz="1800" b="0" dirty="0" smtClean="0">
                <a:solidFill>
                  <a:srgbClr val="000090"/>
                </a:solidFill>
                <a:latin typeface="Avenir Light"/>
                <a:cs typeface="Avenir Light"/>
              </a:rPr>
              <a:t> system</a:t>
            </a:r>
          </a:p>
          <a:p>
            <a:pPr marL="742950" lvl="1" indent="-285750">
              <a:buFont typeface="Arial"/>
              <a:buChar char="•"/>
            </a:pPr>
            <a:r>
              <a:rPr lang="en-GB" sz="1800" b="0" dirty="0" smtClean="0">
                <a:solidFill>
                  <a:srgbClr val="000090"/>
                </a:solidFill>
                <a:latin typeface="Avenir Light"/>
                <a:cs typeface="Avenir Light"/>
              </a:rPr>
              <a:t>Unusual, not yet known signatures</a:t>
            </a:r>
            <a:endParaRPr lang="en-GB" sz="1800" b="0" dirty="0">
              <a:solidFill>
                <a:srgbClr val="000090"/>
              </a:solidFill>
              <a:latin typeface="Avenir Light"/>
              <a:cs typeface="Avenir Light"/>
            </a:endParaRPr>
          </a:p>
          <a:p>
            <a:pPr lvl="1"/>
            <a:endParaRPr lang="en-GB" sz="1800" b="0" dirty="0" smtClean="0">
              <a:solidFill>
                <a:srgbClr val="000090"/>
              </a:solidFill>
              <a:latin typeface="Avenir Light"/>
              <a:cs typeface="Avenir Light"/>
            </a:endParaRPr>
          </a:p>
          <a:p>
            <a:r>
              <a:rPr lang="en-GB" sz="1800" b="0" dirty="0" smtClean="0">
                <a:solidFill>
                  <a:srgbClr val="FF0000"/>
                </a:solidFill>
                <a:latin typeface="Avenir Light"/>
                <a:cs typeface="Avenir Light"/>
              </a:rPr>
              <a:t>Trigger, reconstruction and data analysis</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Inadequate </a:t>
            </a:r>
            <a:r>
              <a:rPr lang="en-GB" sz="1800" b="0" dirty="0">
                <a:solidFill>
                  <a:srgbClr val="000090"/>
                </a:solidFill>
                <a:latin typeface="Avenir Light"/>
                <a:cs typeface="Avenir Light"/>
              </a:rPr>
              <a:t>triggers or triggers with low </a:t>
            </a:r>
            <a:r>
              <a:rPr lang="en-GB" sz="1800" b="0" dirty="0" smtClean="0">
                <a:solidFill>
                  <a:srgbClr val="000090"/>
                </a:solidFill>
                <a:latin typeface="Avenir Light"/>
                <a:cs typeface="Avenir Light"/>
              </a:rPr>
              <a:t>efficiency</a:t>
            </a:r>
          </a:p>
          <a:p>
            <a:pPr marL="742950" lvl="1" indent="-285750">
              <a:buFont typeface="Arial"/>
              <a:buChar char="•"/>
            </a:pPr>
            <a:r>
              <a:rPr lang="en-GB" sz="1800" b="0" dirty="0" smtClean="0">
                <a:solidFill>
                  <a:srgbClr val="000090"/>
                </a:solidFill>
                <a:latin typeface="Avenir Light"/>
                <a:cs typeface="Avenir Light"/>
              </a:rPr>
              <a:t>Timing </a:t>
            </a:r>
            <a:r>
              <a:rPr lang="en-GB" sz="1800" b="0" dirty="0">
                <a:solidFill>
                  <a:srgbClr val="000090"/>
                </a:solidFill>
                <a:latin typeface="Avenir Light"/>
                <a:cs typeface="Avenir Light"/>
              </a:rPr>
              <a:t>information not always </a:t>
            </a:r>
            <a:r>
              <a:rPr lang="en-GB" sz="1800" b="0" dirty="0" smtClean="0">
                <a:solidFill>
                  <a:srgbClr val="000090"/>
                </a:solidFill>
                <a:latin typeface="Avenir Light"/>
                <a:cs typeface="Avenir Light"/>
              </a:rPr>
              <a:t>available</a:t>
            </a:r>
          </a:p>
          <a:p>
            <a:pPr marL="742950" lvl="1" indent="-285750">
              <a:buFont typeface="Arial"/>
              <a:buChar char="•"/>
            </a:pPr>
            <a:r>
              <a:rPr lang="en-GB" sz="1800" b="0" dirty="0" smtClean="0">
                <a:solidFill>
                  <a:srgbClr val="000090"/>
                </a:solidFill>
                <a:latin typeface="Avenir Light"/>
                <a:cs typeface="Avenir Light"/>
              </a:rPr>
              <a:t>Standard </a:t>
            </a:r>
            <a:r>
              <a:rPr lang="en-GB" sz="1800" b="0" dirty="0">
                <a:solidFill>
                  <a:srgbClr val="000090"/>
                </a:solidFill>
                <a:latin typeface="Avenir Light"/>
                <a:cs typeface="Avenir Light"/>
              </a:rPr>
              <a:t>object reconstruction </a:t>
            </a:r>
            <a:r>
              <a:rPr lang="en-GB" sz="1800" b="0" dirty="0" smtClean="0">
                <a:solidFill>
                  <a:srgbClr val="000090"/>
                </a:solidFill>
                <a:latin typeface="Avenir Light"/>
                <a:cs typeface="Avenir Light"/>
              </a:rPr>
              <a:t>often inadequate</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Secondary </a:t>
            </a:r>
            <a:r>
              <a:rPr lang="en-GB" sz="1800" b="0" dirty="0">
                <a:solidFill>
                  <a:srgbClr val="000090"/>
                </a:solidFill>
                <a:latin typeface="Avenir Light"/>
                <a:cs typeface="Avenir Light"/>
              </a:rPr>
              <a:t>vertex finding algorithms not optimized</a:t>
            </a:r>
          </a:p>
          <a:p>
            <a:pPr marL="742950" lvl="1" indent="-285750">
              <a:buFont typeface="Arial"/>
              <a:buChar char="•"/>
            </a:pPr>
            <a:r>
              <a:rPr lang="en-GB" sz="1800" b="0" dirty="0" smtClean="0">
                <a:solidFill>
                  <a:srgbClr val="000090"/>
                </a:solidFill>
                <a:latin typeface="Avenir Light"/>
                <a:cs typeface="Avenir Light"/>
              </a:rPr>
              <a:t>Interaction </a:t>
            </a:r>
            <a:r>
              <a:rPr lang="en-GB" sz="1800" b="0" dirty="0">
                <a:solidFill>
                  <a:srgbClr val="000090"/>
                </a:solidFill>
                <a:latin typeface="Avenir Light"/>
                <a:cs typeface="Avenir Light"/>
              </a:rPr>
              <a:t>point constraint in triggering / reconstruction not usable</a:t>
            </a:r>
          </a:p>
          <a:p>
            <a:pPr marL="742950" lvl="1" indent="-285750">
              <a:buFont typeface="Arial"/>
              <a:buChar char="•"/>
            </a:pPr>
            <a:r>
              <a:rPr lang="en-GB" sz="1800" b="0" dirty="0" smtClean="0">
                <a:solidFill>
                  <a:srgbClr val="000090"/>
                </a:solidFill>
                <a:latin typeface="Avenir Light"/>
                <a:cs typeface="Avenir Light"/>
              </a:rPr>
              <a:t>Systematic </a:t>
            </a:r>
            <a:r>
              <a:rPr lang="en-GB" sz="1800" b="0" dirty="0">
                <a:solidFill>
                  <a:srgbClr val="000090"/>
                </a:solidFill>
                <a:latin typeface="Avenir Light"/>
                <a:cs typeface="Avenir Light"/>
              </a:rPr>
              <a:t>uncertainties need to be specially estimated</a:t>
            </a:r>
          </a:p>
          <a:p>
            <a:pPr marL="742950" lvl="1" indent="-285750">
              <a:buFont typeface="Arial"/>
              <a:buChar char="•"/>
            </a:pPr>
            <a:r>
              <a:rPr lang="en-GB" sz="1800" b="0" dirty="0" smtClean="0">
                <a:solidFill>
                  <a:srgbClr val="000090"/>
                </a:solidFill>
                <a:latin typeface="Avenir Light"/>
                <a:cs typeface="Avenir Light"/>
              </a:rPr>
              <a:t>Simulation </a:t>
            </a:r>
            <a:r>
              <a:rPr lang="en-GB" sz="1800" b="0" dirty="0">
                <a:solidFill>
                  <a:srgbClr val="000090"/>
                </a:solidFill>
                <a:latin typeface="Avenir Light"/>
                <a:cs typeface="Avenir Light"/>
              </a:rPr>
              <a:t>samples not readily available</a:t>
            </a:r>
          </a:p>
          <a:p>
            <a:pPr lvl="1"/>
            <a:r>
              <a:rPr lang="en-GB" sz="1800" b="0" dirty="0" smtClean="0">
                <a:solidFill>
                  <a:srgbClr val="000090"/>
                </a:solidFill>
                <a:latin typeface="Avenir Light"/>
                <a:cs typeface="Avenir Light"/>
              </a:rPr>
              <a:t> </a:t>
            </a:r>
            <a:endParaRPr lang="en-GB" sz="1800" b="0" dirty="0" smtClean="0">
              <a:solidFill>
                <a:srgbClr val="FF0000"/>
              </a:solidFill>
              <a:latin typeface="Avenir Light"/>
              <a:cs typeface="Avenir Light"/>
            </a:endParaRPr>
          </a:p>
          <a:p>
            <a:r>
              <a:rPr lang="en-GB" sz="1800" b="0" dirty="0" smtClean="0">
                <a:solidFill>
                  <a:srgbClr val="FF0000"/>
                </a:solidFill>
                <a:latin typeface="Avenir Light"/>
                <a:cs typeface="Avenir Light"/>
              </a:rPr>
              <a:t>Backgrounds</a:t>
            </a:r>
            <a:endParaRPr lang="en-GB" sz="1800" b="0" dirty="0" smtClean="0">
              <a:solidFill>
                <a:srgbClr val="000090"/>
              </a:solidFill>
              <a:latin typeface="Avenir Light"/>
              <a:cs typeface="Avenir Light"/>
            </a:endParaRPr>
          </a:p>
          <a:p>
            <a:pPr marL="742950" lvl="2" indent="-285750">
              <a:buFont typeface="Arial"/>
              <a:buChar char="•"/>
            </a:pPr>
            <a:r>
              <a:rPr lang="en-GB" sz="1800" b="0" dirty="0" smtClean="0">
                <a:solidFill>
                  <a:srgbClr val="000090"/>
                </a:solidFill>
                <a:latin typeface="Avenir Light"/>
                <a:cs typeface="Avenir Light"/>
              </a:rPr>
              <a:t>In</a:t>
            </a:r>
            <a:r>
              <a:rPr lang="en-GB" sz="1800" b="0" dirty="0">
                <a:solidFill>
                  <a:srgbClr val="000090"/>
                </a:solidFill>
                <a:latin typeface="Avenir Light"/>
                <a:cs typeface="Avenir Light"/>
              </a:rPr>
              <a:t>-time and out-of-time </a:t>
            </a:r>
            <a:r>
              <a:rPr lang="en-GB" sz="1800" b="0" dirty="0" smtClean="0">
                <a:solidFill>
                  <a:srgbClr val="000090"/>
                </a:solidFill>
                <a:latin typeface="Avenir Light"/>
                <a:cs typeface="Avenir Light"/>
              </a:rPr>
              <a:t>pileup</a:t>
            </a:r>
          </a:p>
          <a:p>
            <a:pPr marL="742950" lvl="2" indent="-285750">
              <a:buFont typeface="Arial"/>
              <a:buChar char="•"/>
            </a:pPr>
            <a:r>
              <a:rPr lang="en-GB" sz="1800" b="0" dirty="0" smtClean="0">
                <a:solidFill>
                  <a:srgbClr val="000090"/>
                </a:solidFill>
                <a:latin typeface="Avenir Light"/>
                <a:cs typeface="Avenir Light"/>
              </a:rPr>
              <a:t>Long-lived standard model hadrons (K</a:t>
            </a:r>
            <a:r>
              <a:rPr lang="en-GB" sz="1800" b="0" baseline="-25000" dirty="0" smtClean="0">
                <a:solidFill>
                  <a:srgbClr val="000090"/>
                </a:solidFill>
                <a:latin typeface="Avenir Light"/>
                <a:cs typeface="Avenir Light"/>
              </a:rPr>
              <a:t>L</a:t>
            </a:r>
            <a:r>
              <a:rPr lang="en-GB" sz="1800" b="0" dirty="0" smtClean="0">
                <a:solidFill>
                  <a:srgbClr val="000090"/>
                </a:solidFill>
                <a:latin typeface="Avenir Light"/>
                <a:cs typeface="Avenir Light"/>
              </a:rPr>
              <a:t>, b, </a:t>
            </a:r>
            <a:r>
              <a:rPr lang="mr-IN" sz="1800" b="0" dirty="0" smtClean="0">
                <a:solidFill>
                  <a:srgbClr val="000090"/>
                </a:solidFill>
                <a:latin typeface="Avenir Light"/>
                <a:cs typeface="Avenir Light"/>
              </a:rPr>
              <a:t>…</a:t>
            </a:r>
            <a:r>
              <a:rPr lang="de-CH" sz="1800" b="0" dirty="0" smtClean="0">
                <a:solidFill>
                  <a:srgbClr val="000090"/>
                </a:solidFill>
                <a:latin typeface="Avenir Light"/>
                <a:cs typeface="Avenir Light"/>
              </a:rPr>
              <a:t>)</a:t>
            </a:r>
            <a:endParaRPr lang="en-GB" sz="1800" b="0" dirty="0" smtClean="0">
              <a:solidFill>
                <a:srgbClr val="000090"/>
              </a:solidFill>
              <a:latin typeface="Avenir Light"/>
              <a:cs typeface="Avenir Light"/>
            </a:endParaRPr>
          </a:p>
          <a:p>
            <a:pPr marL="742950" lvl="2" indent="-285750">
              <a:buFont typeface="Arial"/>
              <a:buChar char="•"/>
            </a:pPr>
            <a:r>
              <a:rPr lang="en-GB" sz="1800" b="0" dirty="0" smtClean="0">
                <a:solidFill>
                  <a:srgbClr val="000090"/>
                </a:solidFill>
                <a:latin typeface="Avenir Light"/>
                <a:cs typeface="Avenir Light"/>
              </a:rPr>
              <a:t>Cosmic rays</a:t>
            </a:r>
            <a:endParaRPr lang="en-GB" sz="1800" b="0" dirty="0">
              <a:solidFill>
                <a:srgbClr val="000090"/>
              </a:solidFill>
              <a:latin typeface="Avenir Light"/>
              <a:cs typeface="Avenir Light"/>
            </a:endParaRPr>
          </a:p>
          <a:p>
            <a:pPr marL="742950" lvl="2" indent="-285750">
              <a:buFont typeface="Arial"/>
              <a:buChar char="•"/>
            </a:pPr>
            <a:r>
              <a:rPr lang="en-GB" sz="1800" b="0" dirty="0" smtClean="0">
                <a:solidFill>
                  <a:srgbClr val="000090"/>
                </a:solidFill>
                <a:latin typeface="Avenir Light"/>
                <a:cs typeface="Avenir Light"/>
              </a:rPr>
              <a:t>Accelerator-related backgrounds (beam halo, satellite bunches)</a:t>
            </a:r>
          </a:p>
          <a:p>
            <a:pPr marL="742950" lvl="1" indent="-285750">
              <a:buFont typeface="Arial"/>
              <a:buChar char="•"/>
            </a:pPr>
            <a:r>
              <a:rPr lang="en-GB" sz="1800" b="0" dirty="0" smtClean="0">
                <a:solidFill>
                  <a:srgbClr val="000090"/>
                </a:solidFill>
                <a:latin typeface="Avenir Light"/>
                <a:cs typeface="Avenir Light"/>
              </a:rPr>
              <a:t>Electronic noise</a:t>
            </a:r>
          </a:p>
          <a:p>
            <a:pPr marL="742950" lvl="1" indent="-285750">
              <a:buFont typeface="Arial"/>
              <a:buChar char="•"/>
            </a:pPr>
            <a:r>
              <a:rPr lang="en-GB" sz="1800" b="0" dirty="0" smtClean="0">
                <a:solidFill>
                  <a:srgbClr val="000090"/>
                </a:solidFill>
                <a:latin typeface="Avenir Light"/>
                <a:cs typeface="Avenir Light"/>
              </a:rPr>
              <a:t>Material interactions</a:t>
            </a:r>
          </a:p>
        </p:txBody>
      </p:sp>
      <p:sp>
        <p:nvSpPr>
          <p:cNvPr id="8"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9"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5</a:t>
            </a:fld>
            <a:endParaRPr lang="en-US" b="0" dirty="0"/>
          </a:p>
        </p:txBody>
      </p:sp>
      <p:pic>
        <p:nvPicPr>
          <p:cNvPr id="2" name="Picture 1" descr="CMSResult150213_Figur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256" y="1536700"/>
            <a:ext cx="1898060" cy="1905000"/>
          </a:xfrm>
          <a:prstGeom prst="rect">
            <a:avLst/>
          </a:prstGeom>
        </p:spPr>
      </p:pic>
    </p:spTree>
    <p:extLst>
      <p:ext uri="{BB962C8B-B14F-4D97-AF65-F5344CB8AC3E}">
        <p14:creationId xmlns:p14="http://schemas.microsoft.com/office/powerpoint/2010/main" val="108675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smtClean="0">
                <a:solidFill>
                  <a:srgbClr val="000090"/>
                </a:solidFill>
                <a:latin typeface="Avenir Light"/>
                <a:cs typeface="Avenir Light"/>
              </a:rPr>
              <a:t>Specific techniques</a:t>
            </a:r>
            <a:endParaRPr lang="en-GB" sz="2800" dirty="0">
              <a:solidFill>
                <a:srgbClr val="000090"/>
              </a:solidFill>
              <a:latin typeface="Avenir Light"/>
              <a:cs typeface="Avenir Light"/>
            </a:endParaRPr>
          </a:p>
        </p:txBody>
      </p:sp>
      <p:sp>
        <p:nvSpPr>
          <p:cNvPr id="16" name="Oval 15"/>
          <p:cNvSpPr/>
          <p:nvPr/>
        </p:nvSpPr>
        <p:spPr bwMode="auto">
          <a:xfrm>
            <a:off x="939800" y="2692400"/>
            <a:ext cx="1714500" cy="1701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8"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9"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6</a:t>
            </a:fld>
            <a:endParaRPr lang="en-US" b="0" dirty="0"/>
          </a:p>
        </p:txBody>
      </p:sp>
      <p:sp>
        <p:nvSpPr>
          <p:cNvPr id="10" name="Text Box 14"/>
          <p:cNvSpPr txBox="1">
            <a:spLocks noChangeArrowheads="1"/>
          </p:cNvSpPr>
          <p:nvPr/>
        </p:nvSpPr>
        <p:spPr bwMode="auto">
          <a:xfrm>
            <a:off x="749423" y="893629"/>
            <a:ext cx="8508877" cy="5539979"/>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FF0000"/>
                </a:solidFill>
                <a:latin typeface="Avenir Light"/>
                <a:cs typeface="Avenir Light"/>
              </a:rPr>
              <a:t>Trigger and data acquisition</a:t>
            </a:r>
            <a:endParaRPr lang="en-GB" sz="1800" b="0" dirty="0">
              <a:solidFill>
                <a:srgbClr val="000090"/>
              </a:solidFill>
              <a:latin typeface="Avenir Light"/>
              <a:cs typeface="Avenir Light"/>
            </a:endParaRPr>
          </a:p>
          <a:p>
            <a:pPr marL="742950" lvl="2" indent="-285750">
              <a:buFont typeface="Arial"/>
              <a:buChar char="•"/>
            </a:pPr>
            <a:r>
              <a:rPr lang="en-GB" sz="1800" b="0" dirty="0" smtClean="0">
                <a:solidFill>
                  <a:srgbClr val="008080"/>
                </a:solidFill>
                <a:latin typeface="Avenir Light"/>
                <a:cs typeface="Avenir Light"/>
              </a:rPr>
              <a:t>Simple requirements,</a:t>
            </a:r>
            <a:r>
              <a:rPr lang="en-GB" sz="1800" b="0" dirty="0" smtClean="0">
                <a:solidFill>
                  <a:srgbClr val="000090"/>
                </a:solidFill>
                <a:latin typeface="Avenir Light"/>
                <a:cs typeface="Avenir Light"/>
              </a:rPr>
              <a:t> without saturating bandwidth</a:t>
            </a:r>
          </a:p>
          <a:p>
            <a:pPr marL="742950" lvl="2" indent="-285750">
              <a:buFont typeface="Arial"/>
              <a:buChar char="•"/>
            </a:pPr>
            <a:r>
              <a:rPr lang="en-GB" sz="1800" b="0" dirty="0" smtClean="0">
                <a:solidFill>
                  <a:srgbClr val="000090"/>
                </a:solidFill>
                <a:latin typeface="Avenir Light"/>
                <a:cs typeface="Avenir Light"/>
              </a:rPr>
              <a:t>Trigger </a:t>
            </a:r>
            <a:r>
              <a:rPr lang="en-GB" sz="1800" b="0" dirty="0">
                <a:solidFill>
                  <a:srgbClr val="000090"/>
                </a:solidFill>
                <a:latin typeface="Avenir Light"/>
                <a:cs typeface="Avenir Light"/>
              </a:rPr>
              <a:t>on prompt </a:t>
            </a:r>
            <a:r>
              <a:rPr lang="en-GB" sz="1800" b="0" dirty="0" smtClean="0">
                <a:solidFill>
                  <a:srgbClr val="000090"/>
                </a:solidFill>
                <a:latin typeface="Avenir Light"/>
                <a:cs typeface="Avenir Light"/>
              </a:rPr>
              <a:t>particles </a:t>
            </a:r>
            <a:r>
              <a:rPr lang="en-GB" sz="1800" b="0" dirty="0">
                <a:solidFill>
                  <a:srgbClr val="000090"/>
                </a:solidFill>
                <a:latin typeface="Avenir Light"/>
                <a:cs typeface="Avenir Light"/>
              </a:rPr>
              <a:t>in associated production </a:t>
            </a:r>
          </a:p>
          <a:p>
            <a:pPr marL="742950" lvl="2" indent="-285750">
              <a:buFont typeface="Arial"/>
              <a:buChar char="•"/>
            </a:pPr>
            <a:r>
              <a:rPr lang="en-GB" sz="1800" b="0" dirty="0" smtClean="0">
                <a:solidFill>
                  <a:srgbClr val="000090"/>
                </a:solidFill>
                <a:latin typeface="Avenir Light"/>
                <a:cs typeface="Avenir Light"/>
              </a:rPr>
              <a:t>Trigger on subsequent bunch crossings, or during gaps in bunch trains</a:t>
            </a:r>
          </a:p>
          <a:p>
            <a:pPr marL="742950" lvl="2" indent="-285750">
              <a:buFont typeface="Arial"/>
              <a:buChar char="•"/>
            </a:pPr>
            <a:r>
              <a:rPr lang="en-GB" sz="1800" b="0" dirty="0" smtClean="0">
                <a:solidFill>
                  <a:srgbClr val="000090"/>
                </a:solidFill>
                <a:latin typeface="Avenir Light"/>
                <a:cs typeface="Avenir Light"/>
              </a:rPr>
              <a:t>Scouting</a:t>
            </a:r>
            <a:r>
              <a:rPr lang="en-GB" sz="1800" b="0" dirty="0">
                <a:solidFill>
                  <a:srgbClr val="000090"/>
                </a:solidFill>
                <a:latin typeface="Avenir Light"/>
                <a:cs typeface="Avenir Light"/>
              </a:rPr>
              <a:t>: store only reduced event information, but at high </a:t>
            </a:r>
            <a:r>
              <a:rPr lang="en-GB" sz="1800" b="0" dirty="0" smtClean="0">
                <a:solidFill>
                  <a:srgbClr val="000090"/>
                </a:solidFill>
                <a:latin typeface="Avenir Light"/>
                <a:cs typeface="Avenir Light"/>
              </a:rPr>
              <a:t>rate</a:t>
            </a:r>
            <a:endParaRPr lang="en-GB" sz="1800" b="0" dirty="0">
              <a:solidFill>
                <a:srgbClr val="000090"/>
              </a:solidFill>
              <a:latin typeface="Avenir Light"/>
              <a:cs typeface="Avenir Light"/>
            </a:endParaRPr>
          </a:p>
          <a:p>
            <a:pPr marL="742950" lvl="2" indent="-285750">
              <a:buFont typeface="Arial"/>
              <a:buChar char="•"/>
            </a:pPr>
            <a:r>
              <a:rPr lang="en-GB" sz="1800" b="0" dirty="0" smtClean="0">
                <a:solidFill>
                  <a:srgbClr val="000090"/>
                </a:solidFill>
                <a:latin typeface="Avenir Light"/>
                <a:cs typeface="Avenir Light"/>
              </a:rPr>
              <a:t>Parking</a:t>
            </a:r>
            <a:r>
              <a:rPr lang="en-GB" sz="1800" b="0" dirty="0">
                <a:solidFill>
                  <a:srgbClr val="000090"/>
                </a:solidFill>
                <a:latin typeface="Avenir Light"/>
                <a:cs typeface="Avenir Light"/>
              </a:rPr>
              <a:t>: store full raw data, without immediate </a:t>
            </a:r>
            <a:r>
              <a:rPr lang="en-GB" sz="1800" b="0" dirty="0" smtClean="0">
                <a:solidFill>
                  <a:srgbClr val="000090"/>
                </a:solidFill>
                <a:latin typeface="Avenir Light"/>
                <a:cs typeface="Avenir Light"/>
              </a:rPr>
              <a:t>processing</a:t>
            </a:r>
          </a:p>
          <a:p>
            <a:pPr marL="742950" lvl="2" indent="-285750">
              <a:buFont typeface="Arial"/>
              <a:buChar char="•"/>
            </a:pPr>
            <a:r>
              <a:rPr lang="en-GB" sz="1800" b="0" dirty="0" smtClean="0">
                <a:solidFill>
                  <a:srgbClr val="000090"/>
                </a:solidFill>
                <a:latin typeface="Avenir Light"/>
                <a:cs typeface="Avenir Light"/>
              </a:rPr>
              <a:t>Non-standard information, such as </a:t>
            </a:r>
            <a:r>
              <a:rPr lang="en-GB" sz="1800" b="0" dirty="0" smtClean="0">
                <a:solidFill>
                  <a:srgbClr val="008080"/>
                </a:solidFill>
                <a:latin typeface="Avenir Light"/>
                <a:cs typeface="Avenir Light"/>
              </a:rPr>
              <a:t>timing, added to event record</a:t>
            </a:r>
          </a:p>
          <a:p>
            <a:endParaRPr lang="en-GB" b="0" dirty="0" smtClean="0">
              <a:solidFill>
                <a:srgbClr val="FF0000"/>
              </a:solidFill>
              <a:latin typeface="Avenir Light"/>
              <a:cs typeface="Avenir Light"/>
            </a:endParaRPr>
          </a:p>
          <a:p>
            <a:r>
              <a:rPr lang="en-GB" sz="1800" b="0" dirty="0" smtClean="0">
                <a:solidFill>
                  <a:srgbClr val="FF0000"/>
                </a:solidFill>
                <a:latin typeface="Avenir Light"/>
                <a:cs typeface="Avenir Light"/>
              </a:rPr>
              <a:t>Reconstruction</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Avoid that events get rejected at early stages of reconstruction -&gt; check initial basic requirements</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Track reconstruction optimized for prompt particles -&gt; need dedicated tracking algorithms</a:t>
            </a:r>
          </a:p>
          <a:p>
            <a:pPr marL="742950" lvl="1" indent="-285750">
              <a:buFont typeface="Arial"/>
              <a:buChar char="•"/>
            </a:pPr>
            <a:r>
              <a:rPr lang="en-GB" sz="1800" b="0" dirty="0" smtClean="0">
                <a:solidFill>
                  <a:srgbClr val="000090"/>
                </a:solidFill>
                <a:latin typeface="Avenir Light"/>
                <a:cs typeface="Avenir Light"/>
              </a:rPr>
              <a:t>Secondary vertices: b tagging algorithms extended to work better at distances beyond 1 cm </a:t>
            </a:r>
          </a:p>
          <a:p>
            <a:pPr marL="742950" lvl="1" indent="-285750">
              <a:buFont typeface="Arial"/>
              <a:buChar char="•"/>
            </a:pPr>
            <a:r>
              <a:rPr lang="en-GB" sz="1800" b="0" dirty="0" smtClean="0">
                <a:solidFill>
                  <a:srgbClr val="008080"/>
                </a:solidFill>
                <a:latin typeface="Avenir Light"/>
                <a:cs typeface="Avenir Light"/>
              </a:rPr>
              <a:t>Particle flow </a:t>
            </a:r>
            <a:r>
              <a:rPr lang="en-GB" sz="1800" b="0" dirty="0">
                <a:solidFill>
                  <a:srgbClr val="008080"/>
                </a:solidFill>
                <a:latin typeface="Avenir Light"/>
                <a:cs typeface="Avenir Light"/>
              </a:rPr>
              <a:t>reconstruction</a:t>
            </a:r>
            <a:r>
              <a:rPr lang="en-GB" sz="1800" b="0" dirty="0">
                <a:solidFill>
                  <a:srgbClr val="000090"/>
                </a:solidFill>
                <a:latin typeface="Avenir Light"/>
                <a:cs typeface="Avenir Light"/>
              </a:rPr>
              <a:t> </a:t>
            </a:r>
            <a:r>
              <a:rPr lang="en-GB" sz="1800" b="0" dirty="0" smtClean="0">
                <a:solidFill>
                  <a:srgbClr val="000090"/>
                </a:solidFill>
                <a:latin typeface="Avenir Light"/>
                <a:cs typeface="Avenir Light"/>
              </a:rPr>
              <a:t>(</a:t>
            </a:r>
            <a:r>
              <a:rPr lang="en-GB" sz="1800" b="0" dirty="0">
                <a:solidFill>
                  <a:srgbClr val="000090"/>
                </a:solidFill>
                <a:latin typeface="Avenir Light"/>
                <a:cs typeface="Avenir Light"/>
              </a:rPr>
              <a:t>CMS</a:t>
            </a:r>
            <a:r>
              <a:rPr lang="en-GB" sz="1800" b="0" dirty="0" smtClean="0">
                <a:solidFill>
                  <a:srgbClr val="000090"/>
                </a:solidFill>
                <a:latin typeface="Avenir Light"/>
                <a:cs typeface="Avenir Light"/>
              </a:rPr>
              <a:t>) needs to be</a:t>
            </a:r>
            <a:r>
              <a:rPr lang="en-GB" sz="1800" b="0" dirty="0" smtClean="0">
                <a:solidFill>
                  <a:srgbClr val="008080"/>
                </a:solidFill>
                <a:latin typeface="Avenir Light"/>
                <a:cs typeface="Avenir Light"/>
              </a:rPr>
              <a:t> adapted</a:t>
            </a:r>
          </a:p>
          <a:p>
            <a:pPr marL="742950" lvl="1" indent="-285750">
              <a:buFont typeface="Arial"/>
              <a:buChar char="•"/>
            </a:pPr>
            <a:r>
              <a:rPr lang="en-GB" sz="1800" b="0" dirty="0">
                <a:solidFill>
                  <a:srgbClr val="000090"/>
                </a:solidFill>
                <a:latin typeface="Avenir Light"/>
                <a:cs typeface="Avenir Light"/>
              </a:rPr>
              <a:t>Electrons and </a:t>
            </a:r>
            <a:r>
              <a:rPr lang="en-GB" sz="1800" b="0" dirty="0" err="1">
                <a:solidFill>
                  <a:srgbClr val="000090"/>
                </a:solidFill>
                <a:latin typeface="Avenir Light"/>
                <a:cs typeface="Avenir Light"/>
              </a:rPr>
              <a:t>taus</a:t>
            </a:r>
            <a:r>
              <a:rPr lang="en-GB" sz="1800" b="0" dirty="0">
                <a:solidFill>
                  <a:srgbClr val="000090"/>
                </a:solidFill>
                <a:latin typeface="Avenir Light"/>
                <a:cs typeface="Avenir Light"/>
              </a:rPr>
              <a:t> need further </a:t>
            </a:r>
            <a:r>
              <a:rPr lang="en-GB" sz="1800" b="0" dirty="0" smtClean="0">
                <a:solidFill>
                  <a:srgbClr val="000090"/>
                </a:solidFill>
                <a:latin typeface="Avenir Light"/>
                <a:cs typeface="Avenir Light"/>
              </a:rPr>
              <a:t>development</a:t>
            </a:r>
            <a:endParaRPr lang="en-GB" sz="1800" b="0" dirty="0" smtClean="0">
              <a:solidFill>
                <a:srgbClr val="00808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Spike cleaning in calorimeters must be checked and adapted </a:t>
            </a:r>
          </a:p>
          <a:p>
            <a:pPr marL="742950" lvl="1" indent="-285750">
              <a:buFont typeface="Arial"/>
              <a:buChar char="•"/>
            </a:pPr>
            <a:r>
              <a:rPr lang="en-GB" sz="1800" b="0" dirty="0" smtClean="0">
                <a:solidFill>
                  <a:srgbClr val="008000"/>
                </a:solidFill>
                <a:latin typeface="Avenir Light"/>
                <a:cs typeface="Avenir Light"/>
              </a:rPr>
              <a:t>Instrumental and non-collision backgrounds</a:t>
            </a:r>
            <a:r>
              <a:rPr lang="en-GB" sz="1800" b="0" dirty="0" smtClean="0">
                <a:solidFill>
                  <a:srgbClr val="000090"/>
                </a:solidFill>
                <a:latin typeface="Avenir Light"/>
                <a:cs typeface="Avenir Light"/>
              </a:rPr>
              <a:t> from data</a:t>
            </a:r>
          </a:p>
          <a:p>
            <a:pPr marL="742950" lvl="1" indent="-285750">
              <a:buFont typeface="Arial"/>
              <a:buChar char="•"/>
            </a:pPr>
            <a:r>
              <a:rPr lang="en-GB" sz="1800" b="0" dirty="0" smtClean="0">
                <a:solidFill>
                  <a:srgbClr val="000090"/>
                </a:solidFill>
                <a:latin typeface="Avenir Light"/>
                <a:cs typeface="Avenir Light"/>
              </a:rPr>
              <a:t>Pileup can be useful for low-</a:t>
            </a:r>
            <a:r>
              <a:rPr lang="en-GB" sz="1800" b="0" dirty="0" err="1" smtClean="0">
                <a:solidFill>
                  <a:srgbClr val="000090"/>
                </a:solidFill>
                <a:latin typeface="Avenir Light"/>
                <a:cs typeface="Avenir Light"/>
              </a:rPr>
              <a:t>p</a:t>
            </a:r>
            <a:r>
              <a:rPr lang="en-GB" sz="1800" b="0" baseline="-25000" dirty="0" err="1" smtClean="0">
                <a:solidFill>
                  <a:srgbClr val="000090"/>
                </a:solidFill>
                <a:latin typeface="Avenir Light"/>
                <a:cs typeface="Avenir Light"/>
              </a:rPr>
              <a:t>T</a:t>
            </a:r>
            <a:r>
              <a:rPr lang="en-GB" sz="1800" b="0" dirty="0" smtClean="0">
                <a:solidFill>
                  <a:srgbClr val="000090"/>
                </a:solidFill>
                <a:latin typeface="Avenir Light"/>
                <a:cs typeface="Avenir Light"/>
              </a:rPr>
              <a:t> displaced tracks, e.g. from </a:t>
            </a:r>
            <a:r>
              <a:rPr lang="en-GB" sz="1800" b="0" dirty="0" err="1" smtClean="0">
                <a:solidFill>
                  <a:srgbClr val="000090"/>
                </a:solidFill>
                <a:latin typeface="Avenir Light"/>
                <a:cs typeface="Avenir Light"/>
              </a:rPr>
              <a:t>sexaquarks</a:t>
            </a:r>
            <a:endParaRPr lang="en-GB" sz="1800" b="0" dirty="0" smtClean="0">
              <a:solidFill>
                <a:srgbClr val="000090"/>
              </a:solidFill>
              <a:latin typeface="Trebuchet MS"/>
            </a:endParaRPr>
          </a:p>
        </p:txBody>
      </p:sp>
    </p:spTree>
    <p:extLst>
      <p:ext uri="{BB962C8B-B14F-4D97-AF65-F5344CB8AC3E}">
        <p14:creationId xmlns:p14="http://schemas.microsoft.com/office/powerpoint/2010/main" val="39128624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MS-EXO-18-007_Figure_00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299" y="3217364"/>
            <a:ext cx="3505201" cy="3373936"/>
          </a:xfrm>
          <a:prstGeom prst="rect">
            <a:avLst/>
          </a:prstGeom>
        </p:spPr>
      </p:pic>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Displaced jets</a:t>
            </a:r>
            <a:endParaRPr lang="en-GB" sz="2800" dirty="0">
              <a:solidFill>
                <a:srgbClr val="000090"/>
              </a:solidFill>
              <a:latin typeface="Avenir Light"/>
              <a:cs typeface="Avenir Light"/>
            </a:endParaRPr>
          </a:p>
        </p:txBody>
      </p:sp>
      <p:pic>
        <p:nvPicPr>
          <p:cNvPr id="14"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7</a:t>
            </a:fld>
            <a:endParaRPr lang="en-US" b="0" dirty="0"/>
          </a:p>
        </p:txBody>
      </p:sp>
      <p:sp>
        <p:nvSpPr>
          <p:cNvPr id="19" name="Text Box 14"/>
          <p:cNvSpPr txBox="1">
            <a:spLocks noChangeArrowheads="1"/>
          </p:cNvSpPr>
          <p:nvPr/>
        </p:nvSpPr>
        <p:spPr bwMode="auto">
          <a:xfrm>
            <a:off x="368423" y="2163629"/>
            <a:ext cx="6489577" cy="4247317"/>
          </a:xfrm>
          <a:prstGeom prst="rect">
            <a:avLst/>
          </a:prstGeom>
          <a:noFill/>
          <a:ln w="9525">
            <a:noFill/>
            <a:miter lim="800000"/>
            <a:headEnd/>
            <a:tailEnd/>
          </a:ln>
        </p:spPr>
        <p:txBody>
          <a:bodyPr wrap="square">
            <a:prstTxWarp prst="textNoShape">
              <a:avLst/>
            </a:prstTxWarp>
            <a:spAutoFit/>
          </a:bodyPr>
          <a:lstStyle/>
          <a:p>
            <a:pPr marL="0" lvl="1"/>
            <a:r>
              <a:rPr lang="en-GB" sz="1800" b="0" dirty="0" smtClean="0">
                <a:solidFill>
                  <a:srgbClr val="FF0000"/>
                </a:solidFill>
                <a:latin typeface="Avenir Light"/>
                <a:cs typeface="Avenir Light"/>
              </a:rPr>
              <a:t>Signature</a:t>
            </a:r>
            <a:endParaRPr lang="en-GB" sz="1800" b="0" dirty="0">
              <a:solidFill>
                <a:srgbClr val="FF0000"/>
              </a:solidFill>
              <a:latin typeface="Avenir Light"/>
              <a:cs typeface="Avenir Light"/>
            </a:endParaRPr>
          </a:p>
          <a:p>
            <a:pPr marL="742950" lvl="1" indent="-285750">
              <a:buFont typeface="Arial"/>
              <a:buChar char="•"/>
            </a:pPr>
            <a:r>
              <a:rPr lang="en-GB" sz="1800" b="0" dirty="0">
                <a:solidFill>
                  <a:srgbClr val="000090"/>
                </a:solidFill>
                <a:latin typeface="Avenir Light"/>
                <a:cs typeface="Avenir Light"/>
              </a:rPr>
              <a:t>Jets with vertices displaced up to 55 cm from primary vertex in transverse plane, reconstructed from energy deposits in calorimeter towers, with or without </a:t>
            </a:r>
            <a:r>
              <a:rPr lang="en-GB" sz="1800" b="0" dirty="0" smtClean="0">
                <a:solidFill>
                  <a:srgbClr val="000090"/>
                </a:solidFill>
                <a:latin typeface="Avenir Light"/>
                <a:cs typeface="Avenir Light"/>
              </a:rPr>
              <a:t>MET </a:t>
            </a:r>
            <a:endParaRPr lang="en-GB" sz="1800" b="0" dirty="0" smtClean="0">
              <a:solidFill>
                <a:srgbClr val="FF0000"/>
              </a:solidFill>
              <a:latin typeface="Avenir Light"/>
              <a:cs typeface="Avenir Light"/>
            </a:endParaRPr>
          </a:p>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Dedicated displaced jet trigger</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H</a:t>
            </a:r>
            <a:r>
              <a:rPr lang="en-GB" sz="1800" b="0" baseline="-25000" dirty="0" smtClean="0">
                <a:solidFill>
                  <a:srgbClr val="000090"/>
                </a:solidFill>
                <a:latin typeface="Avenir Light"/>
                <a:cs typeface="Avenir Light"/>
              </a:rPr>
              <a:t>T</a:t>
            </a:r>
            <a:r>
              <a:rPr lang="en-GB" sz="1800" b="0" dirty="0" smtClean="0">
                <a:solidFill>
                  <a:srgbClr val="000090"/>
                </a:solidFill>
                <a:latin typeface="Avenir Light"/>
                <a:cs typeface="Avenir Light"/>
              </a:rPr>
              <a:t> &gt; 350 </a:t>
            </a:r>
            <a:r>
              <a:rPr lang="en-GB" sz="1800" b="0" dirty="0" err="1" smtClean="0">
                <a:solidFill>
                  <a:srgbClr val="000090"/>
                </a:solidFill>
                <a:latin typeface="Avenir Light"/>
                <a:cs typeface="Avenir Light"/>
              </a:rPr>
              <a:t>GeV</a:t>
            </a:r>
            <a:endParaRPr lang="en-GB" sz="1800" b="0" dirty="0" smtClean="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 2 jets with </a:t>
            </a:r>
            <a:r>
              <a:rPr lang="en-GB" sz="1800" b="0" dirty="0" err="1" smtClean="0">
                <a:solidFill>
                  <a:srgbClr val="000090"/>
                </a:solidFill>
                <a:latin typeface="Avenir Light"/>
                <a:cs typeface="Avenir Light"/>
              </a:rPr>
              <a:t>p</a:t>
            </a:r>
            <a:r>
              <a:rPr lang="en-GB" sz="1800" b="0" baseline="-25000" dirty="0" err="1" smtClean="0">
                <a:solidFill>
                  <a:srgbClr val="000090"/>
                </a:solidFill>
                <a:latin typeface="Avenir Light"/>
                <a:cs typeface="Avenir Light"/>
              </a:rPr>
              <a:t>T</a:t>
            </a:r>
            <a:r>
              <a:rPr lang="en-GB" sz="1800" b="0" dirty="0" smtClean="0">
                <a:solidFill>
                  <a:srgbClr val="000090"/>
                </a:solidFill>
                <a:latin typeface="Avenir Light"/>
                <a:cs typeface="Avenir Light"/>
              </a:rPr>
              <a:t> </a:t>
            </a:r>
            <a:r>
              <a:rPr lang="en-GB" sz="1800" b="0" dirty="0">
                <a:solidFill>
                  <a:srgbClr val="000090"/>
                </a:solidFill>
                <a:latin typeface="Avenir Light"/>
                <a:cs typeface="Avenir Light"/>
              </a:rPr>
              <a:t>&gt; 40 </a:t>
            </a:r>
            <a:r>
              <a:rPr lang="en-GB" sz="1800" b="0" dirty="0" err="1">
                <a:solidFill>
                  <a:srgbClr val="000090"/>
                </a:solidFill>
                <a:latin typeface="Avenir Light"/>
                <a:cs typeface="Avenir Light"/>
              </a:rPr>
              <a:t>GeV</a:t>
            </a:r>
            <a:r>
              <a:rPr lang="en-GB" sz="1800" b="0" dirty="0">
                <a:solidFill>
                  <a:srgbClr val="000090"/>
                </a:solidFill>
                <a:latin typeface="Avenir Light"/>
                <a:cs typeface="Avenir Light"/>
              </a:rPr>
              <a:t>, </a:t>
            </a:r>
            <a:r>
              <a:rPr lang="en-GB" sz="1800" b="0" dirty="0" err="1">
                <a:solidFill>
                  <a:srgbClr val="000090"/>
                </a:solidFill>
                <a:latin typeface="Avenir Light"/>
                <a:cs typeface="Avenir Light"/>
              </a:rPr>
              <a:t>I</a:t>
            </a:r>
            <a:r>
              <a:rPr lang="en-GB" sz="2000" b="0" dirty="0" err="1">
                <a:solidFill>
                  <a:srgbClr val="000090"/>
                </a:solidFill>
                <a:latin typeface="+mn-lt"/>
                <a:ea typeface="Lucida Grande"/>
                <a:cs typeface="Lucida Grande"/>
              </a:rPr>
              <a:t>η</a:t>
            </a:r>
            <a:r>
              <a:rPr lang="en-GB" sz="1800" b="0" dirty="0" err="1">
                <a:solidFill>
                  <a:srgbClr val="000090"/>
                </a:solidFill>
                <a:latin typeface="Avenir Light"/>
                <a:cs typeface="Avenir Light"/>
              </a:rPr>
              <a:t>I</a:t>
            </a:r>
            <a:r>
              <a:rPr lang="en-GB" sz="1800" b="0" dirty="0">
                <a:solidFill>
                  <a:srgbClr val="000090"/>
                </a:solidFill>
                <a:latin typeface="Avenir Light"/>
                <a:cs typeface="Avenir Light"/>
              </a:rPr>
              <a:t> &lt; </a:t>
            </a:r>
            <a:r>
              <a:rPr lang="en-GB" sz="1800" b="0" dirty="0" smtClean="0">
                <a:solidFill>
                  <a:srgbClr val="000090"/>
                </a:solidFill>
                <a:latin typeface="Avenir Light"/>
                <a:cs typeface="Avenir Light"/>
              </a:rPr>
              <a:t>2 </a:t>
            </a:r>
          </a:p>
          <a:p>
            <a:pPr marL="742950" lvl="1" indent="-285750">
              <a:buFont typeface="Arial"/>
              <a:buChar char="•"/>
            </a:pPr>
            <a:r>
              <a:rPr lang="en-GB" sz="1800" b="0" dirty="0" smtClean="0">
                <a:solidFill>
                  <a:srgbClr val="000090"/>
                </a:solidFill>
                <a:latin typeface="Avenir Light"/>
                <a:cs typeface="Avenir Light"/>
              </a:rPr>
              <a:t>≤ 2 associated prompt tracks</a:t>
            </a:r>
          </a:p>
          <a:p>
            <a:pPr marL="742950" lvl="1" indent="-285750">
              <a:buFont typeface="Arial"/>
              <a:buChar char="•"/>
            </a:pPr>
            <a:r>
              <a:rPr lang="en-GB" sz="1800" b="0" dirty="0" smtClean="0">
                <a:solidFill>
                  <a:srgbClr val="000090"/>
                </a:solidFill>
                <a:latin typeface="Avenir Light"/>
                <a:cs typeface="Avenir Light"/>
              </a:rPr>
              <a:t>≥ 1 associated displaced track</a:t>
            </a:r>
            <a:endParaRPr lang="en-GB" sz="1800" b="0" dirty="0" smtClean="0">
              <a:solidFill>
                <a:srgbClr val="FF0000"/>
              </a:solidFill>
              <a:latin typeface="Avenir Light"/>
              <a:cs typeface="Avenir Light"/>
            </a:endParaRPr>
          </a:p>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Background suppression</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QCD </a:t>
            </a:r>
            <a:r>
              <a:rPr lang="en-GB" sz="1800" b="0" dirty="0" err="1" smtClean="0">
                <a:solidFill>
                  <a:srgbClr val="000090"/>
                </a:solidFill>
                <a:latin typeface="Avenir Light"/>
                <a:cs typeface="Avenir Light"/>
              </a:rPr>
              <a:t>multijets</a:t>
            </a:r>
            <a:r>
              <a:rPr lang="en-GB" sz="1800" b="0" dirty="0" smtClean="0">
                <a:solidFill>
                  <a:srgbClr val="000090"/>
                </a:solidFill>
                <a:latin typeface="Avenir Light"/>
                <a:cs typeface="Avenir Light"/>
              </a:rPr>
              <a:t> </a:t>
            </a:r>
          </a:p>
          <a:p>
            <a:pPr marL="742950" lvl="1" indent="-285750">
              <a:buFont typeface="Arial"/>
              <a:buChar char="•"/>
            </a:pPr>
            <a:r>
              <a:rPr lang="en-GB" sz="1800" b="0" dirty="0" smtClean="0">
                <a:solidFill>
                  <a:srgbClr val="000090"/>
                </a:solidFill>
                <a:latin typeface="Avenir Light"/>
                <a:cs typeface="Avenir Light"/>
              </a:rPr>
              <a:t>Likelihood discriminant from track, jet and vertex information </a:t>
            </a:r>
          </a:p>
        </p:txBody>
      </p:sp>
      <p:pic>
        <p:nvPicPr>
          <p:cNvPr id="11" name="Picture 10" descr="displaced-dijet.pdf"/>
          <p:cNvPicPr>
            <a:picLocks noChangeAspect="1"/>
          </p:cNvPicPr>
          <p:nvPr/>
        </p:nvPicPr>
        <p:blipFill rotWithShape="1">
          <a:blip r:embed="rId5">
            <a:extLst>
              <a:ext uri="{28A0092B-C50C-407E-A947-70E740481C1C}">
                <a14:useLocalDpi xmlns:a14="http://schemas.microsoft.com/office/drawing/2010/main" val="0"/>
              </a:ext>
            </a:extLst>
          </a:blip>
          <a:srcRect r="55312"/>
          <a:stretch/>
        </p:blipFill>
        <p:spPr>
          <a:xfrm>
            <a:off x="6856514" y="1457714"/>
            <a:ext cx="2413125" cy="1944525"/>
          </a:xfrm>
          <a:prstGeom prst="rect">
            <a:avLst/>
          </a:prstGeom>
        </p:spPr>
      </p:pic>
      <p:sp>
        <p:nvSpPr>
          <p:cNvPr id="23" name="Text Box 14"/>
          <p:cNvSpPr txBox="1">
            <a:spLocks noChangeArrowheads="1"/>
          </p:cNvSpPr>
          <p:nvPr/>
        </p:nvSpPr>
        <p:spPr bwMode="auto">
          <a:xfrm>
            <a:off x="381123" y="919029"/>
            <a:ext cx="6502277" cy="1200329"/>
          </a:xfrm>
          <a:prstGeom prst="rect">
            <a:avLst/>
          </a:prstGeom>
          <a:noFill/>
          <a:ln w="9525">
            <a:noFill/>
            <a:miter lim="800000"/>
            <a:headEnd/>
            <a:tailEnd/>
          </a:ln>
        </p:spPr>
        <p:txBody>
          <a:bodyPr wrap="square">
            <a:prstTxWarp prst="textNoShape">
              <a:avLst/>
            </a:prstTxWarp>
            <a:spAutoFit/>
          </a:bodyPr>
          <a:lstStyle/>
          <a:p>
            <a:pPr marL="0" lvl="1"/>
            <a:r>
              <a:rPr lang="en-GB" sz="1800" b="0" dirty="0">
                <a:solidFill>
                  <a:srgbClr val="FF0000"/>
                </a:solidFill>
                <a:latin typeface="Avenir Light"/>
                <a:cs typeface="Avenir Light"/>
              </a:rPr>
              <a:t>Benchmark </a:t>
            </a:r>
            <a:r>
              <a:rPr lang="en-GB" sz="1800" b="0" dirty="0" smtClean="0">
                <a:solidFill>
                  <a:srgbClr val="FF0000"/>
                </a:solidFill>
                <a:latin typeface="Avenir Light"/>
                <a:cs typeface="Avenir Light"/>
              </a:rPr>
              <a:t>models </a:t>
            </a:r>
            <a:r>
              <a:rPr lang="en-GB" sz="1800" b="0" dirty="0">
                <a:solidFill>
                  <a:srgbClr val="FF0000"/>
                </a:solidFill>
                <a:latin typeface="Avenir Light"/>
                <a:cs typeface="Avenir Light"/>
              </a:rPr>
              <a:t>and interpretations</a:t>
            </a:r>
          </a:p>
          <a:p>
            <a:pPr marL="742950" lvl="1" indent="-285750">
              <a:buFont typeface="Arial"/>
              <a:buChar char="•"/>
            </a:pPr>
            <a:r>
              <a:rPr lang="en-GB" sz="1800" b="0" dirty="0">
                <a:solidFill>
                  <a:srgbClr val="000090"/>
                </a:solidFill>
                <a:latin typeface="Avenir Light"/>
                <a:cs typeface="Avenir Light"/>
              </a:rPr>
              <a:t>Jet-jet model: </a:t>
            </a:r>
            <a:r>
              <a:rPr lang="en-GB" sz="1800" b="0" dirty="0" err="1" smtClean="0">
                <a:solidFill>
                  <a:srgbClr val="000090"/>
                </a:solidFill>
                <a:latin typeface="Avenir Light"/>
                <a:cs typeface="Avenir Light"/>
              </a:rPr>
              <a:t>pp</a:t>
            </a:r>
            <a:r>
              <a:rPr lang="en-GB" sz="1800" b="0" dirty="0" smtClean="0">
                <a:solidFill>
                  <a:srgbClr val="000090"/>
                </a:solidFill>
                <a:latin typeface="Avenir Light"/>
                <a:cs typeface="Avenir Light"/>
              </a:rPr>
              <a:t> -&gt; XX, X -&gt; </a:t>
            </a:r>
            <a:r>
              <a:rPr lang="en-GB" sz="1800" b="0" dirty="0" err="1" smtClean="0">
                <a:solidFill>
                  <a:srgbClr val="000090"/>
                </a:solidFill>
                <a:latin typeface="Avenir Light"/>
                <a:cs typeface="Avenir Light"/>
              </a:rPr>
              <a:t>qq</a:t>
            </a:r>
            <a:r>
              <a:rPr lang="en-GB" sz="1800" b="0" dirty="0" smtClean="0">
                <a:solidFill>
                  <a:srgbClr val="000090"/>
                </a:solidFill>
                <a:latin typeface="Avenir Light"/>
                <a:cs typeface="Avenir Light"/>
              </a:rPr>
              <a:t> (X = neutral scalar)</a:t>
            </a:r>
          </a:p>
          <a:p>
            <a:pPr marL="742950" lvl="1" indent="-285750">
              <a:buFont typeface="Arial"/>
              <a:buChar char="•"/>
            </a:pPr>
            <a:r>
              <a:rPr lang="en-GB" sz="1800" b="0" dirty="0" smtClean="0">
                <a:solidFill>
                  <a:srgbClr val="000090"/>
                </a:solidFill>
                <a:latin typeface="Avenir Light"/>
                <a:cs typeface="Avenir Light"/>
              </a:rPr>
              <a:t>SUSY models with LLP, e.g. GMSB model with long-lived </a:t>
            </a:r>
            <a:r>
              <a:rPr lang="en-GB" sz="1800" b="0" dirty="0" err="1" smtClean="0">
                <a:solidFill>
                  <a:srgbClr val="000090"/>
                </a:solidFill>
                <a:latin typeface="Avenir Light"/>
                <a:cs typeface="Avenir Light"/>
              </a:rPr>
              <a:t>gluino</a:t>
            </a:r>
            <a:r>
              <a:rPr lang="en-GB" sz="1800" b="0" dirty="0" smtClean="0">
                <a:solidFill>
                  <a:srgbClr val="000090"/>
                </a:solidFill>
                <a:latin typeface="Avenir Light"/>
                <a:cs typeface="Avenir Light"/>
              </a:rPr>
              <a:t>, decaying to gluon and </a:t>
            </a:r>
            <a:r>
              <a:rPr lang="en-GB" sz="1800" b="0" dirty="0" err="1" smtClean="0">
                <a:solidFill>
                  <a:srgbClr val="000090"/>
                </a:solidFill>
                <a:latin typeface="Avenir Light"/>
                <a:cs typeface="Avenir Light"/>
              </a:rPr>
              <a:t>gravitino</a:t>
            </a:r>
            <a:r>
              <a:rPr lang="en-GB" sz="1800" b="0" dirty="0" smtClean="0">
                <a:solidFill>
                  <a:srgbClr val="000090"/>
                </a:solidFill>
                <a:latin typeface="Avenir Light"/>
                <a:cs typeface="Avenir Light"/>
              </a:rPr>
              <a:t> (g -</a:t>
            </a:r>
            <a:r>
              <a:rPr lang="en-GB" sz="1800" b="0" dirty="0">
                <a:solidFill>
                  <a:srgbClr val="000090"/>
                </a:solidFill>
                <a:latin typeface="Avenir Light"/>
                <a:cs typeface="Avenir Light"/>
              </a:rPr>
              <a:t>&gt; g G</a:t>
            </a:r>
            <a:r>
              <a:rPr lang="en-GB" sz="1800" b="0" dirty="0" smtClean="0">
                <a:solidFill>
                  <a:srgbClr val="000090"/>
                </a:solidFill>
                <a:latin typeface="Avenir Light"/>
                <a:cs typeface="Avenir Light"/>
              </a:rPr>
              <a:t>)</a:t>
            </a:r>
            <a:endParaRPr lang="en-GB" sz="1800" b="0" dirty="0">
              <a:solidFill>
                <a:srgbClr val="000090"/>
              </a:solidFill>
              <a:latin typeface="Avenir Light"/>
              <a:cs typeface="Avenir Light"/>
            </a:endParaRPr>
          </a:p>
        </p:txBody>
      </p:sp>
      <p:sp>
        <p:nvSpPr>
          <p:cNvPr id="9" name="Rectangle 8"/>
          <p:cNvSpPr/>
          <p:nvPr/>
        </p:nvSpPr>
        <p:spPr>
          <a:xfrm>
            <a:off x="7431852" y="852852"/>
            <a:ext cx="2027102" cy="646331"/>
          </a:xfrm>
          <a:prstGeom prst="rect">
            <a:avLst/>
          </a:prstGeom>
          <a:solidFill>
            <a:schemeClr val="bg1">
              <a:lumMod val="85000"/>
            </a:schemeClr>
          </a:solidFill>
        </p:spPr>
        <p:txBody>
          <a:bodyPr wrap="none">
            <a:spAutoFit/>
          </a:bodyPr>
          <a:lstStyle/>
          <a:p>
            <a:pPr algn="ctr"/>
            <a:r>
              <a:rPr lang="en-US" sz="1800" b="0" i="1" dirty="0" err="1" smtClean="0">
                <a:solidFill>
                  <a:schemeClr val="tx1">
                    <a:lumMod val="75000"/>
                    <a:lumOff val="25000"/>
                  </a:schemeClr>
                </a:solidFill>
                <a:latin typeface="Avenir Light"/>
                <a:cs typeface="Avenir Light"/>
              </a:rPr>
              <a:t>arXiv</a:t>
            </a:r>
            <a:r>
              <a:rPr lang="en-US" sz="1800" b="0" i="1" dirty="0" smtClean="0">
                <a:solidFill>
                  <a:schemeClr val="tx1">
                    <a:lumMod val="75000"/>
                    <a:lumOff val="25000"/>
                  </a:schemeClr>
                </a:solidFill>
                <a:latin typeface="Avenir Light"/>
                <a:cs typeface="Avenir Light"/>
              </a:rPr>
              <a:t> </a:t>
            </a:r>
            <a:r>
              <a:rPr lang="en-US" sz="1800" b="0" i="1" dirty="0" smtClean="0">
                <a:solidFill>
                  <a:schemeClr val="tx1">
                    <a:lumMod val="75000"/>
                    <a:lumOff val="25000"/>
                  </a:schemeClr>
                </a:solidFill>
                <a:latin typeface="Avenir Light"/>
                <a:cs typeface="Avenir Light"/>
              </a:rPr>
              <a:t>1811.07991</a:t>
            </a:r>
            <a:endParaRPr lang="en-US" sz="1800" dirty="0">
              <a:latin typeface="Avenir Light"/>
              <a:cs typeface="Avenir Light"/>
            </a:endParaRPr>
          </a:p>
          <a:p>
            <a:pPr algn="ctr"/>
            <a:r>
              <a:rPr lang="en-US" sz="1800" b="0" i="1" dirty="0" smtClean="0">
                <a:solidFill>
                  <a:schemeClr val="tx1">
                    <a:lumMod val="75000"/>
                    <a:lumOff val="25000"/>
                  </a:schemeClr>
                </a:solidFill>
                <a:latin typeface="Avenir Light"/>
                <a:cs typeface="Avenir Light"/>
              </a:rPr>
              <a:t>CMS-EXO-18-007</a:t>
            </a:r>
            <a:endParaRPr lang="en-US" sz="1800" b="0" i="1" dirty="0">
              <a:latin typeface="Avenir Light"/>
              <a:cs typeface="Avenir Light"/>
            </a:endParaRPr>
          </a:p>
        </p:txBody>
      </p:sp>
      <p:sp>
        <p:nvSpPr>
          <p:cNvPr id="13" name="Rectangle 12"/>
          <p:cNvSpPr/>
          <p:nvPr/>
        </p:nvSpPr>
        <p:spPr>
          <a:xfrm>
            <a:off x="5753304" y="1639501"/>
            <a:ext cx="338397" cy="369332"/>
          </a:xfrm>
          <a:prstGeom prst="rect">
            <a:avLst/>
          </a:prstGeom>
        </p:spPr>
        <p:txBody>
          <a:bodyPr wrap="none">
            <a:spAutoFit/>
          </a:bodyPr>
          <a:lstStyle/>
          <a:p>
            <a:r>
              <a:rPr lang="en-GB" sz="1800" dirty="0">
                <a:solidFill>
                  <a:srgbClr val="000090"/>
                </a:solidFill>
                <a:latin typeface="Avenir Light"/>
                <a:cs typeface="Avenir Light"/>
              </a:rPr>
              <a:t>~</a:t>
            </a:r>
            <a:endParaRPr lang="en-US" sz="1800" dirty="0">
              <a:solidFill>
                <a:srgbClr val="000090"/>
              </a:solidFill>
              <a:latin typeface="Avenir Light"/>
              <a:cs typeface="Avenir Light"/>
            </a:endParaRPr>
          </a:p>
        </p:txBody>
      </p:sp>
      <p:sp>
        <p:nvSpPr>
          <p:cNvPr id="16" name="Rectangle 15"/>
          <p:cNvSpPr/>
          <p:nvPr/>
        </p:nvSpPr>
        <p:spPr>
          <a:xfrm>
            <a:off x="6477204" y="1576001"/>
            <a:ext cx="338397" cy="369332"/>
          </a:xfrm>
          <a:prstGeom prst="rect">
            <a:avLst/>
          </a:prstGeom>
        </p:spPr>
        <p:txBody>
          <a:bodyPr wrap="none">
            <a:spAutoFit/>
          </a:bodyPr>
          <a:lstStyle/>
          <a:p>
            <a:r>
              <a:rPr lang="en-GB" sz="1800" dirty="0">
                <a:solidFill>
                  <a:srgbClr val="000090"/>
                </a:solidFill>
                <a:latin typeface="Avenir Light"/>
                <a:cs typeface="Avenir Light"/>
              </a:rPr>
              <a:t>~</a:t>
            </a:r>
            <a:endParaRPr lang="en-US" sz="1800" dirty="0">
              <a:solidFill>
                <a:srgbClr val="000090"/>
              </a:solidFill>
              <a:latin typeface="Avenir Light"/>
              <a:cs typeface="Avenir Light"/>
            </a:endParaRPr>
          </a:p>
        </p:txBody>
      </p:sp>
    </p:spTree>
    <p:extLst>
      <p:ext uri="{BB962C8B-B14F-4D97-AF65-F5344CB8AC3E}">
        <p14:creationId xmlns:p14="http://schemas.microsoft.com/office/powerpoint/2010/main" val="33552308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Displaced jets</a:t>
            </a:r>
            <a:endParaRPr lang="en-GB" sz="2800" dirty="0">
              <a:solidFill>
                <a:srgbClr val="000090"/>
              </a:solidFill>
              <a:latin typeface="Avenir Light"/>
              <a:cs typeface="Avenir Light"/>
            </a:endParaRPr>
          </a:p>
        </p:txBody>
      </p:sp>
      <p:sp>
        <p:nvSpPr>
          <p:cNvPr id="23" name="Text Box 14"/>
          <p:cNvSpPr txBox="1">
            <a:spLocks noChangeArrowheads="1"/>
          </p:cNvSpPr>
          <p:nvPr/>
        </p:nvSpPr>
        <p:spPr bwMode="auto">
          <a:xfrm>
            <a:off x="673223" y="1515929"/>
            <a:ext cx="8699377" cy="646331"/>
          </a:xfrm>
          <a:prstGeom prst="rect">
            <a:avLst/>
          </a:prstGeom>
          <a:noFill/>
          <a:ln w="9525">
            <a:noFill/>
            <a:miter lim="800000"/>
            <a:headEnd/>
            <a:tailEnd/>
          </a:ln>
        </p:spPr>
        <p:txBody>
          <a:bodyPr wrap="square">
            <a:prstTxWarp prst="textNoShape">
              <a:avLst/>
            </a:prstTxWarp>
            <a:spAutoFit/>
          </a:bodyPr>
          <a:lstStyle/>
          <a:p>
            <a:pPr lvl="1"/>
            <a:r>
              <a:rPr lang="en-GB" sz="1800" b="0" dirty="0" err="1" smtClean="0">
                <a:solidFill>
                  <a:srgbClr val="FF0000"/>
                </a:solidFill>
                <a:latin typeface="Avenir Light"/>
                <a:cs typeface="Avenir Light"/>
              </a:rPr>
              <a:t>Gluino</a:t>
            </a:r>
            <a:r>
              <a:rPr lang="en-GB" sz="1800" b="0" dirty="0" smtClean="0">
                <a:solidFill>
                  <a:srgbClr val="FF0000"/>
                </a:solidFill>
                <a:latin typeface="Avenir Light"/>
                <a:cs typeface="Avenir Light"/>
              </a:rPr>
              <a:t> masses up to 2300 </a:t>
            </a:r>
            <a:r>
              <a:rPr lang="en-GB" sz="1800" b="0" dirty="0" err="1" smtClean="0">
                <a:solidFill>
                  <a:srgbClr val="FF0000"/>
                </a:solidFill>
                <a:latin typeface="Avenir Light"/>
                <a:cs typeface="Avenir Light"/>
              </a:rPr>
              <a:t>GeV</a:t>
            </a:r>
            <a:r>
              <a:rPr lang="en-GB" sz="1800" b="0" dirty="0" smtClean="0">
                <a:solidFill>
                  <a:srgbClr val="FF0000"/>
                </a:solidFill>
                <a:latin typeface="Avenir Light"/>
                <a:cs typeface="Avenir Light"/>
              </a:rPr>
              <a:t> excluded for proper decay lengths between 20 and 110 mm </a:t>
            </a:r>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318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8</a:t>
            </a:fld>
            <a:endParaRPr lang="en-US" b="0" dirty="0"/>
          </a:p>
        </p:txBody>
      </p:sp>
      <p:pic>
        <p:nvPicPr>
          <p:cNvPr id="8" name="Picture 7" descr="CMS-EXO-18-007_Figure_004-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904" y="2246017"/>
            <a:ext cx="4250796" cy="4129383"/>
          </a:xfrm>
          <a:prstGeom prst="rect">
            <a:avLst/>
          </a:prstGeom>
        </p:spPr>
      </p:pic>
      <p:pic>
        <p:nvPicPr>
          <p:cNvPr id="2" name="Picture 1" descr="CMS-EXO-18-007_Figure_00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6527" y="2148511"/>
            <a:ext cx="4221238" cy="4343815"/>
          </a:xfrm>
          <a:prstGeom prst="rect">
            <a:avLst/>
          </a:prstGeom>
        </p:spPr>
      </p:pic>
      <p:sp>
        <p:nvSpPr>
          <p:cNvPr id="11" name="Rectangle 10"/>
          <p:cNvSpPr/>
          <p:nvPr/>
        </p:nvSpPr>
        <p:spPr>
          <a:xfrm>
            <a:off x="5481144" y="979852"/>
            <a:ext cx="3993056" cy="369332"/>
          </a:xfrm>
          <a:prstGeom prst="rect">
            <a:avLst/>
          </a:prstGeom>
          <a:solidFill>
            <a:schemeClr val="bg1">
              <a:lumMod val="85000"/>
            </a:schemeClr>
          </a:solidFill>
        </p:spPr>
        <p:txBody>
          <a:bodyPr wrap="square">
            <a:spAutoFit/>
          </a:bodyPr>
          <a:lstStyle/>
          <a:p>
            <a:pPr algn="ctr"/>
            <a:r>
              <a:rPr lang="en-US" sz="1800" b="0" i="1" dirty="0" err="1" smtClean="0">
                <a:solidFill>
                  <a:schemeClr val="tx1">
                    <a:lumMod val="75000"/>
                    <a:lumOff val="25000"/>
                  </a:schemeClr>
                </a:solidFill>
                <a:latin typeface="Avenir Light"/>
                <a:cs typeface="Avenir Light"/>
              </a:rPr>
              <a:t>arXiv</a:t>
            </a:r>
            <a:r>
              <a:rPr lang="en-US" sz="1800" b="0" i="1" dirty="0" smtClean="0">
                <a:solidFill>
                  <a:schemeClr val="tx1">
                    <a:lumMod val="75000"/>
                    <a:lumOff val="25000"/>
                  </a:schemeClr>
                </a:solidFill>
                <a:latin typeface="Avenir Light"/>
                <a:cs typeface="Avenir Light"/>
              </a:rPr>
              <a:t>: </a:t>
            </a:r>
            <a:r>
              <a:rPr lang="en-US" sz="1800" b="0" i="1" dirty="0" smtClean="0">
                <a:solidFill>
                  <a:schemeClr val="tx1">
                    <a:lumMod val="75000"/>
                    <a:lumOff val="25000"/>
                  </a:schemeClr>
                </a:solidFill>
                <a:latin typeface="Avenir Light"/>
                <a:cs typeface="Avenir Light"/>
              </a:rPr>
              <a:t>1811.07991, CMS-EXO-18-007</a:t>
            </a:r>
            <a:endParaRPr lang="en-US" sz="1800" b="0" i="1" dirty="0">
              <a:latin typeface="Avenir Light"/>
              <a:cs typeface="Avenir Light"/>
            </a:endParaRPr>
          </a:p>
        </p:txBody>
      </p:sp>
    </p:spTree>
    <p:extLst>
      <p:ext uri="{BB962C8B-B14F-4D97-AF65-F5344CB8AC3E}">
        <p14:creationId xmlns:p14="http://schemas.microsoft.com/office/powerpoint/2010/main" val="6350997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creenshot 2019-02-07 13.45.39.png" descr="Screenshot 2019-02-07 13.45.39.png"/>
          <p:cNvPicPr>
            <a:picLocks noChangeAspect="1"/>
          </p:cNvPicPr>
          <p:nvPr/>
        </p:nvPicPr>
        <p:blipFill>
          <a:blip r:embed="rId3">
            <a:extLst/>
          </a:blip>
          <a:stretch>
            <a:fillRect/>
          </a:stretch>
        </p:blipFill>
        <p:spPr>
          <a:xfrm>
            <a:off x="5524499" y="990601"/>
            <a:ext cx="3322603" cy="2078424"/>
          </a:xfrm>
          <a:prstGeom prst="rect">
            <a:avLst/>
          </a:prstGeom>
          <a:ln w="12700">
            <a:miter lim="400000"/>
          </a:ln>
        </p:spPr>
      </p:pic>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r"/>
            <a:r>
              <a:rPr lang="en-GB" sz="2800" dirty="0" smtClean="0">
                <a:solidFill>
                  <a:srgbClr val="000090"/>
                </a:solidFill>
                <a:latin typeface="Trebuchet MS"/>
              </a:rPr>
              <a:t>                    </a:t>
            </a:r>
            <a:r>
              <a:rPr lang="en-GB" sz="2800" dirty="0" smtClean="0">
                <a:solidFill>
                  <a:srgbClr val="000090"/>
                </a:solidFill>
                <a:latin typeface="Avenir Light"/>
                <a:cs typeface="Avenir Light"/>
              </a:rPr>
              <a:t>Delayed jets</a:t>
            </a:r>
            <a:endParaRPr lang="en-GB" sz="2800" dirty="0">
              <a:solidFill>
                <a:srgbClr val="000090"/>
              </a:solidFill>
              <a:latin typeface="Avenir Light"/>
              <a:cs typeface="Avenir Light"/>
            </a:endParaRPr>
          </a:p>
        </p:txBody>
      </p:sp>
      <p:sp>
        <p:nvSpPr>
          <p:cNvPr id="9" name="Rectangle 8"/>
          <p:cNvSpPr/>
          <p:nvPr/>
        </p:nvSpPr>
        <p:spPr>
          <a:xfrm>
            <a:off x="7116817" y="4789852"/>
            <a:ext cx="2027102"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Avenir Light"/>
                <a:cs typeface="Avenir Light"/>
              </a:rPr>
              <a:t>CMS-EXO-19-001</a:t>
            </a:r>
            <a:endParaRPr lang="en-US" sz="1800" b="0" i="1" dirty="0">
              <a:latin typeface="Avenir Light"/>
              <a:cs typeface="Avenir Light"/>
            </a:endParaRPr>
          </a:p>
        </p:txBody>
      </p:sp>
      <p:pic>
        <p:nvPicPr>
          <p:cNvPr id="14"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sp>
        <p:nvSpPr>
          <p:cNvPr id="15" name="Date Placeholder 2"/>
          <p:cNvSpPr>
            <a:spLocks noGrp="1"/>
          </p:cNvSpPr>
          <p:nvPr>
            <p:ph type="dt" sz="half" idx="10"/>
          </p:nvPr>
        </p:nvSpPr>
        <p:spPr>
          <a:xfrm>
            <a:off x="444500" y="6553200"/>
            <a:ext cx="2146300" cy="304800"/>
          </a:xfrm>
        </p:spPr>
        <p:txBody>
          <a:bodyPr/>
          <a:lstStyle/>
          <a:p>
            <a:pPr>
              <a:defRPr/>
            </a:pPr>
            <a:r>
              <a:rPr lang="de-CH" b="0" dirty="0" smtClean="0">
                <a:latin typeface="Avenir Light"/>
                <a:cs typeface="Avenir Light"/>
              </a:rPr>
              <a:t>C.-E. Wulz</a:t>
            </a:r>
            <a:endParaRPr lang="en-US" b="0" dirty="0">
              <a:latin typeface="Avenir Light"/>
              <a:cs typeface="Avenir Light"/>
            </a:endParaRPr>
          </a:p>
        </p:txBody>
      </p:sp>
      <p:sp>
        <p:nvSpPr>
          <p:cNvPr id="1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b="0" smtClean="0"/>
              <a:pPr>
                <a:defRPr/>
              </a:pPr>
              <a:t>9</a:t>
            </a:fld>
            <a:endParaRPr lang="en-US" b="0" dirty="0"/>
          </a:p>
        </p:txBody>
      </p:sp>
      <p:sp>
        <p:nvSpPr>
          <p:cNvPr id="20" name="Text Box 14"/>
          <p:cNvSpPr txBox="1">
            <a:spLocks noChangeArrowheads="1"/>
          </p:cNvSpPr>
          <p:nvPr/>
        </p:nvSpPr>
        <p:spPr bwMode="auto">
          <a:xfrm>
            <a:off x="584323" y="4500429"/>
            <a:ext cx="5206877" cy="1754327"/>
          </a:xfrm>
          <a:prstGeom prst="rect">
            <a:avLst/>
          </a:prstGeom>
          <a:noFill/>
          <a:ln w="9525">
            <a:noFill/>
            <a:miter lim="800000"/>
            <a:headEnd/>
            <a:tailEnd/>
          </a:ln>
        </p:spPr>
        <p:txBody>
          <a:bodyPr wrap="square">
            <a:prstTxWarp prst="textNoShape">
              <a:avLst/>
            </a:prstTxWarp>
            <a:spAutoFit/>
          </a:bodyPr>
          <a:lstStyle/>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Jet timing in barrel ECAL</a:t>
            </a:r>
          </a:p>
          <a:p>
            <a:pPr marL="742950" lvl="1" indent="-285750">
              <a:buFont typeface="Arial"/>
              <a:buChar char="•"/>
            </a:pPr>
            <a:r>
              <a:rPr lang="en-GB" sz="1800" b="0" dirty="0">
                <a:solidFill>
                  <a:srgbClr val="000090"/>
                </a:solidFill>
                <a:latin typeface="Avenir Light"/>
                <a:cs typeface="Avenir Light"/>
              </a:rPr>
              <a:t>PbWO</a:t>
            </a:r>
            <a:r>
              <a:rPr lang="en-GB" sz="1800" b="0" baseline="-25000" dirty="0">
                <a:solidFill>
                  <a:srgbClr val="000090"/>
                </a:solidFill>
                <a:latin typeface="Avenir Light"/>
                <a:cs typeface="Avenir Light"/>
              </a:rPr>
              <a:t>4</a:t>
            </a:r>
            <a:r>
              <a:rPr lang="en-GB" sz="1800" b="0" dirty="0">
                <a:solidFill>
                  <a:srgbClr val="000090"/>
                </a:solidFill>
                <a:latin typeface="Avenir Light"/>
                <a:cs typeface="Avenir Light"/>
              </a:rPr>
              <a:t> crystals with Si </a:t>
            </a:r>
            <a:r>
              <a:rPr lang="en-GB" sz="1800" b="0" dirty="0" smtClean="0">
                <a:solidFill>
                  <a:srgbClr val="000090"/>
                </a:solidFill>
                <a:latin typeface="Avenir Light"/>
                <a:cs typeface="Avenir Light"/>
              </a:rPr>
              <a:t>APDs</a:t>
            </a:r>
            <a:endParaRPr lang="en-GB" sz="1800" b="0" dirty="0">
              <a:solidFill>
                <a:srgbClr val="000090"/>
              </a:solidFill>
              <a:latin typeface="Avenir Light"/>
              <a:cs typeface="Avenir Light"/>
            </a:endParaRPr>
          </a:p>
          <a:p>
            <a:pPr marL="742950" lvl="1" indent="-285750">
              <a:buFont typeface="Arial"/>
              <a:buChar char="•"/>
            </a:pPr>
            <a:r>
              <a:rPr lang="en-GB" sz="1800" b="0" dirty="0">
                <a:solidFill>
                  <a:srgbClr val="000090"/>
                </a:solidFill>
                <a:latin typeface="Avenir Light"/>
                <a:cs typeface="Avenir Light"/>
              </a:rPr>
              <a:t>Time resolution </a:t>
            </a:r>
            <a:r>
              <a:rPr lang="en-GB" sz="1800" b="0" dirty="0" smtClean="0">
                <a:solidFill>
                  <a:srgbClr val="000090"/>
                </a:solidFill>
                <a:latin typeface="Avenir Light"/>
                <a:cs typeface="Avenir Light"/>
              </a:rPr>
              <a:t>≈ 200 </a:t>
            </a:r>
            <a:r>
              <a:rPr lang="en-GB" sz="1800" b="0" dirty="0" err="1" smtClean="0">
                <a:solidFill>
                  <a:srgbClr val="000090"/>
                </a:solidFill>
                <a:latin typeface="Avenir Light"/>
                <a:cs typeface="Avenir Light"/>
              </a:rPr>
              <a:t>ps</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Cells within ΔR &lt; 0.4 of jet</a:t>
            </a:r>
          </a:p>
          <a:p>
            <a:pPr marL="742950" lvl="1" indent="-285750">
              <a:buFont typeface="Arial"/>
              <a:buChar char="•"/>
            </a:pPr>
            <a:r>
              <a:rPr lang="en-GB" sz="1800" dirty="0" err="1" smtClean="0">
                <a:solidFill>
                  <a:srgbClr val="000090"/>
                </a:solidFill>
                <a:latin typeface="Avenir Light"/>
                <a:cs typeface="Avenir Light"/>
              </a:rPr>
              <a:t>t</a:t>
            </a:r>
            <a:r>
              <a:rPr lang="en-GB" sz="1800" baseline="-25000" dirty="0" err="1" smtClean="0">
                <a:solidFill>
                  <a:srgbClr val="000090"/>
                </a:solidFill>
                <a:latin typeface="Avenir Light"/>
                <a:cs typeface="Avenir Light"/>
              </a:rPr>
              <a:t>jet</a:t>
            </a:r>
            <a:r>
              <a:rPr lang="en-GB" sz="1800" dirty="0" smtClean="0">
                <a:solidFill>
                  <a:srgbClr val="000090"/>
                </a:solidFill>
                <a:latin typeface="Avenir Light"/>
                <a:cs typeface="Avenir Light"/>
              </a:rPr>
              <a:t> defined by median cell time</a:t>
            </a:r>
            <a:endParaRPr lang="en-GB" sz="1800" b="0" dirty="0" smtClean="0">
              <a:solidFill>
                <a:srgbClr val="000090"/>
              </a:solidFill>
              <a:latin typeface="Trebuchet MS"/>
            </a:endParaRPr>
          </a:p>
        </p:txBody>
      </p:sp>
      <p:grpSp>
        <p:nvGrpSpPr>
          <p:cNvPr id="10" name="Group 9"/>
          <p:cNvGrpSpPr/>
          <p:nvPr/>
        </p:nvGrpSpPr>
        <p:grpSpPr>
          <a:xfrm>
            <a:off x="584323" y="944429"/>
            <a:ext cx="9321677" cy="3416320"/>
            <a:chOff x="584323" y="944429"/>
            <a:chExt cx="9321677" cy="3416320"/>
          </a:xfrm>
        </p:grpSpPr>
        <p:grpSp>
          <p:nvGrpSpPr>
            <p:cNvPr id="5" name="Group 4"/>
            <p:cNvGrpSpPr/>
            <p:nvPr/>
          </p:nvGrpSpPr>
          <p:grpSpPr>
            <a:xfrm>
              <a:off x="584323" y="944429"/>
              <a:ext cx="9321677" cy="3416320"/>
              <a:chOff x="1447923" y="461829"/>
              <a:chExt cx="9321677" cy="3416320"/>
            </a:xfrm>
          </p:grpSpPr>
          <p:sp>
            <p:nvSpPr>
              <p:cNvPr id="23" name="Text Box 14"/>
              <p:cNvSpPr txBox="1">
                <a:spLocks noChangeArrowheads="1"/>
              </p:cNvSpPr>
              <p:nvPr/>
            </p:nvSpPr>
            <p:spPr bwMode="auto">
              <a:xfrm>
                <a:off x="1447923" y="461829"/>
                <a:ext cx="9321677" cy="3416320"/>
              </a:xfrm>
              <a:prstGeom prst="rect">
                <a:avLst/>
              </a:prstGeom>
              <a:noFill/>
              <a:ln w="9525">
                <a:noFill/>
                <a:miter lim="800000"/>
                <a:headEnd/>
                <a:tailEnd/>
              </a:ln>
            </p:spPr>
            <p:txBody>
              <a:bodyPr wrap="square">
                <a:prstTxWarp prst="textNoShape">
                  <a:avLst/>
                </a:prstTxWarp>
                <a:spAutoFit/>
              </a:bodyPr>
              <a:lstStyle/>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Model assumption and dataset</a:t>
                </a:r>
              </a:p>
              <a:p>
                <a:pPr marL="742950" lvl="1" indent="-285750">
                  <a:buFont typeface="Arial"/>
                  <a:buChar char="•"/>
                </a:pPr>
                <a:r>
                  <a:rPr lang="en-GB" sz="1800" b="0" dirty="0" smtClean="0">
                    <a:solidFill>
                      <a:srgbClr val="000090"/>
                    </a:solidFill>
                    <a:latin typeface="Avenir Light"/>
                    <a:cs typeface="Avenir Light"/>
                  </a:rPr>
                  <a:t>GMSB SUSY model: g -&gt; </a:t>
                </a:r>
                <a:r>
                  <a:rPr lang="en-GB" sz="1800" b="0" dirty="0" err="1" smtClean="0">
                    <a:solidFill>
                      <a:srgbClr val="000090"/>
                    </a:solidFill>
                    <a:latin typeface="Avenir Light"/>
                    <a:cs typeface="Avenir Light"/>
                  </a:rPr>
                  <a:t>gG</a:t>
                </a:r>
                <a:endParaRPr lang="en-GB" sz="1800" b="0" dirty="0" smtClean="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Full Run 2 dataset: 137 fb</a:t>
                </a:r>
                <a:r>
                  <a:rPr lang="en-GB" sz="1800" b="0" baseline="30000" dirty="0" smtClean="0">
                    <a:solidFill>
                      <a:srgbClr val="000090"/>
                    </a:solidFill>
                    <a:latin typeface="Avenir Light"/>
                    <a:cs typeface="Avenir Light"/>
                  </a:rPr>
                  <a:t>-1</a:t>
                </a:r>
              </a:p>
              <a:p>
                <a:pPr marL="742950" lvl="1" indent="-285750">
                  <a:buFont typeface="Arial"/>
                  <a:buChar char="•"/>
                </a:pPr>
                <a:endParaRPr lang="en-GB" sz="1800" b="0" dirty="0">
                  <a:solidFill>
                    <a:srgbClr val="000090"/>
                  </a:solidFill>
                  <a:latin typeface="Avenir Light"/>
                  <a:cs typeface="Avenir Light"/>
                </a:endParaRPr>
              </a:p>
              <a:p>
                <a:pPr marL="0" lvl="1"/>
                <a:endParaRPr lang="en-GB" sz="1800" b="0" dirty="0" smtClean="0">
                  <a:solidFill>
                    <a:srgbClr val="FF0000"/>
                  </a:solidFill>
                  <a:latin typeface="Avenir Light"/>
                  <a:cs typeface="Avenir Light"/>
                </a:endParaRPr>
              </a:p>
              <a:p>
                <a:pPr marL="0" lvl="1"/>
                <a:endParaRPr lang="en-GB" sz="1800" b="0" dirty="0" smtClean="0">
                  <a:solidFill>
                    <a:srgbClr val="FF0000"/>
                  </a:solidFill>
                  <a:latin typeface="Avenir Light"/>
                  <a:cs typeface="Avenir Light"/>
                </a:endParaRPr>
              </a:p>
              <a:p>
                <a:pPr marL="0" lvl="1"/>
                <a:r>
                  <a:rPr lang="en-GB" sz="1800" b="0" dirty="0" smtClean="0">
                    <a:solidFill>
                      <a:srgbClr val="FF0000"/>
                    </a:solidFill>
                    <a:latin typeface="Avenir Light"/>
                    <a:cs typeface="Avenir Light"/>
                  </a:rPr>
                  <a:t>Trigger and signal selection</a:t>
                </a:r>
                <a:endParaRPr lang="en-GB" sz="1800" b="0" dirty="0">
                  <a:solidFill>
                    <a:srgbClr val="FF000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HLT trigger: MET &gt; 120 </a:t>
                </a:r>
                <a:r>
                  <a:rPr lang="en-GB" sz="1800" b="0" dirty="0" err="1" smtClean="0">
                    <a:solidFill>
                      <a:srgbClr val="000090"/>
                    </a:solidFill>
                    <a:latin typeface="Avenir Light"/>
                    <a:cs typeface="Avenir Light"/>
                  </a:rPr>
                  <a:t>GeV</a:t>
                </a:r>
                <a:endParaRPr lang="en-GB" sz="1800" b="0" dirty="0">
                  <a:solidFill>
                    <a:srgbClr val="000090"/>
                  </a:solidFill>
                  <a:latin typeface="Avenir Light"/>
                  <a:cs typeface="Avenir Light"/>
                </a:endParaRPr>
              </a:p>
              <a:p>
                <a:pPr marL="742950" lvl="1" indent="-285750">
                  <a:buFont typeface="Arial"/>
                  <a:buChar char="•"/>
                </a:pPr>
                <a:r>
                  <a:rPr lang="en-GB" sz="1800" b="0" dirty="0" smtClean="0">
                    <a:solidFill>
                      <a:srgbClr val="000090"/>
                    </a:solidFill>
                    <a:latin typeface="Avenir Light"/>
                    <a:cs typeface="Avenir Light"/>
                  </a:rPr>
                  <a:t>MET + delayed calorimeter jet: </a:t>
                </a:r>
                <a:r>
                  <a:rPr lang="en-GB" sz="1800" b="0" dirty="0">
                    <a:solidFill>
                      <a:srgbClr val="000090"/>
                    </a:solidFill>
                    <a:latin typeface="Avenir Light"/>
                    <a:cs typeface="Avenir Light"/>
                  </a:rPr>
                  <a:t>3 </a:t>
                </a:r>
                <a:r>
                  <a:rPr lang="en-GB" sz="1800" b="0" dirty="0" smtClean="0">
                    <a:solidFill>
                      <a:srgbClr val="000090"/>
                    </a:solidFill>
                    <a:latin typeface="Avenir Light"/>
                    <a:cs typeface="Avenir Light"/>
                  </a:rPr>
                  <a:t>ns &lt; </a:t>
                </a:r>
                <a:r>
                  <a:rPr lang="en-GB" sz="1800" b="0" dirty="0" err="1" smtClean="0">
                    <a:solidFill>
                      <a:srgbClr val="000090"/>
                    </a:solidFill>
                    <a:latin typeface="Avenir Light"/>
                    <a:cs typeface="Avenir Light"/>
                  </a:rPr>
                  <a:t>t</a:t>
                </a:r>
                <a:r>
                  <a:rPr lang="en-GB" sz="1800" baseline="-25000" dirty="0" err="1" smtClean="0">
                    <a:solidFill>
                      <a:srgbClr val="000090"/>
                    </a:solidFill>
                    <a:latin typeface="Avenir Light"/>
                    <a:cs typeface="Avenir Light"/>
                  </a:rPr>
                  <a:t>jet</a:t>
                </a:r>
                <a:r>
                  <a:rPr lang="en-GB" sz="1800" b="0" dirty="0" smtClean="0">
                    <a:solidFill>
                      <a:srgbClr val="000090"/>
                    </a:solidFill>
                    <a:latin typeface="Avenir Light"/>
                    <a:cs typeface="Avenir Light"/>
                  </a:rPr>
                  <a:t> &lt; 20 ns</a:t>
                </a:r>
              </a:p>
              <a:p>
                <a:pPr marL="742950" lvl="1" indent="-285750">
                  <a:buFont typeface="Arial"/>
                  <a:buChar char="•"/>
                </a:pPr>
                <a:r>
                  <a:rPr lang="en-GB" sz="1800" b="0" dirty="0" smtClean="0">
                    <a:solidFill>
                      <a:srgbClr val="000090"/>
                    </a:solidFill>
                    <a:latin typeface="Avenir Light"/>
                    <a:cs typeface="Avenir Light"/>
                  </a:rPr>
                  <a:t>Particle flow not used for jet reconstruction due to non-standard tracker component, calorimeter clustering only</a:t>
                </a:r>
              </a:p>
            </p:txBody>
          </p:sp>
          <p:sp>
            <p:nvSpPr>
              <p:cNvPr id="3" name="Rectangle 2"/>
              <p:cNvSpPr/>
              <p:nvPr/>
            </p:nvSpPr>
            <p:spPr>
              <a:xfrm>
                <a:off x="4267404" y="928301"/>
                <a:ext cx="338397" cy="369332"/>
              </a:xfrm>
              <a:prstGeom prst="rect">
                <a:avLst/>
              </a:prstGeom>
            </p:spPr>
            <p:txBody>
              <a:bodyPr wrap="none">
                <a:spAutoFit/>
              </a:bodyPr>
              <a:lstStyle/>
              <a:p>
                <a:r>
                  <a:rPr lang="en-GB" sz="1800" dirty="0">
                    <a:solidFill>
                      <a:srgbClr val="000090"/>
                    </a:solidFill>
                    <a:latin typeface="Avenir Light"/>
                    <a:cs typeface="Avenir Light"/>
                  </a:rPr>
                  <a:t>~</a:t>
                </a:r>
                <a:endParaRPr lang="en-US" sz="1800" dirty="0">
                  <a:solidFill>
                    <a:srgbClr val="000090"/>
                  </a:solidFill>
                  <a:latin typeface="Avenir Light"/>
                  <a:cs typeface="Avenir Light"/>
                </a:endParaRPr>
              </a:p>
            </p:txBody>
          </p:sp>
        </p:grpSp>
        <p:sp>
          <p:nvSpPr>
            <p:cNvPr id="18" name="Rectangle 17"/>
            <p:cNvSpPr/>
            <p:nvPr/>
          </p:nvSpPr>
          <p:spPr>
            <a:xfrm>
              <a:off x="4051504" y="1347401"/>
              <a:ext cx="338397" cy="369332"/>
            </a:xfrm>
            <a:prstGeom prst="rect">
              <a:avLst/>
            </a:prstGeom>
          </p:spPr>
          <p:txBody>
            <a:bodyPr wrap="none">
              <a:spAutoFit/>
            </a:bodyPr>
            <a:lstStyle/>
            <a:p>
              <a:r>
                <a:rPr lang="en-GB" sz="1800" dirty="0">
                  <a:solidFill>
                    <a:srgbClr val="000090"/>
                  </a:solidFill>
                  <a:latin typeface="Avenir Light"/>
                  <a:cs typeface="Avenir Light"/>
                </a:rPr>
                <a:t>~</a:t>
              </a:r>
              <a:endParaRPr lang="en-US" sz="1800" dirty="0">
                <a:solidFill>
                  <a:srgbClr val="000090"/>
                </a:solidFill>
                <a:latin typeface="Avenir Light"/>
                <a:cs typeface="Avenir Light"/>
              </a:endParaRPr>
            </a:p>
          </p:txBody>
        </p:sp>
      </p:grpSp>
      <p:grpSp>
        <p:nvGrpSpPr>
          <p:cNvPr id="8" name="Group 7"/>
          <p:cNvGrpSpPr/>
          <p:nvPr/>
        </p:nvGrpSpPr>
        <p:grpSpPr>
          <a:xfrm>
            <a:off x="7655528" y="5526211"/>
            <a:ext cx="1198943" cy="593066"/>
            <a:chOff x="4986063" y="1360611"/>
            <a:chExt cx="1198943" cy="593066"/>
          </a:xfrm>
        </p:grpSpPr>
        <p:sp>
          <p:nvSpPr>
            <p:cNvPr id="24" name="Text Box 14"/>
            <p:cNvSpPr txBox="1">
              <a:spLocks noChangeArrowheads="1"/>
            </p:cNvSpPr>
            <p:nvPr/>
          </p:nvSpPr>
          <p:spPr bwMode="auto">
            <a:xfrm rot="19379594">
              <a:off x="5077168" y="1372175"/>
              <a:ext cx="1107838" cy="461665"/>
            </a:xfrm>
            <a:prstGeom prst="rect">
              <a:avLst/>
            </a:prstGeom>
            <a:noFill/>
            <a:ln w="9525">
              <a:noFill/>
              <a:miter lim="800000"/>
              <a:headEnd/>
              <a:tailEnd/>
            </a:ln>
          </p:spPr>
          <p:txBody>
            <a:bodyPr wrap="square">
              <a:prstTxWarp prst="textNoShape">
                <a:avLst/>
              </a:prstTxWarp>
              <a:spAutoFit/>
            </a:bodyPr>
            <a:lstStyle/>
            <a:p>
              <a:pPr marL="0" lvl="1"/>
              <a:r>
                <a:rPr lang="en-GB" sz="2400" b="0" dirty="0" smtClean="0">
                  <a:solidFill>
                    <a:srgbClr val="008000"/>
                  </a:solidFill>
                  <a:latin typeface="Avenir Light"/>
                  <a:cs typeface="Avenir Light"/>
                </a:rPr>
                <a:t>NEW!</a:t>
              </a:r>
              <a:endParaRPr lang="en-GB" sz="2400" b="0" dirty="0">
                <a:solidFill>
                  <a:srgbClr val="008000"/>
                </a:solidFill>
                <a:latin typeface="Trebuchet MS"/>
              </a:endParaRPr>
            </a:p>
          </p:txBody>
        </p:sp>
        <p:sp>
          <p:nvSpPr>
            <p:cNvPr id="7" name="Oval 6"/>
            <p:cNvSpPr/>
            <p:nvPr/>
          </p:nvSpPr>
          <p:spPr bwMode="auto">
            <a:xfrm rot="19383211">
              <a:off x="4986063" y="1360611"/>
              <a:ext cx="1155700" cy="593066"/>
            </a:xfrm>
            <a:prstGeom prst="ellipse">
              <a:avLst/>
            </a:prstGeom>
            <a:solidFill>
              <a:srgbClr val="FFFF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Tree>
    <p:extLst>
      <p:ext uri="{BB962C8B-B14F-4D97-AF65-F5344CB8AC3E}">
        <p14:creationId xmlns:p14="http://schemas.microsoft.com/office/powerpoint/2010/main" val="40775681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75293</TotalTime>
  <Words>2910</Words>
  <Application>Microsoft Macintosh PowerPoint</Application>
  <PresentationFormat>A4 Paper (210x297 mm)</PresentationFormat>
  <Paragraphs>397</Paragraphs>
  <Slides>25</Slides>
  <Notes>25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Leere Präsentation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wulz</dc:creator>
  <cp:keywords/>
  <dc:description/>
  <cp:lastModifiedBy>Claudia-Elisabeth Wulz</cp:lastModifiedBy>
  <cp:revision>4157</cp:revision>
  <cp:lastPrinted>2010-09-08T11:41:37Z</cp:lastPrinted>
  <dcterms:created xsi:type="dcterms:W3CDTF">2013-03-03T13:04:20Z</dcterms:created>
  <dcterms:modified xsi:type="dcterms:W3CDTF">2019-05-20T18:18:41Z</dcterms:modified>
  <cp:category/>
</cp:coreProperties>
</file>