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774" r:id="rId2"/>
    <p:sldMasterId id="2147483738" r:id="rId3"/>
    <p:sldMasterId id="2147483786" r:id="rId4"/>
  </p:sldMasterIdLst>
  <p:notesMasterIdLst>
    <p:notesMasterId r:id="rId23"/>
  </p:notesMasterIdLst>
  <p:handoutMasterIdLst>
    <p:handoutMasterId r:id="rId24"/>
  </p:handoutMasterIdLst>
  <p:sldIdLst>
    <p:sldId id="873" r:id="rId5"/>
    <p:sldId id="889" r:id="rId6"/>
    <p:sldId id="877" r:id="rId7"/>
    <p:sldId id="883" r:id="rId8"/>
    <p:sldId id="878" r:id="rId9"/>
    <p:sldId id="884" r:id="rId10"/>
    <p:sldId id="885" r:id="rId11"/>
    <p:sldId id="888" r:id="rId12"/>
    <p:sldId id="890" r:id="rId13"/>
    <p:sldId id="886" r:id="rId14"/>
    <p:sldId id="887" r:id="rId15"/>
    <p:sldId id="851" r:id="rId16"/>
    <p:sldId id="880" r:id="rId17"/>
    <p:sldId id="882" r:id="rId18"/>
    <p:sldId id="881" r:id="rId19"/>
    <p:sldId id="879" r:id="rId20"/>
    <p:sldId id="876" r:id="rId21"/>
    <p:sldId id="800" r:id="rId22"/>
  </p:sldIdLst>
  <p:sldSz cx="9906000" cy="6858000" type="A4"/>
  <p:notesSz cx="9779000" cy="66452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b="1" kern="1200">
        <a:solidFill>
          <a:srgbClr val="DDFFF6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b="1" kern="1200">
        <a:solidFill>
          <a:srgbClr val="DDFFF6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b="1" kern="1200">
        <a:solidFill>
          <a:srgbClr val="DDFFF6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b="1" kern="1200">
        <a:solidFill>
          <a:srgbClr val="DDFFF6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b="1" kern="1200">
        <a:solidFill>
          <a:srgbClr val="DDFFF6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1200" b="1" kern="1200">
        <a:solidFill>
          <a:srgbClr val="DDFFF6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1200" b="1" kern="1200">
        <a:solidFill>
          <a:srgbClr val="DDFFF6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1200" b="1" kern="1200">
        <a:solidFill>
          <a:srgbClr val="DDFFF6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1200" b="1" kern="1200">
        <a:solidFill>
          <a:srgbClr val="DDFFF6"/>
        </a:solidFill>
        <a:latin typeface="Times New Roman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audia-E. Wulz" initials="CW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2BB5"/>
    <a:srgbClr val="498195"/>
    <a:srgbClr val="DEBA38"/>
    <a:srgbClr val="C5A330"/>
    <a:srgbClr val="9A1E1A"/>
    <a:srgbClr val="FFD33D"/>
    <a:srgbClr val="2BADB1"/>
    <a:srgbClr val="60A7C0"/>
    <a:srgbClr val="6EC0DD"/>
    <a:srgbClr val="7B48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02" autoAdjust="0"/>
    <p:restoredTop sz="91617" autoAdjust="0"/>
  </p:normalViewPr>
  <p:slideViewPr>
    <p:cSldViewPr snapToGrid="0">
      <p:cViewPr>
        <p:scale>
          <a:sx n="95" d="100"/>
          <a:sy n="95" d="100"/>
        </p:scale>
        <p:origin x="-432" y="-336"/>
      </p:cViewPr>
      <p:guideLst>
        <p:guide orient="horz" pos="1983"/>
        <p:guide pos="31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28" d="100"/>
          <a:sy n="128" d="100"/>
        </p:scale>
        <p:origin x="-96" y="-1248"/>
      </p:cViewPr>
      <p:guideLst>
        <p:guide orient="horz" pos="2093"/>
        <p:guide pos="30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37038" cy="331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38788" y="0"/>
            <a:ext cx="4238625" cy="331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2794B-715F-844B-9AEE-EE4F14DF79D6}" type="datetimeFigureOut">
              <a:rPr lang="en-US" smtClean="0"/>
              <a:pPr/>
              <a:t>26.08.15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311900"/>
            <a:ext cx="4237038" cy="331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38788" y="6311900"/>
            <a:ext cx="4238625" cy="331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15542-C2D7-7A46-9467-157BCD7D4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708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37038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8" tIns="46923" rIns="93848" bIns="46923" numCol="1" anchor="t" anchorCtr="0" compatLnSpc="1">
            <a:prstTxWarp prst="textNoShape">
              <a:avLst/>
            </a:prstTxWarp>
          </a:bodyPr>
          <a:lstStyle>
            <a:lvl1pPr defTabSz="938213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41963" y="0"/>
            <a:ext cx="42370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8" tIns="46923" rIns="93848" bIns="46923" numCol="1" anchor="t" anchorCtr="0" compatLnSpc="1">
            <a:prstTxWarp prst="textNoShape">
              <a:avLst/>
            </a:prstTxWarp>
          </a:bodyPr>
          <a:lstStyle>
            <a:lvl1pPr algn="r" defTabSz="938213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90863" y="498475"/>
            <a:ext cx="3598862" cy="2492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03338" y="3155950"/>
            <a:ext cx="717232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8" tIns="46923" rIns="93848" bIns="469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Textformatierung des Masters zu bearbeiten.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13488"/>
            <a:ext cx="4237038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8" tIns="46923" rIns="93848" bIns="46923" numCol="1" anchor="b" anchorCtr="0" compatLnSpc="1">
            <a:prstTxWarp prst="textNoShape">
              <a:avLst/>
            </a:prstTxWarp>
          </a:bodyPr>
          <a:lstStyle>
            <a:lvl1pPr defTabSz="938213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41963" y="6313488"/>
            <a:ext cx="4237037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8" tIns="46923" rIns="93848" bIns="46923" numCol="1" anchor="b" anchorCtr="0" compatLnSpc="1">
            <a:prstTxWarp prst="textNoShape">
              <a:avLst/>
            </a:prstTxWarp>
          </a:bodyPr>
          <a:lstStyle>
            <a:lvl1pPr algn="r" defTabSz="938213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3F35A73-B1E8-BA4B-BE77-B55E3AF427D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08395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C3C528-B66A-4D43-8DE5-706349682364}" type="slidenum">
              <a:rPr lang="de-DE"/>
              <a:pPr/>
              <a:t>1</a:t>
            </a:fld>
            <a:endParaRPr lang="de-DE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90863" y="498475"/>
            <a:ext cx="3598862" cy="2492375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F35A73-B1E8-BA4B-BE77-B55E3AF427D9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F35A73-B1E8-BA4B-BE77-B55E3AF427D9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F35A73-B1E8-BA4B-BE77-B55E3AF427D9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F35A73-B1E8-BA4B-BE77-B55E3AF427D9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F35A73-B1E8-BA4B-BE77-B55E3AF427D9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F35A73-B1E8-BA4B-BE77-B55E3AF427D9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F35A73-B1E8-BA4B-BE77-B55E3AF427D9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F35A73-B1E8-BA4B-BE77-B55E3AF427D9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F35A73-B1E8-BA4B-BE77-B55E3AF427D9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F35A73-B1E8-BA4B-BE77-B55E3AF427D9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F35A73-B1E8-BA4B-BE77-B55E3AF427D9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F35A73-B1E8-BA4B-BE77-B55E3AF427D9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F35A73-B1E8-BA4B-BE77-B55E3AF427D9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F35A73-B1E8-BA4B-BE77-B55E3AF427D9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F35A73-B1E8-BA4B-BE77-B55E3AF427D9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F35A73-B1E8-BA4B-BE77-B55E3AF427D9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F35A73-B1E8-BA4B-BE77-B55E3AF427D9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C.-E. Wulz</a:t>
            </a:r>
            <a:endParaRPr lang="en-US" b="0" i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FE39E-183A-C448-853D-4045EE54CC86}" type="slidenum">
              <a:rPr lang="en-US"/>
              <a:pPr>
                <a:defRPr/>
              </a:pPr>
              <a:t>‹#›</a:t>
            </a:fld>
            <a:endParaRPr lang="en-US" b="0" i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1" y="274640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C.-E. Wulz</a:t>
            </a:r>
            <a:endParaRPr lang="en-US" b="0" i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082A5-6F5E-C246-BA82-B78D56FDF717}" type="slidenum">
              <a:rPr lang="en-US"/>
              <a:pPr>
                <a:defRPr/>
              </a:pPr>
              <a:t>‹#›</a:t>
            </a:fld>
            <a:endParaRPr lang="en-US" b="0" i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C.-E. Wulz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BCB6-32F1-8141-A8B9-04056EE907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C.-E. Wulz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BCB6-32F1-8141-A8B9-04056EE907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C.-E. Wulz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BCB6-32F1-8141-A8B9-04056EE907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C.-E. Wulz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BCB6-32F1-8141-A8B9-04056EE907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C.-E. Wulz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BCB6-32F1-8141-A8B9-04056EE907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C.-E. Wulz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BCB6-32F1-8141-A8B9-04056EE907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C.-E. Wulz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BCB6-32F1-8141-A8B9-04056EE907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C.-E. Wulz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BCB6-32F1-8141-A8B9-04056EE907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C.-E. Wulz</a:t>
            </a:r>
            <a:endParaRPr lang="en-US" b="0" i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79B45-D490-BB49-88B4-AE4BC8240FF9}" type="slidenum">
              <a:rPr lang="en-US"/>
              <a:pPr>
                <a:defRPr/>
              </a:pPr>
              <a:t>‹#›</a:t>
            </a:fld>
            <a:endParaRPr lang="en-US" b="0" i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C.-E. Wulz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BCB6-32F1-8141-A8B9-04056EE907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C.-E. Wulz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BCB6-32F1-8141-A8B9-04056EE907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C.-E. Wulz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BCB6-32F1-8141-A8B9-04056EE907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C.-E. Wulz</a:t>
            </a:r>
            <a:endParaRPr lang="en-US" b="0" i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E11E9-0320-B544-8E9D-8935C0E12941}" type="slidenum">
              <a:rPr lang="en-US"/>
              <a:pPr>
                <a:defRPr/>
              </a:pPr>
              <a:t>‹#›</a:t>
            </a:fld>
            <a:endParaRPr lang="en-US" b="0" i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C.-E. Wulz</a:t>
            </a:r>
            <a:endParaRPr lang="en-US" b="0" i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F1D04-4100-D643-B76C-C7A5188CAF72}" type="slidenum">
              <a:rPr lang="en-US"/>
              <a:pPr>
                <a:defRPr/>
              </a:pPr>
              <a:t>‹#›</a:t>
            </a:fld>
            <a:endParaRPr lang="en-US" b="0" i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600202"/>
            <a:ext cx="4381501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C.-E. Wulz</a:t>
            </a:r>
            <a:endParaRPr lang="en-US" b="0" i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1802B-7112-064C-869D-A2E768C2401A}" type="slidenum">
              <a:rPr lang="en-US"/>
              <a:pPr>
                <a:defRPr/>
              </a:pPr>
              <a:t>‹#›</a:t>
            </a:fld>
            <a:endParaRPr lang="en-US" b="0" i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C.-E. Wulz</a:t>
            </a:r>
            <a:endParaRPr lang="en-US" b="0" i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0E378-9D3B-144F-B7B8-BBE652200447}" type="slidenum">
              <a:rPr lang="en-US"/>
              <a:pPr>
                <a:defRPr/>
              </a:pPr>
              <a:t>‹#›</a:t>
            </a:fld>
            <a:endParaRPr lang="en-US" b="0" i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C.-E. Wulz</a:t>
            </a:r>
            <a:endParaRPr lang="en-US" b="0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5C9F4-5521-BD46-B6F7-CBB45E7F2DA0}" type="slidenum">
              <a:rPr lang="en-US"/>
              <a:pPr>
                <a:defRPr/>
              </a:pPr>
              <a:t>‹#›</a:t>
            </a:fld>
            <a:endParaRPr lang="en-US" b="0" i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C.-E. Wulz</a:t>
            </a:r>
            <a:endParaRPr lang="en-US" b="0" i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88CA0-7237-7B49-8ED6-F356B598116B}" type="slidenum">
              <a:rPr lang="en-US"/>
              <a:pPr>
                <a:defRPr/>
              </a:pPr>
              <a:t>‹#›</a:t>
            </a:fld>
            <a:endParaRPr lang="en-US" b="0" i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C.-E. Wulz</a:t>
            </a:r>
            <a:endParaRPr lang="en-US" b="0" i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46C5E-B500-6745-AD9E-CD0C37A48B14}" type="slidenum">
              <a:rPr lang="en-US"/>
              <a:pPr>
                <a:defRPr/>
              </a:pPr>
              <a:t>‹#›</a:t>
            </a:fld>
            <a:endParaRPr lang="en-US" b="0" i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138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138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C.-E. Wulz</a:t>
            </a:r>
            <a:endParaRPr lang="en-US" b="0" i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0FFDA-B40B-CD41-9BFC-BD8889E157A2}" type="slidenum">
              <a:rPr lang="en-US"/>
              <a:pPr>
                <a:defRPr/>
              </a:pPr>
              <a:t>‹#›</a:t>
            </a:fld>
            <a:endParaRPr lang="en-US" b="0" i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C.-E. Wulz</a:t>
            </a:r>
            <a:endParaRPr lang="en-US" b="0" i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F4C30-ABBF-844B-AD66-A83730B87A0C}" type="slidenum">
              <a:rPr lang="en-US"/>
              <a:pPr>
                <a:defRPr/>
              </a:pPr>
              <a:t>‹#›</a:t>
            </a:fld>
            <a:endParaRPr lang="en-US" b="0" i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C.-E. Wulz</a:t>
            </a:r>
            <a:endParaRPr lang="en-US" b="0" i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A590F-9496-144B-8AE0-05F0203B62FD}" type="slidenum">
              <a:rPr lang="en-US"/>
              <a:pPr>
                <a:defRPr/>
              </a:pPr>
              <a:t>‹#›</a:t>
            </a:fld>
            <a:endParaRPr lang="en-US" b="0" i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1" y="274640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C.-E. Wulz</a:t>
            </a:r>
            <a:endParaRPr lang="en-US" b="0" i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40527-E26B-E546-BC37-9B33EB97C30F}" type="slidenum">
              <a:rPr lang="en-US"/>
              <a:pPr>
                <a:defRPr/>
              </a:pPr>
              <a:t>‹#›</a:t>
            </a:fld>
            <a:endParaRPr lang="en-US" b="0" i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C.-E. Wulz</a:t>
            </a:r>
            <a:endParaRPr lang="en-US" b="0" i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E11E9-0320-B544-8E9D-8935C0E12941}" type="slidenum">
              <a:rPr lang="en-US"/>
              <a:pPr>
                <a:defRPr/>
              </a:pPr>
              <a:t>‹#›</a:t>
            </a:fld>
            <a:endParaRPr lang="en-US" b="0" i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C.-E. Wulz</a:t>
            </a:r>
            <a:endParaRPr lang="en-US" b="0" i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F1D04-4100-D643-B76C-C7A5188CAF72}" type="slidenum">
              <a:rPr lang="en-US"/>
              <a:pPr>
                <a:defRPr/>
              </a:pPr>
              <a:t>‹#›</a:t>
            </a:fld>
            <a:endParaRPr lang="en-US" b="0" i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600202"/>
            <a:ext cx="4381501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C.-E. Wulz</a:t>
            </a:r>
            <a:endParaRPr lang="en-US" b="0" i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1802B-7112-064C-869D-A2E768C2401A}" type="slidenum">
              <a:rPr lang="en-US"/>
              <a:pPr>
                <a:defRPr/>
              </a:pPr>
              <a:t>‹#›</a:t>
            </a:fld>
            <a:endParaRPr lang="en-US" b="0" i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C.-E. Wulz</a:t>
            </a:r>
            <a:endParaRPr lang="en-US" b="0" i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0E378-9D3B-144F-B7B8-BBE652200447}" type="slidenum">
              <a:rPr lang="en-US"/>
              <a:pPr>
                <a:defRPr/>
              </a:pPr>
              <a:t>‹#›</a:t>
            </a:fld>
            <a:endParaRPr lang="en-US" b="0" i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C.-E. Wulz</a:t>
            </a:r>
            <a:endParaRPr lang="en-US" b="0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5C9F4-5521-BD46-B6F7-CBB45E7F2DA0}" type="slidenum">
              <a:rPr lang="en-US"/>
              <a:pPr>
                <a:defRPr/>
              </a:pPr>
              <a:t>‹#›</a:t>
            </a:fld>
            <a:endParaRPr lang="en-US" b="0" i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600202"/>
            <a:ext cx="4381501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C.-E. Wulz</a:t>
            </a:r>
            <a:endParaRPr lang="en-US" b="0" i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071B7-2C9C-4741-BBB2-ED8A0B957126}" type="slidenum">
              <a:rPr lang="en-US"/>
              <a:pPr>
                <a:defRPr/>
              </a:pPr>
              <a:t>‹#›</a:t>
            </a:fld>
            <a:endParaRPr lang="en-US" b="0" i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C.-E. Wulz</a:t>
            </a:r>
            <a:endParaRPr lang="en-US" b="0" i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88CA0-7237-7B49-8ED6-F356B598116B}" type="slidenum">
              <a:rPr lang="en-US"/>
              <a:pPr>
                <a:defRPr/>
              </a:pPr>
              <a:t>‹#›</a:t>
            </a:fld>
            <a:endParaRPr lang="en-US" b="0" i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138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138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C.-E. Wulz</a:t>
            </a:r>
            <a:endParaRPr lang="en-US" b="0" i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0FFDA-B40B-CD41-9BFC-BD8889E157A2}" type="slidenum">
              <a:rPr lang="en-US"/>
              <a:pPr>
                <a:defRPr/>
              </a:pPr>
              <a:t>‹#›</a:t>
            </a:fld>
            <a:endParaRPr lang="en-US" b="0" i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C.-E. Wulz</a:t>
            </a:r>
            <a:endParaRPr lang="en-US" b="0" i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F4C30-ABBF-844B-AD66-A83730B87A0C}" type="slidenum">
              <a:rPr lang="en-US"/>
              <a:pPr>
                <a:defRPr/>
              </a:pPr>
              <a:t>‹#›</a:t>
            </a:fld>
            <a:endParaRPr lang="en-US" b="0" i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C.-E. Wulz</a:t>
            </a:r>
            <a:endParaRPr lang="en-US" b="0" i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A590F-9496-144B-8AE0-05F0203B62FD}" type="slidenum">
              <a:rPr lang="en-US"/>
              <a:pPr>
                <a:defRPr/>
              </a:pPr>
              <a:t>‹#›</a:t>
            </a:fld>
            <a:endParaRPr lang="en-US" b="0" i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1" y="274640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C.-E. Wulz</a:t>
            </a:r>
            <a:endParaRPr lang="en-US" b="0" i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40527-E26B-E546-BC37-9B33EB97C30F}" type="slidenum">
              <a:rPr lang="en-US"/>
              <a:pPr>
                <a:defRPr/>
              </a:pPr>
              <a:t>‹#›</a:t>
            </a:fld>
            <a:endParaRPr lang="en-US" b="0" i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C.-E. Wulz</a:t>
            </a:r>
            <a:endParaRPr lang="en-US" b="0" i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CE533-F86A-5148-B6E4-BF2B8024E522}" type="slidenum">
              <a:rPr lang="en-US"/>
              <a:pPr>
                <a:defRPr/>
              </a:pPr>
              <a:t>‹#›</a:t>
            </a:fld>
            <a:endParaRPr lang="en-US" b="0" i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C.-E. Wulz</a:t>
            </a:r>
            <a:endParaRPr lang="en-US" b="0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AE6FC-4B9F-7D46-9EEC-AE2087E658D2}" type="slidenum">
              <a:rPr lang="en-US"/>
              <a:pPr>
                <a:defRPr/>
              </a:pPr>
              <a:t>‹#›</a:t>
            </a:fld>
            <a:endParaRPr lang="en-US" b="0" i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C.-E. Wulz</a:t>
            </a:r>
            <a:endParaRPr lang="en-US" b="0" i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30E94-7335-5C46-8CB9-AD762BE3E1D4}" type="slidenum">
              <a:rPr lang="en-US"/>
              <a:pPr>
                <a:defRPr/>
              </a:pPr>
              <a:t>‹#›</a:t>
            </a:fld>
            <a:endParaRPr lang="en-US" b="0" i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138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138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C.-E. Wulz</a:t>
            </a:r>
            <a:endParaRPr lang="en-US" b="0" i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AADFF-D729-C84A-BD57-6740ACF4F967}" type="slidenum">
              <a:rPr lang="en-US"/>
              <a:pPr>
                <a:defRPr/>
              </a:pPr>
              <a:t>‹#›</a:t>
            </a:fld>
            <a:endParaRPr lang="en-US" b="0" i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C.-E. Wulz</a:t>
            </a:r>
            <a:endParaRPr lang="en-US" b="0" i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33B93-5B27-344E-A5F7-20E0182A7E7F}" type="slidenum">
              <a:rPr lang="en-US"/>
              <a:pPr>
                <a:defRPr/>
              </a:pPr>
              <a:t>‹#›</a:t>
            </a:fld>
            <a:endParaRPr lang="en-US" b="0" i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553200"/>
            <a:ext cx="2146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000" i="1">
                <a:solidFill>
                  <a:schemeClr val="tx1"/>
                </a:solidFill>
                <a:latin typeface="Trebuchet MS"/>
              </a:defRPr>
            </a:lvl1pPr>
          </a:lstStyle>
          <a:p>
            <a:pPr>
              <a:defRPr/>
            </a:pPr>
            <a:r>
              <a:rPr lang="de-CH" smtClean="0"/>
              <a:t>C.-E. Wulz</a:t>
            </a:r>
            <a:endParaRPr lang="en-US" b="0" dirty="0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33925" y="6553200"/>
            <a:ext cx="515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000" i="1">
                <a:solidFill>
                  <a:schemeClr val="tx1"/>
                </a:solidFill>
                <a:latin typeface="Trebuchet MS"/>
              </a:defRPr>
            </a:lvl1pPr>
          </a:lstStyle>
          <a:p>
            <a:pPr>
              <a:defRPr/>
            </a:pPr>
            <a:fld id="{66C63253-10A6-8B46-ACBF-BCB56AA29134}" type="slidenum">
              <a:rPr lang="en-US" smtClean="0"/>
              <a:pPr>
                <a:defRPr/>
              </a:pPr>
              <a:t>‹#›</a:t>
            </a:fld>
            <a:endParaRPr lang="en-US" b="0" dirty="0"/>
          </a:p>
        </p:txBody>
      </p:sp>
      <p:sp>
        <p:nvSpPr>
          <p:cNvPr id="1048" name="Rectangle 24"/>
          <p:cNvSpPr>
            <a:spLocks noChangeArrowheads="1"/>
          </p:cNvSpPr>
          <p:nvPr userDrawn="1"/>
        </p:nvSpPr>
        <p:spPr bwMode="auto">
          <a:xfrm>
            <a:off x="8245477" y="6553200"/>
            <a:ext cx="94932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ja-JP" sz="1000" i="1" dirty="0" smtClean="0">
                <a:solidFill>
                  <a:schemeClr val="tx1"/>
                </a:solidFill>
                <a:latin typeface="Trebuchet MS"/>
                <a:ea typeface="ＭＳ Ｐゴシック" charset="-128"/>
                <a:cs typeface="ＭＳ Ｐゴシック" charset="-128"/>
              </a:rPr>
              <a:t>ICNFP,</a:t>
            </a:r>
            <a:r>
              <a:rPr lang="en-US" altLang="ja-JP" sz="1000" i="1" baseline="0" dirty="0" smtClean="0">
                <a:solidFill>
                  <a:schemeClr val="tx1"/>
                </a:solidFill>
                <a:latin typeface="Trebuchet MS"/>
                <a:ea typeface="ＭＳ Ｐゴシック" charset="-128"/>
                <a:cs typeface="ＭＳ Ｐゴシック" charset="-128"/>
              </a:rPr>
              <a:t> Aug. 2015</a:t>
            </a:r>
            <a:endParaRPr lang="en-US" sz="1000" b="0" dirty="0">
              <a:solidFill>
                <a:schemeClr val="tx1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smtClean="0"/>
              <a:t>C.-E. Wulz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7BCB6-32F1-8141-A8B9-04056EE907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553200"/>
            <a:ext cx="2146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000" i="1">
                <a:solidFill>
                  <a:schemeClr val="tx1"/>
                </a:solidFill>
                <a:latin typeface="Trebuchet MS"/>
              </a:defRPr>
            </a:lvl1pPr>
          </a:lstStyle>
          <a:p>
            <a:pPr>
              <a:defRPr/>
            </a:pPr>
            <a:r>
              <a:rPr lang="de-CH" smtClean="0"/>
              <a:t>C.-E. Wulz</a:t>
            </a:r>
            <a:endParaRPr lang="en-US" b="0" dirty="0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72025" y="6553200"/>
            <a:ext cx="515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000" i="1">
                <a:solidFill>
                  <a:schemeClr val="tx1"/>
                </a:solidFill>
                <a:latin typeface="Trebuchet MS"/>
              </a:defRPr>
            </a:lvl1pPr>
          </a:lstStyle>
          <a:p>
            <a:pPr>
              <a:defRPr/>
            </a:pPr>
            <a:fld id="{58B340C3-70B5-8848-9E86-49FC4D473422}" type="slidenum">
              <a:rPr lang="en-US" smtClean="0"/>
              <a:pPr>
                <a:defRPr/>
              </a:pPr>
              <a:t>‹#›</a:t>
            </a:fld>
            <a:endParaRPr lang="en-US" b="0" dirty="0"/>
          </a:p>
        </p:txBody>
      </p:sp>
      <p:sp>
        <p:nvSpPr>
          <p:cNvPr id="5" name="Rectangle 24"/>
          <p:cNvSpPr>
            <a:spLocks noChangeArrowheads="1"/>
          </p:cNvSpPr>
          <p:nvPr userDrawn="1"/>
        </p:nvSpPr>
        <p:spPr bwMode="auto">
          <a:xfrm>
            <a:off x="8245477" y="6553200"/>
            <a:ext cx="94932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ja-JP" sz="1000" i="1" dirty="0" smtClean="0">
                <a:solidFill>
                  <a:schemeClr val="tx1"/>
                </a:solidFill>
                <a:latin typeface="Trebuchet MS"/>
                <a:ea typeface="ＭＳ Ｐゴシック" charset="-128"/>
                <a:cs typeface="ＭＳ Ｐゴシック" charset="-128"/>
              </a:rPr>
              <a:t>ICNFP,</a:t>
            </a:r>
            <a:r>
              <a:rPr lang="en-US" altLang="ja-JP" sz="1000" i="1" baseline="0" dirty="0" smtClean="0">
                <a:solidFill>
                  <a:schemeClr val="tx1"/>
                </a:solidFill>
                <a:latin typeface="Trebuchet MS"/>
                <a:ea typeface="ＭＳ Ｐゴシック" charset="-128"/>
                <a:cs typeface="ＭＳ Ｐゴシック" charset="-128"/>
              </a:rPr>
              <a:t> Aug. 2015</a:t>
            </a:r>
            <a:endParaRPr lang="en-US" sz="1000" b="0" dirty="0">
              <a:solidFill>
                <a:schemeClr val="tx1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553200"/>
            <a:ext cx="2146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000" i="1">
                <a:solidFill>
                  <a:schemeClr val="tx1"/>
                </a:solidFill>
                <a:latin typeface="Trebuchet MS"/>
              </a:defRPr>
            </a:lvl1pPr>
          </a:lstStyle>
          <a:p>
            <a:pPr>
              <a:defRPr/>
            </a:pPr>
            <a:r>
              <a:rPr lang="de-CH" smtClean="0"/>
              <a:t>C.-E. Wulz</a:t>
            </a:r>
            <a:endParaRPr lang="en-US" b="0" dirty="0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72025" y="6553200"/>
            <a:ext cx="515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000" i="1">
                <a:solidFill>
                  <a:schemeClr val="tx1"/>
                </a:solidFill>
                <a:latin typeface="Trebuchet MS"/>
              </a:defRPr>
            </a:lvl1pPr>
          </a:lstStyle>
          <a:p>
            <a:pPr>
              <a:defRPr/>
            </a:pPr>
            <a:fld id="{58B340C3-70B5-8848-9E86-49FC4D473422}" type="slidenum">
              <a:rPr lang="en-US" smtClean="0"/>
              <a:pPr>
                <a:defRPr/>
              </a:pPr>
              <a:t>‹#›</a:t>
            </a:fld>
            <a:endParaRPr lang="en-US" b="0" dirty="0"/>
          </a:p>
        </p:txBody>
      </p:sp>
      <p:sp>
        <p:nvSpPr>
          <p:cNvPr id="6" name="Rectangle 24"/>
          <p:cNvSpPr>
            <a:spLocks noChangeArrowheads="1"/>
          </p:cNvSpPr>
          <p:nvPr userDrawn="1"/>
        </p:nvSpPr>
        <p:spPr bwMode="auto">
          <a:xfrm>
            <a:off x="8245477" y="6553200"/>
            <a:ext cx="94932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ja-JP" sz="1000" i="1" dirty="0" smtClean="0">
                <a:solidFill>
                  <a:schemeClr val="tx1"/>
                </a:solidFill>
                <a:latin typeface="Trebuchet MS"/>
                <a:ea typeface="ＭＳ Ｐゴシック" charset="-128"/>
                <a:cs typeface="ＭＳ Ｐゴシック" charset="-128"/>
              </a:rPr>
              <a:t>ICNFP,</a:t>
            </a:r>
            <a:r>
              <a:rPr lang="en-US" altLang="ja-JP" sz="1000" i="1" baseline="0" dirty="0" smtClean="0">
                <a:solidFill>
                  <a:schemeClr val="tx1"/>
                </a:solidFill>
                <a:latin typeface="Trebuchet MS"/>
                <a:ea typeface="ＭＳ Ｐゴシック" charset="-128"/>
                <a:cs typeface="ＭＳ Ｐゴシック" charset="-128"/>
              </a:rPr>
              <a:t> Aug. 2015</a:t>
            </a:r>
            <a:endParaRPr lang="en-US" sz="1000" b="0" dirty="0">
              <a:solidFill>
                <a:schemeClr val="tx1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8.png"/><Relationship Id="rId5" Type="http://schemas.openxmlformats.org/officeDocument/2006/relationships/image" Target="../media/image29.jpg"/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2.png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7" Type="http://schemas.openxmlformats.org/officeDocument/2006/relationships/image" Target="../media/image33.emf"/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6" Type="http://schemas.openxmlformats.org/officeDocument/2006/relationships/image" Target="../media/image36.emf"/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7.emf"/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2.png"/><Relationship Id="rId5" Type="http://schemas.openxmlformats.org/officeDocument/2006/relationships/image" Target="../media/image39.png"/><Relationship Id="rId6" Type="http://schemas.openxmlformats.org/officeDocument/2006/relationships/image" Target="../media/image40.emf"/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s://twiki.cern.ch/twiki/bin/view/CMSPublic/PhysicsResultsEXO" TargetMode="External"/><Relationship Id="rId5" Type="http://schemas.openxmlformats.org/officeDocument/2006/relationships/hyperlink" Target="https://twiki.cern.ch/twiki/bin/view/CMSPublic/PhysicsResultsB2G" TargetMode="External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2.png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8" Type="http://schemas.openxmlformats.org/officeDocument/2006/relationships/image" Target="../media/image7.emf"/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2.png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1.emf"/><Relationship Id="rId5" Type="http://schemas.openxmlformats.org/officeDocument/2006/relationships/image" Target="../media/image22.png"/><Relationship Id="rId6" Type="http://schemas.openxmlformats.org/officeDocument/2006/relationships/image" Target="../media/image23.emf"/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47" name="Rectangle 19"/>
          <p:cNvSpPr>
            <a:spLocks noChangeArrowheads="1"/>
          </p:cNvSpPr>
          <p:nvPr/>
        </p:nvSpPr>
        <p:spPr bwMode="auto">
          <a:xfrm>
            <a:off x="836614" y="3636963"/>
            <a:ext cx="837088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16200000" algn="tl">
                    <a:schemeClr val="bg1"/>
                  </a:outerShdw>
                </a:effectLst>
                <a:latin typeface="Trebuchet MS" charset="0"/>
              </a:rPr>
              <a:t>Exotica in CMS</a:t>
            </a:r>
            <a:endParaRPr lang="en-US" sz="4000" dirty="0">
              <a:solidFill>
                <a:schemeClr val="bg2">
                  <a:lumMod val="50000"/>
                </a:schemeClr>
              </a:solidFill>
              <a:effectLst>
                <a:outerShdw blurRad="50800" dist="38100" dir="16200000" algn="tl">
                  <a:schemeClr val="bg1"/>
                </a:outerShdw>
              </a:effectLst>
              <a:latin typeface="Trebuchet M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45600" y="279400"/>
            <a:ext cx="184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4113214" y="5580063"/>
            <a:ext cx="534828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6200000" algn="tl">
                    <a:schemeClr val="bg1"/>
                  </a:outerShdw>
                </a:effectLst>
                <a:latin typeface="Trebuchet MS" charset="0"/>
              </a:rPr>
              <a:t>Claudia-Elisabeth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6200000" algn="tl">
                    <a:schemeClr val="bg1"/>
                  </a:outerShdw>
                </a:effectLst>
                <a:latin typeface="Trebuchet MS" charset="0"/>
              </a:rPr>
              <a:t>Wulz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16200000" algn="tl">
                  <a:schemeClr val="bg1"/>
                </a:outerShdw>
              </a:effectLst>
              <a:latin typeface="Trebuchet MS" charset="0"/>
            </a:endParaRPr>
          </a:p>
          <a:p>
            <a:pPr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6200000" algn="tl">
                    <a:schemeClr val="bg1"/>
                  </a:outerShdw>
                </a:effectLst>
                <a:latin typeface="Trebuchet MS" charset="0"/>
              </a:rPr>
              <a:t>CMS Collaboration</a:t>
            </a:r>
          </a:p>
          <a:p>
            <a:pPr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6200000" algn="tl">
                    <a:schemeClr val="bg1"/>
                  </a:outerShdw>
                </a:effectLst>
                <a:latin typeface="Trebuchet MS" charset="0"/>
              </a:rPr>
              <a:t>Institute of High Energy Physics, Vienna</a:t>
            </a: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633414" y="5580063"/>
            <a:ext cx="453548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6200000" algn="tl">
                    <a:schemeClr val="bg1"/>
                  </a:outerShdw>
                </a:effectLst>
                <a:latin typeface="Trebuchet MS" charset="0"/>
              </a:rPr>
              <a:t>ICNFP 2015</a:t>
            </a:r>
          </a:p>
          <a:p>
            <a:pPr>
              <a:defRPr/>
            </a:pP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6200000" algn="tl">
                    <a:schemeClr val="bg1"/>
                  </a:outerShdw>
                </a:effectLst>
                <a:latin typeface="Trebuchet MS" charset="0"/>
              </a:rPr>
              <a:t>Kolymbari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6200000" algn="tl">
                    <a:schemeClr val="bg1"/>
                  </a:outerShdw>
                </a:effectLst>
                <a:latin typeface="Trebuchet MS" charset="0"/>
              </a:rPr>
              <a:t>, Crete </a:t>
            </a:r>
          </a:p>
          <a:p>
            <a:pPr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16200000" algn="tl">
                    <a:schemeClr val="bg1"/>
                  </a:outerShdw>
                </a:effectLst>
                <a:latin typeface="Trebuchet MS" charset="0"/>
              </a:rPr>
              <a:t>25 August 2015</a:t>
            </a:r>
          </a:p>
        </p:txBody>
      </p:sp>
      <p:pic>
        <p:nvPicPr>
          <p:cNvPr id="6" name="Picture 3" descr="CMS-Color-Lab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91514" y="5664200"/>
            <a:ext cx="64611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4017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431800" y="6553200"/>
            <a:ext cx="2146300" cy="304800"/>
          </a:xfrm>
        </p:spPr>
        <p:txBody>
          <a:bodyPr/>
          <a:lstStyle/>
          <a:p>
            <a:pPr>
              <a:defRPr/>
            </a:pPr>
            <a:r>
              <a:rPr lang="de-CH" smtClean="0"/>
              <a:t>C.-E. Wulz</a:t>
            </a:r>
            <a:endParaRPr lang="en-US" b="0" i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911725" y="6553200"/>
            <a:ext cx="515938" cy="304800"/>
          </a:xfrm>
        </p:spPr>
        <p:txBody>
          <a:bodyPr/>
          <a:lstStyle/>
          <a:p>
            <a:pPr>
              <a:defRPr/>
            </a:pPr>
            <a:fld id="{31D5C9F4-5521-BD46-B6F7-CBB45E7F2DA0}" type="slidenum">
              <a:rPr lang="en-US" smtClean="0"/>
              <a:pPr>
                <a:defRPr/>
              </a:pPr>
              <a:t>10</a:t>
            </a:fld>
            <a:endParaRPr lang="en-US" b="0" i="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61974" y="328613"/>
            <a:ext cx="8904686" cy="4762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97C1E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GB" sz="2800" b="0" dirty="0" smtClean="0">
                <a:solidFill>
                  <a:srgbClr val="9A1E1A"/>
                </a:solidFill>
                <a:latin typeface="Trebuchet MS"/>
              </a:rPr>
              <a:t>                 </a:t>
            </a:r>
            <a:r>
              <a:rPr lang="en-GB" sz="2800" dirty="0" smtClean="0">
                <a:solidFill>
                  <a:srgbClr val="000090"/>
                </a:solidFill>
                <a:latin typeface="Trebuchet MS"/>
              </a:rPr>
              <a:t>Long</a:t>
            </a:r>
            <a:r>
              <a:rPr lang="en-GB" sz="2800" dirty="0">
                <a:solidFill>
                  <a:srgbClr val="000090"/>
                </a:solidFill>
                <a:latin typeface="Trebuchet MS"/>
              </a:rPr>
              <a:t>-lived </a:t>
            </a:r>
            <a:r>
              <a:rPr lang="en-GB" sz="2800" dirty="0" smtClean="0">
                <a:solidFill>
                  <a:srgbClr val="000090"/>
                </a:solidFill>
                <a:latin typeface="Trebuchet MS"/>
              </a:rPr>
              <a:t>Heavy Charged Particles</a:t>
            </a:r>
            <a:endParaRPr lang="en-GB" sz="2800" dirty="0">
              <a:solidFill>
                <a:srgbClr val="000090"/>
              </a:solidFill>
              <a:latin typeface="Trebuchet MS"/>
            </a:endParaRPr>
          </a:p>
        </p:txBody>
      </p:sp>
      <p:pic>
        <p:nvPicPr>
          <p:cNvPr id="13" name="Picture 3" descr="CMS-Color-Lab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314" y="228600"/>
            <a:ext cx="64611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Straight Arrow Connector 30"/>
          <p:cNvCxnSpPr/>
          <p:nvPr/>
        </p:nvCxnSpPr>
        <p:spPr bwMode="auto">
          <a:xfrm>
            <a:off x="9652000" y="4927600"/>
            <a:ext cx="914400" cy="91440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" name="Group 1"/>
          <p:cNvGrpSpPr/>
          <p:nvPr/>
        </p:nvGrpSpPr>
        <p:grpSpPr>
          <a:xfrm>
            <a:off x="631952" y="3366433"/>
            <a:ext cx="8564447" cy="2714129"/>
            <a:chOff x="554987" y="2173453"/>
            <a:chExt cx="8564447" cy="2714129"/>
          </a:xfrm>
        </p:grpSpPr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554987" y="4518250"/>
              <a:ext cx="503237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just"/>
              <a:r>
                <a:rPr lang="en-GB" sz="1800" b="0" dirty="0" smtClean="0">
                  <a:solidFill>
                    <a:schemeClr val="tx1"/>
                  </a:solidFill>
                  <a:latin typeface="Trebuchet MS"/>
                </a:rPr>
                <a:t>Tracker (high </a:t>
              </a:r>
              <a:r>
                <a:rPr lang="en-GB" sz="1800" b="0" dirty="0" err="1" smtClean="0">
                  <a:solidFill>
                    <a:schemeClr val="tx1"/>
                  </a:solidFill>
                  <a:latin typeface="Trebuchet MS"/>
                </a:rPr>
                <a:t>dE/dx</a:t>
              </a:r>
              <a:r>
                <a:rPr lang="en-GB" sz="1800" b="0" dirty="0" smtClean="0">
                  <a:solidFill>
                    <a:schemeClr val="tx1"/>
                  </a:solidFill>
                  <a:latin typeface="Trebuchet MS"/>
                </a:rPr>
                <a:t>) + </a:t>
              </a:r>
              <a:r>
                <a:rPr lang="en-GB" sz="1800" b="0" dirty="0" err="1" smtClean="0">
                  <a:solidFill>
                    <a:schemeClr val="tx1"/>
                  </a:solidFill>
                  <a:latin typeface="Symbol"/>
                </a:rPr>
                <a:t>m</a:t>
              </a:r>
              <a:r>
                <a:rPr lang="en-GB" sz="1800" b="0" dirty="0" smtClean="0">
                  <a:solidFill>
                    <a:schemeClr val="tx1"/>
                  </a:solidFill>
                  <a:latin typeface="Trebuchet MS"/>
                </a:rPr>
                <a:t> system (long TOF)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261" y="2173453"/>
              <a:ext cx="4190001" cy="244475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72966" y="2173453"/>
              <a:ext cx="4146468" cy="2419350"/>
            </a:xfrm>
            <a:prstGeom prst="rect">
              <a:avLst/>
            </a:prstGeom>
          </p:spPr>
        </p:pic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5596887" y="4518250"/>
              <a:ext cx="341947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just"/>
              <a:r>
                <a:rPr lang="en-GB" sz="1800" b="0" dirty="0" smtClean="0">
                  <a:solidFill>
                    <a:schemeClr val="tx1"/>
                  </a:solidFill>
                  <a:latin typeface="Trebuchet MS"/>
                </a:rPr>
                <a:t>Tracker only (charge exchange)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55625" y="1111255"/>
            <a:ext cx="9045575" cy="2453550"/>
            <a:chOff x="555625" y="764899"/>
            <a:chExt cx="9045575" cy="2453550"/>
          </a:xfrm>
        </p:grpSpPr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555625" y="971680"/>
              <a:ext cx="9045575" cy="2246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GB" sz="2000" b="0" dirty="0" smtClean="0">
                  <a:solidFill>
                    <a:srgbClr val="000090"/>
                  </a:solidFill>
                  <a:latin typeface="Trebuchet MS"/>
                </a:rPr>
                <a:t>R-hadrons: long-lived </a:t>
              </a:r>
              <a:r>
                <a:rPr lang="en-GB" sz="2000" b="0" dirty="0" err="1" smtClean="0">
                  <a:solidFill>
                    <a:srgbClr val="000090"/>
                  </a:solidFill>
                  <a:latin typeface="Trebuchet MS"/>
                </a:rPr>
                <a:t>gluinos</a:t>
              </a:r>
              <a:r>
                <a:rPr lang="en-GB" sz="2000" b="0" dirty="0" smtClean="0">
                  <a:solidFill>
                    <a:srgbClr val="000090"/>
                  </a:solidFill>
                  <a:latin typeface="Trebuchet MS"/>
                </a:rPr>
                <a:t> could </a:t>
              </a:r>
              <a:r>
                <a:rPr lang="en-GB" sz="2000" b="0" dirty="0" err="1" smtClean="0">
                  <a:solidFill>
                    <a:srgbClr val="000090"/>
                  </a:solidFill>
                  <a:latin typeface="Trebuchet MS"/>
                </a:rPr>
                <a:t>hadronize</a:t>
              </a:r>
              <a:r>
                <a:rPr lang="en-GB" sz="2000" b="0" dirty="0" smtClean="0">
                  <a:solidFill>
                    <a:srgbClr val="000090"/>
                  </a:solidFill>
                  <a:latin typeface="Trebuchet MS"/>
                </a:rPr>
                <a:t> to e.g. g-g, g-</a:t>
              </a:r>
              <a:r>
                <a:rPr lang="en-GB" sz="2000" b="0" dirty="0" err="1" smtClean="0">
                  <a:solidFill>
                    <a:srgbClr val="000090"/>
                  </a:solidFill>
                  <a:latin typeface="Trebuchet MS"/>
                </a:rPr>
                <a:t>qq</a:t>
              </a:r>
              <a:r>
                <a:rPr lang="en-GB" sz="2000" b="0" dirty="0" smtClean="0">
                  <a:solidFill>
                    <a:srgbClr val="000090"/>
                  </a:solidFill>
                  <a:latin typeface="Trebuchet MS"/>
                </a:rPr>
                <a:t>, g-</a:t>
              </a:r>
              <a:r>
                <a:rPr lang="en-GB" sz="2000" b="0" dirty="0" err="1" smtClean="0">
                  <a:solidFill>
                    <a:srgbClr val="000090"/>
                  </a:solidFill>
                  <a:latin typeface="Trebuchet MS"/>
                </a:rPr>
                <a:t>qqq</a:t>
              </a:r>
              <a:r>
                <a:rPr lang="en-GB" sz="2000" b="0" dirty="0" smtClean="0">
                  <a:solidFill>
                    <a:srgbClr val="000090"/>
                  </a:solidFill>
                  <a:latin typeface="Trebuchet MS"/>
                </a:rPr>
                <a:t> states</a:t>
              </a:r>
            </a:p>
            <a:p>
              <a:endParaRPr lang="en-GB" sz="2000" b="0" dirty="0">
                <a:solidFill>
                  <a:srgbClr val="000090"/>
                </a:solidFill>
                <a:latin typeface="Trebuchet MS"/>
              </a:endParaRPr>
            </a:p>
            <a:p>
              <a:r>
                <a:rPr lang="en-GB" sz="2000" b="0" dirty="0">
                  <a:solidFill>
                    <a:srgbClr val="000090"/>
                  </a:solidFill>
                  <a:latin typeface="Trebuchet MS"/>
                </a:rPr>
                <a:t>S</a:t>
              </a:r>
              <a:r>
                <a:rPr lang="en-GB" sz="2000" b="0" dirty="0" smtClean="0">
                  <a:solidFill>
                    <a:srgbClr val="000090"/>
                  </a:solidFill>
                  <a:latin typeface="Trebuchet MS"/>
                </a:rPr>
                <a:t>table </a:t>
              </a:r>
              <a:r>
                <a:rPr lang="en-GB" sz="2000" b="0" dirty="0" err="1" smtClean="0">
                  <a:solidFill>
                    <a:srgbClr val="000090"/>
                  </a:solidFill>
                  <a:latin typeface="Trebuchet MS"/>
                </a:rPr>
                <a:t>chargino</a:t>
              </a:r>
              <a:r>
                <a:rPr lang="en-GB" sz="2000" b="0" dirty="0" smtClean="0">
                  <a:solidFill>
                    <a:srgbClr val="000090"/>
                  </a:solidFill>
                  <a:latin typeface="Trebuchet MS"/>
                </a:rPr>
                <a:t> or </a:t>
              </a:r>
              <a:r>
                <a:rPr lang="en-GB" sz="2000" b="0" dirty="0" err="1" smtClean="0">
                  <a:solidFill>
                    <a:srgbClr val="000090"/>
                  </a:solidFill>
                  <a:latin typeface="Trebuchet MS"/>
                </a:rPr>
                <a:t>stau</a:t>
              </a:r>
              <a:r>
                <a:rPr lang="en-GB" sz="2000" b="0" dirty="0" smtClean="0">
                  <a:solidFill>
                    <a:srgbClr val="000090"/>
                  </a:solidFill>
                  <a:latin typeface="Trebuchet MS"/>
                </a:rPr>
                <a:t>, etc. </a:t>
              </a:r>
            </a:p>
            <a:p>
              <a:endParaRPr lang="en-GB" sz="2000" b="0" dirty="0" smtClean="0">
                <a:solidFill>
                  <a:schemeClr val="tx1"/>
                </a:solidFill>
                <a:latin typeface="Trebuchet MS"/>
              </a:endParaRPr>
            </a:p>
            <a:p>
              <a:r>
                <a:rPr lang="en-GB" sz="2000" b="0" dirty="0" smtClean="0">
                  <a:solidFill>
                    <a:schemeClr val="tx1"/>
                  </a:solidFill>
                  <a:latin typeface="Trebuchet MS"/>
                </a:rPr>
                <a:t>If </a:t>
              </a:r>
              <a:r>
                <a:rPr lang="en-GB" sz="2000" b="0" dirty="0">
                  <a:solidFill>
                    <a:schemeClr val="tx1"/>
                  </a:solidFill>
                  <a:latin typeface="Trebuchet MS"/>
                </a:rPr>
                <a:t>mass greater than about 100 </a:t>
              </a:r>
              <a:r>
                <a:rPr lang="en-GB" sz="2000" b="0" dirty="0" err="1">
                  <a:solidFill>
                    <a:schemeClr val="tx1"/>
                  </a:solidFill>
                  <a:latin typeface="Trebuchet MS"/>
                </a:rPr>
                <a:t>GeV</a:t>
              </a:r>
              <a:r>
                <a:rPr lang="en-GB" sz="2000" b="0" dirty="0">
                  <a:solidFill>
                    <a:schemeClr val="tx1"/>
                  </a:solidFill>
                  <a:latin typeface="Trebuchet MS"/>
                </a:rPr>
                <a:t>: </a:t>
              </a:r>
              <a:r>
                <a:rPr lang="en-GB" sz="2000" b="0" dirty="0" smtClean="0">
                  <a:solidFill>
                    <a:schemeClr val="tx1"/>
                  </a:solidFill>
                  <a:latin typeface="Symbol"/>
                </a:rPr>
                <a:t>b </a:t>
              </a:r>
              <a:r>
                <a:rPr lang="en-GB" sz="2000" b="0" dirty="0" smtClean="0">
                  <a:solidFill>
                    <a:schemeClr val="tx1"/>
                  </a:solidFill>
                  <a:latin typeface="Trebuchet MS"/>
                </a:rPr>
                <a:t>&lt; </a:t>
              </a:r>
              <a:r>
                <a:rPr lang="en-GB" sz="2000" b="0" dirty="0">
                  <a:solidFill>
                    <a:schemeClr val="tx1"/>
                  </a:solidFill>
                  <a:latin typeface="Trebuchet MS"/>
                </a:rPr>
                <a:t>0.9</a:t>
              </a:r>
              <a:r>
                <a:rPr lang="en-GB" sz="2000" b="0" dirty="0" smtClean="0">
                  <a:solidFill>
                    <a:schemeClr val="tx1"/>
                  </a:solidFill>
                  <a:latin typeface="Trebuchet MS"/>
                </a:rPr>
                <a:t>. </a:t>
              </a:r>
            </a:p>
            <a:p>
              <a:r>
                <a:rPr lang="en-GB" sz="2000" b="0" dirty="0" smtClean="0">
                  <a:solidFill>
                    <a:schemeClr val="tx1"/>
                  </a:solidFill>
                  <a:latin typeface="Trebuchet MS"/>
                </a:rPr>
                <a:t>Nuclear interactions may lead to charge exchange.</a:t>
              </a:r>
              <a:endParaRPr lang="en-GB" sz="2000" b="0" dirty="0">
                <a:solidFill>
                  <a:schemeClr val="tx1"/>
                </a:solidFill>
                <a:latin typeface="Trebuchet MS"/>
              </a:endParaRPr>
            </a:p>
            <a:p>
              <a:endParaRPr lang="en-GB" sz="2000" b="0" dirty="0" smtClean="0">
                <a:solidFill>
                  <a:srgbClr val="000090"/>
                </a:solidFill>
                <a:latin typeface="Trebuchet MS"/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6647138" y="816211"/>
              <a:ext cx="35665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GB" sz="2400" b="0" dirty="0" smtClean="0">
                  <a:solidFill>
                    <a:srgbClr val="000090"/>
                  </a:solidFill>
                  <a:latin typeface="Trebuchet MS"/>
                </a:rPr>
                <a:t>~</a:t>
              </a:r>
            </a:p>
          </p:txBody>
        </p: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7147408" y="816210"/>
              <a:ext cx="35665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GB" sz="2400" b="0" dirty="0" smtClean="0">
                  <a:solidFill>
                    <a:srgbClr val="000090"/>
                  </a:solidFill>
                  <a:latin typeface="Trebuchet MS"/>
                </a:rPr>
                <a:t>~</a:t>
              </a:r>
            </a:p>
          </p:txBody>
        </p: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7827264" y="816210"/>
              <a:ext cx="35665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GB" sz="2400" b="0" dirty="0" smtClean="0">
                  <a:solidFill>
                    <a:srgbClr val="000090"/>
                  </a:solidFill>
                  <a:latin typeface="Trebuchet MS"/>
                </a:rPr>
                <a:t>~</a:t>
              </a:r>
            </a:p>
          </p:txBody>
        </p:sp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7545058" y="764899"/>
              <a:ext cx="35665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GB" sz="1800" dirty="0" smtClean="0">
                  <a:solidFill>
                    <a:srgbClr val="000090"/>
                  </a:solidFill>
                  <a:latin typeface="Trebuchet MS"/>
                </a:rPr>
                <a:t>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356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431800" y="6553200"/>
            <a:ext cx="2146300" cy="304800"/>
          </a:xfrm>
        </p:spPr>
        <p:txBody>
          <a:bodyPr/>
          <a:lstStyle/>
          <a:p>
            <a:pPr>
              <a:defRPr/>
            </a:pPr>
            <a:r>
              <a:rPr lang="de-CH" smtClean="0"/>
              <a:t>C.-E. Wulz</a:t>
            </a:r>
            <a:endParaRPr lang="en-US" b="0" i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911725" y="6553200"/>
            <a:ext cx="515938" cy="304800"/>
          </a:xfrm>
        </p:spPr>
        <p:txBody>
          <a:bodyPr/>
          <a:lstStyle/>
          <a:p>
            <a:pPr>
              <a:defRPr/>
            </a:pPr>
            <a:fld id="{31D5C9F4-5521-BD46-B6F7-CBB45E7F2DA0}" type="slidenum">
              <a:rPr lang="en-US" smtClean="0"/>
              <a:pPr>
                <a:defRPr/>
              </a:pPr>
              <a:t>11</a:t>
            </a:fld>
            <a:endParaRPr lang="en-US" b="0" i="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61974" y="328613"/>
            <a:ext cx="8904686" cy="4762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97C1E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GB" sz="2800" b="0" dirty="0" smtClean="0">
                <a:solidFill>
                  <a:srgbClr val="9A1E1A"/>
                </a:solidFill>
                <a:latin typeface="Trebuchet MS"/>
              </a:rPr>
              <a:t>                 </a:t>
            </a:r>
            <a:r>
              <a:rPr lang="en-GB" sz="2800" dirty="0" smtClean="0">
                <a:solidFill>
                  <a:srgbClr val="000090"/>
                </a:solidFill>
                <a:latin typeface="Trebuchet MS"/>
              </a:rPr>
              <a:t>Long</a:t>
            </a:r>
            <a:r>
              <a:rPr lang="en-GB" sz="2800" dirty="0">
                <a:solidFill>
                  <a:srgbClr val="000090"/>
                </a:solidFill>
                <a:latin typeface="Trebuchet MS"/>
              </a:rPr>
              <a:t>-lived </a:t>
            </a:r>
            <a:r>
              <a:rPr lang="en-GB" sz="2800" dirty="0" smtClean="0">
                <a:solidFill>
                  <a:srgbClr val="000090"/>
                </a:solidFill>
                <a:latin typeface="Trebuchet MS"/>
              </a:rPr>
              <a:t>Heavy Charged Particles</a:t>
            </a:r>
            <a:endParaRPr lang="en-GB" sz="2800" dirty="0">
              <a:solidFill>
                <a:srgbClr val="000090"/>
              </a:solidFill>
              <a:latin typeface="Trebuchet MS"/>
            </a:endParaRPr>
          </a:p>
        </p:txBody>
      </p:sp>
      <p:pic>
        <p:nvPicPr>
          <p:cNvPr id="13" name="Picture 3" descr="CMS-Color-Lab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314" y="228600"/>
            <a:ext cx="64611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Straight Arrow Connector 30"/>
          <p:cNvCxnSpPr/>
          <p:nvPr/>
        </p:nvCxnSpPr>
        <p:spPr bwMode="auto">
          <a:xfrm>
            <a:off x="9652000" y="4927600"/>
            <a:ext cx="914400" cy="91440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" name="Picture 1" descr="pMSSM_vs_ctau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8875" y="1780307"/>
            <a:ext cx="4498243" cy="4688426"/>
          </a:xfrm>
          <a:prstGeom prst="rect">
            <a:avLst/>
          </a:prstGeom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708027" y="874406"/>
            <a:ext cx="877146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Reinterpretation of previous results on long-lived </a:t>
            </a:r>
            <a:r>
              <a:rPr lang="en-GB" sz="2000" b="0" dirty="0" err="1" smtClean="0">
                <a:solidFill>
                  <a:srgbClr val="000090"/>
                </a:solidFill>
                <a:latin typeface="Trebuchet MS"/>
              </a:rPr>
              <a:t>chargino</a:t>
            </a: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 production [JHEP 07 (2013) 122] in context of </a:t>
            </a:r>
            <a:r>
              <a:rPr lang="en-GB" sz="2000" b="0" dirty="0" err="1" smtClean="0">
                <a:solidFill>
                  <a:srgbClr val="000090"/>
                </a:solidFill>
                <a:latin typeface="Trebuchet MS"/>
              </a:rPr>
              <a:t>pMSSM</a:t>
            </a: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 (first constraints at the LHC) and AMSB models, based on highly-ionizing and penetrating particles </a:t>
            </a:r>
          </a:p>
          <a:p>
            <a:endParaRPr lang="en-GB" sz="2000" b="0" dirty="0" smtClean="0">
              <a:solidFill>
                <a:schemeClr val="tx1"/>
              </a:solidFill>
              <a:latin typeface="Trebuchet MS"/>
            </a:endParaRPr>
          </a:p>
          <a:p>
            <a:endParaRPr lang="en-GB" sz="2000" b="0" dirty="0" smtClean="0">
              <a:solidFill>
                <a:srgbClr val="000090"/>
              </a:solidFill>
              <a:latin typeface="Trebuchet MS"/>
            </a:endParaRPr>
          </a:p>
        </p:txBody>
      </p:sp>
      <p:pic>
        <p:nvPicPr>
          <p:cNvPr id="3" name="Picture 2" descr="AMSB_limits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49829" y="2001398"/>
            <a:ext cx="4559779" cy="475256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875057" y="1909537"/>
            <a:ext cx="192429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1800" b="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</a:rPr>
              <a:t>CMS-EXO</a:t>
            </a:r>
            <a:r>
              <a:rPr lang="en-US" sz="1800" b="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</a:rPr>
              <a:t>-</a:t>
            </a:r>
            <a:r>
              <a:rPr lang="en-US" sz="1800" b="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</a:rPr>
              <a:t>13-006</a:t>
            </a:r>
            <a:endParaRPr lang="en-US" sz="1800" b="0" i="1" dirty="0">
              <a:solidFill>
                <a:schemeClr val="tx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477266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431800" y="6553200"/>
            <a:ext cx="2146300" cy="304800"/>
          </a:xfrm>
        </p:spPr>
        <p:txBody>
          <a:bodyPr/>
          <a:lstStyle/>
          <a:p>
            <a:pPr>
              <a:defRPr/>
            </a:pPr>
            <a:r>
              <a:rPr lang="de-CH" smtClean="0"/>
              <a:t>C.-E. Wulz</a:t>
            </a:r>
            <a:endParaRPr lang="en-US" b="0" i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911725" y="6553200"/>
            <a:ext cx="515938" cy="304800"/>
          </a:xfrm>
        </p:spPr>
        <p:txBody>
          <a:bodyPr/>
          <a:lstStyle/>
          <a:p>
            <a:pPr>
              <a:defRPr/>
            </a:pPr>
            <a:fld id="{31D5C9F4-5521-BD46-B6F7-CBB45E7F2DA0}" type="slidenum">
              <a:rPr lang="en-US" smtClean="0"/>
              <a:pPr>
                <a:defRPr/>
              </a:pPr>
              <a:t>12</a:t>
            </a:fld>
            <a:endParaRPr lang="en-US" b="0" i="0"/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1708150" y="4881563"/>
            <a:ext cx="43211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rgbClr val="CC0099"/>
                </a:solidFill>
              </a:rPr>
              <a:t> </a:t>
            </a:r>
            <a:endParaRPr lang="en-US" sz="2000" dirty="0">
              <a:solidFill>
                <a:srgbClr val="CC0099"/>
              </a:solidFill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61974" y="328613"/>
            <a:ext cx="8904686" cy="4762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97C1E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GB" sz="2800" b="0" dirty="0" smtClean="0">
                <a:solidFill>
                  <a:srgbClr val="9A1E1A"/>
                </a:solidFill>
                <a:latin typeface="Trebuchet MS"/>
              </a:rPr>
              <a:t>                          </a:t>
            </a:r>
            <a:r>
              <a:rPr lang="en-GB" sz="2800" dirty="0" smtClean="0">
                <a:solidFill>
                  <a:srgbClr val="000090"/>
                </a:solidFill>
                <a:latin typeface="Trebuchet MS"/>
              </a:rPr>
              <a:t>Boosted Objects</a:t>
            </a:r>
            <a:endParaRPr lang="en-GB" sz="2800" dirty="0">
              <a:solidFill>
                <a:srgbClr val="000090"/>
              </a:solidFill>
              <a:latin typeface="Trebuchet MS"/>
            </a:endParaRPr>
          </a:p>
        </p:txBody>
      </p:sp>
      <p:pic>
        <p:nvPicPr>
          <p:cNvPr id="13" name="Picture 3" descr="CMS-Color-Lab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314" y="228600"/>
            <a:ext cx="64611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555625" y="1074304"/>
            <a:ext cx="904557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Massive final-state particles (</a:t>
            </a:r>
            <a:r>
              <a:rPr lang="en-GB" sz="2000" b="0" dirty="0" err="1" smtClean="0">
                <a:solidFill>
                  <a:srgbClr val="000090"/>
                </a:solidFill>
                <a:latin typeface="Trebuchet MS"/>
              </a:rPr>
              <a:t>m</a:t>
            </a:r>
            <a:r>
              <a:rPr lang="en-GB" sz="2000" b="0" baseline="-25000" dirty="0" err="1" smtClean="0">
                <a:solidFill>
                  <a:srgbClr val="000090"/>
                </a:solidFill>
                <a:latin typeface="Trebuchet MS"/>
              </a:rPr>
              <a:t>X</a:t>
            </a: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 &gt; 1 TeV mass) with high Lorentz boost (</a:t>
            </a:r>
            <a:r>
              <a:rPr lang="en-GB" sz="2000" b="0" dirty="0" err="1" smtClean="0">
                <a:solidFill>
                  <a:srgbClr val="000090"/>
                </a:solidFill>
                <a:latin typeface="Trebuchet MS"/>
              </a:rPr>
              <a:t>γ</a:t>
            </a: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 &gt; 2)</a:t>
            </a:r>
          </a:p>
          <a:p>
            <a:r>
              <a:rPr lang="en-GB" sz="2000" b="0" dirty="0">
                <a:solidFill>
                  <a:srgbClr val="000090"/>
                </a:solidFill>
                <a:latin typeface="Trebuchet MS"/>
              </a:rPr>
              <a:t>	</a:t>
            </a: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- overlapping jets</a:t>
            </a:r>
          </a:p>
          <a:p>
            <a:r>
              <a:rPr lang="en-GB" sz="2000" b="0" dirty="0">
                <a:solidFill>
                  <a:srgbClr val="000090"/>
                </a:solidFill>
                <a:latin typeface="Trebuchet MS"/>
              </a:rPr>
              <a:t>	</a:t>
            </a: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- jet substructure</a:t>
            </a:r>
          </a:p>
          <a:p>
            <a:r>
              <a:rPr lang="en-GB" sz="2000" b="0" dirty="0">
                <a:solidFill>
                  <a:srgbClr val="000090"/>
                </a:solidFill>
                <a:latin typeface="Trebuchet MS"/>
              </a:rPr>
              <a:t>	</a:t>
            </a: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- non-isolated leptons</a:t>
            </a:r>
          </a:p>
          <a:p>
            <a:r>
              <a:rPr lang="en-GB" sz="2000" b="0" dirty="0">
                <a:solidFill>
                  <a:srgbClr val="000090"/>
                </a:solidFill>
                <a:latin typeface="Trebuchet MS"/>
              </a:rPr>
              <a:t>New </a:t>
            </a: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analysis techniques </a:t>
            </a:r>
            <a:r>
              <a:rPr lang="en-GB" sz="2000" b="0" dirty="0">
                <a:solidFill>
                  <a:srgbClr val="000090"/>
                </a:solidFill>
                <a:latin typeface="Trebuchet MS"/>
              </a:rPr>
              <a:t>to improve high-mass </a:t>
            </a: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sensitivity (up to factor ~10)</a:t>
            </a:r>
          </a:p>
          <a:p>
            <a:r>
              <a:rPr lang="en-GB" sz="2000" b="0" dirty="0">
                <a:solidFill>
                  <a:srgbClr val="000090"/>
                </a:solidFill>
                <a:latin typeface="Trebuchet MS"/>
              </a:rPr>
              <a:t>	</a:t>
            </a: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- grooming (remove noise and pile-up)</a:t>
            </a:r>
          </a:p>
          <a:p>
            <a:r>
              <a:rPr lang="en-GB" sz="2000" b="0" dirty="0">
                <a:solidFill>
                  <a:srgbClr val="000090"/>
                </a:solidFill>
                <a:latin typeface="Trebuchet MS"/>
              </a:rPr>
              <a:t>	</a:t>
            </a: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- pruning (remove soft, large-angle particles from jets)</a:t>
            </a:r>
          </a:p>
          <a:p>
            <a:r>
              <a:rPr lang="en-GB" sz="2000" b="0" dirty="0">
                <a:solidFill>
                  <a:srgbClr val="000090"/>
                </a:solidFill>
                <a:latin typeface="Trebuchet MS"/>
              </a:rPr>
              <a:t>	</a:t>
            </a: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- tagging (b, t, W/Z, …) </a:t>
            </a:r>
          </a:p>
          <a:p>
            <a:r>
              <a:rPr lang="en-GB" sz="2000" b="0" dirty="0">
                <a:solidFill>
                  <a:srgbClr val="000090"/>
                </a:solidFill>
                <a:latin typeface="Trebuchet MS"/>
              </a:rPr>
              <a:t>	</a:t>
            </a: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- </a:t>
            </a:r>
            <a:r>
              <a:rPr lang="en-GB" sz="2000" b="0" dirty="0" err="1" smtClean="0">
                <a:solidFill>
                  <a:srgbClr val="000090"/>
                </a:solidFill>
                <a:latin typeface="Trebuchet MS"/>
              </a:rPr>
              <a:t>subjettiness</a:t>
            </a: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, mass-drop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9652000" y="4927600"/>
            <a:ext cx="914400" cy="91440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" name="Picture 3" descr="BoostedTopolg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6" y="4017499"/>
            <a:ext cx="5462756" cy="2370800"/>
          </a:xfrm>
          <a:prstGeom prst="rect">
            <a:avLst/>
          </a:prstGeom>
        </p:spPr>
      </p:pic>
      <p:pic>
        <p:nvPicPr>
          <p:cNvPr id="5" name="Picture 4" descr="CCnew9_09_1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148" y="3976580"/>
            <a:ext cx="3931236" cy="2325045"/>
          </a:xfrm>
          <a:prstGeom prst="rect">
            <a:avLst/>
          </a:prstGeom>
        </p:spPr>
      </p:pic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568994" y="3996586"/>
            <a:ext cx="432384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000" b="0" dirty="0">
                <a:solidFill>
                  <a:srgbClr val="2BADB1"/>
                </a:solidFill>
                <a:latin typeface="Trebuchet MS"/>
              </a:rPr>
              <a:t>L</a:t>
            </a:r>
            <a:r>
              <a:rPr lang="en-GB" sz="2000" b="0" dirty="0" smtClean="0">
                <a:solidFill>
                  <a:srgbClr val="2BADB1"/>
                </a:solidFill>
                <a:latin typeface="Trebuchet MS"/>
              </a:rPr>
              <a:t>ow-</a:t>
            </a:r>
            <a:r>
              <a:rPr lang="en-GB" sz="2000" b="0" dirty="0" err="1" smtClean="0">
                <a:solidFill>
                  <a:srgbClr val="2BADB1"/>
                </a:solidFill>
                <a:latin typeface="Trebuchet MS"/>
              </a:rPr>
              <a:t>p</a:t>
            </a:r>
            <a:r>
              <a:rPr lang="en-GB" sz="2000" b="0" baseline="-25000" dirty="0" err="1" smtClean="0">
                <a:solidFill>
                  <a:srgbClr val="2BADB1"/>
                </a:solidFill>
                <a:latin typeface="Trebuchet MS"/>
              </a:rPr>
              <a:t>T</a:t>
            </a:r>
            <a:r>
              <a:rPr lang="en-GB" sz="2000" b="0" dirty="0">
                <a:solidFill>
                  <a:srgbClr val="2BADB1"/>
                </a:solidFill>
                <a:latin typeface="Trebuchet MS"/>
              </a:rPr>
              <a:t> top          	</a:t>
            </a:r>
            <a:r>
              <a:rPr lang="en-GB" sz="2000" b="0" dirty="0" smtClean="0">
                <a:solidFill>
                  <a:srgbClr val="2BADB1"/>
                </a:solidFill>
                <a:latin typeface="Trebuchet MS"/>
              </a:rPr>
              <a:t> High-</a:t>
            </a:r>
            <a:r>
              <a:rPr lang="en-GB" sz="2000" b="0" dirty="0" err="1">
                <a:solidFill>
                  <a:srgbClr val="2BADB1"/>
                </a:solidFill>
                <a:latin typeface="Trebuchet MS"/>
              </a:rPr>
              <a:t>p</a:t>
            </a:r>
            <a:r>
              <a:rPr lang="en-GB" sz="2000" b="0" baseline="-25000" dirty="0" err="1">
                <a:solidFill>
                  <a:srgbClr val="2BADB1"/>
                </a:solidFill>
                <a:latin typeface="Trebuchet MS"/>
              </a:rPr>
              <a:t>T</a:t>
            </a:r>
            <a:r>
              <a:rPr lang="en-GB" sz="2000" b="0" dirty="0">
                <a:solidFill>
                  <a:srgbClr val="2BADB1"/>
                </a:solidFill>
                <a:latin typeface="Trebuchet MS"/>
              </a:rPr>
              <a:t> </a:t>
            </a:r>
            <a:r>
              <a:rPr lang="en-GB" sz="2000" b="0" dirty="0" smtClean="0">
                <a:solidFill>
                  <a:srgbClr val="2BADB1"/>
                </a:solidFill>
                <a:latin typeface="Trebuchet MS"/>
              </a:rPr>
              <a:t>top</a:t>
            </a:r>
          </a:p>
        </p:txBody>
      </p:sp>
    </p:spTree>
    <p:extLst>
      <p:ext uri="{BB962C8B-B14F-4D97-AF65-F5344CB8AC3E}">
        <p14:creationId xmlns:p14="http://schemas.microsoft.com/office/powerpoint/2010/main" val="2490934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Diagram-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40" y="1580582"/>
            <a:ext cx="2777760" cy="2083320"/>
          </a:xfrm>
          <a:prstGeom prst="rect">
            <a:avLst/>
          </a:prstGeom>
        </p:spPr>
      </p:pic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431800" y="6553200"/>
            <a:ext cx="2146300" cy="304800"/>
          </a:xfrm>
        </p:spPr>
        <p:txBody>
          <a:bodyPr/>
          <a:lstStyle/>
          <a:p>
            <a:pPr>
              <a:defRPr/>
            </a:pPr>
            <a:r>
              <a:rPr lang="de-CH" smtClean="0"/>
              <a:t>C.-E. Wulz</a:t>
            </a:r>
            <a:endParaRPr lang="en-US" b="0" i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911725" y="6553200"/>
            <a:ext cx="515938" cy="304800"/>
          </a:xfrm>
        </p:spPr>
        <p:txBody>
          <a:bodyPr/>
          <a:lstStyle/>
          <a:p>
            <a:pPr>
              <a:defRPr/>
            </a:pPr>
            <a:fld id="{31D5C9F4-5521-BD46-B6F7-CBB45E7F2DA0}" type="slidenum">
              <a:rPr lang="en-US" smtClean="0"/>
              <a:pPr>
                <a:defRPr/>
              </a:pPr>
              <a:t>13</a:t>
            </a:fld>
            <a:endParaRPr lang="en-US" b="0" i="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61974" y="328613"/>
            <a:ext cx="8904686" cy="4762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97C1E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GB" sz="2800" b="0" dirty="0" smtClean="0">
                <a:solidFill>
                  <a:srgbClr val="9A1E1A"/>
                </a:solidFill>
                <a:latin typeface="Trebuchet MS"/>
              </a:rPr>
              <a:t>                   </a:t>
            </a:r>
            <a:r>
              <a:rPr lang="en-GB" sz="2800" dirty="0" smtClean="0">
                <a:solidFill>
                  <a:srgbClr val="000090"/>
                </a:solidFill>
                <a:latin typeface="Trebuchet MS"/>
              </a:rPr>
              <a:t>Boosted Objects: X -&gt; WH</a:t>
            </a:r>
            <a:endParaRPr lang="en-GB" sz="2800" dirty="0">
              <a:solidFill>
                <a:srgbClr val="000090"/>
              </a:solidFill>
              <a:latin typeface="Trebuchet MS"/>
            </a:endParaRPr>
          </a:p>
        </p:txBody>
      </p:sp>
      <p:pic>
        <p:nvPicPr>
          <p:cNvPr id="13" name="Picture 3" descr="CMS-Color-Lab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314" y="228600"/>
            <a:ext cx="64611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555624" y="1087129"/>
            <a:ext cx="74230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000" b="0" dirty="0" smtClean="0">
                <a:solidFill>
                  <a:srgbClr val="FF0000"/>
                </a:solidFill>
                <a:latin typeface="Trebuchet MS"/>
              </a:rPr>
              <a:t>First search in semi-</a:t>
            </a:r>
            <a:r>
              <a:rPr lang="en-GB" sz="2000" b="0" dirty="0" err="1" smtClean="0">
                <a:solidFill>
                  <a:srgbClr val="FF0000"/>
                </a:solidFill>
                <a:latin typeface="Trebuchet MS"/>
              </a:rPr>
              <a:t>leptonic</a:t>
            </a:r>
            <a:r>
              <a:rPr lang="en-GB" sz="2000" b="0" dirty="0" smtClean="0">
                <a:solidFill>
                  <a:srgbClr val="FF0000"/>
                </a:solidFill>
                <a:latin typeface="Trebuchet MS"/>
              </a:rPr>
              <a:t> WH final state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9652000" y="4927600"/>
            <a:ext cx="914400" cy="91440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" name="Picture 3" descr="pvalue_combo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33276" y="3747713"/>
            <a:ext cx="2701346" cy="2784842"/>
          </a:xfrm>
          <a:prstGeom prst="rect">
            <a:avLst/>
          </a:prstGeom>
        </p:spPr>
      </p:pic>
      <p:pic>
        <p:nvPicPr>
          <p:cNvPr id="5" name="Picture 4" descr="signal-region-el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39648" y="3856212"/>
            <a:ext cx="2627562" cy="2738653"/>
          </a:xfrm>
          <a:prstGeom prst="rect">
            <a:avLst/>
          </a:prstGeom>
        </p:spPr>
      </p:pic>
      <p:pic>
        <p:nvPicPr>
          <p:cNvPr id="8" name="Picture 7" descr="Lim_mu_cls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2355" y="3786551"/>
            <a:ext cx="2649789" cy="290044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378363" y="3368107"/>
            <a:ext cx="188143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b="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</a:rPr>
              <a:t>CMS-EXO</a:t>
            </a:r>
            <a:r>
              <a:rPr lang="en-US" sz="1800" b="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</a:rPr>
              <a:t>-14-</a:t>
            </a:r>
            <a:r>
              <a:rPr lang="en-US" sz="1800" b="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</a:rPr>
              <a:t>010</a:t>
            </a:r>
            <a:endParaRPr lang="en-US" sz="1800" b="0" i="1" dirty="0">
              <a:solidFill>
                <a:schemeClr val="tx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248402" y="1534566"/>
            <a:ext cx="5243913" cy="1631216"/>
            <a:chOff x="4248402" y="1534566"/>
            <a:chExt cx="4729285" cy="1631216"/>
          </a:xfrm>
        </p:grpSpPr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4248402" y="1534566"/>
              <a:ext cx="4729285" cy="163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GB" sz="2000" b="0" dirty="0" smtClean="0">
                  <a:solidFill>
                    <a:srgbClr val="000090"/>
                  </a:solidFill>
                  <a:latin typeface="Trebuchet MS"/>
                </a:rPr>
                <a:t>Search strategy close to one for high-mass WW resonances in </a:t>
              </a:r>
              <a:r>
                <a:rPr lang="en-GB" sz="2000" b="0" dirty="0" err="1" smtClean="0">
                  <a:solidFill>
                    <a:srgbClr val="000090"/>
                  </a:solidFill>
                  <a:latin typeface="Trebuchet MS"/>
                </a:rPr>
                <a:t>lνqq</a:t>
              </a:r>
              <a:r>
                <a:rPr lang="en-GB" sz="2000" b="0" dirty="0" smtClean="0">
                  <a:solidFill>
                    <a:srgbClr val="000090"/>
                  </a:solidFill>
                  <a:latin typeface="Trebuchet MS"/>
                </a:rPr>
                <a:t> final state, with additional b-tag requirements</a:t>
              </a:r>
            </a:p>
            <a:p>
              <a:endParaRPr lang="en-GB" sz="2000" b="0" dirty="0" smtClean="0">
                <a:solidFill>
                  <a:srgbClr val="000090"/>
                </a:solidFill>
                <a:latin typeface="Trebuchet MS"/>
              </a:endParaRPr>
            </a:p>
            <a:p>
              <a:r>
                <a:rPr lang="en-GB" sz="2000" b="0" dirty="0" smtClean="0">
                  <a:solidFill>
                    <a:srgbClr val="000090"/>
                  </a:solidFill>
                  <a:latin typeface="Trebuchet MS"/>
                </a:rPr>
                <a:t>Main </a:t>
              </a:r>
              <a:r>
                <a:rPr lang="en-GB" sz="2000" b="0" dirty="0">
                  <a:solidFill>
                    <a:srgbClr val="000090"/>
                  </a:solidFill>
                  <a:latin typeface="Trebuchet MS"/>
                </a:rPr>
                <a:t>backgrounds: </a:t>
              </a:r>
              <a:r>
                <a:rPr lang="en-GB" sz="2000" b="0" dirty="0" err="1">
                  <a:solidFill>
                    <a:srgbClr val="000090"/>
                  </a:solidFill>
                  <a:latin typeface="Trebuchet MS"/>
                </a:rPr>
                <a:t>W+</a:t>
              </a:r>
              <a:r>
                <a:rPr lang="en-GB" sz="2000" b="0" dirty="0" err="1" smtClean="0">
                  <a:solidFill>
                    <a:srgbClr val="000090"/>
                  </a:solidFill>
                  <a:latin typeface="Trebuchet MS"/>
                </a:rPr>
                <a:t>jets</a:t>
              </a:r>
              <a:r>
                <a:rPr lang="en-GB" sz="2000" b="0" dirty="0" smtClean="0">
                  <a:solidFill>
                    <a:srgbClr val="000090"/>
                  </a:solidFill>
                  <a:latin typeface="Trebuchet MS"/>
                </a:rPr>
                <a:t>, WW/WZ, </a:t>
              </a:r>
              <a:r>
                <a:rPr lang="en-GB" sz="2000" b="0" dirty="0" err="1" smtClean="0">
                  <a:solidFill>
                    <a:srgbClr val="000090"/>
                  </a:solidFill>
                  <a:latin typeface="Trebuchet MS"/>
                </a:rPr>
                <a:t>tt</a:t>
              </a:r>
              <a:endParaRPr lang="en-GB" sz="2000" b="0" dirty="0" smtClean="0">
                <a:solidFill>
                  <a:srgbClr val="000090"/>
                </a:solidFill>
                <a:latin typeface="Trebuchet MS"/>
              </a:endParaRP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8129113" y="2598722"/>
              <a:ext cx="35665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GB" sz="1400" dirty="0" smtClean="0">
                  <a:solidFill>
                    <a:srgbClr val="000090"/>
                  </a:solidFill>
                  <a:latin typeface="Trebuchet MS"/>
                </a:rPr>
                <a:t>_</a:t>
              </a:r>
            </a:p>
          </p:txBody>
        </p:sp>
      </p:grp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6748774" y="1699794"/>
            <a:ext cx="3954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1400" dirty="0" smtClean="0">
                <a:solidFill>
                  <a:srgbClr val="000090"/>
                </a:solidFill>
                <a:latin typeface="Trebuchet MS"/>
              </a:rPr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3543074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431800" y="6553200"/>
            <a:ext cx="2146300" cy="304800"/>
          </a:xfrm>
        </p:spPr>
        <p:txBody>
          <a:bodyPr/>
          <a:lstStyle/>
          <a:p>
            <a:pPr>
              <a:defRPr/>
            </a:pPr>
            <a:r>
              <a:rPr lang="de-CH" smtClean="0"/>
              <a:t>C.-E. Wulz</a:t>
            </a:r>
            <a:endParaRPr lang="en-US" b="0" i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911725" y="6553200"/>
            <a:ext cx="515938" cy="304800"/>
          </a:xfrm>
        </p:spPr>
        <p:txBody>
          <a:bodyPr/>
          <a:lstStyle/>
          <a:p>
            <a:pPr>
              <a:defRPr/>
            </a:pPr>
            <a:fld id="{31D5C9F4-5521-BD46-B6F7-CBB45E7F2DA0}" type="slidenum">
              <a:rPr lang="en-US" smtClean="0"/>
              <a:pPr>
                <a:defRPr/>
              </a:pPr>
              <a:t>14</a:t>
            </a:fld>
            <a:endParaRPr lang="en-US" b="0" i="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61974" y="328613"/>
            <a:ext cx="8904686" cy="4762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97C1E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GB" sz="2800" b="0" dirty="0" smtClean="0">
                <a:solidFill>
                  <a:srgbClr val="9A1E1A"/>
                </a:solidFill>
                <a:latin typeface="Trebuchet MS"/>
              </a:rPr>
              <a:t>                   </a:t>
            </a:r>
            <a:r>
              <a:rPr lang="en-GB" sz="2800" dirty="0" smtClean="0">
                <a:solidFill>
                  <a:srgbClr val="000090"/>
                </a:solidFill>
                <a:latin typeface="Trebuchet MS"/>
              </a:rPr>
              <a:t>Boosted Objects: X -&gt; ZH -&gt; </a:t>
            </a:r>
            <a:r>
              <a:rPr lang="en-GB" sz="2800" dirty="0" err="1" smtClean="0">
                <a:solidFill>
                  <a:srgbClr val="000090"/>
                </a:solidFill>
                <a:latin typeface="Trebuchet MS"/>
              </a:rPr>
              <a:t>qqττ</a:t>
            </a:r>
            <a:endParaRPr lang="en-GB" sz="2800" dirty="0">
              <a:solidFill>
                <a:srgbClr val="000090"/>
              </a:solidFill>
              <a:latin typeface="Trebuchet MS"/>
            </a:endParaRPr>
          </a:p>
        </p:txBody>
      </p:sp>
      <p:pic>
        <p:nvPicPr>
          <p:cNvPr id="13" name="Picture 3" descr="CMS-Color-Lab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314" y="228600"/>
            <a:ext cx="64611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Straight Arrow Connector 30"/>
          <p:cNvCxnSpPr/>
          <p:nvPr/>
        </p:nvCxnSpPr>
        <p:spPr bwMode="auto">
          <a:xfrm>
            <a:off x="9652000" y="4927600"/>
            <a:ext cx="914400" cy="91440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376729" y="957321"/>
            <a:ext cx="585740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Novel analysis feature: </a:t>
            </a:r>
            <a:r>
              <a:rPr lang="en-GB" sz="2000" dirty="0" err="1" smtClean="0">
                <a:solidFill>
                  <a:srgbClr val="000090"/>
                </a:solidFill>
                <a:latin typeface="Trebuchet MS"/>
              </a:rPr>
              <a:t>τ</a:t>
            </a:r>
            <a:r>
              <a:rPr lang="en-GB" sz="2000" dirty="0" smtClean="0">
                <a:solidFill>
                  <a:srgbClr val="000090"/>
                </a:solidFill>
                <a:latin typeface="Trebuchet MS"/>
              </a:rPr>
              <a:t> </a:t>
            </a: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pair in boosted regime</a:t>
            </a:r>
          </a:p>
          <a:p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Six search channels: </a:t>
            </a:r>
            <a:r>
              <a:rPr lang="en-GB" sz="2000" b="0" dirty="0" err="1" smtClean="0">
                <a:solidFill>
                  <a:srgbClr val="000090"/>
                </a:solidFill>
                <a:latin typeface="Trebuchet MS"/>
              </a:rPr>
              <a:t>leptonic</a:t>
            </a: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(</a:t>
            </a:r>
            <a:r>
              <a:rPr lang="en-GB" sz="2000" dirty="0" err="1" smtClean="0">
                <a:solidFill>
                  <a:srgbClr val="000090"/>
                </a:solidFill>
                <a:latin typeface="Trebuchet MS"/>
              </a:rPr>
              <a:t>τ</a:t>
            </a:r>
            <a:r>
              <a:rPr lang="en-GB" sz="2000" baseline="-25000" dirty="0" err="1" smtClean="0">
                <a:solidFill>
                  <a:srgbClr val="000090"/>
                </a:solidFill>
                <a:latin typeface="Trebuchet MS"/>
              </a:rPr>
              <a:t>e</a:t>
            </a:r>
            <a:r>
              <a:rPr lang="en-GB" sz="2000" dirty="0" err="1">
                <a:solidFill>
                  <a:srgbClr val="000090"/>
                </a:solidFill>
                <a:latin typeface="Trebuchet MS"/>
              </a:rPr>
              <a:t>τ</a:t>
            </a:r>
            <a:r>
              <a:rPr lang="en-GB" sz="2000" baseline="-25000" dirty="0" err="1">
                <a:solidFill>
                  <a:srgbClr val="000090"/>
                </a:solidFill>
                <a:latin typeface="Trebuchet MS"/>
              </a:rPr>
              <a:t>e</a:t>
            </a: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,</a:t>
            </a:r>
            <a:r>
              <a:rPr lang="en-GB" sz="2000" dirty="0">
                <a:solidFill>
                  <a:srgbClr val="000090"/>
                </a:solidFill>
                <a:latin typeface="Trebuchet MS"/>
              </a:rPr>
              <a:t> </a:t>
            </a:r>
            <a:r>
              <a:rPr lang="en-GB" sz="2000" dirty="0" err="1" smtClean="0">
                <a:solidFill>
                  <a:srgbClr val="000090"/>
                </a:solidFill>
                <a:latin typeface="Trebuchet MS"/>
              </a:rPr>
              <a:t>τ</a:t>
            </a:r>
            <a:r>
              <a:rPr lang="en-GB" sz="2000" baseline="-25000" dirty="0" err="1" smtClean="0">
                <a:solidFill>
                  <a:srgbClr val="000090"/>
                </a:solidFill>
                <a:latin typeface="Trebuchet MS"/>
              </a:rPr>
              <a:t>e</a:t>
            </a:r>
            <a:r>
              <a:rPr lang="en-GB" sz="2000" dirty="0" err="1" smtClean="0">
                <a:solidFill>
                  <a:srgbClr val="000090"/>
                </a:solidFill>
                <a:latin typeface="Trebuchet MS"/>
              </a:rPr>
              <a:t>τ</a:t>
            </a:r>
            <a:r>
              <a:rPr lang="en-GB" sz="2000" baseline="-25000" dirty="0" err="1" smtClean="0">
                <a:solidFill>
                  <a:srgbClr val="000090"/>
                </a:solidFill>
                <a:latin typeface="Trebuchet MS"/>
              </a:rPr>
              <a:t>μ</a:t>
            </a: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, </a:t>
            </a:r>
            <a:r>
              <a:rPr lang="en-GB" sz="2000" dirty="0" err="1" smtClean="0">
                <a:solidFill>
                  <a:srgbClr val="000090"/>
                </a:solidFill>
                <a:latin typeface="Trebuchet MS"/>
              </a:rPr>
              <a:t>τ</a:t>
            </a:r>
            <a:r>
              <a:rPr lang="en-GB" sz="2000" baseline="-25000" dirty="0" err="1" smtClean="0">
                <a:solidFill>
                  <a:srgbClr val="000090"/>
                </a:solidFill>
                <a:latin typeface="Trebuchet MS"/>
              </a:rPr>
              <a:t>μ</a:t>
            </a:r>
            <a:r>
              <a:rPr lang="en-GB" sz="2000" dirty="0" err="1" smtClean="0">
                <a:solidFill>
                  <a:srgbClr val="000090"/>
                </a:solidFill>
                <a:latin typeface="Trebuchet MS"/>
              </a:rPr>
              <a:t>τ</a:t>
            </a:r>
            <a:r>
              <a:rPr lang="en-GB" sz="2000" baseline="-25000" dirty="0" err="1">
                <a:solidFill>
                  <a:srgbClr val="000090"/>
                </a:solidFill>
                <a:latin typeface="Trebuchet MS"/>
              </a:rPr>
              <a:t>μ</a:t>
            </a: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), semi-</a:t>
            </a:r>
            <a:r>
              <a:rPr lang="en-GB" sz="2000" b="0" dirty="0" err="1" smtClean="0">
                <a:solidFill>
                  <a:srgbClr val="000090"/>
                </a:solidFill>
                <a:latin typeface="Trebuchet MS"/>
              </a:rPr>
              <a:t>leptonic</a:t>
            </a: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(</a:t>
            </a:r>
            <a:r>
              <a:rPr lang="en-GB" sz="2000" dirty="0" err="1" smtClean="0">
                <a:solidFill>
                  <a:srgbClr val="000090"/>
                </a:solidFill>
                <a:latin typeface="Trebuchet MS"/>
              </a:rPr>
              <a:t>τ</a:t>
            </a:r>
            <a:r>
              <a:rPr lang="en-GB" sz="2000" baseline="-25000" dirty="0" err="1" smtClean="0">
                <a:solidFill>
                  <a:srgbClr val="000090"/>
                </a:solidFill>
                <a:latin typeface="Trebuchet MS"/>
              </a:rPr>
              <a:t>e</a:t>
            </a:r>
            <a:r>
              <a:rPr lang="en-GB" sz="2000" dirty="0" err="1" smtClean="0">
                <a:solidFill>
                  <a:srgbClr val="000090"/>
                </a:solidFill>
                <a:latin typeface="Trebuchet MS"/>
              </a:rPr>
              <a:t>τ</a:t>
            </a:r>
            <a:r>
              <a:rPr lang="en-GB" sz="2000" baseline="-25000" dirty="0" err="1" smtClean="0">
                <a:solidFill>
                  <a:srgbClr val="000090"/>
                </a:solidFill>
                <a:latin typeface="Trebuchet MS"/>
              </a:rPr>
              <a:t>h</a:t>
            </a: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,</a:t>
            </a:r>
            <a:r>
              <a:rPr lang="en-GB" sz="2000" dirty="0">
                <a:solidFill>
                  <a:srgbClr val="000090"/>
                </a:solidFill>
                <a:latin typeface="Trebuchet MS"/>
              </a:rPr>
              <a:t> </a:t>
            </a:r>
            <a:r>
              <a:rPr lang="en-GB" sz="2000" dirty="0" err="1" smtClean="0">
                <a:solidFill>
                  <a:srgbClr val="000090"/>
                </a:solidFill>
                <a:latin typeface="Trebuchet MS"/>
              </a:rPr>
              <a:t>τ</a:t>
            </a:r>
            <a:r>
              <a:rPr lang="en-GB" sz="2000" baseline="-25000" dirty="0" err="1" smtClean="0">
                <a:solidFill>
                  <a:srgbClr val="000090"/>
                </a:solidFill>
                <a:latin typeface="Trebuchet MS"/>
              </a:rPr>
              <a:t>μ</a:t>
            </a:r>
            <a:r>
              <a:rPr lang="en-GB" sz="2000" dirty="0" err="1">
                <a:solidFill>
                  <a:srgbClr val="000090"/>
                </a:solidFill>
                <a:latin typeface="Trebuchet MS"/>
              </a:rPr>
              <a:t>τ</a:t>
            </a:r>
            <a:r>
              <a:rPr lang="en-GB" sz="2000" baseline="-25000" dirty="0" err="1">
                <a:solidFill>
                  <a:srgbClr val="000090"/>
                </a:solidFill>
                <a:latin typeface="Trebuchet MS"/>
              </a:rPr>
              <a:t>h</a:t>
            </a: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), all-</a:t>
            </a:r>
            <a:r>
              <a:rPr lang="en-GB" sz="2000" b="0" dirty="0" err="1" smtClean="0">
                <a:solidFill>
                  <a:srgbClr val="000090"/>
                </a:solidFill>
                <a:latin typeface="Trebuchet MS"/>
              </a:rPr>
              <a:t>hadronic</a:t>
            </a: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 (</a:t>
            </a:r>
            <a:r>
              <a:rPr lang="en-GB" sz="2000" dirty="0" err="1" smtClean="0">
                <a:solidFill>
                  <a:srgbClr val="000090"/>
                </a:solidFill>
                <a:latin typeface="Trebuchet MS"/>
              </a:rPr>
              <a:t>τ</a:t>
            </a:r>
            <a:r>
              <a:rPr lang="en-GB" sz="2000" baseline="-25000" dirty="0" err="1" smtClean="0">
                <a:solidFill>
                  <a:srgbClr val="000090"/>
                </a:solidFill>
                <a:latin typeface="Trebuchet MS"/>
              </a:rPr>
              <a:t>h</a:t>
            </a:r>
            <a:r>
              <a:rPr lang="en-GB" sz="2000" dirty="0" err="1" smtClean="0">
                <a:solidFill>
                  <a:srgbClr val="000090"/>
                </a:solidFill>
                <a:latin typeface="Trebuchet MS"/>
              </a:rPr>
              <a:t>τ</a:t>
            </a:r>
            <a:r>
              <a:rPr lang="en-GB" sz="2000" baseline="-25000" dirty="0" err="1" smtClean="0">
                <a:solidFill>
                  <a:srgbClr val="000090"/>
                </a:solidFill>
                <a:latin typeface="Trebuchet MS"/>
              </a:rPr>
              <a:t>h</a:t>
            </a: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) </a:t>
            </a:r>
          </a:p>
          <a:p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Different backgrounds according to search channels : Z/</a:t>
            </a:r>
            <a:r>
              <a:rPr lang="en-GB" sz="2000" b="0" dirty="0" err="1" smtClean="0">
                <a:solidFill>
                  <a:srgbClr val="000090"/>
                </a:solidFill>
                <a:latin typeface="Trebuchet MS"/>
              </a:rPr>
              <a:t>γ+jets</a:t>
            </a: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 for </a:t>
            </a:r>
            <a:r>
              <a:rPr lang="en-GB" sz="2000" b="0" dirty="0" err="1" smtClean="0">
                <a:solidFill>
                  <a:srgbClr val="000090"/>
                </a:solidFill>
                <a:latin typeface="Trebuchet MS"/>
              </a:rPr>
              <a:t>leptonic</a:t>
            </a: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 channels, for </a:t>
            </a:r>
            <a:r>
              <a:rPr lang="en-GB" sz="2000" dirty="0" err="1">
                <a:solidFill>
                  <a:srgbClr val="000090"/>
                </a:solidFill>
                <a:latin typeface="Trebuchet MS"/>
              </a:rPr>
              <a:t>τ</a:t>
            </a:r>
            <a:r>
              <a:rPr lang="en-GB" sz="2000" baseline="-25000" dirty="0" err="1">
                <a:solidFill>
                  <a:srgbClr val="000090"/>
                </a:solidFill>
                <a:latin typeface="Trebuchet MS"/>
              </a:rPr>
              <a:t>e</a:t>
            </a:r>
            <a:r>
              <a:rPr lang="en-GB" sz="2000" dirty="0" err="1">
                <a:solidFill>
                  <a:srgbClr val="000090"/>
                </a:solidFill>
                <a:latin typeface="Trebuchet MS"/>
              </a:rPr>
              <a:t>τ</a:t>
            </a:r>
            <a:r>
              <a:rPr lang="en-GB" sz="2000" baseline="-25000" dirty="0" err="1">
                <a:solidFill>
                  <a:srgbClr val="000090"/>
                </a:solidFill>
                <a:latin typeface="Trebuchet MS"/>
              </a:rPr>
              <a:t>h</a:t>
            </a:r>
            <a:r>
              <a:rPr lang="en-GB" sz="2000" b="0" dirty="0">
                <a:solidFill>
                  <a:srgbClr val="000090"/>
                </a:solidFill>
                <a:latin typeface="Trebuchet MS"/>
              </a:rPr>
              <a:t>,</a:t>
            </a:r>
            <a:r>
              <a:rPr lang="en-GB" sz="2000" dirty="0">
                <a:solidFill>
                  <a:srgbClr val="000090"/>
                </a:solidFill>
                <a:latin typeface="Trebuchet MS"/>
              </a:rPr>
              <a:t> </a:t>
            </a:r>
            <a:r>
              <a:rPr lang="en-GB" sz="2000" dirty="0" err="1" smtClean="0">
                <a:solidFill>
                  <a:srgbClr val="000090"/>
                </a:solidFill>
                <a:latin typeface="Trebuchet MS"/>
              </a:rPr>
              <a:t>τ</a:t>
            </a:r>
            <a:r>
              <a:rPr lang="en-GB" sz="2000" baseline="-25000" dirty="0" err="1" smtClean="0">
                <a:solidFill>
                  <a:srgbClr val="000090"/>
                </a:solidFill>
                <a:latin typeface="Trebuchet MS"/>
              </a:rPr>
              <a:t>μ</a:t>
            </a:r>
            <a:r>
              <a:rPr lang="en-GB" sz="2000" dirty="0" err="1" smtClean="0">
                <a:solidFill>
                  <a:srgbClr val="000090"/>
                </a:solidFill>
                <a:latin typeface="Trebuchet MS"/>
              </a:rPr>
              <a:t>τ</a:t>
            </a:r>
            <a:r>
              <a:rPr lang="en-GB" sz="2000" baseline="-25000" dirty="0" err="1" smtClean="0">
                <a:solidFill>
                  <a:srgbClr val="000090"/>
                </a:solidFill>
                <a:latin typeface="Trebuchet MS"/>
              </a:rPr>
              <a:t>h</a:t>
            </a:r>
            <a:r>
              <a:rPr lang="en-GB" sz="2000" baseline="-25000" dirty="0" smtClean="0">
                <a:solidFill>
                  <a:srgbClr val="000090"/>
                </a:solidFill>
                <a:latin typeface="Trebuchet MS"/>
              </a:rPr>
              <a:t> </a:t>
            </a:r>
            <a:r>
              <a:rPr lang="en-GB" sz="2000" b="0" dirty="0" err="1" smtClean="0">
                <a:solidFill>
                  <a:srgbClr val="000090"/>
                </a:solidFill>
                <a:latin typeface="Trebuchet MS"/>
              </a:rPr>
              <a:t>tt</a:t>
            </a: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 and </a:t>
            </a:r>
            <a:r>
              <a:rPr lang="en-GB" sz="2000" b="0" dirty="0" err="1" smtClean="0">
                <a:solidFill>
                  <a:srgbClr val="000090"/>
                </a:solidFill>
                <a:latin typeface="Trebuchet MS"/>
              </a:rPr>
              <a:t>W+jets</a:t>
            </a: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, for </a:t>
            </a:r>
            <a:r>
              <a:rPr lang="en-GB" sz="2000" dirty="0" err="1">
                <a:solidFill>
                  <a:srgbClr val="000090"/>
                </a:solidFill>
                <a:latin typeface="Trebuchet MS"/>
              </a:rPr>
              <a:t>τ</a:t>
            </a:r>
            <a:r>
              <a:rPr lang="en-GB" sz="2000" baseline="-25000" dirty="0" err="1">
                <a:solidFill>
                  <a:srgbClr val="000090"/>
                </a:solidFill>
                <a:latin typeface="Trebuchet MS"/>
              </a:rPr>
              <a:t>h</a:t>
            </a:r>
            <a:r>
              <a:rPr lang="en-GB" sz="2000" dirty="0" err="1">
                <a:solidFill>
                  <a:srgbClr val="000090"/>
                </a:solidFill>
                <a:latin typeface="Trebuchet MS"/>
              </a:rPr>
              <a:t>τ</a:t>
            </a:r>
            <a:r>
              <a:rPr lang="en-GB" sz="2000" baseline="-25000" dirty="0" err="1">
                <a:solidFill>
                  <a:srgbClr val="000090"/>
                </a:solidFill>
                <a:latin typeface="Trebuchet MS"/>
              </a:rPr>
              <a:t>h</a:t>
            </a: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 QCD</a:t>
            </a:r>
          </a:p>
          <a:p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Event selection: single jet or H</a:t>
            </a:r>
            <a:r>
              <a:rPr lang="en-GB" sz="2000" b="0" baseline="-25000" dirty="0" smtClean="0">
                <a:solidFill>
                  <a:srgbClr val="000090"/>
                </a:solidFill>
                <a:latin typeface="Trebuchet MS"/>
              </a:rPr>
              <a:t>T</a:t>
            </a:r>
          </a:p>
        </p:txBody>
      </p:sp>
      <p:pic>
        <p:nvPicPr>
          <p:cNvPr id="2" name="Picture 1" descr="bkg_MuoTau_MET50_lep1Pt10_tauPt35_btag1_dR1_massSvfit10000_massVis0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28931" y="287584"/>
            <a:ext cx="2291510" cy="3589188"/>
          </a:xfrm>
          <a:prstGeom prst="rect">
            <a:avLst/>
          </a:prstGeom>
        </p:spPr>
      </p:pic>
      <p:pic>
        <p:nvPicPr>
          <p:cNvPr id="9" name="Picture 8" descr="LimitAllChannelAfterPreapproval2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38791" y="2218132"/>
            <a:ext cx="3129677" cy="490200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669734" y="3206921"/>
            <a:ext cx="3431337" cy="3240598"/>
            <a:chOff x="6208487" y="3364593"/>
            <a:chExt cx="3213270" cy="3082926"/>
          </a:xfrm>
        </p:grpSpPr>
        <p:pic>
          <p:nvPicPr>
            <p:cNvPr id="10" name="Picture 9" descr="LIMIT_gVcHcF_7percentlimit_v3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273659" y="3299421"/>
              <a:ext cx="3082926" cy="3213270"/>
            </a:xfrm>
            <a:prstGeom prst="rect">
              <a:avLst/>
            </a:prstGeom>
          </p:spPr>
        </p:pic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7353338" y="4701473"/>
              <a:ext cx="198504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GB" sz="2000" b="0" dirty="0" smtClean="0">
                  <a:solidFill>
                    <a:srgbClr val="000090"/>
                  </a:solidFill>
                  <a:latin typeface="Trebuchet MS"/>
                </a:rPr>
                <a:t>HVT model</a:t>
              </a:r>
              <a:endParaRPr lang="en-GB" sz="2000" b="0" baseline="-25000" dirty="0" smtClean="0">
                <a:solidFill>
                  <a:srgbClr val="000090"/>
                </a:solidFill>
                <a:latin typeface="Trebuchet MS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513727" y="6254338"/>
            <a:ext cx="404022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1800" b="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</a:rPr>
              <a:t>PLB 748 (2015) 255, CMS-EXO-13-007</a:t>
            </a:r>
            <a:endParaRPr lang="en-US" sz="1800" b="0" i="1" dirty="0">
              <a:solidFill>
                <a:schemeClr val="tx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 flipV="1">
            <a:off x="1478289" y="2512463"/>
            <a:ext cx="3665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_</a:t>
            </a:r>
            <a:endParaRPr lang="en-GB" sz="2000" b="0" baseline="-25000" dirty="0" smtClean="0">
              <a:solidFill>
                <a:srgbClr val="000090"/>
              </a:solidFill>
              <a:latin typeface="Trebuchet MS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144078" y="5400984"/>
            <a:ext cx="58574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1600" b="0" dirty="0" smtClean="0">
                <a:solidFill>
                  <a:srgbClr val="000090"/>
                </a:solidFill>
                <a:latin typeface="Trebuchet MS"/>
              </a:rPr>
              <a:t>Combination of 6 search channels</a:t>
            </a:r>
            <a:endParaRPr lang="en-GB" sz="1600" b="0" baseline="-25000" dirty="0" smtClean="0">
              <a:solidFill>
                <a:srgbClr val="00009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27344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431800" y="6553200"/>
            <a:ext cx="2146300" cy="304800"/>
          </a:xfrm>
        </p:spPr>
        <p:txBody>
          <a:bodyPr/>
          <a:lstStyle/>
          <a:p>
            <a:pPr>
              <a:defRPr/>
            </a:pPr>
            <a:r>
              <a:rPr lang="de-CH" smtClean="0"/>
              <a:t>C.-E. Wulz</a:t>
            </a:r>
            <a:endParaRPr lang="en-US" b="0" i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911725" y="6553200"/>
            <a:ext cx="515938" cy="304800"/>
          </a:xfrm>
        </p:spPr>
        <p:txBody>
          <a:bodyPr/>
          <a:lstStyle/>
          <a:p>
            <a:pPr>
              <a:defRPr/>
            </a:pPr>
            <a:fld id="{31D5C9F4-5521-BD46-B6F7-CBB45E7F2DA0}" type="slidenum">
              <a:rPr lang="en-US" smtClean="0"/>
              <a:pPr>
                <a:defRPr/>
              </a:pPr>
              <a:t>15</a:t>
            </a:fld>
            <a:endParaRPr lang="en-US" b="0" i="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61974" y="328613"/>
            <a:ext cx="8904686" cy="4762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97C1E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GB" sz="2800" b="0" dirty="0" smtClean="0">
                <a:solidFill>
                  <a:srgbClr val="9A1E1A"/>
                </a:solidFill>
                <a:latin typeface="Trebuchet MS"/>
              </a:rPr>
              <a:t>                   </a:t>
            </a:r>
            <a:r>
              <a:rPr lang="en-GB" sz="2800" dirty="0" smtClean="0">
                <a:solidFill>
                  <a:srgbClr val="000090"/>
                </a:solidFill>
                <a:latin typeface="Trebuchet MS"/>
              </a:rPr>
              <a:t>Boosted Objects: X -&gt; WH, VH, VV</a:t>
            </a:r>
            <a:endParaRPr lang="en-GB" sz="2800" dirty="0">
              <a:solidFill>
                <a:srgbClr val="000090"/>
              </a:solidFill>
              <a:latin typeface="Trebuchet MS"/>
            </a:endParaRPr>
          </a:p>
        </p:txBody>
      </p:sp>
      <p:pic>
        <p:nvPicPr>
          <p:cNvPr id="13" name="Picture 3" descr="CMS-Color-Lab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314" y="228600"/>
            <a:ext cx="64611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Straight Arrow Connector 30"/>
          <p:cNvCxnSpPr/>
          <p:nvPr/>
        </p:nvCxnSpPr>
        <p:spPr bwMode="auto">
          <a:xfrm>
            <a:off x="9652000" y="4927600"/>
            <a:ext cx="914400" cy="91440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" name="Picture 1" descr="exovvvh-comparison-hv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43937" y="1236667"/>
            <a:ext cx="5093463" cy="525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71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imitSummar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098" y="2822086"/>
            <a:ext cx="3962294" cy="3843495"/>
          </a:xfrm>
          <a:prstGeom prst="rect">
            <a:avLst/>
          </a:prstGeom>
        </p:spPr>
      </p:pic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431800" y="6553200"/>
            <a:ext cx="2146300" cy="304800"/>
          </a:xfrm>
        </p:spPr>
        <p:txBody>
          <a:bodyPr/>
          <a:lstStyle/>
          <a:p>
            <a:pPr>
              <a:defRPr/>
            </a:pPr>
            <a:r>
              <a:rPr lang="de-CH" smtClean="0"/>
              <a:t>C.-E. Wulz</a:t>
            </a:r>
            <a:endParaRPr lang="en-US" b="0" i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911725" y="6553200"/>
            <a:ext cx="515938" cy="304800"/>
          </a:xfrm>
        </p:spPr>
        <p:txBody>
          <a:bodyPr/>
          <a:lstStyle/>
          <a:p>
            <a:pPr>
              <a:defRPr/>
            </a:pPr>
            <a:fld id="{31D5C9F4-5521-BD46-B6F7-CBB45E7F2DA0}" type="slidenum">
              <a:rPr lang="en-US" smtClean="0"/>
              <a:pPr>
                <a:defRPr/>
              </a:pPr>
              <a:t>16</a:t>
            </a:fld>
            <a:endParaRPr lang="en-US" b="0" i="0"/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1708150" y="4881563"/>
            <a:ext cx="43211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rgbClr val="CC0099"/>
                </a:solidFill>
              </a:rPr>
              <a:t> </a:t>
            </a:r>
            <a:endParaRPr lang="en-US" sz="2000" dirty="0">
              <a:solidFill>
                <a:srgbClr val="CC0099"/>
              </a:solidFill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61974" y="328613"/>
            <a:ext cx="8904686" cy="4762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97C1E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GB" sz="2800" b="0" dirty="0" smtClean="0">
                <a:solidFill>
                  <a:srgbClr val="9A1E1A"/>
                </a:solidFill>
                <a:latin typeface="Trebuchet MS"/>
              </a:rPr>
              <a:t>            </a:t>
            </a:r>
            <a:r>
              <a:rPr lang="en-GB" sz="2800" dirty="0" smtClean="0">
                <a:solidFill>
                  <a:srgbClr val="000090"/>
                </a:solidFill>
                <a:latin typeface="Trebuchet MS"/>
              </a:rPr>
              <a:t>Classic Narrow Resonance Searches</a:t>
            </a:r>
            <a:endParaRPr lang="en-GB" sz="2800" dirty="0">
              <a:solidFill>
                <a:srgbClr val="000090"/>
              </a:solidFill>
              <a:latin typeface="Trebuchet MS"/>
            </a:endParaRPr>
          </a:p>
        </p:txBody>
      </p:sp>
      <p:pic>
        <p:nvPicPr>
          <p:cNvPr id="13" name="Picture 3" descr="CMS-Color-Lab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314" y="228600"/>
            <a:ext cx="64611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555625" y="881884"/>
            <a:ext cx="90455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Example: </a:t>
            </a:r>
            <a:r>
              <a:rPr lang="en-GB" sz="2000" b="0" dirty="0" smtClean="0">
                <a:solidFill>
                  <a:srgbClr val="FF0000"/>
                </a:solidFill>
                <a:latin typeface="Trebuchet MS"/>
              </a:rPr>
              <a:t>Dijet spectrum</a:t>
            </a:r>
          </a:p>
          <a:p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Background estimation: data-driven, parameterization by smooth function</a:t>
            </a:r>
          </a:p>
          <a:p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Interpretation possible for many exotica scenarios</a:t>
            </a:r>
          </a:p>
          <a:p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Sensitive beyond the Run I reach for resonances with M &gt; 5 TeV</a:t>
            </a:r>
          </a:p>
          <a:p>
            <a:endParaRPr lang="en-GB" sz="2000" b="0" dirty="0" smtClean="0">
              <a:solidFill>
                <a:srgbClr val="000090"/>
              </a:solidFill>
              <a:latin typeface="Trebuchet MS"/>
            </a:endParaRPr>
          </a:p>
          <a:p>
            <a:endParaRPr lang="en-GB" sz="2000" b="0" dirty="0" smtClean="0">
              <a:solidFill>
                <a:srgbClr val="000090"/>
              </a:solidFill>
              <a:latin typeface="Trebuchet MS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9652000" y="4927600"/>
            <a:ext cx="914400" cy="91440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3291" y="25651"/>
            <a:ext cx="1361209" cy="12250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78134" y="3335198"/>
            <a:ext cx="184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comparison_obsval_new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3246" y="2744356"/>
            <a:ext cx="3851557" cy="400703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09292" y="2280935"/>
            <a:ext cx="427218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1800" b="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</a:rPr>
              <a:t>CMS-EXO-12-059, PRD 91 (2015) 052009</a:t>
            </a:r>
            <a:endParaRPr lang="en-US" sz="1800" dirty="0"/>
          </a:p>
        </p:txBody>
      </p:sp>
      <p:sp>
        <p:nvSpPr>
          <p:cNvPr id="16" name="Rectangle 15"/>
          <p:cNvSpPr/>
          <p:nvPr/>
        </p:nvSpPr>
        <p:spPr>
          <a:xfrm>
            <a:off x="5777290" y="2215262"/>
            <a:ext cx="314326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1800" b="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</a:rPr>
              <a:t>CMS-DP-2015-017, </a:t>
            </a:r>
          </a:p>
          <a:p>
            <a:r>
              <a:rPr lang="en-US" sz="1800" b="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</a:rPr>
              <a:t>cds.cern.ch</a:t>
            </a:r>
            <a:r>
              <a:rPr lang="en-US" sz="1800" b="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</a:rPr>
              <a:t>/record/2037378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354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431800" y="6553200"/>
            <a:ext cx="2146300" cy="304800"/>
          </a:xfrm>
        </p:spPr>
        <p:txBody>
          <a:bodyPr/>
          <a:lstStyle/>
          <a:p>
            <a:pPr>
              <a:defRPr/>
            </a:pPr>
            <a:r>
              <a:rPr lang="de-CH" smtClean="0"/>
              <a:t>C.-E. Wulz</a:t>
            </a:r>
            <a:endParaRPr lang="en-US" b="0" i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911725" y="6553200"/>
            <a:ext cx="515938" cy="304800"/>
          </a:xfrm>
        </p:spPr>
        <p:txBody>
          <a:bodyPr/>
          <a:lstStyle/>
          <a:p>
            <a:pPr>
              <a:defRPr/>
            </a:pPr>
            <a:fld id="{31D5C9F4-5521-BD46-B6F7-CBB45E7F2DA0}" type="slidenum">
              <a:rPr lang="en-US" smtClean="0"/>
              <a:pPr>
                <a:defRPr/>
              </a:pPr>
              <a:t>17</a:t>
            </a:fld>
            <a:endParaRPr lang="en-US" b="0" i="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61974" y="328613"/>
            <a:ext cx="9026526" cy="4762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97C1E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800" dirty="0" smtClean="0">
                <a:solidFill>
                  <a:srgbClr val="000099"/>
                </a:solidFill>
                <a:latin typeface="Trebuchet MS"/>
              </a:rPr>
              <a:t>Exotica Limits</a:t>
            </a:r>
            <a:endParaRPr lang="en-US" sz="2400" dirty="0">
              <a:solidFill>
                <a:srgbClr val="000099"/>
              </a:solidFill>
              <a:latin typeface="Times" charset="0"/>
            </a:endParaRPr>
          </a:p>
        </p:txBody>
      </p:sp>
      <p:pic>
        <p:nvPicPr>
          <p:cNvPr id="13" name="Picture 3" descr="CMS-Color-Lab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314" y="228600"/>
            <a:ext cx="64611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exo-limits_Moriond201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35" y="859456"/>
            <a:ext cx="7655989" cy="57419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58714" y="801931"/>
            <a:ext cx="12237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March 2015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852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431800" y="6553200"/>
            <a:ext cx="2146300" cy="304800"/>
          </a:xfrm>
        </p:spPr>
        <p:txBody>
          <a:bodyPr/>
          <a:lstStyle/>
          <a:p>
            <a:pPr>
              <a:defRPr/>
            </a:pPr>
            <a:r>
              <a:rPr lang="de-CH" dirty="0" smtClean="0">
                <a:solidFill>
                  <a:schemeClr val="bg1"/>
                </a:solidFill>
              </a:rPr>
              <a:t>C.-E. Wulz</a:t>
            </a:r>
            <a:endParaRPr lang="en-US" b="0" i="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911725" y="6553200"/>
            <a:ext cx="515938" cy="304800"/>
          </a:xfrm>
        </p:spPr>
        <p:txBody>
          <a:bodyPr/>
          <a:lstStyle/>
          <a:p>
            <a:pPr>
              <a:defRPr/>
            </a:pPr>
            <a:fld id="{31D5C9F4-5521-BD46-B6F7-CBB45E7F2DA0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18</a:t>
            </a:fld>
            <a:endParaRPr lang="en-US" b="0" i="0" dirty="0">
              <a:solidFill>
                <a:schemeClr val="bg1"/>
              </a:solidFill>
            </a:endParaRP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1708150" y="4881563"/>
            <a:ext cx="43211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rgbClr val="CC0099"/>
                </a:solidFill>
              </a:rPr>
              <a:t> </a:t>
            </a:r>
            <a:endParaRPr lang="en-US" sz="2000" dirty="0">
              <a:solidFill>
                <a:srgbClr val="CC0099"/>
              </a:solidFill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875548" y="790560"/>
            <a:ext cx="819346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>
              <a:buClr>
                <a:schemeClr val="bg1"/>
              </a:buClr>
            </a:pPr>
            <a:endParaRPr lang="en-US" sz="2000" dirty="0" smtClean="0">
              <a:solidFill>
                <a:schemeClr val="bg1"/>
              </a:solidFill>
              <a:latin typeface="Trebuchet MS"/>
            </a:endParaRPr>
          </a:p>
          <a:p>
            <a:pPr algn="just">
              <a:buClr>
                <a:schemeClr val="bg1"/>
              </a:buClr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rebuchet MS"/>
              </a:rPr>
              <a:t>  </a:t>
            </a:r>
            <a:r>
              <a:rPr lang="en-US" sz="2000" b="0" dirty="0" smtClean="0">
                <a:solidFill>
                  <a:schemeClr val="bg1"/>
                </a:solidFill>
                <a:latin typeface="Trebuchet MS"/>
              </a:rPr>
              <a:t>CMS has studied a plethora of Exotica signatures with √s = 7 TeV  and √s = 8 TeV data and has derived limits for many scenarios.</a:t>
            </a:r>
            <a:endParaRPr lang="en-US" sz="2000" b="0" dirty="0" smtClean="0">
              <a:solidFill>
                <a:schemeClr val="bg1"/>
              </a:solidFill>
              <a:latin typeface=""/>
            </a:endParaRPr>
          </a:p>
          <a:p>
            <a:pPr algn="just"/>
            <a:endParaRPr lang="en-US" sz="2000" b="0" dirty="0" smtClean="0">
              <a:solidFill>
                <a:schemeClr val="bg1"/>
              </a:solidFill>
              <a:latin typeface="Trebuchet MS"/>
            </a:endParaRPr>
          </a:p>
          <a:p>
            <a:pPr algn="just">
              <a:buFont typeface="Arial"/>
              <a:buChar char="•"/>
            </a:pPr>
            <a:r>
              <a:rPr lang="en-US" sz="2000" b="0" dirty="0" smtClean="0">
                <a:solidFill>
                  <a:schemeClr val="bg1"/>
                </a:solidFill>
                <a:latin typeface="Trebuchet MS"/>
              </a:rPr>
              <a:t>  Interesting excesses have been seen – stay tuned for more results at √s = 13 TeV !</a:t>
            </a:r>
            <a:endParaRPr lang="en-US" sz="2000" b="0" dirty="0" smtClean="0">
              <a:solidFill>
                <a:schemeClr val="bg1"/>
              </a:solidFill>
              <a:latin typeface="Tekton Pro"/>
            </a:endParaRPr>
          </a:p>
          <a:p>
            <a:pPr algn="just"/>
            <a:endParaRPr lang="en-US" sz="2000" b="0" dirty="0" smtClean="0">
              <a:solidFill>
                <a:srgbClr val="FFD33D"/>
              </a:solidFill>
              <a:latin typeface="Trebuchet MS"/>
            </a:endParaRPr>
          </a:p>
          <a:p>
            <a:pPr algn="just">
              <a:buFont typeface="Arial"/>
              <a:buChar char="•"/>
            </a:pPr>
            <a:r>
              <a:rPr lang="en-US" sz="2000" b="0" dirty="0" smtClean="0">
                <a:solidFill>
                  <a:srgbClr val="FFD33D"/>
                </a:solidFill>
                <a:latin typeface="Trebuchet MS"/>
              </a:rPr>
              <a:t>    Sensitivity for New Physics is expected to grow fast during Run II. </a:t>
            </a:r>
          </a:p>
          <a:p>
            <a:pPr algn="just">
              <a:buFont typeface="Arial"/>
              <a:buChar char="•"/>
            </a:pPr>
            <a:endParaRPr lang="en-US" sz="2000" dirty="0" smtClean="0">
              <a:solidFill>
                <a:schemeClr val="bg1"/>
              </a:solidFill>
              <a:latin typeface="Trebuchet MS"/>
            </a:endParaRPr>
          </a:p>
          <a:p>
            <a:pPr algn="just"/>
            <a:endParaRPr lang="en-US" sz="2000" dirty="0" smtClean="0">
              <a:solidFill>
                <a:schemeClr val="bg1"/>
              </a:solidFill>
              <a:latin typeface="Trebuchet MS"/>
            </a:endParaRPr>
          </a:p>
          <a:p>
            <a:pPr algn="just"/>
            <a:endParaRPr lang="en-US" sz="2000" dirty="0" smtClean="0">
              <a:solidFill>
                <a:schemeClr val="bg1"/>
              </a:solidFill>
              <a:latin typeface="Trebuchet MS"/>
            </a:endParaRPr>
          </a:p>
          <a:p>
            <a:pPr algn="just"/>
            <a:endParaRPr lang="en-US" sz="2000" b="0" i="1" dirty="0" smtClean="0">
              <a:solidFill>
                <a:schemeClr val="bg1"/>
              </a:solidFill>
              <a:latin typeface="Trebuchet MS"/>
            </a:endParaRPr>
          </a:p>
          <a:p>
            <a:pPr algn="just"/>
            <a:endParaRPr lang="en-US" sz="2000" b="0" i="1" dirty="0" smtClean="0">
              <a:solidFill>
                <a:schemeClr val="bg1"/>
              </a:solidFill>
              <a:latin typeface="Trebuchet MS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35000" y="328613"/>
            <a:ext cx="8521700" cy="4762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97C1E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800" dirty="0" smtClean="0">
                <a:solidFill>
                  <a:srgbClr val="000099"/>
                </a:solidFill>
                <a:latin typeface="Trebuchet MS"/>
              </a:rPr>
              <a:t>Conclusions</a:t>
            </a:r>
            <a:endParaRPr lang="en-US" sz="2800" dirty="0">
              <a:solidFill>
                <a:srgbClr val="000099"/>
              </a:solidFill>
              <a:latin typeface="Times" charset="0"/>
            </a:endParaRPr>
          </a:p>
        </p:txBody>
      </p:sp>
      <p:pic>
        <p:nvPicPr>
          <p:cNvPr id="14" name="Picture 3" descr="CMS-Color-Lab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314" y="228600"/>
            <a:ext cx="64611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8245477" y="6553200"/>
            <a:ext cx="94932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ja-JP" sz="1000" i="1" dirty="0" smtClean="0">
                <a:solidFill>
                  <a:schemeClr val="bg1"/>
                </a:solidFill>
                <a:latin typeface="Trebuchet MS"/>
                <a:ea typeface="ＭＳ Ｐゴシック" charset="-128"/>
                <a:cs typeface="ＭＳ Ｐゴシック" charset="-128"/>
              </a:rPr>
              <a:t>ICNFP,</a:t>
            </a:r>
            <a:r>
              <a:rPr lang="en-US" altLang="ja-JP" sz="1000" i="1" baseline="0" dirty="0" smtClean="0">
                <a:solidFill>
                  <a:schemeClr val="bg1"/>
                </a:solidFill>
                <a:latin typeface="Trebuchet MS"/>
                <a:ea typeface="ＭＳ Ｐゴシック" charset="-128"/>
                <a:cs typeface="ＭＳ Ｐゴシック" charset="-128"/>
              </a:rPr>
              <a:t> Aug. 2015</a:t>
            </a:r>
            <a:endParaRPr lang="en-US" sz="1000" b="0" dirty="0">
              <a:solidFill>
                <a:schemeClr val="bg1"/>
              </a:solidFill>
              <a:latin typeface="Trebuchet MS"/>
            </a:endParaRPr>
          </a:p>
        </p:txBody>
      </p:sp>
      <p:pic>
        <p:nvPicPr>
          <p:cNvPr id="4" name="Picture 3" descr="5TeV_event_rho_ph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07" y="3478107"/>
            <a:ext cx="3065761" cy="3105177"/>
          </a:xfrm>
          <a:prstGeom prst="rect">
            <a:avLst/>
          </a:prstGeom>
        </p:spPr>
      </p:pic>
      <p:pic>
        <p:nvPicPr>
          <p:cNvPr id="5" name="Picture 4" descr="5TeV_event_rho_Z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841" y="3475308"/>
            <a:ext cx="3073790" cy="3113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431800" y="6553200"/>
            <a:ext cx="2146300" cy="304800"/>
          </a:xfrm>
        </p:spPr>
        <p:txBody>
          <a:bodyPr/>
          <a:lstStyle/>
          <a:p>
            <a:pPr>
              <a:defRPr/>
            </a:pPr>
            <a:r>
              <a:rPr lang="de-CH" smtClean="0"/>
              <a:t>C.-E. Wulz</a:t>
            </a:r>
            <a:endParaRPr lang="en-US" b="0" i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911725" y="6553200"/>
            <a:ext cx="515938" cy="304800"/>
          </a:xfrm>
        </p:spPr>
        <p:txBody>
          <a:bodyPr/>
          <a:lstStyle/>
          <a:p>
            <a:pPr>
              <a:defRPr/>
            </a:pPr>
            <a:fld id="{31D5C9F4-5521-BD46-B6F7-CBB45E7F2DA0}" type="slidenum">
              <a:rPr lang="en-US" smtClean="0"/>
              <a:pPr>
                <a:defRPr/>
              </a:pPr>
              <a:t>2</a:t>
            </a:fld>
            <a:endParaRPr lang="en-US" b="0" i="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61974" y="328613"/>
            <a:ext cx="8840548" cy="4762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97C1E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800" dirty="0" smtClean="0">
                <a:solidFill>
                  <a:srgbClr val="000099"/>
                </a:solidFill>
                <a:latin typeface="Trebuchet MS"/>
              </a:rPr>
              <a:t>Overview</a:t>
            </a:r>
            <a:endParaRPr lang="en-US" sz="2800" dirty="0">
              <a:solidFill>
                <a:srgbClr val="000099"/>
              </a:solidFill>
              <a:latin typeface="Times" charset="0"/>
            </a:endParaRPr>
          </a:p>
        </p:txBody>
      </p:sp>
      <p:pic>
        <p:nvPicPr>
          <p:cNvPr id="13" name="Picture 3" descr="CMS-Color-Lab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314" y="228600"/>
            <a:ext cx="64611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631825" y="969760"/>
            <a:ext cx="904557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000" dirty="0" smtClean="0">
                <a:solidFill>
                  <a:srgbClr val="9A1E1A"/>
                </a:solidFill>
                <a:latin typeface="Trebuchet MS"/>
              </a:rPr>
              <a:t>Selected recent results:</a:t>
            </a:r>
          </a:p>
          <a:p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Dark matter searches</a:t>
            </a:r>
          </a:p>
          <a:p>
            <a:endParaRPr lang="en-GB" sz="2000" b="0" dirty="0" smtClean="0">
              <a:solidFill>
                <a:srgbClr val="000090"/>
              </a:solidFill>
              <a:latin typeface="Trebuchet MS"/>
            </a:endParaRPr>
          </a:p>
          <a:p>
            <a:pPr marL="342900" indent="-342900">
              <a:buFontTx/>
              <a:buChar char="-"/>
            </a:pPr>
            <a:endParaRPr lang="en-GB" sz="2000" b="0" dirty="0" smtClean="0">
              <a:solidFill>
                <a:srgbClr val="000090"/>
              </a:solidFill>
              <a:latin typeface="Trebuchet MS"/>
            </a:endParaRPr>
          </a:p>
          <a:p>
            <a:pPr marL="342900" indent="-342900">
              <a:buFontTx/>
              <a:buChar char="-"/>
            </a:pP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Searches with boosted objects</a:t>
            </a:r>
          </a:p>
          <a:p>
            <a:pPr marL="800100" lvl="1" indent="-342900">
              <a:buFontTx/>
              <a:buChar char="-"/>
            </a:pP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Weak bosons, tops, Higgs in final state</a:t>
            </a:r>
          </a:p>
          <a:p>
            <a:endParaRPr lang="en-GB" sz="2000" b="0" dirty="0">
              <a:solidFill>
                <a:srgbClr val="000090"/>
              </a:solidFill>
              <a:latin typeface="Trebuchet MS"/>
            </a:endParaRPr>
          </a:p>
          <a:p>
            <a:pPr marL="342900" indent="-342900">
              <a:buFontTx/>
              <a:buChar char="-"/>
            </a:pP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Long-lived signatures</a:t>
            </a:r>
            <a:endParaRPr lang="en-GB" sz="2000" b="0" dirty="0">
              <a:solidFill>
                <a:srgbClr val="000090"/>
              </a:solidFill>
              <a:latin typeface="Trebuchet MS"/>
            </a:endParaRPr>
          </a:p>
          <a:p>
            <a:pPr marL="342900" indent="-342900">
              <a:buFontTx/>
              <a:buChar char="-"/>
            </a:pPr>
            <a:endParaRPr lang="en-GB" sz="2000" b="0" dirty="0" smtClean="0">
              <a:solidFill>
                <a:srgbClr val="000090"/>
              </a:solidFill>
              <a:latin typeface="Trebuchet MS"/>
            </a:endParaRPr>
          </a:p>
          <a:p>
            <a:pPr marL="342900" indent="-342900">
              <a:buFontTx/>
              <a:buChar char="-"/>
            </a:pPr>
            <a:endParaRPr lang="en-GB" sz="2000" b="0" dirty="0" smtClean="0">
              <a:solidFill>
                <a:srgbClr val="000090"/>
              </a:solidFill>
              <a:latin typeface="Trebuchet MS"/>
            </a:endParaRPr>
          </a:p>
          <a:p>
            <a:pPr marL="342900" indent="-342900">
              <a:buFontTx/>
              <a:buChar char="-"/>
            </a:pP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Classic narrow resonance searches</a:t>
            </a:r>
            <a:endParaRPr lang="en-GB" sz="2000" b="0" dirty="0">
              <a:solidFill>
                <a:srgbClr val="000090"/>
              </a:solidFill>
              <a:latin typeface="Trebuchet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77158" y="1634261"/>
            <a:ext cx="541253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b="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</a:rPr>
              <a:t>EXO-14-004, EXO-12-</a:t>
            </a:r>
            <a:r>
              <a:rPr lang="en-US" sz="1800" b="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</a:rPr>
              <a:t>054, EXO</a:t>
            </a:r>
            <a:r>
              <a:rPr lang="en-US" sz="1800" b="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</a:rPr>
              <a:t>-12-048, </a:t>
            </a:r>
            <a:r>
              <a:rPr lang="en-US" sz="1800" b="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</a:rPr>
              <a:t>EXO-12-047</a:t>
            </a:r>
            <a:endParaRPr lang="en-US" sz="1800" b="0" i="1" dirty="0">
              <a:solidFill>
                <a:schemeClr val="tx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52876" y="2470164"/>
            <a:ext cx="404927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b="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</a:rPr>
              <a:t>EXO-14-</a:t>
            </a:r>
            <a:r>
              <a:rPr lang="en-US" sz="1800" b="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</a:rPr>
              <a:t>010, </a:t>
            </a:r>
            <a:r>
              <a:rPr lang="en-US" sz="1800" b="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</a:rPr>
              <a:t>EXO</a:t>
            </a:r>
            <a:r>
              <a:rPr lang="en-US" sz="1800" b="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</a:rPr>
              <a:t>-14-009, EXO-13-007</a:t>
            </a:r>
            <a:endParaRPr lang="en-US" sz="1800" b="0" i="1" dirty="0">
              <a:solidFill>
                <a:schemeClr val="tx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14" name="Rectangle 12"/>
          <p:cNvSpPr/>
          <p:nvPr/>
        </p:nvSpPr>
        <p:spPr>
          <a:xfrm>
            <a:off x="1204704" y="5528945"/>
            <a:ext cx="7697520" cy="984885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0" dirty="0">
                <a:solidFill>
                  <a:schemeClr val="bg1"/>
                </a:solidFill>
                <a:latin typeface="Trebuchet MS"/>
                <a:cs typeface="Hobo Std"/>
              </a:rPr>
              <a:t>A</a:t>
            </a:r>
            <a:r>
              <a:rPr lang="en-US" sz="1600" b="0" dirty="0" smtClean="0">
                <a:solidFill>
                  <a:schemeClr val="bg1"/>
                </a:solidFill>
                <a:latin typeface="Trebuchet MS"/>
                <a:cs typeface="Hobo Std"/>
              </a:rPr>
              <a:t>ll CMS public BSM physics results:</a:t>
            </a:r>
          </a:p>
          <a:p>
            <a:pPr algn="ctr">
              <a:spcAft>
                <a:spcPts val="600"/>
              </a:spcAft>
            </a:pPr>
            <a:r>
              <a:rPr lang="en-US" sz="1600" i="1" dirty="0" smtClean="0">
                <a:solidFill>
                  <a:schemeClr val="bg1"/>
                </a:solidFill>
                <a:latin typeface="Trebuchet MS"/>
                <a:cs typeface="Hobo Std"/>
                <a:hlinkClick r:id="rId4"/>
              </a:rPr>
              <a:t>https://twiki.cern.ch/twiki/bin/view/CMSPublic</a:t>
            </a:r>
            <a:r>
              <a:rPr lang="en-US" sz="1600" i="1" dirty="0">
                <a:solidFill>
                  <a:schemeClr val="bg1"/>
                </a:solidFill>
                <a:latin typeface="Trebuchet MS"/>
                <a:cs typeface="Hobo Std"/>
                <a:hlinkClick r:id="rId4"/>
              </a:rPr>
              <a:t>/</a:t>
            </a:r>
            <a:r>
              <a:rPr lang="en-US" sz="1600" i="1" dirty="0" smtClean="0">
                <a:solidFill>
                  <a:schemeClr val="bg1"/>
                </a:solidFill>
                <a:latin typeface="Trebuchet MS"/>
                <a:cs typeface="Hobo Std"/>
                <a:hlinkClick r:id="rId4"/>
              </a:rPr>
              <a:t>PhysicsResultsEXO</a:t>
            </a:r>
            <a:endParaRPr lang="en-US" sz="1600" i="1" dirty="0" smtClean="0">
              <a:solidFill>
                <a:schemeClr val="bg1"/>
              </a:solidFill>
              <a:latin typeface="Trebuchet MS"/>
              <a:cs typeface="Hobo Std"/>
            </a:endParaRPr>
          </a:p>
          <a:p>
            <a:pPr algn="ctr">
              <a:spcAft>
                <a:spcPts val="600"/>
              </a:spcAft>
            </a:pPr>
            <a:r>
              <a:rPr lang="en-US" sz="1600" i="1" dirty="0">
                <a:solidFill>
                  <a:schemeClr val="bg1"/>
                </a:solidFill>
                <a:latin typeface="Trebuchet MS"/>
                <a:cs typeface="Hobo Std"/>
                <a:hlinkClick r:id="rId5"/>
              </a:rPr>
              <a:t>https://</a:t>
            </a:r>
            <a:r>
              <a:rPr lang="en-US" sz="1600" i="1" dirty="0" err="1">
                <a:solidFill>
                  <a:schemeClr val="bg1"/>
                </a:solidFill>
                <a:latin typeface="Trebuchet MS"/>
                <a:cs typeface="Hobo Std"/>
                <a:hlinkClick r:id="rId5"/>
              </a:rPr>
              <a:t>twiki.cern.ch</a:t>
            </a:r>
            <a:r>
              <a:rPr lang="en-US" sz="1600" i="1" dirty="0">
                <a:solidFill>
                  <a:schemeClr val="bg1"/>
                </a:solidFill>
                <a:latin typeface="Trebuchet MS"/>
                <a:cs typeface="Hobo Std"/>
                <a:hlinkClick r:id="rId5"/>
              </a:rPr>
              <a:t>/</a:t>
            </a:r>
            <a:r>
              <a:rPr lang="en-US" sz="1600" i="1" dirty="0" err="1">
                <a:solidFill>
                  <a:schemeClr val="bg1"/>
                </a:solidFill>
                <a:latin typeface="Trebuchet MS"/>
                <a:cs typeface="Hobo Std"/>
                <a:hlinkClick r:id="rId5"/>
              </a:rPr>
              <a:t>twiki</a:t>
            </a:r>
            <a:r>
              <a:rPr lang="en-US" sz="1600" i="1" dirty="0">
                <a:solidFill>
                  <a:schemeClr val="bg1"/>
                </a:solidFill>
                <a:latin typeface="Trebuchet MS"/>
                <a:cs typeface="Hobo Std"/>
                <a:hlinkClick r:id="rId5"/>
              </a:rPr>
              <a:t>/bin/view/</a:t>
            </a:r>
            <a:r>
              <a:rPr lang="en-US" sz="1600" i="1" dirty="0" err="1">
                <a:solidFill>
                  <a:schemeClr val="bg1"/>
                </a:solidFill>
                <a:latin typeface="Trebuchet MS"/>
                <a:cs typeface="Hobo Std"/>
                <a:hlinkClick r:id="rId5"/>
              </a:rPr>
              <a:t>CMSPublic</a:t>
            </a:r>
            <a:r>
              <a:rPr lang="en-US" sz="1600" i="1" dirty="0">
                <a:solidFill>
                  <a:schemeClr val="bg1"/>
                </a:solidFill>
                <a:latin typeface="Trebuchet MS"/>
                <a:cs typeface="Hobo Std"/>
                <a:hlinkClick r:id="rId5"/>
              </a:rPr>
              <a:t>/</a:t>
            </a:r>
            <a:r>
              <a:rPr lang="en-US" sz="1600" i="1" dirty="0" smtClean="0">
                <a:solidFill>
                  <a:schemeClr val="bg1"/>
                </a:solidFill>
                <a:latin typeface="Trebuchet MS"/>
                <a:cs typeface="Hobo Std"/>
                <a:hlinkClick r:id="rId5"/>
              </a:rPr>
              <a:t>PhysicsResultsB2G</a:t>
            </a:r>
            <a:endParaRPr lang="en-US" sz="1600" i="1" dirty="0">
              <a:solidFill>
                <a:schemeClr val="bg1"/>
              </a:solidFill>
              <a:latin typeface="Trebuchet MS"/>
              <a:cs typeface="Hobo St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77157" y="3276961"/>
            <a:ext cx="5509751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1800" b="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</a:rPr>
              <a:t>EXO-12-038, EXO-12-036, EXO-12-034, EXO-12-026, </a:t>
            </a:r>
          </a:p>
          <a:p>
            <a:r>
              <a:rPr lang="en-US" sz="1800" b="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</a:rPr>
              <a:t>EXO-13-006, EXO-14-012, EXO-14-017</a:t>
            </a:r>
            <a:endParaRPr lang="en-US" sz="1800" b="0" i="1" dirty="0">
              <a:solidFill>
                <a:schemeClr val="tx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29152" y="4063977"/>
            <a:ext cx="4172997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1800" b="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</a:rPr>
              <a:t>DP-15-017, EXO-14-010, EXO-13-007, </a:t>
            </a:r>
          </a:p>
          <a:p>
            <a:r>
              <a:rPr lang="en-US" sz="1800" b="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</a:rPr>
              <a:t>EXO-12-059</a:t>
            </a:r>
            <a:r>
              <a:rPr lang="en-US" sz="1800" b="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</a:rPr>
              <a:t>, </a:t>
            </a:r>
            <a:r>
              <a:rPr lang="en-US" sz="1800" b="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</a:rPr>
              <a:t>EXO-12-</a:t>
            </a:r>
            <a:r>
              <a:rPr lang="en-US" sz="1800" b="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</a:rPr>
              <a:t>052, </a:t>
            </a:r>
            <a:r>
              <a:rPr lang="en-US" sz="1800" b="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</a:rPr>
              <a:t>EXO-12-050, </a:t>
            </a:r>
            <a:endParaRPr lang="en-US" sz="1800" b="0" i="1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/>
            </a:endParaRPr>
          </a:p>
          <a:p>
            <a:r>
              <a:rPr lang="en-US" sz="1800" b="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</a:rPr>
              <a:t>EXO-12-</a:t>
            </a:r>
            <a:r>
              <a:rPr lang="en-US" sz="1800" b="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</a:rPr>
              <a:t>049, </a:t>
            </a:r>
            <a:r>
              <a:rPr lang="en-US" sz="1800" b="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</a:rPr>
              <a:t>EXO-12-</a:t>
            </a:r>
            <a:r>
              <a:rPr lang="en-US" sz="1800" b="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</a:rPr>
              <a:t>046,</a:t>
            </a:r>
            <a:r>
              <a:rPr lang="en-US" sz="1800" b="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</a:rPr>
              <a:t> EXO-12-</a:t>
            </a:r>
            <a:r>
              <a:rPr lang="en-US" sz="1800" b="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</a:rPr>
              <a:t>045,</a:t>
            </a:r>
          </a:p>
          <a:p>
            <a:r>
              <a:rPr lang="en-US" sz="1800" b="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</a:rPr>
              <a:t>EXO-12-024</a:t>
            </a:r>
          </a:p>
        </p:txBody>
      </p:sp>
    </p:spTree>
    <p:extLst>
      <p:ext uri="{BB962C8B-B14F-4D97-AF65-F5344CB8AC3E}">
        <p14:creationId xmlns:p14="http://schemas.microsoft.com/office/powerpoint/2010/main" val="150866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Zwimps_8TeV_DM_NucleonXS_S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5478" y="3483168"/>
            <a:ext cx="2960495" cy="3789167"/>
          </a:xfrm>
          <a:prstGeom prst="rect">
            <a:avLst/>
          </a:prstGeom>
        </p:spPr>
      </p:pic>
      <p:pic>
        <p:nvPicPr>
          <p:cNvPr id="4" name="Picture 3" descr="dm_limit_siAndScalar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6615" y="3797353"/>
            <a:ext cx="2972161" cy="3097822"/>
          </a:xfrm>
          <a:prstGeom prst="rect">
            <a:avLst/>
          </a:prstGeom>
        </p:spPr>
      </p:pic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431800" y="6553200"/>
            <a:ext cx="2146300" cy="304800"/>
          </a:xfrm>
        </p:spPr>
        <p:txBody>
          <a:bodyPr/>
          <a:lstStyle/>
          <a:p>
            <a:pPr>
              <a:defRPr/>
            </a:pPr>
            <a:r>
              <a:rPr lang="de-CH" smtClean="0"/>
              <a:t>C.-E. Wulz</a:t>
            </a:r>
            <a:endParaRPr lang="en-US" b="0" i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911725" y="6553200"/>
            <a:ext cx="515938" cy="304800"/>
          </a:xfrm>
        </p:spPr>
        <p:txBody>
          <a:bodyPr/>
          <a:lstStyle/>
          <a:p>
            <a:pPr>
              <a:defRPr/>
            </a:pPr>
            <a:fld id="{31D5C9F4-5521-BD46-B6F7-CBB45E7F2DA0}" type="slidenum">
              <a:rPr lang="en-US" smtClean="0"/>
              <a:pPr>
                <a:defRPr/>
              </a:pPr>
              <a:t>3</a:t>
            </a:fld>
            <a:endParaRPr lang="en-US" b="0" i="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61974" y="328613"/>
            <a:ext cx="8904686" cy="4762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97C1E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GB" sz="2800" b="0" dirty="0" smtClean="0">
                <a:solidFill>
                  <a:srgbClr val="9A1E1A"/>
                </a:solidFill>
                <a:latin typeface="Trebuchet MS"/>
              </a:rPr>
              <a:t>                          </a:t>
            </a:r>
            <a:r>
              <a:rPr lang="en-GB" sz="2800" dirty="0" smtClean="0">
                <a:solidFill>
                  <a:srgbClr val="000090"/>
                </a:solidFill>
                <a:latin typeface="Trebuchet MS"/>
              </a:rPr>
              <a:t>Dark Matter Searches</a:t>
            </a:r>
            <a:endParaRPr lang="en-GB" sz="2800" dirty="0">
              <a:solidFill>
                <a:srgbClr val="000090"/>
              </a:solidFill>
              <a:latin typeface="Trebuchet MS"/>
            </a:endParaRPr>
          </a:p>
        </p:txBody>
      </p:sp>
      <p:pic>
        <p:nvPicPr>
          <p:cNvPr id="13" name="Picture 3" descr="CMS-Color-Labe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5314" y="228600"/>
            <a:ext cx="64611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65846" y="1176909"/>
            <a:ext cx="13171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1800" b="0" dirty="0" smtClean="0">
                <a:solidFill>
                  <a:srgbClr val="000090"/>
                </a:solidFill>
                <a:latin typeface="Trebuchet MS"/>
              </a:rPr>
              <a:t>Contact</a:t>
            </a:r>
          </a:p>
          <a:p>
            <a:r>
              <a:rPr lang="en-GB" sz="1800" b="0" dirty="0" smtClean="0">
                <a:solidFill>
                  <a:srgbClr val="000090"/>
                </a:solidFill>
                <a:latin typeface="Trebuchet MS"/>
              </a:rPr>
              <a:t>interaction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9652000" y="4927600"/>
            <a:ext cx="914400" cy="91440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" name="Picture 1" descr="feyn4_n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953" y="912229"/>
            <a:ext cx="1897732" cy="1281292"/>
          </a:xfrm>
          <a:prstGeom prst="rect">
            <a:avLst/>
          </a:prstGeom>
        </p:spPr>
      </p:pic>
      <p:pic>
        <p:nvPicPr>
          <p:cNvPr id="3" name="Picture 2" descr="feyn5_n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114" y="897922"/>
            <a:ext cx="1922330" cy="1297424"/>
          </a:xfrm>
          <a:prstGeom prst="rect">
            <a:avLst/>
          </a:prstGeom>
        </p:spPr>
      </p:pic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4209923" y="1508894"/>
            <a:ext cx="14341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1800" b="0" dirty="0" smtClean="0">
                <a:solidFill>
                  <a:srgbClr val="000090"/>
                </a:solidFill>
                <a:latin typeface="Trebuchet MS"/>
              </a:rPr>
              <a:t>Mediator</a:t>
            </a:r>
          </a:p>
          <a:p>
            <a:endParaRPr lang="en-GB" sz="1800" b="0" dirty="0" smtClean="0">
              <a:solidFill>
                <a:srgbClr val="000090"/>
              </a:solidFill>
              <a:latin typeface="Trebuchet M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4475" y="3138852"/>
            <a:ext cx="400483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1800" b="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</a:rPr>
              <a:t>CMS-EXO-12-048, EPJC 75 (2015) 235</a:t>
            </a:r>
            <a:endParaRPr lang="en-US" sz="1800" dirty="0"/>
          </a:p>
        </p:txBody>
      </p:sp>
      <p:pic>
        <p:nvPicPr>
          <p:cNvPr id="8" name="Picture 7" descr="SpinIndependent_Scan_shade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46887" y="877981"/>
            <a:ext cx="2658338" cy="2770730"/>
          </a:xfrm>
          <a:prstGeom prst="rect">
            <a:avLst/>
          </a:prstGeom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579748" y="3522853"/>
            <a:ext cx="87458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Select events with ISR –&gt; mono-objects, e.g. mono-jets, mono-Z, mono-</a:t>
            </a:r>
            <a:r>
              <a:rPr lang="en-GB" sz="2000" b="0" dirty="0" err="1" smtClean="0">
                <a:solidFill>
                  <a:srgbClr val="000090"/>
                </a:solidFill>
                <a:latin typeface="Trebuchet MS"/>
              </a:rPr>
              <a:t>γ</a:t>
            </a: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 </a:t>
            </a:r>
          </a:p>
          <a:p>
            <a:endParaRPr lang="en-GB" sz="2000" b="0" dirty="0">
              <a:solidFill>
                <a:srgbClr val="000090"/>
              </a:solidFill>
              <a:latin typeface="Trebuchet MS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60153" y="2366829"/>
            <a:ext cx="662927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Complementary to direct/indirect searches, </a:t>
            </a:r>
          </a:p>
          <a:p>
            <a:r>
              <a:rPr lang="en-GB" sz="2000" b="0" dirty="0">
                <a:solidFill>
                  <a:srgbClr val="000090"/>
                </a:solidFill>
                <a:latin typeface="Trebuchet MS"/>
              </a:rPr>
              <a:t>b</a:t>
            </a: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est for low DM mass and spin-dependent couplings</a:t>
            </a:r>
          </a:p>
          <a:p>
            <a:endParaRPr lang="en-GB" sz="2000" b="0" dirty="0">
              <a:solidFill>
                <a:srgbClr val="000090"/>
              </a:solidFill>
              <a:latin typeface="Trebuchet M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290142" y="5228235"/>
            <a:ext cx="125348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b="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</a:rPr>
              <a:t>CMS-EXO-</a:t>
            </a:r>
          </a:p>
          <a:p>
            <a:r>
              <a:rPr lang="en-US" sz="1800" b="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</a:rPr>
              <a:t>12-054</a:t>
            </a:r>
            <a:endParaRPr lang="en-US" sz="1800" dirty="0"/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2091859" y="4060084"/>
            <a:ext cx="143569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1800" b="0" dirty="0" smtClean="0">
                <a:solidFill>
                  <a:srgbClr val="000090"/>
                </a:solidFill>
                <a:latin typeface="Trebuchet MS"/>
              </a:rPr>
              <a:t>mono-jets</a:t>
            </a:r>
          </a:p>
          <a:p>
            <a:endParaRPr lang="en-GB" sz="2000" b="0" dirty="0">
              <a:solidFill>
                <a:srgbClr val="000090"/>
              </a:solidFill>
              <a:latin typeface="Trebuchet MS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7003245" y="6046844"/>
            <a:ext cx="10267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1800" b="0" dirty="0" smtClean="0">
                <a:solidFill>
                  <a:srgbClr val="000090"/>
                </a:solidFill>
                <a:latin typeface="Trebuchet MS"/>
              </a:rPr>
              <a:t>mono-Z</a:t>
            </a:r>
            <a:endParaRPr lang="en-GB" sz="2000" b="0" dirty="0">
              <a:solidFill>
                <a:srgbClr val="000090"/>
              </a:solidFill>
              <a:latin typeface="Trebuchet MS"/>
            </a:endParaRPr>
          </a:p>
        </p:txBody>
      </p:sp>
      <p:cxnSp>
        <p:nvCxnSpPr>
          <p:cNvPr id="15" name="Straight Arrow Connector 14"/>
          <p:cNvCxnSpPr>
            <a:stCxn id="2" idx="3"/>
          </p:cNvCxnSpPr>
          <p:nvPr/>
        </p:nvCxnSpPr>
        <p:spPr bwMode="auto">
          <a:xfrm flipV="1">
            <a:off x="3090685" y="1552150"/>
            <a:ext cx="565139" cy="725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3900534" y="1353430"/>
            <a:ext cx="4351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1800" b="0" dirty="0" err="1" smtClean="0">
                <a:solidFill>
                  <a:srgbClr val="FF0000"/>
                </a:solidFill>
                <a:latin typeface="Trebuchet MS"/>
              </a:rPr>
              <a:t>g</a:t>
            </a:r>
            <a:r>
              <a:rPr lang="en-GB" sz="1800" b="0" baseline="-25000" dirty="0" err="1" smtClean="0">
                <a:solidFill>
                  <a:srgbClr val="FF0000"/>
                </a:solidFill>
                <a:latin typeface="Trebuchet MS"/>
              </a:rPr>
              <a:t>q</a:t>
            </a:r>
            <a:endParaRPr lang="en-GB" sz="1800" b="0" baseline="-25000" dirty="0" smtClean="0">
              <a:solidFill>
                <a:srgbClr val="FF0000"/>
              </a:solidFill>
              <a:latin typeface="Trebuchet MS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5258714" y="1377553"/>
            <a:ext cx="4351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1800" b="0" dirty="0" err="1" smtClean="0">
                <a:solidFill>
                  <a:srgbClr val="FF0000"/>
                </a:solidFill>
                <a:latin typeface="Trebuchet MS"/>
              </a:rPr>
              <a:t>g</a:t>
            </a:r>
            <a:r>
              <a:rPr lang="en-GB" sz="1800" b="0" baseline="-25000" dirty="0" err="1" smtClean="0">
                <a:solidFill>
                  <a:srgbClr val="FF0000"/>
                </a:solidFill>
                <a:latin typeface="Trebuchet MS"/>
              </a:rPr>
              <a:t>χ</a:t>
            </a:r>
            <a:endParaRPr lang="en-GB" sz="1800" b="0" baseline="-25000" dirty="0" smtClean="0">
              <a:solidFill>
                <a:srgbClr val="FF000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233494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431800" y="6553200"/>
            <a:ext cx="2146300" cy="304800"/>
          </a:xfrm>
        </p:spPr>
        <p:txBody>
          <a:bodyPr/>
          <a:lstStyle/>
          <a:p>
            <a:pPr>
              <a:defRPr/>
            </a:pPr>
            <a:r>
              <a:rPr lang="de-CH" smtClean="0"/>
              <a:t>C.-E. Wulz</a:t>
            </a:r>
            <a:endParaRPr lang="en-US" b="0" i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911725" y="6553200"/>
            <a:ext cx="515938" cy="304800"/>
          </a:xfrm>
        </p:spPr>
        <p:txBody>
          <a:bodyPr/>
          <a:lstStyle/>
          <a:p>
            <a:pPr>
              <a:defRPr/>
            </a:pPr>
            <a:fld id="{31D5C9F4-5521-BD46-B6F7-CBB45E7F2DA0}" type="slidenum">
              <a:rPr lang="en-US" smtClean="0"/>
              <a:pPr>
                <a:defRPr/>
              </a:pPr>
              <a:t>4</a:t>
            </a:fld>
            <a:endParaRPr lang="en-US" b="0" i="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61974" y="328613"/>
            <a:ext cx="8904686" cy="4762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97C1E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GB" sz="2800" b="0" dirty="0" smtClean="0">
                <a:solidFill>
                  <a:srgbClr val="9A1E1A"/>
                </a:solidFill>
                <a:latin typeface="Trebuchet MS"/>
              </a:rPr>
              <a:t>                          </a:t>
            </a:r>
            <a:r>
              <a:rPr lang="en-GB" sz="2800" dirty="0" smtClean="0">
                <a:solidFill>
                  <a:srgbClr val="000090"/>
                </a:solidFill>
                <a:latin typeface="Trebuchet MS"/>
              </a:rPr>
              <a:t>Dark Matter Searches</a:t>
            </a:r>
            <a:endParaRPr lang="en-GB" sz="2800" dirty="0">
              <a:solidFill>
                <a:srgbClr val="000090"/>
              </a:solidFill>
              <a:latin typeface="Trebuchet MS"/>
            </a:endParaRPr>
          </a:p>
        </p:txBody>
      </p:sp>
      <p:pic>
        <p:nvPicPr>
          <p:cNvPr id="13" name="Picture 3" descr="CMS-Color-Lab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314" y="228600"/>
            <a:ext cx="64611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Straight Arrow Connector 30"/>
          <p:cNvCxnSpPr/>
          <p:nvPr/>
        </p:nvCxnSpPr>
        <p:spPr bwMode="auto">
          <a:xfrm>
            <a:off x="9652000" y="4927600"/>
            <a:ext cx="914400" cy="91440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" name="Picture 3" descr="SD_TOYS_FINAL_March4_RazorOnly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5149" y="1056065"/>
            <a:ext cx="2644131" cy="3129900"/>
          </a:xfrm>
          <a:prstGeom prst="rect">
            <a:avLst/>
          </a:prstGeom>
        </p:spPr>
      </p:pic>
      <p:pic>
        <p:nvPicPr>
          <p:cNvPr id="5" name="Picture 4" descr="SI_TOYS_FINAL_March11_RazorOnly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76512" y="843235"/>
            <a:ext cx="2812601" cy="3329321"/>
          </a:xfrm>
          <a:prstGeom prst="rect">
            <a:avLst/>
          </a:prstGeom>
        </p:spPr>
      </p:pic>
      <p:pic>
        <p:nvPicPr>
          <p:cNvPr id="8" name="Picture 7" descr="Final_av_Lambda_VarCoupling_80Percent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65579" y="3691093"/>
            <a:ext cx="2689004" cy="3183017"/>
          </a:xfrm>
          <a:prstGeom prst="rect">
            <a:avLst/>
          </a:prstGeom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12994" y="880351"/>
            <a:ext cx="66292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Recent razor analysis of </a:t>
            </a:r>
            <a:r>
              <a:rPr lang="en-GB" sz="2000" b="0" dirty="0" err="1" smtClean="0">
                <a:solidFill>
                  <a:srgbClr val="000090"/>
                </a:solidFill>
                <a:latin typeface="Trebuchet MS"/>
              </a:rPr>
              <a:t>dijet</a:t>
            </a: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 + </a:t>
            </a:r>
            <a:r>
              <a:rPr lang="en-GB" sz="2000" b="0" dirty="0" err="1" smtClean="0">
                <a:solidFill>
                  <a:srgbClr val="000090"/>
                </a:solidFill>
                <a:latin typeface="Trebuchet MS"/>
              </a:rPr>
              <a:t>E</a:t>
            </a:r>
            <a:r>
              <a:rPr lang="en-GB" sz="2000" b="0" baseline="-25000" dirty="0" err="1" smtClean="0">
                <a:solidFill>
                  <a:srgbClr val="000090"/>
                </a:solidFill>
                <a:latin typeface="Trebuchet MS"/>
              </a:rPr>
              <a:t>T</a:t>
            </a:r>
            <a:r>
              <a:rPr lang="en-GB" sz="2000" b="0" baseline="30000" dirty="0" err="1" smtClean="0">
                <a:solidFill>
                  <a:srgbClr val="000090"/>
                </a:solidFill>
                <a:latin typeface="Trebuchet MS"/>
              </a:rPr>
              <a:t>miss</a:t>
            </a: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 signature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065192" y="2293763"/>
            <a:ext cx="1234279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1800" b="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</a:rPr>
              <a:t>CMS-EXO-</a:t>
            </a:r>
          </a:p>
          <a:p>
            <a:pPr algn="ctr"/>
            <a:r>
              <a:rPr lang="en-US" sz="1800" b="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</a:rPr>
              <a:t>14-004</a:t>
            </a:r>
            <a:endParaRPr lang="en-US" sz="1800" dirty="0"/>
          </a:p>
        </p:txBody>
      </p:sp>
      <p:pic>
        <p:nvPicPr>
          <p:cNvPr id="10" name="Picture 9" descr="Final_v_Lambda_VarCoupling_80Percent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64729" y="3642877"/>
            <a:ext cx="2772814" cy="3282225"/>
          </a:xfrm>
          <a:prstGeom prst="rect">
            <a:avLst/>
          </a:prstGeom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593311" y="4097022"/>
            <a:ext cx="211707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R</a:t>
            </a:r>
            <a:r>
              <a:rPr lang="en-GB" sz="1800" b="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Λ</a:t>
            </a:r>
            <a:r>
              <a:rPr lang="en-GB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 </a:t>
            </a:r>
            <a:r>
              <a:rPr lang="en-GB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quantifies fraction of events for which EFT hypothesis is still valid </a:t>
            </a:r>
          </a:p>
          <a:p>
            <a:endParaRPr lang="en-GB" sz="1800" b="0" dirty="0" smtClean="0">
              <a:solidFill>
                <a:srgbClr val="FF0000"/>
              </a:solidFill>
              <a:latin typeface="Trebuchet MS"/>
            </a:endParaRPr>
          </a:p>
          <a:p>
            <a:r>
              <a:rPr lang="en-GB" sz="1800" b="0" dirty="0" err="1" smtClean="0">
                <a:solidFill>
                  <a:srgbClr val="FF0000"/>
                </a:solidFill>
                <a:latin typeface="Trebuchet MS"/>
              </a:rPr>
              <a:t>g</a:t>
            </a:r>
            <a:r>
              <a:rPr lang="en-GB" sz="1800" b="0" baseline="-25000" dirty="0" err="1" smtClean="0">
                <a:solidFill>
                  <a:srgbClr val="FF0000"/>
                </a:solidFill>
                <a:latin typeface="Trebuchet MS"/>
              </a:rPr>
              <a:t>eff</a:t>
            </a:r>
            <a:r>
              <a:rPr lang="en-GB" sz="1800" b="0" dirty="0" smtClean="0">
                <a:solidFill>
                  <a:srgbClr val="FF0000"/>
                </a:solidFill>
                <a:latin typeface="Trebuchet MS"/>
              </a:rPr>
              <a:t> </a:t>
            </a:r>
            <a:r>
              <a:rPr lang="en-GB" sz="1800" b="0" dirty="0">
                <a:solidFill>
                  <a:srgbClr val="FF0000"/>
                </a:solidFill>
                <a:latin typeface="Trebuchet MS"/>
              </a:rPr>
              <a:t>= √</a:t>
            </a:r>
            <a:r>
              <a:rPr lang="en-GB" sz="1800" b="0" dirty="0" err="1" smtClean="0">
                <a:solidFill>
                  <a:srgbClr val="FF0000"/>
                </a:solidFill>
                <a:latin typeface="Trebuchet MS"/>
              </a:rPr>
              <a:t>g</a:t>
            </a:r>
            <a:r>
              <a:rPr lang="en-GB" sz="1800" b="0" baseline="-25000" dirty="0" err="1">
                <a:solidFill>
                  <a:srgbClr val="FF0000"/>
                </a:solidFill>
                <a:latin typeface="Trebuchet MS"/>
              </a:rPr>
              <a:t>q</a:t>
            </a:r>
            <a:r>
              <a:rPr lang="en-GB" sz="1800" b="0" dirty="0" err="1" smtClean="0">
                <a:solidFill>
                  <a:srgbClr val="FF0000"/>
                </a:solidFill>
                <a:latin typeface="Trebuchet MS"/>
              </a:rPr>
              <a:t>g</a:t>
            </a:r>
            <a:r>
              <a:rPr lang="en-GB" sz="1800" b="0" baseline="-25000" dirty="0" err="1" smtClean="0">
                <a:solidFill>
                  <a:srgbClr val="FF0000"/>
                </a:solidFill>
                <a:latin typeface="Trebuchet MS"/>
              </a:rPr>
              <a:t>χ</a:t>
            </a:r>
            <a:endParaRPr lang="en-GB" sz="1800" b="0" baseline="-25000" dirty="0" smtClean="0">
              <a:solidFill>
                <a:srgbClr val="FF0000"/>
              </a:solidFill>
              <a:latin typeface="Trebuchet MS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8342478" y="5742168"/>
            <a:ext cx="423306" cy="2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52709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431800" y="6553200"/>
            <a:ext cx="2146300" cy="304800"/>
          </a:xfrm>
        </p:spPr>
        <p:txBody>
          <a:bodyPr/>
          <a:lstStyle/>
          <a:p>
            <a:pPr>
              <a:defRPr/>
            </a:pPr>
            <a:r>
              <a:rPr lang="de-CH" smtClean="0"/>
              <a:t>C.-E. Wulz</a:t>
            </a:r>
            <a:endParaRPr lang="en-US" b="0" i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911725" y="6553200"/>
            <a:ext cx="515938" cy="304800"/>
          </a:xfrm>
        </p:spPr>
        <p:txBody>
          <a:bodyPr/>
          <a:lstStyle/>
          <a:p>
            <a:pPr>
              <a:defRPr/>
            </a:pPr>
            <a:fld id="{31D5C9F4-5521-BD46-B6F7-CBB45E7F2DA0}" type="slidenum">
              <a:rPr lang="en-US" smtClean="0"/>
              <a:pPr>
                <a:defRPr/>
              </a:pPr>
              <a:t>5</a:t>
            </a:fld>
            <a:endParaRPr lang="en-US" b="0" i="0"/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1708150" y="4881563"/>
            <a:ext cx="43211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rgbClr val="CC0099"/>
                </a:solidFill>
              </a:rPr>
              <a:t> </a:t>
            </a:r>
            <a:endParaRPr lang="en-US" sz="2000" dirty="0">
              <a:solidFill>
                <a:srgbClr val="CC0099"/>
              </a:solidFill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61974" y="328613"/>
            <a:ext cx="8904686" cy="4762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97C1E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GB" sz="2800" b="0" dirty="0" smtClean="0">
                <a:solidFill>
                  <a:srgbClr val="9A1E1A"/>
                </a:solidFill>
                <a:latin typeface="Trebuchet MS"/>
              </a:rPr>
              <a:t>                     </a:t>
            </a:r>
            <a:r>
              <a:rPr lang="en-GB" sz="2800" dirty="0" smtClean="0">
                <a:solidFill>
                  <a:srgbClr val="000090"/>
                </a:solidFill>
                <a:latin typeface="Trebuchet MS"/>
              </a:rPr>
              <a:t>Long-lived Particle Signatures</a:t>
            </a:r>
            <a:endParaRPr lang="en-GB" sz="2800" dirty="0">
              <a:solidFill>
                <a:srgbClr val="000090"/>
              </a:solidFill>
              <a:latin typeface="Trebuchet MS"/>
            </a:endParaRPr>
          </a:p>
        </p:txBody>
      </p:sp>
      <p:pic>
        <p:nvPicPr>
          <p:cNvPr id="13" name="Picture 3" descr="CMS-Color-Lab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314" y="228600"/>
            <a:ext cx="64611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568453" y="1241065"/>
            <a:ext cx="9045575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000" b="0" dirty="0" smtClean="0">
                <a:solidFill>
                  <a:srgbClr val="FF0000"/>
                </a:solidFill>
                <a:latin typeface="Trebuchet MS"/>
              </a:rPr>
              <a:t>Long-lived particles are predicted in many BSM scenarios</a:t>
            </a: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 </a:t>
            </a:r>
          </a:p>
          <a:p>
            <a:r>
              <a:rPr lang="en-GB" sz="2000" b="0" dirty="0">
                <a:solidFill>
                  <a:srgbClr val="000090"/>
                </a:solidFill>
                <a:latin typeface="Trebuchet MS"/>
              </a:rPr>
              <a:t>	</a:t>
            </a: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SUSY: GMSB, AMSB, split SUSY, RPV SUSY</a:t>
            </a:r>
          </a:p>
          <a:p>
            <a:r>
              <a:rPr lang="en-GB" sz="2000" b="0" dirty="0">
                <a:solidFill>
                  <a:srgbClr val="000090"/>
                </a:solidFill>
                <a:latin typeface="Trebuchet MS"/>
              </a:rPr>
              <a:t>	H</a:t>
            </a: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idden valley scenarios</a:t>
            </a:r>
          </a:p>
          <a:p>
            <a:endParaRPr lang="en-GB" sz="2000" b="0" dirty="0" smtClean="0">
              <a:solidFill>
                <a:srgbClr val="000090"/>
              </a:solidFill>
              <a:latin typeface="Trebuchet MS"/>
            </a:endParaRPr>
          </a:p>
          <a:p>
            <a:endParaRPr lang="en-GB" sz="2000" b="0" dirty="0">
              <a:solidFill>
                <a:srgbClr val="000090"/>
              </a:solidFill>
              <a:latin typeface="Trebuchet MS"/>
            </a:endParaRPr>
          </a:p>
          <a:p>
            <a:r>
              <a:rPr lang="en-GB" sz="2000" b="0" dirty="0" smtClean="0">
                <a:solidFill>
                  <a:srgbClr val="FF0000"/>
                </a:solidFill>
                <a:latin typeface="Trebuchet MS"/>
              </a:rPr>
              <a:t>Signatures:</a:t>
            </a:r>
          </a:p>
          <a:p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Displaced objects</a:t>
            </a:r>
          </a:p>
          <a:p>
            <a:r>
              <a:rPr lang="en-GB" sz="2000" b="0" dirty="0">
                <a:solidFill>
                  <a:srgbClr val="000090"/>
                </a:solidFill>
                <a:latin typeface="Trebuchet MS"/>
              </a:rPr>
              <a:t>D</a:t>
            </a: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elayed objects</a:t>
            </a:r>
          </a:p>
          <a:p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Disappearing or kinked tracks</a:t>
            </a:r>
          </a:p>
          <a:p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Lepton jets</a:t>
            </a:r>
          </a:p>
          <a:p>
            <a:endParaRPr lang="en-GB" sz="2000" b="0" dirty="0" smtClean="0">
              <a:solidFill>
                <a:srgbClr val="000090"/>
              </a:solidFill>
              <a:latin typeface="Trebuchet MS"/>
            </a:endParaRPr>
          </a:p>
          <a:p>
            <a:endParaRPr lang="en-GB" sz="2000" b="0" dirty="0">
              <a:solidFill>
                <a:srgbClr val="000090"/>
              </a:solidFill>
              <a:latin typeface="Trebuchet MS"/>
            </a:endParaRPr>
          </a:p>
          <a:p>
            <a:r>
              <a:rPr lang="en-GB" sz="2000" b="0" dirty="0" smtClean="0">
                <a:solidFill>
                  <a:srgbClr val="FF0000"/>
                </a:solidFill>
                <a:latin typeface="Trebuchet MS"/>
              </a:rPr>
              <a:t>Recent examples of searches:</a:t>
            </a:r>
          </a:p>
          <a:p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Neutral particles decaying to photons (CMS-EXO-14-017)</a:t>
            </a:r>
          </a:p>
          <a:p>
            <a:r>
              <a:rPr lang="en-GB" sz="2000" b="0" dirty="0">
                <a:solidFill>
                  <a:srgbClr val="000090"/>
                </a:solidFill>
                <a:latin typeface="Trebuchet MS"/>
              </a:rPr>
              <a:t>Neutral particles decaying to </a:t>
            </a:r>
            <a:r>
              <a:rPr lang="en-GB" sz="2000" b="0" dirty="0" err="1" smtClean="0">
                <a:solidFill>
                  <a:srgbClr val="000090"/>
                </a:solidFill>
                <a:latin typeface="Trebuchet MS"/>
              </a:rPr>
              <a:t>muons</a:t>
            </a: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 (CMS-EXO</a:t>
            </a:r>
            <a:r>
              <a:rPr lang="en-GB" sz="2000" b="0" dirty="0">
                <a:solidFill>
                  <a:srgbClr val="000090"/>
                </a:solidFill>
                <a:latin typeface="Trebuchet MS"/>
              </a:rPr>
              <a:t>-14-</a:t>
            </a: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012)</a:t>
            </a:r>
          </a:p>
          <a:p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Heavy stable charged particles (CMS-EXO-13-006)</a:t>
            </a:r>
            <a:endParaRPr lang="en-GB" sz="2000" b="0" dirty="0">
              <a:solidFill>
                <a:srgbClr val="000090"/>
              </a:solidFill>
              <a:latin typeface="Trebuchet MS"/>
            </a:endParaRPr>
          </a:p>
          <a:p>
            <a:endParaRPr lang="en-GB" sz="2000" b="0" dirty="0" smtClean="0">
              <a:solidFill>
                <a:srgbClr val="000090"/>
              </a:solidFill>
              <a:latin typeface="Trebuchet MS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9652000" y="4927600"/>
            <a:ext cx="914400" cy="91440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2176" y="2732301"/>
            <a:ext cx="5318566" cy="175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50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7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25131" y="2898646"/>
            <a:ext cx="3575558" cy="4112255"/>
          </a:xfrm>
          <a:prstGeom prst="rect">
            <a:avLst/>
          </a:prstGeom>
        </p:spPr>
      </p:pic>
      <p:pic>
        <p:nvPicPr>
          <p:cNvPr id="4" name="Picture 3" descr="Fig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56" y="3681547"/>
            <a:ext cx="2642910" cy="3004273"/>
          </a:xfrm>
          <a:prstGeom prst="rect">
            <a:avLst/>
          </a:prstGeom>
        </p:spPr>
      </p:pic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431800" y="6553200"/>
            <a:ext cx="2146300" cy="304800"/>
          </a:xfrm>
        </p:spPr>
        <p:txBody>
          <a:bodyPr/>
          <a:lstStyle/>
          <a:p>
            <a:pPr>
              <a:defRPr/>
            </a:pPr>
            <a:r>
              <a:rPr lang="de-CH" smtClean="0"/>
              <a:t>C.-E. Wulz</a:t>
            </a:r>
            <a:endParaRPr lang="en-US" b="0" i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911725" y="6553200"/>
            <a:ext cx="515938" cy="304800"/>
          </a:xfrm>
        </p:spPr>
        <p:txBody>
          <a:bodyPr/>
          <a:lstStyle/>
          <a:p>
            <a:pPr>
              <a:defRPr/>
            </a:pPr>
            <a:fld id="{31D5C9F4-5521-BD46-B6F7-CBB45E7F2DA0}" type="slidenum">
              <a:rPr lang="en-US" smtClean="0"/>
              <a:pPr>
                <a:defRPr/>
              </a:pPr>
              <a:t>6</a:t>
            </a:fld>
            <a:endParaRPr lang="en-US" b="0" i="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61974" y="328613"/>
            <a:ext cx="8904686" cy="4762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97C1E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GB" sz="2800" b="0" dirty="0" smtClean="0">
                <a:solidFill>
                  <a:srgbClr val="9A1E1A"/>
                </a:solidFill>
                <a:latin typeface="Trebuchet MS"/>
              </a:rPr>
              <a:t>      </a:t>
            </a:r>
            <a:r>
              <a:rPr lang="en-GB" sz="2800" dirty="0" smtClean="0">
                <a:solidFill>
                  <a:srgbClr val="000090"/>
                </a:solidFill>
                <a:latin typeface="Trebuchet MS"/>
              </a:rPr>
              <a:t>Long-lived Neutral Particles Decaying to Photons </a:t>
            </a:r>
            <a:endParaRPr lang="en-GB" sz="2800" dirty="0">
              <a:solidFill>
                <a:srgbClr val="000090"/>
              </a:solidFill>
              <a:latin typeface="Trebuchet MS"/>
            </a:endParaRPr>
          </a:p>
        </p:txBody>
      </p:sp>
      <p:pic>
        <p:nvPicPr>
          <p:cNvPr id="13" name="Picture 3" descr="CMS-Color-Labe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5314" y="228600"/>
            <a:ext cx="64611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48678" y="958852"/>
            <a:ext cx="92300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Model with GMSB: long-lived lightest </a:t>
            </a:r>
            <a:r>
              <a:rPr lang="en-GB" sz="2000" b="0" dirty="0" err="1" smtClean="0">
                <a:solidFill>
                  <a:srgbClr val="000090"/>
                </a:solidFill>
                <a:latin typeface="Trebuchet MS"/>
              </a:rPr>
              <a:t>neutralino</a:t>
            </a: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 decays to </a:t>
            </a:r>
            <a:r>
              <a:rPr lang="en-GB" sz="2000" b="0" dirty="0" err="1" smtClean="0">
                <a:solidFill>
                  <a:srgbClr val="000090"/>
                </a:solidFill>
                <a:latin typeface="Trebuchet MS"/>
              </a:rPr>
              <a:t>gravitino</a:t>
            </a: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 and photon </a:t>
            </a:r>
            <a:endParaRPr lang="en-GB" sz="2000" b="0" dirty="0">
              <a:solidFill>
                <a:srgbClr val="000090"/>
              </a:solidFill>
              <a:latin typeface="Trebuchet MS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9652000" y="4927600"/>
            <a:ext cx="914400" cy="91440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" name="Picture 1" descr="Fig1a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883" y="1457792"/>
            <a:ext cx="2903103" cy="1534930"/>
          </a:xfrm>
          <a:prstGeom prst="rect">
            <a:avLst/>
          </a:prstGeom>
        </p:spPr>
      </p:pic>
      <p:pic>
        <p:nvPicPr>
          <p:cNvPr id="3" name="Picture 2" descr="Fig1b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911" y="1528561"/>
            <a:ext cx="2992003" cy="1388043"/>
          </a:xfrm>
          <a:prstGeom prst="rect">
            <a:avLst/>
          </a:prstGeom>
        </p:spPr>
      </p:pic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566923" y="3009749"/>
            <a:ext cx="90455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Event selection: 2γ, with one converting to </a:t>
            </a:r>
            <a:r>
              <a:rPr lang="en-GB" sz="2000" b="0" dirty="0" err="1" smtClean="0">
                <a:solidFill>
                  <a:srgbClr val="000090"/>
                </a:solidFill>
                <a:latin typeface="Trebuchet MS"/>
              </a:rPr>
              <a:t>e</a:t>
            </a:r>
            <a:r>
              <a:rPr lang="en-GB" sz="2000" b="0" baseline="30000" dirty="0" err="1" smtClean="0">
                <a:solidFill>
                  <a:srgbClr val="000090"/>
                </a:solidFill>
                <a:latin typeface="Trebuchet MS"/>
              </a:rPr>
              <a:t>+</a:t>
            </a:r>
            <a:r>
              <a:rPr lang="en-GB" sz="2000" b="0" dirty="0" err="1" smtClean="0">
                <a:solidFill>
                  <a:srgbClr val="000090"/>
                </a:solidFill>
                <a:latin typeface="Trebuchet MS"/>
              </a:rPr>
              <a:t>e</a:t>
            </a:r>
            <a:r>
              <a:rPr lang="en-GB" sz="2000" b="0" baseline="30000" dirty="0" smtClean="0">
                <a:solidFill>
                  <a:srgbClr val="000090"/>
                </a:solidFill>
                <a:latin typeface="Trebuchet MS"/>
              </a:rPr>
              <a:t>-</a:t>
            </a: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, at least 2 jets, and </a:t>
            </a:r>
            <a:r>
              <a:rPr lang="en-GB" sz="2000" b="0" dirty="0" err="1" smtClean="0">
                <a:solidFill>
                  <a:srgbClr val="000090"/>
                </a:solidFill>
                <a:latin typeface="Trebuchet MS"/>
              </a:rPr>
              <a:t>E</a:t>
            </a:r>
            <a:r>
              <a:rPr lang="en-GB" sz="2000" b="0" baseline="-25000" dirty="0" err="1" smtClean="0">
                <a:solidFill>
                  <a:srgbClr val="000090"/>
                </a:solidFill>
                <a:latin typeface="Trebuchet MS"/>
              </a:rPr>
              <a:t>T</a:t>
            </a:r>
            <a:r>
              <a:rPr lang="en-GB" sz="2000" b="0" baseline="30000" dirty="0" err="1" smtClean="0">
                <a:solidFill>
                  <a:srgbClr val="000090"/>
                </a:solidFill>
                <a:latin typeface="Trebuchet MS"/>
              </a:rPr>
              <a:t>miss</a:t>
            </a: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 </a:t>
            </a:r>
          </a:p>
          <a:p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Scenario: 0.4 cm ≤ </a:t>
            </a:r>
            <a:r>
              <a:rPr lang="en-GB" sz="2000" b="0" dirty="0" err="1" smtClean="0">
                <a:solidFill>
                  <a:srgbClr val="000090"/>
                </a:solidFill>
                <a:latin typeface="Trebuchet MS"/>
              </a:rPr>
              <a:t>cτ</a:t>
            </a: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 ≤ 100 cm</a:t>
            </a:r>
            <a:endParaRPr lang="en-GB" sz="2000" b="0" dirty="0">
              <a:solidFill>
                <a:srgbClr val="000090"/>
              </a:solidFill>
              <a:latin typeface="Trebuchet MS"/>
            </a:endParaRP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8245477" y="6553200"/>
            <a:ext cx="94932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ja-JP" sz="1000" i="1" dirty="0" smtClean="0">
                <a:solidFill>
                  <a:schemeClr val="tx1"/>
                </a:solidFill>
                <a:latin typeface="Trebuchet MS"/>
                <a:ea typeface="ＭＳ Ｐゴシック" charset="-128"/>
                <a:cs typeface="ＭＳ Ｐゴシック" charset="-128"/>
              </a:rPr>
              <a:t>ICNFP,</a:t>
            </a:r>
            <a:r>
              <a:rPr lang="en-US" altLang="ja-JP" sz="1000" i="1" baseline="0" dirty="0" smtClean="0">
                <a:solidFill>
                  <a:schemeClr val="tx1"/>
                </a:solidFill>
                <a:latin typeface="Trebuchet MS"/>
                <a:ea typeface="ＭＳ Ｐゴシック" charset="-128"/>
                <a:cs typeface="ＭＳ Ｐゴシック" charset="-128"/>
              </a:rPr>
              <a:t> Aug. 2015</a:t>
            </a:r>
            <a:endParaRPr lang="en-US" sz="1000" b="0" dirty="0">
              <a:solidFill>
                <a:schemeClr val="tx1"/>
              </a:solidFill>
              <a:latin typeface="Trebuchet M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26095" y="6318478"/>
            <a:ext cx="192429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1800" b="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</a:rPr>
              <a:t>CMS-EXO</a:t>
            </a:r>
            <a:r>
              <a:rPr lang="en-US" sz="1800" b="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</a:rPr>
              <a:t>-</a:t>
            </a:r>
            <a:r>
              <a:rPr lang="en-US" sz="1800" b="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</a:rPr>
              <a:t>14-017</a:t>
            </a:r>
            <a:endParaRPr lang="en-US" sz="1800" b="0" i="1" dirty="0">
              <a:solidFill>
                <a:schemeClr val="tx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2753392" y="5469357"/>
            <a:ext cx="9045575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1600" b="0" dirty="0">
                <a:solidFill>
                  <a:srgbClr val="FF0000"/>
                </a:solidFill>
                <a:latin typeface="Trebuchet MS"/>
              </a:rPr>
              <a:t>t</a:t>
            </a:r>
            <a:r>
              <a:rPr lang="en-GB" sz="1600" b="0" dirty="0" smtClean="0">
                <a:solidFill>
                  <a:srgbClr val="FF0000"/>
                </a:solidFill>
                <a:latin typeface="Trebuchet MS"/>
              </a:rPr>
              <a:t>ransverse impact</a:t>
            </a:r>
          </a:p>
          <a:p>
            <a:r>
              <a:rPr lang="en-GB" sz="1600" b="0" dirty="0" smtClean="0">
                <a:solidFill>
                  <a:srgbClr val="FF0000"/>
                </a:solidFill>
                <a:latin typeface="Trebuchet MS"/>
              </a:rPr>
              <a:t>parameter </a:t>
            </a:r>
            <a:endParaRPr lang="en-GB" sz="1600" b="0" dirty="0">
              <a:solidFill>
                <a:srgbClr val="FF000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191481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431800" y="6553200"/>
            <a:ext cx="2146300" cy="304800"/>
          </a:xfrm>
        </p:spPr>
        <p:txBody>
          <a:bodyPr/>
          <a:lstStyle/>
          <a:p>
            <a:pPr>
              <a:defRPr/>
            </a:pPr>
            <a:r>
              <a:rPr lang="de-CH" smtClean="0"/>
              <a:t>C.-E. Wulz</a:t>
            </a:r>
            <a:endParaRPr lang="en-US" b="0" i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911725" y="6553200"/>
            <a:ext cx="515938" cy="304800"/>
          </a:xfrm>
        </p:spPr>
        <p:txBody>
          <a:bodyPr/>
          <a:lstStyle/>
          <a:p>
            <a:pPr>
              <a:defRPr/>
            </a:pPr>
            <a:fld id="{31D5C9F4-5521-BD46-B6F7-CBB45E7F2DA0}" type="slidenum">
              <a:rPr lang="en-US" smtClean="0"/>
              <a:pPr>
                <a:defRPr/>
              </a:pPr>
              <a:t>7</a:t>
            </a:fld>
            <a:endParaRPr lang="en-US" b="0" i="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61974" y="328613"/>
            <a:ext cx="8904686" cy="4762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97C1E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GB" sz="2800" b="0" dirty="0" smtClean="0">
                <a:solidFill>
                  <a:srgbClr val="9A1E1A"/>
                </a:solidFill>
                <a:latin typeface="Trebuchet MS"/>
              </a:rPr>
              <a:t>        </a:t>
            </a:r>
            <a:r>
              <a:rPr lang="en-GB" sz="2800" dirty="0">
                <a:solidFill>
                  <a:srgbClr val="000090"/>
                </a:solidFill>
                <a:latin typeface="Trebuchet MS"/>
              </a:rPr>
              <a:t>Long-lived Neutral Particles Decaying to </a:t>
            </a:r>
            <a:r>
              <a:rPr lang="en-GB" sz="2800" dirty="0" err="1" smtClean="0">
                <a:solidFill>
                  <a:srgbClr val="000090"/>
                </a:solidFill>
                <a:latin typeface="Trebuchet MS"/>
              </a:rPr>
              <a:t>Muons</a:t>
            </a:r>
            <a:r>
              <a:rPr lang="en-GB" sz="2800" dirty="0" smtClean="0">
                <a:solidFill>
                  <a:srgbClr val="000090"/>
                </a:solidFill>
                <a:latin typeface="Trebuchet MS"/>
              </a:rPr>
              <a:t> </a:t>
            </a:r>
            <a:endParaRPr lang="en-GB" sz="2800" dirty="0">
              <a:solidFill>
                <a:srgbClr val="000090"/>
              </a:solidFill>
              <a:latin typeface="Trebuchet MS"/>
            </a:endParaRPr>
          </a:p>
        </p:txBody>
      </p:sp>
      <p:pic>
        <p:nvPicPr>
          <p:cNvPr id="13" name="Picture 3" descr="CMS-Color-Lab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314" y="228600"/>
            <a:ext cx="64611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555625" y="958852"/>
            <a:ext cx="9216691" cy="167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000" b="0" dirty="0" smtClean="0">
                <a:solidFill>
                  <a:srgbClr val="FF0000"/>
                </a:solidFill>
                <a:latin typeface="Trebuchet MS"/>
              </a:rPr>
              <a:t>Topology:</a:t>
            </a: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 Two </a:t>
            </a:r>
            <a:r>
              <a:rPr lang="en-GB" sz="2000" b="0" dirty="0" err="1" smtClean="0">
                <a:solidFill>
                  <a:srgbClr val="000090"/>
                </a:solidFill>
                <a:latin typeface="Trebuchet MS"/>
              </a:rPr>
              <a:t>muons</a:t>
            </a: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 originating from displaced secondary vertex, detected in </a:t>
            </a:r>
            <a:r>
              <a:rPr lang="en-GB" sz="2000" b="0" dirty="0" err="1" smtClean="0">
                <a:solidFill>
                  <a:srgbClr val="000090"/>
                </a:solidFill>
                <a:latin typeface="Trebuchet MS"/>
              </a:rPr>
              <a:t>muon</a:t>
            </a: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 chambers only</a:t>
            </a:r>
          </a:p>
          <a:p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Limits derived for two specific models:</a:t>
            </a:r>
          </a:p>
          <a:p>
            <a:pPr marL="457200" indent="-457200">
              <a:buAutoNum type="arabicParenR"/>
            </a:pP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H</a:t>
            </a:r>
            <a:r>
              <a:rPr lang="en-GB" sz="2000" b="0" baseline="30000" dirty="0" smtClean="0">
                <a:solidFill>
                  <a:srgbClr val="000090"/>
                </a:solidFill>
                <a:latin typeface="Trebuchet MS"/>
              </a:rPr>
              <a:t>0</a:t>
            </a: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 -&gt; XX -&gt; 4μ (H</a:t>
            </a:r>
            <a:r>
              <a:rPr lang="en-GB" sz="2000" b="0" baseline="30000" dirty="0">
                <a:solidFill>
                  <a:srgbClr val="000090"/>
                </a:solidFill>
                <a:latin typeface="Trebuchet MS"/>
              </a:rPr>
              <a:t>0</a:t>
            </a: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 … non-SM Higgs boson, X … long-lived boson with spin 0)</a:t>
            </a:r>
          </a:p>
          <a:p>
            <a:pPr marL="457200" indent="-457200">
              <a:buAutoNum type="arabicParenR"/>
            </a:pP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2 </a:t>
            </a:r>
            <a:r>
              <a:rPr lang="en-GB" sz="2000" b="0" dirty="0" err="1" smtClean="0">
                <a:solidFill>
                  <a:srgbClr val="000090"/>
                </a:solidFill>
                <a:latin typeface="Trebuchet MS"/>
              </a:rPr>
              <a:t>squark</a:t>
            </a: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 pairs, with q -&gt; q</a:t>
            </a:r>
            <a:r>
              <a:rPr lang="en-GB" sz="2200" b="0" dirty="0" smtClean="0">
                <a:solidFill>
                  <a:srgbClr val="000090"/>
                </a:solidFill>
                <a:latin typeface="Symbol"/>
              </a:rPr>
              <a:t>c</a:t>
            </a:r>
            <a:r>
              <a:rPr lang="en-GB" sz="2200" b="0" baseline="30000" dirty="0" smtClean="0">
                <a:solidFill>
                  <a:srgbClr val="000090"/>
                </a:solidFill>
                <a:latin typeface="Symbol"/>
              </a:rPr>
              <a:t>0</a:t>
            </a: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, long-lived </a:t>
            </a:r>
            <a:r>
              <a:rPr lang="en-GB" sz="2200" b="0" dirty="0" smtClean="0">
                <a:solidFill>
                  <a:srgbClr val="000090"/>
                </a:solidFill>
                <a:latin typeface="Symbol"/>
              </a:rPr>
              <a:t>c</a:t>
            </a:r>
            <a:r>
              <a:rPr lang="en-GB" sz="2200" b="0" baseline="30000" dirty="0" smtClean="0">
                <a:solidFill>
                  <a:srgbClr val="000090"/>
                </a:solidFill>
                <a:latin typeface="Symbol"/>
              </a:rPr>
              <a:t>0</a:t>
            </a: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 -&gt; </a:t>
            </a:r>
            <a:r>
              <a:rPr lang="en-GB" sz="2000" b="0" dirty="0" err="1" smtClean="0">
                <a:solidFill>
                  <a:srgbClr val="000090"/>
                </a:solidFill>
                <a:latin typeface="Trebuchet MS"/>
              </a:rPr>
              <a:t>μμ</a:t>
            </a:r>
            <a:r>
              <a:rPr lang="en-GB" sz="2300" b="0" dirty="0" err="1" smtClean="0">
                <a:solidFill>
                  <a:srgbClr val="000090"/>
                </a:solidFill>
                <a:latin typeface="Symbol"/>
              </a:rPr>
              <a:t>n</a:t>
            </a: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 (R-parity violated)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9652000" y="4927600"/>
            <a:ext cx="914400" cy="91440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" name="Picture 1" descr="EffAndRatio_effVsD0_0_3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39" y="3040327"/>
            <a:ext cx="3491884" cy="3355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7710" y="3296960"/>
            <a:ext cx="4978400" cy="1803400"/>
          </a:xfrm>
          <a:prstGeom prst="rect">
            <a:avLst/>
          </a:prstGeom>
        </p:spPr>
      </p:pic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156986" y="6396257"/>
            <a:ext cx="35378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d</a:t>
            </a:r>
            <a:r>
              <a:rPr lang="en-GB" sz="1600" b="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0</a:t>
            </a:r>
            <a:r>
              <a:rPr lang="en-GB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: transverse impact parameter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770631" y="2726008"/>
            <a:ext cx="41679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1600" b="0" dirty="0" smtClean="0">
                <a:solidFill>
                  <a:srgbClr val="9A1E1A"/>
                </a:solidFill>
                <a:latin typeface="Trebuchet MS"/>
              </a:rPr>
              <a:t>μ reconstruction and selection efficiency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538749" y="4648629"/>
            <a:ext cx="16039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1600" b="0" dirty="0" smtClean="0">
                <a:solidFill>
                  <a:schemeClr val="accent1">
                    <a:lumMod val="50000"/>
                  </a:schemeClr>
                </a:solidFill>
                <a:latin typeface="Trebuchet MS"/>
              </a:rPr>
              <a:t>Data: </a:t>
            </a:r>
            <a:r>
              <a:rPr lang="en-GB" sz="1600" b="0" dirty="0" err="1" smtClean="0">
                <a:solidFill>
                  <a:schemeClr val="accent1">
                    <a:lumMod val="50000"/>
                  </a:schemeClr>
                </a:solidFill>
                <a:latin typeface="Trebuchet MS"/>
              </a:rPr>
              <a:t>cosmics</a:t>
            </a:r>
            <a:endParaRPr lang="en-GB" sz="1600" b="0" dirty="0" smtClean="0">
              <a:solidFill>
                <a:schemeClr val="accent1">
                  <a:lumMod val="50000"/>
                </a:schemeClr>
              </a:solidFill>
              <a:latin typeface="Trebuchet M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93123" y="2816520"/>
            <a:ext cx="192429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1800" b="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</a:rPr>
              <a:t>CMS-EXO</a:t>
            </a:r>
            <a:r>
              <a:rPr lang="en-US" sz="1800" b="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</a:rPr>
              <a:t>-</a:t>
            </a:r>
            <a:r>
              <a:rPr lang="en-US" sz="1800" b="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</a:rPr>
              <a:t>14-012</a:t>
            </a:r>
            <a:endParaRPr lang="en-US" sz="1800" b="0" i="1" dirty="0">
              <a:solidFill>
                <a:schemeClr val="tx1">
                  <a:lumMod val="75000"/>
                  <a:lumOff val="25000"/>
                </a:schemeClr>
              </a:solidFill>
              <a:latin typeface="Trebuchet MS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530605" y="5164801"/>
            <a:ext cx="480777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This analysis is orthogonal to a previous one that used only the tracker (arXiv:1411.6977) – the two analyses have been combined to improve limits 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554730" y="3265312"/>
            <a:ext cx="30117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1800" b="0" dirty="0" smtClean="0">
                <a:solidFill>
                  <a:srgbClr val="498195"/>
                </a:solidFill>
                <a:latin typeface="Trebuchet MS"/>
              </a:rPr>
              <a:t>Signal systematic errors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324829" y="2086153"/>
            <a:ext cx="3566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400" b="0" dirty="0" smtClean="0">
                <a:solidFill>
                  <a:srgbClr val="000090"/>
                </a:solidFill>
                <a:latin typeface="Trebuchet MS"/>
              </a:rPr>
              <a:t>~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3991855" y="2086152"/>
            <a:ext cx="3566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400" b="0" dirty="0" smtClean="0">
                <a:solidFill>
                  <a:srgbClr val="000090"/>
                </a:solidFill>
                <a:latin typeface="Trebuchet MS"/>
              </a:rPr>
              <a:t>~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5591539" y="2086151"/>
            <a:ext cx="3566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400" b="0" dirty="0" smtClean="0">
                <a:solidFill>
                  <a:srgbClr val="000090"/>
                </a:solidFill>
                <a:latin typeface="Trebuchet MS"/>
              </a:rPr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val="1965315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431800" y="6553200"/>
            <a:ext cx="2146300" cy="304800"/>
          </a:xfrm>
        </p:spPr>
        <p:txBody>
          <a:bodyPr/>
          <a:lstStyle/>
          <a:p>
            <a:pPr>
              <a:defRPr/>
            </a:pPr>
            <a:r>
              <a:rPr lang="de-CH" smtClean="0"/>
              <a:t>C.-E. Wulz</a:t>
            </a:r>
            <a:endParaRPr lang="en-US" b="0" i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911725" y="6553200"/>
            <a:ext cx="515938" cy="304800"/>
          </a:xfrm>
        </p:spPr>
        <p:txBody>
          <a:bodyPr/>
          <a:lstStyle/>
          <a:p>
            <a:pPr>
              <a:defRPr/>
            </a:pPr>
            <a:fld id="{31D5C9F4-5521-BD46-B6F7-CBB45E7F2DA0}" type="slidenum">
              <a:rPr lang="en-US" smtClean="0"/>
              <a:pPr>
                <a:defRPr/>
              </a:pPr>
              <a:t>8</a:t>
            </a:fld>
            <a:endParaRPr lang="en-US" b="0" i="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61974" y="328613"/>
            <a:ext cx="8904686" cy="4762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97C1E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GB" sz="2800" b="0" dirty="0" smtClean="0">
                <a:solidFill>
                  <a:srgbClr val="9A1E1A"/>
                </a:solidFill>
                <a:latin typeface="Trebuchet MS"/>
              </a:rPr>
              <a:t>        </a:t>
            </a:r>
            <a:r>
              <a:rPr lang="en-GB" sz="2800" dirty="0">
                <a:solidFill>
                  <a:srgbClr val="000090"/>
                </a:solidFill>
                <a:latin typeface="Trebuchet MS"/>
              </a:rPr>
              <a:t>Long-lived Neutral Particles Decaying to </a:t>
            </a:r>
            <a:r>
              <a:rPr lang="en-GB" sz="2800" dirty="0" err="1" smtClean="0">
                <a:solidFill>
                  <a:srgbClr val="000090"/>
                </a:solidFill>
                <a:latin typeface="Trebuchet MS"/>
              </a:rPr>
              <a:t>Muons</a:t>
            </a:r>
            <a:r>
              <a:rPr lang="en-GB" sz="2800" dirty="0" smtClean="0">
                <a:solidFill>
                  <a:srgbClr val="000090"/>
                </a:solidFill>
                <a:latin typeface="Trebuchet MS"/>
              </a:rPr>
              <a:t> </a:t>
            </a:r>
            <a:endParaRPr lang="en-GB" sz="2800" dirty="0">
              <a:solidFill>
                <a:srgbClr val="000090"/>
              </a:solidFill>
              <a:latin typeface="Trebuchet MS"/>
            </a:endParaRPr>
          </a:p>
        </p:txBody>
      </p:sp>
      <p:pic>
        <p:nvPicPr>
          <p:cNvPr id="13" name="Picture 3" descr="CMS-Color-Lab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314" y="228600"/>
            <a:ext cx="64611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009144" y="1165719"/>
            <a:ext cx="82952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Combined 95% CL upper limits for </a:t>
            </a:r>
            <a:r>
              <a:rPr lang="en-GB" sz="2000" b="0" dirty="0" err="1" smtClean="0">
                <a:solidFill>
                  <a:srgbClr val="000090"/>
                </a:solidFill>
                <a:latin typeface="Trebuchet MS"/>
              </a:rPr>
              <a:t>muon</a:t>
            </a: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 chamber and tracker analyses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9652000" y="4927600"/>
            <a:ext cx="914400" cy="91440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8" name="Picture 7" descr="limitsLifetimeMuons_neutralino_expectedLimitLine_comb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06166" y="2107289"/>
            <a:ext cx="4233134" cy="441210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65749" y="1853800"/>
            <a:ext cx="1768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0" dirty="0">
                <a:solidFill>
                  <a:srgbClr val="FF0000"/>
                </a:solidFill>
                <a:latin typeface="Trebuchet MS"/>
              </a:rPr>
              <a:t>H</a:t>
            </a:r>
            <a:r>
              <a:rPr lang="en-GB" sz="2000" b="0" baseline="30000" dirty="0">
                <a:solidFill>
                  <a:srgbClr val="FF0000"/>
                </a:solidFill>
                <a:latin typeface="Trebuchet MS"/>
              </a:rPr>
              <a:t>0</a:t>
            </a:r>
            <a:r>
              <a:rPr lang="en-GB" sz="2000" b="0" dirty="0">
                <a:solidFill>
                  <a:srgbClr val="FF0000"/>
                </a:solidFill>
                <a:latin typeface="Trebuchet MS"/>
              </a:rPr>
              <a:t> -&gt; XX -&gt; 4μ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402870" y="1701326"/>
            <a:ext cx="2310572" cy="570532"/>
            <a:chOff x="5402870" y="1701326"/>
            <a:chExt cx="2310572" cy="570532"/>
          </a:xfrm>
        </p:grpSpPr>
        <p:grpSp>
          <p:nvGrpSpPr>
            <p:cNvPr id="20" name="Group 19"/>
            <p:cNvGrpSpPr/>
            <p:nvPr/>
          </p:nvGrpSpPr>
          <p:grpSpPr>
            <a:xfrm>
              <a:off x="5402870" y="1701326"/>
              <a:ext cx="2310572" cy="570532"/>
              <a:chOff x="5402870" y="1701326"/>
              <a:chExt cx="2310572" cy="570532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5418651" y="1825582"/>
                <a:ext cx="2294791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000" b="0" dirty="0">
                    <a:solidFill>
                      <a:srgbClr val="FF0000"/>
                    </a:solidFill>
                    <a:latin typeface="Trebuchet MS"/>
                  </a:rPr>
                  <a:t>q -&gt; </a:t>
                </a:r>
                <a:r>
                  <a:rPr lang="en-GB" sz="2000" b="0" dirty="0" smtClean="0">
                    <a:solidFill>
                      <a:srgbClr val="FF0000"/>
                    </a:solidFill>
                    <a:latin typeface="Trebuchet MS"/>
                  </a:rPr>
                  <a:t>q</a:t>
                </a:r>
                <a:r>
                  <a:rPr lang="en-GB" sz="2000" b="0" dirty="0" smtClean="0">
                    <a:solidFill>
                      <a:srgbClr val="FF0000"/>
                    </a:solidFill>
                    <a:latin typeface="Symbol"/>
                  </a:rPr>
                  <a:t>c</a:t>
                </a:r>
                <a:r>
                  <a:rPr lang="en-GB" sz="2000" b="0" baseline="30000" dirty="0" smtClean="0">
                    <a:solidFill>
                      <a:srgbClr val="FF0000"/>
                    </a:solidFill>
                    <a:latin typeface="Symbol"/>
                  </a:rPr>
                  <a:t>0</a:t>
                </a:r>
                <a:r>
                  <a:rPr lang="en-GB" sz="2000" b="0" dirty="0" smtClean="0">
                    <a:solidFill>
                      <a:srgbClr val="FF0000"/>
                    </a:solidFill>
                    <a:latin typeface="Trebuchet MS"/>
                  </a:rPr>
                  <a:t>, </a:t>
                </a:r>
                <a:r>
                  <a:rPr lang="en-GB" sz="2000" b="0" dirty="0" smtClean="0">
                    <a:solidFill>
                      <a:srgbClr val="FF0000"/>
                    </a:solidFill>
                    <a:latin typeface="Symbol"/>
                  </a:rPr>
                  <a:t>c</a:t>
                </a:r>
                <a:r>
                  <a:rPr lang="en-GB" sz="2000" b="0" baseline="30000" dirty="0" smtClean="0">
                    <a:solidFill>
                      <a:srgbClr val="FF0000"/>
                    </a:solidFill>
                    <a:latin typeface="Symbol"/>
                  </a:rPr>
                  <a:t>0</a:t>
                </a:r>
                <a:r>
                  <a:rPr lang="en-GB" sz="2000" b="0" dirty="0" smtClean="0">
                    <a:solidFill>
                      <a:srgbClr val="FF0000"/>
                    </a:solidFill>
                    <a:latin typeface="Trebuchet MS"/>
                  </a:rPr>
                  <a:t> </a:t>
                </a:r>
                <a:r>
                  <a:rPr lang="en-GB" sz="2000" b="0" dirty="0">
                    <a:solidFill>
                      <a:srgbClr val="FF0000"/>
                    </a:solidFill>
                    <a:latin typeface="Trebuchet MS"/>
                  </a:rPr>
                  <a:t>-&gt; </a:t>
                </a:r>
                <a:r>
                  <a:rPr lang="en-GB" sz="2000" b="0" dirty="0" err="1">
                    <a:solidFill>
                      <a:srgbClr val="FF0000"/>
                    </a:solidFill>
                    <a:latin typeface="Trebuchet MS"/>
                  </a:rPr>
                  <a:t>μμ</a:t>
                </a:r>
                <a:r>
                  <a:rPr lang="en-GB" sz="2300" b="0" dirty="0" err="1">
                    <a:solidFill>
                      <a:srgbClr val="FF0000"/>
                    </a:solidFill>
                    <a:latin typeface="Symbol"/>
                  </a:rPr>
                  <a:t>n</a:t>
                </a:r>
                <a:endParaRPr lang="en-US" sz="23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Text Box 14"/>
              <p:cNvSpPr txBox="1">
                <a:spLocks noChangeArrowheads="1"/>
              </p:cNvSpPr>
              <p:nvPr/>
            </p:nvSpPr>
            <p:spPr bwMode="auto">
              <a:xfrm>
                <a:off x="5402870" y="1701326"/>
                <a:ext cx="356653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2400" b="0" dirty="0" smtClean="0">
                    <a:solidFill>
                      <a:srgbClr val="FF0000"/>
                    </a:solidFill>
                    <a:latin typeface="Trebuchet MS"/>
                  </a:rPr>
                  <a:t>~</a:t>
                </a:r>
              </a:p>
            </p:txBody>
          </p:sp>
          <p:sp>
            <p:nvSpPr>
              <p:cNvPr id="22" name="Text Box 14"/>
              <p:cNvSpPr txBox="1">
                <a:spLocks noChangeArrowheads="1"/>
              </p:cNvSpPr>
              <p:nvPr/>
            </p:nvSpPr>
            <p:spPr bwMode="auto">
              <a:xfrm>
                <a:off x="6454727" y="1714148"/>
                <a:ext cx="356653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2400" b="0" dirty="0" smtClean="0">
                    <a:solidFill>
                      <a:srgbClr val="FF0000"/>
                    </a:solidFill>
                    <a:latin typeface="Trebuchet MS"/>
                  </a:rPr>
                  <a:t>~</a:t>
                </a:r>
              </a:p>
            </p:txBody>
          </p:sp>
        </p:grpSp>
        <p:sp>
          <p:nvSpPr>
            <p:cNvPr id="23" name="Text Box 14"/>
            <p:cNvSpPr txBox="1">
              <a:spLocks noChangeArrowheads="1"/>
            </p:cNvSpPr>
            <p:nvPr/>
          </p:nvSpPr>
          <p:spPr bwMode="auto">
            <a:xfrm>
              <a:off x="6055548" y="1712618"/>
              <a:ext cx="35665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GB" sz="2400" b="0" dirty="0" smtClean="0">
                  <a:solidFill>
                    <a:srgbClr val="FF0000"/>
                  </a:solidFill>
                  <a:latin typeface="Trebuchet MS"/>
                </a:rPr>
                <a:t>~</a:t>
              </a:r>
            </a:p>
          </p:txBody>
        </p:sp>
      </p:grpSp>
      <p:pic>
        <p:nvPicPr>
          <p:cNvPr id="3" name="Picture 2" descr="limitsLifetimeMuonsMH400_expectedLimitLine_comb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3756" y="2116485"/>
            <a:ext cx="4224424" cy="440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431800" y="6553200"/>
            <a:ext cx="2146300" cy="304800"/>
          </a:xfrm>
        </p:spPr>
        <p:txBody>
          <a:bodyPr/>
          <a:lstStyle/>
          <a:p>
            <a:pPr>
              <a:defRPr/>
            </a:pPr>
            <a:r>
              <a:rPr lang="de-CH" smtClean="0"/>
              <a:t>C.-E. Wulz</a:t>
            </a:r>
            <a:endParaRPr lang="en-US" b="0" i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911725" y="6553200"/>
            <a:ext cx="515938" cy="304800"/>
          </a:xfrm>
        </p:spPr>
        <p:txBody>
          <a:bodyPr/>
          <a:lstStyle/>
          <a:p>
            <a:pPr>
              <a:defRPr/>
            </a:pPr>
            <a:fld id="{31D5C9F4-5521-BD46-B6F7-CBB45E7F2DA0}" type="slidenum">
              <a:rPr lang="en-US" smtClean="0"/>
              <a:pPr>
                <a:defRPr/>
              </a:pPr>
              <a:t>9</a:t>
            </a:fld>
            <a:endParaRPr lang="en-US" b="0" i="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61974" y="328613"/>
            <a:ext cx="8904686" cy="4762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97C1E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GB" sz="2800" b="0" dirty="0" smtClean="0">
                <a:solidFill>
                  <a:srgbClr val="9A1E1A"/>
                </a:solidFill>
                <a:latin typeface="Trebuchet MS"/>
              </a:rPr>
              <a:t>                            </a:t>
            </a:r>
            <a:r>
              <a:rPr lang="en-GB" sz="2800" dirty="0" smtClean="0">
                <a:solidFill>
                  <a:srgbClr val="000090"/>
                </a:solidFill>
                <a:latin typeface="Trebuchet MS"/>
              </a:rPr>
              <a:t>Displaced Jets</a:t>
            </a:r>
            <a:endParaRPr lang="en-GB" sz="2800" dirty="0">
              <a:solidFill>
                <a:srgbClr val="000090"/>
              </a:solidFill>
              <a:latin typeface="Trebuchet MS"/>
            </a:endParaRPr>
          </a:p>
        </p:txBody>
      </p:sp>
      <p:pic>
        <p:nvPicPr>
          <p:cNvPr id="13" name="Picture 3" descr="CMS-Color-Lab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314" y="228600"/>
            <a:ext cx="64611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83903" y="958850"/>
            <a:ext cx="876993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/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Hidden valley benchmark model: H/</a:t>
            </a:r>
            <a:r>
              <a:rPr lang="en-GB" sz="2000" b="0" dirty="0" err="1" smtClean="0">
                <a:solidFill>
                  <a:srgbClr val="000090"/>
                </a:solidFill>
                <a:latin typeface="Trebuchet MS"/>
              </a:rPr>
              <a:t>Φ</a:t>
            </a: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 -</a:t>
            </a:r>
            <a:r>
              <a:rPr lang="en-GB" sz="2000" b="0" dirty="0">
                <a:solidFill>
                  <a:srgbClr val="000090"/>
                </a:solidFill>
                <a:latin typeface="Trebuchet MS"/>
              </a:rPr>
              <a:t>&gt; </a:t>
            </a:r>
            <a:r>
              <a:rPr lang="en-GB" sz="2000" b="0" dirty="0" err="1" smtClean="0">
                <a:solidFill>
                  <a:srgbClr val="000090"/>
                </a:solidFill>
                <a:latin typeface="Trebuchet MS"/>
              </a:rPr>
              <a:t>Φ</a:t>
            </a:r>
            <a:r>
              <a:rPr lang="en-GB" sz="2000" b="0" baseline="-25000" dirty="0" err="1" smtClean="0">
                <a:solidFill>
                  <a:srgbClr val="000090"/>
                </a:solidFill>
                <a:latin typeface="Trebuchet MS"/>
              </a:rPr>
              <a:t>hs</a:t>
            </a: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 </a:t>
            </a:r>
            <a:r>
              <a:rPr lang="en-GB" sz="2000" b="0" dirty="0">
                <a:solidFill>
                  <a:srgbClr val="000090"/>
                </a:solidFill>
                <a:latin typeface="Trebuchet MS"/>
              </a:rPr>
              <a:t>-</a:t>
            </a: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&gt; π</a:t>
            </a:r>
            <a:r>
              <a:rPr lang="en-GB" sz="2000" b="0" baseline="-25000" dirty="0" smtClean="0">
                <a:solidFill>
                  <a:srgbClr val="000090"/>
                </a:solidFill>
                <a:latin typeface="Trebuchet MS"/>
              </a:rPr>
              <a:t>v</a:t>
            </a: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π</a:t>
            </a:r>
            <a:r>
              <a:rPr lang="en-GB" sz="2000" b="0" baseline="-25000" dirty="0" smtClean="0">
                <a:solidFill>
                  <a:srgbClr val="000090"/>
                </a:solidFill>
                <a:latin typeface="Trebuchet MS"/>
              </a:rPr>
              <a:t>v</a:t>
            </a: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 with π</a:t>
            </a:r>
            <a:r>
              <a:rPr lang="en-GB" sz="2000" b="0" baseline="-25000" dirty="0" smtClean="0">
                <a:solidFill>
                  <a:srgbClr val="000090"/>
                </a:solidFill>
                <a:latin typeface="Trebuchet MS"/>
              </a:rPr>
              <a:t>v </a:t>
            </a: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-&gt;</a:t>
            </a:r>
            <a:r>
              <a:rPr lang="en-GB" sz="2000" b="0" dirty="0" err="1" smtClean="0">
                <a:solidFill>
                  <a:srgbClr val="000090"/>
                </a:solidFill>
                <a:latin typeface="Trebuchet MS"/>
              </a:rPr>
              <a:t>jj</a:t>
            </a: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/</a:t>
            </a:r>
            <a:r>
              <a:rPr lang="en-GB" sz="2000" b="0" dirty="0" err="1" smtClean="0">
                <a:solidFill>
                  <a:srgbClr val="000090"/>
                </a:solidFill>
                <a:latin typeface="Trebuchet MS"/>
              </a:rPr>
              <a:t>ll</a:t>
            </a:r>
            <a:endParaRPr lang="en-GB" sz="2000" b="0" dirty="0" smtClean="0">
              <a:solidFill>
                <a:srgbClr val="000090"/>
              </a:solidFill>
              <a:latin typeface="Trebuchet MS"/>
            </a:endParaRPr>
          </a:p>
          <a:p>
            <a:pPr algn="just"/>
            <a:r>
              <a:rPr lang="en-GB" sz="2000" b="0" dirty="0">
                <a:solidFill>
                  <a:srgbClr val="000090"/>
                </a:solidFill>
                <a:latin typeface="Trebuchet MS"/>
              </a:rPr>
              <a:t>D</a:t>
            </a: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ecays of v-particles must occur via hidden sector mediator as they do not couple directly to SM particles. </a:t>
            </a:r>
          </a:p>
          <a:p>
            <a:pPr algn="just"/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Topology studied: 2 </a:t>
            </a:r>
            <a:r>
              <a:rPr lang="en-GB" sz="2000" b="0" dirty="0" err="1" smtClean="0">
                <a:solidFill>
                  <a:srgbClr val="000090"/>
                </a:solidFill>
                <a:latin typeface="Trebuchet MS"/>
              </a:rPr>
              <a:t>hadronic</a:t>
            </a:r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 jets originating from same displaced vertex.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GB" sz="2000" b="0" dirty="0" smtClean="0">
                <a:solidFill>
                  <a:srgbClr val="000090"/>
                </a:solidFill>
                <a:latin typeface="Trebuchet MS"/>
              </a:rPr>
              <a:t> 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9652000" y="4927600"/>
            <a:ext cx="914400" cy="91440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" name="Picture 2" descr="fig1a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59" y="2217011"/>
            <a:ext cx="3296642" cy="1809133"/>
          </a:xfrm>
          <a:prstGeom prst="rect">
            <a:avLst/>
          </a:prstGeom>
        </p:spPr>
      </p:pic>
      <p:pic>
        <p:nvPicPr>
          <p:cNvPr id="4" name="Picture 3" descr="candidate1_displa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09" y="3938344"/>
            <a:ext cx="4851983" cy="248411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556033" y="3078640"/>
            <a:ext cx="3604892" cy="3458662"/>
            <a:chOff x="604637" y="3155607"/>
            <a:chExt cx="3604892" cy="3458662"/>
          </a:xfrm>
        </p:grpSpPr>
        <p:pic>
          <p:nvPicPr>
            <p:cNvPr id="11" name="Picture 10" descr="1000hv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637" y="3155607"/>
              <a:ext cx="3604892" cy="3458662"/>
            </a:xfrm>
            <a:prstGeom prst="rect">
              <a:avLst/>
            </a:prstGeom>
          </p:spPr>
        </p:pic>
        <p:sp>
          <p:nvSpPr>
            <p:cNvPr id="26" name="Text Box 14"/>
            <p:cNvSpPr txBox="1">
              <a:spLocks noChangeArrowheads="1"/>
            </p:cNvSpPr>
            <p:nvPr/>
          </p:nvSpPr>
          <p:spPr bwMode="auto">
            <a:xfrm>
              <a:off x="1631602" y="4600379"/>
              <a:ext cx="143415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GB" sz="1800" b="0" dirty="0" smtClean="0">
                  <a:solidFill>
                    <a:srgbClr val="FF0000"/>
                  </a:solidFill>
                  <a:latin typeface="Trebuchet MS"/>
                </a:rPr>
                <a:t>H</a:t>
              </a:r>
              <a:r>
                <a:rPr lang="en-GB" sz="1800" b="0" baseline="30000" dirty="0" smtClean="0">
                  <a:solidFill>
                    <a:srgbClr val="FF0000"/>
                  </a:solidFill>
                  <a:latin typeface="Trebuchet MS"/>
                </a:rPr>
                <a:t>0</a:t>
              </a:r>
              <a:r>
                <a:rPr lang="en-GB" sz="1800" b="0" dirty="0" smtClean="0">
                  <a:solidFill>
                    <a:srgbClr val="FF0000"/>
                  </a:solidFill>
                  <a:latin typeface="Trebuchet MS"/>
                </a:rPr>
                <a:t> </a:t>
              </a:r>
              <a:r>
                <a:rPr lang="en-GB" sz="1800" b="0" dirty="0">
                  <a:solidFill>
                    <a:srgbClr val="FF0000"/>
                  </a:solidFill>
                  <a:latin typeface="Trebuchet MS"/>
                </a:rPr>
                <a:t>-&gt; X</a:t>
              </a:r>
              <a:r>
                <a:rPr lang="en-GB" sz="1800" b="0" baseline="30000" dirty="0">
                  <a:solidFill>
                    <a:srgbClr val="FF0000"/>
                  </a:solidFill>
                  <a:latin typeface="Trebuchet MS"/>
                </a:rPr>
                <a:t>0</a:t>
              </a:r>
              <a:r>
                <a:rPr lang="en-GB" sz="1800" b="0" dirty="0">
                  <a:solidFill>
                    <a:srgbClr val="FF0000"/>
                  </a:solidFill>
                  <a:latin typeface="Trebuchet MS"/>
                </a:rPr>
                <a:t>X</a:t>
              </a:r>
              <a:r>
                <a:rPr lang="en-GB" sz="1800" b="0" baseline="30000" dirty="0">
                  <a:solidFill>
                    <a:srgbClr val="FF0000"/>
                  </a:solidFill>
                  <a:latin typeface="Trebuchet MS"/>
                </a:rPr>
                <a:t>0</a:t>
              </a:r>
              <a:r>
                <a:rPr lang="en-GB" sz="1800" b="0" dirty="0">
                  <a:solidFill>
                    <a:srgbClr val="FF0000"/>
                  </a:solidFill>
                  <a:latin typeface="Trebuchet MS"/>
                </a:rPr>
                <a:t>, </a:t>
              </a:r>
              <a:endParaRPr lang="en-GB" sz="1800" b="0" dirty="0" smtClean="0">
                <a:solidFill>
                  <a:srgbClr val="FF0000"/>
                </a:solidFill>
                <a:latin typeface="Trebuchet MS"/>
              </a:endParaRPr>
            </a:p>
            <a:p>
              <a:r>
                <a:rPr lang="en-GB" sz="1800" b="0" dirty="0" smtClean="0">
                  <a:solidFill>
                    <a:srgbClr val="FF0000"/>
                  </a:solidFill>
                  <a:latin typeface="Trebuchet MS"/>
                </a:rPr>
                <a:t>X</a:t>
              </a:r>
              <a:r>
                <a:rPr lang="en-GB" sz="1800" b="0" baseline="30000" dirty="0" smtClean="0">
                  <a:solidFill>
                    <a:srgbClr val="FF0000"/>
                  </a:solidFill>
                  <a:latin typeface="Trebuchet MS"/>
                </a:rPr>
                <a:t>0 </a:t>
              </a:r>
              <a:r>
                <a:rPr lang="en-GB" sz="1800" b="0" dirty="0">
                  <a:solidFill>
                    <a:srgbClr val="FF0000"/>
                  </a:solidFill>
                  <a:latin typeface="Trebuchet MS"/>
                </a:rPr>
                <a:t>-&gt; </a:t>
              </a:r>
              <a:r>
                <a:rPr lang="en-GB" sz="1800" b="0" dirty="0" err="1" smtClean="0">
                  <a:solidFill>
                    <a:srgbClr val="FF0000"/>
                  </a:solidFill>
                  <a:latin typeface="Trebuchet MS"/>
                </a:rPr>
                <a:t>qq</a:t>
              </a:r>
              <a:endParaRPr lang="en-GB" sz="1800" b="0" dirty="0" smtClean="0">
                <a:solidFill>
                  <a:srgbClr val="000090"/>
                </a:solidFill>
                <a:latin typeface="Trebuchet M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96112" y="4682105"/>
              <a:ext cx="287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-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4732001" y="2612918"/>
            <a:ext cx="428459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1800" b="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</a:rPr>
              <a:t>CMS-EXO-12-038, PRD 91 (2015) 012007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27023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ere Präsentation">
      <a:majorFont>
        <a:latin typeface="Time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rgbClr val="DDFFF6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rgbClr val="DDFFF6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ere Präsentation">
      <a:majorFont>
        <a:latin typeface="Time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rgbClr val="DDFFF6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rgbClr val="DDFFF6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ere Präsentation">
      <a:majorFont>
        <a:latin typeface="Time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rgbClr val="DDFFF6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rgbClr val="DDFFF6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Office\Vorlagen\Leere Präsentation.pot</Template>
  <TotalTime>63629</TotalTime>
  <Words>1306</Words>
  <Application>Microsoft Macintosh PowerPoint</Application>
  <PresentationFormat>A4 Paper (210x297 mm)</PresentationFormat>
  <Paragraphs>229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Leere Präsentation</vt:lpstr>
      <vt:lpstr>Office Theme</vt:lpstr>
      <vt:lpstr>1_Leere Präsentation</vt:lpstr>
      <vt:lpstr>2_Leere Präsentation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hephy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 Physics Overview</dc:title>
  <dc:subject>Advanced Study Institute, Prag, July 2001</dc:subject>
  <dc:creator>wulz</dc:creator>
  <cp:keywords/>
  <dc:description/>
  <cp:lastModifiedBy>Claudia-Elisabeth Wulz</cp:lastModifiedBy>
  <cp:revision>4121</cp:revision>
  <cp:lastPrinted>2010-09-08T11:41:37Z</cp:lastPrinted>
  <dcterms:created xsi:type="dcterms:W3CDTF">2012-11-19T10:59:01Z</dcterms:created>
  <dcterms:modified xsi:type="dcterms:W3CDTF">2015-08-26T06:47:00Z</dcterms:modified>
  <cp:category/>
</cp:coreProperties>
</file>