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774" r:id="rId2"/>
  </p:sldMasterIdLst>
  <p:notesMasterIdLst>
    <p:notesMasterId r:id="rId24"/>
  </p:notesMasterIdLst>
  <p:handoutMasterIdLst>
    <p:handoutMasterId r:id="rId25"/>
  </p:handoutMasterIdLst>
  <p:sldIdLst>
    <p:sldId id="837" r:id="rId3"/>
    <p:sldId id="884" r:id="rId4"/>
    <p:sldId id="917" r:id="rId5"/>
    <p:sldId id="910" r:id="rId6"/>
    <p:sldId id="918" r:id="rId7"/>
    <p:sldId id="919" r:id="rId8"/>
    <p:sldId id="921" r:id="rId9"/>
    <p:sldId id="906" r:id="rId10"/>
    <p:sldId id="924" r:id="rId11"/>
    <p:sldId id="922" r:id="rId12"/>
    <p:sldId id="916" r:id="rId13"/>
    <p:sldId id="899" r:id="rId14"/>
    <p:sldId id="914" r:id="rId15"/>
    <p:sldId id="904" r:id="rId16"/>
    <p:sldId id="907" r:id="rId17"/>
    <p:sldId id="905" r:id="rId18"/>
    <p:sldId id="908" r:id="rId19"/>
    <p:sldId id="909" r:id="rId20"/>
    <p:sldId id="913" r:id="rId21"/>
    <p:sldId id="920" r:id="rId22"/>
    <p:sldId id="903" r:id="rId23"/>
  </p:sldIdLst>
  <p:sldSz cx="9906000" cy="6858000" type="A4"/>
  <p:notesSz cx="9779000" cy="6645275"/>
  <p:defaultTextStyle>
    <a:defPPr>
      <a:defRPr lang="en-US"/>
    </a:defPPr>
    <a:lvl1pPr algn="l" rtl="0" eaLnBrk="0" fontAlgn="base" hangingPunct="0">
      <a:spcBef>
        <a:spcPct val="0"/>
      </a:spcBef>
      <a:spcAft>
        <a:spcPct val="0"/>
      </a:spcAft>
      <a:defRPr sz="1200" b="1" kern="1200">
        <a:solidFill>
          <a:srgbClr val="DDFFF6"/>
        </a:solidFill>
        <a:latin typeface="Times New Roman" charset="0"/>
        <a:ea typeface="+mn-ea"/>
        <a:cs typeface="+mn-cs"/>
      </a:defRPr>
    </a:lvl1pPr>
    <a:lvl2pPr marL="457200" algn="l" rtl="0" eaLnBrk="0" fontAlgn="base" hangingPunct="0">
      <a:spcBef>
        <a:spcPct val="0"/>
      </a:spcBef>
      <a:spcAft>
        <a:spcPct val="0"/>
      </a:spcAft>
      <a:defRPr sz="12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2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2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200" b="1" kern="1200">
        <a:solidFill>
          <a:srgbClr val="DDFFF6"/>
        </a:solidFill>
        <a:latin typeface="Times New Roman" charset="0"/>
        <a:ea typeface="+mn-ea"/>
        <a:cs typeface="+mn-cs"/>
      </a:defRPr>
    </a:lvl5pPr>
    <a:lvl6pPr marL="2286000" algn="l" defTabSz="457200" rtl="0" eaLnBrk="1" latinLnBrk="0" hangingPunct="1">
      <a:defRPr sz="1200" b="1" kern="1200">
        <a:solidFill>
          <a:srgbClr val="DDFFF6"/>
        </a:solidFill>
        <a:latin typeface="Times New Roman" charset="0"/>
        <a:ea typeface="+mn-ea"/>
        <a:cs typeface="+mn-cs"/>
      </a:defRPr>
    </a:lvl6pPr>
    <a:lvl7pPr marL="2743200" algn="l" defTabSz="457200" rtl="0" eaLnBrk="1" latinLnBrk="0" hangingPunct="1">
      <a:defRPr sz="1200" b="1" kern="1200">
        <a:solidFill>
          <a:srgbClr val="DDFFF6"/>
        </a:solidFill>
        <a:latin typeface="Times New Roman" charset="0"/>
        <a:ea typeface="+mn-ea"/>
        <a:cs typeface="+mn-cs"/>
      </a:defRPr>
    </a:lvl7pPr>
    <a:lvl8pPr marL="3200400" algn="l" defTabSz="457200" rtl="0" eaLnBrk="1" latinLnBrk="0" hangingPunct="1">
      <a:defRPr sz="1200" b="1" kern="1200">
        <a:solidFill>
          <a:srgbClr val="DDFFF6"/>
        </a:solidFill>
        <a:latin typeface="Times New Roman" charset="0"/>
        <a:ea typeface="+mn-ea"/>
        <a:cs typeface="+mn-cs"/>
      </a:defRPr>
    </a:lvl8pPr>
    <a:lvl9pPr marL="3657600" algn="l" defTabSz="457200" rtl="0" eaLnBrk="1" latinLnBrk="0" hangingPunct="1">
      <a:defRPr sz="1200" b="1" kern="1200">
        <a:solidFill>
          <a:srgbClr val="DDFFF6"/>
        </a:solidFill>
        <a:latin typeface="Times New Roman"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udia-E. Wulz" initials="C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003C"/>
    <a:srgbClr val="330034"/>
    <a:srgbClr val="3E003F"/>
    <a:srgbClr val="4E004F"/>
    <a:srgbClr val="52B42C"/>
    <a:srgbClr val="BF8023"/>
    <a:srgbClr val="214782"/>
    <a:srgbClr val="FF8000"/>
    <a:srgbClr val="80C6BC"/>
    <a:srgbClr val="34A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2512" autoAdjust="0"/>
  </p:normalViewPr>
  <p:slideViewPr>
    <p:cSldViewPr snapToGrid="0">
      <p:cViewPr>
        <p:scale>
          <a:sx n="100" d="100"/>
          <a:sy n="100" d="100"/>
        </p:scale>
        <p:origin x="-640" y="-208"/>
      </p:cViewPr>
      <p:guideLst>
        <p:guide orient="horz" pos="1983"/>
        <p:guide pos="31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23" d="100"/>
          <a:sy n="123" d="100"/>
        </p:scale>
        <p:origin x="-1016" y="-96"/>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38" cy="331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38788" y="0"/>
            <a:ext cx="4238625" cy="331788"/>
          </a:xfrm>
          <a:prstGeom prst="rect">
            <a:avLst/>
          </a:prstGeom>
        </p:spPr>
        <p:txBody>
          <a:bodyPr vert="horz" lIns="91440" tIns="45720" rIns="91440" bIns="45720" rtlCol="0"/>
          <a:lstStyle>
            <a:lvl1pPr algn="r">
              <a:defRPr sz="1200"/>
            </a:lvl1pPr>
          </a:lstStyle>
          <a:p>
            <a:fld id="{A1F2794B-715F-844B-9AEE-EE4F14DF79D6}" type="datetimeFigureOut">
              <a:rPr lang="en-US" smtClean="0"/>
              <a:pPr/>
              <a:t>20.02.17</a:t>
            </a:fld>
            <a:endParaRPr lang="en-US"/>
          </a:p>
        </p:txBody>
      </p:sp>
      <p:sp>
        <p:nvSpPr>
          <p:cNvPr id="4" name="Footer Placeholder 3"/>
          <p:cNvSpPr>
            <a:spLocks noGrp="1"/>
          </p:cNvSpPr>
          <p:nvPr>
            <p:ph type="ftr" sz="quarter" idx="2"/>
          </p:nvPr>
        </p:nvSpPr>
        <p:spPr>
          <a:xfrm>
            <a:off x="0" y="6311900"/>
            <a:ext cx="4237038" cy="331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38788" y="6311900"/>
            <a:ext cx="4238625" cy="331788"/>
          </a:xfrm>
          <a:prstGeom prst="rect">
            <a:avLst/>
          </a:prstGeom>
        </p:spPr>
        <p:txBody>
          <a:bodyPr vert="horz" lIns="91440" tIns="45720" rIns="91440" bIns="45720" rtlCol="0" anchor="b"/>
          <a:lstStyle>
            <a:lvl1pPr algn="r">
              <a:defRPr sz="1200"/>
            </a:lvl1pPr>
          </a:lstStyle>
          <a:p>
            <a:fld id="{77C15542-C2D7-7A46-9467-157BCD7D4234}" type="slidenum">
              <a:rPr lang="en-US" smtClean="0"/>
              <a:pPr/>
              <a:t>‹#›</a:t>
            </a:fld>
            <a:endParaRPr lang="en-US"/>
          </a:p>
        </p:txBody>
      </p:sp>
    </p:spTree>
    <p:extLst>
      <p:ext uri="{BB962C8B-B14F-4D97-AF65-F5344CB8AC3E}">
        <p14:creationId xmlns:p14="http://schemas.microsoft.com/office/powerpoint/2010/main" val="30662198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37038"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defTabSz="938213">
              <a:defRPr sz="1300" b="0">
                <a:solidFill>
                  <a:schemeClr val="tx1"/>
                </a:solidFill>
              </a:defRPr>
            </a:lvl1pPr>
          </a:lstStyle>
          <a:p>
            <a:pPr>
              <a:defRPr/>
            </a:pPr>
            <a:endParaRPr lang="de-DE"/>
          </a:p>
        </p:txBody>
      </p:sp>
      <p:sp>
        <p:nvSpPr>
          <p:cNvPr id="11267" name="Rectangle 3"/>
          <p:cNvSpPr>
            <a:spLocks noGrp="1" noChangeArrowheads="1"/>
          </p:cNvSpPr>
          <p:nvPr>
            <p:ph type="dt" idx="1"/>
          </p:nvPr>
        </p:nvSpPr>
        <p:spPr bwMode="auto">
          <a:xfrm>
            <a:off x="5541963" y="0"/>
            <a:ext cx="4237037"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algn="r" defTabSz="938213">
              <a:defRPr sz="1300" b="0">
                <a:solidFill>
                  <a:schemeClr val="tx1"/>
                </a:solidFill>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3090863" y="498475"/>
            <a:ext cx="3598862" cy="24923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1303338" y="3155950"/>
            <a:ext cx="7172325" cy="2990850"/>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0" y="6313488"/>
            <a:ext cx="4237038"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defTabSz="938213">
              <a:defRPr sz="1300" b="0">
                <a:solidFill>
                  <a:schemeClr val="tx1"/>
                </a:solidFill>
              </a:defRPr>
            </a:lvl1pPr>
          </a:lstStyle>
          <a:p>
            <a:pPr>
              <a:defRPr/>
            </a:pPr>
            <a:endParaRPr lang="de-DE"/>
          </a:p>
        </p:txBody>
      </p:sp>
      <p:sp>
        <p:nvSpPr>
          <p:cNvPr id="11271" name="Rectangle 7"/>
          <p:cNvSpPr>
            <a:spLocks noGrp="1" noChangeArrowheads="1"/>
          </p:cNvSpPr>
          <p:nvPr>
            <p:ph type="sldNum" sz="quarter" idx="5"/>
          </p:nvPr>
        </p:nvSpPr>
        <p:spPr bwMode="auto">
          <a:xfrm>
            <a:off x="5541963" y="6313488"/>
            <a:ext cx="4237037"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algn="r" defTabSz="938213">
              <a:defRPr sz="1300" b="0">
                <a:solidFill>
                  <a:schemeClr val="tx1"/>
                </a:solidFill>
              </a:defRPr>
            </a:lvl1pPr>
          </a:lstStyle>
          <a:p>
            <a:pPr>
              <a:defRPr/>
            </a:pPr>
            <a:fld id="{53F35A73-B1E8-BA4B-BE77-B55E3AF427D9}" type="slidenum">
              <a:rPr lang="de-DE"/>
              <a:pPr>
                <a:defRPr/>
              </a:pPr>
              <a:t>‹#›</a:t>
            </a:fld>
            <a:endParaRPr lang="de-DE"/>
          </a:p>
        </p:txBody>
      </p:sp>
    </p:spTree>
    <p:extLst>
      <p:ext uri="{BB962C8B-B14F-4D97-AF65-F5344CB8AC3E}">
        <p14:creationId xmlns:p14="http://schemas.microsoft.com/office/powerpoint/2010/main" val="1520047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F0C3C528-B66A-4D43-8DE5-706349682364}" type="slidenum">
              <a:rPr lang="de-DE"/>
              <a:pPr/>
              <a:t>1</a:t>
            </a:fld>
            <a:endParaRPr lang="de-DE"/>
          </a:p>
        </p:txBody>
      </p:sp>
      <p:sp>
        <p:nvSpPr>
          <p:cNvPr id="15363" name="Rectangle 2"/>
          <p:cNvSpPr>
            <a:spLocks noGrp="1" noRot="1" noChangeAspect="1" noChangeArrowheads="1" noTextEdit="1"/>
          </p:cNvSpPr>
          <p:nvPr>
            <p:ph type="sldImg"/>
          </p:nvPr>
        </p:nvSpPr>
        <p:spPr>
          <a:xfrm>
            <a:off x="3090863" y="498475"/>
            <a:ext cx="3598862" cy="2492375"/>
          </a:xfrm>
          <a:ln/>
        </p:spPr>
      </p:sp>
      <p:sp>
        <p:nvSpPr>
          <p:cNvPr id="15364" name="Rectangle 3"/>
          <p:cNvSpPr>
            <a:spLocks noGrp="1" noChangeArrowheads="1"/>
          </p:cNvSpPr>
          <p:nvPr>
            <p:ph type="body" idx="1"/>
          </p:nvPr>
        </p:nvSpPr>
        <p:spPr>
          <a:noFill/>
          <a:ln/>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Times New Roman" charset="0"/>
                <a:ea typeface="ＭＳ Ｐゴシック" charset="-128"/>
                <a:cs typeface="ＭＳ Ｐゴシック" charset="-128"/>
              </a:rPr>
              <a:t>For the benchmark model, limits on the cross section times branching ratio for dark matter production are placed at approximately </a:t>
            </a:r>
            <a:r>
              <a:rPr lang="en-US" sz="1200" kern="1200" dirty="0" smtClean="0">
                <a:solidFill>
                  <a:schemeClr val="tx1"/>
                </a:solidFill>
                <a:effectLst/>
                <a:latin typeface="Times New Roman" charset="0"/>
                <a:ea typeface="ＭＳ Ｐゴシック" charset="-128"/>
                <a:cs typeface="ＭＳ Ｐゴシック" charset="-128"/>
              </a:rPr>
              <a:t>2</a:t>
            </a:r>
            <a:r>
              <a:rPr lang="en-US" sz="1200" kern="1200" baseline="0" dirty="0" smtClean="0">
                <a:solidFill>
                  <a:schemeClr val="tx1"/>
                </a:solidFill>
                <a:effectLst/>
                <a:latin typeface="Times New Roman" charset="0"/>
                <a:ea typeface="ＭＳ Ｐゴシック" charset="-128"/>
                <a:cs typeface="ＭＳ Ｐゴシック" charset="-128"/>
              </a:rPr>
              <a:t> to 5</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err="1" smtClean="0">
                <a:solidFill>
                  <a:schemeClr val="tx1"/>
                </a:solidFill>
                <a:effectLst/>
                <a:latin typeface="Times New Roman" charset="0"/>
                <a:ea typeface="ＭＳ Ｐゴシック" charset="-128"/>
                <a:cs typeface="ＭＳ Ｐゴシック" charset="-128"/>
              </a:rPr>
              <a:t>fb</a:t>
            </a:r>
            <a:r>
              <a:rPr lang="en-US" sz="1200" kern="1200" dirty="0" smtClean="0">
                <a:solidFill>
                  <a:schemeClr val="tx1"/>
                </a:solidFill>
                <a:effectLst/>
                <a:latin typeface="Times New Roman" charset="0"/>
                <a:ea typeface="ＭＳ Ｐゴシック" charset="-128"/>
                <a:cs typeface="ＭＳ Ｐゴシック" charset="-128"/>
              </a:rPr>
              <a:t> for the </a:t>
            </a:r>
            <a:r>
              <a:rPr lang="en-US" sz="1200" i="1" kern="1200" dirty="0" smtClean="0">
                <a:solidFill>
                  <a:schemeClr val="tx1"/>
                </a:solidFill>
                <a:effectLst/>
                <a:latin typeface="Times New Roman" charset="0"/>
                <a:ea typeface="ＭＳ Ｐゴシック" charset="-128"/>
                <a:cs typeface="ＭＳ Ｐゴシック" charset="-128"/>
              </a:rPr>
              <a:t>Z</a:t>
            </a:r>
            <a:r>
              <a:rPr lang="en-US" sz="1200" kern="1200" dirty="0" smtClean="0">
                <a:solidFill>
                  <a:schemeClr val="tx1"/>
                </a:solidFill>
                <a:effectLst/>
                <a:latin typeface="Times New Roman" charset="0"/>
                <a:ea typeface="ＭＳ Ｐゴシック" charset="-128"/>
                <a:cs typeface="ＭＳ Ｐゴシック" charset="-128"/>
              </a:rPr>
              <a:t>′ mass range of 600 to 2500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a:t>
            </a:r>
            <a:endParaRPr lang="en-US" dirty="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a:t>
            </a:r>
            <a:r>
              <a:rPr lang="en-US" baseline="0" dirty="0" smtClean="0"/>
              <a:t> studied scalar, vector, and axial-vector interactions for Dirac DM particle. </a:t>
            </a:r>
            <a:r>
              <a:rPr lang="en-US" dirty="0" smtClean="0"/>
              <a:t>The solid and hatched yellow contours show the 68% and 90% CL contours respectively for a possible signal from CDMS.</a:t>
            </a:r>
            <a:r>
              <a:rPr lang="en-US" baseline="0" dirty="0" smtClean="0"/>
              <a:t> </a:t>
            </a:r>
            <a:r>
              <a:rPr lang="en-US" dirty="0" smtClean="0"/>
              <a:t>Top right plot: Should</a:t>
            </a:r>
            <a:r>
              <a:rPr lang="en-US" baseline="0" dirty="0" smtClean="0"/>
              <a:t> EFT not be valid, we consider case of an s-channel mediator with vector interactions. </a:t>
            </a:r>
            <a:r>
              <a:rPr lang="en-US" sz="1200" kern="1200" dirty="0" smtClean="0">
                <a:solidFill>
                  <a:schemeClr val="tx1"/>
                </a:solidFill>
                <a:effectLst/>
                <a:latin typeface="Times New Roman" charset="0"/>
                <a:ea typeface="ＭＳ Ｐゴシック" charset="-128"/>
                <a:cs typeface="ＭＳ Ｐゴシック" charset="-128"/>
              </a:rPr>
              <a:t>The resonant enhancement in the production cross section, once the mass of the mediator is within the kinematic range and can be produced on-shell, can be clearly seen.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2 types</a:t>
            </a:r>
            <a:r>
              <a:rPr lang="en-US" baseline="0" dirty="0" smtClean="0"/>
              <a:t> of simplified models were considered. DM signal is extracted by a </a:t>
            </a:r>
            <a:r>
              <a:rPr lang="en-US" dirty="0" smtClean="0"/>
              <a:t>fit</a:t>
            </a:r>
            <a:r>
              <a:rPr lang="en-US" baseline="0" dirty="0" smtClean="0"/>
              <a:t> to </a:t>
            </a:r>
            <a:r>
              <a:rPr lang="en-US" baseline="0" dirty="0" err="1" smtClean="0"/>
              <a:t>Etmiss</a:t>
            </a:r>
            <a:r>
              <a:rPr lang="en-US" baseline="0" dirty="0" smtClean="0"/>
              <a:t> distribution (before and after simultaneous fit to the different control regions), assuming vector mediator.</a:t>
            </a:r>
            <a:r>
              <a:rPr lang="en-US" sz="1200" kern="1200" dirty="0" smtClean="0">
                <a:solidFill>
                  <a:schemeClr val="tx1"/>
                </a:solidFill>
                <a:effectLst/>
                <a:latin typeface="Times New Roman" charset="0"/>
                <a:ea typeface="ＭＳ Ｐゴシック" charset="-128"/>
                <a:cs typeface="ＭＳ Ｐゴシック" charset="-128"/>
              </a:rPr>
              <a:t> The expected distributions are evaluated after fitting to the observed data in the control and signal regions simultaneously. </a:t>
            </a:r>
            <a:r>
              <a:rPr lang="en-US" baseline="0" dirty="0" smtClean="0"/>
              <a:t>LUX is most sensitive down to 6 </a:t>
            </a:r>
            <a:r>
              <a:rPr lang="en-US" baseline="0" dirty="0" err="1" smtClean="0"/>
              <a:t>GeV</a:t>
            </a:r>
            <a:r>
              <a:rPr lang="en-US" baseline="0" dirty="0" smtClean="0"/>
              <a:t>. </a:t>
            </a:r>
            <a:r>
              <a:rPr lang="en-US" sz="1200" kern="1200" dirty="0" smtClean="0">
                <a:solidFill>
                  <a:schemeClr val="tx1"/>
                </a:solidFill>
                <a:effectLst/>
                <a:latin typeface="Times New Roman" charset="0"/>
                <a:ea typeface="ＭＳ Ｐゴシック" charset="-128"/>
                <a:cs typeface="ＭＳ Ｐゴシック" charset="-128"/>
              </a:rPr>
              <a:t>Left bottom plot: The green line denotes the best bound from direct detection experiments. The excluded region is to the bottom-left of the contours shown in all cases except for that from the relic density as indicated by the shading. Mediator masses up to the range of 1.3 TeV are excluded at 90% CL. The exclusion limits are less stringent than the current best bounds from the 8 TeV studies, which reach up to 1.6 TeV of vector mediator mass. The analysis differs from the previous CMS</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dirty="0" smtClean="0">
                <a:solidFill>
                  <a:schemeClr val="tx1"/>
                </a:solidFill>
                <a:effectLst/>
                <a:latin typeface="Times New Roman" charset="0"/>
                <a:ea typeface="ＭＳ Ｐゴシック" charset="-128"/>
                <a:cs typeface="ＭＳ Ｐゴシック" charset="-128"/>
              </a:rPr>
              <a:t>DM analyses</a:t>
            </a:r>
            <a:r>
              <a:rPr lang="en-US" sz="1200" kern="1200" baseline="0" dirty="0" smtClean="0">
                <a:solidFill>
                  <a:schemeClr val="tx1"/>
                </a:solidFill>
                <a:effectLst/>
                <a:latin typeface="Times New Roman" charset="0"/>
                <a:ea typeface="ＭＳ Ｐゴシック" charset="-128"/>
                <a:cs typeface="ＭＳ Ｐゴシック" charset="-128"/>
              </a:rPr>
              <a:t> i</a:t>
            </a:r>
            <a:r>
              <a:rPr lang="en-US" sz="1200" kern="1200" dirty="0" smtClean="0">
                <a:solidFill>
                  <a:schemeClr val="tx1"/>
                </a:solidFill>
                <a:effectLst/>
                <a:latin typeface="Times New Roman" charset="0"/>
                <a:ea typeface="ＭＳ Ｐゴシック" charset="-128"/>
                <a:cs typeface="ＭＳ Ｐゴシック" charset="-128"/>
              </a:rPr>
              <a:t>n that new electron control regions are added and the single lepton control regions are used to predict both the W boson background and the Z boson background.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The annihilation rate of Dirac fermion DM is ruled out at 90% CL for </a:t>
            </a:r>
            <a:r>
              <a:rPr lang="en-US" sz="1200" i="1" kern="1200" dirty="0" err="1" smtClean="0">
                <a:solidFill>
                  <a:schemeClr val="tx1"/>
                </a:solidFill>
                <a:effectLst/>
                <a:latin typeface="Times New Roman" charset="0"/>
                <a:ea typeface="ＭＳ Ｐゴシック" charset="-128"/>
                <a:cs typeface="ＭＳ Ｐゴシック" charset="-128"/>
              </a:rPr>
              <a:t>mχ</a:t>
            </a:r>
            <a:r>
              <a:rPr lang="en-US" sz="1200" i="1" kern="1200" dirty="0" smtClean="0">
                <a:solidFill>
                  <a:schemeClr val="tx1"/>
                </a:solidFill>
                <a:effectLst/>
                <a:latin typeface="Times New Roman" charset="0"/>
                <a:ea typeface="ＭＳ Ｐゴシック" charset="-128"/>
                <a:cs typeface="ＭＳ Ｐゴシック" charset="-128"/>
              </a:rPr>
              <a:t> </a:t>
            </a:r>
            <a:r>
              <a:rPr lang="en-US" sz="1200" kern="1200" dirty="0" smtClean="0">
                <a:solidFill>
                  <a:schemeClr val="tx1"/>
                </a:solidFill>
                <a:effectLst/>
                <a:latin typeface="Times New Roman" charset="0"/>
                <a:ea typeface="ＭＳ Ｐゴシック" charset="-128"/>
                <a:cs typeface="ＭＳ Ｐゴシック" charset="-128"/>
              </a:rPr>
              <a:t>&lt; 7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in case of vector coupling and </a:t>
            </a:r>
            <a:r>
              <a:rPr lang="en-US" sz="1200" i="1" kern="1200" dirty="0" err="1" smtClean="0">
                <a:solidFill>
                  <a:schemeClr val="tx1"/>
                </a:solidFill>
                <a:effectLst/>
                <a:latin typeface="Times New Roman" charset="0"/>
                <a:ea typeface="ＭＳ Ｐゴシック" charset="-128"/>
                <a:cs typeface="ＭＳ Ｐゴシック" charset="-128"/>
              </a:rPr>
              <a:t>mχ</a:t>
            </a:r>
            <a:r>
              <a:rPr lang="en-US" sz="1200" i="1" kern="1200" dirty="0" smtClean="0">
                <a:solidFill>
                  <a:schemeClr val="tx1"/>
                </a:solidFill>
                <a:effectLst/>
                <a:latin typeface="Times New Roman" charset="0"/>
                <a:ea typeface="ＭＳ Ｐゴシック" charset="-128"/>
                <a:cs typeface="ＭＳ Ｐゴシック" charset="-128"/>
              </a:rPr>
              <a:t> </a:t>
            </a:r>
            <a:r>
              <a:rPr lang="en-US" sz="1200" kern="1200" dirty="0" smtClean="0">
                <a:solidFill>
                  <a:schemeClr val="tx1"/>
                </a:solidFill>
                <a:effectLst/>
                <a:latin typeface="Times New Roman" charset="0"/>
                <a:ea typeface="ＭＳ Ｐゴシック" charset="-128"/>
                <a:cs typeface="ＭＳ Ｐゴシック" charset="-128"/>
              </a:rPr>
              <a:t>&lt; 32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in case of axial-vector coupling.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"Thermal freeze-out”: DM is no longer dense enough to annihilate all the time due to the expansion of the early universe.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EFTs assume that production of DM takes place through a contact interaction involving a quark-antiquark pair, or two gluons, and two DM particles. In this case, the MET distribution of</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dirty="0" smtClean="0">
                <a:solidFill>
                  <a:schemeClr val="tx1"/>
                </a:solidFill>
                <a:effectLst/>
                <a:latin typeface="Times New Roman" charset="0"/>
                <a:ea typeface="ＭＳ Ｐゴシック" charset="-128"/>
                <a:cs typeface="ＭＳ Ｐゴシック" charset="-128"/>
              </a:rPr>
              <a:t>the signal is determined by the nature and the mass of the DM and the Lorentz structure of the interaction. Only the overall production rate is a free parameter to be constrained</a:t>
            </a:r>
            <a:r>
              <a:rPr lang="en-US" sz="1200" kern="1200" baseline="0" dirty="0" smtClean="0">
                <a:solidFill>
                  <a:schemeClr val="tx1"/>
                </a:solidFill>
                <a:effectLst/>
                <a:latin typeface="Times New Roman" charset="0"/>
                <a:ea typeface="ＭＳ Ｐゴシック" charset="-128"/>
                <a:cs typeface="ＭＳ Ｐゴシック" charset="-128"/>
              </a:rPr>
              <a:t> </a:t>
            </a:r>
            <a:r>
              <a:rPr lang="en-US" sz="1200" kern="1200" dirty="0" smtClean="0">
                <a:solidFill>
                  <a:schemeClr val="tx1"/>
                </a:solidFill>
                <a:effectLst/>
                <a:latin typeface="Times New Roman" charset="0"/>
                <a:ea typeface="ＭＳ Ｐゴシック" charset="-128"/>
                <a:cs typeface="ＭＳ Ｐゴシック" charset="-128"/>
              </a:rPr>
              <a:t>or measured.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Times New Roman" charset="0"/>
                <a:ea typeface="ＭＳ Ｐゴシック" charset="-128"/>
                <a:cs typeface="ＭＳ Ｐゴシック" charset="-128"/>
              </a:rPr>
              <a:t>The choice of the interference parameter changes the total cross section and the shape of the </a:t>
            </a:r>
            <a:r>
              <a:rPr lang="en-US" sz="1200" i="1" kern="1200" dirty="0" smtClean="0">
                <a:solidFill>
                  <a:schemeClr val="tx1"/>
                </a:solidFill>
                <a:effectLst/>
                <a:latin typeface="Times New Roman" charset="0"/>
                <a:ea typeface="ＭＳ Ｐゴシック" charset="-128"/>
                <a:cs typeface="ＭＳ Ｐゴシック" charset="-128"/>
              </a:rPr>
              <a:t>M</a:t>
            </a:r>
            <a:r>
              <a:rPr lang="en-US" sz="1200" kern="1200" dirty="0" smtClean="0">
                <a:solidFill>
                  <a:schemeClr val="tx1"/>
                </a:solidFill>
                <a:effectLst/>
                <a:latin typeface="Times New Roman" charset="0"/>
                <a:ea typeface="ＭＳ Ｐゴシック" charset="-128"/>
                <a:cs typeface="ＭＳ Ｐゴシック" charset="-128"/>
              </a:rPr>
              <a:t>T spectrum. Xi =</a:t>
            </a:r>
            <a:r>
              <a:rPr lang="en-US" sz="1200" kern="1200" baseline="0" dirty="0" smtClean="0">
                <a:solidFill>
                  <a:schemeClr val="tx1"/>
                </a:solidFill>
                <a:effectLst/>
                <a:latin typeface="Times New Roman" charset="0"/>
                <a:ea typeface="ＭＳ Ｐゴシック" charset="-128"/>
                <a:cs typeface="ＭＳ Ｐゴシック" charset="-128"/>
              </a:rPr>
              <a:t> ±1 maximizes the interference.</a:t>
            </a:r>
          </a:p>
          <a:p>
            <a:r>
              <a:rPr lang="en-US" sz="1200" kern="1200" baseline="0" dirty="0" smtClean="0">
                <a:solidFill>
                  <a:schemeClr val="tx1"/>
                </a:solidFill>
                <a:effectLst/>
                <a:latin typeface="Times New Roman" charset="0"/>
                <a:ea typeface="ＭＳ Ｐゴシック" charset="-128"/>
                <a:cs typeface="ＭＳ Ｐゴシック" charset="-128"/>
              </a:rPr>
              <a:t>Lambda: relative coupling strength, which could be different for each quark </a:t>
            </a:r>
            <a:r>
              <a:rPr lang="en-US" sz="1200" kern="1200" baseline="0" dirty="0" err="1" smtClean="0">
                <a:solidFill>
                  <a:schemeClr val="tx1"/>
                </a:solidFill>
                <a:effectLst/>
                <a:latin typeface="Times New Roman" charset="0"/>
                <a:ea typeface="ＭＳ Ｐゴシック" charset="-128"/>
                <a:cs typeface="ＭＳ Ｐゴシック" charset="-128"/>
              </a:rPr>
              <a:t>flavour</a:t>
            </a:r>
            <a:r>
              <a:rPr lang="en-US" sz="1200" kern="1200" baseline="0" dirty="0" smtClean="0">
                <a:solidFill>
                  <a:schemeClr val="tx1"/>
                </a:solidFill>
                <a:effectLst/>
                <a:latin typeface="Times New Roman" charset="0"/>
                <a:ea typeface="ＭＳ Ｐゴシック" charset="-128"/>
                <a:cs typeface="ＭＳ Ｐゴシック" charset="-128"/>
              </a:rPr>
              <a:t>. The e</a:t>
            </a:r>
            <a:r>
              <a:rPr lang="en-US" sz="1200" kern="1200" dirty="0" smtClean="0">
                <a:solidFill>
                  <a:schemeClr val="tx1"/>
                </a:solidFill>
                <a:effectLst/>
                <a:latin typeface="Times New Roman" charset="0"/>
                <a:ea typeface="ＭＳ Ｐゴシック" charset="-128"/>
                <a:cs typeface="ＭＳ Ｐゴシック" charset="-128"/>
              </a:rPr>
              <a:t>xcluded cross section is flat as a function of </a:t>
            </a:r>
            <a:r>
              <a:rPr lang="en-US" sz="1200" i="1" kern="1200" dirty="0" err="1" smtClean="0">
                <a:solidFill>
                  <a:schemeClr val="tx1"/>
                </a:solidFill>
                <a:effectLst/>
                <a:latin typeface="Times New Roman" charset="0"/>
                <a:ea typeface="ＭＳ Ｐゴシック" charset="-128"/>
                <a:cs typeface="ＭＳ Ｐゴシック" charset="-128"/>
              </a:rPr>
              <a:t>Mχ</a:t>
            </a:r>
            <a:r>
              <a:rPr lang="en-US" sz="1200" kern="1200" dirty="0" smtClean="0">
                <a:solidFill>
                  <a:schemeClr val="tx1"/>
                </a:solidFill>
                <a:effectLst/>
                <a:latin typeface="Times New Roman" charset="0"/>
                <a:ea typeface="ＭＳ Ｐゴシック" charset="-128"/>
                <a:cs typeface="ＭＳ Ｐゴシック" charset="-128"/>
              </a:rPr>
              <a:t>, as expected since the signal kinematics do not change appreciably for different  </a:t>
            </a:r>
            <a:r>
              <a:rPr lang="en-US" sz="1200" i="1" kern="1200" dirty="0" err="1" smtClean="0">
                <a:solidFill>
                  <a:schemeClr val="tx1"/>
                </a:solidFill>
                <a:effectLst/>
                <a:latin typeface="Times New Roman" charset="0"/>
                <a:ea typeface="ＭＳ Ｐゴシック" charset="-128"/>
                <a:cs typeface="ＭＳ Ｐゴシック" charset="-128"/>
              </a:rPr>
              <a:t>Mχ</a:t>
            </a:r>
            <a:r>
              <a:rPr lang="en-US" sz="1200" kern="1200" dirty="0" smtClean="0">
                <a:solidFill>
                  <a:schemeClr val="tx1"/>
                </a:solidFill>
                <a:effectLst/>
                <a:latin typeface="Times New Roman" charset="0"/>
                <a:ea typeface="ＭＳ Ｐゴシック" charset="-128"/>
                <a:cs typeface="ＭＳ Ｐゴシック" charset="-128"/>
              </a:rPr>
              <a:t>. For high </a:t>
            </a:r>
            <a:r>
              <a:rPr lang="en-US" sz="1200" i="1" kern="1200" dirty="0" err="1" smtClean="0">
                <a:solidFill>
                  <a:schemeClr val="tx1"/>
                </a:solidFill>
                <a:effectLst/>
                <a:latin typeface="Times New Roman" charset="0"/>
                <a:ea typeface="ＭＳ Ｐゴシック" charset="-128"/>
                <a:cs typeface="ＭＳ Ｐゴシック" charset="-128"/>
              </a:rPr>
              <a:t>Mχ</a:t>
            </a:r>
            <a:r>
              <a:rPr lang="en-US" sz="1200" i="1" kern="1200" dirty="0" smtClean="0">
                <a:solidFill>
                  <a:schemeClr val="tx1"/>
                </a:solidFill>
                <a:effectLst/>
                <a:latin typeface="Times New Roman" charset="0"/>
                <a:ea typeface="ＭＳ Ｐゴシック" charset="-128"/>
                <a:cs typeface="ＭＳ Ｐゴシック" charset="-128"/>
              </a:rPr>
              <a:t> </a:t>
            </a:r>
            <a:r>
              <a:rPr lang="en-US" sz="1200" kern="1200" dirty="0" smtClean="0">
                <a:solidFill>
                  <a:schemeClr val="tx1"/>
                </a:solidFill>
                <a:effectLst/>
                <a:latin typeface="Times New Roman" charset="0"/>
                <a:ea typeface="ＭＳ Ｐゴシック" charset="-128"/>
                <a:cs typeface="ＭＳ Ｐゴシック" charset="-128"/>
              </a:rPr>
              <a:t>the phase space to produce two heavy particles and a </a:t>
            </a:r>
            <a:r>
              <a:rPr lang="en-US" sz="1200" i="1" kern="1200" dirty="0" smtClean="0">
                <a:solidFill>
                  <a:schemeClr val="tx1"/>
                </a:solidFill>
                <a:effectLst/>
                <a:latin typeface="Times New Roman" charset="0"/>
                <a:ea typeface="ＭＳ Ｐゴシック" charset="-128"/>
                <a:cs typeface="ＭＳ Ｐゴシック" charset="-128"/>
              </a:rPr>
              <a:t>W </a:t>
            </a:r>
            <a:r>
              <a:rPr lang="en-US" sz="1200" kern="1200" dirty="0" smtClean="0">
                <a:solidFill>
                  <a:schemeClr val="tx1"/>
                </a:solidFill>
                <a:effectLst/>
                <a:latin typeface="Times New Roman" charset="0"/>
                <a:ea typeface="ＭＳ Ｐゴシック" charset="-128"/>
                <a:cs typeface="ＭＳ Ｐゴシック" charset="-128"/>
              </a:rPr>
              <a:t>boson is small, therefore the signal cross section is reduced and its shape more consistent with the background. </a:t>
            </a:r>
            <a:endParaRPr lang="en-US" dirty="0" smtClean="0">
              <a:effectLst/>
            </a:endParaRPr>
          </a:p>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Cross sections larger than 20 to 55 </a:t>
            </a:r>
            <a:r>
              <a:rPr lang="en-US" sz="1200" kern="1200" dirty="0" err="1" smtClean="0">
                <a:solidFill>
                  <a:schemeClr val="tx1"/>
                </a:solidFill>
                <a:effectLst/>
                <a:latin typeface="Times New Roman" charset="0"/>
                <a:ea typeface="ＭＳ Ｐゴシック" charset="-128"/>
                <a:cs typeface="ＭＳ Ｐゴシック" charset="-128"/>
              </a:rPr>
              <a:t>fb</a:t>
            </a:r>
            <a:r>
              <a:rPr lang="en-US" sz="1200" kern="1200" dirty="0" smtClean="0">
                <a:solidFill>
                  <a:schemeClr val="tx1"/>
                </a:solidFill>
                <a:effectLst/>
                <a:latin typeface="Times New Roman" charset="0"/>
                <a:ea typeface="ＭＳ Ｐゴシック" charset="-128"/>
                <a:cs typeface="ＭＳ Ｐゴシック" charset="-128"/>
              </a:rPr>
              <a:t> are excluded at 90% CL for dark matter particles with the masses ranging from 1 to 1000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Interpreting the findings in the context of a scalar interaction between dark matter particles and top quarks in the framework of an effective field theory, lower limits on the interaction scale are set. Assuming a dark matter particle with a mass of 100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values of the interaction scale below 118 </a:t>
            </a:r>
            <a:r>
              <a:rPr lang="en-US" sz="1200" kern="1200" dirty="0" err="1" smtClean="0">
                <a:solidFill>
                  <a:schemeClr val="tx1"/>
                </a:solidFill>
                <a:effectLst/>
                <a:latin typeface="Times New Roman" charset="0"/>
                <a:ea typeface="ＭＳ Ｐゴシック" charset="-128"/>
                <a:cs typeface="ＭＳ Ｐゴシック" charset="-128"/>
              </a:rPr>
              <a:t>GeV</a:t>
            </a:r>
            <a:r>
              <a:rPr lang="en-US" sz="1200" kern="1200" dirty="0" smtClean="0">
                <a:solidFill>
                  <a:schemeClr val="tx1"/>
                </a:solidFill>
                <a:effectLst/>
                <a:latin typeface="Times New Roman" charset="0"/>
                <a:ea typeface="ＭＳ Ｐゴシック" charset="-128"/>
                <a:cs typeface="ＭＳ Ｐゴシック" charset="-128"/>
              </a:rPr>
              <a:t> are excluded at 90% CL A lower bound of the validity of the EFT is indicated by the upper edge of the hatched area. The four curves, corresponding to different g and R values, represent the lower bound on </a:t>
            </a:r>
            <a:r>
              <a:rPr lang="en-US" sz="1200" i="1" kern="1200" dirty="0" smtClean="0">
                <a:solidFill>
                  <a:schemeClr val="tx1"/>
                </a:solidFill>
                <a:effectLst/>
                <a:latin typeface="Times New Roman" charset="0"/>
                <a:ea typeface="ＭＳ Ｐゴシック" charset="-128"/>
                <a:cs typeface="ＭＳ Ｐゴシック" charset="-128"/>
              </a:rPr>
              <a:t>M</a:t>
            </a:r>
            <a:r>
              <a:rPr lang="en-US" sz="1200" kern="1200" dirty="0" smtClean="0">
                <a:solidFill>
                  <a:schemeClr val="tx1"/>
                </a:solidFill>
                <a:effectLst/>
                <a:latin typeface="Times New Roman" charset="0"/>
                <a:ea typeface="ＭＳ Ｐゴシック" charset="-128"/>
                <a:cs typeface="ＭＳ Ｐゴシック" charset="-128"/>
              </a:rPr>
              <a:t>∗ for which 50% and 80% of signal events have a pair of DM particles with an invariant mass less than </a:t>
            </a:r>
            <a:r>
              <a:rPr lang="en-US" sz="1200" i="1" kern="1200" dirty="0" err="1" smtClean="0">
                <a:solidFill>
                  <a:schemeClr val="tx1"/>
                </a:solidFill>
                <a:effectLst/>
                <a:latin typeface="Times New Roman" charset="0"/>
                <a:ea typeface="ＭＳ Ｐゴシック" charset="-128"/>
                <a:cs typeface="ＭＳ Ｐゴシック" charset="-128"/>
              </a:rPr>
              <a:t>g</a:t>
            </a:r>
            <a:r>
              <a:rPr lang="en-US" sz="1200" kern="1200" dirty="0" err="1" smtClean="0">
                <a:solidFill>
                  <a:schemeClr val="tx1"/>
                </a:solidFill>
                <a:effectLst/>
                <a:latin typeface="Times New Roman" charset="0"/>
                <a:ea typeface="ＭＳ Ｐゴシック" charset="-128"/>
                <a:cs typeface="ＭＳ Ｐゴシック" charset="-128"/>
              </a:rPr>
              <a:t>√</a:t>
            </a:r>
            <a:r>
              <a:rPr lang="en-US" sz="1200" i="1" kern="1200" dirty="0" err="1" smtClean="0">
                <a:solidFill>
                  <a:schemeClr val="tx1"/>
                </a:solidFill>
                <a:effectLst/>
                <a:latin typeface="Times New Roman" charset="0"/>
                <a:ea typeface="ＭＳ Ｐゴシック" charset="-128"/>
                <a:cs typeface="ＭＳ Ｐゴシック" charset="-128"/>
              </a:rPr>
              <a:t>M</a:t>
            </a:r>
            <a:r>
              <a:rPr lang="en-US" sz="1200" kern="1200" dirty="0" smtClean="0">
                <a:solidFill>
                  <a:schemeClr val="tx1"/>
                </a:solidFill>
                <a:effectLst/>
                <a:latin typeface="Times New Roman" charset="0"/>
                <a:ea typeface="ＭＳ Ｐゴシック" charset="-128"/>
                <a:cs typeface="ＭＳ Ｐゴシック" charset="-128"/>
              </a:rPr>
              <a:t>∗ **3/</a:t>
            </a:r>
            <a:r>
              <a:rPr lang="en-US" sz="1200" i="1" kern="1200" dirty="0" err="1" smtClean="0">
                <a:solidFill>
                  <a:schemeClr val="tx1"/>
                </a:solidFill>
                <a:effectLst/>
                <a:latin typeface="Times New Roman" charset="0"/>
                <a:ea typeface="ＭＳ Ｐゴシック" charset="-128"/>
                <a:cs typeface="ＭＳ Ｐゴシック" charset="-128"/>
              </a:rPr>
              <a:t>m</a:t>
            </a:r>
            <a:r>
              <a:rPr lang="en-US" sz="1200" kern="1200" dirty="0" err="1" smtClean="0">
                <a:solidFill>
                  <a:schemeClr val="tx1"/>
                </a:solidFill>
                <a:effectLst/>
                <a:latin typeface="Times New Roman" charset="0"/>
                <a:ea typeface="ＭＳ Ｐゴシック" charset="-128"/>
                <a:cs typeface="ＭＳ Ｐゴシック" charset="-128"/>
              </a:rPr>
              <a:t>top</a:t>
            </a:r>
            <a:r>
              <a:rPr lang="en-US" sz="1200" kern="1200" dirty="0" smtClean="0">
                <a:solidFill>
                  <a:schemeClr val="tx1"/>
                </a:solidFill>
                <a:effectLst/>
                <a:latin typeface="Times New Roman" charset="0"/>
                <a:ea typeface="ＭＳ Ｐゴシック" charset="-128"/>
                <a:cs typeface="ＭＳ Ｐゴシック" charset="-128"/>
              </a:rPr>
              <a:t>, where </a:t>
            </a:r>
            <a:r>
              <a:rPr lang="en-US" sz="1200" i="1" kern="1200" dirty="0" smtClean="0">
                <a:solidFill>
                  <a:schemeClr val="tx1"/>
                </a:solidFill>
                <a:effectLst/>
                <a:latin typeface="Times New Roman" charset="0"/>
                <a:ea typeface="ＭＳ Ｐゴシック" charset="-128"/>
                <a:cs typeface="ＭＳ Ｐゴシック" charset="-128"/>
              </a:rPr>
              <a:t>g </a:t>
            </a:r>
            <a:r>
              <a:rPr lang="en-US" sz="1200" kern="1200" dirty="0" smtClean="0">
                <a:solidFill>
                  <a:schemeClr val="tx1"/>
                </a:solidFill>
                <a:effectLst/>
                <a:latin typeface="Times New Roman" charset="0"/>
                <a:ea typeface="ＭＳ Ｐゴシック" charset="-128"/>
                <a:cs typeface="ＭＳ Ｐゴシック" charset="-128"/>
              </a:rPr>
              <a:t>= 4</a:t>
            </a:r>
            <a:r>
              <a:rPr lang="en-US" sz="1200" i="1" kern="1200" dirty="0" smtClean="0">
                <a:solidFill>
                  <a:schemeClr val="tx1"/>
                </a:solidFill>
                <a:effectLst/>
                <a:latin typeface="Times New Roman" charset="0"/>
                <a:ea typeface="ＭＳ Ｐゴシック" charset="-128"/>
                <a:cs typeface="ＭＳ Ｐゴシック" charset="-128"/>
              </a:rPr>
              <a:t>π </a:t>
            </a:r>
            <a:r>
              <a:rPr lang="en-US" sz="1200" kern="1200" dirty="0" smtClean="0">
                <a:solidFill>
                  <a:schemeClr val="tx1"/>
                </a:solidFill>
                <a:effectLst/>
                <a:latin typeface="Times New Roman" charset="0"/>
                <a:ea typeface="ＭＳ Ｐゴシック" charset="-128"/>
                <a:cs typeface="ＭＳ Ｐゴシック" charset="-128"/>
              </a:rPr>
              <a:t>and </a:t>
            </a:r>
            <a:r>
              <a:rPr lang="en-US" sz="1200" i="1" kern="1200" dirty="0" smtClean="0">
                <a:solidFill>
                  <a:schemeClr val="tx1"/>
                </a:solidFill>
                <a:effectLst/>
                <a:latin typeface="Times New Roman" charset="0"/>
                <a:ea typeface="ＭＳ Ｐゴシック" charset="-128"/>
                <a:cs typeface="ＭＳ Ｐゴシック" charset="-128"/>
              </a:rPr>
              <a:t>g </a:t>
            </a:r>
            <a:r>
              <a:rPr lang="en-US" sz="1200" kern="1200" dirty="0" smtClean="0">
                <a:solidFill>
                  <a:schemeClr val="tx1"/>
                </a:solidFill>
                <a:effectLst/>
                <a:latin typeface="Times New Roman" charset="0"/>
                <a:ea typeface="ＭＳ Ｐゴシック" charset="-128"/>
                <a:cs typeface="ＭＳ Ｐゴシック" charset="-128"/>
              </a:rPr>
              <a:t>= 2</a:t>
            </a:r>
            <a:r>
              <a:rPr lang="en-US" sz="1200" i="1" kern="1200" dirty="0" smtClean="0">
                <a:solidFill>
                  <a:schemeClr val="tx1"/>
                </a:solidFill>
                <a:effectLst/>
                <a:latin typeface="Times New Roman" charset="0"/>
                <a:ea typeface="ＭＳ Ｐゴシック" charset="-128"/>
                <a:cs typeface="ＭＳ Ｐゴシック" charset="-128"/>
              </a:rPr>
              <a:t>π </a:t>
            </a:r>
            <a:r>
              <a:rPr lang="en-US" sz="1200" kern="1200" dirty="0" smtClean="0">
                <a:solidFill>
                  <a:schemeClr val="tx1"/>
                </a:solidFill>
                <a:effectLst/>
                <a:latin typeface="Times New Roman" charset="0"/>
                <a:ea typeface="ＭＳ Ｐゴシック" charset="-128"/>
                <a:cs typeface="ＭＳ Ｐゴシック" charset="-128"/>
              </a:rPr>
              <a:t>respectively. These curves indicate further restrictions on the applicability of EFT.</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21</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Angular cuts: At least 0.5 radians</a:t>
            </a:r>
            <a:r>
              <a:rPr lang="en-US" baseline="0" dirty="0" smtClean="0"/>
              <a:t> between leading jets &gt; 30 </a:t>
            </a:r>
            <a:r>
              <a:rPr lang="en-US" baseline="0" dirty="0" err="1" smtClean="0"/>
              <a:t>GeV</a:t>
            </a:r>
            <a:r>
              <a:rPr lang="en-US" baseline="0" dirty="0" smtClean="0"/>
              <a:t> and </a:t>
            </a:r>
            <a:r>
              <a:rPr lang="en-US" baseline="0" dirty="0" err="1" smtClean="0"/>
              <a:t>pTmiss</a:t>
            </a:r>
            <a:r>
              <a:rPr lang="en-US" baseline="0" dirty="0" smtClean="0"/>
              <a:t>. For QCD </a:t>
            </a:r>
            <a:r>
              <a:rPr lang="en-US" baseline="0" dirty="0" err="1" smtClean="0"/>
              <a:t>multijets</a:t>
            </a:r>
            <a:r>
              <a:rPr lang="en-US" baseline="0" dirty="0" smtClean="0"/>
              <a:t> the BKG arises mainly from </a:t>
            </a:r>
            <a:r>
              <a:rPr lang="en-US" baseline="0" dirty="0" err="1" smtClean="0"/>
              <a:t>mismeasurement</a:t>
            </a:r>
            <a:r>
              <a:rPr lang="en-US" baseline="0" dirty="0" smtClean="0"/>
              <a:t> of the jet momenta.</a:t>
            </a:r>
          </a:p>
          <a:p>
            <a:r>
              <a:rPr lang="en-US" baseline="0" dirty="0" smtClean="0"/>
              <a:t>The DM signal is searched for by fitting the </a:t>
            </a:r>
            <a:r>
              <a:rPr lang="en-US" baseline="0" dirty="0" err="1" smtClean="0"/>
              <a:t>ETmiss</a:t>
            </a:r>
            <a:r>
              <a:rPr lang="en-US" baseline="0" dirty="0" smtClean="0"/>
              <a:t> distribution.</a:t>
            </a: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dirty="0" smtClean="0">
                <a:solidFill>
                  <a:srgbClr val="000090"/>
                </a:solidFill>
                <a:latin typeface="Trebuchet MS"/>
              </a:rPr>
              <a:t>Mediator masses for V/AV interactions excluded up to 1.95 TeV</a:t>
            </a:r>
            <a:r>
              <a:rPr lang="en-GB" sz="1200" b="0" dirty="0" smtClean="0">
                <a:solidFill>
                  <a:srgbClr val="000090"/>
                </a:solidFill>
                <a:latin typeface="Trebuchet MS"/>
              </a:rPr>
              <a:t>. Scalar: up to</a:t>
            </a:r>
            <a:r>
              <a:rPr lang="en-GB" sz="1200" b="0" baseline="0" dirty="0" smtClean="0">
                <a:solidFill>
                  <a:srgbClr val="000090"/>
                </a:solidFill>
                <a:latin typeface="Trebuchet MS"/>
              </a:rPr>
              <a:t> 100 </a:t>
            </a:r>
            <a:r>
              <a:rPr lang="en-GB" sz="1200" b="0" baseline="0" dirty="0" err="1" smtClean="0">
                <a:solidFill>
                  <a:srgbClr val="000090"/>
                </a:solidFill>
                <a:latin typeface="Trebuchet MS"/>
              </a:rPr>
              <a:t>GeV</a:t>
            </a:r>
            <a:r>
              <a:rPr lang="en-GB" sz="1200" b="0" baseline="0" dirty="0" smtClean="0">
                <a:solidFill>
                  <a:srgbClr val="000090"/>
                </a:solidFill>
                <a:latin typeface="Trebuchet MS"/>
              </a:rPr>
              <a:t>, </a:t>
            </a:r>
            <a:r>
              <a:rPr lang="en-GB" sz="1200" b="0" baseline="0" dirty="0" err="1" smtClean="0">
                <a:solidFill>
                  <a:srgbClr val="000090"/>
                </a:solidFill>
                <a:latin typeface="Trebuchet MS"/>
              </a:rPr>
              <a:t>pseudoscalar</a:t>
            </a:r>
            <a:r>
              <a:rPr lang="en-GB" sz="1200" b="0" baseline="0" dirty="0" smtClean="0">
                <a:solidFill>
                  <a:srgbClr val="000090"/>
                </a:solidFill>
                <a:latin typeface="Trebuchet MS"/>
              </a:rPr>
              <a:t>: up to 430 </a:t>
            </a:r>
            <a:r>
              <a:rPr lang="en-GB" sz="1200" b="0" baseline="0" dirty="0" err="1" smtClean="0">
                <a:solidFill>
                  <a:srgbClr val="000090"/>
                </a:solidFill>
                <a:latin typeface="Trebuchet MS"/>
              </a:rPr>
              <a:t>GeV</a:t>
            </a:r>
            <a:r>
              <a:rPr lang="en-GB" sz="1200" b="0" baseline="0" dirty="0" smtClean="0">
                <a:solidFill>
                  <a:srgbClr val="000090"/>
                </a:solidFill>
                <a:latin typeface="Trebuchet MS"/>
              </a:rPr>
              <a:t>.</a:t>
            </a:r>
            <a:endParaRPr lang="en-GB" sz="1200" b="0" dirty="0" smtClean="0">
              <a:solidFill>
                <a:srgbClr val="000090"/>
              </a:solidFill>
              <a:latin typeface="Trebuchet MS"/>
            </a:endParaRPr>
          </a:p>
          <a:p>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Exclusion contours are also translated into the </a:t>
            </a:r>
            <a:r>
              <a:rPr lang="en-US" sz="1200" i="1" kern="1200" dirty="0" err="1" smtClean="0">
                <a:solidFill>
                  <a:schemeClr val="tx1"/>
                </a:solidFill>
                <a:effectLst/>
                <a:latin typeface="Times New Roman" charset="0"/>
                <a:ea typeface="ＭＳ Ｐゴシック" charset="-128"/>
                <a:cs typeface="ＭＳ Ｐゴシック" charset="-128"/>
              </a:rPr>
              <a:t>sigma</a:t>
            </a:r>
            <a:r>
              <a:rPr lang="en-US" sz="1200" kern="1200" dirty="0" err="1" smtClean="0">
                <a:solidFill>
                  <a:schemeClr val="tx1"/>
                </a:solidFill>
                <a:effectLst/>
                <a:latin typeface="Times New Roman" charset="0"/>
                <a:ea typeface="ＭＳ Ｐゴシック" charset="-128"/>
                <a:cs typeface="ＭＳ Ｐゴシック" charset="-128"/>
              </a:rPr>
              <a:t>SI</a:t>
            </a:r>
            <a:r>
              <a:rPr lang="en-US" sz="1200" kern="1200" dirty="0" smtClean="0">
                <a:solidFill>
                  <a:schemeClr val="tx1"/>
                </a:solidFill>
                <a:effectLst/>
                <a:latin typeface="Times New Roman" charset="0"/>
                <a:ea typeface="ＭＳ Ｐゴシック" charset="-128"/>
                <a:cs typeface="ＭＳ Ｐゴシック" charset="-128"/>
              </a:rPr>
              <a:t>/SD–</a:t>
            </a:r>
            <a:r>
              <a:rPr lang="en-US" sz="1200" i="1" kern="1200" dirty="0" err="1" smtClean="0">
                <a:solidFill>
                  <a:schemeClr val="tx1"/>
                </a:solidFill>
                <a:effectLst/>
                <a:latin typeface="Times New Roman" charset="0"/>
                <a:ea typeface="ＭＳ Ｐゴシック" charset="-128"/>
                <a:cs typeface="ＭＳ Ｐゴシック" charset="-128"/>
              </a:rPr>
              <a:t>m</a:t>
            </a:r>
            <a:r>
              <a:rPr lang="en-US" sz="1200" kern="1200" dirty="0" err="1" smtClean="0">
                <a:solidFill>
                  <a:schemeClr val="tx1"/>
                </a:solidFill>
                <a:effectLst/>
                <a:latin typeface="Times New Roman" charset="0"/>
                <a:ea typeface="ＭＳ Ｐゴシック" charset="-128"/>
                <a:cs typeface="ＭＳ Ｐゴシック" charset="-128"/>
              </a:rPr>
              <a:t>DMplane</a:t>
            </a:r>
            <a:r>
              <a:rPr lang="en-US" sz="1200" kern="1200" dirty="0" smtClean="0">
                <a:solidFill>
                  <a:schemeClr val="tx1"/>
                </a:solidFill>
                <a:effectLst/>
                <a:latin typeface="Times New Roman" charset="0"/>
                <a:ea typeface="ＭＳ Ｐゴシック" charset="-128"/>
                <a:cs typeface="ＭＳ Ｐゴシック" charset="-128"/>
              </a:rPr>
              <a:t>. </a:t>
            </a:r>
            <a:r>
              <a:rPr lang="en-US" sz="1200" b="0" i="0" u="none" strike="noStrike" kern="1200" baseline="0" dirty="0" smtClean="0">
                <a:solidFill>
                  <a:schemeClr val="tx1"/>
                </a:solidFill>
                <a:latin typeface="Times New Roman" charset="0"/>
                <a:ea typeface="ＭＳ Ｐゴシック" charset="-128"/>
                <a:cs typeface="ＭＳ Ｐゴシック" charset="-128"/>
              </a:rPr>
              <a:t>For the simplified dark matter production models considered, the</a:t>
            </a:r>
          </a:p>
          <a:p>
            <a:r>
              <a:rPr lang="en-US" sz="1200" b="0" i="0" u="none" strike="noStrike" kern="1200" baseline="0" dirty="0" smtClean="0">
                <a:solidFill>
                  <a:schemeClr val="tx1"/>
                </a:solidFill>
                <a:latin typeface="Times New Roman" charset="0"/>
                <a:ea typeface="ＭＳ Ｐゴシック" charset="-128"/>
                <a:cs typeface="ＭＳ Ｐゴシック" charset="-128"/>
              </a:rPr>
              <a:t>search excludes mediator masses of up to 760 </a:t>
            </a:r>
            <a:r>
              <a:rPr lang="en-US" sz="1200" b="0" i="0" u="none" strike="noStrike" kern="1200" baseline="0" dirty="0" err="1" smtClean="0">
                <a:solidFill>
                  <a:schemeClr val="tx1"/>
                </a:solidFill>
                <a:latin typeface="Times New Roman" charset="0"/>
                <a:ea typeface="ＭＳ Ｐゴシック" charset="-128"/>
                <a:cs typeface="ＭＳ Ｐゴシック" charset="-128"/>
              </a:rPr>
              <a:t>GeV</a:t>
            </a:r>
            <a:r>
              <a:rPr lang="en-US" sz="1200" b="0" i="0" u="none" strike="noStrike" kern="1200" baseline="0" dirty="0" smtClean="0">
                <a:solidFill>
                  <a:schemeClr val="tx1"/>
                </a:solidFill>
                <a:latin typeface="Times New Roman" charset="0"/>
                <a:ea typeface="ＭＳ Ｐゴシック" charset="-128"/>
                <a:cs typeface="ＭＳ Ｐゴシック" charset="-128"/>
              </a:rPr>
              <a:t> for </a:t>
            </a:r>
            <a:r>
              <a:rPr lang="en-US" sz="1200" b="0" i="0" u="none" strike="noStrike" kern="1200" baseline="0" dirty="0" smtClean="0">
                <a:solidFill>
                  <a:schemeClr val="tx1"/>
                </a:solidFill>
                <a:latin typeface="Times New Roman" charset="0"/>
                <a:ea typeface="ＭＳ Ｐゴシック" charset="-128"/>
                <a:cs typeface="ＭＳ Ｐゴシック" charset="-128"/>
              </a:rPr>
              <a:t>small </a:t>
            </a:r>
            <a:r>
              <a:rPr lang="en-US" sz="1200" b="0" i="0" u="none" strike="noStrike" kern="1200" baseline="0" dirty="0" smtClean="0">
                <a:solidFill>
                  <a:schemeClr val="tx1"/>
                </a:solidFill>
                <a:latin typeface="Times New Roman" charset="0"/>
                <a:ea typeface="ＭＳ Ｐゴシック" charset="-128"/>
                <a:cs typeface="ＭＳ Ｐゴシック" charset="-128"/>
              </a:rPr>
              <a:t>dark matter</a:t>
            </a:r>
            <a:r>
              <a:rPr lang="en-US" sz="1200" kern="1200" dirty="0" smtClean="0">
                <a:solidFill>
                  <a:schemeClr val="tx1"/>
                </a:solidFill>
                <a:effectLst/>
                <a:latin typeface="Times New Roman" charset="0"/>
                <a:ea typeface="ＭＳ Ｐゴシック" charset="-128"/>
                <a:cs typeface="ＭＳ Ｐゴシック" charset="-128"/>
              </a:rPr>
              <a:t> </a:t>
            </a:r>
            <a:r>
              <a:rPr lang="en-US" sz="1200" kern="1200" dirty="0" smtClean="0">
                <a:solidFill>
                  <a:schemeClr val="tx1"/>
                </a:solidFill>
                <a:effectLst/>
                <a:latin typeface="Times New Roman" charset="0"/>
                <a:ea typeface="ＭＳ Ｐゴシック" charset="-128"/>
                <a:cs typeface="ＭＳ Ｐゴシック" charset="-128"/>
              </a:rPr>
              <a:t>masses.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a:t>
            </a:r>
            <a:r>
              <a:rPr lang="en-US" baseline="0" dirty="0" err="1" smtClean="0"/>
              <a:t>Z+ETmiss</a:t>
            </a:r>
            <a:r>
              <a:rPr lang="en-US" baseline="0" dirty="0" smtClean="0"/>
              <a:t> analysis also considers decays of SM Higgs to invisible particles, produced in association with a Z decaying </a:t>
            </a:r>
            <a:r>
              <a:rPr lang="en-US" baseline="0" dirty="0" err="1" smtClean="0"/>
              <a:t>leptonically</a:t>
            </a:r>
            <a:r>
              <a:rPr lang="en-US" baseline="0" dirty="0" smtClean="0"/>
              <a:t>. 2015 </a:t>
            </a:r>
            <a:r>
              <a:rPr lang="en-US" baseline="0" dirty="0" err="1" smtClean="0"/>
              <a:t>lumi</a:t>
            </a:r>
            <a:r>
              <a:rPr lang="en-US" baseline="0" dirty="0" smtClean="0"/>
              <a:t>: 2.3 fb-1.</a:t>
            </a: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models</a:t>
            </a:r>
            <a:r>
              <a:rPr lang="en-US" baseline="0" dirty="0" smtClean="0"/>
              <a:t> considered: one with scalar mediator, and one with a FCNC current, where a single t is produced associated with a V mediator that has FC couplings to top and light quarks. The scalar mediator is charged and colored. FCNC is excluded for mediator masses between 0.3 and 1.5 TeV assuming </a:t>
            </a:r>
            <a:r>
              <a:rPr lang="en-US" baseline="0" dirty="0" err="1" smtClean="0"/>
              <a:t>mDM</a:t>
            </a:r>
            <a:r>
              <a:rPr lang="en-US" baseline="0" dirty="0" smtClean="0"/>
              <a:t> = 10 </a:t>
            </a:r>
            <a:r>
              <a:rPr lang="en-US" baseline="0" dirty="0" err="1" smtClean="0"/>
              <a:t>GeV</a:t>
            </a:r>
            <a:r>
              <a:rPr lang="en-US" baseline="0" dirty="0" smtClean="0"/>
              <a:t>. The resonant model is excluded over a mass range between 0.9 and 2.7 TeV, for a DM mass of 100 </a:t>
            </a:r>
            <a:r>
              <a:rPr lang="en-US" baseline="0" dirty="0" err="1" smtClean="0"/>
              <a:t>GeV</a:t>
            </a:r>
            <a:r>
              <a:rPr lang="en-US" baseline="0" dirty="0" smtClean="0"/>
              <a:t>. Previous limit was 1.6 TeV.</a:t>
            </a: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Scalar</a:t>
            </a:r>
            <a:r>
              <a:rPr lang="en-US" baseline="0" dirty="0" smtClean="0"/>
              <a:t> mediator. Mass of the DM particle is assumed to be 1 </a:t>
            </a:r>
            <a:r>
              <a:rPr lang="en-US" baseline="0" dirty="0" err="1" smtClean="0"/>
              <a:t>GeV</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Higgs boson ISR is highly suppressed, which implies that the observation of a mono-Higgs signal would probe directly the structure of the DM-SM coupling. </a:t>
            </a:r>
          </a:p>
          <a:p>
            <a:r>
              <a:rPr lang="en-US" dirty="0" smtClean="0"/>
              <a:t>A </a:t>
            </a:r>
            <a:r>
              <a:rPr lang="en-US" dirty="0" smtClean="0"/>
              <a:t>Z`</a:t>
            </a:r>
            <a:r>
              <a:rPr lang="en-US" baseline="0" dirty="0" smtClean="0"/>
              <a:t> boson is produced resonantly. The search is performed by extracting the signal through a simultaneous fit of signal- and BKG-enhanced control regions, separately for resolved and boosted regimes. The Z’ mass range is excluded from 600 to 1863 </a:t>
            </a:r>
            <a:r>
              <a:rPr lang="en-US" baseline="0" dirty="0" err="1" smtClean="0"/>
              <a:t>GeV</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2"/>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162FE39E-183A-C448-853D-4045EE54CC86}" type="slidenum">
              <a:rPr lang="en-US"/>
              <a:pPr>
                <a:defRPr/>
              </a:pPr>
              <a:t>‹#›</a:t>
            </a:fld>
            <a:endParaRPr lang="en-US"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0"/>
            <a:ext cx="2228850" cy="5851525"/>
          </a:xfrm>
          <a:prstGeom prst="rect">
            <a:avLst/>
          </a:prstGeo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1" y="274640"/>
            <a:ext cx="6534150" cy="5851525"/>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E2C082A5-6F5E-C246-BA82-B78D56FDF717}" type="slidenum">
              <a:rPr lang="en-US"/>
              <a:pPr>
                <a:defRPr/>
              </a:pPr>
              <a:t>‹#›</a:t>
            </a:fld>
            <a:endParaRPr lang="en-US" b="0"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Click to edit Master text styles</a:t>
            </a:r>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p>
            <a:r>
              <a:rPr lang="de-CH" smtClean="0"/>
              <a:t>C.-E. Wulz</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p>
            <a:r>
              <a:rPr lang="de-CH" smtClean="0"/>
              <a:t>C.-E. Wulz</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CH" smtClean="0"/>
              <a:t>C.-E. Wulz</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Content Placeholder 2"/>
          <p:cNvSpPr>
            <a:spLocks noGrp="1"/>
          </p:cNvSpPr>
          <p:nvPr>
            <p:ph idx="1"/>
          </p:nvPr>
        </p:nvSpPr>
        <p:spPr>
          <a:xfrm>
            <a:off x="495300" y="1600202"/>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C1979B45-D490-BB49-88B4-AE4BC8240FF9}" type="slidenum">
              <a:rPr lang="en-US"/>
              <a:pPr>
                <a:defRPr/>
              </a:pPr>
              <a:t>‹#›</a:t>
            </a:fld>
            <a:endParaRPr lang="en-US" b="0" i="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r>
              <a:rPr lang="de-CH" smtClean="0"/>
              <a:t>C.-E. Wulz</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r>
              <a:rPr lang="de-CH" smtClean="0"/>
              <a:t>C.-E. Wulz</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7BCB6-32F1-8141-A8B9-04056EE9079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2"/>
            <a:ext cx="8420100" cy="1362075"/>
          </a:xfrm>
          <a:prstGeom prst="rect">
            <a:avLst/>
          </a:prstGeom>
        </p:spPr>
        <p:txBody>
          <a:bodyPr vert="horz"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F9F46C5E-B500-6745-AD9E-CD0C37A48B14}" type="slidenum">
              <a:rPr lang="en-US"/>
              <a:pPr>
                <a:defRPr/>
              </a:pPr>
              <a:t>‹#›</a:t>
            </a:fld>
            <a:endParaRPr lang="en-US" b="0" i="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Content Placeholder 2"/>
          <p:cNvSpPr>
            <a:spLocks noGrp="1"/>
          </p:cNvSpPr>
          <p:nvPr>
            <p:ph sz="half" idx="1"/>
          </p:nvPr>
        </p:nvSpPr>
        <p:spPr>
          <a:xfrm>
            <a:off x="495300" y="1600202"/>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600202"/>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9E5071B7-2C9C-4741-BBB2-ED8A0B957126}" type="slidenum">
              <a:rPr lang="en-US"/>
              <a:pPr>
                <a:defRPr/>
              </a:pPr>
              <a:t>‹#›</a:t>
            </a:fld>
            <a:endParaRPr lang="en-US"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7"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7"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de-CH" smtClean="0"/>
              <a:t>C.-E. Wulz</a:t>
            </a:r>
            <a:endParaRPr lang="en-US" b="0" i="0"/>
          </a:p>
        </p:txBody>
      </p:sp>
      <p:sp>
        <p:nvSpPr>
          <p:cNvPr id="8" name="Slide Number Placeholder 7"/>
          <p:cNvSpPr>
            <a:spLocks noGrp="1"/>
          </p:cNvSpPr>
          <p:nvPr>
            <p:ph type="sldNum" sz="quarter" idx="11"/>
          </p:nvPr>
        </p:nvSpPr>
        <p:spPr/>
        <p:txBody>
          <a:bodyPr/>
          <a:lstStyle>
            <a:lvl1pPr>
              <a:defRPr/>
            </a:lvl1pPr>
          </a:lstStyle>
          <a:p>
            <a:pPr>
              <a:defRPr/>
            </a:pPr>
            <a:fld id="{7E6CE533-F86A-5148-B6E4-BF2B8024E522}" type="slidenum">
              <a:rPr lang="en-US"/>
              <a:pPr>
                <a:defRPr/>
              </a:pPr>
              <a:t>‹#›</a:t>
            </a:fld>
            <a:endParaRPr lang="en-US"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lvl1pPr>
              <a:defRPr/>
            </a:lvl1pPr>
          </a:lstStyle>
          <a:p>
            <a:pPr>
              <a:defRPr/>
            </a:pPr>
            <a:fld id="{197AE6FC-4B9F-7D46-9EEC-AE2087E658D2}" type="slidenum">
              <a:rPr lang="en-US"/>
              <a:pPr>
                <a:defRPr/>
              </a:pPr>
              <a:t>‹#›</a:t>
            </a:fld>
            <a:endParaRPr lang="en-US"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de-CH" smtClean="0"/>
              <a:t>C.-E. Wulz</a:t>
            </a:r>
            <a:endParaRPr lang="en-US" b="0" i="0"/>
          </a:p>
        </p:txBody>
      </p:sp>
      <p:sp>
        <p:nvSpPr>
          <p:cNvPr id="3" name="Slide Number Placeholder 2"/>
          <p:cNvSpPr>
            <a:spLocks noGrp="1"/>
          </p:cNvSpPr>
          <p:nvPr>
            <p:ph type="sldNum" sz="quarter" idx="11"/>
          </p:nvPr>
        </p:nvSpPr>
        <p:spPr/>
        <p:txBody>
          <a:bodyPr/>
          <a:lstStyle>
            <a:lvl1pPr>
              <a:defRPr/>
            </a:lvl1pPr>
          </a:lstStyle>
          <a:p>
            <a:pPr>
              <a:defRPr/>
            </a:pPr>
            <a:fld id="{0D930E94-7335-5C46-8CB9-AD762BE3E1D4}" type="slidenum">
              <a:rPr lang="en-US"/>
              <a:pPr>
                <a:defRPr/>
              </a:pPr>
              <a:t>‹#›</a:t>
            </a:fld>
            <a:endParaRPr lang="en-US"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138" cy="1162050"/>
          </a:xfrm>
          <a:prstGeom prst="rect">
            <a:avLst/>
          </a:prstGeom>
        </p:spPr>
        <p:txBody>
          <a:bodyPr vert="horz"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2"/>
            <a:ext cx="553720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1" y="1435102"/>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3AEAADFF-D729-C84A-BD57-6740ACF4F967}" type="slidenum">
              <a:rPr lang="en-US"/>
              <a:pPr>
                <a:defRPr/>
              </a:pPr>
              <a:t>‹#›</a:t>
            </a:fld>
            <a:endParaRPr lang="en-US"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a:prstGeom prst="rect">
            <a:avLst/>
          </a:prstGeom>
        </p:spPr>
        <p:txBody>
          <a:bodyPr vert="horz"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D2A33B93-5B27-344E-A5F7-20E0182A7E7F}" type="slidenum">
              <a:rPr lang="en-US"/>
              <a:pPr>
                <a:defRPr/>
              </a:pPr>
              <a:t>‹#›</a:t>
            </a:fld>
            <a:endParaRPr lang="en-US" b="0" i="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defRPr>
            </a:lvl1pPr>
          </a:lstStyle>
          <a:p>
            <a:pPr>
              <a:defRPr/>
            </a:pPr>
            <a:r>
              <a:rPr lang="de-CH" dirty="0" smtClean="0"/>
              <a:t>C.-E. Wulz</a:t>
            </a:r>
            <a:endParaRPr lang="en-US" b="0" dirty="0"/>
          </a:p>
        </p:txBody>
      </p:sp>
      <p:sp>
        <p:nvSpPr>
          <p:cNvPr id="1047" name="Rectangle 23"/>
          <p:cNvSpPr>
            <a:spLocks noGrp="1" noChangeArrowheads="1"/>
          </p:cNvSpPr>
          <p:nvPr>
            <p:ph type="sldNum" sz="quarter" idx="4"/>
          </p:nvPr>
        </p:nvSpPr>
        <p:spPr bwMode="auto">
          <a:xfrm>
            <a:off x="47339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defRPr>
            </a:lvl1pPr>
          </a:lstStyle>
          <a:p>
            <a:pPr>
              <a:defRPr/>
            </a:pPr>
            <a:fld id="{66C63253-10A6-8B46-ACBF-BCB56AA29134}" type="slidenum">
              <a:rPr lang="en-US" smtClean="0"/>
              <a:pPr>
                <a:defRPr/>
              </a:pPr>
              <a:t>‹#›</a:t>
            </a:fld>
            <a:endParaRPr lang="en-US" b="0" dirty="0"/>
          </a:p>
        </p:txBody>
      </p:sp>
      <p:sp>
        <p:nvSpPr>
          <p:cNvPr id="1048" name="Rectangle 24"/>
          <p:cNvSpPr>
            <a:spLocks noChangeArrowheads="1"/>
          </p:cNvSpPr>
          <p:nvPr userDrawn="1"/>
        </p:nvSpPr>
        <p:spPr bwMode="auto">
          <a:xfrm>
            <a:off x="86137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baseline="0" dirty="0" smtClean="0">
                <a:solidFill>
                  <a:schemeClr val="tx1"/>
                </a:solidFill>
                <a:latin typeface="Trebuchet MS"/>
                <a:ea typeface="ＭＳ Ｐゴシック" charset="-128"/>
                <a:cs typeface="ＭＳ Ｐゴシック" charset="-128"/>
              </a:rPr>
              <a:t>Feb. 2017</a:t>
            </a:r>
            <a:endParaRPr lang="en-US" sz="1000" b="0" dirty="0">
              <a:solidFill>
                <a:schemeClr val="tx1"/>
              </a:solidFill>
              <a:latin typeface="Trebuchet MS"/>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charset="0"/>
        </a:defRPr>
      </a:lvl6pPr>
      <a:lvl7pPr marL="914400" algn="ctr" rtl="0" eaLnBrk="0" fontAlgn="base" hangingPunct="0">
        <a:spcBef>
          <a:spcPct val="0"/>
        </a:spcBef>
        <a:spcAft>
          <a:spcPct val="0"/>
        </a:spcAft>
        <a:defRPr sz="2800" b="1">
          <a:solidFill>
            <a:srgbClr val="000099"/>
          </a:solidFill>
          <a:latin typeface="Times" charset="0"/>
        </a:defRPr>
      </a:lvl7pPr>
      <a:lvl8pPr marL="1371600" algn="ctr" rtl="0" eaLnBrk="0" fontAlgn="base" hangingPunct="0">
        <a:spcBef>
          <a:spcPct val="0"/>
        </a:spcBef>
        <a:spcAft>
          <a:spcPct val="0"/>
        </a:spcAft>
        <a:defRPr sz="2800" b="1">
          <a:solidFill>
            <a:srgbClr val="000099"/>
          </a:solidFill>
          <a:latin typeface="Times" charset="0"/>
        </a:defRPr>
      </a:lvl8pPr>
      <a:lvl9pPr marL="1828800" algn="ctr" rtl="0" eaLnBrk="0" fontAlgn="base" hangingPunct="0">
        <a:spcBef>
          <a:spcPct val="0"/>
        </a:spcBef>
        <a:spcAft>
          <a:spcPct val="0"/>
        </a:spcAft>
        <a:defRPr sz="2800" b="1">
          <a:solidFill>
            <a:srgbClr val="000099"/>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de-CH" smtClean="0"/>
              <a:t>Click to edit Master title style</a:t>
            </a:r>
            <a:endParaRPr lang="en-US"/>
          </a:p>
        </p:txBody>
      </p:sp>
      <p:sp>
        <p:nvSpPr>
          <p:cNvPr id="3" name="Text Placeholder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smtClean="0"/>
              <a:t>C.-E. Wulz</a:t>
            </a:r>
            <a:endParaRPr lang="en-US"/>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7BCB6-32F1-8141-A8B9-04056EE9079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em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cms-results.web.cern.ch/cms-results/public-results/publications" TargetMode="External"/><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png"/><Relationship Id="rId5" Type="http://schemas.openxmlformats.org/officeDocument/2006/relationships/image" Target="../media/image35.emf"/><Relationship Id="rId6"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9.emf"/><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jp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emf"/><Relationship Id="rId8" Type="http://schemas.openxmlformats.org/officeDocument/2006/relationships/image" Target="../media/image57.em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3747" name="Rectangle 19"/>
          <p:cNvSpPr>
            <a:spLocks noChangeArrowheads="1"/>
          </p:cNvSpPr>
          <p:nvPr/>
        </p:nvSpPr>
        <p:spPr bwMode="auto">
          <a:xfrm>
            <a:off x="696914" y="550863"/>
            <a:ext cx="8370886" cy="1323439"/>
          </a:xfrm>
          <a:prstGeom prst="rect">
            <a:avLst/>
          </a:prstGeom>
          <a:noFill/>
          <a:ln w="9525">
            <a:noFill/>
            <a:miter lim="800000"/>
            <a:headEnd/>
            <a:tailEnd/>
          </a:ln>
          <a:effectLst/>
        </p:spPr>
        <p:txBody>
          <a:bodyPr wrap="square">
            <a:prstTxWarp prst="textNoShape">
              <a:avLst/>
            </a:prstTxWarp>
            <a:spAutoFit/>
          </a:bodyPr>
          <a:lstStyle/>
          <a:p>
            <a:pPr algn="ctr">
              <a:defRPr/>
            </a:pPr>
            <a:r>
              <a:rPr lang="en-US" sz="4000" dirty="0" smtClean="0">
                <a:solidFill>
                  <a:srgbClr val="FFF495"/>
                </a:solidFill>
                <a:latin typeface="Trebuchet MS" charset="0"/>
              </a:rPr>
              <a:t>Searches for Dark Matter </a:t>
            </a:r>
          </a:p>
          <a:p>
            <a:pPr algn="ctr">
              <a:defRPr/>
            </a:pPr>
            <a:r>
              <a:rPr lang="en-US" sz="4000" dirty="0" smtClean="0">
                <a:solidFill>
                  <a:srgbClr val="FFF495"/>
                </a:solidFill>
                <a:latin typeface="Trebuchet MS" charset="0"/>
              </a:rPr>
              <a:t>with CMS at 13 TeV </a:t>
            </a:r>
            <a:endParaRPr lang="en-US" sz="4800" dirty="0">
              <a:solidFill>
                <a:srgbClr val="FFF9A0"/>
              </a:solidFill>
              <a:latin typeface="Trebuchet MS" charset="0"/>
            </a:endParaRPr>
          </a:p>
        </p:txBody>
      </p:sp>
      <p:sp>
        <p:nvSpPr>
          <p:cNvPr id="11" name="Rectangle 19"/>
          <p:cNvSpPr>
            <a:spLocks noChangeArrowheads="1"/>
          </p:cNvSpPr>
          <p:nvPr/>
        </p:nvSpPr>
        <p:spPr bwMode="auto">
          <a:xfrm>
            <a:off x="2781300" y="6186150"/>
            <a:ext cx="6438900" cy="461665"/>
          </a:xfrm>
          <a:prstGeom prst="rect">
            <a:avLst/>
          </a:prstGeom>
          <a:noFill/>
          <a:ln w="9525">
            <a:noFill/>
            <a:miter lim="800000"/>
            <a:headEnd/>
            <a:tailEnd/>
          </a:ln>
          <a:effectLst/>
        </p:spPr>
        <p:txBody>
          <a:bodyPr wrap="square">
            <a:prstTxWarp prst="textNoShape">
              <a:avLst/>
            </a:prstTxWarp>
            <a:spAutoFit/>
          </a:bodyPr>
          <a:lstStyle/>
          <a:p>
            <a:pPr algn="r">
              <a:defRPr/>
            </a:pPr>
            <a:r>
              <a:rPr lang="en-US" sz="2400" b="0" dirty="0" smtClean="0">
                <a:solidFill>
                  <a:srgbClr val="FFAB2D"/>
                </a:solidFill>
                <a:latin typeface="Trebuchet MS" charset="0"/>
              </a:rPr>
              <a:t>  </a:t>
            </a:r>
            <a:r>
              <a:rPr lang="en-US" sz="2400" b="0" dirty="0" smtClean="0">
                <a:solidFill>
                  <a:srgbClr val="FFF495"/>
                </a:solidFill>
                <a:latin typeface="Trebuchet MS" charset="0"/>
              </a:rPr>
              <a:t>Lake Louise Winter Institute</a:t>
            </a:r>
            <a:endParaRPr lang="en-US" sz="2400" b="0" dirty="0">
              <a:solidFill>
                <a:srgbClr val="FFAB2D"/>
              </a:solidFill>
              <a:latin typeface="Trebuchet MS" charset="0"/>
            </a:endParaRPr>
          </a:p>
        </p:txBody>
      </p:sp>
      <p:sp>
        <p:nvSpPr>
          <p:cNvPr id="12" name="Rectangle 19"/>
          <p:cNvSpPr>
            <a:spLocks noChangeArrowheads="1"/>
          </p:cNvSpPr>
          <p:nvPr/>
        </p:nvSpPr>
        <p:spPr bwMode="auto">
          <a:xfrm>
            <a:off x="506414" y="4945063"/>
            <a:ext cx="4954586" cy="1138773"/>
          </a:xfrm>
          <a:prstGeom prst="rect">
            <a:avLst/>
          </a:prstGeom>
          <a:noFill/>
          <a:ln w="9525">
            <a:noFill/>
            <a:miter lim="800000"/>
            <a:headEnd/>
            <a:tailEnd/>
          </a:ln>
          <a:effectLst/>
        </p:spPr>
        <p:txBody>
          <a:bodyPr wrap="square">
            <a:prstTxWarp prst="textNoShape">
              <a:avLst/>
            </a:prstTxWarp>
            <a:spAutoFit/>
          </a:bodyPr>
          <a:lstStyle/>
          <a:p>
            <a:pPr>
              <a:defRPr/>
            </a:pPr>
            <a:r>
              <a:rPr lang="en-US" sz="2400" b="0" dirty="0" smtClean="0">
                <a:solidFill>
                  <a:schemeClr val="bg1"/>
                </a:solidFill>
                <a:latin typeface="Trebuchet MS" charset="0"/>
              </a:rPr>
              <a:t>Claudia-Elisabeth Wulz</a:t>
            </a:r>
          </a:p>
          <a:p>
            <a:pPr>
              <a:defRPr/>
            </a:pPr>
            <a:r>
              <a:rPr lang="en-US" sz="2000" b="0" dirty="0">
                <a:solidFill>
                  <a:srgbClr val="FFF495"/>
                </a:solidFill>
                <a:latin typeface="Trebuchet MS" charset="0"/>
              </a:rPr>
              <a:t>Institute of High Energy Physics, </a:t>
            </a:r>
            <a:r>
              <a:rPr lang="en-US" sz="2000" b="0" dirty="0" smtClean="0">
                <a:solidFill>
                  <a:srgbClr val="FFF495"/>
                </a:solidFill>
                <a:latin typeface="Trebuchet MS" charset="0"/>
              </a:rPr>
              <a:t>Vienna     	     </a:t>
            </a:r>
            <a:r>
              <a:rPr lang="en-US" sz="2400" b="0" dirty="0" smtClean="0">
                <a:solidFill>
                  <a:srgbClr val="FFFFFF"/>
                </a:solidFill>
                <a:latin typeface="Trebuchet MS" charset="0"/>
              </a:rPr>
              <a:t>CMS Collaboration</a:t>
            </a:r>
          </a:p>
        </p:txBody>
      </p:sp>
      <p:sp>
        <p:nvSpPr>
          <p:cNvPr id="14" name="Rectangle 19"/>
          <p:cNvSpPr>
            <a:spLocks noChangeArrowheads="1"/>
          </p:cNvSpPr>
          <p:nvPr/>
        </p:nvSpPr>
        <p:spPr bwMode="auto">
          <a:xfrm>
            <a:off x="5408614" y="5861526"/>
            <a:ext cx="3760786" cy="400110"/>
          </a:xfrm>
          <a:prstGeom prst="rect">
            <a:avLst/>
          </a:prstGeom>
          <a:noFill/>
          <a:ln w="9525">
            <a:noFill/>
            <a:miter lim="800000"/>
            <a:headEnd/>
            <a:tailEnd/>
          </a:ln>
          <a:effectLst/>
        </p:spPr>
        <p:txBody>
          <a:bodyPr wrap="square">
            <a:prstTxWarp prst="textNoShape">
              <a:avLst/>
            </a:prstTxWarp>
            <a:spAutoFit/>
          </a:bodyPr>
          <a:lstStyle/>
          <a:p>
            <a:pPr algn="r">
              <a:defRPr/>
            </a:pPr>
            <a:r>
              <a:rPr lang="en-US" sz="2000" b="0" dirty="0" smtClean="0">
                <a:solidFill>
                  <a:srgbClr val="FFF495"/>
                </a:solidFill>
                <a:latin typeface="Trebuchet MS" charset="0"/>
              </a:rPr>
              <a:t>21 February 2017</a:t>
            </a:r>
            <a:endParaRPr lang="en-US" sz="2000" b="0" dirty="0">
              <a:solidFill>
                <a:srgbClr val="FFF495"/>
              </a:solidFill>
              <a:latin typeface="Trebuchet MS" charset="0"/>
            </a:endParaRPr>
          </a:p>
        </p:txBody>
      </p:sp>
      <p:pic>
        <p:nvPicPr>
          <p:cNvPr id="3" name="Picture 2" descr="CMSlogo_white_nolabel_1024_May20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0" y="5715000"/>
            <a:ext cx="850900" cy="850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10</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in association with H -&gt; </a:t>
            </a:r>
            <a:r>
              <a:rPr lang="en-GB" sz="2800" dirty="0" err="1" smtClean="0">
                <a:solidFill>
                  <a:srgbClr val="000090"/>
                </a:solidFill>
                <a:latin typeface="Trebuchet MS"/>
              </a:rPr>
              <a:t>γγ</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5" name="Text Box 14"/>
          <p:cNvSpPr txBox="1">
            <a:spLocks noChangeArrowheads="1"/>
          </p:cNvSpPr>
          <p:nvPr/>
        </p:nvSpPr>
        <p:spPr bwMode="auto">
          <a:xfrm>
            <a:off x="616194" y="918451"/>
            <a:ext cx="8934206" cy="923330"/>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Same 2-HDM as for H -&gt; bb.</a:t>
            </a:r>
          </a:p>
          <a:p>
            <a:r>
              <a:rPr lang="en-GB" sz="1800" b="0" dirty="0" smtClean="0">
                <a:solidFill>
                  <a:srgbClr val="000090"/>
                </a:solidFill>
                <a:latin typeface="Trebuchet MS"/>
              </a:rPr>
              <a:t>Event selection: </a:t>
            </a:r>
          </a:p>
          <a:p>
            <a:r>
              <a:rPr lang="en-GB" sz="1800" b="0" dirty="0" smtClean="0">
                <a:solidFill>
                  <a:srgbClr val="000090"/>
                </a:solidFill>
                <a:latin typeface="Trebuchet MS"/>
              </a:rPr>
              <a:t>2 photon candidates with kinematic requirements on </a:t>
            </a:r>
            <a:r>
              <a:rPr lang="en-GB" sz="1800" b="0" dirty="0" err="1" smtClean="0">
                <a:solidFill>
                  <a:srgbClr val="000090"/>
                </a:solidFill>
                <a:latin typeface="Trebuchet MS"/>
              </a:rPr>
              <a:t>p</a:t>
            </a:r>
            <a:r>
              <a:rPr lang="en-GB" sz="1800" b="0" baseline="-25000" dirty="0" err="1" smtClean="0">
                <a:solidFill>
                  <a:srgbClr val="000090"/>
                </a:solidFill>
                <a:latin typeface="Trebuchet MS"/>
              </a:rPr>
              <a:t>T</a:t>
            </a:r>
            <a:r>
              <a:rPr lang="en-GB" sz="1800" b="0" dirty="0" smtClean="0">
                <a:solidFill>
                  <a:srgbClr val="000090"/>
                </a:solidFill>
                <a:latin typeface="Trebuchet MS"/>
              </a:rPr>
              <a:t>/</a:t>
            </a:r>
            <a:r>
              <a:rPr lang="en-GB" sz="1800" b="0" dirty="0" err="1" smtClean="0">
                <a:solidFill>
                  <a:srgbClr val="000090"/>
                </a:solidFill>
                <a:latin typeface="Trebuchet MS"/>
              </a:rPr>
              <a:t>m</a:t>
            </a:r>
            <a:r>
              <a:rPr lang="en-GB" sz="1800" b="0" baseline="-25000" dirty="0" err="1" smtClean="0">
                <a:solidFill>
                  <a:srgbClr val="000090"/>
                </a:solidFill>
                <a:latin typeface="Trebuchet MS"/>
              </a:rPr>
              <a:t>γγ</a:t>
            </a:r>
            <a:r>
              <a:rPr lang="en-GB" sz="1800" b="0" dirty="0" smtClean="0">
                <a:solidFill>
                  <a:srgbClr val="000090"/>
                </a:solidFill>
                <a:latin typeface="Trebuchet MS"/>
              </a:rPr>
              <a:t>, </a:t>
            </a:r>
            <a:r>
              <a:rPr lang="en-GB" sz="1800" b="0" dirty="0" err="1" smtClean="0">
                <a:solidFill>
                  <a:srgbClr val="000090"/>
                </a:solidFill>
                <a:latin typeface="Trebuchet MS"/>
              </a:rPr>
              <a:t>m</a:t>
            </a:r>
            <a:r>
              <a:rPr lang="en-GB" sz="1800" b="0" baseline="-25000" dirty="0" err="1" smtClean="0">
                <a:solidFill>
                  <a:srgbClr val="000090"/>
                </a:solidFill>
                <a:latin typeface="Trebuchet MS"/>
              </a:rPr>
              <a:t>γγ</a:t>
            </a:r>
            <a:r>
              <a:rPr lang="en-GB" sz="1800" b="0" dirty="0" smtClean="0">
                <a:solidFill>
                  <a:srgbClr val="000090"/>
                </a:solidFill>
                <a:latin typeface="Trebuchet MS"/>
              </a:rPr>
              <a:t>, </a:t>
            </a:r>
            <a:r>
              <a:rPr lang="en-GB" sz="1800" b="0" dirty="0" err="1" smtClean="0">
                <a:solidFill>
                  <a:srgbClr val="000090"/>
                </a:solidFill>
                <a:latin typeface="Trebuchet MS"/>
              </a:rPr>
              <a:t>E</a:t>
            </a:r>
            <a:r>
              <a:rPr lang="en-GB" sz="1800" b="0" baseline="-25000" dirty="0" err="1" smtClean="0">
                <a:solidFill>
                  <a:srgbClr val="000090"/>
                </a:solidFill>
                <a:latin typeface="Trebuchet MS"/>
              </a:rPr>
              <a:t>T</a:t>
            </a:r>
            <a:r>
              <a:rPr lang="en-GB" sz="1800" b="0" baseline="30000" dirty="0" err="1" smtClean="0">
                <a:solidFill>
                  <a:srgbClr val="000090"/>
                </a:solidFill>
                <a:latin typeface="Trebuchet MS"/>
              </a:rPr>
              <a:t>miss</a:t>
            </a:r>
            <a:r>
              <a:rPr lang="en-GB" sz="1800" b="0" dirty="0" smtClean="0">
                <a:solidFill>
                  <a:srgbClr val="000090"/>
                </a:solidFill>
                <a:latin typeface="Trebuchet MS"/>
              </a:rPr>
              <a:t> </a:t>
            </a:r>
            <a:endParaRPr lang="en-GB" sz="1800" b="0" dirty="0">
              <a:solidFill>
                <a:srgbClr val="000090"/>
              </a:solidFill>
              <a:latin typeface="Trebuchet MS"/>
            </a:endParaRPr>
          </a:p>
        </p:txBody>
      </p:sp>
      <p:sp>
        <p:nvSpPr>
          <p:cNvPr id="16" name="Rectangle 15"/>
          <p:cNvSpPr/>
          <p:nvPr/>
        </p:nvSpPr>
        <p:spPr>
          <a:xfrm>
            <a:off x="6224136" y="2281063"/>
            <a:ext cx="2526164" cy="369332"/>
          </a:xfrm>
          <a:prstGeom prst="rect">
            <a:avLst/>
          </a:prstGeom>
          <a:solidFill>
            <a:schemeClr val="bg1">
              <a:lumMod val="85000"/>
            </a:schemeClr>
          </a:solidFill>
        </p:spPr>
        <p:txBody>
          <a:bodyPr wrap="square">
            <a:spAutoFit/>
          </a:bodyPr>
          <a:lstStyle/>
          <a:p>
            <a:pPr algn="ctr"/>
            <a:r>
              <a:rPr lang="en-US" sz="1800" b="0" i="1" dirty="0" smtClean="0">
                <a:solidFill>
                  <a:schemeClr val="tx1"/>
                </a:solidFill>
                <a:latin typeface="Trebuchet MS"/>
              </a:rPr>
              <a:t>CMS</a:t>
            </a:r>
            <a:r>
              <a:rPr lang="en-US" sz="1800" b="0" i="1" dirty="0" smtClean="0">
                <a:solidFill>
                  <a:schemeClr val="tx1"/>
                </a:solidFill>
                <a:latin typeface="Trebuchet MS"/>
              </a:rPr>
              <a:t>-PAS-EXO</a:t>
            </a:r>
            <a:r>
              <a:rPr lang="en-US" sz="1800" b="0" i="1" dirty="0" smtClean="0">
                <a:solidFill>
                  <a:schemeClr val="tx1"/>
                </a:solidFill>
                <a:latin typeface="Trebuchet MS"/>
              </a:rPr>
              <a:t>-16-011</a:t>
            </a:r>
            <a:endParaRPr lang="en-US" sz="1800" dirty="0">
              <a:solidFill>
                <a:schemeClr val="tx1"/>
              </a:solidFill>
            </a:endParaRPr>
          </a:p>
        </p:txBody>
      </p:sp>
      <p:sp>
        <p:nvSpPr>
          <p:cNvPr id="11" name="Text Box 14"/>
          <p:cNvSpPr txBox="1">
            <a:spLocks noChangeArrowheads="1"/>
          </p:cNvSpPr>
          <p:nvPr/>
        </p:nvSpPr>
        <p:spPr bwMode="auto">
          <a:xfrm>
            <a:off x="512553" y="6202229"/>
            <a:ext cx="8440947" cy="400110"/>
          </a:xfrm>
          <a:prstGeom prst="rect">
            <a:avLst/>
          </a:prstGeom>
          <a:noFill/>
          <a:ln w="9525">
            <a:noFill/>
            <a:miter lim="800000"/>
            <a:headEnd/>
            <a:tailEnd/>
          </a:ln>
        </p:spPr>
        <p:txBody>
          <a:bodyPr wrap="square">
            <a:prstTxWarp prst="textNoShape">
              <a:avLst/>
            </a:prstTxWarp>
            <a:spAutoFit/>
          </a:bodyPr>
          <a:lstStyle/>
          <a:p>
            <a:r>
              <a:rPr lang="en-GB" sz="2000" b="0" dirty="0" smtClean="0">
                <a:solidFill>
                  <a:srgbClr val="000090"/>
                </a:solidFill>
                <a:latin typeface="Trebuchet MS"/>
              </a:rPr>
              <a:t>x</a:t>
            </a:r>
            <a:endParaRPr lang="en-GB" sz="2000" b="0" dirty="0">
              <a:solidFill>
                <a:srgbClr val="000090"/>
              </a:solidFill>
              <a:latin typeface="Trebuchet MS"/>
            </a:endParaRPr>
          </a:p>
        </p:txBody>
      </p:sp>
      <p:pic>
        <p:nvPicPr>
          <p:cNvPr id="4" name="Picture 3" descr="CMS-PAS-EXO-16-011_Figure_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854688"/>
            <a:ext cx="4178554" cy="4710490"/>
          </a:xfrm>
          <a:prstGeom prst="rect">
            <a:avLst/>
          </a:prstGeom>
        </p:spPr>
      </p:pic>
      <p:pic>
        <p:nvPicPr>
          <p:cNvPr id="9" name="Picture 8" descr="CMS-PAS-EXO-16-011_Figure_0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4761" y="2882900"/>
            <a:ext cx="5201239" cy="3733800"/>
          </a:xfrm>
          <a:prstGeom prst="rect">
            <a:avLst/>
          </a:prstGeom>
        </p:spPr>
      </p:pic>
    </p:spTree>
    <p:extLst>
      <p:ext uri="{BB962C8B-B14F-4D97-AF65-F5344CB8AC3E}">
        <p14:creationId xmlns:p14="http://schemas.microsoft.com/office/powerpoint/2010/main" val="1016097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11</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Mass Limits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pic>
        <p:nvPicPr>
          <p:cNvPr id="2" name="Picture 1" descr="dmbarchart_ICHEP_20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79186" y="-759315"/>
            <a:ext cx="5146521" cy="8951157"/>
          </a:xfrm>
          <a:prstGeom prst="rect">
            <a:avLst/>
          </a:prstGeom>
        </p:spPr>
      </p:pic>
    </p:spTree>
    <p:extLst>
      <p:ext uri="{BB962C8B-B14F-4D97-AF65-F5344CB8AC3E}">
        <p14:creationId xmlns:p14="http://schemas.microsoft.com/office/powerpoint/2010/main" val="24249140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dirty="0" smtClean="0">
                <a:solidFill>
                  <a:schemeClr val="bg1"/>
                </a:solidFill>
              </a:rPr>
              <a:t>C.-E. Wulz</a:t>
            </a:r>
            <a:endParaRPr lang="en-US" b="0" i="0" dirty="0">
              <a:solidFill>
                <a:schemeClr val="bg1"/>
              </a:solidFill>
            </a:endParaRPr>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solidFill>
                  <a:schemeClr val="bg1"/>
                </a:solidFill>
              </a:rPr>
              <a:pPr>
                <a:defRPr/>
              </a:pPr>
              <a:t>12</a:t>
            </a:fld>
            <a:endParaRPr lang="en-US" b="0" i="0" dirty="0">
              <a:solidFill>
                <a:schemeClr val="bg1"/>
              </a:solidFill>
            </a:endParaRPr>
          </a:p>
        </p:txBody>
      </p:sp>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12" name="Rectangle 10"/>
          <p:cNvSpPr>
            <a:spLocks noChangeArrowheads="1"/>
          </p:cNvSpPr>
          <p:nvPr/>
        </p:nvSpPr>
        <p:spPr bwMode="auto">
          <a:xfrm>
            <a:off x="635000" y="328613"/>
            <a:ext cx="8521700"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Conclusions</a:t>
            </a:r>
            <a:endParaRPr lang="en-US" sz="2800" dirty="0">
              <a:solidFill>
                <a:srgbClr val="000099"/>
              </a:solidFill>
              <a:latin typeface="Times" charset="0"/>
            </a:endParaRPr>
          </a:p>
        </p:txBody>
      </p:sp>
      <p:pic>
        <p:nvPicPr>
          <p:cNvPr id="14"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13" name="Rectangle 24"/>
          <p:cNvSpPr>
            <a:spLocks noChangeArrowheads="1"/>
          </p:cNvSpPr>
          <p:nvPr/>
        </p:nvSpPr>
        <p:spPr bwMode="auto">
          <a:xfrm>
            <a:off x="86391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baseline="0" dirty="0" smtClean="0">
                <a:solidFill>
                  <a:schemeClr val="bg1"/>
                </a:solidFill>
                <a:latin typeface="Trebuchet MS"/>
                <a:ea typeface="ＭＳ Ｐゴシック" charset="-128"/>
                <a:cs typeface="ＭＳ Ｐゴシック" charset="-128"/>
              </a:rPr>
              <a:t>Feb. 2017</a:t>
            </a:r>
            <a:endParaRPr lang="en-US" sz="1000" b="0" dirty="0">
              <a:solidFill>
                <a:schemeClr val="bg1"/>
              </a:solidFill>
              <a:latin typeface="Trebuchet MS"/>
            </a:endParaRPr>
          </a:p>
        </p:txBody>
      </p:sp>
      <p:sp>
        <p:nvSpPr>
          <p:cNvPr id="24" name="Text Box 14"/>
          <p:cNvSpPr txBox="1">
            <a:spLocks noChangeArrowheads="1"/>
          </p:cNvSpPr>
          <p:nvPr/>
        </p:nvSpPr>
        <p:spPr bwMode="auto">
          <a:xfrm>
            <a:off x="875548" y="1247760"/>
            <a:ext cx="8193462" cy="7786747"/>
          </a:xfrm>
          <a:prstGeom prst="rect">
            <a:avLst/>
          </a:prstGeom>
          <a:noFill/>
          <a:ln w="9525">
            <a:noFill/>
            <a:miter lim="800000"/>
            <a:headEnd/>
            <a:tailEnd/>
          </a:ln>
        </p:spPr>
        <p:txBody>
          <a:bodyPr wrap="square">
            <a:prstTxWarp prst="textNoShape">
              <a:avLst/>
            </a:prstTxWarp>
            <a:spAutoFit/>
          </a:bodyPr>
          <a:lstStyle/>
          <a:p>
            <a:pPr algn="just">
              <a:buClr>
                <a:schemeClr val="bg1"/>
              </a:buClr>
            </a:pPr>
            <a:endParaRPr lang="en-US" sz="2000" dirty="0" smtClean="0">
              <a:solidFill>
                <a:schemeClr val="bg1"/>
              </a:solidFill>
              <a:latin typeface="Trebuchet MS"/>
            </a:endParaRPr>
          </a:p>
          <a:p>
            <a:pPr algn="just">
              <a:buClr>
                <a:schemeClr val="bg1"/>
              </a:buClr>
              <a:buFont typeface="Arial"/>
              <a:buChar char="•"/>
            </a:pPr>
            <a:r>
              <a:rPr lang="en-US" sz="2000" b="0" dirty="0" smtClean="0">
                <a:solidFill>
                  <a:schemeClr val="bg1"/>
                </a:solidFill>
                <a:latin typeface="Trebuchet MS"/>
              </a:rPr>
              <a:t>  CMS has recently studied dark matter signatures with √s = 13 TeV data and has derived limits as no excesses have been found.</a:t>
            </a:r>
          </a:p>
          <a:p>
            <a:pPr algn="just">
              <a:buClr>
                <a:schemeClr val="bg1"/>
              </a:buClr>
              <a:buFont typeface="Arial"/>
              <a:buChar char="•"/>
            </a:pPr>
            <a:endParaRPr lang="en-US" sz="2000" b="0" dirty="0" smtClean="0">
              <a:solidFill>
                <a:schemeClr val="bg1"/>
              </a:solidFill>
              <a:latin typeface="Trebuchet MS"/>
            </a:endParaRPr>
          </a:p>
          <a:p>
            <a:pPr algn="just">
              <a:buClr>
                <a:schemeClr val="bg1"/>
              </a:buClr>
              <a:buFont typeface="Arial"/>
              <a:buChar char="•"/>
            </a:pPr>
            <a:r>
              <a:rPr lang="en-US" sz="2000" b="0" dirty="0">
                <a:solidFill>
                  <a:schemeClr val="bg1"/>
                </a:solidFill>
                <a:latin typeface="Trebuchet MS"/>
              </a:rPr>
              <a:t> </a:t>
            </a:r>
            <a:r>
              <a:rPr lang="en-US" sz="2000" b="0" dirty="0" smtClean="0">
                <a:solidFill>
                  <a:schemeClr val="bg1"/>
                </a:solidFill>
                <a:latin typeface="Trebuchet MS"/>
              </a:rPr>
              <a:t>  Simplified models are replacing EFT approach for Run 2 searches.</a:t>
            </a:r>
          </a:p>
          <a:p>
            <a:pPr algn="just">
              <a:buClr>
                <a:schemeClr val="bg1"/>
              </a:buClr>
              <a:buFont typeface="Arial"/>
              <a:buChar char="•"/>
            </a:pPr>
            <a:endParaRPr lang="en-US" sz="2000" b="0" dirty="0">
              <a:solidFill>
                <a:schemeClr val="bg1"/>
              </a:solidFill>
              <a:latin typeface="Trebuchet MS"/>
            </a:endParaRPr>
          </a:p>
          <a:p>
            <a:pPr algn="just">
              <a:buClr>
                <a:schemeClr val="bg1"/>
              </a:buClr>
              <a:buFont typeface="Arial"/>
              <a:buChar char="•"/>
            </a:pPr>
            <a:r>
              <a:rPr lang="en-US" sz="2000" b="0" dirty="0" smtClean="0">
                <a:solidFill>
                  <a:schemeClr val="bg1"/>
                </a:solidFill>
                <a:latin typeface="Trebuchet MS"/>
              </a:rPr>
              <a:t>  </a:t>
            </a:r>
            <a:r>
              <a:rPr lang="en-US" sz="2000" b="0" dirty="0">
                <a:solidFill>
                  <a:schemeClr val="bg1"/>
                </a:solidFill>
                <a:latin typeface="Trebuchet MS"/>
              </a:rPr>
              <a:t> </a:t>
            </a:r>
            <a:r>
              <a:rPr lang="en-US" sz="2000" b="0" dirty="0" smtClean="0">
                <a:solidFill>
                  <a:schemeClr val="bg1"/>
                </a:solidFill>
                <a:latin typeface="Trebuchet MS"/>
              </a:rPr>
              <a:t>If WIMP dark matter is not confirmed soon other scenarios such as SIMP dark matter might also be studied.</a:t>
            </a:r>
          </a:p>
          <a:p>
            <a:pPr algn="just">
              <a:buClr>
                <a:schemeClr val="bg1"/>
              </a:buClr>
              <a:buFont typeface="Arial"/>
              <a:buChar char="•"/>
            </a:pPr>
            <a:endParaRPr lang="en-US" sz="2000" b="0" dirty="0">
              <a:solidFill>
                <a:schemeClr val="bg1"/>
              </a:solidFill>
              <a:latin typeface="Trebuchet MS"/>
            </a:endParaRPr>
          </a:p>
          <a:p>
            <a:pPr algn="just">
              <a:buClr>
                <a:schemeClr val="bg1"/>
              </a:buClr>
              <a:buFont typeface="Arial"/>
              <a:buChar char="•"/>
            </a:pPr>
            <a:r>
              <a:rPr lang="en-US" sz="2000" b="0" dirty="0" smtClean="0">
                <a:solidFill>
                  <a:schemeClr val="bg1"/>
                </a:solidFill>
                <a:latin typeface="Trebuchet MS"/>
              </a:rPr>
              <a:t>  In any case, we have to be open to all kinds of dark matter searches (WIMP, SIMP, </a:t>
            </a:r>
            <a:r>
              <a:rPr lang="en-US" sz="2000" b="0" dirty="0" err="1" smtClean="0">
                <a:solidFill>
                  <a:schemeClr val="bg1"/>
                </a:solidFill>
                <a:latin typeface="Trebuchet MS"/>
              </a:rPr>
              <a:t>axions</a:t>
            </a:r>
            <a:r>
              <a:rPr lang="en-US" sz="2000" b="0" dirty="0" smtClean="0">
                <a:solidFill>
                  <a:schemeClr val="bg1"/>
                </a:solidFill>
                <a:latin typeface="Trebuchet MS"/>
              </a:rPr>
              <a:t>, …) across different types of experiments – colliders, direct detection, indirect detection, and specialized experiments.</a:t>
            </a:r>
          </a:p>
          <a:p>
            <a:pPr algn="just">
              <a:buClr>
                <a:schemeClr val="bg1"/>
              </a:buClr>
              <a:buFont typeface="Arial"/>
              <a:buChar char="•"/>
            </a:pPr>
            <a:endParaRPr lang="en-US" sz="2000" b="0" dirty="0">
              <a:solidFill>
                <a:schemeClr val="bg1"/>
              </a:solidFill>
              <a:latin typeface="Trebuchet MS"/>
            </a:endParaRPr>
          </a:p>
          <a:p>
            <a:pPr algn="just">
              <a:buClr>
                <a:schemeClr val="bg1"/>
              </a:buClr>
              <a:buFont typeface="Arial"/>
              <a:buChar char="•"/>
            </a:pPr>
            <a:r>
              <a:rPr lang="en-US" sz="2000" b="0" dirty="0" smtClean="0">
                <a:solidFill>
                  <a:schemeClr val="bg1"/>
                </a:solidFill>
                <a:latin typeface="Trebuchet MS"/>
              </a:rPr>
              <a:t>  Lots of data are still to come before the next LHC shutdown, so stay tuned!</a:t>
            </a:r>
          </a:p>
          <a:p>
            <a:pPr algn="just">
              <a:buClr>
                <a:schemeClr val="bg1"/>
              </a:buClr>
              <a:buFont typeface="Arial"/>
              <a:buChar char="•"/>
            </a:pPr>
            <a:endParaRPr lang="en-US" sz="2000" b="0" dirty="0">
              <a:solidFill>
                <a:schemeClr val="bg1"/>
              </a:solidFill>
              <a:latin typeface="Trebuchet MS"/>
            </a:endParaRPr>
          </a:p>
          <a:p>
            <a:pPr algn="just">
              <a:buClr>
                <a:schemeClr val="bg1"/>
              </a:buClr>
              <a:buFont typeface="Arial"/>
              <a:buChar char="•"/>
            </a:pPr>
            <a:endParaRPr lang="en-US" sz="2000" b="0" dirty="0" smtClean="0">
              <a:solidFill>
                <a:schemeClr val="bg1"/>
              </a:solidFill>
              <a:latin typeface="Trebuchet MS"/>
            </a:endParaRPr>
          </a:p>
          <a:p>
            <a:pPr algn="just"/>
            <a:endParaRPr lang="en-US" sz="2000" b="0" dirty="0" smtClean="0">
              <a:solidFill>
                <a:srgbClr val="FFD33D"/>
              </a:solidFill>
              <a:latin typeface="Trebuchet MS"/>
            </a:endParaRPr>
          </a:p>
          <a:p>
            <a:pPr algn="just">
              <a:buFont typeface="Arial"/>
              <a:buChar char="•"/>
            </a:pPr>
            <a:endParaRPr lang="en-US" sz="2000" b="0" dirty="0">
              <a:solidFill>
                <a:srgbClr val="FFD33D"/>
              </a:solidFill>
              <a:latin typeface="Trebuchet MS"/>
            </a:endParaRPr>
          </a:p>
          <a:p>
            <a:pPr algn="just"/>
            <a:r>
              <a:rPr lang="en-US" sz="2000" b="0" dirty="0" smtClean="0">
                <a:solidFill>
                  <a:srgbClr val="FFD33D"/>
                </a:solidFill>
                <a:latin typeface="Trebuchet MS"/>
              </a:rPr>
              <a:t>                 </a:t>
            </a:r>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b="0" i="1" dirty="0" smtClean="0">
              <a:solidFill>
                <a:schemeClr val="bg1"/>
              </a:solidFill>
              <a:latin typeface="Trebuchet MS"/>
            </a:endParaRPr>
          </a:p>
          <a:p>
            <a:pPr algn="just"/>
            <a:endParaRPr lang="en-US" sz="2000" b="0" i="1" dirty="0" smtClean="0">
              <a:solidFill>
                <a:schemeClr val="bg1"/>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13</a:t>
            </a:fld>
            <a:endParaRPr lang="en-US" b="0" i="0"/>
          </a:p>
        </p:txBody>
      </p:sp>
      <p:sp>
        <p:nvSpPr>
          <p:cNvPr id="12" name="Rectangle 10"/>
          <p:cNvSpPr>
            <a:spLocks noChangeArrowheads="1"/>
          </p:cNvSpPr>
          <p:nvPr/>
        </p:nvSpPr>
        <p:spPr bwMode="auto">
          <a:xfrm>
            <a:off x="561974" y="328613"/>
            <a:ext cx="8840548"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BACKUP</a:t>
            </a:r>
            <a:endParaRPr lang="en-US" sz="2800" dirty="0">
              <a:solidFill>
                <a:srgbClr val="000099"/>
              </a:solidFill>
              <a:latin typeface="Times" charset="0"/>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Tree>
    <p:extLst>
      <p:ext uri="{BB962C8B-B14F-4D97-AF65-F5344CB8AC3E}">
        <p14:creationId xmlns:p14="http://schemas.microsoft.com/office/powerpoint/2010/main" val="17909054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14</a:t>
            </a:fld>
            <a:endParaRPr lang="en-US" b="0" i="0"/>
          </a:p>
        </p:txBody>
      </p:sp>
      <p:sp>
        <p:nvSpPr>
          <p:cNvPr id="12" name="Rectangle 10"/>
          <p:cNvSpPr>
            <a:spLocks noChangeArrowheads="1"/>
          </p:cNvSpPr>
          <p:nvPr/>
        </p:nvSpPr>
        <p:spPr bwMode="auto">
          <a:xfrm>
            <a:off x="561974" y="328613"/>
            <a:ext cx="8840548"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pPr algn="ctr"/>
            <a:r>
              <a:rPr lang="en-US" sz="2800" dirty="0" smtClean="0">
                <a:solidFill>
                  <a:srgbClr val="000099"/>
                </a:solidFill>
                <a:latin typeface="Trebuchet MS"/>
              </a:rPr>
              <a:t>Dark Matter Bibliography</a:t>
            </a:r>
            <a:endParaRPr lang="en-US" sz="2800" dirty="0">
              <a:solidFill>
                <a:srgbClr val="000099"/>
              </a:solidFill>
              <a:latin typeface="Times" charset="0"/>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9" name="Text Box 14"/>
          <p:cNvSpPr txBox="1">
            <a:spLocks noChangeArrowheads="1"/>
          </p:cNvSpPr>
          <p:nvPr/>
        </p:nvSpPr>
        <p:spPr bwMode="auto">
          <a:xfrm>
            <a:off x="390525" y="1257836"/>
            <a:ext cx="9350375" cy="4062651"/>
          </a:xfrm>
          <a:prstGeom prst="rect">
            <a:avLst/>
          </a:prstGeom>
          <a:noFill/>
          <a:ln w="9525">
            <a:noFill/>
            <a:miter lim="800000"/>
            <a:headEnd/>
            <a:tailEnd/>
          </a:ln>
        </p:spPr>
        <p:txBody>
          <a:bodyPr wrap="square">
            <a:prstTxWarp prst="textNoShape">
              <a:avLst/>
            </a:prstTxWarp>
            <a:spAutoFit/>
          </a:bodyPr>
          <a:lstStyle/>
          <a:p>
            <a:endParaRPr lang="en-GB" sz="2000" b="0" dirty="0" smtClean="0">
              <a:solidFill>
                <a:srgbClr val="000090"/>
              </a:solidFill>
              <a:latin typeface="Trebuchet MS"/>
            </a:endParaRPr>
          </a:p>
          <a:p>
            <a:pPr marL="800100" lvl="1" indent="-342900">
              <a:buFontTx/>
              <a:buChar char="-"/>
            </a:pPr>
            <a:r>
              <a:rPr lang="en-GB" sz="2000" b="0" dirty="0" err="1" smtClean="0">
                <a:solidFill>
                  <a:schemeClr val="tx1"/>
                </a:solidFill>
                <a:latin typeface="Trebuchet MS"/>
              </a:rPr>
              <a:t>Monojets</a:t>
            </a:r>
            <a:r>
              <a:rPr lang="en-GB" sz="2000" b="0" dirty="0" smtClean="0">
                <a:solidFill>
                  <a:schemeClr val="tx1"/>
                </a:solidFill>
                <a:latin typeface="Trebuchet MS"/>
              </a:rPr>
              <a:t>: </a:t>
            </a:r>
            <a:r>
              <a:rPr lang="en-GB" sz="1800" b="0" dirty="0">
                <a:solidFill>
                  <a:schemeClr val="tx1">
                    <a:lumMod val="50000"/>
                    <a:lumOff val="50000"/>
                  </a:schemeClr>
                </a:solidFill>
                <a:latin typeface="Trebuchet MS"/>
              </a:rPr>
              <a:t>EXO-16-</a:t>
            </a:r>
            <a:r>
              <a:rPr lang="en-GB" sz="1800" b="0" dirty="0" smtClean="0">
                <a:solidFill>
                  <a:schemeClr val="tx1">
                    <a:lumMod val="50000"/>
                    <a:lumOff val="50000"/>
                  </a:schemeClr>
                </a:solidFill>
                <a:latin typeface="Trebuchet MS"/>
              </a:rPr>
              <a:t>037, EXO</a:t>
            </a:r>
            <a:r>
              <a:rPr lang="en-GB" sz="1800" b="0" dirty="0">
                <a:solidFill>
                  <a:schemeClr val="tx1">
                    <a:lumMod val="50000"/>
                    <a:lumOff val="50000"/>
                  </a:schemeClr>
                </a:solidFill>
                <a:latin typeface="Trebuchet MS"/>
              </a:rPr>
              <a:t>-15-</a:t>
            </a:r>
            <a:r>
              <a:rPr lang="en-GB" sz="1800" b="0" dirty="0" smtClean="0">
                <a:solidFill>
                  <a:schemeClr val="tx1">
                    <a:lumMod val="50000"/>
                    <a:lumOff val="50000"/>
                  </a:schemeClr>
                </a:solidFill>
                <a:latin typeface="Trebuchet MS"/>
              </a:rPr>
              <a:t>003 (√s = 13 </a:t>
            </a:r>
            <a:r>
              <a:rPr lang="en-GB" sz="1800" b="0" dirty="0">
                <a:solidFill>
                  <a:schemeClr val="tx1">
                    <a:lumMod val="50000"/>
                    <a:lumOff val="50000"/>
                  </a:schemeClr>
                </a:solidFill>
                <a:latin typeface="Trebuchet MS"/>
              </a:rPr>
              <a:t>TeV</a:t>
            </a:r>
            <a:r>
              <a:rPr lang="en-GB" sz="1800" b="0" dirty="0" smtClean="0">
                <a:solidFill>
                  <a:schemeClr val="tx1">
                    <a:lumMod val="50000"/>
                    <a:lumOff val="50000"/>
                  </a:schemeClr>
                </a:solidFill>
                <a:latin typeface="Trebuchet MS"/>
              </a:rPr>
              <a:t>), EXO-12-048 (√s = 8 TeV)</a:t>
            </a:r>
          </a:p>
          <a:p>
            <a:pPr marL="800100" lvl="1" indent="-342900">
              <a:buFontTx/>
              <a:buChar char="-"/>
            </a:pPr>
            <a:r>
              <a:rPr lang="en-GB" sz="2000" b="0" dirty="0" err="1" smtClean="0">
                <a:solidFill>
                  <a:schemeClr val="tx1"/>
                </a:solidFill>
                <a:latin typeface="Trebuchet MS"/>
              </a:rPr>
              <a:t>Dijets</a:t>
            </a:r>
            <a:r>
              <a:rPr lang="en-GB" sz="2000" b="0" dirty="0" smtClean="0">
                <a:solidFill>
                  <a:schemeClr val="tx1"/>
                </a:solidFill>
                <a:latin typeface="Trebuchet MS"/>
              </a:rPr>
              <a:t>: </a:t>
            </a:r>
            <a:r>
              <a:rPr lang="en-GB" sz="1800" b="0" dirty="0">
                <a:solidFill>
                  <a:schemeClr val="tx1">
                    <a:lumMod val="50000"/>
                    <a:lumOff val="50000"/>
                  </a:schemeClr>
                </a:solidFill>
                <a:latin typeface="Trebuchet MS"/>
              </a:rPr>
              <a:t>EXO-16-013</a:t>
            </a:r>
            <a:r>
              <a:rPr lang="en-GB" sz="1800" b="0" dirty="0" smtClean="0">
                <a:solidFill>
                  <a:schemeClr val="tx1">
                    <a:lumMod val="50000"/>
                    <a:lumOff val="50000"/>
                  </a:schemeClr>
                </a:solidFill>
                <a:latin typeface="Trebuchet MS"/>
              </a:rPr>
              <a:t>?, EXO</a:t>
            </a:r>
            <a:r>
              <a:rPr lang="en-GB" sz="1800" b="0" dirty="0">
                <a:solidFill>
                  <a:schemeClr val="tx1">
                    <a:lumMod val="50000"/>
                    <a:lumOff val="50000"/>
                  </a:schemeClr>
                </a:solidFill>
                <a:latin typeface="Trebuchet MS"/>
              </a:rPr>
              <a:t>-16-</a:t>
            </a:r>
            <a:r>
              <a:rPr lang="en-GB" sz="1800" b="0" dirty="0" smtClean="0">
                <a:solidFill>
                  <a:schemeClr val="tx1">
                    <a:lumMod val="50000"/>
                    <a:lumOff val="50000"/>
                  </a:schemeClr>
                </a:solidFill>
                <a:latin typeface="Trebuchet MS"/>
              </a:rPr>
              <a:t>032, EXO</a:t>
            </a:r>
            <a:r>
              <a:rPr lang="en-GB" sz="1800" b="0" dirty="0">
                <a:solidFill>
                  <a:schemeClr val="tx1">
                    <a:lumMod val="50000"/>
                    <a:lumOff val="50000"/>
                  </a:schemeClr>
                </a:solidFill>
                <a:latin typeface="Trebuchet MS"/>
              </a:rPr>
              <a:t>-</a:t>
            </a:r>
            <a:r>
              <a:rPr lang="en-GB" sz="1800" b="0" dirty="0" smtClean="0">
                <a:solidFill>
                  <a:schemeClr val="tx1">
                    <a:lumMod val="50000"/>
                    <a:lumOff val="50000"/>
                  </a:schemeClr>
                </a:solidFill>
                <a:latin typeface="Trebuchet MS"/>
              </a:rPr>
              <a:t>14-004 </a:t>
            </a:r>
            <a:r>
              <a:rPr lang="en-GB" sz="1800" b="0" dirty="0">
                <a:solidFill>
                  <a:schemeClr val="tx1">
                    <a:lumMod val="50000"/>
                    <a:lumOff val="50000"/>
                  </a:schemeClr>
                </a:solidFill>
                <a:latin typeface="Trebuchet MS"/>
              </a:rPr>
              <a:t>(8 </a:t>
            </a:r>
            <a:r>
              <a:rPr lang="en-GB" sz="1800" b="0" dirty="0" smtClean="0">
                <a:solidFill>
                  <a:schemeClr val="tx1">
                    <a:lumMod val="50000"/>
                    <a:lumOff val="50000"/>
                  </a:schemeClr>
                </a:solidFill>
                <a:latin typeface="Trebuchet MS"/>
              </a:rPr>
              <a:t>TeV, razor)</a:t>
            </a:r>
          </a:p>
          <a:p>
            <a:pPr marL="800100" lvl="1" indent="-342900">
              <a:buFontTx/>
              <a:buChar char="-"/>
            </a:pPr>
            <a:r>
              <a:rPr lang="en-GB" sz="2000" b="0" dirty="0" err="1" smtClean="0">
                <a:solidFill>
                  <a:schemeClr val="tx1"/>
                </a:solidFill>
                <a:latin typeface="Trebuchet MS"/>
              </a:rPr>
              <a:t>Monophotons</a:t>
            </a:r>
            <a:r>
              <a:rPr lang="en-GB" sz="2000" b="0" dirty="0" smtClean="0">
                <a:solidFill>
                  <a:schemeClr val="tx1"/>
                </a:solidFill>
                <a:latin typeface="Trebuchet MS"/>
              </a:rPr>
              <a:t>: </a:t>
            </a:r>
            <a:r>
              <a:rPr lang="en-GB" sz="1800" b="0" dirty="0">
                <a:solidFill>
                  <a:schemeClr val="tx1">
                    <a:lumMod val="50000"/>
                    <a:lumOff val="50000"/>
                  </a:schemeClr>
                </a:solidFill>
                <a:latin typeface="Trebuchet MS"/>
              </a:rPr>
              <a:t>EXO-</a:t>
            </a:r>
            <a:r>
              <a:rPr lang="en-GB" sz="1800" b="0" dirty="0" smtClean="0">
                <a:solidFill>
                  <a:schemeClr val="tx1">
                    <a:lumMod val="50000"/>
                    <a:lumOff val="50000"/>
                  </a:schemeClr>
                </a:solidFill>
                <a:latin typeface="Trebuchet MS"/>
              </a:rPr>
              <a:t>16-039, EXO</a:t>
            </a:r>
            <a:r>
              <a:rPr lang="en-GB" sz="1800" b="0" dirty="0">
                <a:solidFill>
                  <a:schemeClr val="tx1">
                    <a:lumMod val="50000"/>
                    <a:lumOff val="50000"/>
                  </a:schemeClr>
                </a:solidFill>
                <a:latin typeface="Trebuchet MS"/>
              </a:rPr>
              <a:t>-</a:t>
            </a:r>
            <a:r>
              <a:rPr lang="en-GB" sz="1800" b="0" dirty="0" smtClean="0">
                <a:solidFill>
                  <a:schemeClr val="tx1">
                    <a:lumMod val="50000"/>
                    <a:lumOff val="50000"/>
                  </a:schemeClr>
                </a:solidFill>
                <a:latin typeface="Trebuchet MS"/>
              </a:rPr>
              <a:t>12-047 </a:t>
            </a:r>
            <a:r>
              <a:rPr lang="en-GB" sz="1800" b="0" dirty="0">
                <a:solidFill>
                  <a:schemeClr val="tx1">
                    <a:lumMod val="50000"/>
                    <a:lumOff val="50000"/>
                  </a:schemeClr>
                </a:solidFill>
                <a:latin typeface="Trebuchet MS"/>
              </a:rPr>
              <a:t>(8 TeV)</a:t>
            </a:r>
            <a:endParaRPr lang="en-GB" sz="1800" b="0" dirty="0" smtClean="0">
              <a:solidFill>
                <a:schemeClr val="tx1">
                  <a:lumMod val="50000"/>
                  <a:lumOff val="50000"/>
                </a:schemeClr>
              </a:solidFill>
              <a:latin typeface="Trebuchet MS"/>
            </a:endParaRPr>
          </a:p>
          <a:p>
            <a:pPr marL="800100" lvl="1" indent="-342900">
              <a:buFontTx/>
              <a:buChar char="-"/>
            </a:pPr>
            <a:r>
              <a:rPr lang="en-GB" sz="2000" b="0" dirty="0" smtClean="0">
                <a:solidFill>
                  <a:schemeClr val="tx1"/>
                </a:solidFill>
                <a:latin typeface="Trebuchet MS"/>
              </a:rPr>
              <a:t>Mono-Z: </a:t>
            </a:r>
            <a:r>
              <a:rPr lang="en-GB" sz="1800" b="0" dirty="0">
                <a:solidFill>
                  <a:schemeClr val="tx1">
                    <a:lumMod val="50000"/>
                    <a:lumOff val="50000"/>
                  </a:schemeClr>
                </a:solidFill>
                <a:latin typeface="Trebuchet MS"/>
              </a:rPr>
              <a:t>EXO-16-</a:t>
            </a:r>
            <a:r>
              <a:rPr lang="en-GB" sz="1800" b="0" dirty="0" smtClean="0">
                <a:solidFill>
                  <a:schemeClr val="tx1">
                    <a:lumMod val="50000"/>
                    <a:lumOff val="50000"/>
                  </a:schemeClr>
                </a:solidFill>
                <a:latin typeface="Trebuchet MS"/>
              </a:rPr>
              <a:t>010, </a:t>
            </a:r>
            <a:r>
              <a:rPr lang="en-GB" sz="1800" b="0" dirty="0">
                <a:solidFill>
                  <a:schemeClr val="tx1">
                    <a:lumMod val="50000"/>
                    <a:lumOff val="50000"/>
                  </a:schemeClr>
                </a:solidFill>
                <a:latin typeface="Trebuchet MS"/>
              </a:rPr>
              <a:t>EXO-16-</a:t>
            </a:r>
            <a:r>
              <a:rPr lang="en-GB" sz="1800" b="0" dirty="0" smtClean="0">
                <a:solidFill>
                  <a:schemeClr val="tx1">
                    <a:lumMod val="50000"/>
                    <a:lumOff val="50000"/>
                  </a:schemeClr>
                </a:solidFill>
                <a:latin typeface="Trebuchet MS"/>
              </a:rPr>
              <a:t>038, EXO-12-054 (8 TeV)</a:t>
            </a:r>
          </a:p>
          <a:p>
            <a:pPr marL="800100" lvl="1" indent="-342900">
              <a:buFontTx/>
              <a:buChar char="-"/>
            </a:pPr>
            <a:r>
              <a:rPr lang="en-GB" sz="2000" b="0" dirty="0" smtClean="0">
                <a:solidFill>
                  <a:schemeClr val="tx1"/>
                </a:solidFill>
                <a:latin typeface="Trebuchet MS"/>
              </a:rPr>
              <a:t>Mono-W: </a:t>
            </a:r>
            <a:r>
              <a:rPr lang="en-GB" sz="1800" b="0" dirty="0">
                <a:solidFill>
                  <a:schemeClr val="tx1">
                    <a:lumMod val="50000"/>
                    <a:lumOff val="50000"/>
                  </a:schemeClr>
                </a:solidFill>
                <a:latin typeface="Trebuchet MS"/>
              </a:rPr>
              <a:t>EXO-16-</a:t>
            </a:r>
            <a:r>
              <a:rPr lang="en-GB" sz="1800" b="0" dirty="0" smtClean="0">
                <a:solidFill>
                  <a:schemeClr val="tx1">
                    <a:lumMod val="50000"/>
                    <a:lumOff val="50000"/>
                  </a:schemeClr>
                </a:solidFill>
                <a:latin typeface="Trebuchet MS"/>
              </a:rPr>
              <a:t>013, EXO</a:t>
            </a:r>
            <a:r>
              <a:rPr lang="en-GB" sz="1800" b="0" dirty="0">
                <a:solidFill>
                  <a:schemeClr val="tx1">
                    <a:lumMod val="50000"/>
                    <a:lumOff val="50000"/>
                  </a:schemeClr>
                </a:solidFill>
                <a:latin typeface="Trebuchet MS"/>
              </a:rPr>
              <a:t>-16-</a:t>
            </a:r>
            <a:r>
              <a:rPr lang="en-GB" sz="1800" b="0" dirty="0" smtClean="0">
                <a:solidFill>
                  <a:schemeClr val="tx1">
                    <a:lumMod val="50000"/>
                    <a:lumOff val="50000"/>
                  </a:schemeClr>
                </a:solidFill>
                <a:latin typeface="Trebuchet MS"/>
              </a:rPr>
              <a:t>037, EXO</a:t>
            </a:r>
            <a:r>
              <a:rPr lang="en-GB" sz="1800" b="0" dirty="0">
                <a:solidFill>
                  <a:schemeClr val="tx1">
                    <a:lumMod val="50000"/>
                    <a:lumOff val="50000"/>
                  </a:schemeClr>
                </a:solidFill>
                <a:latin typeface="Trebuchet MS"/>
              </a:rPr>
              <a:t>-</a:t>
            </a:r>
            <a:r>
              <a:rPr lang="en-GB" sz="1800" b="0" dirty="0" smtClean="0">
                <a:solidFill>
                  <a:schemeClr val="tx1">
                    <a:lumMod val="50000"/>
                    <a:lumOff val="50000"/>
                  </a:schemeClr>
                </a:solidFill>
                <a:latin typeface="Trebuchet MS"/>
              </a:rPr>
              <a:t>12-060 </a:t>
            </a:r>
            <a:r>
              <a:rPr lang="en-GB" sz="1800" b="0" dirty="0">
                <a:solidFill>
                  <a:schemeClr val="tx1">
                    <a:lumMod val="50000"/>
                    <a:lumOff val="50000"/>
                  </a:schemeClr>
                </a:solidFill>
                <a:latin typeface="Trebuchet MS"/>
              </a:rPr>
              <a:t>(8 TeV)</a:t>
            </a:r>
            <a:endParaRPr lang="en-GB" sz="1800" b="0" dirty="0" smtClean="0">
              <a:solidFill>
                <a:schemeClr val="tx1">
                  <a:lumMod val="50000"/>
                  <a:lumOff val="50000"/>
                </a:schemeClr>
              </a:solidFill>
              <a:latin typeface="Trebuchet MS"/>
            </a:endParaRPr>
          </a:p>
          <a:p>
            <a:pPr marL="800100" lvl="1" indent="-342900">
              <a:buFontTx/>
              <a:buChar char="-"/>
            </a:pPr>
            <a:r>
              <a:rPr lang="en-GB" sz="2000" b="0" dirty="0" smtClean="0">
                <a:solidFill>
                  <a:schemeClr val="tx1"/>
                </a:solidFill>
                <a:latin typeface="Trebuchet MS"/>
              </a:rPr>
              <a:t>MET + top: </a:t>
            </a:r>
            <a:r>
              <a:rPr lang="en-GB" sz="1800" b="0" dirty="0">
                <a:solidFill>
                  <a:schemeClr val="tx1">
                    <a:lumMod val="50000"/>
                    <a:lumOff val="50000"/>
                  </a:schemeClr>
                </a:solidFill>
                <a:latin typeface="Trebuchet MS"/>
              </a:rPr>
              <a:t>EXO-16-</a:t>
            </a:r>
            <a:r>
              <a:rPr lang="en-GB" sz="1800" b="0" dirty="0" smtClean="0">
                <a:solidFill>
                  <a:schemeClr val="tx1">
                    <a:lumMod val="50000"/>
                    <a:lumOff val="50000"/>
                  </a:schemeClr>
                </a:solidFill>
                <a:latin typeface="Trebuchet MS"/>
              </a:rPr>
              <a:t>017, EXO</a:t>
            </a:r>
            <a:r>
              <a:rPr lang="en-GB" sz="1800" b="0" dirty="0">
                <a:solidFill>
                  <a:schemeClr val="tx1">
                    <a:lumMod val="50000"/>
                    <a:lumOff val="50000"/>
                  </a:schemeClr>
                </a:solidFill>
                <a:latin typeface="Trebuchet MS"/>
              </a:rPr>
              <a:t>-</a:t>
            </a:r>
            <a:r>
              <a:rPr lang="en-GB" sz="1800" b="0" dirty="0" smtClean="0">
                <a:solidFill>
                  <a:schemeClr val="tx1">
                    <a:lumMod val="50000"/>
                    <a:lumOff val="50000"/>
                  </a:schemeClr>
                </a:solidFill>
                <a:latin typeface="Trebuchet MS"/>
              </a:rPr>
              <a:t>16-040, B2G-14-004, B2G-13-004, B2G-12-022 (8 TeV)</a:t>
            </a:r>
          </a:p>
          <a:p>
            <a:pPr marL="800100" lvl="1" indent="-342900">
              <a:buFontTx/>
              <a:buChar char="-"/>
            </a:pPr>
            <a:r>
              <a:rPr lang="en-GB" sz="2000" b="0" dirty="0">
                <a:solidFill>
                  <a:schemeClr val="tx1"/>
                </a:solidFill>
                <a:latin typeface="Trebuchet MS"/>
              </a:rPr>
              <a:t>MET + </a:t>
            </a:r>
            <a:r>
              <a:rPr lang="en-GB" sz="2000" b="0" dirty="0" err="1" smtClean="0">
                <a:solidFill>
                  <a:schemeClr val="tx1"/>
                </a:solidFill>
                <a:latin typeface="Trebuchet MS"/>
              </a:rPr>
              <a:t>tt</a:t>
            </a:r>
            <a:r>
              <a:rPr lang="en-GB" sz="2000" b="0" dirty="0" smtClean="0">
                <a:solidFill>
                  <a:schemeClr val="tx1"/>
                </a:solidFill>
                <a:latin typeface="Trebuchet MS"/>
              </a:rPr>
              <a:t>: </a:t>
            </a:r>
            <a:r>
              <a:rPr lang="en-GB" sz="1800" b="0" dirty="0">
                <a:solidFill>
                  <a:schemeClr val="tx1">
                    <a:lumMod val="50000"/>
                    <a:lumOff val="50000"/>
                  </a:schemeClr>
                </a:solidFill>
                <a:latin typeface="Trebuchet MS"/>
              </a:rPr>
              <a:t>EXO-16-</a:t>
            </a:r>
            <a:r>
              <a:rPr lang="en-GB" sz="1800" b="0" dirty="0" smtClean="0">
                <a:solidFill>
                  <a:schemeClr val="tx1">
                    <a:lumMod val="50000"/>
                    <a:lumOff val="50000"/>
                  </a:schemeClr>
                </a:solidFill>
                <a:latin typeface="Trebuchet MS"/>
              </a:rPr>
              <a:t>005, </a:t>
            </a:r>
            <a:r>
              <a:rPr lang="en-GB" sz="1800" b="0" dirty="0">
                <a:solidFill>
                  <a:schemeClr val="tx1">
                    <a:lumMod val="50000"/>
                    <a:lumOff val="50000"/>
                  </a:schemeClr>
                </a:solidFill>
                <a:latin typeface="Trebuchet MS"/>
              </a:rPr>
              <a:t>EXO-16-</a:t>
            </a:r>
            <a:r>
              <a:rPr lang="en-GB" sz="1800" b="0" dirty="0" smtClean="0">
                <a:solidFill>
                  <a:schemeClr val="tx1">
                    <a:lumMod val="50000"/>
                    <a:lumOff val="50000"/>
                  </a:schemeClr>
                </a:solidFill>
                <a:latin typeface="Trebuchet MS"/>
              </a:rPr>
              <a:t>028</a:t>
            </a:r>
          </a:p>
          <a:p>
            <a:pPr marL="800100" lvl="1" indent="-342900">
              <a:buFontTx/>
              <a:buChar char="-"/>
            </a:pPr>
            <a:r>
              <a:rPr lang="en-GB" sz="2000" b="0" dirty="0" smtClean="0">
                <a:solidFill>
                  <a:schemeClr val="tx1"/>
                </a:solidFill>
                <a:latin typeface="Trebuchet MS"/>
              </a:rPr>
              <a:t>MET + Higgs: </a:t>
            </a:r>
            <a:r>
              <a:rPr lang="en-GB" sz="1800" b="0" dirty="0" smtClean="0">
                <a:solidFill>
                  <a:schemeClr val="tx1">
                    <a:lumMod val="50000"/>
                    <a:lumOff val="50000"/>
                  </a:schemeClr>
                </a:solidFill>
                <a:latin typeface="Trebuchet MS"/>
              </a:rPr>
              <a:t>EXO-16-011, EXO-16-012</a:t>
            </a:r>
          </a:p>
          <a:p>
            <a:pPr lvl="1"/>
            <a:r>
              <a:rPr lang="en-GB" sz="1800" b="0" dirty="0" smtClean="0">
                <a:solidFill>
                  <a:schemeClr val="tx1">
                    <a:lumMod val="50000"/>
                    <a:lumOff val="50000"/>
                  </a:schemeClr>
                </a:solidFill>
                <a:latin typeface="Trebuchet MS"/>
              </a:rPr>
              <a:t>-    </a:t>
            </a:r>
            <a:r>
              <a:rPr lang="en-GB" sz="2000" b="0" dirty="0" smtClean="0">
                <a:solidFill>
                  <a:schemeClr val="tx1"/>
                </a:solidFill>
                <a:latin typeface="Trebuchet MS"/>
              </a:rPr>
              <a:t>Associated b quarks:</a:t>
            </a:r>
            <a:r>
              <a:rPr lang="en-GB" sz="1800" b="0" dirty="0" smtClean="0">
                <a:solidFill>
                  <a:schemeClr val="tx1"/>
                </a:solidFill>
                <a:latin typeface="Trebuchet MS"/>
              </a:rPr>
              <a:t> </a:t>
            </a:r>
            <a:r>
              <a:rPr lang="en-GB" sz="1800" b="0" dirty="0" smtClean="0">
                <a:solidFill>
                  <a:schemeClr val="tx1">
                    <a:lumMod val="50000"/>
                    <a:lumOff val="50000"/>
                  </a:schemeClr>
                </a:solidFill>
                <a:latin typeface="Trebuchet MS"/>
              </a:rPr>
              <a:t>B2G-15-007 (13 TeV)</a:t>
            </a:r>
            <a:endParaRPr lang="en-GB" sz="2000" b="0" dirty="0" smtClean="0">
              <a:solidFill>
                <a:srgbClr val="000090"/>
              </a:solidFill>
              <a:latin typeface="Trebuchet MS"/>
            </a:endParaRPr>
          </a:p>
          <a:p>
            <a:pPr marL="342900" indent="-342900">
              <a:buFontTx/>
              <a:buChar char="-"/>
            </a:pPr>
            <a:endParaRPr lang="en-GB" sz="2000" b="0" dirty="0" smtClean="0">
              <a:solidFill>
                <a:srgbClr val="000090"/>
              </a:solidFill>
              <a:latin typeface="Trebuchet MS"/>
            </a:endParaRPr>
          </a:p>
          <a:p>
            <a:pPr marL="342900" indent="-342900">
              <a:buFontTx/>
              <a:buChar char="-"/>
            </a:pPr>
            <a:endParaRPr lang="en-GB" sz="2000" b="0" dirty="0" smtClean="0">
              <a:solidFill>
                <a:srgbClr val="000090"/>
              </a:solidFill>
              <a:latin typeface="Trebuchet MS"/>
            </a:endParaRPr>
          </a:p>
        </p:txBody>
      </p:sp>
      <p:sp>
        <p:nvSpPr>
          <p:cNvPr id="14" name="Rectangle 12"/>
          <p:cNvSpPr/>
          <p:nvPr/>
        </p:nvSpPr>
        <p:spPr>
          <a:xfrm>
            <a:off x="1293604" y="6036945"/>
            <a:ext cx="7697520" cy="338554"/>
          </a:xfrm>
          <a:prstGeom prst="rect">
            <a:avLst/>
          </a:prstGeom>
          <a:solidFill>
            <a:srgbClr val="000090"/>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spcAft>
                <a:spcPts val="600"/>
              </a:spcAft>
            </a:pPr>
            <a:r>
              <a:rPr lang="en-US" sz="1600" i="1" dirty="0" smtClean="0">
                <a:solidFill>
                  <a:schemeClr val="bg1"/>
                </a:solidFill>
                <a:latin typeface="Trebuchet MS"/>
                <a:cs typeface="Hobo Std"/>
                <a:hlinkClick r:id="rId4"/>
              </a:rPr>
              <a:t>http</a:t>
            </a:r>
            <a:r>
              <a:rPr lang="en-US" sz="1600" i="1" dirty="0">
                <a:solidFill>
                  <a:schemeClr val="bg1"/>
                </a:solidFill>
                <a:latin typeface="Trebuchet MS"/>
                <a:cs typeface="Hobo Std"/>
                <a:hlinkClick r:id="rId4"/>
              </a:rPr>
              <a:t>://cms-results.web.cern.ch/cms-results/public-results/</a:t>
            </a:r>
            <a:r>
              <a:rPr lang="en-US" sz="1600" i="1" dirty="0" smtClean="0">
                <a:solidFill>
                  <a:schemeClr val="bg1"/>
                </a:solidFill>
                <a:latin typeface="Trebuchet MS"/>
                <a:cs typeface="Hobo Std"/>
                <a:hlinkClick r:id="rId4"/>
              </a:rPr>
              <a:t>publications</a:t>
            </a:r>
            <a:endParaRPr lang="en-US" sz="1600" i="1" dirty="0">
              <a:solidFill>
                <a:schemeClr val="bg1"/>
              </a:solidFill>
              <a:latin typeface="Trebuchet MS"/>
              <a:cs typeface="Hobo Std"/>
            </a:endParaRPr>
          </a:p>
        </p:txBody>
      </p:sp>
    </p:spTree>
    <p:extLst>
      <p:ext uri="{BB962C8B-B14F-4D97-AF65-F5344CB8AC3E}">
        <p14:creationId xmlns:p14="http://schemas.microsoft.com/office/powerpoint/2010/main" val="25938613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_limit_siAndScal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64673" y="3140614"/>
            <a:ext cx="3429002" cy="3573977"/>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15</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Searches – </a:t>
            </a:r>
            <a:r>
              <a:rPr lang="en-GB" sz="2800" dirty="0" err="1" smtClean="0">
                <a:solidFill>
                  <a:srgbClr val="000090"/>
                </a:solidFill>
                <a:latin typeface="Trebuchet MS"/>
              </a:rPr>
              <a:t>Monojets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4"/>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7" name="Rectangle 16"/>
          <p:cNvSpPr/>
          <p:nvPr/>
        </p:nvSpPr>
        <p:spPr>
          <a:xfrm>
            <a:off x="931175" y="1106852"/>
            <a:ext cx="4004837" cy="369332"/>
          </a:xfrm>
          <a:prstGeom prst="rect">
            <a:avLst/>
          </a:prstGeom>
          <a:solidFill>
            <a:schemeClr val="bg1">
              <a:lumMod val="85000"/>
            </a:schemeClr>
          </a:solidFill>
        </p:spPr>
        <p:txBody>
          <a:bodyPr wrap="none">
            <a:spAutoFit/>
          </a:bodyPr>
          <a:lstStyle/>
          <a:p>
            <a:pPr algn="ctr"/>
            <a:r>
              <a:rPr lang="en-US" sz="1800" b="0" i="1" dirty="0" smtClean="0">
                <a:solidFill>
                  <a:schemeClr val="tx1">
                    <a:lumMod val="75000"/>
                    <a:lumOff val="25000"/>
                  </a:schemeClr>
                </a:solidFill>
                <a:latin typeface="Trebuchet MS"/>
              </a:rPr>
              <a:t>CMS-EXO-12-048, EPJC 75 (2015) 235</a:t>
            </a:r>
            <a:endParaRPr lang="en-US" sz="1800" dirty="0"/>
          </a:p>
        </p:txBody>
      </p:sp>
      <p:pic>
        <p:nvPicPr>
          <p:cNvPr id="19" name="Picture 18" descr="SpinIndependent_Scan_shad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95390" y="873914"/>
            <a:ext cx="2516022" cy="2622398"/>
          </a:xfrm>
          <a:prstGeom prst="rect">
            <a:avLst/>
          </a:prstGeom>
        </p:spPr>
      </p:pic>
      <p:pic>
        <p:nvPicPr>
          <p:cNvPr id="2" name="Picture 1" descr="CMS-EXO-12-048_Figure_005-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3699" y="3481696"/>
            <a:ext cx="3352801" cy="3130872"/>
          </a:xfrm>
          <a:prstGeom prst="rect">
            <a:avLst/>
          </a:prstGeom>
        </p:spPr>
      </p:pic>
      <p:grpSp>
        <p:nvGrpSpPr>
          <p:cNvPr id="3" name="Group 2"/>
          <p:cNvGrpSpPr/>
          <p:nvPr/>
        </p:nvGrpSpPr>
        <p:grpSpPr>
          <a:xfrm>
            <a:off x="909948" y="1579753"/>
            <a:ext cx="5122552" cy="1754327"/>
            <a:chOff x="909948" y="1579753"/>
            <a:chExt cx="5122552" cy="1754327"/>
          </a:xfrm>
        </p:grpSpPr>
        <p:sp>
          <p:nvSpPr>
            <p:cNvPr id="24" name="Text Box 14"/>
            <p:cNvSpPr txBox="1">
              <a:spLocks noChangeArrowheads="1"/>
            </p:cNvSpPr>
            <p:nvPr/>
          </p:nvSpPr>
          <p:spPr bwMode="auto">
            <a:xfrm>
              <a:off x="909948" y="1579753"/>
              <a:ext cx="5122552" cy="1754327"/>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Data sample: </a:t>
              </a:r>
            </a:p>
            <a:p>
              <a:r>
                <a:rPr lang="en-GB" sz="1800" b="0" dirty="0" smtClean="0">
                  <a:solidFill>
                    <a:srgbClr val="000090"/>
                  </a:solidFill>
                  <a:latin typeface="Trebuchet MS"/>
                </a:rPr>
                <a:t>19.7 fb</a:t>
              </a:r>
              <a:r>
                <a:rPr lang="en-GB" sz="1800" b="0" baseline="30000" dirty="0" smtClean="0">
                  <a:solidFill>
                    <a:srgbClr val="000090"/>
                  </a:solidFill>
                  <a:latin typeface="Trebuchet MS"/>
                </a:rPr>
                <a:t>-1</a:t>
              </a:r>
              <a:r>
                <a:rPr lang="en-GB" sz="1800" b="0" dirty="0" smtClean="0">
                  <a:solidFill>
                    <a:srgbClr val="000090"/>
                  </a:solidFill>
                  <a:latin typeface="Trebuchet MS"/>
                </a:rPr>
                <a:t> at √s = 8 TeV, </a:t>
              </a:r>
              <a:r>
                <a:rPr lang="en-GB" sz="1800" b="0" dirty="0">
                  <a:solidFill>
                    <a:srgbClr val="000090"/>
                  </a:solidFill>
                  <a:latin typeface="Trebuchet MS"/>
                </a:rPr>
                <a:t>5.0 </a:t>
              </a:r>
              <a:r>
                <a:rPr lang="en-GB" sz="1800" b="0" dirty="0" smtClean="0">
                  <a:solidFill>
                    <a:srgbClr val="000090"/>
                  </a:solidFill>
                  <a:latin typeface="Trebuchet MS"/>
                </a:rPr>
                <a:t>fb</a:t>
              </a:r>
              <a:r>
                <a:rPr lang="en-GB" sz="1800" b="0" baseline="30000" dirty="0">
                  <a:solidFill>
                    <a:srgbClr val="000090"/>
                  </a:solidFill>
                  <a:latin typeface="Trebuchet MS"/>
                </a:rPr>
                <a:t>-1</a:t>
              </a:r>
              <a:r>
                <a:rPr lang="en-GB" sz="1800" b="0" dirty="0">
                  <a:solidFill>
                    <a:srgbClr val="000090"/>
                  </a:solidFill>
                  <a:latin typeface="Trebuchet MS"/>
                </a:rPr>
                <a:t> at √s = </a:t>
              </a:r>
              <a:r>
                <a:rPr lang="en-GB" sz="1800" b="0" dirty="0" smtClean="0">
                  <a:solidFill>
                    <a:srgbClr val="000090"/>
                  </a:solidFill>
                  <a:latin typeface="Trebuchet MS"/>
                </a:rPr>
                <a:t>7 TeV</a:t>
              </a:r>
            </a:p>
            <a:p>
              <a:r>
                <a:rPr lang="en-GB" sz="1800" b="0" dirty="0" smtClean="0">
                  <a:solidFill>
                    <a:srgbClr val="000090"/>
                  </a:solidFill>
                  <a:latin typeface="Trebuchet MS"/>
                </a:rPr>
                <a:t>Background: </a:t>
              </a:r>
            </a:p>
            <a:p>
              <a:r>
                <a:rPr lang="en-GB" sz="1800" b="0" dirty="0" smtClean="0">
                  <a:solidFill>
                    <a:srgbClr val="000090"/>
                  </a:solidFill>
                  <a:latin typeface="Trebuchet MS"/>
                </a:rPr>
                <a:t>Z(</a:t>
              </a:r>
              <a:r>
                <a:rPr lang="en-GB" sz="1800" b="0" dirty="0" err="1" smtClean="0">
                  <a:solidFill>
                    <a:srgbClr val="000090"/>
                  </a:solidFill>
                  <a:latin typeface="Trebuchet MS"/>
                </a:rPr>
                <a:t>νν</a:t>
              </a:r>
              <a:r>
                <a:rPr lang="en-GB" sz="1800" b="0" dirty="0" smtClean="0">
                  <a:solidFill>
                    <a:srgbClr val="000090"/>
                  </a:solidFill>
                  <a:latin typeface="Trebuchet MS"/>
                </a:rPr>
                <a:t>) estimated from Z(</a:t>
              </a:r>
              <a:r>
                <a:rPr lang="en-GB" sz="1800" b="0" dirty="0" err="1" smtClean="0">
                  <a:solidFill>
                    <a:srgbClr val="000090"/>
                  </a:solidFill>
                  <a:latin typeface="Trebuchet MS"/>
                </a:rPr>
                <a:t>μμ</a:t>
              </a:r>
              <a:r>
                <a:rPr lang="en-GB" sz="1800" b="0" dirty="0" smtClean="0">
                  <a:solidFill>
                    <a:srgbClr val="000090"/>
                  </a:solidFill>
                  <a:latin typeface="Trebuchet MS"/>
                </a:rPr>
                <a:t>) control sample,</a:t>
              </a:r>
            </a:p>
            <a:p>
              <a:r>
                <a:rPr lang="en-GB" sz="1800" b="0" dirty="0" err="1" smtClean="0">
                  <a:solidFill>
                    <a:srgbClr val="000090"/>
                  </a:solidFill>
                  <a:latin typeface="Trebuchet MS"/>
                </a:rPr>
                <a:t>tt</a:t>
              </a:r>
              <a:r>
                <a:rPr lang="en-GB" sz="1800" b="0" dirty="0" smtClean="0">
                  <a:solidFill>
                    <a:srgbClr val="000090"/>
                  </a:solidFill>
                  <a:latin typeface="Trebuchet MS"/>
                </a:rPr>
                <a:t> and QCD </a:t>
              </a:r>
              <a:r>
                <a:rPr lang="en-GB" sz="1800" b="0" dirty="0" err="1" smtClean="0">
                  <a:solidFill>
                    <a:srgbClr val="000090"/>
                  </a:solidFill>
                  <a:latin typeface="Trebuchet MS"/>
                </a:rPr>
                <a:t>multijets</a:t>
              </a:r>
              <a:r>
                <a:rPr lang="en-GB" sz="1800" b="0" dirty="0" smtClean="0">
                  <a:solidFill>
                    <a:srgbClr val="000090"/>
                  </a:solidFill>
                  <a:latin typeface="Trebuchet MS"/>
                </a:rPr>
                <a:t> removed by excluding events with more than 2 jets with </a:t>
              </a:r>
              <a:r>
                <a:rPr lang="en-GB" sz="1800" b="0" dirty="0" err="1" smtClean="0">
                  <a:solidFill>
                    <a:srgbClr val="000090"/>
                  </a:solidFill>
                  <a:latin typeface="Trebuchet MS"/>
                </a:rPr>
                <a:t>p</a:t>
              </a:r>
              <a:r>
                <a:rPr lang="en-GB" sz="1800" b="0" baseline="-25000" dirty="0" err="1" smtClean="0">
                  <a:solidFill>
                    <a:srgbClr val="000090"/>
                  </a:solidFill>
                  <a:latin typeface="Trebuchet MS"/>
                </a:rPr>
                <a:t>T</a:t>
              </a:r>
              <a:r>
                <a:rPr lang="en-GB" sz="1800" b="0" baseline="-25000" dirty="0" smtClean="0">
                  <a:solidFill>
                    <a:srgbClr val="000090"/>
                  </a:solidFill>
                  <a:latin typeface="Trebuchet MS"/>
                </a:rPr>
                <a:t> </a:t>
              </a:r>
              <a:r>
                <a:rPr lang="en-GB" sz="1800" b="0" dirty="0" smtClean="0">
                  <a:solidFill>
                    <a:srgbClr val="000090"/>
                  </a:solidFill>
                  <a:latin typeface="Trebuchet MS"/>
                </a:rPr>
                <a:t>&gt; 30 </a:t>
              </a:r>
              <a:r>
                <a:rPr lang="en-GB" sz="1800" b="0" dirty="0" err="1" smtClean="0">
                  <a:solidFill>
                    <a:srgbClr val="000090"/>
                  </a:solidFill>
                  <a:latin typeface="Trebuchet MS"/>
                </a:rPr>
                <a:t>GeV</a:t>
              </a:r>
              <a:endParaRPr lang="en-GB" sz="1800" b="0" dirty="0">
                <a:solidFill>
                  <a:srgbClr val="000090"/>
                </a:solidFill>
                <a:latin typeface="Trebuchet MS"/>
              </a:endParaRPr>
            </a:p>
          </p:txBody>
        </p:sp>
        <p:sp>
          <p:nvSpPr>
            <p:cNvPr id="14" name="Text Box 14"/>
            <p:cNvSpPr txBox="1">
              <a:spLocks noChangeArrowheads="1"/>
            </p:cNvSpPr>
            <p:nvPr/>
          </p:nvSpPr>
          <p:spPr bwMode="auto">
            <a:xfrm flipH="1">
              <a:off x="993766" y="2532253"/>
              <a:ext cx="339733"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a:t>
              </a:r>
              <a:endParaRPr lang="en-GB" sz="1800" b="0" dirty="0">
                <a:solidFill>
                  <a:srgbClr val="000090"/>
                </a:solidFill>
                <a:latin typeface="Trebuchet MS"/>
              </a:endParaRPr>
            </a:p>
          </p:txBody>
        </p:sp>
      </p:grpSp>
    </p:spTree>
    <p:extLst>
      <p:ext uri="{BB962C8B-B14F-4D97-AF65-F5344CB8AC3E}">
        <p14:creationId xmlns:p14="http://schemas.microsoft.com/office/powerpoint/2010/main" val="11674420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16</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Searches – </a:t>
            </a:r>
            <a:r>
              <a:rPr lang="en-GB" sz="2800" dirty="0" err="1" smtClean="0">
                <a:solidFill>
                  <a:srgbClr val="000090"/>
                </a:solidFill>
                <a:latin typeface="Trebuchet MS"/>
              </a:rPr>
              <a:t>Monojets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8" name="Text Box 14"/>
          <p:cNvSpPr txBox="1">
            <a:spLocks noChangeArrowheads="1"/>
          </p:cNvSpPr>
          <p:nvPr/>
        </p:nvSpPr>
        <p:spPr bwMode="auto">
          <a:xfrm>
            <a:off x="592448" y="2786253"/>
            <a:ext cx="8729352" cy="646331"/>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Event selection: ≥ 1 jets with E</a:t>
            </a:r>
            <a:r>
              <a:rPr lang="en-GB" sz="1800" b="0" baseline="-25000" dirty="0" smtClean="0">
                <a:solidFill>
                  <a:srgbClr val="000090"/>
                </a:solidFill>
                <a:latin typeface="Trebuchet MS"/>
              </a:rPr>
              <a:t>T</a:t>
            </a:r>
            <a:r>
              <a:rPr lang="en-GB" sz="1800" b="0" dirty="0" smtClean="0">
                <a:solidFill>
                  <a:srgbClr val="000090"/>
                </a:solidFill>
                <a:latin typeface="Trebuchet MS"/>
              </a:rPr>
              <a:t> &gt; 100 </a:t>
            </a:r>
            <a:r>
              <a:rPr lang="en-GB" sz="1800" b="0" dirty="0" err="1" smtClean="0">
                <a:solidFill>
                  <a:srgbClr val="000090"/>
                </a:solidFill>
                <a:latin typeface="Trebuchet MS"/>
              </a:rPr>
              <a:t>GeV</a:t>
            </a:r>
            <a:r>
              <a:rPr lang="en-GB" sz="1800" b="0" dirty="0" smtClean="0">
                <a:solidFill>
                  <a:srgbClr val="000090"/>
                </a:solidFill>
                <a:latin typeface="Trebuchet MS"/>
              </a:rPr>
              <a:t>, </a:t>
            </a:r>
            <a:r>
              <a:rPr lang="en-GB" sz="1800" b="0" dirty="0" err="1" smtClean="0">
                <a:solidFill>
                  <a:srgbClr val="000090"/>
                </a:solidFill>
                <a:latin typeface="Trebuchet MS"/>
              </a:rPr>
              <a:t>E</a:t>
            </a:r>
            <a:r>
              <a:rPr lang="en-GB" sz="1800" b="0" baseline="-25000" dirty="0" err="1" smtClean="0">
                <a:solidFill>
                  <a:srgbClr val="000090"/>
                </a:solidFill>
                <a:latin typeface="Trebuchet MS"/>
              </a:rPr>
              <a:t>T</a:t>
            </a:r>
            <a:r>
              <a:rPr lang="en-GB" sz="1800" b="0" baseline="30000" dirty="0" err="1" smtClean="0">
                <a:solidFill>
                  <a:srgbClr val="000090"/>
                </a:solidFill>
                <a:latin typeface="Trebuchet MS"/>
              </a:rPr>
              <a:t>miss</a:t>
            </a:r>
            <a:r>
              <a:rPr lang="en-GB" sz="1800" b="0" dirty="0" smtClean="0">
                <a:solidFill>
                  <a:srgbClr val="000090"/>
                </a:solidFill>
                <a:latin typeface="Trebuchet MS"/>
              </a:rPr>
              <a:t> &gt; 200 </a:t>
            </a:r>
            <a:r>
              <a:rPr lang="en-GB" sz="1800" b="0" dirty="0" err="1" smtClean="0">
                <a:solidFill>
                  <a:srgbClr val="000090"/>
                </a:solidFill>
                <a:latin typeface="Trebuchet MS"/>
              </a:rPr>
              <a:t>GeV</a:t>
            </a:r>
            <a:endParaRPr lang="en-GB" sz="1800" b="0" dirty="0" smtClean="0">
              <a:solidFill>
                <a:srgbClr val="000090"/>
              </a:solidFill>
              <a:latin typeface="Trebuchet MS"/>
            </a:endParaRPr>
          </a:p>
          <a:p>
            <a:r>
              <a:rPr lang="en-GB" sz="1800" b="0" dirty="0" smtClean="0">
                <a:solidFill>
                  <a:srgbClr val="000090"/>
                </a:solidFill>
                <a:latin typeface="Trebuchet MS"/>
              </a:rPr>
              <a:t>Data sample: 2.1 fb</a:t>
            </a:r>
            <a:r>
              <a:rPr lang="en-GB" sz="1800" b="0" baseline="30000" dirty="0" smtClean="0">
                <a:solidFill>
                  <a:srgbClr val="000090"/>
                </a:solidFill>
                <a:latin typeface="Trebuchet MS"/>
              </a:rPr>
              <a:t>-1</a:t>
            </a:r>
            <a:r>
              <a:rPr lang="en-GB" sz="1800" b="0" dirty="0" smtClean="0">
                <a:solidFill>
                  <a:srgbClr val="000090"/>
                </a:solidFill>
                <a:latin typeface="Trebuchet MS"/>
              </a:rPr>
              <a:t> at √s = 13 TeV</a:t>
            </a:r>
            <a:endParaRPr lang="en-GB" sz="1800" b="0" dirty="0">
              <a:solidFill>
                <a:srgbClr val="000090"/>
              </a:solidFill>
              <a:latin typeface="Trebuchet MS"/>
            </a:endParaRPr>
          </a:p>
        </p:txBody>
      </p:sp>
      <p:pic>
        <p:nvPicPr>
          <p:cNvPr id="2" name="Picture 1" descr="CMS-PAS-EXO-15-003_Figure_001-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838200"/>
            <a:ext cx="1889125" cy="1511300"/>
          </a:xfrm>
          <a:prstGeom prst="rect">
            <a:avLst/>
          </a:prstGeom>
        </p:spPr>
      </p:pic>
      <p:pic>
        <p:nvPicPr>
          <p:cNvPr id="3" name="Picture 2" descr="CMS-PAS-EXO-15-003_Figure_001-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001" y="939801"/>
            <a:ext cx="1798638" cy="1308100"/>
          </a:xfrm>
          <a:prstGeom prst="rect">
            <a:avLst/>
          </a:prstGeom>
        </p:spPr>
      </p:pic>
      <p:sp>
        <p:nvSpPr>
          <p:cNvPr id="19" name="Text Box 14"/>
          <p:cNvSpPr txBox="1">
            <a:spLocks noChangeArrowheads="1"/>
          </p:cNvSpPr>
          <p:nvPr/>
        </p:nvSpPr>
        <p:spPr bwMode="auto">
          <a:xfrm>
            <a:off x="694048" y="2354453"/>
            <a:ext cx="6202052" cy="615553"/>
          </a:xfrm>
          <a:prstGeom prst="rect">
            <a:avLst/>
          </a:prstGeom>
          <a:noFill/>
          <a:ln w="9525">
            <a:noFill/>
            <a:miter lim="800000"/>
            <a:headEnd/>
            <a:tailEnd/>
          </a:ln>
        </p:spPr>
        <p:txBody>
          <a:bodyPr wrap="square">
            <a:prstTxWarp prst="textNoShape">
              <a:avLst/>
            </a:prstTxWarp>
            <a:spAutoFit/>
          </a:bodyPr>
          <a:lstStyle/>
          <a:p>
            <a:r>
              <a:rPr lang="en-GB" sz="1600" b="0" dirty="0" smtClean="0">
                <a:solidFill>
                  <a:schemeClr val="tx1">
                    <a:lumMod val="50000"/>
                    <a:lumOff val="50000"/>
                  </a:schemeClr>
                </a:solidFill>
                <a:latin typeface="Trebuchet MS"/>
              </a:rPr>
              <a:t>Spin-0 </a:t>
            </a:r>
            <a:r>
              <a:rPr lang="en-GB" sz="1600" b="0" dirty="0">
                <a:solidFill>
                  <a:schemeClr val="tx1">
                    <a:lumMod val="50000"/>
                    <a:lumOff val="50000"/>
                  </a:schemeClr>
                </a:solidFill>
                <a:latin typeface="Trebuchet MS"/>
              </a:rPr>
              <a:t>mediator X (scalar or </a:t>
            </a:r>
            <a:r>
              <a:rPr lang="en-GB" sz="1600" b="0" dirty="0" err="1">
                <a:solidFill>
                  <a:schemeClr val="tx1">
                    <a:lumMod val="50000"/>
                    <a:lumOff val="50000"/>
                  </a:schemeClr>
                </a:solidFill>
                <a:latin typeface="Trebuchet MS"/>
              </a:rPr>
              <a:t>pseudoscalar</a:t>
            </a:r>
            <a:r>
              <a:rPr lang="en-GB" sz="1600" b="0" dirty="0">
                <a:solidFill>
                  <a:schemeClr val="tx1">
                    <a:lumMod val="50000"/>
                    <a:lumOff val="50000"/>
                  </a:schemeClr>
                </a:solidFill>
                <a:latin typeface="Trebuchet MS"/>
              </a:rPr>
              <a:t> </a:t>
            </a:r>
            <a:r>
              <a:rPr lang="en-GB" sz="1600" b="0" dirty="0" smtClean="0">
                <a:solidFill>
                  <a:schemeClr val="tx1">
                    <a:lumMod val="50000"/>
                    <a:lumOff val="50000"/>
                  </a:schemeClr>
                </a:solidFill>
                <a:latin typeface="Trebuchet MS"/>
              </a:rPr>
              <a:t>current)</a:t>
            </a:r>
            <a:endParaRPr lang="en-GB" sz="1600" b="0" dirty="0">
              <a:solidFill>
                <a:schemeClr val="tx1">
                  <a:lumMod val="50000"/>
                  <a:lumOff val="50000"/>
                </a:schemeClr>
              </a:solidFill>
              <a:latin typeface="Trebuchet MS"/>
            </a:endParaRPr>
          </a:p>
          <a:p>
            <a:endParaRPr lang="en-GB" sz="1800" b="0" dirty="0" smtClean="0">
              <a:solidFill>
                <a:schemeClr val="tx1">
                  <a:lumMod val="50000"/>
                  <a:lumOff val="50000"/>
                </a:schemeClr>
              </a:solidFill>
              <a:latin typeface="Trebuchet MS"/>
            </a:endParaRPr>
          </a:p>
        </p:txBody>
      </p:sp>
      <p:sp>
        <p:nvSpPr>
          <p:cNvPr id="24" name="Text Box 14"/>
          <p:cNvSpPr txBox="1">
            <a:spLocks noChangeArrowheads="1"/>
          </p:cNvSpPr>
          <p:nvPr/>
        </p:nvSpPr>
        <p:spPr bwMode="auto">
          <a:xfrm>
            <a:off x="4123048" y="1503553"/>
            <a:ext cx="4373252" cy="1107996"/>
          </a:xfrm>
          <a:prstGeom prst="rect">
            <a:avLst/>
          </a:prstGeom>
          <a:noFill/>
          <a:ln w="9525">
            <a:noFill/>
            <a:miter lim="800000"/>
            <a:headEnd/>
            <a:tailEnd/>
          </a:ln>
        </p:spPr>
        <p:txBody>
          <a:bodyPr wrap="square">
            <a:prstTxWarp prst="textNoShape">
              <a:avLst/>
            </a:prstTxWarp>
            <a:spAutoFit/>
          </a:bodyPr>
          <a:lstStyle/>
          <a:p>
            <a:r>
              <a:rPr lang="en-GB" sz="1600" b="0" dirty="0" smtClean="0">
                <a:solidFill>
                  <a:schemeClr val="tx1">
                    <a:lumMod val="50000"/>
                    <a:lumOff val="50000"/>
                  </a:schemeClr>
                </a:solidFill>
                <a:latin typeface="Trebuchet MS"/>
              </a:rPr>
              <a:t>Spin-1 mediator X</a:t>
            </a:r>
          </a:p>
          <a:p>
            <a:r>
              <a:rPr lang="en-GB" sz="1600" b="0" dirty="0" smtClean="0">
                <a:solidFill>
                  <a:schemeClr val="tx1">
                    <a:lumMod val="50000"/>
                    <a:lumOff val="50000"/>
                  </a:schemeClr>
                </a:solidFill>
                <a:latin typeface="Trebuchet MS"/>
              </a:rPr>
              <a:t>(vector </a:t>
            </a:r>
            <a:r>
              <a:rPr lang="en-GB" sz="1600" b="0" dirty="0">
                <a:solidFill>
                  <a:schemeClr val="tx1">
                    <a:lumMod val="50000"/>
                    <a:lumOff val="50000"/>
                  </a:schemeClr>
                </a:solidFill>
                <a:latin typeface="Trebuchet MS"/>
              </a:rPr>
              <a:t>or </a:t>
            </a:r>
            <a:r>
              <a:rPr lang="en-GB" sz="1600" b="0" dirty="0" smtClean="0">
                <a:solidFill>
                  <a:schemeClr val="tx1">
                    <a:lumMod val="50000"/>
                    <a:lumOff val="50000"/>
                  </a:schemeClr>
                </a:solidFill>
                <a:latin typeface="Trebuchet MS"/>
              </a:rPr>
              <a:t>axial-vector </a:t>
            </a:r>
          </a:p>
          <a:p>
            <a:r>
              <a:rPr lang="en-GB" sz="1600" b="0" dirty="0" smtClean="0">
                <a:solidFill>
                  <a:schemeClr val="tx1">
                    <a:lumMod val="50000"/>
                    <a:lumOff val="50000"/>
                  </a:schemeClr>
                </a:solidFill>
                <a:latin typeface="Trebuchet MS"/>
              </a:rPr>
              <a:t>current)</a:t>
            </a:r>
            <a:endParaRPr lang="en-GB" sz="1600" b="0" dirty="0">
              <a:solidFill>
                <a:schemeClr val="tx1">
                  <a:lumMod val="50000"/>
                  <a:lumOff val="50000"/>
                </a:schemeClr>
              </a:solidFill>
              <a:latin typeface="Trebuchet MS"/>
            </a:endParaRPr>
          </a:p>
          <a:p>
            <a:endParaRPr lang="en-GB" sz="1800" b="0" dirty="0">
              <a:solidFill>
                <a:schemeClr val="tx1">
                  <a:lumMod val="50000"/>
                  <a:lumOff val="50000"/>
                </a:schemeClr>
              </a:solidFill>
              <a:latin typeface="Trebuchet MS"/>
            </a:endParaRPr>
          </a:p>
        </p:txBody>
      </p:sp>
      <p:pic>
        <p:nvPicPr>
          <p:cNvPr id="8" name="Picture 7" descr="EXO-15-007_Figure_005.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218549" y="2807956"/>
            <a:ext cx="3342006" cy="4533295"/>
          </a:xfrm>
          <a:prstGeom prst="rect">
            <a:avLst/>
          </a:prstGeom>
        </p:spPr>
      </p:pic>
      <p:pic>
        <p:nvPicPr>
          <p:cNvPr id="10" name="Picture 9" descr="EXO-15-007_Figure_006.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659582" y="3446317"/>
            <a:ext cx="2895601" cy="3927765"/>
          </a:xfrm>
          <a:prstGeom prst="rect">
            <a:avLst/>
          </a:prstGeom>
        </p:spPr>
      </p:pic>
      <p:sp>
        <p:nvSpPr>
          <p:cNvPr id="28" name="Rectangle 24"/>
          <p:cNvSpPr>
            <a:spLocks noChangeArrowheads="1"/>
          </p:cNvSpPr>
          <p:nvPr/>
        </p:nvSpPr>
        <p:spPr bwMode="auto">
          <a:xfrm>
            <a:off x="8613777" y="6553200"/>
            <a:ext cx="949324"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altLang="ja-JP" sz="1000" i="1" baseline="0" dirty="0" smtClean="0">
                <a:solidFill>
                  <a:schemeClr val="tx1"/>
                </a:solidFill>
                <a:latin typeface="Trebuchet MS"/>
                <a:ea typeface="ＭＳ Ｐゴシック" charset="-128"/>
                <a:cs typeface="ＭＳ Ｐゴシック" charset="-128"/>
              </a:rPr>
              <a:t>March 2016</a:t>
            </a:r>
            <a:endParaRPr lang="en-US" sz="1000" b="0" dirty="0">
              <a:solidFill>
                <a:schemeClr val="tx1"/>
              </a:solidFill>
              <a:latin typeface="Trebuchet MS"/>
            </a:endParaRPr>
          </a:p>
        </p:txBody>
      </p:sp>
      <p:sp>
        <p:nvSpPr>
          <p:cNvPr id="29" name="Rectangle 23"/>
          <p:cNvSpPr txBox="1">
            <a:spLocks noChangeArrowheads="1"/>
          </p:cNvSpPr>
          <p:nvPr/>
        </p:nvSpPr>
        <p:spPr bwMode="auto">
          <a:xfrm>
            <a:off x="47339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ctr" rtl="0" eaLnBrk="0" fontAlgn="base" hangingPunct="0">
              <a:spcBef>
                <a:spcPct val="0"/>
              </a:spcBef>
              <a:spcAft>
                <a:spcPct val="0"/>
              </a:spcAft>
              <a:defRPr sz="1000" b="1" i="1" kern="1200">
                <a:solidFill>
                  <a:schemeClr val="tx1"/>
                </a:solidFill>
                <a:latin typeface="Trebuchet MS"/>
                <a:ea typeface="+mn-ea"/>
                <a:cs typeface="+mn-cs"/>
              </a:defRPr>
            </a:lvl1pPr>
            <a:lvl2pPr marL="457200" algn="l" rtl="0" eaLnBrk="0" fontAlgn="base" hangingPunct="0">
              <a:spcBef>
                <a:spcPct val="0"/>
              </a:spcBef>
              <a:spcAft>
                <a:spcPct val="0"/>
              </a:spcAft>
              <a:defRPr sz="12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2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2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200" b="1" kern="1200">
                <a:solidFill>
                  <a:srgbClr val="DDFFF6"/>
                </a:solidFill>
                <a:latin typeface="Times New Roman" charset="0"/>
                <a:ea typeface="+mn-ea"/>
                <a:cs typeface="+mn-cs"/>
              </a:defRPr>
            </a:lvl5pPr>
            <a:lvl6pPr marL="2286000" algn="l" defTabSz="457200" rtl="0" eaLnBrk="1" latinLnBrk="0" hangingPunct="1">
              <a:defRPr sz="1200" b="1" kern="1200">
                <a:solidFill>
                  <a:srgbClr val="DDFFF6"/>
                </a:solidFill>
                <a:latin typeface="Times New Roman" charset="0"/>
                <a:ea typeface="+mn-ea"/>
                <a:cs typeface="+mn-cs"/>
              </a:defRPr>
            </a:lvl6pPr>
            <a:lvl7pPr marL="2743200" algn="l" defTabSz="457200" rtl="0" eaLnBrk="1" latinLnBrk="0" hangingPunct="1">
              <a:defRPr sz="1200" b="1" kern="1200">
                <a:solidFill>
                  <a:srgbClr val="DDFFF6"/>
                </a:solidFill>
                <a:latin typeface="Times New Roman" charset="0"/>
                <a:ea typeface="+mn-ea"/>
                <a:cs typeface="+mn-cs"/>
              </a:defRPr>
            </a:lvl7pPr>
            <a:lvl8pPr marL="3200400" algn="l" defTabSz="457200" rtl="0" eaLnBrk="1" latinLnBrk="0" hangingPunct="1">
              <a:defRPr sz="1200" b="1" kern="1200">
                <a:solidFill>
                  <a:srgbClr val="DDFFF6"/>
                </a:solidFill>
                <a:latin typeface="Times New Roman" charset="0"/>
                <a:ea typeface="+mn-ea"/>
                <a:cs typeface="+mn-cs"/>
              </a:defRPr>
            </a:lvl8pPr>
            <a:lvl9pPr marL="3657600" algn="l" defTabSz="457200" rtl="0" eaLnBrk="1" latinLnBrk="0" hangingPunct="1">
              <a:defRPr sz="1200" b="1" kern="1200">
                <a:solidFill>
                  <a:srgbClr val="DDFFF6"/>
                </a:solidFill>
                <a:latin typeface="Times New Roman" charset="0"/>
                <a:ea typeface="+mn-ea"/>
                <a:cs typeface="+mn-cs"/>
              </a:defRPr>
            </a:lvl9pPr>
          </a:lstStyle>
          <a:p>
            <a:pPr>
              <a:defRPr/>
            </a:pPr>
            <a:fld id="{66C63253-10A6-8B46-ACBF-BCB56AA29134}" type="slidenum">
              <a:rPr lang="en-US" smtClean="0"/>
              <a:pPr>
                <a:defRPr/>
              </a:pPr>
              <a:t>16</a:t>
            </a:fld>
            <a:endParaRPr lang="en-US" b="0" dirty="0"/>
          </a:p>
        </p:txBody>
      </p:sp>
      <p:sp>
        <p:nvSpPr>
          <p:cNvPr id="6" name="Date Placeholder 2"/>
          <p:cNvSpPr>
            <a:spLocks noGrp="1"/>
          </p:cNvSpPr>
          <p:nvPr>
            <p:ph type="dt" sz="half" idx="10"/>
          </p:nvPr>
        </p:nvSpPr>
        <p:spPr>
          <a:xfrm>
            <a:off x="431800" y="6553200"/>
            <a:ext cx="2146300" cy="304800"/>
          </a:xfrm>
        </p:spPr>
        <p:txBody>
          <a:bodyPr/>
          <a:lstStyle/>
          <a:p>
            <a:pPr>
              <a:defRPr/>
            </a:pPr>
            <a:r>
              <a:rPr lang="de-CH" dirty="0" smtClean="0"/>
              <a:t>C.-E. Wulz</a:t>
            </a:r>
            <a:endParaRPr lang="en-US" b="0" i="0" dirty="0"/>
          </a:p>
        </p:txBody>
      </p:sp>
      <p:pic>
        <p:nvPicPr>
          <p:cNvPr id="5" name="Picture 4" descr="EXO-15-007_Figure_004.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1708" y="794610"/>
            <a:ext cx="2894592" cy="3269389"/>
          </a:xfrm>
          <a:prstGeom prst="rect">
            <a:avLst/>
          </a:prstGeom>
        </p:spPr>
      </p:pic>
      <p:sp>
        <p:nvSpPr>
          <p:cNvPr id="17" name="Rectangle 16"/>
          <p:cNvSpPr/>
          <p:nvPr/>
        </p:nvSpPr>
        <p:spPr>
          <a:xfrm>
            <a:off x="4899020" y="1081452"/>
            <a:ext cx="1885754" cy="369332"/>
          </a:xfrm>
          <a:prstGeom prst="rect">
            <a:avLst/>
          </a:prstGeom>
          <a:solidFill>
            <a:schemeClr val="bg1">
              <a:lumMod val="85000"/>
            </a:schemeClr>
          </a:solidFill>
        </p:spPr>
        <p:txBody>
          <a:bodyPr wrap="none">
            <a:spAutoFit/>
          </a:bodyPr>
          <a:lstStyle/>
          <a:p>
            <a:pPr algn="ctr"/>
            <a:r>
              <a:rPr lang="en-US" sz="1800" b="0" i="1" dirty="0" smtClean="0">
                <a:solidFill>
                  <a:srgbClr val="FF0000"/>
                </a:solidFill>
                <a:latin typeface="Trebuchet MS"/>
              </a:rPr>
              <a:t>CMS-EXO-15-003</a:t>
            </a:r>
            <a:endParaRPr lang="en-US" sz="1800" dirty="0">
              <a:solidFill>
                <a:srgbClr val="FF0000"/>
              </a:solidFill>
            </a:endParaRPr>
          </a:p>
        </p:txBody>
      </p:sp>
      <p:sp>
        <p:nvSpPr>
          <p:cNvPr id="20" name="Text Box 14"/>
          <p:cNvSpPr txBox="1">
            <a:spLocks noChangeArrowheads="1"/>
          </p:cNvSpPr>
          <p:nvPr/>
        </p:nvSpPr>
        <p:spPr bwMode="auto">
          <a:xfrm>
            <a:off x="5748648" y="3510153"/>
            <a:ext cx="2392052" cy="584776"/>
          </a:xfrm>
          <a:prstGeom prst="rect">
            <a:avLst/>
          </a:prstGeom>
          <a:noFill/>
          <a:ln w="9525">
            <a:noFill/>
            <a:miter lim="800000"/>
            <a:headEnd/>
            <a:tailEnd/>
          </a:ln>
        </p:spPr>
        <p:txBody>
          <a:bodyPr wrap="square">
            <a:prstTxWarp prst="textNoShape">
              <a:avLst/>
            </a:prstTxWarp>
            <a:spAutoFit/>
          </a:bodyPr>
          <a:lstStyle/>
          <a:p>
            <a:r>
              <a:rPr lang="en-GB" sz="1600" b="0" dirty="0" smtClean="0">
                <a:solidFill>
                  <a:srgbClr val="000090"/>
                </a:solidFill>
                <a:latin typeface="Trebuchet MS"/>
              </a:rPr>
              <a:t>DM signal </a:t>
            </a:r>
          </a:p>
          <a:p>
            <a:r>
              <a:rPr lang="en-GB" sz="1600" b="0" dirty="0" smtClean="0">
                <a:solidFill>
                  <a:srgbClr val="000090"/>
                </a:solidFill>
                <a:latin typeface="Trebuchet MS"/>
              </a:rPr>
              <a:t>extracted by </a:t>
            </a:r>
            <a:r>
              <a:rPr lang="en-GB" sz="1600" b="0" dirty="0">
                <a:solidFill>
                  <a:srgbClr val="000090"/>
                </a:solidFill>
                <a:latin typeface="Trebuchet MS"/>
              </a:rPr>
              <a:t>fit </a:t>
            </a:r>
            <a:r>
              <a:rPr lang="en-GB" sz="1600" b="0" dirty="0" smtClean="0">
                <a:solidFill>
                  <a:srgbClr val="000090"/>
                </a:solidFill>
                <a:latin typeface="Trebuchet MS"/>
              </a:rPr>
              <a:t>to </a:t>
            </a:r>
            <a:r>
              <a:rPr lang="en-GB" sz="1600" b="0" dirty="0" err="1" smtClean="0">
                <a:solidFill>
                  <a:srgbClr val="000090"/>
                </a:solidFill>
                <a:latin typeface="Trebuchet MS"/>
              </a:rPr>
              <a:t>E</a:t>
            </a:r>
            <a:r>
              <a:rPr lang="en-GB" sz="1600" b="0" baseline="-25000" dirty="0" err="1" smtClean="0">
                <a:solidFill>
                  <a:srgbClr val="000090"/>
                </a:solidFill>
                <a:latin typeface="Trebuchet MS"/>
              </a:rPr>
              <a:t>T</a:t>
            </a:r>
            <a:r>
              <a:rPr lang="en-GB" sz="1600" b="0" baseline="30000" dirty="0" err="1" smtClean="0">
                <a:solidFill>
                  <a:srgbClr val="000090"/>
                </a:solidFill>
                <a:latin typeface="Trebuchet MS"/>
              </a:rPr>
              <a:t>miss</a:t>
            </a:r>
            <a:endParaRPr lang="en-GB" sz="1600" b="0" dirty="0">
              <a:solidFill>
                <a:srgbClr val="000090"/>
              </a:solidFill>
              <a:latin typeface="Trebuchet MS"/>
            </a:endParaRPr>
          </a:p>
        </p:txBody>
      </p:sp>
      <p:sp>
        <p:nvSpPr>
          <p:cNvPr id="21" name="Text Box 14"/>
          <p:cNvSpPr txBox="1">
            <a:spLocks noChangeArrowheads="1"/>
          </p:cNvSpPr>
          <p:nvPr/>
        </p:nvSpPr>
        <p:spPr bwMode="auto">
          <a:xfrm>
            <a:off x="1405248" y="4792853"/>
            <a:ext cx="2392052" cy="523220"/>
          </a:xfrm>
          <a:prstGeom prst="rect">
            <a:avLst/>
          </a:prstGeom>
          <a:noFill/>
          <a:ln w="9525">
            <a:noFill/>
            <a:miter lim="800000"/>
            <a:headEnd/>
            <a:tailEnd/>
          </a:ln>
        </p:spPr>
        <p:txBody>
          <a:bodyPr wrap="square">
            <a:prstTxWarp prst="textNoShape">
              <a:avLst/>
            </a:prstTxWarp>
            <a:spAutoFit/>
          </a:bodyPr>
          <a:lstStyle/>
          <a:p>
            <a:r>
              <a:rPr lang="en-GB" sz="1400" b="0" dirty="0" err="1" smtClean="0">
                <a:solidFill>
                  <a:schemeClr val="tx1"/>
                </a:solidFill>
                <a:latin typeface="Trebuchet MS"/>
              </a:rPr>
              <a:t>m</a:t>
            </a:r>
            <a:r>
              <a:rPr lang="en-GB" sz="1400" b="0" baseline="-25000" dirty="0" err="1" smtClean="0">
                <a:solidFill>
                  <a:schemeClr val="tx1"/>
                </a:solidFill>
                <a:latin typeface="Trebuchet MS"/>
              </a:rPr>
              <a:t>MED</a:t>
            </a:r>
            <a:r>
              <a:rPr lang="en-GB" sz="1400" b="0" dirty="0" smtClean="0">
                <a:solidFill>
                  <a:schemeClr val="tx1"/>
                </a:solidFill>
                <a:latin typeface="Trebuchet MS"/>
              </a:rPr>
              <a:t> &gt; 1.3 TeV</a:t>
            </a:r>
          </a:p>
          <a:p>
            <a:r>
              <a:rPr lang="en-GB" sz="1400" b="0" dirty="0" smtClean="0">
                <a:solidFill>
                  <a:srgbClr val="FF0000"/>
                </a:solidFill>
                <a:latin typeface="Trebuchet MS"/>
              </a:rPr>
              <a:t>8 TeV: </a:t>
            </a:r>
            <a:r>
              <a:rPr lang="en-GB" sz="1400" b="0" dirty="0" err="1">
                <a:solidFill>
                  <a:srgbClr val="FF0000"/>
                </a:solidFill>
                <a:latin typeface="Trebuchet MS"/>
              </a:rPr>
              <a:t>m</a:t>
            </a:r>
            <a:r>
              <a:rPr lang="en-GB" sz="1400" b="0" baseline="-25000" dirty="0" err="1">
                <a:solidFill>
                  <a:srgbClr val="FF0000"/>
                </a:solidFill>
                <a:latin typeface="Trebuchet MS"/>
              </a:rPr>
              <a:t>MED</a:t>
            </a:r>
            <a:r>
              <a:rPr lang="en-GB" sz="1400" b="0" dirty="0">
                <a:solidFill>
                  <a:srgbClr val="FF0000"/>
                </a:solidFill>
                <a:latin typeface="Trebuchet MS"/>
              </a:rPr>
              <a:t> &gt; </a:t>
            </a:r>
            <a:r>
              <a:rPr lang="en-GB" sz="1400" b="0" dirty="0" smtClean="0">
                <a:solidFill>
                  <a:srgbClr val="FF0000"/>
                </a:solidFill>
                <a:latin typeface="Trebuchet MS"/>
              </a:rPr>
              <a:t>1.6 TeV</a:t>
            </a:r>
            <a:endParaRPr lang="en-GB" sz="1400" b="0" dirty="0">
              <a:solidFill>
                <a:srgbClr val="FF0000"/>
              </a:solidFill>
              <a:latin typeface="Trebuchet MS"/>
            </a:endParaRPr>
          </a:p>
        </p:txBody>
      </p:sp>
    </p:spTree>
    <p:extLst>
      <p:ext uri="{BB962C8B-B14F-4D97-AF65-F5344CB8AC3E}">
        <p14:creationId xmlns:p14="http://schemas.microsoft.com/office/powerpoint/2010/main" val="40144334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17</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Searches – </a:t>
            </a:r>
            <a:r>
              <a:rPr lang="en-GB" sz="2800" dirty="0" err="1" smtClean="0">
                <a:solidFill>
                  <a:srgbClr val="000090"/>
                </a:solidFill>
                <a:latin typeface="Trebuchet MS"/>
              </a:rPr>
              <a:t>Monophotons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23" name="Rectangle 22"/>
          <p:cNvSpPr/>
          <p:nvPr/>
        </p:nvSpPr>
        <p:spPr>
          <a:xfrm>
            <a:off x="3246957" y="1030652"/>
            <a:ext cx="3970680" cy="369332"/>
          </a:xfrm>
          <a:prstGeom prst="rect">
            <a:avLst/>
          </a:prstGeom>
          <a:solidFill>
            <a:schemeClr val="bg1">
              <a:lumMod val="85000"/>
            </a:schemeClr>
          </a:solidFill>
        </p:spPr>
        <p:txBody>
          <a:bodyPr wrap="none">
            <a:spAutoFit/>
          </a:bodyPr>
          <a:lstStyle/>
          <a:p>
            <a:pPr algn="ctr"/>
            <a:r>
              <a:rPr lang="en-US" sz="1800" b="0" i="1" dirty="0" smtClean="0">
                <a:solidFill>
                  <a:schemeClr val="tx1">
                    <a:lumMod val="75000"/>
                    <a:lumOff val="25000"/>
                  </a:schemeClr>
                </a:solidFill>
                <a:latin typeface="Trebuchet MS"/>
              </a:rPr>
              <a:t>CMS-EXO-12-047, PLB 755 (2016)102  </a:t>
            </a:r>
            <a:endParaRPr lang="en-US" sz="1800" dirty="0"/>
          </a:p>
        </p:txBody>
      </p:sp>
      <p:pic>
        <p:nvPicPr>
          <p:cNvPr id="2" name="Picture 1" descr="CMS-EXO-12-047_Figure_003-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20" y="2222500"/>
            <a:ext cx="4476466" cy="4178300"/>
          </a:xfrm>
          <a:prstGeom prst="rect">
            <a:avLst/>
          </a:prstGeom>
        </p:spPr>
      </p:pic>
      <p:pic>
        <p:nvPicPr>
          <p:cNvPr id="3" name="Picture 2" descr="CMS-EXO-12-047_Figure_003-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0" y="2257170"/>
            <a:ext cx="4439674" cy="4143630"/>
          </a:xfrm>
          <a:prstGeom prst="rect">
            <a:avLst/>
          </a:prstGeom>
        </p:spPr>
      </p:pic>
      <p:sp>
        <p:nvSpPr>
          <p:cNvPr id="10" name="Text Box 14"/>
          <p:cNvSpPr txBox="1">
            <a:spLocks noChangeArrowheads="1"/>
          </p:cNvSpPr>
          <p:nvPr/>
        </p:nvSpPr>
        <p:spPr bwMode="auto">
          <a:xfrm>
            <a:off x="846448" y="1567053"/>
            <a:ext cx="8729352" cy="646331"/>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Data sample: 19.6 fb</a:t>
            </a:r>
            <a:r>
              <a:rPr lang="en-GB" sz="1800" b="0" baseline="30000" dirty="0" smtClean="0">
                <a:solidFill>
                  <a:srgbClr val="000090"/>
                </a:solidFill>
                <a:latin typeface="Trebuchet MS"/>
              </a:rPr>
              <a:t>-1</a:t>
            </a:r>
            <a:r>
              <a:rPr lang="en-GB" sz="1800" b="0" dirty="0" smtClean="0">
                <a:solidFill>
                  <a:srgbClr val="000090"/>
                </a:solidFill>
                <a:latin typeface="Trebuchet MS"/>
              </a:rPr>
              <a:t> at √s = 8 TeV</a:t>
            </a:r>
            <a:r>
              <a:rPr lang="en-GB" sz="1800" b="0" dirty="0">
                <a:solidFill>
                  <a:srgbClr val="000090"/>
                </a:solidFill>
                <a:latin typeface="Trebuchet MS"/>
              </a:rPr>
              <a:t>, </a:t>
            </a:r>
            <a:r>
              <a:rPr lang="en-GB" sz="1800" b="0" dirty="0" smtClean="0">
                <a:solidFill>
                  <a:srgbClr val="000090"/>
                </a:solidFill>
                <a:latin typeface="Trebuchet MS"/>
              </a:rPr>
              <a:t>5.1 </a:t>
            </a:r>
            <a:r>
              <a:rPr lang="en-GB" sz="1800" b="0" dirty="0">
                <a:solidFill>
                  <a:srgbClr val="000090"/>
                </a:solidFill>
                <a:latin typeface="Trebuchet MS"/>
              </a:rPr>
              <a:t>fb</a:t>
            </a:r>
            <a:r>
              <a:rPr lang="en-GB" sz="1800" b="0" baseline="30000" dirty="0">
                <a:solidFill>
                  <a:srgbClr val="000090"/>
                </a:solidFill>
                <a:latin typeface="Trebuchet MS"/>
              </a:rPr>
              <a:t>-1</a:t>
            </a:r>
            <a:r>
              <a:rPr lang="en-GB" sz="1800" b="0" dirty="0">
                <a:solidFill>
                  <a:srgbClr val="000090"/>
                </a:solidFill>
                <a:latin typeface="Trebuchet MS"/>
              </a:rPr>
              <a:t> at √s = </a:t>
            </a:r>
            <a:r>
              <a:rPr lang="en-GB" sz="1800" b="0" dirty="0" smtClean="0">
                <a:solidFill>
                  <a:srgbClr val="000090"/>
                </a:solidFill>
                <a:latin typeface="Trebuchet MS"/>
              </a:rPr>
              <a:t>7 TeV</a:t>
            </a:r>
          </a:p>
          <a:p>
            <a:r>
              <a:rPr lang="en-GB" sz="1800" b="0" dirty="0">
                <a:solidFill>
                  <a:srgbClr val="000090"/>
                </a:solidFill>
                <a:latin typeface="Trebuchet MS"/>
              </a:rPr>
              <a:t>Event selection: single photon with E</a:t>
            </a:r>
            <a:r>
              <a:rPr lang="en-GB" sz="1800" b="0" baseline="-25000" dirty="0">
                <a:solidFill>
                  <a:srgbClr val="000090"/>
                </a:solidFill>
                <a:latin typeface="Trebuchet MS"/>
              </a:rPr>
              <a:t>T</a:t>
            </a:r>
            <a:r>
              <a:rPr lang="en-GB" sz="1800" b="0" dirty="0">
                <a:solidFill>
                  <a:srgbClr val="000090"/>
                </a:solidFill>
                <a:latin typeface="Trebuchet MS"/>
              </a:rPr>
              <a:t> &gt; 145 </a:t>
            </a:r>
            <a:r>
              <a:rPr lang="en-GB" sz="1800" b="0" dirty="0" err="1">
                <a:solidFill>
                  <a:srgbClr val="000090"/>
                </a:solidFill>
                <a:latin typeface="Trebuchet MS"/>
              </a:rPr>
              <a:t>GeV</a:t>
            </a:r>
            <a:r>
              <a:rPr lang="en-GB" sz="1800" b="0" dirty="0">
                <a:solidFill>
                  <a:srgbClr val="000090"/>
                </a:solidFill>
                <a:latin typeface="Trebuchet MS"/>
              </a:rPr>
              <a:t> and </a:t>
            </a:r>
            <a:r>
              <a:rPr lang="en-GB" sz="1800" b="0" dirty="0" err="1">
                <a:solidFill>
                  <a:srgbClr val="000090"/>
                </a:solidFill>
                <a:latin typeface="Trebuchet MS"/>
              </a:rPr>
              <a:t>IηI</a:t>
            </a:r>
            <a:r>
              <a:rPr lang="en-GB" sz="1800" b="0" dirty="0">
                <a:solidFill>
                  <a:srgbClr val="000090"/>
                </a:solidFill>
                <a:latin typeface="Trebuchet MS"/>
              </a:rPr>
              <a:t> ≤ 1.44, </a:t>
            </a:r>
            <a:r>
              <a:rPr lang="en-GB" sz="1800" b="0" dirty="0" err="1">
                <a:solidFill>
                  <a:srgbClr val="000090"/>
                </a:solidFill>
                <a:latin typeface="Trebuchet MS"/>
              </a:rPr>
              <a:t>E</a:t>
            </a:r>
            <a:r>
              <a:rPr lang="en-GB" sz="1800" b="0" baseline="-25000" dirty="0" err="1">
                <a:solidFill>
                  <a:srgbClr val="000090"/>
                </a:solidFill>
                <a:latin typeface="Trebuchet MS"/>
              </a:rPr>
              <a:t>T</a:t>
            </a:r>
            <a:r>
              <a:rPr lang="en-GB" sz="1800" b="0" baseline="30000" dirty="0" err="1">
                <a:solidFill>
                  <a:srgbClr val="000090"/>
                </a:solidFill>
                <a:latin typeface="Trebuchet MS"/>
              </a:rPr>
              <a:t>miss</a:t>
            </a:r>
            <a:r>
              <a:rPr lang="en-GB" sz="1800" b="0" dirty="0">
                <a:solidFill>
                  <a:srgbClr val="000090"/>
                </a:solidFill>
                <a:latin typeface="Trebuchet MS"/>
              </a:rPr>
              <a:t> &gt; 140 </a:t>
            </a:r>
            <a:r>
              <a:rPr lang="en-GB" sz="1800" b="0" dirty="0" err="1" smtClean="0">
                <a:solidFill>
                  <a:srgbClr val="000090"/>
                </a:solidFill>
                <a:latin typeface="Trebuchet MS"/>
              </a:rPr>
              <a:t>GeV</a:t>
            </a:r>
            <a:endParaRPr lang="en-GB" sz="1800" b="0" dirty="0">
              <a:solidFill>
                <a:srgbClr val="000090"/>
              </a:solidFill>
              <a:latin typeface="Trebuchet MS"/>
            </a:endParaRPr>
          </a:p>
        </p:txBody>
      </p:sp>
    </p:spTree>
    <p:extLst>
      <p:ext uri="{BB962C8B-B14F-4D97-AF65-F5344CB8AC3E}">
        <p14:creationId xmlns:p14="http://schemas.microsoft.com/office/powerpoint/2010/main" val="18015633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18</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Searches – Mono-Z</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2" name="Rectangle 1"/>
          <p:cNvSpPr/>
          <p:nvPr/>
        </p:nvSpPr>
        <p:spPr>
          <a:xfrm>
            <a:off x="876300" y="2131368"/>
            <a:ext cx="8128000" cy="1200329"/>
          </a:xfrm>
          <a:prstGeom prst="rect">
            <a:avLst/>
          </a:prstGeom>
        </p:spPr>
        <p:txBody>
          <a:bodyPr wrap="square">
            <a:spAutoFit/>
          </a:bodyPr>
          <a:lstStyle/>
          <a:p>
            <a:pPr algn="just"/>
            <a:r>
              <a:rPr lang="en-GB" sz="1800" b="0" dirty="0" smtClean="0">
                <a:solidFill>
                  <a:srgbClr val="000090"/>
                </a:solidFill>
                <a:latin typeface="Trebuchet MS"/>
              </a:rPr>
              <a:t>Event </a:t>
            </a:r>
            <a:r>
              <a:rPr lang="en-GB" sz="1800" b="0" dirty="0">
                <a:solidFill>
                  <a:srgbClr val="000090"/>
                </a:solidFill>
                <a:latin typeface="Trebuchet MS"/>
              </a:rPr>
              <a:t>selection: 2 </a:t>
            </a:r>
            <a:r>
              <a:rPr lang="en-GB" sz="1800" b="0" dirty="0" smtClean="0">
                <a:solidFill>
                  <a:srgbClr val="000090"/>
                </a:solidFill>
                <a:latin typeface="Trebuchet MS"/>
              </a:rPr>
              <a:t>isolated, opposite-charge </a:t>
            </a:r>
            <a:r>
              <a:rPr lang="en-GB" sz="1800" b="0" dirty="0">
                <a:solidFill>
                  <a:srgbClr val="000090"/>
                </a:solidFill>
                <a:latin typeface="Trebuchet MS"/>
              </a:rPr>
              <a:t>e/μ each with </a:t>
            </a:r>
            <a:r>
              <a:rPr lang="en-GB" sz="1800" b="0" dirty="0" err="1">
                <a:solidFill>
                  <a:srgbClr val="000090"/>
                </a:solidFill>
                <a:latin typeface="Trebuchet MS"/>
              </a:rPr>
              <a:t>p</a:t>
            </a:r>
            <a:r>
              <a:rPr lang="en-GB" sz="1800" b="0" baseline="-25000" dirty="0" err="1">
                <a:solidFill>
                  <a:srgbClr val="000090"/>
                </a:solidFill>
                <a:latin typeface="Trebuchet MS"/>
              </a:rPr>
              <a:t>T</a:t>
            </a:r>
            <a:r>
              <a:rPr lang="en-GB" sz="1800" b="0" dirty="0">
                <a:solidFill>
                  <a:srgbClr val="000090"/>
                </a:solidFill>
                <a:latin typeface="Trebuchet MS"/>
              </a:rPr>
              <a:t> &gt; 20 </a:t>
            </a:r>
            <a:r>
              <a:rPr lang="en-GB" sz="1800" b="0" dirty="0" err="1" smtClean="0">
                <a:solidFill>
                  <a:srgbClr val="000090"/>
                </a:solidFill>
                <a:latin typeface="Trebuchet MS"/>
              </a:rPr>
              <a:t>GeV</a:t>
            </a:r>
            <a:r>
              <a:rPr lang="en-GB" sz="1800" b="0" dirty="0" smtClean="0">
                <a:solidFill>
                  <a:srgbClr val="000090"/>
                </a:solidFill>
                <a:latin typeface="Trebuchet MS"/>
              </a:rPr>
              <a:t> and invariant mass compatible with Z, </a:t>
            </a:r>
            <a:r>
              <a:rPr lang="en-GB" sz="1800" b="0" dirty="0">
                <a:solidFill>
                  <a:srgbClr val="000090"/>
                </a:solidFill>
                <a:latin typeface="Trebuchet MS"/>
              </a:rPr>
              <a:t>no additional e/μ with </a:t>
            </a:r>
            <a:r>
              <a:rPr lang="en-GB" sz="1800" b="0" dirty="0" err="1">
                <a:solidFill>
                  <a:srgbClr val="000090"/>
                </a:solidFill>
                <a:latin typeface="Trebuchet MS"/>
              </a:rPr>
              <a:t>p</a:t>
            </a:r>
            <a:r>
              <a:rPr lang="en-GB" sz="1800" b="0" baseline="-25000" dirty="0" err="1">
                <a:solidFill>
                  <a:srgbClr val="000090"/>
                </a:solidFill>
                <a:latin typeface="Trebuchet MS"/>
              </a:rPr>
              <a:t>T</a:t>
            </a:r>
            <a:r>
              <a:rPr lang="en-GB" sz="1800" b="0" dirty="0">
                <a:solidFill>
                  <a:srgbClr val="000090"/>
                </a:solidFill>
                <a:latin typeface="Trebuchet MS"/>
              </a:rPr>
              <a:t> &gt; 20 </a:t>
            </a:r>
            <a:r>
              <a:rPr lang="en-GB" sz="1800" b="0" dirty="0" err="1">
                <a:solidFill>
                  <a:srgbClr val="000090"/>
                </a:solidFill>
                <a:latin typeface="Trebuchet MS"/>
              </a:rPr>
              <a:t>GeV</a:t>
            </a:r>
            <a:r>
              <a:rPr lang="en-GB" sz="1800" b="0" dirty="0">
                <a:solidFill>
                  <a:srgbClr val="000090"/>
                </a:solidFill>
                <a:latin typeface="Trebuchet MS"/>
              </a:rPr>
              <a:t>, </a:t>
            </a:r>
            <a:r>
              <a:rPr lang="en-GB" sz="1800" b="0" dirty="0" err="1">
                <a:solidFill>
                  <a:srgbClr val="000090"/>
                </a:solidFill>
                <a:latin typeface="Trebuchet MS"/>
              </a:rPr>
              <a:t>dilepton</a:t>
            </a:r>
            <a:r>
              <a:rPr lang="en-GB" sz="1800" b="0" dirty="0">
                <a:solidFill>
                  <a:srgbClr val="000090"/>
                </a:solidFill>
                <a:latin typeface="Trebuchet MS"/>
              </a:rPr>
              <a:t> </a:t>
            </a:r>
            <a:r>
              <a:rPr lang="en-GB" sz="1800" b="0" dirty="0" err="1">
                <a:solidFill>
                  <a:srgbClr val="000090"/>
                </a:solidFill>
                <a:latin typeface="Trebuchet MS"/>
              </a:rPr>
              <a:t>p</a:t>
            </a:r>
            <a:r>
              <a:rPr lang="en-GB" sz="1800" b="0" baseline="-25000" dirty="0" err="1">
                <a:solidFill>
                  <a:srgbClr val="000090"/>
                </a:solidFill>
                <a:latin typeface="Trebuchet MS"/>
              </a:rPr>
              <a:t>T</a:t>
            </a:r>
            <a:r>
              <a:rPr lang="en-GB" sz="1800" b="0" dirty="0">
                <a:solidFill>
                  <a:srgbClr val="000090"/>
                </a:solidFill>
                <a:latin typeface="Trebuchet MS"/>
              </a:rPr>
              <a:t> &gt; 50 </a:t>
            </a:r>
            <a:r>
              <a:rPr lang="en-GB" sz="1800" b="0" dirty="0" err="1">
                <a:solidFill>
                  <a:srgbClr val="000090"/>
                </a:solidFill>
                <a:latin typeface="Trebuchet MS"/>
              </a:rPr>
              <a:t>GeV</a:t>
            </a:r>
            <a:r>
              <a:rPr lang="en-GB" sz="1800" b="0" dirty="0">
                <a:solidFill>
                  <a:srgbClr val="000090"/>
                </a:solidFill>
                <a:latin typeface="Trebuchet MS"/>
              </a:rPr>
              <a:t>, no b-tagged jet</a:t>
            </a:r>
          </a:p>
          <a:p>
            <a:r>
              <a:rPr lang="en-GB" sz="1800" b="0" dirty="0" smtClean="0">
                <a:solidFill>
                  <a:srgbClr val="000090"/>
                </a:solidFill>
                <a:latin typeface="Trebuchet MS"/>
              </a:rPr>
              <a:t> </a:t>
            </a:r>
            <a:endParaRPr lang="en-GB" sz="1800" b="0" dirty="0">
              <a:solidFill>
                <a:srgbClr val="000090"/>
              </a:solidFill>
              <a:latin typeface="Trebuchet MS"/>
            </a:endParaRPr>
          </a:p>
        </p:txBody>
      </p:sp>
      <p:sp>
        <p:nvSpPr>
          <p:cNvPr id="14" name="Rectangle 13"/>
          <p:cNvSpPr/>
          <p:nvPr/>
        </p:nvSpPr>
        <p:spPr>
          <a:xfrm>
            <a:off x="6778624" y="3088052"/>
            <a:ext cx="1885754" cy="369332"/>
          </a:xfrm>
          <a:prstGeom prst="rect">
            <a:avLst/>
          </a:prstGeom>
          <a:solidFill>
            <a:schemeClr val="bg1">
              <a:lumMod val="85000"/>
            </a:schemeClr>
          </a:solidFill>
        </p:spPr>
        <p:txBody>
          <a:bodyPr wrap="none">
            <a:spAutoFit/>
          </a:bodyPr>
          <a:lstStyle/>
          <a:p>
            <a:pPr algn="ctr"/>
            <a:r>
              <a:rPr lang="en-US" sz="1800" b="0" i="1" dirty="0" smtClean="0">
                <a:solidFill>
                  <a:schemeClr val="tx1">
                    <a:lumMod val="75000"/>
                    <a:lumOff val="25000"/>
                  </a:schemeClr>
                </a:solidFill>
                <a:latin typeface="Trebuchet MS"/>
              </a:rPr>
              <a:t>CMS-EXO-12-054</a:t>
            </a:r>
            <a:endParaRPr lang="en-US" sz="1800" dirty="0"/>
          </a:p>
        </p:txBody>
      </p:sp>
      <p:pic>
        <p:nvPicPr>
          <p:cNvPr id="15" name="Picture 14" descr="CMS-PAS-EXO-12-054_Figure_001-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800" y="889000"/>
            <a:ext cx="1651000" cy="1219200"/>
          </a:xfrm>
          <a:prstGeom prst="rect">
            <a:avLst/>
          </a:prstGeom>
        </p:spPr>
      </p:pic>
      <p:pic>
        <p:nvPicPr>
          <p:cNvPr id="16" name="Picture 15" descr="CMS-PAS-EXO-12-054_Figure_001-b.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901700"/>
            <a:ext cx="1625600" cy="1206500"/>
          </a:xfrm>
          <a:prstGeom prst="rect">
            <a:avLst/>
          </a:prstGeom>
        </p:spPr>
      </p:pic>
      <p:pic>
        <p:nvPicPr>
          <p:cNvPr id="17" name="Picture 16" descr="CMS-PAS-EXO-12-054_Figure_001-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8600" y="901700"/>
            <a:ext cx="1625600" cy="1206500"/>
          </a:xfrm>
          <a:prstGeom prst="rect">
            <a:avLst/>
          </a:prstGeom>
        </p:spPr>
      </p:pic>
      <p:pic>
        <p:nvPicPr>
          <p:cNvPr id="8" name="Picture 7" descr="CMS-PAS-EXO-12-054_Figure_005-a.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800" y="3365500"/>
            <a:ext cx="4138815" cy="3276600"/>
          </a:xfrm>
          <a:prstGeom prst="rect">
            <a:avLst/>
          </a:prstGeom>
        </p:spPr>
      </p:pic>
      <p:pic>
        <p:nvPicPr>
          <p:cNvPr id="20" name="Picture 19"/>
          <p:cNvPicPr>
            <a:picLocks noChangeAspect="1"/>
          </p:cNvPicPr>
          <p:nvPr/>
        </p:nvPicPr>
        <p:blipFill>
          <a:blip r:embed="rId8"/>
          <a:stretch>
            <a:fillRect/>
          </a:stretch>
        </p:blipFill>
        <p:spPr>
          <a:xfrm>
            <a:off x="4907427" y="4584700"/>
            <a:ext cx="4566773" cy="1828799"/>
          </a:xfrm>
          <a:prstGeom prst="rect">
            <a:avLst/>
          </a:prstGeom>
        </p:spPr>
      </p:pic>
      <p:sp>
        <p:nvSpPr>
          <p:cNvPr id="21" name="Rectangle 20"/>
          <p:cNvSpPr/>
          <p:nvPr/>
        </p:nvSpPr>
        <p:spPr>
          <a:xfrm>
            <a:off x="5130800" y="3553768"/>
            <a:ext cx="4241800" cy="1077218"/>
          </a:xfrm>
          <a:prstGeom prst="rect">
            <a:avLst/>
          </a:prstGeom>
        </p:spPr>
        <p:txBody>
          <a:bodyPr wrap="square">
            <a:spAutoFit/>
          </a:bodyPr>
          <a:lstStyle/>
          <a:p>
            <a:pPr algn="just"/>
            <a:r>
              <a:rPr lang="en-GB" sz="1600" b="0" dirty="0" smtClean="0">
                <a:solidFill>
                  <a:srgbClr val="000090"/>
                </a:solidFill>
                <a:latin typeface="Trebuchet MS"/>
              </a:rPr>
              <a:t>Operators for Dirac fermion (D) or complex scalar (C) DM coupling to SM quarks, </a:t>
            </a:r>
            <a:r>
              <a:rPr lang="en-GB" sz="1600" b="0" dirty="0" err="1" smtClean="0">
                <a:solidFill>
                  <a:srgbClr val="000090"/>
                </a:solidFill>
                <a:latin typeface="Trebuchet MS"/>
              </a:rPr>
              <a:t>Λ</a:t>
            </a:r>
            <a:r>
              <a:rPr lang="en-GB" sz="1600" b="0" dirty="0" smtClean="0">
                <a:solidFill>
                  <a:srgbClr val="000090"/>
                </a:solidFill>
                <a:latin typeface="Trebuchet MS"/>
              </a:rPr>
              <a:t> being the coupling scale of interactions between DM and quarks:</a:t>
            </a:r>
            <a:endParaRPr lang="en-GB" sz="1600" b="0" dirty="0">
              <a:solidFill>
                <a:srgbClr val="000090"/>
              </a:solidFill>
              <a:latin typeface="Trebuchet MS"/>
            </a:endParaRPr>
          </a:p>
        </p:txBody>
      </p:sp>
    </p:spTree>
    <p:extLst>
      <p:ext uri="{BB962C8B-B14F-4D97-AF65-F5344CB8AC3E}">
        <p14:creationId xmlns:p14="http://schemas.microsoft.com/office/powerpoint/2010/main" val="4141392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19</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Searches – Mono-Z</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pic>
        <p:nvPicPr>
          <p:cNvPr id="10" name="Picture 9" descr="Zwimps_8TeV_DM_NucleonXS_S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87492" y="3104084"/>
            <a:ext cx="3070226" cy="3929612"/>
          </a:xfrm>
          <a:prstGeom prst="rect">
            <a:avLst/>
          </a:prstGeom>
        </p:spPr>
      </p:pic>
      <p:pic>
        <p:nvPicPr>
          <p:cNvPr id="4" name="Picture 3" descr="CMS-PAS-EXO-12-054_Figure_008-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700" y="3688353"/>
            <a:ext cx="3835400" cy="2953746"/>
          </a:xfrm>
          <a:prstGeom prst="rect">
            <a:avLst/>
          </a:prstGeom>
        </p:spPr>
      </p:pic>
      <p:pic>
        <p:nvPicPr>
          <p:cNvPr id="3" name="Picture 2" descr="CMS-PAS-EXO-12-054_Figure_006-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4670" y="876300"/>
            <a:ext cx="3538355" cy="2717800"/>
          </a:xfrm>
          <a:prstGeom prst="rect">
            <a:avLst/>
          </a:prstGeom>
        </p:spPr>
      </p:pic>
      <p:sp>
        <p:nvSpPr>
          <p:cNvPr id="18" name="Rectangle 17"/>
          <p:cNvSpPr/>
          <p:nvPr/>
        </p:nvSpPr>
        <p:spPr>
          <a:xfrm>
            <a:off x="8369300" y="962968"/>
            <a:ext cx="711200" cy="369332"/>
          </a:xfrm>
          <a:prstGeom prst="rect">
            <a:avLst/>
          </a:prstGeom>
        </p:spPr>
        <p:txBody>
          <a:bodyPr wrap="square">
            <a:spAutoFit/>
          </a:bodyPr>
          <a:lstStyle/>
          <a:p>
            <a:r>
              <a:rPr lang="en-GB" sz="1800" b="0" dirty="0" smtClean="0">
                <a:solidFill>
                  <a:srgbClr val="000090"/>
                </a:solidFill>
                <a:latin typeface="Trebuchet MS"/>
              </a:rPr>
              <a:t>D8</a:t>
            </a:r>
            <a:endParaRPr lang="en-GB" sz="1800" b="0" dirty="0">
              <a:solidFill>
                <a:srgbClr val="000090"/>
              </a:solidFill>
              <a:latin typeface="Trebuchet MS"/>
            </a:endParaRPr>
          </a:p>
        </p:txBody>
      </p:sp>
      <p:pic>
        <p:nvPicPr>
          <p:cNvPr id="15" name="Picture 14" descr="CMS-PAS-EXO-12-054_Figure_00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800" y="871854"/>
            <a:ext cx="3606800" cy="2774101"/>
          </a:xfrm>
          <a:prstGeom prst="rect">
            <a:avLst/>
          </a:prstGeom>
        </p:spPr>
      </p:pic>
      <p:sp>
        <p:nvSpPr>
          <p:cNvPr id="16" name="Rectangle 15"/>
          <p:cNvSpPr/>
          <p:nvPr/>
        </p:nvSpPr>
        <p:spPr>
          <a:xfrm>
            <a:off x="2387600" y="2829868"/>
            <a:ext cx="1968500" cy="369332"/>
          </a:xfrm>
          <a:prstGeom prst="rect">
            <a:avLst/>
          </a:prstGeom>
        </p:spPr>
        <p:txBody>
          <a:bodyPr wrap="square">
            <a:spAutoFit/>
          </a:bodyPr>
          <a:lstStyle/>
          <a:p>
            <a:r>
              <a:rPr lang="en-GB" sz="1800" b="0" dirty="0" smtClean="0">
                <a:solidFill>
                  <a:srgbClr val="000090"/>
                </a:solidFill>
                <a:latin typeface="Trebuchet MS"/>
              </a:rPr>
              <a:t>Annihilation rate</a:t>
            </a:r>
            <a:endParaRPr lang="en-GB" sz="1800" b="0" dirty="0">
              <a:solidFill>
                <a:srgbClr val="000090"/>
              </a:solidFill>
              <a:latin typeface="Trebuchet MS"/>
            </a:endParaRPr>
          </a:p>
        </p:txBody>
      </p:sp>
      <p:sp>
        <p:nvSpPr>
          <p:cNvPr id="14" name="Rectangle 13"/>
          <p:cNvSpPr/>
          <p:nvPr/>
        </p:nvSpPr>
        <p:spPr>
          <a:xfrm>
            <a:off x="4520418" y="2287952"/>
            <a:ext cx="1296182" cy="646331"/>
          </a:xfrm>
          <a:prstGeom prst="rect">
            <a:avLst/>
          </a:prstGeom>
          <a:solidFill>
            <a:schemeClr val="bg1">
              <a:lumMod val="85000"/>
            </a:schemeClr>
          </a:solidFill>
        </p:spPr>
        <p:txBody>
          <a:bodyPr wrap="square">
            <a:spAutoFit/>
          </a:bodyPr>
          <a:lstStyle/>
          <a:p>
            <a:pPr algn="ctr"/>
            <a:r>
              <a:rPr lang="en-US" sz="1800" b="0" i="1" dirty="0" smtClean="0">
                <a:solidFill>
                  <a:schemeClr val="tx1">
                    <a:lumMod val="75000"/>
                    <a:lumOff val="25000"/>
                  </a:schemeClr>
                </a:solidFill>
                <a:latin typeface="Trebuchet MS"/>
              </a:rPr>
              <a:t>CMS-EXO-</a:t>
            </a:r>
          </a:p>
          <a:p>
            <a:pPr algn="ctr"/>
            <a:r>
              <a:rPr lang="en-US" sz="1800" b="0" i="1" dirty="0" smtClean="0">
                <a:solidFill>
                  <a:schemeClr val="tx1">
                    <a:lumMod val="75000"/>
                    <a:lumOff val="25000"/>
                  </a:schemeClr>
                </a:solidFill>
                <a:latin typeface="Trebuchet MS"/>
              </a:rPr>
              <a:t>12-054</a:t>
            </a:r>
            <a:endParaRPr lang="en-US" sz="1800" dirty="0"/>
          </a:p>
        </p:txBody>
      </p:sp>
      <p:sp>
        <p:nvSpPr>
          <p:cNvPr id="17" name="Rectangle 16"/>
          <p:cNvSpPr/>
          <p:nvPr/>
        </p:nvSpPr>
        <p:spPr>
          <a:xfrm>
            <a:off x="6273800" y="2131368"/>
            <a:ext cx="1968500" cy="307777"/>
          </a:xfrm>
          <a:prstGeom prst="rect">
            <a:avLst/>
          </a:prstGeom>
        </p:spPr>
        <p:txBody>
          <a:bodyPr wrap="square">
            <a:spAutoFit/>
          </a:bodyPr>
          <a:lstStyle/>
          <a:p>
            <a:r>
              <a:rPr lang="en-GB" sz="1400" b="0" dirty="0" smtClean="0">
                <a:solidFill>
                  <a:srgbClr val="BF8023"/>
                </a:solidFill>
                <a:latin typeface="Trebuchet MS"/>
              </a:rPr>
              <a:t>CMS </a:t>
            </a:r>
            <a:r>
              <a:rPr lang="en-GB" sz="1400" b="0" dirty="0" err="1" smtClean="0">
                <a:solidFill>
                  <a:srgbClr val="BF8023"/>
                </a:solidFill>
                <a:latin typeface="Trebuchet MS"/>
              </a:rPr>
              <a:t>monojet</a:t>
            </a:r>
            <a:endParaRPr lang="en-GB" sz="1400" b="0" dirty="0">
              <a:solidFill>
                <a:srgbClr val="BF8023"/>
              </a:solidFill>
              <a:latin typeface="Trebuchet MS"/>
            </a:endParaRPr>
          </a:p>
        </p:txBody>
      </p:sp>
    </p:spTree>
    <p:extLst>
      <p:ext uri="{BB962C8B-B14F-4D97-AF65-F5344CB8AC3E}">
        <p14:creationId xmlns:p14="http://schemas.microsoft.com/office/powerpoint/2010/main" val="32393149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Searches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sp>
        <p:nvSpPr>
          <p:cNvPr id="14" name="Text Box 14"/>
          <p:cNvSpPr txBox="1">
            <a:spLocks noChangeArrowheads="1"/>
          </p:cNvSpPr>
          <p:nvPr/>
        </p:nvSpPr>
        <p:spPr bwMode="auto">
          <a:xfrm>
            <a:off x="796046" y="4237609"/>
            <a:ext cx="2632954" cy="646331"/>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Contact interaction –</a:t>
            </a:r>
          </a:p>
          <a:p>
            <a:r>
              <a:rPr lang="en-GB" sz="1800" b="0" dirty="0">
                <a:solidFill>
                  <a:srgbClr val="000090"/>
                </a:solidFill>
                <a:latin typeface="Trebuchet MS"/>
              </a:rPr>
              <a:t>e</a:t>
            </a:r>
            <a:r>
              <a:rPr lang="en-GB" sz="1800" b="0" dirty="0" smtClean="0">
                <a:solidFill>
                  <a:srgbClr val="000090"/>
                </a:solidFill>
                <a:latin typeface="Trebuchet MS"/>
              </a:rPr>
              <a:t>ffective field theory</a:t>
            </a:r>
          </a:p>
        </p:txBody>
      </p:sp>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pic>
        <p:nvPicPr>
          <p:cNvPr id="2" name="Picture 1" descr="feyn4_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248" y="3911600"/>
            <a:ext cx="2120237" cy="1431521"/>
          </a:xfrm>
          <a:prstGeom prst="rect">
            <a:avLst/>
          </a:prstGeom>
        </p:spPr>
      </p:pic>
      <p:pic>
        <p:nvPicPr>
          <p:cNvPr id="3" name="Picture 2" descr="feyn5_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914" y="3862555"/>
            <a:ext cx="2196386" cy="1482391"/>
          </a:xfrm>
          <a:prstGeom prst="rect">
            <a:avLst/>
          </a:prstGeom>
        </p:spPr>
      </p:pic>
      <p:sp>
        <p:nvSpPr>
          <p:cNvPr id="11" name="Text Box 14"/>
          <p:cNvSpPr txBox="1">
            <a:spLocks noChangeArrowheads="1"/>
          </p:cNvSpPr>
          <p:nvPr/>
        </p:nvSpPr>
        <p:spPr bwMode="auto">
          <a:xfrm>
            <a:off x="6165723" y="4582294"/>
            <a:ext cx="1434158" cy="646331"/>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7F7F7F"/>
                </a:solidFill>
                <a:latin typeface="Trebuchet MS"/>
              </a:rPr>
              <a:t>Mediator</a:t>
            </a:r>
          </a:p>
          <a:p>
            <a:endParaRPr lang="en-GB" sz="1800" b="0" dirty="0" smtClean="0">
              <a:solidFill>
                <a:srgbClr val="000090"/>
              </a:solidFill>
              <a:latin typeface="Trebuchet MS"/>
            </a:endParaRPr>
          </a:p>
        </p:txBody>
      </p:sp>
      <p:cxnSp>
        <p:nvCxnSpPr>
          <p:cNvPr id="15" name="Straight Arrow Connector 14"/>
          <p:cNvCxnSpPr>
            <a:stCxn id="2" idx="3"/>
          </p:cNvCxnSpPr>
          <p:nvPr/>
        </p:nvCxnSpPr>
        <p:spPr bwMode="auto">
          <a:xfrm>
            <a:off x="4919485" y="4627361"/>
            <a:ext cx="630415" cy="8139"/>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24" name="Text Box 14"/>
          <p:cNvSpPr txBox="1">
            <a:spLocks noChangeArrowheads="1"/>
          </p:cNvSpPr>
          <p:nvPr/>
        </p:nvSpPr>
        <p:spPr bwMode="auto">
          <a:xfrm>
            <a:off x="5792834" y="4388730"/>
            <a:ext cx="435145" cy="369332"/>
          </a:xfrm>
          <a:prstGeom prst="rect">
            <a:avLst/>
          </a:prstGeom>
          <a:noFill/>
          <a:ln w="9525">
            <a:noFill/>
            <a:miter lim="800000"/>
            <a:headEnd/>
            <a:tailEnd/>
          </a:ln>
        </p:spPr>
        <p:txBody>
          <a:bodyPr wrap="square">
            <a:prstTxWarp prst="textNoShape">
              <a:avLst/>
            </a:prstTxWarp>
            <a:spAutoFit/>
          </a:bodyPr>
          <a:lstStyle/>
          <a:p>
            <a:r>
              <a:rPr lang="en-GB" sz="1800" b="0" dirty="0" err="1" smtClean="0">
                <a:solidFill>
                  <a:srgbClr val="FF0000"/>
                </a:solidFill>
                <a:latin typeface="Trebuchet MS"/>
              </a:rPr>
              <a:t>g</a:t>
            </a:r>
            <a:r>
              <a:rPr lang="en-GB" sz="1800" b="0" baseline="-25000" dirty="0" err="1" smtClean="0">
                <a:solidFill>
                  <a:srgbClr val="FF0000"/>
                </a:solidFill>
                <a:latin typeface="Trebuchet MS"/>
              </a:rPr>
              <a:t>q</a:t>
            </a:r>
            <a:endParaRPr lang="en-GB" sz="1800" b="0" baseline="-25000" dirty="0" smtClean="0">
              <a:solidFill>
                <a:srgbClr val="FF0000"/>
              </a:solidFill>
              <a:latin typeface="Trebuchet MS"/>
            </a:endParaRPr>
          </a:p>
        </p:txBody>
      </p:sp>
      <p:sp>
        <p:nvSpPr>
          <p:cNvPr id="25" name="Text Box 14"/>
          <p:cNvSpPr txBox="1">
            <a:spLocks noChangeArrowheads="1"/>
          </p:cNvSpPr>
          <p:nvPr/>
        </p:nvSpPr>
        <p:spPr bwMode="auto">
          <a:xfrm>
            <a:off x="7328814" y="4362053"/>
            <a:ext cx="435145" cy="369332"/>
          </a:xfrm>
          <a:prstGeom prst="rect">
            <a:avLst/>
          </a:prstGeom>
          <a:noFill/>
          <a:ln w="9525">
            <a:noFill/>
            <a:miter lim="800000"/>
            <a:headEnd/>
            <a:tailEnd/>
          </a:ln>
        </p:spPr>
        <p:txBody>
          <a:bodyPr wrap="square">
            <a:prstTxWarp prst="textNoShape">
              <a:avLst/>
            </a:prstTxWarp>
            <a:spAutoFit/>
          </a:bodyPr>
          <a:lstStyle/>
          <a:p>
            <a:r>
              <a:rPr lang="en-GB" sz="1800" b="0" dirty="0" err="1" smtClean="0">
                <a:solidFill>
                  <a:srgbClr val="FF0000"/>
                </a:solidFill>
                <a:latin typeface="Trebuchet MS"/>
              </a:rPr>
              <a:t>g</a:t>
            </a:r>
            <a:r>
              <a:rPr lang="en-GB" sz="1800" b="0" baseline="-25000" dirty="0" err="1" smtClean="0">
                <a:solidFill>
                  <a:srgbClr val="FF0000"/>
                </a:solidFill>
                <a:latin typeface="+mj-lt"/>
              </a:rPr>
              <a:t>χ</a:t>
            </a:r>
            <a:endParaRPr lang="en-GB" sz="1800" b="0" baseline="-25000" dirty="0" smtClean="0">
              <a:solidFill>
                <a:srgbClr val="FF0000"/>
              </a:solidFill>
              <a:latin typeface="+mj-lt"/>
            </a:endParaRPr>
          </a:p>
        </p:txBody>
      </p:sp>
      <p:sp>
        <p:nvSpPr>
          <p:cNvPr id="27" name="Rectangle 26"/>
          <p:cNvSpPr/>
          <p:nvPr/>
        </p:nvSpPr>
        <p:spPr>
          <a:xfrm>
            <a:off x="2083798" y="6250352"/>
            <a:ext cx="5636612" cy="369332"/>
          </a:xfrm>
          <a:prstGeom prst="rect">
            <a:avLst/>
          </a:prstGeom>
          <a:solidFill>
            <a:schemeClr val="bg1">
              <a:lumMod val="85000"/>
            </a:schemeClr>
          </a:solidFill>
        </p:spPr>
        <p:txBody>
          <a:bodyPr wrap="none">
            <a:spAutoFit/>
          </a:bodyPr>
          <a:lstStyle/>
          <a:p>
            <a:pPr algn="ctr"/>
            <a:r>
              <a:rPr lang="en-US" sz="1800" b="0" dirty="0" smtClean="0">
                <a:solidFill>
                  <a:schemeClr val="tx1">
                    <a:lumMod val="75000"/>
                    <a:lumOff val="25000"/>
                  </a:schemeClr>
                </a:solidFill>
                <a:latin typeface="Trebuchet MS"/>
              </a:rPr>
              <a:t>e.g. </a:t>
            </a:r>
            <a:r>
              <a:rPr lang="en-US" sz="1800" b="0" i="1" dirty="0" smtClean="0">
                <a:solidFill>
                  <a:schemeClr val="tx1">
                    <a:lumMod val="75000"/>
                    <a:lumOff val="25000"/>
                  </a:schemeClr>
                </a:solidFill>
                <a:latin typeface="Trebuchet MS"/>
              </a:rPr>
              <a:t>ATLAS/CMS DM Forum, </a:t>
            </a:r>
            <a:r>
              <a:rPr lang="en-US" sz="1800" b="0" i="1" dirty="0" err="1" smtClean="0">
                <a:solidFill>
                  <a:schemeClr val="tx1">
                    <a:lumMod val="75000"/>
                    <a:lumOff val="25000"/>
                  </a:schemeClr>
                </a:solidFill>
                <a:latin typeface="Trebuchet MS"/>
              </a:rPr>
              <a:t>arXiv</a:t>
            </a:r>
            <a:r>
              <a:rPr lang="en-US" sz="1800" b="0" i="1" dirty="0" smtClean="0">
                <a:solidFill>
                  <a:schemeClr val="tx1">
                    <a:lumMod val="75000"/>
                    <a:lumOff val="25000"/>
                  </a:schemeClr>
                </a:solidFill>
                <a:latin typeface="Trebuchet MS"/>
              </a:rPr>
              <a:t> 1603.04156 (2016) </a:t>
            </a:r>
            <a:endParaRPr lang="en-US" sz="1800" dirty="0"/>
          </a:p>
        </p:txBody>
      </p:sp>
      <p:sp>
        <p:nvSpPr>
          <p:cNvPr id="29" name="Text Box 14"/>
          <p:cNvSpPr txBox="1">
            <a:spLocks noChangeArrowheads="1"/>
          </p:cNvSpPr>
          <p:nvPr/>
        </p:nvSpPr>
        <p:spPr bwMode="auto">
          <a:xfrm>
            <a:off x="609600" y="3293929"/>
            <a:ext cx="8940800" cy="646331"/>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Direct production: only detectable as missing transverse momentum in association with additional, visible objects (q, g, </a:t>
            </a:r>
            <a:r>
              <a:rPr lang="en-GB" sz="1800" b="0" dirty="0" err="1" smtClean="0">
                <a:solidFill>
                  <a:srgbClr val="000090"/>
                </a:solidFill>
                <a:latin typeface="Trebuchet MS"/>
              </a:rPr>
              <a:t>γ</a:t>
            </a:r>
            <a:r>
              <a:rPr lang="en-GB" sz="1800" b="0" dirty="0" smtClean="0">
                <a:solidFill>
                  <a:srgbClr val="000090"/>
                </a:solidFill>
                <a:latin typeface="Trebuchet MS"/>
              </a:rPr>
              <a:t>, W, Z, h, t, b, </a:t>
            </a:r>
            <a:r>
              <a:rPr lang="en-GB" sz="1800" b="0" dirty="0" err="1" smtClean="0">
                <a:solidFill>
                  <a:srgbClr val="000090"/>
                </a:solidFill>
                <a:latin typeface="Trebuchet MS"/>
              </a:rPr>
              <a:t>tt</a:t>
            </a:r>
            <a:r>
              <a:rPr lang="en-GB" sz="1800" b="0" dirty="0" smtClean="0">
                <a:solidFill>
                  <a:srgbClr val="000090"/>
                </a:solidFill>
                <a:latin typeface="Trebuchet MS"/>
              </a:rPr>
              <a:t>, bb) </a:t>
            </a:r>
            <a:endParaRPr lang="en-GB" sz="2000" b="0" dirty="0">
              <a:solidFill>
                <a:srgbClr val="000090"/>
              </a:solidFill>
              <a:latin typeface="Trebuchet MS"/>
            </a:endParaRPr>
          </a:p>
        </p:txBody>
      </p:sp>
      <p:sp>
        <p:nvSpPr>
          <p:cNvPr id="30" name="Text Box 14"/>
          <p:cNvSpPr txBox="1">
            <a:spLocks noChangeArrowheads="1"/>
          </p:cNvSpPr>
          <p:nvPr/>
        </p:nvSpPr>
        <p:spPr bwMode="auto">
          <a:xfrm>
            <a:off x="3346323" y="4836294"/>
            <a:ext cx="1434158" cy="646331"/>
          </a:xfrm>
          <a:prstGeom prst="rect">
            <a:avLst/>
          </a:prstGeom>
          <a:noFill/>
          <a:ln w="9525">
            <a:noFill/>
            <a:miter lim="800000"/>
            <a:headEnd/>
            <a:tailEnd/>
          </a:ln>
        </p:spPr>
        <p:txBody>
          <a:bodyPr wrap="square">
            <a:prstTxWarp prst="textNoShape">
              <a:avLst/>
            </a:prstTxWarp>
            <a:spAutoFit/>
          </a:bodyPr>
          <a:lstStyle/>
          <a:p>
            <a:r>
              <a:rPr lang="en-GB" sz="1800" b="0" dirty="0" err="1" smtClean="0">
                <a:solidFill>
                  <a:schemeClr val="tx1">
                    <a:lumMod val="50000"/>
                    <a:lumOff val="50000"/>
                  </a:schemeClr>
                </a:solidFill>
                <a:latin typeface="Trebuchet MS"/>
              </a:rPr>
              <a:t>Cutoff</a:t>
            </a:r>
            <a:r>
              <a:rPr lang="en-GB" sz="1800" b="0" dirty="0" smtClean="0">
                <a:solidFill>
                  <a:schemeClr val="tx1">
                    <a:lumMod val="50000"/>
                    <a:lumOff val="50000"/>
                  </a:schemeClr>
                </a:solidFill>
                <a:latin typeface="Trebuchet MS"/>
              </a:rPr>
              <a:t> </a:t>
            </a:r>
            <a:r>
              <a:rPr lang="en-GB" sz="1800" b="0" dirty="0" err="1" smtClean="0">
                <a:solidFill>
                  <a:schemeClr val="tx1">
                    <a:lumMod val="50000"/>
                    <a:lumOff val="50000"/>
                  </a:schemeClr>
                </a:solidFill>
                <a:latin typeface="Trebuchet MS"/>
              </a:rPr>
              <a:t>Λ</a:t>
            </a:r>
            <a:endParaRPr lang="en-GB" sz="1800" b="0" dirty="0" smtClean="0">
              <a:solidFill>
                <a:schemeClr val="tx1">
                  <a:lumMod val="50000"/>
                  <a:lumOff val="50000"/>
                </a:schemeClr>
              </a:solidFill>
              <a:latin typeface="Trebuchet MS"/>
            </a:endParaRPr>
          </a:p>
          <a:p>
            <a:endParaRPr lang="en-GB" sz="1800" b="0" dirty="0" smtClean="0">
              <a:solidFill>
                <a:srgbClr val="000090"/>
              </a:solidFill>
              <a:latin typeface="Trebuchet MS"/>
            </a:endParaRPr>
          </a:p>
        </p:txBody>
      </p:sp>
      <p:sp>
        <p:nvSpPr>
          <p:cNvPr id="32" name="Text Box 14"/>
          <p:cNvSpPr txBox="1">
            <a:spLocks noChangeArrowheads="1"/>
          </p:cNvSpPr>
          <p:nvPr/>
        </p:nvSpPr>
        <p:spPr bwMode="auto">
          <a:xfrm>
            <a:off x="762123" y="5325929"/>
            <a:ext cx="8534277" cy="923330"/>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Simplified models less model-dependent than UV-complete models (SUSY etc.)</a:t>
            </a:r>
          </a:p>
          <a:p>
            <a:r>
              <a:rPr lang="en-GB" sz="1800" b="0" dirty="0" smtClean="0">
                <a:solidFill>
                  <a:srgbClr val="FF0000"/>
                </a:solidFill>
                <a:latin typeface="Trebuchet MS"/>
              </a:rPr>
              <a:t>DM parameters:</a:t>
            </a:r>
            <a:r>
              <a:rPr lang="en-GB" sz="1800" b="0" dirty="0" smtClean="0">
                <a:solidFill>
                  <a:srgbClr val="000090"/>
                </a:solidFill>
                <a:latin typeface="Trebuchet MS"/>
              </a:rPr>
              <a:t> DM and mediator masses, couplings, type of </a:t>
            </a:r>
            <a:r>
              <a:rPr lang="en-GB" sz="1800" b="0" dirty="0" smtClean="0">
                <a:solidFill>
                  <a:srgbClr val="000090"/>
                </a:solidFill>
                <a:latin typeface="Trebuchet MS"/>
              </a:rPr>
              <a:t>mediator </a:t>
            </a:r>
            <a:r>
              <a:rPr lang="en-GB" sz="1800" b="0" dirty="0" smtClean="0">
                <a:solidFill>
                  <a:srgbClr val="000090"/>
                </a:solidFill>
                <a:latin typeface="Trebuchet MS"/>
              </a:rPr>
              <a:t>(scalar, </a:t>
            </a:r>
            <a:r>
              <a:rPr lang="en-GB" sz="1800" b="0" dirty="0" err="1" smtClean="0">
                <a:solidFill>
                  <a:srgbClr val="000090"/>
                </a:solidFill>
                <a:latin typeface="Trebuchet MS"/>
              </a:rPr>
              <a:t>pseudoscalar</a:t>
            </a:r>
            <a:r>
              <a:rPr lang="en-GB" sz="1800" b="0" dirty="0" smtClean="0">
                <a:solidFill>
                  <a:srgbClr val="000090"/>
                </a:solidFill>
                <a:latin typeface="Trebuchet MS"/>
              </a:rPr>
              <a:t>, vector, axial-vector, tensor).</a:t>
            </a:r>
          </a:p>
        </p:txBody>
      </p:sp>
      <p:sp>
        <p:nvSpPr>
          <p:cNvPr id="21" name="Text Box 14"/>
          <p:cNvSpPr txBox="1">
            <a:spLocks noChangeArrowheads="1"/>
          </p:cNvSpPr>
          <p:nvPr/>
        </p:nvSpPr>
        <p:spPr bwMode="auto">
          <a:xfrm>
            <a:off x="7717546" y="4466209"/>
            <a:ext cx="2632954"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Simplified models</a:t>
            </a:r>
          </a:p>
        </p:txBody>
      </p:sp>
      <p:sp>
        <p:nvSpPr>
          <p:cNvPr id="23" name="Text Box 14"/>
          <p:cNvSpPr txBox="1">
            <a:spLocks noChangeArrowheads="1"/>
          </p:cNvSpPr>
          <p:nvPr/>
        </p:nvSpPr>
        <p:spPr bwMode="auto">
          <a:xfrm flipH="1">
            <a:off x="6264266" y="3433953"/>
            <a:ext cx="339733"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a:t>
            </a:r>
            <a:endParaRPr lang="en-GB" sz="1800" b="0" dirty="0">
              <a:solidFill>
                <a:srgbClr val="000090"/>
              </a:solidFill>
              <a:latin typeface="Trebuchet MS"/>
            </a:endParaRPr>
          </a:p>
        </p:txBody>
      </p:sp>
      <p:pic>
        <p:nvPicPr>
          <p:cNvPr id="4" name="Picture 3" descr="CosmicPiechart.jpg"/>
          <p:cNvPicPr>
            <a:picLocks noChangeAspect="1"/>
          </p:cNvPicPr>
          <p:nvPr/>
        </p:nvPicPr>
        <p:blipFill rotWithShape="1">
          <a:blip r:embed="rId6">
            <a:extLst>
              <a:ext uri="{28A0092B-C50C-407E-A947-70E740481C1C}">
                <a14:useLocalDpi xmlns:a14="http://schemas.microsoft.com/office/drawing/2010/main" val="0"/>
              </a:ext>
            </a:extLst>
          </a:blip>
          <a:srcRect t="25783"/>
          <a:stretch/>
        </p:blipFill>
        <p:spPr>
          <a:xfrm>
            <a:off x="4978400" y="1231900"/>
            <a:ext cx="4292600" cy="1776094"/>
          </a:xfrm>
          <a:prstGeom prst="rect">
            <a:avLst/>
          </a:prstGeom>
          <a:ln>
            <a:solidFill>
              <a:schemeClr val="bg2">
                <a:lumMod val="20000"/>
                <a:lumOff val="80000"/>
              </a:schemeClr>
            </a:solidFill>
          </a:ln>
          <a:effectLst>
            <a:outerShdw blurRad="50800" dist="38100" dir="2700000" algn="tl" rotWithShape="0">
              <a:prstClr val="black">
                <a:alpha val="40000"/>
              </a:prstClr>
            </a:outerShdw>
          </a:effectLst>
        </p:spPr>
      </p:pic>
      <p:sp>
        <p:nvSpPr>
          <p:cNvPr id="26" name="Text Box 14"/>
          <p:cNvSpPr txBox="1">
            <a:spLocks noChangeArrowheads="1"/>
          </p:cNvSpPr>
          <p:nvPr/>
        </p:nvSpPr>
        <p:spPr bwMode="auto">
          <a:xfrm>
            <a:off x="571500" y="893629"/>
            <a:ext cx="4165600" cy="2431435"/>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FF0000"/>
                </a:solidFill>
                <a:latin typeface="Trebuchet MS"/>
              </a:rPr>
              <a:t>Dark Matter (DM) could be produced at the LHC, directly or through decays (LSP in SUSY cascades, Higgs portal).</a:t>
            </a:r>
          </a:p>
          <a:p>
            <a:endParaRPr lang="en-GB" sz="800" b="0" dirty="0">
              <a:solidFill>
                <a:srgbClr val="FF0000"/>
              </a:solidFill>
              <a:latin typeface="Trebuchet MS"/>
            </a:endParaRPr>
          </a:p>
          <a:p>
            <a:r>
              <a:rPr lang="en-GB" sz="1800" b="0" dirty="0" smtClean="0">
                <a:solidFill>
                  <a:srgbClr val="000090"/>
                </a:solidFill>
                <a:latin typeface="Trebuchet MS"/>
              </a:rPr>
              <a:t>Collider searches:</a:t>
            </a:r>
          </a:p>
          <a:p>
            <a:pPr marL="285750" indent="-285750">
              <a:buFontTx/>
              <a:buChar char="-"/>
            </a:pPr>
            <a:r>
              <a:rPr lang="en-GB" sz="1800" b="0" dirty="0" smtClean="0">
                <a:solidFill>
                  <a:srgbClr val="000090"/>
                </a:solidFill>
                <a:latin typeface="Trebuchet MS"/>
              </a:rPr>
              <a:t>complementary to direct and indirect searches</a:t>
            </a:r>
          </a:p>
          <a:p>
            <a:pPr marL="285750" indent="-285750">
              <a:buFontTx/>
              <a:buChar char="-"/>
            </a:pPr>
            <a:r>
              <a:rPr lang="en-GB" sz="1800" b="0" dirty="0" smtClean="0">
                <a:solidFill>
                  <a:srgbClr val="000090"/>
                </a:solidFill>
                <a:latin typeface="Trebuchet MS"/>
              </a:rPr>
              <a:t>best for low DM masses and spin-dependent couplings</a:t>
            </a:r>
          </a:p>
        </p:txBody>
      </p:sp>
      <p:sp>
        <p:nvSpPr>
          <p:cNvPr id="28" name="Text Box 14"/>
          <p:cNvSpPr txBox="1">
            <a:spLocks noChangeArrowheads="1"/>
          </p:cNvSpPr>
          <p:nvPr/>
        </p:nvSpPr>
        <p:spPr bwMode="auto">
          <a:xfrm flipH="1">
            <a:off x="6657966" y="3421253"/>
            <a:ext cx="339733"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a:t>
            </a:r>
            <a:endParaRPr lang="en-GB" sz="1800" b="0" dirty="0">
              <a:solidFill>
                <a:srgbClr val="000090"/>
              </a:solidFill>
              <a:latin typeface="Trebuchet MS"/>
            </a:endParaRPr>
          </a:p>
        </p:txBody>
      </p:sp>
      <p:sp>
        <p:nvSpPr>
          <p:cNvPr id="5" name="TextBox 4"/>
          <p:cNvSpPr txBox="1"/>
          <p:nvPr/>
        </p:nvSpPr>
        <p:spPr>
          <a:xfrm>
            <a:off x="6070600" y="1701801"/>
            <a:ext cx="558800" cy="307777"/>
          </a:xfrm>
          <a:prstGeom prst="rect">
            <a:avLst/>
          </a:prstGeom>
          <a:solidFill>
            <a:schemeClr val="tx1"/>
          </a:solidFill>
        </p:spPr>
        <p:txBody>
          <a:bodyPr wrap="square" rtlCol="0">
            <a:spAutoFit/>
          </a:bodyPr>
          <a:lstStyle/>
          <a:p>
            <a:r>
              <a:rPr lang="en-US" sz="1400" dirty="0" smtClean="0">
                <a:solidFill>
                  <a:schemeClr val="bg1"/>
                </a:solidFill>
                <a:latin typeface="Calibri"/>
                <a:cs typeface="Calibri"/>
              </a:rPr>
              <a:t>68%</a:t>
            </a:r>
            <a:endParaRPr lang="en-US" sz="1400" dirty="0">
              <a:solidFill>
                <a:schemeClr val="bg1"/>
              </a:solidFill>
              <a:latin typeface="Calibri"/>
              <a:cs typeface="Calibri"/>
            </a:endParaRPr>
          </a:p>
        </p:txBody>
      </p:sp>
      <p:sp>
        <p:nvSpPr>
          <p:cNvPr id="33" name="TextBox 32"/>
          <p:cNvSpPr txBox="1"/>
          <p:nvPr/>
        </p:nvSpPr>
        <p:spPr>
          <a:xfrm>
            <a:off x="7670800" y="1905001"/>
            <a:ext cx="558800" cy="304800"/>
          </a:xfrm>
          <a:prstGeom prst="rect">
            <a:avLst/>
          </a:prstGeom>
          <a:solidFill>
            <a:srgbClr val="3A003C"/>
          </a:solidFill>
        </p:spPr>
        <p:txBody>
          <a:bodyPr wrap="square" rtlCol="0">
            <a:spAutoFit/>
          </a:bodyPr>
          <a:lstStyle/>
          <a:p>
            <a:r>
              <a:rPr lang="en-US" sz="1400" dirty="0" smtClean="0">
                <a:solidFill>
                  <a:schemeClr val="bg1"/>
                </a:solidFill>
                <a:latin typeface="Calibri"/>
                <a:cs typeface="Calibri"/>
              </a:rPr>
              <a:t>27%</a:t>
            </a:r>
            <a:endParaRPr lang="en-US" sz="1400" dirty="0">
              <a:solidFill>
                <a:schemeClr val="bg1"/>
              </a:solidFill>
              <a:latin typeface="Calibri"/>
              <a:cs typeface="Calibri"/>
            </a:endParaRPr>
          </a:p>
        </p:txBody>
      </p:sp>
    </p:spTree>
    <p:extLst>
      <p:ext uri="{BB962C8B-B14F-4D97-AF65-F5344CB8AC3E}">
        <p14:creationId xmlns:p14="http://schemas.microsoft.com/office/powerpoint/2010/main" val="12334942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20</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Searches – Mono-W</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pic>
        <p:nvPicPr>
          <p:cNvPr id="4" name="Picture 3" descr="AVFixedTargetLimitepmuAllInOneFancy.png"/>
          <p:cNvPicPr>
            <a:picLocks noChangeAspect="1"/>
          </p:cNvPicPr>
          <p:nvPr/>
        </p:nvPicPr>
        <p:blipFill rotWithShape="1">
          <a:blip r:embed="rId4">
            <a:extLst>
              <a:ext uri="{28A0092B-C50C-407E-A947-70E740481C1C}">
                <a14:useLocalDpi xmlns:a14="http://schemas.microsoft.com/office/drawing/2010/main" val="0"/>
              </a:ext>
            </a:extLst>
          </a:blip>
          <a:srcRect l="27816"/>
          <a:stretch/>
        </p:blipFill>
        <p:spPr>
          <a:xfrm>
            <a:off x="266701" y="2946400"/>
            <a:ext cx="3515666" cy="3441700"/>
          </a:xfrm>
          <a:prstGeom prst="rect">
            <a:avLst/>
          </a:prstGeom>
        </p:spPr>
      </p:pic>
      <p:sp>
        <p:nvSpPr>
          <p:cNvPr id="11" name="Rectangle 10"/>
          <p:cNvSpPr/>
          <p:nvPr/>
        </p:nvSpPr>
        <p:spPr>
          <a:xfrm>
            <a:off x="1237834" y="6199552"/>
            <a:ext cx="4310730" cy="369332"/>
          </a:xfrm>
          <a:prstGeom prst="rect">
            <a:avLst/>
          </a:prstGeom>
          <a:solidFill>
            <a:schemeClr val="bg1">
              <a:lumMod val="85000"/>
            </a:schemeClr>
          </a:solidFill>
        </p:spPr>
        <p:txBody>
          <a:bodyPr wrap="none">
            <a:spAutoFit/>
          </a:bodyPr>
          <a:lstStyle/>
          <a:p>
            <a:pPr algn="ctr"/>
            <a:r>
              <a:rPr lang="en-US" sz="1800" b="0" i="1" dirty="0" smtClean="0">
                <a:solidFill>
                  <a:schemeClr val="tx1">
                    <a:lumMod val="75000"/>
                    <a:lumOff val="25000"/>
                  </a:schemeClr>
                </a:solidFill>
                <a:latin typeface="Trebuchet MS"/>
              </a:rPr>
              <a:t>CMS-EXO-12-060, PRD 91 (2015) 092005  </a:t>
            </a:r>
            <a:endParaRPr lang="en-US" sz="1800" dirty="0"/>
          </a:p>
        </p:txBody>
      </p:sp>
      <p:sp>
        <p:nvSpPr>
          <p:cNvPr id="15" name="Rectangle 14"/>
          <p:cNvSpPr/>
          <p:nvPr/>
        </p:nvSpPr>
        <p:spPr>
          <a:xfrm>
            <a:off x="838200" y="988368"/>
            <a:ext cx="5245100" cy="2308324"/>
          </a:xfrm>
          <a:prstGeom prst="rect">
            <a:avLst/>
          </a:prstGeom>
        </p:spPr>
        <p:txBody>
          <a:bodyPr wrap="square">
            <a:spAutoFit/>
          </a:bodyPr>
          <a:lstStyle/>
          <a:p>
            <a:r>
              <a:rPr lang="en-GB" sz="1800" b="0" dirty="0">
                <a:solidFill>
                  <a:srgbClr val="FF8000"/>
                </a:solidFill>
                <a:latin typeface="Trebuchet MS"/>
              </a:rPr>
              <a:t>Dark matter interpretation of W’ analysis</a:t>
            </a:r>
          </a:p>
          <a:p>
            <a:endParaRPr lang="en-GB" sz="1800" b="0" dirty="0" smtClean="0">
              <a:solidFill>
                <a:srgbClr val="000090"/>
              </a:solidFill>
              <a:latin typeface="Trebuchet MS"/>
            </a:endParaRPr>
          </a:p>
          <a:p>
            <a:r>
              <a:rPr lang="en-GB" sz="1800" b="0" dirty="0" smtClean="0">
                <a:solidFill>
                  <a:srgbClr val="000090"/>
                </a:solidFill>
                <a:latin typeface="Trebuchet MS"/>
              </a:rPr>
              <a:t>Data sample: 19.7 fb</a:t>
            </a:r>
            <a:r>
              <a:rPr lang="en-GB" sz="1800" b="0" baseline="30000" dirty="0" smtClean="0">
                <a:solidFill>
                  <a:srgbClr val="000090"/>
                </a:solidFill>
                <a:latin typeface="Trebuchet MS"/>
              </a:rPr>
              <a:t>-1</a:t>
            </a:r>
            <a:r>
              <a:rPr lang="en-GB" sz="1800" b="0" dirty="0" smtClean="0">
                <a:solidFill>
                  <a:srgbClr val="000090"/>
                </a:solidFill>
                <a:latin typeface="Trebuchet MS"/>
              </a:rPr>
              <a:t> at √s = 8 TeV </a:t>
            </a:r>
          </a:p>
          <a:p>
            <a:r>
              <a:rPr lang="en-GB" sz="1800" b="0" dirty="0" smtClean="0">
                <a:solidFill>
                  <a:srgbClr val="000090"/>
                </a:solidFill>
                <a:latin typeface="Trebuchet MS"/>
              </a:rPr>
              <a:t>Event selection: prompt or non-prompt </a:t>
            </a:r>
          </a:p>
          <a:p>
            <a:r>
              <a:rPr lang="en-GB" sz="1800" b="0" dirty="0" smtClean="0">
                <a:solidFill>
                  <a:srgbClr val="000090"/>
                </a:solidFill>
                <a:latin typeface="Trebuchet MS"/>
              </a:rPr>
              <a:t>(from </a:t>
            </a:r>
            <a:r>
              <a:rPr lang="en-GB" sz="1800" b="0" dirty="0" err="1" smtClean="0">
                <a:solidFill>
                  <a:srgbClr val="000090"/>
                </a:solidFill>
                <a:latin typeface="Trebuchet MS"/>
              </a:rPr>
              <a:t>τ</a:t>
            </a:r>
            <a:r>
              <a:rPr lang="en-GB" sz="1800" b="0" dirty="0" smtClean="0">
                <a:solidFill>
                  <a:srgbClr val="000090"/>
                </a:solidFill>
                <a:latin typeface="Trebuchet MS"/>
              </a:rPr>
              <a:t>) single e or μ and </a:t>
            </a:r>
            <a:r>
              <a:rPr lang="en-GB" sz="1800" b="0" dirty="0" err="1" smtClean="0">
                <a:solidFill>
                  <a:srgbClr val="000090"/>
                </a:solidFill>
                <a:latin typeface="Trebuchet MS"/>
              </a:rPr>
              <a:t>E</a:t>
            </a:r>
            <a:r>
              <a:rPr lang="en-GB" sz="1800" b="0" baseline="-25000" dirty="0" err="1" smtClean="0">
                <a:solidFill>
                  <a:srgbClr val="000090"/>
                </a:solidFill>
                <a:latin typeface="Trebuchet MS"/>
              </a:rPr>
              <a:t>T</a:t>
            </a:r>
            <a:r>
              <a:rPr lang="en-GB" sz="1800" b="0" baseline="30000" dirty="0" err="1" smtClean="0">
                <a:solidFill>
                  <a:srgbClr val="000090"/>
                </a:solidFill>
                <a:latin typeface="Trebuchet MS"/>
              </a:rPr>
              <a:t>miss</a:t>
            </a:r>
            <a:endParaRPr lang="en-GB" sz="1800" b="0" baseline="30000" dirty="0" smtClean="0">
              <a:solidFill>
                <a:srgbClr val="000090"/>
              </a:solidFill>
              <a:latin typeface="Trebuchet MS"/>
            </a:endParaRPr>
          </a:p>
          <a:p>
            <a:r>
              <a:rPr lang="en-GB" sz="1800" b="0" dirty="0" smtClean="0">
                <a:solidFill>
                  <a:srgbClr val="000090"/>
                </a:solidFill>
                <a:latin typeface="Trebuchet MS"/>
              </a:rPr>
              <a:t>Advantages over </a:t>
            </a:r>
            <a:r>
              <a:rPr lang="en-GB" sz="1800" b="0" dirty="0" err="1" smtClean="0">
                <a:solidFill>
                  <a:srgbClr val="000090"/>
                </a:solidFill>
                <a:latin typeface="Trebuchet MS"/>
              </a:rPr>
              <a:t>monojet</a:t>
            </a:r>
            <a:r>
              <a:rPr lang="en-GB" sz="1800" b="0" dirty="0">
                <a:solidFill>
                  <a:srgbClr val="000090"/>
                </a:solidFill>
                <a:latin typeface="Trebuchet MS"/>
              </a:rPr>
              <a:t> </a:t>
            </a:r>
            <a:r>
              <a:rPr lang="en-GB" sz="1800" b="0" dirty="0" smtClean="0">
                <a:solidFill>
                  <a:srgbClr val="000090"/>
                </a:solidFill>
                <a:latin typeface="Trebuchet MS"/>
              </a:rPr>
              <a:t>and mono-</a:t>
            </a:r>
            <a:r>
              <a:rPr lang="en-GB" sz="1800" b="0" dirty="0" err="1" smtClean="0">
                <a:solidFill>
                  <a:srgbClr val="000090"/>
                </a:solidFill>
                <a:latin typeface="Trebuchet MS"/>
              </a:rPr>
              <a:t>γ</a:t>
            </a:r>
            <a:r>
              <a:rPr lang="en-GB" sz="1800" b="0" dirty="0" smtClean="0">
                <a:solidFill>
                  <a:srgbClr val="000090"/>
                </a:solidFill>
                <a:latin typeface="Trebuchet MS"/>
              </a:rPr>
              <a:t> channels: lower SM background and trigger lepton</a:t>
            </a:r>
            <a:endParaRPr lang="en-GB" sz="1800" b="0" dirty="0">
              <a:solidFill>
                <a:srgbClr val="000090"/>
              </a:solidFill>
              <a:latin typeface="Trebuchet MS"/>
            </a:endParaRPr>
          </a:p>
          <a:p>
            <a:r>
              <a:rPr lang="en-GB" sz="1800" b="0" dirty="0" smtClean="0">
                <a:solidFill>
                  <a:srgbClr val="000090"/>
                </a:solidFill>
                <a:latin typeface="Trebuchet MS"/>
              </a:rPr>
              <a:t> </a:t>
            </a:r>
            <a:endParaRPr lang="en-GB" sz="1800" b="0" dirty="0">
              <a:solidFill>
                <a:srgbClr val="000090"/>
              </a:solidFill>
              <a:latin typeface="Trebuchet MS"/>
            </a:endParaRPr>
          </a:p>
        </p:txBody>
      </p:sp>
      <p:grpSp>
        <p:nvGrpSpPr>
          <p:cNvPr id="10" name="Group 9"/>
          <p:cNvGrpSpPr/>
          <p:nvPr/>
        </p:nvGrpSpPr>
        <p:grpSpPr>
          <a:xfrm>
            <a:off x="5287010" y="1054100"/>
            <a:ext cx="1355089" cy="1231899"/>
            <a:chOff x="5299710" y="901700"/>
            <a:chExt cx="1355089" cy="1231899"/>
          </a:xfrm>
        </p:grpSpPr>
        <p:pic>
          <p:nvPicPr>
            <p:cNvPr id="3" name="Picture 2" descr="WPrimepKKpHNCpDM.png"/>
            <p:cNvPicPr>
              <a:picLocks noChangeAspect="1"/>
            </p:cNvPicPr>
            <p:nvPr/>
          </p:nvPicPr>
          <p:blipFill rotWithShape="1">
            <a:blip r:embed="rId5">
              <a:extLst>
                <a:ext uri="{28A0092B-C50C-407E-A947-70E740481C1C}">
                  <a14:useLocalDpi xmlns:a14="http://schemas.microsoft.com/office/drawing/2010/main" val="0"/>
                </a:ext>
              </a:extLst>
            </a:blip>
            <a:srcRect l="74024" t="-5978" r="-461" b="-2717"/>
            <a:stretch/>
          </p:blipFill>
          <p:spPr>
            <a:xfrm>
              <a:off x="5299710" y="901700"/>
              <a:ext cx="1355089" cy="1231899"/>
            </a:xfrm>
            <a:prstGeom prst="rect">
              <a:avLst/>
            </a:prstGeom>
            <a:ln>
              <a:solidFill>
                <a:srgbClr val="FF8000"/>
              </a:solidFill>
            </a:ln>
          </p:spPr>
        </p:pic>
        <p:sp>
          <p:nvSpPr>
            <p:cNvPr id="16" name="Rectangle 15"/>
            <p:cNvSpPr/>
            <p:nvPr/>
          </p:nvSpPr>
          <p:spPr>
            <a:xfrm>
              <a:off x="5816600" y="1648768"/>
              <a:ext cx="444500" cy="338554"/>
            </a:xfrm>
            <a:prstGeom prst="rect">
              <a:avLst/>
            </a:prstGeom>
          </p:spPr>
          <p:txBody>
            <a:bodyPr wrap="square">
              <a:spAutoFit/>
            </a:bodyPr>
            <a:lstStyle/>
            <a:p>
              <a:r>
                <a:rPr lang="en-GB" sz="1600" b="0" dirty="0" smtClean="0">
                  <a:solidFill>
                    <a:srgbClr val="FF8000"/>
                  </a:solidFill>
                  <a:latin typeface="Trebuchet MS"/>
                </a:rPr>
                <a:t>W</a:t>
              </a:r>
              <a:endParaRPr lang="en-GB" sz="1600" b="0" dirty="0">
                <a:solidFill>
                  <a:srgbClr val="FF8000"/>
                </a:solidFill>
                <a:latin typeface="Trebuchet MS"/>
              </a:endParaRPr>
            </a:p>
          </p:txBody>
        </p:sp>
      </p:grpSp>
      <p:grpSp>
        <p:nvGrpSpPr>
          <p:cNvPr id="9" name="Group 8"/>
          <p:cNvGrpSpPr/>
          <p:nvPr/>
        </p:nvGrpSpPr>
        <p:grpSpPr>
          <a:xfrm>
            <a:off x="6802122" y="1612318"/>
            <a:ext cx="2710178" cy="1321381"/>
            <a:chOff x="6751322" y="863018"/>
            <a:chExt cx="2710178" cy="1321381"/>
          </a:xfrm>
        </p:grpSpPr>
        <p:pic>
          <p:nvPicPr>
            <p:cNvPr id="2" name="Picture 1" descr="DMFeynmanInterferencePap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1322" y="863018"/>
              <a:ext cx="2710178" cy="1321381"/>
            </a:xfrm>
            <a:prstGeom prst="rect">
              <a:avLst/>
            </a:prstGeom>
            <a:ln>
              <a:solidFill>
                <a:srgbClr val="FF8000"/>
              </a:solidFill>
            </a:ln>
          </p:spPr>
        </p:pic>
        <p:sp>
          <p:nvSpPr>
            <p:cNvPr id="17" name="Rectangle 16"/>
            <p:cNvSpPr/>
            <p:nvPr/>
          </p:nvSpPr>
          <p:spPr>
            <a:xfrm>
              <a:off x="7239000" y="1648768"/>
              <a:ext cx="444500" cy="338554"/>
            </a:xfrm>
            <a:prstGeom prst="rect">
              <a:avLst/>
            </a:prstGeom>
          </p:spPr>
          <p:txBody>
            <a:bodyPr wrap="square">
              <a:spAutoFit/>
            </a:bodyPr>
            <a:lstStyle/>
            <a:p>
              <a:r>
                <a:rPr lang="en-GB" sz="1600" b="0" dirty="0" smtClean="0">
                  <a:solidFill>
                    <a:srgbClr val="FF8000"/>
                  </a:solidFill>
                  <a:latin typeface="Trebuchet MS"/>
                </a:rPr>
                <a:t>W</a:t>
              </a:r>
              <a:endParaRPr lang="en-GB" sz="1600" b="0" dirty="0">
                <a:solidFill>
                  <a:srgbClr val="FF8000"/>
                </a:solidFill>
                <a:latin typeface="Trebuchet MS"/>
              </a:endParaRPr>
            </a:p>
          </p:txBody>
        </p:sp>
        <p:sp>
          <p:nvSpPr>
            <p:cNvPr id="18" name="Rectangle 17"/>
            <p:cNvSpPr/>
            <p:nvPr/>
          </p:nvSpPr>
          <p:spPr>
            <a:xfrm>
              <a:off x="8610600" y="1013768"/>
              <a:ext cx="444500" cy="338554"/>
            </a:xfrm>
            <a:prstGeom prst="rect">
              <a:avLst/>
            </a:prstGeom>
          </p:spPr>
          <p:txBody>
            <a:bodyPr wrap="square">
              <a:spAutoFit/>
            </a:bodyPr>
            <a:lstStyle/>
            <a:p>
              <a:r>
                <a:rPr lang="en-GB" sz="1600" b="0" dirty="0" smtClean="0">
                  <a:solidFill>
                    <a:srgbClr val="FF8000"/>
                  </a:solidFill>
                  <a:latin typeface="Trebuchet MS"/>
                </a:rPr>
                <a:t>W</a:t>
              </a:r>
              <a:endParaRPr lang="en-GB" sz="1600" b="0" dirty="0">
                <a:solidFill>
                  <a:srgbClr val="FF8000"/>
                </a:solidFill>
                <a:latin typeface="Trebuchet MS"/>
              </a:endParaRPr>
            </a:p>
          </p:txBody>
        </p:sp>
      </p:grpSp>
      <p:grpSp>
        <p:nvGrpSpPr>
          <p:cNvPr id="8" name="Group 7"/>
          <p:cNvGrpSpPr/>
          <p:nvPr/>
        </p:nvGrpSpPr>
        <p:grpSpPr>
          <a:xfrm>
            <a:off x="6918208" y="3314703"/>
            <a:ext cx="2898892" cy="2781301"/>
            <a:chOff x="381001" y="3378203"/>
            <a:chExt cx="2898892" cy="2781301"/>
          </a:xfrm>
        </p:grpSpPr>
        <p:pic>
          <p:nvPicPr>
            <p:cNvPr id="5" name="Picture 4" descr="DarkMatter.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39796" y="3319408"/>
              <a:ext cx="2781301" cy="2898892"/>
            </a:xfrm>
            <a:prstGeom prst="rect">
              <a:avLst/>
            </a:prstGeom>
          </p:spPr>
        </p:pic>
        <p:sp>
          <p:nvSpPr>
            <p:cNvPr id="19" name="Rectangle 18"/>
            <p:cNvSpPr/>
            <p:nvPr/>
          </p:nvSpPr>
          <p:spPr>
            <a:xfrm>
              <a:off x="1270000" y="3566468"/>
              <a:ext cx="1562100" cy="338554"/>
            </a:xfrm>
            <a:prstGeom prst="rect">
              <a:avLst/>
            </a:prstGeom>
          </p:spPr>
          <p:txBody>
            <a:bodyPr wrap="square">
              <a:spAutoFit/>
            </a:bodyPr>
            <a:lstStyle/>
            <a:p>
              <a:r>
                <a:rPr lang="en-GB" sz="1600" b="0" dirty="0" smtClean="0">
                  <a:solidFill>
                    <a:srgbClr val="000090"/>
                  </a:solidFill>
                  <a:latin typeface="Trebuchet MS"/>
                </a:rPr>
                <a:t>Signal shapes</a:t>
              </a:r>
              <a:endParaRPr lang="en-GB" sz="1600" b="0" dirty="0">
                <a:solidFill>
                  <a:srgbClr val="000090"/>
                </a:solidFill>
                <a:latin typeface="Trebuchet MS"/>
              </a:endParaRPr>
            </a:p>
          </p:txBody>
        </p:sp>
        <p:sp>
          <p:nvSpPr>
            <p:cNvPr id="20" name="Rectangle 19"/>
            <p:cNvSpPr/>
            <p:nvPr/>
          </p:nvSpPr>
          <p:spPr>
            <a:xfrm>
              <a:off x="1460500" y="3922068"/>
              <a:ext cx="1562100" cy="338554"/>
            </a:xfrm>
            <a:prstGeom prst="rect">
              <a:avLst/>
            </a:prstGeom>
          </p:spPr>
          <p:txBody>
            <a:bodyPr wrap="square">
              <a:spAutoFit/>
            </a:bodyPr>
            <a:lstStyle/>
            <a:p>
              <a:r>
                <a:rPr lang="en-GB" sz="1600" b="0" dirty="0" err="1" smtClean="0">
                  <a:solidFill>
                    <a:srgbClr val="000090"/>
                  </a:solidFill>
                  <a:latin typeface="Trebuchet MS"/>
                </a:rPr>
                <a:t>ξ</a:t>
              </a:r>
              <a:r>
                <a:rPr lang="en-GB" sz="1600" b="0" dirty="0" smtClean="0">
                  <a:solidFill>
                    <a:srgbClr val="000090"/>
                  </a:solidFill>
                  <a:latin typeface="Trebuchet MS"/>
                </a:rPr>
                <a:t> = </a:t>
              </a:r>
              <a:r>
                <a:rPr lang="en-GB" sz="1600" b="0" dirty="0" err="1" smtClean="0">
                  <a:solidFill>
                    <a:srgbClr val="000090"/>
                  </a:solidFill>
                  <a:latin typeface="Trebuchet MS"/>
                </a:rPr>
                <a:t>λ</a:t>
              </a:r>
              <a:r>
                <a:rPr lang="en-GB" sz="1600" b="0" baseline="-25000" dirty="0" err="1" smtClean="0">
                  <a:solidFill>
                    <a:srgbClr val="000090"/>
                  </a:solidFill>
                  <a:latin typeface="Trebuchet MS"/>
                </a:rPr>
                <a:t>u</a:t>
              </a:r>
              <a:r>
                <a:rPr lang="en-GB" sz="1600" b="0" dirty="0" err="1" smtClean="0">
                  <a:solidFill>
                    <a:srgbClr val="000090"/>
                  </a:solidFill>
                  <a:latin typeface="Trebuchet MS"/>
                </a:rPr>
                <a:t>λ</a:t>
              </a:r>
              <a:r>
                <a:rPr lang="en-GB" sz="1600" b="0" baseline="-25000" dirty="0" err="1" smtClean="0">
                  <a:solidFill>
                    <a:srgbClr val="000090"/>
                  </a:solidFill>
                  <a:latin typeface="Trebuchet MS"/>
                </a:rPr>
                <a:t>d</a:t>
              </a:r>
              <a:endParaRPr lang="en-GB" sz="1600" b="0" baseline="-25000" dirty="0">
                <a:solidFill>
                  <a:srgbClr val="000090"/>
                </a:solidFill>
                <a:latin typeface="Trebuchet MS"/>
              </a:endParaRPr>
            </a:p>
          </p:txBody>
        </p:sp>
      </p:grpSp>
      <p:sp>
        <p:nvSpPr>
          <p:cNvPr id="21" name="Rectangle 20"/>
          <p:cNvSpPr/>
          <p:nvPr/>
        </p:nvSpPr>
        <p:spPr>
          <a:xfrm>
            <a:off x="7416800" y="1153468"/>
            <a:ext cx="1993900" cy="338554"/>
          </a:xfrm>
          <a:prstGeom prst="rect">
            <a:avLst/>
          </a:prstGeom>
        </p:spPr>
        <p:txBody>
          <a:bodyPr wrap="square">
            <a:spAutoFit/>
          </a:bodyPr>
          <a:lstStyle/>
          <a:p>
            <a:r>
              <a:rPr lang="en-GB" sz="1600" b="0" dirty="0" smtClean="0">
                <a:solidFill>
                  <a:srgbClr val="000090"/>
                </a:solidFill>
                <a:latin typeface="Trebuchet MS"/>
              </a:rPr>
              <a:t>DM interference</a:t>
            </a:r>
            <a:endParaRPr lang="en-GB" sz="1600" b="0" dirty="0">
              <a:solidFill>
                <a:srgbClr val="000090"/>
              </a:solidFill>
              <a:latin typeface="Trebuchet MS"/>
            </a:endParaRPr>
          </a:p>
        </p:txBody>
      </p:sp>
      <p:pic>
        <p:nvPicPr>
          <p:cNvPr id="22" name="Picture 21" descr="AVLimitColliderepmu.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665527" y="2916831"/>
            <a:ext cx="3201005" cy="3336341"/>
          </a:xfrm>
          <a:prstGeom prst="rect">
            <a:avLst/>
          </a:prstGeom>
        </p:spPr>
      </p:pic>
      <p:sp>
        <p:nvSpPr>
          <p:cNvPr id="24" name="Rectangle 23"/>
          <p:cNvSpPr/>
          <p:nvPr/>
        </p:nvSpPr>
        <p:spPr>
          <a:xfrm>
            <a:off x="1422400" y="5407968"/>
            <a:ext cx="1562100" cy="338554"/>
          </a:xfrm>
          <a:prstGeom prst="rect">
            <a:avLst/>
          </a:prstGeom>
        </p:spPr>
        <p:txBody>
          <a:bodyPr wrap="square">
            <a:spAutoFit/>
          </a:bodyPr>
          <a:lstStyle/>
          <a:p>
            <a:r>
              <a:rPr lang="en-GB" sz="1600" b="0" dirty="0" smtClean="0">
                <a:solidFill>
                  <a:srgbClr val="000090"/>
                </a:solidFill>
                <a:latin typeface="Trebuchet MS"/>
              </a:rPr>
              <a:t>AV couplings</a:t>
            </a:r>
            <a:endParaRPr lang="en-GB" sz="1600" b="0" dirty="0">
              <a:solidFill>
                <a:srgbClr val="000090"/>
              </a:solidFill>
              <a:latin typeface="Trebuchet MS"/>
            </a:endParaRPr>
          </a:p>
        </p:txBody>
      </p:sp>
    </p:spTree>
    <p:extLst>
      <p:ext uri="{BB962C8B-B14F-4D97-AF65-F5344CB8AC3E}">
        <p14:creationId xmlns:p14="http://schemas.microsoft.com/office/powerpoint/2010/main" val="38443452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21</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Searches – Top Pairs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5" name="Text Box 14"/>
          <p:cNvSpPr txBox="1">
            <a:spLocks noChangeArrowheads="1"/>
          </p:cNvSpPr>
          <p:nvPr/>
        </p:nvSpPr>
        <p:spPr bwMode="auto">
          <a:xfrm>
            <a:off x="2622794" y="2150351"/>
            <a:ext cx="6724406" cy="707886"/>
          </a:xfrm>
          <a:prstGeom prst="rect">
            <a:avLst/>
          </a:prstGeom>
          <a:noFill/>
          <a:ln w="9525">
            <a:noFill/>
            <a:miter lim="800000"/>
            <a:headEnd/>
            <a:tailEnd/>
          </a:ln>
        </p:spPr>
        <p:txBody>
          <a:bodyPr wrap="square">
            <a:prstTxWarp prst="textNoShape">
              <a:avLst/>
            </a:prstTxWarp>
            <a:spAutoFit/>
          </a:bodyPr>
          <a:lstStyle/>
          <a:p>
            <a:r>
              <a:rPr lang="en-GB" sz="2000" b="0" dirty="0" err="1" smtClean="0">
                <a:solidFill>
                  <a:srgbClr val="000090"/>
                </a:solidFill>
                <a:latin typeface="Trebuchet MS"/>
              </a:rPr>
              <a:t>tt</a:t>
            </a:r>
            <a:r>
              <a:rPr lang="en-GB" sz="2000" b="0" dirty="0" smtClean="0">
                <a:solidFill>
                  <a:srgbClr val="000090"/>
                </a:solidFill>
                <a:latin typeface="Trebuchet MS"/>
              </a:rPr>
              <a:t> + </a:t>
            </a:r>
            <a:r>
              <a:rPr lang="en-GB" sz="2000" b="0" dirty="0" err="1" smtClean="0">
                <a:solidFill>
                  <a:srgbClr val="000090"/>
                </a:solidFill>
                <a:latin typeface="Trebuchet MS"/>
              </a:rPr>
              <a:t>E</a:t>
            </a:r>
            <a:r>
              <a:rPr lang="en-GB" sz="2000" b="0" baseline="-25000" dirty="0" err="1" smtClean="0">
                <a:solidFill>
                  <a:srgbClr val="000090"/>
                </a:solidFill>
                <a:latin typeface="Trebuchet MS"/>
              </a:rPr>
              <a:t>t</a:t>
            </a:r>
            <a:r>
              <a:rPr lang="en-GB" sz="2000" b="0" baseline="30000" dirty="0" err="1" smtClean="0">
                <a:solidFill>
                  <a:srgbClr val="000090"/>
                </a:solidFill>
                <a:latin typeface="Trebuchet MS"/>
              </a:rPr>
              <a:t>miss</a:t>
            </a:r>
            <a:r>
              <a:rPr lang="en-GB" sz="2000" b="0" baseline="30000" dirty="0" smtClean="0">
                <a:solidFill>
                  <a:srgbClr val="000090"/>
                </a:solidFill>
                <a:latin typeface="Trebuchet MS"/>
              </a:rPr>
              <a:t> </a:t>
            </a:r>
            <a:r>
              <a:rPr lang="en-GB" sz="2000" b="0" dirty="0" smtClean="0">
                <a:solidFill>
                  <a:srgbClr val="000090"/>
                </a:solidFill>
                <a:latin typeface="Trebuchet MS"/>
              </a:rPr>
              <a:t>signature</a:t>
            </a:r>
            <a:r>
              <a:rPr lang="en-GB" sz="2000" b="0" dirty="0">
                <a:solidFill>
                  <a:srgbClr val="000090"/>
                </a:solidFill>
                <a:latin typeface="Trebuchet MS"/>
              </a:rPr>
              <a:t>: </a:t>
            </a:r>
          </a:p>
          <a:p>
            <a:r>
              <a:rPr lang="en-GB" sz="2000" b="0" dirty="0" smtClean="0">
                <a:solidFill>
                  <a:srgbClr val="000090"/>
                </a:solidFill>
                <a:latin typeface="Trebuchet MS"/>
              </a:rPr>
              <a:t>single lepton with jets, at least 1 b-tagged</a:t>
            </a:r>
          </a:p>
        </p:txBody>
      </p:sp>
      <p:sp>
        <p:nvSpPr>
          <p:cNvPr id="16" name="Rectangle 15"/>
          <p:cNvSpPr/>
          <p:nvPr/>
        </p:nvSpPr>
        <p:spPr>
          <a:xfrm>
            <a:off x="7024236" y="1620663"/>
            <a:ext cx="2195964" cy="646331"/>
          </a:xfrm>
          <a:prstGeom prst="rect">
            <a:avLst/>
          </a:prstGeom>
          <a:solidFill>
            <a:schemeClr val="bg1">
              <a:lumMod val="85000"/>
            </a:schemeClr>
          </a:solidFill>
        </p:spPr>
        <p:txBody>
          <a:bodyPr wrap="square">
            <a:spAutoFit/>
          </a:bodyPr>
          <a:lstStyle/>
          <a:p>
            <a:pPr algn="ctr"/>
            <a:r>
              <a:rPr lang="en-US" sz="1800" b="0" i="1" dirty="0" smtClean="0">
                <a:solidFill>
                  <a:schemeClr val="tx1">
                    <a:lumMod val="75000"/>
                    <a:lumOff val="25000"/>
                  </a:schemeClr>
                </a:solidFill>
                <a:latin typeface="Trebuchet MS"/>
              </a:rPr>
              <a:t>JHEP 06 (2015) 121</a:t>
            </a:r>
          </a:p>
          <a:p>
            <a:pPr algn="ctr"/>
            <a:r>
              <a:rPr lang="en-US" sz="1800" b="0" i="1" dirty="0" smtClean="0">
                <a:solidFill>
                  <a:schemeClr val="tx1">
                    <a:lumMod val="75000"/>
                    <a:lumOff val="25000"/>
                  </a:schemeClr>
                </a:solidFill>
                <a:latin typeface="Trebuchet MS"/>
              </a:rPr>
              <a:t>CMS-B2G-14-004</a:t>
            </a:r>
            <a:endParaRPr lang="en-US" sz="1800" dirty="0"/>
          </a:p>
        </p:txBody>
      </p:sp>
      <p:sp>
        <p:nvSpPr>
          <p:cNvPr id="17" name="Text Box 14"/>
          <p:cNvSpPr txBox="1">
            <a:spLocks noChangeArrowheads="1"/>
          </p:cNvSpPr>
          <p:nvPr/>
        </p:nvSpPr>
        <p:spPr bwMode="auto">
          <a:xfrm>
            <a:off x="601453" y="944429"/>
            <a:ext cx="7399547" cy="738664"/>
          </a:xfrm>
          <a:prstGeom prst="rect">
            <a:avLst/>
          </a:prstGeom>
          <a:noFill/>
          <a:ln w="9525">
            <a:noFill/>
            <a:miter lim="800000"/>
            <a:headEnd/>
            <a:tailEnd/>
          </a:ln>
        </p:spPr>
        <p:txBody>
          <a:bodyPr wrap="square">
            <a:prstTxWarp prst="textNoShape">
              <a:avLst/>
            </a:prstTxWarp>
            <a:spAutoFit/>
          </a:bodyPr>
          <a:lstStyle/>
          <a:p>
            <a:r>
              <a:rPr lang="en-GB" sz="2000" b="0" dirty="0" smtClean="0">
                <a:solidFill>
                  <a:srgbClr val="000090"/>
                </a:solidFill>
                <a:latin typeface="Trebuchet MS"/>
              </a:rPr>
              <a:t>q-</a:t>
            </a:r>
            <a:r>
              <a:rPr lang="en-GB" sz="2200" b="0" dirty="0" err="1" smtClean="0">
                <a:solidFill>
                  <a:srgbClr val="000090"/>
                </a:solidFill>
                <a:latin typeface="Symbol"/>
              </a:rPr>
              <a:t>χ</a:t>
            </a:r>
            <a:r>
              <a:rPr lang="en-GB" sz="2000" b="0" dirty="0" smtClean="0">
                <a:solidFill>
                  <a:srgbClr val="000090"/>
                </a:solidFill>
                <a:latin typeface="Trebuchet MS"/>
              </a:rPr>
              <a:t> couplings for heavy </a:t>
            </a:r>
            <a:r>
              <a:rPr lang="en-GB" sz="2000" b="0" dirty="0" err="1" smtClean="0">
                <a:solidFill>
                  <a:srgbClr val="000090"/>
                </a:solidFill>
                <a:latin typeface="Trebuchet MS"/>
              </a:rPr>
              <a:t>flavors</a:t>
            </a:r>
            <a:r>
              <a:rPr lang="en-GB" sz="2000" b="0" dirty="0" smtClean="0">
                <a:solidFill>
                  <a:srgbClr val="000090"/>
                </a:solidFill>
                <a:latin typeface="Trebuchet MS"/>
              </a:rPr>
              <a:t> enhanced in scalar interactions</a:t>
            </a:r>
          </a:p>
          <a:p>
            <a:endParaRPr lang="en-GB" sz="2000" b="0" dirty="0">
              <a:solidFill>
                <a:srgbClr val="000090"/>
              </a:solidFill>
              <a:latin typeface="Trebuchet MS"/>
            </a:endParaRPr>
          </a:p>
        </p:txBody>
      </p:sp>
      <p:pic>
        <p:nvPicPr>
          <p:cNvPr id="11" name="Picture 10" descr="d1_x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0" y="3284908"/>
            <a:ext cx="3987800" cy="3357192"/>
          </a:xfrm>
          <a:prstGeom prst="rect">
            <a:avLst/>
          </a:prstGeom>
        </p:spPr>
      </p:pic>
      <p:pic>
        <p:nvPicPr>
          <p:cNvPr id="18" name="Picture 17" descr="cls_1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300" y="2998921"/>
            <a:ext cx="3774440" cy="3198678"/>
          </a:xfrm>
          <a:prstGeom prst="rect">
            <a:avLst/>
          </a:prstGeom>
        </p:spPr>
      </p:pic>
      <p:sp>
        <p:nvSpPr>
          <p:cNvPr id="14" name="Text Box 14"/>
          <p:cNvSpPr txBox="1">
            <a:spLocks noChangeArrowheads="1"/>
          </p:cNvSpPr>
          <p:nvPr/>
        </p:nvSpPr>
        <p:spPr bwMode="auto">
          <a:xfrm>
            <a:off x="5912094" y="6303251"/>
            <a:ext cx="3333506"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rgbClr val="000090"/>
                </a:solidFill>
                <a:latin typeface="Trebuchet MS"/>
              </a:rPr>
              <a:t>M</a:t>
            </a:r>
            <a:r>
              <a:rPr lang="en-GB" sz="1600" b="0" baseline="-50000" dirty="0" smtClean="0">
                <a:solidFill>
                  <a:srgbClr val="000090"/>
                </a:solidFill>
                <a:latin typeface="Trebuchet MS"/>
              </a:rPr>
              <a:t>*</a:t>
            </a:r>
            <a:r>
              <a:rPr lang="en-GB" sz="1600" b="0" dirty="0" smtClean="0">
                <a:solidFill>
                  <a:srgbClr val="000090"/>
                </a:solidFill>
                <a:latin typeface="Trebuchet MS"/>
              </a:rPr>
              <a:t>: scale of the interaction</a:t>
            </a:r>
          </a:p>
        </p:txBody>
      </p:sp>
      <p:pic>
        <p:nvPicPr>
          <p:cNvPr id="9" name="Picture 8" descr="ggchichi_v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200" y="1470388"/>
            <a:ext cx="1663700" cy="1904999"/>
          </a:xfrm>
          <a:prstGeom prst="rect">
            <a:avLst/>
          </a:prstGeom>
        </p:spPr>
      </p:pic>
    </p:spTree>
    <p:extLst>
      <p:ext uri="{BB962C8B-B14F-4D97-AF65-F5344CB8AC3E}">
        <p14:creationId xmlns:p14="http://schemas.microsoft.com/office/powerpoint/2010/main" val="7573001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3</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err="1" smtClean="0">
                <a:solidFill>
                  <a:srgbClr val="000090"/>
                </a:solidFill>
                <a:latin typeface="Trebuchet MS"/>
              </a:rPr>
              <a:t>Monojets</a:t>
            </a:r>
            <a:r>
              <a:rPr lang="en-GB" sz="2800" dirty="0" smtClean="0">
                <a:solidFill>
                  <a:srgbClr val="000090"/>
                </a:solidFill>
                <a:latin typeface="Trebuchet MS"/>
              </a:rPr>
              <a:t> and </a:t>
            </a:r>
            <a:r>
              <a:rPr lang="en-GB" sz="2800" dirty="0" err="1" smtClean="0">
                <a:solidFill>
                  <a:srgbClr val="000090"/>
                </a:solidFill>
                <a:latin typeface="Trebuchet MS"/>
              </a:rPr>
              <a:t>hadronically</a:t>
            </a:r>
            <a:r>
              <a:rPr lang="en-GB" sz="2800" dirty="0" smtClean="0">
                <a:solidFill>
                  <a:srgbClr val="000090"/>
                </a:solidFill>
                <a:latin typeface="Trebuchet MS"/>
              </a:rPr>
              <a:t> decaying mono-V</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4" name="Text Box 14"/>
          <p:cNvSpPr txBox="1">
            <a:spLocks noChangeArrowheads="1"/>
          </p:cNvSpPr>
          <p:nvPr/>
        </p:nvSpPr>
        <p:spPr bwMode="auto">
          <a:xfrm flipH="1">
            <a:off x="828666" y="1605153"/>
            <a:ext cx="339733"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a:t>
            </a:r>
            <a:endParaRPr lang="en-GB" sz="1800" b="0" dirty="0">
              <a:solidFill>
                <a:srgbClr val="000090"/>
              </a:solidFill>
              <a:latin typeface="Trebuchet MS"/>
            </a:endParaRPr>
          </a:p>
        </p:txBody>
      </p:sp>
      <p:pic>
        <p:nvPicPr>
          <p:cNvPr id="8" name="Picture 7" descr="CMS-PAS-EXO-16-037_Figure-aux_003-a.png"/>
          <p:cNvPicPr>
            <a:picLocks noChangeAspect="1"/>
          </p:cNvPicPr>
          <p:nvPr/>
        </p:nvPicPr>
        <p:blipFill rotWithShape="1">
          <a:blip r:embed="rId4">
            <a:extLst>
              <a:ext uri="{28A0092B-C50C-407E-A947-70E740481C1C}">
                <a14:useLocalDpi xmlns:a14="http://schemas.microsoft.com/office/drawing/2010/main" val="0"/>
              </a:ext>
            </a:extLst>
          </a:blip>
          <a:srcRect l="-50" t="19169"/>
          <a:stretch/>
        </p:blipFill>
        <p:spPr>
          <a:xfrm>
            <a:off x="4915949" y="3098800"/>
            <a:ext cx="4342351" cy="3568700"/>
          </a:xfrm>
          <a:prstGeom prst="rect">
            <a:avLst/>
          </a:prstGeom>
        </p:spPr>
      </p:pic>
      <p:pic>
        <p:nvPicPr>
          <p:cNvPr id="9" name="Picture 8" descr="CMS-PAS-EXO-16-037_Figure_009-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100" y="2333544"/>
            <a:ext cx="3820407" cy="4308555"/>
          </a:xfrm>
          <a:prstGeom prst="rect">
            <a:avLst/>
          </a:prstGeom>
        </p:spPr>
      </p:pic>
      <p:sp>
        <p:nvSpPr>
          <p:cNvPr id="17" name="Rectangle 16"/>
          <p:cNvSpPr/>
          <p:nvPr/>
        </p:nvSpPr>
        <p:spPr>
          <a:xfrm>
            <a:off x="4871132" y="2859452"/>
            <a:ext cx="2322523" cy="369332"/>
          </a:xfrm>
          <a:prstGeom prst="rect">
            <a:avLst/>
          </a:prstGeom>
          <a:solidFill>
            <a:schemeClr val="bg1">
              <a:lumMod val="85000"/>
            </a:schemeClr>
          </a:solidFill>
        </p:spPr>
        <p:txBody>
          <a:bodyPr wrap="none">
            <a:spAutoFit/>
          </a:bodyPr>
          <a:lstStyle/>
          <a:p>
            <a:pPr algn="ctr"/>
            <a:r>
              <a:rPr lang="en-US" sz="1800" b="0" i="1" dirty="0" smtClean="0">
                <a:solidFill>
                  <a:schemeClr val="tx1">
                    <a:lumMod val="75000"/>
                    <a:lumOff val="25000"/>
                  </a:schemeClr>
                </a:solidFill>
                <a:latin typeface="Trebuchet MS"/>
              </a:rPr>
              <a:t>CMS</a:t>
            </a:r>
            <a:r>
              <a:rPr lang="en-US" sz="1800" b="0" i="1" dirty="0" smtClean="0">
                <a:solidFill>
                  <a:schemeClr val="tx1">
                    <a:lumMod val="75000"/>
                    <a:lumOff val="25000"/>
                  </a:schemeClr>
                </a:solidFill>
                <a:latin typeface="Trebuchet MS"/>
              </a:rPr>
              <a:t>-PAS-EXO</a:t>
            </a:r>
            <a:r>
              <a:rPr lang="en-US" sz="1800" b="0" i="1" dirty="0" smtClean="0">
                <a:solidFill>
                  <a:schemeClr val="tx1">
                    <a:lumMod val="75000"/>
                    <a:lumOff val="25000"/>
                  </a:schemeClr>
                </a:solidFill>
                <a:latin typeface="Trebuchet MS"/>
              </a:rPr>
              <a:t>-16-037</a:t>
            </a:r>
            <a:endParaRPr lang="en-US" sz="1800" dirty="0"/>
          </a:p>
        </p:txBody>
      </p:sp>
      <p:sp>
        <p:nvSpPr>
          <p:cNvPr id="24" name="Text Box 14"/>
          <p:cNvSpPr txBox="1">
            <a:spLocks noChangeArrowheads="1"/>
          </p:cNvSpPr>
          <p:nvPr/>
        </p:nvSpPr>
        <p:spPr bwMode="auto">
          <a:xfrm>
            <a:off x="757548" y="1008253"/>
            <a:ext cx="3750952" cy="1323439"/>
          </a:xfrm>
          <a:prstGeom prst="rect">
            <a:avLst/>
          </a:prstGeom>
          <a:noFill/>
          <a:ln w="9525">
            <a:noFill/>
            <a:miter lim="800000"/>
            <a:headEnd/>
            <a:tailEnd/>
          </a:ln>
        </p:spPr>
        <p:txBody>
          <a:bodyPr wrap="square">
            <a:prstTxWarp prst="textNoShape">
              <a:avLst/>
            </a:prstTxWarp>
            <a:spAutoFit/>
          </a:bodyPr>
          <a:lstStyle/>
          <a:p>
            <a:r>
              <a:rPr lang="en-GB" sz="1600" b="0" dirty="0" smtClean="0">
                <a:solidFill>
                  <a:srgbClr val="000090"/>
                </a:solidFill>
                <a:latin typeface="Trebuchet MS"/>
              </a:rPr>
              <a:t>Backgrounds: </a:t>
            </a:r>
          </a:p>
          <a:p>
            <a:r>
              <a:rPr lang="en-GB" sz="1600" b="0" dirty="0" smtClean="0">
                <a:solidFill>
                  <a:srgbClr val="000090"/>
                </a:solidFill>
                <a:latin typeface="Trebuchet MS"/>
              </a:rPr>
              <a:t>Z(</a:t>
            </a:r>
            <a:r>
              <a:rPr lang="en-GB" sz="1600" b="0" dirty="0" err="1" smtClean="0">
                <a:solidFill>
                  <a:srgbClr val="000090"/>
                </a:solidFill>
                <a:latin typeface="Trebuchet MS"/>
              </a:rPr>
              <a:t>νν</a:t>
            </a:r>
            <a:r>
              <a:rPr lang="en-GB" sz="1600" b="0" dirty="0" smtClean="0">
                <a:solidFill>
                  <a:srgbClr val="000090"/>
                </a:solidFill>
                <a:latin typeface="Trebuchet MS"/>
              </a:rPr>
              <a:t>)+jets (irreducible) dominates </a:t>
            </a:r>
          </a:p>
          <a:p>
            <a:r>
              <a:rPr lang="en-GB" sz="1600" b="0" dirty="0" smtClean="0">
                <a:solidFill>
                  <a:srgbClr val="000090"/>
                </a:solidFill>
                <a:latin typeface="Trebuchet MS"/>
              </a:rPr>
              <a:t>W(</a:t>
            </a:r>
            <a:r>
              <a:rPr lang="en-GB" sz="1600" b="0" dirty="0" err="1" smtClean="0">
                <a:solidFill>
                  <a:srgbClr val="000090"/>
                </a:solidFill>
                <a:latin typeface="Trebuchet MS"/>
              </a:rPr>
              <a:t>lν</a:t>
            </a:r>
            <a:r>
              <a:rPr lang="en-GB" sz="1600" b="0" dirty="0" smtClean="0">
                <a:solidFill>
                  <a:srgbClr val="000090"/>
                </a:solidFill>
                <a:latin typeface="Trebuchet MS"/>
              </a:rPr>
              <a:t>)+jets: lepton veto</a:t>
            </a:r>
          </a:p>
          <a:p>
            <a:r>
              <a:rPr lang="en-GB" sz="1600" b="0" dirty="0" err="1" smtClean="0">
                <a:solidFill>
                  <a:srgbClr val="000090"/>
                </a:solidFill>
                <a:latin typeface="Trebuchet MS"/>
              </a:rPr>
              <a:t>tt</a:t>
            </a:r>
            <a:r>
              <a:rPr lang="en-GB" sz="1600" b="0" dirty="0" smtClean="0">
                <a:solidFill>
                  <a:srgbClr val="000090"/>
                </a:solidFill>
                <a:latin typeface="Trebuchet MS"/>
              </a:rPr>
              <a:t>:  b-jet veto </a:t>
            </a:r>
          </a:p>
          <a:p>
            <a:r>
              <a:rPr lang="en-GB" sz="1600" b="0" dirty="0" smtClean="0">
                <a:solidFill>
                  <a:srgbClr val="000090"/>
                </a:solidFill>
                <a:latin typeface="Trebuchet MS"/>
              </a:rPr>
              <a:t>QCD </a:t>
            </a:r>
            <a:r>
              <a:rPr lang="en-GB" sz="1600" b="0" dirty="0" err="1" smtClean="0">
                <a:solidFill>
                  <a:srgbClr val="000090"/>
                </a:solidFill>
                <a:latin typeface="Trebuchet MS"/>
              </a:rPr>
              <a:t>multijets</a:t>
            </a:r>
            <a:r>
              <a:rPr lang="en-GB" sz="1600" b="0" dirty="0" smtClean="0">
                <a:solidFill>
                  <a:srgbClr val="000090"/>
                </a:solidFill>
                <a:latin typeface="Trebuchet MS"/>
              </a:rPr>
              <a:t>: angular </a:t>
            </a:r>
            <a:r>
              <a:rPr lang="en-GB" sz="1600" b="0" dirty="0" smtClean="0">
                <a:solidFill>
                  <a:srgbClr val="000090"/>
                </a:solidFill>
                <a:latin typeface="Trebuchet MS"/>
              </a:rPr>
              <a:t>cuts </a:t>
            </a:r>
            <a:endParaRPr lang="en-GB" sz="1600" b="0" dirty="0">
              <a:solidFill>
                <a:srgbClr val="000090"/>
              </a:solidFill>
              <a:latin typeface="Trebuchet MS"/>
            </a:endParaRPr>
          </a:p>
        </p:txBody>
      </p:sp>
      <p:sp>
        <p:nvSpPr>
          <p:cNvPr id="20" name="Text Box 14"/>
          <p:cNvSpPr txBox="1">
            <a:spLocks noChangeArrowheads="1"/>
          </p:cNvSpPr>
          <p:nvPr/>
        </p:nvSpPr>
        <p:spPr bwMode="auto">
          <a:xfrm>
            <a:off x="5202548" y="2341753"/>
            <a:ext cx="3712852"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chemeClr val="tx1">
                    <a:lumMod val="50000"/>
                    <a:lumOff val="50000"/>
                  </a:schemeClr>
                </a:solidFill>
                <a:latin typeface="Trebuchet MS"/>
              </a:rPr>
              <a:t>Examples: spin-1 mediator (V, AV)</a:t>
            </a:r>
            <a:endParaRPr lang="en-GB" sz="1800" b="0" dirty="0">
              <a:solidFill>
                <a:schemeClr val="tx1">
                  <a:lumMod val="50000"/>
                  <a:lumOff val="50000"/>
                </a:schemeClr>
              </a:solidFill>
              <a:latin typeface="Trebuchet MS"/>
            </a:endParaRPr>
          </a:p>
        </p:txBody>
      </p:sp>
      <p:pic>
        <p:nvPicPr>
          <p:cNvPr id="15" name="Picture 14" descr="CMS-PAS-EXO-16-037_Figure_001.png"/>
          <p:cNvPicPr>
            <a:picLocks noChangeAspect="1"/>
          </p:cNvPicPr>
          <p:nvPr/>
        </p:nvPicPr>
        <p:blipFill rotWithShape="1">
          <a:blip r:embed="rId6">
            <a:extLst>
              <a:ext uri="{28A0092B-C50C-407E-A947-70E740481C1C}">
                <a14:useLocalDpi xmlns:a14="http://schemas.microsoft.com/office/drawing/2010/main" val="0"/>
              </a:ext>
            </a:extLst>
          </a:blip>
          <a:srcRect l="-269" b="19642"/>
          <a:stretch/>
        </p:blipFill>
        <p:spPr>
          <a:xfrm>
            <a:off x="4419600" y="1003443"/>
            <a:ext cx="4737100" cy="1219057"/>
          </a:xfrm>
          <a:prstGeom prst="rect">
            <a:avLst/>
          </a:prstGeom>
        </p:spPr>
      </p:pic>
      <p:sp>
        <p:nvSpPr>
          <p:cNvPr id="16" name="Text Box 14"/>
          <p:cNvSpPr txBox="1">
            <a:spLocks noChangeArrowheads="1"/>
          </p:cNvSpPr>
          <p:nvPr/>
        </p:nvSpPr>
        <p:spPr bwMode="auto">
          <a:xfrm>
            <a:off x="2052948" y="3192653"/>
            <a:ext cx="1782452" cy="338554"/>
          </a:xfrm>
          <a:prstGeom prst="rect">
            <a:avLst/>
          </a:prstGeom>
          <a:noFill/>
          <a:ln w="9525">
            <a:noFill/>
            <a:miter lim="800000"/>
            <a:headEnd/>
            <a:tailEnd/>
          </a:ln>
        </p:spPr>
        <p:txBody>
          <a:bodyPr wrap="square">
            <a:prstTxWarp prst="textNoShape">
              <a:avLst/>
            </a:prstTxWarp>
            <a:spAutoFit/>
          </a:bodyPr>
          <a:lstStyle/>
          <a:p>
            <a:r>
              <a:rPr lang="en-GB" sz="1600" b="0" dirty="0" err="1" smtClean="0">
                <a:solidFill>
                  <a:schemeClr val="tx1">
                    <a:lumMod val="50000"/>
                    <a:lumOff val="50000"/>
                  </a:schemeClr>
                </a:solidFill>
                <a:latin typeface="Trebuchet MS"/>
              </a:rPr>
              <a:t>Monojets</a:t>
            </a:r>
            <a:endParaRPr lang="en-GB" sz="1800" b="0" dirty="0">
              <a:solidFill>
                <a:schemeClr val="tx1">
                  <a:lumMod val="50000"/>
                  <a:lumOff val="50000"/>
                </a:schemeClr>
              </a:solidFill>
              <a:latin typeface="Trebuchet MS"/>
            </a:endParaRPr>
          </a:p>
        </p:txBody>
      </p:sp>
    </p:spTree>
    <p:extLst>
      <p:ext uri="{BB962C8B-B14F-4D97-AF65-F5344CB8AC3E}">
        <p14:creationId xmlns:p14="http://schemas.microsoft.com/office/powerpoint/2010/main" val="19175419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4</a:t>
            </a:fld>
            <a:endParaRPr lang="en-US" b="0" i="0"/>
          </a:p>
        </p:txBody>
      </p:sp>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5" name="Rectangle 14"/>
          <p:cNvSpPr/>
          <p:nvPr/>
        </p:nvSpPr>
        <p:spPr>
          <a:xfrm>
            <a:off x="88900" y="785168"/>
            <a:ext cx="6731000" cy="369332"/>
          </a:xfrm>
          <a:prstGeom prst="rect">
            <a:avLst/>
          </a:prstGeom>
        </p:spPr>
        <p:txBody>
          <a:bodyPr wrap="square">
            <a:spAutoFit/>
          </a:bodyPr>
          <a:lstStyle/>
          <a:p>
            <a:r>
              <a:rPr lang="en-GB" sz="1800" b="0" dirty="0" smtClean="0">
                <a:solidFill>
                  <a:srgbClr val="000090"/>
                </a:solidFill>
                <a:latin typeface="Trebuchet MS"/>
              </a:rPr>
              <a:t> </a:t>
            </a:r>
            <a:endParaRPr lang="en-GB" sz="1800" b="0" dirty="0">
              <a:solidFill>
                <a:srgbClr val="000090"/>
              </a:solidFill>
              <a:latin typeface="Trebuchet MS"/>
            </a:endParaRPr>
          </a:p>
        </p:txBody>
      </p:sp>
      <p:sp>
        <p:nvSpPr>
          <p:cNvPr id="25"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err="1" smtClean="0">
                <a:solidFill>
                  <a:srgbClr val="000090"/>
                </a:solidFill>
                <a:latin typeface="Trebuchet MS"/>
              </a:rPr>
              <a:t>Monojets</a:t>
            </a:r>
            <a:r>
              <a:rPr lang="en-GB" sz="2800" dirty="0" smtClean="0">
                <a:solidFill>
                  <a:srgbClr val="000090"/>
                </a:solidFill>
                <a:latin typeface="Trebuchet MS"/>
              </a:rPr>
              <a:t> and </a:t>
            </a:r>
            <a:r>
              <a:rPr lang="en-GB" sz="2800" dirty="0" err="1" smtClean="0">
                <a:solidFill>
                  <a:srgbClr val="000090"/>
                </a:solidFill>
                <a:latin typeface="Trebuchet MS"/>
              </a:rPr>
              <a:t>hadronically</a:t>
            </a:r>
            <a:r>
              <a:rPr lang="en-GB" sz="2800" dirty="0" smtClean="0">
                <a:solidFill>
                  <a:srgbClr val="000090"/>
                </a:solidFill>
                <a:latin typeface="Trebuchet MS"/>
              </a:rPr>
              <a:t> decaying mono-V</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pic>
        <p:nvPicPr>
          <p:cNvPr id="14" name="Picture 13" descr="CMS-PAS-EXO-16-037_Figure_010.png"/>
          <p:cNvPicPr>
            <a:picLocks noChangeAspect="1"/>
          </p:cNvPicPr>
          <p:nvPr/>
        </p:nvPicPr>
        <p:blipFill rotWithShape="1">
          <a:blip r:embed="rId4">
            <a:extLst>
              <a:ext uri="{28A0092B-C50C-407E-A947-70E740481C1C}">
                <a14:useLocalDpi xmlns:a14="http://schemas.microsoft.com/office/drawing/2010/main" val="0"/>
              </a:ext>
            </a:extLst>
          </a:blip>
          <a:srcRect l="284" b="6876"/>
          <a:stretch/>
        </p:blipFill>
        <p:spPr>
          <a:xfrm>
            <a:off x="1219200" y="1173136"/>
            <a:ext cx="7378700" cy="2844554"/>
          </a:xfrm>
          <a:prstGeom prst="rect">
            <a:avLst/>
          </a:prstGeom>
        </p:spPr>
      </p:pic>
      <p:pic>
        <p:nvPicPr>
          <p:cNvPr id="26" name="Picture 25" descr="CMS-PAS-EXO-16-037_Figure_011.png"/>
          <p:cNvPicPr>
            <a:picLocks noChangeAspect="1"/>
          </p:cNvPicPr>
          <p:nvPr/>
        </p:nvPicPr>
        <p:blipFill rotWithShape="1">
          <a:blip r:embed="rId5">
            <a:extLst>
              <a:ext uri="{28A0092B-C50C-407E-A947-70E740481C1C}">
                <a14:useLocalDpi xmlns:a14="http://schemas.microsoft.com/office/drawing/2010/main" val="0"/>
              </a:ext>
            </a:extLst>
          </a:blip>
          <a:srcRect l="478" t="-1" b="6562"/>
          <a:stretch/>
        </p:blipFill>
        <p:spPr>
          <a:xfrm>
            <a:off x="1257300" y="3988906"/>
            <a:ext cx="7239000" cy="2805594"/>
          </a:xfrm>
          <a:prstGeom prst="rect">
            <a:avLst/>
          </a:prstGeom>
        </p:spPr>
      </p:pic>
      <p:sp>
        <p:nvSpPr>
          <p:cNvPr id="10" name="Text Box 14"/>
          <p:cNvSpPr txBox="1">
            <a:spLocks noChangeArrowheads="1"/>
          </p:cNvSpPr>
          <p:nvPr/>
        </p:nvSpPr>
        <p:spPr bwMode="auto">
          <a:xfrm>
            <a:off x="2205746" y="808609"/>
            <a:ext cx="6823954"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Interpretation in terms of simplified model (</a:t>
            </a:r>
            <a:r>
              <a:rPr lang="en-GB" sz="1800" b="0" dirty="0" err="1" smtClean="0">
                <a:solidFill>
                  <a:srgbClr val="000090"/>
                </a:solidFill>
                <a:latin typeface="Trebuchet MS"/>
              </a:rPr>
              <a:t>g</a:t>
            </a:r>
            <a:r>
              <a:rPr lang="en-GB" sz="1800" b="0" baseline="-25000" dirty="0" err="1" smtClean="0">
                <a:solidFill>
                  <a:srgbClr val="000090"/>
                </a:solidFill>
                <a:latin typeface="Trebuchet MS"/>
              </a:rPr>
              <a:t>DM</a:t>
            </a:r>
            <a:r>
              <a:rPr lang="en-GB" sz="1800" b="0" dirty="0" smtClean="0">
                <a:solidFill>
                  <a:srgbClr val="000090"/>
                </a:solidFill>
                <a:latin typeface="Trebuchet MS"/>
              </a:rPr>
              <a:t> = 1)</a:t>
            </a:r>
            <a:endParaRPr lang="en-GB" sz="1800" b="0" dirty="0" smtClean="0">
              <a:solidFill>
                <a:srgbClr val="000090"/>
              </a:solidFill>
              <a:latin typeface="Trebuchet MS"/>
            </a:endParaRPr>
          </a:p>
        </p:txBody>
      </p:sp>
      <p:sp>
        <p:nvSpPr>
          <p:cNvPr id="11"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ctr" rtl="0" eaLnBrk="0" fontAlgn="base" hangingPunct="0">
              <a:spcBef>
                <a:spcPct val="0"/>
              </a:spcBef>
              <a:spcAft>
                <a:spcPct val="0"/>
              </a:spcAft>
              <a:defRPr sz="1000" b="1" i="1" kern="1200">
                <a:solidFill>
                  <a:schemeClr val="tx1"/>
                </a:solidFill>
                <a:latin typeface="Trebuchet MS"/>
                <a:ea typeface="+mn-ea"/>
                <a:cs typeface="+mn-cs"/>
              </a:defRPr>
            </a:lvl1pPr>
            <a:lvl2pPr marL="457200" algn="l" rtl="0" eaLnBrk="0" fontAlgn="base" hangingPunct="0">
              <a:spcBef>
                <a:spcPct val="0"/>
              </a:spcBef>
              <a:spcAft>
                <a:spcPct val="0"/>
              </a:spcAft>
              <a:defRPr sz="12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2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2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200" b="1" kern="1200">
                <a:solidFill>
                  <a:srgbClr val="DDFFF6"/>
                </a:solidFill>
                <a:latin typeface="Times New Roman" charset="0"/>
                <a:ea typeface="+mn-ea"/>
                <a:cs typeface="+mn-cs"/>
              </a:defRPr>
            </a:lvl5pPr>
            <a:lvl6pPr marL="2286000" algn="l" defTabSz="457200" rtl="0" eaLnBrk="1" latinLnBrk="0" hangingPunct="1">
              <a:defRPr sz="1200" b="1" kern="1200">
                <a:solidFill>
                  <a:srgbClr val="DDFFF6"/>
                </a:solidFill>
                <a:latin typeface="Times New Roman" charset="0"/>
                <a:ea typeface="+mn-ea"/>
                <a:cs typeface="+mn-cs"/>
              </a:defRPr>
            </a:lvl6pPr>
            <a:lvl7pPr marL="2743200" algn="l" defTabSz="457200" rtl="0" eaLnBrk="1" latinLnBrk="0" hangingPunct="1">
              <a:defRPr sz="1200" b="1" kern="1200">
                <a:solidFill>
                  <a:srgbClr val="DDFFF6"/>
                </a:solidFill>
                <a:latin typeface="Times New Roman" charset="0"/>
                <a:ea typeface="+mn-ea"/>
                <a:cs typeface="+mn-cs"/>
              </a:defRPr>
            </a:lvl7pPr>
            <a:lvl8pPr marL="3200400" algn="l" defTabSz="457200" rtl="0" eaLnBrk="1" latinLnBrk="0" hangingPunct="1">
              <a:defRPr sz="1200" b="1" kern="1200">
                <a:solidFill>
                  <a:srgbClr val="DDFFF6"/>
                </a:solidFill>
                <a:latin typeface="Times New Roman" charset="0"/>
                <a:ea typeface="+mn-ea"/>
                <a:cs typeface="+mn-cs"/>
              </a:defRPr>
            </a:lvl8pPr>
            <a:lvl9pPr marL="3657600" algn="l" defTabSz="457200" rtl="0" eaLnBrk="1" latinLnBrk="0" hangingPunct="1">
              <a:defRPr sz="1200" b="1" kern="1200">
                <a:solidFill>
                  <a:srgbClr val="DDFFF6"/>
                </a:solidFill>
                <a:latin typeface="Times New Roman" charset="0"/>
                <a:ea typeface="+mn-ea"/>
                <a:cs typeface="+mn-cs"/>
              </a:defRPr>
            </a:lvl9pPr>
          </a:lstStyle>
          <a:p>
            <a:pPr>
              <a:defRPr/>
            </a:pPr>
            <a:fld id="{66C63253-10A6-8B46-ACBF-BCB56AA29134}" type="slidenum">
              <a:rPr lang="en-US" smtClean="0"/>
              <a:pPr>
                <a:defRPr/>
              </a:pPr>
              <a:t>4</a:t>
            </a:fld>
            <a:endParaRPr lang="en-US" b="0" dirty="0"/>
          </a:p>
        </p:txBody>
      </p:sp>
      <p:sp>
        <p:nvSpPr>
          <p:cNvPr id="12" name="Text Box 14"/>
          <p:cNvSpPr txBox="1">
            <a:spLocks noChangeArrowheads="1"/>
          </p:cNvSpPr>
          <p:nvPr/>
        </p:nvSpPr>
        <p:spPr bwMode="auto">
          <a:xfrm>
            <a:off x="2040248" y="2290953"/>
            <a:ext cx="982352"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rgbClr val="FFFFFF"/>
                </a:solidFill>
                <a:latin typeface="Trebuchet MS"/>
              </a:rPr>
              <a:t>Vector</a:t>
            </a:r>
            <a:endParaRPr lang="en-GB" sz="1800" b="0" dirty="0">
              <a:solidFill>
                <a:srgbClr val="FFFFFF"/>
              </a:solidFill>
              <a:latin typeface="Trebuchet MS"/>
            </a:endParaRPr>
          </a:p>
        </p:txBody>
      </p:sp>
      <p:sp>
        <p:nvSpPr>
          <p:cNvPr id="16" name="Text Box 14"/>
          <p:cNvSpPr txBox="1">
            <a:spLocks noChangeArrowheads="1"/>
          </p:cNvSpPr>
          <p:nvPr/>
        </p:nvSpPr>
        <p:spPr bwMode="auto">
          <a:xfrm>
            <a:off x="6713848" y="1846453"/>
            <a:ext cx="1312552"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rgbClr val="FFFFFF"/>
                </a:solidFill>
                <a:latin typeface="Trebuchet MS"/>
              </a:rPr>
              <a:t>Axia</a:t>
            </a:r>
            <a:r>
              <a:rPr lang="en-GB" sz="1600" b="0" dirty="0" smtClean="0">
                <a:solidFill>
                  <a:srgbClr val="FFFFFF"/>
                </a:solidFill>
                <a:latin typeface="Trebuchet MS"/>
              </a:rPr>
              <a:t>l-</a:t>
            </a:r>
            <a:r>
              <a:rPr lang="en-GB" sz="1600" b="0" dirty="0" smtClean="0">
                <a:solidFill>
                  <a:srgbClr val="FFFFFF"/>
                </a:solidFill>
                <a:latin typeface="Trebuchet MS"/>
              </a:rPr>
              <a:t>vector</a:t>
            </a:r>
            <a:endParaRPr lang="en-GB" sz="1800" b="0" dirty="0">
              <a:solidFill>
                <a:srgbClr val="FFFFFF"/>
              </a:solidFill>
              <a:latin typeface="Trebuchet MS"/>
            </a:endParaRPr>
          </a:p>
        </p:txBody>
      </p:sp>
      <p:sp>
        <p:nvSpPr>
          <p:cNvPr id="17" name="Text Box 14"/>
          <p:cNvSpPr txBox="1">
            <a:spLocks noChangeArrowheads="1"/>
          </p:cNvSpPr>
          <p:nvPr/>
        </p:nvSpPr>
        <p:spPr bwMode="auto">
          <a:xfrm>
            <a:off x="1875148" y="4907153"/>
            <a:ext cx="982352"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chemeClr val="bg1">
                    <a:lumMod val="65000"/>
                  </a:schemeClr>
                </a:solidFill>
                <a:latin typeface="Trebuchet MS"/>
              </a:rPr>
              <a:t>Scalar</a:t>
            </a:r>
            <a:endParaRPr lang="en-GB" sz="1800" b="0" dirty="0">
              <a:solidFill>
                <a:schemeClr val="bg1">
                  <a:lumMod val="65000"/>
                </a:schemeClr>
              </a:solidFill>
              <a:latin typeface="Trebuchet MS"/>
            </a:endParaRPr>
          </a:p>
        </p:txBody>
      </p:sp>
      <p:sp>
        <p:nvSpPr>
          <p:cNvPr id="18" name="Text Box 14"/>
          <p:cNvSpPr txBox="1">
            <a:spLocks noChangeArrowheads="1"/>
          </p:cNvSpPr>
          <p:nvPr/>
        </p:nvSpPr>
        <p:spPr bwMode="auto">
          <a:xfrm>
            <a:off x="5888348" y="5973953"/>
            <a:ext cx="1757052" cy="338554"/>
          </a:xfrm>
          <a:prstGeom prst="rect">
            <a:avLst/>
          </a:prstGeom>
          <a:noFill/>
          <a:ln w="9525">
            <a:noFill/>
            <a:miter lim="800000"/>
            <a:headEnd/>
            <a:tailEnd/>
          </a:ln>
        </p:spPr>
        <p:txBody>
          <a:bodyPr wrap="square">
            <a:prstTxWarp prst="textNoShape">
              <a:avLst/>
            </a:prstTxWarp>
            <a:spAutoFit/>
          </a:bodyPr>
          <a:lstStyle/>
          <a:p>
            <a:r>
              <a:rPr lang="en-GB" sz="1600" b="0" dirty="0" err="1" smtClean="0">
                <a:solidFill>
                  <a:schemeClr val="bg1"/>
                </a:solidFill>
                <a:latin typeface="Trebuchet MS"/>
              </a:rPr>
              <a:t>Pseudoscalar</a:t>
            </a:r>
            <a:endParaRPr lang="en-GB" sz="1800" b="0" dirty="0">
              <a:solidFill>
                <a:schemeClr val="bg1"/>
              </a:solidFill>
              <a:latin typeface="Trebuchet MS"/>
            </a:endParaRPr>
          </a:p>
        </p:txBody>
      </p:sp>
      <p:sp>
        <p:nvSpPr>
          <p:cNvPr id="19" name="Text Box 14"/>
          <p:cNvSpPr txBox="1">
            <a:spLocks noChangeArrowheads="1"/>
          </p:cNvSpPr>
          <p:nvPr/>
        </p:nvSpPr>
        <p:spPr bwMode="auto">
          <a:xfrm>
            <a:off x="2192648" y="5986653"/>
            <a:ext cx="2049152" cy="338554"/>
          </a:xfrm>
          <a:prstGeom prst="rect">
            <a:avLst/>
          </a:prstGeom>
          <a:noFill/>
          <a:ln w="9525">
            <a:noFill/>
            <a:miter lim="800000"/>
            <a:headEnd/>
            <a:tailEnd/>
          </a:ln>
        </p:spPr>
        <p:txBody>
          <a:bodyPr wrap="square">
            <a:prstTxWarp prst="textNoShape">
              <a:avLst/>
            </a:prstTxWarp>
            <a:spAutoFit/>
          </a:bodyPr>
          <a:lstStyle/>
          <a:p>
            <a:r>
              <a:rPr lang="en-GB" sz="1600" b="0" dirty="0" err="1" smtClean="0">
                <a:solidFill>
                  <a:schemeClr val="bg1"/>
                </a:solidFill>
                <a:latin typeface="Trebuchet MS"/>
              </a:rPr>
              <a:t>Monojets</a:t>
            </a:r>
            <a:r>
              <a:rPr lang="en-GB" sz="1600" b="0" dirty="0" smtClean="0">
                <a:solidFill>
                  <a:schemeClr val="bg1"/>
                </a:solidFill>
                <a:latin typeface="Trebuchet MS"/>
              </a:rPr>
              <a:t> + mono-V</a:t>
            </a:r>
            <a:endParaRPr lang="en-GB" sz="1800" b="0" dirty="0">
              <a:solidFill>
                <a:schemeClr val="bg1"/>
              </a:solidFill>
              <a:latin typeface="Trebuchet MS"/>
            </a:endParaRPr>
          </a:p>
        </p:txBody>
      </p:sp>
      <p:sp>
        <p:nvSpPr>
          <p:cNvPr id="20" name="Text Box 14"/>
          <p:cNvSpPr txBox="1">
            <a:spLocks noChangeArrowheads="1"/>
          </p:cNvSpPr>
          <p:nvPr/>
        </p:nvSpPr>
        <p:spPr bwMode="auto">
          <a:xfrm>
            <a:off x="6269348" y="5681853"/>
            <a:ext cx="2049152" cy="338554"/>
          </a:xfrm>
          <a:prstGeom prst="rect">
            <a:avLst/>
          </a:prstGeom>
          <a:noFill/>
          <a:ln w="9525">
            <a:noFill/>
            <a:miter lim="800000"/>
            <a:headEnd/>
            <a:tailEnd/>
          </a:ln>
        </p:spPr>
        <p:txBody>
          <a:bodyPr wrap="square">
            <a:prstTxWarp prst="textNoShape">
              <a:avLst/>
            </a:prstTxWarp>
            <a:spAutoFit/>
          </a:bodyPr>
          <a:lstStyle/>
          <a:p>
            <a:r>
              <a:rPr lang="en-GB" sz="1600" b="0" dirty="0" err="1" smtClean="0">
                <a:solidFill>
                  <a:schemeClr val="bg1"/>
                </a:solidFill>
                <a:latin typeface="Trebuchet MS"/>
              </a:rPr>
              <a:t>Monojets</a:t>
            </a:r>
            <a:endParaRPr lang="en-GB" sz="1800" b="0" dirty="0">
              <a:solidFill>
                <a:schemeClr val="bg1"/>
              </a:solidFill>
              <a:latin typeface="Trebuchet MS"/>
            </a:endParaRPr>
          </a:p>
        </p:txBody>
      </p:sp>
    </p:spTree>
    <p:extLst>
      <p:ext uri="{BB962C8B-B14F-4D97-AF65-F5344CB8AC3E}">
        <p14:creationId xmlns:p14="http://schemas.microsoft.com/office/powerpoint/2010/main" val="31089965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5</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a:t>
            </a:r>
            <a:r>
              <a:rPr lang="en-GB" sz="2800" dirty="0" err="1" smtClean="0">
                <a:solidFill>
                  <a:srgbClr val="000090"/>
                </a:solidFill>
                <a:latin typeface="Trebuchet MS"/>
              </a:rPr>
              <a:t>Monophotons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23" name="Rectangle 22"/>
          <p:cNvSpPr/>
          <p:nvPr/>
        </p:nvSpPr>
        <p:spPr>
          <a:xfrm>
            <a:off x="884415" y="1652952"/>
            <a:ext cx="2320368" cy="369332"/>
          </a:xfrm>
          <a:prstGeom prst="rect">
            <a:avLst/>
          </a:prstGeom>
          <a:solidFill>
            <a:schemeClr val="bg1">
              <a:lumMod val="85000"/>
            </a:schemeClr>
          </a:solidFill>
        </p:spPr>
        <p:txBody>
          <a:bodyPr wrap="none">
            <a:spAutoFit/>
          </a:bodyPr>
          <a:lstStyle/>
          <a:p>
            <a:pPr algn="ctr"/>
            <a:r>
              <a:rPr lang="en-US" sz="1800" b="0" i="1" dirty="0" smtClean="0">
                <a:solidFill>
                  <a:schemeClr val="tx1">
                    <a:lumMod val="75000"/>
                    <a:lumOff val="25000"/>
                  </a:schemeClr>
                </a:solidFill>
                <a:latin typeface="Trebuchet MS"/>
              </a:rPr>
              <a:t>CMS</a:t>
            </a:r>
            <a:r>
              <a:rPr lang="en-US" sz="1800" b="0" i="1" dirty="0" smtClean="0">
                <a:solidFill>
                  <a:schemeClr val="tx1">
                    <a:lumMod val="75000"/>
                    <a:lumOff val="25000"/>
                  </a:schemeClr>
                </a:solidFill>
                <a:latin typeface="Trebuchet MS"/>
              </a:rPr>
              <a:t>-PAS-EXO</a:t>
            </a:r>
            <a:r>
              <a:rPr lang="en-US" sz="1800" b="0" i="1" dirty="0" smtClean="0">
                <a:solidFill>
                  <a:schemeClr val="tx1">
                    <a:lumMod val="75000"/>
                    <a:lumOff val="25000"/>
                  </a:schemeClr>
                </a:solidFill>
                <a:latin typeface="Trebuchet MS"/>
              </a:rPr>
              <a:t>-16-039</a:t>
            </a:r>
            <a:endParaRPr lang="en-US" sz="1800" dirty="0"/>
          </a:p>
        </p:txBody>
      </p:sp>
      <p:sp>
        <p:nvSpPr>
          <p:cNvPr id="10" name="Text Box 14"/>
          <p:cNvSpPr txBox="1">
            <a:spLocks noChangeArrowheads="1"/>
          </p:cNvSpPr>
          <p:nvPr/>
        </p:nvSpPr>
        <p:spPr bwMode="auto">
          <a:xfrm>
            <a:off x="808348" y="970153"/>
            <a:ext cx="5427352" cy="2585323"/>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Cleaner than </a:t>
            </a:r>
            <a:r>
              <a:rPr lang="en-GB" sz="1800" b="0" dirty="0" err="1" smtClean="0">
                <a:solidFill>
                  <a:srgbClr val="000090"/>
                </a:solidFill>
                <a:latin typeface="Trebuchet MS"/>
              </a:rPr>
              <a:t>monojet</a:t>
            </a:r>
            <a:r>
              <a:rPr lang="en-GB" sz="1800" b="0" dirty="0" smtClean="0">
                <a:solidFill>
                  <a:srgbClr val="000090"/>
                </a:solidFill>
                <a:latin typeface="Trebuchet MS"/>
              </a:rPr>
              <a:t> channel, but less sensitive</a:t>
            </a:r>
          </a:p>
          <a:p>
            <a:endParaRPr lang="en-GB" sz="1800" b="0" dirty="0" smtClean="0">
              <a:solidFill>
                <a:srgbClr val="000090"/>
              </a:solidFill>
              <a:latin typeface="Trebuchet MS"/>
            </a:endParaRPr>
          </a:p>
          <a:p>
            <a:endParaRPr lang="en-GB" sz="1800" b="0" dirty="0" smtClean="0">
              <a:solidFill>
                <a:srgbClr val="000090"/>
              </a:solidFill>
              <a:latin typeface="Trebuchet MS"/>
            </a:endParaRPr>
          </a:p>
          <a:p>
            <a:endParaRPr lang="en-GB" sz="1800" b="0" dirty="0">
              <a:solidFill>
                <a:srgbClr val="000090"/>
              </a:solidFill>
              <a:latin typeface="Trebuchet MS"/>
            </a:endParaRPr>
          </a:p>
          <a:p>
            <a:endParaRPr lang="en-GB" sz="1800" b="0" dirty="0" smtClean="0">
              <a:solidFill>
                <a:srgbClr val="000090"/>
              </a:solidFill>
              <a:latin typeface="Trebuchet MS"/>
            </a:endParaRPr>
          </a:p>
          <a:p>
            <a:r>
              <a:rPr lang="en-GB" sz="1800" b="0" dirty="0" smtClean="0">
                <a:solidFill>
                  <a:srgbClr val="000090"/>
                </a:solidFill>
                <a:latin typeface="Trebuchet MS"/>
              </a:rPr>
              <a:t>Event </a:t>
            </a:r>
            <a:r>
              <a:rPr lang="en-GB" sz="1800" b="0" dirty="0">
                <a:solidFill>
                  <a:srgbClr val="000090"/>
                </a:solidFill>
                <a:latin typeface="Trebuchet MS"/>
              </a:rPr>
              <a:t>selection: </a:t>
            </a:r>
            <a:endParaRPr lang="en-GB" sz="1800" b="0" dirty="0" smtClean="0">
              <a:solidFill>
                <a:srgbClr val="000090"/>
              </a:solidFill>
              <a:latin typeface="Trebuchet MS"/>
            </a:endParaRPr>
          </a:p>
          <a:p>
            <a:r>
              <a:rPr lang="en-GB" sz="1800" b="0" dirty="0" smtClean="0">
                <a:solidFill>
                  <a:srgbClr val="000090"/>
                </a:solidFill>
                <a:latin typeface="Trebuchet MS"/>
              </a:rPr>
              <a:t>single </a:t>
            </a:r>
            <a:r>
              <a:rPr lang="en-GB" sz="1800" b="0" dirty="0" err="1" smtClean="0">
                <a:solidFill>
                  <a:srgbClr val="000090"/>
                </a:solidFill>
                <a:latin typeface="Trebuchet MS"/>
              </a:rPr>
              <a:t>γ</a:t>
            </a:r>
            <a:r>
              <a:rPr lang="en-GB" sz="1800" b="0" dirty="0" smtClean="0">
                <a:solidFill>
                  <a:srgbClr val="000090"/>
                </a:solidFill>
                <a:latin typeface="Trebuchet MS"/>
              </a:rPr>
              <a:t> with </a:t>
            </a:r>
            <a:r>
              <a:rPr lang="en-GB" sz="1800" b="0" dirty="0">
                <a:solidFill>
                  <a:srgbClr val="000090"/>
                </a:solidFill>
                <a:latin typeface="Trebuchet MS"/>
              </a:rPr>
              <a:t>E</a:t>
            </a:r>
            <a:r>
              <a:rPr lang="en-GB" sz="1800" b="0" baseline="-25000" dirty="0">
                <a:solidFill>
                  <a:srgbClr val="000090"/>
                </a:solidFill>
                <a:latin typeface="Trebuchet MS"/>
              </a:rPr>
              <a:t>T</a:t>
            </a:r>
            <a:r>
              <a:rPr lang="en-GB" sz="1800" b="0" dirty="0">
                <a:solidFill>
                  <a:srgbClr val="000090"/>
                </a:solidFill>
                <a:latin typeface="Trebuchet MS"/>
              </a:rPr>
              <a:t> &gt; </a:t>
            </a:r>
            <a:r>
              <a:rPr lang="en-GB" sz="1800" b="0" dirty="0" smtClean="0">
                <a:solidFill>
                  <a:srgbClr val="000090"/>
                </a:solidFill>
                <a:latin typeface="Trebuchet MS"/>
              </a:rPr>
              <a:t>175 </a:t>
            </a:r>
            <a:r>
              <a:rPr lang="en-GB" sz="1800" b="0" dirty="0" err="1">
                <a:solidFill>
                  <a:srgbClr val="000090"/>
                </a:solidFill>
                <a:latin typeface="Trebuchet MS"/>
              </a:rPr>
              <a:t>GeV</a:t>
            </a:r>
            <a:r>
              <a:rPr lang="en-GB" sz="1800" b="0" dirty="0">
                <a:solidFill>
                  <a:srgbClr val="000090"/>
                </a:solidFill>
                <a:latin typeface="Trebuchet MS"/>
              </a:rPr>
              <a:t> and </a:t>
            </a:r>
            <a:r>
              <a:rPr lang="en-GB" sz="1800" b="0" dirty="0" err="1">
                <a:solidFill>
                  <a:srgbClr val="000090"/>
                </a:solidFill>
                <a:latin typeface="Trebuchet MS"/>
              </a:rPr>
              <a:t>IηI</a:t>
            </a:r>
            <a:r>
              <a:rPr lang="en-GB" sz="1800" b="0" dirty="0">
                <a:solidFill>
                  <a:srgbClr val="000090"/>
                </a:solidFill>
                <a:latin typeface="Trebuchet MS"/>
              </a:rPr>
              <a:t> ≤ </a:t>
            </a:r>
            <a:r>
              <a:rPr lang="en-GB" sz="1800" b="0" dirty="0" smtClean="0">
                <a:solidFill>
                  <a:srgbClr val="000090"/>
                </a:solidFill>
                <a:latin typeface="Trebuchet MS"/>
              </a:rPr>
              <a:t>1.44 </a:t>
            </a:r>
          </a:p>
          <a:p>
            <a:r>
              <a:rPr lang="en-GB" sz="1800" b="0" dirty="0" err="1" smtClean="0">
                <a:solidFill>
                  <a:srgbClr val="000090"/>
                </a:solidFill>
                <a:latin typeface="Trebuchet MS"/>
              </a:rPr>
              <a:t>E</a:t>
            </a:r>
            <a:r>
              <a:rPr lang="en-GB" sz="1800" b="0" baseline="-25000" dirty="0" err="1" smtClean="0">
                <a:solidFill>
                  <a:srgbClr val="000090"/>
                </a:solidFill>
                <a:latin typeface="Trebuchet MS"/>
              </a:rPr>
              <a:t>T</a:t>
            </a:r>
            <a:r>
              <a:rPr lang="en-GB" sz="1800" b="0" baseline="30000" dirty="0" err="1" smtClean="0">
                <a:solidFill>
                  <a:srgbClr val="000090"/>
                </a:solidFill>
                <a:latin typeface="Trebuchet MS"/>
              </a:rPr>
              <a:t>miss</a:t>
            </a:r>
            <a:r>
              <a:rPr lang="en-GB" sz="1800" b="0" dirty="0" smtClean="0">
                <a:solidFill>
                  <a:srgbClr val="000090"/>
                </a:solidFill>
                <a:latin typeface="Trebuchet MS"/>
              </a:rPr>
              <a:t> </a:t>
            </a:r>
            <a:r>
              <a:rPr lang="en-GB" sz="1800" b="0" dirty="0">
                <a:solidFill>
                  <a:srgbClr val="000090"/>
                </a:solidFill>
                <a:latin typeface="Trebuchet MS"/>
              </a:rPr>
              <a:t>&gt; </a:t>
            </a:r>
            <a:r>
              <a:rPr lang="en-GB" sz="1800" b="0" dirty="0" smtClean="0">
                <a:solidFill>
                  <a:srgbClr val="000090"/>
                </a:solidFill>
                <a:latin typeface="Trebuchet MS"/>
              </a:rPr>
              <a:t>170 </a:t>
            </a:r>
            <a:r>
              <a:rPr lang="en-GB" sz="1800" b="0" dirty="0" err="1">
                <a:solidFill>
                  <a:srgbClr val="000090"/>
                </a:solidFill>
                <a:latin typeface="Trebuchet MS"/>
              </a:rPr>
              <a:t>GeV</a:t>
            </a:r>
            <a:endParaRPr lang="en-GB" sz="1800" b="0" dirty="0">
              <a:solidFill>
                <a:srgbClr val="000090"/>
              </a:solidFill>
              <a:latin typeface="Trebuchet MS"/>
            </a:endParaRPr>
          </a:p>
          <a:p>
            <a:endParaRPr lang="en-GB" sz="1800" b="0" dirty="0">
              <a:solidFill>
                <a:srgbClr val="000090"/>
              </a:solidFill>
              <a:latin typeface="Trebuchet MS"/>
            </a:endParaRPr>
          </a:p>
        </p:txBody>
      </p:sp>
      <p:pic>
        <p:nvPicPr>
          <p:cNvPr id="4" name="Picture 3" descr="CMS-PAS-EXO-16-039_Figure_0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00" y="3175480"/>
            <a:ext cx="7924800" cy="3456318"/>
          </a:xfrm>
          <a:prstGeom prst="rect">
            <a:avLst/>
          </a:prstGeom>
        </p:spPr>
      </p:pic>
      <p:pic>
        <p:nvPicPr>
          <p:cNvPr id="5" name="Picture 4" descr="CMS-PAS-EXO-16-039_Figure_003-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100" y="836140"/>
            <a:ext cx="2894843" cy="2542060"/>
          </a:xfrm>
          <a:prstGeom prst="rect">
            <a:avLst/>
          </a:prstGeom>
        </p:spPr>
      </p:pic>
      <p:sp>
        <p:nvSpPr>
          <p:cNvPr id="2" name="Rectangle 1"/>
          <p:cNvSpPr/>
          <p:nvPr/>
        </p:nvSpPr>
        <p:spPr>
          <a:xfrm>
            <a:off x="2476500" y="2367171"/>
            <a:ext cx="4953000" cy="2123658"/>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0" dirty="0"/>
              <a:t>q</a:t>
            </a:r>
          </a:p>
        </p:txBody>
      </p:sp>
      <p:sp>
        <p:nvSpPr>
          <p:cNvPr id="14" name="Text Box 14"/>
          <p:cNvSpPr txBox="1">
            <a:spLocks noChangeArrowheads="1"/>
          </p:cNvSpPr>
          <p:nvPr/>
        </p:nvSpPr>
        <p:spPr bwMode="auto">
          <a:xfrm>
            <a:off x="1875148" y="4018153"/>
            <a:ext cx="1922152"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chemeClr val="tx1">
                    <a:lumMod val="50000"/>
                    <a:lumOff val="50000"/>
                  </a:schemeClr>
                </a:solidFill>
                <a:latin typeface="Trebuchet MS"/>
              </a:rPr>
              <a:t>spin-independent</a:t>
            </a:r>
            <a:endParaRPr lang="en-GB" sz="1800" b="0" dirty="0">
              <a:solidFill>
                <a:schemeClr val="tx1">
                  <a:lumMod val="50000"/>
                  <a:lumOff val="50000"/>
                </a:schemeClr>
              </a:solidFill>
              <a:latin typeface="Trebuchet MS"/>
            </a:endParaRPr>
          </a:p>
        </p:txBody>
      </p:sp>
      <p:sp>
        <p:nvSpPr>
          <p:cNvPr id="15" name="Text Box 14"/>
          <p:cNvSpPr txBox="1">
            <a:spLocks noChangeArrowheads="1"/>
          </p:cNvSpPr>
          <p:nvPr/>
        </p:nvSpPr>
        <p:spPr bwMode="auto">
          <a:xfrm>
            <a:off x="5875648" y="5211953"/>
            <a:ext cx="1604652" cy="338554"/>
          </a:xfrm>
          <a:prstGeom prst="rect">
            <a:avLst/>
          </a:prstGeom>
          <a:noFill/>
          <a:ln w="9525">
            <a:noFill/>
            <a:miter lim="800000"/>
            <a:headEnd/>
            <a:tailEnd/>
          </a:ln>
        </p:spPr>
        <p:txBody>
          <a:bodyPr wrap="square">
            <a:prstTxWarp prst="textNoShape">
              <a:avLst/>
            </a:prstTxWarp>
            <a:spAutoFit/>
          </a:bodyPr>
          <a:lstStyle/>
          <a:p>
            <a:r>
              <a:rPr lang="en-GB" sz="1600" b="0" dirty="0" smtClean="0">
                <a:solidFill>
                  <a:schemeClr val="tx1">
                    <a:lumMod val="50000"/>
                    <a:lumOff val="50000"/>
                  </a:schemeClr>
                </a:solidFill>
                <a:latin typeface="Trebuchet MS"/>
              </a:rPr>
              <a:t>spin-dependent</a:t>
            </a:r>
            <a:endParaRPr lang="en-GB" sz="1800" b="0" dirty="0">
              <a:solidFill>
                <a:schemeClr val="tx1">
                  <a:lumMod val="50000"/>
                  <a:lumOff val="50000"/>
                </a:schemeClr>
              </a:solidFill>
              <a:latin typeface="Trebuchet MS"/>
            </a:endParaRPr>
          </a:p>
        </p:txBody>
      </p:sp>
      <p:pic>
        <p:nvPicPr>
          <p:cNvPr id="8" name="Picture 7" descr="CMS-PAS-EXO-16-039_Figure_001-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266" y="1384300"/>
            <a:ext cx="2159933" cy="1310281"/>
          </a:xfrm>
          <a:prstGeom prst="rect">
            <a:avLst/>
          </a:prstGeom>
        </p:spPr>
      </p:pic>
    </p:spTree>
    <p:extLst>
      <p:ext uri="{BB962C8B-B14F-4D97-AF65-F5344CB8AC3E}">
        <p14:creationId xmlns:p14="http://schemas.microsoft.com/office/powerpoint/2010/main" val="40764095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6</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Mono-Z decaying to leptons (electrons, </a:t>
            </a:r>
            <a:r>
              <a:rPr lang="en-GB" sz="2800" dirty="0" err="1" smtClean="0">
                <a:solidFill>
                  <a:srgbClr val="000090"/>
                </a:solidFill>
                <a:latin typeface="Trebuchet MS"/>
              </a:rPr>
              <a:t>muons</a:t>
            </a:r>
            <a:r>
              <a:rPr lang="en-GB" sz="2800" dirty="0" smtClean="0">
                <a:solidFill>
                  <a:srgbClr val="000090"/>
                </a:solidFill>
                <a:latin typeface="Trebuchet MS"/>
              </a:rPr>
              <a:t>)</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21" name="Rectangle 20"/>
          <p:cNvSpPr/>
          <p:nvPr/>
        </p:nvSpPr>
        <p:spPr>
          <a:xfrm>
            <a:off x="5600700" y="2512368"/>
            <a:ext cx="3327400" cy="338554"/>
          </a:xfrm>
          <a:prstGeom prst="rect">
            <a:avLst/>
          </a:prstGeom>
        </p:spPr>
        <p:txBody>
          <a:bodyPr wrap="square">
            <a:spAutoFit/>
          </a:bodyPr>
          <a:lstStyle/>
          <a:p>
            <a:pPr algn="just"/>
            <a:r>
              <a:rPr lang="en-GB" sz="1600" b="0" dirty="0" smtClean="0">
                <a:solidFill>
                  <a:srgbClr val="7F7F7F"/>
                </a:solidFill>
                <a:latin typeface="Trebuchet MS"/>
              </a:rPr>
              <a:t>Comparison of 2015/2016 analyses</a:t>
            </a:r>
            <a:endParaRPr lang="en-GB" sz="1600" b="0" dirty="0">
              <a:solidFill>
                <a:srgbClr val="7F7F7F"/>
              </a:solidFill>
              <a:latin typeface="Trebuchet MS"/>
            </a:endParaRPr>
          </a:p>
        </p:txBody>
      </p:sp>
      <p:pic>
        <p:nvPicPr>
          <p:cNvPr id="3" name="Picture 2" descr="CMS-PAS-EXO-16-038_Figure-aux_002-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900" y="2821989"/>
            <a:ext cx="4647300" cy="3820111"/>
          </a:xfrm>
          <a:prstGeom prst="rect">
            <a:avLst/>
          </a:prstGeom>
        </p:spPr>
      </p:pic>
      <p:pic>
        <p:nvPicPr>
          <p:cNvPr id="5" name="Picture 4" descr="CMS-PAS-EXO-16-038_Figure_001-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51" y="2552700"/>
            <a:ext cx="4230649" cy="4020997"/>
          </a:xfrm>
          <a:prstGeom prst="rect">
            <a:avLst/>
          </a:prstGeom>
        </p:spPr>
      </p:pic>
      <p:sp>
        <p:nvSpPr>
          <p:cNvPr id="14" name="Rectangle 13"/>
          <p:cNvSpPr/>
          <p:nvPr/>
        </p:nvSpPr>
        <p:spPr>
          <a:xfrm>
            <a:off x="1027373" y="2199052"/>
            <a:ext cx="3481127" cy="369332"/>
          </a:xfrm>
          <a:prstGeom prst="rect">
            <a:avLst/>
          </a:prstGeom>
          <a:solidFill>
            <a:schemeClr val="bg1">
              <a:lumMod val="85000"/>
            </a:schemeClr>
          </a:solidFill>
        </p:spPr>
        <p:txBody>
          <a:bodyPr wrap="square">
            <a:spAutoFit/>
          </a:bodyPr>
          <a:lstStyle/>
          <a:p>
            <a:pPr algn="ctr"/>
            <a:r>
              <a:rPr lang="en-US" sz="1800" b="0" i="1" dirty="0" smtClean="0">
                <a:solidFill>
                  <a:schemeClr val="tx1">
                    <a:lumMod val="75000"/>
                    <a:lumOff val="25000"/>
                  </a:schemeClr>
                </a:solidFill>
                <a:latin typeface="Trebuchet MS"/>
              </a:rPr>
              <a:t>CMS</a:t>
            </a:r>
            <a:r>
              <a:rPr lang="en-US" sz="1800" b="0" i="1" dirty="0" smtClean="0">
                <a:solidFill>
                  <a:schemeClr val="tx1">
                    <a:lumMod val="75000"/>
                    <a:lumOff val="25000"/>
                  </a:schemeClr>
                </a:solidFill>
                <a:latin typeface="Trebuchet MS"/>
              </a:rPr>
              <a:t>-PAS-EXO</a:t>
            </a:r>
            <a:r>
              <a:rPr lang="en-US" sz="1800" b="0" i="1" dirty="0" smtClean="0">
                <a:solidFill>
                  <a:schemeClr val="tx1">
                    <a:lumMod val="75000"/>
                    <a:lumOff val="25000"/>
                  </a:schemeClr>
                </a:solidFill>
                <a:latin typeface="Trebuchet MS"/>
              </a:rPr>
              <a:t>-16-038, 16-010</a:t>
            </a:r>
            <a:endParaRPr lang="en-US" sz="1800" dirty="0"/>
          </a:p>
        </p:txBody>
      </p:sp>
      <p:pic>
        <p:nvPicPr>
          <p:cNvPr id="9" name="Picture 8" descr="Figure_Invisible_Higg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732" y="910792"/>
            <a:ext cx="1913468" cy="1222808"/>
          </a:xfrm>
          <a:prstGeom prst="rect">
            <a:avLst/>
          </a:prstGeom>
        </p:spPr>
      </p:pic>
      <p:pic>
        <p:nvPicPr>
          <p:cNvPr id="2" name="Picture 1" descr="CMS-EXO-16-010_Figure_00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900" y="901700"/>
            <a:ext cx="5765800" cy="1447800"/>
          </a:xfrm>
          <a:prstGeom prst="rect">
            <a:avLst/>
          </a:prstGeom>
        </p:spPr>
      </p:pic>
      <p:sp>
        <p:nvSpPr>
          <p:cNvPr id="18" name="Text Box 14"/>
          <p:cNvSpPr txBox="1">
            <a:spLocks noChangeArrowheads="1"/>
          </p:cNvSpPr>
          <p:nvPr/>
        </p:nvSpPr>
        <p:spPr bwMode="auto">
          <a:xfrm>
            <a:off x="7882646" y="1799209"/>
            <a:ext cx="1058154" cy="338554"/>
          </a:xfrm>
          <a:prstGeom prst="rect">
            <a:avLst/>
          </a:prstGeom>
          <a:solidFill>
            <a:srgbClr val="FFFFFF"/>
          </a:solidFill>
          <a:ln w="9525">
            <a:noFill/>
            <a:miter lim="800000"/>
            <a:headEnd/>
            <a:tailEnd/>
          </a:ln>
        </p:spPr>
        <p:txBody>
          <a:bodyPr wrap="square">
            <a:prstTxWarp prst="textNoShape">
              <a:avLst/>
            </a:prstTxWarp>
            <a:spAutoFit/>
          </a:bodyPr>
          <a:lstStyle/>
          <a:p>
            <a:r>
              <a:rPr lang="en-GB" sz="1600" b="0" dirty="0" smtClean="0">
                <a:solidFill>
                  <a:schemeClr val="bg1">
                    <a:lumMod val="50000"/>
                  </a:schemeClr>
                </a:solidFill>
                <a:latin typeface="Trebuchet MS"/>
              </a:rPr>
              <a:t>H -&gt; </a:t>
            </a:r>
            <a:r>
              <a:rPr lang="en-GB" sz="1600" b="0" dirty="0" err="1" smtClean="0">
                <a:solidFill>
                  <a:schemeClr val="bg1">
                    <a:lumMod val="50000"/>
                  </a:schemeClr>
                </a:solidFill>
                <a:latin typeface="Symbol"/>
              </a:rPr>
              <a:t>χχ</a:t>
            </a:r>
            <a:endParaRPr lang="en-GB" sz="1600" b="0" dirty="0" smtClean="0">
              <a:solidFill>
                <a:schemeClr val="bg1">
                  <a:lumMod val="50000"/>
                </a:schemeClr>
              </a:solidFill>
              <a:latin typeface="Trebuchet MS"/>
            </a:endParaRPr>
          </a:p>
        </p:txBody>
      </p:sp>
      <p:sp>
        <p:nvSpPr>
          <p:cNvPr id="19" name="Text Box 14"/>
          <p:cNvSpPr txBox="1">
            <a:spLocks noChangeArrowheads="1"/>
          </p:cNvSpPr>
          <p:nvPr/>
        </p:nvSpPr>
        <p:spPr bwMode="auto">
          <a:xfrm>
            <a:off x="2662946" y="3920109"/>
            <a:ext cx="1540754"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chemeClr val="bg1">
                    <a:lumMod val="50000"/>
                  </a:schemeClr>
                </a:solidFill>
                <a:latin typeface="Trebuchet MS"/>
              </a:rPr>
              <a:t>Signal region</a:t>
            </a:r>
            <a:endParaRPr lang="en-GB" sz="1800" b="0" dirty="0" smtClean="0">
              <a:solidFill>
                <a:schemeClr val="bg1">
                  <a:lumMod val="50000"/>
                </a:schemeClr>
              </a:solidFill>
              <a:latin typeface="Trebuchet MS"/>
            </a:endParaRPr>
          </a:p>
        </p:txBody>
      </p:sp>
      <p:sp>
        <p:nvSpPr>
          <p:cNvPr id="20" name="Rectangle 19"/>
          <p:cNvSpPr/>
          <p:nvPr/>
        </p:nvSpPr>
        <p:spPr>
          <a:xfrm>
            <a:off x="5791200" y="2093268"/>
            <a:ext cx="3327400" cy="338554"/>
          </a:xfrm>
          <a:prstGeom prst="rect">
            <a:avLst/>
          </a:prstGeom>
        </p:spPr>
        <p:txBody>
          <a:bodyPr wrap="square">
            <a:spAutoFit/>
          </a:bodyPr>
          <a:lstStyle/>
          <a:p>
            <a:pPr algn="just"/>
            <a:r>
              <a:rPr lang="en-GB" sz="1600" b="0" dirty="0" smtClean="0">
                <a:solidFill>
                  <a:srgbClr val="000090"/>
                </a:solidFill>
                <a:latin typeface="Trebuchet MS"/>
              </a:rPr>
              <a:t>Observed B(H-&gt;invisible): &lt; 0.86</a:t>
            </a:r>
            <a:endParaRPr lang="en-GB" sz="1600" b="0" dirty="0">
              <a:solidFill>
                <a:srgbClr val="000090"/>
              </a:solidFill>
              <a:latin typeface="Trebuchet MS"/>
            </a:endParaRPr>
          </a:p>
        </p:txBody>
      </p:sp>
      <p:sp>
        <p:nvSpPr>
          <p:cNvPr id="4" name="TextBox 3"/>
          <p:cNvSpPr txBox="1"/>
          <p:nvPr/>
        </p:nvSpPr>
        <p:spPr>
          <a:xfrm>
            <a:off x="7912100" y="876300"/>
            <a:ext cx="287308" cy="276999"/>
          </a:xfrm>
          <a:prstGeom prst="rect">
            <a:avLst/>
          </a:prstGeom>
          <a:solidFill>
            <a:schemeClr val="bg1"/>
          </a:solidFill>
        </p:spPr>
        <p:txBody>
          <a:bodyPr wrap="none" rtlCol="0">
            <a:spAutoFit/>
          </a:bodyPr>
          <a:lstStyle/>
          <a:p>
            <a:r>
              <a:rPr lang="en-US" dirty="0" smtClean="0">
                <a:solidFill>
                  <a:srgbClr val="7F7F7F"/>
                </a:solidFill>
              </a:rPr>
              <a:t>Z</a:t>
            </a:r>
            <a:endParaRPr lang="en-US" dirty="0">
              <a:solidFill>
                <a:srgbClr val="7F7F7F"/>
              </a:solidFill>
            </a:endParaRPr>
          </a:p>
        </p:txBody>
      </p:sp>
    </p:spTree>
    <p:extLst>
      <p:ext uri="{BB962C8B-B14F-4D97-AF65-F5344CB8AC3E}">
        <p14:creationId xmlns:p14="http://schemas.microsoft.com/office/powerpoint/2010/main" val="31864140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7</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dirty="0" smtClean="0">
                <a:solidFill>
                  <a:srgbClr val="000090"/>
                </a:solidFill>
                <a:latin typeface="Trebuchet MS"/>
              </a:rPr>
              <a:t>	    Boosted </a:t>
            </a:r>
            <a:r>
              <a:rPr lang="en-GB" sz="2800" dirty="0" err="1" smtClean="0">
                <a:solidFill>
                  <a:srgbClr val="000090"/>
                </a:solidFill>
                <a:latin typeface="Trebuchet MS"/>
              </a:rPr>
              <a:t>hadronically</a:t>
            </a:r>
            <a:r>
              <a:rPr lang="en-GB" sz="2800" dirty="0" smtClean="0">
                <a:solidFill>
                  <a:srgbClr val="000090"/>
                </a:solidFill>
                <a:latin typeface="Trebuchet MS"/>
              </a:rPr>
              <a:t> decaying </a:t>
            </a:r>
            <a:r>
              <a:rPr lang="en-GB" sz="2800" dirty="0" err="1" smtClean="0">
                <a:solidFill>
                  <a:srgbClr val="000090"/>
                </a:solidFill>
                <a:latin typeface="Trebuchet MS"/>
              </a:rPr>
              <a:t>monotops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pic>
        <p:nvPicPr>
          <p:cNvPr id="4" name="Picture 3" descr="CMS-PAS-EXO-16-040_Figure_009-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43" y="812800"/>
            <a:ext cx="3754557" cy="3086100"/>
          </a:xfrm>
          <a:prstGeom prst="rect">
            <a:avLst/>
          </a:prstGeom>
        </p:spPr>
      </p:pic>
      <p:pic>
        <p:nvPicPr>
          <p:cNvPr id="5" name="Picture 4" descr="CMS-PAS-EXO-16-040_Figure_0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500" y="3771900"/>
            <a:ext cx="3722958" cy="2882900"/>
          </a:xfrm>
          <a:prstGeom prst="rect">
            <a:avLst/>
          </a:prstGeom>
        </p:spPr>
      </p:pic>
      <p:pic>
        <p:nvPicPr>
          <p:cNvPr id="8" name="Picture 7" descr="CMS-PAS-EXO-16-040_Figure_0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00" y="2527300"/>
            <a:ext cx="3637343" cy="4102100"/>
          </a:xfrm>
          <a:prstGeom prst="rect">
            <a:avLst/>
          </a:prstGeom>
        </p:spPr>
      </p:pic>
      <p:sp>
        <p:nvSpPr>
          <p:cNvPr id="16" name="Rectangle 15"/>
          <p:cNvSpPr/>
          <p:nvPr/>
        </p:nvSpPr>
        <p:spPr>
          <a:xfrm>
            <a:off x="4433436" y="2801763"/>
            <a:ext cx="1853064" cy="646331"/>
          </a:xfrm>
          <a:prstGeom prst="rect">
            <a:avLst/>
          </a:prstGeom>
          <a:solidFill>
            <a:schemeClr val="bg1">
              <a:lumMod val="85000"/>
            </a:schemeClr>
          </a:solidFill>
        </p:spPr>
        <p:txBody>
          <a:bodyPr wrap="square">
            <a:spAutoFit/>
          </a:bodyPr>
          <a:lstStyle/>
          <a:p>
            <a:pPr algn="ctr"/>
            <a:r>
              <a:rPr lang="en-US" sz="1800" b="0" i="1" dirty="0" smtClean="0">
                <a:solidFill>
                  <a:schemeClr val="tx1">
                    <a:lumMod val="75000"/>
                    <a:lumOff val="25000"/>
                  </a:schemeClr>
                </a:solidFill>
                <a:latin typeface="Trebuchet MS"/>
              </a:rPr>
              <a:t>CMS</a:t>
            </a:r>
            <a:r>
              <a:rPr lang="en-US" sz="1800" b="0" i="1" dirty="0" smtClean="0">
                <a:solidFill>
                  <a:schemeClr val="tx1">
                    <a:lumMod val="75000"/>
                    <a:lumOff val="25000"/>
                  </a:schemeClr>
                </a:solidFill>
                <a:latin typeface="Trebuchet MS"/>
              </a:rPr>
              <a:t>-PAS-EXO</a:t>
            </a:r>
            <a:r>
              <a:rPr lang="en-US" sz="1800" b="0" i="1" dirty="0" smtClean="0">
                <a:solidFill>
                  <a:schemeClr val="tx1">
                    <a:lumMod val="75000"/>
                    <a:lumOff val="25000"/>
                  </a:schemeClr>
                </a:solidFill>
                <a:latin typeface="Trebuchet MS"/>
              </a:rPr>
              <a:t>-16-040</a:t>
            </a:r>
            <a:endParaRPr lang="en-US" sz="1800" dirty="0"/>
          </a:p>
        </p:txBody>
      </p:sp>
      <p:sp>
        <p:nvSpPr>
          <p:cNvPr id="17" name="Text Box 14"/>
          <p:cNvSpPr txBox="1">
            <a:spLocks noChangeArrowheads="1"/>
          </p:cNvSpPr>
          <p:nvPr/>
        </p:nvSpPr>
        <p:spPr bwMode="auto">
          <a:xfrm>
            <a:off x="436353" y="830129"/>
            <a:ext cx="5951747" cy="923330"/>
          </a:xfrm>
          <a:prstGeom prst="rect">
            <a:avLst/>
          </a:prstGeom>
          <a:noFill/>
          <a:ln w="9525">
            <a:noFill/>
            <a:miter lim="800000"/>
            <a:headEnd/>
            <a:tailEnd/>
          </a:ln>
        </p:spPr>
        <p:txBody>
          <a:bodyPr wrap="square">
            <a:prstTxWarp prst="textNoShape">
              <a:avLst/>
            </a:prstTxWarp>
            <a:spAutoFit/>
          </a:bodyPr>
          <a:lstStyle/>
          <a:p>
            <a:r>
              <a:rPr lang="en-GB" sz="1800" b="0" dirty="0">
                <a:solidFill>
                  <a:srgbClr val="000090"/>
                </a:solidFill>
                <a:latin typeface="Trebuchet MS"/>
              </a:rPr>
              <a:t>Events with </a:t>
            </a:r>
            <a:r>
              <a:rPr lang="en-GB" sz="1800" b="0" dirty="0" err="1">
                <a:solidFill>
                  <a:srgbClr val="000090"/>
                </a:solidFill>
                <a:latin typeface="Trebuchet MS"/>
              </a:rPr>
              <a:t>hadronically</a:t>
            </a:r>
            <a:r>
              <a:rPr lang="en-GB" sz="1800" b="0" dirty="0">
                <a:solidFill>
                  <a:srgbClr val="000090"/>
                </a:solidFill>
                <a:latin typeface="Trebuchet MS"/>
              </a:rPr>
              <a:t> decaying W from t selected</a:t>
            </a:r>
            <a:r>
              <a:rPr lang="en-GB" sz="1800" b="0" dirty="0" smtClean="0">
                <a:solidFill>
                  <a:srgbClr val="000090"/>
                </a:solidFill>
                <a:latin typeface="Trebuchet MS"/>
              </a:rPr>
              <a:t>.</a:t>
            </a:r>
          </a:p>
          <a:p>
            <a:r>
              <a:rPr lang="en-GB" sz="1800" b="0" dirty="0" smtClean="0">
                <a:solidFill>
                  <a:srgbClr val="000090"/>
                </a:solidFill>
                <a:latin typeface="Trebuchet MS"/>
              </a:rPr>
              <a:t>q</a:t>
            </a:r>
            <a:r>
              <a:rPr lang="en-GB" sz="1800" b="0" dirty="0" smtClean="0">
                <a:solidFill>
                  <a:srgbClr val="000090"/>
                </a:solidFill>
                <a:latin typeface="Trebuchet MS"/>
              </a:rPr>
              <a:t>-</a:t>
            </a:r>
            <a:r>
              <a:rPr lang="en-GB" sz="1800" b="0" dirty="0" err="1" smtClean="0">
                <a:solidFill>
                  <a:srgbClr val="000090"/>
                </a:solidFill>
                <a:latin typeface="Symbol"/>
              </a:rPr>
              <a:t>χ</a:t>
            </a:r>
            <a:r>
              <a:rPr lang="en-GB" sz="1800" b="0" dirty="0" smtClean="0">
                <a:solidFill>
                  <a:srgbClr val="000090"/>
                </a:solidFill>
                <a:latin typeface="Trebuchet MS"/>
              </a:rPr>
              <a:t> couplings </a:t>
            </a:r>
            <a:r>
              <a:rPr lang="en-GB" sz="1800" b="0" dirty="0" smtClean="0">
                <a:solidFill>
                  <a:srgbClr val="000090"/>
                </a:solidFill>
                <a:latin typeface="Trebuchet MS"/>
              </a:rPr>
              <a:t>in scalar interactions could be enhanced for heavy </a:t>
            </a:r>
            <a:r>
              <a:rPr lang="en-GB" sz="1800" b="0" dirty="0" err="1" smtClean="0">
                <a:solidFill>
                  <a:srgbClr val="000090"/>
                </a:solidFill>
                <a:latin typeface="Trebuchet MS"/>
              </a:rPr>
              <a:t>flavors</a:t>
            </a:r>
            <a:r>
              <a:rPr lang="en-GB" sz="1800" b="0" dirty="0" smtClean="0">
                <a:solidFill>
                  <a:srgbClr val="000090"/>
                </a:solidFill>
                <a:latin typeface="Trebuchet MS"/>
              </a:rPr>
              <a:t>. </a:t>
            </a:r>
            <a:endParaRPr lang="en-GB" sz="1800" b="0" dirty="0">
              <a:solidFill>
                <a:srgbClr val="000090"/>
              </a:solidFill>
              <a:latin typeface="Trebuchet MS"/>
            </a:endParaRPr>
          </a:p>
        </p:txBody>
      </p:sp>
      <p:pic>
        <p:nvPicPr>
          <p:cNvPr id="3" name="Picture 2" descr="CMS-PAS-EXO-16-040_Figure_001-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8884" y="1473200"/>
            <a:ext cx="1884116" cy="1195283"/>
          </a:xfrm>
          <a:prstGeom prst="rect">
            <a:avLst/>
          </a:prstGeom>
        </p:spPr>
      </p:pic>
      <p:sp>
        <p:nvSpPr>
          <p:cNvPr id="14" name="Text Box 14"/>
          <p:cNvSpPr txBox="1">
            <a:spLocks noChangeArrowheads="1"/>
          </p:cNvSpPr>
          <p:nvPr/>
        </p:nvSpPr>
        <p:spPr bwMode="auto">
          <a:xfrm>
            <a:off x="449053" y="1706429"/>
            <a:ext cx="4402347" cy="1231106"/>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DM signal searched by fitting </a:t>
            </a:r>
            <a:r>
              <a:rPr lang="en-GB" sz="1800" b="0" dirty="0" err="1" smtClean="0">
                <a:solidFill>
                  <a:srgbClr val="000090"/>
                </a:solidFill>
                <a:latin typeface="Trebuchet MS"/>
              </a:rPr>
              <a:t>E</a:t>
            </a:r>
            <a:r>
              <a:rPr lang="en-GB" sz="1800" b="0" baseline="-25000" dirty="0" err="1" smtClean="0">
                <a:solidFill>
                  <a:srgbClr val="000090"/>
                </a:solidFill>
                <a:latin typeface="Trebuchet MS"/>
              </a:rPr>
              <a:t>T</a:t>
            </a:r>
            <a:r>
              <a:rPr lang="en-GB" sz="1800" b="0" baseline="30000" dirty="0" err="1" smtClean="0">
                <a:solidFill>
                  <a:srgbClr val="000090"/>
                </a:solidFill>
                <a:latin typeface="Trebuchet MS"/>
              </a:rPr>
              <a:t>miss</a:t>
            </a:r>
            <a:r>
              <a:rPr lang="en-GB" sz="1800" b="0" dirty="0" smtClean="0">
                <a:solidFill>
                  <a:srgbClr val="000090"/>
                </a:solidFill>
                <a:latin typeface="Trebuchet MS"/>
              </a:rPr>
              <a:t> distribution in signal region, assuming background-only hypothesis</a:t>
            </a:r>
          </a:p>
          <a:p>
            <a:endParaRPr lang="en-GB" sz="2000" b="0" dirty="0">
              <a:solidFill>
                <a:srgbClr val="000090"/>
              </a:solidFill>
              <a:latin typeface="Trebuchet MS"/>
            </a:endParaRPr>
          </a:p>
        </p:txBody>
      </p:sp>
      <p:pic>
        <p:nvPicPr>
          <p:cNvPr id="2" name="Picture 1" descr="CMS-PAS-EXO-16-040_Figure_001-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1382" y="5181600"/>
            <a:ext cx="1975716" cy="1168400"/>
          </a:xfrm>
          <a:prstGeom prst="rect">
            <a:avLst/>
          </a:prstGeom>
        </p:spPr>
      </p:pic>
    </p:spTree>
    <p:extLst>
      <p:ext uri="{BB962C8B-B14F-4D97-AF65-F5344CB8AC3E}">
        <p14:creationId xmlns:p14="http://schemas.microsoft.com/office/powerpoint/2010/main" val="5494693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8</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in association with b quarks</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3"/>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5" name="Text Box 14"/>
          <p:cNvSpPr txBox="1">
            <a:spLocks noChangeArrowheads="1"/>
          </p:cNvSpPr>
          <p:nvPr/>
        </p:nvSpPr>
        <p:spPr bwMode="auto">
          <a:xfrm>
            <a:off x="730494" y="931151"/>
            <a:ext cx="4108206" cy="1200329"/>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Signature: b (1 or 2) + </a:t>
            </a:r>
            <a:r>
              <a:rPr lang="en-GB" sz="1800" b="0" dirty="0" err="1" smtClean="0">
                <a:solidFill>
                  <a:srgbClr val="000090"/>
                </a:solidFill>
                <a:latin typeface="Trebuchet MS"/>
              </a:rPr>
              <a:t>E</a:t>
            </a:r>
            <a:r>
              <a:rPr lang="en-GB" sz="1800" b="0" baseline="-25000" dirty="0" err="1" smtClean="0">
                <a:solidFill>
                  <a:srgbClr val="000090"/>
                </a:solidFill>
                <a:latin typeface="Trebuchet MS"/>
              </a:rPr>
              <a:t>T</a:t>
            </a:r>
            <a:r>
              <a:rPr lang="en-GB" sz="1800" b="0" baseline="30000" dirty="0" err="1" smtClean="0">
                <a:solidFill>
                  <a:srgbClr val="000090"/>
                </a:solidFill>
                <a:latin typeface="Trebuchet MS"/>
              </a:rPr>
              <a:t>miss</a:t>
            </a:r>
            <a:endParaRPr lang="en-GB" sz="1800" b="0" dirty="0">
              <a:solidFill>
                <a:srgbClr val="000090"/>
              </a:solidFill>
              <a:latin typeface="Trebuchet MS"/>
            </a:endParaRPr>
          </a:p>
          <a:p>
            <a:r>
              <a:rPr lang="en-GB" sz="1800" b="0" dirty="0">
                <a:solidFill>
                  <a:srgbClr val="000090"/>
                </a:solidFill>
                <a:latin typeface="Trebuchet MS"/>
              </a:rPr>
              <a:t>This analysis is sensitive also to DM production processes in association with t </a:t>
            </a:r>
            <a:r>
              <a:rPr lang="en-GB" sz="1800" b="0" dirty="0" smtClean="0">
                <a:solidFill>
                  <a:srgbClr val="000090"/>
                </a:solidFill>
                <a:latin typeface="Trebuchet MS"/>
              </a:rPr>
              <a:t>quarks, which decay to b’s. </a:t>
            </a:r>
            <a:endParaRPr lang="en-GB" sz="1800" b="0" dirty="0">
              <a:solidFill>
                <a:srgbClr val="000090"/>
              </a:solidFill>
              <a:latin typeface="Trebuchet MS"/>
            </a:endParaRPr>
          </a:p>
        </p:txBody>
      </p:sp>
      <p:sp>
        <p:nvSpPr>
          <p:cNvPr id="16" name="Rectangle 15"/>
          <p:cNvSpPr/>
          <p:nvPr/>
        </p:nvSpPr>
        <p:spPr>
          <a:xfrm>
            <a:off x="915536" y="2166763"/>
            <a:ext cx="2526164" cy="369332"/>
          </a:xfrm>
          <a:prstGeom prst="rect">
            <a:avLst/>
          </a:prstGeom>
          <a:solidFill>
            <a:schemeClr val="bg1">
              <a:lumMod val="85000"/>
            </a:schemeClr>
          </a:solidFill>
        </p:spPr>
        <p:txBody>
          <a:bodyPr wrap="square">
            <a:spAutoFit/>
          </a:bodyPr>
          <a:lstStyle/>
          <a:p>
            <a:pPr algn="ctr"/>
            <a:r>
              <a:rPr lang="en-US" sz="1800" b="0" i="1" dirty="0" smtClean="0">
                <a:solidFill>
                  <a:schemeClr val="tx1"/>
                </a:solidFill>
                <a:latin typeface="Trebuchet MS"/>
              </a:rPr>
              <a:t>CMS</a:t>
            </a:r>
            <a:r>
              <a:rPr lang="en-US" sz="1800" b="0" i="1" dirty="0" smtClean="0">
                <a:solidFill>
                  <a:schemeClr val="tx1"/>
                </a:solidFill>
                <a:latin typeface="Trebuchet MS"/>
              </a:rPr>
              <a:t>-PAS-B2G</a:t>
            </a:r>
            <a:r>
              <a:rPr lang="en-US" sz="1800" b="0" i="1" dirty="0" smtClean="0">
                <a:solidFill>
                  <a:schemeClr val="tx1"/>
                </a:solidFill>
                <a:latin typeface="Trebuchet MS"/>
              </a:rPr>
              <a:t>-15-007</a:t>
            </a:r>
            <a:endParaRPr lang="en-US" sz="1800" dirty="0">
              <a:solidFill>
                <a:schemeClr val="tx1"/>
              </a:solidFill>
            </a:endParaRPr>
          </a:p>
        </p:txBody>
      </p:sp>
      <p:sp>
        <p:nvSpPr>
          <p:cNvPr id="11" name="Text Box 14"/>
          <p:cNvSpPr txBox="1">
            <a:spLocks noChangeArrowheads="1"/>
          </p:cNvSpPr>
          <p:nvPr/>
        </p:nvSpPr>
        <p:spPr bwMode="auto">
          <a:xfrm>
            <a:off x="677653" y="6202229"/>
            <a:ext cx="8707647"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Mediator-DM couplings </a:t>
            </a:r>
            <a:r>
              <a:rPr lang="en-GB" sz="1800" b="0" dirty="0" smtClean="0">
                <a:solidFill>
                  <a:srgbClr val="000090"/>
                </a:solidFill>
                <a:latin typeface="Trebuchet MS"/>
              </a:rPr>
              <a:t>down </a:t>
            </a:r>
            <a:r>
              <a:rPr lang="en-GB" sz="1800" b="0" dirty="0" smtClean="0">
                <a:solidFill>
                  <a:srgbClr val="000090"/>
                </a:solidFill>
                <a:latin typeface="Trebuchet MS"/>
              </a:rPr>
              <a:t>to 5 x </a:t>
            </a:r>
            <a:r>
              <a:rPr lang="en-GB" sz="1800" b="0" dirty="0" err="1" smtClean="0">
                <a:solidFill>
                  <a:srgbClr val="000090"/>
                </a:solidFill>
                <a:latin typeface="Trebuchet MS"/>
              </a:rPr>
              <a:t>σ</a:t>
            </a:r>
            <a:r>
              <a:rPr lang="en-GB" sz="1800" b="0" dirty="0" smtClean="0">
                <a:solidFill>
                  <a:srgbClr val="000090"/>
                </a:solidFill>
                <a:latin typeface="Trebuchet MS"/>
              </a:rPr>
              <a:t>/</a:t>
            </a:r>
            <a:r>
              <a:rPr lang="en-GB" sz="1800" b="0" dirty="0" err="1" smtClean="0">
                <a:solidFill>
                  <a:srgbClr val="000090"/>
                </a:solidFill>
                <a:latin typeface="Trebuchet MS"/>
              </a:rPr>
              <a:t>σ</a:t>
            </a:r>
            <a:r>
              <a:rPr lang="en-GB" sz="1800" b="0" dirty="0" smtClean="0">
                <a:solidFill>
                  <a:srgbClr val="000090"/>
                </a:solidFill>
                <a:latin typeface="Trebuchet MS"/>
              </a:rPr>
              <a:t>(</a:t>
            </a:r>
            <a:r>
              <a:rPr lang="en-GB" sz="1800" b="0" dirty="0" err="1" smtClean="0">
                <a:solidFill>
                  <a:srgbClr val="000090"/>
                </a:solidFill>
                <a:latin typeface="Trebuchet MS"/>
              </a:rPr>
              <a:t>g</a:t>
            </a:r>
            <a:r>
              <a:rPr lang="en-GB" sz="1800" b="0" baseline="-25000" dirty="0" err="1" smtClean="0">
                <a:solidFill>
                  <a:srgbClr val="000090"/>
                </a:solidFill>
                <a:latin typeface="Trebuchet MS"/>
              </a:rPr>
              <a:t>DM</a:t>
            </a:r>
            <a:r>
              <a:rPr lang="en-GB" sz="1800" b="0" dirty="0" smtClean="0">
                <a:solidFill>
                  <a:srgbClr val="000090"/>
                </a:solidFill>
                <a:latin typeface="Trebuchet MS"/>
              </a:rPr>
              <a:t>=1) for a scalar </a:t>
            </a:r>
            <a:r>
              <a:rPr lang="en-GB" sz="1800" b="0" dirty="0" smtClean="0">
                <a:solidFill>
                  <a:srgbClr val="000090"/>
                </a:solidFill>
                <a:latin typeface="Trebuchet MS"/>
              </a:rPr>
              <a:t>mediator </a:t>
            </a:r>
            <a:r>
              <a:rPr lang="en-GB" sz="1800" b="0" dirty="0" smtClean="0">
                <a:solidFill>
                  <a:srgbClr val="000090"/>
                </a:solidFill>
                <a:latin typeface="Trebuchet MS"/>
              </a:rPr>
              <a:t>are </a:t>
            </a:r>
            <a:r>
              <a:rPr lang="en-GB" sz="1800" b="0" dirty="0" smtClean="0">
                <a:solidFill>
                  <a:srgbClr val="000090"/>
                </a:solidFill>
                <a:latin typeface="Trebuchet MS"/>
              </a:rPr>
              <a:t>excluded. </a:t>
            </a:r>
            <a:endParaRPr lang="en-GB" sz="1800" b="0" dirty="0">
              <a:solidFill>
                <a:srgbClr val="000090"/>
              </a:solidFill>
              <a:latin typeface="Trebuchet MS"/>
            </a:endParaRPr>
          </a:p>
        </p:txBody>
      </p:sp>
      <p:pic>
        <p:nvPicPr>
          <p:cNvPr id="5" name="Picture 4" descr="SR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 y="2593778"/>
            <a:ext cx="3780675" cy="3667321"/>
          </a:xfrm>
          <a:prstGeom prst="rect">
            <a:avLst/>
          </a:prstGeom>
        </p:spPr>
      </p:pic>
      <p:pic>
        <p:nvPicPr>
          <p:cNvPr id="8" name="Picture 7" descr="Exclusion_hfDM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575501"/>
            <a:ext cx="5130800" cy="3682955"/>
          </a:xfrm>
          <a:prstGeom prst="rect">
            <a:avLst/>
          </a:prstGeom>
        </p:spPr>
      </p:pic>
      <p:sp>
        <p:nvSpPr>
          <p:cNvPr id="14" name="Rectangle 13"/>
          <p:cNvSpPr/>
          <p:nvPr/>
        </p:nvSpPr>
        <p:spPr>
          <a:xfrm>
            <a:off x="5930900" y="3896668"/>
            <a:ext cx="1993900" cy="338554"/>
          </a:xfrm>
          <a:prstGeom prst="rect">
            <a:avLst/>
          </a:prstGeom>
        </p:spPr>
        <p:txBody>
          <a:bodyPr wrap="square">
            <a:spAutoFit/>
          </a:bodyPr>
          <a:lstStyle/>
          <a:p>
            <a:r>
              <a:rPr lang="en-GB" sz="1600" b="0" dirty="0" err="1" smtClean="0">
                <a:solidFill>
                  <a:schemeClr val="tx1">
                    <a:lumMod val="50000"/>
                    <a:lumOff val="50000"/>
                  </a:schemeClr>
                </a:solidFill>
                <a:latin typeface="Trebuchet MS"/>
              </a:rPr>
              <a:t>DM+bb</a:t>
            </a:r>
            <a:endParaRPr lang="en-GB" sz="1600" b="0" dirty="0">
              <a:solidFill>
                <a:schemeClr val="tx1">
                  <a:lumMod val="50000"/>
                  <a:lumOff val="50000"/>
                </a:schemeClr>
              </a:solidFill>
              <a:latin typeface="Trebuchet MS"/>
            </a:endParaRPr>
          </a:p>
        </p:txBody>
      </p:sp>
      <p:sp>
        <p:nvSpPr>
          <p:cNvPr id="17" name="Rectangle 16"/>
          <p:cNvSpPr/>
          <p:nvPr/>
        </p:nvSpPr>
        <p:spPr>
          <a:xfrm>
            <a:off x="5461000" y="5331768"/>
            <a:ext cx="1993900" cy="338554"/>
          </a:xfrm>
          <a:prstGeom prst="rect">
            <a:avLst/>
          </a:prstGeom>
        </p:spPr>
        <p:txBody>
          <a:bodyPr wrap="square">
            <a:spAutoFit/>
          </a:bodyPr>
          <a:lstStyle/>
          <a:p>
            <a:r>
              <a:rPr lang="en-GB" sz="1600" b="0" dirty="0" err="1" smtClean="0">
                <a:solidFill>
                  <a:srgbClr val="52B42C"/>
                </a:solidFill>
                <a:latin typeface="Trebuchet MS"/>
              </a:rPr>
              <a:t>DM+bb</a:t>
            </a:r>
            <a:r>
              <a:rPr lang="en-GB" sz="1600" b="0" dirty="0" smtClean="0">
                <a:solidFill>
                  <a:srgbClr val="52B42C"/>
                </a:solidFill>
                <a:latin typeface="Trebuchet MS"/>
              </a:rPr>
              <a:t>/</a:t>
            </a:r>
            <a:r>
              <a:rPr lang="en-GB" sz="1600" b="0" dirty="0" err="1" smtClean="0">
                <a:solidFill>
                  <a:srgbClr val="52B42C"/>
                </a:solidFill>
                <a:latin typeface="Trebuchet MS"/>
              </a:rPr>
              <a:t>tt</a:t>
            </a:r>
            <a:endParaRPr lang="en-GB" sz="1600" b="0" dirty="0">
              <a:solidFill>
                <a:srgbClr val="52B42C"/>
              </a:solidFill>
              <a:latin typeface="Trebuchet MS"/>
            </a:endParaRPr>
          </a:p>
        </p:txBody>
      </p:sp>
      <p:pic>
        <p:nvPicPr>
          <p:cNvPr id="2" name="Picture 1" descr="CMS-PAS-B2G-15-007_Figure_001-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0900" y="944524"/>
            <a:ext cx="2420994" cy="1544675"/>
          </a:xfrm>
          <a:prstGeom prst="rect">
            <a:avLst/>
          </a:prstGeom>
        </p:spPr>
      </p:pic>
      <p:pic>
        <p:nvPicPr>
          <p:cNvPr id="3" name="Picture 2" descr="CMS-PAS-B2G-15-007_Figure_001-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914400"/>
            <a:ext cx="2212361" cy="1660402"/>
          </a:xfrm>
          <a:prstGeom prst="rect">
            <a:avLst/>
          </a:prstGeom>
        </p:spPr>
      </p:pic>
    </p:spTree>
    <p:extLst>
      <p:ext uri="{BB962C8B-B14F-4D97-AF65-F5344CB8AC3E}">
        <p14:creationId xmlns:p14="http://schemas.microsoft.com/office/powerpoint/2010/main" val="34149772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MS-PAS-EXO-16-012_Figure_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191" y="1016702"/>
            <a:ext cx="1873710" cy="1574847"/>
          </a:xfrm>
          <a:prstGeom prst="rect">
            <a:avLst/>
          </a:prstGeom>
        </p:spPr>
      </p:pic>
      <p:sp>
        <p:nvSpPr>
          <p:cNvPr id="6" name="Date Placeholder 2"/>
          <p:cNvSpPr>
            <a:spLocks noGrp="1"/>
          </p:cNvSpPr>
          <p:nvPr>
            <p:ph type="dt" sz="half" idx="10"/>
          </p:nvPr>
        </p:nvSpPr>
        <p:spPr>
          <a:xfrm>
            <a:off x="431800" y="6553200"/>
            <a:ext cx="2146300" cy="304800"/>
          </a:xfrm>
        </p:spPr>
        <p:txBody>
          <a:bodyPr/>
          <a:lstStyle/>
          <a:p>
            <a:pPr>
              <a:defRPr/>
            </a:pPr>
            <a:r>
              <a:rPr lang="de-CH" smtClean="0"/>
              <a:t>C.-E. Wulz</a:t>
            </a:r>
            <a:endParaRPr lang="en-US" b="0" i="0" dirty="0"/>
          </a:p>
        </p:txBody>
      </p:sp>
      <p:sp>
        <p:nvSpPr>
          <p:cNvPr id="7" name="Slide Number Placeholder 3"/>
          <p:cNvSpPr>
            <a:spLocks noGrp="1"/>
          </p:cNvSpPr>
          <p:nvPr>
            <p:ph type="sldNum" sz="quarter" idx="11"/>
          </p:nvPr>
        </p:nvSpPr>
        <p:spPr>
          <a:xfrm>
            <a:off x="4911725" y="6553200"/>
            <a:ext cx="515938" cy="304800"/>
          </a:xfrm>
        </p:spPr>
        <p:txBody>
          <a:bodyPr/>
          <a:lstStyle/>
          <a:p>
            <a:pPr>
              <a:defRPr/>
            </a:pPr>
            <a:fld id="{31D5C9F4-5521-BD46-B6F7-CBB45E7F2DA0}" type="slidenum">
              <a:rPr lang="en-US" smtClean="0"/>
              <a:pPr>
                <a:defRPr/>
              </a:pPr>
              <a:t>9</a:t>
            </a:fld>
            <a:endParaRPr lang="en-US" b="0" i="0"/>
          </a:p>
        </p:txBody>
      </p:sp>
      <p:sp>
        <p:nvSpPr>
          <p:cNvPr id="12" name="Rectangle 10"/>
          <p:cNvSpPr>
            <a:spLocks noChangeArrowheads="1"/>
          </p:cNvSpPr>
          <p:nvPr/>
        </p:nvSpPr>
        <p:spPr bwMode="auto">
          <a:xfrm>
            <a:off x="561974" y="328613"/>
            <a:ext cx="8904686" cy="476250"/>
          </a:xfrm>
          <a:prstGeom prst="rect">
            <a:avLst/>
          </a:prstGeom>
          <a:gradFill rotWithShape="0">
            <a:gsLst>
              <a:gs pos="0">
                <a:schemeClr val="bg1"/>
              </a:gs>
              <a:gs pos="100000">
                <a:srgbClr val="97C1E1"/>
              </a:gs>
            </a:gsLst>
            <a:lin ang="0" scaled="1"/>
          </a:gradFill>
          <a:ln w="9525">
            <a:noFill/>
            <a:miter lim="800000"/>
            <a:headEnd/>
            <a:tailEnd/>
          </a:ln>
        </p:spPr>
        <p:txBody>
          <a:bodyPr anchor="ctr">
            <a:prstTxWarp prst="textNoShape">
              <a:avLst/>
            </a:prstTxWarp>
          </a:bodyPr>
          <a:lstStyle/>
          <a:p>
            <a:r>
              <a:rPr lang="en-GB" sz="2800" b="0" dirty="0" smtClean="0">
                <a:solidFill>
                  <a:srgbClr val="9A1E1A"/>
                </a:solidFill>
                <a:latin typeface="Trebuchet MS"/>
              </a:rPr>
              <a:t>            </a:t>
            </a:r>
            <a:r>
              <a:rPr lang="en-GB" sz="2800" dirty="0" smtClean="0">
                <a:solidFill>
                  <a:srgbClr val="000090"/>
                </a:solidFill>
                <a:latin typeface="Trebuchet MS"/>
              </a:rPr>
              <a:t>Dark Matter in association with H -&gt; bb</a:t>
            </a:r>
            <a:endParaRPr lang="en-GB" sz="2800" dirty="0">
              <a:solidFill>
                <a:srgbClr val="000090"/>
              </a:solidFill>
              <a:latin typeface="Trebuchet MS"/>
            </a:endParaRPr>
          </a:p>
        </p:txBody>
      </p:sp>
      <p:pic>
        <p:nvPicPr>
          <p:cNvPr id="13" name="Picture 3" descr="CMS-Color-Label"/>
          <p:cNvPicPr>
            <a:picLocks noChangeAspect="1" noChangeArrowheads="1"/>
          </p:cNvPicPr>
          <p:nvPr/>
        </p:nvPicPr>
        <p:blipFill>
          <a:blip r:embed="rId4"/>
          <a:srcRect/>
          <a:stretch>
            <a:fillRect/>
          </a:stretch>
        </p:blipFill>
        <p:spPr bwMode="auto">
          <a:xfrm>
            <a:off x="595314" y="228600"/>
            <a:ext cx="646112" cy="596900"/>
          </a:xfrm>
          <a:prstGeom prst="rect">
            <a:avLst/>
          </a:prstGeom>
          <a:noFill/>
          <a:ln w="9525">
            <a:noFill/>
            <a:miter lim="800000"/>
            <a:headEnd/>
            <a:tailEnd/>
          </a:ln>
        </p:spPr>
      </p:pic>
      <p:cxnSp>
        <p:nvCxnSpPr>
          <p:cNvPr id="31" name="Straight Arrow Connector 30"/>
          <p:cNvCxnSpPr/>
          <p:nvPr/>
        </p:nvCxnSpPr>
        <p:spPr bwMode="auto">
          <a:xfrm>
            <a:off x="9652000" y="4927600"/>
            <a:ext cx="914400" cy="914400"/>
          </a:xfrm>
          <a:prstGeom prst="straightConnector1">
            <a:avLst/>
          </a:prstGeom>
          <a:solidFill>
            <a:schemeClr val="bg1"/>
          </a:solidFill>
          <a:ln w="9525" cap="flat" cmpd="sng" algn="ctr">
            <a:noFill/>
            <a:prstDash val="solid"/>
            <a:round/>
            <a:headEnd type="none" w="med" len="med"/>
            <a:tailEnd type="arrow"/>
          </a:ln>
          <a:effectLst/>
        </p:spPr>
      </p:cxnSp>
      <p:sp>
        <p:nvSpPr>
          <p:cNvPr id="16" name="Rectangle 15"/>
          <p:cNvSpPr/>
          <p:nvPr/>
        </p:nvSpPr>
        <p:spPr>
          <a:xfrm>
            <a:off x="3176136" y="909463"/>
            <a:ext cx="2526164" cy="369332"/>
          </a:xfrm>
          <a:prstGeom prst="rect">
            <a:avLst/>
          </a:prstGeom>
          <a:solidFill>
            <a:schemeClr val="bg1">
              <a:lumMod val="85000"/>
            </a:schemeClr>
          </a:solidFill>
        </p:spPr>
        <p:txBody>
          <a:bodyPr wrap="square">
            <a:spAutoFit/>
          </a:bodyPr>
          <a:lstStyle/>
          <a:p>
            <a:pPr algn="ctr"/>
            <a:r>
              <a:rPr lang="en-US" sz="1800" b="0" i="1" dirty="0" smtClean="0">
                <a:solidFill>
                  <a:schemeClr val="tx1"/>
                </a:solidFill>
                <a:latin typeface="Trebuchet MS"/>
              </a:rPr>
              <a:t>CMS</a:t>
            </a:r>
            <a:r>
              <a:rPr lang="en-US" sz="1800" b="0" i="1" dirty="0" smtClean="0">
                <a:solidFill>
                  <a:schemeClr val="tx1"/>
                </a:solidFill>
                <a:latin typeface="Trebuchet MS"/>
              </a:rPr>
              <a:t>-PAS-EXO</a:t>
            </a:r>
            <a:r>
              <a:rPr lang="en-US" sz="1800" b="0" i="1" dirty="0" smtClean="0">
                <a:solidFill>
                  <a:schemeClr val="tx1"/>
                </a:solidFill>
                <a:latin typeface="Trebuchet MS"/>
              </a:rPr>
              <a:t>-16-012</a:t>
            </a:r>
            <a:endParaRPr lang="en-US" sz="1800" dirty="0">
              <a:solidFill>
                <a:schemeClr val="tx1"/>
              </a:solidFill>
            </a:endParaRPr>
          </a:p>
        </p:txBody>
      </p:sp>
      <p:pic>
        <p:nvPicPr>
          <p:cNvPr id="3" name="Picture 2" descr="CMS-PAS-EXO-16-012_Figure_0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002" y="2630484"/>
            <a:ext cx="4418422" cy="4037016"/>
          </a:xfrm>
          <a:prstGeom prst="rect">
            <a:avLst/>
          </a:prstGeom>
        </p:spPr>
      </p:pic>
      <p:pic>
        <p:nvPicPr>
          <p:cNvPr id="4" name="Picture 3" descr="CMS-PAS-EXO-16-012_Figure_004-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604" y="2654300"/>
            <a:ext cx="4025684" cy="3848099"/>
          </a:xfrm>
          <a:prstGeom prst="rect">
            <a:avLst/>
          </a:prstGeom>
        </p:spPr>
      </p:pic>
      <p:sp>
        <p:nvSpPr>
          <p:cNvPr id="15" name="Text Box 14"/>
          <p:cNvSpPr txBox="1">
            <a:spLocks noChangeArrowheads="1"/>
          </p:cNvSpPr>
          <p:nvPr/>
        </p:nvSpPr>
        <p:spPr bwMode="auto">
          <a:xfrm>
            <a:off x="565394" y="1375651"/>
            <a:ext cx="6914906" cy="129266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000090"/>
                </a:solidFill>
                <a:latin typeface="Trebuchet MS"/>
              </a:rPr>
              <a:t>2H-doublet-model with invisibly decaying </a:t>
            </a:r>
            <a:r>
              <a:rPr lang="en-GB" sz="1800" b="0" dirty="0" err="1" smtClean="0">
                <a:solidFill>
                  <a:srgbClr val="000090"/>
                </a:solidFill>
                <a:latin typeface="Trebuchet MS"/>
              </a:rPr>
              <a:t>pseudoscalar</a:t>
            </a:r>
            <a:r>
              <a:rPr lang="en-GB" sz="1800" b="0" dirty="0" smtClean="0">
                <a:solidFill>
                  <a:srgbClr val="000090"/>
                </a:solidFill>
                <a:latin typeface="Trebuchet MS"/>
              </a:rPr>
              <a:t> A</a:t>
            </a:r>
            <a:r>
              <a:rPr lang="en-GB" sz="1800" b="0" baseline="30000" dirty="0" smtClean="0">
                <a:solidFill>
                  <a:srgbClr val="000090"/>
                </a:solidFill>
                <a:latin typeface="Trebuchet MS"/>
              </a:rPr>
              <a:t>0</a:t>
            </a:r>
          </a:p>
          <a:p>
            <a:r>
              <a:rPr lang="fr-FR" sz="1600" b="0" dirty="0">
                <a:solidFill>
                  <a:schemeClr val="accent6">
                    <a:lumMod val="60000"/>
                    <a:lumOff val="40000"/>
                  </a:schemeClr>
                </a:solidFill>
                <a:latin typeface="Trebuchet MS"/>
                <a:cs typeface="Trebuchet MS"/>
              </a:rPr>
              <a:t>doi:10.1007/JHEP06(2014)</a:t>
            </a:r>
            <a:r>
              <a:rPr lang="fr-FR" sz="1600" b="0" dirty="0" smtClean="0">
                <a:solidFill>
                  <a:schemeClr val="accent6">
                    <a:lumMod val="60000"/>
                    <a:lumOff val="40000"/>
                  </a:schemeClr>
                </a:solidFill>
                <a:latin typeface="Trebuchet MS"/>
                <a:cs typeface="Trebuchet MS"/>
              </a:rPr>
              <a:t>078</a:t>
            </a:r>
            <a:endParaRPr lang="fr-FR" sz="1600" dirty="0">
              <a:latin typeface="Trebuchet MS"/>
              <a:cs typeface="Trebuchet MS"/>
            </a:endParaRPr>
          </a:p>
          <a:p>
            <a:endParaRPr lang="en-GB" sz="800" b="0" dirty="0" smtClean="0">
              <a:solidFill>
                <a:srgbClr val="000090"/>
              </a:solidFill>
              <a:latin typeface="Trebuchet MS"/>
            </a:endParaRPr>
          </a:p>
          <a:p>
            <a:r>
              <a:rPr lang="en-GB" sz="1800" b="0" dirty="0" smtClean="0">
                <a:solidFill>
                  <a:srgbClr val="000090"/>
                </a:solidFill>
                <a:latin typeface="Trebuchet MS"/>
              </a:rPr>
              <a:t>Event selection dependent on </a:t>
            </a:r>
            <a:r>
              <a:rPr lang="en-GB" sz="1800" b="0" dirty="0" err="1" smtClean="0">
                <a:solidFill>
                  <a:srgbClr val="000090"/>
                </a:solidFill>
                <a:latin typeface="Trebuchet MS"/>
              </a:rPr>
              <a:t>p</a:t>
            </a:r>
            <a:r>
              <a:rPr lang="en-GB" sz="1800" b="0" baseline="-25000" dirty="0" err="1" smtClean="0">
                <a:solidFill>
                  <a:srgbClr val="000090"/>
                </a:solidFill>
                <a:latin typeface="Trebuchet MS"/>
              </a:rPr>
              <a:t>T</a:t>
            </a:r>
            <a:r>
              <a:rPr lang="en-GB" sz="1800" b="0" dirty="0" smtClean="0">
                <a:solidFill>
                  <a:srgbClr val="000090"/>
                </a:solidFill>
                <a:latin typeface="Trebuchet MS"/>
              </a:rPr>
              <a:t>: </a:t>
            </a:r>
            <a:r>
              <a:rPr lang="en-GB" sz="1800" b="0" dirty="0" smtClean="0">
                <a:solidFill>
                  <a:srgbClr val="000090"/>
                </a:solidFill>
                <a:latin typeface="Trebuchet MS"/>
              </a:rPr>
              <a:t>H reconstructed from 2 small</a:t>
            </a:r>
            <a:r>
              <a:rPr lang="en-GB" sz="1800" b="0" dirty="0" smtClean="0">
                <a:solidFill>
                  <a:srgbClr val="000090"/>
                </a:solidFill>
                <a:latin typeface="Trebuchet MS"/>
              </a:rPr>
              <a:t>- </a:t>
            </a:r>
            <a:r>
              <a:rPr lang="en-GB" sz="1800" b="0" dirty="0" smtClean="0">
                <a:solidFill>
                  <a:srgbClr val="000090"/>
                </a:solidFill>
                <a:latin typeface="Trebuchet MS"/>
              </a:rPr>
              <a:t>or 1 </a:t>
            </a:r>
            <a:r>
              <a:rPr lang="en-GB" sz="1800" b="0" dirty="0" smtClean="0">
                <a:solidFill>
                  <a:srgbClr val="000090"/>
                </a:solidFill>
                <a:latin typeface="Trebuchet MS"/>
              </a:rPr>
              <a:t>large-radius </a:t>
            </a:r>
            <a:r>
              <a:rPr lang="en-GB" sz="1800" b="0" dirty="0" smtClean="0">
                <a:solidFill>
                  <a:srgbClr val="000090"/>
                </a:solidFill>
                <a:latin typeface="Trebuchet MS"/>
              </a:rPr>
              <a:t>jet – resolved </a:t>
            </a:r>
            <a:r>
              <a:rPr lang="en-GB" sz="1800" b="0" dirty="0" smtClean="0">
                <a:solidFill>
                  <a:srgbClr val="000090"/>
                </a:solidFill>
                <a:latin typeface="Trebuchet MS"/>
              </a:rPr>
              <a:t>and boosted topologies. </a:t>
            </a:r>
            <a:endParaRPr lang="en-GB" sz="1800" b="0" dirty="0">
              <a:solidFill>
                <a:srgbClr val="000090"/>
              </a:solidFill>
              <a:latin typeface="Trebuchet MS"/>
            </a:endParaRPr>
          </a:p>
        </p:txBody>
      </p:sp>
    </p:spTree>
    <p:extLst>
      <p:ext uri="{BB962C8B-B14F-4D97-AF65-F5344CB8AC3E}">
        <p14:creationId xmlns:p14="http://schemas.microsoft.com/office/powerpoint/2010/main" val="20091778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DDFFF6"/>
            </a:solidFill>
            <a:effectLst/>
            <a:latin typeface="Times New Roman"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rgbClr val="DDFFF6"/>
            </a:solidFill>
            <a:effectLst/>
            <a:latin typeface="Times New Roman"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Office\Vorlagen\Leere Präsentation.pot</Template>
  <TotalTime>62610</TotalTime>
  <Words>2602</Words>
  <Application>Microsoft Macintosh PowerPoint</Application>
  <PresentationFormat>A4 Paper (210x297 mm)</PresentationFormat>
  <Paragraphs>278</Paragraphs>
  <Slides>21</Slides>
  <Notes>21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Leere Präsentation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hephy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Physics Overview</dc:title>
  <dc:subject>Advanced Study Institute, Prag, July 2001</dc:subject>
  <dc:creator>wulz</dc:creator>
  <cp:keywords/>
  <dc:description/>
  <cp:lastModifiedBy>Claudia-Elisabeth Wulz</cp:lastModifiedBy>
  <cp:revision>3793</cp:revision>
  <cp:lastPrinted>2010-09-08T11:41:37Z</cp:lastPrinted>
  <dcterms:created xsi:type="dcterms:W3CDTF">2013-03-03T13:04:20Z</dcterms:created>
  <dcterms:modified xsi:type="dcterms:W3CDTF">2017-02-21T18:52:23Z</dcterms:modified>
  <cp:category/>
</cp:coreProperties>
</file>