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6" r:id="rId41"/>
    <p:sldId id="295" r:id="rId42"/>
    <p:sldId id="297" r:id="rId43"/>
    <p:sldId id="298" r:id="rId44"/>
    <p:sldId id="300" r:id="rId45"/>
    <p:sldId id="312" r:id="rId46"/>
    <p:sldId id="313" r:id="rId47"/>
    <p:sldId id="311" r:id="rId48"/>
    <p:sldId id="314" r:id="rId49"/>
    <p:sldId id="302" r:id="rId50"/>
    <p:sldId id="303" r:id="rId51"/>
    <p:sldId id="304" r:id="rId52"/>
    <p:sldId id="301" r:id="rId53"/>
    <p:sldId id="310" r:id="rId54"/>
    <p:sldId id="305" r:id="rId55"/>
    <p:sldId id="306" r:id="rId56"/>
    <p:sldId id="307" r:id="rId57"/>
    <p:sldId id="308" r:id="rId58"/>
    <p:sldId id="309" r:id="rId59"/>
    <p:sldId id="299" r:id="rId60"/>
  </p:sldIdLst>
  <p:sldSz cx="9906000" cy="6858000" type="A4"/>
  <p:notesSz cx="9779000" cy="6645275"/>
  <p:embeddedFontLst>
    <p:embeddedFont>
      <p:font typeface="Calibri" panose="020F0502020204030204" pitchFamily="34" charset="0"/>
      <p:regular r:id="rId62"/>
      <p:bold r:id="rId63"/>
      <p:italic r:id="rId64"/>
      <p:boldItalic r:id="rId65"/>
    </p:embeddedFont>
    <p:embeddedFont>
      <p:font typeface="Helvetica Neue" panose="02000503000000020004" pitchFamily="2" charset="0"/>
      <p:regular r:id="rId66"/>
      <p:bold r:id="rId67"/>
      <p:italic r:id="rId68"/>
      <p:boldItalic r:id="rId69"/>
    </p:embeddedFont>
    <p:embeddedFont>
      <p:font typeface="Merriweather Sans" pitchFamily="2" charset="77"/>
      <p:regular r:id="rId70"/>
      <p:bold r:id="rId71"/>
      <p:italic r:id="rId72"/>
      <p:boldItalic r:id="rId73"/>
    </p:embeddedFont>
    <p:embeddedFont>
      <p:font typeface="Noto Sans Symbols" pitchFamily="2" charset="0"/>
      <p:regular r:id="rId74"/>
      <p:bold r:id="rId75"/>
    </p:embeddedFont>
    <p:embeddedFont>
      <p:font typeface="Trebuchet MS" panose="020B0703020202090204" pitchFamily="34" charset="0"/>
      <p:regular r:id="rId76"/>
      <p:bold r:id="rId77"/>
      <p: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83">
          <p15:clr>
            <a:srgbClr val="000000"/>
          </p15:clr>
        </p15:guide>
        <p15:guide id="2" pos="3113">
          <p15:clr>
            <a:srgbClr val="000000"/>
          </p15:clr>
        </p15:guide>
      </p15:sldGuideLst>
    </p:ext>
    <p:ext uri="{2D200454-40CA-4A62-9FC3-DE9A4176ACB9}">
      <p15:notesGuideLst xmlns:p15="http://schemas.microsoft.com/office/powerpoint/2012/main">
        <p15:guide id="1" orient="horz" pos="2093">
          <p15:clr>
            <a:srgbClr val="000000"/>
          </p15:clr>
        </p15:guide>
        <p15:guide id="2" pos="3080">
          <p15:clr>
            <a:srgbClr val="000000"/>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9" roundtripDataSignature="AMtx7mh3seTJoGEUo5H13bTmaEVQwLpaJ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1694DF-3D5E-431E-9FA5-D344AC20CD1C}">
  <a:tblStyle styleId="{5A1694DF-3D5E-431E-9FA5-D344AC20CD1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72"/>
    <p:restoredTop sz="94722"/>
  </p:normalViewPr>
  <p:slideViewPr>
    <p:cSldViewPr snapToGrid="0">
      <p:cViewPr varScale="1">
        <p:scale>
          <a:sx n="114" d="100"/>
          <a:sy n="114" d="100"/>
        </p:scale>
        <p:origin x="1592" y="176"/>
      </p:cViewPr>
      <p:guideLst>
        <p:guide orient="horz" pos="1983"/>
        <p:guide pos="3113"/>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00" d="100"/>
          <a:sy n="100" d="100"/>
        </p:scale>
        <p:origin x="0" y="0"/>
      </p:cViewPr>
      <p:guideLst>
        <p:guide orient="horz" pos="2093"/>
        <p:guide pos="30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font" Target="fonts/font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3.fntdata"/><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notesMaster" Target="notesMasters/notesMaster1.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237038" cy="331788"/>
          </a:xfrm>
          <a:prstGeom prst="rect">
            <a:avLst/>
          </a:prstGeom>
          <a:noFill/>
          <a:ln>
            <a:noFill/>
          </a:ln>
        </p:spPr>
        <p:txBody>
          <a:bodyPr spcFirstLastPara="1" wrap="square" lIns="93825" tIns="46900" rIns="93825" bIns="46900" anchor="t" anchorCtr="0">
            <a:noAutofit/>
          </a:bodyPr>
          <a:lstStyle>
            <a:lvl1pPr marR="0" lvl="0" algn="l" rtl="0">
              <a:spcBef>
                <a:spcPts val="0"/>
              </a:spcBef>
              <a:spcAft>
                <a:spcPts val="0"/>
              </a:spcAft>
              <a:buSzPts val="1400"/>
              <a:buNone/>
              <a:defRPr sz="13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2pPr>
            <a:lvl3pPr marR="0" lvl="2"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3pPr>
            <a:lvl4pPr marR="0" lvl="3"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4pPr>
            <a:lvl5pPr marR="0" lvl="4"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5pPr>
            <a:lvl6pPr marR="0" lvl="5"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6pPr>
            <a:lvl7pPr marR="0" lvl="6"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7pPr>
            <a:lvl8pPr marR="0" lvl="7"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8pPr>
            <a:lvl9pPr marR="0" lvl="8"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5541963" y="0"/>
            <a:ext cx="4237037" cy="331788"/>
          </a:xfrm>
          <a:prstGeom prst="rect">
            <a:avLst/>
          </a:prstGeom>
          <a:noFill/>
          <a:ln>
            <a:noFill/>
          </a:ln>
        </p:spPr>
        <p:txBody>
          <a:bodyPr spcFirstLastPara="1" wrap="square" lIns="93825" tIns="46900" rIns="93825" bIns="46900" anchor="t" anchorCtr="0">
            <a:noAutofit/>
          </a:bodyPr>
          <a:lstStyle>
            <a:lvl1pPr marR="0" lvl="0" algn="r" rtl="0">
              <a:spcBef>
                <a:spcPts val="0"/>
              </a:spcBef>
              <a:spcAft>
                <a:spcPts val="0"/>
              </a:spcAft>
              <a:buSzPts val="1400"/>
              <a:buNone/>
              <a:defRPr sz="13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2pPr>
            <a:lvl3pPr marR="0" lvl="2"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3pPr>
            <a:lvl4pPr marR="0" lvl="3"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4pPr>
            <a:lvl5pPr marR="0" lvl="4"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5pPr>
            <a:lvl6pPr marR="0" lvl="5"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6pPr>
            <a:lvl7pPr marR="0" lvl="6"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7pPr>
            <a:lvl8pPr marR="0" lvl="7"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8pPr>
            <a:lvl9pPr marR="0" lvl="8"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313488"/>
            <a:ext cx="4237038" cy="331787"/>
          </a:xfrm>
          <a:prstGeom prst="rect">
            <a:avLst/>
          </a:prstGeom>
          <a:noFill/>
          <a:ln>
            <a:noFill/>
          </a:ln>
        </p:spPr>
        <p:txBody>
          <a:bodyPr spcFirstLastPara="1" wrap="square" lIns="93825" tIns="46900" rIns="93825" bIns="46900" anchor="b" anchorCtr="0">
            <a:noAutofit/>
          </a:bodyPr>
          <a:lstStyle>
            <a:lvl1pPr marR="0" lvl="0" algn="l" rtl="0">
              <a:spcBef>
                <a:spcPts val="0"/>
              </a:spcBef>
              <a:spcAft>
                <a:spcPts val="0"/>
              </a:spcAft>
              <a:buSzPts val="1400"/>
              <a:buNone/>
              <a:defRPr sz="13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2pPr>
            <a:lvl3pPr marR="0" lvl="2"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3pPr>
            <a:lvl4pPr marR="0" lvl="3"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4pPr>
            <a:lvl5pPr marR="0" lvl="4"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5pPr>
            <a:lvl6pPr marR="0" lvl="5"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6pPr>
            <a:lvl7pPr marR="0" lvl="6"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7pPr>
            <a:lvl8pPr marR="0" lvl="7"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8pPr>
            <a:lvl9pPr marR="0" lvl="8"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Times New Roman"/>
                <a:ea typeface="Times New Roman"/>
                <a:cs typeface="Times New Roman"/>
                <a:sym typeface="Times New Roman"/>
              </a:rPr>
              <a:t>‹#›</a:t>
            </a:fld>
            <a:endParaRPr sz="13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planck.cf.ac.uk/mission"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planck.cf.ac.uk/mission/instruments" TargetMode="External"/><Relationship Id="rId4" Type="http://schemas.openxmlformats.org/officeDocument/2006/relationships/hyperlink" Target="http://planck.cf.ac.uk/science/cmb"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sz="1300" b="0">
                <a:solidFill>
                  <a:schemeClr val="dk1"/>
                </a:solidFill>
                <a:latin typeface="Times New Roman"/>
                <a:ea typeface="Times New Roman"/>
                <a:cs typeface="Times New Roman"/>
                <a:sym typeface="Times New Roman"/>
              </a:rPr>
              <a:t>1</a:t>
            </a:fld>
            <a:endParaRPr sz="1300" b="0">
              <a:solidFill>
                <a:schemeClr val="dk1"/>
              </a:solidFill>
              <a:latin typeface="Times New Roman"/>
              <a:ea typeface="Times New Roman"/>
              <a:cs typeface="Times New Roman"/>
              <a:sym typeface="Times New Roman"/>
            </a:endParaRPr>
          </a:p>
        </p:txBody>
      </p:sp>
      <p:sp>
        <p:nvSpPr>
          <p:cNvPr id="70" name="Google Shape;70;p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 name="Google Shape;71;p1: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t>M42 and “Running Man” region in Orion by Alan Chen</a:t>
            </a:r>
            <a:endParaRPr>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10</a:t>
            </a:fld>
            <a:endParaRPr>
              <a:latin typeface="Times New Roman"/>
              <a:ea typeface="Times New Roman"/>
              <a:cs typeface="Times New Roman"/>
              <a:sym typeface="Times New Roman"/>
            </a:endParaRPr>
          </a:p>
        </p:txBody>
      </p:sp>
      <p:sp>
        <p:nvSpPr>
          <p:cNvPr id="203" name="Google Shape;203;p1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04" name="Google Shape;204;p10: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11</a:t>
            </a:fld>
            <a:endParaRPr>
              <a:solidFill>
                <a:srgbClr val="000000"/>
              </a:solidFill>
              <a:latin typeface="Times New Roman"/>
              <a:ea typeface="Times New Roman"/>
              <a:cs typeface="Times New Roman"/>
              <a:sym typeface="Times New Roman"/>
            </a:endParaRPr>
          </a:p>
        </p:txBody>
      </p:sp>
      <p:sp>
        <p:nvSpPr>
          <p:cNvPr id="213" name="Google Shape;213;p1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14" name="Google Shape;214;p11: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Hubbles Messungen überzeugten Einstein. 1 Parsec = 3.26 lightyears = 3.08568025 × 10**16 meters</a:t>
            </a:r>
            <a:endParaRPr>
              <a:latin typeface="Times New Roman"/>
              <a:ea typeface="Times New Roman"/>
              <a:cs typeface="Times New Roman"/>
              <a:sym typeface="Times New Roman"/>
            </a:endParaRPr>
          </a:p>
          <a:p>
            <a:pPr marL="0" lvl="0" indent="0" algn="l" rtl="0">
              <a:spcBef>
                <a:spcPts val="360"/>
              </a:spcBef>
              <a:spcAft>
                <a:spcPts val="0"/>
              </a:spcAft>
              <a:buNone/>
            </a:pPr>
            <a:r>
              <a:rPr lang="en-US" b="0"/>
              <a:t>For example, if the Hubble constant was determined to be 68 km/s/Mpc, a galaxy at 10 Mpc would have a redshift corresponding to a radial velocity of 680 km/s. </a:t>
            </a:r>
            <a:endParaRPr b="0">
              <a:latin typeface="Times New Roman"/>
              <a:ea typeface="Times New Roman"/>
              <a:cs typeface="Times New Roman"/>
              <a:sym typeface="Times New Roman"/>
            </a:endParaRPr>
          </a:p>
          <a:p>
            <a:pPr marL="0" lvl="0" indent="0" algn="l" rtl="0">
              <a:spcBef>
                <a:spcPts val="36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12</a:t>
            </a:fld>
            <a:endParaRPr>
              <a:solidFill>
                <a:srgbClr val="000000"/>
              </a:solidFill>
              <a:latin typeface="Times New Roman"/>
              <a:ea typeface="Times New Roman"/>
              <a:cs typeface="Times New Roman"/>
              <a:sym typeface="Times New Roman"/>
            </a:endParaRPr>
          </a:p>
        </p:txBody>
      </p:sp>
      <p:sp>
        <p:nvSpPr>
          <p:cNvPr id="229" name="Google Shape;229;p1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0" name="Google Shape;230;p12: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Fred Hoyle created the word “Big Bang” in a presentation on BBC radio. He did not believe in it. A day without yesterday.</a:t>
            </a:r>
            <a:endParaRPr>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3: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13</a:t>
            </a:fld>
            <a:endParaRPr>
              <a:latin typeface="Times New Roman"/>
              <a:ea typeface="Times New Roman"/>
              <a:cs typeface="Times New Roman"/>
              <a:sym typeface="Times New Roman"/>
            </a:endParaRPr>
          </a:p>
        </p:txBody>
      </p:sp>
      <p:sp>
        <p:nvSpPr>
          <p:cNvPr id="247" name="Google Shape;247;p1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8" name="Google Shape;248;p13: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Expansion des Universums seit Hubble bekannt, aber hier geht es um beschleunigte Ausdehnung.</a:t>
            </a:r>
            <a:endParaRPr/>
          </a:p>
          <a:p>
            <a:pPr marL="0" marR="0" lvl="0" indent="0" algn="l" rtl="0">
              <a:lnSpc>
                <a:spcPct val="100000"/>
              </a:lnSpc>
              <a:spcBef>
                <a:spcPts val="360"/>
              </a:spcBef>
              <a:spcAft>
                <a:spcPts val="0"/>
              </a:spcAft>
              <a:buClr>
                <a:schemeClr val="dk1"/>
              </a:buClr>
              <a:buSzPts val="1200"/>
              <a:buFont typeface="Times New Roman"/>
              <a:buNone/>
            </a:pPr>
            <a:r>
              <a:rPr lang="en-US">
                <a:latin typeface="Times New Roman"/>
                <a:ea typeface="Times New Roman"/>
                <a:cs typeface="Times New Roman"/>
                <a:sym typeface="Times New Roman"/>
              </a:rPr>
              <a:t>Heutige Ausdehnung des (boebachtbaren) Universums: 10**26 m.</a:t>
            </a:r>
            <a:endParaRPr/>
          </a:p>
          <a:p>
            <a:pPr marL="0" lvl="0" indent="0" algn="l" rtl="0">
              <a:spcBef>
                <a:spcPts val="36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4: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14</a:t>
            </a:fld>
            <a:endParaRPr>
              <a:latin typeface="Times New Roman"/>
              <a:ea typeface="Times New Roman"/>
              <a:cs typeface="Times New Roman"/>
              <a:sym typeface="Times New Roman"/>
            </a:endParaRPr>
          </a:p>
        </p:txBody>
      </p:sp>
      <p:sp>
        <p:nvSpPr>
          <p:cNvPr id="331" name="Google Shape;331;p1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32" name="Google Shape;332;p14: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Größe des Universums: 10**26 m.</a:t>
            </a:r>
            <a:endParaRPr>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5: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359" name="Google Shape;359;p1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16</a:t>
            </a:fld>
            <a:endParaRPr>
              <a:latin typeface="Times New Roman"/>
              <a:ea typeface="Times New Roman"/>
              <a:cs typeface="Times New Roman"/>
              <a:sym typeface="Times New Roman"/>
            </a:endParaRPr>
          </a:p>
        </p:txBody>
      </p:sp>
      <p:sp>
        <p:nvSpPr>
          <p:cNvPr id="370" name="Google Shape;370;p1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71" name="Google Shape;371;p16: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7: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17</a:t>
            </a:fld>
            <a:endParaRPr>
              <a:latin typeface="Times New Roman"/>
              <a:ea typeface="Times New Roman"/>
              <a:cs typeface="Times New Roman"/>
              <a:sym typeface="Times New Roman"/>
            </a:endParaRPr>
          </a:p>
        </p:txBody>
      </p:sp>
      <p:sp>
        <p:nvSpPr>
          <p:cNvPr id="379" name="Google Shape;379;p17: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80" name="Google Shape;380;p17: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8: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18</a:t>
            </a:fld>
            <a:endParaRPr>
              <a:latin typeface="Times New Roman"/>
              <a:ea typeface="Times New Roman"/>
              <a:cs typeface="Times New Roman"/>
              <a:sym typeface="Times New Roman"/>
            </a:endParaRPr>
          </a:p>
        </p:txBody>
      </p:sp>
      <p:sp>
        <p:nvSpPr>
          <p:cNvPr id="396" name="Google Shape;396;p18: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7" name="Google Shape;397;p18: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9: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dirty="0"/>
          </a:p>
        </p:txBody>
      </p:sp>
      <p:sp>
        <p:nvSpPr>
          <p:cNvPr id="423" name="Google Shape;423;p1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sz="1300" b="0">
                <a:solidFill>
                  <a:schemeClr val="dk1"/>
                </a:solidFill>
                <a:latin typeface="Times New Roman"/>
                <a:ea typeface="Times New Roman"/>
                <a:cs typeface="Times New Roman"/>
                <a:sym typeface="Times New Roman"/>
              </a:rPr>
              <a:t>2</a:t>
            </a:fld>
            <a:endParaRPr sz="1300" b="0">
              <a:solidFill>
                <a:schemeClr val="dk1"/>
              </a:solidFill>
              <a:latin typeface="Times New Roman"/>
              <a:ea typeface="Times New Roman"/>
              <a:cs typeface="Times New Roman"/>
              <a:sym typeface="Times New Roman"/>
            </a:endParaRPr>
          </a:p>
        </p:txBody>
      </p:sp>
      <p:sp>
        <p:nvSpPr>
          <p:cNvPr id="78" name="Google Shape;78;p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 name="Google Shape;79;p2: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0: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20</a:t>
            </a:fld>
            <a:endParaRPr>
              <a:latin typeface="Times New Roman"/>
              <a:ea typeface="Times New Roman"/>
              <a:cs typeface="Times New Roman"/>
              <a:sym typeface="Times New Roman"/>
            </a:endParaRPr>
          </a:p>
        </p:txBody>
      </p:sp>
      <p:sp>
        <p:nvSpPr>
          <p:cNvPr id="431" name="Google Shape;431;p2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32" name="Google Shape;432;p20: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just" rtl="0">
              <a:spcBef>
                <a:spcPts val="0"/>
              </a:spcBef>
              <a:spcAft>
                <a:spcPts val="0"/>
              </a:spcAft>
              <a:buNone/>
            </a:pPr>
            <a:r>
              <a:rPr lang="en-US" sz="1200" b="0">
                <a:solidFill>
                  <a:schemeClr val="dk1"/>
                </a:solidFill>
                <a:latin typeface="Times New Roman"/>
                <a:ea typeface="Times New Roman"/>
                <a:cs typeface="Times New Roman"/>
                <a:sym typeface="Times New Roman"/>
              </a:rPr>
              <a:t>Das Standardmodell ist eine </a:t>
            </a:r>
            <a:r>
              <a:rPr lang="en-US" sz="1200" b="0">
                <a:solidFill>
                  <a:srgbClr val="21218A"/>
                </a:solidFill>
                <a:latin typeface="Times New Roman"/>
                <a:ea typeface="Times New Roman"/>
                <a:cs typeface="Times New Roman"/>
                <a:sym typeface="Times New Roman"/>
              </a:rPr>
              <a:t>Theorie</a:t>
            </a:r>
            <a:r>
              <a:rPr lang="en-US" sz="1200" b="0">
                <a:solidFill>
                  <a:schemeClr val="dk1"/>
                </a:solidFill>
                <a:latin typeface="Times New Roman"/>
                <a:ea typeface="Times New Roman"/>
                <a:cs typeface="Times New Roman"/>
                <a:sym typeface="Times New Roman"/>
              </a:rPr>
              <a:t> der </a:t>
            </a:r>
            <a:r>
              <a:rPr lang="en-US" sz="1200" b="0">
                <a:solidFill>
                  <a:srgbClr val="21218A"/>
                </a:solidFill>
                <a:latin typeface="Times New Roman"/>
                <a:ea typeface="Times New Roman"/>
                <a:cs typeface="Times New Roman"/>
                <a:sym typeface="Times New Roman"/>
              </a:rPr>
              <a:t>starken, schwachen und elektromagnetischen Kräfte</a:t>
            </a:r>
            <a:r>
              <a:rPr lang="en-US" sz="1200" b="0">
                <a:solidFill>
                  <a:schemeClr val="dk1"/>
                </a:solidFill>
                <a:latin typeface="Times New Roman"/>
                <a:ea typeface="Times New Roman"/>
                <a:cs typeface="Times New Roman"/>
                <a:sym typeface="Times New Roman"/>
              </a:rPr>
              <a:t>, formuliert in der Sprache von </a:t>
            </a:r>
            <a:r>
              <a:rPr lang="en-US" sz="1200" b="0">
                <a:solidFill>
                  <a:srgbClr val="21218A"/>
                </a:solidFill>
                <a:latin typeface="Times New Roman"/>
                <a:ea typeface="Times New Roman"/>
                <a:cs typeface="Times New Roman"/>
                <a:sym typeface="Times New Roman"/>
              </a:rPr>
              <a:t>Quantenfeldtheorien</a:t>
            </a:r>
            <a:r>
              <a:rPr lang="en-US" sz="1200" b="0">
                <a:solidFill>
                  <a:schemeClr val="dk1"/>
                </a:solidFill>
                <a:latin typeface="Times New Roman"/>
                <a:ea typeface="Times New Roman"/>
                <a:cs typeface="Times New Roman"/>
                <a:sym typeface="Times New Roman"/>
              </a:rPr>
              <a:t>, und der </a:t>
            </a:r>
            <a:r>
              <a:rPr lang="en-US" sz="1200" b="0">
                <a:solidFill>
                  <a:srgbClr val="21218A"/>
                </a:solidFill>
                <a:latin typeface="Times New Roman"/>
                <a:ea typeface="Times New Roman"/>
                <a:cs typeface="Times New Roman"/>
                <a:sym typeface="Times New Roman"/>
              </a:rPr>
              <a:t>Elementarteilchen,</a:t>
            </a:r>
            <a:r>
              <a:rPr lang="en-US" sz="1200" b="0">
                <a:solidFill>
                  <a:schemeClr val="dk1"/>
                </a:solidFill>
                <a:latin typeface="Times New Roman"/>
                <a:ea typeface="Times New Roman"/>
                <a:cs typeface="Times New Roman"/>
                <a:sym typeface="Times New Roman"/>
              </a:rPr>
              <a:t> die an diesen Wechselwirkungen teilnehmen. Die Gravitation ist jedoch nicht eingeschlossen. Wechselwirkungen werden durch den Austausch von virtuellen Teilchen vermittelt.</a:t>
            </a:r>
            <a:endParaRPr b="0">
              <a:latin typeface="Times"/>
              <a:ea typeface="Times"/>
              <a:cs typeface="Times"/>
              <a:sym typeface="Time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21</a:t>
            </a:fld>
            <a:endParaRPr>
              <a:latin typeface="Times New Roman"/>
              <a:ea typeface="Times New Roman"/>
              <a:cs typeface="Times New Roman"/>
              <a:sym typeface="Times New Roman"/>
            </a:endParaRPr>
          </a:p>
        </p:txBody>
      </p:sp>
      <p:sp>
        <p:nvSpPr>
          <p:cNvPr id="449" name="Google Shape;449;p2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0" name="Google Shape;450;p21: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Keine “spukhafte Wirkung”</a:t>
            </a:r>
            <a:endParaRPr>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2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22</a:t>
            </a:fld>
            <a:endParaRPr>
              <a:latin typeface="Times New Roman"/>
              <a:ea typeface="Times New Roman"/>
              <a:cs typeface="Times New Roman"/>
              <a:sym typeface="Times New Roman"/>
            </a:endParaRPr>
          </a:p>
        </p:txBody>
      </p:sp>
      <p:sp>
        <p:nvSpPr>
          <p:cNvPr id="473" name="Google Shape;473;p2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74" name="Google Shape;474;p22: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92" name="Google Shape;492;p23: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rmAutofit/>
          </a:bodyPr>
          <a:lstStyle/>
          <a:p>
            <a:pPr marL="0" lvl="0" indent="0" algn="l" rtl="0">
              <a:spcBef>
                <a:spcPts val="0"/>
              </a:spcBef>
              <a:spcAft>
                <a:spcPts val="0"/>
              </a:spcAft>
              <a:buNone/>
            </a:pPr>
            <a:endParaRPr/>
          </a:p>
        </p:txBody>
      </p:sp>
      <p:sp>
        <p:nvSpPr>
          <p:cNvPr id="493" name="Google Shape;493;p23: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4: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24</a:t>
            </a:fld>
            <a:endParaRPr>
              <a:latin typeface="Times New Roman"/>
              <a:ea typeface="Times New Roman"/>
              <a:cs typeface="Times New Roman"/>
              <a:sym typeface="Times New Roman"/>
            </a:endParaRPr>
          </a:p>
        </p:txBody>
      </p:sp>
      <p:sp>
        <p:nvSpPr>
          <p:cNvPr id="507" name="Google Shape;507;p2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08" name="Google Shape;508;p24: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Analogie mit Schwimmen im Wasser oder in Honig. Higgsfeld überall im Universum: wie Luft bei Windstille. Higgs-Teilchen: man verdichtet das Feld lokal, analog Wind. Analogie mit Laterne im Nebel: Licht sieht man nicht wenn man zu weit weg ist -&gt; kurze Reichweite der schwachen Wechselwirkung</a:t>
            </a:r>
            <a:endParaRPr>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25</a:t>
            </a:fld>
            <a:endParaRPr>
              <a:latin typeface="Times New Roman"/>
              <a:ea typeface="Times New Roman"/>
              <a:cs typeface="Times New Roman"/>
              <a:sym typeface="Times New Roman"/>
            </a:endParaRPr>
          </a:p>
        </p:txBody>
      </p:sp>
      <p:sp>
        <p:nvSpPr>
          <p:cNvPr id="519" name="Google Shape;519;p2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20" name="Google Shape;520;p25: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26</a:t>
            </a:fld>
            <a:endParaRPr>
              <a:latin typeface="Times New Roman"/>
              <a:ea typeface="Times New Roman"/>
              <a:cs typeface="Times New Roman"/>
              <a:sym typeface="Times New Roman"/>
            </a:endParaRPr>
          </a:p>
        </p:txBody>
      </p:sp>
      <p:sp>
        <p:nvSpPr>
          <p:cNvPr id="530" name="Google Shape;530;p2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 name="Google Shape;531;p26: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Goldene Kanäle: </a:t>
            </a:r>
            <a:r>
              <a:rPr lang="en-US">
                <a:latin typeface="Noto Sans Symbols"/>
                <a:ea typeface="Noto Sans Symbols"/>
                <a:cs typeface="Noto Sans Symbols"/>
                <a:sym typeface="Noto Sans Symbols"/>
              </a:rPr>
              <a:t>γ</a:t>
            </a:r>
            <a:r>
              <a:rPr lang="en-US">
                <a:latin typeface="Times New Roman"/>
                <a:ea typeface="Times New Roman"/>
                <a:cs typeface="Times New Roman"/>
                <a:sym typeface="Times New Roman"/>
              </a:rPr>
              <a:t>amma gamma und ZZ</a:t>
            </a:r>
            <a:endParaRPr>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27: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27</a:t>
            </a:fld>
            <a:endParaRPr>
              <a:latin typeface="Times New Roman"/>
              <a:ea typeface="Times New Roman"/>
              <a:cs typeface="Times New Roman"/>
              <a:sym typeface="Times New Roman"/>
            </a:endParaRPr>
          </a:p>
        </p:txBody>
      </p:sp>
      <p:sp>
        <p:nvSpPr>
          <p:cNvPr id="547" name="Google Shape;547;p27: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8" name="Google Shape;548;p27: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8: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28</a:t>
            </a:fld>
            <a:endParaRPr>
              <a:latin typeface="Times New Roman"/>
              <a:ea typeface="Times New Roman"/>
              <a:cs typeface="Times New Roman"/>
              <a:sym typeface="Times New Roman"/>
            </a:endParaRPr>
          </a:p>
        </p:txBody>
      </p:sp>
      <p:sp>
        <p:nvSpPr>
          <p:cNvPr id="560" name="Google Shape;560;p28: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1" name="Google Shape;561;p28: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dirty="0">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9: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sz="1300" b="0">
                <a:solidFill>
                  <a:schemeClr val="dk1"/>
                </a:solidFill>
                <a:latin typeface="Times New Roman"/>
                <a:ea typeface="Times New Roman"/>
                <a:cs typeface="Times New Roman"/>
                <a:sym typeface="Times New Roman"/>
              </a:rPr>
              <a:t>29</a:t>
            </a:fld>
            <a:endParaRPr sz="1300" b="0">
              <a:solidFill>
                <a:schemeClr val="dk1"/>
              </a:solidFill>
              <a:latin typeface="Times New Roman"/>
              <a:ea typeface="Times New Roman"/>
              <a:cs typeface="Times New Roman"/>
              <a:sym typeface="Times New Roman"/>
            </a:endParaRPr>
          </a:p>
        </p:txBody>
      </p:sp>
      <p:sp>
        <p:nvSpPr>
          <p:cNvPr id="575" name="Google Shape;575;p2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76" name="Google Shape;576;p29: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a:t>
            </a:fld>
            <a:endParaRPr>
              <a:latin typeface="Times New Roman"/>
              <a:ea typeface="Times New Roman"/>
              <a:cs typeface="Times New Roman"/>
              <a:sym typeface="Times New Roman"/>
            </a:endParaRPr>
          </a:p>
        </p:txBody>
      </p:sp>
      <p:sp>
        <p:nvSpPr>
          <p:cNvPr id="90" name="Google Shape;90;p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1" name="Google Shape;91;p3: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30: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30</a:t>
            </a:fld>
            <a:endParaRPr>
              <a:latin typeface="Times New Roman"/>
              <a:ea typeface="Times New Roman"/>
              <a:cs typeface="Times New Roman"/>
              <a:sym typeface="Times New Roman"/>
            </a:endParaRPr>
          </a:p>
        </p:txBody>
      </p:sp>
      <p:sp>
        <p:nvSpPr>
          <p:cNvPr id="585" name="Google Shape;585;p3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6" name="Google Shape;586;p30: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3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31</a:t>
            </a:fld>
            <a:endParaRPr>
              <a:latin typeface="Times New Roman"/>
              <a:ea typeface="Times New Roman"/>
              <a:cs typeface="Times New Roman"/>
              <a:sym typeface="Times New Roman"/>
            </a:endParaRPr>
          </a:p>
        </p:txBody>
      </p:sp>
      <p:sp>
        <p:nvSpPr>
          <p:cNvPr id="596" name="Google Shape;596;p3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7" name="Google Shape;597;p31: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3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32</a:t>
            </a:fld>
            <a:endParaRPr>
              <a:latin typeface="Times New Roman"/>
              <a:ea typeface="Times New Roman"/>
              <a:cs typeface="Times New Roman"/>
              <a:sym typeface="Times New Roman"/>
            </a:endParaRPr>
          </a:p>
        </p:txBody>
      </p:sp>
      <p:sp>
        <p:nvSpPr>
          <p:cNvPr id="608" name="Google Shape;608;p3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9" name="Google Shape;609;p32: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dirty="0">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3: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33</a:t>
            </a:fld>
            <a:endParaRPr>
              <a:latin typeface="Times New Roman"/>
              <a:ea typeface="Times New Roman"/>
              <a:cs typeface="Times New Roman"/>
              <a:sym typeface="Times New Roman"/>
            </a:endParaRPr>
          </a:p>
        </p:txBody>
      </p:sp>
      <p:sp>
        <p:nvSpPr>
          <p:cNvPr id="620" name="Google Shape;620;p3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1" name="Google Shape;621;p33: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34: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Arial"/>
                <a:ea typeface="Arial"/>
                <a:cs typeface="Arial"/>
                <a:sym typeface="Arial"/>
              </a:rPr>
              <a:t>34</a:t>
            </a:fld>
            <a:endParaRPr>
              <a:latin typeface="Arial"/>
              <a:ea typeface="Arial"/>
              <a:cs typeface="Arial"/>
              <a:sym typeface="Arial"/>
            </a:endParaRPr>
          </a:p>
        </p:txBody>
      </p:sp>
      <p:sp>
        <p:nvSpPr>
          <p:cNvPr id="635" name="Google Shape;635;p34:notes"/>
          <p:cNvSpPr>
            <a:spLocks noGrp="1" noRot="1" noChangeAspect="1"/>
          </p:cNvSpPr>
          <p:nvPr>
            <p:ph type="sldImg" idx="2"/>
          </p:nvPr>
        </p:nvSpPr>
        <p:spPr>
          <a:xfrm>
            <a:off x="3090863" y="498475"/>
            <a:ext cx="3597275"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6" name="Google Shape;636;p34: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3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35</a:t>
            </a:fld>
            <a:endParaRPr>
              <a:latin typeface="Times New Roman"/>
              <a:ea typeface="Times New Roman"/>
              <a:cs typeface="Times New Roman"/>
              <a:sym typeface="Times New Roman"/>
            </a:endParaRPr>
          </a:p>
        </p:txBody>
      </p:sp>
      <p:sp>
        <p:nvSpPr>
          <p:cNvPr id="647" name="Google Shape;647;p3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8" name="Google Shape;648;p35: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1 Lichtjahr = 9,46 Biliionen km (10**12 km)</a:t>
            </a:r>
            <a:endParaRPr>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36</a:t>
            </a:fld>
            <a:endParaRPr>
              <a:latin typeface="Times New Roman"/>
              <a:ea typeface="Times New Roman"/>
              <a:cs typeface="Times New Roman"/>
              <a:sym typeface="Times New Roman"/>
            </a:endParaRPr>
          </a:p>
        </p:txBody>
      </p:sp>
      <p:sp>
        <p:nvSpPr>
          <p:cNvPr id="673" name="Google Shape;673;p3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4" name="Google Shape;674;p36: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t>Dark matter and normal matter have been wrenched apart by the tremendous collision of two large clusters of galaxies. The discovery, using NASA's Chandra X-ray Observatory and other telescopes, gives direct evidence for the existence of dark matter. Marusa Bradac of the Kavli Institute for Particle Astrophysics and Cosmology (KIPAC), located at the Department of Energy’s Stanford Linear Accelerator Center (SLAC), and her colleagues made the landmark observations by studying a galaxy cluster 3 billion light years away. </a:t>
            </a:r>
            <a:r>
              <a:rPr lang="en-US">
                <a:latin typeface="Times New Roman"/>
                <a:ea typeface="Times New Roman"/>
                <a:cs typeface="Times New Roman"/>
                <a:sym typeface="Times New Roman"/>
              </a:rPr>
              <a:t>http://home.slac.stanford.edu/pressreleases/2006/20060821.htm. </a:t>
            </a:r>
            <a:r>
              <a:rPr lang="en-US"/>
              <a:t>To detect this separation of dark and luminous matter, researchers compared x-ray images of the luminous matter with measurements of the cluster's total mass. To learn the total mass, they took measurements of a phenomenon called gravitational lensing, which occurs when the cluster's gravity distorts light from background galaxies. The greater the distortion, the more massive the cluster. </a:t>
            </a:r>
            <a:endParaRPr/>
          </a:p>
          <a:p>
            <a:pPr marL="0" lvl="0" indent="0" algn="l" rtl="0">
              <a:spcBef>
                <a:spcPts val="360"/>
              </a:spcBef>
              <a:spcAft>
                <a:spcPts val="0"/>
              </a:spcAft>
              <a:buNone/>
            </a:pPr>
            <a:r>
              <a:rPr lang="en-US"/>
              <a:t>By measuring these distortions with the Hubble Space Telescope, the Magellan Telescopes and the Very Large Telescope, the team mapped out the location of all the mass in the bullet cluster. They then compared these measurements to x-ray images of the luminous matter taken with the Chandra X-ray Observatory and discovered four separate clumps of matter: two large clumps of dark matter speeding away from the collision, and two smaller clumps of luminous matter trailing in their wake. </a:t>
            </a:r>
            <a:endParaRPr/>
          </a:p>
          <a:p>
            <a:pPr marL="0" lvl="0" indent="0" algn="l" rtl="0">
              <a:spcBef>
                <a:spcPts val="360"/>
              </a:spcBef>
              <a:spcAft>
                <a:spcPts val="0"/>
              </a:spcAft>
              <a:buNone/>
            </a:pPr>
            <a:r>
              <a:rPr lang="en-US"/>
              <a:t>The spatial separation of the clumps proves that two types of matter exist, while the extreme difference in their behavior shows the exotic nature of dark matter. </a:t>
            </a:r>
            <a:endParaRPr/>
          </a:p>
          <a:p>
            <a:pPr marL="0" lvl="0" indent="0" algn="l" rtl="0">
              <a:spcBef>
                <a:spcPts val="36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37: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37</a:t>
            </a:fld>
            <a:endParaRPr>
              <a:solidFill>
                <a:srgbClr val="000000"/>
              </a:solidFill>
              <a:latin typeface="Times New Roman"/>
              <a:ea typeface="Times New Roman"/>
              <a:cs typeface="Times New Roman"/>
              <a:sym typeface="Times New Roman"/>
            </a:endParaRPr>
          </a:p>
        </p:txBody>
      </p:sp>
      <p:sp>
        <p:nvSpPr>
          <p:cNvPr id="688" name="Google Shape;688;p37:notes"/>
          <p:cNvSpPr>
            <a:spLocks noGrp="1" noRot="1" noChangeAspect="1"/>
          </p:cNvSpPr>
          <p:nvPr>
            <p:ph type="sldImg" idx="2"/>
          </p:nvPr>
        </p:nvSpPr>
        <p:spPr>
          <a:xfrm>
            <a:off x="3089275" y="498475"/>
            <a:ext cx="3600450"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89" name="Google Shape;689;p37: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rgbClr val="BA0000"/>
              </a:buClr>
              <a:buSzPts val="1200"/>
              <a:buFont typeface="Trebuchet MS"/>
              <a:buNone/>
            </a:pPr>
            <a:r>
              <a:rPr lang="en-US" sz="1200" b="0">
                <a:solidFill>
                  <a:srgbClr val="BA0000"/>
                </a:solidFill>
                <a:latin typeface="Trebuchet MS"/>
                <a:ea typeface="Trebuchet MS"/>
                <a:cs typeface="Trebuchet MS"/>
                <a:sym typeface="Trebuchet MS"/>
              </a:rPr>
              <a:t>Animation: Distortion of the background object (regular pattern) by a distributed mass </a:t>
            </a:r>
            <a:endParaRPr sz="1200" b="0">
              <a:solidFill>
                <a:srgbClr val="BA0000"/>
              </a:solidFill>
              <a:latin typeface="Trebuchet MS"/>
              <a:ea typeface="Trebuchet MS"/>
              <a:cs typeface="Trebuchet MS"/>
              <a:sym typeface="Trebuchet MS"/>
            </a:endParaRPr>
          </a:p>
          <a:p>
            <a:pPr marL="0" lvl="0" indent="0" algn="l" rtl="0">
              <a:spcBef>
                <a:spcPts val="360"/>
              </a:spcBef>
              <a:spcAft>
                <a:spcPts val="0"/>
              </a:spcAft>
              <a:buNone/>
            </a:pPr>
            <a:endParaRPr b="0">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38: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38</a:t>
            </a:fld>
            <a:endParaRPr>
              <a:solidFill>
                <a:srgbClr val="000000"/>
              </a:solidFill>
              <a:latin typeface="Times New Roman"/>
              <a:ea typeface="Times New Roman"/>
              <a:cs typeface="Times New Roman"/>
              <a:sym typeface="Times New Roman"/>
            </a:endParaRPr>
          </a:p>
        </p:txBody>
      </p:sp>
      <p:sp>
        <p:nvSpPr>
          <p:cNvPr id="710" name="Google Shape;710;p38:notes"/>
          <p:cNvSpPr>
            <a:spLocks noGrp="1" noRot="1" noChangeAspect="1"/>
          </p:cNvSpPr>
          <p:nvPr>
            <p:ph type="sldImg" idx="2"/>
          </p:nvPr>
        </p:nvSpPr>
        <p:spPr>
          <a:xfrm>
            <a:off x="3089275" y="498475"/>
            <a:ext cx="3600450"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11" name="Google Shape;711;p38: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39: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39</a:t>
            </a:fld>
            <a:endParaRPr>
              <a:latin typeface="Times New Roman"/>
              <a:ea typeface="Times New Roman"/>
              <a:cs typeface="Times New Roman"/>
              <a:sym typeface="Times New Roman"/>
            </a:endParaRPr>
          </a:p>
        </p:txBody>
      </p:sp>
      <p:sp>
        <p:nvSpPr>
          <p:cNvPr id="721" name="Google Shape;721;p3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22" name="Google Shape;722;p39: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CRESST: </a:t>
            </a:r>
            <a:r>
              <a:rPr lang="en-US"/>
              <a:t>Cryogenic Rare Event Search with Superconducting Thermometers - Tieftemperatur-Suche nach seltenen Ereignissen mittels supraleitenden Themometern.</a:t>
            </a:r>
            <a:endParaRPr/>
          </a:p>
          <a:p>
            <a:pPr marL="0" lvl="0" indent="0" algn="l" rtl="0">
              <a:spcBef>
                <a:spcPts val="360"/>
              </a:spcBef>
              <a:spcAft>
                <a:spcPts val="0"/>
              </a:spcAft>
              <a:buNone/>
            </a:pPr>
            <a:r>
              <a:rPr lang="en-US"/>
              <a:t>Tieftemperaturkalorimeter, um die Rückstoßenergie von Dunkle-Materie-Teilchen (WIMPS) in einem Absorberkristall (CaWO4) bei Temperaturen von ≈15 mK nachzuweisen. Durch den Stoß eines WIMPs wird im Kristall Energie deponiert, die zu einer winzigen Temperaturänderung führt.</a:t>
            </a:r>
            <a:endParaRPr>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125" name="Google Shape;125;p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40</a:t>
            </a:fld>
            <a:endParaRPr>
              <a:latin typeface="Times New Roman"/>
              <a:ea typeface="Times New Roman"/>
              <a:cs typeface="Times New Roman"/>
              <a:sym typeface="Times New Roman"/>
            </a:endParaRPr>
          </a:p>
        </p:txBody>
      </p:sp>
      <p:sp>
        <p:nvSpPr>
          <p:cNvPr id="750" name="Google Shape;750;p4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51" name="Google Shape;751;p41: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40: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41</a:t>
            </a:fld>
            <a:endParaRPr>
              <a:latin typeface="Times New Roman"/>
              <a:ea typeface="Times New Roman"/>
              <a:cs typeface="Times New Roman"/>
              <a:sym typeface="Times New Roman"/>
            </a:endParaRPr>
          </a:p>
        </p:txBody>
      </p:sp>
      <p:sp>
        <p:nvSpPr>
          <p:cNvPr id="737" name="Google Shape;737;p4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38" name="Google Shape;738;p40: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Brauner Zwerg: </a:t>
            </a:r>
            <a:r>
              <a:rPr lang="en-US"/>
              <a:t>Als Braune Zwerge werden alle Objekte eingestuft, die unter der Massegrenze für</a:t>
            </a:r>
            <a:r>
              <a:rPr lang="en-US">
                <a:solidFill>
                  <a:schemeClr val="accent2"/>
                </a:solidFill>
              </a:rPr>
              <a:t> Wasserstofffusion </a:t>
            </a:r>
            <a:r>
              <a:rPr lang="en-US"/>
              <a:t>und über der Massengrenze für die Deuteriumfusion (ca. 13 Jupitermassen) liegen. Die Wasserstofffusion ist der charakterisierende Prozess für einen Stern. Sie wirkt zumindest für einen Teil der Sternlebenszeit der Gravitationskraft entgegen und stabilisiert damit den Stern.</a:t>
            </a:r>
            <a:r>
              <a:rPr lang="en-US">
                <a:latin typeface="Times New Roman"/>
                <a:ea typeface="Times New Roman"/>
                <a:cs typeface="Times New Roman"/>
                <a:sym typeface="Times New Roman"/>
              </a:rPr>
              <a:t> Weißer Zwerg: </a:t>
            </a:r>
            <a:r>
              <a:rPr lang="en-US" sz="1200" b="0">
                <a:solidFill>
                  <a:srgbClr val="000094"/>
                </a:solidFill>
              </a:rPr>
              <a:t>sehr dichter Stern, dessen nuklearer Brennstoff verbraucht ist.</a:t>
            </a:r>
            <a:endParaRPr sz="1800" b="0">
              <a:solidFill>
                <a:srgbClr val="000094"/>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4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2" name="Google Shape;762;p42: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rmAutofit/>
          </a:bodyPr>
          <a:lstStyle/>
          <a:p>
            <a:pPr marL="0" marR="0" lvl="0" indent="0" algn="l" rtl="0">
              <a:lnSpc>
                <a:spcPct val="100000"/>
              </a:lnSpc>
              <a:spcBef>
                <a:spcPts val="0"/>
              </a:spcBef>
              <a:spcAft>
                <a:spcPts val="0"/>
              </a:spcAft>
              <a:buClr>
                <a:schemeClr val="dk1"/>
              </a:buClr>
              <a:buSzPts val="1200"/>
              <a:buFont typeface="Times New Roman"/>
              <a:buNone/>
            </a:pPr>
            <a:r>
              <a:rPr lang="en-US" sz="1200">
                <a:solidFill>
                  <a:schemeClr val="dk1"/>
                </a:solidFill>
                <a:latin typeface="Times New Roman"/>
                <a:ea typeface="Times New Roman"/>
                <a:cs typeface="Times New Roman"/>
                <a:sym typeface="Times New Roman"/>
              </a:rPr>
              <a:t>CIB (cosmic infrared background) anisotropies are expected to trace large-scale structures and probe the clustering properties of galaxies, which in turn are linked to those of their host dark matter halos. Because the clustering of dark matter is well understood, observations of anisotropies in the CIB constrain the relationship between dusty, star-forming galaxies and the dark matter distribution. </a:t>
            </a:r>
            <a:endParaRPr/>
          </a:p>
          <a:p>
            <a:pPr marL="0" lvl="0" indent="0" algn="l" rtl="0">
              <a:spcBef>
                <a:spcPts val="360"/>
              </a:spcBef>
              <a:spcAft>
                <a:spcPts val="0"/>
              </a:spcAft>
              <a:buNone/>
            </a:pPr>
            <a:r>
              <a:rPr lang="en-US"/>
              <a:t>Image is the product of the first 10 months of </a:t>
            </a:r>
            <a:r>
              <a:rPr lang="en-US" u="sng">
                <a:solidFill>
                  <a:schemeClr val="hlink"/>
                </a:solidFill>
                <a:hlinkClick r:id="rId3"/>
              </a:rPr>
              <a:t>Planck</a:t>
            </a:r>
            <a:r>
              <a:rPr lang="en-US"/>
              <a:t>'s mission.  The main feature visible is our own Galaxy, as a white line across the middle, but this is showing gas and dust between the stars, rather than stars themselves.  The blue wispy material is diffuse dust, while the red glow is gas and electrons.  Planck's main objective is to map the </a:t>
            </a:r>
            <a:r>
              <a:rPr lang="en-US" u="sng">
                <a:solidFill>
                  <a:schemeClr val="hlink"/>
                </a:solidFill>
                <a:hlinkClick r:id="rId4"/>
              </a:rPr>
              <a:t>Cosmic Microwave Background</a:t>
            </a:r>
            <a:r>
              <a:rPr lang="en-US"/>
              <a:t> (CMB), which was emitted in the early Universe.  This can be seen in regions where the Galaxy is not emitting strongly, as red and yellow mottled appearance at the top and bottom of the image.</a:t>
            </a:r>
            <a:endParaRPr/>
          </a:p>
          <a:p>
            <a:pPr marL="0" lvl="0" indent="0" algn="l" rtl="0">
              <a:spcBef>
                <a:spcPts val="360"/>
              </a:spcBef>
              <a:spcAft>
                <a:spcPts val="0"/>
              </a:spcAft>
              <a:buNone/>
            </a:pPr>
            <a:r>
              <a:rPr lang="en-US"/>
              <a:t>The CMB is actually present over the whole sky, but is swamped by the light from our own Galaxy.  Plancks large range of wavelengths measured by its two </a:t>
            </a:r>
            <a:r>
              <a:rPr lang="en-US" u="sng">
                <a:solidFill>
                  <a:schemeClr val="hlink"/>
                </a:solidFill>
                <a:hlinkClick r:id="rId5"/>
              </a:rPr>
              <a:t>instruments</a:t>
            </a:r>
            <a:r>
              <a:rPr lang="en-US"/>
              <a:t> means it can distinguish the light emitted by the Galaxy from the light from the early Universe.</a:t>
            </a:r>
            <a:endParaRPr/>
          </a:p>
          <a:p>
            <a:pPr marL="0" lvl="0" indent="0" algn="l" rtl="0">
              <a:spcBef>
                <a:spcPts val="360"/>
              </a:spcBef>
              <a:spcAft>
                <a:spcPts val="0"/>
              </a:spcAft>
              <a:buNone/>
            </a:pPr>
            <a:r>
              <a:rPr lang="en-US"/>
              <a:t>The instruments on Planck are up to 10 times more sensitive than those on WMAP and have an angular resolution that is up to three times better. </a:t>
            </a:r>
            <a:endParaRPr/>
          </a:p>
        </p:txBody>
      </p:sp>
      <p:sp>
        <p:nvSpPr>
          <p:cNvPr id="763" name="Google Shape;763;p42: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43: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776" name="Google Shape;776;p4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44</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t>Anwendung der Quantenmechanik auf die Gravitation ergibt Unendlichkeiten. Gravitation wurde bis jetzt in der Teilchenphysik vernachlässigt, da die Teilchen sehr kleine Massen haben.</a:t>
            </a:r>
            <a:endParaRPr/>
          </a:p>
          <a:p>
            <a:pPr marL="0" lvl="0" indent="0" algn="l" rtl="0">
              <a:spcBef>
                <a:spcPts val="36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45</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360"/>
              </a:spcBef>
              <a:spcAft>
                <a:spcPts val="0"/>
              </a:spcAft>
              <a:buNone/>
            </a:pPr>
            <a:endParaRPr dirty="0"/>
          </a:p>
        </p:txBody>
      </p:sp>
    </p:spTree>
    <p:extLst>
      <p:ext uri="{BB962C8B-B14F-4D97-AF65-F5344CB8AC3E}">
        <p14:creationId xmlns:p14="http://schemas.microsoft.com/office/powerpoint/2010/main" val="3658355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46</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360"/>
              </a:spcBef>
              <a:spcAft>
                <a:spcPts val="0"/>
              </a:spcAft>
              <a:buNone/>
            </a:pPr>
            <a:endParaRPr dirty="0"/>
          </a:p>
        </p:txBody>
      </p:sp>
    </p:spTree>
    <p:extLst>
      <p:ext uri="{BB962C8B-B14F-4D97-AF65-F5344CB8AC3E}">
        <p14:creationId xmlns:p14="http://schemas.microsoft.com/office/powerpoint/2010/main" val="8823954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47</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360"/>
              </a:spcBef>
              <a:spcAft>
                <a:spcPts val="0"/>
              </a:spcAft>
              <a:buNone/>
            </a:pPr>
            <a:r>
              <a:rPr lang="fr-CH" dirty="0"/>
              <a:t>Ca-Atom </a:t>
            </a:r>
            <a:r>
              <a:rPr lang="fr-CH" dirty="0" err="1"/>
              <a:t>wiird</a:t>
            </a:r>
            <a:r>
              <a:rPr lang="fr-CH" dirty="0"/>
              <a:t> </a:t>
            </a:r>
            <a:r>
              <a:rPr lang="fr-CH" dirty="0" err="1"/>
              <a:t>durch</a:t>
            </a:r>
            <a:r>
              <a:rPr lang="fr-CH" dirty="0"/>
              <a:t> </a:t>
            </a:r>
            <a:r>
              <a:rPr lang="fr-CH" dirty="0" err="1"/>
              <a:t>starkes</a:t>
            </a:r>
            <a:r>
              <a:rPr lang="fr-CH" dirty="0"/>
              <a:t> </a:t>
            </a:r>
            <a:r>
              <a:rPr lang="fr-CH" dirty="0" err="1"/>
              <a:t>Licht</a:t>
            </a:r>
            <a:r>
              <a:rPr lang="fr-CH" dirty="0"/>
              <a:t> </a:t>
            </a:r>
            <a:r>
              <a:rPr lang="fr-CH" dirty="0" err="1"/>
              <a:t>angeregt</a:t>
            </a:r>
            <a:r>
              <a:rPr lang="fr-CH" dirty="0"/>
              <a:t>. Die </a:t>
            </a:r>
            <a:r>
              <a:rPr lang="fr-CH" dirty="0" err="1"/>
              <a:t>angeregten</a:t>
            </a:r>
            <a:r>
              <a:rPr lang="fr-CH" dirty="0"/>
              <a:t> </a:t>
            </a:r>
            <a:r>
              <a:rPr lang="fr-CH" dirty="0" err="1"/>
              <a:t>Elektronen</a:t>
            </a:r>
            <a:r>
              <a:rPr lang="fr-CH" dirty="0"/>
              <a:t> </a:t>
            </a:r>
            <a:r>
              <a:rPr lang="fr-CH" dirty="0" err="1"/>
              <a:t>fallen</a:t>
            </a:r>
            <a:r>
              <a:rPr lang="fr-CH" dirty="0"/>
              <a:t> </a:t>
            </a:r>
            <a:r>
              <a:rPr lang="fr-CH" dirty="0" err="1"/>
              <a:t>durch</a:t>
            </a:r>
            <a:r>
              <a:rPr lang="fr-CH" dirty="0"/>
              <a:t> Emission </a:t>
            </a:r>
            <a:r>
              <a:rPr lang="fr-CH" dirty="0" err="1"/>
              <a:t>zweier</a:t>
            </a:r>
            <a:r>
              <a:rPr lang="fr-CH" dirty="0"/>
              <a:t> </a:t>
            </a:r>
            <a:r>
              <a:rPr lang="fr-CH" dirty="0" err="1"/>
              <a:t>Photonen</a:t>
            </a:r>
            <a:r>
              <a:rPr lang="fr-CH" dirty="0"/>
              <a:t> in in den </a:t>
            </a:r>
            <a:r>
              <a:rPr lang="fr-CH" dirty="0" err="1"/>
              <a:t>Grundzustand</a:t>
            </a:r>
            <a:r>
              <a:rPr lang="fr-CH" dirty="0"/>
              <a:t> </a:t>
            </a:r>
            <a:r>
              <a:rPr lang="fr-CH" dirty="0" err="1"/>
              <a:t>zurück</a:t>
            </a:r>
            <a:r>
              <a:rPr lang="fr-CH" dirty="0"/>
              <a:t>, </a:t>
            </a:r>
            <a:r>
              <a:rPr lang="fr-CH" dirty="0" err="1"/>
              <a:t>Wenn</a:t>
            </a:r>
            <a:r>
              <a:rPr lang="fr-CH" dirty="0"/>
              <a:t> </a:t>
            </a:r>
            <a:r>
              <a:rPr lang="fr-CH" dirty="0" err="1"/>
              <a:t>sie</a:t>
            </a:r>
            <a:r>
              <a:rPr lang="fr-CH" dirty="0"/>
              <a:t> in </a:t>
            </a:r>
            <a:r>
              <a:rPr lang="fr-CH" dirty="0" err="1"/>
              <a:t>entgegengesetze</a:t>
            </a:r>
            <a:r>
              <a:rPr lang="fr-CH" dirty="0"/>
              <a:t> </a:t>
            </a:r>
            <a:r>
              <a:rPr lang="fr-CH" dirty="0" err="1"/>
              <a:t>Richtungen</a:t>
            </a:r>
            <a:r>
              <a:rPr lang="fr-CH" dirty="0"/>
              <a:t> </a:t>
            </a:r>
            <a:r>
              <a:rPr lang="fr-CH" dirty="0" err="1"/>
              <a:t>fliegen</a:t>
            </a:r>
            <a:r>
              <a:rPr lang="fr-CH" dirty="0"/>
              <a:t>, </a:t>
            </a:r>
            <a:r>
              <a:rPr lang="fr-CH" dirty="0" err="1"/>
              <a:t>gilt</a:t>
            </a:r>
            <a:r>
              <a:rPr lang="fr-CH" dirty="0"/>
              <a:t> die </a:t>
            </a:r>
            <a:r>
              <a:rPr lang="fr-CH" dirty="0" err="1"/>
              <a:t>Drehimpulserhaltung</a:t>
            </a:r>
            <a:r>
              <a:rPr lang="fr-CH" dirty="0"/>
              <a:t>, </a:t>
            </a:r>
            <a:r>
              <a:rPr lang="fr-CH" dirty="0" err="1"/>
              <a:t>deshalb</a:t>
            </a:r>
            <a:r>
              <a:rPr lang="fr-CH" dirty="0"/>
              <a:t> </a:t>
            </a:r>
            <a:r>
              <a:rPr lang="fr-CH" dirty="0" err="1"/>
              <a:t>sind</a:t>
            </a:r>
            <a:r>
              <a:rPr lang="fr-CH" dirty="0"/>
              <a:t> </a:t>
            </a:r>
            <a:r>
              <a:rPr lang="fr-CH" dirty="0" err="1"/>
              <a:t>sie</a:t>
            </a:r>
            <a:r>
              <a:rPr lang="fr-CH" dirty="0"/>
              <a:t> </a:t>
            </a:r>
            <a:r>
              <a:rPr lang="fr-CH" dirty="0" err="1"/>
              <a:t>dann</a:t>
            </a:r>
            <a:r>
              <a:rPr lang="fr-CH" dirty="0"/>
              <a:t> </a:t>
            </a:r>
            <a:r>
              <a:rPr lang="fr-CH" dirty="0" err="1"/>
              <a:t>verschränkt</a:t>
            </a:r>
            <a:r>
              <a:rPr lang="fr-CH" dirty="0"/>
              <a:t> (</a:t>
            </a:r>
            <a:r>
              <a:rPr lang="fr-CH" dirty="0" err="1"/>
              <a:t>Polarisationen</a:t>
            </a:r>
            <a:r>
              <a:rPr lang="fr-CH" dirty="0"/>
              <a:t> </a:t>
            </a:r>
            <a:r>
              <a:rPr lang="fr-CH" dirty="0" err="1"/>
              <a:t>sind</a:t>
            </a:r>
            <a:r>
              <a:rPr lang="fr-CH" dirty="0"/>
              <a:t> </a:t>
            </a:r>
            <a:r>
              <a:rPr lang="fr-CH" dirty="0" err="1"/>
              <a:t>parallel</a:t>
            </a:r>
            <a:r>
              <a:rPr lang="fr-CH" dirty="0"/>
              <a:t>, aber </a:t>
            </a:r>
            <a:r>
              <a:rPr lang="fr-CH" dirty="0" err="1"/>
              <a:t>zufällig</a:t>
            </a:r>
            <a:r>
              <a:rPr lang="fr-CH" dirty="0"/>
              <a:t>). Je </a:t>
            </a:r>
            <a:r>
              <a:rPr lang="fr-CH" dirty="0" err="1"/>
              <a:t>nach</a:t>
            </a:r>
            <a:r>
              <a:rPr lang="fr-CH" dirty="0"/>
              <a:t> </a:t>
            </a:r>
            <a:r>
              <a:rPr lang="fr-CH" dirty="0" err="1"/>
              <a:t>relativem</a:t>
            </a:r>
            <a:r>
              <a:rPr lang="fr-CH" dirty="0"/>
              <a:t> Winkel der </a:t>
            </a:r>
            <a:r>
              <a:rPr lang="fr-CH" dirty="0" err="1"/>
              <a:t>Polarisationsfilter</a:t>
            </a:r>
            <a:r>
              <a:rPr lang="fr-CH" dirty="0"/>
              <a:t> </a:t>
            </a:r>
            <a:r>
              <a:rPr lang="fr-CH" dirty="0" err="1"/>
              <a:t>und</a:t>
            </a:r>
            <a:r>
              <a:rPr lang="fr-CH" dirty="0"/>
              <a:t> Polarisation </a:t>
            </a:r>
            <a:r>
              <a:rPr lang="fr-CH" dirty="0" err="1"/>
              <a:t>gehen</a:t>
            </a:r>
            <a:r>
              <a:rPr lang="fr-CH" dirty="0"/>
              <a:t> </a:t>
            </a:r>
            <a:r>
              <a:rPr lang="fr-CH" dirty="0" err="1"/>
              <a:t>Photonen</a:t>
            </a:r>
            <a:r>
              <a:rPr lang="fr-CH" dirty="0"/>
              <a:t> </a:t>
            </a:r>
            <a:r>
              <a:rPr lang="fr-CH" dirty="0" err="1"/>
              <a:t>durch</a:t>
            </a:r>
            <a:r>
              <a:rPr lang="fr-CH" dirty="0"/>
              <a:t> </a:t>
            </a:r>
            <a:r>
              <a:rPr lang="fr-CH" dirty="0" err="1"/>
              <a:t>oder</a:t>
            </a:r>
            <a:r>
              <a:rPr lang="fr-CH" dirty="0"/>
              <a:t> </a:t>
            </a:r>
            <a:r>
              <a:rPr lang="fr-CH" dirty="0" err="1"/>
              <a:t>nicht</a:t>
            </a:r>
            <a:r>
              <a:rPr lang="fr-CH" dirty="0"/>
              <a:t>. Die </a:t>
            </a:r>
            <a:r>
              <a:rPr lang="fr-CH" dirty="0" err="1"/>
              <a:t>Koinzidenzrate</a:t>
            </a:r>
            <a:r>
              <a:rPr lang="fr-CH" dirty="0"/>
              <a:t> </a:t>
            </a:r>
            <a:r>
              <a:rPr lang="fr-CH" dirty="0" err="1"/>
              <a:t>ist</a:t>
            </a:r>
            <a:r>
              <a:rPr lang="fr-CH" dirty="0"/>
              <a:t> </a:t>
            </a:r>
            <a:r>
              <a:rPr lang="fr-CH" dirty="0" err="1"/>
              <a:t>höher</a:t>
            </a:r>
            <a:r>
              <a:rPr lang="fr-CH" dirty="0"/>
              <a:t> </a:t>
            </a:r>
            <a:r>
              <a:rPr lang="fr-CH" dirty="0" err="1"/>
              <a:t>als</a:t>
            </a:r>
            <a:r>
              <a:rPr lang="fr-CH" dirty="0"/>
              <a:t> </a:t>
            </a:r>
            <a:r>
              <a:rPr lang="fr-CH" dirty="0" err="1"/>
              <a:t>im</a:t>
            </a:r>
            <a:r>
              <a:rPr lang="fr-CH" dirty="0"/>
              <a:t> </a:t>
            </a:r>
            <a:r>
              <a:rPr lang="fr-CH" dirty="0" err="1"/>
              <a:t>Fall</a:t>
            </a:r>
            <a:r>
              <a:rPr lang="fr-CH" dirty="0"/>
              <a:t> </a:t>
            </a:r>
            <a:r>
              <a:rPr lang="fr-CH" dirty="0" err="1"/>
              <a:t>einer</a:t>
            </a:r>
            <a:r>
              <a:rPr lang="fr-CH" dirty="0"/>
              <a:t> </a:t>
            </a:r>
            <a:r>
              <a:rPr lang="fr-CH" dirty="0" err="1"/>
              <a:t>Theorie</a:t>
            </a:r>
            <a:r>
              <a:rPr lang="fr-CH" dirty="0"/>
              <a:t> mit </a:t>
            </a:r>
            <a:r>
              <a:rPr lang="fr-CH" dirty="0" err="1"/>
              <a:t>versteckten</a:t>
            </a:r>
            <a:r>
              <a:rPr lang="fr-CH" dirty="0"/>
              <a:t> </a:t>
            </a:r>
            <a:r>
              <a:rPr lang="fr-CH" dirty="0" err="1"/>
              <a:t>Variablen</a:t>
            </a:r>
            <a:r>
              <a:rPr lang="fr-CH" dirty="0"/>
              <a:t> </a:t>
            </a:r>
            <a:r>
              <a:rPr lang="fr-CH" dirty="0" err="1"/>
              <a:t>erwartet</a:t>
            </a:r>
            <a:r>
              <a:rPr lang="fr-CH" dirty="0"/>
              <a:t>.</a:t>
            </a:r>
            <a:endParaRPr dirty="0"/>
          </a:p>
        </p:txBody>
      </p:sp>
    </p:spTree>
    <p:extLst>
      <p:ext uri="{BB962C8B-B14F-4D97-AF65-F5344CB8AC3E}">
        <p14:creationId xmlns:p14="http://schemas.microsoft.com/office/powerpoint/2010/main" val="1589597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4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48</a:t>
            </a:fld>
            <a:endParaRPr/>
          </a:p>
        </p:txBody>
      </p:sp>
      <p:sp>
        <p:nvSpPr>
          <p:cNvPr id="795" name="Google Shape;795;p4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6" name="Google Shape;796;p4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360"/>
              </a:spcBef>
              <a:spcAft>
                <a:spcPts val="0"/>
              </a:spcAft>
              <a:buNone/>
            </a:pPr>
            <a:endParaRPr dirty="0"/>
          </a:p>
        </p:txBody>
      </p:sp>
    </p:spTree>
    <p:extLst>
      <p:ext uri="{BB962C8B-B14F-4D97-AF65-F5344CB8AC3E}">
        <p14:creationId xmlns:p14="http://schemas.microsoft.com/office/powerpoint/2010/main" val="10285306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47: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827" name="Google Shape;827;p47: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5" name="Google Shape;135;p5: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t>Weißer Zwerg: kleiner (1-2 Erdradien, 7000-14000 km), kompakter alter Stern mit kleiner Sternoberfläche.</a:t>
            </a:r>
            <a:endParaRPr/>
          </a:p>
        </p:txBody>
      </p:sp>
      <p:sp>
        <p:nvSpPr>
          <p:cNvPr id="136" name="Google Shape;136;p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48: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844" name="Google Shape;844;p48: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49: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latin typeface="Times New Roman"/>
                <a:ea typeface="Times New Roman"/>
                <a:cs typeface="Times New Roman"/>
                <a:sym typeface="Times New Roman"/>
              </a:rPr>
              <a:t>51</a:t>
            </a:fld>
            <a:endParaRPr>
              <a:latin typeface="Times New Roman"/>
              <a:ea typeface="Times New Roman"/>
              <a:cs typeface="Times New Roman"/>
              <a:sym typeface="Times New Roman"/>
            </a:endParaRPr>
          </a:p>
        </p:txBody>
      </p:sp>
      <p:sp>
        <p:nvSpPr>
          <p:cNvPr id="858" name="Google Shape;858;p4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859" name="Google Shape;859;p49: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Brauner Zwerg:</a:t>
            </a:r>
            <a:r>
              <a:rPr lang="en-US"/>
              <a:t>Als Braune Zwerge werden alle Objekte eingestuft, die unter der Massegrenze für</a:t>
            </a:r>
            <a:r>
              <a:rPr lang="en-US">
                <a:solidFill>
                  <a:schemeClr val="accent2"/>
                </a:solidFill>
              </a:rPr>
              <a:t> Wasserstofffusion </a:t>
            </a:r>
            <a:r>
              <a:rPr lang="en-US"/>
              <a:t>und über der Massengrenze für die Deuteriumfusion (ca. 13 Jupitermassen) liegen. Die Wasserstofffusion ist der charakterisierende Prozess für einen Stern. Sie wirkt zumindest für einen Teil der Sternlebenszeit der Gravitationskraft entgegen und stabilisiert damit den Stern.</a:t>
            </a:r>
            <a:r>
              <a:rPr lang="en-US">
                <a:latin typeface="Times New Roman"/>
                <a:ea typeface="Times New Roman"/>
                <a:cs typeface="Times New Roman"/>
                <a:sym typeface="Times New Roman"/>
              </a:rPr>
              <a:t> Weisser Zwerg: </a:t>
            </a:r>
            <a:r>
              <a:rPr lang="en-US" sz="1200" b="0">
                <a:solidFill>
                  <a:srgbClr val="000094"/>
                </a:solidFill>
              </a:rPr>
              <a:t>sehr dichter Stern,dessen nuklearer Brennstoff verbraucht ist.</a:t>
            </a:r>
            <a:endParaRPr sz="1800" b="0">
              <a:solidFill>
                <a:srgbClr val="000094"/>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4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52</a:t>
            </a:fld>
            <a:endParaRPr/>
          </a:p>
        </p:txBody>
      </p:sp>
      <p:sp>
        <p:nvSpPr>
          <p:cNvPr id="810" name="Google Shape;810;p4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1" name="Google Shape;811;p46: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solidFill>
                  <a:schemeClr val="dk1"/>
                </a:solidFill>
              </a:rPr>
              <a:t>Relativistic quantum field theory has worked very well to describe the observed behaviors and properties of elementary particles. But the theory itself only works well when gravity is so weak that it can be neglected. Particle theory only works when we pretend gravity doesn't exist. General relativity has yielded a wealth of insight into the Universe, the orbits of planets, the evolution of stars and galaxies, the Big Bang and recently observed black holes and gravitational lenses. However, the theory itself only works when we pretend that the Universe is purely classical and that quantum mechanics is not needed in our description of Nature. String theory is believed to close this gap. </a:t>
            </a:r>
            <a:endParaRPr/>
          </a:p>
          <a:p>
            <a:pPr marL="0" lvl="0" indent="0" algn="l" rtl="0">
              <a:spcBef>
                <a:spcPts val="36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55: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sz="1300" b="0">
                <a:solidFill>
                  <a:schemeClr val="dk1"/>
                </a:solidFill>
                <a:latin typeface="Times New Roman"/>
                <a:ea typeface="Times New Roman"/>
                <a:cs typeface="Times New Roman"/>
                <a:sym typeface="Times New Roman"/>
              </a:rPr>
              <a:t>53</a:t>
            </a:fld>
            <a:endParaRPr sz="1300" b="0">
              <a:solidFill>
                <a:schemeClr val="dk1"/>
              </a:solidFill>
              <a:latin typeface="Times New Roman"/>
              <a:ea typeface="Times New Roman"/>
              <a:cs typeface="Times New Roman"/>
              <a:sym typeface="Times New Roman"/>
            </a:endParaRPr>
          </a:p>
        </p:txBody>
      </p:sp>
      <p:sp>
        <p:nvSpPr>
          <p:cNvPr id="951" name="Google Shape;951;p55: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952" name="Google Shape;952;p55:notes"/>
          <p:cNvSpPr txBox="1">
            <a:spLocks noGrp="1"/>
          </p:cNvSpPr>
          <p:nvPr>
            <p:ph type="body" idx="1"/>
          </p:nvPr>
        </p:nvSpPr>
        <p:spPr>
          <a:xfrm>
            <a:off x="1303338" y="3155950"/>
            <a:ext cx="7172325" cy="29908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3825" tIns="46900" rIns="93825" bIns="469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50: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869" name="Google Shape;869;p50: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51: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92" name="Google Shape;892;p51: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p>
        </p:txBody>
      </p:sp>
      <p:sp>
        <p:nvSpPr>
          <p:cNvPr id="893" name="Google Shape;893;p51: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52: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912" name="Google Shape;912;p52: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53: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925" name="Google Shape;925;p53: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5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37" name="Google Shape;937;p54: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t>3 MeV protons from VERA accelerator.</a:t>
            </a:r>
            <a:endParaRPr/>
          </a:p>
          <a:p>
            <a:pPr marL="0" lvl="0" indent="0" algn="l" rtl="0">
              <a:spcBef>
                <a:spcPts val="360"/>
              </a:spcBef>
              <a:spcAft>
                <a:spcPts val="0"/>
              </a:spcAft>
              <a:buNone/>
            </a:pPr>
            <a:r>
              <a:rPr lang="en-US" sz="1200">
                <a:solidFill>
                  <a:schemeClr val="dk1"/>
                </a:solidFill>
                <a:latin typeface="Times New Roman"/>
                <a:ea typeface="Times New Roman"/>
                <a:cs typeface="Times New Roman"/>
                <a:sym typeface="Times New Roman"/>
              </a:rPr>
              <a:t>Si(Li) detector with additional 150 μm kapton window (white, to the left in picture). (3) SDD (silicon drift detector) with additional 150 μm kapton window (black).</a:t>
            </a:r>
            <a:endParaRPr/>
          </a:p>
          <a:p>
            <a:pPr marL="0" lvl="0" indent="0" algn="l" rtl="0">
              <a:spcBef>
                <a:spcPts val="360"/>
              </a:spcBef>
              <a:spcAft>
                <a:spcPts val="0"/>
              </a:spcAft>
              <a:buNone/>
            </a:pPr>
            <a:endParaRPr/>
          </a:p>
        </p:txBody>
      </p:sp>
      <p:sp>
        <p:nvSpPr>
          <p:cNvPr id="938" name="Google Shape;938;p54: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44:notes"/>
          <p:cNvSpPr txBox="1">
            <a:spLocks noGrp="1"/>
          </p:cNvSpPr>
          <p:nvPr>
            <p:ph type="body" idx="1"/>
          </p:nvPr>
        </p:nvSpPr>
        <p:spPr>
          <a:xfrm>
            <a:off x="1303338" y="3155950"/>
            <a:ext cx="7172325" cy="2990850"/>
          </a:xfrm>
          <a:prstGeom prst="rect">
            <a:avLst/>
          </a:prstGeom>
        </p:spPr>
        <p:txBody>
          <a:bodyPr spcFirstLastPara="1" wrap="square" lIns="93825" tIns="46900" rIns="93825" bIns="46900" anchor="t" anchorCtr="0">
            <a:noAutofit/>
          </a:bodyPr>
          <a:lstStyle/>
          <a:p>
            <a:pPr marL="0" lvl="0" indent="0" algn="l" rtl="0">
              <a:spcBef>
                <a:spcPts val="360"/>
              </a:spcBef>
              <a:spcAft>
                <a:spcPts val="0"/>
              </a:spcAft>
              <a:buNone/>
            </a:pPr>
            <a:endParaRPr/>
          </a:p>
        </p:txBody>
      </p:sp>
      <p:sp>
        <p:nvSpPr>
          <p:cNvPr id="786" name="Google Shape;786;p44: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7" name="Google Shape;147;p6: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a:t>LIGO Entdeckung der Gravitationswellen: 2015. Cascina: bei Pisa. </a:t>
            </a:r>
            <a:endParaRPr/>
          </a:p>
        </p:txBody>
      </p:sp>
      <p:sp>
        <p:nvSpPr>
          <p:cNvPr id="148" name="Google Shape;148;p6: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7</a:t>
            </a:fld>
            <a:endParaRPr/>
          </a:p>
        </p:txBody>
      </p:sp>
      <p:sp>
        <p:nvSpPr>
          <p:cNvPr id="165" name="Google Shape;165;p7:notes"/>
          <p:cNvSpPr>
            <a:spLocks noGrp="1" noRot="1" noChangeAspect="1"/>
          </p:cNvSpPr>
          <p:nvPr>
            <p:ph type="sldImg" idx="2"/>
          </p:nvPr>
        </p:nvSpPr>
        <p:spPr>
          <a:xfrm>
            <a:off x="3089275" y="498475"/>
            <a:ext cx="3600450" cy="24923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7: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4" name="Google Shape;174;p8: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dirty="0" err="1"/>
              <a:t>Infrarotbereich</a:t>
            </a:r>
            <a:r>
              <a:rPr lang="en-US" dirty="0"/>
              <a:t>: 300 GHz bis 430 THz. 230 GHz </a:t>
            </a:r>
            <a:r>
              <a:rPr lang="en-US" dirty="0" err="1"/>
              <a:t>entspricht</a:t>
            </a:r>
            <a:r>
              <a:rPr lang="en-US" dirty="0"/>
              <a:t> 1.3 mm </a:t>
            </a:r>
            <a:r>
              <a:rPr lang="en-US" dirty="0" err="1"/>
              <a:t>Wellenlänge</a:t>
            </a:r>
            <a:r>
              <a:rPr lang="en-US" dirty="0"/>
              <a:t>.</a:t>
            </a:r>
            <a:endParaRPr dirty="0"/>
          </a:p>
        </p:txBody>
      </p:sp>
      <p:sp>
        <p:nvSpPr>
          <p:cNvPr id="175" name="Google Shape;175;p8: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9:notes"/>
          <p:cNvSpPr>
            <a:spLocks noGrp="1" noRot="1" noChangeAspect="1"/>
          </p:cNvSpPr>
          <p:nvPr>
            <p:ph type="sldImg" idx="2"/>
          </p:nvPr>
        </p:nvSpPr>
        <p:spPr>
          <a:xfrm>
            <a:off x="3090863" y="498475"/>
            <a:ext cx="3598862" cy="2492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 name="Google Shape;186;p9:notes"/>
          <p:cNvSpPr txBox="1">
            <a:spLocks noGrp="1"/>
          </p:cNvSpPr>
          <p:nvPr>
            <p:ph type="body" idx="1"/>
          </p:nvPr>
        </p:nvSpPr>
        <p:spPr>
          <a:xfrm>
            <a:off x="1303338" y="3155950"/>
            <a:ext cx="7172325" cy="2990850"/>
          </a:xfrm>
          <a:prstGeom prst="rect">
            <a:avLst/>
          </a:prstGeom>
          <a:noFill/>
          <a:ln>
            <a:noFill/>
          </a:ln>
        </p:spPr>
        <p:txBody>
          <a:bodyPr spcFirstLastPara="1" wrap="square" lIns="93825" tIns="46900" rIns="93825" bIns="46900" anchor="t" anchorCtr="0">
            <a:noAutofit/>
          </a:bodyPr>
          <a:lstStyle/>
          <a:p>
            <a:pPr marL="0" lvl="0" indent="0" algn="l" rtl="0">
              <a:spcBef>
                <a:spcPts val="0"/>
              </a:spcBef>
              <a:spcAft>
                <a:spcPts val="0"/>
              </a:spcAft>
              <a:buNone/>
            </a:pPr>
            <a:r>
              <a:rPr lang="en-US" dirty="0" err="1"/>
              <a:t>Sonnenmasse</a:t>
            </a:r>
            <a:r>
              <a:rPr lang="en-US" dirty="0"/>
              <a:t>: 4 x 10**30 kg.</a:t>
            </a:r>
          </a:p>
          <a:p>
            <a:pPr marL="0" lvl="0" indent="0" algn="l" rtl="0">
              <a:spcBef>
                <a:spcPts val="0"/>
              </a:spcBef>
              <a:spcAft>
                <a:spcPts val="0"/>
              </a:spcAft>
              <a:buNone/>
            </a:pPr>
            <a:r>
              <a:rPr lang="en-GB" dirty="0">
                <a:effectLst/>
                <a:latin typeface="Arial" panose="020B0604020202020204" pitchFamily="34" charset="0"/>
              </a:rPr>
              <a:t>Genzel </a:t>
            </a:r>
            <a:r>
              <a:rPr lang="en-GB" dirty="0">
                <a:effectLst/>
                <a:latin typeface="Times New Roman" panose="02020603050405020304" pitchFamily="18" charset="0"/>
              </a:rPr>
              <a:t>and </a:t>
            </a:r>
            <a:r>
              <a:rPr lang="en-GB" dirty="0" err="1">
                <a:effectLst/>
                <a:latin typeface="Arial" panose="020B0604020202020204" pitchFamily="34" charset="0"/>
              </a:rPr>
              <a:t>Ghez</a:t>
            </a:r>
            <a:r>
              <a:rPr lang="en-GB" dirty="0">
                <a:effectLst/>
                <a:latin typeface="Arial" panose="020B0604020202020204" pitchFamily="34" charset="0"/>
              </a:rPr>
              <a:t> </a:t>
            </a:r>
            <a:r>
              <a:rPr lang="en-GB" dirty="0">
                <a:effectLst/>
                <a:latin typeface="Times New Roman" panose="02020603050405020304" pitchFamily="18" charset="0"/>
              </a:rPr>
              <a:t>each lead a group of astronomers who have focused on a region at the centre of the Milky Way since the early 1990s. With increasing precision, they have mapped the orbits of the brightest stars that are closest to the centre. Both groups found something that is both invisible and heavy, forcing this jumble of stars to swirl around. This invisible mass has about four million solar masses squeezed together in a region no larger than our solar system. What is it that makes the stars at the heart of the Milky Way swing around at such astonishing speeds? According to the current theory of gravity, there is only one candidate – a supermassive black hole.</a:t>
            </a:r>
            <a:endParaRPr dirty="0"/>
          </a:p>
        </p:txBody>
      </p:sp>
      <p:sp>
        <p:nvSpPr>
          <p:cNvPr id="187" name="Google Shape;187;p9:notes"/>
          <p:cNvSpPr txBox="1">
            <a:spLocks noGrp="1"/>
          </p:cNvSpPr>
          <p:nvPr>
            <p:ph type="sldNum" idx="12"/>
          </p:nvPr>
        </p:nvSpPr>
        <p:spPr>
          <a:xfrm>
            <a:off x="5541963" y="6313488"/>
            <a:ext cx="4237037" cy="331787"/>
          </a:xfrm>
          <a:prstGeom prst="rect">
            <a:avLst/>
          </a:prstGeom>
          <a:noFill/>
          <a:ln>
            <a:noFill/>
          </a:ln>
        </p:spPr>
        <p:txBody>
          <a:bodyPr spcFirstLastPara="1" wrap="square" lIns="93825" tIns="46900" rIns="93825" bIns="469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8"/>
        <p:cNvGrpSpPr/>
        <p:nvPr/>
      </p:nvGrpSpPr>
      <p:grpSpPr>
        <a:xfrm>
          <a:off x="0" y="0"/>
          <a:ext cx="0" cy="0"/>
          <a:chOff x="0" y="0"/>
          <a:chExt cx="0" cy="0"/>
        </a:xfrm>
      </p:grpSpPr>
      <p:sp>
        <p:nvSpPr>
          <p:cNvPr id="59" name="Google Shape;59;p66"/>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66"/>
          <p:cNvSpPr txBox="1">
            <a:spLocks noGrp="1"/>
          </p:cNvSpPr>
          <p:nvPr>
            <p:ph type="body" idx="1"/>
          </p:nvPr>
        </p:nvSpPr>
        <p:spPr>
          <a:xfrm rot="5400000">
            <a:off x="2690019" y="-594518"/>
            <a:ext cx="4525963" cy="89154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1" name="Google Shape;61;p6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6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3"/>
        <p:cNvGrpSpPr/>
        <p:nvPr/>
      </p:nvGrpSpPr>
      <p:grpSpPr>
        <a:xfrm>
          <a:off x="0" y="0"/>
          <a:ext cx="0" cy="0"/>
          <a:chOff x="0" y="0"/>
          <a:chExt cx="0" cy="0"/>
        </a:xfrm>
      </p:grpSpPr>
      <p:sp>
        <p:nvSpPr>
          <p:cNvPr id="64" name="Google Shape;64;p67"/>
          <p:cNvSpPr txBox="1">
            <a:spLocks noGrp="1"/>
          </p:cNvSpPr>
          <p:nvPr>
            <p:ph type="title"/>
          </p:nvPr>
        </p:nvSpPr>
        <p:spPr>
          <a:xfrm rot="5400000">
            <a:off x="5455444" y="2170907"/>
            <a:ext cx="5681663" cy="22288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 name="Google Shape;65;p67"/>
          <p:cNvSpPr txBox="1">
            <a:spLocks noGrp="1"/>
          </p:cNvSpPr>
          <p:nvPr>
            <p:ph type="body" idx="1"/>
          </p:nvPr>
        </p:nvSpPr>
        <p:spPr>
          <a:xfrm rot="5400000">
            <a:off x="921544" y="18257"/>
            <a:ext cx="5681663" cy="653415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6" name="Google Shape;66;p67"/>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7"/>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58"/>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58"/>
          <p:cNvSpPr txBox="1">
            <a:spLocks noGrp="1"/>
          </p:cNvSpPr>
          <p:nvPr>
            <p:ph type="body" idx="1"/>
          </p:nvPr>
        </p:nvSpPr>
        <p:spPr>
          <a:xfrm>
            <a:off x="495300" y="1600200"/>
            <a:ext cx="89154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8" name="Google Shape;18;p58"/>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8"/>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59"/>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 name="Google Shape;22;p59"/>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9"/>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
        <p:cNvGrpSpPr/>
        <p:nvPr/>
      </p:nvGrpSpPr>
      <p:grpSpPr>
        <a:xfrm>
          <a:off x="0" y="0"/>
          <a:ext cx="0" cy="0"/>
          <a:chOff x="0" y="0"/>
          <a:chExt cx="0" cy="0"/>
        </a:xfrm>
      </p:grpSpPr>
      <p:sp>
        <p:nvSpPr>
          <p:cNvPr id="25" name="Google Shape;25;p60"/>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0"/>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61"/>
          <p:cNvSpPr txBox="1">
            <a:spLocks noGrp="1"/>
          </p:cNvSpPr>
          <p:nvPr>
            <p:ph type="title"/>
          </p:nvPr>
        </p:nvSpPr>
        <p:spPr>
          <a:xfrm>
            <a:off x="782638" y="4406900"/>
            <a:ext cx="84201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61"/>
          <p:cNvSpPr txBox="1">
            <a:spLocks noGrp="1"/>
          </p:cNvSpPr>
          <p:nvPr>
            <p:ph type="body" idx="1"/>
          </p:nvPr>
        </p:nvSpPr>
        <p:spPr>
          <a:xfrm>
            <a:off x="782638" y="2906713"/>
            <a:ext cx="84201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Clr>
                <a:schemeClr val="dk1"/>
              </a:buClr>
              <a:buSzPts val="1800"/>
              <a:buFont typeface="Times New Roman"/>
              <a:buNone/>
              <a:defRPr sz="18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20"/>
              </a:spcBef>
              <a:spcAft>
                <a:spcPts val="0"/>
              </a:spcAft>
              <a:buClr>
                <a:schemeClr val="dk1"/>
              </a:buClr>
              <a:buSzPts val="1600"/>
              <a:buFont typeface="Times New Roman"/>
              <a:buNone/>
              <a:defRPr sz="16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endParaRPr/>
          </a:p>
        </p:txBody>
      </p:sp>
      <p:sp>
        <p:nvSpPr>
          <p:cNvPr id="30" name="Google Shape;30;p61"/>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61"/>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62"/>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 name="Google Shape;34;p62"/>
          <p:cNvSpPr txBox="1">
            <a:spLocks noGrp="1"/>
          </p:cNvSpPr>
          <p:nvPr>
            <p:ph type="body" idx="1"/>
          </p:nvPr>
        </p:nvSpPr>
        <p:spPr>
          <a:xfrm>
            <a:off x="495300" y="1600200"/>
            <a:ext cx="43815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5" name="Google Shape;35;p62"/>
          <p:cNvSpPr txBox="1">
            <a:spLocks noGrp="1"/>
          </p:cNvSpPr>
          <p:nvPr>
            <p:ph type="body" idx="2"/>
          </p:nvPr>
        </p:nvSpPr>
        <p:spPr>
          <a:xfrm>
            <a:off x="5029200" y="1600200"/>
            <a:ext cx="43815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6" name="Google Shape;36;p62"/>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2"/>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63"/>
          <p:cNvSpPr txBox="1">
            <a:spLocks noGrp="1"/>
          </p:cNvSpPr>
          <p:nvPr>
            <p:ph type="title"/>
          </p:nvPr>
        </p:nvSpPr>
        <p:spPr>
          <a:xfrm>
            <a:off x="495300" y="274638"/>
            <a:ext cx="8915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63"/>
          <p:cNvSpPr txBox="1">
            <a:spLocks noGrp="1"/>
          </p:cNvSpPr>
          <p:nvPr>
            <p:ph type="body" idx="1"/>
          </p:nvPr>
        </p:nvSpPr>
        <p:spPr>
          <a:xfrm>
            <a:off x="495300" y="1535113"/>
            <a:ext cx="437673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New Roman"/>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Times New Roman"/>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41" name="Google Shape;41;p63"/>
          <p:cNvSpPr txBox="1">
            <a:spLocks noGrp="1"/>
          </p:cNvSpPr>
          <p:nvPr>
            <p:ph type="body" idx="2"/>
          </p:nvPr>
        </p:nvSpPr>
        <p:spPr>
          <a:xfrm>
            <a:off x="495300" y="2174875"/>
            <a:ext cx="437673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42" name="Google Shape;42;p63"/>
          <p:cNvSpPr txBox="1">
            <a:spLocks noGrp="1"/>
          </p:cNvSpPr>
          <p:nvPr>
            <p:ph type="body" idx="3"/>
          </p:nvPr>
        </p:nvSpPr>
        <p:spPr>
          <a:xfrm>
            <a:off x="5032375" y="1535113"/>
            <a:ext cx="437832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New Roman"/>
              <a:buNone/>
              <a:defRPr sz="2400" b="1"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Times New Roman"/>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a:p>
        </p:txBody>
      </p:sp>
      <p:sp>
        <p:nvSpPr>
          <p:cNvPr id="43" name="Google Shape;43;p63"/>
          <p:cNvSpPr txBox="1">
            <a:spLocks noGrp="1"/>
          </p:cNvSpPr>
          <p:nvPr>
            <p:ph type="body" idx="4"/>
          </p:nvPr>
        </p:nvSpPr>
        <p:spPr>
          <a:xfrm>
            <a:off x="5032375" y="2174875"/>
            <a:ext cx="437832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a:p>
        </p:txBody>
      </p:sp>
      <p:sp>
        <p:nvSpPr>
          <p:cNvPr id="44" name="Google Shape;44;p63"/>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3"/>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64"/>
          <p:cNvSpPr txBox="1">
            <a:spLocks noGrp="1"/>
          </p:cNvSpPr>
          <p:nvPr>
            <p:ph type="title"/>
          </p:nvPr>
        </p:nvSpPr>
        <p:spPr>
          <a:xfrm>
            <a:off x="495300" y="273050"/>
            <a:ext cx="3259138"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64"/>
          <p:cNvSpPr txBox="1">
            <a:spLocks noGrp="1"/>
          </p:cNvSpPr>
          <p:nvPr>
            <p:ph type="body" idx="1"/>
          </p:nvPr>
        </p:nvSpPr>
        <p:spPr>
          <a:xfrm>
            <a:off x="3873500" y="273050"/>
            <a:ext cx="553720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9" name="Google Shape;49;p64"/>
          <p:cNvSpPr txBox="1">
            <a:spLocks noGrp="1"/>
          </p:cNvSpPr>
          <p:nvPr>
            <p:ph type="body" idx="2"/>
          </p:nvPr>
        </p:nvSpPr>
        <p:spPr>
          <a:xfrm>
            <a:off x="495300" y="1435100"/>
            <a:ext cx="3259138"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dk1"/>
              </a:buClr>
              <a:buSzPts val="1200"/>
              <a:buFont typeface="Times New Roman"/>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Times New Roman"/>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0" name="Google Shape;50;p64"/>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4"/>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2"/>
        <p:cNvGrpSpPr/>
        <p:nvPr/>
      </p:nvGrpSpPr>
      <p:grpSpPr>
        <a:xfrm>
          <a:off x="0" y="0"/>
          <a:ext cx="0" cy="0"/>
          <a:chOff x="0" y="0"/>
          <a:chExt cx="0" cy="0"/>
        </a:xfrm>
      </p:grpSpPr>
      <p:sp>
        <p:nvSpPr>
          <p:cNvPr id="53" name="Google Shape;53;p65"/>
          <p:cNvSpPr txBox="1">
            <a:spLocks noGrp="1"/>
          </p:cNvSpPr>
          <p:nvPr>
            <p:ph type="title"/>
          </p:nvPr>
        </p:nvSpPr>
        <p:spPr>
          <a:xfrm>
            <a:off x="1941513" y="4800600"/>
            <a:ext cx="59436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 name="Google Shape;54;p65"/>
          <p:cNvSpPr>
            <a:spLocks noGrp="1"/>
          </p:cNvSpPr>
          <p:nvPr>
            <p:ph type="pic" idx="2"/>
          </p:nvPr>
        </p:nvSpPr>
        <p:spPr>
          <a:xfrm>
            <a:off x="1941513" y="612775"/>
            <a:ext cx="5943600" cy="4114800"/>
          </a:xfrm>
          <a:prstGeom prst="rect">
            <a:avLst/>
          </a:prstGeom>
          <a:noFill/>
          <a:ln>
            <a:noFill/>
          </a:ln>
        </p:spPr>
      </p:sp>
      <p:sp>
        <p:nvSpPr>
          <p:cNvPr id="55" name="Google Shape;55;p65"/>
          <p:cNvSpPr txBox="1">
            <a:spLocks noGrp="1"/>
          </p:cNvSpPr>
          <p:nvPr>
            <p:ph type="body" idx="1"/>
          </p:nvPr>
        </p:nvSpPr>
        <p:spPr>
          <a:xfrm>
            <a:off x="1941513" y="5367338"/>
            <a:ext cx="59436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240"/>
              </a:spcBef>
              <a:spcAft>
                <a:spcPts val="0"/>
              </a:spcAft>
              <a:buClr>
                <a:schemeClr val="dk1"/>
              </a:buClr>
              <a:buSzPts val="1200"/>
              <a:buFont typeface="Times New Roman"/>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Times New Roman"/>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a:p>
        </p:txBody>
      </p:sp>
      <p:sp>
        <p:nvSpPr>
          <p:cNvPr id="56" name="Google Shape;56;p6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lvl="0" indent="0" algn="ctr">
              <a:spcBef>
                <a:spcPts val="0"/>
              </a:spcBef>
              <a:spcAft>
                <a:spcPts val="0"/>
              </a:spcAft>
              <a:buNone/>
              <a:defRPr sz="1000" b="1" i="1">
                <a:solidFill>
                  <a:schemeClr val="dk1"/>
                </a:solidFill>
                <a:latin typeface="Arial"/>
                <a:ea typeface="Arial"/>
                <a:cs typeface="Arial"/>
                <a:sym typeface="Arial"/>
              </a:defRPr>
            </a:lvl1pPr>
            <a:lvl2pPr marL="0" lvl="1" indent="0" algn="ctr">
              <a:spcBef>
                <a:spcPts val="0"/>
              </a:spcBef>
              <a:spcAft>
                <a:spcPts val="0"/>
              </a:spcAft>
              <a:buNone/>
              <a:defRPr sz="1000" b="1" i="1">
                <a:solidFill>
                  <a:schemeClr val="dk1"/>
                </a:solidFill>
                <a:latin typeface="Arial"/>
                <a:ea typeface="Arial"/>
                <a:cs typeface="Arial"/>
                <a:sym typeface="Arial"/>
              </a:defRPr>
            </a:lvl2pPr>
            <a:lvl3pPr marL="0" lvl="2" indent="0" algn="ctr">
              <a:spcBef>
                <a:spcPts val="0"/>
              </a:spcBef>
              <a:spcAft>
                <a:spcPts val="0"/>
              </a:spcAft>
              <a:buNone/>
              <a:defRPr sz="1000" b="1" i="1">
                <a:solidFill>
                  <a:schemeClr val="dk1"/>
                </a:solidFill>
                <a:latin typeface="Arial"/>
                <a:ea typeface="Arial"/>
                <a:cs typeface="Arial"/>
                <a:sym typeface="Arial"/>
              </a:defRPr>
            </a:lvl3pPr>
            <a:lvl4pPr marL="0" lvl="3" indent="0" algn="ctr">
              <a:spcBef>
                <a:spcPts val="0"/>
              </a:spcBef>
              <a:spcAft>
                <a:spcPts val="0"/>
              </a:spcAft>
              <a:buNone/>
              <a:defRPr sz="1000" b="1" i="1">
                <a:solidFill>
                  <a:schemeClr val="dk1"/>
                </a:solidFill>
                <a:latin typeface="Arial"/>
                <a:ea typeface="Arial"/>
                <a:cs typeface="Arial"/>
                <a:sym typeface="Arial"/>
              </a:defRPr>
            </a:lvl4pPr>
            <a:lvl5pPr marL="0" lvl="4" indent="0" algn="ctr">
              <a:spcBef>
                <a:spcPts val="0"/>
              </a:spcBef>
              <a:spcAft>
                <a:spcPts val="0"/>
              </a:spcAft>
              <a:buNone/>
              <a:defRPr sz="1000" b="1" i="1">
                <a:solidFill>
                  <a:schemeClr val="dk1"/>
                </a:solidFill>
                <a:latin typeface="Arial"/>
                <a:ea typeface="Arial"/>
                <a:cs typeface="Arial"/>
                <a:sym typeface="Arial"/>
              </a:defRPr>
            </a:lvl5pPr>
            <a:lvl6pPr marL="0" lvl="5" indent="0" algn="ctr">
              <a:spcBef>
                <a:spcPts val="0"/>
              </a:spcBef>
              <a:spcAft>
                <a:spcPts val="0"/>
              </a:spcAft>
              <a:buNone/>
              <a:defRPr sz="1000" b="1" i="1">
                <a:solidFill>
                  <a:schemeClr val="dk1"/>
                </a:solidFill>
                <a:latin typeface="Arial"/>
                <a:ea typeface="Arial"/>
                <a:cs typeface="Arial"/>
                <a:sym typeface="Arial"/>
              </a:defRPr>
            </a:lvl6pPr>
            <a:lvl7pPr marL="0" lvl="6" indent="0" algn="ctr">
              <a:spcBef>
                <a:spcPts val="0"/>
              </a:spcBef>
              <a:spcAft>
                <a:spcPts val="0"/>
              </a:spcAft>
              <a:buNone/>
              <a:defRPr sz="1000" b="1" i="1">
                <a:solidFill>
                  <a:schemeClr val="dk1"/>
                </a:solidFill>
                <a:latin typeface="Arial"/>
                <a:ea typeface="Arial"/>
                <a:cs typeface="Arial"/>
                <a:sym typeface="Arial"/>
              </a:defRPr>
            </a:lvl7pPr>
            <a:lvl8pPr marL="0" lvl="7" indent="0" algn="ctr">
              <a:spcBef>
                <a:spcPts val="0"/>
              </a:spcBef>
              <a:spcAft>
                <a:spcPts val="0"/>
              </a:spcAft>
              <a:buNone/>
              <a:defRPr sz="1000" b="1" i="1">
                <a:solidFill>
                  <a:schemeClr val="dk1"/>
                </a:solidFill>
                <a:latin typeface="Arial"/>
                <a:ea typeface="Arial"/>
                <a:cs typeface="Arial"/>
                <a:sym typeface="Arial"/>
              </a:defRPr>
            </a:lvl8pPr>
            <a:lvl9pPr marL="0" lvl="8" indent="0" algn="ctr">
              <a:spcBef>
                <a:spcPts val="0"/>
              </a:spcBef>
              <a:spcAft>
                <a:spcPts val="0"/>
              </a:spcAft>
              <a:buNone/>
              <a:defRPr sz="1000" b="1" i="1">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i="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lvl1pPr marR="0" lvl="0" algn="l" rtl="0">
              <a:spcBef>
                <a:spcPts val="0"/>
              </a:spcBef>
              <a:spcAft>
                <a:spcPts val="0"/>
              </a:spcAft>
              <a:buSzPts val="1400"/>
              <a:buNone/>
              <a:defRPr sz="1000" b="1" i="1"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2pPr>
            <a:lvl3pPr marR="0" lvl="2"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3pPr>
            <a:lvl4pPr marR="0" lvl="3"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4pPr>
            <a:lvl5pPr marR="0" lvl="4"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5pPr>
            <a:lvl6pPr marR="0" lvl="5"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6pPr>
            <a:lvl7pPr marR="0" lvl="6"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7pPr>
            <a:lvl8pPr marR="0" lvl="7"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8pPr>
            <a:lvl9pPr marR="0" lvl="8" algn="l" rtl="0">
              <a:spcBef>
                <a:spcPts val="0"/>
              </a:spcBef>
              <a:spcAft>
                <a:spcPts val="0"/>
              </a:spcAft>
              <a:buSzPts val="1400"/>
              <a:buNone/>
              <a:defRPr sz="1400" b="1" i="0" u="none" strike="noStrike" cap="none">
                <a:solidFill>
                  <a:srgbClr val="DDFFF6"/>
                </a:solidFill>
                <a:latin typeface="Times New Roman"/>
                <a:ea typeface="Times New Roman"/>
                <a:cs typeface="Times New Roman"/>
                <a:sym typeface="Times New Roman"/>
              </a:defRPr>
            </a:lvl9pPr>
          </a:lstStyle>
          <a:p>
            <a:endParaRPr/>
          </a:p>
        </p:txBody>
      </p:sp>
      <p:sp>
        <p:nvSpPr>
          <p:cNvPr id="11" name="Google Shape;11;p5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lvl1pPr marL="0" marR="0" lvl="0" indent="0" algn="ctr" rtl="0">
              <a:spcBef>
                <a:spcPts val="0"/>
              </a:spcBef>
              <a:spcAft>
                <a:spcPts val="0"/>
              </a:spcAft>
              <a:buNone/>
              <a:defRPr sz="1000" b="1" i="1" u="none" strike="noStrike" cap="none">
                <a:solidFill>
                  <a:schemeClr val="dk1"/>
                </a:solidFill>
                <a:latin typeface="Arial"/>
                <a:ea typeface="Arial"/>
                <a:cs typeface="Arial"/>
                <a:sym typeface="Arial"/>
              </a:defRPr>
            </a:lvl1pPr>
            <a:lvl2pPr marL="0" marR="0" lvl="1" indent="0" algn="ctr" rtl="0">
              <a:spcBef>
                <a:spcPts val="0"/>
              </a:spcBef>
              <a:spcAft>
                <a:spcPts val="0"/>
              </a:spcAft>
              <a:buNone/>
              <a:defRPr sz="1000" b="1" i="1" u="none" strike="noStrike" cap="none">
                <a:solidFill>
                  <a:schemeClr val="dk1"/>
                </a:solidFill>
                <a:latin typeface="Arial"/>
                <a:ea typeface="Arial"/>
                <a:cs typeface="Arial"/>
                <a:sym typeface="Arial"/>
              </a:defRPr>
            </a:lvl2pPr>
            <a:lvl3pPr marL="0" marR="0" lvl="2" indent="0" algn="ctr" rtl="0">
              <a:spcBef>
                <a:spcPts val="0"/>
              </a:spcBef>
              <a:spcAft>
                <a:spcPts val="0"/>
              </a:spcAft>
              <a:buNone/>
              <a:defRPr sz="1000" b="1" i="1" u="none" strike="noStrike" cap="none">
                <a:solidFill>
                  <a:schemeClr val="dk1"/>
                </a:solidFill>
                <a:latin typeface="Arial"/>
                <a:ea typeface="Arial"/>
                <a:cs typeface="Arial"/>
                <a:sym typeface="Arial"/>
              </a:defRPr>
            </a:lvl3pPr>
            <a:lvl4pPr marL="0" marR="0" lvl="3" indent="0" algn="ctr" rtl="0">
              <a:spcBef>
                <a:spcPts val="0"/>
              </a:spcBef>
              <a:spcAft>
                <a:spcPts val="0"/>
              </a:spcAft>
              <a:buNone/>
              <a:defRPr sz="1000" b="1" i="1" u="none" strike="noStrike" cap="none">
                <a:solidFill>
                  <a:schemeClr val="dk1"/>
                </a:solidFill>
                <a:latin typeface="Arial"/>
                <a:ea typeface="Arial"/>
                <a:cs typeface="Arial"/>
                <a:sym typeface="Arial"/>
              </a:defRPr>
            </a:lvl4pPr>
            <a:lvl5pPr marL="0" marR="0" lvl="4" indent="0" algn="ctr" rtl="0">
              <a:spcBef>
                <a:spcPts val="0"/>
              </a:spcBef>
              <a:spcAft>
                <a:spcPts val="0"/>
              </a:spcAft>
              <a:buNone/>
              <a:defRPr sz="1000" b="1" i="1" u="none" strike="noStrike" cap="none">
                <a:solidFill>
                  <a:schemeClr val="dk1"/>
                </a:solidFill>
                <a:latin typeface="Arial"/>
                <a:ea typeface="Arial"/>
                <a:cs typeface="Arial"/>
                <a:sym typeface="Arial"/>
              </a:defRPr>
            </a:lvl5pPr>
            <a:lvl6pPr marL="0" marR="0" lvl="5" indent="0" algn="ctr" rtl="0">
              <a:spcBef>
                <a:spcPts val="0"/>
              </a:spcBef>
              <a:spcAft>
                <a:spcPts val="0"/>
              </a:spcAft>
              <a:buNone/>
              <a:defRPr sz="1000" b="1" i="1" u="none" strike="noStrike" cap="none">
                <a:solidFill>
                  <a:schemeClr val="dk1"/>
                </a:solidFill>
                <a:latin typeface="Arial"/>
                <a:ea typeface="Arial"/>
                <a:cs typeface="Arial"/>
                <a:sym typeface="Arial"/>
              </a:defRPr>
            </a:lvl6pPr>
            <a:lvl7pPr marL="0" marR="0" lvl="6" indent="0" algn="ctr" rtl="0">
              <a:spcBef>
                <a:spcPts val="0"/>
              </a:spcBef>
              <a:spcAft>
                <a:spcPts val="0"/>
              </a:spcAft>
              <a:buNone/>
              <a:defRPr sz="1000" b="1" i="1" u="none" strike="noStrike" cap="none">
                <a:solidFill>
                  <a:schemeClr val="dk1"/>
                </a:solidFill>
                <a:latin typeface="Arial"/>
                <a:ea typeface="Arial"/>
                <a:cs typeface="Arial"/>
                <a:sym typeface="Arial"/>
              </a:defRPr>
            </a:lvl7pPr>
            <a:lvl8pPr marL="0" marR="0" lvl="7" indent="0" algn="ctr" rtl="0">
              <a:spcBef>
                <a:spcPts val="0"/>
              </a:spcBef>
              <a:spcAft>
                <a:spcPts val="0"/>
              </a:spcAft>
              <a:buNone/>
              <a:defRPr sz="1000" b="1" i="1" u="none" strike="noStrike" cap="none">
                <a:solidFill>
                  <a:schemeClr val="dk1"/>
                </a:solidFill>
                <a:latin typeface="Arial"/>
                <a:ea typeface="Arial"/>
                <a:cs typeface="Arial"/>
                <a:sym typeface="Arial"/>
              </a:defRPr>
            </a:lvl8pPr>
            <a:lvl9pPr marL="0" marR="0" lvl="8" indent="0" algn="ctr" rtl="0">
              <a:spcBef>
                <a:spcPts val="0"/>
              </a:spcBef>
              <a:spcAft>
                <a:spcPts val="0"/>
              </a:spcAft>
              <a:buNone/>
              <a:defRPr sz="1000" b="1" i="1"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b="0"/>
          </a:p>
        </p:txBody>
      </p:sp>
      <p:sp>
        <p:nvSpPr>
          <p:cNvPr id="12" name="Google Shape;12;p56"/>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dk1"/>
                </a:solidFill>
                <a:latin typeface="Arial"/>
                <a:ea typeface="Arial"/>
                <a:cs typeface="Arial"/>
                <a:sym typeface="Arial"/>
              </a:rPr>
              <a:t>Vorarlberg, Mai 2023</a:t>
            </a:r>
            <a:endParaRPr sz="1000" b="0" dirty="0">
              <a:solidFill>
                <a:schemeClr val="dk1"/>
              </a:solidFill>
              <a:latin typeface="Arial"/>
              <a:ea typeface="Arial"/>
              <a:cs typeface="Arial"/>
              <a:sym typeface="Arial"/>
            </a:endParaRPr>
          </a:p>
        </p:txBody>
      </p:sp>
      <p:sp>
        <p:nvSpPr>
          <p:cNvPr id="13" name="Google Shape;13;p56"/>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800" b="1" i="0" u="none" strike="noStrike" cap="none">
                <a:solidFill>
                  <a:srgbClr val="000099"/>
                </a:solidFill>
                <a:latin typeface="Times"/>
                <a:ea typeface="Times"/>
                <a:cs typeface="Times"/>
                <a:sym typeface="Times"/>
              </a:defRPr>
            </a:lvl1pPr>
            <a:lvl2pPr marR="0" lvl="1" algn="ctr" rtl="0">
              <a:spcBef>
                <a:spcPts val="0"/>
              </a:spcBef>
              <a:spcAft>
                <a:spcPts val="0"/>
              </a:spcAft>
              <a:buSzPts val="1400"/>
              <a:buNone/>
              <a:defRPr sz="2800" b="1" i="0" u="none" strike="noStrike" cap="none">
                <a:solidFill>
                  <a:srgbClr val="000099"/>
                </a:solidFill>
                <a:latin typeface="Times"/>
                <a:ea typeface="Times"/>
                <a:cs typeface="Times"/>
                <a:sym typeface="Times"/>
              </a:defRPr>
            </a:lvl2pPr>
            <a:lvl3pPr marR="0" lvl="2" algn="ctr" rtl="0">
              <a:spcBef>
                <a:spcPts val="0"/>
              </a:spcBef>
              <a:spcAft>
                <a:spcPts val="0"/>
              </a:spcAft>
              <a:buSzPts val="1400"/>
              <a:buNone/>
              <a:defRPr sz="2800" b="1" i="0" u="none" strike="noStrike" cap="none">
                <a:solidFill>
                  <a:srgbClr val="000099"/>
                </a:solidFill>
                <a:latin typeface="Times"/>
                <a:ea typeface="Times"/>
                <a:cs typeface="Times"/>
                <a:sym typeface="Times"/>
              </a:defRPr>
            </a:lvl3pPr>
            <a:lvl4pPr marR="0" lvl="3" algn="ctr" rtl="0">
              <a:spcBef>
                <a:spcPts val="0"/>
              </a:spcBef>
              <a:spcAft>
                <a:spcPts val="0"/>
              </a:spcAft>
              <a:buSzPts val="1400"/>
              <a:buNone/>
              <a:defRPr sz="2800" b="1" i="0" u="none" strike="noStrike" cap="none">
                <a:solidFill>
                  <a:srgbClr val="000099"/>
                </a:solidFill>
                <a:latin typeface="Times"/>
                <a:ea typeface="Times"/>
                <a:cs typeface="Times"/>
                <a:sym typeface="Times"/>
              </a:defRPr>
            </a:lvl4pPr>
            <a:lvl5pPr marR="0" lvl="4" algn="ctr" rtl="0">
              <a:spcBef>
                <a:spcPts val="0"/>
              </a:spcBef>
              <a:spcAft>
                <a:spcPts val="0"/>
              </a:spcAft>
              <a:buSzPts val="1400"/>
              <a:buNone/>
              <a:defRPr sz="2800" b="1" i="0" u="none" strike="noStrike" cap="none">
                <a:solidFill>
                  <a:srgbClr val="000099"/>
                </a:solidFill>
                <a:latin typeface="Times"/>
                <a:ea typeface="Times"/>
                <a:cs typeface="Times"/>
                <a:sym typeface="Times"/>
              </a:defRPr>
            </a:lvl5pPr>
            <a:lvl6pPr marR="0" lvl="5" algn="ctr" rtl="0">
              <a:spcBef>
                <a:spcPts val="0"/>
              </a:spcBef>
              <a:spcAft>
                <a:spcPts val="0"/>
              </a:spcAft>
              <a:buSzPts val="1400"/>
              <a:buNone/>
              <a:defRPr sz="2800" b="1" i="0" u="none" strike="noStrike" cap="none">
                <a:solidFill>
                  <a:srgbClr val="000099"/>
                </a:solidFill>
                <a:latin typeface="Times"/>
                <a:ea typeface="Times"/>
                <a:cs typeface="Times"/>
                <a:sym typeface="Times"/>
              </a:defRPr>
            </a:lvl6pPr>
            <a:lvl7pPr marR="0" lvl="6" algn="ctr" rtl="0">
              <a:spcBef>
                <a:spcPts val="0"/>
              </a:spcBef>
              <a:spcAft>
                <a:spcPts val="0"/>
              </a:spcAft>
              <a:buSzPts val="1400"/>
              <a:buNone/>
              <a:defRPr sz="2800" b="1" i="0" u="none" strike="noStrike" cap="none">
                <a:solidFill>
                  <a:srgbClr val="000099"/>
                </a:solidFill>
                <a:latin typeface="Times"/>
                <a:ea typeface="Times"/>
                <a:cs typeface="Times"/>
                <a:sym typeface="Times"/>
              </a:defRPr>
            </a:lvl7pPr>
            <a:lvl8pPr marR="0" lvl="7" algn="ctr" rtl="0">
              <a:spcBef>
                <a:spcPts val="0"/>
              </a:spcBef>
              <a:spcAft>
                <a:spcPts val="0"/>
              </a:spcAft>
              <a:buSzPts val="1400"/>
              <a:buNone/>
              <a:defRPr sz="2800" b="1" i="0" u="none" strike="noStrike" cap="none">
                <a:solidFill>
                  <a:srgbClr val="000099"/>
                </a:solidFill>
                <a:latin typeface="Times"/>
                <a:ea typeface="Times"/>
                <a:cs typeface="Times"/>
                <a:sym typeface="Times"/>
              </a:defRPr>
            </a:lvl8pPr>
            <a:lvl9pPr marR="0" lvl="8" algn="ctr" rtl="0">
              <a:spcBef>
                <a:spcPts val="0"/>
              </a:spcBef>
              <a:spcAft>
                <a:spcPts val="0"/>
              </a:spcAft>
              <a:buSzPts val="1400"/>
              <a:buNone/>
              <a:defRPr sz="2800" b="1" i="0" u="none" strike="noStrike" cap="none">
                <a:solidFill>
                  <a:srgbClr val="000099"/>
                </a:solidFill>
                <a:latin typeface="Times"/>
                <a:ea typeface="Times"/>
                <a:cs typeface="Times"/>
                <a:sym typeface="Time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gif"/><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gif"/></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49.jpg"/><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2.jpg"/></Relationships>
</file>

<file path=ppt/slides/_rels/slide31.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68.jpg"/></Relationships>
</file>

<file path=ppt/slides/_rels/slide3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jpg"/></Relationships>
</file>

<file path=ppt/slides/_rels/slide3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gif"/></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72.jpg"/><Relationship Id="rId4" Type="http://schemas.openxmlformats.org/officeDocument/2006/relationships/image" Target="../media/image82.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85.jpg"/><Relationship Id="rId4" Type="http://schemas.openxmlformats.org/officeDocument/2006/relationships/image" Target="../media/image84.jpg"/></Relationships>
</file>

<file path=ppt/slides/_rels/slide4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jpg"/><Relationship Id="rId4" Type="http://schemas.openxmlformats.org/officeDocument/2006/relationships/image" Target="../media/image88.jpg"/></Relationships>
</file>

<file path=ppt/slides/_rels/slide43.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9.emf"/></Relationships>
</file>

<file path=ppt/slides/_rels/slide4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1.emf"/></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103.jp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tUpiohbBv6o"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07.jpg"/></Relationships>
</file>

<file path=ppt/slides/_rels/slide52.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10.jpg"/><Relationship Id="rId4" Type="http://schemas.openxmlformats.org/officeDocument/2006/relationships/image" Target="../media/image109.jpg"/></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1.jpg"/><Relationship Id="rId7" Type="http://schemas.openxmlformats.org/officeDocument/2006/relationships/image" Target="../media/image115.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2.png"/></Relationships>
</file>

<file path=ppt/slides/_rels/slide55.xml.rels><?xml version="1.0" encoding="UTF-8" standalone="yes"?>
<Relationships xmlns="http://schemas.openxmlformats.org/package/2006/relationships"><Relationship Id="rId8" Type="http://schemas.openxmlformats.org/officeDocument/2006/relationships/image" Target="../media/image121.jpg"/><Relationship Id="rId3" Type="http://schemas.openxmlformats.org/officeDocument/2006/relationships/image" Target="../media/image116.jpg"/><Relationship Id="rId7" Type="http://schemas.openxmlformats.org/officeDocument/2006/relationships/image" Target="../media/image12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jpg"/><Relationship Id="rId9" Type="http://schemas.openxmlformats.org/officeDocument/2006/relationships/image" Target="../media/image122.jpg"/></Relationships>
</file>

<file path=ppt/slides/_rels/slide56.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gif"/></Relationships>
</file>

<file path=ppt/slides/_rels/slide57.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9.jpg"/><Relationship Id="rId4" Type="http://schemas.openxmlformats.org/officeDocument/2006/relationships/image" Target="../media/image128.jpg"/></Relationships>
</file>

<file path=ppt/slides/_rels/slide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59.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1"/>
          <p:cNvSpPr txBox="1"/>
          <p:nvPr/>
        </p:nvSpPr>
        <p:spPr>
          <a:xfrm>
            <a:off x="774700" y="5446198"/>
            <a:ext cx="6142038"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CH" sz="2000" b="1" dirty="0">
                <a:solidFill>
                  <a:srgbClr val="DFC012"/>
                </a:solidFill>
                <a:latin typeface="Trebuchet MS"/>
                <a:ea typeface="Trebuchet MS"/>
                <a:cs typeface="Trebuchet MS"/>
                <a:sym typeface="Trebuchet MS"/>
              </a:rPr>
              <a:t>BG Dornbirn</a:t>
            </a:r>
          </a:p>
          <a:p>
            <a:pPr marL="0" marR="0" lvl="0" indent="0" algn="l" rtl="0">
              <a:spcBef>
                <a:spcPts val="0"/>
              </a:spcBef>
              <a:spcAft>
                <a:spcPts val="0"/>
              </a:spcAft>
              <a:buNone/>
            </a:pPr>
            <a:r>
              <a:rPr lang="de-CH" sz="2000" b="1" dirty="0">
                <a:solidFill>
                  <a:srgbClr val="DFC012"/>
                </a:solidFill>
                <a:latin typeface="Trebuchet MS"/>
                <a:ea typeface="Trebuchet MS"/>
                <a:cs typeface="Trebuchet MS"/>
                <a:sym typeface="Trebuchet MS"/>
              </a:rPr>
              <a:t>HLA Hohenems</a:t>
            </a:r>
            <a:endParaRPr sz="2000" b="1" dirty="0">
              <a:solidFill>
                <a:srgbClr val="DFC012"/>
              </a:solidFill>
              <a:latin typeface="Trebuchet MS"/>
              <a:ea typeface="Trebuchet MS"/>
              <a:cs typeface="Trebuchet MS"/>
              <a:sym typeface="Trebuchet MS"/>
            </a:endParaRPr>
          </a:p>
          <a:p>
            <a:pPr marL="0" marR="0" lvl="0" indent="0" algn="l" rtl="0">
              <a:spcBef>
                <a:spcPts val="0"/>
              </a:spcBef>
              <a:spcAft>
                <a:spcPts val="0"/>
              </a:spcAft>
              <a:buNone/>
            </a:pPr>
            <a:r>
              <a:rPr lang="en-US" sz="2000" b="1" dirty="0">
                <a:solidFill>
                  <a:schemeClr val="lt1"/>
                </a:solidFill>
                <a:latin typeface="Trebuchet MS"/>
                <a:ea typeface="Trebuchet MS"/>
                <a:cs typeface="Trebuchet MS"/>
                <a:sym typeface="Trebuchet MS"/>
              </a:rPr>
              <a:t>26. Mai 2023</a:t>
            </a:r>
            <a:endParaRPr sz="1400" b="1" dirty="0">
              <a:solidFill>
                <a:schemeClr val="lt1"/>
              </a:solidFill>
              <a:latin typeface="Trebuchet MS"/>
              <a:ea typeface="Trebuchet MS"/>
              <a:cs typeface="Trebuchet MS"/>
              <a:sym typeface="Trebuchet MS"/>
            </a:endParaRPr>
          </a:p>
        </p:txBody>
      </p:sp>
      <p:sp>
        <p:nvSpPr>
          <p:cNvPr id="74" name="Google Shape;74;p1"/>
          <p:cNvSpPr/>
          <p:nvPr/>
        </p:nvSpPr>
        <p:spPr>
          <a:xfrm>
            <a:off x="735013" y="1617663"/>
            <a:ext cx="6961187"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E7C816"/>
                </a:solidFill>
                <a:latin typeface="Trebuchet MS"/>
                <a:ea typeface="Trebuchet MS"/>
                <a:cs typeface="Trebuchet MS"/>
                <a:sym typeface="Trebuchet MS"/>
              </a:rPr>
              <a:t>Von den </a:t>
            </a:r>
            <a:r>
              <a:rPr lang="en-US" sz="4400" b="1" dirty="0" err="1">
                <a:solidFill>
                  <a:srgbClr val="E7C816"/>
                </a:solidFill>
                <a:latin typeface="Trebuchet MS"/>
                <a:ea typeface="Trebuchet MS"/>
                <a:cs typeface="Trebuchet MS"/>
                <a:sym typeface="Trebuchet MS"/>
              </a:rPr>
              <a:t>kleinsten</a:t>
            </a:r>
            <a:r>
              <a:rPr lang="en-US" sz="4400" b="1" dirty="0">
                <a:solidFill>
                  <a:srgbClr val="E7C816"/>
                </a:solidFill>
                <a:latin typeface="Trebuchet MS"/>
                <a:ea typeface="Trebuchet MS"/>
                <a:cs typeface="Trebuchet MS"/>
                <a:sym typeface="Trebuchet MS"/>
              </a:rPr>
              <a:t> </a:t>
            </a:r>
            <a:r>
              <a:rPr lang="en-US" sz="4400" b="1" dirty="0" err="1">
                <a:solidFill>
                  <a:srgbClr val="E7C816"/>
                </a:solidFill>
                <a:latin typeface="Trebuchet MS"/>
                <a:ea typeface="Trebuchet MS"/>
                <a:cs typeface="Trebuchet MS"/>
                <a:sym typeface="Trebuchet MS"/>
              </a:rPr>
              <a:t>Teilchen</a:t>
            </a:r>
            <a:r>
              <a:rPr lang="en-US" sz="4400" b="1" dirty="0">
                <a:solidFill>
                  <a:srgbClr val="E7C816"/>
                </a:solidFill>
                <a:latin typeface="Trebuchet MS"/>
                <a:ea typeface="Trebuchet MS"/>
                <a:cs typeface="Trebuchet MS"/>
                <a:sym typeface="Trebuchet MS"/>
              </a:rPr>
              <a:t> bis </a:t>
            </a:r>
            <a:r>
              <a:rPr lang="en-US" sz="4400" b="1" dirty="0" err="1">
                <a:solidFill>
                  <a:srgbClr val="E7C816"/>
                </a:solidFill>
                <a:latin typeface="Trebuchet MS"/>
                <a:ea typeface="Trebuchet MS"/>
                <a:cs typeface="Trebuchet MS"/>
                <a:sym typeface="Trebuchet MS"/>
              </a:rPr>
              <a:t>zum</a:t>
            </a:r>
            <a:r>
              <a:rPr lang="en-US" sz="4400" b="1" dirty="0">
                <a:solidFill>
                  <a:srgbClr val="E7C816"/>
                </a:solidFill>
                <a:latin typeface="Trebuchet MS"/>
                <a:ea typeface="Trebuchet MS"/>
                <a:cs typeface="Trebuchet MS"/>
                <a:sym typeface="Trebuchet MS"/>
              </a:rPr>
              <a:t> </a:t>
            </a:r>
            <a:r>
              <a:rPr lang="en-US" sz="4400" b="1" dirty="0" err="1">
                <a:solidFill>
                  <a:srgbClr val="E7C816"/>
                </a:solidFill>
                <a:latin typeface="Trebuchet MS"/>
                <a:ea typeface="Trebuchet MS"/>
                <a:cs typeface="Trebuchet MS"/>
                <a:sym typeface="Trebuchet MS"/>
              </a:rPr>
              <a:t>Kosmos</a:t>
            </a:r>
            <a:endParaRPr sz="4400" b="1" dirty="0">
              <a:solidFill>
                <a:srgbClr val="E7C816"/>
              </a:solidFill>
              <a:latin typeface="Trebuchet MS"/>
              <a:ea typeface="Trebuchet MS"/>
              <a:cs typeface="Trebuchet MS"/>
              <a:sym typeface="Trebuchet MS"/>
            </a:endParaRPr>
          </a:p>
        </p:txBody>
      </p:sp>
      <p:sp>
        <p:nvSpPr>
          <p:cNvPr id="75" name="Google Shape;75;p1"/>
          <p:cNvSpPr/>
          <p:nvPr/>
        </p:nvSpPr>
        <p:spPr>
          <a:xfrm>
            <a:off x="3517900" y="5076825"/>
            <a:ext cx="5805488" cy="138499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dirty="0">
                <a:solidFill>
                  <a:srgbClr val="E7C816"/>
                </a:solidFill>
                <a:latin typeface="Trebuchet MS"/>
                <a:ea typeface="Trebuchet MS"/>
                <a:cs typeface="Trebuchet MS"/>
                <a:sym typeface="Trebuchet MS"/>
              </a:rPr>
              <a:t>Claudia-Elisabeth Wulz</a:t>
            </a:r>
            <a:endParaRPr dirty="0"/>
          </a:p>
          <a:p>
            <a:pPr marL="0" marR="0" lvl="0" indent="0" algn="r" rtl="0">
              <a:spcBef>
                <a:spcPts val="0"/>
              </a:spcBef>
              <a:spcAft>
                <a:spcPts val="0"/>
              </a:spcAft>
              <a:buNone/>
            </a:pPr>
            <a:r>
              <a:rPr lang="en-US" sz="2000" b="1" dirty="0" err="1">
                <a:solidFill>
                  <a:schemeClr val="lt1"/>
                </a:solidFill>
                <a:latin typeface="Trebuchet MS"/>
                <a:ea typeface="Trebuchet MS"/>
                <a:cs typeface="Trebuchet MS"/>
                <a:sym typeface="Trebuchet MS"/>
              </a:rPr>
              <a:t>Institut</a:t>
            </a:r>
            <a:r>
              <a:rPr lang="en-US" sz="2000" b="1" dirty="0">
                <a:solidFill>
                  <a:schemeClr val="lt1"/>
                </a:solidFill>
                <a:latin typeface="Trebuchet MS"/>
                <a:ea typeface="Trebuchet MS"/>
                <a:cs typeface="Trebuchet MS"/>
                <a:sym typeface="Trebuchet MS"/>
              </a:rPr>
              <a:t> für </a:t>
            </a:r>
            <a:r>
              <a:rPr lang="en-US" sz="2000" b="1" dirty="0" err="1">
                <a:solidFill>
                  <a:schemeClr val="lt1"/>
                </a:solidFill>
                <a:latin typeface="Trebuchet MS"/>
                <a:ea typeface="Trebuchet MS"/>
                <a:cs typeface="Trebuchet MS"/>
                <a:sym typeface="Trebuchet MS"/>
              </a:rPr>
              <a:t>Hochenergiephysik</a:t>
            </a:r>
            <a:r>
              <a:rPr lang="en-US" sz="2000" b="1" dirty="0">
                <a:solidFill>
                  <a:schemeClr val="lt1"/>
                </a:solidFill>
                <a:latin typeface="Trebuchet MS"/>
                <a:ea typeface="Trebuchet MS"/>
                <a:cs typeface="Trebuchet MS"/>
                <a:sym typeface="Trebuchet MS"/>
              </a:rPr>
              <a:t> </a:t>
            </a:r>
            <a:endParaRPr dirty="0"/>
          </a:p>
          <a:p>
            <a:pPr marL="0" marR="0" lvl="0" indent="0" algn="r" rtl="0">
              <a:spcBef>
                <a:spcPts val="0"/>
              </a:spcBef>
              <a:spcAft>
                <a:spcPts val="0"/>
              </a:spcAft>
              <a:buNone/>
            </a:pPr>
            <a:r>
              <a:rPr lang="en-US" sz="2000" b="1" dirty="0" err="1">
                <a:solidFill>
                  <a:schemeClr val="lt1"/>
                </a:solidFill>
                <a:latin typeface="Trebuchet MS"/>
                <a:ea typeface="Trebuchet MS"/>
                <a:cs typeface="Trebuchet MS"/>
                <a:sym typeface="Trebuchet MS"/>
              </a:rPr>
              <a:t>Österreichische</a:t>
            </a:r>
            <a:r>
              <a:rPr lang="en-US" sz="2000" b="1" dirty="0">
                <a:solidFill>
                  <a:schemeClr val="lt1"/>
                </a:solidFill>
                <a:latin typeface="Trebuchet MS"/>
                <a:ea typeface="Trebuchet MS"/>
                <a:cs typeface="Trebuchet MS"/>
                <a:sym typeface="Trebuchet MS"/>
              </a:rPr>
              <a:t> Akademie der </a:t>
            </a:r>
            <a:r>
              <a:rPr lang="en-US" sz="2000" b="1" dirty="0" err="1">
                <a:solidFill>
                  <a:schemeClr val="lt1"/>
                </a:solidFill>
                <a:latin typeface="Trebuchet MS"/>
                <a:ea typeface="Trebuchet MS"/>
                <a:cs typeface="Trebuchet MS"/>
                <a:sym typeface="Trebuchet MS"/>
              </a:rPr>
              <a:t>Wissenschaften</a:t>
            </a:r>
            <a:endParaRPr sz="2000" b="1" dirty="0">
              <a:solidFill>
                <a:schemeClr val="lt1"/>
              </a:solidFill>
              <a:latin typeface="Trebuchet MS"/>
              <a:ea typeface="Trebuchet MS"/>
              <a:cs typeface="Trebuchet MS"/>
              <a:sym typeface="Trebuchet MS"/>
            </a:endParaRPr>
          </a:p>
          <a:p>
            <a:pPr marL="0" marR="0" lvl="0" indent="0" algn="r" rtl="0">
              <a:spcBef>
                <a:spcPts val="0"/>
              </a:spcBef>
              <a:spcAft>
                <a:spcPts val="0"/>
              </a:spcAft>
              <a:buNone/>
            </a:pPr>
            <a:r>
              <a:rPr lang="en-US" sz="2000" b="1" dirty="0">
                <a:solidFill>
                  <a:schemeClr val="lt1"/>
                </a:solidFill>
                <a:latin typeface="Trebuchet MS"/>
                <a:ea typeface="Trebuchet MS"/>
                <a:cs typeface="Trebuchet MS"/>
                <a:sym typeface="Trebuchet MS"/>
              </a:rPr>
              <a:t>CERN </a:t>
            </a:r>
            <a:endParaRPr sz="2000" b="1" dirty="0">
              <a:solidFill>
                <a:schemeClr val="lt1"/>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5"/>
        <p:cNvGrpSpPr/>
        <p:nvPr/>
      </p:nvGrpSpPr>
      <p:grpSpPr>
        <a:xfrm>
          <a:off x="0" y="0"/>
          <a:ext cx="0" cy="0"/>
          <a:chOff x="0" y="0"/>
          <a:chExt cx="0" cy="0"/>
        </a:xfrm>
      </p:grpSpPr>
      <p:sp>
        <p:nvSpPr>
          <p:cNvPr id="206" name="Google Shape;206;p10"/>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207" name="Google Shape;207;p10"/>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10</a:t>
            </a:fld>
            <a:endParaRPr b="0" i="0">
              <a:solidFill>
                <a:srgbClr val="FFFFFF"/>
              </a:solidFill>
              <a:latin typeface="Arial"/>
              <a:ea typeface="Arial"/>
              <a:cs typeface="Arial"/>
              <a:sym typeface="Arial"/>
            </a:endParaRPr>
          </a:p>
        </p:txBody>
      </p:sp>
      <p:sp>
        <p:nvSpPr>
          <p:cNvPr id="208" name="Google Shape;208;p10"/>
          <p:cNvSpPr/>
          <p:nvPr/>
        </p:nvSpPr>
        <p:spPr>
          <a:xfrm>
            <a:off x="911225" y="1141949"/>
            <a:ext cx="8499475" cy="46166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E7C816"/>
                </a:solidFill>
                <a:latin typeface="Trebuchet MS"/>
                <a:ea typeface="Trebuchet MS"/>
                <a:cs typeface="Trebuchet MS"/>
                <a:sym typeface="Trebuchet MS"/>
              </a:rPr>
              <a:t>Wie und wann ist das Universum entstanden?</a:t>
            </a:r>
            <a:endParaRPr/>
          </a:p>
          <a:p>
            <a:pPr marL="0" marR="0" lvl="0" indent="0" algn="l" rtl="0">
              <a:spcBef>
                <a:spcPts val="0"/>
              </a:spcBef>
              <a:spcAft>
                <a:spcPts val="0"/>
              </a:spcAft>
              <a:buNone/>
            </a:pPr>
            <a:endParaRPr sz="2000" b="0">
              <a:solidFill>
                <a:srgbClr val="E7C816"/>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rgbClr val="FFFFFF"/>
                </a:solidFill>
                <a:latin typeface="Trebuchet MS"/>
                <a:ea typeface="Trebuchet MS"/>
                <a:cs typeface="Trebuchet MS"/>
                <a:sym typeface="Trebuchet MS"/>
              </a:rPr>
              <a:t>Es entstand aus extrem heißen, dichten Zustand, vor 13,8 Milliarden Jahren.</a:t>
            </a:r>
            <a:endParaRPr/>
          </a:p>
          <a:p>
            <a:pPr marL="0" marR="0" lvl="0" indent="0" algn="l" rtl="0">
              <a:spcBef>
                <a:spcPts val="0"/>
              </a:spcBef>
              <a:spcAft>
                <a:spcPts val="0"/>
              </a:spcAft>
              <a:buNone/>
            </a:pPr>
            <a:endParaRPr sz="1800" b="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rgbClr val="FFFFFF"/>
                </a:solidFill>
                <a:latin typeface="Trebuchet MS"/>
                <a:ea typeface="Trebuchet MS"/>
                <a:cs typeface="Trebuchet MS"/>
                <a:sym typeface="Trebuchet MS"/>
              </a:rPr>
              <a:t>Seither dehnt es sich aus und kühlt sich ab.</a:t>
            </a:r>
            <a:endParaRPr/>
          </a:p>
          <a:p>
            <a:pPr marL="0" marR="0" lvl="0" indent="0" algn="l" rtl="0">
              <a:spcBef>
                <a:spcPts val="0"/>
              </a:spcBef>
              <a:spcAft>
                <a:spcPts val="0"/>
              </a:spcAft>
              <a:buNone/>
            </a:pPr>
            <a:endParaRPr sz="1800" b="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b="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b="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000" b="1">
                <a:solidFill>
                  <a:srgbClr val="E7C816"/>
                </a:solidFill>
                <a:latin typeface="Trebuchet MS"/>
                <a:ea typeface="Trebuchet MS"/>
                <a:cs typeface="Trebuchet MS"/>
                <a:sym typeface="Trebuchet MS"/>
              </a:rPr>
              <a:t>Woher wissen wir das?</a:t>
            </a:r>
            <a:endParaRPr/>
          </a:p>
          <a:p>
            <a:pPr marL="0" marR="0" lvl="0" indent="0" algn="l" rtl="0">
              <a:spcBef>
                <a:spcPts val="0"/>
              </a:spcBef>
              <a:spcAft>
                <a:spcPts val="0"/>
              </a:spcAft>
              <a:buNone/>
            </a:pPr>
            <a:endParaRPr sz="1800" b="1">
              <a:solidFill>
                <a:srgbClr val="000099"/>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rgbClr val="FFFFFF"/>
                </a:solidFill>
                <a:latin typeface="Trebuchet MS"/>
                <a:ea typeface="Trebuchet MS"/>
                <a:cs typeface="Trebuchet MS"/>
                <a:sym typeface="Trebuchet MS"/>
              </a:rPr>
              <a:t>Ursprünglich aus Beobachtungen von Galaxien</a:t>
            </a:r>
            <a:endParaRPr sz="1800" b="0">
              <a:solidFill>
                <a:srgbClr val="FFFFFF"/>
              </a:solidFill>
              <a:latin typeface="Trebuchet MS"/>
              <a:ea typeface="Trebuchet MS"/>
              <a:cs typeface="Trebuchet MS"/>
              <a:sym typeface="Trebuchet MS"/>
            </a:endParaRPr>
          </a:p>
          <a:p>
            <a:pPr marL="0" marR="0" lvl="0" indent="0" algn="l" rtl="0">
              <a:spcBef>
                <a:spcPts val="0"/>
              </a:spcBef>
              <a:spcAft>
                <a:spcPts val="0"/>
              </a:spcAft>
              <a:buNone/>
            </a:pPr>
            <a:endParaRPr sz="1800" b="0">
              <a:solidFill>
                <a:srgbClr val="FFFFFF"/>
              </a:solidFill>
              <a:latin typeface="Trebuchet MS"/>
              <a:ea typeface="Trebuchet MS"/>
              <a:cs typeface="Trebuchet MS"/>
              <a:sym typeface="Trebuchet MS"/>
            </a:endParaRPr>
          </a:p>
          <a:p>
            <a:pPr marL="0" marR="0" lvl="0" indent="0" algn="l" rtl="0">
              <a:lnSpc>
                <a:spcPct val="150000"/>
              </a:lnSpc>
              <a:spcBef>
                <a:spcPts val="0"/>
              </a:spcBef>
              <a:spcAft>
                <a:spcPts val="0"/>
              </a:spcAft>
              <a:buNone/>
            </a:pPr>
            <a:r>
              <a:rPr lang="en-US" sz="1800" b="0">
                <a:solidFill>
                  <a:srgbClr val="FFFFFF"/>
                </a:solidFill>
                <a:latin typeface="Trebuchet MS"/>
                <a:ea typeface="Trebuchet MS"/>
                <a:cs typeface="Trebuchet MS"/>
                <a:sym typeface="Trebuchet MS"/>
              </a:rPr>
              <a:t>Heute auch aus Messungen in Astrophysik (z.B. kosmische Hintergrundstrahlung) und Teilchenphysik (z.B. LHC – Kollisionen von Schwerionen)</a:t>
            </a:r>
            <a:endParaRPr sz="1800" b="0">
              <a:solidFill>
                <a:srgbClr val="FFFFFF"/>
              </a:solidFill>
              <a:latin typeface="Trebuchet MS"/>
              <a:ea typeface="Trebuchet MS"/>
              <a:cs typeface="Trebuchet MS"/>
              <a:sym typeface="Trebuchet MS"/>
            </a:endParaRPr>
          </a:p>
          <a:p>
            <a:pPr marL="0" marR="0" lvl="0" indent="0" algn="l" rtl="0">
              <a:spcBef>
                <a:spcPts val="0"/>
              </a:spcBef>
              <a:spcAft>
                <a:spcPts val="0"/>
              </a:spcAft>
              <a:buNone/>
            </a:pPr>
            <a:endParaRPr sz="1800" b="0">
              <a:solidFill>
                <a:schemeClr val="dk1"/>
              </a:solidFill>
              <a:latin typeface="Trebuchet MS"/>
              <a:ea typeface="Trebuchet MS"/>
              <a:cs typeface="Trebuchet MS"/>
              <a:sym typeface="Trebuchet MS"/>
            </a:endParaRPr>
          </a:p>
        </p:txBody>
      </p:sp>
      <p:pic>
        <p:nvPicPr>
          <p:cNvPr id="209" name="Google Shape;209;p10" descr="bigbang image"/>
          <p:cNvPicPr preferRelativeResize="0"/>
          <p:nvPr/>
        </p:nvPicPr>
        <p:blipFill rotWithShape="1">
          <a:blip r:embed="rId3">
            <a:alphaModFix/>
          </a:blip>
          <a:srcRect/>
          <a:stretch/>
        </p:blipFill>
        <p:spPr>
          <a:xfrm>
            <a:off x="6357033" y="2425700"/>
            <a:ext cx="2205942" cy="1930400"/>
          </a:xfrm>
          <a:prstGeom prst="rect">
            <a:avLst/>
          </a:prstGeom>
          <a:noFill/>
          <a:ln>
            <a:noFill/>
          </a:ln>
        </p:spPr>
      </p:pic>
      <p:sp>
        <p:nvSpPr>
          <p:cNvPr id="2" name="Google Shape;12;p56">
            <a:extLst>
              <a:ext uri="{FF2B5EF4-FFF2-40B4-BE49-F238E27FC236}">
                <a16:creationId xmlns:a16="http://schemas.microsoft.com/office/drawing/2014/main" id="{9D84F52D-6C2E-92B1-BEA4-4DC02FF67C73}"/>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Shape 215"/>
        <p:cNvGrpSpPr/>
        <p:nvPr/>
      </p:nvGrpSpPr>
      <p:grpSpPr>
        <a:xfrm>
          <a:off x="0" y="0"/>
          <a:ext cx="0" cy="0"/>
          <a:chOff x="0" y="0"/>
          <a:chExt cx="0" cy="0"/>
        </a:xfrm>
      </p:grpSpPr>
      <p:pic>
        <p:nvPicPr>
          <p:cNvPr id="216" name="Google Shape;216;p11" descr="hooker.jpg"/>
          <p:cNvPicPr preferRelativeResize="0"/>
          <p:nvPr/>
        </p:nvPicPr>
        <p:blipFill rotWithShape="1">
          <a:blip r:embed="rId3">
            <a:alphaModFix/>
          </a:blip>
          <a:srcRect/>
          <a:stretch/>
        </p:blipFill>
        <p:spPr>
          <a:xfrm>
            <a:off x="-207534" y="-596899"/>
            <a:ext cx="10113534" cy="7835900"/>
          </a:xfrm>
          <a:prstGeom prst="rect">
            <a:avLst/>
          </a:prstGeom>
          <a:noFill/>
          <a:ln>
            <a:noFill/>
          </a:ln>
        </p:spPr>
      </p:pic>
      <p:sp>
        <p:nvSpPr>
          <p:cNvPr id="217" name="Google Shape;217;p11"/>
          <p:cNvSpPr txBox="1"/>
          <p:nvPr/>
        </p:nvSpPr>
        <p:spPr>
          <a:xfrm>
            <a:off x="3352800" y="5002986"/>
            <a:ext cx="6223000" cy="138499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lt1"/>
              </a:buClr>
              <a:buSzPts val="2000"/>
              <a:buFont typeface="Trebuchet MS"/>
              <a:buChar char="-"/>
            </a:pPr>
            <a:r>
              <a:rPr lang="en-US" sz="2000" b="1">
                <a:solidFill>
                  <a:schemeClr val="lt1"/>
                </a:solidFill>
                <a:latin typeface="Trebuchet MS"/>
                <a:ea typeface="Trebuchet MS"/>
                <a:cs typeface="Trebuchet MS"/>
                <a:sym typeface="Trebuchet MS"/>
              </a:rPr>
              <a:t>Galaxien bewegen sich voneinander weg</a:t>
            </a:r>
            <a:endParaRPr sz="2000" b="1">
              <a:solidFill>
                <a:schemeClr val="lt1"/>
              </a:solidFill>
              <a:latin typeface="Trebuchet MS"/>
              <a:ea typeface="Trebuchet MS"/>
              <a:cs typeface="Trebuchet MS"/>
              <a:sym typeface="Trebuchet MS"/>
            </a:endParaRPr>
          </a:p>
          <a:p>
            <a:pPr marL="342900" marR="0" lvl="0" indent="-342900" algn="l" rtl="0">
              <a:spcBef>
                <a:spcPts val="0"/>
              </a:spcBef>
              <a:spcAft>
                <a:spcPts val="0"/>
              </a:spcAft>
              <a:buClr>
                <a:schemeClr val="lt1"/>
              </a:buClr>
              <a:buSzPts val="2000"/>
              <a:buFont typeface="Trebuchet MS"/>
              <a:buChar char="-"/>
            </a:pPr>
            <a:r>
              <a:rPr lang="en-US" sz="2000" b="1">
                <a:solidFill>
                  <a:schemeClr val="lt1"/>
                </a:solidFill>
                <a:latin typeface="Trebuchet MS"/>
                <a:ea typeface="Trebuchet MS"/>
                <a:cs typeface="Trebuchet MS"/>
                <a:sym typeface="Trebuchet MS"/>
              </a:rPr>
              <a:t>Entferntere Galaxien bewegen sich schneller</a:t>
            </a:r>
            <a:r>
              <a:rPr lang="en-US" sz="2400" b="1" i="1">
                <a:solidFill>
                  <a:schemeClr val="lt1"/>
                </a:solidFill>
                <a:latin typeface="Trebuchet MS"/>
                <a:ea typeface="Trebuchet MS"/>
                <a:cs typeface="Trebuchet MS"/>
                <a:sym typeface="Trebuchet MS"/>
              </a:rPr>
              <a:t> </a:t>
            </a:r>
            <a:endParaRPr/>
          </a:p>
          <a:p>
            <a:pPr marL="342900" marR="0" lvl="0" indent="-342900" algn="l" rtl="0">
              <a:spcBef>
                <a:spcPts val="0"/>
              </a:spcBef>
              <a:spcAft>
                <a:spcPts val="0"/>
              </a:spcAft>
              <a:buClr>
                <a:schemeClr val="lt1"/>
              </a:buClr>
              <a:buSzPts val="2000"/>
              <a:buFont typeface="Trebuchet MS"/>
              <a:buChar char="-"/>
            </a:pPr>
            <a:r>
              <a:rPr lang="en-US" sz="2000" b="1" i="1">
                <a:solidFill>
                  <a:schemeClr val="lt1"/>
                </a:solidFill>
                <a:latin typeface="Trebuchet MS"/>
                <a:ea typeface="Trebuchet MS"/>
                <a:cs typeface="Trebuchet MS"/>
                <a:sym typeface="Trebuchet MS"/>
              </a:rPr>
              <a:t>H</a:t>
            </a:r>
            <a:r>
              <a:rPr lang="en-US" sz="2000" b="1" i="1" baseline="-25000">
                <a:solidFill>
                  <a:schemeClr val="lt1"/>
                </a:solidFill>
                <a:latin typeface="Trebuchet MS"/>
                <a:ea typeface="Trebuchet MS"/>
                <a:cs typeface="Trebuchet MS"/>
                <a:sym typeface="Trebuchet MS"/>
              </a:rPr>
              <a:t>0</a:t>
            </a:r>
            <a:r>
              <a:rPr lang="en-US" sz="2000" b="1">
                <a:solidFill>
                  <a:schemeClr val="lt1"/>
                </a:solidFill>
                <a:latin typeface="Trebuchet MS"/>
                <a:ea typeface="Trebuchet MS"/>
                <a:cs typeface="Trebuchet MS"/>
                <a:sym typeface="Trebuchet MS"/>
              </a:rPr>
              <a:t> ~ 68 km s</a:t>
            </a:r>
            <a:r>
              <a:rPr lang="en-US" sz="2000" b="1" baseline="30000">
                <a:solidFill>
                  <a:schemeClr val="lt1"/>
                </a:solidFill>
                <a:latin typeface="Trebuchet MS"/>
                <a:ea typeface="Trebuchet MS"/>
                <a:cs typeface="Trebuchet MS"/>
                <a:sym typeface="Trebuchet MS"/>
              </a:rPr>
              <a:t>-1</a:t>
            </a:r>
            <a:r>
              <a:rPr lang="en-US" sz="2000" b="1">
                <a:solidFill>
                  <a:schemeClr val="lt1"/>
                </a:solidFill>
                <a:latin typeface="Trebuchet MS"/>
                <a:ea typeface="Trebuchet MS"/>
                <a:cs typeface="Trebuchet MS"/>
                <a:sym typeface="Trebuchet MS"/>
              </a:rPr>
              <a:t> Mpc</a:t>
            </a:r>
            <a:r>
              <a:rPr lang="en-US" sz="2000" b="1" baseline="30000">
                <a:solidFill>
                  <a:schemeClr val="lt1"/>
                </a:solidFill>
                <a:latin typeface="Trebuchet MS"/>
                <a:ea typeface="Trebuchet MS"/>
                <a:cs typeface="Trebuchet MS"/>
                <a:sym typeface="Trebuchet MS"/>
              </a:rPr>
              <a:t>-1</a:t>
            </a:r>
            <a:r>
              <a:rPr lang="en-US" sz="2000" b="1">
                <a:solidFill>
                  <a:schemeClr val="lt1"/>
                </a:solidFill>
                <a:latin typeface="Trebuchet MS"/>
                <a:ea typeface="Trebuchet MS"/>
                <a:cs typeface="Trebuchet MS"/>
                <a:sym typeface="Trebuchet MS"/>
              </a:rPr>
              <a:t> </a:t>
            </a:r>
            <a:endParaRPr sz="2000" b="1">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000" b="1">
                <a:solidFill>
                  <a:schemeClr val="lt1"/>
                </a:solidFill>
                <a:latin typeface="Trebuchet MS"/>
                <a:ea typeface="Trebuchet MS"/>
                <a:cs typeface="Trebuchet MS"/>
                <a:sym typeface="Trebuchet MS"/>
              </a:rPr>
              <a:t>     </a:t>
            </a:r>
            <a:r>
              <a:rPr lang="en-US" sz="2000" b="1" i="1">
                <a:solidFill>
                  <a:schemeClr val="lt1"/>
                </a:solidFill>
                <a:latin typeface="Trebuchet MS"/>
                <a:ea typeface="Trebuchet MS"/>
                <a:cs typeface="Trebuchet MS"/>
                <a:sym typeface="Trebuchet MS"/>
              </a:rPr>
              <a:t>H</a:t>
            </a:r>
            <a:r>
              <a:rPr lang="en-US" sz="2000" b="1" i="1" baseline="-25000">
                <a:solidFill>
                  <a:schemeClr val="lt1"/>
                </a:solidFill>
                <a:latin typeface="Trebuchet MS"/>
                <a:ea typeface="Trebuchet MS"/>
                <a:cs typeface="Trebuchet MS"/>
                <a:sym typeface="Trebuchet MS"/>
              </a:rPr>
              <a:t>0</a:t>
            </a:r>
            <a:r>
              <a:rPr lang="en-US" sz="2000" b="1">
                <a:solidFill>
                  <a:schemeClr val="lt1"/>
                </a:solidFill>
                <a:latin typeface="Trebuchet MS"/>
                <a:ea typeface="Trebuchet MS"/>
                <a:cs typeface="Trebuchet MS"/>
                <a:sym typeface="Trebuchet MS"/>
              </a:rPr>
              <a:t> … Hubbleparameter (« Hubblekonstante »)</a:t>
            </a:r>
            <a:endParaRPr sz="1400" b="1">
              <a:solidFill>
                <a:srgbClr val="000000"/>
              </a:solidFill>
              <a:latin typeface="Trebuchet MS"/>
              <a:ea typeface="Trebuchet MS"/>
              <a:cs typeface="Trebuchet MS"/>
              <a:sym typeface="Trebuchet MS"/>
            </a:endParaRPr>
          </a:p>
        </p:txBody>
      </p:sp>
      <p:pic>
        <p:nvPicPr>
          <p:cNvPr id="218" name="Google Shape;218;p11" descr="rpk_sn1a"/>
          <p:cNvPicPr preferRelativeResize="0"/>
          <p:nvPr/>
        </p:nvPicPr>
        <p:blipFill rotWithShape="1">
          <a:blip r:embed="rId4">
            <a:alphaModFix/>
          </a:blip>
          <a:srcRect/>
          <a:stretch/>
        </p:blipFill>
        <p:spPr>
          <a:xfrm>
            <a:off x="556790" y="3787972"/>
            <a:ext cx="2745210" cy="2549328"/>
          </a:xfrm>
          <a:prstGeom prst="rect">
            <a:avLst/>
          </a:prstGeom>
          <a:noFill/>
          <a:ln>
            <a:noFill/>
          </a:ln>
        </p:spPr>
      </p:pic>
      <p:sp>
        <p:nvSpPr>
          <p:cNvPr id="219" name="Google Shape;219;p11"/>
          <p:cNvSpPr txBox="1">
            <a:spLocks noGrp="1"/>
          </p:cNvSpPr>
          <p:nvPr>
            <p:ph type="title"/>
          </p:nvPr>
        </p:nvSpPr>
        <p:spPr>
          <a:xfrm>
            <a:off x="3644900" y="3960813"/>
            <a:ext cx="5994400" cy="476250"/>
          </a:xfrm>
          <a:prstGeom prst="rect">
            <a:avLst/>
          </a:prstGeom>
          <a:solidFill>
            <a:schemeClr val="lt1">
              <a:alpha val="88627"/>
            </a:schemeClr>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6600"/>
                </a:solidFill>
                <a:latin typeface="Trebuchet MS"/>
                <a:ea typeface="Trebuchet MS"/>
                <a:cs typeface="Trebuchet MS"/>
                <a:sym typeface="Trebuchet MS"/>
              </a:rPr>
              <a:t>Das Universum dehnt sich aus!</a:t>
            </a:r>
            <a:endParaRPr>
              <a:solidFill>
                <a:srgbClr val="FF6600"/>
              </a:solidFill>
              <a:latin typeface="Trebuchet MS"/>
              <a:ea typeface="Trebuchet MS"/>
              <a:cs typeface="Trebuchet MS"/>
              <a:sym typeface="Trebuchet MS"/>
            </a:endParaRPr>
          </a:p>
        </p:txBody>
      </p:sp>
      <p:grpSp>
        <p:nvGrpSpPr>
          <p:cNvPr id="220" name="Google Shape;220;p11"/>
          <p:cNvGrpSpPr/>
          <p:nvPr/>
        </p:nvGrpSpPr>
        <p:grpSpPr>
          <a:xfrm>
            <a:off x="3225800" y="203200"/>
            <a:ext cx="2857500" cy="3449782"/>
            <a:chOff x="2324100" y="-236682"/>
            <a:chExt cx="2857500" cy="3449782"/>
          </a:xfrm>
        </p:grpSpPr>
        <p:pic>
          <p:nvPicPr>
            <p:cNvPr id="221" name="Google Shape;221;p11" descr="hubble-1.gif"/>
            <p:cNvPicPr preferRelativeResize="0"/>
            <p:nvPr/>
          </p:nvPicPr>
          <p:blipFill rotWithShape="1">
            <a:blip r:embed="rId5">
              <a:alphaModFix/>
            </a:blip>
            <a:srcRect/>
            <a:stretch/>
          </p:blipFill>
          <p:spPr>
            <a:xfrm>
              <a:off x="2324100" y="-236682"/>
              <a:ext cx="2857500" cy="3449782"/>
            </a:xfrm>
            <a:prstGeom prst="rect">
              <a:avLst/>
            </a:prstGeom>
            <a:noFill/>
            <a:ln>
              <a:noFill/>
            </a:ln>
          </p:spPr>
        </p:pic>
        <p:sp>
          <p:nvSpPr>
            <p:cNvPr id="222" name="Google Shape;222;p11"/>
            <p:cNvSpPr txBox="1"/>
            <p:nvPr/>
          </p:nvSpPr>
          <p:spPr>
            <a:xfrm>
              <a:off x="3345039" y="2449513"/>
              <a:ext cx="173637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C3DFF4"/>
                  </a:solidFill>
                  <a:latin typeface="Arial Rounded"/>
                  <a:ea typeface="Arial Rounded"/>
                  <a:cs typeface="Arial Rounded"/>
                  <a:sym typeface="Arial Rounded"/>
                </a:rPr>
                <a:t>Edwin Hubble</a:t>
              </a:r>
              <a:endParaRPr/>
            </a:p>
            <a:p>
              <a:pPr marL="0" marR="0" lvl="0" indent="0" algn="ctr" rtl="0">
                <a:spcBef>
                  <a:spcPts val="0"/>
                </a:spcBef>
                <a:spcAft>
                  <a:spcPts val="0"/>
                </a:spcAft>
                <a:buNone/>
              </a:pPr>
              <a:r>
                <a:rPr lang="en-US" sz="1800" b="1">
                  <a:solidFill>
                    <a:srgbClr val="C3DFF4"/>
                  </a:solidFill>
                  <a:latin typeface="Arial Rounded"/>
                  <a:ea typeface="Arial Rounded"/>
                  <a:cs typeface="Arial Rounded"/>
                  <a:sym typeface="Arial Rounded"/>
                </a:rPr>
                <a:t>(1889-1953)</a:t>
              </a:r>
              <a:endParaRPr sz="1800" b="1">
                <a:solidFill>
                  <a:srgbClr val="C3DFF4"/>
                </a:solidFill>
                <a:latin typeface="Arial Rounded"/>
                <a:ea typeface="Arial Rounded"/>
                <a:cs typeface="Arial Rounded"/>
                <a:sym typeface="Arial Rounded"/>
              </a:endParaRPr>
            </a:p>
          </p:txBody>
        </p:sp>
      </p:grpSp>
      <p:sp>
        <p:nvSpPr>
          <p:cNvPr id="223" name="Google Shape;223;p11"/>
          <p:cNvSpPr/>
          <p:nvPr/>
        </p:nvSpPr>
        <p:spPr>
          <a:xfrm>
            <a:off x="1814118" y="5408712"/>
            <a:ext cx="139951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1">
                <a:solidFill>
                  <a:srgbClr val="FF6600"/>
                </a:solidFill>
                <a:latin typeface="Trebuchet MS"/>
                <a:ea typeface="Trebuchet MS"/>
                <a:cs typeface="Trebuchet MS"/>
                <a:sym typeface="Trebuchet MS"/>
              </a:rPr>
              <a:t>v = H</a:t>
            </a:r>
            <a:r>
              <a:rPr lang="en-US" sz="2400" b="1" i="1" baseline="-25000">
                <a:solidFill>
                  <a:srgbClr val="FF6600"/>
                </a:solidFill>
                <a:latin typeface="Trebuchet MS"/>
                <a:ea typeface="Trebuchet MS"/>
                <a:cs typeface="Trebuchet MS"/>
                <a:sym typeface="Trebuchet MS"/>
              </a:rPr>
              <a:t>0</a:t>
            </a:r>
            <a:r>
              <a:rPr lang="en-US" sz="2400" b="1" i="1">
                <a:solidFill>
                  <a:srgbClr val="FF6600"/>
                </a:solidFill>
                <a:latin typeface="Trebuchet MS"/>
                <a:ea typeface="Trebuchet MS"/>
                <a:cs typeface="Trebuchet MS"/>
                <a:sym typeface="Trebuchet MS"/>
              </a:rPr>
              <a:t> d</a:t>
            </a:r>
            <a:endParaRPr/>
          </a:p>
        </p:txBody>
      </p:sp>
      <p:sp>
        <p:nvSpPr>
          <p:cNvPr id="224" name="Google Shape;224;p11"/>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225" name="Google Shape;225;p11"/>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11</a:t>
            </a:fld>
            <a:endParaRPr b="0" i="0">
              <a:solidFill>
                <a:srgbClr val="FFFFFF"/>
              </a:solidFill>
              <a:latin typeface="Arial"/>
              <a:ea typeface="Arial"/>
              <a:cs typeface="Arial"/>
              <a:sym typeface="Arial"/>
            </a:endParaRPr>
          </a:p>
        </p:txBody>
      </p:sp>
      <p:sp>
        <p:nvSpPr>
          <p:cNvPr id="2" name="Google Shape;12;p56">
            <a:extLst>
              <a:ext uri="{FF2B5EF4-FFF2-40B4-BE49-F238E27FC236}">
                <a16:creationId xmlns:a16="http://schemas.microsoft.com/office/drawing/2014/main" id="{FBC016BC-E0FC-1387-2A41-7B76997381DB}"/>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1"/>
        <p:cNvGrpSpPr/>
        <p:nvPr/>
      </p:nvGrpSpPr>
      <p:grpSpPr>
        <a:xfrm>
          <a:off x="0" y="0"/>
          <a:ext cx="0" cy="0"/>
          <a:chOff x="0" y="0"/>
          <a:chExt cx="0" cy="0"/>
        </a:xfrm>
      </p:grpSpPr>
      <p:pic>
        <p:nvPicPr>
          <p:cNvPr id="232" name="Google Shape;232;p12" descr="big-bang.jpg"/>
          <p:cNvPicPr preferRelativeResize="0"/>
          <p:nvPr/>
        </p:nvPicPr>
        <p:blipFill rotWithShape="1">
          <a:blip r:embed="rId3">
            <a:alphaModFix/>
          </a:blip>
          <a:srcRect/>
          <a:stretch/>
        </p:blipFill>
        <p:spPr>
          <a:xfrm>
            <a:off x="2273300" y="1155700"/>
            <a:ext cx="5549900" cy="5549900"/>
          </a:xfrm>
          <a:prstGeom prst="rect">
            <a:avLst/>
          </a:prstGeom>
          <a:noFill/>
          <a:ln>
            <a:noFill/>
          </a:ln>
        </p:spPr>
      </p:pic>
      <p:sp>
        <p:nvSpPr>
          <p:cNvPr id="233" name="Google Shape;233;p12"/>
          <p:cNvSpPr/>
          <p:nvPr/>
        </p:nvSpPr>
        <p:spPr>
          <a:xfrm>
            <a:off x="339725" y="1217613"/>
            <a:ext cx="9566275" cy="24314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6600"/>
                </a:solidFill>
                <a:latin typeface="Trebuchet MS"/>
                <a:ea typeface="Trebuchet MS"/>
                <a:cs typeface="Trebuchet MS"/>
                <a:sym typeface="Trebuchet MS"/>
              </a:rPr>
              <a:t>Synthese von:</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  Allgemeiner Relativitätstheorie (Einstein)</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  Expandierendes Universum als Lösung der Einsteingleichungen </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           (Lemaître, Friedmann)</a:t>
            </a:r>
            <a:endParaRPr/>
          </a:p>
          <a:p>
            <a:pPr marL="0" marR="0" lvl="0" indent="0" algn="l" rtl="0">
              <a:spcBef>
                <a:spcPts val="0"/>
              </a:spcBef>
              <a:spcAft>
                <a:spcPts val="0"/>
              </a:spcAft>
              <a:buNone/>
            </a:pPr>
            <a:r>
              <a:rPr lang="en-US" sz="1800" b="1">
                <a:solidFill>
                  <a:schemeClr val="lt1"/>
                </a:solidFill>
                <a:latin typeface="Trebuchet MS"/>
                <a:ea typeface="Trebuchet MS"/>
                <a:cs typeface="Trebuchet MS"/>
                <a:sym typeface="Trebuchet MS"/>
              </a:rPr>
              <a:t>  Beobachtung des sich ausdehnenden Universums (Hubble)</a:t>
            </a:r>
            <a:endParaRPr sz="1800" b="1">
              <a:solidFill>
                <a:srgbClr val="DDFFF6"/>
              </a:solidFill>
              <a:latin typeface="Trebuchet MS"/>
              <a:ea typeface="Trebuchet MS"/>
              <a:cs typeface="Trebuchet MS"/>
              <a:sym typeface="Trebuchet MS"/>
            </a:endParaRPr>
          </a:p>
          <a:p>
            <a:pPr marL="0" marR="0" lvl="0" indent="0" algn="l" rtl="0">
              <a:spcBef>
                <a:spcPts val="0"/>
              </a:spcBef>
              <a:spcAft>
                <a:spcPts val="0"/>
              </a:spcAft>
              <a:buNone/>
            </a:pPr>
            <a:endParaRPr sz="2000" b="1">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000" b="1">
                <a:solidFill>
                  <a:srgbClr val="FF6600"/>
                </a:solidFill>
                <a:latin typeface="Trebuchet MS"/>
                <a:ea typeface="Trebuchet MS"/>
                <a:cs typeface="Trebuchet MS"/>
                <a:sym typeface="Trebuchet MS"/>
              </a:rPr>
              <a:t>Schlussfolgerung:</a:t>
            </a:r>
            <a:endParaRPr/>
          </a:p>
          <a:p>
            <a:pPr marL="0" marR="0" lvl="0" indent="0" algn="l" rtl="0">
              <a:spcBef>
                <a:spcPts val="0"/>
              </a:spcBef>
              <a:spcAft>
                <a:spcPts val="0"/>
              </a:spcAft>
              <a:buNone/>
            </a:pPr>
            <a:r>
              <a:rPr lang="en-US" sz="2000" b="1">
                <a:solidFill>
                  <a:srgbClr val="FFFFFF"/>
                </a:solidFill>
                <a:latin typeface="Trebuchet MS"/>
                <a:ea typeface="Trebuchet MS"/>
                <a:cs typeface="Trebuchet MS"/>
                <a:sym typeface="Trebuchet MS"/>
              </a:rPr>
              <a:t>  Das Universum begann in einem Punkt</a:t>
            </a:r>
            <a:endParaRPr sz="2000" b="1">
              <a:solidFill>
                <a:srgbClr val="FFFFFF"/>
              </a:solidFill>
              <a:latin typeface="Trebuchet MS"/>
              <a:ea typeface="Trebuchet MS"/>
              <a:cs typeface="Trebuchet MS"/>
              <a:sym typeface="Trebuchet MS"/>
            </a:endParaRPr>
          </a:p>
        </p:txBody>
      </p:sp>
      <p:sp>
        <p:nvSpPr>
          <p:cNvPr id="234" name="Google Shape;234;p12"/>
          <p:cNvSpPr txBox="1">
            <a:spLocks noGrp="1"/>
          </p:cNvSpPr>
          <p:nvPr>
            <p:ph type="title"/>
          </p:nvPr>
        </p:nvSpPr>
        <p:spPr>
          <a:xfrm>
            <a:off x="685800" y="493713"/>
            <a:ext cx="8559800" cy="476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6600"/>
                </a:solidFill>
                <a:latin typeface="Trebuchet MS"/>
                <a:ea typeface="Trebuchet MS"/>
                <a:cs typeface="Trebuchet MS"/>
                <a:sym typeface="Trebuchet MS"/>
              </a:rPr>
              <a:t>Urknall</a:t>
            </a:r>
            <a:endParaRPr>
              <a:solidFill>
                <a:srgbClr val="FF6600"/>
              </a:solidFill>
              <a:latin typeface="Trebuchet MS"/>
              <a:ea typeface="Trebuchet MS"/>
              <a:cs typeface="Trebuchet MS"/>
              <a:sym typeface="Trebuchet MS"/>
            </a:endParaRPr>
          </a:p>
        </p:txBody>
      </p:sp>
      <p:pic>
        <p:nvPicPr>
          <p:cNvPr id="235" name="Google Shape;235;p12" descr="The-Big-Bang-Theory.jpg"/>
          <p:cNvPicPr preferRelativeResize="0"/>
          <p:nvPr/>
        </p:nvPicPr>
        <p:blipFill rotWithShape="1">
          <a:blip r:embed="rId4">
            <a:alphaModFix/>
          </a:blip>
          <a:srcRect/>
          <a:stretch/>
        </p:blipFill>
        <p:spPr>
          <a:xfrm>
            <a:off x="571500" y="4863356"/>
            <a:ext cx="1930400" cy="1473943"/>
          </a:xfrm>
          <a:prstGeom prst="roundRect">
            <a:avLst>
              <a:gd name="adj" fmla="val 8594"/>
            </a:avLst>
          </a:prstGeom>
          <a:solidFill>
            <a:srgbClr val="ECECEC"/>
          </a:solidFill>
          <a:ln>
            <a:noFill/>
          </a:ln>
          <a:effectLst>
            <a:reflection stA="38000" endPos="28000" dist="5000" dir="5400000" sy="-100000" algn="bl" rotWithShape="0"/>
          </a:effectLst>
        </p:spPr>
      </p:pic>
      <p:sp>
        <p:nvSpPr>
          <p:cNvPr id="236" name="Google Shape;236;p12"/>
          <p:cNvSpPr/>
          <p:nvPr/>
        </p:nvSpPr>
        <p:spPr>
          <a:xfrm>
            <a:off x="2311400" y="5067300"/>
            <a:ext cx="139700" cy="12065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pic>
        <p:nvPicPr>
          <p:cNvPr id="237" name="Google Shape;237;p12" descr="Fred-Hoyle.jpg"/>
          <p:cNvPicPr preferRelativeResize="0"/>
          <p:nvPr/>
        </p:nvPicPr>
        <p:blipFill rotWithShape="1">
          <a:blip r:embed="rId5">
            <a:alphaModFix/>
          </a:blip>
          <a:srcRect/>
          <a:stretch/>
        </p:blipFill>
        <p:spPr>
          <a:xfrm>
            <a:off x="7760422" y="4394200"/>
            <a:ext cx="1534442" cy="1892300"/>
          </a:xfrm>
          <a:prstGeom prst="rect">
            <a:avLst/>
          </a:prstGeom>
          <a:noFill/>
          <a:ln>
            <a:noFill/>
          </a:ln>
        </p:spPr>
      </p:pic>
      <p:sp>
        <p:nvSpPr>
          <p:cNvPr id="238" name="Google Shape;238;p12"/>
          <p:cNvSpPr/>
          <p:nvPr/>
        </p:nvSpPr>
        <p:spPr>
          <a:xfrm>
            <a:off x="7845425" y="3973513"/>
            <a:ext cx="13620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FF6600"/>
                </a:solidFill>
                <a:latin typeface="Trebuchet MS"/>
                <a:ea typeface="Trebuchet MS"/>
                <a:cs typeface="Trebuchet MS"/>
                <a:sym typeface="Trebuchet MS"/>
              </a:rPr>
              <a:t>Fred Hoyle</a:t>
            </a:r>
            <a:endParaRPr/>
          </a:p>
        </p:txBody>
      </p:sp>
      <p:sp>
        <p:nvSpPr>
          <p:cNvPr id="239" name="Google Shape;239;p12"/>
          <p:cNvSpPr/>
          <p:nvPr/>
        </p:nvSpPr>
        <p:spPr>
          <a:xfrm>
            <a:off x="4369346" y="3770412"/>
            <a:ext cx="139022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BA0000"/>
                </a:solidFill>
                <a:latin typeface="Trebuchet MS"/>
                <a:ea typeface="Trebuchet MS"/>
                <a:cs typeface="Trebuchet MS"/>
                <a:sym typeface="Trebuchet MS"/>
              </a:rPr>
              <a:t>Big Bang</a:t>
            </a:r>
            <a:endParaRPr sz="2400" b="1">
              <a:solidFill>
                <a:srgbClr val="DDFFF6"/>
              </a:solidFill>
              <a:latin typeface="Trebuchet MS"/>
              <a:ea typeface="Trebuchet MS"/>
              <a:cs typeface="Trebuchet MS"/>
              <a:sym typeface="Trebuchet MS"/>
            </a:endParaRPr>
          </a:p>
        </p:txBody>
      </p:sp>
      <p:sp>
        <p:nvSpPr>
          <p:cNvPr id="240" name="Google Shape;240;p12"/>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sz="1000" b="1" i="1">
                <a:solidFill>
                  <a:srgbClr val="FFFFFF"/>
                </a:solidFill>
                <a:latin typeface="Arial"/>
                <a:ea typeface="Arial"/>
                <a:cs typeface="Arial"/>
                <a:sym typeface="Arial"/>
              </a:rPr>
              <a:t>12</a:t>
            </a:fld>
            <a:endParaRPr sz="1000" b="0" i="1">
              <a:solidFill>
                <a:srgbClr val="FFFFFF"/>
              </a:solidFill>
              <a:latin typeface="Arial"/>
              <a:ea typeface="Arial"/>
              <a:cs typeface="Arial"/>
              <a:sym typeface="Arial"/>
            </a:endParaRPr>
          </a:p>
        </p:txBody>
      </p:sp>
      <p:pic>
        <p:nvPicPr>
          <p:cNvPr id="241" name="Google Shape;241;p12"/>
          <p:cNvPicPr preferRelativeResize="0"/>
          <p:nvPr/>
        </p:nvPicPr>
        <p:blipFill rotWithShape="1">
          <a:blip r:embed="rId6">
            <a:alphaModFix/>
          </a:blip>
          <a:srcRect/>
          <a:stretch/>
        </p:blipFill>
        <p:spPr>
          <a:xfrm>
            <a:off x="7454900" y="1156120"/>
            <a:ext cx="2239637" cy="1536280"/>
          </a:xfrm>
          <a:prstGeom prst="rect">
            <a:avLst/>
          </a:prstGeom>
          <a:noFill/>
          <a:ln>
            <a:noFill/>
          </a:ln>
        </p:spPr>
      </p:pic>
      <p:sp>
        <p:nvSpPr>
          <p:cNvPr id="242" name="Google Shape;242;p12"/>
          <p:cNvSpPr/>
          <p:nvPr/>
        </p:nvSpPr>
        <p:spPr>
          <a:xfrm>
            <a:off x="7540625" y="2690813"/>
            <a:ext cx="216217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a:solidFill>
                  <a:srgbClr val="FF6600"/>
                </a:solidFill>
                <a:latin typeface="Trebuchet MS"/>
                <a:ea typeface="Trebuchet MS"/>
                <a:cs typeface="Trebuchet MS"/>
                <a:sym typeface="Trebuchet MS"/>
              </a:rPr>
              <a:t>Albert Einstein, Georges Lemaître</a:t>
            </a:r>
            <a:endParaRPr sz="1800" b="0">
              <a:solidFill>
                <a:srgbClr val="FF6600"/>
              </a:solidFill>
              <a:latin typeface="Trebuchet MS"/>
              <a:ea typeface="Trebuchet MS"/>
              <a:cs typeface="Trebuchet MS"/>
              <a:sym typeface="Trebuchet MS"/>
            </a:endParaRPr>
          </a:p>
        </p:txBody>
      </p:sp>
      <p:sp>
        <p:nvSpPr>
          <p:cNvPr id="243" name="Google Shape;243;p12"/>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2" name="Google Shape;12;p56">
            <a:extLst>
              <a:ext uri="{FF2B5EF4-FFF2-40B4-BE49-F238E27FC236}">
                <a16:creationId xmlns:a16="http://schemas.microsoft.com/office/drawing/2014/main" id="{0A761D3A-52C8-B3D5-7418-1E0B47674676}"/>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9"/>
        <p:cNvGrpSpPr/>
        <p:nvPr/>
      </p:nvGrpSpPr>
      <p:grpSpPr>
        <a:xfrm>
          <a:off x="0" y="0"/>
          <a:ext cx="0" cy="0"/>
          <a:chOff x="0" y="0"/>
          <a:chExt cx="0" cy="0"/>
        </a:xfrm>
      </p:grpSpPr>
      <p:sp>
        <p:nvSpPr>
          <p:cNvPr id="250" name="Google Shape;250;p13"/>
          <p:cNvSpPr/>
          <p:nvPr/>
        </p:nvSpPr>
        <p:spPr>
          <a:xfrm>
            <a:off x="292100" y="5784855"/>
            <a:ext cx="9436100" cy="76944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0">
                <a:solidFill>
                  <a:srgbClr val="FF6600"/>
                </a:solidFill>
                <a:latin typeface="Trebuchet MS"/>
                <a:ea typeface="Trebuchet MS"/>
                <a:cs typeface="Trebuchet MS"/>
                <a:sym typeface="Trebuchet MS"/>
              </a:rPr>
              <a:t>Beobachtungen von Supernovae ergaben, dass eine mysteriöse Kraft –</a:t>
            </a:r>
            <a:r>
              <a:rPr lang="en-US" sz="2200" b="0">
                <a:solidFill>
                  <a:schemeClr val="lt2"/>
                </a:solidFill>
                <a:latin typeface="Trebuchet MS"/>
                <a:ea typeface="Trebuchet MS"/>
                <a:cs typeface="Trebuchet MS"/>
                <a:sym typeface="Trebuchet MS"/>
              </a:rPr>
              <a:t>dunkle Energie</a:t>
            </a:r>
            <a:r>
              <a:rPr lang="en-US" sz="2200" b="0">
                <a:solidFill>
                  <a:srgbClr val="FF0000"/>
                </a:solidFill>
                <a:latin typeface="Trebuchet MS"/>
                <a:ea typeface="Trebuchet MS"/>
                <a:cs typeface="Trebuchet MS"/>
                <a:sym typeface="Trebuchet MS"/>
              </a:rPr>
              <a:t> </a:t>
            </a:r>
            <a:r>
              <a:rPr lang="en-US" sz="2200" b="0">
                <a:solidFill>
                  <a:srgbClr val="FF6600"/>
                </a:solidFill>
                <a:latin typeface="Trebuchet MS"/>
                <a:ea typeface="Trebuchet MS"/>
                <a:cs typeface="Trebuchet MS"/>
                <a:sym typeface="Trebuchet MS"/>
              </a:rPr>
              <a:t>– das Universum immer schneller auseinander treibt!</a:t>
            </a:r>
            <a:endParaRPr sz="2200" b="0">
              <a:solidFill>
                <a:srgbClr val="FF6600"/>
              </a:solidFill>
              <a:latin typeface="Trebuchet MS"/>
              <a:ea typeface="Trebuchet MS"/>
              <a:cs typeface="Trebuchet MS"/>
              <a:sym typeface="Trebuchet MS"/>
            </a:endParaRPr>
          </a:p>
        </p:txBody>
      </p:sp>
      <p:sp>
        <p:nvSpPr>
          <p:cNvPr id="252" name="Google Shape;252;p13"/>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253" name="Google Shape;253;p13"/>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13</a:t>
            </a:fld>
            <a:endParaRPr sz="1000" b="0" i="1">
              <a:solidFill>
                <a:schemeClr val="dk1"/>
              </a:solidFill>
              <a:latin typeface="Arial"/>
              <a:ea typeface="Arial"/>
              <a:cs typeface="Arial"/>
              <a:sym typeface="Arial"/>
            </a:endParaRPr>
          </a:p>
        </p:txBody>
      </p:sp>
      <p:pic>
        <p:nvPicPr>
          <p:cNvPr id="320" name="Google Shape;320;p13" descr="darkenergy_logo.jpg"/>
          <p:cNvPicPr preferRelativeResize="0"/>
          <p:nvPr/>
        </p:nvPicPr>
        <p:blipFill rotWithShape="1">
          <a:blip r:embed="rId3">
            <a:alphaModFix/>
          </a:blip>
          <a:srcRect/>
          <a:stretch/>
        </p:blipFill>
        <p:spPr>
          <a:xfrm>
            <a:off x="372533" y="321727"/>
            <a:ext cx="846667" cy="609600"/>
          </a:xfrm>
          <a:prstGeom prst="rect">
            <a:avLst/>
          </a:prstGeom>
          <a:noFill/>
          <a:ln>
            <a:noFill/>
          </a:ln>
        </p:spPr>
      </p:pic>
      <p:grpSp>
        <p:nvGrpSpPr>
          <p:cNvPr id="321" name="Google Shape;321;p13"/>
          <p:cNvGrpSpPr/>
          <p:nvPr/>
        </p:nvGrpSpPr>
        <p:grpSpPr>
          <a:xfrm>
            <a:off x="6646864" y="2032000"/>
            <a:ext cx="2979737" cy="3416300"/>
            <a:chOff x="6646864" y="2032000"/>
            <a:chExt cx="2979737" cy="3416300"/>
          </a:xfrm>
        </p:grpSpPr>
        <p:pic>
          <p:nvPicPr>
            <p:cNvPr id="322" name="Google Shape;322;p13"/>
            <p:cNvPicPr preferRelativeResize="0"/>
            <p:nvPr/>
          </p:nvPicPr>
          <p:blipFill rotWithShape="1">
            <a:blip r:embed="rId4">
              <a:alphaModFix/>
            </a:blip>
            <a:srcRect/>
            <a:stretch/>
          </p:blipFill>
          <p:spPr>
            <a:xfrm>
              <a:off x="6646864" y="2032000"/>
              <a:ext cx="2979737" cy="3416300"/>
            </a:xfrm>
            <a:prstGeom prst="rect">
              <a:avLst/>
            </a:prstGeom>
            <a:noFill/>
            <a:ln>
              <a:noFill/>
            </a:ln>
          </p:spPr>
        </p:pic>
        <p:sp>
          <p:nvSpPr>
            <p:cNvPr id="323" name="Google Shape;323;p13"/>
            <p:cNvSpPr/>
            <p:nvPr/>
          </p:nvSpPr>
          <p:spPr>
            <a:xfrm>
              <a:off x="7697789" y="2214563"/>
              <a:ext cx="1878012" cy="3381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lt1"/>
                  </a:solidFill>
                  <a:latin typeface="Trebuchet MS"/>
                  <a:ea typeface="Trebuchet MS"/>
                  <a:cs typeface="Trebuchet MS"/>
                  <a:sym typeface="Trebuchet MS"/>
                </a:rPr>
                <a:t>Supernova 1987A</a:t>
              </a:r>
              <a:endParaRPr sz="1600" b="0">
                <a:solidFill>
                  <a:schemeClr val="lt1"/>
                </a:solidFill>
                <a:latin typeface="Trebuchet MS"/>
                <a:ea typeface="Trebuchet MS"/>
                <a:cs typeface="Trebuchet MS"/>
                <a:sym typeface="Trebuchet MS"/>
              </a:endParaRPr>
            </a:p>
          </p:txBody>
        </p:sp>
      </p:grpSp>
      <p:sp>
        <p:nvSpPr>
          <p:cNvPr id="324" name="Google Shape;324;p13"/>
          <p:cNvSpPr txBox="1">
            <a:spLocks noGrp="1"/>
          </p:cNvSpPr>
          <p:nvPr>
            <p:ph type="title"/>
          </p:nvPr>
        </p:nvSpPr>
        <p:spPr>
          <a:xfrm>
            <a:off x="1117600" y="290513"/>
            <a:ext cx="8559800" cy="476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0">
                <a:solidFill>
                  <a:schemeClr val="lt2"/>
                </a:solidFill>
                <a:latin typeface="Trebuchet MS"/>
                <a:ea typeface="Trebuchet MS"/>
                <a:cs typeface="Trebuchet MS"/>
                <a:sym typeface="Trebuchet MS"/>
              </a:rPr>
              <a:t>Entdeckung der dunklen Energie 1998</a:t>
            </a:r>
            <a:endParaRPr b="0">
              <a:solidFill>
                <a:schemeClr val="lt2"/>
              </a:solidFill>
              <a:latin typeface="Trebuchet MS"/>
              <a:ea typeface="Trebuchet MS"/>
              <a:cs typeface="Trebuchet MS"/>
              <a:sym typeface="Trebuchet MS"/>
            </a:endParaRPr>
          </a:p>
        </p:txBody>
      </p:sp>
      <p:sp>
        <p:nvSpPr>
          <p:cNvPr id="326" name="Google Shape;326;p13"/>
          <p:cNvSpPr txBox="1">
            <a:spLocks noGrp="1"/>
          </p:cNvSpPr>
          <p:nvPr>
            <p:ph type="dt" idx="10"/>
          </p:nvPr>
        </p:nvSpPr>
        <p:spPr>
          <a:xfrm>
            <a:off x="584200" y="65659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327" name="Google Shape;327;p13"/>
          <p:cNvSpPr txBox="1">
            <a:spLocks noGrp="1"/>
          </p:cNvSpPr>
          <p:nvPr>
            <p:ph type="sldNum" idx="12"/>
          </p:nvPr>
        </p:nvSpPr>
        <p:spPr>
          <a:xfrm>
            <a:off x="5064125" y="65659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13</a:t>
            </a:fld>
            <a:endParaRPr b="0" i="0">
              <a:solidFill>
                <a:srgbClr val="FFFFFF"/>
              </a:solidFill>
              <a:latin typeface="Arial"/>
              <a:ea typeface="Arial"/>
              <a:cs typeface="Arial"/>
              <a:sym typeface="Arial"/>
            </a:endParaRPr>
          </a:p>
        </p:txBody>
      </p:sp>
      <p:sp>
        <p:nvSpPr>
          <p:cNvPr id="2" name="Google Shape;12;p56">
            <a:extLst>
              <a:ext uri="{FF2B5EF4-FFF2-40B4-BE49-F238E27FC236}">
                <a16:creationId xmlns:a16="http://schemas.microsoft.com/office/drawing/2014/main" id="{728B575A-CD7A-CA86-E4A0-09F9E8F7B294}"/>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grpSp>
        <p:nvGrpSpPr>
          <p:cNvPr id="3" name="Group 2">
            <a:extLst>
              <a:ext uri="{FF2B5EF4-FFF2-40B4-BE49-F238E27FC236}">
                <a16:creationId xmlns:a16="http://schemas.microsoft.com/office/drawing/2014/main" id="{997FF086-27B7-2AC0-1B31-2A13C149F552}"/>
              </a:ext>
            </a:extLst>
          </p:cNvPr>
          <p:cNvGrpSpPr/>
          <p:nvPr/>
        </p:nvGrpSpPr>
        <p:grpSpPr>
          <a:xfrm>
            <a:off x="381000" y="901661"/>
            <a:ext cx="6718300" cy="4942684"/>
            <a:chOff x="381000" y="901661"/>
            <a:chExt cx="6718300" cy="4942684"/>
          </a:xfrm>
        </p:grpSpPr>
        <p:sp>
          <p:nvSpPr>
            <p:cNvPr id="4" name="Google Shape;251;p13">
              <a:extLst>
                <a:ext uri="{FF2B5EF4-FFF2-40B4-BE49-F238E27FC236}">
                  <a16:creationId xmlns:a16="http://schemas.microsoft.com/office/drawing/2014/main" id="{313085A5-2A46-8702-37A9-70978967BDC6}"/>
                </a:ext>
              </a:extLst>
            </p:cNvPr>
            <p:cNvSpPr/>
            <p:nvPr/>
          </p:nvSpPr>
          <p:spPr>
            <a:xfrm>
              <a:off x="381000" y="939800"/>
              <a:ext cx="6718300" cy="4876800"/>
            </a:xfrm>
            <a:prstGeom prst="rect">
              <a:avLst/>
            </a:prstGeom>
            <a:solidFill>
              <a:srgbClr val="D8D8D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5" name="Google Shape;256;p13">
              <a:extLst>
                <a:ext uri="{FF2B5EF4-FFF2-40B4-BE49-F238E27FC236}">
                  <a16:creationId xmlns:a16="http://schemas.microsoft.com/office/drawing/2014/main" id="{4787AA2B-8F06-F1C7-04BB-F67D567FB42E}"/>
                </a:ext>
              </a:extLst>
            </p:cNvPr>
            <p:cNvSpPr/>
            <p:nvPr/>
          </p:nvSpPr>
          <p:spPr>
            <a:xfrm>
              <a:off x="1520944" y="1095367"/>
              <a:ext cx="5410200" cy="3886826"/>
            </a:xfrm>
            <a:prstGeom prst="rect">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cxnSp>
          <p:nvCxnSpPr>
            <p:cNvPr id="6" name="Google Shape;257;p13">
              <a:extLst>
                <a:ext uri="{FF2B5EF4-FFF2-40B4-BE49-F238E27FC236}">
                  <a16:creationId xmlns:a16="http://schemas.microsoft.com/office/drawing/2014/main" id="{651B433F-603E-0D6F-6916-3BFABAA0A4E7}"/>
                </a:ext>
              </a:extLst>
            </p:cNvPr>
            <p:cNvCxnSpPr/>
            <p:nvPr/>
          </p:nvCxnSpPr>
          <p:spPr>
            <a:xfrm>
              <a:off x="4492744" y="4994896"/>
              <a:ext cx="0" cy="152425"/>
            </a:xfrm>
            <a:prstGeom prst="straightConnector1">
              <a:avLst/>
            </a:prstGeom>
            <a:noFill/>
            <a:ln w="15875" cap="flat" cmpd="sng">
              <a:solidFill>
                <a:schemeClr val="dk1"/>
              </a:solidFill>
              <a:prstDash val="solid"/>
              <a:round/>
              <a:headEnd type="none" w="med" len="med"/>
              <a:tailEnd type="none" w="med" len="med"/>
            </a:ln>
          </p:spPr>
        </p:cxnSp>
        <p:cxnSp>
          <p:nvCxnSpPr>
            <p:cNvPr id="7" name="Google Shape;258;p13">
              <a:extLst>
                <a:ext uri="{FF2B5EF4-FFF2-40B4-BE49-F238E27FC236}">
                  <a16:creationId xmlns:a16="http://schemas.microsoft.com/office/drawing/2014/main" id="{430C4BD7-96DC-4475-7F6D-79CFB8995CCF}"/>
                </a:ext>
              </a:extLst>
            </p:cNvPr>
            <p:cNvCxnSpPr/>
            <p:nvPr/>
          </p:nvCxnSpPr>
          <p:spPr>
            <a:xfrm>
              <a:off x="2206744" y="4994896"/>
              <a:ext cx="0" cy="152425"/>
            </a:xfrm>
            <a:prstGeom prst="straightConnector1">
              <a:avLst/>
            </a:prstGeom>
            <a:noFill/>
            <a:ln w="15875" cap="flat" cmpd="sng">
              <a:solidFill>
                <a:schemeClr val="dk1"/>
              </a:solidFill>
              <a:prstDash val="solid"/>
              <a:round/>
              <a:headEnd type="none" w="med" len="med"/>
              <a:tailEnd type="none" w="med" len="med"/>
            </a:ln>
          </p:spPr>
        </p:cxnSp>
        <p:cxnSp>
          <p:nvCxnSpPr>
            <p:cNvPr id="8" name="Google Shape;259;p13">
              <a:extLst>
                <a:ext uri="{FF2B5EF4-FFF2-40B4-BE49-F238E27FC236}">
                  <a16:creationId xmlns:a16="http://schemas.microsoft.com/office/drawing/2014/main" id="{47720609-6E96-5660-BF84-EDA4E3FDBD51}"/>
                </a:ext>
              </a:extLst>
            </p:cNvPr>
            <p:cNvCxnSpPr/>
            <p:nvPr/>
          </p:nvCxnSpPr>
          <p:spPr>
            <a:xfrm rot="10800000">
              <a:off x="1368544" y="4436006"/>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9" name="Google Shape;260;p13">
              <a:extLst>
                <a:ext uri="{FF2B5EF4-FFF2-40B4-BE49-F238E27FC236}">
                  <a16:creationId xmlns:a16="http://schemas.microsoft.com/office/drawing/2014/main" id="{700D3793-4625-CA0F-70F6-F37628DC4042}"/>
                </a:ext>
              </a:extLst>
            </p:cNvPr>
            <p:cNvCxnSpPr/>
            <p:nvPr/>
          </p:nvCxnSpPr>
          <p:spPr>
            <a:xfrm rot="10800000">
              <a:off x="1368544" y="3750095"/>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10" name="Google Shape;261;p13">
              <a:extLst>
                <a:ext uri="{FF2B5EF4-FFF2-40B4-BE49-F238E27FC236}">
                  <a16:creationId xmlns:a16="http://schemas.microsoft.com/office/drawing/2014/main" id="{1D272D7A-9D26-5442-0A99-09E0CD5A7DD9}"/>
                </a:ext>
              </a:extLst>
            </p:cNvPr>
            <p:cNvCxnSpPr/>
            <p:nvPr/>
          </p:nvCxnSpPr>
          <p:spPr>
            <a:xfrm rot="10800000">
              <a:off x="1368544" y="3021315"/>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11" name="Google Shape;262;p13">
              <a:extLst>
                <a:ext uri="{FF2B5EF4-FFF2-40B4-BE49-F238E27FC236}">
                  <a16:creationId xmlns:a16="http://schemas.microsoft.com/office/drawing/2014/main" id="{512DFEAB-E3C8-43A0-B900-A4855B092C72}"/>
                </a:ext>
              </a:extLst>
            </p:cNvPr>
            <p:cNvCxnSpPr/>
            <p:nvPr/>
          </p:nvCxnSpPr>
          <p:spPr>
            <a:xfrm rot="10800000">
              <a:off x="1368544" y="2378274"/>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12" name="Google Shape;263;p13">
              <a:extLst>
                <a:ext uri="{FF2B5EF4-FFF2-40B4-BE49-F238E27FC236}">
                  <a16:creationId xmlns:a16="http://schemas.microsoft.com/office/drawing/2014/main" id="{BC3D3020-BFC2-88DE-757E-0A4812097E37}"/>
                </a:ext>
              </a:extLst>
            </p:cNvPr>
            <p:cNvCxnSpPr/>
            <p:nvPr/>
          </p:nvCxnSpPr>
          <p:spPr>
            <a:xfrm rot="10800000">
              <a:off x="1368544" y="1692364"/>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13" name="Google Shape;264;p13">
              <a:extLst>
                <a:ext uri="{FF2B5EF4-FFF2-40B4-BE49-F238E27FC236}">
                  <a16:creationId xmlns:a16="http://schemas.microsoft.com/office/drawing/2014/main" id="{7E3DFFC8-4095-79E4-4DF3-4B792E58EE04}"/>
                </a:ext>
              </a:extLst>
            </p:cNvPr>
            <p:cNvCxnSpPr/>
            <p:nvPr/>
          </p:nvCxnSpPr>
          <p:spPr>
            <a:xfrm rot="10800000">
              <a:off x="1368544" y="1095367"/>
              <a:ext cx="152400" cy="0"/>
            </a:xfrm>
            <a:prstGeom prst="straightConnector1">
              <a:avLst/>
            </a:prstGeom>
            <a:noFill/>
            <a:ln w="15875" cap="flat" cmpd="sng">
              <a:solidFill>
                <a:schemeClr val="dk1"/>
              </a:solidFill>
              <a:prstDash val="solid"/>
              <a:round/>
              <a:headEnd type="none" w="med" len="med"/>
              <a:tailEnd type="none" w="med" len="med"/>
            </a:ln>
          </p:spPr>
        </p:cxnSp>
        <p:cxnSp>
          <p:nvCxnSpPr>
            <p:cNvPr id="14" name="Google Shape;265;p13">
              <a:extLst>
                <a:ext uri="{FF2B5EF4-FFF2-40B4-BE49-F238E27FC236}">
                  <a16:creationId xmlns:a16="http://schemas.microsoft.com/office/drawing/2014/main" id="{5EE8206B-D5B2-E8D8-FE07-EB1F54F4E59D}"/>
                </a:ext>
              </a:extLst>
            </p:cNvPr>
            <p:cNvCxnSpPr/>
            <p:nvPr/>
          </p:nvCxnSpPr>
          <p:spPr>
            <a:xfrm rot="10800000">
              <a:off x="1368544" y="4982194"/>
              <a:ext cx="152400" cy="0"/>
            </a:xfrm>
            <a:prstGeom prst="straightConnector1">
              <a:avLst/>
            </a:prstGeom>
            <a:noFill/>
            <a:ln w="19050" cap="flat" cmpd="sng">
              <a:solidFill>
                <a:schemeClr val="dk1"/>
              </a:solidFill>
              <a:prstDash val="solid"/>
              <a:round/>
              <a:headEnd type="none" w="med" len="med"/>
              <a:tailEnd type="none" w="med" len="med"/>
            </a:ln>
          </p:spPr>
        </p:cxnSp>
        <p:cxnSp>
          <p:nvCxnSpPr>
            <p:cNvPr id="15" name="Google Shape;266;p13">
              <a:extLst>
                <a:ext uri="{FF2B5EF4-FFF2-40B4-BE49-F238E27FC236}">
                  <a16:creationId xmlns:a16="http://schemas.microsoft.com/office/drawing/2014/main" id="{39414ED7-EA29-9DC8-D1B3-8F60BEB8EE49}"/>
                </a:ext>
              </a:extLst>
            </p:cNvPr>
            <p:cNvCxnSpPr/>
            <p:nvPr/>
          </p:nvCxnSpPr>
          <p:spPr>
            <a:xfrm>
              <a:off x="1520944" y="4982194"/>
              <a:ext cx="0" cy="165127"/>
            </a:xfrm>
            <a:prstGeom prst="straightConnector1">
              <a:avLst/>
            </a:prstGeom>
            <a:noFill/>
            <a:ln w="19050" cap="flat" cmpd="sng">
              <a:solidFill>
                <a:schemeClr val="dk1"/>
              </a:solidFill>
              <a:prstDash val="solid"/>
              <a:round/>
              <a:headEnd type="none" w="med" len="med"/>
              <a:tailEnd type="none" w="med" len="med"/>
            </a:ln>
          </p:spPr>
        </p:cxnSp>
        <p:sp>
          <p:nvSpPr>
            <p:cNvPr id="16" name="Google Shape;268;p13">
              <a:extLst>
                <a:ext uri="{FF2B5EF4-FFF2-40B4-BE49-F238E27FC236}">
                  <a16:creationId xmlns:a16="http://schemas.microsoft.com/office/drawing/2014/main" id="{76D705AD-76B6-0341-D589-85B9297EDFD3}"/>
                </a:ext>
              </a:extLst>
            </p:cNvPr>
            <p:cNvSpPr txBox="1"/>
            <p:nvPr/>
          </p:nvSpPr>
          <p:spPr>
            <a:xfrm>
              <a:off x="3121144" y="5474398"/>
              <a:ext cx="2211388" cy="3699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0000FF"/>
                  </a:solidFill>
                  <a:latin typeface="Arial"/>
                  <a:ea typeface="Arial"/>
                  <a:cs typeface="Arial"/>
                  <a:sym typeface="Arial"/>
                </a:rPr>
                <a:t>Relative Entfernung</a:t>
              </a:r>
              <a:endParaRPr/>
            </a:p>
          </p:txBody>
        </p:sp>
        <p:sp>
          <p:nvSpPr>
            <p:cNvPr id="17" name="Google Shape;270;p13">
              <a:extLst>
                <a:ext uri="{FF2B5EF4-FFF2-40B4-BE49-F238E27FC236}">
                  <a16:creationId xmlns:a16="http://schemas.microsoft.com/office/drawing/2014/main" id="{96939EB4-1168-0158-7613-F10FFB5E8543}"/>
                </a:ext>
              </a:extLst>
            </p:cNvPr>
            <p:cNvSpPr txBox="1"/>
            <p:nvPr/>
          </p:nvSpPr>
          <p:spPr>
            <a:xfrm>
              <a:off x="5859581" y="5304508"/>
              <a:ext cx="706438" cy="2762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FF"/>
                  </a:solidFill>
                  <a:latin typeface="Arial"/>
                  <a:ea typeface="Arial"/>
                  <a:cs typeface="Arial"/>
                  <a:sym typeface="Arial"/>
                </a:rPr>
                <a:t>entfernt</a:t>
              </a:r>
              <a:endParaRPr/>
            </a:p>
          </p:txBody>
        </p:sp>
        <p:cxnSp>
          <p:nvCxnSpPr>
            <p:cNvPr id="18" name="Google Shape;271;p13">
              <a:extLst>
                <a:ext uri="{FF2B5EF4-FFF2-40B4-BE49-F238E27FC236}">
                  <a16:creationId xmlns:a16="http://schemas.microsoft.com/office/drawing/2014/main" id="{BC04EFC0-AB53-AED3-E0CF-9353354C0A99}"/>
                </a:ext>
              </a:extLst>
            </p:cNvPr>
            <p:cNvCxnSpPr>
              <a:cxnSpLocks/>
            </p:cNvCxnSpPr>
            <p:nvPr/>
          </p:nvCxnSpPr>
          <p:spPr>
            <a:xfrm rot="5400000">
              <a:off x="4229141" y="3823094"/>
              <a:ext cx="0" cy="3216799"/>
            </a:xfrm>
            <a:prstGeom prst="straightConnector1">
              <a:avLst/>
            </a:prstGeom>
            <a:noFill/>
            <a:ln w="19050" cap="flat" cmpd="sng">
              <a:solidFill>
                <a:srgbClr val="0000FF"/>
              </a:solidFill>
              <a:prstDash val="solid"/>
              <a:round/>
              <a:headEnd type="triangle" w="med" len="med"/>
              <a:tailEnd type="triangle" w="med" len="med"/>
            </a:ln>
          </p:spPr>
        </p:cxnSp>
        <p:sp>
          <p:nvSpPr>
            <p:cNvPr id="19" name="Google Shape;272;p13">
              <a:extLst>
                <a:ext uri="{FF2B5EF4-FFF2-40B4-BE49-F238E27FC236}">
                  <a16:creationId xmlns:a16="http://schemas.microsoft.com/office/drawing/2014/main" id="{6D3FF5BB-3CBA-7199-FF2E-8B0994940988}"/>
                </a:ext>
              </a:extLst>
            </p:cNvPr>
            <p:cNvSpPr txBox="1"/>
            <p:nvPr/>
          </p:nvSpPr>
          <p:spPr>
            <a:xfrm>
              <a:off x="2132131" y="5304508"/>
              <a:ext cx="527050" cy="2762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FF"/>
                  </a:solidFill>
                  <a:latin typeface="Arial"/>
                  <a:ea typeface="Arial"/>
                  <a:cs typeface="Arial"/>
                  <a:sym typeface="Arial"/>
                </a:rPr>
                <a:t>nahe</a:t>
              </a:r>
              <a:endParaRPr/>
            </a:p>
          </p:txBody>
        </p:sp>
        <p:cxnSp>
          <p:nvCxnSpPr>
            <p:cNvPr id="20" name="Google Shape;273;p13">
              <a:extLst>
                <a:ext uri="{FF2B5EF4-FFF2-40B4-BE49-F238E27FC236}">
                  <a16:creationId xmlns:a16="http://schemas.microsoft.com/office/drawing/2014/main" id="{8CA2EBE6-5AEE-F9A8-C3A8-C21D2EA8D278}"/>
                </a:ext>
              </a:extLst>
            </p:cNvPr>
            <p:cNvCxnSpPr/>
            <p:nvPr/>
          </p:nvCxnSpPr>
          <p:spPr>
            <a:xfrm rot="10800000" flipH="1">
              <a:off x="1520944" y="1528825"/>
              <a:ext cx="5410200" cy="3021499"/>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74;p13">
              <a:extLst>
                <a:ext uri="{FF2B5EF4-FFF2-40B4-BE49-F238E27FC236}">
                  <a16:creationId xmlns:a16="http://schemas.microsoft.com/office/drawing/2014/main" id="{49242BDB-6445-74A2-D064-4A2349C1E114}"/>
                </a:ext>
              </a:extLst>
            </p:cNvPr>
            <p:cNvCxnSpPr/>
            <p:nvPr/>
          </p:nvCxnSpPr>
          <p:spPr>
            <a:xfrm rot="10800000" flipH="1">
              <a:off x="4492744" y="1816209"/>
              <a:ext cx="2438400" cy="1081262"/>
            </a:xfrm>
            <a:prstGeom prst="straightConnector1">
              <a:avLst/>
            </a:prstGeom>
            <a:noFill/>
            <a:ln w="15875" cap="flat" cmpd="sng">
              <a:solidFill>
                <a:srgbClr val="0000FF"/>
              </a:solidFill>
              <a:prstDash val="solid"/>
              <a:round/>
              <a:headEnd type="none" w="med" len="med"/>
              <a:tailEnd type="none" w="med" len="med"/>
            </a:ln>
          </p:spPr>
        </p:cxnSp>
        <p:cxnSp>
          <p:nvCxnSpPr>
            <p:cNvPr id="22" name="Google Shape;275;p13">
              <a:extLst>
                <a:ext uri="{FF2B5EF4-FFF2-40B4-BE49-F238E27FC236}">
                  <a16:creationId xmlns:a16="http://schemas.microsoft.com/office/drawing/2014/main" id="{B3F8E4F8-B982-A442-E405-CE603933BBA4}"/>
                </a:ext>
              </a:extLst>
            </p:cNvPr>
            <p:cNvCxnSpPr/>
            <p:nvPr/>
          </p:nvCxnSpPr>
          <p:spPr>
            <a:xfrm rot="10800000" flipH="1">
              <a:off x="4492744" y="1219212"/>
              <a:ext cx="2438400" cy="1678258"/>
            </a:xfrm>
            <a:prstGeom prst="straightConnector1">
              <a:avLst/>
            </a:prstGeom>
            <a:noFill/>
            <a:ln w="15875" cap="flat" cmpd="sng">
              <a:solidFill>
                <a:srgbClr val="FF0000"/>
              </a:solidFill>
              <a:prstDash val="solid"/>
              <a:round/>
              <a:headEnd type="none" w="med" len="med"/>
              <a:tailEnd type="none" w="med" len="med"/>
            </a:ln>
          </p:spPr>
        </p:cxnSp>
        <p:sp>
          <p:nvSpPr>
            <p:cNvPr id="23" name="Google Shape;276;p13">
              <a:extLst>
                <a:ext uri="{FF2B5EF4-FFF2-40B4-BE49-F238E27FC236}">
                  <a16:creationId xmlns:a16="http://schemas.microsoft.com/office/drawing/2014/main" id="{87B55098-4B0A-90E2-DC53-F2AAD6A37AF3}"/>
                </a:ext>
              </a:extLst>
            </p:cNvPr>
            <p:cNvSpPr/>
            <p:nvPr/>
          </p:nvSpPr>
          <p:spPr>
            <a:xfrm>
              <a:off x="1997194" y="4229597"/>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4" name="Google Shape;277;p13">
              <a:extLst>
                <a:ext uri="{FF2B5EF4-FFF2-40B4-BE49-F238E27FC236}">
                  <a16:creationId xmlns:a16="http://schemas.microsoft.com/office/drawing/2014/main" id="{A936B520-CE74-10D0-6E35-D9741521CD0F}"/>
                </a:ext>
              </a:extLst>
            </p:cNvPr>
            <p:cNvSpPr/>
            <p:nvPr/>
          </p:nvSpPr>
          <p:spPr>
            <a:xfrm>
              <a:off x="2414706" y="396920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5" name="Google Shape;278;p13">
              <a:extLst>
                <a:ext uri="{FF2B5EF4-FFF2-40B4-BE49-F238E27FC236}">
                  <a16:creationId xmlns:a16="http://schemas.microsoft.com/office/drawing/2014/main" id="{6A868FA8-63F4-B503-D456-43BBCE15F19C}"/>
                </a:ext>
              </a:extLst>
            </p:cNvPr>
            <p:cNvSpPr/>
            <p:nvPr/>
          </p:nvSpPr>
          <p:spPr>
            <a:xfrm>
              <a:off x="2827456" y="3751683"/>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6" name="Google Shape;279;p13">
              <a:extLst>
                <a:ext uri="{FF2B5EF4-FFF2-40B4-BE49-F238E27FC236}">
                  <a16:creationId xmlns:a16="http://schemas.microsoft.com/office/drawing/2014/main" id="{21F0D30A-0484-22BC-3196-E4DC3E17F78C}"/>
                </a:ext>
              </a:extLst>
            </p:cNvPr>
            <p:cNvSpPr/>
            <p:nvPr/>
          </p:nvSpPr>
          <p:spPr>
            <a:xfrm>
              <a:off x="3221156" y="353098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7" name="Google Shape;280;p13">
              <a:extLst>
                <a:ext uri="{FF2B5EF4-FFF2-40B4-BE49-F238E27FC236}">
                  <a16:creationId xmlns:a16="http://schemas.microsoft.com/office/drawing/2014/main" id="{572421A3-AF88-0B2F-1826-39E85A03265E}"/>
                </a:ext>
              </a:extLst>
            </p:cNvPr>
            <p:cNvSpPr/>
            <p:nvPr/>
          </p:nvSpPr>
          <p:spPr>
            <a:xfrm>
              <a:off x="3311644" y="353098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8" name="Google Shape;281;p13">
              <a:extLst>
                <a:ext uri="{FF2B5EF4-FFF2-40B4-BE49-F238E27FC236}">
                  <a16:creationId xmlns:a16="http://schemas.microsoft.com/office/drawing/2014/main" id="{A5B831B9-609A-8104-8023-643709542975}"/>
                </a:ext>
              </a:extLst>
            </p:cNvPr>
            <p:cNvSpPr/>
            <p:nvPr/>
          </p:nvSpPr>
          <p:spPr>
            <a:xfrm>
              <a:off x="3275131" y="3413491"/>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29" name="Google Shape;282;p13">
              <a:extLst>
                <a:ext uri="{FF2B5EF4-FFF2-40B4-BE49-F238E27FC236}">
                  <a16:creationId xmlns:a16="http://schemas.microsoft.com/office/drawing/2014/main" id="{0BE159FE-71A2-E277-FD55-A661EBAF8903}"/>
                </a:ext>
              </a:extLst>
            </p:cNvPr>
            <p:cNvSpPr/>
            <p:nvPr/>
          </p:nvSpPr>
          <p:spPr>
            <a:xfrm>
              <a:off x="3489444" y="3334103"/>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0" name="Google Shape;283;p13">
              <a:extLst>
                <a:ext uri="{FF2B5EF4-FFF2-40B4-BE49-F238E27FC236}">
                  <a16:creationId xmlns:a16="http://schemas.microsoft.com/office/drawing/2014/main" id="{780860CB-5292-D279-07DF-633989203047}"/>
                </a:ext>
              </a:extLst>
            </p:cNvPr>
            <p:cNvSpPr/>
            <p:nvPr/>
          </p:nvSpPr>
          <p:spPr>
            <a:xfrm>
              <a:off x="3570406" y="3386499"/>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1" name="Google Shape;284;p13">
              <a:extLst>
                <a:ext uri="{FF2B5EF4-FFF2-40B4-BE49-F238E27FC236}">
                  <a16:creationId xmlns:a16="http://schemas.microsoft.com/office/drawing/2014/main" id="{F224B6D7-1CBD-833E-0A6D-1A03134D8EF7}"/>
                </a:ext>
              </a:extLst>
            </p:cNvPr>
            <p:cNvSpPr/>
            <p:nvPr/>
          </p:nvSpPr>
          <p:spPr>
            <a:xfrm>
              <a:off x="3543419" y="3288058"/>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2" name="Google Shape;285;p13">
              <a:extLst>
                <a:ext uri="{FF2B5EF4-FFF2-40B4-BE49-F238E27FC236}">
                  <a16:creationId xmlns:a16="http://schemas.microsoft.com/office/drawing/2014/main" id="{3673858E-B83E-E66B-5756-53EF6E099FCB}"/>
                </a:ext>
              </a:extLst>
            </p:cNvPr>
            <p:cNvSpPr/>
            <p:nvPr/>
          </p:nvSpPr>
          <p:spPr>
            <a:xfrm>
              <a:off x="3614856" y="3253128"/>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3" name="Google Shape;286;p13">
              <a:extLst>
                <a:ext uri="{FF2B5EF4-FFF2-40B4-BE49-F238E27FC236}">
                  <a16:creationId xmlns:a16="http://schemas.microsoft.com/office/drawing/2014/main" id="{58AA36E9-3A27-65F7-0E57-64B4C0372777}"/>
                </a:ext>
              </a:extLst>
            </p:cNvPr>
            <p:cNvSpPr/>
            <p:nvPr/>
          </p:nvSpPr>
          <p:spPr>
            <a:xfrm>
              <a:off x="3856156" y="316262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4" name="Google Shape;287;p13">
              <a:extLst>
                <a:ext uri="{FF2B5EF4-FFF2-40B4-BE49-F238E27FC236}">
                  <a16:creationId xmlns:a16="http://schemas.microsoft.com/office/drawing/2014/main" id="{8679024C-35A2-A909-E47E-06BA1A80BE2C}"/>
                </a:ext>
              </a:extLst>
            </p:cNvPr>
            <p:cNvSpPr/>
            <p:nvPr/>
          </p:nvSpPr>
          <p:spPr>
            <a:xfrm>
              <a:off x="3643431" y="3322989"/>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5" name="Google Shape;288;p13">
              <a:extLst>
                <a:ext uri="{FF2B5EF4-FFF2-40B4-BE49-F238E27FC236}">
                  <a16:creationId xmlns:a16="http://schemas.microsoft.com/office/drawing/2014/main" id="{1AB01A17-37E5-9A02-A5D3-A169245D42D1}"/>
                </a:ext>
              </a:extLst>
            </p:cNvPr>
            <p:cNvSpPr/>
            <p:nvPr/>
          </p:nvSpPr>
          <p:spPr>
            <a:xfrm>
              <a:off x="4100631" y="3045132"/>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6" name="Google Shape;289;p13">
              <a:extLst>
                <a:ext uri="{FF2B5EF4-FFF2-40B4-BE49-F238E27FC236}">
                  <a16:creationId xmlns:a16="http://schemas.microsoft.com/office/drawing/2014/main" id="{42A57478-D6BC-7B4F-E91D-4DC38EAAE14D}"/>
                </a:ext>
              </a:extLst>
            </p:cNvPr>
            <p:cNvSpPr/>
            <p:nvPr/>
          </p:nvSpPr>
          <p:spPr>
            <a:xfrm>
              <a:off x="4280019" y="2973683"/>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7" name="Google Shape;290;p13">
              <a:extLst>
                <a:ext uri="{FF2B5EF4-FFF2-40B4-BE49-F238E27FC236}">
                  <a16:creationId xmlns:a16="http://schemas.microsoft.com/office/drawing/2014/main" id="{14160A78-F254-8753-5E47-A22E0E627EC0}"/>
                </a:ext>
              </a:extLst>
            </p:cNvPr>
            <p:cNvSpPr/>
            <p:nvPr/>
          </p:nvSpPr>
          <p:spPr>
            <a:xfrm>
              <a:off x="4440356" y="280220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8" name="Google Shape;291;p13">
              <a:extLst>
                <a:ext uri="{FF2B5EF4-FFF2-40B4-BE49-F238E27FC236}">
                  <a16:creationId xmlns:a16="http://schemas.microsoft.com/office/drawing/2014/main" id="{A82DD8FF-0238-8523-4476-4B9B53E212C1}"/>
                </a:ext>
              </a:extLst>
            </p:cNvPr>
            <p:cNvSpPr/>
            <p:nvPr/>
          </p:nvSpPr>
          <p:spPr>
            <a:xfrm>
              <a:off x="4953119" y="260373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39" name="Google Shape;292;p13">
              <a:extLst>
                <a:ext uri="{FF2B5EF4-FFF2-40B4-BE49-F238E27FC236}">
                  <a16:creationId xmlns:a16="http://schemas.microsoft.com/office/drawing/2014/main" id="{4E81B895-72CA-F7BA-7C1B-C74027D3B6F5}"/>
                </a:ext>
              </a:extLst>
            </p:cNvPr>
            <p:cNvSpPr/>
            <p:nvPr/>
          </p:nvSpPr>
          <p:spPr>
            <a:xfrm>
              <a:off x="6691431" y="1143000"/>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0" name="Google Shape;293;p13">
              <a:extLst>
                <a:ext uri="{FF2B5EF4-FFF2-40B4-BE49-F238E27FC236}">
                  <a16:creationId xmlns:a16="http://schemas.microsoft.com/office/drawing/2014/main" id="{A6FD942E-D77A-CC27-2269-F4F2FEE34D8B}"/>
                </a:ext>
              </a:extLst>
            </p:cNvPr>
            <p:cNvSpPr/>
            <p:nvPr/>
          </p:nvSpPr>
          <p:spPr>
            <a:xfrm>
              <a:off x="5892919" y="159233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1" name="Google Shape;294;p13">
              <a:extLst>
                <a:ext uri="{FF2B5EF4-FFF2-40B4-BE49-F238E27FC236}">
                  <a16:creationId xmlns:a16="http://schemas.microsoft.com/office/drawing/2014/main" id="{97BE2855-8776-06FB-34A0-DC1AEC751D9E}"/>
                </a:ext>
              </a:extLst>
            </p:cNvPr>
            <p:cNvSpPr/>
            <p:nvPr/>
          </p:nvSpPr>
          <p:spPr>
            <a:xfrm>
              <a:off x="4756269" y="2676772"/>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2" name="Google Shape;295;p13">
              <a:extLst>
                <a:ext uri="{FF2B5EF4-FFF2-40B4-BE49-F238E27FC236}">
                  <a16:creationId xmlns:a16="http://schemas.microsoft.com/office/drawing/2014/main" id="{8AA7066F-41EF-2A97-6106-34C8D667A108}"/>
                </a:ext>
              </a:extLst>
            </p:cNvPr>
            <p:cNvSpPr/>
            <p:nvPr/>
          </p:nvSpPr>
          <p:spPr>
            <a:xfrm>
              <a:off x="5794494" y="1736821"/>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3" name="Google Shape;296;p13">
              <a:extLst>
                <a:ext uri="{FF2B5EF4-FFF2-40B4-BE49-F238E27FC236}">
                  <a16:creationId xmlns:a16="http://schemas.microsoft.com/office/drawing/2014/main" id="{E33ADD1F-34E6-0605-1522-B1BADA298236}"/>
                </a:ext>
              </a:extLst>
            </p:cNvPr>
            <p:cNvSpPr/>
            <p:nvPr/>
          </p:nvSpPr>
          <p:spPr>
            <a:xfrm>
              <a:off x="6539031" y="1297012"/>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4" name="Google Shape;297;p13">
              <a:extLst>
                <a:ext uri="{FF2B5EF4-FFF2-40B4-BE49-F238E27FC236}">
                  <a16:creationId xmlns:a16="http://schemas.microsoft.com/office/drawing/2014/main" id="{EAB6E7E7-85E4-65CA-609D-5CC8608A69C3}"/>
                </a:ext>
              </a:extLst>
            </p:cNvPr>
            <p:cNvSpPr/>
            <p:nvPr/>
          </p:nvSpPr>
          <p:spPr>
            <a:xfrm>
              <a:off x="6307256" y="1420857"/>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5" name="Google Shape;298;p13">
              <a:extLst>
                <a:ext uri="{FF2B5EF4-FFF2-40B4-BE49-F238E27FC236}">
                  <a16:creationId xmlns:a16="http://schemas.microsoft.com/office/drawing/2014/main" id="{75ADF172-2B87-847C-64B2-22BE56F1655B}"/>
                </a:ext>
              </a:extLst>
            </p:cNvPr>
            <p:cNvSpPr/>
            <p:nvPr/>
          </p:nvSpPr>
          <p:spPr>
            <a:xfrm>
              <a:off x="5159494" y="2354458"/>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6" name="Google Shape;299;p13">
              <a:extLst>
                <a:ext uri="{FF2B5EF4-FFF2-40B4-BE49-F238E27FC236}">
                  <a16:creationId xmlns:a16="http://schemas.microsoft.com/office/drawing/2014/main" id="{EA74A699-8F50-DC34-35E9-3E7104A56FD6}"/>
                </a:ext>
              </a:extLst>
            </p:cNvPr>
            <p:cNvSpPr/>
            <p:nvPr/>
          </p:nvSpPr>
          <p:spPr>
            <a:xfrm>
              <a:off x="5480169" y="2013090"/>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7" name="Google Shape;300;p13">
              <a:extLst>
                <a:ext uri="{FF2B5EF4-FFF2-40B4-BE49-F238E27FC236}">
                  <a16:creationId xmlns:a16="http://schemas.microsoft.com/office/drawing/2014/main" id="{608EE7C6-9E82-176A-B48A-9815BFA81589}"/>
                </a:ext>
              </a:extLst>
            </p:cNvPr>
            <p:cNvSpPr/>
            <p:nvPr/>
          </p:nvSpPr>
          <p:spPr>
            <a:xfrm>
              <a:off x="5562719" y="1905123"/>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8" name="Google Shape;301;p13">
              <a:extLst>
                <a:ext uri="{FF2B5EF4-FFF2-40B4-BE49-F238E27FC236}">
                  <a16:creationId xmlns:a16="http://schemas.microsoft.com/office/drawing/2014/main" id="{8E95554C-E73C-3AC5-BB6C-AFE873EC9DA4}"/>
                </a:ext>
              </a:extLst>
            </p:cNvPr>
            <p:cNvSpPr/>
            <p:nvPr/>
          </p:nvSpPr>
          <p:spPr>
            <a:xfrm>
              <a:off x="5381744" y="2246490"/>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9" name="Google Shape;302;p13">
              <a:extLst>
                <a:ext uri="{FF2B5EF4-FFF2-40B4-BE49-F238E27FC236}">
                  <a16:creationId xmlns:a16="http://schemas.microsoft.com/office/drawing/2014/main" id="{C40882EE-812C-E28B-4D58-89DC3A15C00B}"/>
                </a:ext>
              </a:extLst>
            </p:cNvPr>
            <p:cNvSpPr/>
            <p:nvPr/>
          </p:nvSpPr>
          <p:spPr>
            <a:xfrm>
              <a:off x="6070719" y="1592335"/>
              <a:ext cx="92075" cy="92090"/>
            </a:xfrm>
            <a:prstGeom prst="ellipse">
              <a:avLst/>
            </a:prstGeom>
            <a:solidFill>
              <a:srgbClr val="FF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grpSp>
          <p:nvGrpSpPr>
            <p:cNvPr id="50" name="Google Shape;303;p13">
              <a:extLst>
                <a:ext uri="{FF2B5EF4-FFF2-40B4-BE49-F238E27FC236}">
                  <a16:creationId xmlns:a16="http://schemas.microsoft.com/office/drawing/2014/main" id="{BB983CF6-FF12-1D88-A7F1-8D0E46B2BA64}"/>
                </a:ext>
              </a:extLst>
            </p:cNvPr>
            <p:cNvGrpSpPr/>
            <p:nvPr/>
          </p:nvGrpSpPr>
          <p:grpSpPr>
            <a:xfrm>
              <a:off x="411281" y="901661"/>
              <a:ext cx="611188" cy="4385381"/>
              <a:chOff x="694" y="568"/>
              <a:chExt cx="385" cy="2762"/>
            </a:xfrm>
          </p:grpSpPr>
          <p:sp>
            <p:nvSpPr>
              <p:cNvPr id="192" name="Google Shape;304;p13">
                <a:extLst>
                  <a:ext uri="{FF2B5EF4-FFF2-40B4-BE49-F238E27FC236}">
                    <a16:creationId xmlns:a16="http://schemas.microsoft.com/office/drawing/2014/main" id="{A45414B5-792E-768A-BB24-0C3875578D57}"/>
                  </a:ext>
                </a:extLst>
              </p:cNvPr>
              <p:cNvSpPr txBox="1"/>
              <p:nvPr/>
            </p:nvSpPr>
            <p:spPr>
              <a:xfrm rot="-5400000">
                <a:off x="25" y="1962"/>
                <a:ext cx="1571" cy="2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0000FF"/>
                    </a:solidFill>
                    <a:latin typeface="Arial"/>
                    <a:ea typeface="Arial"/>
                    <a:cs typeface="Arial"/>
                    <a:sym typeface="Arial"/>
                  </a:rPr>
                  <a:t>Relative Lichtintensität</a:t>
                </a:r>
                <a:endParaRPr sz="1800" b="0">
                  <a:solidFill>
                    <a:srgbClr val="0000FF"/>
                  </a:solidFill>
                  <a:latin typeface="Arial"/>
                  <a:ea typeface="Arial"/>
                  <a:cs typeface="Arial"/>
                  <a:sym typeface="Arial"/>
                </a:endParaRPr>
              </a:p>
            </p:txBody>
          </p:sp>
          <p:sp>
            <p:nvSpPr>
              <p:cNvPr id="193" name="Google Shape;305;p13">
                <a:extLst>
                  <a:ext uri="{FF2B5EF4-FFF2-40B4-BE49-F238E27FC236}">
                    <a16:creationId xmlns:a16="http://schemas.microsoft.com/office/drawing/2014/main" id="{127740EC-DEBD-1989-02BF-F4B69530BF8C}"/>
                  </a:ext>
                </a:extLst>
              </p:cNvPr>
              <p:cNvSpPr txBox="1"/>
              <p:nvPr/>
            </p:nvSpPr>
            <p:spPr>
              <a:xfrm rot="-5400000">
                <a:off x="789" y="684"/>
                <a:ext cx="407" cy="1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FF"/>
                    </a:solidFill>
                    <a:latin typeface="Arial"/>
                    <a:ea typeface="Arial"/>
                    <a:cs typeface="Arial"/>
                    <a:sym typeface="Arial"/>
                  </a:rPr>
                  <a:t>niedrig</a:t>
                </a:r>
                <a:endParaRPr/>
              </a:p>
            </p:txBody>
          </p:sp>
          <p:cxnSp>
            <p:nvCxnSpPr>
              <p:cNvPr id="194" name="Google Shape;306;p13">
                <a:extLst>
                  <a:ext uri="{FF2B5EF4-FFF2-40B4-BE49-F238E27FC236}">
                    <a16:creationId xmlns:a16="http://schemas.microsoft.com/office/drawing/2014/main" id="{89AA48BE-691F-ED3B-DB81-6506AF252934}"/>
                  </a:ext>
                </a:extLst>
              </p:cNvPr>
              <p:cNvCxnSpPr/>
              <p:nvPr/>
            </p:nvCxnSpPr>
            <p:spPr>
              <a:xfrm>
                <a:off x="987" y="988"/>
                <a:ext cx="0" cy="2026"/>
              </a:xfrm>
              <a:prstGeom prst="straightConnector1">
                <a:avLst/>
              </a:prstGeom>
              <a:noFill/>
              <a:ln w="19050" cap="flat" cmpd="sng">
                <a:solidFill>
                  <a:srgbClr val="0000FF"/>
                </a:solidFill>
                <a:prstDash val="solid"/>
                <a:round/>
                <a:headEnd type="triangle" w="med" len="med"/>
                <a:tailEnd type="triangle" w="med" len="med"/>
              </a:ln>
            </p:spPr>
          </p:cxnSp>
          <p:sp>
            <p:nvSpPr>
              <p:cNvPr id="195" name="Google Shape;307;p13">
                <a:extLst>
                  <a:ext uri="{FF2B5EF4-FFF2-40B4-BE49-F238E27FC236}">
                    <a16:creationId xmlns:a16="http://schemas.microsoft.com/office/drawing/2014/main" id="{D3F6E0F6-7C52-F0D3-EE5C-689DF02A3D86}"/>
                  </a:ext>
                </a:extLst>
              </p:cNvPr>
              <p:cNvSpPr txBox="1"/>
              <p:nvPr/>
            </p:nvSpPr>
            <p:spPr>
              <a:xfrm rot="-5400000">
                <a:off x="824" y="3079"/>
                <a:ext cx="327" cy="1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rgbClr val="0000FF"/>
                    </a:solidFill>
                    <a:latin typeface="Arial"/>
                    <a:ea typeface="Arial"/>
                    <a:cs typeface="Arial"/>
                    <a:sym typeface="Arial"/>
                  </a:rPr>
                  <a:t>hoch</a:t>
                </a:r>
                <a:endParaRPr/>
              </a:p>
            </p:txBody>
          </p:sp>
        </p:grpSp>
        <p:sp>
          <p:nvSpPr>
            <p:cNvPr id="51" name="Google Shape;308;p13">
              <a:extLst>
                <a:ext uri="{FF2B5EF4-FFF2-40B4-BE49-F238E27FC236}">
                  <a16:creationId xmlns:a16="http://schemas.microsoft.com/office/drawing/2014/main" id="{B1CC3EB6-4427-D3F5-67D2-A3FA522AAA23}"/>
                </a:ext>
              </a:extLst>
            </p:cNvPr>
            <p:cNvSpPr txBox="1"/>
            <p:nvPr/>
          </p:nvSpPr>
          <p:spPr>
            <a:xfrm>
              <a:off x="3321169" y="1597098"/>
              <a:ext cx="1647825" cy="646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FF0000"/>
                  </a:solidFill>
                  <a:latin typeface="Arial"/>
                  <a:ea typeface="Arial"/>
                  <a:cs typeface="Arial"/>
                  <a:sym typeface="Arial"/>
                </a:rPr>
                <a:t>Beschleunigte</a:t>
              </a:r>
              <a:endParaRPr sz="1800" b="0">
                <a:solidFill>
                  <a:srgbClr val="FF0000"/>
                </a:solidFill>
                <a:latin typeface="Arial"/>
                <a:ea typeface="Arial"/>
                <a:cs typeface="Arial"/>
                <a:sym typeface="Arial"/>
              </a:endParaRPr>
            </a:p>
            <a:p>
              <a:pPr marL="0" marR="0" lvl="0" indent="0" algn="l" rtl="0">
                <a:spcBef>
                  <a:spcPts val="0"/>
                </a:spcBef>
                <a:spcAft>
                  <a:spcPts val="0"/>
                </a:spcAft>
                <a:buNone/>
              </a:pPr>
              <a:r>
                <a:rPr lang="en-US" sz="1800" b="0">
                  <a:solidFill>
                    <a:srgbClr val="FF0000"/>
                  </a:solidFill>
                  <a:latin typeface="Arial"/>
                  <a:ea typeface="Arial"/>
                  <a:cs typeface="Arial"/>
                  <a:sym typeface="Arial"/>
                </a:rPr>
                <a:t>Ausdehnung</a:t>
              </a:r>
              <a:endParaRPr sz="1800" b="0">
                <a:solidFill>
                  <a:srgbClr val="0000FF"/>
                </a:solidFill>
                <a:latin typeface="Arial"/>
                <a:ea typeface="Arial"/>
                <a:cs typeface="Arial"/>
                <a:sym typeface="Arial"/>
              </a:endParaRPr>
            </a:p>
          </p:txBody>
        </p:sp>
        <p:sp>
          <p:nvSpPr>
            <p:cNvPr id="52" name="Google Shape;309;p13">
              <a:extLst>
                <a:ext uri="{FF2B5EF4-FFF2-40B4-BE49-F238E27FC236}">
                  <a16:creationId xmlns:a16="http://schemas.microsoft.com/office/drawing/2014/main" id="{21F709F3-F259-387D-DAE2-7FEBFE7A1FB5}"/>
                </a:ext>
              </a:extLst>
            </p:cNvPr>
            <p:cNvSpPr txBox="1"/>
            <p:nvPr/>
          </p:nvSpPr>
          <p:spPr>
            <a:xfrm>
              <a:off x="4962644" y="3248364"/>
              <a:ext cx="1493838" cy="646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0000FF"/>
                  </a:solidFill>
                  <a:latin typeface="Arial"/>
                  <a:ea typeface="Arial"/>
                  <a:cs typeface="Arial"/>
                  <a:sym typeface="Arial"/>
                </a:rPr>
                <a:t>Gebremste</a:t>
              </a:r>
              <a:endParaRPr/>
            </a:p>
            <a:p>
              <a:pPr marL="0" marR="0" lvl="0" indent="0" algn="l" rtl="0">
                <a:spcBef>
                  <a:spcPts val="0"/>
                </a:spcBef>
                <a:spcAft>
                  <a:spcPts val="0"/>
                </a:spcAft>
                <a:buNone/>
              </a:pPr>
              <a:r>
                <a:rPr lang="en-US" sz="1800" b="0">
                  <a:solidFill>
                    <a:srgbClr val="0000FF"/>
                  </a:solidFill>
                  <a:latin typeface="Arial"/>
                  <a:ea typeface="Arial"/>
                  <a:cs typeface="Arial"/>
                  <a:sym typeface="Arial"/>
                </a:rPr>
                <a:t>Ausdehnung</a:t>
              </a:r>
              <a:endParaRPr/>
            </a:p>
          </p:txBody>
        </p:sp>
        <p:cxnSp>
          <p:nvCxnSpPr>
            <p:cNvPr id="53" name="Google Shape;310;p13">
              <a:extLst>
                <a:ext uri="{FF2B5EF4-FFF2-40B4-BE49-F238E27FC236}">
                  <a16:creationId xmlns:a16="http://schemas.microsoft.com/office/drawing/2014/main" id="{7BF16B43-4461-B529-07F8-FE1F14C3DDED}"/>
                </a:ext>
              </a:extLst>
            </p:cNvPr>
            <p:cNvCxnSpPr/>
            <p:nvPr/>
          </p:nvCxnSpPr>
          <p:spPr>
            <a:xfrm>
              <a:off x="4735631" y="2108356"/>
              <a:ext cx="249238" cy="381061"/>
            </a:xfrm>
            <a:prstGeom prst="straightConnector1">
              <a:avLst/>
            </a:prstGeom>
            <a:noFill/>
            <a:ln w="15875" cap="flat" cmpd="sng">
              <a:solidFill>
                <a:schemeClr val="dk1"/>
              </a:solidFill>
              <a:prstDash val="solid"/>
              <a:round/>
              <a:headEnd type="none" w="med" len="med"/>
              <a:tailEnd type="none" w="med" len="med"/>
            </a:ln>
          </p:spPr>
        </p:cxnSp>
        <p:cxnSp>
          <p:nvCxnSpPr>
            <p:cNvPr id="54" name="Google Shape;311;p13">
              <a:extLst>
                <a:ext uri="{FF2B5EF4-FFF2-40B4-BE49-F238E27FC236}">
                  <a16:creationId xmlns:a16="http://schemas.microsoft.com/office/drawing/2014/main" id="{904F3B84-9EF1-5261-1DC4-89995A4DA763}"/>
                </a:ext>
              </a:extLst>
            </p:cNvPr>
            <p:cNvCxnSpPr/>
            <p:nvPr/>
          </p:nvCxnSpPr>
          <p:spPr>
            <a:xfrm>
              <a:off x="4897556" y="2773625"/>
              <a:ext cx="295275" cy="528723"/>
            </a:xfrm>
            <a:prstGeom prst="straightConnector1">
              <a:avLst/>
            </a:prstGeom>
            <a:noFill/>
            <a:ln w="15875" cap="flat" cmpd="sng">
              <a:solidFill>
                <a:schemeClr val="dk1"/>
              </a:solidFill>
              <a:prstDash val="solid"/>
              <a:round/>
              <a:headEnd type="none" w="med" len="med"/>
              <a:tailEnd type="none" w="med" len="med"/>
            </a:ln>
          </p:spPr>
        </p:cxnSp>
        <p:pic>
          <p:nvPicPr>
            <p:cNvPr id="55" name="Google Shape;312;p13">
              <a:extLst>
                <a:ext uri="{FF2B5EF4-FFF2-40B4-BE49-F238E27FC236}">
                  <a16:creationId xmlns:a16="http://schemas.microsoft.com/office/drawing/2014/main" id="{3FA6C355-310A-543C-4378-ACFFD5902AEE}"/>
                </a:ext>
              </a:extLst>
            </p:cNvPr>
            <p:cNvPicPr preferRelativeResize="0"/>
            <p:nvPr/>
          </p:nvPicPr>
          <p:blipFill rotWithShape="1">
            <a:blip r:embed="rId5">
              <a:alphaModFix/>
            </a:blip>
            <a:srcRect/>
            <a:stretch/>
          </p:blipFill>
          <p:spPr>
            <a:xfrm>
              <a:off x="3906960" y="3505960"/>
              <a:ext cx="809625" cy="1430337"/>
            </a:xfrm>
            <a:prstGeom prst="rect">
              <a:avLst/>
            </a:prstGeom>
            <a:noFill/>
            <a:ln>
              <a:noFill/>
            </a:ln>
          </p:spPr>
        </p:pic>
        <p:sp>
          <p:nvSpPr>
            <p:cNvPr id="56" name="Google Shape;313;p13">
              <a:extLst>
                <a:ext uri="{FF2B5EF4-FFF2-40B4-BE49-F238E27FC236}">
                  <a16:creationId xmlns:a16="http://schemas.microsoft.com/office/drawing/2014/main" id="{58714ECA-DAFB-F029-974E-CE4596ECA7EE}"/>
                </a:ext>
              </a:extLst>
            </p:cNvPr>
            <p:cNvSpPr/>
            <p:nvPr/>
          </p:nvSpPr>
          <p:spPr>
            <a:xfrm>
              <a:off x="2795706" y="4348924"/>
              <a:ext cx="110852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chemeClr val="dk1"/>
                  </a:solidFill>
                  <a:latin typeface="Arial"/>
                  <a:ea typeface="Arial"/>
                  <a:cs typeface="Arial"/>
                  <a:sym typeface="Arial"/>
                </a:rPr>
                <a:t>Spektrallinien </a:t>
              </a:r>
              <a:endParaRPr/>
            </a:p>
            <a:p>
              <a:pPr marL="0" marR="0" lvl="0" indent="0" algn="l" rtl="0">
                <a:spcBef>
                  <a:spcPts val="0"/>
                </a:spcBef>
                <a:spcAft>
                  <a:spcPts val="0"/>
                </a:spcAft>
                <a:buNone/>
              </a:pPr>
              <a:r>
                <a:rPr lang="en-US" sz="1200" b="0">
                  <a:solidFill>
                    <a:schemeClr val="dk1"/>
                  </a:solidFill>
                  <a:latin typeface="Arial"/>
                  <a:ea typeface="Arial"/>
                  <a:cs typeface="Arial"/>
                  <a:sym typeface="Arial"/>
                </a:rPr>
                <a:t>der Sonne</a:t>
              </a:r>
              <a:endParaRPr sz="1800" b="0">
                <a:solidFill>
                  <a:srgbClr val="0000FF"/>
                </a:solidFill>
                <a:latin typeface="Arial"/>
                <a:ea typeface="Arial"/>
                <a:cs typeface="Arial"/>
                <a:sym typeface="Arial"/>
              </a:endParaRPr>
            </a:p>
          </p:txBody>
        </p:sp>
        <p:sp>
          <p:nvSpPr>
            <p:cNvPr id="57" name="Google Shape;314;p13">
              <a:extLst>
                <a:ext uri="{FF2B5EF4-FFF2-40B4-BE49-F238E27FC236}">
                  <a16:creationId xmlns:a16="http://schemas.microsoft.com/office/drawing/2014/main" id="{38E80752-A6B6-FAE7-9304-5080F6CFEA50}"/>
                </a:ext>
              </a:extLst>
            </p:cNvPr>
            <p:cNvSpPr/>
            <p:nvPr/>
          </p:nvSpPr>
          <p:spPr>
            <a:xfrm>
              <a:off x="4764205" y="4361624"/>
              <a:ext cx="149346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a:solidFill>
                    <a:schemeClr val="dk1"/>
                  </a:solidFill>
                  <a:latin typeface="Arial"/>
                  <a:ea typeface="Arial"/>
                  <a:cs typeface="Arial"/>
                  <a:sym typeface="Arial"/>
                </a:rPr>
                <a:t>Spektrallinien einer</a:t>
              </a:r>
              <a:endParaRPr/>
            </a:p>
            <a:p>
              <a:pPr marL="0" marR="0" lvl="0" indent="0" algn="l" rtl="0">
                <a:spcBef>
                  <a:spcPts val="0"/>
                </a:spcBef>
                <a:spcAft>
                  <a:spcPts val="0"/>
                </a:spcAft>
                <a:buNone/>
              </a:pPr>
              <a:r>
                <a:rPr lang="en-US" sz="1200" b="0">
                  <a:solidFill>
                    <a:schemeClr val="dk1"/>
                  </a:solidFill>
                  <a:latin typeface="Arial"/>
                  <a:ea typeface="Arial"/>
                  <a:cs typeface="Arial"/>
                  <a:sym typeface="Arial"/>
                </a:rPr>
                <a:t>entfernten Galaxie</a:t>
              </a:r>
              <a:endParaRPr sz="1800" b="0">
                <a:solidFill>
                  <a:srgbClr val="0000FF"/>
                </a:solidFill>
                <a:latin typeface="Arial"/>
                <a:ea typeface="Arial"/>
                <a:cs typeface="Arial"/>
                <a:sym typeface="Arial"/>
              </a:endParaRPr>
            </a:p>
          </p:txBody>
        </p:sp>
        <p:sp>
          <p:nvSpPr>
            <p:cNvPr id="58" name="Google Shape;315;p13">
              <a:extLst>
                <a:ext uri="{FF2B5EF4-FFF2-40B4-BE49-F238E27FC236}">
                  <a16:creationId xmlns:a16="http://schemas.microsoft.com/office/drawing/2014/main" id="{31867B5E-042D-4324-1BBA-A264ACC4DA82}"/>
                </a:ext>
              </a:extLst>
            </p:cNvPr>
            <p:cNvSpPr/>
            <p:nvPr/>
          </p:nvSpPr>
          <p:spPr>
            <a:xfrm>
              <a:off x="2529010" y="4107624"/>
              <a:ext cx="144162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FF0000"/>
                  </a:solidFill>
                  <a:latin typeface="Arial"/>
                  <a:ea typeface="Arial"/>
                  <a:cs typeface="Arial"/>
                  <a:sym typeface="Arial"/>
                </a:rPr>
                <a:t>Rotverschiebung</a:t>
              </a:r>
              <a:endParaRPr/>
            </a:p>
          </p:txBody>
        </p:sp>
        <p:pic>
          <p:nvPicPr>
            <p:cNvPr id="59" name="Google Shape;316;p13">
              <a:extLst>
                <a:ext uri="{FF2B5EF4-FFF2-40B4-BE49-F238E27FC236}">
                  <a16:creationId xmlns:a16="http://schemas.microsoft.com/office/drawing/2014/main" id="{F6EC9C7F-2538-CD63-E036-6DB7F7FCD3FE}"/>
                </a:ext>
              </a:extLst>
            </p:cNvPr>
            <p:cNvPicPr preferRelativeResize="0"/>
            <p:nvPr/>
          </p:nvPicPr>
          <p:blipFill rotWithShape="1">
            <a:blip r:embed="rId6">
              <a:alphaModFix/>
            </a:blip>
            <a:srcRect/>
            <a:stretch/>
          </p:blipFill>
          <p:spPr>
            <a:xfrm>
              <a:off x="6854943" y="5185528"/>
              <a:ext cx="152400" cy="228600"/>
            </a:xfrm>
            <a:prstGeom prst="rect">
              <a:avLst/>
            </a:prstGeom>
            <a:noFill/>
            <a:ln>
              <a:noFill/>
            </a:ln>
          </p:spPr>
        </p:pic>
        <p:pic>
          <p:nvPicPr>
            <p:cNvPr id="60" name="Google Shape;317;p13">
              <a:extLst>
                <a:ext uri="{FF2B5EF4-FFF2-40B4-BE49-F238E27FC236}">
                  <a16:creationId xmlns:a16="http://schemas.microsoft.com/office/drawing/2014/main" id="{14F2E472-51F2-9735-250D-3ECEA6B0E330}"/>
                </a:ext>
              </a:extLst>
            </p:cNvPr>
            <p:cNvPicPr preferRelativeResize="0"/>
            <p:nvPr/>
          </p:nvPicPr>
          <p:blipFill rotWithShape="1">
            <a:blip r:embed="rId6">
              <a:alphaModFix/>
            </a:blip>
            <a:srcRect/>
            <a:stretch/>
          </p:blipFill>
          <p:spPr>
            <a:xfrm>
              <a:off x="1216145" y="4321928"/>
              <a:ext cx="152400" cy="228600"/>
            </a:xfrm>
            <a:prstGeom prst="rect">
              <a:avLst/>
            </a:prstGeom>
            <a:noFill/>
            <a:ln>
              <a:noFill/>
            </a:ln>
          </p:spPr>
        </p:pic>
        <p:sp>
          <p:nvSpPr>
            <p:cNvPr id="61" name="Google Shape;318;p13">
              <a:extLst>
                <a:ext uri="{FF2B5EF4-FFF2-40B4-BE49-F238E27FC236}">
                  <a16:creationId xmlns:a16="http://schemas.microsoft.com/office/drawing/2014/main" id="{FB33D916-ED2D-2672-0329-744DB510C1D6}"/>
                </a:ext>
              </a:extLst>
            </p:cNvPr>
            <p:cNvSpPr/>
            <p:nvPr/>
          </p:nvSpPr>
          <p:spPr>
            <a:xfrm>
              <a:off x="1874951" y="2321589"/>
              <a:ext cx="7256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EBD714"/>
                  </a:solidFill>
                  <a:latin typeface="Trebuchet MS"/>
                  <a:ea typeface="Trebuchet MS"/>
                  <a:cs typeface="Trebuchet MS"/>
                  <a:sym typeface="Trebuchet MS"/>
                </a:rPr>
                <a:t>2011</a:t>
              </a:r>
              <a:endParaRPr sz="1800" b="1" dirty="0">
                <a:solidFill>
                  <a:srgbClr val="EBD714"/>
                </a:solidFill>
                <a:latin typeface="Trebuchet MS"/>
                <a:ea typeface="Trebuchet MS"/>
                <a:cs typeface="Trebuchet MS"/>
                <a:sym typeface="Trebuchet MS"/>
              </a:endParaRPr>
            </a:p>
          </p:txBody>
        </p:sp>
        <p:sp>
          <p:nvSpPr>
            <p:cNvPr id="62" name="Google Shape;319;p13">
              <a:extLst>
                <a:ext uri="{FF2B5EF4-FFF2-40B4-BE49-F238E27FC236}">
                  <a16:creationId xmlns:a16="http://schemas.microsoft.com/office/drawing/2014/main" id="{BC19B864-9B29-9E95-B8AC-D420EE6B8D1C}"/>
                </a:ext>
              </a:extLst>
            </p:cNvPr>
            <p:cNvSpPr/>
            <p:nvPr/>
          </p:nvSpPr>
          <p:spPr>
            <a:xfrm>
              <a:off x="1644947" y="1207045"/>
              <a:ext cx="4421315" cy="338554"/>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dk1"/>
                  </a:solidFill>
                  <a:latin typeface="Trebuchet MS"/>
                  <a:ea typeface="Trebuchet MS"/>
                  <a:cs typeface="Trebuchet MS"/>
                  <a:sym typeface="Trebuchet MS"/>
                </a:rPr>
                <a:t>Saul Perlmutter, Brian Schmidt, Adam </a:t>
              </a:r>
              <a:r>
                <a:rPr lang="en-US" sz="1600" b="1" dirty="0" err="1">
                  <a:solidFill>
                    <a:schemeClr val="dk1"/>
                  </a:solidFill>
                  <a:latin typeface="Trebuchet MS"/>
                  <a:ea typeface="Trebuchet MS"/>
                  <a:cs typeface="Trebuchet MS"/>
                  <a:sym typeface="Trebuchet MS"/>
                </a:rPr>
                <a:t>Riess</a:t>
              </a:r>
              <a:endParaRPr sz="1600" b="1" dirty="0">
                <a:solidFill>
                  <a:schemeClr val="dk1"/>
                </a:solidFill>
                <a:latin typeface="Trebuchet MS"/>
                <a:ea typeface="Trebuchet MS"/>
                <a:cs typeface="Trebuchet MS"/>
                <a:sym typeface="Trebuchet MS"/>
              </a:endParaRPr>
            </a:p>
          </p:txBody>
        </p:sp>
        <p:pic>
          <p:nvPicPr>
            <p:cNvPr id="63" name="Google Shape;325;p13">
              <a:extLst>
                <a:ext uri="{FF2B5EF4-FFF2-40B4-BE49-F238E27FC236}">
                  <a16:creationId xmlns:a16="http://schemas.microsoft.com/office/drawing/2014/main" id="{D0849B05-6CE6-15EE-26E0-B7C241842D41}"/>
                </a:ext>
              </a:extLst>
            </p:cNvPr>
            <p:cNvPicPr preferRelativeResize="0"/>
            <p:nvPr/>
          </p:nvPicPr>
          <p:blipFill rotWithShape="1">
            <a:blip r:embed="rId7">
              <a:alphaModFix/>
            </a:blip>
            <a:srcRect/>
            <a:stretch/>
          </p:blipFill>
          <p:spPr>
            <a:xfrm>
              <a:off x="1828800" y="1629464"/>
              <a:ext cx="664806" cy="664806"/>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33"/>
        <p:cNvGrpSpPr/>
        <p:nvPr/>
      </p:nvGrpSpPr>
      <p:grpSpPr>
        <a:xfrm>
          <a:off x="0" y="0"/>
          <a:ext cx="0" cy="0"/>
          <a:chOff x="0" y="0"/>
          <a:chExt cx="0" cy="0"/>
        </a:xfrm>
      </p:grpSpPr>
      <p:pic>
        <p:nvPicPr>
          <p:cNvPr id="334" name="Google Shape;334;p14" descr="future_universe"/>
          <p:cNvPicPr preferRelativeResize="0"/>
          <p:nvPr/>
        </p:nvPicPr>
        <p:blipFill rotWithShape="1">
          <a:blip r:embed="rId3">
            <a:alphaModFix/>
          </a:blip>
          <a:srcRect/>
          <a:stretch/>
        </p:blipFill>
        <p:spPr>
          <a:xfrm>
            <a:off x="1104901" y="955679"/>
            <a:ext cx="7475538" cy="5775325"/>
          </a:xfrm>
          <a:prstGeom prst="rect">
            <a:avLst/>
          </a:prstGeom>
          <a:noFill/>
          <a:ln>
            <a:noFill/>
          </a:ln>
        </p:spPr>
      </p:pic>
      <p:sp>
        <p:nvSpPr>
          <p:cNvPr id="335" name="Google Shape;335;p14"/>
          <p:cNvSpPr/>
          <p:nvPr/>
        </p:nvSpPr>
        <p:spPr>
          <a:xfrm>
            <a:off x="1915662" y="321747"/>
            <a:ext cx="600011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a:solidFill>
                  <a:srgbClr val="BFBFBF"/>
                </a:solidFill>
                <a:latin typeface="Trebuchet MS"/>
                <a:ea typeface="Trebuchet MS"/>
                <a:cs typeface="Trebuchet MS"/>
                <a:sym typeface="Trebuchet MS"/>
              </a:rPr>
              <a:t>Entwicklung des Universums</a:t>
            </a:r>
            <a:endParaRPr sz="3600" b="0">
              <a:solidFill>
                <a:srgbClr val="BFBFBF"/>
              </a:solidFill>
              <a:latin typeface="Trebuchet MS"/>
              <a:ea typeface="Trebuchet MS"/>
              <a:cs typeface="Trebuchet MS"/>
              <a:sym typeface="Trebuchet MS"/>
            </a:endParaRPr>
          </a:p>
        </p:txBody>
      </p:sp>
      <p:pic>
        <p:nvPicPr>
          <p:cNvPr id="336" name="Google Shape;336;p14" descr="big_rip.jpg"/>
          <p:cNvPicPr preferRelativeResize="0"/>
          <p:nvPr/>
        </p:nvPicPr>
        <p:blipFill rotWithShape="1">
          <a:blip r:embed="rId4">
            <a:alphaModFix/>
          </a:blip>
          <a:srcRect/>
          <a:stretch/>
        </p:blipFill>
        <p:spPr>
          <a:xfrm>
            <a:off x="2697911" y="1155701"/>
            <a:ext cx="2500623" cy="1689100"/>
          </a:xfrm>
          <a:prstGeom prst="rect">
            <a:avLst/>
          </a:prstGeom>
          <a:noFill/>
          <a:ln>
            <a:noFill/>
          </a:ln>
        </p:spPr>
      </p:pic>
      <p:pic>
        <p:nvPicPr>
          <p:cNvPr id="337" name="Google Shape;337;p14" descr="bigCrunch.jpg"/>
          <p:cNvPicPr preferRelativeResize="0"/>
          <p:nvPr/>
        </p:nvPicPr>
        <p:blipFill rotWithShape="1">
          <a:blip r:embed="rId5">
            <a:alphaModFix/>
          </a:blip>
          <a:srcRect/>
          <a:stretch/>
        </p:blipFill>
        <p:spPr>
          <a:xfrm>
            <a:off x="5668434" y="4232807"/>
            <a:ext cx="2036234" cy="1386944"/>
          </a:xfrm>
          <a:prstGeom prst="rect">
            <a:avLst/>
          </a:prstGeom>
          <a:noFill/>
          <a:ln>
            <a:noFill/>
          </a:ln>
        </p:spPr>
      </p:pic>
      <p:sp>
        <p:nvSpPr>
          <p:cNvPr id="338" name="Google Shape;338;p14"/>
          <p:cNvSpPr txBox="1"/>
          <p:nvPr/>
        </p:nvSpPr>
        <p:spPr>
          <a:xfrm>
            <a:off x="1138766" y="6007100"/>
            <a:ext cx="774700" cy="288000"/>
          </a:xfrm>
          <a:prstGeom prst="rect">
            <a:avLst/>
          </a:prstGeom>
          <a:solidFill>
            <a:srgbClr val="FEEC6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FF6600"/>
                </a:solidFill>
                <a:latin typeface="Trebuchet MS"/>
                <a:ea typeface="Trebuchet MS"/>
                <a:cs typeface="Trebuchet MS"/>
                <a:sym typeface="Trebuchet MS"/>
              </a:rPr>
              <a:t> </a:t>
            </a:r>
            <a:r>
              <a:rPr lang="en-US" sz="1000" b="1">
                <a:solidFill>
                  <a:schemeClr val="dk1"/>
                </a:solidFill>
                <a:latin typeface="Trebuchet MS"/>
                <a:ea typeface="Trebuchet MS"/>
                <a:cs typeface="Trebuchet MS"/>
                <a:sym typeface="Trebuchet MS"/>
              </a:rPr>
              <a:t>URKNALL</a:t>
            </a:r>
            <a:endParaRPr sz="1000" b="1">
              <a:solidFill>
                <a:srgbClr val="FF6600"/>
              </a:solidFill>
              <a:latin typeface="Trebuchet MS"/>
              <a:ea typeface="Trebuchet MS"/>
              <a:cs typeface="Trebuchet MS"/>
              <a:sym typeface="Trebuchet MS"/>
            </a:endParaRPr>
          </a:p>
        </p:txBody>
      </p:sp>
      <p:sp>
        <p:nvSpPr>
          <p:cNvPr id="339" name="Google Shape;339;p14"/>
          <p:cNvSpPr txBox="1"/>
          <p:nvPr/>
        </p:nvSpPr>
        <p:spPr>
          <a:xfrm rot="-5400000">
            <a:off x="-508001" y="3003553"/>
            <a:ext cx="3886200" cy="307777"/>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a:solidFill>
                  <a:srgbClr val="FF6600"/>
                </a:solidFill>
                <a:latin typeface="Trebuchet MS"/>
                <a:ea typeface="Trebuchet MS"/>
                <a:cs typeface="Trebuchet MS"/>
                <a:sym typeface="Trebuchet MS"/>
              </a:rPr>
              <a:t>  </a:t>
            </a:r>
            <a:r>
              <a:rPr lang="en-US" sz="1400" b="1">
                <a:solidFill>
                  <a:schemeClr val="lt1"/>
                </a:solidFill>
                <a:latin typeface="Trebuchet MS"/>
                <a:ea typeface="Trebuchet MS"/>
                <a:cs typeface="Trebuchet MS"/>
                <a:sym typeface="Trebuchet MS"/>
              </a:rPr>
              <a:t>GRÖSZE DES UNIVERSUMS    </a:t>
            </a:r>
            <a:endParaRPr sz="1400" b="1">
              <a:solidFill>
                <a:schemeClr val="lt1"/>
              </a:solidFill>
              <a:latin typeface="Trebuchet MS"/>
              <a:ea typeface="Trebuchet MS"/>
              <a:cs typeface="Trebuchet MS"/>
              <a:sym typeface="Trebuchet MS"/>
            </a:endParaRPr>
          </a:p>
        </p:txBody>
      </p:sp>
      <p:sp>
        <p:nvSpPr>
          <p:cNvPr id="340" name="Google Shape;340;p14"/>
          <p:cNvSpPr txBox="1"/>
          <p:nvPr/>
        </p:nvSpPr>
        <p:spPr>
          <a:xfrm>
            <a:off x="2425700" y="6305553"/>
            <a:ext cx="5232401" cy="307777"/>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a:solidFill>
                  <a:srgbClr val="FF6600"/>
                </a:solidFill>
                <a:latin typeface="Trebuchet MS"/>
                <a:ea typeface="Trebuchet MS"/>
                <a:cs typeface="Trebuchet MS"/>
                <a:sym typeface="Trebuchet MS"/>
              </a:rPr>
              <a:t>  </a:t>
            </a:r>
            <a:r>
              <a:rPr lang="en-US" sz="1400" b="1">
                <a:solidFill>
                  <a:schemeClr val="lt1"/>
                </a:solidFill>
                <a:latin typeface="Trebuchet MS"/>
                <a:ea typeface="Trebuchet MS"/>
                <a:cs typeface="Trebuchet MS"/>
                <a:sym typeface="Trebuchet MS"/>
              </a:rPr>
              <a:t>ZEIT  </a:t>
            </a:r>
            <a:endParaRPr sz="1400" b="1">
              <a:solidFill>
                <a:schemeClr val="lt1"/>
              </a:solidFill>
              <a:latin typeface="Trebuchet MS"/>
              <a:ea typeface="Trebuchet MS"/>
              <a:cs typeface="Trebuchet MS"/>
              <a:sym typeface="Trebuchet MS"/>
            </a:endParaRPr>
          </a:p>
        </p:txBody>
      </p:sp>
      <p:sp>
        <p:nvSpPr>
          <p:cNvPr id="341" name="Google Shape;341;p14"/>
          <p:cNvSpPr txBox="1"/>
          <p:nvPr/>
        </p:nvSpPr>
        <p:spPr>
          <a:xfrm>
            <a:off x="4089398" y="6013453"/>
            <a:ext cx="4711702" cy="307777"/>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a:solidFill>
                  <a:srgbClr val="FF6600"/>
                </a:solidFill>
                <a:latin typeface="Trebuchet MS"/>
                <a:ea typeface="Trebuchet MS"/>
                <a:cs typeface="Trebuchet MS"/>
                <a:sym typeface="Trebuchet MS"/>
              </a:rPr>
              <a:t>  </a:t>
            </a:r>
            <a:r>
              <a:rPr lang="en-US" sz="1200" b="1">
                <a:solidFill>
                  <a:schemeClr val="lt1"/>
                </a:solidFill>
                <a:latin typeface="Trebuchet MS"/>
                <a:ea typeface="Trebuchet MS"/>
                <a:cs typeface="Trebuchet MS"/>
                <a:sym typeface="Trebuchet MS"/>
              </a:rPr>
              <a:t>HEUTE (13,8 Milliarden Jahre)            ZUKUNFT </a:t>
            </a:r>
            <a:r>
              <a:rPr lang="en-US" sz="1400" b="1">
                <a:solidFill>
                  <a:schemeClr val="lt1"/>
                </a:solidFill>
                <a:latin typeface="Trebuchet MS"/>
                <a:ea typeface="Trebuchet MS"/>
                <a:cs typeface="Trebuchet MS"/>
                <a:sym typeface="Trebuchet MS"/>
              </a:rPr>
              <a:t> </a:t>
            </a:r>
            <a:endParaRPr sz="1400" b="1">
              <a:solidFill>
                <a:schemeClr val="lt1"/>
              </a:solidFill>
              <a:latin typeface="Trebuchet MS"/>
              <a:ea typeface="Trebuchet MS"/>
              <a:cs typeface="Trebuchet MS"/>
              <a:sym typeface="Trebuchet MS"/>
            </a:endParaRPr>
          </a:p>
        </p:txBody>
      </p:sp>
      <p:grpSp>
        <p:nvGrpSpPr>
          <p:cNvPr id="342" name="Google Shape;342;p14"/>
          <p:cNvGrpSpPr/>
          <p:nvPr/>
        </p:nvGrpSpPr>
        <p:grpSpPr>
          <a:xfrm>
            <a:off x="3759201" y="4394200"/>
            <a:ext cx="1447800" cy="330200"/>
            <a:chOff x="3759200" y="4394200"/>
            <a:chExt cx="1447800" cy="330200"/>
          </a:xfrm>
        </p:grpSpPr>
        <p:sp>
          <p:nvSpPr>
            <p:cNvPr id="343" name="Google Shape;343;p14"/>
            <p:cNvSpPr/>
            <p:nvPr/>
          </p:nvSpPr>
          <p:spPr>
            <a:xfrm>
              <a:off x="3759200" y="4546600"/>
              <a:ext cx="711200" cy="177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44" name="Google Shape;344;p14"/>
            <p:cNvSpPr/>
            <p:nvPr/>
          </p:nvSpPr>
          <p:spPr>
            <a:xfrm>
              <a:off x="4025900" y="4559300"/>
              <a:ext cx="787400" cy="152400"/>
            </a:xfrm>
            <a:prstGeom prst="rect">
              <a:avLst/>
            </a:prstGeom>
            <a:solidFill>
              <a:schemeClr val="dk1">
                <a:alpha val="69803"/>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45" name="Google Shape;345;p14"/>
            <p:cNvSpPr/>
            <p:nvPr/>
          </p:nvSpPr>
          <p:spPr>
            <a:xfrm>
              <a:off x="4178300" y="4483100"/>
              <a:ext cx="711200" cy="127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46" name="Google Shape;346;p14"/>
            <p:cNvSpPr/>
            <p:nvPr/>
          </p:nvSpPr>
          <p:spPr>
            <a:xfrm>
              <a:off x="4406900" y="4394200"/>
              <a:ext cx="800100" cy="1524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grpSp>
        <p:nvGrpSpPr>
          <p:cNvPr id="347" name="Google Shape;347;p14"/>
          <p:cNvGrpSpPr/>
          <p:nvPr/>
        </p:nvGrpSpPr>
        <p:grpSpPr>
          <a:xfrm>
            <a:off x="2184400" y="4762500"/>
            <a:ext cx="1371600" cy="660400"/>
            <a:chOff x="2184400" y="4762500"/>
            <a:chExt cx="1371600" cy="660400"/>
          </a:xfrm>
        </p:grpSpPr>
        <p:sp>
          <p:nvSpPr>
            <p:cNvPr id="348" name="Google Shape;348;p14"/>
            <p:cNvSpPr/>
            <p:nvPr/>
          </p:nvSpPr>
          <p:spPr>
            <a:xfrm>
              <a:off x="2413000" y="4940300"/>
              <a:ext cx="800100" cy="381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49" name="Google Shape;349;p14"/>
            <p:cNvSpPr/>
            <p:nvPr/>
          </p:nvSpPr>
          <p:spPr>
            <a:xfrm>
              <a:off x="2755900" y="4762500"/>
              <a:ext cx="800100" cy="381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350" name="Google Shape;350;p14"/>
            <p:cNvSpPr/>
            <p:nvPr/>
          </p:nvSpPr>
          <p:spPr>
            <a:xfrm>
              <a:off x="2184400" y="5118100"/>
              <a:ext cx="800100" cy="304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
        <p:nvSpPr>
          <p:cNvPr id="351" name="Google Shape;351;p14"/>
          <p:cNvSpPr txBox="1"/>
          <p:nvPr/>
        </p:nvSpPr>
        <p:spPr>
          <a:xfrm>
            <a:off x="7124699" y="1987551"/>
            <a:ext cx="1422402" cy="40011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FF6600"/>
                </a:solidFill>
                <a:latin typeface="Trebuchet MS"/>
                <a:ea typeface="Trebuchet MS"/>
                <a:cs typeface="Trebuchet MS"/>
                <a:sym typeface="Trebuchet MS"/>
              </a:rPr>
              <a:t>KONSTANTE</a:t>
            </a:r>
            <a:endParaRPr/>
          </a:p>
          <a:p>
            <a:pPr marL="0" marR="0" lvl="0" indent="0" algn="l" rtl="0">
              <a:spcBef>
                <a:spcPts val="0"/>
              </a:spcBef>
              <a:spcAft>
                <a:spcPts val="0"/>
              </a:spcAft>
              <a:buNone/>
            </a:pPr>
            <a:r>
              <a:rPr lang="en-US" sz="1000" b="1">
                <a:solidFill>
                  <a:srgbClr val="FF6600"/>
                </a:solidFill>
                <a:latin typeface="Trebuchet MS"/>
                <a:ea typeface="Trebuchet MS"/>
                <a:cs typeface="Trebuchet MS"/>
                <a:sym typeface="Trebuchet MS"/>
              </a:rPr>
              <a:t>DUNKLE ENERGIE</a:t>
            </a:r>
            <a:endParaRPr sz="1000" b="1">
              <a:solidFill>
                <a:srgbClr val="FF6600"/>
              </a:solidFill>
              <a:latin typeface="Trebuchet MS"/>
              <a:ea typeface="Trebuchet MS"/>
              <a:cs typeface="Trebuchet MS"/>
              <a:sym typeface="Trebuchet MS"/>
            </a:endParaRPr>
          </a:p>
        </p:txBody>
      </p:sp>
      <p:sp>
        <p:nvSpPr>
          <p:cNvPr id="352" name="Google Shape;352;p14"/>
          <p:cNvSpPr txBox="1"/>
          <p:nvPr/>
        </p:nvSpPr>
        <p:spPr>
          <a:xfrm>
            <a:off x="5194300" y="1695452"/>
            <a:ext cx="838201" cy="246221"/>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b="1">
                <a:solidFill>
                  <a:srgbClr val="595959"/>
                </a:solidFill>
                <a:latin typeface="Trebuchet MS"/>
                <a:ea typeface="Trebuchet MS"/>
                <a:cs typeface="Trebuchet MS"/>
                <a:sym typeface="Trebuchet MS"/>
              </a:rPr>
              <a:t>ENDKNALL</a:t>
            </a:r>
            <a:endParaRPr sz="1000" b="1">
              <a:solidFill>
                <a:srgbClr val="595959"/>
              </a:solidFill>
              <a:latin typeface="Trebuchet MS"/>
              <a:ea typeface="Trebuchet MS"/>
              <a:cs typeface="Trebuchet MS"/>
              <a:sym typeface="Trebuchet MS"/>
            </a:endParaRPr>
          </a:p>
        </p:txBody>
      </p:sp>
      <p:sp>
        <p:nvSpPr>
          <p:cNvPr id="353" name="Google Shape;353;p14"/>
          <p:cNvSpPr txBox="1"/>
          <p:nvPr/>
        </p:nvSpPr>
        <p:spPr>
          <a:xfrm>
            <a:off x="7035799" y="3867153"/>
            <a:ext cx="1003301" cy="24622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rgbClr val="008000"/>
                </a:solidFill>
                <a:latin typeface="Trebuchet MS"/>
                <a:ea typeface="Trebuchet MS"/>
                <a:cs typeface="Trebuchet MS"/>
                <a:sym typeface="Trebuchet MS"/>
              </a:rPr>
              <a:t>KOLLAPS</a:t>
            </a:r>
            <a:endParaRPr sz="1000" b="1">
              <a:solidFill>
                <a:srgbClr val="008000"/>
              </a:solidFill>
              <a:latin typeface="Trebuchet MS"/>
              <a:ea typeface="Trebuchet MS"/>
              <a:cs typeface="Trebuchet MS"/>
              <a:sym typeface="Trebuchet MS"/>
            </a:endParaRPr>
          </a:p>
        </p:txBody>
      </p:sp>
      <p:sp>
        <p:nvSpPr>
          <p:cNvPr id="354" name="Google Shape;354;p14"/>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355" name="Google Shape;355;p14"/>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14</a:t>
            </a:fld>
            <a:endParaRPr b="0" i="0">
              <a:solidFill>
                <a:srgbClr val="FFFFFF"/>
              </a:solidFill>
              <a:latin typeface="Arial"/>
              <a:ea typeface="Arial"/>
              <a:cs typeface="Arial"/>
              <a:sym typeface="Arial"/>
            </a:endParaRPr>
          </a:p>
        </p:txBody>
      </p:sp>
      <p:sp>
        <p:nvSpPr>
          <p:cNvPr id="2" name="Google Shape;12;p56">
            <a:extLst>
              <a:ext uri="{FF2B5EF4-FFF2-40B4-BE49-F238E27FC236}">
                <a16:creationId xmlns:a16="http://schemas.microsoft.com/office/drawing/2014/main" id="{568D61FD-4D09-4C6F-63FF-FC524CB3ACB5}"/>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0"/>
        <p:cNvGrpSpPr/>
        <p:nvPr/>
      </p:nvGrpSpPr>
      <p:grpSpPr>
        <a:xfrm>
          <a:off x="0" y="0"/>
          <a:ext cx="0" cy="0"/>
          <a:chOff x="0" y="0"/>
          <a:chExt cx="0" cy="0"/>
        </a:xfrm>
      </p:grpSpPr>
      <p:sp>
        <p:nvSpPr>
          <p:cNvPr id="361" name="Google Shape;361;p1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362" name="Google Shape;362;p1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15</a:t>
            </a:fld>
            <a:endParaRPr b="0" i="0"/>
          </a:p>
        </p:txBody>
      </p:sp>
      <p:sp>
        <p:nvSpPr>
          <p:cNvPr id="363" name="Google Shape;363;p15"/>
          <p:cNvSpPr txBox="1"/>
          <p:nvPr/>
        </p:nvSpPr>
        <p:spPr>
          <a:xfrm>
            <a:off x="584200" y="6553203"/>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364" name="Google Shape;364;p15"/>
          <p:cNvSpPr txBox="1"/>
          <p:nvPr/>
        </p:nvSpPr>
        <p:spPr>
          <a:xfrm>
            <a:off x="5064125" y="6553203"/>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15</a:t>
            </a:fld>
            <a:endParaRPr sz="1000" b="0" i="1" u="none" strike="noStrike" cap="none">
              <a:solidFill>
                <a:schemeClr val="lt1"/>
              </a:solidFill>
              <a:latin typeface="Arial"/>
              <a:ea typeface="Arial"/>
              <a:cs typeface="Arial"/>
              <a:sym typeface="Arial"/>
            </a:endParaRPr>
          </a:p>
        </p:txBody>
      </p:sp>
      <p:sp>
        <p:nvSpPr>
          <p:cNvPr id="365" name="Google Shape;365;p15"/>
          <p:cNvSpPr/>
          <p:nvPr/>
        </p:nvSpPr>
        <p:spPr>
          <a:xfrm>
            <a:off x="509163" y="593482"/>
            <a:ext cx="4916244"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chemeClr val="lt1"/>
                </a:solidFill>
                <a:latin typeface="Helvetica Neue"/>
                <a:ea typeface="Helvetica Neue"/>
                <a:cs typeface="Helvetica Neue"/>
                <a:sym typeface="Helvetica Neue"/>
              </a:rPr>
              <a:t>Vera Rubin Observatorium</a:t>
            </a:r>
            <a:endParaRPr sz="3200" b="1" i="1" baseline="-25000">
              <a:solidFill>
                <a:schemeClr val="lt1"/>
              </a:solidFill>
              <a:latin typeface="Helvetica Neue"/>
              <a:ea typeface="Helvetica Neue"/>
              <a:cs typeface="Helvetica Neue"/>
              <a:sym typeface="Helvetica Neue"/>
            </a:endParaRPr>
          </a:p>
        </p:txBody>
      </p:sp>
      <p:pic>
        <p:nvPicPr>
          <p:cNvPr id="366" name="Google Shape;366;p15" descr="220px-Large_Synoptic_Survey_Telescope_3_4_render_2013.png"/>
          <p:cNvPicPr preferRelativeResize="0"/>
          <p:nvPr/>
        </p:nvPicPr>
        <p:blipFill rotWithShape="1">
          <a:blip r:embed="rId4">
            <a:alphaModFix/>
          </a:blip>
          <a:srcRect/>
          <a:stretch/>
        </p:blipFill>
        <p:spPr>
          <a:xfrm flipH="1">
            <a:off x="6496665" y="404857"/>
            <a:ext cx="2748935" cy="2061701"/>
          </a:xfrm>
          <a:prstGeom prst="rect">
            <a:avLst/>
          </a:prstGeom>
          <a:noFill/>
          <a:ln>
            <a:noFill/>
          </a:ln>
        </p:spPr>
      </p:pic>
      <p:sp>
        <p:nvSpPr>
          <p:cNvPr id="367" name="Google Shape;367;p15"/>
          <p:cNvSpPr/>
          <p:nvPr/>
        </p:nvSpPr>
        <p:spPr>
          <a:xfrm>
            <a:off x="6235699" y="6054482"/>
            <a:ext cx="2555207" cy="36933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b="0">
                <a:solidFill>
                  <a:schemeClr val="lt1"/>
                </a:solidFill>
                <a:latin typeface="Helvetica Neue"/>
                <a:ea typeface="Helvetica Neue"/>
                <a:cs typeface="Helvetica Neue"/>
                <a:sym typeface="Helvetica Neue"/>
              </a:rPr>
              <a:t>Cerro Pachón, Chile</a:t>
            </a:r>
            <a:endParaRPr sz="1800" b="0" baseline="-25000">
              <a:solidFill>
                <a:schemeClr val="lt1"/>
              </a:solidFill>
              <a:latin typeface="Helvetica Neue"/>
              <a:ea typeface="Helvetica Neue"/>
              <a:cs typeface="Helvetica Neue"/>
              <a:sym typeface="Helvetica Neue"/>
            </a:endParaRPr>
          </a:p>
        </p:txBody>
      </p:sp>
      <p:sp>
        <p:nvSpPr>
          <p:cNvPr id="2" name="Google Shape;12;p56">
            <a:extLst>
              <a:ext uri="{FF2B5EF4-FFF2-40B4-BE49-F238E27FC236}">
                <a16:creationId xmlns:a16="http://schemas.microsoft.com/office/drawing/2014/main" id="{ABBB77B9-87C6-E27F-5AF3-0087EDD85F91}"/>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2"/>
        <p:cNvGrpSpPr/>
        <p:nvPr/>
      </p:nvGrpSpPr>
      <p:grpSpPr>
        <a:xfrm>
          <a:off x="0" y="0"/>
          <a:ext cx="0" cy="0"/>
          <a:chOff x="0" y="0"/>
          <a:chExt cx="0" cy="0"/>
        </a:xfrm>
      </p:grpSpPr>
      <p:sp>
        <p:nvSpPr>
          <p:cNvPr id="373" name="Google Shape;373;p1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374" name="Google Shape;374;p1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16</a:t>
            </a:fld>
            <a:endParaRPr b="0" i="0">
              <a:solidFill>
                <a:srgbClr val="FFFFFF"/>
              </a:solidFill>
              <a:latin typeface="Arial"/>
              <a:ea typeface="Arial"/>
              <a:cs typeface="Arial"/>
              <a:sym typeface="Arial"/>
            </a:endParaRPr>
          </a:p>
        </p:txBody>
      </p:sp>
      <p:sp>
        <p:nvSpPr>
          <p:cNvPr id="375" name="Google Shape;375;p16"/>
          <p:cNvSpPr/>
          <p:nvPr/>
        </p:nvSpPr>
        <p:spPr>
          <a:xfrm>
            <a:off x="911225" y="1141949"/>
            <a:ext cx="8499475" cy="46166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E7C816"/>
                </a:solidFill>
                <a:latin typeface="Trebuchet MS"/>
                <a:ea typeface="Trebuchet MS"/>
                <a:cs typeface="Trebuchet MS"/>
                <a:sym typeface="Trebuchet MS"/>
              </a:rPr>
              <a:t>Was </a:t>
            </a:r>
            <a:r>
              <a:rPr lang="en-US" sz="2000" b="1" dirty="0" err="1">
                <a:solidFill>
                  <a:srgbClr val="E7C816"/>
                </a:solidFill>
                <a:latin typeface="Trebuchet MS"/>
                <a:ea typeface="Trebuchet MS"/>
                <a:cs typeface="Trebuchet MS"/>
                <a:sym typeface="Trebuchet MS"/>
              </a:rPr>
              <a:t>sind</a:t>
            </a:r>
            <a:r>
              <a:rPr lang="en-US" sz="2000" b="1" dirty="0">
                <a:solidFill>
                  <a:srgbClr val="E7C816"/>
                </a:solidFill>
                <a:latin typeface="Trebuchet MS"/>
                <a:ea typeface="Trebuchet MS"/>
                <a:cs typeface="Trebuchet MS"/>
                <a:sym typeface="Trebuchet MS"/>
              </a:rPr>
              <a:t> die </a:t>
            </a:r>
            <a:r>
              <a:rPr lang="en-US" sz="2000" b="1" dirty="0" err="1">
                <a:solidFill>
                  <a:srgbClr val="E7C816"/>
                </a:solidFill>
                <a:latin typeface="Trebuchet MS"/>
                <a:ea typeface="Trebuchet MS"/>
                <a:cs typeface="Trebuchet MS"/>
                <a:sym typeface="Trebuchet MS"/>
              </a:rPr>
              <a:t>Bestandteile</a:t>
            </a:r>
            <a:r>
              <a:rPr lang="en-US" sz="2000" b="1" dirty="0">
                <a:solidFill>
                  <a:srgbClr val="E7C816"/>
                </a:solidFill>
                <a:latin typeface="Trebuchet MS"/>
                <a:ea typeface="Trebuchet MS"/>
                <a:cs typeface="Trebuchet MS"/>
                <a:sym typeface="Trebuchet MS"/>
              </a:rPr>
              <a:t> des </a:t>
            </a:r>
            <a:r>
              <a:rPr lang="en-US" sz="2000" b="1" dirty="0" err="1">
                <a:solidFill>
                  <a:srgbClr val="E7C816"/>
                </a:solidFill>
                <a:latin typeface="Trebuchet MS"/>
                <a:ea typeface="Trebuchet MS"/>
                <a:cs typeface="Trebuchet MS"/>
                <a:sym typeface="Trebuchet MS"/>
              </a:rPr>
              <a:t>Universums</a:t>
            </a:r>
            <a:r>
              <a:rPr lang="en-US" sz="2000" b="1" dirty="0">
                <a:solidFill>
                  <a:srgbClr val="E7C816"/>
                </a:solidFill>
                <a:latin typeface="Trebuchet MS"/>
                <a:ea typeface="Trebuchet MS"/>
                <a:cs typeface="Trebuchet MS"/>
                <a:sym typeface="Trebuchet MS"/>
              </a:rPr>
              <a:t>?</a:t>
            </a:r>
            <a:endParaRPr sz="2000" b="1" dirty="0">
              <a:solidFill>
                <a:srgbClr val="E7C816"/>
              </a:solidFill>
              <a:latin typeface="Trebuchet MS"/>
              <a:ea typeface="Trebuchet MS"/>
              <a:cs typeface="Trebuchet MS"/>
              <a:sym typeface="Trebuchet MS"/>
            </a:endParaRPr>
          </a:p>
          <a:p>
            <a:pPr marL="0" marR="0" lvl="0" indent="0" algn="l" rtl="0">
              <a:spcBef>
                <a:spcPts val="0"/>
              </a:spcBef>
              <a:spcAft>
                <a:spcPts val="0"/>
              </a:spcAft>
              <a:buNone/>
            </a:pPr>
            <a:endParaRPr sz="2000" b="0" dirty="0">
              <a:solidFill>
                <a:srgbClr val="E7C816"/>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Normale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Materie</a:t>
            </a:r>
            <a:r>
              <a:rPr lang="en-US" sz="1800" b="0" dirty="0">
                <a:solidFill>
                  <a:srgbClr val="FFFFFF"/>
                </a:solidFill>
                <a:latin typeface="Trebuchet MS"/>
                <a:ea typeface="Trebuchet MS"/>
                <a:cs typeface="Trebuchet MS"/>
                <a:sym typeface="Trebuchet MS"/>
              </a:rPr>
              <a:t> (z. B. </a:t>
            </a:r>
            <a:r>
              <a:rPr lang="en-US" sz="1800" b="0" dirty="0" err="1">
                <a:solidFill>
                  <a:srgbClr val="FFFFFF"/>
                </a:solidFill>
                <a:latin typeface="Trebuchet MS"/>
                <a:ea typeface="Trebuchet MS"/>
                <a:cs typeface="Trebuchet MS"/>
                <a:sym typeface="Trebuchet MS"/>
              </a:rPr>
              <a:t>Atome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baryonische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Materie</a:t>
            </a:r>
            <a:r>
              <a:rPr lang="en-US" sz="1800" b="0" dirty="0">
                <a:solidFill>
                  <a:srgbClr val="FFFFFF"/>
                </a:solidFill>
                <a:latin typeface="Trebuchet MS"/>
                <a:ea typeface="Trebuchet MS"/>
                <a:cs typeface="Trebuchet MS"/>
                <a:sym typeface="Trebuchet MS"/>
              </a:rPr>
              <a:t>”): Quarks, </a:t>
            </a:r>
            <a:r>
              <a:rPr lang="en-US" sz="1800" b="0" dirty="0" err="1">
                <a:solidFill>
                  <a:srgbClr val="FFFFFF"/>
                </a:solidFill>
                <a:latin typeface="Trebuchet MS"/>
                <a:ea typeface="Trebuchet MS"/>
                <a:cs typeface="Trebuchet MS"/>
                <a:sym typeface="Trebuchet MS"/>
              </a:rPr>
              <a:t>Leptonen</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Dunkle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Materie</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Dunkle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Energie</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endParaRPr sz="1800" b="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b="0"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000" b="1" dirty="0" err="1">
                <a:solidFill>
                  <a:srgbClr val="E7C816"/>
                </a:solidFill>
                <a:latin typeface="Trebuchet MS"/>
                <a:ea typeface="Trebuchet MS"/>
                <a:cs typeface="Trebuchet MS"/>
                <a:sym typeface="Trebuchet MS"/>
              </a:rPr>
              <a:t>Welche</a:t>
            </a:r>
            <a:r>
              <a:rPr lang="en-US" sz="2000" b="1" dirty="0">
                <a:solidFill>
                  <a:srgbClr val="E7C816"/>
                </a:solidFill>
                <a:latin typeface="Trebuchet MS"/>
                <a:ea typeface="Trebuchet MS"/>
                <a:cs typeface="Trebuchet MS"/>
                <a:sym typeface="Trebuchet MS"/>
              </a:rPr>
              <a:t> </a:t>
            </a:r>
            <a:r>
              <a:rPr lang="en-US" sz="2000" b="1" dirty="0" err="1">
                <a:solidFill>
                  <a:srgbClr val="E7C816"/>
                </a:solidFill>
                <a:latin typeface="Trebuchet MS"/>
                <a:ea typeface="Trebuchet MS"/>
                <a:cs typeface="Trebuchet MS"/>
                <a:sym typeface="Trebuchet MS"/>
              </a:rPr>
              <a:t>Kräfte</a:t>
            </a:r>
            <a:r>
              <a:rPr lang="en-US" sz="2000" b="1" dirty="0">
                <a:solidFill>
                  <a:srgbClr val="E7C816"/>
                </a:solidFill>
                <a:latin typeface="Trebuchet MS"/>
                <a:ea typeface="Trebuchet MS"/>
                <a:cs typeface="Trebuchet MS"/>
                <a:sym typeface="Trebuchet MS"/>
              </a:rPr>
              <a:t> </a:t>
            </a:r>
            <a:r>
              <a:rPr lang="en-US" sz="2000" b="1" dirty="0" err="1">
                <a:solidFill>
                  <a:srgbClr val="E7C816"/>
                </a:solidFill>
                <a:latin typeface="Trebuchet MS"/>
                <a:ea typeface="Trebuchet MS"/>
                <a:cs typeface="Trebuchet MS"/>
                <a:sym typeface="Trebuchet MS"/>
              </a:rPr>
              <a:t>herrschen</a:t>
            </a:r>
            <a:r>
              <a:rPr lang="en-US" sz="2000" b="1" dirty="0">
                <a:solidFill>
                  <a:srgbClr val="E7C816"/>
                </a:solidFill>
                <a:latin typeface="Trebuchet MS"/>
                <a:ea typeface="Trebuchet MS"/>
                <a:cs typeface="Trebuchet MS"/>
                <a:sym typeface="Trebuchet MS"/>
              </a:rPr>
              <a:t> </a:t>
            </a:r>
            <a:r>
              <a:rPr lang="en-US" sz="2000" b="1" dirty="0" err="1">
                <a:solidFill>
                  <a:srgbClr val="E7C816"/>
                </a:solidFill>
                <a:latin typeface="Trebuchet MS"/>
                <a:ea typeface="Trebuchet MS"/>
                <a:cs typeface="Trebuchet MS"/>
                <a:sym typeface="Trebuchet MS"/>
              </a:rPr>
              <a:t>im</a:t>
            </a:r>
            <a:r>
              <a:rPr lang="en-US" sz="2000" b="1" dirty="0">
                <a:solidFill>
                  <a:srgbClr val="E7C816"/>
                </a:solidFill>
                <a:latin typeface="Trebuchet MS"/>
                <a:ea typeface="Trebuchet MS"/>
                <a:cs typeface="Trebuchet MS"/>
                <a:sym typeface="Trebuchet MS"/>
              </a:rPr>
              <a:t> </a:t>
            </a:r>
            <a:r>
              <a:rPr lang="en-US" sz="2000" b="1" dirty="0" err="1">
                <a:solidFill>
                  <a:srgbClr val="E7C816"/>
                </a:solidFill>
                <a:latin typeface="Trebuchet MS"/>
                <a:ea typeface="Trebuchet MS"/>
                <a:cs typeface="Trebuchet MS"/>
                <a:sym typeface="Trebuchet MS"/>
              </a:rPr>
              <a:t>Universum</a:t>
            </a:r>
            <a:r>
              <a:rPr lang="en-US" sz="2000" b="1" dirty="0">
                <a:solidFill>
                  <a:srgbClr val="E7C816"/>
                </a:solidFill>
                <a:latin typeface="Trebuchet MS"/>
                <a:ea typeface="Trebuchet MS"/>
                <a:cs typeface="Trebuchet MS"/>
                <a:sym typeface="Trebuchet MS"/>
              </a:rPr>
              <a:t>?</a:t>
            </a:r>
            <a:endParaRPr dirty="0"/>
          </a:p>
          <a:p>
            <a:pPr marL="0" marR="0" lvl="0" indent="0" algn="l" rtl="0">
              <a:spcBef>
                <a:spcPts val="0"/>
              </a:spcBef>
              <a:spcAft>
                <a:spcPts val="0"/>
              </a:spcAft>
              <a:buNone/>
            </a:pPr>
            <a:endParaRPr sz="1800" b="1" dirty="0">
              <a:solidFill>
                <a:srgbClr val="000099"/>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Schwerkraft</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Elektromagnetische</a:t>
            </a:r>
            <a:r>
              <a:rPr lang="en-US" sz="1800" b="0" dirty="0">
                <a:solidFill>
                  <a:srgbClr val="FFFFFF"/>
                </a:solidFill>
                <a:latin typeface="Trebuchet MS"/>
                <a:ea typeface="Trebuchet MS"/>
                <a:cs typeface="Trebuchet MS"/>
                <a:sym typeface="Trebuchet MS"/>
              </a:rPr>
              <a:t> Kraft</a:t>
            </a:r>
            <a:endParaRPr dirty="0"/>
          </a:p>
          <a:p>
            <a:pPr marL="0" marR="0" lvl="0" indent="0" algn="l" rtl="0">
              <a:spcBef>
                <a:spcPts val="0"/>
              </a:spcBef>
              <a:spcAft>
                <a:spcPts val="0"/>
              </a:spcAft>
              <a:buNone/>
            </a:pPr>
            <a:r>
              <a:rPr lang="en-US" sz="1800" b="0" dirty="0">
                <a:solidFill>
                  <a:srgbClr val="FFFFFF"/>
                </a:solidFill>
                <a:latin typeface="Trebuchet MS"/>
                <a:ea typeface="Trebuchet MS"/>
                <a:cs typeface="Trebuchet MS"/>
                <a:sym typeface="Trebuchet MS"/>
              </a:rPr>
              <a:t>Starke Kraft (</a:t>
            </a:r>
            <a:r>
              <a:rPr lang="en-US" sz="1800" b="0" dirty="0" err="1">
                <a:solidFill>
                  <a:srgbClr val="FFFFFF"/>
                </a:solidFill>
                <a:latin typeface="Trebuchet MS"/>
                <a:ea typeface="Trebuchet MS"/>
                <a:cs typeface="Trebuchet MS"/>
                <a:sym typeface="Trebuchet MS"/>
              </a:rPr>
              <a:t>Kernkraft</a:t>
            </a:r>
            <a:r>
              <a:rPr lang="en-US" sz="1800" b="0" dirty="0">
                <a:solidFill>
                  <a:srgbClr val="FFFFFF"/>
                </a:solidFill>
                <a:latin typeface="Trebuchet MS"/>
                <a:ea typeface="Trebuchet MS"/>
                <a:cs typeface="Trebuchet MS"/>
                <a:sym typeface="Trebuchet MS"/>
              </a:rPr>
              <a:t>)</a:t>
            </a:r>
            <a:endParaRPr dirty="0"/>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Schwache</a:t>
            </a:r>
            <a:r>
              <a:rPr lang="en-US" sz="1800" b="0" dirty="0">
                <a:solidFill>
                  <a:srgbClr val="FFFFFF"/>
                </a:solidFill>
                <a:latin typeface="Trebuchet MS"/>
                <a:ea typeface="Trebuchet MS"/>
                <a:cs typeface="Trebuchet MS"/>
                <a:sym typeface="Trebuchet MS"/>
              </a:rPr>
              <a:t> Kraft</a:t>
            </a:r>
            <a:endParaRPr dirty="0"/>
          </a:p>
          <a:p>
            <a:pPr marL="0" marR="0" lvl="0" indent="0" algn="l" rtl="0">
              <a:spcBef>
                <a:spcPts val="0"/>
              </a:spcBef>
              <a:spcAft>
                <a:spcPts val="0"/>
              </a:spcAft>
              <a:buNone/>
            </a:pP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FFFFFF"/>
                </a:solidFill>
                <a:latin typeface="Trebuchet MS"/>
                <a:ea typeface="Trebuchet MS"/>
                <a:cs typeface="Trebuchet MS"/>
                <a:sym typeface="Trebuchet MS"/>
              </a:rPr>
              <a:t>Kräfte</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werden</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durch</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Austausch</a:t>
            </a:r>
            <a:r>
              <a:rPr lang="en-US" sz="1800" b="0" dirty="0">
                <a:solidFill>
                  <a:srgbClr val="FFFFFF"/>
                </a:solidFill>
                <a:latin typeface="Trebuchet MS"/>
                <a:ea typeface="Trebuchet MS"/>
                <a:cs typeface="Trebuchet MS"/>
                <a:sym typeface="Trebuchet MS"/>
              </a:rPr>
              <a:t> von </a:t>
            </a:r>
            <a:r>
              <a:rPr lang="en-US" sz="1800" b="0" dirty="0" err="1">
                <a:solidFill>
                  <a:srgbClr val="FFFFFF"/>
                </a:solidFill>
                <a:latin typeface="Trebuchet MS"/>
                <a:ea typeface="Trebuchet MS"/>
                <a:cs typeface="Trebuchet MS"/>
                <a:sym typeface="Trebuchet MS"/>
              </a:rPr>
              <a:t>Teilchen</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Bosonen</a:t>
            </a:r>
            <a:r>
              <a:rPr lang="en-US" sz="1800" b="0" dirty="0">
                <a:solidFill>
                  <a:srgbClr val="FFFFFF"/>
                </a:solidFill>
                <a:latin typeface="Trebuchet MS"/>
                <a:ea typeface="Trebuchet MS"/>
                <a:cs typeface="Trebuchet MS"/>
                <a:sym typeface="Trebuchet MS"/>
              </a:rPr>
              <a:t>) </a:t>
            </a:r>
            <a:r>
              <a:rPr lang="en-US" sz="1800" b="0" dirty="0" err="1">
                <a:solidFill>
                  <a:srgbClr val="FFFFFF"/>
                </a:solidFill>
                <a:latin typeface="Trebuchet MS"/>
                <a:ea typeface="Trebuchet MS"/>
                <a:cs typeface="Trebuchet MS"/>
                <a:sym typeface="Trebuchet MS"/>
              </a:rPr>
              <a:t>vermittelt</a:t>
            </a:r>
            <a:r>
              <a:rPr lang="en-US" sz="1800" b="0" dirty="0">
                <a:solidFill>
                  <a:srgbClr val="FFFFFF"/>
                </a:solidFill>
                <a:latin typeface="Trebuchet MS"/>
                <a:ea typeface="Trebuchet MS"/>
                <a:cs typeface="Trebuchet MS"/>
                <a:sym typeface="Trebuchet MS"/>
              </a:rPr>
              <a:t>.</a:t>
            </a:r>
            <a:endParaRPr sz="1800" b="0" dirty="0">
              <a:solidFill>
                <a:srgbClr val="FFFFFF"/>
              </a:solidFill>
              <a:latin typeface="Trebuchet MS"/>
              <a:ea typeface="Trebuchet MS"/>
              <a:cs typeface="Trebuchet MS"/>
              <a:sym typeface="Trebuchet MS"/>
            </a:endParaRPr>
          </a:p>
          <a:p>
            <a:pPr marL="0" marR="0" lvl="0" indent="0" algn="l" rtl="0">
              <a:spcBef>
                <a:spcPts val="0"/>
              </a:spcBef>
              <a:spcAft>
                <a:spcPts val="0"/>
              </a:spcAft>
              <a:buNone/>
            </a:pPr>
            <a:endParaRPr sz="1800" b="0" dirty="0">
              <a:solidFill>
                <a:schemeClr val="dk1"/>
              </a:solidFill>
              <a:latin typeface="Trebuchet MS"/>
              <a:ea typeface="Trebuchet MS"/>
              <a:cs typeface="Trebuchet MS"/>
              <a:sym typeface="Trebuchet MS"/>
            </a:endParaRPr>
          </a:p>
        </p:txBody>
      </p:sp>
      <p:sp>
        <p:nvSpPr>
          <p:cNvPr id="2" name="Google Shape;12;p56">
            <a:extLst>
              <a:ext uri="{FF2B5EF4-FFF2-40B4-BE49-F238E27FC236}">
                <a16:creationId xmlns:a16="http://schemas.microsoft.com/office/drawing/2014/main" id="{1B92A1E0-1C11-EB6B-850B-D629C77C8C14}"/>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17"/>
          <p:cNvSpPr txBox="1"/>
          <p:nvPr/>
        </p:nvSpPr>
        <p:spPr>
          <a:xfrm>
            <a:off x="854074" y="455613"/>
            <a:ext cx="8709025"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99"/>
              </a:buClr>
              <a:buSzPts val="2800"/>
              <a:buFont typeface="Trebuchet MS"/>
              <a:buNone/>
            </a:pPr>
            <a:r>
              <a:rPr lang="en-US" sz="2800" b="1" i="0" u="none" strike="noStrike" cap="none">
                <a:solidFill>
                  <a:srgbClr val="000099"/>
                </a:solidFill>
                <a:latin typeface="Trebuchet MS"/>
                <a:ea typeface="Trebuchet MS"/>
                <a:cs typeface="Trebuchet MS"/>
                <a:sym typeface="Trebuchet MS"/>
              </a:rPr>
              <a:t> Aufbau der Materie</a:t>
            </a:r>
            <a:endParaRPr sz="2800" b="1" i="0" u="none" strike="noStrike" cap="none">
              <a:solidFill>
                <a:srgbClr val="000099"/>
              </a:solidFill>
              <a:latin typeface="Trebuchet MS"/>
              <a:ea typeface="Trebuchet MS"/>
              <a:cs typeface="Trebuchet MS"/>
              <a:sym typeface="Trebuchet MS"/>
            </a:endParaRPr>
          </a:p>
        </p:txBody>
      </p:sp>
      <p:sp>
        <p:nvSpPr>
          <p:cNvPr id="383" name="Google Shape;383;p17"/>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384" name="Google Shape;384;p17"/>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17</a:t>
            </a:fld>
            <a:endParaRPr b="0" i="0">
              <a:latin typeface="Arial"/>
              <a:ea typeface="Arial"/>
              <a:cs typeface="Arial"/>
              <a:sym typeface="Arial"/>
            </a:endParaRPr>
          </a:p>
        </p:txBody>
      </p:sp>
      <p:grpSp>
        <p:nvGrpSpPr>
          <p:cNvPr id="385" name="Google Shape;385;p17"/>
          <p:cNvGrpSpPr/>
          <p:nvPr/>
        </p:nvGrpSpPr>
        <p:grpSpPr>
          <a:xfrm>
            <a:off x="745245" y="1822587"/>
            <a:ext cx="8552659" cy="3812899"/>
            <a:chOff x="745245" y="1822587"/>
            <a:chExt cx="8552659" cy="3812899"/>
          </a:xfrm>
        </p:grpSpPr>
        <p:pic>
          <p:nvPicPr>
            <p:cNvPr id="386" name="Google Shape;386;p17" descr="atom_zoom_b"/>
            <p:cNvPicPr preferRelativeResize="0"/>
            <p:nvPr/>
          </p:nvPicPr>
          <p:blipFill rotWithShape="1">
            <a:blip r:embed="rId3">
              <a:alphaModFix/>
            </a:blip>
            <a:srcRect/>
            <a:stretch/>
          </p:blipFill>
          <p:spPr>
            <a:xfrm>
              <a:off x="745245" y="1822587"/>
              <a:ext cx="8401164" cy="3694470"/>
            </a:xfrm>
            <a:prstGeom prst="rect">
              <a:avLst/>
            </a:prstGeom>
            <a:noFill/>
            <a:ln>
              <a:noFill/>
            </a:ln>
          </p:spPr>
        </p:pic>
        <p:sp>
          <p:nvSpPr>
            <p:cNvPr id="387" name="Google Shape;387;p17"/>
            <p:cNvSpPr txBox="1"/>
            <p:nvPr/>
          </p:nvSpPr>
          <p:spPr>
            <a:xfrm>
              <a:off x="1041400" y="4813300"/>
              <a:ext cx="2006600" cy="40011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Atom ~10</a:t>
              </a:r>
              <a:r>
                <a:rPr lang="en-US" sz="2000" b="1" baseline="30000">
                  <a:solidFill>
                    <a:schemeClr val="dk1"/>
                  </a:solidFill>
                  <a:latin typeface="Trebuchet MS"/>
                  <a:ea typeface="Trebuchet MS"/>
                  <a:cs typeface="Trebuchet MS"/>
                  <a:sym typeface="Trebuchet MS"/>
                </a:rPr>
                <a:t>-10</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88" name="Google Shape;388;p17"/>
            <p:cNvSpPr txBox="1"/>
            <p:nvPr/>
          </p:nvSpPr>
          <p:spPr>
            <a:xfrm>
              <a:off x="3746500" y="4305300"/>
              <a:ext cx="1363249"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Atomkern </a:t>
              </a:r>
              <a:endParaRPr/>
            </a:p>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~10</a:t>
              </a:r>
              <a:r>
                <a:rPr lang="en-US" sz="2000" b="1" baseline="30000">
                  <a:solidFill>
                    <a:schemeClr val="dk1"/>
                  </a:solidFill>
                  <a:latin typeface="Trebuchet MS"/>
                  <a:ea typeface="Trebuchet MS"/>
                  <a:cs typeface="Trebuchet MS"/>
                  <a:sym typeface="Trebuchet MS"/>
                </a:rPr>
                <a:t>-14</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89" name="Google Shape;389;p17"/>
            <p:cNvSpPr txBox="1"/>
            <p:nvPr/>
          </p:nvSpPr>
          <p:spPr>
            <a:xfrm>
              <a:off x="5359400" y="4927600"/>
              <a:ext cx="2066191"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Proton/Neutron </a:t>
              </a:r>
              <a:endParaRPr/>
            </a:p>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~10</a:t>
              </a:r>
              <a:r>
                <a:rPr lang="en-US" sz="2000" b="1" baseline="30000">
                  <a:solidFill>
                    <a:schemeClr val="dk1"/>
                  </a:solidFill>
                  <a:latin typeface="Trebuchet MS"/>
                  <a:ea typeface="Trebuchet MS"/>
                  <a:cs typeface="Trebuchet MS"/>
                  <a:sym typeface="Trebuchet MS"/>
                </a:rPr>
                <a:t>-15</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90" name="Google Shape;390;p17"/>
            <p:cNvSpPr txBox="1"/>
            <p:nvPr/>
          </p:nvSpPr>
          <p:spPr>
            <a:xfrm>
              <a:off x="7797800" y="3530600"/>
              <a:ext cx="1423904"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Quark </a:t>
              </a:r>
              <a:endParaRPr/>
            </a:p>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&lt; ~10</a:t>
              </a:r>
              <a:r>
                <a:rPr lang="en-US" sz="2000" b="1" baseline="30000">
                  <a:solidFill>
                    <a:schemeClr val="dk1"/>
                  </a:solidFill>
                  <a:latin typeface="Trebuchet MS"/>
                  <a:ea typeface="Trebuchet MS"/>
                  <a:cs typeface="Trebuchet MS"/>
                  <a:sym typeface="Trebuchet MS"/>
                </a:rPr>
                <a:t>-18</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91" name="Google Shape;391;p17"/>
            <p:cNvSpPr txBox="1"/>
            <p:nvPr/>
          </p:nvSpPr>
          <p:spPr>
            <a:xfrm>
              <a:off x="7874000" y="3556000"/>
              <a:ext cx="1423904"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Quark </a:t>
              </a:r>
              <a:endParaRPr/>
            </a:p>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&lt; ~10</a:t>
              </a:r>
              <a:r>
                <a:rPr lang="en-US" sz="2000" b="1" baseline="30000">
                  <a:solidFill>
                    <a:schemeClr val="dk1"/>
                  </a:solidFill>
                  <a:latin typeface="Trebuchet MS"/>
                  <a:ea typeface="Trebuchet MS"/>
                  <a:cs typeface="Trebuchet MS"/>
                  <a:sym typeface="Trebuchet MS"/>
                </a:rPr>
                <a:t>-18</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92" name="Google Shape;392;p17"/>
            <p:cNvSpPr txBox="1"/>
            <p:nvPr/>
          </p:nvSpPr>
          <p:spPr>
            <a:xfrm>
              <a:off x="6642100" y="1841500"/>
              <a:ext cx="1423904" cy="707886"/>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Elektron </a:t>
              </a:r>
              <a:endParaRPr/>
            </a:p>
            <a:p>
              <a:pPr marL="0" marR="0" lvl="0" indent="0" algn="ctr" rtl="0">
                <a:spcBef>
                  <a:spcPts val="0"/>
                </a:spcBef>
                <a:spcAft>
                  <a:spcPts val="0"/>
                </a:spcAft>
                <a:buNone/>
              </a:pPr>
              <a:r>
                <a:rPr lang="en-US" sz="2000" b="1">
                  <a:solidFill>
                    <a:schemeClr val="dk1"/>
                  </a:solidFill>
                  <a:latin typeface="Trebuchet MS"/>
                  <a:ea typeface="Trebuchet MS"/>
                  <a:cs typeface="Trebuchet MS"/>
                  <a:sym typeface="Trebuchet MS"/>
                </a:rPr>
                <a:t>&lt; ~10</a:t>
              </a:r>
              <a:r>
                <a:rPr lang="en-US" sz="2000" b="1" baseline="30000">
                  <a:solidFill>
                    <a:schemeClr val="dk1"/>
                  </a:solidFill>
                  <a:latin typeface="Trebuchet MS"/>
                  <a:ea typeface="Trebuchet MS"/>
                  <a:cs typeface="Trebuchet MS"/>
                  <a:sym typeface="Trebuchet MS"/>
                </a:rPr>
                <a:t>-18</a:t>
              </a:r>
              <a:r>
                <a:rPr lang="en-US" sz="2000" b="1">
                  <a:solidFill>
                    <a:schemeClr val="dk1"/>
                  </a:solidFill>
                  <a:latin typeface="Trebuchet MS"/>
                  <a:ea typeface="Trebuchet MS"/>
                  <a:cs typeface="Trebuchet MS"/>
                  <a:sym typeface="Trebuchet MS"/>
                </a:rPr>
                <a:t> m</a:t>
              </a:r>
              <a:r>
                <a:rPr lang="en-US" sz="1800" b="1">
                  <a:solidFill>
                    <a:schemeClr val="dk1"/>
                  </a:solidFill>
                  <a:latin typeface="Trebuchet MS"/>
                  <a:ea typeface="Trebuchet MS"/>
                  <a:cs typeface="Trebuchet MS"/>
                  <a:sym typeface="Trebuchet MS"/>
                </a:rPr>
                <a:t> </a:t>
              </a:r>
              <a:endParaRPr sz="1800" b="1">
                <a:solidFill>
                  <a:schemeClr val="dk1"/>
                </a:solidFill>
                <a:latin typeface="Trebuchet MS"/>
                <a:ea typeface="Trebuchet MS"/>
                <a:cs typeface="Trebuchet MS"/>
                <a:sym typeface="Trebuchet MS"/>
              </a:endParaRPr>
            </a:p>
          </p:txBody>
        </p:sp>
        <p:sp>
          <p:nvSpPr>
            <p:cNvPr id="393" name="Google Shape;393;p17"/>
            <p:cNvSpPr/>
            <p:nvPr/>
          </p:nvSpPr>
          <p:spPr>
            <a:xfrm>
              <a:off x="5613400" y="3073400"/>
              <a:ext cx="1524000" cy="596900"/>
            </a:xfrm>
            <a:prstGeom prst="roundRect">
              <a:avLst>
                <a:gd name="adj" fmla="val 16667"/>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8"/>
        <p:cNvGrpSpPr/>
        <p:nvPr/>
      </p:nvGrpSpPr>
      <p:grpSpPr>
        <a:xfrm>
          <a:off x="0" y="0"/>
          <a:ext cx="0" cy="0"/>
          <a:chOff x="0" y="0"/>
          <a:chExt cx="0" cy="0"/>
        </a:xfrm>
      </p:grpSpPr>
      <p:sp>
        <p:nvSpPr>
          <p:cNvPr id="399" name="Google Shape;399;p18"/>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400" name="Google Shape;400;p18"/>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18</a:t>
            </a:fld>
            <a:endParaRPr b="0" i="0">
              <a:latin typeface="Arial"/>
              <a:ea typeface="Arial"/>
              <a:cs typeface="Arial"/>
              <a:sym typeface="Arial"/>
            </a:endParaRPr>
          </a:p>
        </p:txBody>
      </p:sp>
      <p:sp>
        <p:nvSpPr>
          <p:cNvPr id="401" name="Google Shape;401;p18"/>
          <p:cNvSpPr/>
          <p:nvPr/>
        </p:nvSpPr>
        <p:spPr>
          <a:xfrm>
            <a:off x="5651498" y="4593143"/>
            <a:ext cx="988171" cy="400110"/>
          </a:xfrm>
          <a:prstGeom prst="rect">
            <a:avLst/>
          </a:prstGeom>
          <a:solidFill>
            <a:srgbClr val="FF00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rebuchet MS"/>
                <a:ea typeface="Trebuchet MS"/>
                <a:cs typeface="Trebuchet MS"/>
                <a:sym typeface="Trebuchet MS"/>
              </a:rPr>
              <a:t>Proton</a:t>
            </a:r>
            <a:endParaRPr sz="2000" b="1">
              <a:solidFill>
                <a:srgbClr val="F2A520"/>
              </a:solidFill>
              <a:latin typeface="Trebuchet MS"/>
              <a:ea typeface="Trebuchet MS"/>
              <a:cs typeface="Trebuchet MS"/>
              <a:sym typeface="Trebuchet MS"/>
            </a:endParaRPr>
          </a:p>
        </p:txBody>
      </p:sp>
      <p:sp>
        <p:nvSpPr>
          <p:cNvPr id="402" name="Google Shape;402;p18"/>
          <p:cNvSpPr txBox="1">
            <a:spLocks noGrp="1"/>
          </p:cNvSpPr>
          <p:nvPr>
            <p:ph type="title"/>
          </p:nvPr>
        </p:nvSpPr>
        <p:spPr>
          <a:xfrm>
            <a:off x="727075" y="315913"/>
            <a:ext cx="8559800" cy="476250"/>
          </a:xfrm>
          <a:prstGeom prst="rect">
            <a:avLst/>
          </a:prstGeom>
          <a:gradFill>
            <a:gsLst>
              <a:gs pos="0">
                <a:srgbClr val="FFFFFF"/>
              </a:gs>
              <a:gs pos="100000">
                <a:srgbClr val="97C1E1"/>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Trebuchet MS"/>
                <a:ea typeface="Trebuchet MS"/>
                <a:cs typeface="Trebuchet MS"/>
                <a:sym typeface="Trebuchet MS"/>
              </a:rPr>
              <a:t>Aufbau der Materie</a:t>
            </a:r>
            <a:endParaRPr>
              <a:latin typeface="Trebuchet MS"/>
              <a:ea typeface="Trebuchet MS"/>
              <a:cs typeface="Trebuchet MS"/>
              <a:sym typeface="Trebuchet MS"/>
            </a:endParaRPr>
          </a:p>
        </p:txBody>
      </p:sp>
      <p:grpSp>
        <p:nvGrpSpPr>
          <p:cNvPr id="403" name="Google Shape;403;p18"/>
          <p:cNvGrpSpPr/>
          <p:nvPr/>
        </p:nvGrpSpPr>
        <p:grpSpPr>
          <a:xfrm>
            <a:off x="554045" y="1507056"/>
            <a:ext cx="5422901" cy="5298017"/>
            <a:chOff x="875772" y="965200"/>
            <a:chExt cx="5422901" cy="5298017"/>
          </a:xfrm>
        </p:grpSpPr>
        <p:grpSp>
          <p:nvGrpSpPr>
            <p:cNvPr id="404" name="Google Shape;404;p18"/>
            <p:cNvGrpSpPr/>
            <p:nvPr/>
          </p:nvGrpSpPr>
          <p:grpSpPr>
            <a:xfrm>
              <a:off x="875772" y="1037166"/>
              <a:ext cx="5422901" cy="5226051"/>
              <a:chOff x="509" y="624"/>
              <a:chExt cx="3416" cy="3292"/>
            </a:xfrm>
          </p:grpSpPr>
          <p:pic>
            <p:nvPicPr>
              <p:cNvPr id="405" name="Google Shape;405;p18"/>
              <p:cNvPicPr preferRelativeResize="0"/>
              <p:nvPr/>
            </p:nvPicPr>
            <p:blipFill rotWithShape="1">
              <a:blip r:embed="rId3">
                <a:alphaModFix/>
              </a:blip>
              <a:srcRect/>
              <a:stretch/>
            </p:blipFill>
            <p:spPr>
              <a:xfrm>
                <a:off x="538" y="624"/>
                <a:ext cx="2574" cy="2939"/>
              </a:xfrm>
              <a:prstGeom prst="rect">
                <a:avLst/>
              </a:prstGeom>
              <a:noFill/>
              <a:ln>
                <a:noFill/>
              </a:ln>
            </p:spPr>
          </p:pic>
          <p:sp>
            <p:nvSpPr>
              <p:cNvPr id="406" name="Google Shape;406;p18"/>
              <p:cNvSpPr txBox="1"/>
              <p:nvPr/>
            </p:nvSpPr>
            <p:spPr>
              <a:xfrm>
                <a:off x="663" y="721"/>
                <a:ext cx="2347" cy="518"/>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lnSpc>
                    <a:spcPct val="75000"/>
                  </a:lnSpc>
                  <a:spcBef>
                    <a:spcPts val="0"/>
                  </a:spcBef>
                  <a:spcAft>
                    <a:spcPts val="0"/>
                  </a:spcAft>
                  <a:buNone/>
                </a:pPr>
                <a:r>
                  <a:rPr lang="en-US" sz="3200" b="1">
                    <a:solidFill>
                      <a:srgbClr val="FF8000"/>
                    </a:solidFill>
                    <a:latin typeface="Times New Roman"/>
                    <a:ea typeface="Times New Roman"/>
                    <a:cs typeface="Times New Roman"/>
                    <a:sym typeface="Times New Roman"/>
                  </a:rPr>
                  <a:t>ELEMENTAR-</a:t>
                </a:r>
                <a:endParaRPr/>
              </a:p>
              <a:p>
                <a:pPr marL="0" marR="0" lvl="0" indent="0" algn="ctr" rtl="0">
                  <a:lnSpc>
                    <a:spcPct val="75000"/>
                  </a:lnSpc>
                  <a:spcBef>
                    <a:spcPts val="0"/>
                  </a:spcBef>
                  <a:spcAft>
                    <a:spcPts val="0"/>
                  </a:spcAft>
                  <a:buNone/>
                </a:pPr>
                <a:r>
                  <a:rPr lang="en-US" sz="3200" b="1">
                    <a:solidFill>
                      <a:srgbClr val="FF8000"/>
                    </a:solidFill>
                    <a:latin typeface="Times New Roman"/>
                    <a:ea typeface="Times New Roman"/>
                    <a:cs typeface="Times New Roman"/>
                    <a:sym typeface="Times New Roman"/>
                  </a:rPr>
                  <a:t>TEILCHEN</a:t>
                </a:r>
                <a:endParaRPr/>
              </a:p>
            </p:txBody>
          </p:sp>
          <p:sp>
            <p:nvSpPr>
              <p:cNvPr id="407" name="Google Shape;407;p18"/>
              <p:cNvSpPr/>
              <p:nvPr/>
            </p:nvSpPr>
            <p:spPr>
              <a:xfrm>
                <a:off x="509" y="3237"/>
                <a:ext cx="3416" cy="679"/>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2A520"/>
                    </a:solidFill>
                    <a:latin typeface="Trebuchet MS"/>
                    <a:ea typeface="Trebuchet MS"/>
                    <a:cs typeface="Trebuchet MS"/>
                    <a:sym typeface="Trebuchet MS"/>
                  </a:rPr>
                  <a:t> </a:t>
                </a:r>
                <a:endParaRPr/>
              </a:p>
              <a:p>
                <a:pPr marL="0" marR="0" lvl="0" indent="0" algn="l" rtl="0">
                  <a:spcBef>
                    <a:spcPts val="0"/>
                  </a:spcBef>
                  <a:spcAft>
                    <a:spcPts val="0"/>
                  </a:spcAft>
                  <a:buNone/>
                </a:pPr>
                <a:r>
                  <a:rPr lang="en-US" sz="1800" b="1">
                    <a:solidFill>
                      <a:srgbClr val="F2A520"/>
                    </a:solidFill>
                    <a:latin typeface="Trebuchet MS"/>
                    <a:ea typeface="Trebuchet MS"/>
                    <a:cs typeface="Trebuchet MS"/>
                    <a:sym typeface="Trebuchet MS"/>
                  </a:rPr>
                  <a:t> </a:t>
                </a:r>
                <a:r>
                  <a:rPr lang="en-US" sz="2400" b="1">
                    <a:solidFill>
                      <a:srgbClr val="F2A520"/>
                    </a:solidFill>
                    <a:latin typeface="Trebuchet MS"/>
                    <a:ea typeface="Trebuchet MS"/>
                    <a:cs typeface="Trebuchet MS"/>
                    <a:sym typeface="Trebuchet MS"/>
                  </a:rPr>
                  <a:t>3 Generationen von Materieteilchen</a:t>
                </a:r>
                <a:endParaRPr sz="2400" b="1">
                  <a:solidFill>
                    <a:srgbClr val="F2A520"/>
                  </a:solidFill>
                  <a:latin typeface="Trebuchet MS"/>
                  <a:ea typeface="Trebuchet MS"/>
                  <a:cs typeface="Trebuchet MS"/>
                  <a:sym typeface="Trebuchet MS"/>
                </a:endParaRPr>
              </a:p>
              <a:p>
                <a:pPr marL="0" marR="0" lvl="0" indent="0" algn="l" rtl="0">
                  <a:spcBef>
                    <a:spcPts val="0"/>
                  </a:spcBef>
                  <a:spcAft>
                    <a:spcPts val="0"/>
                  </a:spcAft>
                  <a:buNone/>
                </a:pPr>
                <a:endParaRPr sz="2200" b="1">
                  <a:solidFill>
                    <a:srgbClr val="F2A520"/>
                  </a:solidFill>
                  <a:latin typeface="Trebuchet MS"/>
                  <a:ea typeface="Trebuchet MS"/>
                  <a:cs typeface="Trebuchet MS"/>
                  <a:sym typeface="Trebuchet MS"/>
                </a:endParaRPr>
              </a:p>
            </p:txBody>
          </p:sp>
          <p:sp>
            <p:nvSpPr>
              <p:cNvPr id="408" name="Google Shape;408;p18"/>
              <p:cNvSpPr/>
              <p:nvPr/>
            </p:nvSpPr>
            <p:spPr>
              <a:xfrm rot="-5400000">
                <a:off x="2029" y="2103"/>
                <a:ext cx="1761" cy="29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BC8FF"/>
                    </a:solidFill>
                    <a:latin typeface="Arial"/>
                    <a:ea typeface="Arial"/>
                    <a:cs typeface="Arial"/>
                    <a:sym typeface="Arial"/>
                  </a:rPr>
                  <a:t>     Kraftteilchen          </a:t>
                </a:r>
                <a:endParaRPr sz="2400" b="1">
                  <a:solidFill>
                    <a:srgbClr val="0BDEFF"/>
                  </a:solidFill>
                  <a:latin typeface="Arial"/>
                  <a:ea typeface="Arial"/>
                  <a:cs typeface="Arial"/>
                  <a:sym typeface="Arial"/>
                </a:endParaRPr>
              </a:p>
            </p:txBody>
          </p:sp>
          <p:sp>
            <p:nvSpPr>
              <p:cNvPr id="409" name="Google Shape;409;p18"/>
              <p:cNvSpPr/>
              <p:nvPr/>
            </p:nvSpPr>
            <p:spPr>
              <a:xfrm rot="-5400000">
                <a:off x="428" y="1716"/>
                <a:ext cx="672" cy="304"/>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10" name="Google Shape;410;p18"/>
              <p:cNvSpPr/>
              <p:nvPr/>
            </p:nvSpPr>
            <p:spPr>
              <a:xfrm rot="-5400000">
                <a:off x="469" y="1737"/>
                <a:ext cx="612" cy="23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129C"/>
                    </a:solidFill>
                    <a:latin typeface="Arial"/>
                    <a:ea typeface="Arial"/>
                    <a:cs typeface="Arial"/>
                    <a:sym typeface="Arial"/>
                  </a:rPr>
                  <a:t>Quarks</a:t>
                </a:r>
                <a:endParaRPr sz="2400" b="1">
                  <a:solidFill>
                    <a:srgbClr val="0BDEFF"/>
                  </a:solidFill>
                  <a:latin typeface="Merriweather Sans"/>
                  <a:ea typeface="Merriweather Sans"/>
                  <a:cs typeface="Merriweather Sans"/>
                  <a:sym typeface="Merriweather Sans"/>
                </a:endParaRPr>
              </a:p>
            </p:txBody>
          </p:sp>
          <p:sp>
            <p:nvSpPr>
              <p:cNvPr id="411" name="Google Shape;411;p18"/>
              <p:cNvSpPr/>
              <p:nvPr/>
            </p:nvSpPr>
            <p:spPr>
              <a:xfrm rot="-5400000">
                <a:off x="392" y="2496"/>
                <a:ext cx="744" cy="304"/>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12" name="Google Shape;412;p18"/>
              <p:cNvSpPr/>
              <p:nvPr/>
            </p:nvSpPr>
            <p:spPr>
              <a:xfrm rot="-5400000">
                <a:off x="393" y="2518"/>
                <a:ext cx="764" cy="231"/>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2"/>
                    </a:solidFill>
                    <a:latin typeface="Arial"/>
                    <a:ea typeface="Arial"/>
                    <a:cs typeface="Arial"/>
                    <a:sym typeface="Arial"/>
                  </a:rPr>
                  <a:t>Leptonen</a:t>
                </a:r>
                <a:endParaRPr sz="2400" b="1">
                  <a:solidFill>
                    <a:srgbClr val="0BDEFF"/>
                  </a:solidFill>
                  <a:latin typeface="Merriweather Sans"/>
                  <a:ea typeface="Merriweather Sans"/>
                  <a:cs typeface="Merriweather Sans"/>
                  <a:sym typeface="Merriweather Sans"/>
                </a:endParaRPr>
              </a:p>
            </p:txBody>
          </p:sp>
        </p:grpSp>
        <p:sp>
          <p:nvSpPr>
            <p:cNvPr id="413" name="Google Shape;413;p18"/>
            <p:cNvSpPr/>
            <p:nvPr/>
          </p:nvSpPr>
          <p:spPr>
            <a:xfrm>
              <a:off x="1439334" y="1981199"/>
              <a:ext cx="1066800" cy="3268133"/>
            </a:xfrm>
            <a:prstGeom prst="rect">
              <a:avLst/>
            </a:prstGeom>
            <a:noFill/>
            <a:ln w="50800" cap="flat" cmpd="sng">
              <a:solidFill>
                <a:srgbClr val="BA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14" name="Google Shape;414;p18"/>
            <p:cNvSpPr/>
            <p:nvPr/>
          </p:nvSpPr>
          <p:spPr>
            <a:xfrm>
              <a:off x="4910667" y="965200"/>
              <a:ext cx="152400" cy="4318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
        <p:nvSpPr>
          <p:cNvPr id="415" name="Google Shape;415;p18"/>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416" name="Google Shape;416;p18"/>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18</a:t>
            </a:fld>
            <a:endParaRPr sz="1000" b="0" i="1" u="none" strike="noStrike" cap="none">
              <a:solidFill>
                <a:schemeClr val="lt1"/>
              </a:solidFill>
              <a:latin typeface="Arial"/>
              <a:ea typeface="Arial"/>
              <a:cs typeface="Arial"/>
              <a:sym typeface="Arial"/>
            </a:endParaRPr>
          </a:p>
        </p:txBody>
      </p:sp>
      <p:pic>
        <p:nvPicPr>
          <p:cNvPr id="417" name="Google Shape;417;p18" descr="proton.jpg"/>
          <p:cNvPicPr preferRelativeResize="0"/>
          <p:nvPr/>
        </p:nvPicPr>
        <p:blipFill rotWithShape="1">
          <a:blip r:embed="rId4">
            <a:alphaModFix/>
          </a:blip>
          <a:srcRect/>
          <a:stretch/>
        </p:blipFill>
        <p:spPr>
          <a:xfrm>
            <a:off x="4910667" y="3124962"/>
            <a:ext cx="2287117" cy="2463048"/>
          </a:xfrm>
          <a:prstGeom prst="rect">
            <a:avLst/>
          </a:prstGeom>
          <a:noFill/>
          <a:ln>
            <a:noFill/>
          </a:ln>
        </p:spPr>
      </p:pic>
      <p:pic>
        <p:nvPicPr>
          <p:cNvPr id="418" name="Google Shape;418;p18" descr="neutron.jpg"/>
          <p:cNvPicPr preferRelativeResize="0"/>
          <p:nvPr/>
        </p:nvPicPr>
        <p:blipFill rotWithShape="1">
          <a:blip r:embed="rId5">
            <a:alphaModFix/>
          </a:blip>
          <a:srcRect/>
          <a:stretch/>
        </p:blipFill>
        <p:spPr>
          <a:xfrm>
            <a:off x="6947535" y="3113168"/>
            <a:ext cx="2298065" cy="2474840"/>
          </a:xfrm>
          <a:prstGeom prst="rect">
            <a:avLst/>
          </a:prstGeom>
          <a:noFill/>
          <a:ln>
            <a:noFill/>
          </a:ln>
        </p:spPr>
      </p:pic>
      <p:sp>
        <p:nvSpPr>
          <p:cNvPr id="419" name="Google Shape;419;p18"/>
          <p:cNvSpPr txBox="1"/>
          <p:nvPr/>
        </p:nvSpPr>
        <p:spPr>
          <a:xfrm>
            <a:off x="558801" y="905933"/>
            <a:ext cx="8890000" cy="1569660"/>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0">
                <a:solidFill>
                  <a:srgbClr val="FFED94"/>
                </a:solidFill>
                <a:latin typeface="Trebuchet MS"/>
                <a:ea typeface="Trebuchet MS"/>
                <a:cs typeface="Trebuchet MS"/>
                <a:sym typeface="Trebuchet MS"/>
              </a:rPr>
              <a:t>Nur die 1. Generation von Quarks und Leptonen spielt Rolle beim Aufbau normaler Materie. Die anderen existierten nur kurz nach dem Urknall. Heute treten sie nur in der kosmischen Strahlung auf oder werden in Beschleunigern erzeugt.</a:t>
            </a:r>
            <a:endParaRPr sz="2400" b="0">
              <a:solidFill>
                <a:srgbClr val="FFED94"/>
              </a:solidFill>
              <a:latin typeface="Trebuchet MS"/>
              <a:ea typeface="Trebuchet MS"/>
              <a:cs typeface="Trebuchet MS"/>
              <a:sym typeface="Trebuchet MS"/>
            </a:endParaRPr>
          </a:p>
        </p:txBody>
      </p:sp>
      <p:sp>
        <p:nvSpPr>
          <p:cNvPr id="2" name="Google Shape;12;p56">
            <a:extLst>
              <a:ext uri="{FF2B5EF4-FFF2-40B4-BE49-F238E27FC236}">
                <a16:creationId xmlns:a16="http://schemas.microsoft.com/office/drawing/2014/main" id="{3751F3F5-C046-335C-F5BB-91B9BEBF06C5}"/>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4"/>
        <p:cNvGrpSpPr/>
        <p:nvPr/>
      </p:nvGrpSpPr>
      <p:grpSpPr>
        <a:xfrm>
          <a:off x="0" y="0"/>
          <a:ext cx="0" cy="0"/>
          <a:chOff x="0" y="0"/>
          <a:chExt cx="0" cy="0"/>
        </a:xfrm>
      </p:grpSpPr>
      <p:sp>
        <p:nvSpPr>
          <p:cNvPr id="425" name="Google Shape;425;p19"/>
          <p:cNvSpPr txBox="1">
            <a:spLocks noGrp="1"/>
          </p:cNvSpPr>
          <p:nvPr>
            <p:ph type="title"/>
          </p:nvPr>
        </p:nvSpPr>
        <p:spPr>
          <a:xfrm>
            <a:off x="2908301" y="4635500"/>
            <a:ext cx="6557433" cy="1549400"/>
          </a:xfrm>
          <a:prstGeom prst="rect">
            <a:avLst/>
          </a:prstGeom>
          <a:solidFill>
            <a:schemeClr val="dk1">
              <a:alpha val="52941"/>
            </a:schemeClr>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b="0">
                <a:solidFill>
                  <a:srgbClr val="FFFFFF"/>
                </a:solidFill>
                <a:latin typeface="Trebuchet MS"/>
                <a:ea typeface="Trebuchet MS"/>
                <a:cs typeface="Trebuchet MS"/>
                <a:sym typeface="Trebuchet MS"/>
              </a:rPr>
              <a:t>Der LHC ist eine Zeitmaschine, genau so wie Teleskope oder Raumsonden!</a:t>
            </a:r>
            <a:endParaRPr sz="3200" b="0">
              <a:solidFill>
                <a:srgbClr val="FFFFFF"/>
              </a:solidFill>
              <a:latin typeface="Trebuchet MS"/>
              <a:ea typeface="Trebuchet MS"/>
              <a:cs typeface="Trebuchet MS"/>
              <a:sym typeface="Trebuchet MS"/>
            </a:endParaRPr>
          </a:p>
        </p:txBody>
      </p:sp>
      <p:sp>
        <p:nvSpPr>
          <p:cNvPr id="426" name="Google Shape;426;p19"/>
          <p:cNvSpPr txBox="1">
            <a:spLocks noGrp="1"/>
          </p:cNvSpPr>
          <p:nvPr>
            <p:ph type="sldNum" idx="4294967295"/>
          </p:nvPr>
        </p:nvSpPr>
        <p:spPr>
          <a:xfrm>
            <a:off x="4911725" y="6603999"/>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19</a:t>
            </a:fld>
            <a:endParaRPr sz="1000" b="0" i="1">
              <a:solidFill>
                <a:schemeClr val="dk1"/>
              </a:solidFill>
              <a:latin typeface="Arial"/>
              <a:ea typeface="Arial"/>
              <a:cs typeface="Arial"/>
              <a:sym typeface="Arial"/>
            </a:endParaRPr>
          </a:p>
        </p:txBody>
      </p:sp>
      <p:sp>
        <p:nvSpPr>
          <p:cNvPr id="427" name="Google Shape;427;p19"/>
          <p:cNvSpPr txBox="1">
            <a:spLocks noGrp="1"/>
          </p:cNvSpPr>
          <p:nvPr>
            <p:ph type="dt" idx="10"/>
          </p:nvPr>
        </p:nvSpPr>
        <p:spPr>
          <a:xfrm>
            <a:off x="431800" y="6603999"/>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sz="1000" i="1">
                <a:solidFill>
                  <a:srgbClr val="FFFFFF"/>
                </a:solidFill>
                <a:latin typeface="Arial"/>
                <a:ea typeface="Arial"/>
                <a:cs typeface="Arial"/>
                <a:sym typeface="Arial"/>
              </a:rPr>
              <a:t>C.-E. Wulz</a:t>
            </a:r>
            <a:endParaRPr sz="1000" b="0" i="1">
              <a:solidFill>
                <a:srgbClr val="FFFFFF"/>
              </a:solidFill>
              <a:latin typeface="Arial"/>
              <a:ea typeface="Arial"/>
              <a:cs typeface="Arial"/>
              <a:sym typeface="Arial"/>
            </a:endParaRPr>
          </a:p>
        </p:txBody>
      </p:sp>
      <p:sp>
        <p:nvSpPr>
          <p:cNvPr id="2" name="Google Shape;12;p56">
            <a:extLst>
              <a:ext uri="{FF2B5EF4-FFF2-40B4-BE49-F238E27FC236}">
                <a16:creationId xmlns:a16="http://schemas.microsoft.com/office/drawing/2014/main" id="{93CE3A14-1089-921B-088F-F05C27D796C2}"/>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2" descr="QuarkstoCosmos"/>
          <p:cNvPicPr preferRelativeResize="0"/>
          <p:nvPr/>
        </p:nvPicPr>
        <p:blipFill rotWithShape="1">
          <a:blip r:embed="rId3">
            <a:alphaModFix/>
          </a:blip>
          <a:srcRect l="1896" t="7135" r="4321" b="1096"/>
          <a:stretch/>
        </p:blipFill>
        <p:spPr>
          <a:xfrm>
            <a:off x="0" y="-889000"/>
            <a:ext cx="10134600" cy="7850188"/>
          </a:xfrm>
          <a:prstGeom prst="rect">
            <a:avLst/>
          </a:prstGeom>
          <a:noFill/>
          <a:ln w="19050" cap="flat" cmpd="sng">
            <a:solidFill>
              <a:schemeClr val="dk1"/>
            </a:solidFill>
            <a:prstDash val="solid"/>
            <a:miter lim="800000"/>
            <a:headEnd type="none" w="sm" len="sm"/>
            <a:tailEnd type="none" w="sm" len="sm"/>
          </a:ln>
        </p:spPr>
      </p:pic>
      <p:sp>
        <p:nvSpPr>
          <p:cNvPr id="82" name="Google Shape;82;p2"/>
          <p:cNvSpPr/>
          <p:nvPr/>
        </p:nvSpPr>
        <p:spPr>
          <a:xfrm>
            <a:off x="603250" y="1508125"/>
            <a:ext cx="874712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a:solidFill>
                  <a:srgbClr val="FFFF00"/>
                </a:solidFill>
                <a:latin typeface="Trebuchet MS"/>
                <a:ea typeface="Trebuchet MS"/>
                <a:cs typeface="Trebuchet MS"/>
                <a:sym typeface="Trebuchet MS"/>
              </a:rPr>
              <a:t>Wann</a:t>
            </a:r>
            <a:r>
              <a:rPr lang="en-US" sz="2400" b="1" dirty="0">
                <a:solidFill>
                  <a:srgbClr val="FFFF00"/>
                </a:solidFill>
                <a:latin typeface="Trebuchet MS"/>
                <a:ea typeface="Trebuchet MS"/>
                <a:cs typeface="Trebuchet MS"/>
                <a:sym typeface="Trebuchet MS"/>
              </a:rPr>
              <a:t> und </a:t>
            </a:r>
            <a:r>
              <a:rPr lang="en-US" sz="2400" b="1" dirty="0" err="1">
                <a:solidFill>
                  <a:srgbClr val="FFFF00"/>
                </a:solidFill>
                <a:latin typeface="Trebuchet MS"/>
                <a:ea typeface="Trebuchet MS"/>
                <a:cs typeface="Trebuchet MS"/>
                <a:sym typeface="Trebuchet MS"/>
              </a:rPr>
              <a:t>wie</a:t>
            </a:r>
            <a:r>
              <a:rPr lang="en-US" sz="2400" b="1" dirty="0">
                <a:solidFill>
                  <a:srgbClr val="FFFF00"/>
                </a:solidFill>
                <a:latin typeface="Trebuchet MS"/>
                <a:ea typeface="Trebuchet MS"/>
                <a:cs typeface="Trebuchet MS"/>
                <a:sym typeface="Trebuchet MS"/>
              </a:rPr>
              <a:t> </a:t>
            </a:r>
            <a:r>
              <a:rPr lang="en-US" sz="2400" b="1" dirty="0" err="1">
                <a:solidFill>
                  <a:srgbClr val="FFFF00"/>
                </a:solidFill>
                <a:latin typeface="Trebuchet MS"/>
                <a:ea typeface="Trebuchet MS"/>
                <a:cs typeface="Trebuchet MS"/>
                <a:sym typeface="Trebuchet MS"/>
              </a:rPr>
              <a:t>ist</a:t>
            </a:r>
            <a:r>
              <a:rPr lang="en-US" sz="2400" b="1" dirty="0">
                <a:solidFill>
                  <a:srgbClr val="FFFF00"/>
                </a:solidFill>
                <a:latin typeface="Trebuchet MS"/>
                <a:ea typeface="Trebuchet MS"/>
                <a:cs typeface="Trebuchet MS"/>
                <a:sym typeface="Trebuchet MS"/>
              </a:rPr>
              <a:t> das </a:t>
            </a:r>
            <a:r>
              <a:rPr lang="en-US" sz="2400" b="1" dirty="0" err="1">
                <a:solidFill>
                  <a:srgbClr val="FFFF00"/>
                </a:solidFill>
                <a:latin typeface="Trebuchet MS"/>
                <a:ea typeface="Trebuchet MS"/>
                <a:cs typeface="Trebuchet MS"/>
                <a:sym typeface="Trebuchet MS"/>
              </a:rPr>
              <a:t>Universum</a:t>
            </a:r>
            <a:r>
              <a:rPr lang="en-US" sz="2400" b="1" dirty="0">
                <a:solidFill>
                  <a:srgbClr val="FFFF00"/>
                </a:solidFill>
                <a:latin typeface="Trebuchet MS"/>
                <a:ea typeface="Trebuchet MS"/>
                <a:cs typeface="Trebuchet MS"/>
                <a:sym typeface="Trebuchet MS"/>
              </a:rPr>
              <a:t> </a:t>
            </a:r>
            <a:r>
              <a:rPr lang="en-US" sz="2400" b="1" dirty="0" err="1">
                <a:solidFill>
                  <a:srgbClr val="FFFF00"/>
                </a:solidFill>
                <a:latin typeface="Trebuchet MS"/>
                <a:ea typeface="Trebuchet MS"/>
                <a:cs typeface="Trebuchet MS"/>
                <a:sym typeface="Trebuchet MS"/>
              </a:rPr>
              <a:t>entstanden</a:t>
            </a:r>
            <a:r>
              <a:rPr lang="en-US" sz="2400" b="1" dirty="0">
                <a:solidFill>
                  <a:srgbClr val="FFFF00"/>
                </a:solidFill>
                <a:latin typeface="Trebuchet MS"/>
                <a:ea typeface="Trebuchet MS"/>
                <a:cs typeface="Trebuchet MS"/>
                <a:sym typeface="Trebuchet MS"/>
              </a:rPr>
              <a:t>? </a:t>
            </a:r>
            <a:endParaRPr dirty="0"/>
          </a:p>
          <a:p>
            <a:pPr marL="0" marR="0" lvl="0" indent="0" algn="l" rtl="0">
              <a:spcBef>
                <a:spcPts val="0"/>
              </a:spcBef>
              <a:spcAft>
                <a:spcPts val="0"/>
              </a:spcAft>
              <a:buNone/>
            </a:pPr>
            <a:r>
              <a:rPr lang="en-US" sz="2400" b="1" dirty="0">
                <a:solidFill>
                  <a:srgbClr val="FFFF00"/>
                </a:solidFill>
                <a:latin typeface="Trebuchet MS"/>
                <a:ea typeface="Trebuchet MS"/>
                <a:cs typeface="Trebuchet MS"/>
                <a:sym typeface="Trebuchet MS"/>
              </a:rPr>
              <a:t>Wie </a:t>
            </a:r>
            <a:r>
              <a:rPr lang="en-US" sz="2400" b="1" dirty="0" err="1">
                <a:solidFill>
                  <a:srgbClr val="FFFF00"/>
                </a:solidFill>
                <a:latin typeface="Trebuchet MS"/>
                <a:ea typeface="Trebuchet MS"/>
                <a:cs typeface="Trebuchet MS"/>
                <a:sym typeface="Trebuchet MS"/>
              </a:rPr>
              <a:t>wird</a:t>
            </a:r>
            <a:r>
              <a:rPr lang="en-US" sz="2400" b="1" dirty="0">
                <a:solidFill>
                  <a:srgbClr val="FFFF00"/>
                </a:solidFill>
                <a:latin typeface="Trebuchet MS"/>
                <a:ea typeface="Trebuchet MS"/>
                <a:cs typeface="Trebuchet MS"/>
                <a:sym typeface="Trebuchet MS"/>
              </a:rPr>
              <a:t> es </a:t>
            </a:r>
            <a:r>
              <a:rPr lang="en-US" sz="2400" b="1" dirty="0" err="1">
                <a:solidFill>
                  <a:srgbClr val="FFFF00"/>
                </a:solidFill>
                <a:latin typeface="Trebuchet MS"/>
                <a:ea typeface="Trebuchet MS"/>
                <a:cs typeface="Trebuchet MS"/>
                <a:sym typeface="Trebuchet MS"/>
              </a:rPr>
              <a:t>sich</a:t>
            </a:r>
            <a:r>
              <a:rPr lang="en-US" sz="2400" b="1" dirty="0">
                <a:solidFill>
                  <a:srgbClr val="FFFF00"/>
                </a:solidFill>
                <a:latin typeface="Trebuchet MS"/>
                <a:ea typeface="Trebuchet MS"/>
                <a:cs typeface="Trebuchet MS"/>
                <a:sym typeface="Trebuchet MS"/>
              </a:rPr>
              <a:t> </a:t>
            </a:r>
            <a:r>
              <a:rPr lang="en-US" sz="2400" b="1" dirty="0" err="1">
                <a:solidFill>
                  <a:srgbClr val="FFFF00"/>
                </a:solidFill>
                <a:latin typeface="Trebuchet MS"/>
                <a:ea typeface="Trebuchet MS"/>
                <a:cs typeface="Trebuchet MS"/>
                <a:sym typeface="Trebuchet MS"/>
              </a:rPr>
              <a:t>weiterentwickeln</a:t>
            </a:r>
            <a:r>
              <a:rPr lang="en-US" sz="2400" b="1" dirty="0">
                <a:solidFill>
                  <a:srgbClr val="FFFF00"/>
                </a:solidFill>
                <a:latin typeface="Trebuchet MS"/>
                <a:ea typeface="Trebuchet MS"/>
                <a:cs typeface="Trebuchet MS"/>
                <a:sym typeface="Trebuchet MS"/>
              </a:rPr>
              <a:t>?</a:t>
            </a:r>
            <a:endParaRPr sz="2400" b="1" dirty="0">
              <a:solidFill>
                <a:srgbClr val="FFFF00"/>
              </a:solidFill>
              <a:latin typeface="Trebuchet MS"/>
              <a:ea typeface="Trebuchet MS"/>
              <a:cs typeface="Trebuchet MS"/>
              <a:sym typeface="Trebuchet MS"/>
            </a:endParaRPr>
          </a:p>
        </p:txBody>
      </p:sp>
      <p:sp>
        <p:nvSpPr>
          <p:cNvPr id="83" name="Google Shape;83;p2"/>
          <p:cNvSpPr/>
          <p:nvPr/>
        </p:nvSpPr>
        <p:spPr>
          <a:xfrm>
            <a:off x="908050" y="5546725"/>
            <a:ext cx="797105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FF00"/>
                </a:solidFill>
                <a:latin typeface="Trebuchet MS"/>
                <a:ea typeface="Trebuchet MS"/>
                <a:cs typeface="Trebuchet MS"/>
                <a:sym typeface="Trebuchet MS"/>
              </a:rPr>
              <a:t>Woraus besteht es?</a:t>
            </a:r>
            <a:endParaRPr/>
          </a:p>
          <a:p>
            <a:pPr marL="0" marR="0" lvl="0" indent="0" algn="l" rtl="0">
              <a:spcBef>
                <a:spcPts val="0"/>
              </a:spcBef>
              <a:spcAft>
                <a:spcPts val="0"/>
              </a:spcAft>
              <a:buNone/>
            </a:pPr>
            <a:r>
              <a:rPr lang="en-US" sz="2400" b="1">
                <a:solidFill>
                  <a:srgbClr val="FFFF00"/>
                </a:solidFill>
                <a:latin typeface="Trebuchet MS"/>
                <a:ea typeface="Trebuchet MS"/>
                <a:cs typeface="Trebuchet MS"/>
                <a:sym typeface="Trebuchet MS"/>
              </a:rPr>
              <a:t>Welche Kräfte wirken zwischen seinen Bestandteilen?</a:t>
            </a:r>
            <a:endParaRPr sz="2400" b="1">
              <a:solidFill>
                <a:srgbClr val="FFFF00"/>
              </a:solidFill>
              <a:latin typeface="Trebuchet MS"/>
              <a:ea typeface="Trebuchet MS"/>
              <a:cs typeface="Trebuchet MS"/>
              <a:sym typeface="Trebuchet MS"/>
            </a:endParaRPr>
          </a:p>
        </p:txBody>
      </p:sp>
      <p:sp>
        <p:nvSpPr>
          <p:cNvPr id="84" name="Google Shape;84;p2"/>
          <p:cNvSpPr/>
          <p:nvPr/>
        </p:nvSpPr>
        <p:spPr>
          <a:xfrm rot="-693189">
            <a:off x="5766201" y="4420314"/>
            <a:ext cx="395836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C3DFF4"/>
                </a:solidFill>
                <a:latin typeface="Trebuchet MS"/>
                <a:ea typeface="Trebuchet MS"/>
                <a:cs typeface="Trebuchet MS"/>
                <a:sym typeface="Trebuchet MS"/>
              </a:rPr>
              <a:t>Wie trägt die Teilchenphysik bei?</a:t>
            </a:r>
            <a:endParaRPr/>
          </a:p>
          <a:p>
            <a:pPr marL="0" marR="0" lvl="0" indent="0" algn="l" rtl="0">
              <a:spcBef>
                <a:spcPts val="0"/>
              </a:spcBef>
              <a:spcAft>
                <a:spcPts val="0"/>
              </a:spcAft>
              <a:buNone/>
            </a:pPr>
            <a:r>
              <a:rPr lang="en-US" sz="2000" b="0">
                <a:solidFill>
                  <a:srgbClr val="C3DFF4"/>
                </a:solidFill>
                <a:latin typeface="Trebuchet MS"/>
                <a:ea typeface="Trebuchet MS"/>
                <a:cs typeface="Trebuchet MS"/>
                <a:sym typeface="Trebuchet MS"/>
              </a:rPr>
              <a:t>Was bringt uns diese Forschung?</a:t>
            </a:r>
            <a:endParaRPr sz="2000" b="0">
              <a:solidFill>
                <a:srgbClr val="C3DFF4"/>
              </a:solidFill>
              <a:latin typeface="Trebuchet MS"/>
              <a:ea typeface="Trebuchet MS"/>
              <a:cs typeface="Trebuchet MS"/>
              <a:sym typeface="Trebuchet MS"/>
            </a:endParaRPr>
          </a:p>
        </p:txBody>
      </p:sp>
      <p:sp>
        <p:nvSpPr>
          <p:cNvPr id="85" name="Google Shape;85;p2"/>
          <p:cNvSpPr txBox="1"/>
          <p:nvPr/>
        </p:nvSpPr>
        <p:spPr>
          <a:xfrm>
            <a:off x="431800" y="6553200"/>
            <a:ext cx="21463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b="1" i="1">
                <a:solidFill>
                  <a:srgbClr val="FFFFFF"/>
                </a:solidFill>
                <a:latin typeface="Arial"/>
                <a:ea typeface="Arial"/>
                <a:cs typeface="Arial"/>
                <a:sym typeface="Arial"/>
              </a:rPr>
              <a:t>C.-E. Wulz</a:t>
            </a:r>
            <a:endParaRPr sz="1000" b="1" i="1">
              <a:solidFill>
                <a:srgbClr val="FFFFFF"/>
              </a:solidFill>
              <a:latin typeface="Arial"/>
              <a:ea typeface="Arial"/>
              <a:cs typeface="Arial"/>
              <a:sym typeface="Arial"/>
            </a:endParaRPr>
          </a:p>
        </p:txBody>
      </p:sp>
      <p:sp>
        <p:nvSpPr>
          <p:cNvPr id="86" name="Google Shape;86;p2"/>
          <p:cNvSpPr txBox="1"/>
          <p:nvPr/>
        </p:nvSpPr>
        <p:spPr>
          <a:xfrm>
            <a:off x="4911725" y="6553200"/>
            <a:ext cx="515938"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000" b="1" i="1">
                <a:solidFill>
                  <a:srgbClr val="FFFFFF"/>
                </a:solidFill>
                <a:latin typeface="Arial"/>
                <a:ea typeface="Arial"/>
                <a:cs typeface="Arial"/>
                <a:sym typeface="Arial"/>
              </a:rPr>
              <a:t>2</a:t>
            </a:fld>
            <a:endParaRPr sz="1000" b="1" i="1">
              <a:solidFill>
                <a:srgbClr val="FFFFFF"/>
              </a:solidFill>
              <a:latin typeface="Arial"/>
              <a:ea typeface="Arial"/>
              <a:cs typeface="Arial"/>
              <a:sym typeface="Arial"/>
            </a:endParaRPr>
          </a:p>
        </p:txBody>
      </p:sp>
      <p:sp>
        <p:nvSpPr>
          <p:cNvPr id="3" name="Google Shape;12;p56">
            <a:extLst>
              <a:ext uri="{FF2B5EF4-FFF2-40B4-BE49-F238E27FC236}">
                <a16:creationId xmlns:a16="http://schemas.microsoft.com/office/drawing/2014/main" id="{8B8DEB86-8C3D-F92B-C209-9DB049B7756B}"/>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3"/>
        <p:cNvGrpSpPr/>
        <p:nvPr/>
      </p:nvGrpSpPr>
      <p:grpSpPr>
        <a:xfrm>
          <a:off x="0" y="0"/>
          <a:ext cx="0" cy="0"/>
          <a:chOff x="0" y="0"/>
          <a:chExt cx="0" cy="0"/>
        </a:xfrm>
      </p:grpSpPr>
      <p:sp>
        <p:nvSpPr>
          <p:cNvPr id="434" name="Google Shape;434;p20"/>
          <p:cNvSpPr txBox="1">
            <a:spLocks noGrp="1"/>
          </p:cNvSpPr>
          <p:nvPr>
            <p:ph type="title"/>
          </p:nvPr>
        </p:nvSpPr>
        <p:spPr>
          <a:xfrm>
            <a:off x="761996" y="870165"/>
            <a:ext cx="8382000" cy="482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6666FF"/>
                </a:solidFill>
                <a:latin typeface="Trebuchet MS"/>
                <a:ea typeface="Trebuchet MS"/>
                <a:cs typeface="Trebuchet MS"/>
                <a:sym typeface="Trebuchet MS"/>
              </a:rPr>
              <a:t>Die fundamentalen Kräfte</a:t>
            </a:r>
            <a:endParaRPr sz="3600">
              <a:solidFill>
                <a:srgbClr val="6666FF"/>
              </a:solidFill>
              <a:latin typeface="Trebuchet MS"/>
              <a:ea typeface="Trebuchet MS"/>
              <a:cs typeface="Trebuchet MS"/>
              <a:sym typeface="Trebuchet MS"/>
            </a:endParaRPr>
          </a:p>
        </p:txBody>
      </p:sp>
      <p:sp>
        <p:nvSpPr>
          <p:cNvPr id="435" name="Google Shape;435;p20"/>
          <p:cNvSpPr txBox="1">
            <a:spLocks noGrp="1"/>
          </p:cNvSpPr>
          <p:nvPr>
            <p:ph type="dt" idx="4294967295"/>
          </p:nvPr>
        </p:nvSpPr>
        <p:spPr>
          <a:xfrm>
            <a:off x="431800" y="6536267"/>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436" name="Google Shape;436;p20"/>
          <p:cNvSpPr txBox="1">
            <a:spLocks noGrp="1"/>
          </p:cNvSpPr>
          <p:nvPr>
            <p:ph type="sldNum" idx="4294967295"/>
          </p:nvPr>
        </p:nvSpPr>
        <p:spPr>
          <a:xfrm>
            <a:off x="4911725" y="6536267"/>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20</a:t>
            </a:fld>
            <a:endParaRPr sz="1000" b="0" i="1">
              <a:solidFill>
                <a:schemeClr val="dk1"/>
              </a:solidFill>
              <a:latin typeface="Arial"/>
              <a:ea typeface="Arial"/>
              <a:cs typeface="Arial"/>
              <a:sym typeface="Arial"/>
            </a:endParaRPr>
          </a:p>
        </p:txBody>
      </p:sp>
      <p:sp>
        <p:nvSpPr>
          <p:cNvPr id="437" name="Google Shape;437;p20"/>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438" name="Google Shape;438;p20"/>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20</a:t>
            </a:fld>
            <a:endParaRPr sz="1000" b="0" i="1" u="none" strike="noStrike" cap="none">
              <a:solidFill>
                <a:schemeClr val="lt1"/>
              </a:solidFill>
              <a:latin typeface="Arial"/>
              <a:ea typeface="Arial"/>
              <a:cs typeface="Arial"/>
              <a:sym typeface="Arial"/>
            </a:endParaRPr>
          </a:p>
        </p:txBody>
      </p:sp>
      <p:graphicFrame>
        <p:nvGraphicFramePr>
          <p:cNvPr id="439" name="Google Shape;439;p20"/>
          <p:cNvGraphicFramePr/>
          <p:nvPr/>
        </p:nvGraphicFramePr>
        <p:xfrm>
          <a:off x="1316668" y="1587609"/>
          <a:ext cx="7442200" cy="2724165"/>
        </p:xfrm>
        <a:graphic>
          <a:graphicData uri="http://schemas.openxmlformats.org/drawingml/2006/table">
            <a:tbl>
              <a:tblPr firstRow="1" bandRow="1">
                <a:noFill/>
                <a:tableStyleId>{5A1694DF-3D5E-431E-9FA5-D344AC20CD1C}</a:tableStyleId>
              </a:tblPr>
              <a:tblGrid>
                <a:gridCol w="2052800">
                  <a:extLst>
                    <a:ext uri="{9D8B030D-6E8A-4147-A177-3AD203B41FA5}">
                      <a16:colId xmlns:a16="http://schemas.microsoft.com/office/drawing/2014/main" val="20000"/>
                    </a:ext>
                  </a:extLst>
                </a:gridCol>
                <a:gridCol w="1668300">
                  <a:extLst>
                    <a:ext uri="{9D8B030D-6E8A-4147-A177-3AD203B41FA5}">
                      <a16:colId xmlns:a16="http://schemas.microsoft.com/office/drawing/2014/main" val="20001"/>
                    </a:ext>
                  </a:extLst>
                </a:gridCol>
                <a:gridCol w="1860550">
                  <a:extLst>
                    <a:ext uri="{9D8B030D-6E8A-4147-A177-3AD203B41FA5}">
                      <a16:colId xmlns:a16="http://schemas.microsoft.com/office/drawing/2014/main" val="20002"/>
                    </a:ext>
                  </a:extLst>
                </a:gridCol>
                <a:gridCol w="1860550">
                  <a:extLst>
                    <a:ext uri="{9D8B030D-6E8A-4147-A177-3AD203B41FA5}">
                      <a16:colId xmlns:a16="http://schemas.microsoft.com/office/drawing/2014/main" val="20003"/>
                    </a:ext>
                  </a:extLst>
                </a:gridCol>
              </a:tblGrid>
              <a:tr h="761150">
                <a:tc>
                  <a:txBody>
                    <a:bodyPr/>
                    <a:lstStyle/>
                    <a:p>
                      <a:pPr marL="0" marR="0" lvl="0" indent="0" algn="ctr" rtl="0">
                        <a:spcBef>
                          <a:spcPts val="0"/>
                        </a:spcBef>
                        <a:spcAft>
                          <a:spcPts val="0"/>
                        </a:spcAft>
                        <a:buNone/>
                      </a:pPr>
                      <a:r>
                        <a:rPr lang="en-US" sz="1800" u="none" strike="noStrike" cap="none">
                          <a:solidFill>
                            <a:schemeClr val="lt1"/>
                          </a:solidFill>
                        </a:rPr>
                        <a:t>KRAFT</a:t>
                      </a:r>
                      <a:endParaRPr sz="1800" u="none" strike="noStrike" cap="none">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u="none" strike="noStrike" cap="none">
                          <a:solidFill>
                            <a:schemeClr val="lt1"/>
                          </a:solidFill>
                        </a:rPr>
                        <a:t>RELATIVE STÄRKE</a:t>
                      </a:r>
                      <a:endParaRPr sz="1800" u="none" strike="noStrike" cap="none">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u="none" strike="noStrike" cap="none">
                          <a:solidFill>
                            <a:schemeClr val="lt1"/>
                          </a:solidFill>
                        </a:rPr>
                        <a:t>REICHWEITE</a:t>
                      </a:r>
                      <a:endParaRPr sz="1800" u="none" strike="noStrike" cap="none">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imes New Roman"/>
                        <a:buNone/>
                      </a:pPr>
                      <a:r>
                        <a:rPr lang="en-US" sz="1800" u="none" strike="noStrike" cap="none">
                          <a:solidFill>
                            <a:schemeClr val="lt1"/>
                          </a:solidFill>
                        </a:rPr>
                        <a:t>VERMITTLER</a:t>
                      </a:r>
                      <a:endParaRPr>
                        <a:solidFill>
                          <a:schemeClr val="lt1"/>
                        </a:solidFill>
                      </a:endParaRPr>
                    </a:p>
                    <a:p>
                      <a:pPr marL="0" marR="0" lvl="0" indent="0" algn="ctr" rtl="0">
                        <a:spcBef>
                          <a:spcPts val="0"/>
                        </a:spcBef>
                        <a:spcAft>
                          <a:spcPts val="0"/>
                        </a:spcAft>
                        <a:buNone/>
                      </a:pPr>
                      <a:endParaRPr sz="1800" u="none" strike="noStrike" cap="none">
                        <a:solidFill>
                          <a:schemeClr val="lt1"/>
                        </a:solidFill>
                      </a:endParaRPr>
                    </a:p>
                  </a:txBody>
                  <a:tcPr marL="91450" marR="91450" marT="45725" marB="45725"/>
                </a:tc>
                <a:extLst>
                  <a:ext uri="{0D108BD9-81ED-4DB2-BD59-A6C34878D82A}">
                    <a16:rowId xmlns:a16="http://schemas.microsoft.com/office/drawing/2014/main" val="10000"/>
                  </a:ext>
                </a:extLst>
              </a:tr>
              <a:tr h="440975">
                <a:tc>
                  <a:txBody>
                    <a:bodyPr/>
                    <a:lstStyle/>
                    <a:p>
                      <a:pPr marL="0" marR="0" lvl="0" indent="0" algn="l" rtl="0">
                        <a:spcBef>
                          <a:spcPts val="0"/>
                        </a:spcBef>
                        <a:spcAft>
                          <a:spcPts val="0"/>
                        </a:spcAft>
                        <a:buNone/>
                      </a:pPr>
                      <a:r>
                        <a:rPr lang="en-US" sz="1800" u="none" strike="noStrike" cap="none">
                          <a:solidFill>
                            <a:schemeClr val="lt1"/>
                          </a:solidFill>
                        </a:rPr>
                        <a:t>Stark</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1 </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10</a:t>
                      </a:r>
                      <a:r>
                        <a:rPr lang="en-US" sz="1800" baseline="30000">
                          <a:solidFill>
                            <a:schemeClr val="lt1"/>
                          </a:solidFill>
                        </a:rPr>
                        <a:t>-15 </a:t>
                      </a:r>
                      <a:r>
                        <a:rPr lang="en-US" sz="1800">
                          <a:solidFill>
                            <a:schemeClr val="lt1"/>
                          </a:solidFill>
                        </a:rPr>
                        <a:t>m</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Gluonen</a:t>
                      </a:r>
                      <a:endParaRPr sz="1800">
                        <a:solidFill>
                          <a:schemeClr val="lt1"/>
                        </a:solidFill>
                      </a:endParaRPr>
                    </a:p>
                  </a:txBody>
                  <a:tcPr marL="91450" marR="91450" marT="45725" marB="45725"/>
                </a:tc>
                <a:extLst>
                  <a:ext uri="{0D108BD9-81ED-4DB2-BD59-A6C34878D82A}">
                    <a16:rowId xmlns:a16="http://schemas.microsoft.com/office/drawing/2014/main" val="10001"/>
                  </a:ext>
                </a:extLst>
              </a:tr>
              <a:tr h="440975">
                <a:tc>
                  <a:txBody>
                    <a:bodyPr/>
                    <a:lstStyle/>
                    <a:p>
                      <a:pPr marL="0" marR="0" lvl="0" indent="0" algn="l" rtl="0">
                        <a:spcBef>
                          <a:spcPts val="0"/>
                        </a:spcBef>
                        <a:spcAft>
                          <a:spcPts val="0"/>
                        </a:spcAft>
                        <a:buNone/>
                      </a:pPr>
                      <a:r>
                        <a:rPr lang="en-US" sz="1800">
                          <a:solidFill>
                            <a:schemeClr val="lt1"/>
                          </a:solidFill>
                        </a:rPr>
                        <a:t>Schwach</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10</a:t>
                      </a:r>
                      <a:r>
                        <a:rPr lang="en-US" sz="1800" baseline="30000">
                          <a:solidFill>
                            <a:schemeClr val="lt1"/>
                          </a:solidFill>
                        </a:rPr>
                        <a:t>-6</a:t>
                      </a:r>
                      <a:endParaRPr sz="1800">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imes New Roman"/>
                        <a:buNone/>
                      </a:pPr>
                      <a:r>
                        <a:rPr lang="en-US" sz="1800">
                          <a:solidFill>
                            <a:schemeClr val="lt1"/>
                          </a:solidFill>
                        </a:rPr>
                        <a:t>10</a:t>
                      </a:r>
                      <a:r>
                        <a:rPr lang="en-US" sz="1800" baseline="30000">
                          <a:solidFill>
                            <a:schemeClr val="lt1"/>
                          </a:solidFill>
                        </a:rPr>
                        <a:t>-18 </a:t>
                      </a:r>
                      <a:r>
                        <a:rPr lang="en-US" sz="1800">
                          <a:solidFill>
                            <a:schemeClr val="lt1"/>
                          </a:solidFill>
                        </a:rPr>
                        <a:t>m</a:t>
                      </a:r>
                      <a:endParaRPr sz="1800">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imes New Roman"/>
                        <a:buNone/>
                      </a:pPr>
                      <a:r>
                        <a:rPr lang="en-US" sz="1800">
                          <a:solidFill>
                            <a:schemeClr val="lt1"/>
                          </a:solidFill>
                        </a:rPr>
                        <a:t>W, Z</a:t>
                      </a:r>
                      <a:endParaRPr sz="1800">
                        <a:solidFill>
                          <a:schemeClr val="lt1"/>
                        </a:solidFill>
                      </a:endParaRPr>
                    </a:p>
                  </a:txBody>
                  <a:tcPr marL="91450" marR="91450" marT="45725" marB="45725"/>
                </a:tc>
                <a:extLst>
                  <a:ext uri="{0D108BD9-81ED-4DB2-BD59-A6C34878D82A}">
                    <a16:rowId xmlns:a16="http://schemas.microsoft.com/office/drawing/2014/main" val="10002"/>
                  </a:ext>
                </a:extLst>
              </a:tr>
              <a:tr h="440975">
                <a:tc>
                  <a:txBody>
                    <a:bodyPr/>
                    <a:lstStyle/>
                    <a:p>
                      <a:pPr marL="0" marR="0" lvl="0" indent="0" algn="l" rtl="0">
                        <a:spcBef>
                          <a:spcPts val="0"/>
                        </a:spcBef>
                        <a:spcAft>
                          <a:spcPts val="0"/>
                        </a:spcAft>
                        <a:buNone/>
                      </a:pPr>
                      <a:r>
                        <a:rPr lang="en-US" sz="1800">
                          <a:solidFill>
                            <a:schemeClr val="lt1"/>
                          </a:solidFill>
                        </a:rPr>
                        <a:t>Elektromagnetisch</a:t>
                      </a:r>
                      <a:endParaRPr sz="1800">
                        <a:solidFill>
                          <a:schemeClr val="lt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Times New Roman"/>
                        <a:buNone/>
                      </a:pPr>
                      <a:r>
                        <a:rPr lang="en-US" sz="1800">
                          <a:solidFill>
                            <a:schemeClr val="lt1"/>
                          </a:solidFill>
                        </a:rPr>
                        <a:t>10</a:t>
                      </a:r>
                      <a:r>
                        <a:rPr lang="en-US" sz="1800" baseline="30000">
                          <a:solidFill>
                            <a:schemeClr val="lt1"/>
                          </a:solidFill>
                        </a:rPr>
                        <a:t>-2</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unendlich</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Photon</a:t>
                      </a:r>
                      <a:endParaRPr sz="1800">
                        <a:solidFill>
                          <a:schemeClr val="lt1"/>
                        </a:solidFill>
                      </a:endParaRPr>
                    </a:p>
                  </a:txBody>
                  <a:tcPr marL="91450" marR="91450" marT="45725" marB="45725"/>
                </a:tc>
                <a:extLst>
                  <a:ext uri="{0D108BD9-81ED-4DB2-BD59-A6C34878D82A}">
                    <a16:rowId xmlns:a16="http://schemas.microsoft.com/office/drawing/2014/main" val="10003"/>
                  </a:ext>
                </a:extLst>
              </a:tr>
              <a:tr h="440975">
                <a:tc>
                  <a:txBody>
                    <a:bodyPr/>
                    <a:lstStyle/>
                    <a:p>
                      <a:pPr marL="0" marR="0" lvl="0" indent="0" algn="l" rtl="0">
                        <a:spcBef>
                          <a:spcPts val="0"/>
                        </a:spcBef>
                        <a:spcAft>
                          <a:spcPts val="0"/>
                        </a:spcAft>
                        <a:buNone/>
                      </a:pPr>
                      <a:r>
                        <a:rPr lang="en-US" sz="1800">
                          <a:solidFill>
                            <a:schemeClr val="lt1"/>
                          </a:solidFill>
                        </a:rPr>
                        <a:t>Schwerkraft</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10</a:t>
                      </a:r>
                      <a:r>
                        <a:rPr lang="en-US" sz="1800" baseline="30000">
                          <a:solidFill>
                            <a:schemeClr val="lt1"/>
                          </a:solidFill>
                        </a:rPr>
                        <a:t>-38 </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unendlich</a:t>
                      </a:r>
                      <a:endParaRPr sz="1800">
                        <a:solidFill>
                          <a:schemeClr val="lt1"/>
                        </a:solidFill>
                      </a:endParaRPr>
                    </a:p>
                  </a:txBody>
                  <a:tcPr marL="91450" marR="91450" marT="45725" marB="45725"/>
                </a:tc>
                <a:tc>
                  <a:txBody>
                    <a:bodyPr/>
                    <a:lstStyle/>
                    <a:p>
                      <a:pPr marL="0" marR="0" lvl="0" indent="0" algn="ctr" rtl="0">
                        <a:spcBef>
                          <a:spcPts val="0"/>
                        </a:spcBef>
                        <a:spcAft>
                          <a:spcPts val="0"/>
                        </a:spcAft>
                        <a:buNone/>
                      </a:pPr>
                      <a:r>
                        <a:rPr lang="en-US" sz="1800">
                          <a:solidFill>
                            <a:schemeClr val="lt1"/>
                          </a:solidFill>
                        </a:rPr>
                        <a:t>Graviton ?</a:t>
                      </a:r>
                      <a:endParaRPr sz="1800">
                        <a:solidFill>
                          <a:schemeClr val="lt1"/>
                        </a:solidFill>
                      </a:endParaRPr>
                    </a:p>
                  </a:txBody>
                  <a:tcPr marL="91450" marR="91450" marT="45725" marB="45725"/>
                </a:tc>
                <a:extLst>
                  <a:ext uri="{0D108BD9-81ED-4DB2-BD59-A6C34878D82A}">
                    <a16:rowId xmlns:a16="http://schemas.microsoft.com/office/drawing/2014/main" val="10004"/>
                  </a:ext>
                </a:extLst>
              </a:tr>
            </a:tbl>
          </a:graphicData>
        </a:graphic>
      </p:graphicFrame>
      <p:pic>
        <p:nvPicPr>
          <p:cNvPr id="440" name="Google Shape;440;p20" descr="IsaacNewtonapple.JPG"/>
          <p:cNvPicPr preferRelativeResize="0"/>
          <p:nvPr/>
        </p:nvPicPr>
        <p:blipFill rotWithShape="1">
          <a:blip r:embed="rId3">
            <a:alphaModFix/>
          </a:blip>
          <a:srcRect/>
          <a:stretch/>
        </p:blipFill>
        <p:spPr>
          <a:xfrm>
            <a:off x="7164815" y="4546609"/>
            <a:ext cx="1321121" cy="1083732"/>
          </a:xfrm>
          <a:prstGeom prst="rect">
            <a:avLst/>
          </a:prstGeom>
          <a:noFill/>
          <a:ln>
            <a:noFill/>
          </a:ln>
        </p:spPr>
      </p:pic>
      <p:grpSp>
        <p:nvGrpSpPr>
          <p:cNvPr id="441" name="Google Shape;441;p20"/>
          <p:cNvGrpSpPr/>
          <p:nvPr/>
        </p:nvGrpSpPr>
        <p:grpSpPr>
          <a:xfrm>
            <a:off x="1642790" y="4648159"/>
            <a:ext cx="1304036" cy="1117526"/>
            <a:chOff x="5842000" y="2641600"/>
            <a:chExt cx="3835400" cy="3589867"/>
          </a:xfrm>
        </p:grpSpPr>
        <p:pic>
          <p:nvPicPr>
            <p:cNvPr id="442" name="Google Shape;442;p20" descr="QuarksGluons.jpg"/>
            <p:cNvPicPr preferRelativeResize="0"/>
            <p:nvPr/>
          </p:nvPicPr>
          <p:blipFill rotWithShape="1">
            <a:blip r:embed="rId4">
              <a:alphaModFix/>
            </a:blip>
            <a:srcRect l="31364" t="2197" b="-11756"/>
            <a:stretch/>
          </p:blipFill>
          <p:spPr>
            <a:xfrm>
              <a:off x="5842000" y="2641600"/>
              <a:ext cx="3835400" cy="3589867"/>
            </a:xfrm>
            <a:prstGeom prst="rect">
              <a:avLst/>
            </a:prstGeom>
            <a:noFill/>
            <a:ln>
              <a:noFill/>
            </a:ln>
          </p:spPr>
        </p:pic>
        <p:sp>
          <p:nvSpPr>
            <p:cNvPr id="443" name="Google Shape;443;p20"/>
            <p:cNvSpPr/>
            <p:nvPr/>
          </p:nvSpPr>
          <p:spPr>
            <a:xfrm>
              <a:off x="5842000" y="3318933"/>
              <a:ext cx="406400" cy="254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44" name="Google Shape;444;p20"/>
            <p:cNvSpPr/>
            <p:nvPr/>
          </p:nvSpPr>
          <p:spPr>
            <a:xfrm>
              <a:off x="5858933" y="4572000"/>
              <a:ext cx="355600" cy="16933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pic>
        <p:nvPicPr>
          <p:cNvPr id="445" name="Google Shape;445;p20" descr="Radioactive.jpg"/>
          <p:cNvPicPr preferRelativeResize="0"/>
          <p:nvPr/>
        </p:nvPicPr>
        <p:blipFill rotWithShape="1">
          <a:blip r:embed="rId5">
            <a:alphaModFix/>
          </a:blip>
          <a:srcRect/>
          <a:stretch/>
        </p:blipFill>
        <p:spPr>
          <a:xfrm>
            <a:off x="3609238" y="4605874"/>
            <a:ext cx="1017096" cy="982133"/>
          </a:xfrm>
          <a:prstGeom prst="rect">
            <a:avLst/>
          </a:prstGeom>
          <a:noFill/>
          <a:ln>
            <a:noFill/>
          </a:ln>
        </p:spPr>
      </p:pic>
      <p:pic>
        <p:nvPicPr>
          <p:cNvPr id="446" name="Google Shape;446;p20" descr="electromagnetic.jpg"/>
          <p:cNvPicPr preferRelativeResize="0"/>
          <p:nvPr/>
        </p:nvPicPr>
        <p:blipFill rotWithShape="1">
          <a:blip r:embed="rId6">
            <a:alphaModFix/>
          </a:blip>
          <a:srcRect/>
          <a:stretch/>
        </p:blipFill>
        <p:spPr>
          <a:xfrm rot="5400000">
            <a:off x="5489196" y="4436541"/>
            <a:ext cx="932768" cy="1270000"/>
          </a:xfrm>
          <a:prstGeom prst="rect">
            <a:avLst/>
          </a:prstGeom>
          <a:noFill/>
          <a:ln>
            <a:noFill/>
          </a:ln>
        </p:spPr>
      </p:pic>
      <p:sp>
        <p:nvSpPr>
          <p:cNvPr id="2" name="Google Shape;12;p56">
            <a:extLst>
              <a:ext uri="{FF2B5EF4-FFF2-40B4-BE49-F238E27FC236}">
                <a16:creationId xmlns:a16="http://schemas.microsoft.com/office/drawing/2014/main" id="{07B99FC7-599C-5581-B4D7-D4E71E58A9CE}"/>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51"/>
        <p:cNvGrpSpPr/>
        <p:nvPr/>
      </p:nvGrpSpPr>
      <p:grpSpPr>
        <a:xfrm>
          <a:off x="0" y="0"/>
          <a:ext cx="0" cy="0"/>
          <a:chOff x="0" y="0"/>
          <a:chExt cx="0" cy="0"/>
        </a:xfrm>
      </p:grpSpPr>
      <p:sp>
        <p:nvSpPr>
          <p:cNvPr id="452" name="Google Shape;452;p21"/>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453" name="Google Shape;453;p21"/>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21</a:t>
            </a:fld>
            <a:endParaRPr b="0" i="0">
              <a:latin typeface="Arial"/>
              <a:ea typeface="Arial"/>
              <a:cs typeface="Arial"/>
              <a:sym typeface="Arial"/>
            </a:endParaRPr>
          </a:p>
        </p:txBody>
      </p:sp>
      <p:sp>
        <p:nvSpPr>
          <p:cNvPr id="454" name="Google Shape;454;p21"/>
          <p:cNvSpPr txBox="1">
            <a:spLocks noGrp="1"/>
          </p:cNvSpPr>
          <p:nvPr>
            <p:ph type="title"/>
          </p:nvPr>
        </p:nvSpPr>
        <p:spPr>
          <a:xfrm>
            <a:off x="727075" y="315913"/>
            <a:ext cx="8559800" cy="476250"/>
          </a:xfrm>
          <a:prstGeom prst="rect">
            <a:avLst/>
          </a:prstGeom>
          <a:gradFill>
            <a:gsLst>
              <a:gs pos="0">
                <a:srgbClr val="FFFFFF"/>
              </a:gs>
              <a:gs pos="100000">
                <a:srgbClr val="97C1E1"/>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Trebuchet MS"/>
                <a:ea typeface="Trebuchet MS"/>
                <a:cs typeface="Trebuchet MS"/>
                <a:sym typeface="Trebuchet MS"/>
              </a:rPr>
              <a:t>Kraftteilchen</a:t>
            </a:r>
            <a:endParaRPr>
              <a:latin typeface="Trebuchet MS"/>
              <a:ea typeface="Trebuchet MS"/>
              <a:cs typeface="Trebuchet MS"/>
              <a:sym typeface="Trebuchet MS"/>
            </a:endParaRPr>
          </a:p>
        </p:txBody>
      </p:sp>
      <p:sp>
        <p:nvSpPr>
          <p:cNvPr id="455" name="Google Shape;455;p21"/>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456" name="Google Shape;456;p21"/>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21</a:t>
            </a:fld>
            <a:endParaRPr sz="1000" b="0" i="1" u="none" strike="noStrike" cap="none">
              <a:solidFill>
                <a:schemeClr val="lt1"/>
              </a:solidFill>
              <a:latin typeface="Arial"/>
              <a:ea typeface="Arial"/>
              <a:cs typeface="Arial"/>
              <a:sym typeface="Arial"/>
            </a:endParaRPr>
          </a:p>
        </p:txBody>
      </p:sp>
      <p:sp>
        <p:nvSpPr>
          <p:cNvPr id="457" name="Google Shape;457;p21"/>
          <p:cNvSpPr txBox="1"/>
          <p:nvPr/>
        </p:nvSpPr>
        <p:spPr>
          <a:xfrm>
            <a:off x="1354667" y="5677804"/>
            <a:ext cx="8009466"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0">
                <a:solidFill>
                  <a:srgbClr val="FF0000"/>
                </a:solidFill>
                <a:latin typeface="Trebuchet MS"/>
                <a:ea typeface="Trebuchet MS"/>
                <a:cs typeface="Trebuchet MS"/>
                <a:sym typeface="Trebuchet MS"/>
              </a:rPr>
              <a:t>Teilchenaustausch ist für Kraft verantwortlich.</a:t>
            </a:r>
            <a:endParaRPr sz="2800" b="0">
              <a:solidFill>
                <a:srgbClr val="FF0000"/>
              </a:solidFill>
              <a:latin typeface="Trebuchet MS"/>
              <a:ea typeface="Trebuchet MS"/>
              <a:cs typeface="Trebuchet MS"/>
              <a:sym typeface="Trebuchet MS"/>
            </a:endParaRPr>
          </a:p>
        </p:txBody>
      </p:sp>
      <p:sp>
        <p:nvSpPr>
          <p:cNvPr id="458" name="Google Shape;458;p21"/>
          <p:cNvSpPr/>
          <p:nvPr/>
        </p:nvSpPr>
        <p:spPr>
          <a:xfrm rot="-5400000">
            <a:off x="4929724" y="3092438"/>
            <a:ext cx="1066800" cy="482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459" name="Google Shape;459;p21"/>
          <p:cNvSpPr/>
          <p:nvPr/>
        </p:nvSpPr>
        <p:spPr>
          <a:xfrm rot="-5400000">
            <a:off x="4872574" y="4330688"/>
            <a:ext cx="1181100" cy="482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grpSp>
        <p:nvGrpSpPr>
          <p:cNvPr id="460" name="Google Shape;460;p21"/>
          <p:cNvGrpSpPr/>
          <p:nvPr/>
        </p:nvGrpSpPr>
        <p:grpSpPr>
          <a:xfrm>
            <a:off x="1573808" y="1225625"/>
            <a:ext cx="5081984" cy="4166583"/>
            <a:chOff x="2961349" y="1632028"/>
            <a:chExt cx="5081984" cy="4166583"/>
          </a:xfrm>
        </p:grpSpPr>
        <p:pic>
          <p:nvPicPr>
            <p:cNvPr id="461" name="Google Shape;461;p21" descr="bosonexchange.jpg"/>
            <p:cNvPicPr preferRelativeResize="0"/>
            <p:nvPr/>
          </p:nvPicPr>
          <p:blipFill rotWithShape="1">
            <a:blip r:embed="rId3">
              <a:alphaModFix/>
            </a:blip>
            <a:srcRect t="12918" b="23991"/>
            <a:stretch/>
          </p:blipFill>
          <p:spPr>
            <a:xfrm>
              <a:off x="2961349" y="1632028"/>
              <a:ext cx="5081984" cy="4166583"/>
            </a:xfrm>
            <a:prstGeom prst="rect">
              <a:avLst/>
            </a:prstGeom>
            <a:noFill/>
            <a:ln>
              <a:noFill/>
            </a:ln>
          </p:spPr>
        </p:pic>
        <p:sp>
          <p:nvSpPr>
            <p:cNvPr id="462" name="Google Shape;462;p21"/>
            <p:cNvSpPr/>
            <p:nvPr/>
          </p:nvSpPr>
          <p:spPr>
            <a:xfrm>
              <a:off x="3014133" y="4114800"/>
              <a:ext cx="220134" cy="38946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63" name="Google Shape;463;p21"/>
            <p:cNvSpPr/>
            <p:nvPr/>
          </p:nvSpPr>
          <p:spPr>
            <a:xfrm>
              <a:off x="3369733" y="1930400"/>
              <a:ext cx="897467" cy="33866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64" name="Google Shape;464;p21"/>
            <p:cNvSpPr/>
            <p:nvPr/>
          </p:nvSpPr>
          <p:spPr>
            <a:xfrm>
              <a:off x="6587067" y="1964266"/>
              <a:ext cx="914400" cy="33866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465" name="Google Shape;465;p21"/>
            <p:cNvSpPr txBox="1"/>
            <p:nvPr/>
          </p:nvSpPr>
          <p:spPr>
            <a:xfrm rot="-5400000">
              <a:off x="6942669" y="3581421"/>
              <a:ext cx="1676399"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dk1"/>
                  </a:solidFill>
                  <a:latin typeface="Trebuchet MS"/>
                  <a:ea typeface="Trebuchet MS"/>
                  <a:cs typeface="Trebuchet MS"/>
                  <a:sym typeface="Trebuchet MS"/>
                </a:rPr>
                <a:t>L.J. Curtis</a:t>
              </a:r>
              <a:endParaRPr sz="2000" b="0">
                <a:solidFill>
                  <a:schemeClr val="dk1"/>
                </a:solidFill>
                <a:latin typeface="Trebuchet MS"/>
                <a:ea typeface="Trebuchet MS"/>
                <a:cs typeface="Trebuchet MS"/>
                <a:sym typeface="Trebuchet MS"/>
              </a:endParaRPr>
            </a:p>
          </p:txBody>
        </p:sp>
      </p:grpSp>
      <p:grpSp>
        <p:nvGrpSpPr>
          <p:cNvPr id="466" name="Google Shape;466;p21"/>
          <p:cNvGrpSpPr/>
          <p:nvPr/>
        </p:nvGrpSpPr>
        <p:grpSpPr>
          <a:xfrm>
            <a:off x="7518400" y="1794933"/>
            <a:ext cx="965200" cy="2803103"/>
            <a:chOff x="7518400" y="1794933"/>
            <a:chExt cx="965200" cy="2803103"/>
          </a:xfrm>
        </p:grpSpPr>
        <p:pic>
          <p:nvPicPr>
            <p:cNvPr id="467" name="Google Shape;467;p21"/>
            <p:cNvPicPr preferRelativeResize="0"/>
            <p:nvPr/>
          </p:nvPicPr>
          <p:blipFill rotWithShape="1">
            <a:blip r:embed="rId4">
              <a:alphaModFix/>
            </a:blip>
            <a:srcRect l="70866" t="25469" r="13779" b="17509"/>
            <a:stretch/>
          </p:blipFill>
          <p:spPr>
            <a:xfrm>
              <a:off x="7610699" y="1937530"/>
              <a:ext cx="627365" cy="2660506"/>
            </a:xfrm>
            <a:prstGeom prst="rect">
              <a:avLst/>
            </a:prstGeom>
            <a:noFill/>
            <a:ln>
              <a:noFill/>
            </a:ln>
          </p:spPr>
        </p:pic>
        <p:sp>
          <p:nvSpPr>
            <p:cNvPr id="468" name="Google Shape;468;p21"/>
            <p:cNvSpPr/>
            <p:nvPr/>
          </p:nvSpPr>
          <p:spPr>
            <a:xfrm>
              <a:off x="7518400" y="1794933"/>
              <a:ext cx="965200" cy="338667"/>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
        <p:nvSpPr>
          <p:cNvPr id="469" name="Google Shape;469;p21"/>
          <p:cNvSpPr txBox="1"/>
          <p:nvPr/>
        </p:nvSpPr>
        <p:spPr>
          <a:xfrm>
            <a:off x="6925734" y="1529136"/>
            <a:ext cx="2285999"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0">
                <a:solidFill>
                  <a:srgbClr val="27BCFF"/>
                </a:solidFill>
                <a:latin typeface="Trebuchet MS"/>
                <a:ea typeface="Trebuchet MS"/>
                <a:cs typeface="Trebuchet MS"/>
                <a:sym typeface="Trebuchet MS"/>
              </a:rPr>
              <a:t>Eichbosonen</a:t>
            </a:r>
            <a:endParaRPr sz="2800" b="0">
              <a:solidFill>
                <a:srgbClr val="27BCFF"/>
              </a:solidFill>
              <a:latin typeface="Trebuchet MS"/>
              <a:ea typeface="Trebuchet MS"/>
              <a:cs typeface="Trebuchet MS"/>
              <a:sym typeface="Trebuchet MS"/>
            </a:endParaRPr>
          </a:p>
        </p:txBody>
      </p:sp>
      <p:sp>
        <p:nvSpPr>
          <p:cNvPr id="2" name="Google Shape;12;p56">
            <a:extLst>
              <a:ext uri="{FF2B5EF4-FFF2-40B4-BE49-F238E27FC236}">
                <a16:creationId xmlns:a16="http://schemas.microsoft.com/office/drawing/2014/main" id="{F5786958-7254-E4E4-F140-B1682861CF88}"/>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75"/>
        <p:cNvGrpSpPr/>
        <p:nvPr/>
      </p:nvGrpSpPr>
      <p:grpSpPr>
        <a:xfrm>
          <a:off x="0" y="0"/>
          <a:ext cx="0" cy="0"/>
          <a:chOff x="0" y="0"/>
          <a:chExt cx="0" cy="0"/>
        </a:xfrm>
      </p:grpSpPr>
      <p:sp>
        <p:nvSpPr>
          <p:cNvPr id="476" name="Google Shape;476;p22"/>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477" name="Google Shape;477;p22"/>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22</a:t>
            </a:fld>
            <a:endParaRPr b="0" i="0">
              <a:latin typeface="Arial"/>
              <a:ea typeface="Arial"/>
              <a:cs typeface="Arial"/>
              <a:sym typeface="Arial"/>
            </a:endParaRPr>
          </a:p>
        </p:txBody>
      </p:sp>
      <p:sp>
        <p:nvSpPr>
          <p:cNvPr id="478" name="Google Shape;478;p22"/>
          <p:cNvSpPr txBox="1">
            <a:spLocks noGrp="1"/>
          </p:cNvSpPr>
          <p:nvPr>
            <p:ph type="sldNum" idx="4294967295"/>
          </p:nvPr>
        </p:nvSpPr>
        <p:spPr>
          <a:xfrm>
            <a:off x="7099300" y="6248400"/>
            <a:ext cx="2063750" cy="457200"/>
          </a:xfrm>
          <a:prstGeom prst="rect">
            <a:avLst/>
          </a:prstGeom>
          <a:noFill/>
          <a:ln w="9525" cap="flat" cmpd="sng">
            <a:solidFill>
              <a:schemeClr val="lt1">
                <a:alpha val="0"/>
              </a:schemeClr>
            </a:solidFill>
            <a:prstDash val="solid"/>
            <a:round/>
            <a:headEnd type="none" w="sm" len="sm"/>
            <a:tailEnd type="none" w="sm" len="sm"/>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22</a:t>
            </a:fld>
            <a:endParaRPr/>
          </a:p>
        </p:txBody>
      </p:sp>
      <p:pic>
        <p:nvPicPr>
          <p:cNvPr id="479" name="Google Shape;479;p22"/>
          <p:cNvPicPr preferRelativeResize="0"/>
          <p:nvPr/>
        </p:nvPicPr>
        <p:blipFill rotWithShape="1">
          <a:blip r:embed="rId4">
            <a:alphaModFix/>
          </a:blip>
          <a:srcRect/>
          <a:stretch/>
        </p:blipFill>
        <p:spPr>
          <a:xfrm>
            <a:off x="6739464" y="3767670"/>
            <a:ext cx="2559050" cy="2763149"/>
          </a:xfrm>
          <a:prstGeom prst="rect">
            <a:avLst/>
          </a:prstGeom>
          <a:noFill/>
          <a:ln>
            <a:noFill/>
          </a:ln>
        </p:spPr>
      </p:pic>
      <p:sp>
        <p:nvSpPr>
          <p:cNvPr id="480" name="Google Shape;480;p22"/>
          <p:cNvSpPr/>
          <p:nvPr/>
        </p:nvSpPr>
        <p:spPr>
          <a:xfrm>
            <a:off x="1322926" y="405824"/>
            <a:ext cx="7296155" cy="584776"/>
          </a:xfrm>
          <a:prstGeom prst="rect">
            <a:avLst/>
          </a:prstGeom>
          <a:solidFill>
            <a:srgbClr val="F9812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1">
                <a:solidFill>
                  <a:schemeClr val="lt1"/>
                </a:solidFill>
                <a:latin typeface="Helvetica Neue"/>
                <a:ea typeface="Helvetica Neue"/>
                <a:cs typeface="Helvetica Neue"/>
                <a:sym typeface="Helvetica Neue"/>
              </a:rPr>
              <a:t>Entdeckung der W und Z am CERN</a:t>
            </a:r>
            <a:endParaRPr sz="3200" b="1" i="1" baseline="-25000">
              <a:solidFill>
                <a:schemeClr val="lt1"/>
              </a:solidFill>
              <a:latin typeface="Helvetica Neue"/>
              <a:ea typeface="Helvetica Neue"/>
              <a:cs typeface="Helvetica Neue"/>
              <a:sym typeface="Helvetica Neue"/>
            </a:endParaRPr>
          </a:p>
        </p:txBody>
      </p:sp>
      <p:sp>
        <p:nvSpPr>
          <p:cNvPr id="481" name="Google Shape;481;p22"/>
          <p:cNvSpPr/>
          <p:nvPr/>
        </p:nvSpPr>
        <p:spPr>
          <a:xfrm>
            <a:off x="1663714" y="1143004"/>
            <a:ext cx="741255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err="1">
                <a:solidFill>
                  <a:schemeClr val="lt1"/>
                </a:solidFill>
                <a:latin typeface="Helvetica Neue"/>
                <a:ea typeface="Helvetica Neue"/>
                <a:cs typeface="Helvetica Neue"/>
                <a:sym typeface="Helvetica Neue"/>
              </a:rPr>
              <a:t>Zerfall</a:t>
            </a:r>
            <a:r>
              <a:rPr lang="en-US" sz="2800" b="1" dirty="0">
                <a:solidFill>
                  <a:schemeClr val="lt1"/>
                </a:solidFill>
                <a:latin typeface="Helvetica Neue"/>
                <a:ea typeface="Helvetica Neue"/>
                <a:cs typeface="Helvetica Neue"/>
                <a:sym typeface="Helvetica Neue"/>
              </a:rPr>
              <a:t> </a:t>
            </a:r>
            <a:r>
              <a:rPr lang="en-US" sz="2800" b="1" dirty="0" err="1">
                <a:solidFill>
                  <a:schemeClr val="lt1"/>
                </a:solidFill>
                <a:latin typeface="Helvetica Neue"/>
                <a:ea typeface="Helvetica Neue"/>
                <a:cs typeface="Helvetica Neue"/>
                <a:sym typeface="Helvetica Neue"/>
              </a:rPr>
              <a:t>eines</a:t>
            </a:r>
            <a:r>
              <a:rPr lang="en-US" sz="2800" b="1" dirty="0">
                <a:solidFill>
                  <a:schemeClr val="lt1"/>
                </a:solidFill>
                <a:latin typeface="Helvetica Neue"/>
                <a:ea typeface="Helvetica Neue"/>
                <a:cs typeface="Helvetica Neue"/>
                <a:sym typeface="Helvetica Neue"/>
              </a:rPr>
              <a:t> Z-</a:t>
            </a:r>
            <a:r>
              <a:rPr lang="en-US" sz="2800" b="1" dirty="0" err="1">
                <a:solidFill>
                  <a:schemeClr val="lt1"/>
                </a:solidFill>
                <a:latin typeface="Helvetica Neue"/>
                <a:ea typeface="Helvetica Neue"/>
                <a:cs typeface="Helvetica Neue"/>
                <a:sym typeface="Helvetica Neue"/>
              </a:rPr>
              <a:t>Teilchens</a:t>
            </a:r>
            <a:r>
              <a:rPr lang="en-US" sz="2800" b="1" dirty="0">
                <a:solidFill>
                  <a:schemeClr val="lt1"/>
                </a:solidFill>
                <a:latin typeface="Helvetica Neue"/>
                <a:ea typeface="Helvetica Neue"/>
                <a:cs typeface="Helvetica Neue"/>
                <a:sym typeface="Helvetica Neue"/>
              </a:rPr>
              <a:t> in 2 </a:t>
            </a:r>
            <a:r>
              <a:rPr lang="en-US" sz="2800" b="1" dirty="0" err="1">
                <a:solidFill>
                  <a:schemeClr val="lt1"/>
                </a:solidFill>
                <a:latin typeface="Helvetica Neue"/>
                <a:ea typeface="Helvetica Neue"/>
                <a:cs typeface="Helvetica Neue"/>
                <a:sym typeface="Helvetica Neue"/>
              </a:rPr>
              <a:t>Elektronen</a:t>
            </a:r>
            <a:endParaRPr sz="2800" b="1" dirty="0">
              <a:solidFill>
                <a:srgbClr val="C21E12"/>
              </a:solidFill>
              <a:latin typeface="Trebuchet MS"/>
              <a:ea typeface="Trebuchet MS"/>
              <a:cs typeface="Trebuchet MS"/>
              <a:sym typeface="Trebuchet MS"/>
            </a:endParaRPr>
          </a:p>
        </p:txBody>
      </p:sp>
      <p:grpSp>
        <p:nvGrpSpPr>
          <p:cNvPr id="482" name="Google Shape;482;p22"/>
          <p:cNvGrpSpPr/>
          <p:nvPr/>
        </p:nvGrpSpPr>
        <p:grpSpPr>
          <a:xfrm>
            <a:off x="825500" y="4267201"/>
            <a:ext cx="3219450" cy="2246531"/>
            <a:chOff x="762000" y="4267200"/>
            <a:chExt cx="2971800" cy="2246531"/>
          </a:xfrm>
        </p:grpSpPr>
        <p:pic>
          <p:nvPicPr>
            <p:cNvPr id="483" name="Google Shape;483;p22" descr="IMGP0261.JPG"/>
            <p:cNvPicPr preferRelativeResize="0"/>
            <p:nvPr/>
          </p:nvPicPr>
          <p:blipFill rotWithShape="1">
            <a:blip r:embed="rId5">
              <a:alphaModFix/>
            </a:blip>
            <a:srcRect/>
            <a:stretch/>
          </p:blipFill>
          <p:spPr>
            <a:xfrm>
              <a:off x="762000" y="4267200"/>
              <a:ext cx="2971800" cy="2228850"/>
            </a:xfrm>
            <a:prstGeom prst="rect">
              <a:avLst/>
            </a:prstGeom>
            <a:noFill/>
            <a:ln>
              <a:noFill/>
            </a:ln>
          </p:spPr>
        </p:pic>
        <p:pic>
          <p:nvPicPr>
            <p:cNvPr id="484" name="Google Shape;484;p22" descr="nobel_medal.jpg"/>
            <p:cNvPicPr preferRelativeResize="0"/>
            <p:nvPr/>
          </p:nvPicPr>
          <p:blipFill rotWithShape="1">
            <a:blip r:embed="rId6">
              <a:alphaModFix/>
            </a:blip>
            <a:srcRect/>
            <a:stretch/>
          </p:blipFill>
          <p:spPr>
            <a:xfrm>
              <a:off x="914400" y="5715000"/>
              <a:ext cx="457200" cy="457200"/>
            </a:xfrm>
            <a:prstGeom prst="rect">
              <a:avLst/>
            </a:prstGeom>
            <a:noFill/>
            <a:ln>
              <a:noFill/>
            </a:ln>
          </p:spPr>
        </p:pic>
        <p:sp>
          <p:nvSpPr>
            <p:cNvPr id="485" name="Google Shape;485;p22"/>
            <p:cNvSpPr/>
            <p:nvPr/>
          </p:nvSpPr>
          <p:spPr>
            <a:xfrm>
              <a:off x="838200" y="5867400"/>
              <a:ext cx="1524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Helvetica Neue"/>
                  <a:ea typeface="Helvetica Neue"/>
                  <a:cs typeface="Helvetica Neue"/>
                  <a:sym typeface="Helvetica Neue"/>
                </a:rPr>
                <a:t>        </a:t>
              </a:r>
              <a:r>
                <a:rPr lang="en-US" sz="1800" b="1">
                  <a:solidFill>
                    <a:srgbClr val="FFFF00"/>
                  </a:solidFill>
                  <a:latin typeface="Helvetica Neue"/>
                  <a:ea typeface="Helvetica Neue"/>
                  <a:cs typeface="Helvetica Neue"/>
                  <a:sym typeface="Helvetica Neue"/>
                </a:rPr>
                <a:t>1984</a:t>
              </a:r>
              <a:endParaRPr/>
            </a:p>
            <a:p>
              <a:pPr marL="0" marR="0" lvl="0" indent="0" algn="l" rtl="0">
                <a:spcBef>
                  <a:spcPts val="0"/>
                </a:spcBef>
                <a:spcAft>
                  <a:spcPts val="0"/>
                </a:spcAft>
                <a:buNone/>
              </a:pPr>
              <a:r>
                <a:rPr lang="en-US" sz="1800" b="1">
                  <a:solidFill>
                    <a:schemeClr val="lt1"/>
                  </a:solidFill>
                  <a:latin typeface="Helvetica Neue"/>
                  <a:ea typeface="Helvetica Neue"/>
                  <a:cs typeface="Helvetica Neue"/>
                  <a:sym typeface="Helvetica Neue"/>
                </a:rPr>
                <a:t>Carlo Rubbia</a:t>
              </a:r>
              <a:endParaRPr sz="1800" b="1">
                <a:solidFill>
                  <a:srgbClr val="C21E12"/>
                </a:solidFill>
                <a:latin typeface="Trebuchet MS"/>
                <a:ea typeface="Trebuchet MS"/>
                <a:cs typeface="Trebuchet MS"/>
                <a:sym typeface="Trebuchet MS"/>
              </a:endParaRPr>
            </a:p>
          </p:txBody>
        </p:sp>
      </p:grpSp>
      <p:sp>
        <p:nvSpPr>
          <p:cNvPr id="486" name="Google Shape;486;p22"/>
          <p:cNvSpPr txBox="1"/>
          <p:nvPr/>
        </p:nvSpPr>
        <p:spPr>
          <a:xfrm>
            <a:off x="584200" y="6519337"/>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0" u="none" strike="noStrike" cap="none">
              <a:solidFill>
                <a:schemeClr val="lt1"/>
              </a:solidFill>
              <a:latin typeface="Arial"/>
              <a:ea typeface="Arial"/>
              <a:cs typeface="Arial"/>
              <a:sym typeface="Arial"/>
            </a:endParaRPr>
          </a:p>
        </p:txBody>
      </p:sp>
      <p:sp>
        <p:nvSpPr>
          <p:cNvPr id="487" name="Google Shape;487;p22"/>
          <p:cNvSpPr txBox="1"/>
          <p:nvPr/>
        </p:nvSpPr>
        <p:spPr>
          <a:xfrm>
            <a:off x="5064125" y="6519337"/>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22</a:t>
            </a:fld>
            <a:endParaRPr sz="1000" b="0" i="0" u="none" strike="noStrike" cap="none">
              <a:solidFill>
                <a:schemeClr val="lt1"/>
              </a:solidFill>
              <a:latin typeface="Arial"/>
              <a:ea typeface="Arial"/>
              <a:cs typeface="Arial"/>
              <a:sym typeface="Arial"/>
            </a:endParaRPr>
          </a:p>
        </p:txBody>
      </p:sp>
      <p:sp>
        <p:nvSpPr>
          <p:cNvPr id="488" name="Google Shape;488;p22"/>
          <p:cNvSpPr/>
          <p:nvPr/>
        </p:nvSpPr>
        <p:spPr>
          <a:xfrm>
            <a:off x="7585640" y="6119912"/>
            <a:ext cx="16096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1">
                <a:solidFill>
                  <a:schemeClr val="lt1"/>
                </a:solidFill>
                <a:latin typeface="Helvetica Neue"/>
                <a:ea typeface="Helvetica Neue"/>
                <a:cs typeface="Helvetica Neue"/>
                <a:sym typeface="Helvetica Neue"/>
              </a:rPr>
              <a:t>UA1 Experiment</a:t>
            </a:r>
            <a:endParaRPr/>
          </a:p>
        </p:txBody>
      </p:sp>
      <p:sp>
        <p:nvSpPr>
          <p:cNvPr id="2" name="Google Shape;12;p56">
            <a:extLst>
              <a:ext uri="{FF2B5EF4-FFF2-40B4-BE49-F238E27FC236}">
                <a16:creationId xmlns:a16="http://schemas.microsoft.com/office/drawing/2014/main" id="{79704688-18C3-4178-F74E-E5EC42A602CD}"/>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4"/>
        <p:cNvGrpSpPr/>
        <p:nvPr/>
      </p:nvGrpSpPr>
      <p:grpSpPr>
        <a:xfrm>
          <a:off x="0" y="0"/>
          <a:ext cx="0" cy="0"/>
          <a:chOff x="0" y="0"/>
          <a:chExt cx="0" cy="0"/>
        </a:xfrm>
      </p:grpSpPr>
      <p:sp>
        <p:nvSpPr>
          <p:cNvPr id="495" name="Google Shape;495;p23"/>
          <p:cNvSpPr/>
          <p:nvPr/>
        </p:nvSpPr>
        <p:spPr>
          <a:xfrm>
            <a:off x="647702" y="419100"/>
            <a:ext cx="2298700" cy="558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2400"/>
              <a:buFont typeface="Times New Roman"/>
              <a:buNone/>
            </a:pPr>
            <a:endParaRPr sz="2400" b="0" i="0" u="none" strike="noStrike" cap="none">
              <a:solidFill>
                <a:schemeClr val="dk1"/>
              </a:solidFill>
              <a:latin typeface="Noto Sans Symbols"/>
              <a:ea typeface="Noto Sans Symbols"/>
              <a:cs typeface="Noto Sans Symbols"/>
              <a:sym typeface="Noto Sans Symbols"/>
            </a:endParaRPr>
          </a:p>
        </p:txBody>
      </p:sp>
      <p:sp>
        <p:nvSpPr>
          <p:cNvPr id="496" name="Google Shape;496;p23"/>
          <p:cNvSpPr/>
          <p:nvPr/>
        </p:nvSpPr>
        <p:spPr>
          <a:xfrm>
            <a:off x="762002" y="5676900"/>
            <a:ext cx="2298700" cy="558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2400"/>
              <a:buFont typeface="Times New Roman"/>
              <a:buNone/>
            </a:pPr>
            <a:endParaRPr sz="2400" b="0" i="0" u="none" strike="noStrike" cap="none">
              <a:solidFill>
                <a:schemeClr val="dk1"/>
              </a:solidFill>
              <a:latin typeface="Noto Sans Symbols"/>
              <a:ea typeface="Noto Sans Symbols"/>
              <a:cs typeface="Noto Sans Symbols"/>
              <a:sym typeface="Noto Sans Symbols"/>
            </a:endParaRPr>
          </a:p>
        </p:txBody>
      </p:sp>
      <p:sp>
        <p:nvSpPr>
          <p:cNvPr id="497" name="Google Shape;497;p23"/>
          <p:cNvSpPr/>
          <p:nvPr/>
        </p:nvSpPr>
        <p:spPr>
          <a:xfrm>
            <a:off x="7023101" y="1854200"/>
            <a:ext cx="2298700" cy="558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2400"/>
              <a:buFont typeface="Times New Roman"/>
              <a:buNone/>
            </a:pPr>
            <a:endParaRPr sz="2400" b="0" i="0" u="none" strike="noStrike" cap="none">
              <a:solidFill>
                <a:schemeClr val="dk1"/>
              </a:solidFill>
              <a:latin typeface="Noto Sans Symbols"/>
              <a:ea typeface="Noto Sans Symbols"/>
              <a:cs typeface="Noto Sans Symbols"/>
              <a:sym typeface="Noto Sans Symbols"/>
            </a:endParaRPr>
          </a:p>
        </p:txBody>
      </p:sp>
      <p:sp>
        <p:nvSpPr>
          <p:cNvPr id="498" name="Google Shape;498;p23"/>
          <p:cNvSpPr txBox="1"/>
          <p:nvPr/>
        </p:nvSpPr>
        <p:spPr>
          <a:xfrm>
            <a:off x="800100" y="228600"/>
            <a:ext cx="2040868"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a:solidFill>
                  <a:schemeClr val="lt1"/>
                </a:solidFill>
                <a:latin typeface="Arial"/>
                <a:ea typeface="Arial"/>
                <a:cs typeface="Arial"/>
                <a:sym typeface="Arial"/>
              </a:rPr>
              <a:t>Quarks</a:t>
            </a:r>
            <a:endParaRPr sz="4200" b="1">
              <a:solidFill>
                <a:schemeClr val="lt1"/>
              </a:solidFill>
              <a:latin typeface="Arial"/>
              <a:ea typeface="Arial"/>
              <a:cs typeface="Arial"/>
              <a:sym typeface="Arial"/>
            </a:endParaRPr>
          </a:p>
        </p:txBody>
      </p:sp>
      <p:sp>
        <p:nvSpPr>
          <p:cNvPr id="499" name="Google Shape;499;p23"/>
          <p:cNvSpPr txBox="1"/>
          <p:nvPr/>
        </p:nvSpPr>
        <p:spPr>
          <a:xfrm>
            <a:off x="850902" y="5664200"/>
            <a:ext cx="2608143"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a:solidFill>
                  <a:schemeClr val="lt1"/>
                </a:solidFill>
                <a:latin typeface="Arial"/>
                <a:ea typeface="Arial"/>
                <a:cs typeface="Arial"/>
                <a:sym typeface="Arial"/>
              </a:rPr>
              <a:t>Leptonen</a:t>
            </a:r>
            <a:endParaRPr sz="4200" b="1">
              <a:solidFill>
                <a:schemeClr val="lt1"/>
              </a:solidFill>
              <a:latin typeface="Arial"/>
              <a:ea typeface="Arial"/>
              <a:cs typeface="Arial"/>
              <a:sym typeface="Arial"/>
            </a:endParaRPr>
          </a:p>
        </p:txBody>
      </p:sp>
      <p:sp>
        <p:nvSpPr>
          <p:cNvPr id="500" name="Google Shape;500;p23"/>
          <p:cNvSpPr txBox="1"/>
          <p:nvPr/>
        </p:nvSpPr>
        <p:spPr>
          <a:xfrm>
            <a:off x="5913994" y="1587500"/>
            <a:ext cx="3476808"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b="1" dirty="0" err="1">
                <a:solidFill>
                  <a:schemeClr val="lt1"/>
                </a:solidFill>
                <a:latin typeface="Arial"/>
                <a:ea typeface="Arial"/>
                <a:cs typeface="Arial"/>
                <a:sym typeface="Arial"/>
              </a:rPr>
              <a:t>Kraftteilchen</a:t>
            </a:r>
            <a:endParaRPr sz="4200" b="1" dirty="0">
              <a:solidFill>
                <a:schemeClr val="lt1"/>
              </a:solidFill>
              <a:latin typeface="Arial"/>
              <a:ea typeface="Arial"/>
              <a:cs typeface="Arial"/>
              <a:sym typeface="Arial"/>
            </a:endParaRPr>
          </a:p>
        </p:txBody>
      </p:sp>
      <p:sp>
        <p:nvSpPr>
          <p:cNvPr id="501" name="Google Shape;501;p23"/>
          <p:cNvSpPr txBox="1"/>
          <p:nvPr/>
        </p:nvSpPr>
        <p:spPr>
          <a:xfrm>
            <a:off x="4694767" y="5461003"/>
            <a:ext cx="4642367" cy="8002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600" b="1">
                <a:solidFill>
                  <a:srgbClr val="FFD544"/>
                </a:solidFill>
                <a:latin typeface="Arial"/>
                <a:ea typeface="Arial"/>
                <a:cs typeface="Arial"/>
                <a:sym typeface="Arial"/>
              </a:rPr>
              <a:t>Standardmodell</a:t>
            </a:r>
            <a:endParaRPr sz="4600" b="1">
              <a:solidFill>
                <a:srgbClr val="FFD544"/>
              </a:solidFill>
              <a:latin typeface="Arial"/>
              <a:ea typeface="Arial"/>
              <a:cs typeface="Arial"/>
              <a:sym typeface="Arial"/>
            </a:endParaRPr>
          </a:p>
        </p:txBody>
      </p:sp>
      <p:sp>
        <p:nvSpPr>
          <p:cNvPr id="502" name="Google Shape;502;p23"/>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503" name="Google Shape;503;p23"/>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23</a:t>
            </a:fld>
            <a:endParaRPr sz="1000" b="0" i="1">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EAE09EB4-708E-4891-6A50-40CFDAD03F76}"/>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0" name="Google Shape;510;p24"/>
          <p:cNvSpPr/>
          <p:nvPr/>
        </p:nvSpPr>
        <p:spPr>
          <a:xfrm>
            <a:off x="445570" y="1964268"/>
            <a:ext cx="9054038" cy="3826928"/>
          </a:xfrm>
          <a:prstGeom prst="rect">
            <a:avLst/>
          </a:prstGeom>
          <a:solidFill>
            <a:schemeClr val="accent3">
              <a:alpha val="30588"/>
            </a:schemeClr>
          </a:solidFill>
          <a:ln w="28575"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195263" marR="0" lvl="0" indent="-195263" algn="l" rtl="0">
              <a:spcBef>
                <a:spcPts val="0"/>
              </a:spcBef>
              <a:spcAft>
                <a:spcPts val="0"/>
              </a:spcAft>
              <a:buClr>
                <a:schemeClr val="lt1"/>
              </a:buClr>
              <a:buSzPts val="2200"/>
              <a:buFont typeface="Trebuchet MS"/>
              <a:buChar char="•"/>
            </a:pPr>
            <a:r>
              <a:rPr lang="en-US" sz="2200" b="0" dirty="0" err="1">
                <a:solidFill>
                  <a:schemeClr val="lt1"/>
                </a:solidFill>
                <a:latin typeface="Trebuchet MS"/>
                <a:ea typeface="Trebuchet MS"/>
                <a:cs typeface="Trebuchet MS"/>
                <a:sym typeface="Trebuchet MS"/>
              </a:rPr>
              <a:t>Ohne</a:t>
            </a:r>
            <a:r>
              <a:rPr lang="en-US" sz="2200" b="0" dirty="0">
                <a:solidFill>
                  <a:schemeClr val="lt1"/>
                </a:solidFill>
                <a:latin typeface="Trebuchet MS"/>
                <a:ea typeface="Trebuchet MS"/>
                <a:cs typeface="Trebuchet MS"/>
                <a:sym typeface="Trebuchet MS"/>
              </a:rPr>
              <a:t> Higgs-</a:t>
            </a:r>
            <a:r>
              <a:rPr lang="en-US" sz="2200" b="0" dirty="0" err="1">
                <a:solidFill>
                  <a:schemeClr val="lt1"/>
                </a:solidFill>
                <a:latin typeface="Trebuchet MS"/>
                <a:ea typeface="Trebuchet MS"/>
                <a:cs typeface="Trebuchet MS"/>
                <a:sym typeface="Trebuchet MS"/>
              </a:rPr>
              <a:t>Mechanismus</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wären</a:t>
            </a:r>
            <a:r>
              <a:rPr lang="en-US" sz="2200" b="0" dirty="0">
                <a:solidFill>
                  <a:schemeClr val="lt1"/>
                </a:solidFill>
                <a:latin typeface="Trebuchet MS"/>
                <a:ea typeface="Trebuchet MS"/>
                <a:cs typeface="Trebuchet MS"/>
                <a:sym typeface="Trebuchet MS"/>
              </a:rPr>
              <a:t> alle </a:t>
            </a:r>
            <a:r>
              <a:rPr lang="en-US" sz="2200" b="0" dirty="0" err="1">
                <a:solidFill>
                  <a:schemeClr val="lt1"/>
                </a:solidFill>
                <a:latin typeface="Trebuchet MS"/>
                <a:ea typeface="Trebuchet MS"/>
                <a:cs typeface="Trebuchet MS"/>
                <a:sym typeface="Trebuchet MS"/>
              </a:rPr>
              <a:t>Teilchen</a:t>
            </a:r>
            <a:r>
              <a:rPr lang="en-US" sz="2200" b="0" dirty="0">
                <a:solidFill>
                  <a:schemeClr val="lt1"/>
                </a:solidFill>
                <a:latin typeface="Trebuchet MS"/>
                <a:ea typeface="Trebuchet MS"/>
                <a:cs typeface="Trebuchet MS"/>
                <a:sym typeface="Trebuchet MS"/>
              </a:rPr>
              <a:t> des </a:t>
            </a:r>
            <a:r>
              <a:rPr lang="en-US" sz="2200" b="0" dirty="0" err="1">
                <a:solidFill>
                  <a:schemeClr val="lt1"/>
                </a:solidFill>
                <a:latin typeface="Trebuchet MS"/>
                <a:ea typeface="Trebuchet MS"/>
                <a:cs typeface="Trebuchet MS"/>
                <a:sym typeface="Trebuchet MS"/>
              </a:rPr>
              <a:t>Standardmodells</a:t>
            </a:r>
            <a:r>
              <a:rPr lang="en-US" sz="2200" b="0" dirty="0">
                <a:solidFill>
                  <a:schemeClr val="dk1"/>
                </a:solidFill>
                <a:latin typeface="Trebuchet MS"/>
                <a:ea typeface="Trebuchet MS"/>
                <a:cs typeface="Trebuchet MS"/>
                <a:sym typeface="Trebuchet MS"/>
              </a:rPr>
              <a:t> </a:t>
            </a:r>
            <a:r>
              <a:rPr lang="en-US" sz="2200" b="0" dirty="0" err="1">
                <a:solidFill>
                  <a:srgbClr val="FFFF00"/>
                </a:solidFill>
                <a:latin typeface="Trebuchet MS"/>
                <a:ea typeface="Trebuchet MS"/>
                <a:cs typeface="Trebuchet MS"/>
                <a:sym typeface="Trebuchet MS"/>
              </a:rPr>
              <a:t>masselos</a:t>
            </a:r>
            <a:r>
              <a:rPr lang="en-US" sz="2200" b="0" dirty="0">
                <a:solidFill>
                  <a:srgbClr val="FFFF00"/>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wenn</a:t>
            </a:r>
            <a:r>
              <a:rPr lang="en-US" sz="2200" b="0" dirty="0">
                <a:solidFill>
                  <a:schemeClr val="lt1"/>
                </a:solidFill>
                <a:latin typeface="Trebuchet MS"/>
                <a:ea typeface="Trebuchet MS"/>
                <a:cs typeface="Trebuchet MS"/>
                <a:sym typeface="Trebuchet MS"/>
              </a:rPr>
              <a:t> man </a:t>
            </a:r>
            <a:r>
              <a:rPr lang="en-US" sz="2200" b="0" dirty="0" err="1">
                <a:solidFill>
                  <a:schemeClr val="lt1"/>
                </a:solidFill>
                <a:latin typeface="Trebuchet MS"/>
                <a:ea typeface="Trebuchet MS"/>
                <a:cs typeface="Trebuchet MS"/>
                <a:sym typeface="Trebuchet MS"/>
              </a:rPr>
              <a:t>Invarianz</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Symmetrie</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verlangt</a:t>
            </a:r>
            <a:r>
              <a:rPr lang="en-US" sz="2200" b="0" dirty="0">
                <a:solidFill>
                  <a:schemeClr val="lt1"/>
                </a:solidFill>
                <a:latin typeface="Trebuchet MS"/>
                <a:ea typeface="Trebuchet MS"/>
                <a:cs typeface="Trebuchet MS"/>
                <a:sym typeface="Trebuchet MS"/>
              </a:rPr>
              <a:t>.</a:t>
            </a:r>
            <a:endParaRPr dirty="0"/>
          </a:p>
          <a:p>
            <a:pPr marL="195263" marR="0" lvl="0" indent="-195263" algn="l" rtl="0">
              <a:spcBef>
                <a:spcPts val="0"/>
              </a:spcBef>
              <a:spcAft>
                <a:spcPts val="0"/>
              </a:spcAft>
              <a:buClr>
                <a:schemeClr val="lt1"/>
              </a:buClr>
              <a:buSzPts val="2200"/>
              <a:buFont typeface="Trebuchet MS"/>
              <a:buChar char="•"/>
            </a:pPr>
            <a:r>
              <a:rPr lang="en-US" sz="2200" b="0" dirty="0">
                <a:solidFill>
                  <a:schemeClr val="lt1"/>
                </a:solidFill>
                <a:latin typeface="Trebuchet MS"/>
                <a:ea typeface="Trebuchet MS"/>
                <a:cs typeface="Trebuchet MS"/>
                <a:sym typeface="Trebuchet MS"/>
              </a:rPr>
              <a:t>Masse </a:t>
            </a:r>
            <a:r>
              <a:rPr lang="en-US" sz="2200" b="0" dirty="0" err="1">
                <a:solidFill>
                  <a:schemeClr val="lt1"/>
                </a:solidFill>
                <a:latin typeface="Trebuchet MS"/>
                <a:ea typeface="Trebuchet MS"/>
                <a:cs typeface="Trebuchet MS"/>
                <a:sym typeface="Trebuchet MS"/>
              </a:rPr>
              <a:t>entsteht</a:t>
            </a:r>
            <a:r>
              <a:rPr lang="en-US" sz="2200" b="0" dirty="0">
                <a:solidFill>
                  <a:schemeClr val="lt1"/>
                </a:solidFill>
                <a:latin typeface="Trebuchet MS"/>
                <a:ea typeface="Trebuchet MS"/>
                <a:cs typeface="Trebuchet MS"/>
                <a:sym typeface="Trebuchet MS"/>
              </a:rPr>
              <a:t> erst </a:t>
            </a:r>
            <a:r>
              <a:rPr lang="en-US" sz="2200" b="0" dirty="0" err="1">
                <a:solidFill>
                  <a:schemeClr val="lt1"/>
                </a:solidFill>
                <a:latin typeface="Trebuchet MS"/>
                <a:ea typeface="Trebuchet MS"/>
                <a:cs typeface="Trebuchet MS"/>
                <a:sym typeface="Trebuchet MS"/>
              </a:rPr>
              <a:t>durch</a:t>
            </a:r>
            <a:r>
              <a:rPr lang="en-US" sz="2200" b="0" dirty="0">
                <a:solidFill>
                  <a:schemeClr val="lt1"/>
                </a:solidFill>
                <a:latin typeface="Trebuchet MS"/>
                <a:ea typeface="Trebuchet MS"/>
                <a:cs typeface="Trebuchet MS"/>
                <a:sym typeface="Trebuchet MS"/>
              </a:rPr>
              <a:t> die </a:t>
            </a:r>
            <a:r>
              <a:rPr lang="en-US" sz="2200" b="0" dirty="0" err="1">
                <a:solidFill>
                  <a:schemeClr val="lt1"/>
                </a:solidFill>
                <a:latin typeface="Trebuchet MS"/>
                <a:ea typeface="Trebuchet MS"/>
                <a:cs typeface="Trebuchet MS"/>
                <a:sym typeface="Trebuchet MS"/>
              </a:rPr>
              <a:t>Wechselwirkung</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mit</a:t>
            </a:r>
            <a:r>
              <a:rPr lang="en-US" sz="2200" b="0" dirty="0">
                <a:solidFill>
                  <a:schemeClr val="lt1"/>
                </a:solidFill>
                <a:latin typeface="Trebuchet MS"/>
                <a:ea typeface="Trebuchet MS"/>
                <a:cs typeface="Trebuchet MS"/>
                <a:sym typeface="Trebuchet MS"/>
              </a:rPr>
              <a:t> dem </a:t>
            </a:r>
            <a:r>
              <a:rPr lang="en-US" sz="2200" b="0" dirty="0">
                <a:solidFill>
                  <a:srgbClr val="FFFF00"/>
                </a:solidFill>
                <a:latin typeface="Trebuchet MS"/>
                <a:ea typeface="Trebuchet MS"/>
                <a:cs typeface="Trebuchet MS"/>
                <a:sym typeface="Trebuchet MS"/>
              </a:rPr>
              <a:t>Higgs-Feld. </a:t>
            </a:r>
            <a:r>
              <a:rPr lang="en-US" sz="2200" b="0" dirty="0" err="1">
                <a:solidFill>
                  <a:schemeClr val="lt1"/>
                </a:solidFill>
                <a:latin typeface="Trebuchet MS"/>
                <a:ea typeface="Trebuchet MS"/>
                <a:cs typeface="Trebuchet MS"/>
                <a:sym typeface="Trebuchet MS"/>
              </a:rPr>
              <a:t>Teilchen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mit</a:t>
            </a:r>
            <a:r>
              <a:rPr lang="en-US" sz="2200" b="0" dirty="0">
                <a:solidFill>
                  <a:schemeClr val="lt1"/>
                </a:solidFill>
                <a:latin typeface="Trebuchet MS"/>
                <a:ea typeface="Trebuchet MS"/>
                <a:cs typeface="Trebuchet MS"/>
                <a:sym typeface="Trebuchet MS"/>
              </a:rPr>
              <a:t> Masse </a:t>
            </a:r>
            <a:r>
              <a:rPr lang="en-US" sz="2200" b="0" dirty="0" err="1">
                <a:solidFill>
                  <a:schemeClr val="lt1"/>
                </a:solidFill>
                <a:latin typeface="Trebuchet MS"/>
                <a:ea typeface="Trebuchet MS"/>
                <a:cs typeface="Trebuchet MS"/>
                <a:sym typeface="Trebuchet MS"/>
              </a:rPr>
              <a:t>werden</a:t>
            </a:r>
            <a:r>
              <a:rPr lang="en-US" sz="2200" b="0" dirty="0">
                <a:solidFill>
                  <a:schemeClr val="lt1"/>
                </a:solidFill>
                <a:latin typeface="Trebuchet MS"/>
                <a:ea typeface="Trebuchet MS"/>
                <a:cs typeface="Trebuchet MS"/>
                <a:sym typeface="Trebuchet MS"/>
              </a:rPr>
              <a:t> in </a:t>
            </a:r>
            <a:r>
              <a:rPr lang="en-US" sz="2200" b="0" dirty="0" err="1">
                <a:solidFill>
                  <a:schemeClr val="lt1"/>
                </a:solidFill>
                <a:latin typeface="Trebuchet MS"/>
                <a:ea typeface="Trebuchet MS"/>
                <a:cs typeface="Trebuchet MS"/>
                <a:sym typeface="Trebuchet MS"/>
              </a:rPr>
              <a:t>diesem</a:t>
            </a:r>
            <a:r>
              <a:rPr lang="en-US" sz="2200" b="0" dirty="0">
                <a:solidFill>
                  <a:schemeClr val="lt1"/>
                </a:solidFill>
                <a:latin typeface="Trebuchet MS"/>
                <a:ea typeface="Trebuchet MS"/>
                <a:cs typeface="Trebuchet MS"/>
                <a:sym typeface="Trebuchet MS"/>
              </a:rPr>
              <a:t> Feld „</a:t>
            </a:r>
            <a:r>
              <a:rPr lang="en-US" sz="2200" b="0" dirty="0" err="1">
                <a:solidFill>
                  <a:schemeClr val="lt1"/>
                </a:solidFill>
                <a:latin typeface="Trebuchet MS"/>
                <a:ea typeface="Trebuchet MS"/>
                <a:cs typeface="Trebuchet MS"/>
                <a:sym typeface="Trebuchet MS"/>
              </a:rPr>
              <a:t>gebremst</a:t>
            </a:r>
            <a:r>
              <a:rPr lang="en-US" sz="2200" b="0" dirty="0">
                <a:solidFill>
                  <a:schemeClr val="lt1"/>
                </a:solidFill>
                <a:latin typeface="Trebuchet MS"/>
                <a:ea typeface="Trebuchet MS"/>
                <a:cs typeface="Trebuchet MS"/>
                <a:sym typeface="Trebuchet MS"/>
              </a:rPr>
              <a:t>“.</a:t>
            </a:r>
            <a:endParaRPr sz="2200" b="0" dirty="0">
              <a:solidFill>
                <a:srgbClr val="FFFF00"/>
              </a:solidFill>
              <a:latin typeface="Trebuchet MS"/>
              <a:ea typeface="Trebuchet MS"/>
              <a:cs typeface="Trebuchet MS"/>
              <a:sym typeface="Trebuchet MS"/>
            </a:endParaRPr>
          </a:p>
          <a:p>
            <a:pPr marL="195263" marR="0" lvl="0" indent="-195263" algn="l" rtl="0">
              <a:spcBef>
                <a:spcPts val="0"/>
              </a:spcBef>
              <a:spcAft>
                <a:spcPts val="0"/>
              </a:spcAft>
              <a:buClr>
                <a:schemeClr val="lt1"/>
              </a:buClr>
              <a:buSzPts val="2200"/>
              <a:buFont typeface="Trebuchet MS"/>
              <a:buChar char="•"/>
            </a:pPr>
            <a:r>
              <a:rPr lang="en-US" sz="2200" b="0" dirty="0">
                <a:solidFill>
                  <a:schemeClr val="lt1"/>
                </a:solidFill>
                <a:latin typeface="Trebuchet MS"/>
                <a:ea typeface="Trebuchet MS"/>
                <a:cs typeface="Trebuchet MS"/>
                <a:sym typeface="Trebuchet MS"/>
              </a:rPr>
              <a:t>Das </a:t>
            </a:r>
            <a:r>
              <a:rPr lang="en-US" sz="2200" b="0" dirty="0" err="1">
                <a:solidFill>
                  <a:schemeClr val="lt1"/>
                </a:solidFill>
                <a:latin typeface="Trebuchet MS"/>
                <a:ea typeface="Trebuchet MS"/>
                <a:cs typeface="Trebuchet MS"/>
                <a:sym typeface="Trebuchet MS"/>
              </a:rPr>
              <a:t>gesamte</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Universum</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ist</a:t>
            </a:r>
            <a:r>
              <a:rPr lang="en-US" sz="2200" b="0" dirty="0">
                <a:solidFill>
                  <a:schemeClr val="lt1"/>
                </a:solidFill>
                <a:latin typeface="Trebuchet MS"/>
                <a:ea typeface="Trebuchet MS"/>
                <a:cs typeface="Trebuchet MS"/>
                <a:sym typeface="Trebuchet MS"/>
              </a:rPr>
              <a:t> von </a:t>
            </a:r>
            <a:r>
              <a:rPr lang="en-US" sz="2200" b="0" dirty="0" err="1">
                <a:solidFill>
                  <a:schemeClr val="lt1"/>
                </a:solidFill>
                <a:latin typeface="Trebuchet MS"/>
                <a:ea typeface="Trebuchet MS"/>
                <a:cs typeface="Trebuchet MS"/>
                <a:sym typeface="Trebuchet MS"/>
              </a:rPr>
              <a:t>diesem</a:t>
            </a:r>
            <a:r>
              <a:rPr lang="en-US" sz="2200" b="0" dirty="0">
                <a:solidFill>
                  <a:schemeClr val="lt1"/>
                </a:solidFill>
                <a:latin typeface="Trebuchet MS"/>
                <a:ea typeface="Trebuchet MS"/>
                <a:cs typeface="Trebuchet MS"/>
                <a:sym typeface="Trebuchet MS"/>
              </a:rPr>
              <a:t> Higgs-Feld </a:t>
            </a:r>
            <a:r>
              <a:rPr lang="en-US" sz="2200" b="0" dirty="0" err="1">
                <a:solidFill>
                  <a:schemeClr val="lt1"/>
                </a:solidFill>
                <a:latin typeface="Trebuchet MS"/>
                <a:ea typeface="Trebuchet MS"/>
                <a:cs typeface="Trebuchet MS"/>
                <a:sym typeface="Trebuchet MS"/>
              </a:rPr>
              <a:t>durchdrungen</a:t>
            </a:r>
            <a:r>
              <a:rPr lang="en-US" sz="2200" b="0" dirty="0">
                <a:solidFill>
                  <a:schemeClr val="lt1"/>
                </a:solidFill>
                <a:latin typeface="Trebuchet MS"/>
                <a:ea typeface="Trebuchet MS"/>
                <a:cs typeface="Trebuchet MS"/>
                <a:sym typeface="Trebuchet MS"/>
              </a:rPr>
              <a:t>. Weil es </a:t>
            </a:r>
            <a:r>
              <a:rPr lang="en-US" sz="2200" b="0" dirty="0" err="1">
                <a:solidFill>
                  <a:schemeClr val="lt1"/>
                </a:solidFill>
                <a:latin typeface="Trebuchet MS"/>
                <a:ea typeface="Trebuchet MS"/>
                <a:cs typeface="Trebuchet MS"/>
                <a:sym typeface="Trebuchet MS"/>
              </a:rPr>
              <a:t>überall</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im</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Universum</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ist</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merkt</a:t>
            </a:r>
            <a:r>
              <a:rPr lang="en-US" sz="2200" b="0" dirty="0">
                <a:solidFill>
                  <a:schemeClr val="lt1"/>
                </a:solidFill>
                <a:latin typeface="Trebuchet MS"/>
                <a:ea typeface="Trebuchet MS"/>
                <a:cs typeface="Trebuchet MS"/>
                <a:sym typeface="Trebuchet MS"/>
              </a:rPr>
              <a:t> man </a:t>
            </a:r>
            <a:r>
              <a:rPr lang="en-US" sz="2200" b="0" dirty="0" err="1">
                <a:solidFill>
                  <a:schemeClr val="lt1"/>
                </a:solidFill>
                <a:latin typeface="Trebuchet MS"/>
                <a:ea typeface="Trebuchet MS"/>
                <a:cs typeface="Trebuchet MS"/>
                <a:sym typeface="Trebuchet MS"/>
              </a:rPr>
              <a:t>davon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nichts</a:t>
            </a:r>
            <a:r>
              <a:rPr lang="en-US" sz="2200" b="0" dirty="0">
                <a:solidFill>
                  <a:schemeClr val="lt1"/>
                </a:solidFill>
                <a:latin typeface="Trebuchet MS"/>
                <a:ea typeface="Trebuchet MS"/>
                <a:cs typeface="Trebuchet MS"/>
                <a:sym typeface="Trebuchet MS"/>
              </a:rPr>
              <a:t>.</a:t>
            </a:r>
            <a:endParaRPr dirty="0"/>
          </a:p>
          <a:p>
            <a:pPr marL="195263" marR="0" lvl="0" indent="-195263" algn="l" rtl="0">
              <a:spcBef>
                <a:spcPts val="0"/>
              </a:spcBef>
              <a:spcAft>
                <a:spcPts val="0"/>
              </a:spcAft>
              <a:buClr>
                <a:schemeClr val="lt1"/>
              </a:buClr>
              <a:buSzPts val="2200"/>
              <a:buFont typeface="Trebuchet MS"/>
              <a:buChar char="•"/>
            </a:pPr>
            <a:r>
              <a:rPr lang="en-US" sz="2200" b="0" dirty="0">
                <a:solidFill>
                  <a:schemeClr val="lt1"/>
                </a:solidFill>
                <a:latin typeface="Trebuchet MS"/>
                <a:ea typeface="Trebuchet MS"/>
                <a:cs typeface="Trebuchet MS"/>
                <a:sym typeface="Trebuchet MS"/>
              </a:rPr>
              <a:t>„</a:t>
            </a:r>
            <a:r>
              <a:rPr lang="en-US" sz="2200" b="0" dirty="0" err="1">
                <a:solidFill>
                  <a:schemeClr val="lt1"/>
                </a:solidFill>
                <a:latin typeface="Trebuchet MS"/>
                <a:ea typeface="Trebuchet MS"/>
                <a:cs typeface="Trebuchet MS"/>
                <a:sym typeface="Trebuchet MS"/>
              </a:rPr>
              <a:t>Schwingungen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lokale</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Verdichtungen</a:t>
            </a:r>
            <a:r>
              <a:rPr lang="en-US" sz="2200" b="0" dirty="0">
                <a:solidFill>
                  <a:schemeClr val="lt1"/>
                </a:solidFill>
                <a:latin typeface="Trebuchet MS"/>
                <a:ea typeface="Trebuchet MS"/>
                <a:cs typeface="Trebuchet MS"/>
                <a:sym typeface="Trebuchet MS"/>
              </a:rPr>
              <a:t>) dieses Higgs-</a:t>
            </a:r>
            <a:r>
              <a:rPr lang="en-US" sz="2200" b="0" dirty="0" err="1">
                <a:solidFill>
                  <a:schemeClr val="lt1"/>
                </a:solidFill>
                <a:latin typeface="Trebuchet MS"/>
                <a:ea typeface="Trebuchet MS"/>
                <a:cs typeface="Trebuchet MS"/>
                <a:sym typeface="Trebuchet MS"/>
              </a:rPr>
              <a:t>Feldes</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erscheinen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als</a:t>
            </a:r>
            <a:r>
              <a:rPr lang="en-US" sz="2200" b="0" dirty="0">
                <a:solidFill>
                  <a:schemeClr val="lt1"/>
                </a:solidFill>
                <a:latin typeface="Trebuchet MS"/>
                <a:ea typeface="Trebuchet MS"/>
                <a:cs typeface="Trebuchet MS"/>
                <a:sym typeface="Trebuchet MS"/>
              </a:rPr>
              <a:t> </a:t>
            </a:r>
            <a:r>
              <a:rPr lang="en-US" sz="2200" b="0" dirty="0">
                <a:solidFill>
                  <a:srgbClr val="FFFF00"/>
                </a:solidFill>
                <a:latin typeface="Trebuchet MS"/>
                <a:ea typeface="Trebuchet MS"/>
                <a:cs typeface="Trebuchet MS"/>
                <a:sym typeface="Trebuchet MS"/>
              </a:rPr>
              <a:t>Higgs-</a:t>
            </a:r>
            <a:r>
              <a:rPr lang="en-US" sz="2200" b="0" dirty="0" err="1">
                <a:solidFill>
                  <a:srgbClr val="FFFF00"/>
                </a:solidFill>
                <a:latin typeface="Trebuchet MS"/>
                <a:ea typeface="Trebuchet MS"/>
                <a:cs typeface="Trebuchet MS"/>
                <a:sym typeface="Trebuchet MS"/>
              </a:rPr>
              <a:t>Teilchen</a:t>
            </a:r>
            <a:r>
              <a:rPr lang="en-US" sz="2200" b="0" dirty="0">
                <a:solidFill>
                  <a:srgbClr val="FFFF00"/>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dessen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Nachweis</a:t>
            </a:r>
            <a:r>
              <a:rPr lang="en-US" sz="2200" b="0" dirty="0">
                <a:solidFill>
                  <a:schemeClr val="lt1"/>
                </a:solidFill>
                <a:latin typeface="Trebuchet MS"/>
                <a:ea typeface="Trebuchet MS"/>
                <a:cs typeface="Trebuchet MS"/>
                <a:sym typeface="Trebuchet MS"/>
              </a:rPr>
              <a:t> am LHC am CERN </a:t>
            </a:r>
            <a:r>
              <a:rPr lang="en-US" sz="2200" b="0" dirty="0" err="1">
                <a:solidFill>
                  <a:schemeClr val="lt1"/>
                </a:solidFill>
                <a:latin typeface="Trebuchet MS"/>
                <a:ea typeface="Trebuchet MS"/>
                <a:cs typeface="Trebuchet MS"/>
                <a:sym typeface="Trebuchet MS"/>
              </a:rPr>
              <a:t>gelungen</a:t>
            </a:r>
            <a:r>
              <a:rPr lang="en-US" sz="2200" b="0" dirty="0">
                <a:solidFill>
                  <a:schemeClr val="lt1"/>
                </a:solidFill>
                <a:latin typeface="Trebuchet MS"/>
                <a:ea typeface="Trebuchet MS"/>
                <a:cs typeface="Trebuchet MS"/>
                <a:sym typeface="Trebuchet MS"/>
              </a:rPr>
              <a:t> </a:t>
            </a:r>
            <a:r>
              <a:rPr lang="en-US" sz="2200" b="0" dirty="0" err="1">
                <a:solidFill>
                  <a:schemeClr val="lt1"/>
                </a:solidFill>
                <a:latin typeface="Trebuchet MS"/>
                <a:ea typeface="Trebuchet MS"/>
                <a:cs typeface="Trebuchet MS"/>
                <a:sym typeface="Trebuchet MS"/>
              </a:rPr>
              <a:t>ist</a:t>
            </a:r>
            <a:r>
              <a:rPr lang="en-US" sz="2200" b="0" dirty="0">
                <a:solidFill>
                  <a:schemeClr val="lt1"/>
                </a:solidFill>
                <a:latin typeface="Trebuchet MS"/>
                <a:ea typeface="Trebuchet MS"/>
                <a:cs typeface="Trebuchet MS"/>
                <a:sym typeface="Trebuchet MS"/>
              </a:rPr>
              <a:t>. </a:t>
            </a:r>
            <a:endParaRPr dirty="0"/>
          </a:p>
          <a:p>
            <a:pPr marL="195263" marR="0" lvl="0" indent="-195263" algn="l" rtl="0">
              <a:spcBef>
                <a:spcPts val="0"/>
              </a:spcBef>
              <a:spcAft>
                <a:spcPts val="0"/>
              </a:spcAft>
              <a:buClr>
                <a:schemeClr val="lt1"/>
              </a:buClr>
              <a:buSzPts val="2200"/>
              <a:buFont typeface="Trebuchet MS"/>
              <a:buChar char="•"/>
            </a:pPr>
            <a:r>
              <a:rPr lang="en-US" sz="2200" b="0" dirty="0" err="1">
                <a:solidFill>
                  <a:schemeClr val="lt1"/>
                </a:solidFill>
                <a:latin typeface="Trebuchet MS"/>
                <a:ea typeface="Trebuchet MS"/>
                <a:cs typeface="Trebuchet MS"/>
                <a:sym typeface="Trebuchet MS"/>
              </a:rPr>
              <a:t>Durch</a:t>
            </a:r>
            <a:r>
              <a:rPr lang="en-US" sz="2200" b="0" dirty="0">
                <a:solidFill>
                  <a:schemeClr val="lt1"/>
                </a:solidFill>
                <a:latin typeface="Trebuchet MS"/>
                <a:ea typeface="Trebuchet MS"/>
                <a:cs typeface="Trebuchet MS"/>
                <a:sym typeface="Trebuchet MS"/>
              </a:rPr>
              <a:t> das Higgs-Feld </a:t>
            </a:r>
            <a:r>
              <a:rPr lang="en-US" sz="2200" b="0" dirty="0" err="1">
                <a:solidFill>
                  <a:schemeClr val="lt1"/>
                </a:solidFill>
                <a:latin typeface="Trebuchet MS"/>
                <a:ea typeface="Trebuchet MS"/>
                <a:cs typeface="Trebuchet MS"/>
                <a:sym typeface="Trebuchet MS"/>
              </a:rPr>
              <a:t>bekommt</a:t>
            </a:r>
            <a:r>
              <a:rPr lang="en-US" sz="2200" b="0" dirty="0">
                <a:solidFill>
                  <a:schemeClr val="lt1"/>
                </a:solidFill>
                <a:latin typeface="Trebuchet MS"/>
                <a:ea typeface="Trebuchet MS"/>
                <a:cs typeface="Trebuchet MS"/>
                <a:sym typeface="Trebuchet MS"/>
              </a:rPr>
              <a:t> das </a:t>
            </a:r>
            <a:r>
              <a:rPr lang="en-US" sz="2200" b="0" dirty="0" err="1">
                <a:solidFill>
                  <a:schemeClr val="lt1"/>
                </a:solidFill>
                <a:latin typeface="Trebuchet MS"/>
                <a:ea typeface="Trebuchet MS"/>
                <a:cs typeface="Trebuchet MS"/>
                <a:sym typeface="Trebuchet MS"/>
              </a:rPr>
              <a:t>Universum</a:t>
            </a:r>
            <a:r>
              <a:rPr lang="en-US" sz="2200" b="0" dirty="0">
                <a:solidFill>
                  <a:schemeClr val="lt1"/>
                </a:solidFill>
                <a:latin typeface="Trebuchet MS"/>
                <a:ea typeface="Trebuchet MS"/>
                <a:cs typeface="Trebuchet MS"/>
                <a:sym typeface="Trebuchet MS"/>
              </a:rPr>
              <a:t> erst </a:t>
            </a:r>
            <a:r>
              <a:rPr lang="en-US" sz="2200" b="0" dirty="0" err="1">
                <a:solidFill>
                  <a:srgbClr val="FFFF00"/>
                </a:solidFill>
                <a:latin typeface="Trebuchet MS"/>
                <a:ea typeface="Trebuchet MS"/>
                <a:cs typeface="Trebuchet MS"/>
                <a:sym typeface="Trebuchet MS"/>
              </a:rPr>
              <a:t>Substanz</a:t>
            </a:r>
            <a:r>
              <a:rPr lang="en-US" sz="2200" b="0" dirty="0">
                <a:solidFill>
                  <a:srgbClr val="FFFF00"/>
                </a:solidFill>
                <a:latin typeface="Trebuchet MS"/>
                <a:ea typeface="Trebuchet MS"/>
                <a:cs typeface="Trebuchet MS"/>
                <a:sym typeface="Trebuchet MS"/>
              </a:rPr>
              <a:t>!</a:t>
            </a:r>
            <a:endParaRPr sz="2200" b="0" dirty="0">
              <a:solidFill>
                <a:srgbClr val="FFFF00"/>
              </a:solidFill>
              <a:latin typeface="Trebuchet MS"/>
              <a:ea typeface="Trebuchet MS"/>
              <a:cs typeface="Trebuchet MS"/>
              <a:sym typeface="Trebuchet MS"/>
            </a:endParaRPr>
          </a:p>
        </p:txBody>
      </p:sp>
      <p:sp>
        <p:nvSpPr>
          <p:cNvPr id="511" name="Google Shape;511;p24"/>
          <p:cNvSpPr txBox="1">
            <a:spLocks noGrp="1"/>
          </p:cNvSpPr>
          <p:nvPr>
            <p:ph type="title"/>
          </p:nvPr>
        </p:nvSpPr>
        <p:spPr>
          <a:xfrm>
            <a:off x="-139690" y="410633"/>
            <a:ext cx="10113433" cy="48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err="1">
                <a:solidFill>
                  <a:srgbClr val="FFFF00"/>
                </a:solidFill>
                <a:latin typeface="Trebuchet MS"/>
                <a:ea typeface="Trebuchet MS"/>
                <a:cs typeface="Trebuchet MS"/>
                <a:sym typeface="Trebuchet MS"/>
              </a:rPr>
              <a:t>Erzeugung</a:t>
            </a:r>
            <a:r>
              <a:rPr lang="en-US" sz="3200" dirty="0">
                <a:solidFill>
                  <a:srgbClr val="FFFF00"/>
                </a:solidFill>
                <a:latin typeface="Trebuchet MS"/>
                <a:ea typeface="Trebuchet MS"/>
                <a:cs typeface="Trebuchet MS"/>
                <a:sym typeface="Trebuchet MS"/>
              </a:rPr>
              <a:t> von Masse </a:t>
            </a:r>
            <a:r>
              <a:rPr lang="en-US" sz="3200" dirty="0" err="1">
                <a:solidFill>
                  <a:srgbClr val="FFFF00"/>
                </a:solidFill>
                <a:latin typeface="Trebuchet MS"/>
                <a:ea typeface="Trebuchet MS"/>
                <a:cs typeface="Trebuchet MS"/>
                <a:sym typeface="Trebuchet MS"/>
              </a:rPr>
              <a:t>durch</a:t>
            </a:r>
            <a:r>
              <a:rPr lang="en-US" sz="3200" dirty="0">
                <a:solidFill>
                  <a:srgbClr val="FFFF00"/>
                </a:solidFill>
                <a:latin typeface="Trebuchet MS"/>
                <a:ea typeface="Trebuchet MS"/>
                <a:cs typeface="Trebuchet MS"/>
                <a:sym typeface="Trebuchet MS"/>
              </a:rPr>
              <a:t> Higgs-</a:t>
            </a:r>
            <a:r>
              <a:rPr lang="en-US" sz="3200" dirty="0" err="1">
                <a:solidFill>
                  <a:srgbClr val="FFFF00"/>
                </a:solidFill>
                <a:latin typeface="Trebuchet MS"/>
                <a:ea typeface="Trebuchet MS"/>
                <a:cs typeface="Trebuchet MS"/>
                <a:sym typeface="Trebuchet MS"/>
              </a:rPr>
              <a:t>Mechanismus</a:t>
            </a:r>
            <a:endParaRPr sz="3200" dirty="0">
              <a:solidFill>
                <a:srgbClr val="FFFF00"/>
              </a:solidFill>
              <a:latin typeface="Trebuchet MS"/>
              <a:ea typeface="Trebuchet MS"/>
              <a:cs typeface="Trebuchet MS"/>
              <a:sym typeface="Trebuchet MS"/>
            </a:endParaRPr>
          </a:p>
        </p:txBody>
      </p:sp>
      <p:sp>
        <p:nvSpPr>
          <p:cNvPr id="512" name="Google Shape;512;p24"/>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513" name="Google Shape;513;p24"/>
          <p:cNvSpPr txBox="1">
            <a:spLocks noGrp="1"/>
          </p:cNvSpPr>
          <p:nvPr>
            <p:ph type="sldNum" idx="4294967295"/>
          </p:nvPr>
        </p:nvSpPr>
        <p:spPr>
          <a:xfrm>
            <a:off x="4911725" y="65913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24</a:t>
            </a:fld>
            <a:endParaRPr sz="1000" b="0" i="1">
              <a:solidFill>
                <a:schemeClr val="dk1"/>
              </a:solidFill>
              <a:latin typeface="Arial"/>
              <a:ea typeface="Arial"/>
              <a:cs typeface="Arial"/>
              <a:sym typeface="Arial"/>
            </a:endParaRPr>
          </a:p>
        </p:txBody>
      </p:sp>
      <p:sp>
        <p:nvSpPr>
          <p:cNvPr id="514" name="Google Shape;514;p24"/>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515" name="Google Shape;515;p24"/>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24</a:t>
            </a:fld>
            <a:endParaRPr sz="1000" b="0" i="1">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8C12A8D8-C4CD-28C3-7990-C41CF5AB9A99}"/>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21"/>
        <p:cNvGrpSpPr/>
        <p:nvPr/>
      </p:nvGrpSpPr>
      <p:grpSpPr>
        <a:xfrm>
          <a:off x="0" y="0"/>
          <a:ext cx="0" cy="0"/>
          <a:chOff x="0" y="0"/>
          <a:chExt cx="0" cy="0"/>
        </a:xfrm>
      </p:grpSpPr>
      <p:sp>
        <p:nvSpPr>
          <p:cNvPr id="522" name="Google Shape;522;p25"/>
          <p:cNvSpPr txBox="1">
            <a:spLocks noGrp="1"/>
          </p:cNvSpPr>
          <p:nvPr>
            <p:ph type="title" idx="4294967295"/>
          </p:nvPr>
        </p:nvSpPr>
        <p:spPr>
          <a:xfrm>
            <a:off x="965206" y="266699"/>
            <a:ext cx="8382000" cy="48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a:latin typeface="Trebuchet MS"/>
                <a:ea typeface="Trebuchet MS"/>
                <a:cs typeface="Trebuchet MS"/>
                <a:sym typeface="Trebuchet MS"/>
              </a:rPr>
              <a:t>LHC und die Experimente</a:t>
            </a:r>
            <a:endParaRPr sz="3200">
              <a:latin typeface="Trebuchet MS"/>
              <a:ea typeface="Trebuchet MS"/>
              <a:cs typeface="Trebuchet MS"/>
              <a:sym typeface="Trebuchet MS"/>
            </a:endParaRPr>
          </a:p>
        </p:txBody>
      </p:sp>
      <p:pic>
        <p:nvPicPr>
          <p:cNvPr id="523" name="Google Shape;523;p25"/>
          <p:cNvPicPr preferRelativeResize="0"/>
          <p:nvPr/>
        </p:nvPicPr>
        <p:blipFill rotWithShape="1">
          <a:blip r:embed="rId4">
            <a:alphaModFix/>
          </a:blip>
          <a:srcRect/>
          <a:stretch/>
        </p:blipFill>
        <p:spPr>
          <a:xfrm>
            <a:off x="306393" y="188913"/>
            <a:ext cx="687387" cy="673100"/>
          </a:xfrm>
          <a:prstGeom prst="rect">
            <a:avLst/>
          </a:prstGeom>
          <a:noFill/>
          <a:ln>
            <a:noFill/>
          </a:ln>
        </p:spPr>
      </p:pic>
      <p:sp>
        <p:nvSpPr>
          <p:cNvPr id="524" name="Google Shape;524;p25"/>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0" u="none" strike="noStrike" cap="none">
              <a:solidFill>
                <a:schemeClr val="lt1"/>
              </a:solidFill>
              <a:latin typeface="Arial"/>
              <a:ea typeface="Arial"/>
              <a:cs typeface="Arial"/>
              <a:sym typeface="Arial"/>
            </a:endParaRPr>
          </a:p>
        </p:txBody>
      </p:sp>
      <p:sp>
        <p:nvSpPr>
          <p:cNvPr id="525" name="Google Shape;525;p25"/>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25</a:t>
            </a:fld>
            <a:endParaRPr sz="1000" b="0" i="0" u="none" strike="noStrike" cap="none">
              <a:solidFill>
                <a:schemeClr val="lt1"/>
              </a:solidFill>
              <a:latin typeface="Arial"/>
              <a:ea typeface="Arial"/>
              <a:cs typeface="Arial"/>
              <a:sym typeface="Arial"/>
            </a:endParaRPr>
          </a:p>
        </p:txBody>
      </p:sp>
      <p:pic>
        <p:nvPicPr>
          <p:cNvPr id="526" name="Google Shape;526;p25" descr="CERNlogoB.png"/>
          <p:cNvPicPr preferRelativeResize="0"/>
          <p:nvPr/>
        </p:nvPicPr>
        <p:blipFill rotWithShape="1">
          <a:blip r:embed="rId5">
            <a:alphaModFix/>
          </a:blip>
          <a:srcRect/>
          <a:stretch/>
        </p:blipFill>
        <p:spPr>
          <a:xfrm>
            <a:off x="8674100" y="152400"/>
            <a:ext cx="927100" cy="927100"/>
          </a:xfrm>
          <a:prstGeom prst="rect">
            <a:avLst/>
          </a:prstGeom>
          <a:noFill/>
          <a:ln>
            <a:noFill/>
          </a:ln>
        </p:spPr>
      </p:pic>
      <p:sp>
        <p:nvSpPr>
          <p:cNvPr id="2" name="Google Shape;12;p56">
            <a:extLst>
              <a:ext uri="{FF2B5EF4-FFF2-40B4-BE49-F238E27FC236}">
                <a16:creationId xmlns:a16="http://schemas.microsoft.com/office/drawing/2014/main" id="{7683BDCF-4D11-D410-1D24-1AE777C250FA}"/>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2"/>
        <p:cNvGrpSpPr/>
        <p:nvPr/>
      </p:nvGrpSpPr>
      <p:grpSpPr>
        <a:xfrm>
          <a:off x="0" y="0"/>
          <a:ext cx="0" cy="0"/>
          <a:chOff x="0" y="0"/>
          <a:chExt cx="0" cy="0"/>
        </a:xfrm>
      </p:grpSpPr>
      <p:sp>
        <p:nvSpPr>
          <p:cNvPr id="533" name="Google Shape;533;p2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534" name="Google Shape;534;p2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26</a:t>
            </a:fld>
            <a:endParaRPr b="0" i="0">
              <a:latin typeface="Arial"/>
              <a:ea typeface="Arial"/>
              <a:cs typeface="Arial"/>
              <a:sym typeface="Arial"/>
            </a:endParaRPr>
          </a:p>
        </p:txBody>
      </p:sp>
      <p:sp>
        <p:nvSpPr>
          <p:cNvPr id="535" name="Google Shape;535;p26"/>
          <p:cNvSpPr txBox="1">
            <a:spLocks noGrp="1"/>
          </p:cNvSpPr>
          <p:nvPr>
            <p:ph type="title"/>
          </p:nvPr>
        </p:nvSpPr>
        <p:spPr>
          <a:xfrm>
            <a:off x="727075" y="451380"/>
            <a:ext cx="8559800" cy="476250"/>
          </a:xfrm>
          <a:prstGeom prst="rect">
            <a:avLst/>
          </a:prstGeom>
          <a:gradFill>
            <a:gsLst>
              <a:gs pos="0">
                <a:srgbClr val="FF6600"/>
              </a:gs>
              <a:gs pos="100000">
                <a:srgbClr val="FFFFF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2"/>
                </a:solidFill>
                <a:latin typeface="Trebuchet MS"/>
                <a:ea typeface="Trebuchet MS"/>
                <a:cs typeface="Trebuchet MS"/>
                <a:sym typeface="Trebuchet MS"/>
              </a:rPr>
              <a:t>Wie sucht man nach dem Higgs-Teilchen?</a:t>
            </a:r>
            <a:endParaRPr>
              <a:solidFill>
                <a:schemeClr val="dk2"/>
              </a:solidFill>
              <a:latin typeface="Trebuchet MS"/>
              <a:ea typeface="Trebuchet MS"/>
              <a:cs typeface="Trebuchet MS"/>
              <a:sym typeface="Trebuchet MS"/>
            </a:endParaRPr>
          </a:p>
        </p:txBody>
      </p:sp>
      <p:sp>
        <p:nvSpPr>
          <p:cNvPr id="536" name="Google Shape;536;p26"/>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537" name="Google Shape;537;p26"/>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26</a:t>
            </a:fld>
            <a:endParaRPr sz="1000" b="0" i="1" u="none" strike="noStrike" cap="none">
              <a:solidFill>
                <a:schemeClr val="lt1"/>
              </a:solidFill>
              <a:latin typeface="Arial"/>
              <a:ea typeface="Arial"/>
              <a:cs typeface="Arial"/>
              <a:sym typeface="Arial"/>
            </a:endParaRPr>
          </a:p>
        </p:txBody>
      </p:sp>
      <p:sp>
        <p:nvSpPr>
          <p:cNvPr id="538" name="Google Shape;538;p26"/>
          <p:cNvSpPr/>
          <p:nvPr/>
        </p:nvSpPr>
        <p:spPr>
          <a:xfrm rot="-5400000">
            <a:off x="4929724" y="3092438"/>
            <a:ext cx="1066800" cy="482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539" name="Google Shape;539;p26"/>
          <p:cNvSpPr/>
          <p:nvPr/>
        </p:nvSpPr>
        <p:spPr>
          <a:xfrm rot="-5400000">
            <a:off x="4872574" y="4330688"/>
            <a:ext cx="1181100" cy="4826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540" name="Google Shape;540;p26"/>
          <p:cNvSpPr txBox="1"/>
          <p:nvPr/>
        </p:nvSpPr>
        <p:spPr>
          <a:xfrm>
            <a:off x="778938" y="1193801"/>
            <a:ext cx="8534398" cy="5262979"/>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0">
                <a:solidFill>
                  <a:srgbClr val="FFED94"/>
                </a:solidFill>
                <a:latin typeface="Trebuchet MS"/>
                <a:ea typeface="Trebuchet MS"/>
                <a:cs typeface="Trebuchet MS"/>
                <a:sym typeface="Trebuchet MS"/>
              </a:rPr>
              <a:t>Da das Higgs-Teilchen extrem kurzlebig ist, zerfällt es im Detektor, und zwar in bekannte Teilchen wie Photonen (</a:t>
            </a:r>
            <a:r>
              <a:rPr lang="en-US" sz="2400" b="0">
                <a:solidFill>
                  <a:srgbClr val="FFED94"/>
                </a:solidFill>
                <a:latin typeface="Noto Sans Symbols"/>
                <a:ea typeface="Noto Sans Symbols"/>
                <a:cs typeface="Noto Sans Symbols"/>
                <a:sym typeface="Noto Sans Symbols"/>
              </a:rPr>
              <a:t>γ</a:t>
            </a:r>
            <a:r>
              <a:rPr lang="en-US" sz="2400" b="0">
                <a:solidFill>
                  <a:srgbClr val="FFED94"/>
                </a:solidFill>
                <a:latin typeface="Trebuchet MS"/>
                <a:ea typeface="Trebuchet MS"/>
                <a:cs typeface="Trebuchet MS"/>
                <a:sym typeface="Trebuchet MS"/>
              </a:rPr>
              <a:t>), Z, W, Taus (</a:t>
            </a:r>
            <a:r>
              <a:rPr lang="en-US" sz="2400" b="0">
                <a:solidFill>
                  <a:srgbClr val="FFED94"/>
                </a:solidFill>
                <a:latin typeface="Noto Sans Symbols"/>
                <a:ea typeface="Noto Sans Symbols"/>
                <a:cs typeface="Noto Sans Symbols"/>
                <a:sym typeface="Noto Sans Symbols"/>
              </a:rPr>
              <a:t>τ</a:t>
            </a:r>
            <a:r>
              <a:rPr lang="en-US" sz="2400" b="0">
                <a:solidFill>
                  <a:srgbClr val="FFED94"/>
                </a:solidFill>
                <a:latin typeface="Trebuchet MS"/>
                <a:ea typeface="Trebuchet MS"/>
                <a:cs typeface="Trebuchet MS"/>
                <a:sym typeface="Trebuchet MS"/>
              </a:rPr>
              <a:t>), b-Quarks, etc. Diese Zerfallskanäle hat man bis jetzt vornehmlich untersucht:</a:t>
            </a:r>
            <a:endParaRPr/>
          </a:p>
          <a:p>
            <a:pPr marL="0" marR="0" lvl="0" indent="0" algn="just" rtl="0">
              <a:spcBef>
                <a:spcPts val="0"/>
              </a:spcBef>
              <a:spcAft>
                <a:spcPts val="0"/>
              </a:spcAft>
              <a:buNone/>
            </a:pPr>
            <a:endParaRPr sz="2400" b="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endParaRPr sz="2400" b="0">
              <a:solidFill>
                <a:srgbClr val="FFED94"/>
              </a:solidFill>
              <a:latin typeface="Trebuchet MS"/>
              <a:ea typeface="Trebuchet MS"/>
              <a:cs typeface="Trebuchet MS"/>
              <a:sym typeface="Trebuchet MS"/>
            </a:endParaRPr>
          </a:p>
          <a:p>
            <a:pPr marL="0" marR="0" lvl="0" indent="0" algn="just" rtl="0">
              <a:spcBef>
                <a:spcPts val="0"/>
              </a:spcBef>
              <a:spcAft>
                <a:spcPts val="0"/>
              </a:spcAft>
              <a:buNone/>
            </a:pPr>
            <a:r>
              <a:rPr lang="en-US" sz="2400" b="0">
                <a:solidFill>
                  <a:srgbClr val="FFED94"/>
                </a:solidFill>
                <a:latin typeface="Trebuchet MS"/>
                <a:ea typeface="Trebuchet MS"/>
                <a:cs typeface="Trebuchet MS"/>
                <a:sym typeface="Trebuchet MS"/>
              </a:rPr>
              <a:t>Andere Teilchen können im Detektor wie ein Higgs-Boson aussehen und somit ein “Signal” vortäuschen </a:t>
            </a:r>
            <a:r>
              <a:rPr lang="en-US" sz="2400" b="0">
                <a:solidFill>
                  <a:srgbClr val="FF6600"/>
                </a:solidFill>
                <a:latin typeface="Trebuchet MS"/>
                <a:ea typeface="Trebuchet MS"/>
                <a:cs typeface="Trebuchet MS"/>
                <a:sym typeface="Trebuchet MS"/>
              </a:rPr>
              <a:t>→ Untergrund.</a:t>
            </a:r>
            <a:endParaRPr sz="2400" b="0">
              <a:solidFill>
                <a:srgbClr val="FFED94"/>
              </a:solidFill>
              <a:latin typeface="Trebuchet MS"/>
              <a:ea typeface="Trebuchet MS"/>
              <a:cs typeface="Trebuchet MS"/>
              <a:sym typeface="Trebuchet MS"/>
            </a:endParaRPr>
          </a:p>
        </p:txBody>
      </p:sp>
      <p:sp>
        <p:nvSpPr>
          <p:cNvPr id="541" name="Google Shape;541;p26"/>
          <p:cNvSpPr/>
          <p:nvPr/>
        </p:nvSpPr>
        <p:spPr>
          <a:xfrm>
            <a:off x="2188671" y="3054975"/>
            <a:ext cx="5596404" cy="24314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a:solidFill>
                  <a:srgbClr val="FF6600"/>
                </a:solidFill>
                <a:latin typeface="Trebuchet MS"/>
                <a:ea typeface="Trebuchet MS"/>
                <a:cs typeface="Trebuchet MS"/>
                <a:sym typeface="Trebuchet MS"/>
              </a:rPr>
              <a:t>H → </a:t>
            </a:r>
            <a:r>
              <a:rPr lang="en-US" sz="2800" b="0">
                <a:solidFill>
                  <a:srgbClr val="FF6600"/>
                </a:solidFill>
                <a:latin typeface="Noto Sans Symbols"/>
                <a:ea typeface="Noto Sans Symbols"/>
                <a:cs typeface="Noto Sans Symbols"/>
                <a:sym typeface="Noto Sans Symbols"/>
              </a:rPr>
              <a:t>γγ</a:t>
            </a:r>
            <a:endParaRPr sz="2800" b="0">
              <a:solidFill>
                <a:srgbClr val="FF6600"/>
              </a:solidFill>
              <a:latin typeface="Trebuchet MS"/>
              <a:ea typeface="Trebuchet MS"/>
              <a:cs typeface="Trebuchet MS"/>
              <a:sym typeface="Trebuchet MS"/>
            </a:endParaRPr>
          </a:p>
          <a:p>
            <a:pPr marL="0" marR="0" lvl="0" indent="0" algn="ctr" rtl="0">
              <a:spcBef>
                <a:spcPts val="0"/>
              </a:spcBef>
              <a:spcAft>
                <a:spcPts val="0"/>
              </a:spcAft>
              <a:buNone/>
            </a:pPr>
            <a:r>
              <a:rPr lang="en-US" sz="2800" b="0">
                <a:solidFill>
                  <a:srgbClr val="FF6600"/>
                </a:solidFill>
                <a:latin typeface="Trebuchet MS"/>
                <a:ea typeface="Trebuchet MS"/>
                <a:cs typeface="Trebuchet MS"/>
                <a:sym typeface="Trebuchet MS"/>
              </a:rPr>
              <a:t>H → ZZ → 4e </a:t>
            </a:r>
            <a:r>
              <a:rPr lang="en-US" sz="2400" b="0">
                <a:solidFill>
                  <a:schemeClr val="lt1"/>
                </a:solidFill>
                <a:latin typeface="Trebuchet MS"/>
                <a:ea typeface="Trebuchet MS"/>
                <a:cs typeface="Trebuchet MS"/>
                <a:sym typeface="Trebuchet MS"/>
              </a:rPr>
              <a:t>oder</a:t>
            </a:r>
            <a:r>
              <a:rPr lang="en-US" sz="2800" b="0">
                <a:solidFill>
                  <a:srgbClr val="FF6600"/>
                </a:solidFill>
                <a:latin typeface="Trebuchet MS"/>
                <a:ea typeface="Trebuchet MS"/>
                <a:cs typeface="Trebuchet MS"/>
                <a:sym typeface="Trebuchet MS"/>
              </a:rPr>
              <a:t> 4</a:t>
            </a:r>
            <a:r>
              <a:rPr lang="en-US" sz="2800" b="0">
                <a:solidFill>
                  <a:srgbClr val="FF6600"/>
                </a:solidFill>
                <a:latin typeface="Noto Sans Symbols"/>
                <a:ea typeface="Noto Sans Symbols"/>
                <a:cs typeface="Noto Sans Symbols"/>
                <a:sym typeface="Noto Sans Symbols"/>
              </a:rPr>
              <a:t>μ</a:t>
            </a:r>
            <a:r>
              <a:rPr lang="en-US" sz="2800" b="0">
                <a:solidFill>
                  <a:srgbClr val="FF6600"/>
                </a:solidFill>
                <a:latin typeface="Trebuchet MS"/>
                <a:ea typeface="Trebuchet MS"/>
                <a:cs typeface="Trebuchet MS"/>
                <a:sym typeface="Trebuchet MS"/>
              </a:rPr>
              <a:t> </a:t>
            </a:r>
            <a:r>
              <a:rPr lang="en-US" sz="2400" b="0">
                <a:solidFill>
                  <a:schemeClr val="lt1"/>
                </a:solidFill>
                <a:latin typeface="Trebuchet MS"/>
                <a:ea typeface="Trebuchet MS"/>
                <a:cs typeface="Trebuchet MS"/>
                <a:sym typeface="Trebuchet MS"/>
              </a:rPr>
              <a:t>oder</a:t>
            </a:r>
            <a:r>
              <a:rPr lang="en-US" sz="2800" b="0">
                <a:solidFill>
                  <a:srgbClr val="FF6600"/>
                </a:solidFill>
                <a:latin typeface="Trebuchet MS"/>
                <a:ea typeface="Trebuchet MS"/>
                <a:cs typeface="Trebuchet MS"/>
                <a:sym typeface="Trebuchet MS"/>
              </a:rPr>
              <a:t> 2e+2</a:t>
            </a:r>
            <a:r>
              <a:rPr lang="en-US" sz="2800" b="0">
                <a:solidFill>
                  <a:srgbClr val="FF6600"/>
                </a:solidFill>
                <a:latin typeface="Noto Sans Symbols"/>
                <a:ea typeface="Noto Sans Symbols"/>
                <a:cs typeface="Noto Sans Symbols"/>
                <a:sym typeface="Noto Sans Symbols"/>
              </a:rPr>
              <a:t>μ</a:t>
            </a:r>
            <a:endParaRPr/>
          </a:p>
          <a:p>
            <a:pPr marL="0" marR="0" lvl="0" indent="0" algn="ctr" rtl="0">
              <a:spcBef>
                <a:spcPts val="0"/>
              </a:spcBef>
              <a:spcAft>
                <a:spcPts val="0"/>
              </a:spcAft>
              <a:buNone/>
            </a:pPr>
            <a:endParaRPr sz="1200" b="0">
              <a:solidFill>
                <a:srgbClr val="FF6600"/>
              </a:solidFill>
              <a:latin typeface="Trebuchet MS"/>
              <a:ea typeface="Trebuchet MS"/>
              <a:cs typeface="Trebuchet MS"/>
              <a:sym typeface="Trebuchet MS"/>
            </a:endParaRPr>
          </a:p>
          <a:p>
            <a:pPr marL="0" marR="0" lvl="0" indent="0" algn="ctr" rtl="0">
              <a:spcBef>
                <a:spcPts val="0"/>
              </a:spcBef>
              <a:spcAft>
                <a:spcPts val="0"/>
              </a:spcAft>
              <a:buNone/>
            </a:pPr>
            <a:r>
              <a:rPr lang="en-US" sz="2800" b="0">
                <a:solidFill>
                  <a:srgbClr val="FF6600"/>
                </a:solidFill>
                <a:latin typeface="Trebuchet MS"/>
                <a:ea typeface="Trebuchet MS"/>
                <a:cs typeface="Trebuchet MS"/>
                <a:sym typeface="Trebuchet MS"/>
              </a:rPr>
              <a:t>H → WW → 2e2</a:t>
            </a:r>
            <a:r>
              <a:rPr lang="en-US" sz="2800" b="0">
                <a:solidFill>
                  <a:srgbClr val="FF6600"/>
                </a:solidFill>
                <a:latin typeface="Noto Sans Symbols"/>
                <a:ea typeface="Noto Sans Symbols"/>
                <a:cs typeface="Noto Sans Symbols"/>
                <a:sym typeface="Noto Sans Symbols"/>
              </a:rPr>
              <a:t>ν</a:t>
            </a:r>
            <a:r>
              <a:rPr lang="en-US" sz="2800" b="0">
                <a:solidFill>
                  <a:srgbClr val="FF6600"/>
                </a:solidFill>
                <a:latin typeface="Trebuchet MS"/>
                <a:ea typeface="Trebuchet MS"/>
                <a:cs typeface="Trebuchet MS"/>
                <a:sym typeface="Trebuchet MS"/>
              </a:rPr>
              <a:t> </a:t>
            </a:r>
            <a:r>
              <a:rPr lang="en-US" sz="2400" b="0">
                <a:solidFill>
                  <a:schemeClr val="lt1"/>
                </a:solidFill>
                <a:latin typeface="Trebuchet MS"/>
                <a:ea typeface="Trebuchet MS"/>
                <a:cs typeface="Trebuchet MS"/>
                <a:sym typeface="Trebuchet MS"/>
              </a:rPr>
              <a:t>oder</a:t>
            </a:r>
            <a:r>
              <a:rPr lang="en-US" sz="2800" b="0">
                <a:solidFill>
                  <a:srgbClr val="FF6600"/>
                </a:solidFill>
                <a:latin typeface="Trebuchet MS"/>
                <a:ea typeface="Trebuchet MS"/>
                <a:cs typeface="Trebuchet MS"/>
                <a:sym typeface="Trebuchet MS"/>
              </a:rPr>
              <a:t> 2</a:t>
            </a:r>
            <a:r>
              <a:rPr lang="en-US" sz="2800" b="0">
                <a:solidFill>
                  <a:srgbClr val="FF6600"/>
                </a:solidFill>
                <a:latin typeface="Noto Sans Symbols"/>
                <a:ea typeface="Noto Sans Symbols"/>
                <a:cs typeface="Noto Sans Symbols"/>
                <a:sym typeface="Noto Sans Symbols"/>
              </a:rPr>
              <a:t>μ</a:t>
            </a:r>
            <a:r>
              <a:rPr lang="en-US" sz="2800" b="0">
                <a:solidFill>
                  <a:srgbClr val="FF6600"/>
                </a:solidFill>
                <a:latin typeface="Trebuchet MS"/>
                <a:ea typeface="Trebuchet MS"/>
                <a:cs typeface="Trebuchet MS"/>
                <a:sym typeface="Trebuchet MS"/>
              </a:rPr>
              <a:t>2</a:t>
            </a:r>
            <a:r>
              <a:rPr lang="en-US" sz="2800" b="0">
                <a:solidFill>
                  <a:srgbClr val="FF6600"/>
                </a:solidFill>
                <a:latin typeface="Noto Sans Symbols"/>
                <a:ea typeface="Noto Sans Symbols"/>
                <a:cs typeface="Noto Sans Symbols"/>
                <a:sym typeface="Noto Sans Symbols"/>
              </a:rPr>
              <a:t>ν</a:t>
            </a:r>
            <a:endParaRPr sz="2800" b="0">
              <a:solidFill>
                <a:srgbClr val="FF6600"/>
              </a:solidFill>
              <a:latin typeface="Noto Sans Symbols"/>
              <a:ea typeface="Noto Sans Symbols"/>
              <a:cs typeface="Noto Sans Symbols"/>
              <a:sym typeface="Noto Sans Symbols"/>
            </a:endParaRPr>
          </a:p>
          <a:p>
            <a:pPr marL="0" marR="0" lvl="0" indent="0" algn="ctr" rtl="0">
              <a:spcBef>
                <a:spcPts val="0"/>
              </a:spcBef>
              <a:spcAft>
                <a:spcPts val="0"/>
              </a:spcAft>
              <a:buNone/>
            </a:pPr>
            <a:r>
              <a:rPr lang="en-US" sz="2800" b="0">
                <a:solidFill>
                  <a:srgbClr val="FF6600"/>
                </a:solidFill>
                <a:latin typeface="Trebuchet MS"/>
                <a:ea typeface="Trebuchet MS"/>
                <a:cs typeface="Trebuchet MS"/>
                <a:sym typeface="Trebuchet MS"/>
              </a:rPr>
              <a:t>H → bb</a:t>
            </a:r>
            <a:endParaRPr sz="2800" b="0">
              <a:solidFill>
                <a:srgbClr val="FF6600"/>
              </a:solidFill>
              <a:latin typeface="Noto Sans Symbols"/>
              <a:ea typeface="Noto Sans Symbols"/>
              <a:cs typeface="Noto Sans Symbols"/>
              <a:sym typeface="Noto Sans Symbols"/>
            </a:endParaRPr>
          </a:p>
          <a:p>
            <a:pPr marL="0" marR="0" lvl="0" indent="0" algn="ctr" rtl="0">
              <a:spcBef>
                <a:spcPts val="0"/>
              </a:spcBef>
              <a:spcAft>
                <a:spcPts val="0"/>
              </a:spcAft>
              <a:buNone/>
            </a:pPr>
            <a:r>
              <a:rPr lang="en-US" sz="2800" b="0">
                <a:solidFill>
                  <a:srgbClr val="FF6600"/>
                </a:solidFill>
                <a:latin typeface="Trebuchet MS"/>
                <a:ea typeface="Trebuchet MS"/>
                <a:cs typeface="Trebuchet MS"/>
                <a:sym typeface="Trebuchet MS"/>
              </a:rPr>
              <a:t>H → </a:t>
            </a:r>
            <a:r>
              <a:rPr lang="en-US" sz="2800" b="0">
                <a:solidFill>
                  <a:srgbClr val="FF6600"/>
                </a:solidFill>
                <a:latin typeface="Noto Sans Symbols"/>
                <a:ea typeface="Noto Sans Symbols"/>
                <a:cs typeface="Noto Sans Symbols"/>
                <a:sym typeface="Noto Sans Symbols"/>
              </a:rPr>
              <a:t>ττ</a:t>
            </a:r>
            <a:endParaRPr sz="2800" b="0">
              <a:solidFill>
                <a:srgbClr val="FF6600"/>
              </a:solidFill>
              <a:latin typeface="Trebuchet MS"/>
              <a:ea typeface="Trebuchet MS"/>
              <a:cs typeface="Trebuchet MS"/>
              <a:sym typeface="Trebuchet MS"/>
            </a:endParaRPr>
          </a:p>
        </p:txBody>
      </p:sp>
      <p:pic>
        <p:nvPicPr>
          <p:cNvPr id="542" name="Google Shape;542;p26"/>
          <p:cNvPicPr preferRelativeResize="0"/>
          <p:nvPr/>
        </p:nvPicPr>
        <p:blipFill rotWithShape="1">
          <a:blip r:embed="rId3">
            <a:alphaModFix/>
          </a:blip>
          <a:srcRect/>
          <a:stretch/>
        </p:blipFill>
        <p:spPr>
          <a:xfrm>
            <a:off x="7907338" y="2647949"/>
            <a:ext cx="1110615" cy="1263650"/>
          </a:xfrm>
          <a:prstGeom prst="rect">
            <a:avLst/>
          </a:prstGeom>
          <a:noFill/>
          <a:ln w="28575" cap="flat" cmpd="sng">
            <a:solidFill>
              <a:srgbClr val="FF0000"/>
            </a:solidFill>
            <a:prstDash val="solid"/>
            <a:miter lim="800000"/>
            <a:headEnd type="none" w="sm" len="sm"/>
            <a:tailEnd type="none" w="sm" len="sm"/>
          </a:ln>
        </p:spPr>
      </p:pic>
      <p:pic>
        <p:nvPicPr>
          <p:cNvPr id="543" name="Google Shape;543;p26"/>
          <p:cNvPicPr preferRelativeResize="0"/>
          <p:nvPr/>
        </p:nvPicPr>
        <p:blipFill rotWithShape="1">
          <a:blip r:embed="rId4">
            <a:alphaModFix/>
          </a:blip>
          <a:srcRect/>
          <a:stretch/>
        </p:blipFill>
        <p:spPr>
          <a:xfrm>
            <a:off x="5746976" y="2506135"/>
            <a:ext cx="1132191" cy="973262"/>
          </a:xfrm>
          <a:prstGeom prst="rect">
            <a:avLst/>
          </a:prstGeom>
          <a:noFill/>
          <a:ln w="28575" cap="flat" cmpd="sng">
            <a:solidFill>
              <a:srgbClr val="A5A5A5"/>
            </a:solidFill>
            <a:prstDash val="solid"/>
            <a:miter lim="800000"/>
            <a:headEnd type="none" w="sm" len="sm"/>
            <a:tailEnd type="none" w="sm" len="sm"/>
          </a:ln>
        </p:spPr>
      </p:pic>
      <p:sp>
        <p:nvSpPr>
          <p:cNvPr id="2" name="Google Shape;12;p56">
            <a:extLst>
              <a:ext uri="{FF2B5EF4-FFF2-40B4-BE49-F238E27FC236}">
                <a16:creationId xmlns:a16="http://schemas.microsoft.com/office/drawing/2014/main" id="{2DCF3817-EE8B-6BD7-9B59-62E00730ADA2}"/>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9"/>
        <p:cNvGrpSpPr/>
        <p:nvPr/>
      </p:nvGrpSpPr>
      <p:grpSpPr>
        <a:xfrm>
          <a:off x="0" y="0"/>
          <a:ext cx="0" cy="0"/>
          <a:chOff x="0" y="0"/>
          <a:chExt cx="0" cy="0"/>
        </a:xfrm>
      </p:grpSpPr>
      <p:pic>
        <p:nvPicPr>
          <p:cNvPr id="550" name="Google Shape;550;p27" descr="CMSrealSize5000_final_darker.jpg"/>
          <p:cNvPicPr preferRelativeResize="0"/>
          <p:nvPr/>
        </p:nvPicPr>
        <p:blipFill rotWithShape="1">
          <a:blip r:embed="rId3">
            <a:alphaModFix/>
          </a:blip>
          <a:srcRect/>
          <a:stretch/>
        </p:blipFill>
        <p:spPr>
          <a:xfrm>
            <a:off x="1871133" y="880533"/>
            <a:ext cx="6248400" cy="6248400"/>
          </a:xfrm>
          <a:prstGeom prst="rect">
            <a:avLst/>
          </a:prstGeom>
          <a:noFill/>
          <a:ln>
            <a:noFill/>
          </a:ln>
        </p:spPr>
      </p:pic>
      <p:sp>
        <p:nvSpPr>
          <p:cNvPr id="551" name="Google Shape;551;p27"/>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552" name="Google Shape;552;p27"/>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27</a:t>
            </a:fld>
            <a:endParaRPr b="0" i="0">
              <a:latin typeface="Arial"/>
              <a:ea typeface="Arial"/>
              <a:cs typeface="Arial"/>
              <a:sym typeface="Arial"/>
            </a:endParaRPr>
          </a:p>
        </p:txBody>
      </p:sp>
      <p:sp>
        <p:nvSpPr>
          <p:cNvPr id="553" name="Google Shape;553;p27"/>
          <p:cNvSpPr txBox="1">
            <a:spLocks noGrp="1"/>
          </p:cNvSpPr>
          <p:nvPr>
            <p:ph type="title"/>
          </p:nvPr>
        </p:nvSpPr>
        <p:spPr>
          <a:xfrm>
            <a:off x="727075" y="451380"/>
            <a:ext cx="8559800" cy="476250"/>
          </a:xfrm>
          <a:prstGeom prst="rect">
            <a:avLst/>
          </a:prstGeom>
          <a:gradFill>
            <a:gsLst>
              <a:gs pos="0">
                <a:srgbClr val="FF0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2"/>
                </a:solidFill>
                <a:latin typeface="Trebuchet MS"/>
                <a:ea typeface="Trebuchet MS"/>
                <a:cs typeface="Trebuchet MS"/>
                <a:sym typeface="Trebuchet MS"/>
              </a:rPr>
              <a:t>CMS-Experiment</a:t>
            </a:r>
            <a:endParaRPr>
              <a:solidFill>
                <a:schemeClr val="dk2"/>
              </a:solidFill>
              <a:latin typeface="Trebuchet MS"/>
              <a:ea typeface="Trebuchet MS"/>
              <a:cs typeface="Trebuchet MS"/>
              <a:sym typeface="Trebuchet MS"/>
            </a:endParaRPr>
          </a:p>
        </p:txBody>
      </p:sp>
      <p:sp>
        <p:nvSpPr>
          <p:cNvPr id="554" name="Google Shape;554;p27"/>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555" name="Google Shape;555;p27"/>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27</a:t>
            </a:fld>
            <a:endParaRPr sz="1000" b="0" i="1" u="none" strike="noStrike" cap="none">
              <a:solidFill>
                <a:schemeClr val="lt1"/>
              </a:solidFill>
              <a:latin typeface="Arial"/>
              <a:ea typeface="Arial"/>
              <a:cs typeface="Arial"/>
              <a:sym typeface="Arial"/>
            </a:endParaRPr>
          </a:p>
        </p:txBody>
      </p:sp>
      <p:pic>
        <p:nvPicPr>
          <p:cNvPr id="556" name="Google Shape;556;p27" descr="CMS-Color-Label"/>
          <p:cNvPicPr preferRelativeResize="0"/>
          <p:nvPr/>
        </p:nvPicPr>
        <p:blipFill rotWithShape="1">
          <a:blip r:embed="rId4">
            <a:alphaModFix/>
          </a:blip>
          <a:srcRect/>
          <a:stretch/>
        </p:blipFill>
        <p:spPr>
          <a:xfrm>
            <a:off x="303213" y="431800"/>
            <a:ext cx="577850" cy="533400"/>
          </a:xfrm>
          <a:prstGeom prst="rect">
            <a:avLst/>
          </a:prstGeom>
          <a:noFill/>
          <a:ln>
            <a:noFill/>
          </a:ln>
        </p:spPr>
      </p:pic>
      <p:sp>
        <p:nvSpPr>
          <p:cNvPr id="2" name="Google Shape;12;p56">
            <a:extLst>
              <a:ext uri="{FF2B5EF4-FFF2-40B4-BE49-F238E27FC236}">
                <a16:creationId xmlns:a16="http://schemas.microsoft.com/office/drawing/2014/main" id="{D78F10F8-87D3-9419-91E4-7972AE7927D8}"/>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62"/>
        <p:cNvGrpSpPr/>
        <p:nvPr/>
      </p:nvGrpSpPr>
      <p:grpSpPr>
        <a:xfrm>
          <a:off x="0" y="0"/>
          <a:ext cx="0" cy="0"/>
          <a:chOff x="0" y="0"/>
          <a:chExt cx="0" cy="0"/>
        </a:xfrm>
      </p:grpSpPr>
      <p:sp>
        <p:nvSpPr>
          <p:cNvPr id="563" name="Google Shape;563;p28"/>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564" name="Google Shape;564;p28"/>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28</a:t>
            </a:fld>
            <a:endParaRPr b="0" i="0">
              <a:latin typeface="Arial"/>
              <a:ea typeface="Arial"/>
              <a:cs typeface="Arial"/>
              <a:sym typeface="Arial"/>
            </a:endParaRPr>
          </a:p>
        </p:txBody>
      </p:sp>
      <p:sp>
        <p:nvSpPr>
          <p:cNvPr id="565" name="Google Shape;565;p28"/>
          <p:cNvSpPr txBox="1">
            <a:spLocks noGrp="1"/>
          </p:cNvSpPr>
          <p:nvPr>
            <p:ph type="title"/>
          </p:nvPr>
        </p:nvSpPr>
        <p:spPr>
          <a:xfrm>
            <a:off x="727075" y="451380"/>
            <a:ext cx="8559800" cy="476250"/>
          </a:xfrm>
          <a:prstGeom prst="rect">
            <a:avLst/>
          </a:prstGeom>
          <a:gradFill>
            <a:gsLst>
              <a:gs pos="0">
                <a:srgbClr val="FF0000"/>
              </a:gs>
              <a:gs pos="100000">
                <a:srgbClr val="FFFFFF"/>
              </a:gs>
            </a:gsLst>
            <a:path path="circle">
              <a:fillToRect l="100000" t="100000"/>
            </a:path>
            <a:tileRect r="-100000" b="-10000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2"/>
                </a:solidFill>
                <a:latin typeface="Trebuchet MS"/>
                <a:ea typeface="Trebuchet MS"/>
                <a:cs typeface="Trebuchet MS"/>
                <a:sym typeface="Trebuchet MS"/>
              </a:rPr>
              <a:t>CMS-Experiment</a:t>
            </a:r>
            <a:endParaRPr>
              <a:solidFill>
                <a:schemeClr val="dk2"/>
              </a:solidFill>
              <a:latin typeface="Trebuchet MS"/>
              <a:ea typeface="Trebuchet MS"/>
              <a:cs typeface="Trebuchet MS"/>
              <a:sym typeface="Trebuchet MS"/>
            </a:endParaRPr>
          </a:p>
        </p:txBody>
      </p:sp>
      <p:sp>
        <p:nvSpPr>
          <p:cNvPr id="566" name="Google Shape;566;p28"/>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567" name="Google Shape;567;p28"/>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28</a:t>
            </a:fld>
            <a:endParaRPr sz="1000" b="0" i="1" u="none" strike="noStrike" cap="none">
              <a:solidFill>
                <a:schemeClr val="lt1"/>
              </a:solidFill>
              <a:latin typeface="Arial"/>
              <a:ea typeface="Arial"/>
              <a:cs typeface="Arial"/>
              <a:sym typeface="Arial"/>
            </a:endParaRPr>
          </a:p>
        </p:txBody>
      </p:sp>
      <p:pic>
        <p:nvPicPr>
          <p:cNvPr id="568" name="Google Shape;568;p28" descr="CMS-Color-Label"/>
          <p:cNvPicPr preferRelativeResize="0"/>
          <p:nvPr/>
        </p:nvPicPr>
        <p:blipFill rotWithShape="1">
          <a:blip r:embed="rId3">
            <a:alphaModFix/>
          </a:blip>
          <a:srcRect/>
          <a:stretch/>
        </p:blipFill>
        <p:spPr>
          <a:xfrm>
            <a:off x="303213" y="431800"/>
            <a:ext cx="577850" cy="533400"/>
          </a:xfrm>
          <a:prstGeom prst="rect">
            <a:avLst/>
          </a:prstGeom>
          <a:noFill/>
          <a:ln>
            <a:noFill/>
          </a:ln>
        </p:spPr>
      </p:pic>
      <p:grpSp>
        <p:nvGrpSpPr>
          <p:cNvPr id="569" name="Google Shape;569;p28"/>
          <p:cNvGrpSpPr/>
          <p:nvPr/>
        </p:nvGrpSpPr>
        <p:grpSpPr>
          <a:xfrm>
            <a:off x="763588" y="936625"/>
            <a:ext cx="7986712" cy="5641975"/>
            <a:chOff x="377" y="500"/>
            <a:chExt cx="5472" cy="3544"/>
          </a:xfrm>
        </p:grpSpPr>
        <p:pic>
          <p:nvPicPr>
            <p:cNvPr id="570" name="Google Shape;570;p28"/>
            <p:cNvPicPr preferRelativeResize="0"/>
            <p:nvPr/>
          </p:nvPicPr>
          <p:blipFill rotWithShape="1">
            <a:blip r:embed="rId4">
              <a:alphaModFix/>
            </a:blip>
            <a:srcRect/>
            <a:stretch/>
          </p:blipFill>
          <p:spPr>
            <a:xfrm>
              <a:off x="377" y="500"/>
              <a:ext cx="5472" cy="3544"/>
            </a:xfrm>
            <a:prstGeom prst="rect">
              <a:avLst/>
            </a:prstGeom>
            <a:noFill/>
            <a:ln>
              <a:noFill/>
            </a:ln>
          </p:spPr>
        </p:pic>
        <p:sp>
          <p:nvSpPr>
            <p:cNvPr id="571" name="Google Shape;571;p28"/>
            <p:cNvSpPr/>
            <p:nvPr/>
          </p:nvSpPr>
          <p:spPr>
            <a:xfrm>
              <a:off x="608" y="504"/>
              <a:ext cx="3120" cy="168"/>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grpSp>
      <p:sp>
        <p:nvSpPr>
          <p:cNvPr id="2" name="Google Shape;12;p56">
            <a:extLst>
              <a:ext uri="{FF2B5EF4-FFF2-40B4-BE49-F238E27FC236}">
                <a16:creationId xmlns:a16="http://schemas.microsoft.com/office/drawing/2014/main" id="{7B953836-A0D7-E59D-72A5-B58F66262228}"/>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77"/>
        <p:cNvGrpSpPr/>
        <p:nvPr/>
      </p:nvGrpSpPr>
      <p:grpSpPr>
        <a:xfrm>
          <a:off x="0" y="0"/>
          <a:ext cx="0" cy="0"/>
          <a:chOff x="0" y="0"/>
          <a:chExt cx="0" cy="0"/>
        </a:xfrm>
      </p:grpSpPr>
      <p:sp>
        <p:nvSpPr>
          <p:cNvPr id="578" name="Google Shape;578;p29"/>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0">
              <a:solidFill>
                <a:schemeClr val="dk1"/>
              </a:solidFill>
              <a:latin typeface="Arial"/>
              <a:ea typeface="Arial"/>
              <a:cs typeface="Arial"/>
              <a:sym typeface="Arial"/>
            </a:endParaRPr>
          </a:p>
        </p:txBody>
      </p:sp>
      <p:sp>
        <p:nvSpPr>
          <p:cNvPr id="579" name="Google Shape;579;p29"/>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29</a:t>
            </a:fld>
            <a:endParaRPr sz="1000" b="0" i="0">
              <a:solidFill>
                <a:schemeClr val="dk1"/>
              </a:solidFill>
              <a:latin typeface="Arial"/>
              <a:ea typeface="Arial"/>
              <a:cs typeface="Arial"/>
              <a:sym typeface="Arial"/>
            </a:endParaRPr>
          </a:p>
        </p:txBody>
      </p:sp>
      <p:sp>
        <p:nvSpPr>
          <p:cNvPr id="580" name="Google Shape;580;p29"/>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581" name="Google Shape;581;p29"/>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29</a:t>
            </a:fld>
            <a:endParaRPr sz="1000" b="0" i="1" u="none" strike="noStrike" cap="none">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62BE3868-4416-69B2-1083-5FDD2EE768D4}"/>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EA"/>
        </a:solidFill>
        <a:effectLst/>
      </p:bgPr>
    </p:bg>
    <p:spTree>
      <p:nvGrpSpPr>
        <p:cNvPr id="1" name="Shape 92"/>
        <p:cNvGrpSpPr/>
        <p:nvPr/>
      </p:nvGrpSpPr>
      <p:grpSpPr>
        <a:xfrm>
          <a:off x="0" y="0"/>
          <a:ext cx="0" cy="0"/>
          <a:chOff x="0" y="0"/>
          <a:chExt cx="0" cy="0"/>
        </a:xfrm>
      </p:grpSpPr>
      <p:sp>
        <p:nvSpPr>
          <p:cNvPr id="93" name="Google Shape;93;p3"/>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dirty="0">
                <a:latin typeface="Arial"/>
                <a:ea typeface="Arial"/>
                <a:cs typeface="Arial"/>
                <a:sym typeface="Arial"/>
              </a:rPr>
              <a:t>C.-E. </a:t>
            </a:r>
            <a:r>
              <a:rPr lang="en-US" dirty="0" err="1">
                <a:latin typeface="Arial"/>
                <a:ea typeface="Arial"/>
                <a:cs typeface="Arial"/>
                <a:sym typeface="Arial"/>
              </a:rPr>
              <a:t>Wulz</a:t>
            </a:r>
            <a:endParaRPr b="0" i="0" dirty="0">
              <a:latin typeface="Arial"/>
              <a:ea typeface="Arial"/>
              <a:cs typeface="Arial"/>
              <a:sym typeface="Arial"/>
            </a:endParaRPr>
          </a:p>
        </p:txBody>
      </p:sp>
      <p:sp>
        <p:nvSpPr>
          <p:cNvPr id="94" name="Google Shape;94;p3"/>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3</a:t>
            </a:fld>
            <a:endParaRPr b="0" i="0">
              <a:latin typeface="Arial"/>
              <a:ea typeface="Arial"/>
              <a:cs typeface="Arial"/>
              <a:sym typeface="Arial"/>
            </a:endParaRPr>
          </a:p>
        </p:txBody>
      </p:sp>
      <p:sp>
        <p:nvSpPr>
          <p:cNvPr id="95" name="Google Shape;95;p3"/>
          <p:cNvSpPr/>
          <p:nvPr/>
        </p:nvSpPr>
        <p:spPr>
          <a:xfrm>
            <a:off x="642937" y="1011240"/>
            <a:ext cx="259382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15B922"/>
                </a:solidFill>
                <a:latin typeface="Trebuchet MS"/>
                <a:ea typeface="Trebuchet MS"/>
                <a:cs typeface="Trebuchet MS"/>
                <a:sym typeface="Trebuchet MS"/>
              </a:rPr>
              <a:t>Teilchenbeschleuniger</a:t>
            </a:r>
            <a:endParaRPr sz="1800" b="0" dirty="0">
              <a:solidFill>
                <a:srgbClr val="000000"/>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LHC, RHIC, KEK-B</a:t>
            </a:r>
            <a:endParaRPr dirty="0"/>
          </a:p>
          <a:p>
            <a:pPr marL="0" marR="0" lvl="0" indent="0" algn="l" rtl="0">
              <a:spcBef>
                <a:spcPts val="0"/>
              </a:spcBef>
              <a:spcAft>
                <a:spcPts val="0"/>
              </a:spcAft>
              <a:buNone/>
            </a:pPr>
            <a:r>
              <a:rPr lang="en-US" sz="1800" b="1" dirty="0">
                <a:solidFill>
                  <a:srgbClr val="000000"/>
                </a:solidFill>
                <a:latin typeface="Trebuchet MS"/>
                <a:ea typeface="Trebuchet MS"/>
                <a:cs typeface="Trebuchet MS"/>
                <a:sym typeface="Trebuchet MS"/>
              </a:rPr>
              <a:t>	</a:t>
            </a:r>
            <a:endParaRPr sz="2400" b="1" dirty="0">
              <a:solidFill>
                <a:srgbClr val="000000"/>
              </a:solidFill>
              <a:latin typeface="Trebuchet MS"/>
              <a:ea typeface="Trebuchet MS"/>
              <a:cs typeface="Trebuchet MS"/>
              <a:sym typeface="Trebuchet MS"/>
            </a:endParaRPr>
          </a:p>
        </p:txBody>
      </p:sp>
      <p:sp>
        <p:nvSpPr>
          <p:cNvPr id="96" name="Google Shape;96;p3"/>
          <p:cNvSpPr/>
          <p:nvPr/>
        </p:nvSpPr>
        <p:spPr>
          <a:xfrm>
            <a:off x="4292601" y="1012294"/>
            <a:ext cx="34671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804000"/>
                </a:solidFill>
                <a:latin typeface="Trebuchet MS"/>
                <a:ea typeface="Trebuchet MS"/>
                <a:cs typeface="Trebuchet MS"/>
                <a:sym typeface="Trebuchet MS"/>
              </a:rPr>
              <a:t>Undergrundlaboratorien</a:t>
            </a:r>
            <a:endParaRPr sz="1800" b="0" dirty="0">
              <a:solidFill>
                <a:srgbClr val="804000"/>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Gran </a:t>
            </a:r>
            <a:r>
              <a:rPr lang="en-US" sz="1800" b="0" dirty="0" err="1">
                <a:solidFill>
                  <a:srgbClr val="000000"/>
                </a:solidFill>
                <a:latin typeface="Trebuchet MS"/>
                <a:ea typeface="Trebuchet MS"/>
                <a:cs typeface="Trebuchet MS"/>
                <a:sym typeface="Trebuchet MS"/>
              </a:rPr>
              <a:t>Sasso</a:t>
            </a:r>
            <a:r>
              <a:rPr lang="en-US" sz="1800" b="0" dirty="0">
                <a:solidFill>
                  <a:srgbClr val="000000"/>
                </a:solidFill>
                <a:latin typeface="Trebuchet MS"/>
                <a:ea typeface="Trebuchet MS"/>
                <a:cs typeface="Trebuchet MS"/>
                <a:sym typeface="Trebuchet MS"/>
              </a:rPr>
              <a:t>, </a:t>
            </a:r>
            <a:r>
              <a:rPr lang="en-US" sz="1800" b="0" dirty="0" err="1">
                <a:solidFill>
                  <a:srgbClr val="000000"/>
                </a:solidFill>
                <a:latin typeface="Trebuchet MS"/>
                <a:ea typeface="Trebuchet MS"/>
                <a:cs typeface="Trebuchet MS"/>
                <a:sym typeface="Trebuchet MS"/>
              </a:rPr>
              <a:t>Kamiokande</a:t>
            </a:r>
            <a:endParaRPr sz="2400" b="1" dirty="0">
              <a:solidFill>
                <a:srgbClr val="000000"/>
              </a:solidFill>
              <a:latin typeface="Trebuchet MS"/>
              <a:ea typeface="Trebuchet MS"/>
              <a:cs typeface="Trebuchet MS"/>
              <a:sym typeface="Trebuchet MS"/>
            </a:endParaRPr>
          </a:p>
        </p:txBody>
      </p:sp>
      <p:sp>
        <p:nvSpPr>
          <p:cNvPr id="97" name="Google Shape;97;p3"/>
          <p:cNvSpPr/>
          <p:nvPr/>
        </p:nvSpPr>
        <p:spPr>
          <a:xfrm>
            <a:off x="3949496" y="3788411"/>
            <a:ext cx="2730087"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F3B130"/>
                </a:solidFill>
                <a:latin typeface="Trebuchet MS"/>
                <a:ea typeface="Trebuchet MS"/>
                <a:cs typeface="Trebuchet MS"/>
                <a:sym typeface="Trebuchet MS"/>
              </a:rPr>
              <a:t>Raumsonden</a:t>
            </a:r>
            <a:endParaRPr sz="1800" b="0" dirty="0">
              <a:solidFill>
                <a:srgbClr val="F3B130"/>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Hubble, Planck,</a:t>
            </a:r>
          </a:p>
          <a:p>
            <a:pPr marL="0" marR="0" lvl="0" indent="0" algn="l" rtl="0">
              <a:spcBef>
                <a:spcPts val="0"/>
              </a:spcBef>
              <a:spcAft>
                <a:spcPts val="0"/>
              </a:spcAft>
              <a:buNone/>
            </a:pPr>
            <a:r>
              <a:rPr lang="en-US" sz="1800" dirty="0">
                <a:latin typeface="Trebuchet MS"/>
                <a:ea typeface="Trebuchet MS"/>
                <a:cs typeface="Trebuchet MS"/>
                <a:sym typeface="Trebuchet MS"/>
              </a:rPr>
              <a:t>James Webb Telescope</a:t>
            </a:r>
            <a:endParaRPr sz="1800" b="0" dirty="0">
              <a:solidFill>
                <a:srgbClr val="0060BF"/>
              </a:solidFill>
              <a:latin typeface="Trebuchet MS"/>
              <a:ea typeface="Trebuchet MS"/>
              <a:cs typeface="Trebuchet MS"/>
              <a:sym typeface="Trebuchet MS"/>
            </a:endParaRPr>
          </a:p>
        </p:txBody>
      </p:sp>
      <p:sp>
        <p:nvSpPr>
          <p:cNvPr id="98" name="Google Shape;98;p3"/>
          <p:cNvSpPr/>
          <p:nvPr/>
        </p:nvSpPr>
        <p:spPr>
          <a:xfrm>
            <a:off x="621605" y="4029329"/>
            <a:ext cx="3185908"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2339BF"/>
                </a:solidFill>
                <a:latin typeface="Trebuchet MS"/>
                <a:ea typeface="Trebuchet MS"/>
                <a:cs typeface="Trebuchet MS"/>
                <a:sym typeface="Trebuchet MS"/>
              </a:rPr>
              <a:t>Terrestrische</a:t>
            </a:r>
            <a:r>
              <a:rPr lang="en-US" sz="1800" b="0" dirty="0">
                <a:solidFill>
                  <a:srgbClr val="2339BF"/>
                </a:solidFill>
                <a:latin typeface="Trebuchet MS"/>
                <a:ea typeface="Trebuchet MS"/>
                <a:cs typeface="Trebuchet MS"/>
                <a:sym typeface="Trebuchet MS"/>
              </a:rPr>
              <a:t> </a:t>
            </a:r>
            <a:r>
              <a:rPr lang="en-US" sz="1800" b="0" dirty="0" err="1">
                <a:solidFill>
                  <a:srgbClr val="2339BF"/>
                </a:solidFill>
                <a:latin typeface="Trebuchet MS"/>
                <a:ea typeface="Trebuchet MS"/>
                <a:cs typeface="Trebuchet MS"/>
                <a:sym typeface="Trebuchet MS"/>
              </a:rPr>
              <a:t>Teleskope</a:t>
            </a:r>
            <a:endParaRPr sz="1800" b="0" dirty="0">
              <a:solidFill>
                <a:srgbClr val="2339BF"/>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ALMA, VLT, ELT (2025)</a:t>
            </a:r>
            <a:endParaRPr sz="1800" b="0" dirty="0">
              <a:solidFill>
                <a:srgbClr val="0060BF"/>
              </a:solidFill>
              <a:latin typeface="Trebuchet MS"/>
              <a:ea typeface="Trebuchet MS"/>
              <a:cs typeface="Trebuchet MS"/>
              <a:sym typeface="Trebuchet MS"/>
            </a:endParaRPr>
          </a:p>
          <a:p>
            <a:pPr marL="0" marR="0" lvl="0" indent="0" algn="l" rtl="0">
              <a:spcBef>
                <a:spcPts val="0"/>
              </a:spcBef>
              <a:spcAft>
                <a:spcPts val="0"/>
              </a:spcAft>
              <a:buNone/>
            </a:pPr>
            <a:endParaRPr sz="1800" b="1" dirty="0">
              <a:solidFill>
                <a:srgbClr val="000000"/>
              </a:solidFill>
              <a:latin typeface="Trebuchet MS"/>
              <a:ea typeface="Trebuchet MS"/>
              <a:cs typeface="Trebuchet MS"/>
              <a:sym typeface="Trebuchet MS"/>
            </a:endParaRPr>
          </a:p>
        </p:txBody>
      </p:sp>
      <p:sp>
        <p:nvSpPr>
          <p:cNvPr id="99" name="Google Shape;99;p3"/>
          <p:cNvSpPr/>
          <p:nvPr/>
        </p:nvSpPr>
        <p:spPr>
          <a:xfrm>
            <a:off x="636588" y="3155571"/>
            <a:ext cx="771736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chemeClr val="lt2"/>
                </a:solidFill>
                <a:latin typeface="Trebuchet MS"/>
                <a:ea typeface="Trebuchet MS"/>
                <a:cs typeface="Trebuchet MS"/>
                <a:sym typeface="Trebuchet MS"/>
              </a:rPr>
              <a:t>Experimente</a:t>
            </a:r>
            <a:r>
              <a:rPr lang="en-US" sz="1800" b="0" dirty="0">
                <a:solidFill>
                  <a:schemeClr val="lt2"/>
                </a:solidFill>
                <a:latin typeface="Trebuchet MS"/>
                <a:ea typeface="Trebuchet MS"/>
                <a:cs typeface="Trebuchet MS"/>
                <a:sym typeface="Trebuchet MS"/>
              </a:rPr>
              <a:t> an </a:t>
            </a:r>
            <a:r>
              <a:rPr lang="en-US" sz="1800" b="0" dirty="0" err="1">
                <a:solidFill>
                  <a:schemeClr val="lt2"/>
                </a:solidFill>
                <a:latin typeface="Trebuchet MS"/>
                <a:ea typeface="Trebuchet MS"/>
                <a:cs typeface="Trebuchet MS"/>
                <a:sym typeface="Trebuchet MS"/>
              </a:rPr>
              <a:t>Kernreaktoren</a:t>
            </a:r>
            <a:r>
              <a:rPr lang="en-US" sz="1800" b="0" dirty="0">
                <a:solidFill>
                  <a:schemeClr val="lt2"/>
                </a:solidFill>
                <a:latin typeface="Trebuchet MS"/>
                <a:ea typeface="Trebuchet MS"/>
                <a:cs typeface="Trebuchet MS"/>
                <a:sym typeface="Trebuchet MS"/>
              </a:rPr>
              <a:t> </a:t>
            </a:r>
            <a:r>
              <a:rPr lang="en-US" sz="1800" b="0" dirty="0" err="1">
                <a:solidFill>
                  <a:schemeClr val="lt2"/>
                </a:solidFill>
                <a:latin typeface="Trebuchet MS"/>
                <a:ea typeface="Trebuchet MS"/>
                <a:cs typeface="Trebuchet MS"/>
                <a:sym typeface="Trebuchet MS"/>
              </a:rPr>
              <a:t>oder</a:t>
            </a:r>
            <a:r>
              <a:rPr lang="en-US" sz="1800" b="0" dirty="0">
                <a:solidFill>
                  <a:schemeClr val="lt2"/>
                </a:solidFill>
                <a:latin typeface="Trebuchet MS"/>
                <a:ea typeface="Trebuchet MS"/>
                <a:cs typeface="Trebuchet MS"/>
                <a:sym typeface="Trebuchet MS"/>
              </a:rPr>
              <a:t> </a:t>
            </a:r>
            <a:r>
              <a:rPr lang="en-US" sz="1800" b="0" dirty="0" err="1">
                <a:solidFill>
                  <a:schemeClr val="lt2"/>
                </a:solidFill>
                <a:latin typeface="Trebuchet MS"/>
                <a:ea typeface="Trebuchet MS"/>
                <a:cs typeface="Trebuchet MS"/>
                <a:sym typeface="Trebuchet MS"/>
              </a:rPr>
              <a:t>mit</a:t>
            </a:r>
            <a:r>
              <a:rPr lang="en-US" sz="1800" b="0" dirty="0">
                <a:solidFill>
                  <a:schemeClr val="lt2"/>
                </a:solidFill>
                <a:latin typeface="Trebuchet MS"/>
                <a:ea typeface="Trebuchet MS"/>
                <a:cs typeface="Trebuchet MS"/>
                <a:sym typeface="Trebuchet MS"/>
              </a:rPr>
              <a:t> </a:t>
            </a:r>
            <a:r>
              <a:rPr lang="en-US" sz="1800" b="0" dirty="0" err="1">
                <a:solidFill>
                  <a:schemeClr val="lt2"/>
                </a:solidFill>
                <a:latin typeface="Trebuchet MS"/>
                <a:ea typeface="Trebuchet MS"/>
                <a:cs typeface="Trebuchet MS"/>
                <a:sym typeface="Trebuchet MS"/>
              </a:rPr>
              <a:t>radioaktiven</a:t>
            </a:r>
            <a:r>
              <a:rPr lang="en-US" sz="1800" b="0" dirty="0">
                <a:solidFill>
                  <a:schemeClr val="lt2"/>
                </a:solidFill>
                <a:latin typeface="Trebuchet MS"/>
                <a:ea typeface="Trebuchet MS"/>
                <a:cs typeface="Trebuchet MS"/>
                <a:sym typeface="Trebuchet MS"/>
              </a:rPr>
              <a:t> </a:t>
            </a:r>
            <a:r>
              <a:rPr lang="en-US" sz="1800" b="0" dirty="0" err="1">
                <a:solidFill>
                  <a:schemeClr val="lt2"/>
                </a:solidFill>
                <a:latin typeface="Trebuchet MS"/>
                <a:ea typeface="Trebuchet MS"/>
                <a:cs typeface="Trebuchet MS"/>
                <a:sym typeface="Trebuchet MS"/>
              </a:rPr>
              <a:t>Quellen</a:t>
            </a:r>
            <a:endParaRPr sz="1800" b="0" dirty="0">
              <a:solidFill>
                <a:schemeClr val="lt2"/>
              </a:solidFill>
              <a:latin typeface="Trebuchet MS"/>
              <a:ea typeface="Trebuchet MS"/>
              <a:cs typeface="Trebuchet MS"/>
              <a:sym typeface="Trebuchet MS"/>
            </a:endParaRPr>
          </a:p>
          <a:p>
            <a:pPr marL="0" marR="0" lvl="0" indent="0" algn="l" rtl="0">
              <a:spcBef>
                <a:spcPts val="0"/>
              </a:spcBef>
              <a:spcAft>
                <a:spcPts val="0"/>
              </a:spcAft>
              <a:buNone/>
            </a:pPr>
            <a:r>
              <a:rPr lang="en-US" sz="1800" b="0" dirty="0" err="1">
                <a:solidFill>
                  <a:srgbClr val="000000"/>
                </a:solidFill>
                <a:latin typeface="Trebuchet MS"/>
                <a:ea typeface="Trebuchet MS"/>
                <a:cs typeface="Trebuchet MS"/>
                <a:sym typeface="Trebuchet MS"/>
              </a:rPr>
              <a:t>z.B.</a:t>
            </a:r>
            <a:r>
              <a:rPr lang="en-US" sz="1800" b="0" dirty="0">
                <a:solidFill>
                  <a:srgbClr val="000000"/>
                </a:solidFill>
                <a:latin typeface="Trebuchet MS"/>
                <a:ea typeface="Trebuchet MS"/>
                <a:cs typeface="Trebuchet MS"/>
                <a:sym typeface="Trebuchet MS"/>
              </a:rPr>
              <a:t> </a:t>
            </a:r>
            <a:r>
              <a:rPr lang="en-US" sz="1800" b="0" dirty="0" err="1">
                <a:solidFill>
                  <a:srgbClr val="000000"/>
                </a:solidFill>
                <a:latin typeface="Trebuchet MS"/>
                <a:ea typeface="Trebuchet MS"/>
                <a:cs typeface="Trebuchet MS"/>
                <a:sym typeface="Trebuchet MS"/>
              </a:rPr>
              <a:t>KamLAND</a:t>
            </a:r>
            <a:r>
              <a:rPr lang="en-US" sz="1800" b="0" dirty="0">
                <a:solidFill>
                  <a:srgbClr val="000000"/>
                </a:solidFill>
                <a:latin typeface="Trebuchet MS"/>
                <a:ea typeface="Trebuchet MS"/>
                <a:cs typeface="Trebuchet MS"/>
                <a:sym typeface="Trebuchet MS"/>
              </a:rPr>
              <a:t>, Double-CHOOZ, Katrin, </a:t>
            </a:r>
            <a:r>
              <a:rPr lang="en-US" sz="1800" b="0" dirty="0" err="1">
                <a:solidFill>
                  <a:srgbClr val="000000"/>
                </a:solidFill>
                <a:latin typeface="Trebuchet MS"/>
                <a:ea typeface="Trebuchet MS"/>
                <a:cs typeface="Trebuchet MS"/>
                <a:sym typeface="Trebuchet MS"/>
              </a:rPr>
              <a:t>Atominstitut</a:t>
            </a:r>
            <a:endParaRPr sz="1800" b="0" dirty="0">
              <a:solidFill>
                <a:srgbClr val="0060BF"/>
              </a:solidFill>
              <a:latin typeface="Trebuchet MS"/>
              <a:ea typeface="Trebuchet MS"/>
              <a:cs typeface="Trebuchet MS"/>
              <a:sym typeface="Trebuchet MS"/>
            </a:endParaRPr>
          </a:p>
        </p:txBody>
      </p:sp>
      <p:grpSp>
        <p:nvGrpSpPr>
          <p:cNvPr id="100" name="Google Shape;100;p3"/>
          <p:cNvGrpSpPr/>
          <p:nvPr/>
        </p:nvGrpSpPr>
        <p:grpSpPr>
          <a:xfrm>
            <a:off x="7490758" y="2620434"/>
            <a:ext cx="1450042" cy="1846792"/>
            <a:chOff x="4252258" y="3382434"/>
            <a:chExt cx="1450042" cy="1846792"/>
          </a:xfrm>
        </p:grpSpPr>
        <p:pic>
          <p:nvPicPr>
            <p:cNvPr id="101" name="Google Shape;101;p3"/>
            <p:cNvPicPr preferRelativeResize="0"/>
            <p:nvPr/>
          </p:nvPicPr>
          <p:blipFill rotWithShape="1">
            <a:blip r:embed="rId3">
              <a:alphaModFix/>
            </a:blip>
            <a:srcRect/>
            <a:stretch/>
          </p:blipFill>
          <p:spPr>
            <a:xfrm>
              <a:off x="4252258" y="3382434"/>
              <a:ext cx="1450042" cy="1846792"/>
            </a:xfrm>
            <a:prstGeom prst="rect">
              <a:avLst/>
            </a:prstGeom>
            <a:noFill/>
            <a:ln>
              <a:noFill/>
            </a:ln>
          </p:spPr>
        </p:pic>
        <p:sp>
          <p:nvSpPr>
            <p:cNvPr id="102" name="Google Shape;102;p3"/>
            <p:cNvSpPr/>
            <p:nvPr/>
          </p:nvSpPr>
          <p:spPr>
            <a:xfrm>
              <a:off x="4483632" y="4905379"/>
              <a:ext cx="99354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KamLAND</a:t>
              </a:r>
              <a:endParaRPr sz="1400" b="1">
                <a:solidFill>
                  <a:srgbClr val="0060BF"/>
                </a:solidFill>
                <a:latin typeface="Trebuchet MS"/>
                <a:ea typeface="Trebuchet MS"/>
                <a:cs typeface="Trebuchet MS"/>
                <a:sym typeface="Trebuchet MS"/>
              </a:endParaRPr>
            </a:p>
          </p:txBody>
        </p:sp>
      </p:grpSp>
      <p:sp>
        <p:nvSpPr>
          <p:cNvPr id="103" name="Google Shape;103;p3"/>
          <p:cNvSpPr txBox="1"/>
          <p:nvPr/>
        </p:nvSpPr>
        <p:spPr>
          <a:xfrm>
            <a:off x="854074" y="455613"/>
            <a:ext cx="8709025"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99"/>
              </a:buClr>
              <a:buSzPts val="2800"/>
              <a:buFont typeface="Trebuchet MS"/>
              <a:buNone/>
            </a:pPr>
            <a:r>
              <a:rPr lang="en-US" sz="2800" b="1" i="0" u="none" strike="noStrike" cap="none" dirty="0">
                <a:solidFill>
                  <a:srgbClr val="000099"/>
                </a:solidFill>
                <a:latin typeface="Trebuchet MS"/>
                <a:ea typeface="Trebuchet MS"/>
                <a:cs typeface="Trebuchet MS"/>
                <a:sym typeface="Trebuchet MS"/>
              </a:rPr>
              <a:t> Anlagen </a:t>
            </a:r>
            <a:r>
              <a:rPr lang="en-US" sz="2800" b="1" i="0" u="none" strike="noStrike" cap="none" dirty="0" err="1">
                <a:solidFill>
                  <a:srgbClr val="000099"/>
                </a:solidFill>
                <a:latin typeface="Trebuchet MS"/>
                <a:ea typeface="Trebuchet MS"/>
                <a:cs typeface="Trebuchet MS"/>
                <a:sym typeface="Trebuchet MS"/>
              </a:rPr>
              <a:t>zur</a:t>
            </a:r>
            <a:r>
              <a:rPr lang="en-US" sz="2800" b="1" i="0" u="none" strike="noStrike" cap="none" dirty="0">
                <a:solidFill>
                  <a:srgbClr val="000099"/>
                </a:solidFill>
                <a:latin typeface="Trebuchet MS"/>
                <a:ea typeface="Trebuchet MS"/>
                <a:cs typeface="Trebuchet MS"/>
                <a:sym typeface="Trebuchet MS"/>
              </a:rPr>
              <a:t> </a:t>
            </a:r>
            <a:r>
              <a:rPr lang="en-US" sz="2800" b="1" i="0" u="none" strike="noStrike" cap="none" dirty="0" err="1">
                <a:solidFill>
                  <a:srgbClr val="000099"/>
                </a:solidFill>
                <a:latin typeface="Trebuchet MS"/>
                <a:ea typeface="Trebuchet MS"/>
                <a:cs typeface="Trebuchet MS"/>
                <a:sym typeface="Trebuchet MS"/>
              </a:rPr>
              <a:t>Beantwortung</a:t>
            </a:r>
            <a:r>
              <a:rPr lang="en-US" sz="2800" b="1" i="0" u="none" strike="noStrike" cap="none"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dieser</a:t>
            </a:r>
            <a:r>
              <a:rPr lang="en-US" sz="2800" b="1"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Fragen</a:t>
            </a:r>
            <a:endParaRPr sz="2800" b="1" i="0" u="none" strike="noStrike" cap="none" dirty="0">
              <a:solidFill>
                <a:srgbClr val="000099"/>
              </a:solidFill>
              <a:latin typeface="Trebuchet MS"/>
              <a:ea typeface="Trebuchet MS"/>
              <a:cs typeface="Trebuchet MS"/>
              <a:sym typeface="Trebuchet MS"/>
            </a:endParaRPr>
          </a:p>
        </p:txBody>
      </p:sp>
      <p:pic>
        <p:nvPicPr>
          <p:cNvPr id="104" name="Google Shape;104;p3" descr="SMALLERfrigo_virtual_original"/>
          <p:cNvPicPr preferRelativeResize="0"/>
          <p:nvPr/>
        </p:nvPicPr>
        <p:blipFill rotWithShape="1">
          <a:blip r:embed="rId4">
            <a:alphaModFix/>
          </a:blip>
          <a:srcRect/>
          <a:stretch/>
        </p:blipFill>
        <p:spPr>
          <a:xfrm>
            <a:off x="830264" y="1761067"/>
            <a:ext cx="2076634" cy="1282171"/>
          </a:xfrm>
          <a:prstGeom prst="rect">
            <a:avLst/>
          </a:prstGeom>
          <a:noFill/>
          <a:ln w="12700" cap="flat" cmpd="sng">
            <a:solidFill>
              <a:schemeClr val="lt1"/>
            </a:solidFill>
            <a:prstDash val="solid"/>
            <a:miter lim="800000"/>
            <a:headEnd type="none" w="sm" len="sm"/>
            <a:tailEnd type="none" w="sm" len="sm"/>
          </a:ln>
        </p:spPr>
      </p:pic>
      <p:sp>
        <p:nvSpPr>
          <p:cNvPr id="105" name="Google Shape;105;p3"/>
          <p:cNvSpPr/>
          <p:nvPr/>
        </p:nvSpPr>
        <p:spPr>
          <a:xfrm>
            <a:off x="3009900" y="1721906"/>
            <a:ext cx="47244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3366FF"/>
                </a:solidFill>
                <a:latin typeface="Trebuchet MS"/>
                <a:ea typeface="Trebuchet MS"/>
                <a:cs typeface="Trebuchet MS"/>
                <a:sym typeface="Trebuchet MS"/>
              </a:rPr>
              <a:t>Experimente mit kosmischen Strahlen</a:t>
            </a:r>
            <a:endParaRPr sz="1800" b="0">
              <a:solidFill>
                <a:srgbClr val="3366FF"/>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rgbClr val="000000"/>
                </a:solidFill>
                <a:latin typeface="Trebuchet MS"/>
                <a:ea typeface="Trebuchet MS"/>
                <a:cs typeface="Trebuchet MS"/>
                <a:sym typeface="Trebuchet MS"/>
              </a:rPr>
              <a:t>z.B. Auger, IceCube</a:t>
            </a:r>
            <a:endParaRPr sz="1800" b="0">
              <a:solidFill>
                <a:srgbClr val="0060BF"/>
              </a:solidFill>
              <a:latin typeface="Trebuchet MS"/>
              <a:ea typeface="Trebuchet MS"/>
              <a:cs typeface="Trebuchet MS"/>
              <a:sym typeface="Trebuchet MS"/>
            </a:endParaRPr>
          </a:p>
        </p:txBody>
      </p:sp>
      <p:grpSp>
        <p:nvGrpSpPr>
          <p:cNvPr id="106" name="Google Shape;106;p3"/>
          <p:cNvGrpSpPr/>
          <p:nvPr/>
        </p:nvGrpSpPr>
        <p:grpSpPr>
          <a:xfrm>
            <a:off x="7514696" y="1083733"/>
            <a:ext cx="1962150" cy="1258888"/>
            <a:chOff x="7332663" y="1816100"/>
            <a:chExt cx="1962150" cy="1258888"/>
          </a:xfrm>
        </p:grpSpPr>
        <p:pic>
          <p:nvPicPr>
            <p:cNvPr id="107" name="Google Shape;107;p3"/>
            <p:cNvPicPr preferRelativeResize="0"/>
            <p:nvPr/>
          </p:nvPicPr>
          <p:blipFill rotWithShape="1">
            <a:blip r:embed="rId5">
              <a:alphaModFix/>
            </a:blip>
            <a:srcRect/>
            <a:stretch/>
          </p:blipFill>
          <p:spPr>
            <a:xfrm>
              <a:off x="7332663" y="1816100"/>
              <a:ext cx="1962150" cy="1258888"/>
            </a:xfrm>
            <a:prstGeom prst="rect">
              <a:avLst/>
            </a:prstGeom>
            <a:noFill/>
            <a:ln>
              <a:noFill/>
            </a:ln>
          </p:spPr>
        </p:pic>
        <p:sp>
          <p:nvSpPr>
            <p:cNvPr id="108" name="Google Shape;108;p3"/>
            <p:cNvSpPr/>
            <p:nvPr/>
          </p:nvSpPr>
          <p:spPr>
            <a:xfrm>
              <a:off x="8178392" y="1906588"/>
              <a:ext cx="107568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Gran Sasso</a:t>
              </a:r>
              <a:endParaRPr sz="2400" b="1">
                <a:solidFill>
                  <a:srgbClr val="0060BF"/>
                </a:solidFill>
                <a:latin typeface="Trebuchet MS"/>
                <a:ea typeface="Trebuchet MS"/>
                <a:cs typeface="Trebuchet MS"/>
                <a:sym typeface="Trebuchet MS"/>
              </a:endParaRPr>
            </a:p>
          </p:txBody>
        </p:sp>
      </p:grpSp>
      <p:grpSp>
        <p:nvGrpSpPr>
          <p:cNvPr id="109" name="Google Shape;109;p3"/>
          <p:cNvGrpSpPr/>
          <p:nvPr/>
        </p:nvGrpSpPr>
        <p:grpSpPr>
          <a:xfrm>
            <a:off x="5395468" y="2168819"/>
            <a:ext cx="1348232" cy="1010440"/>
            <a:chOff x="5217668" y="2380488"/>
            <a:chExt cx="1348232" cy="1010440"/>
          </a:xfrm>
        </p:grpSpPr>
        <p:pic>
          <p:nvPicPr>
            <p:cNvPr id="110" name="Google Shape;110;p3" descr="Auger_pampa.JPG"/>
            <p:cNvPicPr preferRelativeResize="0"/>
            <p:nvPr/>
          </p:nvPicPr>
          <p:blipFill rotWithShape="1">
            <a:blip r:embed="rId6">
              <a:alphaModFix/>
            </a:blip>
            <a:srcRect/>
            <a:stretch/>
          </p:blipFill>
          <p:spPr>
            <a:xfrm>
              <a:off x="5217668" y="2380488"/>
              <a:ext cx="1348232" cy="1010440"/>
            </a:xfrm>
            <a:prstGeom prst="rect">
              <a:avLst/>
            </a:prstGeom>
            <a:noFill/>
            <a:ln>
              <a:noFill/>
            </a:ln>
          </p:spPr>
        </p:pic>
        <p:sp>
          <p:nvSpPr>
            <p:cNvPr id="111" name="Google Shape;111;p3"/>
            <p:cNvSpPr/>
            <p:nvPr/>
          </p:nvSpPr>
          <p:spPr>
            <a:xfrm>
              <a:off x="5270092" y="2427288"/>
              <a:ext cx="6744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Auger</a:t>
              </a:r>
              <a:endParaRPr sz="2400" b="1">
                <a:solidFill>
                  <a:srgbClr val="0060BF"/>
                </a:solidFill>
                <a:latin typeface="Trebuchet MS"/>
                <a:ea typeface="Trebuchet MS"/>
                <a:cs typeface="Trebuchet MS"/>
                <a:sym typeface="Trebuchet MS"/>
              </a:endParaRPr>
            </a:p>
          </p:txBody>
        </p:sp>
      </p:grpSp>
      <p:grpSp>
        <p:nvGrpSpPr>
          <p:cNvPr id="112" name="Google Shape;112;p3"/>
          <p:cNvGrpSpPr/>
          <p:nvPr/>
        </p:nvGrpSpPr>
        <p:grpSpPr>
          <a:xfrm>
            <a:off x="4284132" y="4711700"/>
            <a:ext cx="1862668" cy="1816099"/>
            <a:chOff x="829732" y="4842932"/>
            <a:chExt cx="1659467" cy="1659467"/>
          </a:xfrm>
        </p:grpSpPr>
        <p:pic>
          <p:nvPicPr>
            <p:cNvPr id="113" name="Google Shape;113;p3" descr="HubbleTelescope.jpg"/>
            <p:cNvPicPr preferRelativeResize="0"/>
            <p:nvPr/>
          </p:nvPicPr>
          <p:blipFill rotWithShape="1">
            <a:blip r:embed="rId7">
              <a:alphaModFix/>
            </a:blip>
            <a:srcRect/>
            <a:stretch/>
          </p:blipFill>
          <p:spPr>
            <a:xfrm>
              <a:off x="829732" y="4842932"/>
              <a:ext cx="1659467" cy="1659467"/>
            </a:xfrm>
            <a:prstGeom prst="rect">
              <a:avLst/>
            </a:prstGeom>
            <a:noFill/>
            <a:ln>
              <a:noFill/>
            </a:ln>
          </p:spPr>
        </p:pic>
        <p:sp>
          <p:nvSpPr>
            <p:cNvPr id="114" name="Google Shape;114;p3"/>
            <p:cNvSpPr/>
            <p:nvPr/>
          </p:nvSpPr>
          <p:spPr>
            <a:xfrm>
              <a:off x="876832" y="4892679"/>
              <a:ext cx="7784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chemeClr val="lt1"/>
                  </a:solidFill>
                  <a:latin typeface="Trebuchet MS"/>
                  <a:ea typeface="Trebuchet MS"/>
                  <a:cs typeface="Trebuchet MS"/>
                  <a:sym typeface="Trebuchet MS"/>
                </a:rPr>
                <a:t>Hubble</a:t>
              </a:r>
              <a:endParaRPr sz="1400" b="1" dirty="0">
                <a:solidFill>
                  <a:srgbClr val="0060BF"/>
                </a:solidFill>
                <a:latin typeface="Trebuchet MS"/>
                <a:ea typeface="Trebuchet MS"/>
                <a:cs typeface="Trebuchet MS"/>
                <a:sym typeface="Trebuchet MS"/>
              </a:endParaRPr>
            </a:p>
          </p:txBody>
        </p:sp>
      </p:grpSp>
      <p:grpSp>
        <p:nvGrpSpPr>
          <p:cNvPr id="115" name="Google Shape;115;p3"/>
          <p:cNvGrpSpPr/>
          <p:nvPr/>
        </p:nvGrpSpPr>
        <p:grpSpPr>
          <a:xfrm>
            <a:off x="763795" y="4745566"/>
            <a:ext cx="3185908" cy="1790700"/>
            <a:chOff x="6008895" y="4237566"/>
            <a:chExt cx="3185908" cy="1790700"/>
          </a:xfrm>
        </p:grpSpPr>
        <p:pic>
          <p:nvPicPr>
            <p:cNvPr id="116" name="Google Shape;116;p3" descr="VLT_ESO-580x326.jpg"/>
            <p:cNvPicPr preferRelativeResize="0"/>
            <p:nvPr/>
          </p:nvPicPr>
          <p:blipFill rotWithShape="1">
            <a:blip r:embed="rId8">
              <a:alphaModFix/>
            </a:blip>
            <a:srcRect/>
            <a:stretch/>
          </p:blipFill>
          <p:spPr>
            <a:xfrm>
              <a:off x="6008895" y="4237566"/>
              <a:ext cx="3185908" cy="1790700"/>
            </a:xfrm>
            <a:prstGeom prst="rect">
              <a:avLst/>
            </a:prstGeom>
            <a:noFill/>
            <a:ln>
              <a:noFill/>
            </a:ln>
          </p:spPr>
        </p:pic>
        <p:sp>
          <p:nvSpPr>
            <p:cNvPr id="117" name="Google Shape;117;p3"/>
            <p:cNvSpPr/>
            <p:nvPr/>
          </p:nvSpPr>
          <p:spPr>
            <a:xfrm>
              <a:off x="6367469" y="4342346"/>
              <a:ext cx="245297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Very Large Telescope (VLT)</a:t>
              </a:r>
              <a:endParaRPr sz="1400" b="1">
                <a:solidFill>
                  <a:srgbClr val="0060BF"/>
                </a:solidFill>
                <a:latin typeface="Trebuchet MS"/>
                <a:ea typeface="Trebuchet MS"/>
                <a:cs typeface="Trebuchet MS"/>
                <a:sym typeface="Trebuchet MS"/>
              </a:endParaRPr>
            </a:p>
          </p:txBody>
        </p:sp>
      </p:grpSp>
      <p:sp>
        <p:nvSpPr>
          <p:cNvPr id="118" name="Google Shape;118;p3"/>
          <p:cNvSpPr/>
          <p:nvPr/>
        </p:nvSpPr>
        <p:spPr>
          <a:xfrm>
            <a:off x="2214559" y="2623612"/>
            <a:ext cx="51647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Trebuchet MS"/>
                <a:ea typeface="Trebuchet MS"/>
                <a:cs typeface="Trebuchet MS"/>
                <a:sym typeface="Trebuchet MS"/>
              </a:rPr>
              <a:t>LHC</a:t>
            </a:r>
            <a:endParaRPr sz="1400" b="1">
              <a:solidFill>
                <a:srgbClr val="0060BF"/>
              </a:solidFill>
              <a:latin typeface="Trebuchet MS"/>
              <a:ea typeface="Trebuchet MS"/>
              <a:cs typeface="Trebuchet MS"/>
              <a:sym typeface="Trebuchet MS"/>
            </a:endParaRPr>
          </a:p>
        </p:txBody>
      </p:sp>
      <p:sp>
        <p:nvSpPr>
          <p:cNvPr id="119" name="Google Shape;119;p3"/>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endParaRPr sz="1000" b="0">
              <a:solidFill>
                <a:srgbClr val="000000"/>
              </a:solidFill>
              <a:latin typeface="Arial"/>
              <a:ea typeface="Arial"/>
              <a:cs typeface="Arial"/>
              <a:sym typeface="Arial"/>
            </a:endParaRPr>
          </a:p>
        </p:txBody>
      </p:sp>
      <p:sp>
        <p:nvSpPr>
          <p:cNvPr id="120" name="Google Shape;120;p3"/>
          <p:cNvSpPr/>
          <p:nvPr/>
        </p:nvSpPr>
        <p:spPr>
          <a:xfrm>
            <a:off x="6238750" y="4597616"/>
            <a:ext cx="34258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err="1">
                <a:solidFill>
                  <a:srgbClr val="C40202"/>
                </a:solidFill>
                <a:latin typeface="Trebuchet MS"/>
                <a:ea typeface="Trebuchet MS"/>
                <a:cs typeface="Trebuchet MS"/>
                <a:sym typeface="Trebuchet MS"/>
              </a:rPr>
              <a:t>Gravitationswellenexperimente</a:t>
            </a:r>
            <a:r>
              <a:rPr lang="en-US" sz="1800" b="0" dirty="0" err="1">
                <a:solidFill>
                  <a:schemeClr val="dk1"/>
                </a:solidFill>
                <a:latin typeface="Trebuchet MS"/>
                <a:ea typeface="Trebuchet MS"/>
                <a:cs typeface="Trebuchet MS"/>
                <a:sym typeface="Trebuchet MS"/>
              </a:rPr>
              <a:t>z.B</a:t>
            </a:r>
            <a:r>
              <a:rPr lang="en-US" sz="1800" b="0" dirty="0">
                <a:solidFill>
                  <a:schemeClr val="dk1"/>
                </a:solidFill>
                <a:latin typeface="Trebuchet MS"/>
                <a:ea typeface="Trebuchet MS"/>
                <a:cs typeface="Trebuchet MS"/>
                <a:sym typeface="Trebuchet MS"/>
              </a:rPr>
              <a:t>. LIGO, VIRGO</a:t>
            </a:r>
            <a:endParaRPr dirty="0"/>
          </a:p>
        </p:txBody>
      </p:sp>
      <p:pic>
        <p:nvPicPr>
          <p:cNvPr id="121" name="Google Shape;121;p3" descr="LIGOfirstevent.jpg"/>
          <p:cNvPicPr preferRelativeResize="0"/>
          <p:nvPr/>
        </p:nvPicPr>
        <p:blipFill rotWithShape="1">
          <a:blip r:embed="rId9">
            <a:alphaModFix/>
          </a:blip>
          <a:srcRect/>
          <a:stretch/>
        </p:blipFill>
        <p:spPr>
          <a:xfrm>
            <a:off x="6807200" y="5176836"/>
            <a:ext cx="2514600" cy="1414463"/>
          </a:xfrm>
          <a:prstGeom prst="rect">
            <a:avLst/>
          </a:prstGeom>
          <a:noFill/>
          <a:ln>
            <a:noFill/>
          </a:ln>
        </p:spPr>
      </p:pic>
      <p:sp>
        <p:nvSpPr>
          <p:cNvPr id="122" name="Google Shape;122;p3"/>
          <p:cNvSpPr/>
          <p:nvPr/>
        </p:nvSpPr>
        <p:spPr>
          <a:xfrm rot="-664914">
            <a:off x="8373333" y="4953100"/>
            <a:ext cx="719111" cy="369332"/>
          </a:xfrm>
          <a:prstGeom prst="rect">
            <a:avLst/>
          </a:prstGeom>
          <a:solidFill>
            <a:srgbClr val="E7C81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40202"/>
                </a:solidFill>
                <a:latin typeface="Trebuchet MS"/>
                <a:ea typeface="Trebuchet MS"/>
                <a:cs typeface="Trebuchet MS"/>
                <a:sym typeface="Trebuchet MS"/>
              </a:rPr>
              <a:t>NEU!</a:t>
            </a:r>
            <a:endParaRPr sz="1800" b="1">
              <a:solidFill>
                <a:schemeClr val="dk1"/>
              </a:solidFill>
              <a:latin typeface="Trebuchet MS"/>
              <a:ea typeface="Trebuchet MS"/>
              <a:cs typeface="Trebuchet MS"/>
              <a:sym typeface="Trebuchet MS"/>
            </a:endParaRPr>
          </a:p>
        </p:txBody>
      </p:sp>
      <p:sp>
        <p:nvSpPr>
          <p:cNvPr id="2" name="Google Shape;122;p3">
            <a:extLst>
              <a:ext uri="{FF2B5EF4-FFF2-40B4-BE49-F238E27FC236}">
                <a16:creationId xmlns:a16="http://schemas.microsoft.com/office/drawing/2014/main" id="{D1E79268-1529-697C-66C0-8082CEF0311C}"/>
              </a:ext>
            </a:extLst>
          </p:cNvPr>
          <p:cNvSpPr/>
          <p:nvPr/>
        </p:nvSpPr>
        <p:spPr>
          <a:xfrm rot="-664914">
            <a:off x="6517732" y="4209046"/>
            <a:ext cx="719111" cy="369332"/>
          </a:xfrm>
          <a:prstGeom prst="rect">
            <a:avLst/>
          </a:prstGeom>
          <a:solidFill>
            <a:srgbClr val="E7C816"/>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C40202"/>
                </a:solidFill>
                <a:latin typeface="Trebuchet MS"/>
                <a:ea typeface="Trebuchet MS"/>
                <a:cs typeface="Trebuchet MS"/>
                <a:sym typeface="Trebuchet MS"/>
              </a:rPr>
              <a:t>NEU!</a:t>
            </a:r>
            <a:endParaRPr sz="1800" b="1">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7"/>
        <p:cNvGrpSpPr/>
        <p:nvPr/>
      </p:nvGrpSpPr>
      <p:grpSpPr>
        <a:xfrm>
          <a:off x="0" y="0"/>
          <a:ext cx="0" cy="0"/>
          <a:chOff x="0" y="0"/>
          <a:chExt cx="0" cy="0"/>
        </a:xfrm>
      </p:grpSpPr>
      <p:sp>
        <p:nvSpPr>
          <p:cNvPr id="588" name="Google Shape;588;p30"/>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589" name="Google Shape;589;p30"/>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30</a:t>
            </a:fld>
            <a:endParaRPr sz="1000" b="0" i="1">
              <a:solidFill>
                <a:schemeClr val="dk1"/>
              </a:solidFill>
              <a:latin typeface="Arial"/>
              <a:ea typeface="Arial"/>
              <a:cs typeface="Arial"/>
              <a:sym typeface="Arial"/>
            </a:endParaRPr>
          </a:p>
        </p:txBody>
      </p:sp>
      <p:sp>
        <p:nvSpPr>
          <p:cNvPr id="590" name="Google Shape;590;p30"/>
          <p:cNvSpPr txBox="1">
            <a:spLocks noGrp="1"/>
          </p:cNvSpPr>
          <p:nvPr>
            <p:ph type="title"/>
          </p:nvPr>
        </p:nvSpPr>
        <p:spPr>
          <a:xfrm>
            <a:off x="2925236" y="546100"/>
            <a:ext cx="4254497" cy="482600"/>
          </a:xfrm>
          <a:prstGeom prst="rect">
            <a:avLst/>
          </a:prstGeom>
          <a:solidFill>
            <a:srgbClr val="FFED94"/>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600">
                <a:solidFill>
                  <a:srgbClr val="0000FF"/>
                </a:solidFill>
                <a:latin typeface="Trebuchet MS"/>
                <a:ea typeface="Trebuchet MS"/>
                <a:cs typeface="Trebuchet MS"/>
                <a:sym typeface="Trebuchet MS"/>
              </a:rPr>
              <a:t>ATLAS-Experiment</a:t>
            </a:r>
            <a:endParaRPr/>
          </a:p>
        </p:txBody>
      </p:sp>
      <p:sp>
        <p:nvSpPr>
          <p:cNvPr id="591" name="Google Shape;591;p30"/>
          <p:cNvSpPr txBox="1">
            <a:spLocks noGrp="1"/>
          </p:cNvSpPr>
          <p:nvPr>
            <p:ph type="sldNum" idx="4294967295"/>
          </p:nvPr>
        </p:nvSpPr>
        <p:spPr>
          <a:xfrm>
            <a:off x="4924423"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30</a:t>
            </a:fld>
            <a:endParaRPr sz="1000" b="0" i="1">
              <a:solidFill>
                <a:schemeClr val="lt1"/>
              </a:solidFill>
              <a:latin typeface="Arial"/>
              <a:ea typeface="Arial"/>
              <a:cs typeface="Arial"/>
              <a:sym typeface="Arial"/>
            </a:endParaRPr>
          </a:p>
        </p:txBody>
      </p:sp>
      <p:pic>
        <p:nvPicPr>
          <p:cNvPr id="592" name="Google Shape;592;p30" descr="ATLASlogo_White_480x720_02.jpg"/>
          <p:cNvPicPr preferRelativeResize="0"/>
          <p:nvPr/>
        </p:nvPicPr>
        <p:blipFill rotWithShape="1">
          <a:blip r:embed="rId4">
            <a:alphaModFix/>
          </a:blip>
          <a:srcRect/>
          <a:stretch/>
        </p:blipFill>
        <p:spPr>
          <a:xfrm>
            <a:off x="651933" y="177800"/>
            <a:ext cx="618067" cy="927100"/>
          </a:xfrm>
          <a:prstGeom prst="rect">
            <a:avLst/>
          </a:prstGeom>
          <a:noFill/>
          <a:ln>
            <a:noFill/>
          </a:ln>
        </p:spPr>
      </p:pic>
      <p:sp>
        <p:nvSpPr>
          <p:cNvPr id="2" name="Google Shape;12;p56">
            <a:extLst>
              <a:ext uri="{FF2B5EF4-FFF2-40B4-BE49-F238E27FC236}">
                <a16:creationId xmlns:a16="http://schemas.microsoft.com/office/drawing/2014/main" id="{08848812-288E-4CF7-33A2-F58B2E1C4E4F}"/>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1218A"/>
        </a:solidFill>
        <a:effectLst/>
      </p:bgPr>
    </p:bg>
    <p:spTree>
      <p:nvGrpSpPr>
        <p:cNvPr id="1" name="Shape 598"/>
        <p:cNvGrpSpPr/>
        <p:nvPr/>
      </p:nvGrpSpPr>
      <p:grpSpPr>
        <a:xfrm>
          <a:off x="0" y="0"/>
          <a:ext cx="0" cy="0"/>
          <a:chOff x="0" y="0"/>
          <a:chExt cx="0" cy="0"/>
        </a:xfrm>
      </p:grpSpPr>
      <p:sp>
        <p:nvSpPr>
          <p:cNvPr id="599" name="Google Shape;599;p31"/>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600" name="Google Shape;600;p31"/>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31</a:t>
            </a:fld>
            <a:endParaRPr b="0" i="0">
              <a:latin typeface="Arial"/>
              <a:ea typeface="Arial"/>
              <a:cs typeface="Arial"/>
              <a:sym typeface="Arial"/>
            </a:endParaRPr>
          </a:p>
        </p:txBody>
      </p:sp>
      <p:sp>
        <p:nvSpPr>
          <p:cNvPr id="601" name="Google Shape;601;p31"/>
          <p:cNvSpPr txBox="1">
            <a:spLocks noGrp="1"/>
          </p:cNvSpPr>
          <p:nvPr>
            <p:ph type="title"/>
          </p:nvPr>
        </p:nvSpPr>
        <p:spPr>
          <a:xfrm>
            <a:off x="727075" y="315913"/>
            <a:ext cx="8559800" cy="476250"/>
          </a:xfrm>
          <a:prstGeom prst="rect">
            <a:avLst/>
          </a:prstGeom>
          <a:gradFill>
            <a:gsLst>
              <a:gs pos="0">
                <a:srgbClr val="FFFFFF"/>
              </a:gs>
              <a:gs pos="100000">
                <a:srgbClr val="97C1E1"/>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0">
                <a:solidFill>
                  <a:srgbClr val="21218A"/>
                </a:solidFill>
                <a:latin typeface="Trebuchet MS"/>
                <a:ea typeface="Trebuchet MS"/>
                <a:cs typeface="Trebuchet MS"/>
                <a:sym typeface="Trebuchet MS"/>
              </a:rPr>
              <a:t>Masse des Higgs-Bosons ( ≈ 125 GeV )</a:t>
            </a:r>
            <a:endParaRPr/>
          </a:p>
        </p:txBody>
      </p:sp>
      <p:sp>
        <p:nvSpPr>
          <p:cNvPr id="602" name="Google Shape;602;p31"/>
          <p:cNvSpPr txBox="1"/>
          <p:nvPr/>
        </p:nvSpPr>
        <p:spPr>
          <a:xfrm>
            <a:off x="13377333" y="5960533"/>
            <a:ext cx="184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pic>
        <p:nvPicPr>
          <p:cNvPr id="603" name="Google Shape;603;p31" descr="4l-FixedScale-NoMuProf2.gif"/>
          <p:cNvPicPr preferRelativeResize="0"/>
          <p:nvPr/>
        </p:nvPicPr>
        <p:blipFill rotWithShape="1">
          <a:blip r:embed="rId3">
            <a:alphaModFix/>
          </a:blip>
          <a:srcRect/>
          <a:stretch/>
        </p:blipFill>
        <p:spPr>
          <a:xfrm>
            <a:off x="5307149" y="1777999"/>
            <a:ext cx="4260182" cy="4131733"/>
          </a:xfrm>
          <a:prstGeom prst="rect">
            <a:avLst/>
          </a:prstGeom>
          <a:noFill/>
          <a:ln>
            <a:noFill/>
          </a:ln>
        </p:spPr>
      </p:pic>
      <p:pic>
        <p:nvPicPr>
          <p:cNvPr id="604" name="Google Shape;604;p31" descr="new_boson_125_small.jpg"/>
          <p:cNvPicPr preferRelativeResize="0"/>
          <p:nvPr/>
        </p:nvPicPr>
        <p:blipFill rotWithShape="1">
          <a:blip r:embed="rId4">
            <a:alphaModFix/>
          </a:blip>
          <a:srcRect/>
          <a:stretch/>
        </p:blipFill>
        <p:spPr>
          <a:xfrm>
            <a:off x="355598" y="1778000"/>
            <a:ext cx="4826000" cy="4126230"/>
          </a:xfrm>
          <a:prstGeom prst="rect">
            <a:avLst/>
          </a:prstGeom>
          <a:noFill/>
          <a:ln>
            <a:noFill/>
          </a:ln>
        </p:spPr>
      </p:pic>
      <p:sp>
        <p:nvSpPr>
          <p:cNvPr id="605" name="Google Shape;605;p31"/>
          <p:cNvSpPr/>
          <p:nvPr/>
        </p:nvSpPr>
        <p:spPr>
          <a:xfrm rot="-394163">
            <a:off x="2758456" y="1150960"/>
            <a:ext cx="4497128" cy="4001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7C816"/>
                </a:solidFill>
                <a:latin typeface="Trebuchet MS"/>
                <a:ea typeface="Trebuchet MS"/>
                <a:cs typeface="Trebuchet MS"/>
                <a:sym typeface="Trebuchet MS"/>
              </a:rPr>
              <a:t>Das Higgs-Boson </a:t>
            </a:r>
            <a:r>
              <a:rPr lang="en-US" sz="2000">
                <a:solidFill>
                  <a:srgbClr val="E7C816"/>
                </a:solidFill>
                <a:latin typeface="Trebuchet MS"/>
                <a:ea typeface="Trebuchet MS"/>
                <a:cs typeface="Trebuchet MS"/>
                <a:sym typeface="Trebuchet MS"/>
              </a:rPr>
              <a:t>ist</a:t>
            </a:r>
            <a:r>
              <a:rPr lang="en-US" sz="2000" b="0">
                <a:solidFill>
                  <a:srgbClr val="E7C816"/>
                </a:solidFill>
                <a:latin typeface="Trebuchet MS"/>
                <a:ea typeface="Trebuchet MS"/>
                <a:cs typeface="Trebuchet MS"/>
                <a:sym typeface="Trebuchet MS"/>
              </a:rPr>
              <a:t> zehn Jahre alt!</a:t>
            </a:r>
            <a:endParaRPr sz="2000" b="1">
              <a:solidFill>
                <a:srgbClr val="E7C816"/>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0"/>
        <p:cNvGrpSpPr/>
        <p:nvPr/>
      </p:nvGrpSpPr>
      <p:grpSpPr>
        <a:xfrm>
          <a:off x="0" y="0"/>
          <a:ext cx="0" cy="0"/>
          <a:chOff x="0" y="0"/>
          <a:chExt cx="0" cy="0"/>
        </a:xfrm>
      </p:grpSpPr>
      <p:sp>
        <p:nvSpPr>
          <p:cNvPr id="611" name="Google Shape;611;p32"/>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latin typeface="Arial"/>
                <a:ea typeface="Arial"/>
                <a:cs typeface="Arial"/>
                <a:sym typeface="Arial"/>
              </a:rPr>
              <a:t>C.-E. Wulz</a:t>
            </a:r>
            <a:endParaRPr b="0" i="0">
              <a:latin typeface="Arial"/>
              <a:ea typeface="Arial"/>
              <a:cs typeface="Arial"/>
              <a:sym typeface="Arial"/>
            </a:endParaRPr>
          </a:p>
        </p:txBody>
      </p:sp>
      <p:sp>
        <p:nvSpPr>
          <p:cNvPr id="612" name="Google Shape;612;p32"/>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latin typeface="Arial"/>
                <a:ea typeface="Arial"/>
                <a:cs typeface="Arial"/>
                <a:sym typeface="Arial"/>
              </a:rPr>
              <a:t>32</a:t>
            </a:fld>
            <a:endParaRPr b="0" i="0">
              <a:latin typeface="Arial"/>
              <a:ea typeface="Arial"/>
              <a:cs typeface="Arial"/>
              <a:sym typeface="Arial"/>
            </a:endParaRPr>
          </a:p>
        </p:txBody>
      </p:sp>
      <p:sp>
        <p:nvSpPr>
          <p:cNvPr id="613" name="Google Shape;613;p32"/>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lnSpc>
                <a:spcPct val="100000"/>
              </a:lnSpc>
              <a:spcBef>
                <a:spcPts val="0"/>
              </a:spcBef>
              <a:spcAft>
                <a:spcPts val="0"/>
              </a:spcAft>
              <a:buClr>
                <a:schemeClr val="lt1"/>
              </a:buClr>
              <a:buSzPts val="1000"/>
              <a:buFont typeface="Arial"/>
              <a:buNone/>
            </a:pPr>
            <a:r>
              <a:rPr lang="en-US" sz="1000" b="1" i="1" u="none" strike="noStrike" cap="none">
                <a:solidFill>
                  <a:schemeClr val="lt1"/>
                </a:solidFill>
                <a:latin typeface="Arial"/>
                <a:ea typeface="Arial"/>
                <a:cs typeface="Arial"/>
                <a:sym typeface="Arial"/>
              </a:rPr>
              <a:t>C.-E. Wulz</a:t>
            </a:r>
            <a:endParaRPr sz="1000" b="0" i="1" u="none" strike="noStrike" cap="none">
              <a:solidFill>
                <a:schemeClr val="lt1"/>
              </a:solidFill>
              <a:latin typeface="Arial"/>
              <a:ea typeface="Arial"/>
              <a:cs typeface="Arial"/>
              <a:sym typeface="Arial"/>
            </a:endParaRPr>
          </a:p>
        </p:txBody>
      </p:sp>
      <p:sp>
        <p:nvSpPr>
          <p:cNvPr id="614" name="Google Shape;614;p32"/>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lt1"/>
              </a:buClr>
              <a:buSzPts val="1000"/>
              <a:buFont typeface="Arial"/>
              <a:buNone/>
            </a:pPr>
            <a:fld id="{00000000-1234-1234-1234-123412341234}" type="slidenum">
              <a:rPr lang="en-US" sz="1000" b="1" i="1" u="none" strike="noStrike" cap="none">
                <a:solidFill>
                  <a:schemeClr val="lt1"/>
                </a:solidFill>
                <a:latin typeface="Arial"/>
                <a:ea typeface="Arial"/>
                <a:cs typeface="Arial"/>
                <a:sym typeface="Arial"/>
              </a:rPr>
              <a:t>32</a:t>
            </a:fld>
            <a:endParaRPr sz="1000" b="0" i="1" u="none" strike="noStrike" cap="none">
              <a:solidFill>
                <a:schemeClr val="lt1"/>
              </a:solidFill>
              <a:latin typeface="Arial"/>
              <a:ea typeface="Arial"/>
              <a:cs typeface="Arial"/>
              <a:sym typeface="Arial"/>
            </a:endParaRPr>
          </a:p>
        </p:txBody>
      </p:sp>
      <p:sp>
        <p:nvSpPr>
          <p:cNvPr id="615" name="Google Shape;615;p32"/>
          <p:cNvSpPr/>
          <p:nvPr/>
        </p:nvSpPr>
        <p:spPr>
          <a:xfrm>
            <a:off x="4707102" y="3969379"/>
            <a:ext cx="3541354"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a:solidFill>
                  <a:srgbClr val="D0D0F4"/>
                </a:solidFill>
                <a:latin typeface="Trebuchet MS"/>
                <a:ea typeface="Trebuchet MS"/>
                <a:cs typeface="Trebuchet MS"/>
                <a:sym typeface="Trebuchet MS"/>
              </a:rPr>
              <a:t>H → ZZ →</a:t>
            </a:r>
            <a:r>
              <a:rPr lang="en-US" sz="3200" b="0">
                <a:solidFill>
                  <a:schemeClr val="lt1"/>
                </a:solidFill>
                <a:latin typeface="Trebuchet MS"/>
                <a:ea typeface="Trebuchet MS"/>
                <a:cs typeface="Trebuchet MS"/>
                <a:sym typeface="Trebuchet MS"/>
              </a:rPr>
              <a:t> </a:t>
            </a:r>
            <a:r>
              <a:rPr lang="en-US" sz="3200" b="0">
                <a:solidFill>
                  <a:srgbClr val="FF0000"/>
                </a:solidFill>
                <a:latin typeface="Trebuchet MS"/>
                <a:ea typeface="Trebuchet MS"/>
                <a:cs typeface="Trebuchet MS"/>
                <a:sym typeface="Trebuchet MS"/>
              </a:rPr>
              <a:t>2</a:t>
            </a:r>
            <a:r>
              <a:rPr lang="en-US" sz="3200" b="0">
                <a:solidFill>
                  <a:srgbClr val="FF0000"/>
                </a:solidFill>
                <a:latin typeface="Noto Sans Symbols"/>
                <a:ea typeface="Noto Sans Symbols"/>
                <a:cs typeface="Noto Sans Symbols"/>
                <a:sym typeface="Noto Sans Symbols"/>
              </a:rPr>
              <a:t>μ </a:t>
            </a:r>
            <a:r>
              <a:rPr lang="en-US" sz="3200" b="0">
                <a:solidFill>
                  <a:srgbClr val="D0D0F4"/>
                </a:solidFill>
                <a:latin typeface="Trebuchet MS"/>
                <a:ea typeface="Trebuchet MS"/>
                <a:cs typeface="Trebuchet MS"/>
                <a:sym typeface="Trebuchet MS"/>
              </a:rPr>
              <a:t>+</a:t>
            </a:r>
            <a:r>
              <a:rPr lang="en-US" sz="3200" b="0">
                <a:solidFill>
                  <a:schemeClr val="lt1"/>
                </a:solidFill>
                <a:latin typeface="Trebuchet MS"/>
                <a:ea typeface="Trebuchet MS"/>
                <a:cs typeface="Trebuchet MS"/>
                <a:sym typeface="Trebuchet MS"/>
              </a:rPr>
              <a:t> </a:t>
            </a:r>
            <a:r>
              <a:rPr lang="en-US" sz="3200" b="0">
                <a:solidFill>
                  <a:srgbClr val="00BF00"/>
                </a:solidFill>
                <a:latin typeface="Trebuchet MS"/>
                <a:ea typeface="Trebuchet MS"/>
                <a:cs typeface="Trebuchet MS"/>
                <a:sym typeface="Trebuchet MS"/>
              </a:rPr>
              <a:t>2e</a:t>
            </a:r>
            <a:endParaRPr sz="3200" b="1">
              <a:solidFill>
                <a:srgbClr val="FF0000"/>
              </a:solidFill>
              <a:latin typeface="Times New Roman"/>
              <a:ea typeface="Times New Roman"/>
              <a:cs typeface="Times New Roman"/>
              <a:sym typeface="Times New Roman"/>
            </a:endParaRPr>
          </a:p>
        </p:txBody>
      </p:sp>
      <p:pic>
        <p:nvPicPr>
          <p:cNvPr id="616" name="Google Shape;616;p32" descr="Higgs_hinter_Vorhang.jpg"/>
          <p:cNvPicPr preferRelativeResize="0"/>
          <p:nvPr/>
        </p:nvPicPr>
        <p:blipFill rotWithShape="1">
          <a:blip r:embed="rId4">
            <a:alphaModFix/>
          </a:blip>
          <a:srcRect/>
          <a:stretch/>
        </p:blipFill>
        <p:spPr>
          <a:xfrm>
            <a:off x="7572248" y="1841500"/>
            <a:ext cx="2333752" cy="1166876"/>
          </a:xfrm>
          <a:prstGeom prst="rect">
            <a:avLst/>
          </a:prstGeom>
          <a:noFill/>
          <a:ln>
            <a:noFill/>
          </a:ln>
        </p:spPr>
      </p:pic>
      <p:sp>
        <p:nvSpPr>
          <p:cNvPr id="2" name="Google Shape;12;p56">
            <a:extLst>
              <a:ext uri="{FF2B5EF4-FFF2-40B4-BE49-F238E27FC236}">
                <a16:creationId xmlns:a16="http://schemas.microsoft.com/office/drawing/2014/main" id="{9F17E65E-BD71-171C-587B-F1D2F3266364}"/>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2"/>
        <p:cNvGrpSpPr/>
        <p:nvPr/>
      </p:nvGrpSpPr>
      <p:grpSpPr>
        <a:xfrm>
          <a:off x="0" y="0"/>
          <a:ext cx="0" cy="0"/>
          <a:chOff x="0" y="0"/>
          <a:chExt cx="0" cy="0"/>
        </a:xfrm>
      </p:grpSpPr>
      <p:sp>
        <p:nvSpPr>
          <p:cNvPr id="623" name="Google Shape;623;p33"/>
          <p:cNvSpPr txBox="1">
            <a:spLocks noGrp="1"/>
          </p:cNvSpPr>
          <p:nvPr>
            <p:ph type="dt" idx="4294967295"/>
          </p:nvPr>
        </p:nvSpPr>
        <p:spPr>
          <a:xfrm>
            <a:off x="5334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624" name="Google Shape;624;p33"/>
          <p:cNvSpPr txBox="1">
            <a:spLocks noGrp="1"/>
          </p:cNvSpPr>
          <p:nvPr>
            <p:ph type="sldNum" idx="4294967295"/>
          </p:nvPr>
        </p:nvSpPr>
        <p:spPr>
          <a:xfrm>
            <a:off x="50133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33</a:t>
            </a:fld>
            <a:endParaRPr sz="1000" b="0" i="1">
              <a:solidFill>
                <a:schemeClr val="lt1"/>
              </a:solidFill>
              <a:latin typeface="Arial"/>
              <a:ea typeface="Arial"/>
              <a:cs typeface="Arial"/>
              <a:sym typeface="Arial"/>
            </a:endParaRPr>
          </a:p>
        </p:txBody>
      </p:sp>
      <p:sp>
        <p:nvSpPr>
          <p:cNvPr id="625" name="Google Shape;625;p33"/>
          <p:cNvSpPr/>
          <p:nvPr/>
        </p:nvSpPr>
        <p:spPr>
          <a:xfrm>
            <a:off x="6801916" y="1524006"/>
            <a:ext cx="240981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Trebuchet MS"/>
                <a:ea typeface="Trebuchet MS"/>
                <a:cs typeface="Trebuchet MS"/>
                <a:sym typeface="Trebuchet MS"/>
              </a:rPr>
              <a:t>10. Dez. 2013</a:t>
            </a:r>
            <a:endParaRPr/>
          </a:p>
        </p:txBody>
      </p:sp>
      <p:sp>
        <p:nvSpPr>
          <p:cNvPr id="626" name="Google Shape;626;p33"/>
          <p:cNvSpPr/>
          <p:nvPr/>
        </p:nvSpPr>
        <p:spPr>
          <a:xfrm>
            <a:off x="3262851" y="3268138"/>
            <a:ext cx="312101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E66E"/>
                </a:solidFill>
                <a:latin typeface="Trebuchet MS"/>
                <a:ea typeface="Trebuchet MS"/>
                <a:cs typeface="Trebuchet MS"/>
                <a:sym typeface="Trebuchet MS"/>
              </a:rPr>
              <a:t>  </a:t>
            </a:r>
            <a:endParaRPr/>
          </a:p>
        </p:txBody>
      </p:sp>
      <p:pic>
        <p:nvPicPr>
          <p:cNvPr id="627" name="Google Shape;627;p33" descr="Higgs_receives_Nobel.jpg"/>
          <p:cNvPicPr preferRelativeResize="0"/>
          <p:nvPr/>
        </p:nvPicPr>
        <p:blipFill rotWithShape="1">
          <a:blip r:embed="rId3">
            <a:alphaModFix/>
          </a:blip>
          <a:srcRect/>
          <a:stretch/>
        </p:blipFill>
        <p:spPr>
          <a:xfrm>
            <a:off x="745066" y="457201"/>
            <a:ext cx="5814471" cy="3268134"/>
          </a:xfrm>
          <a:prstGeom prst="rect">
            <a:avLst/>
          </a:prstGeom>
          <a:noFill/>
          <a:ln>
            <a:noFill/>
          </a:ln>
        </p:spPr>
      </p:pic>
      <p:pic>
        <p:nvPicPr>
          <p:cNvPr id="628" name="Google Shape;628;p33" descr="englert-banquet-arrival_05.jpg"/>
          <p:cNvPicPr preferRelativeResize="0"/>
          <p:nvPr/>
        </p:nvPicPr>
        <p:blipFill rotWithShape="1">
          <a:blip r:embed="rId4">
            <a:alphaModFix/>
          </a:blip>
          <a:srcRect/>
          <a:stretch/>
        </p:blipFill>
        <p:spPr>
          <a:xfrm>
            <a:off x="4368800" y="3589868"/>
            <a:ext cx="5080000" cy="3048000"/>
          </a:xfrm>
          <a:prstGeom prst="rect">
            <a:avLst/>
          </a:prstGeom>
          <a:noFill/>
          <a:ln>
            <a:noFill/>
          </a:ln>
        </p:spPr>
      </p:pic>
      <p:sp>
        <p:nvSpPr>
          <p:cNvPr id="629" name="Google Shape;629;p33"/>
          <p:cNvSpPr/>
          <p:nvPr/>
        </p:nvSpPr>
        <p:spPr>
          <a:xfrm>
            <a:off x="6818849" y="2032005"/>
            <a:ext cx="251141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a:solidFill>
                  <a:schemeClr val="lt1"/>
                </a:solidFill>
                <a:latin typeface="Trebuchet MS"/>
                <a:ea typeface="Trebuchet MS"/>
                <a:cs typeface="Trebuchet MS"/>
                <a:sym typeface="Trebuchet MS"/>
              </a:rPr>
              <a:t>Stockholm</a:t>
            </a:r>
            <a:endParaRPr/>
          </a:p>
        </p:txBody>
      </p:sp>
      <p:sp>
        <p:nvSpPr>
          <p:cNvPr id="630" name="Google Shape;630;p33"/>
          <p:cNvSpPr/>
          <p:nvPr/>
        </p:nvSpPr>
        <p:spPr>
          <a:xfrm>
            <a:off x="478367" y="4994759"/>
            <a:ext cx="4953000" cy="138499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400" b="1">
                <a:solidFill>
                  <a:srgbClr val="FFF9B1"/>
                </a:solidFill>
                <a:latin typeface="Trebuchet MS"/>
                <a:ea typeface="Trebuchet MS"/>
                <a:cs typeface="Trebuchet MS"/>
                <a:sym typeface="Trebuchet MS"/>
              </a:rPr>
              <a:t>“for the theoretical discovery of a mechanism that contributes to our understanding of the origin of mass of subatomic particles, and which recently was confirmed through the discovery of the predicted fundamental particle, by the ATLAS and CMS experiments at CERN’s Large Hadron Collider</a:t>
            </a:r>
            <a:r>
              <a:rPr lang="en-US" sz="1400" b="1">
                <a:solidFill>
                  <a:srgbClr val="FFF9B1"/>
                </a:solidFill>
                <a:latin typeface="Times New Roman"/>
                <a:ea typeface="Times New Roman"/>
                <a:cs typeface="Times New Roman"/>
                <a:sym typeface="Times New Roman"/>
              </a:rPr>
              <a:t>.”</a:t>
            </a:r>
            <a:endParaRPr/>
          </a:p>
        </p:txBody>
      </p:sp>
      <p:pic>
        <p:nvPicPr>
          <p:cNvPr id="631" name="Google Shape;631;p33" descr="nobel_medal.jpg"/>
          <p:cNvPicPr preferRelativeResize="0"/>
          <p:nvPr/>
        </p:nvPicPr>
        <p:blipFill rotWithShape="1">
          <a:blip r:embed="rId5">
            <a:alphaModFix/>
          </a:blip>
          <a:srcRect/>
          <a:stretch/>
        </p:blipFill>
        <p:spPr>
          <a:xfrm>
            <a:off x="584200" y="4140200"/>
            <a:ext cx="770468" cy="711201"/>
          </a:xfrm>
          <a:prstGeom prst="rect">
            <a:avLst/>
          </a:prstGeom>
          <a:noFill/>
          <a:ln>
            <a:noFill/>
          </a:ln>
        </p:spPr>
      </p:pic>
      <p:sp>
        <p:nvSpPr>
          <p:cNvPr id="2" name="Google Shape;12;p56">
            <a:extLst>
              <a:ext uri="{FF2B5EF4-FFF2-40B4-BE49-F238E27FC236}">
                <a16:creationId xmlns:a16="http://schemas.microsoft.com/office/drawing/2014/main" id="{41B4C410-8B24-23AE-C5D6-3A802A20BE77}"/>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7"/>
        <p:cNvGrpSpPr/>
        <p:nvPr/>
      </p:nvGrpSpPr>
      <p:grpSpPr>
        <a:xfrm>
          <a:off x="0" y="0"/>
          <a:ext cx="0" cy="0"/>
          <a:chOff x="0" y="0"/>
          <a:chExt cx="0" cy="0"/>
        </a:xfrm>
      </p:grpSpPr>
      <p:pic>
        <p:nvPicPr>
          <p:cNvPr id="638" name="Google Shape;638;p34" descr="QuarkstoCosmos"/>
          <p:cNvPicPr preferRelativeResize="0"/>
          <p:nvPr/>
        </p:nvPicPr>
        <p:blipFill rotWithShape="1">
          <a:blip r:embed="rId4">
            <a:alphaModFix/>
          </a:blip>
          <a:srcRect l="1896" t="7135" r="4321" b="1096"/>
          <a:stretch/>
        </p:blipFill>
        <p:spPr>
          <a:xfrm>
            <a:off x="-50799" y="11151"/>
            <a:ext cx="10134600" cy="7850188"/>
          </a:xfrm>
          <a:prstGeom prst="rect">
            <a:avLst/>
          </a:prstGeom>
          <a:noFill/>
          <a:ln w="19050" cap="flat" cmpd="sng">
            <a:solidFill>
              <a:schemeClr val="dk1"/>
            </a:solidFill>
            <a:prstDash val="solid"/>
            <a:miter lim="800000"/>
            <a:headEnd type="none" w="sm" len="sm"/>
            <a:tailEnd type="none" w="sm" len="sm"/>
          </a:ln>
        </p:spPr>
      </p:pic>
      <p:sp>
        <p:nvSpPr>
          <p:cNvPr id="639" name="Google Shape;639;p34"/>
          <p:cNvSpPr/>
          <p:nvPr/>
        </p:nvSpPr>
        <p:spPr>
          <a:xfrm>
            <a:off x="1607768" y="633520"/>
            <a:ext cx="648728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err="1">
                <a:solidFill>
                  <a:srgbClr val="FFED94"/>
                </a:solidFill>
                <a:latin typeface="Trebuchet MS"/>
                <a:ea typeface="Trebuchet MS"/>
                <a:cs typeface="Trebuchet MS"/>
                <a:sym typeface="Trebuchet MS"/>
              </a:rPr>
              <a:t>Ungelöste</a:t>
            </a:r>
            <a:r>
              <a:rPr lang="en-US" sz="3000" b="1" dirty="0">
                <a:solidFill>
                  <a:srgbClr val="FFED94"/>
                </a:solidFill>
                <a:latin typeface="Trebuchet MS"/>
                <a:ea typeface="Trebuchet MS"/>
                <a:cs typeface="Trebuchet MS"/>
                <a:sym typeface="Trebuchet MS"/>
              </a:rPr>
              <a:t> (und </a:t>
            </a:r>
            <a:r>
              <a:rPr lang="en-US" sz="3000" b="1" dirty="0" err="1">
                <a:solidFill>
                  <a:srgbClr val="FFED94"/>
                </a:solidFill>
                <a:latin typeface="Trebuchet MS"/>
                <a:ea typeface="Trebuchet MS"/>
                <a:cs typeface="Trebuchet MS"/>
                <a:sym typeface="Trebuchet MS"/>
              </a:rPr>
              <a:t>ein</a:t>
            </a:r>
            <a:r>
              <a:rPr lang="en-US" sz="3000" b="1" dirty="0">
                <a:solidFill>
                  <a:srgbClr val="FFED94"/>
                </a:solidFill>
                <a:latin typeface="Trebuchet MS"/>
                <a:ea typeface="Trebuchet MS"/>
                <a:cs typeface="Trebuchet MS"/>
                <a:sym typeface="Trebuchet MS"/>
              </a:rPr>
              <a:t> </a:t>
            </a:r>
            <a:r>
              <a:rPr lang="en-US" sz="3000" b="1" dirty="0" err="1">
                <a:solidFill>
                  <a:srgbClr val="FFED94"/>
                </a:solidFill>
                <a:latin typeface="Trebuchet MS"/>
                <a:ea typeface="Trebuchet MS"/>
                <a:cs typeface="Trebuchet MS"/>
                <a:sym typeface="Trebuchet MS"/>
              </a:rPr>
              <a:t>gelöstes</a:t>
            </a:r>
            <a:r>
              <a:rPr lang="en-US" sz="3000" b="1" dirty="0">
                <a:solidFill>
                  <a:srgbClr val="FFED94"/>
                </a:solidFill>
                <a:latin typeface="Trebuchet MS"/>
                <a:ea typeface="Trebuchet MS"/>
                <a:cs typeface="Trebuchet MS"/>
                <a:sym typeface="Trebuchet MS"/>
              </a:rPr>
              <a:t>) </a:t>
            </a:r>
            <a:r>
              <a:rPr lang="en-US" sz="3000" b="1" dirty="0" err="1">
                <a:solidFill>
                  <a:srgbClr val="FFED94"/>
                </a:solidFill>
                <a:latin typeface="Trebuchet MS"/>
                <a:ea typeface="Trebuchet MS"/>
                <a:cs typeface="Trebuchet MS"/>
                <a:sym typeface="Trebuchet MS"/>
              </a:rPr>
              <a:t>Rätsel</a:t>
            </a:r>
            <a:endParaRPr sz="3000" b="1" dirty="0">
              <a:solidFill>
                <a:srgbClr val="FFED94"/>
              </a:solidFill>
              <a:latin typeface="Trebuchet MS"/>
              <a:ea typeface="Trebuchet MS"/>
              <a:cs typeface="Trebuchet MS"/>
              <a:sym typeface="Trebuchet MS"/>
            </a:endParaRPr>
          </a:p>
        </p:txBody>
      </p:sp>
      <p:sp>
        <p:nvSpPr>
          <p:cNvPr id="640" name="Google Shape;640;p34"/>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641" name="Google Shape;641;p34"/>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34</a:t>
            </a:fld>
            <a:endParaRPr sz="1000" b="0" i="1">
              <a:solidFill>
                <a:schemeClr val="lt1"/>
              </a:solidFill>
              <a:latin typeface="Arial"/>
              <a:ea typeface="Arial"/>
              <a:cs typeface="Arial"/>
              <a:sym typeface="Arial"/>
            </a:endParaRPr>
          </a:p>
        </p:txBody>
      </p:sp>
      <p:sp>
        <p:nvSpPr>
          <p:cNvPr id="642" name="Google Shape;642;p34"/>
          <p:cNvSpPr/>
          <p:nvPr/>
        </p:nvSpPr>
        <p:spPr>
          <a:xfrm>
            <a:off x="7603067" y="5486400"/>
            <a:ext cx="1524000" cy="1066799"/>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643" name="Google Shape;643;p34"/>
          <p:cNvSpPr/>
          <p:nvPr/>
        </p:nvSpPr>
        <p:spPr>
          <a:xfrm>
            <a:off x="1077376" y="1553736"/>
            <a:ext cx="8506891" cy="470894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B050"/>
              </a:buClr>
              <a:buSzPts val="2400"/>
              <a:buFont typeface="Wingdings" pitchFamily="2" charset="2"/>
              <a:buChar char="ü"/>
            </a:pPr>
            <a:r>
              <a:rPr lang="en-US" sz="2400" dirty="0">
                <a:solidFill>
                  <a:schemeClr val="lt1"/>
                </a:solidFill>
                <a:latin typeface="Trebuchet MS"/>
                <a:ea typeface="Trebuchet MS"/>
                <a:cs typeface="Trebuchet MS"/>
                <a:sym typeface="Trebuchet MS"/>
              </a:rPr>
              <a:t> </a:t>
            </a:r>
            <a:r>
              <a:rPr lang="en-US" sz="2400" dirty="0" err="1">
                <a:solidFill>
                  <a:schemeClr val="lt1"/>
                </a:solidFill>
                <a:latin typeface="Trebuchet MS"/>
                <a:ea typeface="Trebuchet MS"/>
                <a:cs typeface="Trebuchet MS"/>
                <a:sym typeface="Trebuchet MS"/>
              </a:rPr>
              <a:t>Warum</a:t>
            </a:r>
            <a:r>
              <a:rPr lang="en-US" sz="2400" dirty="0">
                <a:solidFill>
                  <a:schemeClr val="lt1"/>
                </a:solidFill>
                <a:latin typeface="Trebuchet MS"/>
                <a:ea typeface="Trebuchet MS"/>
                <a:cs typeface="Trebuchet MS"/>
                <a:sym typeface="Trebuchet MS"/>
              </a:rPr>
              <a:t> hat das </a:t>
            </a:r>
            <a:r>
              <a:rPr lang="en-US" sz="2400" dirty="0" err="1">
                <a:solidFill>
                  <a:schemeClr val="lt1"/>
                </a:solidFill>
                <a:latin typeface="Trebuchet MS"/>
                <a:ea typeface="Trebuchet MS"/>
                <a:cs typeface="Trebuchet MS"/>
                <a:sym typeface="Trebuchet MS"/>
              </a:rPr>
              <a:t>Universum</a:t>
            </a:r>
            <a:r>
              <a:rPr lang="en-US" sz="2400" dirty="0">
                <a:solidFill>
                  <a:schemeClr val="lt1"/>
                </a:solidFill>
                <a:latin typeface="Trebuchet MS"/>
                <a:ea typeface="Trebuchet MS"/>
                <a:cs typeface="Trebuchet MS"/>
                <a:sym typeface="Trebuchet MS"/>
              </a:rPr>
              <a:t> </a:t>
            </a:r>
            <a:r>
              <a:rPr lang="en-US" sz="2400" dirty="0" err="1">
                <a:solidFill>
                  <a:schemeClr val="lt1"/>
                </a:solidFill>
                <a:latin typeface="Trebuchet MS"/>
                <a:ea typeface="Trebuchet MS"/>
                <a:cs typeface="Trebuchet MS"/>
                <a:sym typeface="Trebuchet MS"/>
              </a:rPr>
              <a:t>Substanz</a:t>
            </a:r>
            <a:r>
              <a:rPr lang="en-US" sz="2400" dirty="0">
                <a:solidFill>
                  <a:schemeClr val="lt1"/>
                </a:solidFill>
                <a:latin typeface="Trebuchet MS"/>
                <a:ea typeface="Trebuchet MS"/>
                <a:cs typeface="Trebuchet MS"/>
                <a:sym typeface="Trebuchet MS"/>
              </a:rPr>
              <a:t>? -&gt; Higgs-</a:t>
            </a:r>
            <a:r>
              <a:rPr lang="en-US" sz="2400" dirty="0" err="1">
                <a:solidFill>
                  <a:schemeClr val="lt1"/>
                </a:solidFill>
                <a:latin typeface="Trebuchet MS"/>
                <a:ea typeface="Trebuchet MS"/>
                <a:cs typeface="Trebuchet MS"/>
                <a:sym typeface="Trebuchet MS"/>
              </a:rPr>
              <a:t>Teilchen</a:t>
            </a:r>
            <a:endParaRPr lang="en-US" sz="2400" dirty="0">
              <a:solidFill>
                <a:schemeClr val="lt1"/>
              </a:solidFill>
              <a:latin typeface="Trebuchet MS"/>
              <a:ea typeface="Trebuchet MS"/>
              <a:cs typeface="Trebuchet MS"/>
              <a:sym typeface="Trebuchet MS"/>
            </a:endParaRPr>
          </a:p>
          <a:p>
            <a:pPr marL="0" marR="0" lvl="0" indent="-152400" algn="l" rtl="0">
              <a:spcBef>
                <a:spcPts val="1200"/>
              </a:spcBef>
              <a:spcAft>
                <a:spcPts val="0"/>
              </a:spcAft>
              <a:buClr>
                <a:schemeClr val="lt1"/>
              </a:buClr>
              <a:buSzPts val="2400"/>
              <a:buFont typeface="Arial"/>
              <a:buChar char="•"/>
            </a:pP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Woraus</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besteht</a:t>
            </a:r>
            <a:r>
              <a:rPr lang="en-US" sz="2400" b="0" dirty="0">
                <a:solidFill>
                  <a:schemeClr val="lt1"/>
                </a:solidFill>
                <a:latin typeface="Trebuchet MS"/>
                <a:ea typeface="Trebuchet MS"/>
                <a:cs typeface="Trebuchet MS"/>
                <a:sym typeface="Trebuchet MS"/>
              </a:rPr>
              <a:t> das </a:t>
            </a:r>
            <a:r>
              <a:rPr lang="en-US" sz="2400" b="0" dirty="0" err="1">
                <a:solidFill>
                  <a:schemeClr val="lt1"/>
                </a:solidFill>
                <a:latin typeface="Trebuchet MS"/>
                <a:ea typeface="Trebuchet MS"/>
                <a:cs typeface="Trebuchet MS"/>
                <a:sym typeface="Trebuchet MS"/>
              </a:rPr>
              <a:t>Universum</a:t>
            </a:r>
            <a:r>
              <a:rPr lang="en-US" sz="2400" b="0" dirty="0">
                <a:solidFill>
                  <a:schemeClr val="lt1"/>
                </a:solidFill>
                <a:latin typeface="Trebuchet MS"/>
                <a:ea typeface="Trebuchet MS"/>
                <a:cs typeface="Trebuchet MS"/>
                <a:sym typeface="Trebuchet MS"/>
              </a:rPr>
              <a:t>? -&gt; </a:t>
            </a:r>
            <a:r>
              <a:rPr lang="en-US" sz="2400" b="0" dirty="0" err="1">
                <a:solidFill>
                  <a:schemeClr val="lt1"/>
                </a:solidFill>
                <a:latin typeface="Trebuchet MS"/>
                <a:ea typeface="Trebuchet MS"/>
                <a:cs typeface="Trebuchet MS"/>
                <a:sym typeface="Trebuchet MS"/>
              </a:rPr>
              <a:t>Wir</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kennen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nur</a:t>
            </a:r>
            <a:r>
              <a:rPr lang="en-US" sz="2400" b="0" dirty="0">
                <a:solidFill>
                  <a:schemeClr val="lt1"/>
                </a:solidFill>
                <a:latin typeface="Trebuchet MS"/>
                <a:ea typeface="Trebuchet MS"/>
                <a:cs typeface="Trebuchet MS"/>
                <a:sym typeface="Trebuchet MS"/>
              </a:rPr>
              <a:t> 5% (</a:t>
            </a:r>
            <a:r>
              <a:rPr lang="en-US" sz="2400" b="0" dirty="0" err="1">
                <a:solidFill>
                  <a:schemeClr val="lt1"/>
                </a:solidFill>
                <a:latin typeface="Trebuchet MS"/>
                <a:ea typeface="Trebuchet MS"/>
                <a:cs typeface="Trebuchet MS"/>
                <a:sym typeface="Trebuchet MS"/>
              </a:rPr>
              <a:t>Atome</a:t>
            </a:r>
            <a:r>
              <a:rPr lang="en-US" sz="2400" b="0" dirty="0">
                <a:solidFill>
                  <a:schemeClr val="lt1"/>
                </a:solidFill>
                <a:latin typeface="Trebuchet MS"/>
                <a:ea typeface="Trebuchet MS"/>
                <a:cs typeface="Trebuchet MS"/>
                <a:sym typeface="Trebuchet MS"/>
              </a:rPr>
              <a:t>), Rest </a:t>
            </a:r>
            <a:r>
              <a:rPr lang="en-US" sz="2400" b="0" dirty="0" err="1">
                <a:solidFill>
                  <a:schemeClr val="lt1"/>
                </a:solidFill>
                <a:latin typeface="Trebuchet MS"/>
                <a:ea typeface="Trebuchet MS"/>
                <a:cs typeface="Trebuchet MS"/>
                <a:sym typeface="Trebuchet MS"/>
              </a:rPr>
              <a:t>ist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dunkle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Materie</a:t>
            </a:r>
            <a:r>
              <a:rPr lang="en-US" sz="2400" b="0" dirty="0">
                <a:solidFill>
                  <a:schemeClr val="lt1"/>
                </a:solidFill>
                <a:latin typeface="Trebuchet MS"/>
                <a:ea typeface="Trebuchet MS"/>
                <a:cs typeface="Trebuchet MS"/>
                <a:sym typeface="Trebuchet MS"/>
              </a:rPr>
              <a:t> und </a:t>
            </a:r>
            <a:r>
              <a:rPr lang="en-US" sz="2400" b="0" dirty="0" err="1">
                <a:solidFill>
                  <a:schemeClr val="lt1"/>
                </a:solidFill>
                <a:latin typeface="Trebuchet MS"/>
                <a:ea typeface="Trebuchet MS"/>
                <a:cs typeface="Trebuchet MS"/>
                <a:sym typeface="Trebuchet MS"/>
              </a:rPr>
              <a:t>dunkle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Energie</a:t>
            </a:r>
            <a:r>
              <a:rPr lang="en-US" sz="2400" b="0" dirty="0">
                <a:solidFill>
                  <a:schemeClr val="lt1"/>
                </a:solidFill>
                <a:latin typeface="Trebuchet MS"/>
                <a:ea typeface="Trebuchet MS"/>
                <a:cs typeface="Trebuchet MS"/>
                <a:sym typeface="Trebuchet MS"/>
              </a:rPr>
              <a:t>.</a:t>
            </a:r>
            <a:endParaRPr lang="en-US" dirty="0"/>
          </a:p>
          <a:p>
            <a:pPr marL="0" marR="0" lvl="0" indent="0" algn="l" rtl="0">
              <a:spcBef>
                <a:spcPts val="1200"/>
              </a:spcBef>
              <a:spcAft>
                <a:spcPts val="0"/>
              </a:spcAft>
              <a:buClr>
                <a:srgbClr val="DDFFF6"/>
              </a:buClr>
              <a:buSzPts val="2400"/>
              <a:buFont typeface="Arial"/>
              <a:buNone/>
            </a:pPr>
            <a:endParaRPr sz="2400" b="0" dirty="0">
              <a:solidFill>
                <a:schemeClr val="lt1"/>
              </a:solidFill>
              <a:latin typeface="Trebuchet MS"/>
              <a:ea typeface="Trebuchet MS"/>
              <a:cs typeface="Trebuchet MS"/>
              <a:sym typeface="Trebuchet MS"/>
            </a:endParaRPr>
          </a:p>
          <a:p>
            <a:pPr marL="0" marR="0" lvl="0" indent="0" algn="l" rtl="0">
              <a:spcBef>
                <a:spcPts val="1200"/>
              </a:spcBef>
              <a:spcAft>
                <a:spcPts val="0"/>
              </a:spcAft>
              <a:buClr>
                <a:srgbClr val="DDFFF6"/>
              </a:buClr>
              <a:buSzPts val="2400"/>
              <a:buFont typeface="Arial"/>
              <a:buNone/>
            </a:pPr>
            <a:endParaRPr sz="2400" b="0" dirty="0">
              <a:solidFill>
                <a:schemeClr val="lt1"/>
              </a:solidFill>
              <a:latin typeface="Trebuchet MS"/>
              <a:ea typeface="Trebuchet MS"/>
              <a:cs typeface="Trebuchet MS"/>
              <a:sym typeface="Trebuchet MS"/>
            </a:endParaRPr>
          </a:p>
          <a:p>
            <a:pPr marL="0" marR="0" lvl="0" indent="-152400" algn="l" rtl="0">
              <a:spcBef>
                <a:spcPts val="1200"/>
              </a:spcBef>
              <a:spcAft>
                <a:spcPts val="0"/>
              </a:spcAft>
              <a:buClr>
                <a:schemeClr val="lt1"/>
              </a:buClr>
              <a:buSzPts val="2400"/>
              <a:buFont typeface="Arial"/>
              <a:buChar char="•"/>
            </a:pPr>
            <a:r>
              <a:rPr lang="en-US" sz="2400" b="0" dirty="0">
                <a:solidFill>
                  <a:schemeClr val="lt1"/>
                </a:solidFill>
                <a:latin typeface="Trebuchet MS"/>
                <a:ea typeface="Trebuchet MS"/>
                <a:cs typeface="Trebuchet MS"/>
                <a:sym typeface="Trebuchet MS"/>
              </a:rPr>
              <a:t> Wie muss das </a:t>
            </a:r>
            <a:r>
              <a:rPr lang="en-US" sz="2400" b="0" dirty="0" err="1">
                <a:solidFill>
                  <a:schemeClr val="lt1"/>
                </a:solidFill>
                <a:latin typeface="Trebuchet MS"/>
                <a:ea typeface="Trebuchet MS"/>
                <a:cs typeface="Trebuchet MS"/>
                <a:sym typeface="Trebuchet MS"/>
              </a:rPr>
              <a:t>Standardmodell</a:t>
            </a:r>
            <a:r>
              <a:rPr lang="en-US" sz="2400" b="0" dirty="0">
                <a:solidFill>
                  <a:schemeClr val="lt1"/>
                </a:solidFill>
                <a:latin typeface="Trebuchet MS"/>
                <a:ea typeface="Trebuchet MS"/>
                <a:cs typeface="Trebuchet MS"/>
                <a:sym typeface="Trebuchet MS"/>
              </a:rPr>
              <a:t> der </a:t>
            </a:r>
            <a:r>
              <a:rPr lang="en-US" sz="2400" b="0" dirty="0" err="1">
                <a:solidFill>
                  <a:schemeClr val="lt1"/>
                </a:solidFill>
                <a:latin typeface="Trebuchet MS"/>
                <a:ea typeface="Trebuchet MS"/>
                <a:cs typeface="Trebuchet MS"/>
                <a:sym typeface="Trebuchet MS"/>
              </a:rPr>
              <a:t>Teilchenphysik</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erweitert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werden</a:t>
            </a:r>
            <a:r>
              <a:rPr lang="en-US" sz="2400" b="0" dirty="0">
                <a:solidFill>
                  <a:schemeClr val="lt1"/>
                </a:solidFill>
                <a:latin typeface="Trebuchet MS"/>
                <a:ea typeface="Trebuchet MS"/>
                <a:cs typeface="Trebuchet MS"/>
                <a:sym typeface="Trebuchet MS"/>
              </a:rPr>
              <a:t>? -&gt; </a:t>
            </a:r>
            <a:r>
              <a:rPr lang="en-US" sz="2400" b="0" dirty="0" err="1">
                <a:solidFill>
                  <a:schemeClr val="lt1"/>
                </a:solidFill>
                <a:latin typeface="Trebuchet MS"/>
                <a:ea typeface="Trebuchet MS"/>
                <a:cs typeface="Trebuchet MS"/>
                <a:sym typeface="Trebuchet MS"/>
              </a:rPr>
              <a:t>Supersymmetrie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Stringtheorie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zusätzliche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Raumdimensionen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Gibt</a:t>
            </a:r>
            <a:r>
              <a:rPr lang="en-US" sz="2400" b="0" dirty="0">
                <a:solidFill>
                  <a:schemeClr val="lt1"/>
                </a:solidFill>
                <a:latin typeface="Trebuchet MS"/>
                <a:ea typeface="Trebuchet MS"/>
                <a:cs typeface="Trebuchet MS"/>
                <a:sym typeface="Trebuchet MS"/>
              </a:rPr>
              <a:t> es </a:t>
            </a:r>
            <a:r>
              <a:rPr lang="en-US" sz="2400" b="0" dirty="0" err="1">
                <a:solidFill>
                  <a:schemeClr val="lt1"/>
                </a:solidFill>
                <a:latin typeface="Trebuchet MS"/>
                <a:ea typeface="Trebuchet MS"/>
                <a:cs typeface="Trebuchet MS"/>
                <a:sym typeface="Trebuchet MS"/>
              </a:rPr>
              <a:t>eine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Weltformel</a:t>
            </a:r>
            <a:r>
              <a:rPr lang="en-US" sz="2400" b="0" dirty="0">
                <a:solidFill>
                  <a:schemeClr val="lt1"/>
                </a:solidFill>
                <a:latin typeface="Trebuchet MS"/>
                <a:ea typeface="Trebuchet MS"/>
                <a:cs typeface="Trebuchet MS"/>
                <a:sym typeface="Trebuchet MS"/>
              </a:rPr>
              <a:t>”? </a:t>
            </a:r>
            <a:endParaRPr dirty="0"/>
          </a:p>
          <a:p>
            <a:pPr marL="0" marR="0" lvl="0" indent="0" algn="l" rtl="0">
              <a:spcBef>
                <a:spcPts val="1200"/>
              </a:spcBef>
              <a:spcAft>
                <a:spcPts val="0"/>
              </a:spcAft>
              <a:buClr>
                <a:srgbClr val="DDFFF6"/>
              </a:buClr>
              <a:buSzPts val="2400"/>
              <a:buFont typeface="Arial"/>
              <a:buNone/>
            </a:pPr>
            <a:endParaRPr sz="2400" b="0" dirty="0">
              <a:solidFill>
                <a:schemeClr val="lt1"/>
              </a:solidFill>
              <a:latin typeface="Trebuchet MS"/>
              <a:ea typeface="Trebuchet MS"/>
              <a:cs typeface="Trebuchet MS"/>
              <a:sym typeface="Trebuchet MS"/>
            </a:endParaRPr>
          </a:p>
          <a:p>
            <a:pPr marL="0" marR="0" lvl="0" indent="0" algn="l" rtl="0">
              <a:spcBef>
                <a:spcPts val="1200"/>
              </a:spcBef>
              <a:spcAft>
                <a:spcPts val="0"/>
              </a:spcAft>
              <a:buNone/>
            </a:pPr>
            <a:endParaRPr sz="2400" b="0" dirty="0">
              <a:solidFill>
                <a:schemeClr val="lt1"/>
              </a:solidFill>
              <a:latin typeface="Trebuchet MS"/>
              <a:ea typeface="Trebuchet MS"/>
              <a:cs typeface="Trebuchet MS"/>
              <a:sym typeface="Trebuchet MS"/>
            </a:endParaRPr>
          </a:p>
        </p:txBody>
      </p:sp>
      <p:sp>
        <p:nvSpPr>
          <p:cNvPr id="2" name="Google Shape;12;p56">
            <a:extLst>
              <a:ext uri="{FF2B5EF4-FFF2-40B4-BE49-F238E27FC236}">
                <a16:creationId xmlns:a16="http://schemas.microsoft.com/office/drawing/2014/main" id="{981CEC4A-302B-6F49-72C2-D711676BC712}"/>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9"/>
        <p:cNvGrpSpPr/>
        <p:nvPr/>
      </p:nvGrpSpPr>
      <p:grpSpPr>
        <a:xfrm>
          <a:off x="0" y="0"/>
          <a:ext cx="0" cy="0"/>
          <a:chOff x="0" y="0"/>
          <a:chExt cx="0" cy="0"/>
        </a:xfrm>
      </p:grpSpPr>
      <p:sp>
        <p:nvSpPr>
          <p:cNvPr id="650" name="Google Shape;650;p35"/>
          <p:cNvSpPr txBox="1"/>
          <p:nvPr/>
        </p:nvSpPr>
        <p:spPr>
          <a:xfrm>
            <a:off x="791637" y="1349907"/>
            <a:ext cx="5903337" cy="163121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dirty="0">
                <a:solidFill>
                  <a:schemeClr val="lt1"/>
                </a:solidFill>
                <a:latin typeface="Calibri"/>
                <a:ea typeface="Calibri"/>
                <a:cs typeface="Calibri"/>
                <a:sym typeface="Calibri"/>
              </a:rPr>
              <a:t>Ein </a:t>
            </a:r>
            <a:r>
              <a:rPr lang="en-US" sz="2000" b="0" dirty="0" err="1">
                <a:solidFill>
                  <a:schemeClr val="lt1"/>
                </a:solidFill>
                <a:latin typeface="Calibri"/>
                <a:ea typeface="Calibri"/>
                <a:cs typeface="Calibri"/>
                <a:sym typeface="Calibri"/>
              </a:rPr>
              <a:t>Vergleich</a:t>
            </a:r>
            <a:r>
              <a:rPr lang="en-US" sz="2000" b="0" dirty="0">
                <a:solidFill>
                  <a:schemeClr val="lt1"/>
                </a:solidFill>
                <a:latin typeface="Calibri"/>
                <a:ea typeface="Calibri"/>
                <a:cs typeface="Calibri"/>
                <a:sym typeface="Calibri"/>
              </a:rPr>
              <a:t> der </a:t>
            </a:r>
            <a:r>
              <a:rPr lang="en-US" sz="2000" b="0" dirty="0" err="1">
                <a:solidFill>
                  <a:srgbClr val="FF6600"/>
                </a:solidFill>
                <a:latin typeface="Calibri"/>
                <a:ea typeface="Calibri"/>
                <a:cs typeface="Calibri"/>
                <a:sym typeface="Calibri"/>
              </a:rPr>
              <a:t>Rotationsgeschwindigkeiten</a:t>
            </a:r>
            <a:r>
              <a:rPr lang="en-US" sz="2000" b="0" dirty="0">
                <a:solidFill>
                  <a:schemeClr val="lt1"/>
                </a:solidFill>
                <a:latin typeface="Calibri"/>
                <a:ea typeface="Calibri"/>
                <a:cs typeface="Calibri"/>
                <a:sym typeface="Calibri"/>
              </a:rPr>
              <a:t> von </a:t>
            </a:r>
            <a:r>
              <a:rPr lang="en-US" sz="2000" b="0" dirty="0" err="1">
                <a:solidFill>
                  <a:schemeClr val="lt1"/>
                </a:solidFill>
                <a:latin typeface="Calibri"/>
                <a:ea typeface="Calibri"/>
                <a:cs typeface="Calibri"/>
                <a:sym typeface="Calibri"/>
              </a:rPr>
              <a:t>Sternen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nahe</a:t>
            </a:r>
            <a:r>
              <a:rPr lang="en-US" sz="2000" b="0" dirty="0">
                <a:solidFill>
                  <a:schemeClr val="lt1"/>
                </a:solidFill>
                <a:latin typeface="Calibri"/>
                <a:ea typeface="Calibri"/>
                <a:cs typeface="Calibri"/>
                <a:sym typeface="Calibri"/>
              </a:rPr>
              <a:t> dem </a:t>
            </a:r>
            <a:r>
              <a:rPr lang="en-US" sz="2000" b="0" dirty="0" err="1">
                <a:solidFill>
                  <a:schemeClr val="lt1"/>
                </a:solidFill>
                <a:latin typeface="Calibri"/>
                <a:ea typeface="Calibri"/>
                <a:cs typeface="Calibri"/>
                <a:sym typeface="Calibri"/>
              </a:rPr>
              <a:t>Zentrum</a:t>
            </a:r>
            <a:r>
              <a:rPr lang="en-US" sz="2000" b="0" dirty="0">
                <a:solidFill>
                  <a:schemeClr val="lt1"/>
                </a:solidFill>
                <a:latin typeface="Calibri"/>
                <a:ea typeface="Calibri"/>
                <a:cs typeface="Calibri"/>
                <a:sym typeface="Calibri"/>
              </a:rPr>
              <a:t> von </a:t>
            </a:r>
            <a:r>
              <a:rPr lang="en-US" sz="2000" b="0" dirty="0" err="1">
                <a:solidFill>
                  <a:schemeClr val="lt1"/>
                </a:solidFill>
                <a:latin typeface="Calibri"/>
                <a:ea typeface="Calibri"/>
                <a:cs typeface="Calibri"/>
                <a:sym typeface="Calibri"/>
              </a:rPr>
              <a:t>Spiralgalaxien</a:t>
            </a:r>
            <a:r>
              <a:rPr lang="en-US" sz="2000" b="0" dirty="0">
                <a:solidFill>
                  <a:schemeClr val="lt1"/>
                </a:solidFill>
                <a:latin typeface="Calibri"/>
                <a:ea typeface="Calibri"/>
                <a:cs typeface="Calibri"/>
                <a:sym typeface="Calibri"/>
              </a:rPr>
              <a:t> und </a:t>
            </a:r>
            <a:r>
              <a:rPr lang="en-US" sz="2000" b="0" dirty="0" err="1">
                <a:solidFill>
                  <a:schemeClr val="lt1"/>
                </a:solidFill>
                <a:latin typeface="Calibri"/>
                <a:ea typeface="Calibri"/>
                <a:cs typeface="Calibri"/>
                <a:sym typeface="Calibri"/>
              </a:rPr>
              <a:t>weiter</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außen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liegenden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Sternen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ergibt</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dass</a:t>
            </a:r>
            <a:r>
              <a:rPr lang="en-US" sz="2000" b="0" dirty="0">
                <a:solidFill>
                  <a:schemeClr val="lt1"/>
                </a:solidFill>
                <a:latin typeface="Calibri"/>
                <a:ea typeface="Calibri"/>
                <a:cs typeface="Calibri"/>
                <a:sym typeface="Calibri"/>
              </a:rPr>
              <a:t> die </a:t>
            </a:r>
            <a:r>
              <a:rPr lang="en-US" sz="2000" b="0" dirty="0" err="1">
                <a:solidFill>
                  <a:schemeClr val="lt1"/>
                </a:solidFill>
                <a:latin typeface="Calibri"/>
                <a:ea typeface="Calibri"/>
                <a:cs typeface="Calibri"/>
                <a:sym typeface="Calibri"/>
              </a:rPr>
              <a:t>Geschwindigkeiten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weiter</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außen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nicht</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mit</a:t>
            </a:r>
            <a:r>
              <a:rPr lang="en-US" sz="2000" b="0" dirty="0">
                <a:solidFill>
                  <a:schemeClr val="lt1"/>
                </a:solidFill>
                <a:latin typeface="Calibri"/>
                <a:ea typeface="Calibri"/>
                <a:cs typeface="Calibri"/>
                <a:sym typeface="Calibri"/>
              </a:rPr>
              <a:t> den </a:t>
            </a:r>
            <a:r>
              <a:rPr lang="en-US" sz="2000" b="0" dirty="0" err="1">
                <a:solidFill>
                  <a:schemeClr val="lt1"/>
                </a:solidFill>
                <a:latin typeface="Calibri"/>
                <a:ea typeface="Calibri"/>
                <a:cs typeface="Calibri"/>
                <a:sym typeface="Calibri"/>
              </a:rPr>
              <a:t>Gesetzen</a:t>
            </a:r>
            <a:r>
              <a:rPr lang="en-US" sz="2000" b="0" dirty="0">
                <a:solidFill>
                  <a:schemeClr val="lt1"/>
                </a:solidFill>
                <a:latin typeface="Calibri"/>
                <a:ea typeface="Calibri"/>
                <a:cs typeface="Calibri"/>
                <a:sym typeface="Calibri"/>
              </a:rPr>
              <a:t> der </a:t>
            </a:r>
            <a:r>
              <a:rPr lang="en-US" sz="2000" b="0" dirty="0" err="1">
                <a:solidFill>
                  <a:schemeClr val="lt1"/>
                </a:solidFill>
                <a:latin typeface="Calibri"/>
                <a:ea typeface="Calibri"/>
                <a:cs typeface="Calibri"/>
                <a:sym typeface="Calibri"/>
              </a:rPr>
              <a:t>Mechanik</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kompatibel</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sind</a:t>
            </a:r>
            <a:r>
              <a:rPr lang="en-US" sz="2000" b="0" dirty="0">
                <a:solidFill>
                  <a:schemeClr val="lt1"/>
                </a:solidFill>
                <a:latin typeface="Calibri"/>
                <a:ea typeface="Calibri"/>
                <a:cs typeface="Calibri"/>
                <a:sym typeface="Calibri"/>
              </a:rPr>
              <a:t>.</a:t>
            </a:r>
            <a:endParaRPr sz="2000" b="0" dirty="0">
              <a:solidFill>
                <a:schemeClr val="lt1"/>
              </a:solidFill>
              <a:latin typeface="Calibri"/>
              <a:ea typeface="Calibri"/>
              <a:cs typeface="Calibri"/>
              <a:sym typeface="Calibri"/>
            </a:endParaRPr>
          </a:p>
        </p:txBody>
      </p:sp>
      <p:sp>
        <p:nvSpPr>
          <p:cNvPr id="651" name="Google Shape;651;p35"/>
          <p:cNvSpPr/>
          <p:nvPr/>
        </p:nvSpPr>
        <p:spPr>
          <a:xfrm>
            <a:off x="3236436" y="406406"/>
            <a:ext cx="317669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a:solidFill>
                  <a:srgbClr val="BFBFBF"/>
                </a:solidFill>
                <a:latin typeface="Calibri"/>
                <a:ea typeface="Calibri"/>
                <a:cs typeface="Calibri"/>
                <a:sym typeface="Calibri"/>
              </a:rPr>
              <a:t>Dunkle Materie</a:t>
            </a:r>
            <a:endParaRPr sz="3600" b="0">
              <a:solidFill>
                <a:srgbClr val="BFBFBF"/>
              </a:solidFill>
              <a:latin typeface="Calibri"/>
              <a:ea typeface="Calibri"/>
              <a:cs typeface="Calibri"/>
              <a:sym typeface="Calibri"/>
            </a:endParaRPr>
          </a:p>
        </p:txBody>
      </p:sp>
      <p:sp>
        <p:nvSpPr>
          <p:cNvPr id="652" name="Google Shape;652;p35"/>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653" name="Google Shape;653;p35"/>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35</a:t>
            </a:fld>
            <a:endParaRPr sz="1000" b="0" i="1">
              <a:solidFill>
                <a:schemeClr val="dk1"/>
              </a:solidFill>
              <a:latin typeface="Arial"/>
              <a:ea typeface="Arial"/>
              <a:cs typeface="Arial"/>
              <a:sym typeface="Arial"/>
            </a:endParaRPr>
          </a:p>
        </p:txBody>
      </p:sp>
      <p:pic>
        <p:nvPicPr>
          <p:cNvPr id="654" name="Google Shape;654;p35" descr="vera_rubin"/>
          <p:cNvPicPr preferRelativeResize="0"/>
          <p:nvPr/>
        </p:nvPicPr>
        <p:blipFill rotWithShape="1">
          <a:blip r:embed="rId3">
            <a:alphaModFix/>
          </a:blip>
          <a:srcRect/>
          <a:stretch/>
        </p:blipFill>
        <p:spPr>
          <a:xfrm>
            <a:off x="7145868" y="1693339"/>
            <a:ext cx="2455333" cy="3682999"/>
          </a:xfrm>
          <a:prstGeom prst="rect">
            <a:avLst/>
          </a:prstGeom>
          <a:noFill/>
          <a:ln>
            <a:noFill/>
          </a:ln>
        </p:spPr>
      </p:pic>
      <p:sp>
        <p:nvSpPr>
          <p:cNvPr id="655" name="Google Shape;655;p35"/>
          <p:cNvSpPr/>
          <p:nvPr/>
        </p:nvSpPr>
        <p:spPr>
          <a:xfrm>
            <a:off x="8631774" y="4687890"/>
            <a:ext cx="952492" cy="7078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1">
                <a:solidFill>
                  <a:srgbClr val="C83442"/>
                </a:solidFill>
                <a:latin typeface="Trebuchet MS"/>
                <a:ea typeface="Trebuchet MS"/>
                <a:cs typeface="Trebuchet MS"/>
                <a:sym typeface="Trebuchet MS"/>
              </a:rPr>
              <a:t>Vera </a:t>
            </a:r>
            <a:endParaRPr/>
          </a:p>
          <a:p>
            <a:pPr marL="0" marR="0" lvl="0" indent="0" algn="just" rtl="0">
              <a:spcBef>
                <a:spcPts val="0"/>
              </a:spcBef>
              <a:spcAft>
                <a:spcPts val="0"/>
              </a:spcAft>
              <a:buNone/>
            </a:pPr>
            <a:r>
              <a:rPr lang="en-US" sz="2000" b="1">
                <a:solidFill>
                  <a:srgbClr val="C83442"/>
                </a:solidFill>
                <a:latin typeface="Trebuchet MS"/>
                <a:ea typeface="Trebuchet MS"/>
                <a:cs typeface="Trebuchet MS"/>
                <a:sym typeface="Trebuchet MS"/>
              </a:rPr>
              <a:t>Rubin</a:t>
            </a:r>
            <a:endParaRPr sz="2000" b="1">
              <a:solidFill>
                <a:schemeClr val="accent2"/>
              </a:solidFill>
              <a:latin typeface="Trebuchet MS"/>
              <a:ea typeface="Trebuchet MS"/>
              <a:cs typeface="Trebuchet MS"/>
              <a:sym typeface="Trebuchet MS"/>
            </a:endParaRPr>
          </a:p>
        </p:txBody>
      </p:sp>
      <p:grpSp>
        <p:nvGrpSpPr>
          <p:cNvPr id="656" name="Google Shape;656;p35"/>
          <p:cNvGrpSpPr/>
          <p:nvPr/>
        </p:nvGrpSpPr>
        <p:grpSpPr>
          <a:xfrm>
            <a:off x="-169338" y="3254323"/>
            <a:ext cx="4182533" cy="3149599"/>
            <a:chOff x="-406400" y="3285067"/>
            <a:chExt cx="4182533" cy="3149599"/>
          </a:xfrm>
        </p:grpSpPr>
        <p:pic>
          <p:nvPicPr>
            <p:cNvPr id="657" name="Google Shape;657;p35" descr="zwicky.jpg"/>
            <p:cNvPicPr preferRelativeResize="0"/>
            <p:nvPr/>
          </p:nvPicPr>
          <p:blipFill rotWithShape="1">
            <a:blip r:embed="rId4">
              <a:alphaModFix/>
            </a:blip>
            <a:srcRect/>
            <a:stretch/>
          </p:blipFill>
          <p:spPr>
            <a:xfrm>
              <a:off x="-211667" y="3403600"/>
              <a:ext cx="3793066" cy="2844800"/>
            </a:xfrm>
            <a:prstGeom prst="rect">
              <a:avLst/>
            </a:prstGeom>
            <a:noFill/>
            <a:ln>
              <a:noFill/>
            </a:ln>
          </p:spPr>
        </p:pic>
        <p:sp>
          <p:nvSpPr>
            <p:cNvPr id="658" name="Google Shape;658;p35"/>
            <p:cNvSpPr/>
            <p:nvPr/>
          </p:nvSpPr>
          <p:spPr>
            <a:xfrm>
              <a:off x="-406400" y="3285067"/>
              <a:ext cx="1016000" cy="311573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659" name="Google Shape;659;p35"/>
            <p:cNvSpPr/>
            <p:nvPr/>
          </p:nvSpPr>
          <p:spPr>
            <a:xfrm>
              <a:off x="2946400" y="3318933"/>
              <a:ext cx="829733" cy="311573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grpSp>
      <p:sp>
        <p:nvSpPr>
          <p:cNvPr id="660" name="Google Shape;660;p35"/>
          <p:cNvSpPr/>
          <p:nvPr/>
        </p:nvSpPr>
        <p:spPr>
          <a:xfrm>
            <a:off x="1243942" y="5780543"/>
            <a:ext cx="2002360"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1">
                <a:solidFill>
                  <a:srgbClr val="009972"/>
                </a:solidFill>
                <a:latin typeface="Trebuchet MS"/>
                <a:ea typeface="Trebuchet MS"/>
                <a:cs typeface="Trebuchet MS"/>
                <a:sym typeface="Trebuchet MS"/>
              </a:rPr>
              <a:t>Fritz Zwicky</a:t>
            </a:r>
            <a:endParaRPr sz="2000" b="1">
              <a:solidFill>
                <a:srgbClr val="009972"/>
              </a:solidFill>
              <a:latin typeface="Trebuchet MS"/>
              <a:ea typeface="Trebuchet MS"/>
              <a:cs typeface="Trebuchet MS"/>
              <a:sym typeface="Trebuchet MS"/>
            </a:endParaRPr>
          </a:p>
        </p:txBody>
      </p:sp>
      <p:pic>
        <p:nvPicPr>
          <p:cNvPr id="661" name="Google Shape;661;p35" descr="jellybean_universe.jpg"/>
          <p:cNvPicPr preferRelativeResize="0"/>
          <p:nvPr/>
        </p:nvPicPr>
        <p:blipFill rotWithShape="1">
          <a:blip r:embed="rId5">
            <a:alphaModFix/>
          </a:blip>
          <a:srcRect/>
          <a:stretch/>
        </p:blipFill>
        <p:spPr>
          <a:xfrm>
            <a:off x="254001" y="135468"/>
            <a:ext cx="968375" cy="1270000"/>
          </a:xfrm>
          <a:prstGeom prst="rect">
            <a:avLst/>
          </a:prstGeom>
          <a:noFill/>
          <a:ln>
            <a:noFill/>
          </a:ln>
        </p:spPr>
      </p:pic>
      <p:sp>
        <p:nvSpPr>
          <p:cNvPr id="662" name="Google Shape;662;p35"/>
          <p:cNvSpPr txBox="1"/>
          <p:nvPr/>
        </p:nvSpPr>
        <p:spPr>
          <a:xfrm>
            <a:off x="3339077" y="5824588"/>
            <a:ext cx="6184896" cy="4308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200" b="0">
                <a:solidFill>
                  <a:schemeClr val="lt1"/>
                </a:solidFill>
                <a:latin typeface="Calibri"/>
                <a:ea typeface="Calibri"/>
                <a:cs typeface="Calibri"/>
                <a:sym typeface="Calibri"/>
              </a:rPr>
              <a:t>Es gibt </a:t>
            </a:r>
            <a:r>
              <a:rPr lang="en-US" sz="2200" b="0">
                <a:solidFill>
                  <a:srgbClr val="FF6600"/>
                </a:solidFill>
                <a:latin typeface="Calibri"/>
                <a:ea typeface="Calibri"/>
                <a:cs typeface="Calibri"/>
                <a:sym typeface="Calibri"/>
              </a:rPr>
              <a:t>5 Mal mehr dunkle </a:t>
            </a:r>
            <a:r>
              <a:rPr lang="en-US" sz="2200" b="0">
                <a:solidFill>
                  <a:schemeClr val="lt1"/>
                </a:solidFill>
                <a:latin typeface="Calibri"/>
                <a:ea typeface="Calibri"/>
                <a:cs typeface="Calibri"/>
                <a:sym typeface="Calibri"/>
              </a:rPr>
              <a:t>als baryonische Materie!</a:t>
            </a:r>
            <a:endParaRPr sz="2600" b="0">
              <a:solidFill>
                <a:schemeClr val="lt1"/>
              </a:solidFill>
              <a:latin typeface="Calibri"/>
              <a:ea typeface="Calibri"/>
              <a:cs typeface="Calibri"/>
              <a:sym typeface="Calibri"/>
            </a:endParaRPr>
          </a:p>
        </p:txBody>
      </p:sp>
      <p:pic>
        <p:nvPicPr>
          <p:cNvPr id="663" name="Google Shape;663;p35" descr="OSC_Astro_28_04_RotatnCrv.jpg"/>
          <p:cNvPicPr preferRelativeResize="0"/>
          <p:nvPr/>
        </p:nvPicPr>
        <p:blipFill rotWithShape="1">
          <a:blip r:embed="rId6">
            <a:alphaModFix/>
          </a:blip>
          <a:srcRect/>
          <a:stretch/>
        </p:blipFill>
        <p:spPr>
          <a:xfrm>
            <a:off x="3241658" y="3118724"/>
            <a:ext cx="3609271" cy="2458846"/>
          </a:xfrm>
          <a:prstGeom prst="rect">
            <a:avLst/>
          </a:prstGeom>
          <a:noFill/>
          <a:ln>
            <a:noFill/>
          </a:ln>
        </p:spPr>
      </p:pic>
      <p:sp>
        <p:nvSpPr>
          <p:cNvPr id="664" name="Google Shape;664;p35"/>
          <p:cNvSpPr txBox="1"/>
          <p:nvPr/>
        </p:nvSpPr>
        <p:spPr>
          <a:xfrm>
            <a:off x="4742692" y="5111633"/>
            <a:ext cx="2186223" cy="276999"/>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b="0">
                <a:solidFill>
                  <a:schemeClr val="lt1"/>
                </a:solidFill>
                <a:latin typeface="Calibri"/>
                <a:ea typeface="Calibri"/>
                <a:cs typeface="Calibri"/>
                <a:sym typeface="Calibri"/>
              </a:rPr>
              <a:t>Radius  / 1000 Lichtjahre</a:t>
            </a:r>
            <a:endParaRPr sz="1200" b="0">
              <a:solidFill>
                <a:schemeClr val="lt1"/>
              </a:solidFill>
              <a:latin typeface="Calibri"/>
              <a:ea typeface="Calibri"/>
              <a:cs typeface="Calibri"/>
              <a:sym typeface="Calibri"/>
            </a:endParaRPr>
          </a:p>
        </p:txBody>
      </p:sp>
      <p:sp>
        <p:nvSpPr>
          <p:cNvPr id="665" name="Google Shape;665;p35"/>
          <p:cNvSpPr txBox="1"/>
          <p:nvPr/>
        </p:nvSpPr>
        <p:spPr>
          <a:xfrm rot="-5400000">
            <a:off x="3046836" y="3748772"/>
            <a:ext cx="1572259" cy="246221"/>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000" b="0">
                <a:solidFill>
                  <a:schemeClr val="lt1"/>
                </a:solidFill>
                <a:latin typeface="Calibri"/>
                <a:ea typeface="Calibri"/>
                <a:cs typeface="Calibri"/>
                <a:sym typeface="Calibri"/>
              </a:rPr>
              <a:t>Gewschwindigkeit (km/s)</a:t>
            </a:r>
            <a:endParaRPr sz="1000" b="0">
              <a:solidFill>
                <a:schemeClr val="lt1"/>
              </a:solidFill>
              <a:latin typeface="Calibri"/>
              <a:ea typeface="Calibri"/>
              <a:cs typeface="Calibri"/>
              <a:sym typeface="Calibri"/>
            </a:endParaRPr>
          </a:p>
        </p:txBody>
      </p:sp>
      <p:sp>
        <p:nvSpPr>
          <p:cNvPr id="666" name="Google Shape;666;p35"/>
          <p:cNvSpPr txBox="1"/>
          <p:nvPr/>
        </p:nvSpPr>
        <p:spPr>
          <a:xfrm>
            <a:off x="5240420" y="3292270"/>
            <a:ext cx="1053525" cy="276999"/>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b="0">
                <a:solidFill>
                  <a:schemeClr val="lt1"/>
                </a:solidFill>
                <a:latin typeface="Calibri"/>
                <a:ea typeface="Calibri"/>
                <a:cs typeface="Calibri"/>
                <a:sym typeface="Calibri"/>
              </a:rPr>
              <a:t>Messung</a:t>
            </a:r>
            <a:endParaRPr sz="1200" b="0">
              <a:solidFill>
                <a:schemeClr val="lt1"/>
              </a:solidFill>
              <a:latin typeface="Calibri"/>
              <a:ea typeface="Calibri"/>
              <a:cs typeface="Calibri"/>
              <a:sym typeface="Calibri"/>
            </a:endParaRPr>
          </a:p>
        </p:txBody>
      </p:sp>
      <p:sp>
        <p:nvSpPr>
          <p:cNvPr id="667" name="Google Shape;667;p35"/>
          <p:cNvSpPr txBox="1"/>
          <p:nvPr/>
        </p:nvSpPr>
        <p:spPr>
          <a:xfrm>
            <a:off x="5871828" y="4224463"/>
            <a:ext cx="878845" cy="276999"/>
          </a:xfrm>
          <a:prstGeom prst="rect">
            <a:avLst/>
          </a:prstGeom>
          <a:solidFill>
            <a:schemeClr val="dk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b="0">
                <a:solidFill>
                  <a:schemeClr val="lt1"/>
                </a:solidFill>
                <a:latin typeface="Calibri"/>
                <a:ea typeface="Calibri"/>
                <a:cs typeface="Calibri"/>
                <a:sym typeface="Calibri"/>
              </a:rPr>
              <a:t>Vorhersage</a:t>
            </a:r>
            <a:endParaRPr sz="1200" b="0">
              <a:solidFill>
                <a:schemeClr val="lt1"/>
              </a:solidFill>
              <a:latin typeface="Calibri"/>
              <a:ea typeface="Calibri"/>
              <a:cs typeface="Calibri"/>
              <a:sym typeface="Calibri"/>
            </a:endParaRPr>
          </a:p>
        </p:txBody>
      </p:sp>
      <p:sp>
        <p:nvSpPr>
          <p:cNvPr id="668" name="Google Shape;668;p35"/>
          <p:cNvSpPr txBox="1">
            <a:spLocks noGrp="1"/>
          </p:cNvSpPr>
          <p:nvPr>
            <p:ph type="dt" idx="4294967295"/>
          </p:nvPr>
        </p:nvSpPr>
        <p:spPr>
          <a:xfrm>
            <a:off x="5334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669" name="Google Shape;669;p35"/>
          <p:cNvSpPr txBox="1">
            <a:spLocks noGrp="1"/>
          </p:cNvSpPr>
          <p:nvPr>
            <p:ph type="sldNum" idx="4294967295"/>
          </p:nvPr>
        </p:nvSpPr>
        <p:spPr>
          <a:xfrm>
            <a:off x="50133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35</a:t>
            </a:fld>
            <a:endParaRPr sz="1000" b="0" i="1">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6E6FD77A-8FCD-9396-C0E9-CFA1D692ECA3}"/>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5"/>
        <p:cNvGrpSpPr/>
        <p:nvPr/>
      </p:nvGrpSpPr>
      <p:grpSpPr>
        <a:xfrm>
          <a:off x="0" y="0"/>
          <a:ext cx="0" cy="0"/>
          <a:chOff x="0" y="0"/>
          <a:chExt cx="0" cy="0"/>
        </a:xfrm>
      </p:grpSpPr>
      <p:sp>
        <p:nvSpPr>
          <p:cNvPr id="676" name="Google Shape;676;p36"/>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677" name="Google Shape;677;p36"/>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36</a:t>
            </a:fld>
            <a:endParaRPr sz="1000" b="0" i="1">
              <a:solidFill>
                <a:schemeClr val="dk1"/>
              </a:solidFill>
              <a:latin typeface="Arial"/>
              <a:ea typeface="Arial"/>
              <a:cs typeface="Arial"/>
              <a:sym typeface="Arial"/>
            </a:endParaRPr>
          </a:p>
        </p:txBody>
      </p:sp>
      <p:sp>
        <p:nvSpPr>
          <p:cNvPr id="678" name="Google Shape;678;p36"/>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679" name="Google Shape;679;p36"/>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36</a:t>
            </a:fld>
            <a:endParaRPr sz="1000" b="0" i="1">
              <a:solidFill>
                <a:schemeClr val="lt1"/>
              </a:solidFill>
              <a:latin typeface="Arial"/>
              <a:ea typeface="Arial"/>
              <a:cs typeface="Arial"/>
              <a:sym typeface="Arial"/>
            </a:endParaRPr>
          </a:p>
        </p:txBody>
      </p:sp>
      <p:pic>
        <p:nvPicPr>
          <p:cNvPr id="680" name="Google Shape;680;p36" descr="chandra-x-ray-observatory_Logo.jpg"/>
          <p:cNvPicPr preferRelativeResize="0"/>
          <p:nvPr/>
        </p:nvPicPr>
        <p:blipFill rotWithShape="1">
          <a:blip r:embed="rId4">
            <a:alphaModFix/>
          </a:blip>
          <a:srcRect/>
          <a:stretch/>
        </p:blipFill>
        <p:spPr>
          <a:xfrm>
            <a:off x="7670801" y="3420532"/>
            <a:ext cx="1896533" cy="1896533"/>
          </a:xfrm>
          <a:prstGeom prst="rect">
            <a:avLst/>
          </a:prstGeom>
          <a:noFill/>
          <a:ln>
            <a:noFill/>
          </a:ln>
        </p:spPr>
      </p:pic>
      <p:sp>
        <p:nvSpPr>
          <p:cNvPr id="681" name="Google Shape;681;p36"/>
          <p:cNvSpPr/>
          <p:nvPr/>
        </p:nvSpPr>
        <p:spPr>
          <a:xfrm>
            <a:off x="893772" y="5959481"/>
            <a:ext cx="825012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Trebuchet MS"/>
                <a:ea typeface="Trebuchet MS"/>
                <a:cs typeface="Trebuchet MS"/>
                <a:sym typeface="Trebuchet MS"/>
              </a:rPr>
              <a:t>Kollision von zwei Galaxienhaufen im Bullet Cluster (2006)</a:t>
            </a:r>
            <a:endParaRPr sz="2400" b="0">
              <a:solidFill>
                <a:srgbClr val="0060BF"/>
              </a:solidFill>
              <a:latin typeface="Trebuchet MS"/>
              <a:ea typeface="Trebuchet MS"/>
              <a:cs typeface="Trebuchet MS"/>
              <a:sym typeface="Trebuchet MS"/>
            </a:endParaRPr>
          </a:p>
        </p:txBody>
      </p:sp>
      <p:sp>
        <p:nvSpPr>
          <p:cNvPr id="682" name="Google Shape;682;p36"/>
          <p:cNvSpPr/>
          <p:nvPr/>
        </p:nvSpPr>
        <p:spPr>
          <a:xfrm>
            <a:off x="724432" y="1014960"/>
            <a:ext cx="8588901"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dirty="0">
                <a:solidFill>
                  <a:schemeClr val="lt1"/>
                </a:solidFill>
                <a:latin typeface="Trebuchet MS"/>
                <a:ea typeface="Trebuchet MS"/>
                <a:cs typeface="Trebuchet MS"/>
                <a:sym typeface="Trebuchet MS"/>
              </a:rPr>
              <a:t>Die </a:t>
            </a:r>
            <a:r>
              <a:rPr lang="en-US" sz="2400" b="0" dirty="0" err="1">
                <a:solidFill>
                  <a:schemeClr val="lt1"/>
                </a:solidFill>
                <a:latin typeface="Trebuchet MS"/>
                <a:ea typeface="Trebuchet MS"/>
                <a:cs typeface="Trebuchet MS"/>
                <a:sym typeface="Trebuchet MS"/>
              </a:rPr>
              <a:t>normale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Materie</a:t>
            </a:r>
            <a:r>
              <a:rPr lang="en-US" sz="2400" b="0" dirty="0">
                <a:solidFill>
                  <a:schemeClr val="lt1"/>
                </a:solidFill>
                <a:latin typeface="Trebuchet MS"/>
                <a:ea typeface="Trebuchet MS"/>
                <a:cs typeface="Trebuchet MS"/>
                <a:sym typeface="Trebuchet MS"/>
              </a:rPr>
              <a:t> (rot, </a:t>
            </a:r>
            <a:r>
              <a:rPr lang="en-US" sz="2400" b="0" dirty="0" err="1">
                <a:solidFill>
                  <a:schemeClr val="lt1"/>
                </a:solidFill>
                <a:latin typeface="Trebuchet MS"/>
                <a:ea typeface="Trebuchet MS"/>
                <a:cs typeface="Trebuchet MS"/>
                <a:sym typeface="Trebuchet MS"/>
              </a:rPr>
              <a:t>emittiert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Röntgenlicht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wurde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abgebremst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während</a:t>
            </a:r>
            <a:r>
              <a:rPr lang="en-US" sz="2400" b="0" dirty="0">
                <a:solidFill>
                  <a:schemeClr val="lt1"/>
                </a:solidFill>
                <a:latin typeface="Trebuchet MS"/>
                <a:ea typeface="Trebuchet MS"/>
                <a:cs typeface="Trebuchet MS"/>
                <a:sym typeface="Trebuchet MS"/>
              </a:rPr>
              <a:t> die </a:t>
            </a:r>
            <a:r>
              <a:rPr lang="en-US" sz="2400" b="0" dirty="0" err="1">
                <a:solidFill>
                  <a:schemeClr val="lt1"/>
                </a:solidFill>
                <a:latin typeface="Trebuchet MS"/>
                <a:ea typeface="Trebuchet MS"/>
                <a:cs typeface="Trebuchet MS"/>
                <a:sym typeface="Trebuchet MS"/>
              </a:rPr>
              <a:t>dunkle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Materie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blau</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durch</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Gravitationslinseneffekt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bestimmt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bei</a:t>
            </a:r>
            <a:r>
              <a:rPr lang="en-US" sz="2400" b="0" dirty="0">
                <a:solidFill>
                  <a:schemeClr val="lt1"/>
                </a:solidFill>
                <a:latin typeface="Trebuchet MS"/>
                <a:ea typeface="Trebuchet MS"/>
                <a:cs typeface="Trebuchet MS"/>
                <a:sym typeface="Trebuchet MS"/>
              </a:rPr>
              <a:t> der </a:t>
            </a:r>
            <a:r>
              <a:rPr lang="en-US" sz="2400" b="0" dirty="0" err="1">
                <a:solidFill>
                  <a:schemeClr val="lt1"/>
                </a:solidFill>
                <a:latin typeface="Trebuchet MS"/>
                <a:ea typeface="Trebuchet MS"/>
                <a:cs typeface="Trebuchet MS"/>
                <a:sym typeface="Trebuchet MS"/>
              </a:rPr>
              <a:t>Kollision</a:t>
            </a:r>
            <a:r>
              <a:rPr lang="en-US" sz="2400" b="0" dirty="0">
                <a:solidFill>
                  <a:schemeClr val="lt1"/>
                </a:solidFill>
                <a:latin typeface="Trebuchet MS"/>
                <a:ea typeface="Trebuchet MS"/>
                <a:cs typeface="Trebuchet MS"/>
                <a:sym typeface="Trebuchet MS"/>
              </a:rPr>
              <a:t> der </a:t>
            </a:r>
            <a:r>
              <a:rPr lang="en-US" sz="2400" b="0" dirty="0" err="1">
                <a:solidFill>
                  <a:schemeClr val="lt1"/>
                </a:solidFill>
                <a:latin typeface="Trebuchet MS"/>
                <a:ea typeface="Trebuchet MS"/>
                <a:cs typeface="Trebuchet MS"/>
                <a:sym typeface="Trebuchet MS"/>
              </a:rPr>
              <a:t>beiden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Galaxienhaufen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sich</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ungehindert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weiterbewegen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konnte</a:t>
            </a:r>
            <a:r>
              <a:rPr lang="en-US" sz="2400" b="0" dirty="0">
                <a:solidFill>
                  <a:schemeClr val="lt1"/>
                </a:solidFill>
                <a:latin typeface="Trebuchet MS"/>
                <a:ea typeface="Trebuchet MS"/>
                <a:cs typeface="Trebuchet MS"/>
                <a:sym typeface="Trebuchet MS"/>
              </a:rPr>
              <a:t>. </a:t>
            </a:r>
            <a:endParaRPr sz="2400" b="0" dirty="0">
              <a:solidFill>
                <a:srgbClr val="0060BF"/>
              </a:solidFill>
              <a:latin typeface="Trebuchet MS"/>
              <a:ea typeface="Trebuchet MS"/>
              <a:cs typeface="Trebuchet MS"/>
              <a:sym typeface="Trebuchet MS"/>
            </a:endParaRPr>
          </a:p>
        </p:txBody>
      </p:sp>
      <p:sp>
        <p:nvSpPr>
          <p:cNvPr id="683" name="Google Shape;683;p36"/>
          <p:cNvSpPr txBox="1"/>
          <p:nvPr/>
        </p:nvSpPr>
        <p:spPr>
          <a:xfrm>
            <a:off x="939007" y="464077"/>
            <a:ext cx="8224044" cy="476250"/>
          </a:xfrm>
          <a:prstGeom prst="rect">
            <a:avLst/>
          </a:prstGeom>
          <a:gradFill>
            <a:gsLst>
              <a:gs pos="0">
                <a:srgbClr val="FFFFFF"/>
              </a:gs>
              <a:gs pos="100000">
                <a:srgbClr val="785B8E"/>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90"/>
                </a:solidFill>
                <a:latin typeface="Trebuchet MS"/>
                <a:ea typeface="Trebuchet MS"/>
                <a:cs typeface="Trebuchet MS"/>
                <a:sym typeface="Trebuchet MS"/>
              </a:rPr>
              <a:t>Erster</a:t>
            </a:r>
            <a:r>
              <a:rPr lang="en-US" sz="2800" b="1" dirty="0">
                <a:solidFill>
                  <a:srgbClr val="000090"/>
                </a:solidFill>
                <a:latin typeface="Trebuchet MS"/>
                <a:ea typeface="Trebuchet MS"/>
                <a:cs typeface="Trebuchet MS"/>
                <a:sym typeface="Trebuchet MS"/>
              </a:rPr>
              <a:t> </a:t>
            </a:r>
            <a:r>
              <a:rPr lang="en-US" sz="2800" b="1" dirty="0" err="1">
                <a:solidFill>
                  <a:srgbClr val="000090"/>
                </a:solidFill>
                <a:latin typeface="Trebuchet MS"/>
                <a:ea typeface="Trebuchet MS"/>
                <a:cs typeface="Trebuchet MS"/>
                <a:sym typeface="Trebuchet MS"/>
              </a:rPr>
              <a:t>direkter</a:t>
            </a:r>
            <a:r>
              <a:rPr lang="en-US" sz="2800" b="1" dirty="0">
                <a:solidFill>
                  <a:srgbClr val="000090"/>
                </a:solidFill>
                <a:latin typeface="Trebuchet MS"/>
                <a:ea typeface="Trebuchet MS"/>
                <a:cs typeface="Trebuchet MS"/>
                <a:sym typeface="Trebuchet MS"/>
              </a:rPr>
              <a:t> </a:t>
            </a:r>
            <a:r>
              <a:rPr lang="en-US" sz="2800" b="1" dirty="0" err="1">
                <a:solidFill>
                  <a:srgbClr val="000090"/>
                </a:solidFill>
                <a:latin typeface="Trebuchet MS"/>
                <a:ea typeface="Trebuchet MS"/>
                <a:cs typeface="Trebuchet MS"/>
                <a:sym typeface="Trebuchet MS"/>
              </a:rPr>
              <a:t>Nachweis</a:t>
            </a:r>
            <a:r>
              <a:rPr lang="en-US" sz="2800" b="1" dirty="0">
                <a:solidFill>
                  <a:srgbClr val="000090"/>
                </a:solidFill>
                <a:latin typeface="Trebuchet MS"/>
                <a:ea typeface="Trebuchet MS"/>
                <a:cs typeface="Trebuchet MS"/>
                <a:sym typeface="Trebuchet MS"/>
              </a:rPr>
              <a:t> der </a:t>
            </a:r>
            <a:r>
              <a:rPr lang="en-US" sz="2800" b="1" dirty="0" err="1">
                <a:solidFill>
                  <a:srgbClr val="000090"/>
                </a:solidFill>
                <a:latin typeface="Trebuchet MS"/>
                <a:ea typeface="Trebuchet MS"/>
                <a:cs typeface="Trebuchet MS"/>
                <a:sym typeface="Trebuchet MS"/>
              </a:rPr>
              <a:t>dunklen</a:t>
            </a:r>
            <a:r>
              <a:rPr lang="en-US" sz="2800" b="1" dirty="0">
                <a:solidFill>
                  <a:srgbClr val="000090"/>
                </a:solidFill>
                <a:latin typeface="Trebuchet MS"/>
                <a:ea typeface="Trebuchet MS"/>
                <a:cs typeface="Trebuchet MS"/>
                <a:sym typeface="Trebuchet MS"/>
              </a:rPr>
              <a:t> </a:t>
            </a:r>
            <a:r>
              <a:rPr lang="en-US" sz="2800" b="1" dirty="0" err="1">
                <a:solidFill>
                  <a:srgbClr val="000090"/>
                </a:solidFill>
                <a:latin typeface="Trebuchet MS"/>
                <a:ea typeface="Trebuchet MS"/>
                <a:cs typeface="Trebuchet MS"/>
                <a:sym typeface="Trebuchet MS"/>
              </a:rPr>
              <a:t>Materie</a:t>
            </a:r>
            <a:endParaRPr sz="2800" b="1" dirty="0">
              <a:solidFill>
                <a:srgbClr val="000090"/>
              </a:solidFill>
              <a:latin typeface="Trebuchet MS"/>
              <a:ea typeface="Trebuchet MS"/>
              <a:cs typeface="Trebuchet MS"/>
              <a:sym typeface="Trebuchet MS"/>
            </a:endParaRPr>
          </a:p>
        </p:txBody>
      </p:sp>
      <p:pic>
        <p:nvPicPr>
          <p:cNvPr id="684" name="Google Shape;684;p36" descr="300px-NASA_logo.svg.png"/>
          <p:cNvPicPr preferRelativeResize="0"/>
          <p:nvPr/>
        </p:nvPicPr>
        <p:blipFill rotWithShape="1">
          <a:blip r:embed="rId5">
            <a:alphaModFix/>
          </a:blip>
          <a:srcRect/>
          <a:stretch/>
        </p:blipFill>
        <p:spPr>
          <a:xfrm>
            <a:off x="390960" y="254000"/>
            <a:ext cx="956235" cy="812800"/>
          </a:xfrm>
          <a:prstGeom prst="rect">
            <a:avLst/>
          </a:prstGeom>
          <a:noFill/>
          <a:ln>
            <a:noFill/>
          </a:ln>
        </p:spPr>
      </p:pic>
      <p:sp>
        <p:nvSpPr>
          <p:cNvPr id="2" name="Google Shape;12;p56">
            <a:extLst>
              <a:ext uri="{FF2B5EF4-FFF2-40B4-BE49-F238E27FC236}">
                <a16:creationId xmlns:a16="http://schemas.microsoft.com/office/drawing/2014/main" id="{3F9E2E77-83A0-33CE-FA7F-32DCBD5DF4E9}"/>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0"/>
        <p:cNvGrpSpPr/>
        <p:nvPr/>
      </p:nvGrpSpPr>
      <p:grpSpPr>
        <a:xfrm>
          <a:off x="0" y="0"/>
          <a:ext cx="0" cy="0"/>
          <a:chOff x="0" y="0"/>
          <a:chExt cx="0" cy="0"/>
        </a:xfrm>
      </p:grpSpPr>
      <p:sp>
        <p:nvSpPr>
          <p:cNvPr id="691" name="Google Shape;691;p37"/>
          <p:cNvSpPr txBox="1"/>
          <p:nvPr/>
        </p:nvSpPr>
        <p:spPr>
          <a:xfrm>
            <a:off x="304800" y="1379538"/>
            <a:ext cx="131318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3333CC"/>
                </a:solidFill>
                <a:latin typeface="Trebuchet MS"/>
                <a:ea typeface="Trebuchet MS"/>
                <a:cs typeface="Trebuchet MS"/>
                <a:sym typeface="Trebuchet MS"/>
              </a:rPr>
              <a:t>Star with </a:t>
            </a:r>
            <a:endParaRPr/>
          </a:p>
          <a:p>
            <a:pPr marL="0" marR="0" lvl="0" indent="0" algn="l" rtl="0">
              <a:spcBef>
                <a:spcPts val="0"/>
              </a:spcBef>
              <a:spcAft>
                <a:spcPts val="0"/>
              </a:spcAft>
              <a:buNone/>
            </a:pPr>
            <a:r>
              <a:rPr lang="en-US" sz="2000" b="1">
                <a:solidFill>
                  <a:srgbClr val="3333CC"/>
                </a:solidFill>
                <a:latin typeface="Trebuchet MS"/>
                <a:ea typeface="Trebuchet MS"/>
                <a:cs typeface="Trebuchet MS"/>
                <a:sym typeface="Trebuchet MS"/>
              </a:rPr>
              <a:t>velocity v</a:t>
            </a:r>
            <a:endParaRPr sz="2000" b="1">
              <a:solidFill>
                <a:srgbClr val="3333CC"/>
              </a:solidFill>
              <a:latin typeface="Trebuchet MS"/>
              <a:ea typeface="Trebuchet MS"/>
              <a:cs typeface="Trebuchet MS"/>
              <a:sym typeface="Trebuchet MS"/>
            </a:endParaRPr>
          </a:p>
        </p:txBody>
      </p:sp>
      <p:sp>
        <p:nvSpPr>
          <p:cNvPr id="692" name="Google Shape;692;p37"/>
          <p:cNvSpPr txBox="1"/>
          <p:nvPr/>
        </p:nvSpPr>
        <p:spPr>
          <a:xfrm>
            <a:off x="7099300" y="6248400"/>
            <a:ext cx="206375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rgbClr val="000000"/>
                </a:solidFill>
                <a:latin typeface="Times New Roman"/>
                <a:ea typeface="Times New Roman"/>
                <a:cs typeface="Times New Roman"/>
                <a:sym typeface="Times New Roman"/>
              </a:rPr>
              <a:t>37</a:t>
            </a:fld>
            <a:endParaRPr sz="1400" b="1">
              <a:solidFill>
                <a:srgbClr val="000000"/>
              </a:solidFill>
              <a:latin typeface="Times New Roman"/>
              <a:ea typeface="Times New Roman"/>
              <a:cs typeface="Times New Roman"/>
              <a:sym typeface="Times New Roman"/>
            </a:endParaRPr>
          </a:p>
        </p:txBody>
      </p:sp>
      <p:sp>
        <p:nvSpPr>
          <p:cNvPr id="693" name="Google Shape;693;p37"/>
          <p:cNvSpPr/>
          <p:nvPr/>
        </p:nvSpPr>
        <p:spPr>
          <a:xfrm>
            <a:off x="872409" y="427038"/>
            <a:ext cx="8218488"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Trebuchet MS"/>
                <a:ea typeface="Trebuchet MS"/>
                <a:cs typeface="Trebuchet MS"/>
                <a:sym typeface="Trebuchet MS"/>
              </a:rPr>
              <a:t>Gravitational lensing</a:t>
            </a:r>
            <a:endParaRPr sz="2800" b="1" i="1">
              <a:solidFill>
                <a:schemeClr val="lt1"/>
              </a:solidFill>
              <a:latin typeface="Helvetica Neue"/>
              <a:ea typeface="Helvetica Neue"/>
              <a:cs typeface="Helvetica Neue"/>
              <a:sym typeface="Helvetica Neue"/>
            </a:endParaRPr>
          </a:p>
        </p:txBody>
      </p:sp>
      <p:pic>
        <p:nvPicPr>
          <p:cNvPr id="694" name="Google Shape;694;p37" descr="universelab_Page_15_Image_0001"/>
          <p:cNvPicPr preferRelativeResize="0"/>
          <p:nvPr/>
        </p:nvPicPr>
        <p:blipFill rotWithShape="1">
          <a:blip r:embed="rId3">
            <a:alphaModFix/>
          </a:blip>
          <a:srcRect/>
          <a:stretch/>
        </p:blipFill>
        <p:spPr>
          <a:xfrm>
            <a:off x="1890713" y="1344613"/>
            <a:ext cx="2484437" cy="1651000"/>
          </a:xfrm>
          <a:prstGeom prst="rect">
            <a:avLst/>
          </a:prstGeom>
          <a:noFill/>
          <a:ln>
            <a:noFill/>
          </a:ln>
        </p:spPr>
      </p:pic>
      <p:pic>
        <p:nvPicPr>
          <p:cNvPr id="695" name="Google Shape;695;p37" descr="cluster-lens"/>
          <p:cNvPicPr preferRelativeResize="0"/>
          <p:nvPr/>
        </p:nvPicPr>
        <p:blipFill rotWithShape="1">
          <a:blip r:embed="rId4">
            <a:alphaModFix/>
          </a:blip>
          <a:srcRect/>
          <a:stretch/>
        </p:blipFill>
        <p:spPr>
          <a:xfrm>
            <a:off x="2476505" y="3562360"/>
            <a:ext cx="2149475" cy="2149475"/>
          </a:xfrm>
          <a:prstGeom prst="rect">
            <a:avLst/>
          </a:prstGeom>
          <a:noFill/>
          <a:ln>
            <a:noFill/>
          </a:ln>
        </p:spPr>
      </p:pic>
      <p:sp>
        <p:nvSpPr>
          <p:cNvPr id="696" name="Google Shape;696;p37"/>
          <p:cNvSpPr/>
          <p:nvPr/>
        </p:nvSpPr>
        <p:spPr>
          <a:xfrm>
            <a:off x="749300" y="4076710"/>
            <a:ext cx="1917700"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FF3300"/>
                </a:solidFill>
                <a:latin typeface="Trebuchet MS"/>
                <a:ea typeface="Trebuchet MS"/>
                <a:cs typeface="Trebuchet MS"/>
                <a:sym typeface="Trebuchet MS"/>
              </a:rPr>
              <a:t>Distortion of the background object (regular pattern) by a distributed mass </a:t>
            </a:r>
            <a:endParaRPr sz="1600" b="1">
              <a:solidFill>
                <a:srgbClr val="FF3300"/>
              </a:solidFill>
              <a:latin typeface="Trebuchet MS"/>
              <a:ea typeface="Trebuchet MS"/>
              <a:cs typeface="Trebuchet MS"/>
              <a:sym typeface="Trebuchet MS"/>
            </a:endParaRPr>
          </a:p>
        </p:txBody>
      </p:sp>
      <p:pic>
        <p:nvPicPr>
          <p:cNvPr id="697" name="Google Shape;697;p37" descr="dark_matter_gravitational_lensing.tiff"/>
          <p:cNvPicPr preferRelativeResize="0"/>
          <p:nvPr/>
        </p:nvPicPr>
        <p:blipFill rotWithShape="1">
          <a:blip r:embed="rId5">
            <a:alphaModFix/>
          </a:blip>
          <a:srcRect/>
          <a:stretch/>
        </p:blipFill>
        <p:spPr>
          <a:xfrm>
            <a:off x="76199" y="-439022"/>
            <a:ext cx="9829801" cy="7566898"/>
          </a:xfrm>
          <a:prstGeom prst="rect">
            <a:avLst/>
          </a:prstGeom>
          <a:noFill/>
          <a:ln>
            <a:noFill/>
          </a:ln>
        </p:spPr>
      </p:pic>
      <p:sp>
        <p:nvSpPr>
          <p:cNvPr id="698" name="Google Shape;698;p37"/>
          <p:cNvSpPr txBox="1"/>
          <p:nvPr/>
        </p:nvSpPr>
        <p:spPr>
          <a:xfrm>
            <a:off x="4352926" y="4595823"/>
            <a:ext cx="927100" cy="461665"/>
          </a:xfrm>
          <a:prstGeom prst="rect">
            <a:avLst/>
          </a:prstGeom>
          <a:solidFill>
            <a:srgbClr val="7878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0000"/>
                </a:solidFill>
                <a:latin typeface="Times"/>
                <a:ea typeface="Times"/>
                <a:cs typeface="Times"/>
                <a:sym typeface="Times"/>
              </a:rPr>
              <a:t>Massives Objekt</a:t>
            </a:r>
            <a:endParaRPr sz="1200" b="1">
              <a:solidFill>
                <a:srgbClr val="000000"/>
              </a:solidFill>
              <a:latin typeface="Times"/>
              <a:ea typeface="Times"/>
              <a:cs typeface="Times"/>
              <a:sym typeface="Times"/>
            </a:endParaRPr>
          </a:p>
        </p:txBody>
      </p:sp>
      <p:sp>
        <p:nvSpPr>
          <p:cNvPr id="699" name="Google Shape;699;p37"/>
          <p:cNvSpPr txBox="1"/>
          <p:nvPr/>
        </p:nvSpPr>
        <p:spPr>
          <a:xfrm>
            <a:off x="390526" y="1128723"/>
            <a:ext cx="1450973" cy="276999"/>
          </a:xfrm>
          <a:prstGeom prst="rect">
            <a:avLst/>
          </a:prstGeom>
          <a:solidFill>
            <a:srgbClr val="7676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0000"/>
                </a:solidFill>
                <a:latin typeface="Times"/>
                <a:ea typeface="Times"/>
                <a:cs typeface="Times"/>
                <a:sym typeface="Times"/>
              </a:rPr>
              <a:t>Abbild der Galaxie</a:t>
            </a:r>
            <a:endParaRPr sz="1200" b="1">
              <a:solidFill>
                <a:srgbClr val="000000"/>
              </a:solidFill>
              <a:latin typeface="Times"/>
              <a:ea typeface="Times"/>
              <a:cs typeface="Times"/>
              <a:sym typeface="Times"/>
            </a:endParaRPr>
          </a:p>
        </p:txBody>
      </p:sp>
      <p:sp>
        <p:nvSpPr>
          <p:cNvPr id="700" name="Google Shape;700;p37"/>
          <p:cNvSpPr txBox="1"/>
          <p:nvPr/>
        </p:nvSpPr>
        <p:spPr>
          <a:xfrm>
            <a:off x="365126" y="5586423"/>
            <a:ext cx="1438274" cy="276999"/>
          </a:xfrm>
          <a:prstGeom prst="rect">
            <a:avLst/>
          </a:prstGeom>
          <a:solidFill>
            <a:srgbClr val="7878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0000"/>
                </a:solidFill>
                <a:latin typeface="Times"/>
                <a:ea typeface="Times"/>
                <a:cs typeface="Times"/>
                <a:sym typeface="Times"/>
              </a:rPr>
              <a:t>Abbild der Galaxie</a:t>
            </a:r>
            <a:endParaRPr sz="1200" b="1">
              <a:solidFill>
                <a:srgbClr val="000000"/>
              </a:solidFill>
              <a:latin typeface="Times"/>
              <a:ea typeface="Times"/>
              <a:cs typeface="Times"/>
              <a:sym typeface="Times"/>
            </a:endParaRPr>
          </a:p>
        </p:txBody>
      </p:sp>
      <p:sp>
        <p:nvSpPr>
          <p:cNvPr id="701" name="Google Shape;701;p37"/>
          <p:cNvSpPr txBox="1"/>
          <p:nvPr/>
        </p:nvSpPr>
        <p:spPr>
          <a:xfrm>
            <a:off x="1101726" y="2703523"/>
            <a:ext cx="1692274" cy="276999"/>
          </a:xfrm>
          <a:prstGeom prst="rect">
            <a:avLst/>
          </a:prstGeom>
          <a:solidFill>
            <a:srgbClr val="7878D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rgbClr val="000000"/>
                </a:solidFill>
                <a:latin typeface="Times"/>
                <a:ea typeface="Times"/>
                <a:cs typeface="Times"/>
                <a:sym typeface="Times"/>
              </a:rPr>
              <a:t>Tatsächlicher Lichtweg</a:t>
            </a:r>
            <a:endParaRPr sz="1200" b="1">
              <a:solidFill>
                <a:srgbClr val="000000"/>
              </a:solidFill>
              <a:latin typeface="Times"/>
              <a:ea typeface="Times"/>
              <a:cs typeface="Times"/>
              <a:sym typeface="Times"/>
            </a:endParaRPr>
          </a:p>
        </p:txBody>
      </p:sp>
      <p:sp>
        <p:nvSpPr>
          <p:cNvPr id="702" name="Google Shape;702;p37"/>
          <p:cNvSpPr txBox="1"/>
          <p:nvPr/>
        </p:nvSpPr>
        <p:spPr>
          <a:xfrm>
            <a:off x="3590931" y="2106623"/>
            <a:ext cx="1666869" cy="280977"/>
          </a:xfrm>
          <a:prstGeom prst="rect">
            <a:avLst/>
          </a:prstGeom>
          <a:solidFill>
            <a:srgbClr val="7878DE"/>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000000"/>
                </a:solidFill>
                <a:latin typeface="Times"/>
                <a:ea typeface="Times"/>
                <a:cs typeface="Times"/>
                <a:sym typeface="Times"/>
              </a:rPr>
              <a:t>Imaginärer Lichtweg</a:t>
            </a:r>
            <a:endParaRPr sz="1200" b="1">
              <a:solidFill>
                <a:srgbClr val="000000"/>
              </a:solidFill>
              <a:latin typeface="Times"/>
              <a:ea typeface="Times"/>
              <a:cs typeface="Times"/>
              <a:sym typeface="Times"/>
            </a:endParaRPr>
          </a:p>
        </p:txBody>
      </p:sp>
      <p:sp>
        <p:nvSpPr>
          <p:cNvPr id="703" name="Google Shape;703;p37"/>
          <p:cNvSpPr/>
          <p:nvPr/>
        </p:nvSpPr>
        <p:spPr>
          <a:xfrm>
            <a:off x="1024808" y="579438"/>
            <a:ext cx="8218488"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err="1">
                <a:solidFill>
                  <a:schemeClr val="lt1"/>
                </a:solidFill>
                <a:latin typeface="Trebuchet MS"/>
                <a:ea typeface="Trebuchet MS"/>
                <a:cs typeface="Trebuchet MS"/>
                <a:sym typeface="Trebuchet MS"/>
              </a:rPr>
              <a:t>Gravitationslinsen</a:t>
            </a:r>
            <a:endParaRPr sz="2800" b="1" i="1" dirty="0">
              <a:solidFill>
                <a:schemeClr val="lt1"/>
              </a:solidFill>
              <a:latin typeface="Helvetica Neue"/>
              <a:ea typeface="Helvetica Neue"/>
              <a:cs typeface="Helvetica Neue"/>
              <a:sym typeface="Helvetica Neue"/>
            </a:endParaRPr>
          </a:p>
        </p:txBody>
      </p:sp>
      <p:pic>
        <p:nvPicPr>
          <p:cNvPr id="704" name="Google Shape;704;p37" descr="cluster-lens"/>
          <p:cNvPicPr preferRelativeResize="0"/>
          <p:nvPr/>
        </p:nvPicPr>
        <p:blipFill rotWithShape="1">
          <a:blip r:embed="rId4">
            <a:alphaModFix/>
          </a:blip>
          <a:srcRect/>
          <a:stretch/>
        </p:blipFill>
        <p:spPr>
          <a:xfrm>
            <a:off x="6997700" y="4283076"/>
            <a:ext cx="1857380" cy="1857380"/>
          </a:xfrm>
          <a:prstGeom prst="rect">
            <a:avLst/>
          </a:prstGeom>
          <a:noFill/>
          <a:ln>
            <a:noFill/>
          </a:ln>
        </p:spPr>
      </p:pic>
      <p:sp>
        <p:nvSpPr>
          <p:cNvPr id="705" name="Google Shape;705;p37"/>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06" name="Google Shape;706;p37"/>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37</a:t>
            </a:fld>
            <a:endParaRPr sz="1000" b="0" i="1">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F43AF715-65B3-409E-D8E4-427A053F0B22}"/>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12"/>
        <p:cNvGrpSpPr/>
        <p:nvPr/>
      </p:nvGrpSpPr>
      <p:grpSpPr>
        <a:xfrm>
          <a:off x="0" y="0"/>
          <a:ext cx="0" cy="0"/>
          <a:chOff x="0" y="0"/>
          <a:chExt cx="0" cy="0"/>
        </a:xfrm>
      </p:grpSpPr>
      <p:sp>
        <p:nvSpPr>
          <p:cNvPr id="713" name="Google Shape;713;p38"/>
          <p:cNvSpPr txBox="1"/>
          <p:nvPr/>
        </p:nvSpPr>
        <p:spPr>
          <a:xfrm>
            <a:off x="7099300" y="6248400"/>
            <a:ext cx="2063750" cy="457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400" b="1">
                <a:solidFill>
                  <a:schemeClr val="lt1"/>
                </a:solidFill>
                <a:latin typeface="Times New Roman"/>
                <a:ea typeface="Times New Roman"/>
                <a:cs typeface="Times New Roman"/>
                <a:sym typeface="Times New Roman"/>
              </a:rPr>
              <a:t>38</a:t>
            </a:fld>
            <a:endParaRPr sz="1400" b="1">
              <a:solidFill>
                <a:schemeClr val="lt1"/>
              </a:solidFill>
              <a:latin typeface="Times New Roman"/>
              <a:ea typeface="Times New Roman"/>
              <a:cs typeface="Times New Roman"/>
              <a:sym typeface="Times New Roman"/>
            </a:endParaRPr>
          </a:p>
        </p:txBody>
      </p:sp>
      <p:sp>
        <p:nvSpPr>
          <p:cNvPr id="714" name="Google Shape;714;p38"/>
          <p:cNvSpPr/>
          <p:nvPr/>
        </p:nvSpPr>
        <p:spPr>
          <a:xfrm>
            <a:off x="872409" y="427038"/>
            <a:ext cx="8218488" cy="523220"/>
          </a:xfrm>
          <a:prstGeom prst="rect">
            <a:avLst/>
          </a:prstGeom>
          <a:solidFill>
            <a:schemeClr val="dk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FFFF00"/>
                </a:solidFill>
                <a:latin typeface="Trebuchet MS"/>
                <a:ea typeface="Trebuchet MS"/>
                <a:cs typeface="Trebuchet MS"/>
                <a:sym typeface="Trebuchet MS"/>
              </a:rPr>
              <a:t>Smiley</a:t>
            </a:r>
            <a:endParaRPr sz="2800" b="1" i="1">
              <a:solidFill>
                <a:srgbClr val="FFFF00"/>
              </a:solidFill>
              <a:latin typeface="Helvetica Neue"/>
              <a:ea typeface="Helvetica Neue"/>
              <a:cs typeface="Helvetica Neue"/>
              <a:sym typeface="Helvetica Neue"/>
            </a:endParaRPr>
          </a:p>
        </p:txBody>
      </p:sp>
      <p:pic>
        <p:nvPicPr>
          <p:cNvPr id="715" name="Google Shape;715;p38" descr="Screen Shot 2021-12-14 at 23.25.30.png"/>
          <p:cNvPicPr preferRelativeResize="0"/>
          <p:nvPr/>
        </p:nvPicPr>
        <p:blipFill rotWithShape="1">
          <a:blip r:embed="rId3">
            <a:alphaModFix/>
          </a:blip>
          <a:srcRect/>
          <a:stretch/>
        </p:blipFill>
        <p:spPr>
          <a:xfrm>
            <a:off x="0" y="1376228"/>
            <a:ext cx="10096500" cy="5139538"/>
          </a:xfrm>
          <a:prstGeom prst="rect">
            <a:avLst/>
          </a:prstGeom>
          <a:noFill/>
          <a:ln>
            <a:noFill/>
          </a:ln>
        </p:spPr>
      </p:pic>
      <p:sp>
        <p:nvSpPr>
          <p:cNvPr id="716" name="Google Shape;716;p38"/>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17" name="Google Shape;717;p38"/>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38</a:t>
            </a:fld>
            <a:endParaRPr sz="1000" b="0" i="1">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47447727-1917-2377-26AD-9F7D88862799}"/>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23"/>
        <p:cNvGrpSpPr/>
        <p:nvPr/>
      </p:nvGrpSpPr>
      <p:grpSpPr>
        <a:xfrm>
          <a:off x="0" y="0"/>
          <a:ext cx="0" cy="0"/>
          <a:chOff x="0" y="0"/>
          <a:chExt cx="0" cy="0"/>
        </a:xfrm>
      </p:grpSpPr>
      <p:sp>
        <p:nvSpPr>
          <p:cNvPr id="724" name="Google Shape;724;p39"/>
          <p:cNvSpPr/>
          <p:nvPr/>
        </p:nvSpPr>
        <p:spPr>
          <a:xfrm>
            <a:off x="1888529" y="339567"/>
            <a:ext cx="647327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a:solidFill>
                  <a:srgbClr val="BFBFBF"/>
                </a:solidFill>
                <a:latin typeface="Calibri"/>
                <a:ea typeface="Calibri"/>
                <a:cs typeface="Calibri"/>
                <a:sym typeface="Calibri"/>
              </a:rPr>
              <a:t>Experimente für Dunkle Materie</a:t>
            </a:r>
            <a:endParaRPr sz="3600" b="0">
              <a:solidFill>
                <a:srgbClr val="BFBFBF"/>
              </a:solidFill>
              <a:latin typeface="Calibri"/>
              <a:ea typeface="Calibri"/>
              <a:cs typeface="Calibri"/>
              <a:sym typeface="Calibri"/>
            </a:endParaRPr>
          </a:p>
        </p:txBody>
      </p:sp>
      <p:sp>
        <p:nvSpPr>
          <p:cNvPr id="725" name="Google Shape;725;p39"/>
          <p:cNvSpPr txBox="1">
            <a:spLocks noGrp="1"/>
          </p:cNvSpPr>
          <p:nvPr>
            <p:ph type="dt" idx="4294967295"/>
          </p:nvPr>
        </p:nvSpPr>
        <p:spPr>
          <a:xfrm>
            <a:off x="1278419" y="5182992"/>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726" name="Google Shape;726;p39"/>
          <p:cNvSpPr txBox="1"/>
          <p:nvPr/>
        </p:nvSpPr>
        <p:spPr>
          <a:xfrm>
            <a:off x="854919" y="1090132"/>
            <a:ext cx="8658406"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lt1"/>
                </a:solidFill>
                <a:latin typeface="Calibri"/>
                <a:ea typeface="Calibri"/>
                <a:cs typeface="Calibri"/>
                <a:sym typeface="Calibri"/>
              </a:rPr>
              <a:t>Weltweit viele Experimente (Gran Sasso, Boulby, Kamioka, Sudbury, Südpol, ...)</a:t>
            </a:r>
            <a:endParaRPr sz="2000" b="0">
              <a:solidFill>
                <a:schemeClr val="lt1"/>
              </a:solidFill>
              <a:latin typeface="Calibri"/>
              <a:ea typeface="Calibri"/>
              <a:cs typeface="Calibri"/>
              <a:sym typeface="Calibri"/>
            </a:endParaRPr>
          </a:p>
        </p:txBody>
      </p:sp>
      <p:pic>
        <p:nvPicPr>
          <p:cNvPr id="727" name="Google Shape;727;p39" descr="IceCube_Neutrino_Observatory.jpg"/>
          <p:cNvPicPr preferRelativeResize="0"/>
          <p:nvPr/>
        </p:nvPicPr>
        <p:blipFill rotWithShape="1">
          <a:blip r:embed="rId3">
            <a:alphaModFix/>
          </a:blip>
          <a:srcRect/>
          <a:stretch/>
        </p:blipFill>
        <p:spPr>
          <a:xfrm>
            <a:off x="3386477" y="2259363"/>
            <a:ext cx="6107355" cy="3435484"/>
          </a:xfrm>
          <a:prstGeom prst="rect">
            <a:avLst/>
          </a:prstGeom>
          <a:noFill/>
          <a:ln>
            <a:noFill/>
          </a:ln>
        </p:spPr>
      </p:pic>
      <p:pic>
        <p:nvPicPr>
          <p:cNvPr id="728" name="Google Shape;728;p39" descr="csm_CRESST_Halle_a0db3cfbb9.jpg"/>
          <p:cNvPicPr preferRelativeResize="0"/>
          <p:nvPr/>
        </p:nvPicPr>
        <p:blipFill rotWithShape="1">
          <a:blip r:embed="rId4">
            <a:alphaModFix/>
          </a:blip>
          <a:srcRect/>
          <a:stretch/>
        </p:blipFill>
        <p:spPr>
          <a:xfrm>
            <a:off x="835479" y="1678734"/>
            <a:ext cx="3181352" cy="4760127"/>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
        <p:nvSpPr>
          <p:cNvPr id="729" name="Google Shape;729;p39"/>
          <p:cNvSpPr txBox="1"/>
          <p:nvPr/>
        </p:nvSpPr>
        <p:spPr>
          <a:xfrm>
            <a:off x="1148109" y="5883847"/>
            <a:ext cx="2472302"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lt1"/>
                </a:solidFill>
                <a:latin typeface="Calibri"/>
                <a:ea typeface="Calibri"/>
                <a:cs typeface="Calibri"/>
                <a:sym typeface="Calibri"/>
              </a:rPr>
              <a:t>CRESST – Gran Sasso</a:t>
            </a:r>
            <a:endParaRPr sz="2000" b="0">
              <a:solidFill>
                <a:schemeClr val="lt1"/>
              </a:solidFill>
              <a:latin typeface="Calibri"/>
              <a:ea typeface="Calibri"/>
              <a:cs typeface="Calibri"/>
              <a:sym typeface="Calibri"/>
            </a:endParaRPr>
          </a:p>
        </p:txBody>
      </p:sp>
      <p:sp>
        <p:nvSpPr>
          <p:cNvPr id="730" name="Google Shape;730;p39"/>
          <p:cNvSpPr txBox="1"/>
          <p:nvPr/>
        </p:nvSpPr>
        <p:spPr>
          <a:xfrm>
            <a:off x="4720406" y="2538319"/>
            <a:ext cx="2472302" cy="40011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a:solidFill>
                  <a:schemeClr val="lt1"/>
                </a:solidFill>
                <a:latin typeface="Calibri"/>
                <a:ea typeface="Calibri"/>
                <a:cs typeface="Calibri"/>
                <a:sym typeface="Calibri"/>
              </a:rPr>
              <a:t>IceCube – Südpol</a:t>
            </a:r>
            <a:endParaRPr sz="2000" b="0">
              <a:solidFill>
                <a:schemeClr val="lt1"/>
              </a:solidFill>
              <a:latin typeface="Calibri"/>
              <a:ea typeface="Calibri"/>
              <a:cs typeface="Calibri"/>
              <a:sym typeface="Calibri"/>
            </a:endParaRPr>
          </a:p>
        </p:txBody>
      </p:sp>
      <p:pic>
        <p:nvPicPr>
          <p:cNvPr id="731" name="Google Shape;731;p39" descr="jellybean_universe.jpg"/>
          <p:cNvPicPr preferRelativeResize="0"/>
          <p:nvPr/>
        </p:nvPicPr>
        <p:blipFill rotWithShape="1">
          <a:blip r:embed="rId5">
            <a:alphaModFix/>
          </a:blip>
          <a:srcRect/>
          <a:stretch/>
        </p:blipFill>
        <p:spPr>
          <a:xfrm>
            <a:off x="254001" y="135468"/>
            <a:ext cx="737629" cy="967382"/>
          </a:xfrm>
          <a:prstGeom prst="rect">
            <a:avLst/>
          </a:prstGeom>
          <a:noFill/>
          <a:ln>
            <a:noFill/>
          </a:ln>
        </p:spPr>
      </p:pic>
      <p:sp>
        <p:nvSpPr>
          <p:cNvPr id="732" name="Google Shape;732;p39"/>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33" name="Google Shape;733;p39"/>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39</a:t>
            </a:fld>
            <a:endParaRPr sz="1000" b="0" i="1">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CDE39D8B-7CE0-3303-4CFC-779F7D1A8000}"/>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6"/>
        <p:cNvGrpSpPr/>
        <p:nvPr/>
      </p:nvGrpSpPr>
      <p:grpSpPr>
        <a:xfrm>
          <a:off x="0" y="0"/>
          <a:ext cx="0" cy="0"/>
          <a:chOff x="0" y="0"/>
          <a:chExt cx="0" cy="0"/>
        </a:xfrm>
      </p:grpSpPr>
      <p:pic>
        <p:nvPicPr>
          <p:cNvPr id="127" name="Google Shape;127;p4" descr="ligo20160211e.jpg"/>
          <p:cNvPicPr preferRelativeResize="0"/>
          <p:nvPr/>
        </p:nvPicPr>
        <p:blipFill rotWithShape="1">
          <a:blip r:embed="rId3">
            <a:alphaModFix/>
          </a:blip>
          <a:srcRect/>
          <a:stretch/>
        </p:blipFill>
        <p:spPr>
          <a:xfrm>
            <a:off x="0" y="1024897"/>
            <a:ext cx="9906000" cy="5567172"/>
          </a:xfrm>
          <a:prstGeom prst="rect">
            <a:avLst/>
          </a:prstGeom>
          <a:noFill/>
          <a:ln>
            <a:noFill/>
          </a:ln>
        </p:spPr>
      </p:pic>
      <p:sp>
        <p:nvSpPr>
          <p:cNvPr id="128" name="Google Shape;128;p4"/>
          <p:cNvSpPr/>
          <p:nvPr/>
        </p:nvSpPr>
        <p:spPr>
          <a:xfrm>
            <a:off x="651817" y="515965"/>
            <a:ext cx="7972425" cy="1007541"/>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en-US" sz="3600" b="0" dirty="0">
                <a:solidFill>
                  <a:srgbClr val="FFFF66"/>
                </a:solidFill>
                <a:latin typeface="Calibri"/>
                <a:ea typeface="Calibri"/>
                <a:cs typeface="Calibri"/>
                <a:sym typeface="Calibri"/>
              </a:rPr>
              <a:t>Allgemeine </a:t>
            </a:r>
            <a:r>
              <a:rPr lang="en-US" sz="3600" b="0" dirty="0" err="1">
                <a:solidFill>
                  <a:srgbClr val="FFFF66"/>
                </a:solidFill>
                <a:latin typeface="Calibri"/>
                <a:ea typeface="Calibri"/>
                <a:cs typeface="Calibri"/>
                <a:sym typeface="Calibri"/>
              </a:rPr>
              <a:t>Relativitätstheorie</a:t>
            </a:r>
            <a:r>
              <a:rPr lang="en-US" sz="3600" b="0" dirty="0">
                <a:solidFill>
                  <a:srgbClr val="FFFF66"/>
                </a:solidFill>
                <a:latin typeface="Calibri"/>
                <a:ea typeface="Calibri"/>
                <a:cs typeface="Calibri"/>
                <a:sym typeface="Calibri"/>
              </a:rPr>
              <a:t> - Einstein</a:t>
            </a:r>
            <a:endParaRPr dirty="0"/>
          </a:p>
          <a:p>
            <a:pPr marL="0" marR="0" lvl="0" indent="0" algn="l" rtl="0">
              <a:lnSpc>
                <a:spcPct val="97222"/>
              </a:lnSpc>
              <a:spcBef>
                <a:spcPts val="0"/>
              </a:spcBef>
              <a:spcAft>
                <a:spcPts val="0"/>
              </a:spcAft>
              <a:buNone/>
            </a:pPr>
            <a:r>
              <a:rPr lang="en-US" sz="3600" b="0" dirty="0" err="1">
                <a:solidFill>
                  <a:srgbClr val="F2F2F2"/>
                </a:solidFill>
                <a:latin typeface="Calibri"/>
                <a:ea typeface="Calibri"/>
                <a:cs typeface="Calibri"/>
                <a:sym typeface="Calibri"/>
              </a:rPr>
              <a:t>Krümmung</a:t>
            </a:r>
            <a:r>
              <a:rPr lang="en-US" sz="3600" b="0" dirty="0">
                <a:solidFill>
                  <a:srgbClr val="F2F2F2"/>
                </a:solidFill>
                <a:latin typeface="Calibri"/>
                <a:ea typeface="Calibri"/>
                <a:cs typeface="Calibri"/>
                <a:sym typeface="Calibri"/>
              </a:rPr>
              <a:t> der </a:t>
            </a:r>
            <a:r>
              <a:rPr lang="en-US" sz="3600" b="0" dirty="0" err="1">
                <a:solidFill>
                  <a:srgbClr val="F2F2F2"/>
                </a:solidFill>
                <a:latin typeface="Calibri"/>
                <a:ea typeface="Calibri"/>
                <a:cs typeface="Calibri"/>
                <a:sym typeface="Calibri"/>
              </a:rPr>
              <a:t>Raumzeit</a:t>
            </a:r>
            <a:endParaRPr sz="2000" b="0" dirty="0">
              <a:solidFill>
                <a:srgbClr val="F2F2F2"/>
              </a:solidFill>
              <a:latin typeface="Calibri"/>
              <a:ea typeface="Calibri"/>
              <a:cs typeface="Calibri"/>
              <a:sym typeface="Calibri"/>
            </a:endParaRPr>
          </a:p>
        </p:txBody>
      </p:sp>
      <p:sp>
        <p:nvSpPr>
          <p:cNvPr id="129" name="Google Shape;129;p4"/>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30" name="Google Shape;130;p4"/>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4</a:t>
            </a:fld>
            <a:endParaRPr b="0" i="0">
              <a:solidFill>
                <a:srgbClr val="FFFFFF"/>
              </a:solidFill>
              <a:latin typeface="Arial"/>
              <a:ea typeface="Arial"/>
              <a:cs typeface="Arial"/>
              <a:sym typeface="Arial"/>
            </a:endParaRPr>
          </a:p>
        </p:txBody>
      </p:sp>
      <p:sp>
        <p:nvSpPr>
          <p:cNvPr id="131" name="Google Shape;131;p4"/>
          <p:cNvSpPr/>
          <p:nvPr/>
        </p:nvSpPr>
        <p:spPr>
          <a:xfrm rot="4025093">
            <a:off x="4727700" y="3072772"/>
            <a:ext cx="1070982" cy="3281380"/>
          </a:xfrm>
          <a:prstGeom prst="curvedLeftArrow">
            <a:avLst>
              <a:gd name="adj1" fmla="val 25000"/>
              <a:gd name="adj2" fmla="val 50000"/>
              <a:gd name="adj3" fmla="val 25000"/>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2" name="Google Shape;12;p56">
            <a:extLst>
              <a:ext uri="{FF2B5EF4-FFF2-40B4-BE49-F238E27FC236}">
                <a16:creationId xmlns:a16="http://schemas.microsoft.com/office/drawing/2014/main" id="{72EC6262-1799-432D-86F8-C3C4E244F5EF}"/>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2"/>
        <p:cNvGrpSpPr/>
        <p:nvPr/>
      </p:nvGrpSpPr>
      <p:grpSpPr>
        <a:xfrm>
          <a:off x="0" y="0"/>
          <a:ext cx="0" cy="0"/>
          <a:chOff x="0" y="0"/>
          <a:chExt cx="0" cy="0"/>
        </a:xfrm>
      </p:grpSpPr>
      <p:sp>
        <p:nvSpPr>
          <p:cNvPr id="753" name="Google Shape;753;p41"/>
          <p:cNvSpPr txBox="1">
            <a:spLocks noGrp="1"/>
          </p:cNvSpPr>
          <p:nvPr>
            <p:ph type="title"/>
          </p:nvPr>
        </p:nvSpPr>
        <p:spPr>
          <a:xfrm>
            <a:off x="774700" y="444500"/>
            <a:ext cx="8382000" cy="48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AMS-02 auf der ISS</a:t>
            </a:r>
            <a:endParaRPr/>
          </a:p>
        </p:txBody>
      </p:sp>
      <p:sp>
        <p:nvSpPr>
          <p:cNvPr id="754" name="Google Shape;754;p41"/>
          <p:cNvSpPr txBox="1"/>
          <p:nvPr/>
        </p:nvSpPr>
        <p:spPr>
          <a:xfrm>
            <a:off x="7099300" y="6248400"/>
            <a:ext cx="2063750" cy="457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1400"/>
              <a:buFont typeface="Times New Roman"/>
              <a:buNone/>
            </a:pPr>
            <a:fld id="{00000000-1234-1234-1234-123412341234}" type="slidenum">
              <a:rPr lang="en-US" sz="1400" b="0" i="0" u="none" strike="noStrike" cap="none">
                <a:solidFill>
                  <a:schemeClr val="lt1"/>
                </a:solidFill>
                <a:latin typeface="Times New Roman"/>
                <a:ea typeface="Times New Roman"/>
                <a:cs typeface="Times New Roman"/>
                <a:sym typeface="Times New Roman"/>
              </a:rPr>
              <a:t>40</a:t>
            </a:fld>
            <a:endParaRPr sz="1400" b="0" i="0" u="none" strike="noStrike" cap="none">
              <a:solidFill>
                <a:schemeClr val="lt1"/>
              </a:solidFill>
              <a:latin typeface="Times New Roman"/>
              <a:ea typeface="Times New Roman"/>
              <a:cs typeface="Times New Roman"/>
              <a:sym typeface="Times New Roman"/>
            </a:endParaRPr>
          </a:p>
        </p:txBody>
      </p:sp>
      <p:sp>
        <p:nvSpPr>
          <p:cNvPr id="755" name="Google Shape;755;p41"/>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756" name="Google Shape;756;p41"/>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40</a:t>
            </a:fld>
            <a:endParaRPr sz="1000" b="0" i="1">
              <a:solidFill>
                <a:schemeClr val="dk1"/>
              </a:solidFill>
              <a:latin typeface="Arial"/>
              <a:ea typeface="Arial"/>
              <a:cs typeface="Arial"/>
              <a:sym typeface="Arial"/>
            </a:endParaRPr>
          </a:p>
        </p:txBody>
      </p:sp>
      <p:sp>
        <p:nvSpPr>
          <p:cNvPr id="757" name="Google Shape;757;p41"/>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0"/>
                </a:solidFill>
                <a:latin typeface="Trebuchet MS"/>
                <a:ea typeface="Trebuchet MS"/>
                <a:cs typeface="Trebuchet MS"/>
                <a:sym typeface="Trebuchet MS"/>
              </a:rPr>
              <a:t>AMS auf der ISS</a:t>
            </a:r>
            <a:endParaRPr sz="2800" b="1">
              <a:solidFill>
                <a:srgbClr val="000090"/>
              </a:solidFill>
              <a:latin typeface="Trebuchet MS"/>
              <a:ea typeface="Trebuchet MS"/>
              <a:cs typeface="Trebuchet MS"/>
              <a:sym typeface="Trebuchet MS"/>
            </a:endParaRPr>
          </a:p>
        </p:txBody>
      </p:sp>
      <p:pic>
        <p:nvPicPr>
          <p:cNvPr id="758" name="Google Shape;758;p41" descr="AMS-02_logo.jpg"/>
          <p:cNvPicPr preferRelativeResize="0"/>
          <p:nvPr/>
        </p:nvPicPr>
        <p:blipFill rotWithShape="1">
          <a:blip r:embed="rId4">
            <a:alphaModFix/>
          </a:blip>
          <a:srcRect/>
          <a:stretch/>
        </p:blipFill>
        <p:spPr>
          <a:xfrm>
            <a:off x="638556" y="292100"/>
            <a:ext cx="783844" cy="1060044"/>
          </a:xfrm>
          <a:prstGeom prst="rect">
            <a:avLst/>
          </a:prstGeom>
          <a:noFill/>
          <a:ln>
            <a:noFill/>
          </a:ln>
        </p:spPr>
      </p:pic>
      <p:pic>
        <p:nvPicPr>
          <p:cNvPr id="759" name="Google Shape;759;p41" descr="ting_galaxy.jpg"/>
          <p:cNvPicPr preferRelativeResize="0"/>
          <p:nvPr/>
        </p:nvPicPr>
        <p:blipFill rotWithShape="1">
          <a:blip r:embed="rId5">
            <a:alphaModFix/>
          </a:blip>
          <a:srcRect/>
          <a:stretch/>
        </p:blipFill>
        <p:spPr>
          <a:xfrm>
            <a:off x="1704791" y="4927600"/>
            <a:ext cx="2725269" cy="19304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39"/>
        <p:cNvGrpSpPr/>
        <p:nvPr/>
      </p:nvGrpSpPr>
      <p:grpSpPr>
        <a:xfrm>
          <a:off x="0" y="0"/>
          <a:ext cx="0" cy="0"/>
          <a:chOff x="0" y="0"/>
          <a:chExt cx="0" cy="0"/>
        </a:xfrm>
      </p:grpSpPr>
      <p:sp>
        <p:nvSpPr>
          <p:cNvPr id="740" name="Google Shape;740;p40"/>
          <p:cNvSpPr/>
          <p:nvPr/>
        </p:nvSpPr>
        <p:spPr>
          <a:xfrm>
            <a:off x="425508" y="1100677"/>
            <a:ext cx="9099492" cy="156966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D8D8D8"/>
              </a:buClr>
              <a:buSzPts val="2400"/>
              <a:buFont typeface="Arial"/>
              <a:buChar char="•"/>
            </a:pPr>
            <a:r>
              <a:rPr lang="en-US" sz="2400" b="0" dirty="0">
                <a:solidFill>
                  <a:srgbClr val="D8D8D8"/>
                </a:solidFill>
                <a:latin typeface="Trebuchet MS"/>
                <a:ea typeface="Trebuchet MS"/>
                <a:cs typeface="Trebuchet MS"/>
                <a:sym typeface="Trebuchet MS"/>
              </a:rPr>
              <a:t>WIMPs/SIMPs (weakly/strongly interacting massive particles) ? </a:t>
            </a:r>
            <a:endParaRPr dirty="0"/>
          </a:p>
          <a:p>
            <a:pPr marL="342900" marR="0" lvl="0" indent="-342900" algn="l" rtl="0">
              <a:spcBef>
                <a:spcPts val="0"/>
              </a:spcBef>
              <a:spcAft>
                <a:spcPts val="0"/>
              </a:spcAft>
              <a:buClr>
                <a:srgbClr val="D8D8D8"/>
              </a:buClr>
              <a:buSzPts val="2400"/>
              <a:buFont typeface="Arial"/>
              <a:buChar char="•"/>
            </a:pPr>
            <a:r>
              <a:rPr lang="en-US" sz="2400" b="0" dirty="0">
                <a:solidFill>
                  <a:srgbClr val="D8D8D8"/>
                </a:solidFill>
                <a:latin typeface="Trebuchet MS"/>
                <a:ea typeface="Trebuchet MS"/>
                <a:cs typeface="Trebuchet MS"/>
                <a:sym typeface="Trebuchet MS"/>
              </a:rPr>
              <a:t>MACHOs (massive astrophysical compact halo objects) ?</a:t>
            </a:r>
            <a:endParaRPr dirty="0"/>
          </a:p>
          <a:p>
            <a:pPr marL="342900" marR="0" lvl="0" indent="-342900" algn="l" rtl="0">
              <a:spcBef>
                <a:spcPts val="0"/>
              </a:spcBef>
              <a:spcAft>
                <a:spcPts val="0"/>
              </a:spcAft>
              <a:buClr>
                <a:srgbClr val="D8D8D8"/>
              </a:buClr>
              <a:buSzPts val="2400"/>
              <a:buFont typeface="Arial"/>
              <a:buChar char="•"/>
            </a:pPr>
            <a:r>
              <a:rPr lang="en-US" sz="2400" b="0" dirty="0" err="1">
                <a:solidFill>
                  <a:srgbClr val="D8D8D8"/>
                </a:solidFill>
                <a:latin typeface="Trebuchet MS"/>
                <a:ea typeface="Trebuchet MS"/>
                <a:cs typeface="Trebuchet MS"/>
                <a:sym typeface="Trebuchet MS"/>
              </a:rPr>
              <a:t>AXIONen</a:t>
            </a:r>
            <a:r>
              <a:rPr lang="en-US" sz="2400" b="0" dirty="0">
                <a:solidFill>
                  <a:srgbClr val="D8D8D8"/>
                </a:solidFill>
                <a:latin typeface="Trebuchet MS"/>
                <a:ea typeface="Trebuchet MS"/>
                <a:cs typeface="Trebuchet MS"/>
                <a:sym typeface="Trebuchet MS"/>
              </a:rPr>
              <a:t> ?</a:t>
            </a:r>
            <a:endParaRPr dirty="0"/>
          </a:p>
          <a:p>
            <a:pPr marL="342900" marR="0" lvl="0" indent="-342900" algn="l" rtl="0">
              <a:spcBef>
                <a:spcPts val="0"/>
              </a:spcBef>
              <a:spcAft>
                <a:spcPts val="0"/>
              </a:spcAft>
              <a:buClr>
                <a:srgbClr val="D8D8D8"/>
              </a:buClr>
              <a:buSzPts val="2400"/>
              <a:buFont typeface="Arial"/>
              <a:buChar char="•"/>
            </a:pPr>
            <a:r>
              <a:rPr lang="en-US" sz="2400" b="0" dirty="0">
                <a:solidFill>
                  <a:srgbClr val="D8D8D8"/>
                </a:solidFill>
                <a:latin typeface="Trebuchet MS"/>
                <a:ea typeface="Trebuchet MS"/>
                <a:cs typeface="Trebuchet MS"/>
                <a:sym typeface="Trebuchet MS"/>
              </a:rPr>
              <a:t> … ? </a:t>
            </a:r>
            <a:endParaRPr sz="2400" b="0" dirty="0">
              <a:solidFill>
                <a:srgbClr val="D8D8D8"/>
              </a:solidFill>
              <a:latin typeface="Trebuchet MS"/>
              <a:ea typeface="Trebuchet MS"/>
              <a:cs typeface="Trebuchet MS"/>
              <a:sym typeface="Trebuchet MS"/>
            </a:endParaRPr>
          </a:p>
        </p:txBody>
      </p:sp>
      <p:sp>
        <p:nvSpPr>
          <p:cNvPr id="741" name="Google Shape;741;p40"/>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42" name="Google Shape;742;p40"/>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41</a:t>
            </a:fld>
            <a:endParaRPr sz="1000" b="0" i="1">
              <a:solidFill>
                <a:schemeClr val="lt1"/>
              </a:solidFill>
              <a:latin typeface="Arial"/>
              <a:ea typeface="Arial"/>
              <a:cs typeface="Arial"/>
              <a:sym typeface="Arial"/>
            </a:endParaRPr>
          </a:p>
        </p:txBody>
      </p:sp>
      <p:sp>
        <p:nvSpPr>
          <p:cNvPr id="743" name="Google Shape;743;p40"/>
          <p:cNvSpPr txBox="1"/>
          <p:nvPr/>
        </p:nvSpPr>
        <p:spPr>
          <a:xfrm>
            <a:off x="854342"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rgbClr val="262626"/>
                </a:solidFill>
                <a:latin typeface="Trebuchet MS"/>
                <a:ea typeface="Trebuchet MS"/>
                <a:cs typeface="Trebuchet MS"/>
                <a:sym typeface="Trebuchet MS"/>
              </a:rPr>
              <a:t>Was </a:t>
            </a:r>
            <a:r>
              <a:rPr lang="en-US" sz="2800" b="1" dirty="0" err="1">
                <a:solidFill>
                  <a:srgbClr val="262626"/>
                </a:solidFill>
                <a:latin typeface="Trebuchet MS"/>
                <a:ea typeface="Trebuchet MS"/>
                <a:cs typeface="Trebuchet MS"/>
                <a:sym typeface="Trebuchet MS"/>
              </a:rPr>
              <a:t>ist</a:t>
            </a:r>
            <a:r>
              <a:rPr lang="en-US" sz="2800" b="1" dirty="0">
                <a:solidFill>
                  <a:srgbClr val="262626"/>
                </a:solidFill>
                <a:latin typeface="Trebuchet MS"/>
                <a:ea typeface="Trebuchet MS"/>
                <a:cs typeface="Trebuchet MS"/>
                <a:sym typeface="Trebuchet MS"/>
              </a:rPr>
              <a:t> die </a:t>
            </a:r>
            <a:r>
              <a:rPr lang="en-US" sz="2800" b="1" dirty="0" err="1">
                <a:solidFill>
                  <a:srgbClr val="262626"/>
                </a:solidFill>
                <a:latin typeface="Trebuchet MS"/>
                <a:ea typeface="Trebuchet MS"/>
                <a:cs typeface="Trebuchet MS"/>
                <a:sym typeface="Trebuchet MS"/>
              </a:rPr>
              <a:t>dunkle</a:t>
            </a:r>
            <a:r>
              <a:rPr lang="en-US" sz="2800" b="1" dirty="0">
                <a:solidFill>
                  <a:srgbClr val="262626"/>
                </a:solidFill>
                <a:latin typeface="Trebuchet MS"/>
                <a:ea typeface="Trebuchet MS"/>
                <a:cs typeface="Trebuchet MS"/>
                <a:sym typeface="Trebuchet MS"/>
              </a:rPr>
              <a:t> </a:t>
            </a:r>
            <a:r>
              <a:rPr lang="en-US" sz="2800" b="1" dirty="0" err="1">
                <a:solidFill>
                  <a:srgbClr val="262626"/>
                </a:solidFill>
                <a:latin typeface="Trebuchet MS"/>
                <a:ea typeface="Trebuchet MS"/>
                <a:cs typeface="Trebuchet MS"/>
                <a:sym typeface="Trebuchet MS"/>
              </a:rPr>
              <a:t>Materie</a:t>
            </a:r>
            <a:r>
              <a:rPr lang="en-US" sz="2800" b="1" dirty="0">
                <a:solidFill>
                  <a:srgbClr val="262626"/>
                </a:solidFill>
                <a:latin typeface="Trebuchet MS"/>
                <a:ea typeface="Trebuchet MS"/>
                <a:cs typeface="Trebuchet MS"/>
                <a:sym typeface="Trebuchet MS"/>
              </a:rPr>
              <a:t> ?</a:t>
            </a:r>
            <a:endParaRPr sz="2800" b="1" dirty="0">
              <a:solidFill>
                <a:srgbClr val="262626"/>
              </a:solidFill>
              <a:latin typeface="Trebuchet MS"/>
              <a:ea typeface="Trebuchet MS"/>
              <a:cs typeface="Trebuchet MS"/>
              <a:sym typeface="Trebuchet MS"/>
            </a:endParaRPr>
          </a:p>
        </p:txBody>
      </p:sp>
      <p:sp>
        <p:nvSpPr>
          <p:cNvPr id="744" name="Google Shape;744;p40"/>
          <p:cNvSpPr/>
          <p:nvPr/>
        </p:nvSpPr>
        <p:spPr>
          <a:xfrm>
            <a:off x="463566" y="5783800"/>
            <a:ext cx="876297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dirty="0">
                <a:solidFill>
                  <a:srgbClr val="EFA03A"/>
                </a:solidFill>
                <a:latin typeface="Trebuchet MS"/>
                <a:ea typeface="Trebuchet MS"/>
                <a:cs typeface="Trebuchet MS"/>
                <a:sym typeface="Trebuchet MS"/>
              </a:rPr>
              <a:t>… </a:t>
            </a:r>
            <a:r>
              <a:rPr lang="en-US" sz="2800" b="0" dirty="0" err="1">
                <a:solidFill>
                  <a:srgbClr val="EFA03A"/>
                </a:solidFill>
                <a:latin typeface="Trebuchet MS"/>
                <a:ea typeface="Trebuchet MS"/>
                <a:cs typeface="Trebuchet MS"/>
                <a:sym typeface="Trebuchet MS"/>
              </a:rPr>
              <a:t>Verbindung</a:t>
            </a:r>
            <a:r>
              <a:rPr lang="en-US" sz="2800" b="0" dirty="0">
                <a:solidFill>
                  <a:srgbClr val="EFA03A"/>
                </a:solidFill>
                <a:latin typeface="Trebuchet MS"/>
                <a:ea typeface="Trebuchet MS"/>
                <a:cs typeface="Trebuchet MS"/>
                <a:sym typeface="Trebuchet MS"/>
              </a:rPr>
              <a:t> von </a:t>
            </a:r>
            <a:r>
              <a:rPr lang="en-US" sz="2800" b="0" dirty="0" err="1">
                <a:solidFill>
                  <a:srgbClr val="EFA03A"/>
                </a:solidFill>
                <a:latin typeface="Trebuchet MS"/>
                <a:ea typeface="Trebuchet MS"/>
                <a:cs typeface="Trebuchet MS"/>
                <a:sym typeface="Trebuchet MS"/>
              </a:rPr>
              <a:t>Astrophysik</a:t>
            </a:r>
            <a:r>
              <a:rPr lang="en-US" sz="2800" b="0" dirty="0">
                <a:solidFill>
                  <a:srgbClr val="EFA03A"/>
                </a:solidFill>
                <a:latin typeface="Trebuchet MS"/>
                <a:ea typeface="Trebuchet MS"/>
                <a:cs typeface="Trebuchet MS"/>
                <a:sym typeface="Trebuchet MS"/>
              </a:rPr>
              <a:t> und </a:t>
            </a:r>
            <a:r>
              <a:rPr lang="en-US" sz="2800" b="0" dirty="0" err="1">
                <a:solidFill>
                  <a:srgbClr val="EFA03A"/>
                </a:solidFill>
                <a:latin typeface="Trebuchet MS"/>
                <a:ea typeface="Trebuchet MS"/>
                <a:cs typeface="Trebuchet MS"/>
                <a:sym typeface="Trebuchet MS"/>
              </a:rPr>
              <a:t>Teilchenphysik</a:t>
            </a:r>
            <a:r>
              <a:rPr lang="en-US" sz="2800" b="0" dirty="0">
                <a:solidFill>
                  <a:srgbClr val="EFA03A"/>
                </a:solidFill>
                <a:latin typeface="Trebuchet MS"/>
                <a:ea typeface="Trebuchet MS"/>
                <a:cs typeface="Trebuchet MS"/>
                <a:sym typeface="Trebuchet MS"/>
              </a:rPr>
              <a:t>!</a:t>
            </a:r>
            <a:endParaRPr dirty="0"/>
          </a:p>
        </p:txBody>
      </p:sp>
      <p:sp>
        <p:nvSpPr>
          <p:cNvPr id="745" name="Google Shape;745;p40"/>
          <p:cNvSpPr/>
          <p:nvPr/>
        </p:nvSpPr>
        <p:spPr>
          <a:xfrm>
            <a:off x="679456" y="2690816"/>
            <a:ext cx="9061444"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dirty="0" err="1">
                <a:solidFill>
                  <a:schemeClr val="lt1"/>
                </a:solidFill>
                <a:latin typeface="Trebuchet MS"/>
                <a:ea typeface="Trebuchet MS"/>
                <a:cs typeface="Trebuchet MS"/>
                <a:sym typeface="Trebuchet MS"/>
              </a:rPr>
              <a:t>Supersymmetrie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sagt</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ein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Teilchen</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voraus</a:t>
            </a:r>
            <a:r>
              <a:rPr lang="en-US" sz="2400" b="0" dirty="0">
                <a:solidFill>
                  <a:schemeClr val="lt1"/>
                </a:solidFill>
                <a:latin typeface="Trebuchet MS"/>
                <a:ea typeface="Trebuchet MS"/>
                <a:cs typeface="Trebuchet MS"/>
                <a:sym typeface="Trebuchet MS"/>
              </a:rPr>
              <a:t>, das </a:t>
            </a:r>
            <a:endParaRPr dirty="0"/>
          </a:p>
          <a:p>
            <a:pPr marL="0" marR="0" lvl="0" indent="0" algn="l" rtl="0">
              <a:spcBef>
                <a:spcPts val="0"/>
              </a:spcBef>
              <a:spcAft>
                <a:spcPts val="0"/>
              </a:spcAft>
              <a:buNone/>
            </a:pPr>
            <a:r>
              <a:rPr lang="en-US" sz="2400" b="0" dirty="0" err="1">
                <a:solidFill>
                  <a:schemeClr val="lt1"/>
                </a:solidFill>
                <a:latin typeface="Trebuchet MS"/>
                <a:ea typeface="Trebuchet MS"/>
                <a:cs typeface="Trebuchet MS"/>
                <a:sym typeface="Trebuchet MS"/>
              </a:rPr>
              <a:t>ein</a:t>
            </a:r>
            <a:r>
              <a:rPr lang="en-US" sz="2400" b="0" dirty="0">
                <a:solidFill>
                  <a:schemeClr val="lt1"/>
                </a:solidFill>
                <a:latin typeface="Trebuchet MS"/>
                <a:ea typeface="Trebuchet MS"/>
                <a:cs typeface="Trebuchet MS"/>
                <a:sym typeface="Trebuchet MS"/>
              </a:rPr>
              <a:t> WIMP sein </a:t>
            </a:r>
            <a:r>
              <a:rPr lang="en-US" sz="2400" b="0" dirty="0" err="1">
                <a:solidFill>
                  <a:schemeClr val="lt1"/>
                </a:solidFill>
                <a:latin typeface="Trebuchet MS"/>
                <a:ea typeface="Trebuchet MS"/>
                <a:cs typeface="Trebuchet MS"/>
                <a:sym typeface="Trebuchet MS"/>
              </a:rPr>
              <a:t>könnte</a:t>
            </a:r>
            <a:r>
              <a:rPr lang="en-US" sz="2400" b="0" dirty="0">
                <a:solidFill>
                  <a:schemeClr val="lt1"/>
                </a:solidFill>
                <a:latin typeface="Trebuchet MS"/>
                <a:ea typeface="Trebuchet MS"/>
                <a:cs typeface="Trebuchet MS"/>
                <a:sym typeface="Trebuchet MS"/>
              </a:rPr>
              <a:t>: das </a:t>
            </a:r>
            <a:r>
              <a:rPr lang="en-US" sz="2400" b="0" dirty="0" err="1">
                <a:solidFill>
                  <a:schemeClr val="lt1"/>
                </a:solidFill>
                <a:latin typeface="Trebuchet MS"/>
                <a:ea typeface="Trebuchet MS"/>
                <a:cs typeface="Trebuchet MS"/>
                <a:sym typeface="Trebuchet MS"/>
              </a:rPr>
              <a:t>leichteste</a:t>
            </a:r>
            <a:r>
              <a:rPr lang="en-US" sz="2400" b="0" dirty="0">
                <a:solidFill>
                  <a:srgbClr val="000094"/>
                </a:solidFill>
                <a:latin typeface="Trebuchet MS"/>
                <a:ea typeface="Trebuchet MS"/>
                <a:cs typeface="Trebuchet MS"/>
                <a:sym typeface="Trebuchet MS"/>
              </a:rPr>
              <a:t> </a:t>
            </a:r>
            <a:r>
              <a:rPr lang="en-US" sz="2400" b="0" dirty="0">
                <a:solidFill>
                  <a:srgbClr val="EBD714"/>
                </a:solidFill>
                <a:latin typeface="Trebuchet MS"/>
                <a:ea typeface="Trebuchet MS"/>
                <a:cs typeface="Trebuchet MS"/>
                <a:sym typeface="Trebuchet MS"/>
              </a:rPr>
              <a:t>Neutralino</a:t>
            </a:r>
            <a:endParaRPr sz="2400" b="0" dirty="0">
              <a:solidFill>
                <a:srgbClr val="EBD714"/>
              </a:solidFill>
              <a:latin typeface="Trebuchet MS"/>
              <a:ea typeface="Trebuchet MS"/>
              <a:cs typeface="Trebuchet MS"/>
              <a:sym typeface="Trebuchet MS"/>
            </a:endParaRPr>
          </a:p>
          <a:p>
            <a:pPr marL="0" marR="0" lvl="0" indent="0" algn="l" rtl="0">
              <a:spcBef>
                <a:spcPts val="0"/>
              </a:spcBef>
              <a:spcAft>
                <a:spcPts val="0"/>
              </a:spcAft>
              <a:buNone/>
            </a:pPr>
            <a:endParaRPr sz="2400" b="0" dirty="0">
              <a:solidFill>
                <a:srgbClr val="000094"/>
              </a:solidFill>
              <a:latin typeface="Trebuchet MS"/>
              <a:ea typeface="Trebuchet MS"/>
              <a:cs typeface="Trebuchet MS"/>
              <a:sym typeface="Trebuchet MS"/>
            </a:endParaRPr>
          </a:p>
          <a:p>
            <a:pPr marL="0" marR="0" lvl="0" indent="0" algn="l" rtl="0">
              <a:spcBef>
                <a:spcPts val="0"/>
              </a:spcBef>
              <a:spcAft>
                <a:spcPts val="0"/>
              </a:spcAft>
              <a:buNone/>
            </a:pPr>
            <a:r>
              <a:rPr lang="en-US" sz="2400" b="0" dirty="0">
                <a:solidFill>
                  <a:schemeClr val="lt1"/>
                </a:solidFill>
                <a:latin typeface="Trebuchet MS"/>
                <a:ea typeface="Trebuchet MS"/>
                <a:cs typeface="Trebuchet MS"/>
                <a:sym typeface="Trebuchet MS"/>
              </a:rPr>
              <a:t>MACHOS </a:t>
            </a:r>
            <a:r>
              <a:rPr lang="en-US" sz="2400" b="0" dirty="0" err="1">
                <a:solidFill>
                  <a:schemeClr val="lt1"/>
                </a:solidFill>
                <a:latin typeface="Trebuchet MS"/>
                <a:ea typeface="Trebuchet MS"/>
                <a:cs typeface="Trebuchet MS"/>
                <a:sym typeface="Trebuchet MS"/>
              </a:rPr>
              <a:t>sind</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astronomische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Objekte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aus</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normaler</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Materie</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wie</a:t>
            </a:r>
            <a:r>
              <a:rPr lang="en-US" sz="2400" b="0" dirty="0">
                <a:solidFill>
                  <a:schemeClr val="lt1"/>
                </a:solidFill>
                <a:latin typeface="Trebuchet MS"/>
                <a:ea typeface="Trebuchet MS"/>
                <a:cs typeface="Trebuchet MS"/>
                <a:sym typeface="Trebuchet MS"/>
              </a:rPr>
              <a:t>:</a:t>
            </a:r>
            <a:endParaRPr dirty="0"/>
          </a:p>
          <a:p>
            <a:pPr marL="0" marR="0" lvl="0" indent="0" algn="l" rtl="0">
              <a:spcBef>
                <a:spcPts val="0"/>
              </a:spcBef>
              <a:spcAft>
                <a:spcPts val="0"/>
              </a:spcAft>
              <a:buNone/>
            </a:pPr>
            <a:r>
              <a:rPr lang="en-US" sz="2400" b="0" dirty="0" err="1">
                <a:solidFill>
                  <a:srgbClr val="EBD714"/>
                </a:solidFill>
                <a:latin typeface="Trebuchet MS"/>
                <a:ea typeface="Trebuchet MS"/>
                <a:cs typeface="Trebuchet MS"/>
                <a:sym typeface="Trebuchet MS"/>
              </a:rPr>
              <a:t>Braune</a:t>
            </a:r>
            <a:r>
              <a:rPr lang="en-US" sz="2400" b="0" dirty="0">
                <a:solidFill>
                  <a:srgbClr val="EBD714"/>
                </a:solidFill>
                <a:latin typeface="Trebuchet MS"/>
                <a:ea typeface="Trebuchet MS"/>
                <a:cs typeface="Trebuchet MS"/>
                <a:sym typeface="Trebuchet MS"/>
              </a:rPr>
              <a:t> und </a:t>
            </a:r>
            <a:r>
              <a:rPr lang="en-US" sz="2400" b="0" dirty="0" err="1">
                <a:solidFill>
                  <a:srgbClr val="EBD714"/>
                </a:solidFill>
                <a:latin typeface="Trebuchet MS"/>
                <a:ea typeface="Trebuchet MS"/>
                <a:cs typeface="Trebuchet MS"/>
                <a:sym typeface="Trebuchet MS"/>
              </a:rPr>
              <a:t>weiße</a:t>
            </a:r>
            <a:r>
              <a:rPr lang="en-US" sz="2400" b="0" dirty="0">
                <a:solidFill>
                  <a:srgbClr val="EBD714"/>
                </a:solidFill>
                <a:latin typeface="Trebuchet MS"/>
                <a:ea typeface="Trebuchet MS"/>
                <a:cs typeface="Trebuchet MS"/>
                <a:sym typeface="Trebuchet MS"/>
              </a:rPr>
              <a:t> </a:t>
            </a:r>
            <a:r>
              <a:rPr lang="en-US" sz="2400" b="0" dirty="0" err="1">
                <a:solidFill>
                  <a:srgbClr val="EBD714"/>
                </a:solidFill>
                <a:latin typeface="Trebuchet MS"/>
                <a:ea typeface="Trebuchet MS"/>
                <a:cs typeface="Trebuchet MS"/>
                <a:sym typeface="Trebuchet MS"/>
              </a:rPr>
              <a:t>Zwerge</a:t>
            </a:r>
            <a:endParaRPr sz="2400" b="0" dirty="0">
              <a:solidFill>
                <a:schemeClr val="lt1"/>
              </a:solidFill>
              <a:latin typeface="Trebuchet MS"/>
              <a:ea typeface="Trebuchet MS"/>
              <a:cs typeface="Trebuchet MS"/>
              <a:sym typeface="Trebuchet MS"/>
            </a:endParaRPr>
          </a:p>
          <a:p>
            <a:pPr marL="0" marR="0" lvl="0" indent="0" algn="l" rtl="0">
              <a:spcBef>
                <a:spcPts val="0"/>
              </a:spcBef>
              <a:spcAft>
                <a:spcPts val="0"/>
              </a:spcAft>
              <a:buNone/>
            </a:pPr>
            <a:r>
              <a:rPr lang="en-US" sz="2400" b="0" dirty="0" err="1">
                <a:solidFill>
                  <a:srgbClr val="EBD714"/>
                </a:solidFill>
                <a:latin typeface="Trebuchet MS"/>
                <a:ea typeface="Trebuchet MS"/>
                <a:cs typeface="Trebuchet MS"/>
                <a:sym typeface="Trebuchet MS"/>
              </a:rPr>
              <a:t>Neutronensterne</a:t>
            </a:r>
            <a:r>
              <a:rPr lang="en-US" sz="2400" b="0" dirty="0">
                <a:solidFill>
                  <a:srgbClr val="329369"/>
                </a:solidFill>
                <a:latin typeface="Trebuchet MS"/>
                <a:ea typeface="Trebuchet MS"/>
                <a:cs typeface="Trebuchet MS"/>
                <a:sym typeface="Trebuchet MS"/>
              </a:rPr>
              <a:t> </a:t>
            </a:r>
            <a:r>
              <a:rPr lang="en-US" sz="2400" b="0" dirty="0">
                <a:solidFill>
                  <a:schemeClr val="lt1"/>
                </a:solidFill>
                <a:latin typeface="Trebuchet MS"/>
                <a:ea typeface="Trebuchet MS"/>
                <a:cs typeface="Trebuchet MS"/>
                <a:sym typeface="Trebuchet MS"/>
              </a:rPr>
              <a:t>(</a:t>
            </a:r>
            <a:r>
              <a:rPr lang="en-US" sz="2400" b="0" dirty="0" err="1">
                <a:solidFill>
                  <a:schemeClr val="lt1"/>
                </a:solidFill>
                <a:latin typeface="Trebuchet MS"/>
                <a:ea typeface="Trebuchet MS"/>
                <a:cs typeface="Trebuchet MS"/>
                <a:sym typeface="Trebuchet MS"/>
              </a:rPr>
              <a:t>Kollaps</a:t>
            </a:r>
            <a:r>
              <a:rPr lang="en-US" sz="2400" b="0" dirty="0">
                <a:solidFill>
                  <a:schemeClr val="lt1"/>
                </a:solidFill>
                <a:latin typeface="Trebuchet MS"/>
                <a:ea typeface="Trebuchet MS"/>
                <a:cs typeface="Trebuchet MS"/>
                <a:sym typeface="Trebuchet MS"/>
              </a:rPr>
              <a:t> </a:t>
            </a:r>
            <a:r>
              <a:rPr lang="en-US" sz="2400" b="0" dirty="0" err="1">
                <a:solidFill>
                  <a:schemeClr val="lt1"/>
                </a:solidFill>
                <a:latin typeface="Trebuchet MS"/>
                <a:ea typeface="Trebuchet MS"/>
                <a:cs typeface="Trebuchet MS"/>
                <a:sym typeface="Trebuchet MS"/>
              </a:rPr>
              <a:t>nach</a:t>
            </a:r>
            <a:r>
              <a:rPr lang="en-US" sz="2400" b="0" dirty="0">
                <a:solidFill>
                  <a:schemeClr val="lt1"/>
                </a:solidFill>
                <a:latin typeface="Trebuchet MS"/>
                <a:ea typeface="Trebuchet MS"/>
                <a:cs typeface="Trebuchet MS"/>
                <a:sym typeface="Trebuchet MS"/>
              </a:rPr>
              <a:t> Supernova-Explosion)</a:t>
            </a:r>
            <a:endParaRPr dirty="0"/>
          </a:p>
          <a:p>
            <a:pPr marL="0" marR="0" lvl="0" indent="0" algn="l" rtl="0">
              <a:spcBef>
                <a:spcPts val="0"/>
              </a:spcBef>
              <a:spcAft>
                <a:spcPts val="0"/>
              </a:spcAft>
              <a:buNone/>
            </a:pPr>
            <a:r>
              <a:rPr lang="en-US" sz="2400" b="0" dirty="0" err="1">
                <a:solidFill>
                  <a:srgbClr val="EBD714"/>
                </a:solidFill>
                <a:latin typeface="Trebuchet MS"/>
                <a:ea typeface="Trebuchet MS"/>
                <a:cs typeface="Trebuchet MS"/>
                <a:sym typeface="Trebuchet MS"/>
              </a:rPr>
              <a:t>Schwarze</a:t>
            </a:r>
            <a:r>
              <a:rPr lang="en-US" sz="2400" b="0" dirty="0">
                <a:solidFill>
                  <a:srgbClr val="EBD714"/>
                </a:solidFill>
                <a:latin typeface="Trebuchet MS"/>
                <a:ea typeface="Trebuchet MS"/>
                <a:cs typeface="Trebuchet MS"/>
                <a:sym typeface="Trebuchet MS"/>
              </a:rPr>
              <a:t> </a:t>
            </a:r>
            <a:r>
              <a:rPr lang="en-US" sz="2400" b="0" dirty="0" err="1">
                <a:solidFill>
                  <a:srgbClr val="EBD714"/>
                </a:solidFill>
                <a:latin typeface="Trebuchet MS"/>
                <a:ea typeface="Trebuchet MS"/>
                <a:cs typeface="Trebuchet MS"/>
                <a:sym typeface="Trebuchet MS"/>
              </a:rPr>
              <a:t>Löcher</a:t>
            </a:r>
            <a:endParaRPr sz="2400" b="0" dirty="0">
              <a:solidFill>
                <a:srgbClr val="EBD714"/>
              </a:solidFill>
              <a:latin typeface="Trebuchet MS"/>
              <a:ea typeface="Trebuchet MS"/>
              <a:cs typeface="Trebuchet MS"/>
              <a:sym typeface="Trebuchet MS"/>
            </a:endParaRPr>
          </a:p>
          <a:p>
            <a:pPr marL="0" marR="0" lvl="0" indent="0" algn="l" rtl="0">
              <a:spcBef>
                <a:spcPts val="0"/>
              </a:spcBef>
              <a:spcAft>
                <a:spcPts val="0"/>
              </a:spcAft>
              <a:buNone/>
            </a:pPr>
            <a:endParaRPr sz="2400" b="1" dirty="0">
              <a:solidFill>
                <a:srgbClr val="000094"/>
              </a:solidFill>
              <a:latin typeface="Trebuchet MS"/>
              <a:ea typeface="Trebuchet MS"/>
              <a:cs typeface="Trebuchet MS"/>
              <a:sym typeface="Trebuchet MS"/>
            </a:endParaRPr>
          </a:p>
          <a:p>
            <a:pPr marL="0" marR="0" lvl="0" indent="0" algn="l" rtl="0">
              <a:spcBef>
                <a:spcPts val="0"/>
              </a:spcBef>
              <a:spcAft>
                <a:spcPts val="0"/>
              </a:spcAft>
              <a:buNone/>
            </a:pPr>
            <a:endParaRPr sz="2400" b="1" dirty="0">
              <a:solidFill>
                <a:srgbClr val="000094"/>
              </a:solidFill>
              <a:latin typeface="Trebuchet MS"/>
              <a:ea typeface="Trebuchet MS"/>
              <a:cs typeface="Trebuchet MS"/>
              <a:sym typeface="Trebuchet MS"/>
            </a:endParaRPr>
          </a:p>
        </p:txBody>
      </p:sp>
      <p:pic>
        <p:nvPicPr>
          <p:cNvPr id="746" name="Google Shape;746;p40" descr="SUSYSchattenteilchen.jpg"/>
          <p:cNvPicPr preferRelativeResize="0"/>
          <p:nvPr/>
        </p:nvPicPr>
        <p:blipFill rotWithShape="1">
          <a:blip r:embed="rId3">
            <a:alphaModFix/>
          </a:blip>
          <a:srcRect/>
          <a:stretch/>
        </p:blipFill>
        <p:spPr>
          <a:xfrm>
            <a:off x="7782991" y="2284762"/>
            <a:ext cx="1344083" cy="1383422"/>
          </a:xfrm>
          <a:prstGeom prst="rect">
            <a:avLst/>
          </a:prstGeom>
          <a:noFill/>
          <a:ln>
            <a:noFill/>
          </a:ln>
        </p:spPr>
      </p:pic>
      <p:sp>
        <p:nvSpPr>
          <p:cNvPr id="2" name="Google Shape;12;p56">
            <a:extLst>
              <a:ext uri="{FF2B5EF4-FFF2-40B4-BE49-F238E27FC236}">
                <a16:creationId xmlns:a16="http://schemas.microsoft.com/office/drawing/2014/main" id="{63CF8172-20A5-06B7-A983-3FD48607F02E}"/>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4"/>
        <p:cNvGrpSpPr/>
        <p:nvPr/>
      </p:nvGrpSpPr>
      <p:grpSpPr>
        <a:xfrm>
          <a:off x="0" y="0"/>
          <a:ext cx="0" cy="0"/>
          <a:chOff x="0" y="0"/>
          <a:chExt cx="0" cy="0"/>
        </a:xfrm>
      </p:grpSpPr>
      <p:sp>
        <p:nvSpPr>
          <p:cNvPr id="765" name="Google Shape;765;p42"/>
          <p:cNvSpPr txBox="1">
            <a:spLocks noGrp="1"/>
          </p:cNvSpPr>
          <p:nvPr>
            <p:ph type="title" idx="4294967295"/>
          </p:nvPr>
        </p:nvSpPr>
        <p:spPr>
          <a:xfrm>
            <a:off x="4381500" y="482600"/>
            <a:ext cx="5880100" cy="48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dk1"/>
                </a:solidFill>
                <a:latin typeface="Trebuchet MS"/>
                <a:ea typeface="Trebuchet MS"/>
                <a:cs typeface="Trebuchet MS"/>
                <a:sym typeface="Trebuchet MS"/>
              </a:rPr>
              <a:t>Planck-Satellit</a:t>
            </a:r>
            <a:endParaRPr sz="3600">
              <a:solidFill>
                <a:schemeClr val="dk1"/>
              </a:solidFill>
              <a:latin typeface="Trebuchet MS"/>
              <a:ea typeface="Trebuchet MS"/>
              <a:cs typeface="Trebuchet MS"/>
              <a:sym typeface="Trebuchet MS"/>
            </a:endParaRPr>
          </a:p>
        </p:txBody>
      </p:sp>
      <p:pic>
        <p:nvPicPr>
          <p:cNvPr id="766" name="Google Shape;766;p42" descr="Ariane_Planck_Herschel.jpg"/>
          <p:cNvPicPr preferRelativeResize="0"/>
          <p:nvPr/>
        </p:nvPicPr>
        <p:blipFill rotWithShape="1">
          <a:blip r:embed="rId4">
            <a:alphaModFix/>
          </a:blip>
          <a:srcRect/>
          <a:stretch/>
        </p:blipFill>
        <p:spPr>
          <a:xfrm>
            <a:off x="1672909" y="3911600"/>
            <a:ext cx="1654493" cy="2679700"/>
          </a:xfrm>
          <a:prstGeom prst="rect">
            <a:avLst/>
          </a:prstGeom>
          <a:noFill/>
          <a:ln>
            <a:noFill/>
          </a:ln>
        </p:spPr>
      </p:pic>
      <p:sp>
        <p:nvSpPr>
          <p:cNvPr id="767" name="Google Shape;767;p42"/>
          <p:cNvSpPr/>
          <p:nvPr/>
        </p:nvSpPr>
        <p:spPr>
          <a:xfrm>
            <a:off x="1775843" y="4176714"/>
            <a:ext cx="1478289" cy="58477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a:solidFill>
                  <a:schemeClr val="lt1"/>
                </a:solidFill>
                <a:latin typeface="Trebuchet MS"/>
                <a:ea typeface="Trebuchet MS"/>
                <a:cs typeface="Trebuchet MS"/>
                <a:sym typeface="Trebuchet MS"/>
              </a:rPr>
              <a:t>14. Mai 2009 -</a:t>
            </a:r>
            <a:endParaRPr/>
          </a:p>
          <a:p>
            <a:pPr marL="0" marR="0" lvl="0" indent="0" algn="ctr" rtl="0">
              <a:spcBef>
                <a:spcPts val="0"/>
              </a:spcBef>
              <a:spcAft>
                <a:spcPts val="0"/>
              </a:spcAft>
              <a:buNone/>
            </a:pPr>
            <a:r>
              <a:rPr lang="en-US" sz="1600" b="0">
                <a:solidFill>
                  <a:schemeClr val="lt1"/>
                </a:solidFill>
                <a:latin typeface="Trebuchet MS"/>
                <a:ea typeface="Trebuchet MS"/>
                <a:cs typeface="Trebuchet MS"/>
                <a:sym typeface="Trebuchet MS"/>
              </a:rPr>
              <a:t>23. Okt. 2013</a:t>
            </a:r>
            <a:endParaRPr sz="1600" b="0">
              <a:solidFill>
                <a:schemeClr val="lt1"/>
              </a:solidFill>
              <a:latin typeface="Trebuchet MS"/>
              <a:ea typeface="Trebuchet MS"/>
              <a:cs typeface="Trebuchet MS"/>
              <a:sym typeface="Trebuchet MS"/>
            </a:endParaRPr>
          </a:p>
        </p:txBody>
      </p:sp>
      <p:pic>
        <p:nvPicPr>
          <p:cNvPr id="768" name="Google Shape;768;p42" descr="esa_logo.jpg"/>
          <p:cNvPicPr preferRelativeResize="0"/>
          <p:nvPr/>
        </p:nvPicPr>
        <p:blipFill rotWithShape="1">
          <a:blip r:embed="rId5">
            <a:alphaModFix/>
          </a:blip>
          <a:srcRect/>
          <a:stretch/>
        </p:blipFill>
        <p:spPr>
          <a:xfrm>
            <a:off x="536426" y="406404"/>
            <a:ext cx="1673375" cy="660957"/>
          </a:xfrm>
          <a:prstGeom prst="rect">
            <a:avLst/>
          </a:prstGeom>
          <a:noFill/>
          <a:ln>
            <a:noFill/>
          </a:ln>
        </p:spPr>
      </p:pic>
      <p:sp>
        <p:nvSpPr>
          <p:cNvPr id="769" name="Google Shape;769;p42"/>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770" name="Google Shape;770;p42"/>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42</a:t>
            </a:fld>
            <a:endParaRPr sz="1000" b="0" i="1">
              <a:solidFill>
                <a:schemeClr val="lt1"/>
              </a:solidFill>
              <a:latin typeface="Arial"/>
              <a:ea typeface="Arial"/>
              <a:cs typeface="Arial"/>
              <a:sym typeface="Arial"/>
            </a:endParaRPr>
          </a:p>
        </p:txBody>
      </p:sp>
      <p:pic>
        <p:nvPicPr>
          <p:cNvPr id="771" name="Google Shape;771;p42" descr="Planck_CMB.tif"/>
          <p:cNvPicPr preferRelativeResize="0"/>
          <p:nvPr/>
        </p:nvPicPr>
        <p:blipFill rotWithShape="1">
          <a:blip r:embed="rId6">
            <a:alphaModFix/>
          </a:blip>
          <a:srcRect/>
          <a:stretch/>
        </p:blipFill>
        <p:spPr>
          <a:xfrm>
            <a:off x="339756" y="1168400"/>
            <a:ext cx="4878812" cy="2463800"/>
          </a:xfrm>
          <a:prstGeom prst="rect">
            <a:avLst/>
          </a:prstGeom>
          <a:noFill/>
          <a:ln>
            <a:noFill/>
          </a:ln>
        </p:spPr>
      </p:pic>
      <p:sp>
        <p:nvSpPr>
          <p:cNvPr id="772" name="Google Shape;772;p42"/>
          <p:cNvSpPr/>
          <p:nvPr/>
        </p:nvSpPr>
        <p:spPr>
          <a:xfrm>
            <a:off x="636589" y="2373313"/>
            <a:ext cx="4392611"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err="1">
                <a:solidFill>
                  <a:srgbClr val="16165C"/>
                </a:solidFill>
                <a:latin typeface="Trebuchet MS"/>
                <a:ea typeface="Trebuchet MS"/>
                <a:cs typeface="Trebuchet MS"/>
                <a:sym typeface="Trebuchet MS"/>
              </a:rPr>
              <a:t>T</a:t>
            </a:r>
            <a:r>
              <a:rPr lang="en-US" sz="2000" b="1" dirty="0" err="1">
                <a:solidFill>
                  <a:srgbClr val="16165C"/>
                </a:solidFill>
                <a:latin typeface="Trebuchet MS"/>
                <a:ea typeface="Trebuchet MS"/>
                <a:cs typeface="Trebuchet MS"/>
                <a:sym typeface="Trebuchet MS"/>
              </a:rPr>
              <a:t>emperaturfluktuationen</a:t>
            </a:r>
            <a:r>
              <a:rPr lang="en-US" sz="2000" b="1" dirty="0">
                <a:solidFill>
                  <a:srgbClr val="16165C"/>
                </a:solidFill>
                <a:latin typeface="Trebuchet MS"/>
                <a:ea typeface="Trebuchet MS"/>
                <a:cs typeface="Trebuchet MS"/>
                <a:sym typeface="Trebuchet MS"/>
              </a:rPr>
              <a:t> der </a:t>
            </a:r>
            <a:r>
              <a:rPr lang="en-US" sz="2000" b="1" dirty="0" err="1">
                <a:solidFill>
                  <a:srgbClr val="16165C"/>
                </a:solidFill>
                <a:latin typeface="Trebuchet MS"/>
                <a:ea typeface="Trebuchet MS"/>
                <a:cs typeface="Trebuchet MS"/>
                <a:sym typeface="Trebuchet MS"/>
              </a:rPr>
              <a:t>kosmischen</a:t>
            </a:r>
            <a:r>
              <a:rPr lang="en-US" sz="2000" b="1" dirty="0">
                <a:solidFill>
                  <a:srgbClr val="16165C"/>
                </a:solidFill>
                <a:latin typeface="Trebuchet MS"/>
                <a:ea typeface="Trebuchet MS"/>
                <a:cs typeface="Trebuchet MS"/>
                <a:sym typeface="Trebuchet MS"/>
              </a:rPr>
              <a:t> </a:t>
            </a:r>
            <a:r>
              <a:rPr lang="en-US" sz="2000" b="1" dirty="0" err="1">
                <a:solidFill>
                  <a:srgbClr val="16165C"/>
                </a:solidFill>
                <a:latin typeface="Trebuchet MS"/>
                <a:ea typeface="Trebuchet MS"/>
                <a:cs typeface="Trebuchet MS"/>
                <a:sym typeface="Trebuchet MS"/>
              </a:rPr>
              <a:t>Hintegrundstrahlung</a:t>
            </a:r>
            <a:endParaRPr sz="2000" b="1" dirty="0">
              <a:solidFill>
                <a:srgbClr val="16165C"/>
              </a:solidFill>
              <a:latin typeface="Trebuchet MS"/>
              <a:ea typeface="Trebuchet MS"/>
              <a:cs typeface="Trebuchet MS"/>
              <a:sym typeface="Trebuchet MS"/>
            </a:endParaRPr>
          </a:p>
        </p:txBody>
      </p:sp>
      <p:sp>
        <p:nvSpPr>
          <p:cNvPr id="2" name="Google Shape;12;p56">
            <a:extLst>
              <a:ext uri="{FF2B5EF4-FFF2-40B4-BE49-F238E27FC236}">
                <a16:creationId xmlns:a16="http://schemas.microsoft.com/office/drawing/2014/main" id="{C617AC90-F90A-C8F3-7312-5B49311124E8}"/>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77"/>
        <p:cNvGrpSpPr/>
        <p:nvPr/>
      </p:nvGrpSpPr>
      <p:grpSpPr>
        <a:xfrm>
          <a:off x="0" y="0"/>
          <a:ext cx="0" cy="0"/>
          <a:chOff x="0" y="0"/>
          <a:chExt cx="0" cy="0"/>
        </a:xfrm>
      </p:grpSpPr>
      <p:sp>
        <p:nvSpPr>
          <p:cNvPr id="778" name="Google Shape;778;p43"/>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779" name="Google Shape;779;p43"/>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43</a:t>
            </a:fld>
            <a:endParaRPr sz="1000" b="0" i="1">
              <a:solidFill>
                <a:schemeClr val="dk1"/>
              </a:solidFill>
              <a:latin typeface="Arial"/>
              <a:ea typeface="Arial"/>
              <a:cs typeface="Arial"/>
              <a:sym typeface="Arial"/>
            </a:endParaRPr>
          </a:p>
        </p:txBody>
      </p:sp>
      <p:pic>
        <p:nvPicPr>
          <p:cNvPr id="780" name="Google Shape;780;p43" descr="Bausteine_des_Universums.gif"/>
          <p:cNvPicPr preferRelativeResize="0"/>
          <p:nvPr/>
        </p:nvPicPr>
        <p:blipFill rotWithShape="1">
          <a:blip r:embed="rId3">
            <a:alphaModFix/>
          </a:blip>
          <a:srcRect/>
          <a:stretch/>
        </p:blipFill>
        <p:spPr>
          <a:xfrm>
            <a:off x="1638300" y="331192"/>
            <a:ext cx="6807635" cy="6209308"/>
          </a:xfrm>
          <a:prstGeom prst="rect">
            <a:avLst/>
          </a:prstGeom>
          <a:noFill/>
          <a:ln>
            <a:noFill/>
          </a:ln>
        </p:spPr>
      </p:pic>
      <p:sp>
        <p:nvSpPr>
          <p:cNvPr id="781" name="Google Shape;781;p43"/>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chemeClr val="lt1"/>
                </a:solidFill>
                <a:latin typeface="Arial"/>
                <a:ea typeface="Arial"/>
                <a:cs typeface="Arial"/>
                <a:sym typeface="Arial"/>
              </a:rPr>
              <a:t>C.-E. Wulz</a:t>
            </a:r>
            <a:endParaRPr b="0" i="0">
              <a:solidFill>
                <a:schemeClr val="lt1"/>
              </a:solidFill>
              <a:latin typeface="Arial"/>
              <a:ea typeface="Arial"/>
              <a:cs typeface="Arial"/>
              <a:sym typeface="Arial"/>
            </a:endParaRPr>
          </a:p>
        </p:txBody>
      </p:sp>
      <p:sp>
        <p:nvSpPr>
          <p:cNvPr id="782" name="Google Shape;782;p43"/>
          <p:cNvSpPr txBox="1">
            <a:spLocks noGrp="1"/>
          </p:cNvSpPr>
          <p:nvPr>
            <p:ph type="sldNum" idx="12"/>
          </p:nvPr>
        </p:nvSpPr>
        <p:spPr>
          <a:xfrm>
            <a:off x="4928658"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chemeClr val="lt1"/>
                </a:solidFill>
                <a:latin typeface="Arial"/>
                <a:ea typeface="Arial"/>
                <a:cs typeface="Arial"/>
                <a:sym typeface="Arial"/>
              </a:rPr>
              <a:t>43</a:t>
            </a:fld>
            <a:endParaRPr b="0" i="0">
              <a:solidFill>
                <a:schemeClr val="lt1"/>
              </a:solidFill>
              <a:latin typeface="Arial"/>
              <a:ea typeface="Arial"/>
              <a:cs typeface="Arial"/>
              <a:sym typeface="Arial"/>
            </a:endParaRPr>
          </a:p>
        </p:txBody>
      </p:sp>
      <p:sp>
        <p:nvSpPr>
          <p:cNvPr id="2" name="Google Shape;12;p56">
            <a:extLst>
              <a:ext uri="{FF2B5EF4-FFF2-40B4-BE49-F238E27FC236}">
                <a16:creationId xmlns:a16="http://schemas.microsoft.com/office/drawing/2014/main" id="{E3555908-34D6-EA10-2C2B-363E9B54CF09}"/>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AE6FF"/>
        </a:solidFill>
        <a:effectLst/>
      </p:bgPr>
    </p:bg>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44</a:t>
            </a:fld>
            <a:endParaRPr b="0" i="0"/>
          </a:p>
        </p:txBody>
      </p:sp>
      <p:sp>
        <p:nvSpPr>
          <p:cNvPr id="800" name="Google Shape;800;p45"/>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9"/>
                </a:solidFill>
                <a:latin typeface="Trebuchet MS"/>
                <a:ea typeface="Trebuchet MS"/>
                <a:cs typeface="Trebuchet MS"/>
                <a:sym typeface="Trebuchet MS"/>
              </a:rPr>
              <a:t>Quantentheorie</a:t>
            </a:r>
            <a:endParaRPr sz="2800" b="1">
              <a:solidFill>
                <a:srgbClr val="000099"/>
              </a:solidFill>
              <a:latin typeface="Trebuchet MS"/>
              <a:ea typeface="Trebuchet MS"/>
              <a:cs typeface="Trebuchet MS"/>
              <a:sym typeface="Trebuchet MS"/>
            </a:endParaRPr>
          </a:p>
        </p:txBody>
      </p:sp>
      <p:pic>
        <p:nvPicPr>
          <p:cNvPr id="801" name="Google Shape;801;p45" descr="C:\Documents and Settings\strguest\My Documents\My Pictures\2-SchrodAtm.jpg"/>
          <p:cNvPicPr preferRelativeResize="0"/>
          <p:nvPr/>
        </p:nvPicPr>
        <p:blipFill rotWithShape="1">
          <a:blip r:embed="rId3">
            <a:alphaModFix/>
          </a:blip>
          <a:srcRect/>
          <a:stretch/>
        </p:blipFill>
        <p:spPr>
          <a:xfrm>
            <a:off x="5604931" y="2232306"/>
            <a:ext cx="1811868" cy="1889520"/>
          </a:xfrm>
          <a:prstGeom prst="rect">
            <a:avLst/>
          </a:prstGeom>
          <a:noFill/>
          <a:ln>
            <a:noFill/>
          </a:ln>
        </p:spPr>
      </p:pic>
      <p:sp>
        <p:nvSpPr>
          <p:cNvPr id="802" name="Google Shape;802;p45"/>
          <p:cNvSpPr/>
          <p:nvPr/>
        </p:nvSpPr>
        <p:spPr>
          <a:xfrm>
            <a:off x="730248" y="1343172"/>
            <a:ext cx="883708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000094"/>
                </a:solidFill>
                <a:latin typeface="Trebuchet MS"/>
                <a:ea typeface="Trebuchet MS"/>
                <a:cs typeface="Trebuchet MS"/>
                <a:sym typeface="Trebuchet MS"/>
              </a:rPr>
              <a:t>Die </a:t>
            </a:r>
            <a:r>
              <a:rPr lang="en-US" sz="2400" b="1" dirty="0" err="1">
                <a:solidFill>
                  <a:srgbClr val="000094"/>
                </a:solidFill>
                <a:latin typeface="Trebuchet MS"/>
                <a:ea typeface="Trebuchet MS"/>
                <a:cs typeface="Trebuchet MS"/>
                <a:sym typeface="Trebuchet MS"/>
              </a:rPr>
              <a:t>Teilchenphysik</a:t>
            </a:r>
            <a:r>
              <a:rPr lang="en-US" sz="2400" b="1" dirty="0">
                <a:solidFill>
                  <a:srgbClr val="000094"/>
                </a:solidFill>
                <a:latin typeface="Trebuchet MS"/>
                <a:ea typeface="Trebuchet MS"/>
                <a:cs typeface="Trebuchet MS"/>
                <a:sym typeface="Trebuchet MS"/>
              </a:rPr>
              <a:t> </a:t>
            </a:r>
            <a:r>
              <a:rPr lang="en-US" sz="2400" b="1" dirty="0" err="1">
                <a:solidFill>
                  <a:srgbClr val="000094"/>
                </a:solidFill>
                <a:latin typeface="Trebuchet MS"/>
                <a:ea typeface="Trebuchet MS"/>
                <a:cs typeface="Trebuchet MS"/>
                <a:sym typeface="Trebuchet MS"/>
              </a:rPr>
              <a:t>folgt</a:t>
            </a:r>
            <a:r>
              <a:rPr lang="en-US" sz="2400" b="1" dirty="0">
                <a:solidFill>
                  <a:srgbClr val="000094"/>
                </a:solidFill>
                <a:latin typeface="Trebuchet MS"/>
                <a:ea typeface="Trebuchet MS"/>
                <a:cs typeface="Trebuchet MS"/>
                <a:sym typeface="Trebuchet MS"/>
              </a:rPr>
              <a:t> den </a:t>
            </a:r>
            <a:r>
              <a:rPr lang="en-US" sz="2400" b="1" dirty="0" err="1">
                <a:solidFill>
                  <a:srgbClr val="000094"/>
                </a:solidFill>
                <a:latin typeface="Trebuchet MS"/>
                <a:ea typeface="Trebuchet MS"/>
                <a:cs typeface="Trebuchet MS"/>
                <a:sym typeface="Trebuchet MS"/>
              </a:rPr>
              <a:t>Gesetzen</a:t>
            </a:r>
            <a:r>
              <a:rPr lang="en-US" sz="2400" b="1" dirty="0">
                <a:solidFill>
                  <a:srgbClr val="000094"/>
                </a:solidFill>
                <a:latin typeface="Trebuchet MS"/>
                <a:ea typeface="Trebuchet MS"/>
                <a:cs typeface="Trebuchet MS"/>
                <a:sym typeface="Trebuchet MS"/>
              </a:rPr>
              <a:t> der </a:t>
            </a:r>
            <a:r>
              <a:rPr lang="en-US" sz="2400" b="1" dirty="0" err="1">
                <a:solidFill>
                  <a:srgbClr val="329369"/>
                </a:solidFill>
                <a:latin typeface="Trebuchet MS"/>
                <a:ea typeface="Trebuchet MS"/>
                <a:cs typeface="Trebuchet MS"/>
                <a:sym typeface="Trebuchet MS"/>
              </a:rPr>
              <a:t>Quantentheorie</a:t>
            </a:r>
            <a:r>
              <a:rPr lang="en-US" sz="2400" b="1" dirty="0">
                <a:solidFill>
                  <a:srgbClr val="329369"/>
                </a:solidFill>
                <a:latin typeface="Trebuchet MS"/>
                <a:ea typeface="Trebuchet MS"/>
                <a:cs typeface="Trebuchet MS"/>
                <a:sym typeface="Trebuchet MS"/>
              </a:rPr>
              <a:t>.</a:t>
            </a:r>
            <a:endParaRPr dirty="0"/>
          </a:p>
          <a:p>
            <a:pPr marL="0" marR="0" lvl="0" indent="0" algn="l" rtl="0">
              <a:spcBef>
                <a:spcPts val="0"/>
              </a:spcBef>
              <a:spcAft>
                <a:spcPts val="0"/>
              </a:spcAft>
              <a:buNone/>
            </a:pPr>
            <a:r>
              <a:rPr lang="en-US" sz="2000" b="1" dirty="0" err="1">
                <a:solidFill>
                  <a:srgbClr val="21218A"/>
                </a:solidFill>
                <a:latin typeface="Trebuchet MS"/>
                <a:ea typeface="Trebuchet MS"/>
                <a:cs typeface="Trebuchet MS"/>
                <a:sym typeface="Trebuchet MS"/>
              </a:rPr>
              <a:t>Diese</a:t>
            </a:r>
            <a:r>
              <a:rPr lang="en-US" sz="2000" b="1" dirty="0">
                <a:solidFill>
                  <a:srgbClr val="21218A"/>
                </a:solidFill>
                <a:latin typeface="Trebuchet MS"/>
                <a:ea typeface="Trebuchet MS"/>
                <a:cs typeface="Trebuchet MS"/>
                <a:sym typeface="Trebuchet MS"/>
              </a:rPr>
              <a:t> hat </a:t>
            </a:r>
            <a:r>
              <a:rPr lang="en-US" sz="2000" b="1" dirty="0" err="1">
                <a:solidFill>
                  <a:srgbClr val="21218A"/>
                </a:solidFill>
                <a:latin typeface="Trebuchet MS"/>
                <a:ea typeface="Trebuchet MS"/>
                <a:cs typeface="Trebuchet MS"/>
                <a:sym typeface="Trebuchet MS"/>
              </a:rPr>
              <a:t>viele</a:t>
            </a:r>
            <a:r>
              <a:rPr lang="en-US" sz="2000" b="1" dirty="0">
                <a:solidFill>
                  <a:srgbClr val="21218A"/>
                </a:solidFill>
                <a:latin typeface="Trebuchet MS"/>
                <a:ea typeface="Trebuchet MS"/>
                <a:cs typeface="Trebuchet MS"/>
                <a:sym typeface="Trebuchet MS"/>
              </a:rPr>
              <a:t> </a:t>
            </a:r>
            <a:r>
              <a:rPr lang="en-US" sz="2000" b="1" dirty="0" err="1">
                <a:solidFill>
                  <a:srgbClr val="21218A"/>
                </a:solidFill>
                <a:latin typeface="Trebuchet MS"/>
                <a:ea typeface="Trebuchet MS"/>
                <a:cs typeface="Trebuchet MS"/>
                <a:sym typeface="Trebuchet MS"/>
              </a:rPr>
              <a:t>Anwendungen</a:t>
            </a:r>
            <a:r>
              <a:rPr lang="en-US" sz="2000" b="1" dirty="0">
                <a:solidFill>
                  <a:srgbClr val="21218A"/>
                </a:solidFill>
                <a:latin typeface="Trebuchet MS"/>
                <a:ea typeface="Trebuchet MS"/>
                <a:cs typeface="Trebuchet MS"/>
                <a:sym typeface="Trebuchet MS"/>
              </a:rPr>
              <a:t> (</a:t>
            </a:r>
            <a:r>
              <a:rPr lang="en-US" sz="2000" b="1" dirty="0" err="1">
                <a:solidFill>
                  <a:srgbClr val="21218A"/>
                </a:solidFill>
                <a:latin typeface="Trebuchet MS"/>
                <a:ea typeface="Trebuchet MS"/>
                <a:cs typeface="Trebuchet MS"/>
                <a:sym typeface="Trebuchet MS"/>
              </a:rPr>
              <a:t>z.B.</a:t>
            </a:r>
            <a:r>
              <a:rPr lang="en-US" sz="2000" b="1" dirty="0">
                <a:solidFill>
                  <a:srgbClr val="21218A"/>
                </a:solidFill>
                <a:latin typeface="Trebuchet MS"/>
                <a:ea typeface="Trebuchet MS"/>
                <a:cs typeface="Trebuchet MS"/>
                <a:sym typeface="Trebuchet MS"/>
              </a:rPr>
              <a:t> Laser, </a:t>
            </a:r>
            <a:r>
              <a:rPr lang="en-US" sz="2000" b="1" dirty="0" err="1">
                <a:solidFill>
                  <a:srgbClr val="21218A"/>
                </a:solidFill>
                <a:latin typeface="Trebuchet MS"/>
                <a:ea typeface="Trebuchet MS"/>
                <a:cs typeface="Trebuchet MS"/>
                <a:sym typeface="Trebuchet MS"/>
              </a:rPr>
              <a:t>Quantencomputer</a:t>
            </a:r>
            <a:r>
              <a:rPr lang="en-US" sz="2000" b="1" dirty="0">
                <a:solidFill>
                  <a:srgbClr val="21218A"/>
                </a:solidFill>
                <a:latin typeface="Trebuchet MS"/>
                <a:ea typeface="Trebuchet MS"/>
                <a:cs typeface="Trebuchet MS"/>
                <a:sym typeface="Trebuchet MS"/>
              </a:rPr>
              <a:t>)</a:t>
            </a:r>
            <a:endParaRPr dirty="0"/>
          </a:p>
        </p:txBody>
      </p:sp>
      <p:pic>
        <p:nvPicPr>
          <p:cNvPr id="803" name="Google Shape;803;p45" descr="lithium.png"/>
          <p:cNvPicPr preferRelativeResize="0"/>
          <p:nvPr/>
        </p:nvPicPr>
        <p:blipFill rotWithShape="1">
          <a:blip r:embed="rId4">
            <a:alphaModFix/>
          </a:blip>
          <a:srcRect/>
          <a:stretch/>
        </p:blipFill>
        <p:spPr>
          <a:xfrm>
            <a:off x="1879600" y="2147322"/>
            <a:ext cx="1763188" cy="1992403"/>
          </a:xfrm>
          <a:prstGeom prst="rect">
            <a:avLst/>
          </a:prstGeom>
          <a:noFill/>
          <a:ln>
            <a:noFill/>
          </a:ln>
        </p:spPr>
      </p:pic>
      <p:sp>
        <p:nvSpPr>
          <p:cNvPr id="804" name="Google Shape;804;p45"/>
          <p:cNvSpPr/>
          <p:nvPr/>
        </p:nvSpPr>
        <p:spPr>
          <a:xfrm>
            <a:off x="967315" y="4086368"/>
            <a:ext cx="3638551"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94"/>
                </a:solidFill>
                <a:latin typeface="Trebuchet MS"/>
                <a:ea typeface="Trebuchet MS"/>
                <a:cs typeface="Trebuchet MS"/>
                <a:sym typeface="Trebuchet MS"/>
              </a:rPr>
              <a:t>Klassisches Bild: Elektronen bewegen sich auf </a:t>
            </a:r>
            <a:r>
              <a:rPr lang="en-US" sz="2000" b="1">
                <a:solidFill>
                  <a:srgbClr val="329369"/>
                </a:solidFill>
                <a:latin typeface="Trebuchet MS"/>
                <a:ea typeface="Trebuchet MS"/>
                <a:cs typeface="Trebuchet MS"/>
                <a:sym typeface="Trebuchet MS"/>
              </a:rPr>
              <a:t>festen Bahnen</a:t>
            </a:r>
            <a:r>
              <a:rPr lang="en-US" sz="2000" b="1">
                <a:solidFill>
                  <a:srgbClr val="000094"/>
                </a:solidFill>
                <a:latin typeface="Trebuchet MS"/>
                <a:ea typeface="Trebuchet MS"/>
                <a:cs typeface="Trebuchet MS"/>
                <a:sym typeface="Trebuchet MS"/>
              </a:rPr>
              <a:t> um den Atomkern, und sie können alle möglichen Energien haben.</a:t>
            </a:r>
            <a:endParaRPr sz="2000" b="1">
              <a:solidFill>
                <a:srgbClr val="329369"/>
              </a:solidFill>
              <a:latin typeface="Trebuchet MS"/>
              <a:ea typeface="Trebuchet MS"/>
              <a:cs typeface="Trebuchet MS"/>
              <a:sym typeface="Trebuchet MS"/>
            </a:endParaRPr>
          </a:p>
        </p:txBody>
      </p:sp>
      <p:sp>
        <p:nvSpPr>
          <p:cNvPr id="805" name="Google Shape;805;p45"/>
          <p:cNvSpPr/>
          <p:nvPr/>
        </p:nvSpPr>
        <p:spPr>
          <a:xfrm>
            <a:off x="4861981" y="4120234"/>
            <a:ext cx="4265086"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94"/>
                </a:solidFill>
                <a:latin typeface="Trebuchet MS"/>
                <a:ea typeface="Trebuchet MS"/>
                <a:cs typeface="Trebuchet MS"/>
                <a:sym typeface="Trebuchet MS"/>
              </a:rPr>
              <a:t>Quantentheoretisches Bild: Elektronen haben bestimmte </a:t>
            </a:r>
            <a:r>
              <a:rPr lang="en-US" sz="2000" b="1">
                <a:solidFill>
                  <a:srgbClr val="329369"/>
                </a:solidFill>
                <a:latin typeface="Trebuchet MS"/>
                <a:ea typeface="Trebuchet MS"/>
                <a:cs typeface="Trebuchet MS"/>
                <a:sym typeface="Trebuchet MS"/>
              </a:rPr>
              <a:t>Aufenthaltswahrscheinlichkeiten, </a:t>
            </a:r>
            <a:r>
              <a:rPr lang="en-US" sz="2000" b="1">
                <a:solidFill>
                  <a:srgbClr val="000094"/>
                </a:solidFill>
                <a:latin typeface="Trebuchet MS"/>
                <a:ea typeface="Trebuchet MS"/>
                <a:cs typeface="Trebuchet MS"/>
                <a:sym typeface="Trebuchet MS"/>
              </a:rPr>
              <a:t>sie können nur bestimmte (diskrete) Energiewerte haben.</a:t>
            </a:r>
            <a:r>
              <a:rPr lang="en-US" sz="2000" b="1">
                <a:solidFill>
                  <a:srgbClr val="329369"/>
                </a:solidFill>
                <a:latin typeface="Trebuchet MS"/>
                <a:ea typeface="Trebuchet MS"/>
                <a:cs typeface="Trebuchet MS"/>
                <a:sym typeface="Trebuchet MS"/>
              </a:rPr>
              <a:t> </a:t>
            </a:r>
            <a:endParaRPr/>
          </a:p>
        </p:txBody>
      </p:sp>
      <p:sp>
        <p:nvSpPr>
          <p:cNvPr id="806" name="Google Shape;806;p45"/>
          <p:cNvSpPr/>
          <p:nvPr/>
        </p:nvSpPr>
        <p:spPr>
          <a:xfrm>
            <a:off x="730248" y="5721403"/>
            <a:ext cx="883708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94"/>
                </a:solidFill>
                <a:latin typeface="Trebuchet MS"/>
                <a:ea typeface="Trebuchet MS"/>
                <a:cs typeface="Trebuchet MS"/>
                <a:sym typeface="Trebuchet MS"/>
              </a:rPr>
              <a:t>Jedoch:  </a:t>
            </a:r>
            <a:endParaRPr/>
          </a:p>
          <a:p>
            <a:pPr marL="0" marR="0" lvl="0" indent="0" algn="l" rtl="0">
              <a:spcBef>
                <a:spcPts val="0"/>
              </a:spcBef>
              <a:spcAft>
                <a:spcPts val="0"/>
              </a:spcAft>
              <a:buNone/>
            </a:pPr>
            <a:r>
              <a:rPr lang="en-US" sz="2400" b="1">
                <a:solidFill>
                  <a:srgbClr val="FF0000"/>
                </a:solidFill>
                <a:latin typeface="Trebuchet MS"/>
                <a:ea typeface="Trebuchet MS"/>
                <a:cs typeface="Trebuchet MS"/>
                <a:sym typeface="Trebuchet MS"/>
              </a:rPr>
              <a:t>Die Gravitation passt nicht in die quantenmechanische Welt!</a:t>
            </a:r>
            <a:endParaRPr/>
          </a:p>
        </p:txBody>
      </p:sp>
      <p:pic>
        <p:nvPicPr>
          <p:cNvPr id="807" name="Google Shape;807;p45" descr="quantum_physicists.jpg"/>
          <p:cNvPicPr preferRelativeResize="0"/>
          <p:nvPr/>
        </p:nvPicPr>
        <p:blipFill rotWithShape="1">
          <a:blip r:embed="rId5">
            <a:alphaModFix/>
          </a:blip>
          <a:srcRect/>
          <a:stretch/>
        </p:blipFill>
        <p:spPr>
          <a:xfrm>
            <a:off x="650442" y="263988"/>
            <a:ext cx="1059825" cy="107374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45</a:t>
            </a:fld>
            <a:endParaRPr b="0" i="0"/>
          </a:p>
        </p:txBody>
      </p:sp>
      <p:sp>
        <p:nvSpPr>
          <p:cNvPr id="800" name="Google Shape;800;p45"/>
          <p:cNvSpPr txBox="1"/>
          <p:nvPr/>
        </p:nvSpPr>
        <p:spPr>
          <a:xfrm>
            <a:off x="1057672" y="415882"/>
            <a:ext cx="8224044" cy="476250"/>
          </a:xfrm>
          <a:prstGeom prst="rect">
            <a:avLst/>
          </a:prstGeom>
          <a:gradFill>
            <a:gsLst>
              <a:gs pos="0">
                <a:srgbClr val="FFC000"/>
              </a:gs>
              <a:gs pos="100000">
                <a:srgbClr val="97C1E1"/>
              </a:gs>
            </a:gsLst>
            <a:lin ang="0" scaled="0"/>
          </a:grad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n-US" sz="2800" b="1" dirty="0" err="1">
                <a:solidFill>
                  <a:srgbClr val="000099"/>
                </a:solidFill>
                <a:latin typeface="Trebuchet MS"/>
                <a:ea typeface="Trebuchet MS"/>
                <a:cs typeface="Trebuchet MS"/>
                <a:sym typeface="Trebuchet MS"/>
              </a:rPr>
              <a:t>Nobelpreis</a:t>
            </a:r>
            <a:r>
              <a:rPr lang="en-US" sz="2800" b="1" dirty="0">
                <a:solidFill>
                  <a:srgbClr val="000099"/>
                </a:solidFill>
                <a:latin typeface="Trebuchet MS"/>
                <a:ea typeface="Trebuchet MS"/>
                <a:cs typeface="Trebuchet MS"/>
                <a:sym typeface="Trebuchet MS"/>
              </a:rPr>
              <a:t> für </a:t>
            </a:r>
            <a:r>
              <a:rPr lang="en-US" sz="2800" b="1" dirty="0" err="1">
                <a:solidFill>
                  <a:srgbClr val="000099"/>
                </a:solidFill>
                <a:latin typeface="Trebuchet MS"/>
                <a:ea typeface="Trebuchet MS"/>
                <a:cs typeface="Trebuchet MS"/>
                <a:sym typeface="Trebuchet MS"/>
              </a:rPr>
              <a:t>Physik</a:t>
            </a:r>
            <a:r>
              <a:rPr lang="en-US" sz="2800" b="1" dirty="0">
                <a:solidFill>
                  <a:srgbClr val="000099"/>
                </a:solidFill>
                <a:latin typeface="Trebuchet MS"/>
                <a:ea typeface="Trebuchet MS"/>
                <a:cs typeface="Trebuchet MS"/>
                <a:sym typeface="Trebuchet MS"/>
              </a:rPr>
              <a:t> 2022</a:t>
            </a:r>
            <a:endParaRPr sz="2800" b="1" dirty="0">
              <a:solidFill>
                <a:srgbClr val="000099"/>
              </a:solidFill>
              <a:latin typeface="Trebuchet MS"/>
              <a:ea typeface="Trebuchet MS"/>
              <a:cs typeface="Trebuchet MS"/>
              <a:sym typeface="Trebuchet MS"/>
            </a:endParaRPr>
          </a:p>
        </p:txBody>
      </p:sp>
      <p:sp>
        <p:nvSpPr>
          <p:cNvPr id="4" name="TextBox 3">
            <a:extLst>
              <a:ext uri="{FF2B5EF4-FFF2-40B4-BE49-F238E27FC236}">
                <a16:creationId xmlns:a16="http://schemas.microsoft.com/office/drawing/2014/main" id="{85D0E49E-EB95-7036-F757-91E6BDB6E7F2}"/>
              </a:ext>
            </a:extLst>
          </p:cNvPr>
          <p:cNvSpPr txBox="1"/>
          <p:nvPr/>
        </p:nvSpPr>
        <p:spPr>
          <a:xfrm>
            <a:off x="6798582" y="584355"/>
            <a:ext cx="2315935" cy="307777"/>
          </a:xfrm>
          <a:prstGeom prst="rect">
            <a:avLst/>
          </a:prstGeom>
          <a:noFill/>
        </p:spPr>
        <p:txBody>
          <a:bodyPr wrap="square">
            <a:spAutoFit/>
          </a:bodyPr>
          <a:lstStyle/>
          <a:p>
            <a:r>
              <a:rPr lang="en-FR" dirty="0"/>
              <a:t>https://www.nobelprize.org</a:t>
            </a:r>
          </a:p>
        </p:txBody>
      </p:sp>
      <p:pic>
        <p:nvPicPr>
          <p:cNvPr id="11" name="Picture 10" descr="Graphical user interface, application&#10;&#10;Description automatically generated">
            <a:extLst>
              <a:ext uri="{FF2B5EF4-FFF2-40B4-BE49-F238E27FC236}">
                <a16:creationId xmlns:a16="http://schemas.microsoft.com/office/drawing/2014/main" id="{38016D36-1428-3FFB-9B82-4628678922A9}"/>
              </a:ext>
            </a:extLst>
          </p:cNvPr>
          <p:cNvPicPr>
            <a:picLocks noChangeAspect="1"/>
          </p:cNvPicPr>
          <p:nvPr/>
        </p:nvPicPr>
        <p:blipFill>
          <a:blip r:embed="rId3"/>
          <a:stretch>
            <a:fillRect/>
          </a:stretch>
        </p:blipFill>
        <p:spPr>
          <a:xfrm>
            <a:off x="172736" y="1059024"/>
            <a:ext cx="9477978" cy="5256880"/>
          </a:xfrm>
          <a:prstGeom prst="rect">
            <a:avLst/>
          </a:prstGeom>
        </p:spPr>
      </p:pic>
    </p:spTree>
    <p:extLst>
      <p:ext uri="{BB962C8B-B14F-4D97-AF65-F5344CB8AC3E}">
        <p14:creationId xmlns:p14="http://schemas.microsoft.com/office/powerpoint/2010/main" val="2751439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46</a:t>
            </a:fld>
            <a:endParaRPr b="0" i="0"/>
          </a:p>
        </p:txBody>
      </p:sp>
      <p:sp>
        <p:nvSpPr>
          <p:cNvPr id="800" name="Google Shape;800;p45"/>
          <p:cNvSpPr txBox="1"/>
          <p:nvPr/>
        </p:nvSpPr>
        <p:spPr>
          <a:xfrm>
            <a:off x="1128574" y="464077"/>
            <a:ext cx="8224044" cy="476250"/>
          </a:xfrm>
          <a:prstGeom prst="rect">
            <a:avLst/>
          </a:prstGeom>
          <a:gradFill>
            <a:gsLst>
              <a:gs pos="0">
                <a:srgbClr val="FFC000"/>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99"/>
                </a:solidFill>
                <a:latin typeface="Trebuchet MS"/>
                <a:ea typeface="Trebuchet MS"/>
                <a:cs typeface="Trebuchet MS"/>
                <a:sym typeface="Trebuchet MS"/>
              </a:rPr>
              <a:t>Quantenmechanische</a:t>
            </a:r>
            <a:r>
              <a:rPr lang="en-US" sz="2800" b="1"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Verschränkung</a:t>
            </a:r>
            <a:endParaRPr sz="2800" b="1" dirty="0">
              <a:solidFill>
                <a:srgbClr val="000099"/>
              </a:solidFill>
              <a:latin typeface="Trebuchet MS"/>
              <a:ea typeface="Trebuchet MS"/>
              <a:cs typeface="Trebuchet MS"/>
              <a:sym typeface="Trebuchet MS"/>
            </a:endParaRPr>
          </a:p>
        </p:txBody>
      </p:sp>
      <p:pic>
        <p:nvPicPr>
          <p:cNvPr id="2" name="Picture 1">
            <a:extLst>
              <a:ext uri="{FF2B5EF4-FFF2-40B4-BE49-F238E27FC236}">
                <a16:creationId xmlns:a16="http://schemas.microsoft.com/office/drawing/2014/main" id="{889C5D73-F775-9F04-CBC3-2BCDE720DA54}"/>
              </a:ext>
            </a:extLst>
          </p:cNvPr>
          <p:cNvPicPr>
            <a:picLocks noChangeAspect="1"/>
          </p:cNvPicPr>
          <p:nvPr/>
        </p:nvPicPr>
        <p:blipFill>
          <a:blip r:embed="rId3"/>
          <a:stretch>
            <a:fillRect/>
          </a:stretch>
        </p:blipFill>
        <p:spPr>
          <a:xfrm>
            <a:off x="177754" y="1261517"/>
            <a:ext cx="7418726" cy="5599335"/>
          </a:xfrm>
          <a:prstGeom prst="rect">
            <a:avLst/>
          </a:prstGeom>
        </p:spPr>
      </p:pic>
      <p:sp>
        <p:nvSpPr>
          <p:cNvPr id="6" name="TextBox 5">
            <a:extLst>
              <a:ext uri="{FF2B5EF4-FFF2-40B4-BE49-F238E27FC236}">
                <a16:creationId xmlns:a16="http://schemas.microsoft.com/office/drawing/2014/main" id="{40377AEA-129A-70B5-FEB7-78F2A62F88F1}"/>
              </a:ext>
            </a:extLst>
          </p:cNvPr>
          <p:cNvSpPr txBox="1"/>
          <p:nvPr/>
        </p:nvSpPr>
        <p:spPr>
          <a:xfrm>
            <a:off x="4347801" y="1261517"/>
            <a:ext cx="4836620" cy="738664"/>
          </a:xfrm>
          <a:prstGeom prst="rect">
            <a:avLst/>
          </a:prstGeom>
          <a:noFill/>
        </p:spPr>
        <p:txBody>
          <a:bodyPr wrap="square">
            <a:spAutoFit/>
          </a:bodyPr>
          <a:lstStyle/>
          <a:p>
            <a:pPr algn="just"/>
            <a:r>
              <a:rPr lang="de-DE" dirty="0">
                <a:effectLst/>
                <a:latin typeface="Arial" panose="020B0604020202020204" pitchFamily="34" charset="0"/>
              </a:rPr>
              <a:t>In einer Theorie mit versteckten Variablen, müssen die Bälle </a:t>
            </a:r>
            <a:r>
              <a:rPr lang="de-DE" dirty="0">
                <a:solidFill>
                  <a:schemeClr val="accent2"/>
                </a:solidFill>
                <a:effectLst/>
                <a:latin typeface="Arial" panose="020B0604020202020204" pitchFamily="34" charset="0"/>
              </a:rPr>
              <a:t>versteckte Information </a:t>
            </a:r>
            <a:r>
              <a:rPr lang="de-DE" dirty="0">
                <a:effectLst/>
                <a:latin typeface="Arial" panose="020B0604020202020204" pitchFamily="34" charset="0"/>
              </a:rPr>
              <a:t>über die Farbe, die </a:t>
            </a:r>
            <a:r>
              <a:rPr lang="de-DE" dirty="0">
                <a:latin typeface="Arial" panose="020B0604020202020204" pitchFamily="34" charset="0"/>
              </a:rPr>
              <a:t>sie zeigen sollen, </a:t>
            </a:r>
            <a:r>
              <a:rPr lang="de-DE" dirty="0">
                <a:effectLst/>
                <a:latin typeface="Arial" panose="020B0604020202020204" pitchFamily="34" charset="0"/>
              </a:rPr>
              <a:t>gespeichert haben.</a:t>
            </a:r>
            <a:endParaRPr lang="de-DE" dirty="0"/>
          </a:p>
        </p:txBody>
      </p:sp>
      <p:sp>
        <p:nvSpPr>
          <p:cNvPr id="8" name="TextBox 7">
            <a:extLst>
              <a:ext uri="{FF2B5EF4-FFF2-40B4-BE49-F238E27FC236}">
                <a16:creationId xmlns:a16="http://schemas.microsoft.com/office/drawing/2014/main" id="{F1B23A39-36F4-C4D4-B962-3A6C28FBEA6E}"/>
              </a:ext>
            </a:extLst>
          </p:cNvPr>
          <p:cNvSpPr txBox="1"/>
          <p:nvPr/>
        </p:nvSpPr>
        <p:spPr>
          <a:xfrm>
            <a:off x="4347801" y="3578369"/>
            <a:ext cx="4963467" cy="1600438"/>
          </a:xfrm>
          <a:prstGeom prst="rect">
            <a:avLst/>
          </a:prstGeom>
          <a:noFill/>
        </p:spPr>
        <p:txBody>
          <a:bodyPr wrap="square">
            <a:spAutoFit/>
          </a:bodyPr>
          <a:lstStyle/>
          <a:p>
            <a:pPr algn="just"/>
            <a:r>
              <a:rPr lang="de-DE" dirty="0">
                <a:effectLst/>
                <a:latin typeface="Arial" panose="020B0604020202020204" pitchFamily="34" charset="0"/>
              </a:rPr>
              <a:t>Die Quantenmechanik</a:t>
            </a:r>
            <a:r>
              <a:rPr lang="de-DE" dirty="0">
                <a:latin typeface="Arial" panose="020B0604020202020204" pitchFamily="34" charset="0"/>
              </a:rPr>
              <a:t> sagt, dass die Bälle so lange grau sind, bis jemand sie anschaut und einer zufällig weiß und der andere schwarz </a:t>
            </a:r>
            <a:r>
              <a:rPr lang="de-DE" dirty="0">
                <a:effectLst/>
                <a:latin typeface="Arial" panose="020B0604020202020204" pitchFamily="34" charset="0"/>
              </a:rPr>
              <a:t>wird. Die Bell-Ungleichung beinhaltet, dass man herausfinden kann, welche der beiden Hypothesen richtig ist. Die Experimente von Clausen, </a:t>
            </a:r>
            <a:r>
              <a:rPr lang="de-DE" dirty="0" err="1">
                <a:effectLst/>
                <a:latin typeface="Arial" panose="020B0604020202020204" pitchFamily="34" charset="0"/>
              </a:rPr>
              <a:t>Aspect</a:t>
            </a:r>
            <a:r>
              <a:rPr lang="de-DE" dirty="0">
                <a:effectLst/>
                <a:latin typeface="Arial" panose="020B0604020202020204" pitchFamily="34" charset="0"/>
              </a:rPr>
              <a:t>, Zeilinger </a:t>
            </a:r>
            <a:r>
              <a:rPr lang="de-DE" dirty="0">
                <a:latin typeface="Arial" panose="020B0604020202020204" pitchFamily="34" charset="0"/>
              </a:rPr>
              <a:t>zeigten, dass die </a:t>
            </a:r>
            <a:r>
              <a:rPr lang="de-DE" dirty="0">
                <a:solidFill>
                  <a:schemeClr val="accent2"/>
                </a:solidFill>
                <a:latin typeface="Arial" panose="020B0604020202020204" pitchFamily="34" charset="0"/>
              </a:rPr>
              <a:t>quantenmechanische Beschreibung richtig</a:t>
            </a:r>
            <a:r>
              <a:rPr lang="de-DE" dirty="0">
                <a:latin typeface="Arial" panose="020B0604020202020204" pitchFamily="34" charset="0"/>
              </a:rPr>
              <a:t> ist</a:t>
            </a:r>
            <a:r>
              <a:rPr lang="de-DE" dirty="0">
                <a:effectLst/>
                <a:latin typeface="Arial" panose="020B0604020202020204" pitchFamily="34" charset="0"/>
              </a:rPr>
              <a:t>. </a:t>
            </a:r>
            <a:endParaRPr lang="de-DE" dirty="0"/>
          </a:p>
        </p:txBody>
      </p:sp>
      <p:sp>
        <p:nvSpPr>
          <p:cNvPr id="9" name="TextBox 8">
            <a:extLst>
              <a:ext uri="{FF2B5EF4-FFF2-40B4-BE49-F238E27FC236}">
                <a16:creationId xmlns:a16="http://schemas.microsoft.com/office/drawing/2014/main" id="{36904AEF-7DAA-4A15-63C8-66F18FD8F43A}"/>
              </a:ext>
            </a:extLst>
          </p:cNvPr>
          <p:cNvSpPr txBox="1"/>
          <p:nvPr/>
        </p:nvSpPr>
        <p:spPr>
          <a:xfrm>
            <a:off x="535668" y="1261517"/>
            <a:ext cx="2443298" cy="523220"/>
          </a:xfrm>
          <a:prstGeom prst="rect">
            <a:avLst/>
          </a:prstGeom>
          <a:solidFill>
            <a:schemeClr val="lt1"/>
          </a:solidFill>
        </p:spPr>
        <p:txBody>
          <a:bodyPr wrap="none" rtlCol="0">
            <a:spAutoFit/>
          </a:bodyPr>
          <a:lstStyle/>
          <a:p>
            <a:r>
              <a:rPr lang="en-FR" dirty="0"/>
              <a:t>Hypothese 1:</a:t>
            </a:r>
          </a:p>
          <a:p>
            <a:r>
              <a:rPr lang="en-FR" dirty="0"/>
              <a:t>VERSTECKTE VARIABLEN</a:t>
            </a:r>
          </a:p>
        </p:txBody>
      </p:sp>
      <p:sp>
        <p:nvSpPr>
          <p:cNvPr id="10" name="TextBox 9">
            <a:extLst>
              <a:ext uri="{FF2B5EF4-FFF2-40B4-BE49-F238E27FC236}">
                <a16:creationId xmlns:a16="http://schemas.microsoft.com/office/drawing/2014/main" id="{F0A9C5E6-B3C3-3137-318F-4E2AFB67274B}"/>
              </a:ext>
            </a:extLst>
          </p:cNvPr>
          <p:cNvSpPr txBox="1"/>
          <p:nvPr/>
        </p:nvSpPr>
        <p:spPr>
          <a:xfrm>
            <a:off x="535668" y="4139280"/>
            <a:ext cx="2224192" cy="523220"/>
          </a:xfrm>
          <a:prstGeom prst="rect">
            <a:avLst/>
          </a:prstGeom>
          <a:solidFill>
            <a:schemeClr val="lt1"/>
          </a:solidFill>
        </p:spPr>
        <p:txBody>
          <a:bodyPr wrap="square" rtlCol="0">
            <a:spAutoFit/>
          </a:bodyPr>
          <a:lstStyle/>
          <a:p>
            <a:r>
              <a:rPr lang="en-FR" dirty="0"/>
              <a:t>Hypothese 2:</a:t>
            </a:r>
          </a:p>
          <a:p>
            <a:r>
              <a:rPr lang="en-FR" dirty="0"/>
              <a:t>QUANTENMECHANIK</a:t>
            </a:r>
          </a:p>
        </p:txBody>
      </p:sp>
      <p:pic>
        <p:nvPicPr>
          <p:cNvPr id="12" name="Picture 11">
            <a:extLst>
              <a:ext uri="{FF2B5EF4-FFF2-40B4-BE49-F238E27FC236}">
                <a16:creationId xmlns:a16="http://schemas.microsoft.com/office/drawing/2014/main" id="{348E1952-6466-E787-C2C4-35FB7F7A1747}"/>
              </a:ext>
            </a:extLst>
          </p:cNvPr>
          <p:cNvPicPr>
            <a:picLocks noChangeAspect="1"/>
          </p:cNvPicPr>
          <p:nvPr/>
        </p:nvPicPr>
        <p:blipFill>
          <a:blip r:embed="rId4"/>
          <a:stretch>
            <a:fillRect/>
          </a:stretch>
        </p:blipFill>
        <p:spPr>
          <a:xfrm>
            <a:off x="431800" y="252628"/>
            <a:ext cx="1292064" cy="855595"/>
          </a:xfrm>
          <a:prstGeom prst="rect">
            <a:avLst/>
          </a:prstGeom>
        </p:spPr>
      </p:pic>
    </p:spTree>
    <p:extLst>
      <p:ext uri="{BB962C8B-B14F-4D97-AF65-F5344CB8AC3E}">
        <p14:creationId xmlns:p14="http://schemas.microsoft.com/office/powerpoint/2010/main" val="147709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47</a:t>
            </a:fld>
            <a:endParaRPr b="0" i="0"/>
          </a:p>
        </p:txBody>
      </p:sp>
      <p:sp>
        <p:nvSpPr>
          <p:cNvPr id="800" name="Google Shape;800;p45"/>
          <p:cNvSpPr txBox="1"/>
          <p:nvPr/>
        </p:nvSpPr>
        <p:spPr>
          <a:xfrm>
            <a:off x="1128574" y="464077"/>
            <a:ext cx="8224044" cy="476250"/>
          </a:xfrm>
          <a:prstGeom prst="rect">
            <a:avLst/>
          </a:prstGeom>
          <a:gradFill>
            <a:gsLst>
              <a:gs pos="0">
                <a:srgbClr val="FFC000"/>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99"/>
                </a:solidFill>
                <a:latin typeface="Trebuchet MS"/>
                <a:ea typeface="Trebuchet MS"/>
                <a:cs typeface="Trebuchet MS"/>
                <a:sym typeface="Trebuchet MS"/>
              </a:rPr>
              <a:t>Experimentieren</a:t>
            </a:r>
            <a:r>
              <a:rPr lang="en-US" sz="2800" b="1"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mit</a:t>
            </a:r>
            <a:r>
              <a:rPr lang="en-US" sz="2800" b="1" dirty="0">
                <a:solidFill>
                  <a:srgbClr val="000099"/>
                </a:solidFill>
                <a:latin typeface="Trebuchet MS"/>
                <a:ea typeface="Trebuchet MS"/>
                <a:cs typeface="Trebuchet MS"/>
                <a:sym typeface="Trebuchet MS"/>
              </a:rPr>
              <a:t> der Bell-</a:t>
            </a:r>
            <a:r>
              <a:rPr lang="en-US" sz="2800" b="1" dirty="0" err="1">
                <a:solidFill>
                  <a:srgbClr val="000099"/>
                </a:solidFill>
                <a:latin typeface="Trebuchet MS"/>
                <a:ea typeface="Trebuchet MS"/>
                <a:cs typeface="Trebuchet MS"/>
                <a:sym typeface="Trebuchet MS"/>
              </a:rPr>
              <a:t>Ungleichung</a:t>
            </a:r>
            <a:endParaRPr sz="2800" b="1" dirty="0">
              <a:solidFill>
                <a:srgbClr val="000099"/>
              </a:solidFill>
              <a:latin typeface="Trebuchet MS"/>
              <a:ea typeface="Trebuchet MS"/>
              <a:cs typeface="Trebuchet MS"/>
              <a:sym typeface="Trebuchet MS"/>
            </a:endParaRPr>
          </a:p>
        </p:txBody>
      </p:sp>
      <p:pic>
        <p:nvPicPr>
          <p:cNvPr id="16" name="Picture 15" descr="A person standing in front of a chalkboard&#10;&#10;Description automatically generated with medium confidence">
            <a:extLst>
              <a:ext uri="{FF2B5EF4-FFF2-40B4-BE49-F238E27FC236}">
                <a16:creationId xmlns:a16="http://schemas.microsoft.com/office/drawing/2014/main" id="{2BAC0113-DEA3-4369-BACB-5D15AB979207}"/>
              </a:ext>
            </a:extLst>
          </p:cNvPr>
          <p:cNvPicPr>
            <a:picLocks noChangeAspect="1"/>
          </p:cNvPicPr>
          <p:nvPr/>
        </p:nvPicPr>
        <p:blipFill>
          <a:blip r:embed="rId3"/>
          <a:stretch>
            <a:fillRect/>
          </a:stretch>
        </p:blipFill>
        <p:spPr>
          <a:xfrm>
            <a:off x="5809786" y="1213082"/>
            <a:ext cx="3470152" cy="2390132"/>
          </a:xfrm>
          <a:prstGeom prst="rect">
            <a:avLst/>
          </a:prstGeom>
        </p:spPr>
      </p:pic>
      <p:sp>
        <p:nvSpPr>
          <p:cNvPr id="17" name="TextBox 16">
            <a:extLst>
              <a:ext uri="{FF2B5EF4-FFF2-40B4-BE49-F238E27FC236}">
                <a16:creationId xmlns:a16="http://schemas.microsoft.com/office/drawing/2014/main" id="{F237AB2E-4427-092E-C55A-D985A2AC65BA}"/>
              </a:ext>
            </a:extLst>
          </p:cNvPr>
          <p:cNvSpPr txBox="1"/>
          <p:nvPr/>
        </p:nvSpPr>
        <p:spPr>
          <a:xfrm>
            <a:off x="672026" y="1084026"/>
            <a:ext cx="5137759" cy="2862322"/>
          </a:xfrm>
          <a:prstGeom prst="rect">
            <a:avLst/>
          </a:prstGeom>
          <a:noFill/>
        </p:spPr>
        <p:txBody>
          <a:bodyPr wrap="square">
            <a:spAutoFit/>
          </a:bodyPr>
          <a:lstStyle/>
          <a:p>
            <a:r>
              <a:rPr lang="de-DE" sz="1800" dirty="0">
                <a:effectLst/>
                <a:latin typeface="+mn-lt"/>
              </a:rPr>
              <a:t>Es gibt ein</a:t>
            </a:r>
            <a:r>
              <a:rPr lang="de-DE" sz="1800" dirty="0">
                <a:latin typeface="+mn-lt"/>
              </a:rPr>
              <a:t> E</a:t>
            </a:r>
            <a:r>
              <a:rPr lang="de-DE" sz="1800" dirty="0">
                <a:effectLst/>
                <a:latin typeface="+mn-lt"/>
              </a:rPr>
              <a:t>xperiment, mit dem man bestimme</a:t>
            </a:r>
            <a:r>
              <a:rPr lang="de-DE" sz="1800" dirty="0">
                <a:latin typeface="+mn-lt"/>
              </a:rPr>
              <a:t>n kann, ob die Welt rein quantenmechanisch, oder mit versteckten Variablen funktioniert.</a:t>
            </a:r>
            <a:r>
              <a:rPr lang="de-DE" sz="1800" dirty="0">
                <a:effectLst/>
                <a:latin typeface="+mn-lt"/>
              </a:rPr>
              <a:t> </a:t>
            </a:r>
            <a:r>
              <a:rPr lang="de-DE" sz="1800" dirty="0">
                <a:latin typeface="+mn-lt"/>
              </a:rPr>
              <a:t>Wird dieses Experiment viele Male wiederholt, führen alle Theorien mit verborgenen Variablen zu einer Korrelation zwischen den Ergebnissen, die kleiner oder höchstens gleich einem bestimmten Wert sein muss </a:t>
            </a:r>
            <a:r>
              <a:rPr lang="de-DE" sz="1800" dirty="0">
                <a:solidFill>
                  <a:schemeClr val="accent2"/>
                </a:solidFill>
                <a:effectLst/>
                <a:latin typeface="+mn-lt"/>
              </a:rPr>
              <a:t>(Bell-Ungleichung)</a:t>
            </a:r>
            <a:r>
              <a:rPr lang="de-DE" sz="1800" b="1" dirty="0">
                <a:latin typeface="+mn-lt"/>
              </a:rPr>
              <a:t>.</a:t>
            </a:r>
          </a:p>
          <a:p>
            <a:r>
              <a:rPr lang="de-DE" sz="1800" dirty="0">
                <a:solidFill>
                  <a:schemeClr val="accent2"/>
                </a:solidFill>
                <a:latin typeface="+mn-lt"/>
              </a:rPr>
              <a:t>Quantenmechanik</a:t>
            </a:r>
            <a:r>
              <a:rPr lang="de-DE" sz="1800" dirty="0">
                <a:latin typeface="+mn-lt"/>
              </a:rPr>
              <a:t> führt zu höheren Werten -&gt; </a:t>
            </a:r>
            <a:r>
              <a:rPr lang="de-DE" sz="1800" dirty="0">
                <a:solidFill>
                  <a:schemeClr val="accent2"/>
                </a:solidFill>
                <a:latin typeface="+mn-lt"/>
              </a:rPr>
              <a:t>Bell-Ungleichung ist verletzt</a:t>
            </a:r>
            <a:r>
              <a:rPr lang="de-DE" sz="1800" dirty="0">
                <a:latin typeface="+mn-lt"/>
              </a:rPr>
              <a:t>!</a:t>
            </a:r>
          </a:p>
        </p:txBody>
      </p:sp>
      <p:sp>
        <p:nvSpPr>
          <p:cNvPr id="18" name="TextBox 17">
            <a:extLst>
              <a:ext uri="{FF2B5EF4-FFF2-40B4-BE49-F238E27FC236}">
                <a16:creationId xmlns:a16="http://schemas.microsoft.com/office/drawing/2014/main" id="{6911A9F8-7EEE-FD11-A652-34B1DF2DEBB1}"/>
              </a:ext>
            </a:extLst>
          </p:cNvPr>
          <p:cNvSpPr txBox="1"/>
          <p:nvPr/>
        </p:nvSpPr>
        <p:spPr>
          <a:xfrm>
            <a:off x="6081837" y="3638571"/>
            <a:ext cx="2955045" cy="307777"/>
          </a:xfrm>
          <a:prstGeom prst="rect">
            <a:avLst/>
          </a:prstGeom>
          <a:noFill/>
        </p:spPr>
        <p:txBody>
          <a:bodyPr wrap="square">
            <a:spAutoFit/>
          </a:bodyPr>
          <a:lstStyle/>
          <a:p>
            <a:pPr algn="just"/>
            <a:r>
              <a:rPr lang="de-DE" dirty="0">
                <a:effectLst/>
                <a:latin typeface="Arial" panose="020B0604020202020204" pitchFamily="34" charset="0"/>
              </a:rPr>
              <a:t>John Stuart Bell am CERN 1982</a:t>
            </a:r>
            <a:endParaRPr lang="de-DE" dirty="0"/>
          </a:p>
        </p:txBody>
      </p:sp>
      <p:pic>
        <p:nvPicPr>
          <p:cNvPr id="19" name="Picture 18">
            <a:extLst>
              <a:ext uri="{FF2B5EF4-FFF2-40B4-BE49-F238E27FC236}">
                <a16:creationId xmlns:a16="http://schemas.microsoft.com/office/drawing/2014/main" id="{2C0B2570-EC8A-A2BE-03EA-E711E92ECEC3}"/>
              </a:ext>
            </a:extLst>
          </p:cNvPr>
          <p:cNvPicPr>
            <a:picLocks noChangeAspect="1"/>
          </p:cNvPicPr>
          <p:nvPr/>
        </p:nvPicPr>
        <p:blipFill>
          <a:blip r:embed="rId4"/>
          <a:stretch>
            <a:fillRect/>
          </a:stretch>
        </p:blipFill>
        <p:spPr>
          <a:xfrm>
            <a:off x="1864882" y="4395342"/>
            <a:ext cx="6362700" cy="889000"/>
          </a:xfrm>
          <a:prstGeom prst="rect">
            <a:avLst/>
          </a:prstGeom>
        </p:spPr>
      </p:pic>
      <p:sp>
        <p:nvSpPr>
          <p:cNvPr id="22" name="TextBox 21">
            <a:extLst>
              <a:ext uri="{FF2B5EF4-FFF2-40B4-BE49-F238E27FC236}">
                <a16:creationId xmlns:a16="http://schemas.microsoft.com/office/drawing/2014/main" id="{AEE36442-D401-1312-6F98-90CCD9544136}"/>
              </a:ext>
            </a:extLst>
          </p:cNvPr>
          <p:cNvSpPr txBox="1"/>
          <p:nvPr/>
        </p:nvSpPr>
        <p:spPr>
          <a:xfrm>
            <a:off x="3852620" y="5528378"/>
            <a:ext cx="2955045" cy="369332"/>
          </a:xfrm>
          <a:prstGeom prst="rect">
            <a:avLst/>
          </a:prstGeom>
          <a:noFill/>
        </p:spPr>
        <p:txBody>
          <a:bodyPr wrap="square">
            <a:spAutoFit/>
          </a:bodyPr>
          <a:lstStyle/>
          <a:p>
            <a:pPr algn="just"/>
            <a:r>
              <a:rPr lang="de-DE" sz="1800" dirty="0" err="1">
                <a:solidFill>
                  <a:srgbClr val="7030A0"/>
                </a:solidFill>
                <a:latin typeface="Arial" panose="020B0604020202020204" pitchFamily="34" charset="0"/>
              </a:rPr>
              <a:t>Clauser</a:t>
            </a:r>
            <a:r>
              <a:rPr lang="de-DE" sz="1800" dirty="0" err="1">
                <a:solidFill>
                  <a:srgbClr val="7030A0"/>
                </a:solidFill>
                <a:effectLst/>
                <a:latin typeface="Arial" panose="020B0604020202020204" pitchFamily="34" charset="0"/>
              </a:rPr>
              <a:t>s</a:t>
            </a:r>
            <a:r>
              <a:rPr lang="de-DE" sz="1800" dirty="0">
                <a:solidFill>
                  <a:srgbClr val="7030A0"/>
                </a:solidFill>
                <a:effectLst/>
                <a:latin typeface="Arial" panose="020B0604020202020204" pitchFamily="34" charset="0"/>
              </a:rPr>
              <a:t> Experiment</a:t>
            </a:r>
            <a:endParaRPr lang="de-DE" sz="1800" dirty="0">
              <a:solidFill>
                <a:srgbClr val="7030A0"/>
              </a:solidFill>
            </a:endParaRPr>
          </a:p>
        </p:txBody>
      </p:sp>
      <p:sp>
        <p:nvSpPr>
          <p:cNvPr id="23" name="TextBox 22">
            <a:extLst>
              <a:ext uri="{FF2B5EF4-FFF2-40B4-BE49-F238E27FC236}">
                <a16:creationId xmlns:a16="http://schemas.microsoft.com/office/drawing/2014/main" id="{FB721C67-27BF-336D-CC4F-2357943C0B04}"/>
              </a:ext>
            </a:extLst>
          </p:cNvPr>
          <p:cNvSpPr txBox="1"/>
          <p:nvPr/>
        </p:nvSpPr>
        <p:spPr>
          <a:xfrm>
            <a:off x="2893305" y="4206816"/>
            <a:ext cx="169173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Polarisationsfilter</a:t>
            </a:r>
            <a:endParaRPr lang="de-DE" dirty="0">
              <a:solidFill>
                <a:schemeClr val="tx1">
                  <a:lumMod val="65000"/>
                  <a:lumOff val="35000"/>
                </a:schemeClr>
              </a:solidFill>
            </a:endParaRPr>
          </a:p>
        </p:txBody>
      </p:sp>
      <p:sp>
        <p:nvSpPr>
          <p:cNvPr id="24" name="TextBox 23">
            <a:extLst>
              <a:ext uri="{FF2B5EF4-FFF2-40B4-BE49-F238E27FC236}">
                <a16:creationId xmlns:a16="http://schemas.microsoft.com/office/drawing/2014/main" id="{3204323F-F341-2E83-79AA-BC12A60D650A}"/>
              </a:ext>
            </a:extLst>
          </p:cNvPr>
          <p:cNvSpPr txBox="1"/>
          <p:nvPr/>
        </p:nvSpPr>
        <p:spPr>
          <a:xfrm>
            <a:off x="5700778" y="4204727"/>
            <a:ext cx="169173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Polarisationsfilter</a:t>
            </a:r>
            <a:endParaRPr lang="de-DE" dirty="0">
              <a:solidFill>
                <a:schemeClr val="tx1">
                  <a:lumMod val="65000"/>
                  <a:lumOff val="35000"/>
                </a:schemeClr>
              </a:solidFill>
            </a:endParaRPr>
          </a:p>
        </p:txBody>
      </p:sp>
      <p:sp>
        <p:nvSpPr>
          <p:cNvPr id="25" name="TextBox 24">
            <a:extLst>
              <a:ext uri="{FF2B5EF4-FFF2-40B4-BE49-F238E27FC236}">
                <a16:creationId xmlns:a16="http://schemas.microsoft.com/office/drawing/2014/main" id="{8895B59B-D326-4AFC-6022-E16342AB78DB}"/>
              </a:ext>
            </a:extLst>
          </p:cNvPr>
          <p:cNvSpPr txBox="1"/>
          <p:nvPr/>
        </p:nvSpPr>
        <p:spPr>
          <a:xfrm>
            <a:off x="4409156" y="5130453"/>
            <a:ext cx="1533728"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Calcium-Atom</a:t>
            </a:r>
            <a:endParaRPr lang="de-DE" dirty="0">
              <a:solidFill>
                <a:schemeClr val="tx1">
                  <a:lumMod val="65000"/>
                  <a:lumOff val="35000"/>
                </a:schemeClr>
              </a:solidFill>
            </a:endParaRPr>
          </a:p>
        </p:txBody>
      </p:sp>
      <p:sp>
        <p:nvSpPr>
          <p:cNvPr id="26" name="TextBox 25">
            <a:extLst>
              <a:ext uri="{FF2B5EF4-FFF2-40B4-BE49-F238E27FC236}">
                <a16:creationId xmlns:a16="http://schemas.microsoft.com/office/drawing/2014/main" id="{5FE2E491-EB46-804A-99CA-A76F2D844386}"/>
              </a:ext>
            </a:extLst>
          </p:cNvPr>
          <p:cNvSpPr txBox="1"/>
          <p:nvPr/>
        </p:nvSpPr>
        <p:spPr>
          <a:xfrm>
            <a:off x="4065628" y="4640752"/>
            <a:ext cx="751694"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Photon</a:t>
            </a:r>
            <a:endParaRPr lang="de-DE" dirty="0">
              <a:solidFill>
                <a:schemeClr val="tx1">
                  <a:lumMod val="65000"/>
                  <a:lumOff val="35000"/>
                </a:schemeClr>
              </a:solidFill>
            </a:endParaRPr>
          </a:p>
        </p:txBody>
      </p:sp>
      <p:sp>
        <p:nvSpPr>
          <p:cNvPr id="27" name="TextBox 26">
            <a:extLst>
              <a:ext uri="{FF2B5EF4-FFF2-40B4-BE49-F238E27FC236}">
                <a16:creationId xmlns:a16="http://schemas.microsoft.com/office/drawing/2014/main" id="{BED2B2F4-8573-FE3E-3BB4-10B0D6CA1DFB}"/>
              </a:ext>
            </a:extLst>
          </p:cNvPr>
          <p:cNvSpPr txBox="1"/>
          <p:nvPr/>
        </p:nvSpPr>
        <p:spPr>
          <a:xfrm>
            <a:off x="5330143" y="4636131"/>
            <a:ext cx="751694"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Photon</a:t>
            </a:r>
            <a:endParaRPr lang="de-DE" dirty="0">
              <a:solidFill>
                <a:schemeClr val="tx1">
                  <a:lumMod val="65000"/>
                  <a:lumOff val="35000"/>
                </a:schemeClr>
              </a:solidFill>
            </a:endParaRPr>
          </a:p>
        </p:txBody>
      </p:sp>
      <p:sp>
        <p:nvSpPr>
          <p:cNvPr id="28" name="TextBox 27">
            <a:extLst>
              <a:ext uri="{FF2B5EF4-FFF2-40B4-BE49-F238E27FC236}">
                <a16:creationId xmlns:a16="http://schemas.microsoft.com/office/drawing/2014/main" id="{64E8ECE2-E025-0CBE-3FAA-42446F35A78A}"/>
              </a:ext>
            </a:extLst>
          </p:cNvPr>
          <p:cNvSpPr txBox="1"/>
          <p:nvPr/>
        </p:nvSpPr>
        <p:spPr>
          <a:xfrm>
            <a:off x="1084614" y="4729224"/>
            <a:ext cx="1235153"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Detektor</a:t>
            </a:r>
            <a:endParaRPr lang="de-DE" dirty="0">
              <a:solidFill>
                <a:schemeClr val="tx1">
                  <a:lumMod val="65000"/>
                  <a:lumOff val="35000"/>
                </a:schemeClr>
              </a:solidFill>
            </a:endParaRPr>
          </a:p>
        </p:txBody>
      </p:sp>
      <p:sp>
        <p:nvSpPr>
          <p:cNvPr id="29" name="TextBox 28">
            <a:extLst>
              <a:ext uri="{FF2B5EF4-FFF2-40B4-BE49-F238E27FC236}">
                <a16:creationId xmlns:a16="http://schemas.microsoft.com/office/drawing/2014/main" id="{2652323F-6976-DB2A-5FC1-214A1329DE2E}"/>
              </a:ext>
            </a:extLst>
          </p:cNvPr>
          <p:cNvSpPr txBox="1"/>
          <p:nvPr/>
        </p:nvSpPr>
        <p:spPr>
          <a:xfrm>
            <a:off x="8204997" y="4729224"/>
            <a:ext cx="1235153"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Detektor</a:t>
            </a:r>
            <a:endParaRPr lang="de-DE" dirty="0">
              <a:solidFill>
                <a:schemeClr val="tx1">
                  <a:lumMod val="65000"/>
                  <a:lumOff val="35000"/>
                </a:schemeClr>
              </a:solidFill>
            </a:endParaRPr>
          </a:p>
        </p:txBody>
      </p:sp>
      <p:sp>
        <p:nvSpPr>
          <p:cNvPr id="30" name="TextBox 29">
            <a:extLst>
              <a:ext uri="{FF2B5EF4-FFF2-40B4-BE49-F238E27FC236}">
                <a16:creationId xmlns:a16="http://schemas.microsoft.com/office/drawing/2014/main" id="{71A9AD40-7A52-91F2-A8B4-1061BFDBDF47}"/>
              </a:ext>
            </a:extLst>
          </p:cNvPr>
          <p:cNvSpPr txBox="1"/>
          <p:nvPr/>
        </p:nvSpPr>
        <p:spPr>
          <a:xfrm>
            <a:off x="705936" y="6038859"/>
            <a:ext cx="8680592" cy="584775"/>
          </a:xfrm>
          <a:prstGeom prst="rect">
            <a:avLst/>
          </a:prstGeom>
          <a:noFill/>
        </p:spPr>
        <p:txBody>
          <a:bodyPr wrap="square">
            <a:spAutoFit/>
          </a:bodyPr>
          <a:lstStyle/>
          <a:p>
            <a:pPr algn="just"/>
            <a:r>
              <a:rPr lang="de-DE" sz="1600" dirty="0">
                <a:solidFill>
                  <a:srgbClr val="C00000"/>
                </a:solidFill>
                <a:latin typeface="Arial" panose="020B0604020202020204" pitchFamily="34" charset="0"/>
              </a:rPr>
              <a:t>Messung der Photonen hinter Filtern in verschiedenen Winkeln zueinander -&gt; Koinzidenzrate in den beiden Detektoren ist höher als für Theorien mit versteckten Variablen!</a:t>
            </a:r>
            <a:endParaRPr lang="de-DE" sz="1600" dirty="0">
              <a:solidFill>
                <a:srgbClr val="C00000"/>
              </a:solidFill>
            </a:endParaRPr>
          </a:p>
        </p:txBody>
      </p:sp>
      <p:sp>
        <p:nvSpPr>
          <p:cNvPr id="31" name="Rectangle 30">
            <a:extLst>
              <a:ext uri="{FF2B5EF4-FFF2-40B4-BE49-F238E27FC236}">
                <a16:creationId xmlns:a16="http://schemas.microsoft.com/office/drawing/2014/main" id="{C0CC694F-11E4-5406-E89E-965B1CB94BEC}"/>
              </a:ext>
            </a:extLst>
          </p:cNvPr>
          <p:cNvSpPr/>
          <p:nvPr/>
        </p:nvSpPr>
        <p:spPr>
          <a:xfrm>
            <a:off x="727781" y="4016201"/>
            <a:ext cx="8505428" cy="1981164"/>
          </a:xfrm>
          <a:prstGeom prst="rect">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R"/>
          </a:p>
        </p:txBody>
      </p:sp>
    </p:spTree>
    <p:extLst>
      <p:ext uri="{BB962C8B-B14F-4D97-AF65-F5344CB8AC3E}">
        <p14:creationId xmlns:p14="http://schemas.microsoft.com/office/powerpoint/2010/main" val="8751906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p4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799" name="Google Shape;799;p4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48</a:t>
            </a:fld>
            <a:endParaRPr b="0" i="0"/>
          </a:p>
        </p:txBody>
      </p:sp>
      <p:sp>
        <p:nvSpPr>
          <p:cNvPr id="800" name="Google Shape;800;p45"/>
          <p:cNvSpPr txBox="1"/>
          <p:nvPr/>
        </p:nvSpPr>
        <p:spPr>
          <a:xfrm>
            <a:off x="1128574" y="464077"/>
            <a:ext cx="8224044" cy="476250"/>
          </a:xfrm>
          <a:prstGeom prst="rect">
            <a:avLst/>
          </a:prstGeom>
          <a:gradFill>
            <a:gsLst>
              <a:gs pos="0">
                <a:srgbClr val="FFC000"/>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99"/>
                </a:solidFill>
                <a:latin typeface="Trebuchet MS"/>
                <a:ea typeface="Trebuchet MS"/>
                <a:cs typeface="Trebuchet MS"/>
                <a:sym typeface="Trebuchet MS"/>
              </a:rPr>
              <a:t>Experimentieren</a:t>
            </a:r>
            <a:r>
              <a:rPr lang="en-US" sz="2800" b="1" dirty="0">
                <a:solidFill>
                  <a:srgbClr val="000099"/>
                </a:solidFill>
                <a:latin typeface="Trebuchet MS"/>
                <a:ea typeface="Trebuchet MS"/>
                <a:cs typeface="Trebuchet MS"/>
                <a:sym typeface="Trebuchet MS"/>
              </a:rPr>
              <a:t> </a:t>
            </a:r>
            <a:r>
              <a:rPr lang="en-US" sz="2800" b="1" dirty="0" err="1">
                <a:solidFill>
                  <a:srgbClr val="000099"/>
                </a:solidFill>
                <a:latin typeface="Trebuchet MS"/>
                <a:ea typeface="Trebuchet MS"/>
                <a:cs typeface="Trebuchet MS"/>
                <a:sym typeface="Trebuchet MS"/>
              </a:rPr>
              <a:t>mit</a:t>
            </a:r>
            <a:r>
              <a:rPr lang="en-US" sz="2800" b="1" dirty="0">
                <a:solidFill>
                  <a:srgbClr val="000099"/>
                </a:solidFill>
                <a:latin typeface="Trebuchet MS"/>
                <a:ea typeface="Trebuchet MS"/>
                <a:cs typeface="Trebuchet MS"/>
                <a:sym typeface="Trebuchet MS"/>
              </a:rPr>
              <a:t> der Bell-</a:t>
            </a:r>
            <a:r>
              <a:rPr lang="en-US" sz="2800" b="1" dirty="0" err="1">
                <a:solidFill>
                  <a:srgbClr val="000099"/>
                </a:solidFill>
                <a:latin typeface="Trebuchet MS"/>
                <a:ea typeface="Trebuchet MS"/>
                <a:cs typeface="Trebuchet MS"/>
                <a:sym typeface="Trebuchet MS"/>
              </a:rPr>
              <a:t>Ungleichung</a:t>
            </a:r>
            <a:endParaRPr sz="2800" b="1" dirty="0">
              <a:solidFill>
                <a:srgbClr val="000099"/>
              </a:solidFill>
              <a:latin typeface="Trebuchet MS"/>
              <a:ea typeface="Trebuchet MS"/>
              <a:cs typeface="Trebuchet MS"/>
              <a:sym typeface="Trebuchet MS"/>
            </a:endParaRPr>
          </a:p>
        </p:txBody>
      </p:sp>
      <p:sp>
        <p:nvSpPr>
          <p:cNvPr id="18" name="TextBox 17">
            <a:extLst>
              <a:ext uri="{FF2B5EF4-FFF2-40B4-BE49-F238E27FC236}">
                <a16:creationId xmlns:a16="http://schemas.microsoft.com/office/drawing/2014/main" id="{6911A9F8-7EEE-FD11-A652-34B1DF2DEBB1}"/>
              </a:ext>
            </a:extLst>
          </p:cNvPr>
          <p:cNvSpPr txBox="1"/>
          <p:nvPr/>
        </p:nvSpPr>
        <p:spPr>
          <a:xfrm>
            <a:off x="3132661" y="4760070"/>
            <a:ext cx="4193568" cy="369332"/>
          </a:xfrm>
          <a:prstGeom prst="rect">
            <a:avLst/>
          </a:prstGeom>
          <a:noFill/>
        </p:spPr>
        <p:txBody>
          <a:bodyPr wrap="square">
            <a:spAutoFit/>
          </a:bodyPr>
          <a:lstStyle/>
          <a:p>
            <a:pPr algn="just"/>
            <a:r>
              <a:rPr lang="de-DE" sz="1800" dirty="0" err="1">
                <a:solidFill>
                  <a:srgbClr val="7030A0"/>
                </a:solidFill>
                <a:effectLst/>
                <a:latin typeface="Arial" panose="020B0604020202020204" pitchFamily="34" charset="0"/>
              </a:rPr>
              <a:t>Aspects</a:t>
            </a:r>
            <a:r>
              <a:rPr lang="de-DE" sz="1800" dirty="0">
                <a:solidFill>
                  <a:srgbClr val="7030A0"/>
                </a:solidFill>
                <a:effectLst/>
                <a:latin typeface="Arial" panose="020B0604020202020204" pitchFamily="34" charset="0"/>
              </a:rPr>
              <a:t> und Zeilingers Experimente</a:t>
            </a:r>
            <a:endParaRPr lang="de-DE" sz="1800" dirty="0">
              <a:solidFill>
                <a:srgbClr val="7030A0"/>
              </a:solidFill>
            </a:endParaRPr>
          </a:p>
        </p:txBody>
      </p:sp>
      <p:pic>
        <p:nvPicPr>
          <p:cNvPr id="21" name="Picture 20">
            <a:extLst>
              <a:ext uri="{FF2B5EF4-FFF2-40B4-BE49-F238E27FC236}">
                <a16:creationId xmlns:a16="http://schemas.microsoft.com/office/drawing/2014/main" id="{E04C9AED-3772-FF57-EA5B-39517837ED31}"/>
              </a:ext>
            </a:extLst>
          </p:cNvPr>
          <p:cNvPicPr>
            <a:picLocks noChangeAspect="1"/>
          </p:cNvPicPr>
          <p:nvPr/>
        </p:nvPicPr>
        <p:blipFill>
          <a:blip r:embed="rId3"/>
          <a:stretch>
            <a:fillRect/>
          </a:stretch>
        </p:blipFill>
        <p:spPr>
          <a:xfrm>
            <a:off x="1279052" y="2440061"/>
            <a:ext cx="7477625" cy="2215042"/>
          </a:xfrm>
          <a:prstGeom prst="rect">
            <a:avLst/>
          </a:prstGeom>
        </p:spPr>
      </p:pic>
      <p:sp>
        <p:nvSpPr>
          <p:cNvPr id="2" name="Rectangle 1">
            <a:extLst>
              <a:ext uri="{FF2B5EF4-FFF2-40B4-BE49-F238E27FC236}">
                <a16:creationId xmlns:a16="http://schemas.microsoft.com/office/drawing/2014/main" id="{36F6C85E-A897-2B6F-FD1E-6F4853790687}"/>
              </a:ext>
            </a:extLst>
          </p:cNvPr>
          <p:cNvSpPr/>
          <p:nvPr/>
        </p:nvSpPr>
        <p:spPr>
          <a:xfrm>
            <a:off x="735983" y="1155770"/>
            <a:ext cx="8563764" cy="3519788"/>
          </a:xfrm>
          <a:prstGeom prst="rect">
            <a:avLst/>
          </a:prstGeom>
          <a:noFill/>
          <a:ln>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FR"/>
          </a:p>
        </p:txBody>
      </p:sp>
      <p:sp>
        <p:nvSpPr>
          <p:cNvPr id="3" name="TextBox 2">
            <a:extLst>
              <a:ext uri="{FF2B5EF4-FFF2-40B4-BE49-F238E27FC236}">
                <a16:creationId xmlns:a16="http://schemas.microsoft.com/office/drawing/2014/main" id="{CF6A2B6A-AF34-577C-1171-1D80F07A7B2B}"/>
              </a:ext>
            </a:extLst>
          </p:cNvPr>
          <p:cNvSpPr txBox="1"/>
          <p:nvPr/>
        </p:nvSpPr>
        <p:spPr>
          <a:xfrm>
            <a:off x="4754862" y="3366546"/>
            <a:ext cx="95871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Kristall</a:t>
            </a:r>
            <a:endParaRPr lang="de-DE" dirty="0">
              <a:solidFill>
                <a:schemeClr val="tx1">
                  <a:lumMod val="65000"/>
                  <a:lumOff val="35000"/>
                </a:schemeClr>
              </a:solidFill>
            </a:endParaRPr>
          </a:p>
        </p:txBody>
      </p:sp>
      <p:sp>
        <p:nvSpPr>
          <p:cNvPr id="4" name="TextBox 3">
            <a:extLst>
              <a:ext uri="{FF2B5EF4-FFF2-40B4-BE49-F238E27FC236}">
                <a16:creationId xmlns:a16="http://schemas.microsoft.com/office/drawing/2014/main" id="{F27E8569-9CB4-30AD-AB77-0D040BED5220}"/>
              </a:ext>
            </a:extLst>
          </p:cNvPr>
          <p:cNvSpPr txBox="1"/>
          <p:nvPr/>
        </p:nvSpPr>
        <p:spPr>
          <a:xfrm>
            <a:off x="4600379" y="2716393"/>
            <a:ext cx="95871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Galaxien</a:t>
            </a:r>
            <a:endParaRPr lang="de-DE" dirty="0">
              <a:solidFill>
                <a:schemeClr val="tx1">
                  <a:lumMod val="65000"/>
                  <a:lumOff val="35000"/>
                </a:schemeClr>
              </a:solidFill>
            </a:endParaRPr>
          </a:p>
        </p:txBody>
      </p:sp>
      <p:sp>
        <p:nvSpPr>
          <p:cNvPr id="5" name="TextBox 4">
            <a:extLst>
              <a:ext uri="{FF2B5EF4-FFF2-40B4-BE49-F238E27FC236}">
                <a16:creationId xmlns:a16="http://schemas.microsoft.com/office/drawing/2014/main" id="{1AE5846F-08E6-322C-6822-4C702257EA22}"/>
              </a:ext>
            </a:extLst>
          </p:cNvPr>
          <p:cNvSpPr txBox="1"/>
          <p:nvPr/>
        </p:nvSpPr>
        <p:spPr>
          <a:xfrm>
            <a:off x="5106784" y="1557044"/>
            <a:ext cx="958716" cy="307777"/>
          </a:xfrm>
          <a:prstGeom prst="rect">
            <a:avLst/>
          </a:prstGeom>
          <a:noFill/>
        </p:spPr>
        <p:txBody>
          <a:bodyPr wrap="square">
            <a:spAutoFit/>
          </a:bodyPr>
          <a:lstStyle/>
          <a:p>
            <a:pPr algn="just"/>
            <a:r>
              <a:rPr lang="de-DE" dirty="0">
                <a:solidFill>
                  <a:schemeClr val="tx1">
                    <a:lumMod val="65000"/>
                    <a:lumOff val="35000"/>
                  </a:schemeClr>
                </a:solidFill>
                <a:latin typeface="Arial" panose="020B0604020202020204" pitchFamily="34" charset="0"/>
              </a:rPr>
              <a:t>Schalter</a:t>
            </a:r>
            <a:endParaRPr lang="de-DE" dirty="0">
              <a:solidFill>
                <a:schemeClr val="tx1">
                  <a:lumMod val="65000"/>
                  <a:lumOff val="35000"/>
                </a:schemeClr>
              </a:solidFill>
            </a:endParaRPr>
          </a:p>
        </p:txBody>
      </p:sp>
      <p:sp>
        <p:nvSpPr>
          <p:cNvPr id="8" name="TextBox 7">
            <a:extLst>
              <a:ext uri="{FF2B5EF4-FFF2-40B4-BE49-F238E27FC236}">
                <a16:creationId xmlns:a16="http://schemas.microsoft.com/office/drawing/2014/main" id="{987E7A2F-CBE5-F846-7008-6B2CD7F2FA49}"/>
              </a:ext>
            </a:extLst>
          </p:cNvPr>
          <p:cNvSpPr txBox="1"/>
          <p:nvPr/>
        </p:nvSpPr>
        <p:spPr>
          <a:xfrm>
            <a:off x="766485" y="5129402"/>
            <a:ext cx="8680592" cy="1569660"/>
          </a:xfrm>
          <a:prstGeom prst="rect">
            <a:avLst/>
          </a:prstGeom>
          <a:noFill/>
        </p:spPr>
        <p:txBody>
          <a:bodyPr wrap="square">
            <a:spAutoFit/>
          </a:bodyPr>
          <a:lstStyle/>
          <a:p>
            <a:pPr algn="just"/>
            <a:r>
              <a:rPr lang="de-DE" sz="1600" dirty="0">
                <a:solidFill>
                  <a:schemeClr val="tx1">
                    <a:lumMod val="65000"/>
                    <a:lumOff val="35000"/>
                  </a:schemeClr>
                </a:solidFill>
                <a:latin typeface="Arial" panose="020B0604020202020204" pitchFamily="34" charset="0"/>
              </a:rPr>
              <a:t>Schalter können nach der Emission der Photonen umgelegt werden, so dass das System keine Vorabinformation haben kann, und auch beide Seiten sicher unabhängig voneinander sind</a:t>
            </a:r>
          </a:p>
          <a:p>
            <a:pPr algn="just"/>
            <a:r>
              <a:rPr lang="de-DE" sz="1600" dirty="0">
                <a:solidFill>
                  <a:schemeClr val="tx1">
                    <a:lumMod val="65000"/>
                    <a:lumOff val="35000"/>
                  </a:schemeClr>
                </a:solidFill>
                <a:latin typeface="Arial" panose="020B0604020202020204" pitchFamily="34" charset="0"/>
              </a:rPr>
              <a:t>Zeilinger: Zufällige Orientierung der Filter durch Signale von entfernten Galaxien, so dass sicher ist, dass sich die Signale nicht beeinflussen. Zeilinger </a:t>
            </a:r>
            <a:r>
              <a:rPr lang="de-DE" sz="1600" dirty="0" err="1">
                <a:solidFill>
                  <a:schemeClr val="tx1">
                    <a:lumMod val="65000"/>
                    <a:lumOff val="35000"/>
                  </a:schemeClr>
                </a:solidFill>
                <a:latin typeface="Arial" panose="020B0604020202020204" pitchFamily="34" charset="0"/>
              </a:rPr>
              <a:t>pionierte</a:t>
            </a:r>
            <a:r>
              <a:rPr lang="de-DE" sz="1600" dirty="0">
                <a:solidFill>
                  <a:schemeClr val="tx1">
                    <a:lumMod val="65000"/>
                    <a:lumOff val="35000"/>
                  </a:schemeClr>
                </a:solidFill>
                <a:latin typeface="Arial" panose="020B0604020202020204" pitchFamily="34" charset="0"/>
              </a:rPr>
              <a:t> auch Verschränkung von mehr als 2 Teilchen -&gt; </a:t>
            </a:r>
            <a:r>
              <a:rPr lang="de-DE" sz="1600" dirty="0">
                <a:solidFill>
                  <a:srgbClr val="C00000"/>
                </a:solidFill>
                <a:latin typeface="Arial" panose="020B0604020202020204" pitchFamily="34" charset="0"/>
              </a:rPr>
              <a:t>Grundlage für Quanteninformation</a:t>
            </a:r>
            <a:endParaRPr lang="de-DE" sz="1600" dirty="0">
              <a:solidFill>
                <a:srgbClr val="C00000"/>
              </a:solidFill>
            </a:endParaRPr>
          </a:p>
        </p:txBody>
      </p:sp>
      <p:pic>
        <p:nvPicPr>
          <p:cNvPr id="9" name="Picture 8">
            <a:extLst>
              <a:ext uri="{FF2B5EF4-FFF2-40B4-BE49-F238E27FC236}">
                <a16:creationId xmlns:a16="http://schemas.microsoft.com/office/drawing/2014/main" id="{D5C44090-49BC-B378-EA55-E200B2E83854}"/>
              </a:ext>
            </a:extLst>
          </p:cNvPr>
          <p:cNvPicPr>
            <a:picLocks noChangeAspect="1"/>
          </p:cNvPicPr>
          <p:nvPr/>
        </p:nvPicPr>
        <p:blipFill>
          <a:blip r:embed="rId4"/>
          <a:stretch>
            <a:fillRect/>
          </a:stretch>
        </p:blipFill>
        <p:spPr>
          <a:xfrm>
            <a:off x="1516889" y="1165743"/>
            <a:ext cx="6867556" cy="1516930"/>
          </a:xfrm>
          <a:prstGeom prst="rect">
            <a:avLst/>
          </a:prstGeom>
        </p:spPr>
      </p:pic>
    </p:spTree>
    <p:extLst>
      <p:ext uri="{BB962C8B-B14F-4D97-AF65-F5344CB8AC3E}">
        <p14:creationId xmlns:p14="http://schemas.microsoft.com/office/powerpoint/2010/main" val="4520844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47"/>
          <p:cNvSpPr/>
          <p:nvPr/>
        </p:nvSpPr>
        <p:spPr>
          <a:xfrm>
            <a:off x="8226425" y="1808163"/>
            <a:ext cx="18466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grpSp>
        <p:nvGrpSpPr>
          <p:cNvPr id="830" name="Google Shape;830;p47"/>
          <p:cNvGrpSpPr/>
          <p:nvPr/>
        </p:nvGrpSpPr>
        <p:grpSpPr>
          <a:xfrm>
            <a:off x="1536703" y="3132138"/>
            <a:ext cx="6246650" cy="3509962"/>
            <a:chOff x="960" y="1920"/>
            <a:chExt cx="4015" cy="2256"/>
          </a:xfrm>
        </p:grpSpPr>
        <p:pic>
          <p:nvPicPr>
            <p:cNvPr id="831" name="Google Shape;831;p47"/>
            <p:cNvPicPr preferRelativeResize="0"/>
            <p:nvPr/>
          </p:nvPicPr>
          <p:blipFill rotWithShape="1">
            <a:blip r:embed="rId3">
              <a:alphaModFix/>
            </a:blip>
            <a:srcRect/>
            <a:stretch/>
          </p:blipFill>
          <p:spPr>
            <a:xfrm>
              <a:off x="960" y="1920"/>
              <a:ext cx="3963" cy="2256"/>
            </a:xfrm>
            <a:prstGeom prst="rect">
              <a:avLst/>
            </a:prstGeom>
            <a:noFill/>
            <a:ln>
              <a:noFill/>
            </a:ln>
          </p:spPr>
        </p:pic>
        <p:sp>
          <p:nvSpPr>
            <p:cNvPr id="832" name="Google Shape;832;p47"/>
            <p:cNvSpPr txBox="1"/>
            <p:nvPr/>
          </p:nvSpPr>
          <p:spPr>
            <a:xfrm>
              <a:off x="2158" y="3843"/>
              <a:ext cx="119" cy="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200" b="1">
                <a:solidFill>
                  <a:srgbClr val="DDFFF6"/>
                </a:solidFill>
                <a:latin typeface="Times New Roman"/>
                <a:ea typeface="Times New Roman"/>
                <a:cs typeface="Times New Roman"/>
                <a:sym typeface="Times New Roman"/>
              </a:endParaRPr>
            </a:p>
          </p:txBody>
        </p:sp>
        <p:sp>
          <p:nvSpPr>
            <p:cNvPr id="833" name="Google Shape;833;p47"/>
            <p:cNvSpPr txBox="1"/>
            <p:nvPr/>
          </p:nvSpPr>
          <p:spPr>
            <a:xfrm>
              <a:off x="1855" y="3675"/>
              <a:ext cx="905" cy="1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dk1"/>
                  </a:solidFill>
                  <a:latin typeface="Arial"/>
                  <a:ea typeface="Arial"/>
                  <a:cs typeface="Arial"/>
                  <a:sym typeface="Arial"/>
                </a:rPr>
                <a:t>Extra-Dimension</a:t>
              </a:r>
              <a:endParaRPr/>
            </a:p>
          </p:txBody>
        </p:sp>
        <p:sp>
          <p:nvSpPr>
            <p:cNvPr id="834" name="Google Shape;834;p47"/>
            <p:cNvSpPr txBox="1"/>
            <p:nvPr/>
          </p:nvSpPr>
          <p:spPr>
            <a:xfrm>
              <a:off x="1567" y="2128"/>
              <a:ext cx="641" cy="1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FF0000"/>
                  </a:solidFill>
                  <a:latin typeface="Arial"/>
                  <a:ea typeface="Arial"/>
                  <a:cs typeface="Arial"/>
                  <a:sym typeface="Arial"/>
                </a:rPr>
                <a:t>Gravitation</a:t>
              </a:r>
              <a:endParaRPr sz="1200" b="1">
                <a:solidFill>
                  <a:schemeClr val="dk1"/>
                </a:solidFill>
                <a:latin typeface="Arial"/>
                <a:ea typeface="Arial"/>
                <a:cs typeface="Arial"/>
                <a:sym typeface="Arial"/>
              </a:endParaRPr>
            </a:p>
          </p:txBody>
        </p:sp>
        <p:sp>
          <p:nvSpPr>
            <p:cNvPr id="835" name="Google Shape;835;p47"/>
            <p:cNvSpPr txBox="1"/>
            <p:nvPr/>
          </p:nvSpPr>
          <p:spPr>
            <a:xfrm>
              <a:off x="3672" y="3066"/>
              <a:ext cx="1303" cy="29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unser 3+1-dimensionales</a:t>
              </a:r>
              <a:endParaRPr/>
            </a:p>
            <a:p>
              <a:pPr marL="0" marR="0" lvl="0" indent="0" algn="ctr" rtl="0">
                <a:spcBef>
                  <a:spcPts val="0"/>
                </a:spcBef>
                <a:spcAft>
                  <a:spcPts val="0"/>
                </a:spcAft>
                <a:buNone/>
              </a:pPr>
              <a:r>
                <a:rPr lang="en-US" sz="1200" b="1">
                  <a:solidFill>
                    <a:schemeClr val="dk1"/>
                  </a:solidFill>
                  <a:latin typeface="Arial"/>
                  <a:ea typeface="Arial"/>
                  <a:cs typeface="Arial"/>
                  <a:sym typeface="Arial"/>
                </a:rPr>
                <a:t>Universum</a:t>
              </a:r>
              <a:endParaRPr/>
            </a:p>
          </p:txBody>
        </p:sp>
        <p:sp>
          <p:nvSpPr>
            <p:cNvPr id="836" name="Google Shape;836;p47"/>
            <p:cNvSpPr txBox="1"/>
            <p:nvPr/>
          </p:nvSpPr>
          <p:spPr>
            <a:xfrm>
              <a:off x="3169" y="3193"/>
              <a:ext cx="641" cy="1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FF0000"/>
                  </a:solidFill>
                  <a:latin typeface="Arial"/>
                  <a:ea typeface="Arial"/>
                  <a:cs typeface="Arial"/>
                  <a:sym typeface="Arial"/>
                </a:rPr>
                <a:t>Gravitation</a:t>
              </a:r>
              <a:endParaRPr sz="1200" b="1">
                <a:solidFill>
                  <a:schemeClr val="dk1"/>
                </a:solidFill>
                <a:latin typeface="Arial"/>
                <a:ea typeface="Arial"/>
                <a:cs typeface="Arial"/>
                <a:sym typeface="Arial"/>
              </a:endParaRPr>
            </a:p>
          </p:txBody>
        </p:sp>
      </p:grpSp>
      <p:sp>
        <p:nvSpPr>
          <p:cNvPr id="837" name="Google Shape;837;p47"/>
          <p:cNvSpPr/>
          <p:nvPr/>
        </p:nvSpPr>
        <p:spPr>
          <a:xfrm>
            <a:off x="368300" y="982664"/>
            <a:ext cx="9328150"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rgbClr val="000094"/>
                </a:solidFill>
                <a:latin typeface="Trebuchet MS"/>
                <a:ea typeface="Trebuchet MS"/>
                <a:cs typeface="Trebuchet MS"/>
                <a:sym typeface="Trebuchet MS"/>
              </a:rPr>
              <a:t>Gravitation scheint 10</a:t>
            </a:r>
            <a:r>
              <a:rPr lang="en-US" sz="2200" b="1" baseline="30000">
                <a:solidFill>
                  <a:srgbClr val="000094"/>
                </a:solidFill>
                <a:latin typeface="Trebuchet MS"/>
                <a:ea typeface="Trebuchet MS"/>
                <a:cs typeface="Trebuchet MS"/>
                <a:sym typeface="Trebuchet MS"/>
              </a:rPr>
              <a:t>-38</a:t>
            </a:r>
            <a:r>
              <a:rPr lang="en-US" sz="2200" b="1">
                <a:solidFill>
                  <a:srgbClr val="000094"/>
                </a:solidFill>
                <a:latin typeface="Trebuchet MS"/>
                <a:ea typeface="Trebuchet MS"/>
                <a:cs typeface="Trebuchet MS"/>
                <a:sym typeface="Trebuchet MS"/>
              </a:rPr>
              <a:t> mal so schwach im Vergleich zur starken Wechselwirkung -&gt; schwer vereinbar mit anderen Kräften!</a:t>
            </a:r>
            <a:endParaRPr/>
          </a:p>
          <a:p>
            <a:pPr marL="0" marR="0" lvl="0" indent="0" algn="l" rtl="0">
              <a:spcBef>
                <a:spcPts val="0"/>
              </a:spcBef>
              <a:spcAft>
                <a:spcPts val="0"/>
              </a:spcAft>
              <a:buNone/>
            </a:pPr>
            <a:r>
              <a:rPr lang="en-US" sz="2200" b="1">
                <a:solidFill>
                  <a:srgbClr val="000094"/>
                </a:solidFill>
                <a:latin typeface="Trebuchet MS"/>
                <a:ea typeface="Trebuchet MS"/>
                <a:cs typeface="Trebuchet MS"/>
                <a:sym typeface="Trebuchet MS"/>
              </a:rPr>
              <a:t>Mögliches Modell: </a:t>
            </a:r>
            <a:endParaRPr sz="2200" b="1">
              <a:solidFill>
                <a:schemeClr val="lt2"/>
              </a:solidFill>
              <a:latin typeface="Trebuchet MS"/>
              <a:ea typeface="Trebuchet MS"/>
              <a:cs typeface="Trebuchet MS"/>
              <a:sym typeface="Trebuchet MS"/>
            </a:endParaRPr>
          </a:p>
          <a:p>
            <a:pPr marL="0" marR="0" lvl="0" indent="-139700" algn="l" rtl="0">
              <a:spcBef>
                <a:spcPts val="0"/>
              </a:spcBef>
              <a:spcAft>
                <a:spcPts val="0"/>
              </a:spcAft>
              <a:buClr>
                <a:schemeClr val="lt2"/>
              </a:buClr>
              <a:buSzPts val="2200"/>
              <a:buFont typeface="Times"/>
              <a:buChar char="•"/>
            </a:pPr>
            <a:r>
              <a:rPr lang="en-US" sz="2200" b="1">
                <a:solidFill>
                  <a:schemeClr val="lt2"/>
                </a:solidFill>
                <a:latin typeface="Trebuchet MS"/>
                <a:ea typeface="Trebuchet MS"/>
                <a:cs typeface="Trebuchet MS"/>
                <a:sym typeface="Trebuchet MS"/>
              </a:rPr>
              <a:t> Bekannte Teilchen leben im 3+1-dimensionalen Universum (Brane)</a:t>
            </a:r>
            <a:endParaRPr/>
          </a:p>
          <a:p>
            <a:pPr marL="0" marR="0" lvl="0" indent="-139700" algn="l" rtl="0">
              <a:spcBef>
                <a:spcPts val="0"/>
              </a:spcBef>
              <a:spcAft>
                <a:spcPts val="0"/>
              </a:spcAft>
              <a:buClr>
                <a:schemeClr val="lt2"/>
              </a:buClr>
              <a:buSzPts val="2200"/>
              <a:buFont typeface="Times"/>
              <a:buChar char="•"/>
            </a:pPr>
            <a:r>
              <a:rPr lang="en-US" sz="2200" b="1">
                <a:solidFill>
                  <a:schemeClr val="lt2"/>
                </a:solidFill>
                <a:latin typeface="Trebuchet MS"/>
                <a:ea typeface="Trebuchet MS"/>
                <a:cs typeface="Trebuchet MS"/>
                <a:sym typeface="Trebuchet MS"/>
              </a:rPr>
              <a:t> </a:t>
            </a:r>
            <a:r>
              <a:rPr lang="en-US" sz="2200" b="1">
                <a:solidFill>
                  <a:srgbClr val="FF0000"/>
                </a:solidFill>
                <a:latin typeface="Trebuchet MS"/>
                <a:ea typeface="Trebuchet MS"/>
                <a:cs typeface="Trebuchet MS"/>
                <a:sym typeface="Trebuchet MS"/>
              </a:rPr>
              <a:t>Gravitation lebt in einem höherdimensionalen Universum (Bulk)</a:t>
            </a:r>
            <a:endParaRPr/>
          </a:p>
          <a:p>
            <a:pPr marL="0" marR="0" lvl="0" indent="-139700" algn="l" rtl="0">
              <a:spcBef>
                <a:spcPts val="0"/>
              </a:spcBef>
              <a:spcAft>
                <a:spcPts val="0"/>
              </a:spcAft>
              <a:buClr>
                <a:schemeClr val="lt2"/>
              </a:buClr>
              <a:buSzPts val="2200"/>
              <a:buFont typeface="Times"/>
              <a:buChar char="•"/>
            </a:pPr>
            <a:r>
              <a:rPr lang="en-US" sz="2200" b="1">
                <a:solidFill>
                  <a:schemeClr val="lt2"/>
                </a:solidFill>
                <a:latin typeface="Trebuchet MS"/>
                <a:ea typeface="Trebuchet MS"/>
                <a:cs typeface="Trebuchet MS"/>
                <a:sym typeface="Trebuchet MS"/>
              </a:rPr>
              <a:t> Extra-Dimensionen sind aufgerollt mit Radius R</a:t>
            </a:r>
            <a:endParaRPr sz="2200" b="1">
              <a:solidFill>
                <a:srgbClr val="000094"/>
              </a:solidFill>
              <a:latin typeface="Trebuchet MS"/>
              <a:ea typeface="Trebuchet MS"/>
              <a:cs typeface="Trebuchet MS"/>
              <a:sym typeface="Trebuchet MS"/>
            </a:endParaRPr>
          </a:p>
        </p:txBody>
      </p:sp>
      <p:sp>
        <p:nvSpPr>
          <p:cNvPr id="838" name="Google Shape;838;p47"/>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839" name="Google Shape;839;p47"/>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49</a:t>
            </a:fld>
            <a:endParaRPr sz="1000" b="0" i="1">
              <a:solidFill>
                <a:schemeClr val="dk1"/>
              </a:solidFill>
              <a:latin typeface="Arial"/>
              <a:ea typeface="Arial"/>
              <a:cs typeface="Arial"/>
              <a:sym typeface="Arial"/>
            </a:endParaRPr>
          </a:p>
        </p:txBody>
      </p:sp>
      <p:sp>
        <p:nvSpPr>
          <p:cNvPr id="840" name="Google Shape;840;p47"/>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9"/>
                </a:solidFill>
                <a:latin typeface="Trebuchet MS"/>
                <a:ea typeface="Trebuchet MS"/>
                <a:cs typeface="Trebuchet MS"/>
                <a:sym typeface="Trebuchet MS"/>
              </a:rPr>
              <a:t>Gravitation und Extradimensionen</a:t>
            </a:r>
            <a:endParaRPr sz="2800" b="1">
              <a:solidFill>
                <a:srgbClr val="000099"/>
              </a:solidFill>
              <a:latin typeface="Trebuchet MS"/>
              <a:ea typeface="Trebuchet MS"/>
              <a:cs typeface="Trebuchet MS"/>
              <a:sym typeface="Trebuchet MS"/>
            </a:endParaRPr>
          </a:p>
        </p:txBody>
      </p:sp>
      <p:pic>
        <p:nvPicPr>
          <p:cNvPr id="841" name="Google Shape;841;p47" descr="strings.jpg"/>
          <p:cNvPicPr preferRelativeResize="0"/>
          <p:nvPr/>
        </p:nvPicPr>
        <p:blipFill rotWithShape="1">
          <a:blip r:embed="rId4">
            <a:alphaModFix/>
          </a:blip>
          <a:srcRect/>
          <a:stretch/>
        </p:blipFill>
        <p:spPr>
          <a:xfrm>
            <a:off x="516463" y="264166"/>
            <a:ext cx="939800" cy="7518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7"/>
        <p:cNvGrpSpPr/>
        <p:nvPr/>
      </p:nvGrpSpPr>
      <p:grpSpPr>
        <a:xfrm>
          <a:off x="0" y="0"/>
          <a:ext cx="0" cy="0"/>
          <a:chOff x="0" y="0"/>
          <a:chExt cx="0" cy="0"/>
        </a:xfrm>
      </p:grpSpPr>
      <p:sp>
        <p:nvSpPr>
          <p:cNvPr id="138" name="Google Shape;138;p5"/>
          <p:cNvSpPr/>
          <p:nvPr/>
        </p:nvSpPr>
        <p:spPr>
          <a:xfrm>
            <a:off x="651816" y="232929"/>
            <a:ext cx="9050883" cy="3560293"/>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en-US" sz="2800" b="0" dirty="0" err="1">
                <a:solidFill>
                  <a:srgbClr val="FFCC33"/>
                </a:solidFill>
                <a:latin typeface="Calibri"/>
                <a:ea typeface="Calibri"/>
                <a:cs typeface="Calibri"/>
                <a:sym typeface="Calibri"/>
              </a:rPr>
              <a:t>Gravitationswellen</a:t>
            </a:r>
            <a:r>
              <a:rPr lang="en-US" sz="2800" b="0" dirty="0">
                <a:solidFill>
                  <a:srgbClr val="FFFF66"/>
                </a:solidFill>
                <a:latin typeface="Calibri"/>
                <a:ea typeface="Calibri"/>
                <a:cs typeface="Calibri"/>
                <a:sym typeface="Calibri"/>
              </a:rPr>
              <a:t> </a:t>
            </a:r>
            <a:r>
              <a:rPr lang="en-US" sz="2800" b="0" dirty="0">
                <a:solidFill>
                  <a:schemeClr val="lt1"/>
                </a:solidFill>
                <a:latin typeface="Calibri"/>
                <a:ea typeface="Calibri"/>
                <a:cs typeface="Calibri"/>
                <a:sym typeface="Calibri"/>
              </a:rPr>
              <a:t> - </a:t>
            </a:r>
            <a:r>
              <a:rPr lang="en-US" sz="2800" b="0" dirty="0" err="1">
                <a:solidFill>
                  <a:schemeClr val="lt1"/>
                </a:solidFill>
                <a:latin typeface="Calibri"/>
                <a:ea typeface="Calibri"/>
                <a:cs typeface="Calibri"/>
                <a:sym typeface="Calibri"/>
              </a:rPr>
              <a:t>eine</a:t>
            </a:r>
            <a:r>
              <a:rPr lang="en-US" sz="2800" b="0" dirty="0">
                <a:solidFill>
                  <a:schemeClr val="lt1"/>
                </a:solidFill>
                <a:latin typeface="Calibri"/>
                <a:ea typeface="Calibri"/>
                <a:cs typeface="Calibri"/>
                <a:sym typeface="Calibri"/>
              </a:rPr>
              <a:t> </a:t>
            </a:r>
            <a:r>
              <a:rPr lang="en-US" sz="2800" b="0" dirty="0" err="1">
                <a:solidFill>
                  <a:schemeClr val="lt1"/>
                </a:solidFill>
                <a:latin typeface="Calibri"/>
                <a:ea typeface="Calibri"/>
                <a:cs typeface="Calibri"/>
                <a:sym typeface="Calibri"/>
              </a:rPr>
              <a:t>neue</a:t>
            </a:r>
            <a:r>
              <a:rPr lang="en-US" sz="2800" b="0" dirty="0">
                <a:solidFill>
                  <a:schemeClr val="lt1"/>
                </a:solidFill>
                <a:latin typeface="Calibri"/>
                <a:ea typeface="Calibri"/>
                <a:cs typeface="Calibri"/>
                <a:sym typeface="Calibri"/>
              </a:rPr>
              <a:t> </a:t>
            </a:r>
            <a:r>
              <a:rPr lang="en-US" sz="2800" b="0" dirty="0" err="1">
                <a:solidFill>
                  <a:schemeClr val="lt1"/>
                </a:solidFill>
                <a:latin typeface="Calibri"/>
                <a:ea typeface="Calibri"/>
                <a:cs typeface="Calibri"/>
                <a:sym typeface="Calibri"/>
              </a:rPr>
              <a:t>Ära</a:t>
            </a:r>
            <a:r>
              <a:rPr lang="en-US" sz="2800" b="0" dirty="0">
                <a:solidFill>
                  <a:schemeClr val="lt1"/>
                </a:solidFill>
                <a:latin typeface="Calibri"/>
                <a:ea typeface="Calibri"/>
                <a:cs typeface="Calibri"/>
                <a:sym typeface="Calibri"/>
              </a:rPr>
              <a:t> der </a:t>
            </a:r>
            <a:r>
              <a:rPr lang="en-US" sz="2800" b="0" dirty="0" err="1">
                <a:solidFill>
                  <a:schemeClr val="lt1"/>
                </a:solidFill>
                <a:latin typeface="Calibri"/>
                <a:ea typeface="Calibri"/>
                <a:cs typeface="Calibri"/>
                <a:sym typeface="Calibri"/>
              </a:rPr>
              <a:t>Physik</a:t>
            </a:r>
            <a:endParaRPr sz="1100" dirty="0"/>
          </a:p>
          <a:p>
            <a:pPr marL="0" marR="0" lvl="0" indent="0" algn="l" rtl="0">
              <a:lnSpc>
                <a:spcPct val="97222"/>
              </a:lnSpc>
              <a:spcBef>
                <a:spcPts val="0"/>
              </a:spcBef>
              <a:spcAft>
                <a:spcPts val="0"/>
              </a:spcAft>
              <a:buNone/>
            </a:pPr>
            <a:r>
              <a:rPr lang="en-US" sz="2800" b="0" dirty="0">
                <a:solidFill>
                  <a:srgbClr val="FFFF66"/>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Erforschung</a:t>
            </a:r>
            <a:r>
              <a:rPr lang="en-US" sz="2000" b="0" dirty="0">
                <a:solidFill>
                  <a:schemeClr val="lt1"/>
                </a:solidFill>
                <a:latin typeface="Calibri"/>
                <a:ea typeface="Calibri"/>
                <a:cs typeface="Calibri"/>
                <a:sym typeface="Calibri"/>
              </a:rPr>
              <a:t> der </a:t>
            </a:r>
            <a:r>
              <a:rPr lang="en-US" sz="2000" b="0" dirty="0" err="1">
                <a:solidFill>
                  <a:schemeClr val="lt1"/>
                </a:solidFill>
                <a:latin typeface="Calibri"/>
                <a:ea typeface="Calibri"/>
                <a:cs typeface="Calibri"/>
                <a:sym typeface="Calibri"/>
              </a:rPr>
              <a:t>gewaltigsten</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Ereignisse</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im</a:t>
            </a:r>
            <a:r>
              <a:rPr lang="en-US" sz="2000" b="0" dirty="0">
                <a:solidFill>
                  <a:schemeClr val="lt1"/>
                </a:solidFill>
                <a:latin typeface="Calibri"/>
                <a:ea typeface="Calibri"/>
                <a:cs typeface="Calibri"/>
                <a:sym typeface="Calibri"/>
              </a:rPr>
              <a:t> </a:t>
            </a:r>
            <a:r>
              <a:rPr lang="en-US" sz="2000" b="0" dirty="0" err="1">
                <a:solidFill>
                  <a:schemeClr val="lt1"/>
                </a:solidFill>
                <a:latin typeface="Calibri"/>
                <a:ea typeface="Calibri"/>
                <a:cs typeface="Calibri"/>
                <a:sym typeface="Calibri"/>
              </a:rPr>
              <a:t>Universum</a:t>
            </a:r>
            <a:endParaRPr sz="1100" dirty="0"/>
          </a:p>
          <a:p>
            <a:pPr marL="0" marR="0" lvl="0" indent="0" algn="l" rtl="0">
              <a:lnSpc>
                <a:spcPct val="125000"/>
              </a:lnSpc>
              <a:spcBef>
                <a:spcPts val="0"/>
              </a:spcBef>
              <a:spcAft>
                <a:spcPts val="0"/>
              </a:spcAft>
              <a:buNone/>
            </a:pPr>
            <a:r>
              <a:rPr lang="en-US" sz="2000" b="0" dirty="0">
                <a:solidFill>
                  <a:schemeClr val="lt1"/>
                </a:solidFill>
                <a:latin typeface="Calibri"/>
                <a:ea typeface="Calibri"/>
                <a:cs typeface="Calibri"/>
                <a:sym typeface="Calibri"/>
              </a:rPr>
              <a:t>		</a:t>
            </a:r>
            <a:r>
              <a:rPr lang="en-US" sz="2000" b="0" dirty="0">
                <a:solidFill>
                  <a:srgbClr val="FFCC33"/>
                </a:solidFill>
                <a:latin typeface="Calibri"/>
                <a:ea typeface="Calibri"/>
                <a:cs typeface="Calibri"/>
                <a:sym typeface="Calibri"/>
              </a:rPr>
              <a:t>- </a:t>
            </a:r>
            <a:r>
              <a:rPr lang="en-US" sz="1800" b="0" dirty="0" err="1">
                <a:solidFill>
                  <a:srgbClr val="FFCC33"/>
                </a:solidFill>
                <a:latin typeface="Calibri"/>
                <a:ea typeface="Calibri"/>
                <a:cs typeface="Calibri"/>
                <a:sym typeface="Calibri"/>
              </a:rPr>
              <a:t>ohne</a:t>
            </a:r>
            <a:r>
              <a:rPr lang="en-US" sz="1800" b="0" dirty="0">
                <a:solidFill>
                  <a:srgbClr val="FFCC33"/>
                </a:solidFill>
                <a:latin typeface="Calibri"/>
                <a:ea typeface="Calibri"/>
                <a:cs typeface="Calibri"/>
                <a:sym typeface="Calibri"/>
              </a:rPr>
              <a:t> </a:t>
            </a:r>
            <a:r>
              <a:rPr lang="en-US" sz="1800" b="0" dirty="0" err="1">
                <a:solidFill>
                  <a:srgbClr val="FFCC33"/>
                </a:solidFill>
                <a:latin typeface="Calibri"/>
                <a:ea typeface="Calibri"/>
                <a:cs typeface="Calibri"/>
                <a:sym typeface="Calibri"/>
              </a:rPr>
              <a:t>Aussendung</a:t>
            </a:r>
            <a:r>
              <a:rPr lang="en-US" sz="1800" b="0" dirty="0">
                <a:solidFill>
                  <a:srgbClr val="FFCC33"/>
                </a:solidFill>
                <a:latin typeface="Calibri"/>
                <a:ea typeface="Calibri"/>
                <a:cs typeface="Calibri"/>
                <a:sym typeface="Calibri"/>
              </a:rPr>
              <a:t> von Licht</a:t>
            </a:r>
            <a:endParaRPr sz="1100" dirty="0"/>
          </a:p>
          <a:p>
            <a:pPr marL="0" marR="0" lvl="0" indent="0" algn="l" rtl="0">
              <a:lnSpc>
                <a:spcPct val="71428"/>
              </a:lnSpc>
              <a:spcBef>
                <a:spcPts val="0"/>
              </a:spcBef>
              <a:spcAft>
                <a:spcPts val="0"/>
              </a:spcAft>
              <a:buNone/>
            </a:pPr>
            <a:r>
              <a:rPr lang="en-US" sz="2000" b="0" dirty="0">
                <a:solidFill>
                  <a:schemeClr val="lt1"/>
                </a:solidFill>
                <a:latin typeface="Calibri"/>
                <a:ea typeface="Calibri"/>
                <a:cs typeface="Calibri"/>
                <a:sym typeface="Calibri"/>
              </a:rPr>
              <a:t>		   - </a:t>
            </a:r>
            <a:r>
              <a:rPr lang="en-US" sz="1600" b="0" dirty="0" err="1">
                <a:solidFill>
                  <a:schemeClr val="lt1"/>
                </a:solidFill>
                <a:latin typeface="Calibri"/>
                <a:ea typeface="Calibri"/>
                <a:cs typeface="Calibri"/>
                <a:sym typeface="Calibri"/>
              </a:rPr>
              <a:t>Verschmelzung</a:t>
            </a:r>
            <a:r>
              <a:rPr lang="en-US" sz="1600" b="0" dirty="0">
                <a:solidFill>
                  <a:schemeClr val="lt1"/>
                </a:solidFill>
                <a:latin typeface="Calibri"/>
                <a:ea typeface="Calibri"/>
                <a:cs typeface="Calibri"/>
                <a:sym typeface="Calibri"/>
              </a:rPr>
              <a:t> von </a:t>
            </a:r>
            <a:r>
              <a:rPr lang="en-US" sz="1600" b="0" dirty="0" err="1">
                <a:solidFill>
                  <a:schemeClr val="lt1"/>
                </a:solidFill>
                <a:latin typeface="Calibri"/>
                <a:ea typeface="Calibri"/>
                <a:cs typeface="Calibri"/>
                <a:sym typeface="Calibri"/>
              </a:rPr>
              <a:t>Neutronensternen</a:t>
            </a:r>
            <a:r>
              <a:rPr lang="en-US" sz="1600" b="0" dirty="0">
                <a:solidFill>
                  <a:schemeClr val="lt1"/>
                </a:solidFill>
                <a:latin typeface="Calibri"/>
                <a:ea typeface="Calibri"/>
                <a:cs typeface="Calibri"/>
                <a:sym typeface="Calibri"/>
              </a:rPr>
              <a:t>, </a:t>
            </a:r>
            <a:r>
              <a:rPr lang="en-US" sz="1600" b="0" dirty="0" err="1">
                <a:solidFill>
                  <a:schemeClr val="lt1"/>
                </a:solidFill>
                <a:latin typeface="Calibri"/>
                <a:ea typeface="Calibri"/>
                <a:cs typeface="Calibri"/>
                <a:sym typeface="Calibri"/>
              </a:rPr>
              <a:t>weißen</a:t>
            </a:r>
            <a:r>
              <a:rPr lang="en-US" sz="1600" b="0" dirty="0">
                <a:solidFill>
                  <a:schemeClr val="lt1"/>
                </a:solidFill>
                <a:latin typeface="Calibri"/>
                <a:ea typeface="Calibri"/>
                <a:cs typeface="Calibri"/>
                <a:sym typeface="Calibri"/>
              </a:rPr>
              <a:t> </a:t>
            </a:r>
            <a:r>
              <a:rPr lang="en-US" sz="1600" b="0" dirty="0" err="1">
                <a:solidFill>
                  <a:schemeClr val="lt1"/>
                </a:solidFill>
                <a:latin typeface="Calibri"/>
                <a:ea typeface="Calibri"/>
                <a:cs typeface="Calibri"/>
                <a:sym typeface="Calibri"/>
              </a:rPr>
              <a:t>Zwergen</a:t>
            </a:r>
            <a:r>
              <a:rPr lang="en-US" sz="1600" b="0" dirty="0">
                <a:solidFill>
                  <a:schemeClr val="lt1"/>
                </a:solidFill>
                <a:latin typeface="Calibri"/>
                <a:ea typeface="Calibri"/>
                <a:cs typeface="Calibri"/>
                <a:sym typeface="Calibri"/>
              </a:rPr>
              <a:t> ...</a:t>
            </a:r>
            <a:endParaRPr sz="1100" dirty="0"/>
          </a:p>
          <a:p>
            <a:pPr marL="0" marR="0" lvl="0" indent="0" algn="l" rtl="0">
              <a:lnSpc>
                <a:spcPct val="130000"/>
              </a:lnSpc>
              <a:spcBef>
                <a:spcPts val="0"/>
              </a:spcBef>
              <a:spcAft>
                <a:spcPts val="0"/>
              </a:spcAft>
              <a:buNone/>
            </a:pPr>
            <a:r>
              <a:rPr lang="en-US" sz="1600" b="0" dirty="0">
                <a:solidFill>
                  <a:schemeClr val="lt1"/>
                </a:solidFill>
                <a:latin typeface="Calibri"/>
                <a:ea typeface="Calibri"/>
                <a:cs typeface="Calibri"/>
                <a:sym typeface="Calibri"/>
              </a:rPr>
              <a:t>		    -  </a:t>
            </a:r>
            <a:r>
              <a:rPr lang="en-US" sz="1600" b="0" dirty="0" err="1">
                <a:solidFill>
                  <a:schemeClr val="lt1"/>
                </a:solidFill>
                <a:latin typeface="Calibri"/>
                <a:ea typeface="Calibri"/>
                <a:cs typeface="Calibri"/>
                <a:sym typeface="Calibri"/>
              </a:rPr>
              <a:t>Schwarze</a:t>
            </a:r>
            <a:r>
              <a:rPr lang="en-US" sz="1600" b="0" dirty="0">
                <a:solidFill>
                  <a:schemeClr val="lt1"/>
                </a:solidFill>
                <a:latin typeface="Calibri"/>
                <a:ea typeface="Calibri"/>
                <a:cs typeface="Calibri"/>
                <a:sym typeface="Calibri"/>
              </a:rPr>
              <a:t> </a:t>
            </a:r>
            <a:r>
              <a:rPr lang="en-US" sz="1600" b="0" dirty="0" err="1">
                <a:solidFill>
                  <a:schemeClr val="lt1"/>
                </a:solidFill>
                <a:latin typeface="Calibri"/>
                <a:ea typeface="Calibri"/>
                <a:cs typeface="Calibri"/>
                <a:sym typeface="Calibri"/>
              </a:rPr>
              <a:t>Löcher</a:t>
            </a:r>
            <a:r>
              <a:rPr lang="en-US" sz="1600" b="0" dirty="0">
                <a:solidFill>
                  <a:schemeClr val="lt1"/>
                </a:solidFill>
                <a:latin typeface="Calibri"/>
                <a:ea typeface="Calibri"/>
                <a:cs typeface="Calibri"/>
                <a:sym typeface="Calibri"/>
              </a:rPr>
              <a:t>, die </a:t>
            </a:r>
            <a:r>
              <a:rPr lang="en-US" sz="1600" b="0" dirty="0" err="1">
                <a:solidFill>
                  <a:schemeClr val="lt1"/>
                </a:solidFill>
                <a:latin typeface="Calibri"/>
                <a:ea typeface="Calibri"/>
                <a:cs typeface="Calibri"/>
                <a:sym typeface="Calibri"/>
              </a:rPr>
              <a:t>einander</a:t>
            </a:r>
            <a:r>
              <a:rPr lang="en-US" sz="1600" b="0" dirty="0">
                <a:solidFill>
                  <a:schemeClr val="lt1"/>
                </a:solidFill>
                <a:latin typeface="Calibri"/>
                <a:ea typeface="Calibri"/>
                <a:cs typeface="Calibri"/>
                <a:sym typeface="Calibri"/>
              </a:rPr>
              <a:t> </a:t>
            </a:r>
            <a:r>
              <a:rPr lang="en-US" sz="1600" b="0" dirty="0" err="1">
                <a:solidFill>
                  <a:schemeClr val="lt1"/>
                </a:solidFill>
                <a:latin typeface="Calibri"/>
                <a:ea typeface="Calibri"/>
                <a:cs typeface="Calibri"/>
                <a:sym typeface="Calibri"/>
              </a:rPr>
              <a:t>auffressen</a:t>
            </a:r>
            <a:r>
              <a:rPr lang="en-US" sz="1600" b="0" dirty="0">
                <a:solidFill>
                  <a:schemeClr val="lt1"/>
                </a:solidFill>
                <a:latin typeface="Calibri"/>
                <a:ea typeface="Calibri"/>
                <a:cs typeface="Calibri"/>
                <a:sym typeface="Calibri"/>
              </a:rPr>
              <a:t> </a:t>
            </a:r>
            <a:r>
              <a:rPr lang="en-US" sz="2000" b="0" dirty="0">
                <a:solidFill>
                  <a:schemeClr val="lt1"/>
                </a:solidFill>
                <a:latin typeface="Calibri"/>
                <a:ea typeface="Calibri"/>
                <a:cs typeface="Calibri"/>
                <a:sym typeface="Calibri"/>
              </a:rPr>
              <a:t>...</a:t>
            </a:r>
            <a:endParaRPr dirty="0"/>
          </a:p>
          <a:p>
            <a:pPr marL="0" marR="0" lvl="0" indent="0" algn="l" rtl="0">
              <a:lnSpc>
                <a:spcPct val="130000"/>
              </a:lnSpc>
              <a:spcBef>
                <a:spcPts val="0"/>
              </a:spcBef>
              <a:spcAft>
                <a:spcPts val="0"/>
              </a:spcAft>
              <a:buNone/>
            </a:pPr>
            <a:endParaRPr sz="2000" b="0" dirty="0">
              <a:solidFill>
                <a:schemeClr val="lt1"/>
              </a:solidFill>
              <a:latin typeface="Calibri"/>
              <a:ea typeface="Calibri"/>
              <a:cs typeface="Calibri"/>
              <a:sym typeface="Calibri"/>
            </a:endParaRPr>
          </a:p>
          <a:p>
            <a:pPr marL="0" marR="0" lvl="0" indent="0" algn="l" rtl="0">
              <a:lnSpc>
                <a:spcPct val="130000"/>
              </a:lnSpc>
              <a:spcBef>
                <a:spcPts val="0"/>
              </a:spcBef>
              <a:spcAft>
                <a:spcPts val="0"/>
              </a:spcAft>
              <a:buNone/>
            </a:pPr>
            <a:r>
              <a:rPr lang="en-US" sz="2000" b="0"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https://www.youtube.com/watch?v=tUpiohbBv6o</a:t>
            </a:r>
            <a:endParaRPr sz="2000" b="0" dirty="0">
              <a:solidFill>
                <a:schemeClr val="lt1"/>
              </a:solidFill>
              <a:latin typeface="Calibri"/>
              <a:ea typeface="Calibri"/>
              <a:cs typeface="Calibri"/>
              <a:sym typeface="Calibri"/>
            </a:endParaRPr>
          </a:p>
          <a:p>
            <a:pPr marL="0" marR="0" lvl="0" indent="0" algn="l" rtl="0">
              <a:lnSpc>
                <a:spcPct val="130000"/>
              </a:lnSpc>
              <a:spcBef>
                <a:spcPts val="0"/>
              </a:spcBef>
              <a:spcAft>
                <a:spcPts val="0"/>
              </a:spcAft>
              <a:buNone/>
            </a:pPr>
            <a:endParaRPr sz="2000" b="0"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en-US" sz="2000" b="0" dirty="0">
                <a:solidFill>
                  <a:schemeClr val="lt1"/>
                </a:solidFill>
                <a:latin typeface="Calibri"/>
                <a:ea typeface="Calibri"/>
                <a:cs typeface="Calibri"/>
                <a:sym typeface="Calibri"/>
              </a:rPr>
              <a:t>		</a:t>
            </a:r>
            <a:endParaRPr dirty="0"/>
          </a:p>
        </p:txBody>
      </p:sp>
      <p:pic>
        <p:nvPicPr>
          <p:cNvPr id="139" name="Google Shape;139;p5" descr="Wassertropfen.jpg"/>
          <p:cNvPicPr preferRelativeResize="0"/>
          <p:nvPr/>
        </p:nvPicPr>
        <p:blipFill rotWithShape="1">
          <a:blip r:embed="rId4">
            <a:alphaModFix/>
          </a:blip>
          <a:srcRect/>
          <a:stretch/>
        </p:blipFill>
        <p:spPr>
          <a:xfrm>
            <a:off x="3321030" y="4639398"/>
            <a:ext cx="3188627" cy="184843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40" name="Google Shape;140;p5" descr="inspiral_image.jpg"/>
          <p:cNvPicPr preferRelativeResize="0"/>
          <p:nvPr/>
        </p:nvPicPr>
        <p:blipFill rotWithShape="1">
          <a:blip r:embed="rId5">
            <a:alphaModFix/>
          </a:blip>
          <a:srcRect/>
          <a:stretch/>
        </p:blipFill>
        <p:spPr>
          <a:xfrm>
            <a:off x="13155" y="2238143"/>
            <a:ext cx="9906000" cy="2559503"/>
          </a:xfrm>
          <a:prstGeom prst="rect">
            <a:avLst/>
          </a:prstGeom>
          <a:noFill/>
          <a:ln>
            <a:noFill/>
          </a:ln>
        </p:spPr>
      </p:pic>
      <p:sp>
        <p:nvSpPr>
          <p:cNvPr id="141" name="Google Shape;141;p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42" name="Google Shape;142;p5"/>
          <p:cNvSpPr txBox="1">
            <a:spLocks noGrp="1"/>
          </p:cNvSpPr>
          <p:nvPr>
            <p:ph type="sldNum" idx="12"/>
          </p:nvPr>
        </p:nvSpPr>
        <p:spPr>
          <a:xfrm>
            <a:off x="4911725" y="6564086"/>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5</a:t>
            </a:fld>
            <a:endParaRPr b="0" i="0" dirty="0">
              <a:solidFill>
                <a:srgbClr val="FFFFFF"/>
              </a:solidFill>
              <a:latin typeface="Arial"/>
              <a:ea typeface="Arial"/>
              <a:cs typeface="Arial"/>
              <a:sym typeface="Arial"/>
            </a:endParaRPr>
          </a:p>
        </p:txBody>
      </p:sp>
      <p:sp>
        <p:nvSpPr>
          <p:cNvPr id="143" name="Google Shape;143;p5"/>
          <p:cNvSpPr/>
          <p:nvPr/>
        </p:nvSpPr>
        <p:spPr>
          <a:xfrm>
            <a:off x="3302000" y="4077567"/>
            <a:ext cx="3530600" cy="441060"/>
          </a:xfrm>
          <a:prstGeom prst="rect">
            <a:avLst/>
          </a:prstGeom>
          <a:noFill/>
          <a:ln>
            <a:noFill/>
          </a:ln>
        </p:spPr>
        <p:txBody>
          <a:bodyPr spcFirstLastPara="1" wrap="square" lIns="91425" tIns="45700" rIns="91425" bIns="45700" anchor="t" anchorCtr="0">
            <a:spAutoFit/>
          </a:bodyPr>
          <a:lstStyle/>
          <a:p>
            <a:pPr marL="0" marR="0" lvl="0" indent="0" algn="l" rtl="0">
              <a:lnSpc>
                <a:spcPct val="216666"/>
              </a:lnSpc>
              <a:spcBef>
                <a:spcPts val="0"/>
              </a:spcBef>
              <a:spcAft>
                <a:spcPts val="0"/>
              </a:spcAft>
              <a:buNone/>
            </a:pPr>
            <a:r>
              <a:rPr lang="en-US" sz="1200" b="0"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https://www.youtube.com/watch?v=tUpiohbBv6o</a:t>
            </a:r>
            <a:endParaRPr sz="1200" b="0" dirty="0">
              <a:solidFill>
                <a:schemeClr val="lt1"/>
              </a:solidFill>
              <a:latin typeface="Calibri"/>
              <a:ea typeface="Calibri"/>
              <a:cs typeface="Calibri"/>
              <a:sym typeface="Calibri"/>
            </a:endParaRPr>
          </a:p>
        </p:txBody>
      </p:sp>
      <p:sp>
        <p:nvSpPr>
          <p:cNvPr id="2" name="Google Shape;12;p56">
            <a:extLst>
              <a:ext uri="{FF2B5EF4-FFF2-40B4-BE49-F238E27FC236}">
                <a16:creationId xmlns:a16="http://schemas.microsoft.com/office/drawing/2014/main" id="{5F611010-9CF8-6C1D-2EAA-323D28555B2E}"/>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48"/>
          <p:cNvSpPr/>
          <p:nvPr/>
        </p:nvSpPr>
        <p:spPr>
          <a:xfrm>
            <a:off x="336550" y="1325568"/>
            <a:ext cx="956945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dirty="0">
                <a:solidFill>
                  <a:schemeClr val="dk1"/>
                </a:solidFill>
                <a:latin typeface="Trebuchet MS"/>
                <a:ea typeface="Trebuchet MS"/>
                <a:cs typeface="Trebuchet MS"/>
                <a:sym typeface="Trebuchet MS"/>
              </a:rPr>
              <a:t>Unser </a:t>
            </a:r>
            <a:r>
              <a:rPr lang="en-US" sz="2200" b="1" dirty="0" err="1">
                <a:solidFill>
                  <a:schemeClr val="dk1"/>
                </a:solidFill>
                <a:latin typeface="Trebuchet MS"/>
                <a:ea typeface="Trebuchet MS"/>
                <a:cs typeface="Trebuchet MS"/>
                <a:sym typeface="Trebuchet MS"/>
              </a:rPr>
              <a:t>bekanntes</a:t>
            </a:r>
            <a:r>
              <a:rPr lang="en-US" sz="2200" b="1" dirty="0">
                <a:solidFill>
                  <a:schemeClr val="dk1"/>
                </a:solidFill>
                <a:latin typeface="Trebuchet MS"/>
                <a:ea typeface="Trebuchet MS"/>
                <a:cs typeface="Trebuchet MS"/>
                <a:sym typeface="Trebuchet MS"/>
              </a:rPr>
              <a:t> </a:t>
            </a:r>
            <a:r>
              <a:rPr lang="en-US" sz="2200" b="1" dirty="0" err="1">
                <a:solidFill>
                  <a:schemeClr val="dk1"/>
                </a:solidFill>
                <a:latin typeface="Trebuchet MS"/>
                <a:ea typeface="Trebuchet MS"/>
                <a:cs typeface="Trebuchet MS"/>
                <a:sym typeface="Trebuchet MS"/>
              </a:rPr>
              <a:t>Universum</a:t>
            </a:r>
            <a:r>
              <a:rPr lang="en-US" sz="2200" b="1" dirty="0">
                <a:solidFill>
                  <a:schemeClr val="dk1"/>
                </a:solidFill>
                <a:latin typeface="Trebuchet MS"/>
                <a:ea typeface="Trebuchet MS"/>
                <a:cs typeface="Trebuchet MS"/>
                <a:sym typeface="Trebuchet MS"/>
              </a:rPr>
              <a:t>: 3 </a:t>
            </a:r>
            <a:r>
              <a:rPr lang="en-US" sz="2200" b="1" dirty="0" err="1">
                <a:solidFill>
                  <a:schemeClr val="dk1"/>
                </a:solidFill>
                <a:latin typeface="Trebuchet MS"/>
                <a:ea typeface="Trebuchet MS"/>
                <a:cs typeface="Trebuchet MS"/>
                <a:sym typeface="Trebuchet MS"/>
              </a:rPr>
              <a:t>Raumdimensionen</a:t>
            </a:r>
            <a:r>
              <a:rPr lang="en-US" sz="2200" b="1" dirty="0">
                <a:solidFill>
                  <a:schemeClr val="dk1"/>
                </a:solidFill>
                <a:latin typeface="Trebuchet MS"/>
                <a:ea typeface="Trebuchet MS"/>
                <a:cs typeface="Trebuchet MS"/>
                <a:sym typeface="Trebuchet MS"/>
              </a:rPr>
              <a:t> + 1 </a:t>
            </a:r>
            <a:r>
              <a:rPr lang="en-US" sz="2200" b="1" dirty="0" err="1">
                <a:solidFill>
                  <a:schemeClr val="dk1"/>
                </a:solidFill>
                <a:latin typeface="Trebuchet MS"/>
                <a:ea typeface="Trebuchet MS"/>
                <a:cs typeface="Trebuchet MS"/>
                <a:sym typeface="Trebuchet MS"/>
              </a:rPr>
              <a:t>Zeitdimension</a:t>
            </a:r>
            <a:endParaRPr sz="2200" b="1" dirty="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US" sz="2200" b="1" dirty="0" err="1">
                <a:solidFill>
                  <a:schemeClr val="dk1"/>
                </a:solidFill>
                <a:latin typeface="Trebuchet MS"/>
                <a:ea typeface="Trebuchet MS"/>
                <a:cs typeface="Trebuchet MS"/>
                <a:sym typeface="Trebuchet MS"/>
              </a:rPr>
              <a:t>Stringtheorie</a:t>
            </a:r>
            <a:r>
              <a:rPr lang="en-US" sz="2200" b="1" dirty="0">
                <a:solidFill>
                  <a:schemeClr val="dk1"/>
                </a:solidFill>
                <a:latin typeface="Trebuchet MS"/>
                <a:ea typeface="Trebuchet MS"/>
                <a:cs typeface="Trebuchet MS"/>
                <a:sym typeface="Trebuchet MS"/>
              </a:rPr>
              <a:t>: </a:t>
            </a:r>
            <a:r>
              <a:rPr lang="en-US" sz="2200" b="1" dirty="0" err="1">
                <a:solidFill>
                  <a:schemeClr val="dk1"/>
                </a:solidFill>
                <a:latin typeface="Trebuchet MS"/>
                <a:ea typeface="Trebuchet MS"/>
                <a:cs typeface="Trebuchet MS"/>
                <a:sym typeface="Trebuchet MS"/>
              </a:rPr>
              <a:t>mindestens</a:t>
            </a:r>
            <a:r>
              <a:rPr lang="en-US" sz="2200" b="1" dirty="0">
                <a:solidFill>
                  <a:schemeClr val="dk1"/>
                </a:solidFill>
                <a:latin typeface="Trebuchet MS"/>
                <a:ea typeface="Trebuchet MS"/>
                <a:cs typeface="Trebuchet MS"/>
                <a:sym typeface="Trebuchet MS"/>
              </a:rPr>
              <a:t> 9 + 1 </a:t>
            </a:r>
            <a:r>
              <a:rPr lang="en-US" sz="2200" b="1" dirty="0" err="1">
                <a:solidFill>
                  <a:schemeClr val="dk1"/>
                </a:solidFill>
                <a:latin typeface="Trebuchet MS"/>
                <a:ea typeface="Trebuchet MS"/>
                <a:cs typeface="Trebuchet MS"/>
                <a:sym typeface="Trebuchet MS"/>
              </a:rPr>
              <a:t>Dimensionen</a:t>
            </a:r>
            <a:endParaRPr sz="2200" b="1" dirty="0">
              <a:solidFill>
                <a:srgbClr val="000094"/>
              </a:solidFill>
              <a:latin typeface="Trebuchet MS"/>
              <a:ea typeface="Trebuchet MS"/>
              <a:cs typeface="Trebuchet MS"/>
              <a:sym typeface="Trebuchet MS"/>
            </a:endParaRPr>
          </a:p>
        </p:txBody>
      </p:sp>
      <p:sp>
        <p:nvSpPr>
          <p:cNvPr id="847" name="Google Shape;847;p48"/>
          <p:cNvSpPr/>
          <p:nvPr/>
        </p:nvSpPr>
        <p:spPr>
          <a:xfrm>
            <a:off x="3130553" y="6126172"/>
            <a:ext cx="337913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dk1"/>
                </a:solidFill>
                <a:latin typeface="Trebuchet MS"/>
                <a:ea typeface="Trebuchet MS"/>
                <a:cs typeface="Trebuchet MS"/>
                <a:sym typeface="Trebuchet MS"/>
              </a:rPr>
              <a:t>2. Dimension: aufgerollt</a:t>
            </a:r>
            <a:endParaRPr sz="2200" b="1">
              <a:solidFill>
                <a:srgbClr val="000094"/>
              </a:solidFill>
              <a:latin typeface="Trebuchet MS"/>
              <a:ea typeface="Trebuchet MS"/>
              <a:cs typeface="Trebuchet MS"/>
              <a:sym typeface="Trebuchet MS"/>
            </a:endParaRPr>
          </a:p>
        </p:txBody>
      </p:sp>
      <p:grpSp>
        <p:nvGrpSpPr>
          <p:cNvPr id="848" name="Google Shape;848;p48"/>
          <p:cNvGrpSpPr/>
          <p:nvPr/>
        </p:nvGrpSpPr>
        <p:grpSpPr>
          <a:xfrm>
            <a:off x="1544638" y="2152658"/>
            <a:ext cx="6816726" cy="3927475"/>
            <a:chOff x="629" y="1356"/>
            <a:chExt cx="4294" cy="2474"/>
          </a:xfrm>
        </p:grpSpPr>
        <p:pic>
          <p:nvPicPr>
            <p:cNvPr id="849" name="Google Shape;849;p48" descr="60secs_extradim"/>
            <p:cNvPicPr preferRelativeResize="0"/>
            <p:nvPr/>
          </p:nvPicPr>
          <p:blipFill rotWithShape="1">
            <a:blip r:embed="rId3">
              <a:alphaModFix/>
            </a:blip>
            <a:srcRect/>
            <a:stretch/>
          </p:blipFill>
          <p:spPr>
            <a:xfrm>
              <a:off x="629" y="1356"/>
              <a:ext cx="4294" cy="2474"/>
            </a:xfrm>
            <a:prstGeom prst="rect">
              <a:avLst/>
            </a:prstGeom>
            <a:noFill/>
            <a:ln>
              <a:noFill/>
            </a:ln>
          </p:spPr>
        </p:pic>
        <p:sp>
          <p:nvSpPr>
            <p:cNvPr id="850" name="Google Shape;850;p48"/>
            <p:cNvSpPr/>
            <p:nvPr/>
          </p:nvSpPr>
          <p:spPr>
            <a:xfrm>
              <a:off x="884" y="2171"/>
              <a:ext cx="2380"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Trebuchet MS"/>
                  <a:ea typeface="Trebuchet MS"/>
                  <a:cs typeface="Trebuchet MS"/>
                  <a:sym typeface="Trebuchet MS"/>
                </a:rPr>
                <a:t>Seiltänzer: 1 Dimension</a:t>
              </a:r>
              <a:endParaRPr sz="2400" b="1">
                <a:solidFill>
                  <a:srgbClr val="000094"/>
                </a:solidFill>
                <a:latin typeface="Trebuchet MS"/>
                <a:ea typeface="Trebuchet MS"/>
                <a:cs typeface="Trebuchet MS"/>
                <a:sym typeface="Trebuchet MS"/>
              </a:endParaRPr>
            </a:p>
          </p:txBody>
        </p:sp>
        <p:sp>
          <p:nvSpPr>
            <p:cNvPr id="851" name="Google Shape;851;p48"/>
            <p:cNvSpPr/>
            <p:nvPr/>
          </p:nvSpPr>
          <p:spPr>
            <a:xfrm>
              <a:off x="2220" y="3491"/>
              <a:ext cx="2238" cy="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Trebuchet MS"/>
                  <a:ea typeface="Trebuchet MS"/>
                  <a:cs typeface="Trebuchet MS"/>
                  <a:sym typeface="Trebuchet MS"/>
                </a:rPr>
                <a:t>Ameise: 2 Dimensionen</a:t>
              </a:r>
              <a:endParaRPr sz="2400" b="1">
                <a:solidFill>
                  <a:srgbClr val="000094"/>
                </a:solidFill>
                <a:latin typeface="Trebuchet MS"/>
                <a:ea typeface="Trebuchet MS"/>
                <a:cs typeface="Trebuchet MS"/>
                <a:sym typeface="Trebuchet MS"/>
              </a:endParaRPr>
            </a:p>
          </p:txBody>
        </p:sp>
      </p:grpSp>
      <p:sp>
        <p:nvSpPr>
          <p:cNvPr id="852" name="Google Shape;852;p48"/>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1">
              <a:solidFill>
                <a:schemeClr val="dk1"/>
              </a:solidFill>
              <a:latin typeface="Arial"/>
              <a:ea typeface="Arial"/>
              <a:cs typeface="Arial"/>
              <a:sym typeface="Arial"/>
            </a:endParaRPr>
          </a:p>
        </p:txBody>
      </p:sp>
      <p:sp>
        <p:nvSpPr>
          <p:cNvPr id="853" name="Google Shape;853;p48"/>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50</a:t>
            </a:fld>
            <a:endParaRPr sz="1000" b="0" i="1">
              <a:solidFill>
                <a:schemeClr val="dk1"/>
              </a:solidFill>
              <a:latin typeface="Arial"/>
              <a:ea typeface="Arial"/>
              <a:cs typeface="Arial"/>
              <a:sym typeface="Arial"/>
            </a:endParaRPr>
          </a:p>
        </p:txBody>
      </p:sp>
      <p:sp>
        <p:nvSpPr>
          <p:cNvPr id="854" name="Google Shape;854;p48"/>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9"/>
                </a:solidFill>
                <a:latin typeface="Trebuchet MS"/>
                <a:ea typeface="Trebuchet MS"/>
                <a:cs typeface="Trebuchet MS"/>
                <a:sym typeface="Trebuchet MS"/>
              </a:rPr>
              <a:t>Extradimensionen</a:t>
            </a:r>
            <a:endParaRPr sz="2800" b="1">
              <a:solidFill>
                <a:srgbClr val="000099"/>
              </a:solidFill>
              <a:latin typeface="Trebuchet MS"/>
              <a:ea typeface="Trebuchet MS"/>
              <a:cs typeface="Trebuchet MS"/>
              <a:sym typeface="Trebuchet MS"/>
            </a:endParaRPr>
          </a:p>
        </p:txBody>
      </p:sp>
      <p:pic>
        <p:nvPicPr>
          <p:cNvPr id="855" name="Google Shape;855;p48" descr="escher_extradim"/>
          <p:cNvPicPr preferRelativeResize="0"/>
          <p:nvPr/>
        </p:nvPicPr>
        <p:blipFill rotWithShape="1">
          <a:blip r:embed="rId4">
            <a:alphaModFix/>
          </a:blip>
          <a:srcRect/>
          <a:stretch/>
        </p:blipFill>
        <p:spPr>
          <a:xfrm>
            <a:off x="563563" y="225425"/>
            <a:ext cx="1004887" cy="9842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0"/>
        <p:cNvGrpSpPr/>
        <p:nvPr/>
      </p:nvGrpSpPr>
      <p:grpSpPr>
        <a:xfrm>
          <a:off x="0" y="0"/>
          <a:ext cx="0" cy="0"/>
          <a:chOff x="0" y="0"/>
          <a:chExt cx="0" cy="0"/>
        </a:xfrm>
      </p:grpSpPr>
      <p:sp>
        <p:nvSpPr>
          <p:cNvPr id="861" name="Google Shape;861;p49"/>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Arial"/>
                <a:ea typeface="Arial"/>
                <a:cs typeface="Arial"/>
                <a:sym typeface="Arial"/>
              </a:rPr>
              <a:t>C.-E. Wulz</a:t>
            </a:r>
            <a:endParaRPr sz="1000" b="0" i="1">
              <a:solidFill>
                <a:schemeClr val="lt1"/>
              </a:solidFill>
              <a:latin typeface="Arial"/>
              <a:ea typeface="Arial"/>
              <a:cs typeface="Arial"/>
              <a:sym typeface="Arial"/>
            </a:endParaRPr>
          </a:p>
        </p:txBody>
      </p:sp>
      <p:sp>
        <p:nvSpPr>
          <p:cNvPr id="862" name="Google Shape;862;p49"/>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Arial"/>
                <a:ea typeface="Arial"/>
                <a:cs typeface="Arial"/>
                <a:sym typeface="Arial"/>
              </a:rPr>
              <a:t>51</a:t>
            </a:fld>
            <a:endParaRPr sz="1000" b="0" i="1">
              <a:solidFill>
                <a:schemeClr val="lt1"/>
              </a:solidFill>
              <a:latin typeface="Arial"/>
              <a:ea typeface="Arial"/>
              <a:cs typeface="Arial"/>
              <a:sym typeface="Arial"/>
            </a:endParaRPr>
          </a:p>
        </p:txBody>
      </p:sp>
      <p:sp>
        <p:nvSpPr>
          <p:cNvPr id="863" name="Google Shape;863;p49"/>
          <p:cNvSpPr/>
          <p:nvPr/>
        </p:nvSpPr>
        <p:spPr>
          <a:xfrm>
            <a:off x="717556" y="1228719"/>
            <a:ext cx="8348386" cy="495520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dirty="0" err="1">
                <a:solidFill>
                  <a:schemeClr val="lt1"/>
                </a:solidFill>
                <a:latin typeface="Trebuchet MS"/>
                <a:ea typeface="Trebuchet MS"/>
                <a:cs typeface="Trebuchet MS"/>
                <a:sym typeface="Trebuchet MS"/>
              </a:rPr>
              <a:t>Wenn</a:t>
            </a:r>
            <a:r>
              <a:rPr lang="en-US" sz="2000" b="0" dirty="0">
                <a:solidFill>
                  <a:schemeClr val="lt1"/>
                </a:solidFill>
                <a:latin typeface="Trebuchet MS"/>
                <a:ea typeface="Trebuchet MS"/>
                <a:cs typeface="Trebuchet MS"/>
                <a:sym typeface="Trebuchet MS"/>
              </a:rPr>
              <a:t> die Gravitation </a:t>
            </a:r>
            <a:r>
              <a:rPr lang="en-US" sz="2000" b="0" dirty="0" err="1">
                <a:solidFill>
                  <a:schemeClr val="lt1"/>
                </a:solidFill>
                <a:latin typeface="Trebuchet MS"/>
                <a:ea typeface="Trebuchet MS"/>
                <a:cs typeface="Trebuchet MS"/>
                <a:sym typeface="Trebuchet MS"/>
              </a:rPr>
              <a:t>bei</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kleinen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Distanzen</a:t>
            </a:r>
            <a:r>
              <a:rPr lang="en-US" sz="2000" b="0" dirty="0">
                <a:solidFill>
                  <a:schemeClr val="lt1"/>
                </a:solidFill>
                <a:latin typeface="Trebuchet MS"/>
                <a:ea typeface="Trebuchet MS"/>
                <a:cs typeface="Trebuchet MS"/>
                <a:sym typeface="Trebuchet MS"/>
              </a:rPr>
              <a:t> stark </a:t>
            </a:r>
            <a:r>
              <a:rPr lang="en-US" sz="2000" b="0" dirty="0" err="1">
                <a:solidFill>
                  <a:schemeClr val="lt1"/>
                </a:solidFill>
                <a:latin typeface="Trebuchet MS"/>
                <a:ea typeface="Trebuchet MS"/>
                <a:cs typeface="Trebuchet MS"/>
                <a:sym typeface="Trebuchet MS"/>
              </a:rPr>
              <a:t>wird</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kann</a:t>
            </a:r>
            <a:r>
              <a:rPr lang="en-US" sz="2000" b="0" dirty="0">
                <a:solidFill>
                  <a:schemeClr val="lt1"/>
                </a:solidFill>
                <a:latin typeface="Trebuchet MS"/>
                <a:ea typeface="Trebuchet MS"/>
                <a:cs typeface="Trebuchet MS"/>
                <a:sym typeface="Trebuchet MS"/>
              </a:rPr>
              <a:t> der LHC </a:t>
            </a:r>
            <a:r>
              <a:rPr lang="en-US" sz="2000" b="0" dirty="0" err="1">
                <a:solidFill>
                  <a:schemeClr val="lt1"/>
                </a:solidFill>
                <a:latin typeface="Trebuchet MS"/>
                <a:ea typeface="Trebuchet MS"/>
                <a:cs typeface="Trebuchet MS"/>
                <a:sym typeface="Trebuchet MS"/>
              </a:rPr>
              <a:t>auch</a:t>
            </a:r>
            <a:r>
              <a:rPr lang="en-US" sz="2000" b="0" dirty="0">
                <a:solidFill>
                  <a:schemeClr val="lt1"/>
                </a:solidFill>
                <a:latin typeface="Trebuchet MS"/>
                <a:ea typeface="Trebuchet MS"/>
                <a:cs typeface="Trebuchet MS"/>
                <a:sym typeface="Trebuchet MS"/>
              </a:rPr>
              <a:t> (Mini-) </a:t>
            </a:r>
            <a:r>
              <a:rPr lang="en-US" sz="2000" b="0" dirty="0" err="1">
                <a:solidFill>
                  <a:schemeClr val="lt1"/>
                </a:solidFill>
                <a:latin typeface="Trebuchet MS"/>
                <a:ea typeface="Trebuchet MS"/>
                <a:cs typeface="Trebuchet MS"/>
                <a:sym typeface="Trebuchet MS"/>
              </a:rPr>
              <a:t>schwarze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Löcher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Ø</a:t>
            </a:r>
            <a:r>
              <a:rPr lang="en-US" sz="2000" b="0" dirty="0">
                <a:solidFill>
                  <a:schemeClr val="lt1"/>
                </a:solidFill>
                <a:latin typeface="Trebuchet MS"/>
                <a:ea typeface="Trebuchet MS"/>
                <a:cs typeface="Trebuchet MS"/>
                <a:sym typeface="Trebuchet MS"/>
              </a:rPr>
              <a:t> 10</a:t>
            </a:r>
            <a:r>
              <a:rPr lang="en-US" sz="2000" b="0" baseline="30000" dirty="0">
                <a:solidFill>
                  <a:schemeClr val="lt1"/>
                </a:solidFill>
                <a:latin typeface="Trebuchet MS"/>
                <a:ea typeface="Trebuchet MS"/>
                <a:cs typeface="Trebuchet MS"/>
                <a:sym typeface="Trebuchet MS"/>
              </a:rPr>
              <a:t>-18 </a:t>
            </a:r>
            <a:r>
              <a:rPr lang="en-US" sz="2000" b="0" dirty="0">
                <a:solidFill>
                  <a:schemeClr val="lt1"/>
                </a:solidFill>
                <a:latin typeface="Trebuchet MS"/>
                <a:ea typeface="Trebuchet MS"/>
                <a:cs typeface="Trebuchet MS"/>
                <a:sym typeface="Trebuchet MS"/>
              </a:rPr>
              <a:t>m) </a:t>
            </a:r>
            <a:r>
              <a:rPr lang="en-US" sz="2000" b="0" dirty="0" err="1">
                <a:solidFill>
                  <a:schemeClr val="lt1"/>
                </a:solidFill>
                <a:latin typeface="Trebuchet MS"/>
                <a:ea typeface="Trebuchet MS"/>
                <a:cs typeface="Trebuchet MS"/>
                <a:sym typeface="Trebuchet MS"/>
              </a:rPr>
              <a:t>produzieren</a:t>
            </a:r>
            <a:r>
              <a:rPr lang="en-US" sz="2000" b="0" dirty="0">
                <a:solidFill>
                  <a:schemeClr val="lt1"/>
                </a:solidFill>
                <a:latin typeface="Trebuchet MS"/>
                <a:ea typeface="Trebuchet MS"/>
                <a:cs typeface="Trebuchet MS"/>
                <a:sym typeface="Trebuchet MS"/>
              </a:rPr>
              <a:t>!</a:t>
            </a:r>
            <a:r>
              <a:rPr lang="en-US" sz="2400" b="0" dirty="0">
                <a:solidFill>
                  <a:schemeClr val="lt1"/>
                </a:solidFill>
                <a:latin typeface="Trebuchet MS"/>
                <a:ea typeface="Trebuchet MS"/>
                <a:cs typeface="Trebuchet MS"/>
                <a:sym typeface="Trebuchet MS"/>
              </a:rPr>
              <a:t> </a:t>
            </a:r>
            <a:endParaRPr dirty="0"/>
          </a:p>
          <a:p>
            <a:pPr marL="0" marR="0" lvl="0" indent="0" algn="just" rtl="0">
              <a:spcBef>
                <a:spcPts val="0"/>
              </a:spcBef>
              <a:spcAft>
                <a:spcPts val="0"/>
              </a:spcAft>
              <a:buNone/>
            </a:pPr>
            <a:endParaRPr sz="2400" b="0" dirty="0">
              <a:solidFill>
                <a:schemeClr val="lt1"/>
              </a:solidFill>
              <a:latin typeface="Trebuchet MS"/>
              <a:ea typeface="Trebuchet MS"/>
              <a:cs typeface="Trebuchet MS"/>
              <a:sym typeface="Trebuchet MS"/>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2400" b="0" dirty="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000" b="0" dirty="0">
                <a:solidFill>
                  <a:schemeClr val="lt1"/>
                </a:solidFill>
                <a:latin typeface="Trebuchet MS"/>
                <a:ea typeface="Trebuchet MS"/>
                <a:cs typeface="Trebuchet MS"/>
                <a:sym typeface="Trebuchet MS"/>
              </a:rPr>
              <a:t>Sie </a:t>
            </a:r>
            <a:r>
              <a:rPr lang="en-US" sz="2000" b="0" dirty="0" err="1">
                <a:solidFill>
                  <a:schemeClr val="lt1"/>
                </a:solidFill>
                <a:latin typeface="Trebuchet MS"/>
                <a:ea typeface="Trebuchet MS"/>
                <a:cs typeface="Trebuchet MS"/>
                <a:sym typeface="Trebuchet MS"/>
              </a:rPr>
              <a:t>sollten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jedoch</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durch</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quantenmechanische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Effekte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sehr</a:t>
            </a:r>
            <a:r>
              <a:rPr lang="en-US" sz="2000" b="0" dirty="0">
                <a:solidFill>
                  <a:schemeClr val="lt1"/>
                </a:solidFill>
                <a:latin typeface="Trebuchet MS"/>
                <a:ea typeface="Trebuchet MS"/>
                <a:cs typeface="Trebuchet MS"/>
                <a:sym typeface="Trebuchet MS"/>
              </a:rPr>
              <a:t> schnell (~10</a:t>
            </a:r>
            <a:r>
              <a:rPr lang="en-US" sz="2000" b="0" baseline="30000" dirty="0">
                <a:solidFill>
                  <a:schemeClr val="lt1"/>
                </a:solidFill>
                <a:latin typeface="Trebuchet MS"/>
                <a:ea typeface="Trebuchet MS"/>
                <a:cs typeface="Trebuchet MS"/>
                <a:sym typeface="Trebuchet MS"/>
              </a:rPr>
              <a:t>-35 </a:t>
            </a:r>
            <a:r>
              <a:rPr lang="en-US" sz="2000" b="0" dirty="0">
                <a:solidFill>
                  <a:schemeClr val="lt1"/>
                </a:solidFill>
                <a:latin typeface="Trebuchet MS"/>
                <a:ea typeface="Trebuchet MS"/>
                <a:cs typeface="Trebuchet MS"/>
                <a:sym typeface="Trebuchet MS"/>
              </a:rPr>
              <a:t>s) </a:t>
            </a:r>
            <a:r>
              <a:rPr lang="en-US" sz="2000" b="0" dirty="0" err="1">
                <a:solidFill>
                  <a:schemeClr val="lt1"/>
                </a:solidFill>
                <a:latin typeface="Trebuchet MS"/>
                <a:ea typeface="Trebuchet MS"/>
                <a:cs typeface="Trebuchet MS"/>
                <a:sym typeface="Trebuchet MS"/>
              </a:rPr>
              <a:t>verdampfen</a:t>
            </a:r>
            <a:r>
              <a:rPr lang="en-US" sz="2000" b="0" dirty="0">
                <a:solidFill>
                  <a:schemeClr val="lt1"/>
                </a:solidFill>
                <a:latin typeface="Trebuchet MS"/>
                <a:ea typeface="Trebuchet MS"/>
                <a:cs typeface="Trebuchet MS"/>
                <a:sym typeface="Trebuchet MS"/>
              </a:rPr>
              <a:t> (Hawking-</a:t>
            </a:r>
            <a:r>
              <a:rPr lang="en-US" sz="2000" b="0" dirty="0" err="1">
                <a:solidFill>
                  <a:schemeClr val="lt1"/>
                </a:solidFill>
                <a:latin typeface="Trebuchet MS"/>
                <a:ea typeface="Trebuchet MS"/>
                <a:cs typeface="Trebuchet MS"/>
                <a:sym typeface="Trebuchet MS"/>
              </a:rPr>
              <a:t>Strahlung</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unter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Erzeugung</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aller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möglichen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Standardmodellteilchen</a:t>
            </a:r>
            <a:r>
              <a:rPr lang="en-US" sz="2000" b="0" dirty="0">
                <a:solidFill>
                  <a:schemeClr val="lt1"/>
                </a:solidFill>
                <a:latin typeface="Trebuchet MS"/>
                <a:ea typeface="Trebuchet MS"/>
                <a:cs typeface="Trebuchet MS"/>
                <a:sym typeface="Trebuchet MS"/>
              </a:rPr>
              <a:t>.</a:t>
            </a:r>
            <a:endParaRPr dirty="0"/>
          </a:p>
          <a:p>
            <a:pPr marL="0" marR="0" lvl="0" indent="0" algn="just" rtl="0">
              <a:spcBef>
                <a:spcPts val="0"/>
              </a:spcBef>
              <a:spcAft>
                <a:spcPts val="0"/>
              </a:spcAft>
              <a:buNone/>
            </a:pPr>
            <a:r>
              <a:rPr lang="en-US" sz="2000" b="0" dirty="0" err="1">
                <a:solidFill>
                  <a:schemeClr val="lt1"/>
                </a:solidFill>
                <a:latin typeface="Trebuchet MS"/>
                <a:ea typeface="Trebuchet MS"/>
                <a:cs typeface="Trebuchet MS"/>
                <a:sym typeface="Trebuchet MS"/>
              </a:rPr>
              <a:t>Bisher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wurden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jedoch</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keine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solchen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schwarzen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Löcher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gefunden</a:t>
            </a:r>
            <a:r>
              <a:rPr lang="en-US" sz="2000" b="0" dirty="0">
                <a:solidFill>
                  <a:schemeClr val="lt1"/>
                </a:solidFill>
                <a:latin typeface="Trebuchet MS"/>
                <a:ea typeface="Trebuchet MS"/>
                <a:cs typeface="Trebuchet MS"/>
                <a:sym typeface="Trebuchet MS"/>
              </a:rPr>
              <a:t>.</a:t>
            </a:r>
            <a:endParaRPr sz="2000" b="0" dirty="0">
              <a:solidFill>
                <a:schemeClr val="lt1"/>
              </a:solidFill>
              <a:latin typeface="Trebuchet MS"/>
              <a:ea typeface="Trebuchet MS"/>
              <a:cs typeface="Trebuchet MS"/>
              <a:sym typeface="Trebuchet MS"/>
            </a:endParaRPr>
          </a:p>
        </p:txBody>
      </p:sp>
      <p:sp>
        <p:nvSpPr>
          <p:cNvPr id="864" name="Google Shape;864;p49"/>
          <p:cNvSpPr/>
          <p:nvPr/>
        </p:nvSpPr>
        <p:spPr>
          <a:xfrm>
            <a:off x="2296663" y="469901"/>
            <a:ext cx="5646873" cy="646331"/>
          </a:xfrm>
          <a:prstGeom prst="rect">
            <a:avLst/>
          </a:prstGeom>
          <a:solidFill>
            <a:schemeClr val="lt1">
              <a:alpha val="67843"/>
            </a:scheme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Trebuchet MS"/>
                <a:ea typeface="Trebuchet MS"/>
                <a:cs typeface="Trebuchet MS"/>
                <a:sym typeface="Trebuchet MS"/>
              </a:rPr>
              <a:t>Schwarze Löcher am LHC</a:t>
            </a:r>
            <a:endParaRPr sz="3600" b="1">
              <a:solidFill>
                <a:schemeClr val="dk1"/>
              </a:solidFill>
              <a:latin typeface="Trebuchet MS"/>
              <a:ea typeface="Trebuchet MS"/>
              <a:cs typeface="Trebuchet MS"/>
              <a:sym typeface="Trebuchet MS"/>
            </a:endParaRPr>
          </a:p>
        </p:txBody>
      </p:sp>
      <p:pic>
        <p:nvPicPr>
          <p:cNvPr id="865" name="Google Shape;865;p49" descr="blackhole_ATLAS.jpg"/>
          <p:cNvPicPr preferRelativeResize="0"/>
          <p:nvPr/>
        </p:nvPicPr>
        <p:blipFill rotWithShape="1">
          <a:blip r:embed="rId4">
            <a:alphaModFix/>
          </a:blip>
          <a:srcRect/>
          <a:stretch/>
        </p:blipFill>
        <p:spPr>
          <a:xfrm>
            <a:off x="4475503" y="3073400"/>
            <a:ext cx="934696" cy="800100"/>
          </a:xfrm>
          <a:prstGeom prst="rect">
            <a:avLst/>
          </a:prstGeom>
          <a:noFill/>
          <a:ln>
            <a:noFill/>
          </a:ln>
        </p:spPr>
      </p:pic>
      <p:sp>
        <p:nvSpPr>
          <p:cNvPr id="2" name="Google Shape;12;p56">
            <a:extLst>
              <a:ext uri="{FF2B5EF4-FFF2-40B4-BE49-F238E27FC236}">
                <a16:creationId xmlns:a16="http://schemas.microsoft.com/office/drawing/2014/main" id="{65995850-1DC8-6FA3-4B50-47ECE9D38D23}"/>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3" name="Google Shape;813;p46" descr="superstring_strings.gif"/>
          <p:cNvPicPr preferRelativeResize="0"/>
          <p:nvPr/>
        </p:nvPicPr>
        <p:blipFill rotWithShape="1">
          <a:blip r:embed="rId3">
            <a:alphaModFix/>
          </a:blip>
          <a:srcRect/>
          <a:stretch/>
        </p:blipFill>
        <p:spPr>
          <a:xfrm>
            <a:off x="397934" y="2032012"/>
            <a:ext cx="6646334" cy="3323167"/>
          </a:xfrm>
          <a:prstGeom prst="rect">
            <a:avLst/>
          </a:prstGeom>
          <a:noFill/>
          <a:ln>
            <a:noFill/>
          </a:ln>
        </p:spPr>
      </p:pic>
      <p:sp>
        <p:nvSpPr>
          <p:cNvPr id="814" name="Google Shape;814;p4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815" name="Google Shape;815;p4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52</a:t>
            </a:fld>
            <a:endParaRPr b="0" i="0"/>
          </a:p>
        </p:txBody>
      </p:sp>
      <p:sp>
        <p:nvSpPr>
          <p:cNvPr id="816" name="Google Shape;816;p46"/>
          <p:cNvSpPr txBox="1"/>
          <p:nvPr/>
        </p:nvSpPr>
        <p:spPr>
          <a:xfrm>
            <a:off x="939007" y="464077"/>
            <a:ext cx="8224044" cy="476250"/>
          </a:xfrm>
          <a:prstGeom prst="rect">
            <a:avLst/>
          </a:prstGeom>
          <a:gradFill>
            <a:gsLst>
              <a:gs pos="0">
                <a:schemeClr val="lt1"/>
              </a:gs>
              <a:gs pos="100000">
                <a:srgbClr val="97C1E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99"/>
                </a:solidFill>
                <a:latin typeface="Trebuchet MS"/>
                <a:ea typeface="Trebuchet MS"/>
                <a:cs typeface="Trebuchet MS"/>
                <a:sym typeface="Trebuchet MS"/>
              </a:rPr>
              <a:t>Stringtheorie</a:t>
            </a:r>
            <a:endParaRPr sz="2800" b="1">
              <a:solidFill>
                <a:srgbClr val="000099"/>
              </a:solidFill>
              <a:latin typeface="Trebuchet MS"/>
              <a:ea typeface="Trebuchet MS"/>
              <a:cs typeface="Trebuchet MS"/>
              <a:sym typeface="Trebuchet MS"/>
            </a:endParaRPr>
          </a:p>
        </p:txBody>
      </p:sp>
      <p:pic>
        <p:nvPicPr>
          <p:cNvPr id="817" name="Google Shape;817;p46" descr="String_theory_loops.jpg"/>
          <p:cNvPicPr preferRelativeResize="0"/>
          <p:nvPr/>
        </p:nvPicPr>
        <p:blipFill rotWithShape="1">
          <a:blip r:embed="rId4">
            <a:alphaModFix/>
          </a:blip>
          <a:srcRect/>
          <a:stretch/>
        </p:blipFill>
        <p:spPr>
          <a:xfrm>
            <a:off x="422316" y="376885"/>
            <a:ext cx="847683" cy="659641"/>
          </a:xfrm>
          <a:prstGeom prst="rect">
            <a:avLst/>
          </a:prstGeom>
          <a:noFill/>
          <a:ln>
            <a:noFill/>
          </a:ln>
        </p:spPr>
      </p:pic>
      <p:sp>
        <p:nvSpPr>
          <p:cNvPr id="818" name="Google Shape;818;p46"/>
          <p:cNvSpPr/>
          <p:nvPr/>
        </p:nvSpPr>
        <p:spPr>
          <a:xfrm>
            <a:off x="1604445" y="2472265"/>
            <a:ext cx="4457693"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600" b="1">
                <a:solidFill>
                  <a:schemeClr val="dk1"/>
                </a:solidFill>
                <a:latin typeface="Trebuchet MS"/>
                <a:ea typeface="Trebuchet MS"/>
                <a:cs typeface="Trebuchet MS"/>
                <a:sym typeface="Trebuchet MS"/>
              </a:rPr>
              <a:t>Elektron  Up-Quark Higgs Photon Graviton   </a:t>
            </a:r>
            <a:endParaRPr/>
          </a:p>
        </p:txBody>
      </p:sp>
      <p:sp>
        <p:nvSpPr>
          <p:cNvPr id="819" name="Google Shape;819;p46"/>
          <p:cNvSpPr/>
          <p:nvPr/>
        </p:nvSpPr>
        <p:spPr>
          <a:xfrm>
            <a:off x="-1" y="2005505"/>
            <a:ext cx="7298267" cy="38209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400" b="1">
              <a:solidFill>
                <a:schemeClr val="dk1"/>
              </a:solidFill>
              <a:latin typeface="Times New Roman"/>
              <a:ea typeface="Times New Roman"/>
              <a:cs typeface="Times New Roman"/>
              <a:sym typeface="Times New Roman"/>
            </a:endParaRPr>
          </a:p>
        </p:txBody>
      </p:sp>
      <p:sp>
        <p:nvSpPr>
          <p:cNvPr id="820" name="Google Shape;820;p46"/>
          <p:cNvSpPr/>
          <p:nvPr/>
        </p:nvSpPr>
        <p:spPr>
          <a:xfrm>
            <a:off x="730249" y="1065223"/>
            <a:ext cx="8362951" cy="1200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000094"/>
                </a:solidFill>
                <a:latin typeface="Trebuchet MS"/>
                <a:ea typeface="Trebuchet MS"/>
                <a:cs typeface="Trebuchet MS"/>
                <a:sym typeface="Trebuchet MS"/>
              </a:rPr>
              <a:t>Die </a:t>
            </a:r>
            <a:r>
              <a:rPr lang="en-US" sz="2400" b="1">
                <a:solidFill>
                  <a:srgbClr val="800000"/>
                </a:solidFill>
                <a:latin typeface="Trebuchet MS"/>
                <a:ea typeface="Trebuchet MS"/>
                <a:cs typeface="Trebuchet MS"/>
                <a:sym typeface="Trebuchet MS"/>
              </a:rPr>
              <a:t>Stringtheorie</a:t>
            </a:r>
            <a:r>
              <a:rPr lang="en-US" sz="2400" b="1">
                <a:solidFill>
                  <a:srgbClr val="329369"/>
                </a:solidFill>
                <a:latin typeface="Trebuchet MS"/>
                <a:ea typeface="Trebuchet MS"/>
                <a:cs typeface="Trebuchet MS"/>
                <a:sym typeface="Trebuchet MS"/>
              </a:rPr>
              <a:t> </a:t>
            </a:r>
            <a:r>
              <a:rPr lang="en-US" sz="2400" b="1">
                <a:solidFill>
                  <a:srgbClr val="000094"/>
                </a:solidFill>
                <a:latin typeface="Trebuchet MS"/>
                <a:ea typeface="Trebuchet MS"/>
                <a:cs typeface="Trebuchet MS"/>
                <a:sym typeface="Trebuchet MS"/>
              </a:rPr>
              <a:t>vereint alle Teilchen und alle Kräfte (auch die Gravitation) in einem einzigen Objekttyp, dem </a:t>
            </a:r>
            <a:r>
              <a:rPr lang="en-US" sz="2400" b="1">
                <a:solidFill>
                  <a:srgbClr val="800000"/>
                </a:solidFill>
                <a:latin typeface="Trebuchet MS"/>
                <a:ea typeface="Trebuchet MS"/>
                <a:cs typeface="Trebuchet MS"/>
                <a:sym typeface="Trebuchet MS"/>
              </a:rPr>
              <a:t>String. </a:t>
            </a:r>
            <a:r>
              <a:rPr lang="en-US" sz="2400" b="1">
                <a:solidFill>
                  <a:srgbClr val="000094"/>
                </a:solidFill>
                <a:latin typeface="Trebuchet MS"/>
                <a:ea typeface="Trebuchet MS"/>
                <a:cs typeface="Trebuchet MS"/>
                <a:sym typeface="Trebuchet MS"/>
              </a:rPr>
              <a:t>Wie Saiten können Strings verschieden vibrieren.</a:t>
            </a:r>
            <a:endParaRPr sz="2400" b="1">
              <a:solidFill>
                <a:srgbClr val="800000"/>
              </a:solidFill>
              <a:latin typeface="Trebuchet MS"/>
              <a:ea typeface="Trebuchet MS"/>
              <a:cs typeface="Trebuchet MS"/>
              <a:sym typeface="Trebuchet MS"/>
            </a:endParaRPr>
          </a:p>
        </p:txBody>
      </p:sp>
      <p:sp>
        <p:nvSpPr>
          <p:cNvPr id="821" name="Google Shape;821;p46"/>
          <p:cNvSpPr/>
          <p:nvPr/>
        </p:nvSpPr>
        <p:spPr>
          <a:xfrm>
            <a:off x="203200" y="4792133"/>
            <a:ext cx="7061200" cy="74506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pic>
        <p:nvPicPr>
          <p:cNvPr id="822" name="Google Shape;822;p46" descr="Violin.jpg"/>
          <p:cNvPicPr preferRelativeResize="0"/>
          <p:nvPr/>
        </p:nvPicPr>
        <p:blipFill rotWithShape="1">
          <a:blip r:embed="rId5">
            <a:alphaModFix/>
          </a:blip>
          <a:srcRect/>
          <a:stretch/>
        </p:blipFill>
        <p:spPr>
          <a:xfrm>
            <a:off x="6711723" y="2302931"/>
            <a:ext cx="1921834" cy="2658536"/>
          </a:xfrm>
          <a:prstGeom prst="rect">
            <a:avLst/>
          </a:prstGeom>
          <a:noFill/>
          <a:ln>
            <a:noFill/>
          </a:ln>
        </p:spPr>
      </p:pic>
      <p:sp>
        <p:nvSpPr>
          <p:cNvPr id="823" name="Google Shape;823;p46"/>
          <p:cNvSpPr/>
          <p:nvPr/>
        </p:nvSpPr>
        <p:spPr>
          <a:xfrm>
            <a:off x="0" y="2184400"/>
            <a:ext cx="575733" cy="291253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DFFF6"/>
              </a:buClr>
              <a:buSzPts val="1400"/>
              <a:buFont typeface="Times New Roman"/>
              <a:buNone/>
            </a:pPr>
            <a:endParaRPr sz="1400" b="1" i="0" u="none" strike="noStrike" cap="none">
              <a:solidFill>
                <a:srgbClr val="DDFFF6"/>
              </a:solidFill>
              <a:latin typeface="Times New Roman"/>
              <a:ea typeface="Times New Roman"/>
              <a:cs typeface="Times New Roman"/>
              <a:sym typeface="Times New Roman"/>
            </a:endParaRPr>
          </a:p>
        </p:txBody>
      </p:sp>
      <p:sp>
        <p:nvSpPr>
          <p:cNvPr id="824" name="Google Shape;824;p46"/>
          <p:cNvSpPr/>
          <p:nvPr/>
        </p:nvSpPr>
        <p:spPr>
          <a:xfrm>
            <a:off x="611718" y="5040257"/>
            <a:ext cx="8532282"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a:solidFill>
                  <a:srgbClr val="000094"/>
                </a:solidFill>
                <a:latin typeface="Trebuchet MS"/>
                <a:ea typeface="Trebuchet MS"/>
                <a:cs typeface="Trebuchet MS"/>
                <a:sym typeface="Trebuchet MS"/>
              </a:rPr>
              <a:t>Kurz nach dem Urknall war die Materie auf kleinstem Raum vereint und die Kräfte waren alle gleich. Stringtheorie ist nötig, wenn wir wissen wollen, was bei ca. 10</a:t>
            </a:r>
            <a:r>
              <a:rPr lang="en-US" sz="2400" b="1" baseline="30000">
                <a:solidFill>
                  <a:srgbClr val="000094"/>
                </a:solidFill>
                <a:latin typeface="Trebuchet MS"/>
                <a:ea typeface="Trebuchet MS"/>
                <a:cs typeface="Trebuchet MS"/>
                <a:sym typeface="Trebuchet MS"/>
              </a:rPr>
              <a:t>-43</a:t>
            </a:r>
            <a:r>
              <a:rPr lang="en-US" sz="2400" b="1">
                <a:solidFill>
                  <a:srgbClr val="000094"/>
                </a:solidFill>
                <a:latin typeface="Trebuchet MS"/>
                <a:ea typeface="Trebuchet MS"/>
                <a:cs typeface="Trebuchet MS"/>
                <a:sym typeface="Trebuchet MS"/>
              </a:rPr>
              <a:t> s nach dem Urknall geschah.</a:t>
            </a:r>
            <a:endParaRPr sz="2400" b="1">
              <a:solidFill>
                <a:srgbClr val="800000"/>
              </a:solidFill>
              <a:latin typeface="Trebuchet MS"/>
              <a:ea typeface="Trebuchet MS"/>
              <a:cs typeface="Trebuchet MS"/>
              <a:sym typeface="Trebuchet M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55"/>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sz="1000" b="1" i="1">
                <a:solidFill>
                  <a:schemeClr val="dk1"/>
                </a:solidFill>
                <a:latin typeface="Arial"/>
                <a:ea typeface="Arial"/>
                <a:cs typeface="Arial"/>
                <a:sym typeface="Arial"/>
              </a:rPr>
              <a:t>C.-E. Wulz</a:t>
            </a:r>
            <a:endParaRPr sz="1000" b="0" i="0">
              <a:solidFill>
                <a:schemeClr val="dk1"/>
              </a:solidFill>
              <a:latin typeface="Arial"/>
              <a:ea typeface="Arial"/>
              <a:cs typeface="Arial"/>
              <a:sym typeface="Arial"/>
            </a:endParaRPr>
          </a:p>
        </p:txBody>
      </p:sp>
      <p:sp>
        <p:nvSpPr>
          <p:cNvPr id="955" name="Google Shape;955;p55"/>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sz="1000" b="1" i="1">
                <a:solidFill>
                  <a:schemeClr val="dk1"/>
                </a:solidFill>
                <a:latin typeface="Arial"/>
                <a:ea typeface="Arial"/>
                <a:cs typeface="Arial"/>
                <a:sym typeface="Arial"/>
              </a:rPr>
              <a:t>53</a:t>
            </a:fld>
            <a:endParaRPr sz="1000" b="0" i="0">
              <a:solidFill>
                <a:schemeClr val="dk1"/>
              </a:solidFill>
              <a:latin typeface="Arial"/>
              <a:ea typeface="Arial"/>
              <a:cs typeface="Arial"/>
              <a:sym typeface="Arial"/>
            </a:endParaRPr>
          </a:p>
        </p:txBody>
      </p:sp>
      <p:pic>
        <p:nvPicPr>
          <p:cNvPr id="956" name="Google Shape;956;p55" descr="QuarkstoCosmos"/>
          <p:cNvPicPr preferRelativeResize="0"/>
          <p:nvPr/>
        </p:nvPicPr>
        <p:blipFill rotWithShape="1">
          <a:blip r:embed="rId3">
            <a:alphaModFix/>
          </a:blip>
          <a:srcRect l="1896" t="7135" r="4321" b="1096"/>
          <a:stretch/>
        </p:blipFill>
        <p:spPr>
          <a:xfrm>
            <a:off x="0" y="-279400"/>
            <a:ext cx="9906000" cy="7672388"/>
          </a:xfrm>
          <a:prstGeom prst="rect">
            <a:avLst/>
          </a:prstGeom>
          <a:noFill/>
          <a:ln w="19050" cap="flat" cmpd="sng">
            <a:solidFill>
              <a:schemeClr val="dk1"/>
            </a:solidFill>
            <a:prstDash val="solid"/>
            <a:miter lim="800000"/>
            <a:headEnd type="none" w="sm" len="sm"/>
            <a:tailEnd type="none" w="sm" len="sm"/>
          </a:ln>
        </p:spPr>
      </p:pic>
      <p:sp>
        <p:nvSpPr>
          <p:cNvPr id="957" name="Google Shape;957;p55"/>
          <p:cNvSpPr txBox="1">
            <a:spLocks noGrp="1"/>
          </p:cNvSpPr>
          <p:nvPr>
            <p:ph type="title"/>
          </p:nvPr>
        </p:nvSpPr>
        <p:spPr>
          <a:xfrm>
            <a:off x="3209925" y="704850"/>
            <a:ext cx="3321050" cy="7826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0">
                <a:solidFill>
                  <a:srgbClr val="E7C816"/>
                </a:solidFill>
                <a:latin typeface="Trebuchet MS"/>
                <a:ea typeface="Trebuchet MS"/>
                <a:cs typeface="Trebuchet MS"/>
                <a:sym typeface="Trebuchet MS"/>
              </a:rPr>
              <a:t>Zusammenfassung</a:t>
            </a:r>
            <a:endParaRPr b="0">
              <a:solidFill>
                <a:srgbClr val="E7C816"/>
              </a:solidFill>
              <a:latin typeface="Trebuchet MS"/>
              <a:ea typeface="Trebuchet MS"/>
              <a:cs typeface="Trebuchet MS"/>
              <a:sym typeface="Trebuchet MS"/>
            </a:endParaRPr>
          </a:p>
        </p:txBody>
      </p:sp>
      <p:sp>
        <p:nvSpPr>
          <p:cNvPr id="958" name="Google Shape;958;p55"/>
          <p:cNvSpPr/>
          <p:nvPr/>
        </p:nvSpPr>
        <p:spPr>
          <a:xfrm>
            <a:off x="2354263" y="6396335"/>
            <a:ext cx="54772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rgbClr val="E7C816"/>
                </a:solidFill>
                <a:latin typeface="Trebuchet MS"/>
                <a:ea typeface="Trebuchet MS"/>
                <a:cs typeface="Trebuchet MS"/>
                <a:sym typeface="Trebuchet MS"/>
              </a:rPr>
              <a:t>WIR LEBEN IN INTERESSANTEN ZEITEN!</a:t>
            </a:r>
            <a:endParaRPr/>
          </a:p>
        </p:txBody>
      </p:sp>
      <p:sp>
        <p:nvSpPr>
          <p:cNvPr id="959" name="Google Shape;959;p55"/>
          <p:cNvSpPr/>
          <p:nvPr/>
        </p:nvSpPr>
        <p:spPr>
          <a:xfrm>
            <a:off x="1166813" y="1554163"/>
            <a:ext cx="7516812" cy="317005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000" b="0" dirty="0">
                <a:solidFill>
                  <a:schemeClr val="lt1"/>
                </a:solidFill>
                <a:latin typeface="Trebuchet MS"/>
                <a:ea typeface="Trebuchet MS"/>
                <a:cs typeface="Trebuchet MS"/>
                <a:sym typeface="Trebuchet MS"/>
              </a:rPr>
              <a:t>In den </a:t>
            </a:r>
            <a:r>
              <a:rPr lang="en-US" sz="2000" b="0" dirty="0" err="1">
                <a:solidFill>
                  <a:schemeClr val="lt1"/>
                </a:solidFill>
                <a:latin typeface="Trebuchet MS"/>
                <a:ea typeface="Trebuchet MS"/>
                <a:cs typeface="Trebuchet MS"/>
                <a:sym typeface="Trebuchet MS"/>
              </a:rPr>
              <a:t>letzten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Jahrzehnten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wurde</a:t>
            </a:r>
            <a:r>
              <a:rPr lang="en-US" sz="2000" b="0" dirty="0">
                <a:solidFill>
                  <a:schemeClr val="lt1"/>
                </a:solidFill>
                <a:latin typeface="Trebuchet MS"/>
                <a:ea typeface="Trebuchet MS"/>
                <a:cs typeface="Trebuchet MS"/>
                <a:sym typeface="Trebuchet MS"/>
              </a:rPr>
              <a:t> das </a:t>
            </a:r>
            <a:r>
              <a:rPr lang="en-US" sz="2000" b="0" dirty="0" err="1">
                <a:solidFill>
                  <a:schemeClr val="lt1"/>
                </a:solidFill>
                <a:latin typeface="Trebuchet MS"/>
                <a:ea typeface="Trebuchet MS"/>
                <a:cs typeface="Trebuchet MS"/>
                <a:sym typeface="Trebuchet MS"/>
              </a:rPr>
              <a:t>Verständnis</a:t>
            </a:r>
            <a:r>
              <a:rPr lang="en-US" sz="2000" b="0" dirty="0">
                <a:solidFill>
                  <a:schemeClr val="lt1"/>
                </a:solidFill>
                <a:latin typeface="Trebuchet MS"/>
                <a:ea typeface="Trebuchet MS"/>
                <a:cs typeface="Trebuchet MS"/>
                <a:sym typeface="Trebuchet MS"/>
              </a:rPr>
              <a:t> der </a:t>
            </a:r>
            <a:r>
              <a:rPr lang="en-US" sz="2000" b="0" dirty="0" err="1">
                <a:solidFill>
                  <a:schemeClr val="lt1"/>
                </a:solidFill>
                <a:latin typeface="Trebuchet MS"/>
                <a:ea typeface="Trebuchet MS"/>
                <a:cs typeface="Trebuchet MS"/>
                <a:sym typeface="Trebuchet MS"/>
              </a:rPr>
              <a:t>Physik</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entscheidend</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verbessert</a:t>
            </a:r>
            <a:r>
              <a:rPr lang="en-US" sz="2000" b="0" dirty="0">
                <a:solidFill>
                  <a:schemeClr val="lt1"/>
                </a:solidFill>
                <a:latin typeface="Trebuchet MS"/>
                <a:ea typeface="Trebuchet MS"/>
                <a:cs typeface="Trebuchet MS"/>
                <a:sym typeface="Trebuchet MS"/>
              </a:rPr>
              <a:t>.</a:t>
            </a:r>
            <a:endParaRPr dirty="0"/>
          </a:p>
          <a:p>
            <a:pPr marL="0" marR="0" lvl="0" indent="0" algn="just" rtl="0">
              <a:spcBef>
                <a:spcPts val="0"/>
              </a:spcBef>
              <a:spcAft>
                <a:spcPts val="0"/>
              </a:spcAft>
              <a:buNone/>
            </a:pPr>
            <a:endParaRPr sz="2000" b="0" dirty="0">
              <a:solidFill>
                <a:schemeClr val="lt1"/>
              </a:solidFill>
              <a:latin typeface="Trebuchet MS"/>
              <a:ea typeface="Trebuchet MS"/>
              <a:cs typeface="Trebuchet MS"/>
              <a:sym typeface="Trebuchet MS"/>
            </a:endParaRPr>
          </a:p>
          <a:p>
            <a:pPr marL="0" marR="0" lvl="0" indent="0" algn="just" rtl="0">
              <a:spcBef>
                <a:spcPts val="0"/>
              </a:spcBef>
              <a:spcAft>
                <a:spcPts val="0"/>
              </a:spcAft>
              <a:buNone/>
            </a:pPr>
            <a:r>
              <a:rPr lang="en-US" sz="2000" b="0" dirty="0" err="1">
                <a:solidFill>
                  <a:schemeClr val="lt1"/>
                </a:solidFill>
                <a:latin typeface="Trebuchet MS"/>
                <a:ea typeface="Trebuchet MS"/>
                <a:cs typeface="Trebuchet MS"/>
                <a:sym typeface="Trebuchet MS"/>
              </a:rPr>
              <a:t>Jedoch</a:t>
            </a:r>
            <a:r>
              <a:rPr lang="en-US" sz="2000" b="0" dirty="0">
                <a:solidFill>
                  <a:schemeClr val="lt1"/>
                </a:solidFill>
                <a:latin typeface="Trebuchet MS"/>
                <a:ea typeface="Trebuchet MS"/>
                <a:cs typeface="Trebuchet MS"/>
                <a:sym typeface="Trebuchet MS"/>
              </a:rPr>
              <a:t> …. </a:t>
            </a:r>
            <a:r>
              <a:rPr lang="en-US" sz="2000" b="0" dirty="0" err="1">
                <a:solidFill>
                  <a:schemeClr val="lt1"/>
                </a:solidFill>
                <a:latin typeface="Trebuchet MS"/>
                <a:ea typeface="Trebuchet MS"/>
                <a:cs typeface="Trebuchet MS"/>
                <a:sym typeface="Trebuchet MS"/>
              </a:rPr>
              <a:t>viele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Antworten</a:t>
            </a:r>
            <a:r>
              <a:rPr lang="en-US" sz="2000" b="0" dirty="0">
                <a:solidFill>
                  <a:schemeClr val="lt1"/>
                </a:solidFill>
                <a:latin typeface="Trebuchet MS"/>
                <a:ea typeface="Trebuchet MS"/>
                <a:cs typeface="Trebuchet MS"/>
                <a:sym typeface="Trebuchet MS"/>
              </a:rPr>
              <a:t> auf </a:t>
            </a:r>
            <a:r>
              <a:rPr lang="en-US" sz="2000" b="0" dirty="0" err="1">
                <a:solidFill>
                  <a:schemeClr val="lt1"/>
                </a:solidFill>
                <a:latin typeface="Trebuchet MS"/>
                <a:ea typeface="Trebuchet MS"/>
                <a:cs typeface="Trebuchet MS"/>
                <a:sym typeface="Trebuchet MS"/>
              </a:rPr>
              <a:t>fundamentale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Fragen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fehlen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noch</a:t>
            </a:r>
            <a:r>
              <a:rPr lang="en-US" sz="2000" b="0" dirty="0">
                <a:solidFill>
                  <a:schemeClr val="lt1"/>
                </a:solidFill>
                <a:latin typeface="Trebuchet MS"/>
                <a:ea typeface="Trebuchet MS"/>
                <a:cs typeface="Trebuchet MS"/>
                <a:sym typeface="Trebuchet MS"/>
              </a:rPr>
              <a:t>!</a:t>
            </a:r>
            <a:endParaRPr dirty="0"/>
          </a:p>
          <a:p>
            <a:pPr marL="0" marR="0" lvl="0" indent="0" algn="just" rtl="0">
              <a:spcBef>
                <a:spcPts val="0"/>
              </a:spcBef>
              <a:spcAft>
                <a:spcPts val="0"/>
              </a:spcAft>
              <a:buNone/>
            </a:pPr>
            <a:endParaRPr sz="2000" b="0" dirty="0">
              <a:solidFill>
                <a:schemeClr val="lt1"/>
              </a:solidFill>
              <a:latin typeface="Trebuchet MS"/>
              <a:ea typeface="Trebuchet MS"/>
              <a:cs typeface="Trebuchet MS"/>
              <a:sym typeface="Trebuchet MS"/>
            </a:endParaRPr>
          </a:p>
          <a:p>
            <a:pPr marL="0" marR="0" lvl="0" indent="0" algn="just" rtl="0">
              <a:spcBef>
                <a:spcPts val="0"/>
              </a:spcBef>
              <a:spcAft>
                <a:spcPts val="0"/>
              </a:spcAft>
              <a:buNone/>
            </a:pPr>
            <a:r>
              <a:rPr lang="en-US" sz="2000" b="0" dirty="0" err="1">
                <a:solidFill>
                  <a:schemeClr val="lt1"/>
                </a:solidFill>
                <a:latin typeface="Trebuchet MS"/>
                <a:ea typeface="Trebuchet MS"/>
                <a:cs typeface="Trebuchet MS"/>
                <a:sym typeface="Trebuchet MS"/>
              </a:rPr>
              <a:t>Teilchenphysik</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Astrophysik</a:t>
            </a:r>
            <a:r>
              <a:rPr lang="en-US" sz="2000" b="0" dirty="0">
                <a:solidFill>
                  <a:schemeClr val="lt1"/>
                </a:solidFill>
                <a:latin typeface="Trebuchet MS"/>
                <a:ea typeface="Trebuchet MS"/>
                <a:cs typeface="Trebuchet MS"/>
                <a:sym typeface="Trebuchet MS"/>
              </a:rPr>
              <a:t> und </a:t>
            </a:r>
            <a:r>
              <a:rPr lang="en-US" sz="2000" b="0" dirty="0" err="1">
                <a:solidFill>
                  <a:schemeClr val="lt1"/>
                </a:solidFill>
                <a:latin typeface="Trebuchet MS"/>
                <a:ea typeface="Trebuchet MS"/>
                <a:cs typeface="Trebuchet MS"/>
                <a:sym typeface="Trebuchet MS"/>
              </a:rPr>
              <a:t>Kosmologie</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müssen</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gemeinsam</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zu</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ihrer</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Beantwortung</a:t>
            </a:r>
            <a:r>
              <a:rPr lang="en-US" sz="2000" b="0" dirty="0">
                <a:solidFill>
                  <a:schemeClr val="lt1"/>
                </a:solidFill>
                <a:latin typeface="Trebuchet MS"/>
                <a:ea typeface="Trebuchet MS"/>
                <a:cs typeface="Trebuchet MS"/>
                <a:sym typeface="Trebuchet MS"/>
              </a:rPr>
              <a:t> </a:t>
            </a:r>
            <a:r>
              <a:rPr lang="en-US" sz="2000" b="0" dirty="0" err="1">
                <a:solidFill>
                  <a:schemeClr val="lt1"/>
                </a:solidFill>
                <a:latin typeface="Trebuchet MS"/>
                <a:ea typeface="Trebuchet MS"/>
                <a:cs typeface="Trebuchet MS"/>
                <a:sym typeface="Trebuchet MS"/>
              </a:rPr>
              <a:t>beitragen</a:t>
            </a:r>
            <a:r>
              <a:rPr lang="en-US" sz="2000" b="0" dirty="0">
                <a:solidFill>
                  <a:schemeClr val="lt1"/>
                </a:solidFill>
                <a:latin typeface="Trebuchet MS"/>
                <a:ea typeface="Trebuchet MS"/>
                <a:cs typeface="Trebuchet MS"/>
                <a:sym typeface="Trebuchet MS"/>
              </a:rPr>
              <a:t>.</a:t>
            </a:r>
            <a:endParaRPr dirty="0"/>
          </a:p>
          <a:p>
            <a:pPr marL="0" marR="0" lvl="0" indent="0" algn="just" rtl="0">
              <a:spcBef>
                <a:spcPts val="0"/>
              </a:spcBef>
              <a:spcAft>
                <a:spcPts val="0"/>
              </a:spcAft>
              <a:buNone/>
            </a:pPr>
            <a:endParaRPr sz="2000" b="0" dirty="0">
              <a:solidFill>
                <a:schemeClr val="lt1"/>
              </a:solidFill>
              <a:latin typeface="Trebuchet MS"/>
              <a:ea typeface="Trebuchet MS"/>
              <a:cs typeface="Trebuchet MS"/>
              <a:sym typeface="Trebuchet MS"/>
            </a:endParaRPr>
          </a:p>
          <a:p>
            <a:pPr marL="0" marR="0" lvl="0" indent="0" algn="just" rtl="0">
              <a:spcBef>
                <a:spcPts val="0"/>
              </a:spcBef>
              <a:spcAft>
                <a:spcPts val="0"/>
              </a:spcAft>
              <a:buNone/>
            </a:pPr>
            <a:endParaRPr sz="2000" b="1" dirty="0">
              <a:solidFill>
                <a:srgbClr val="FF0000"/>
              </a:solidFill>
              <a:latin typeface="Trebuchet MS"/>
              <a:ea typeface="Trebuchet MS"/>
              <a:cs typeface="Trebuchet MS"/>
              <a:sym typeface="Trebuchet M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pic>
        <p:nvPicPr>
          <p:cNvPr id="871" name="Google Shape;871;p50" descr="smartphones.jpg"/>
          <p:cNvPicPr preferRelativeResize="0"/>
          <p:nvPr/>
        </p:nvPicPr>
        <p:blipFill rotWithShape="1">
          <a:blip r:embed="rId3">
            <a:alphaModFix/>
          </a:blip>
          <a:srcRect/>
          <a:stretch/>
        </p:blipFill>
        <p:spPr>
          <a:xfrm>
            <a:off x="6521450" y="4529660"/>
            <a:ext cx="2916767" cy="2019300"/>
          </a:xfrm>
          <a:prstGeom prst="rect">
            <a:avLst/>
          </a:prstGeom>
          <a:noFill/>
          <a:ln>
            <a:noFill/>
          </a:ln>
        </p:spPr>
      </p:pic>
      <p:sp>
        <p:nvSpPr>
          <p:cNvPr id="872" name="Google Shape;872;p50"/>
          <p:cNvSpPr txBox="1"/>
          <p:nvPr/>
        </p:nvSpPr>
        <p:spPr>
          <a:xfrm>
            <a:off x="2311396" y="1210730"/>
            <a:ext cx="6968067" cy="954107"/>
          </a:xfrm>
          <a:prstGeom prst="rect">
            <a:avLst/>
          </a:prstGeom>
          <a:solidFill>
            <a:srgbClr val="FFF7CE"/>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785B8E"/>
                </a:solidFill>
                <a:latin typeface="Trebuchet MS"/>
                <a:ea typeface="Trebuchet MS"/>
                <a:cs typeface="Trebuchet MS"/>
                <a:sym typeface="Trebuchet MS"/>
              </a:rPr>
              <a:t>Sie war stets eine Voraussetzung für technischen Fortschritt!</a:t>
            </a:r>
            <a:r>
              <a:rPr lang="en-US" sz="1400" b="1">
                <a:solidFill>
                  <a:srgbClr val="785B8E"/>
                </a:solidFill>
                <a:latin typeface="Times New Roman"/>
                <a:ea typeface="Times New Roman"/>
                <a:cs typeface="Times New Roman"/>
                <a:sym typeface="Times New Roman"/>
              </a:rPr>
              <a:t> </a:t>
            </a:r>
            <a:endParaRPr sz="3600" b="1">
              <a:solidFill>
                <a:srgbClr val="785B8E"/>
              </a:solidFill>
              <a:latin typeface="Trebuchet MS"/>
              <a:ea typeface="Trebuchet MS"/>
              <a:cs typeface="Trebuchet MS"/>
              <a:sym typeface="Trebuchet MS"/>
            </a:endParaRPr>
          </a:p>
        </p:txBody>
      </p:sp>
      <p:sp>
        <p:nvSpPr>
          <p:cNvPr id="873" name="Google Shape;873;p50"/>
          <p:cNvSpPr/>
          <p:nvPr/>
        </p:nvSpPr>
        <p:spPr>
          <a:xfrm>
            <a:off x="2374902" y="3081857"/>
            <a:ext cx="990600" cy="228600"/>
          </a:xfrm>
          <a:prstGeom prst="rightArrow">
            <a:avLst>
              <a:gd name="adj1" fmla="val 50000"/>
              <a:gd name="adj2" fmla="val 100000"/>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874" name="Google Shape;874;p50"/>
          <p:cNvSpPr txBox="1"/>
          <p:nvPr/>
        </p:nvSpPr>
        <p:spPr>
          <a:xfrm rot="-969628">
            <a:off x="2338019" y="4194717"/>
            <a:ext cx="3712899" cy="400110"/>
          </a:xfrm>
          <a:prstGeom prst="rect">
            <a:avLst/>
          </a:prstGeom>
          <a:solidFill>
            <a:srgbClr val="9999CC"/>
          </a:solidFill>
          <a:ln w="15875" cap="rnd" cmpd="sng">
            <a:solidFill>
              <a:schemeClr val="dk1"/>
            </a:solidFill>
            <a:prstDash val="dot"/>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Trebuchet MS"/>
                <a:ea typeface="Trebuchet MS"/>
                <a:cs typeface="Trebuchet MS"/>
                <a:sym typeface="Trebuchet MS"/>
              </a:rPr>
              <a:t>100% Grundlagenforschung</a:t>
            </a:r>
            <a:endParaRPr sz="2000" b="1">
              <a:solidFill>
                <a:schemeClr val="lt1"/>
              </a:solidFill>
              <a:latin typeface="Trebuchet MS"/>
              <a:ea typeface="Trebuchet MS"/>
              <a:cs typeface="Trebuchet MS"/>
              <a:sym typeface="Trebuchet MS"/>
            </a:endParaRPr>
          </a:p>
        </p:txBody>
      </p:sp>
      <p:sp>
        <p:nvSpPr>
          <p:cNvPr id="875" name="Google Shape;875;p50"/>
          <p:cNvSpPr/>
          <p:nvPr/>
        </p:nvSpPr>
        <p:spPr>
          <a:xfrm>
            <a:off x="5283200" y="3081857"/>
            <a:ext cx="990600" cy="228600"/>
          </a:xfrm>
          <a:prstGeom prst="rightArrow">
            <a:avLst>
              <a:gd name="adj1" fmla="val 50000"/>
              <a:gd name="adj2" fmla="val 100000"/>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pic>
        <p:nvPicPr>
          <p:cNvPr id="876" name="Google Shape;876;p50"/>
          <p:cNvPicPr preferRelativeResize="0"/>
          <p:nvPr/>
        </p:nvPicPr>
        <p:blipFill rotWithShape="1">
          <a:blip r:embed="rId4">
            <a:alphaModFix/>
          </a:blip>
          <a:srcRect/>
          <a:stretch/>
        </p:blipFill>
        <p:spPr>
          <a:xfrm>
            <a:off x="348120" y="4301067"/>
            <a:ext cx="1867767" cy="2075909"/>
          </a:xfrm>
          <a:prstGeom prst="rect">
            <a:avLst/>
          </a:prstGeom>
          <a:noFill/>
          <a:ln>
            <a:noFill/>
          </a:ln>
        </p:spPr>
      </p:pic>
      <p:sp>
        <p:nvSpPr>
          <p:cNvPr id="877" name="Google Shape;877;p50"/>
          <p:cNvSpPr/>
          <p:nvPr/>
        </p:nvSpPr>
        <p:spPr>
          <a:xfrm>
            <a:off x="2211917" y="5401732"/>
            <a:ext cx="717154" cy="254001"/>
          </a:xfrm>
          <a:prstGeom prst="rightArrow">
            <a:avLst>
              <a:gd name="adj1" fmla="val 50000"/>
              <a:gd name="adj2" fmla="val 96528"/>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
        <p:nvSpPr>
          <p:cNvPr id="878" name="Google Shape;878;p50"/>
          <p:cNvSpPr txBox="1"/>
          <p:nvPr/>
        </p:nvSpPr>
        <p:spPr>
          <a:xfrm>
            <a:off x="2899838" y="5249320"/>
            <a:ext cx="31369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rebuchet MS"/>
                <a:ea typeface="Trebuchet MS"/>
                <a:cs typeface="Trebuchet MS"/>
                <a:sym typeface="Trebuchet MS"/>
              </a:rPr>
              <a:t>Elektromagnetismus</a:t>
            </a:r>
            <a:endParaRPr sz="2400" b="1">
              <a:solidFill>
                <a:schemeClr val="dk1"/>
              </a:solidFill>
              <a:latin typeface="Trebuchet MS"/>
              <a:ea typeface="Trebuchet MS"/>
              <a:cs typeface="Trebuchet MS"/>
              <a:sym typeface="Trebuchet MS"/>
            </a:endParaRPr>
          </a:p>
        </p:txBody>
      </p:sp>
      <p:sp>
        <p:nvSpPr>
          <p:cNvPr id="879" name="Google Shape;879;p50"/>
          <p:cNvSpPr txBox="1"/>
          <p:nvPr/>
        </p:nvSpPr>
        <p:spPr>
          <a:xfrm>
            <a:off x="3369733" y="2861726"/>
            <a:ext cx="19812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rebuchet MS"/>
                <a:ea typeface="Trebuchet MS"/>
                <a:cs typeface="Trebuchet MS"/>
                <a:sym typeface="Trebuchet MS"/>
              </a:rPr>
              <a:t>Relativitäts-theorie</a:t>
            </a:r>
            <a:endParaRPr sz="2400" b="1">
              <a:solidFill>
                <a:schemeClr val="dk1"/>
              </a:solidFill>
              <a:latin typeface="Trebuchet MS"/>
              <a:ea typeface="Trebuchet MS"/>
              <a:cs typeface="Trebuchet MS"/>
              <a:sym typeface="Trebuchet MS"/>
            </a:endParaRPr>
          </a:p>
        </p:txBody>
      </p:sp>
      <p:sp>
        <p:nvSpPr>
          <p:cNvPr id="880" name="Google Shape;880;p50"/>
          <p:cNvSpPr txBox="1"/>
          <p:nvPr/>
        </p:nvSpPr>
        <p:spPr>
          <a:xfrm>
            <a:off x="501651" y="6095987"/>
            <a:ext cx="171290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Trebuchet MS"/>
                <a:ea typeface="Trebuchet MS"/>
                <a:cs typeface="Trebuchet MS"/>
                <a:sym typeface="Trebuchet MS"/>
              </a:rPr>
              <a:t>J.C. Maxwell</a:t>
            </a:r>
            <a:endParaRPr/>
          </a:p>
        </p:txBody>
      </p:sp>
      <p:grpSp>
        <p:nvGrpSpPr>
          <p:cNvPr id="881" name="Google Shape;881;p50"/>
          <p:cNvGrpSpPr/>
          <p:nvPr/>
        </p:nvGrpSpPr>
        <p:grpSpPr>
          <a:xfrm>
            <a:off x="431798" y="2121853"/>
            <a:ext cx="1820333" cy="2261764"/>
            <a:chOff x="330200" y="2121853"/>
            <a:chExt cx="1820333" cy="2261764"/>
          </a:xfrm>
        </p:grpSpPr>
        <p:pic>
          <p:nvPicPr>
            <p:cNvPr id="882" name="Google Shape;882;p50" descr="AlbertEinsteinByKarshYousuf.jpg"/>
            <p:cNvPicPr preferRelativeResize="0"/>
            <p:nvPr/>
          </p:nvPicPr>
          <p:blipFill rotWithShape="1">
            <a:blip r:embed="rId5">
              <a:alphaModFix/>
            </a:blip>
            <a:srcRect/>
            <a:stretch/>
          </p:blipFill>
          <p:spPr>
            <a:xfrm>
              <a:off x="330200" y="2121853"/>
              <a:ext cx="1820333" cy="2261764"/>
            </a:xfrm>
            <a:prstGeom prst="rect">
              <a:avLst/>
            </a:prstGeom>
            <a:noFill/>
            <a:ln>
              <a:noFill/>
            </a:ln>
          </p:spPr>
        </p:pic>
        <p:sp>
          <p:nvSpPr>
            <p:cNvPr id="883" name="Google Shape;883;p50"/>
            <p:cNvSpPr txBox="1"/>
            <p:nvPr/>
          </p:nvSpPr>
          <p:spPr>
            <a:xfrm>
              <a:off x="472016" y="3936990"/>
              <a:ext cx="147984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Trebuchet MS"/>
                  <a:ea typeface="Trebuchet MS"/>
                  <a:cs typeface="Trebuchet MS"/>
                  <a:sym typeface="Trebuchet MS"/>
                </a:rPr>
                <a:t>A. Einstein</a:t>
              </a:r>
              <a:endParaRPr/>
            </a:p>
          </p:txBody>
        </p:sp>
      </p:grpSp>
      <p:sp>
        <p:nvSpPr>
          <p:cNvPr id="884" name="Google Shape;884;p50"/>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t>C.-E. Wulz</a:t>
            </a:r>
            <a:endParaRPr b="0" i="0"/>
          </a:p>
        </p:txBody>
      </p:sp>
      <p:sp>
        <p:nvSpPr>
          <p:cNvPr id="885" name="Google Shape;885;p50"/>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t>54</a:t>
            </a:fld>
            <a:endParaRPr b="0" i="0"/>
          </a:p>
        </p:txBody>
      </p:sp>
      <p:sp>
        <p:nvSpPr>
          <p:cNvPr id="886" name="Google Shape;886;p50"/>
          <p:cNvSpPr txBox="1"/>
          <p:nvPr/>
        </p:nvSpPr>
        <p:spPr>
          <a:xfrm>
            <a:off x="549284" y="531811"/>
            <a:ext cx="8709025" cy="476250"/>
          </a:xfrm>
          <a:prstGeom prst="rect">
            <a:avLst/>
          </a:prstGeom>
          <a:gradFill>
            <a:gsLst>
              <a:gs pos="0">
                <a:schemeClr val="lt1"/>
              </a:gs>
              <a:gs pos="100000">
                <a:srgbClr val="906DAB"/>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99"/>
              </a:buClr>
              <a:buSzPts val="2800"/>
              <a:buFont typeface="Trebuchet MS"/>
              <a:buNone/>
            </a:pPr>
            <a:r>
              <a:rPr lang="en-US" sz="2800" b="1" i="0" u="none" strike="noStrike" cap="none">
                <a:solidFill>
                  <a:srgbClr val="000099"/>
                </a:solidFill>
                <a:latin typeface="Trebuchet MS"/>
                <a:ea typeface="Trebuchet MS"/>
                <a:cs typeface="Trebuchet MS"/>
                <a:sym typeface="Trebuchet MS"/>
              </a:rPr>
              <a:t> </a:t>
            </a:r>
            <a:r>
              <a:rPr lang="en-US" sz="3200" b="1" i="0" u="none" strike="noStrike" cap="none">
                <a:solidFill>
                  <a:srgbClr val="660066"/>
                </a:solidFill>
                <a:latin typeface="Trebuchet MS"/>
                <a:ea typeface="Trebuchet MS"/>
                <a:cs typeface="Trebuchet MS"/>
                <a:sym typeface="Trebuchet MS"/>
              </a:rPr>
              <a:t>Grundlagenforschung</a:t>
            </a:r>
            <a:endParaRPr sz="3200" b="1" i="0" u="none" strike="noStrike" cap="none">
              <a:solidFill>
                <a:srgbClr val="660066"/>
              </a:solidFill>
              <a:latin typeface="Trebuchet MS"/>
              <a:ea typeface="Trebuchet MS"/>
              <a:cs typeface="Trebuchet MS"/>
              <a:sym typeface="Trebuchet MS"/>
            </a:endParaRPr>
          </a:p>
        </p:txBody>
      </p:sp>
      <p:pic>
        <p:nvPicPr>
          <p:cNvPr id="887" name="Google Shape;887;p50" descr="KleineForscher.jpg"/>
          <p:cNvPicPr preferRelativeResize="0"/>
          <p:nvPr/>
        </p:nvPicPr>
        <p:blipFill rotWithShape="1">
          <a:blip r:embed="rId6">
            <a:alphaModFix/>
          </a:blip>
          <a:srcRect/>
          <a:stretch/>
        </p:blipFill>
        <p:spPr>
          <a:xfrm>
            <a:off x="457200" y="270932"/>
            <a:ext cx="1253067" cy="1253067"/>
          </a:xfrm>
          <a:prstGeom prst="rect">
            <a:avLst/>
          </a:prstGeom>
          <a:noFill/>
          <a:ln>
            <a:noFill/>
          </a:ln>
        </p:spPr>
      </p:pic>
      <p:pic>
        <p:nvPicPr>
          <p:cNvPr id="888" name="Google Shape;888;p50" descr="CarGPS.jpg"/>
          <p:cNvPicPr preferRelativeResize="0"/>
          <p:nvPr/>
        </p:nvPicPr>
        <p:blipFill rotWithShape="1">
          <a:blip r:embed="rId7">
            <a:alphaModFix/>
          </a:blip>
          <a:srcRect/>
          <a:stretch/>
        </p:blipFill>
        <p:spPr>
          <a:xfrm>
            <a:off x="6383867" y="2336798"/>
            <a:ext cx="2826467" cy="1879601"/>
          </a:xfrm>
          <a:prstGeom prst="rect">
            <a:avLst/>
          </a:prstGeom>
          <a:noFill/>
          <a:ln>
            <a:noFill/>
          </a:ln>
        </p:spPr>
      </p:pic>
      <p:sp>
        <p:nvSpPr>
          <p:cNvPr id="889" name="Google Shape;889;p50"/>
          <p:cNvSpPr/>
          <p:nvPr/>
        </p:nvSpPr>
        <p:spPr>
          <a:xfrm>
            <a:off x="6004984" y="5384798"/>
            <a:ext cx="717154" cy="254001"/>
          </a:xfrm>
          <a:prstGeom prst="rightArrow">
            <a:avLst>
              <a:gd name="adj1" fmla="val 50000"/>
              <a:gd name="adj2" fmla="val 96528"/>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b="1">
              <a:solidFill>
                <a:srgbClr val="DDFFF6"/>
              </a:solidFill>
              <a:latin typeface="Times New Roman"/>
              <a:ea typeface="Times New Roman"/>
              <a:cs typeface="Times New Roman"/>
              <a:sym typeface="Times New Roman"/>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94"/>
        <p:cNvGrpSpPr/>
        <p:nvPr/>
      </p:nvGrpSpPr>
      <p:grpSpPr>
        <a:xfrm>
          <a:off x="0" y="0"/>
          <a:ext cx="0" cy="0"/>
          <a:chOff x="0" y="0"/>
          <a:chExt cx="0" cy="0"/>
        </a:xfrm>
      </p:grpSpPr>
      <p:sp>
        <p:nvSpPr>
          <p:cNvPr id="895" name="Google Shape;895;p51"/>
          <p:cNvSpPr txBox="1"/>
          <p:nvPr/>
        </p:nvSpPr>
        <p:spPr>
          <a:xfrm>
            <a:off x="317500" y="355600"/>
            <a:ext cx="9245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a:solidFill>
                  <a:schemeClr val="lt2"/>
                </a:solidFill>
                <a:latin typeface="Trebuchet MS"/>
                <a:ea typeface="Trebuchet MS"/>
                <a:cs typeface="Trebuchet MS"/>
                <a:sym typeface="Trebuchet MS"/>
              </a:rPr>
              <a:t>Beschleuniger und Antimaterie</a:t>
            </a:r>
            <a:endParaRPr sz="1400" b="0">
              <a:solidFill>
                <a:srgbClr val="000000"/>
              </a:solidFill>
              <a:latin typeface="Times New Roman"/>
              <a:ea typeface="Times New Roman"/>
              <a:cs typeface="Times New Roman"/>
              <a:sym typeface="Times New Roman"/>
            </a:endParaRPr>
          </a:p>
        </p:txBody>
      </p:sp>
      <p:sp>
        <p:nvSpPr>
          <p:cNvPr id="896" name="Google Shape;896;p51"/>
          <p:cNvSpPr txBox="1"/>
          <p:nvPr/>
        </p:nvSpPr>
        <p:spPr>
          <a:xfrm>
            <a:off x="723900" y="2590801"/>
            <a:ext cx="318725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F2F2F2"/>
                </a:solidFill>
                <a:latin typeface="Trebuchet MS"/>
                <a:ea typeface="Trebuchet MS"/>
                <a:cs typeface="Trebuchet MS"/>
                <a:sym typeface="Trebuchet MS"/>
              </a:rPr>
              <a:t>Krebstherapie mit Kohlenstoffionen</a:t>
            </a:r>
            <a:endParaRPr sz="1400" b="1">
              <a:solidFill>
                <a:srgbClr val="F2F2F2"/>
              </a:solidFill>
              <a:latin typeface="Trebuchet MS"/>
              <a:ea typeface="Trebuchet MS"/>
              <a:cs typeface="Trebuchet MS"/>
              <a:sym typeface="Trebuchet MS"/>
            </a:endParaRPr>
          </a:p>
        </p:txBody>
      </p:sp>
      <p:sp>
        <p:nvSpPr>
          <p:cNvPr id="897" name="Google Shape;897;p51"/>
          <p:cNvSpPr/>
          <p:nvPr/>
        </p:nvSpPr>
        <p:spPr>
          <a:xfrm>
            <a:off x="3403600" y="4787900"/>
            <a:ext cx="60452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F2F2F2"/>
                </a:solidFill>
                <a:latin typeface="Trebuchet MS"/>
                <a:ea typeface="Trebuchet MS"/>
                <a:cs typeface="Trebuchet MS"/>
                <a:sym typeface="Trebuchet MS"/>
              </a:rPr>
              <a:t>Ca. 9000 der 17000 Beschleuniger weltweit für medizinische Zwecke</a:t>
            </a:r>
            <a:endParaRPr sz="2000" b="0">
              <a:solidFill>
                <a:srgbClr val="F2F2F2"/>
              </a:solidFill>
              <a:latin typeface="Trebuchet MS"/>
              <a:ea typeface="Trebuchet MS"/>
              <a:cs typeface="Trebuchet MS"/>
              <a:sym typeface="Trebuchet MS"/>
            </a:endParaRPr>
          </a:p>
        </p:txBody>
      </p:sp>
      <p:pic>
        <p:nvPicPr>
          <p:cNvPr id="898" name="Google Shape;898;p51" descr="42-[Group 1]-TK-20120926-288_TK-20120926-294-7 images.jpg"/>
          <p:cNvPicPr preferRelativeResize="0"/>
          <p:nvPr/>
        </p:nvPicPr>
        <p:blipFill rotWithShape="1">
          <a:blip r:embed="rId3">
            <a:alphaModFix/>
          </a:blip>
          <a:srcRect t="6697" b="23810"/>
          <a:stretch/>
        </p:blipFill>
        <p:spPr>
          <a:xfrm>
            <a:off x="3187700" y="1095840"/>
            <a:ext cx="5985256" cy="1256478"/>
          </a:xfrm>
          <a:prstGeom prst="rect">
            <a:avLst/>
          </a:prstGeom>
          <a:noFill/>
          <a:ln>
            <a:noFill/>
          </a:ln>
        </p:spPr>
      </p:pic>
      <p:pic>
        <p:nvPicPr>
          <p:cNvPr id="899" name="Google Shape;899;p51" descr="images_006.jpg"/>
          <p:cNvPicPr preferRelativeResize="0"/>
          <p:nvPr/>
        </p:nvPicPr>
        <p:blipFill rotWithShape="1">
          <a:blip r:embed="rId4">
            <a:alphaModFix/>
          </a:blip>
          <a:srcRect/>
          <a:stretch/>
        </p:blipFill>
        <p:spPr>
          <a:xfrm>
            <a:off x="5308600" y="2514600"/>
            <a:ext cx="3860800" cy="2108200"/>
          </a:xfrm>
          <a:prstGeom prst="rect">
            <a:avLst/>
          </a:prstGeom>
          <a:noFill/>
          <a:ln>
            <a:noFill/>
          </a:ln>
        </p:spPr>
      </p:pic>
      <p:pic>
        <p:nvPicPr>
          <p:cNvPr id="900" name="Google Shape;900;p51" descr="1443.gif"/>
          <p:cNvPicPr preferRelativeResize="0"/>
          <p:nvPr/>
        </p:nvPicPr>
        <p:blipFill rotWithShape="1">
          <a:blip r:embed="rId5">
            <a:alphaModFix/>
          </a:blip>
          <a:srcRect/>
          <a:stretch/>
        </p:blipFill>
        <p:spPr>
          <a:xfrm>
            <a:off x="6718300" y="3962400"/>
            <a:ext cx="1850361" cy="495299"/>
          </a:xfrm>
          <a:prstGeom prst="rect">
            <a:avLst/>
          </a:prstGeom>
          <a:noFill/>
          <a:ln>
            <a:noFill/>
          </a:ln>
        </p:spPr>
      </p:pic>
      <p:pic>
        <p:nvPicPr>
          <p:cNvPr id="901" name="Google Shape;901;p51" descr="exacure-positionierungsroboter.jpg"/>
          <p:cNvPicPr preferRelativeResize="0"/>
          <p:nvPr/>
        </p:nvPicPr>
        <p:blipFill rotWithShape="1">
          <a:blip r:embed="rId6">
            <a:alphaModFix/>
          </a:blip>
          <a:srcRect/>
          <a:stretch/>
        </p:blipFill>
        <p:spPr>
          <a:xfrm>
            <a:off x="2952750" y="3149600"/>
            <a:ext cx="2209800" cy="1473200"/>
          </a:xfrm>
          <a:prstGeom prst="rect">
            <a:avLst/>
          </a:prstGeom>
          <a:noFill/>
          <a:ln>
            <a:noFill/>
          </a:ln>
        </p:spPr>
      </p:pic>
      <p:sp>
        <p:nvSpPr>
          <p:cNvPr id="902" name="Google Shape;902;p51"/>
          <p:cNvSpPr/>
          <p:nvPr/>
        </p:nvSpPr>
        <p:spPr>
          <a:xfrm>
            <a:off x="800100" y="5753100"/>
            <a:ext cx="86233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FF8000"/>
                </a:solidFill>
                <a:latin typeface="Trebuchet MS"/>
                <a:ea typeface="Trebuchet MS"/>
                <a:cs typeface="Trebuchet MS"/>
                <a:sym typeface="Trebuchet MS"/>
              </a:rPr>
              <a:t>PET Scanner:</a:t>
            </a:r>
            <a:r>
              <a:rPr lang="en-US" sz="2000" b="0">
                <a:solidFill>
                  <a:srgbClr val="F2F2F2"/>
                </a:solidFill>
                <a:latin typeface="Trebuchet MS"/>
                <a:ea typeface="Trebuchet MS"/>
                <a:cs typeface="Trebuchet MS"/>
                <a:sym typeface="Trebuchet MS"/>
              </a:rPr>
              <a:t> positron emission tomography (Positron = Antielektron)</a:t>
            </a:r>
            <a:endParaRPr/>
          </a:p>
          <a:p>
            <a:pPr marL="0" marR="0" lvl="0" indent="0" algn="l" rtl="0">
              <a:spcBef>
                <a:spcPts val="0"/>
              </a:spcBef>
              <a:spcAft>
                <a:spcPts val="0"/>
              </a:spcAft>
              <a:buNone/>
            </a:pPr>
            <a:r>
              <a:rPr lang="en-US" sz="2000" b="0">
                <a:solidFill>
                  <a:srgbClr val="F2F2F2"/>
                </a:solidFill>
                <a:latin typeface="Trebuchet MS"/>
                <a:ea typeface="Trebuchet MS"/>
                <a:cs typeface="Trebuchet MS"/>
                <a:sym typeface="Trebuchet MS"/>
              </a:rPr>
              <a:t>	        Technologie am CERN entwickelt</a:t>
            </a:r>
            <a:endParaRPr sz="1600" b="1">
              <a:solidFill>
                <a:srgbClr val="F2F2F2"/>
              </a:solidFill>
              <a:latin typeface="Helvetica Neue"/>
              <a:ea typeface="Helvetica Neue"/>
              <a:cs typeface="Helvetica Neue"/>
              <a:sym typeface="Helvetica Neue"/>
            </a:endParaRPr>
          </a:p>
        </p:txBody>
      </p:sp>
      <p:sp>
        <p:nvSpPr>
          <p:cNvPr id="903" name="Google Shape;903;p51"/>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Trebuchet MS"/>
                <a:ea typeface="Trebuchet MS"/>
                <a:cs typeface="Trebuchet MS"/>
                <a:sym typeface="Trebuchet MS"/>
              </a:rPr>
              <a:t>C.-E. Wulz</a:t>
            </a:r>
            <a:endParaRPr sz="1000" b="0" i="1">
              <a:solidFill>
                <a:schemeClr val="lt1"/>
              </a:solidFill>
              <a:latin typeface="Trebuchet MS"/>
              <a:ea typeface="Trebuchet MS"/>
              <a:cs typeface="Trebuchet MS"/>
              <a:sym typeface="Trebuchet MS"/>
            </a:endParaRPr>
          </a:p>
        </p:txBody>
      </p:sp>
      <p:sp>
        <p:nvSpPr>
          <p:cNvPr id="904" name="Google Shape;904;p51"/>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Trebuchet MS"/>
                <a:ea typeface="Trebuchet MS"/>
                <a:cs typeface="Trebuchet MS"/>
                <a:sym typeface="Trebuchet MS"/>
              </a:rPr>
              <a:t>55</a:t>
            </a:fld>
            <a:endParaRPr sz="1000" b="0" i="1">
              <a:solidFill>
                <a:schemeClr val="lt1"/>
              </a:solidFill>
              <a:latin typeface="Trebuchet MS"/>
              <a:ea typeface="Trebuchet MS"/>
              <a:cs typeface="Trebuchet MS"/>
              <a:sym typeface="Trebuchet MS"/>
            </a:endParaRPr>
          </a:p>
        </p:txBody>
      </p:sp>
      <p:pic>
        <p:nvPicPr>
          <p:cNvPr id="905" name="Google Shape;905;p51" descr="fisori_photon_tv"/>
          <p:cNvPicPr preferRelativeResize="0"/>
          <p:nvPr/>
        </p:nvPicPr>
        <p:blipFill rotWithShape="1">
          <a:blip r:embed="rId7">
            <a:alphaModFix/>
          </a:blip>
          <a:srcRect l="8383" t="7425" r="6112" b="5335"/>
          <a:stretch/>
        </p:blipFill>
        <p:spPr>
          <a:xfrm>
            <a:off x="927100" y="3084958"/>
            <a:ext cx="1747830" cy="1609811"/>
          </a:xfrm>
          <a:prstGeom prst="rect">
            <a:avLst/>
          </a:prstGeom>
          <a:noFill/>
          <a:ln>
            <a:noFill/>
          </a:ln>
        </p:spPr>
      </p:pic>
      <p:pic>
        <p:nvPicPr>
          <p:cNvPr id="906" name="Google Shape;906;p51" descr="fisori_tv_re"/>
          <p:cNvPicPr preferRelativeResize="0"/>
          <p:nvPr/>
        </p:nvPicPr>
        <p:blipFill rotWithShape="1">
          <a:blip r:embed="rId8">
            <a:alphaModFix/>
          </a:blip>
          <a:srcRect l="5084" t="10187" r="6778" b="8313"/>
          <a:stretch/>
        </p:blipFill>
        <p:spPr>
          <a:xfrm>
            <a:off x="888218" y="926398"/>
            <a:ext cx="1726387" cy="1593496"/>
          </a:xfrm>
          <a:prstGeom prst="rect">
            <a:avLst/>
          </a:prstGeom>
          <a:noFill/>
          <a:ln>
            <a:noFill/>
          </a:ln>
        </p:spPr>
      </p:pic>
      <p:sp>
        <p:nvSpPr>
          <p:cNvPr id="907" name="Google Shape;907;p51"/>
          <p:cNvSpPr txBox="1"/>
          <p:nvPr/>
        </p:nvSpPr>
        <p:spPr>
          <a:xfrm>
            <a:off x="965200" y="4775201"/>
            <a:ext cx="20955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F2F2F2"/>
                </a:solidFill>
                <a:latin typeface="Trebuchet MS"/>
                <a:ea typeface="Trebuchet MS"/>
                <a:cs typeface="Trebuchet MS"/>
                <a:sym typeface="Trebuchet MS"/>
              </a:rPr>
              <a:t>Konventionelle Krebstherapie mit Photonen</a:t>
            </a:r>
            <a:endParaRPr sz="1400" b="1">
              <a:solidFill>
                <a:srgbClr val="F2F2F2"/>
              </a:solidFill>
              <a:latin typeface="Trebuchet MS"/>
              <a:ea typeface="Trebuchet MS"/>
              <a:cs typeface="Trebuchet MS"/>
              <a:sym typeface="Trebuchet MS"/>
            </a:endParaRPr>
          </a:p>
        </p:txBody>
      </p:sp>
      <p:pic>
        <p:nvPicPr>
          <p:cNvPr id="908" name="Google Shape;908;p51" descr="aeskulap.jpg"/>
          <p:cNvPicPr preferRelativeResize="0"/>
          <p:nvPr/>
        </p:nvPicPr>
        <p:blipFill rotWithShape="1">
          <a:blip r:embed="rId9">
            <a:alphaModFix/>
          </a:blip>
          <a:srcRect/>
          <a:stretch/>
        </p:blipFill>
        <p:spPr>
          <a:xfrm>
            <a:off x="270933" y="304794"/>
            <a:ext cx="578115" cy="965200"/>
          </a:xfrm>
          <a:prstGeom prst="rect">
            <a:avLst/>
          </a:prstGeom>
          <a:noFill/>
          <a:ln>
            <a:noFill/>
          </a:ln>
        </p:spPr>
      </p:pic>
      <p:sp>
        <p:nvSpPr>
          <p:cNvPr id="2" name="Google Shape;12;p56">
            <a:extLst>
              <a:ext uri="{FF2B5EF4-FFF2-40B4-BE49-F238E27FC236}">
                <a16:creationId xmlns:a16="http://schemas.microsoft.com/office/drawing/2014/main" id="{1C885F33-6271-2BA5-395D-EF1ECE6BE189}"/>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62699"/>
        </a:solidFill>
        <a:effectLst/>
      </p:bgPr>
    </p:bg>
    <p:spTree>
      <p:nvGrpSpPr>
        <p:cNvPr id="1" name="Shape 913"/>
        <p:cNvGrpSpPr/>
        <p:nvPr/>
      </p:nvGrpSpPr>
      <p:grpSpPr>
        <a:xfrm>
          <a:off x="0" y="0"/>
          <a:ext cx="0" cy="0"/>
          <a:chOff x="0" y="0"/>
          <a:chExt cx="0" cy="0"/>
        </a:xfrm>
      </p:grpSpPr>
      <p:sp>
        <p:nvSpPr>
          <p:cNvPr id="914" name="Google Shape;914;p52"/>
          <p:cNvSpPr txBox="1"/>
          <p:nvPr/>
        </p:nvSpPr>
        <p:spPr>
          <a:xfrm>
            <a:off x="850900" y="508001"/>
            <a:ext cx="9245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dirty="0" err="1">
                <a:solidFill>
                  <a:srgbClr val="F2F2F2"/>
                </a:solidFill>
                <a:latin typeface="Trebuchet MS"/>
                <a:ea typeface="Trebuchet MS"/>
                <a:cs typeface="Trebuchet MS"/>
                <a:sym typeface="Trebuchet MS"/>
              </a:rPr>
              <a:t>Geburt</a:t>
            </a:r>
            <a:r>
              <a:rPr lang="en-US" sz="2800" b="0" dirty="0">
                <a:solidFill>
                  <a:srgbClr val="F2F2F2"/>
                </a:solidFill>
                <a:latin typeface="Trebuchet MS"/>
                <a:ea typeface="Trebuchet MS"/>
                <a:cs typeface="Trebuchet MS"/>
                <a:sym typeface="Trebuchet MS"/>
              </a:rPr>
              <a:t> des WWW 1989</a:t>
            </a:r>
            <a:endParaRPr sz="2800" b="0" dirty="0">
              <a:solidFill>
                <a:srgbClr val="F2F2F2"/>
              </a:solidFill>
              <a:latin typeface="Trebuchet MS"/>
              <a:ea typeface="Trebuchet MS"/>
              <a:cs typeface="Trebuchet MS"/>
              <a:sym typeface="Trebuchet MS"/>
            </a:endParaRPr>
          </a:p>
        </p:txBody>
      </p:sp>
      <p:sp>
        <p:nvSpPr>
          <p:cNvPr id="915" name="Google Shape;915;p52"/>
          <p:cNvSpPr/>
          <p:nvPr/>
        </p:nvSpPr>
        <p:spPr>
          <a:xfrm>
            <a:off x="1212850" y="3490918"/>
            <a:ext cx="2216150" cy="36933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a:solidFill>
                  <a:srgbClr val="FFFFFF"/>
                </a:solidFill>
                <a:latin typeface="Trebuchet MS"/>
                <a:ea typeface="Trebuchet MS"/>
                <a:cs typeface="Trebuchet MS"/>
                <a:sym typeface="Trebuchet MS"/>
              </a:rPr>
              <a:t>Sir Tim Berners-Lee</a:t>
            </a:r>
            <a:endParaRPr sz="1800" b="0">
              <a:solidFill>
                <a:srgbClr val="FFFFFF"/>
              </a:solidFill>
              <a:latin typeface="Trebuchet MS"/>
              <a:ea typeface="Trebuchet MS"/>
              <a:cs typeface="Trebuchet MS"/>
              <a:sym typeface="Trebuchet MS"/>
            </a:endParaRPr>
          </a:p>
        </p:txBody>
      </p:sp>
      <p:sp>
        <p:nvSpPr>
          <p:cNvPr id="916" name="Google Shape;916;p52"/>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Trebuchet MS"/>
                <a:ea typeface="Trebuchet MS"/>
                <a:cs typeface="Trebuchet MS"/>
                <a:sym typeface="Trebuchet MS"/>
              </a:rPr>
              <a:t>C.-E. Wulz</a:t>
            </a:r>
            <a:endParaRPr sz="1000" b="0" i="1">
              <a:solidFill>
                <a:schemeClr val="dk1"/>
              </a:solidFill>
              <a:latin typeface="Trebuchet MS"/>
              <a:ea typeface="Trebuchet MS"/>
              <a:cs typeface="Trebuchet MS"/>
              <a:sym typeface="Trebuchet MS"/>
            </a:endParaRPr>
          </a:p>
        </p:txBody>
      </p:sp>
      <p:sp>
        <p:nvSpPr>
          <p:cNvPr id="917" name="Google Shape;917;p52"/>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Trebuchet MS"/>
                <a:ea typeface="Trebuchet MS"/>
                <a:cs typeface="Trebuchet MS"/>
                <a:sym typeface="Trebuchet MS"/>
              </a:rPr>
              <a:t>56</a:t>
            </a:fld>
            <a:endParaRPr sz="1000" b="0" i="1">
              <a:solidFill>
                <a:schemeClr val="dk1"/>
              </a:solidFill>
              <a:latin typeface="Trebuchet MS"/>
              <a:ea typeface="Trebuchet MS"/>
              <a:cs typeface="Trebuchet MS"/>
              <a:sym typeface="Trebuchet MS"/>
            </a:endParaRPr>
          </a:p>
        </p:txBody>
      </p:sp>
      <p:pic>
        <p:nvPicPr>
          <p:cNvPr id="918" name="Google Shape;918;p52"/>
          <p:cNvPicPr preferRelativeResize="0"/>
          <p:nvPr/>
        </p:nvPicPr>
        <p:blipFill rotWithShape="1">
          <a:blip r:embed="rId3">
            <a:alphaModFix/>
          </a:blip>
          <a:srcRect/>
          <a:stretch/>
        </p:blipFill>
        <p:spPr>
          <a:xfrm>
            <a:off x="800100" y="1346200"/>
            <a:ext cx="3035430" cy="2044700"/>
          </a:xfrm>
          <a:prstGeom prst="rect">
            <a:avLst/>
          </a:prstGeom>
          <a:noFill/>
          <a:ln>
            <a:noFill/>
          </a:ln>
        </p:spPr>
      </p:pic>
      <p:sp>
        <p:nvSpPr>
          <p:cNvPr id="919" name="Google Shape;919;p52"/>
          <p:cNvSpPr/>
          <p:nvPr/>
        </p:nvSpPr>
        <p:spPr>
          <a:xfrm>
            <a:off x="444500" y="3981559"/>
            <a:ext cx="4953000"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D8D8D8"/>
                </a:solidFill>
                <a:latin typeface="Trebuchet MS"/>
                <a:ea typeface="Trebuchet MS"/>
                <a:cs typeface="Trebuchet MS"/>
                <a:sym typeface="Trebuchet MS"/>
              </a:rPr>
              <a:t>Am 30. April 1993 wurde das hypertext protocol mit folgendem Statement der Öffentlichkeit zugänglich gemacht:</a:t>
            </a:r>
            <a:endParaRPr/>
          </a:p>
          <a:p>
            <a:pPr marL="0" marR="0" lvl="0" indent="0" algn="l" rtl="0">
              <a:spcBef>
                <a:spcPts val="0"/>
              </a:spcBef>
              <a:spcAft>
                <a:spcPts val="0"/>
              </a:spcAft>
              <a:buNone/>
            </a:pPr>
            <a:endParaRPr sz="1800" b="1">
              <a:solidFill>
                <a:srgbClr val="21218A"/>
              </a:solidFill>
              <a:latin typeface="Trebuchet MS"/>
              <a:ea typeface="Trebuchet MS"/>
              <a:cs typeface="Trebuchet MS"/>
              <a:sym typeface="Trebuchet MS"/>
            </a:endParaRPr>
          </a:p>
          <a:p>
            <a:pPr marL="0" marR="0" lvl="0" indent="0" algn="l" rtl="0">
              <a:spcBef>
                <a:spcPts val="0"/>
              </a:spcBef>
              <a:spcAft>
                <a:spcPts val="0"/>
              </a:spcAft>
              <a:buNone/>
            </a:pPr>
            <a:r>
              <a:rPr lang="en-US" sz="1800" b="0">
                <a:solidFill>
                  <a:schemeClr val="lt1"/>
                </a:solidFill>
                <a:latin typeface="Trebuchet MS"/>
                <a:ea typeface="Trebuchet MS"/>
                <a:cs typeface="Trebuchet MS"/>
                <a:sym typeface="Trebuchet MS"/>
              </a:rPr>
              <a:t>“CERN relinquishes all intellectual property rights to this code, both source and binary and permission is given to anyone to use, duplicate, modify and distribute it.”</a:t>
            </a:r>
            <a:endParaRPr/>
          </a:p>
        </p:txBody>
      </p:sp>
      <p:pic>
        <p:nvPicPr>
          <p:cNvPr id="920" name="Google Shape;920;p52" descr="proposal.gif"/>
          <p:cNvPicPr preferRelativeResize="0"/>
          <p:nvPr/>
        </p:nvPicPr>
        <p:blipFill rotWithShape="1">
          <a:blip r:embed="rId4">
            <a:alphaModFix/>
          </a:blip>
          <a:srcRect/>
          <a:stretch/>
        </p:blipFill>
        <p:spPr>
          <a:xfrm>
            <a:off x="5480680" y="1308100"/>
            <a:ext cx="3867187" cy="5207000"/>
          </a:xfrm>
          <a:prstGeom prst="rect">
            <a:avLst/>
          </a:prstGeom>
          <a:noFill/>
          <a:ln>
            <a:noFill/>
          </a:ln>
        </p:spPr>
      </p:pic>
      <p:pic>
        <p:nvPicPr>
          <p:cNvPr id="921" name="Google Shape;921;p52" descr="world-wide-web-logo.png"/>
          <p:cNvPicPr preferRelativeResize="0"/>
          <p:nvPr/>
        </p:nvPicPr>
        <p:blipFill rotWithShape="1">
          <a:blip r:embed="rId5">
            <a:alphaModFix/>
          </a:blip>
          <a:srcRect/>
          <a:stretch/>
        </p:blipFill>
        <p:spPr>
          <a:xfrm>
            <a:off x="241301" y="306344"/>
            <a:ext cx="825500" cy="836655"/>
          </a:xfrm>
          <a:prstGeom prst="rect">
            <a:avLst/>
          </a:prstGeom>
          <a:noFill/>
          <a:ln>
            <a:noFill/>
          </a:ln>
        </p:spPr>
      </p:pic>
      <p:pic>
        <p:nvPicPr>
          <p:cNvPr id="922" name="Google Shape;922;p52" descr="CERNlogo.png"/>
          <p:cNvPicPr preferRelativeResize="0"/>
          <p:nvPr/>
        </p:nvPicPr>
        <p:blipFill rotWithShape="1">
          <a:blip r:embed="rId6">
            <a:alphaModFix/>
          </a:blip>
          <a:srcRect/>
          <a:stretch/>
        </p:blipFill>
        <p:spPr>
          <a:xfrm>
            <a:off x="8495870" y="241300"/>
            <a:ext cx="882221" cy="8763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Shape 926"/>
        <p:cNvGrpSpPr/>
        <p:nvPr/>
      </p:nvGrpSpPr>
      <p:grpSpPr>
        <a:xfrm>
          <a:off x="0" y="0"/>
          <a:ext cx="0" cy="0"/>
          <a:chOff x="0" y="0"/>
          <a:chExt cx="0" cy="0"/>
        </a:xfrm>
      </p:grpSpPr>
      <p:sp>
        <p:nvSpPr>
          <p:cNvPr id="927" name="Google Shape;927;p53"/>
          <p:cNvSpPr txBox="1"/>
          <p:nvPr/>
        </p:nvSpPr>
        <p:spPr>
          <a:xfrm>
            <a:off x="850900" y="508001"/>
            <a:ext cx="9245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a:solidFill>
                  <a:srgbClr val="00664C"/>
                </a:solidFill>
                <a:latin typeface="Trebuchet MS"/>
                <a:ea typeface="Trebuchet MS"/>
                <a:cs typeface="Trebuchet MS"/>
                <a:sym typeface="Trebuchet MS"/>
              </a:rPr>
              <a:t>Der erste kapazitive Touchscreen</a:t>
            </a:r>
            <a:endParaRPr sz="2800" b="0">
              <a:solidFill>
                <a:srgbClr val="00664C"/>
              </a:solidFill>
              <a:latin typeface="Trebuchet MS"/>
              <a:ea typeface="Trebuchet MS"/>
              <a:cs typeface="Trebuchet MS"/>
              <a:sym typeface="Trebuchet MS"/>
            </a:endParaRPr>
          </a:p>
        </p:txBody>
      </p:sp>
      <p:pic>
        <p:nvPicPr>
          <p:cNvPr id="928" name="Google Shape;928;p53" descr="Stumpe_TouchscreenLogbook_June2010_Full.jpg"/>
          <p:cNvPicPr preferRelativeResize="0"/>
          <p:nvPr/>
        </p:nvPicPr>
        <p:blipFill rotWithShape="1">
          <a:blip r:embed="rId3">
            <a:alphaModFix/>
          </a:blip>
          <a:srcRect/>
          <a:stretch/>
        </p:blipFill>
        <p:spPr>
          <a:xfrm>
            <a:off x="5826086" y="1270000"/>
            <a:ext cx="3610014" cy="5177027"/>
          </a:xfrm>
          <a:prstGeom prst="rect">
            <a:avLst/>
          </a:prstGeom>
          <a:noFill/>
          <a:ln>
            <a:noFill/>
          </a:ln>
        </p:spPr>
      </p:pic>
      <p:sp>
        <p:nvSpPr>
          <p:cNvPr id="929" name="Google Shape;929;p53"/>
          <p:cNvSpPr/>
          <p:nvPr/>
        </p:nvSpPr>
        <p:spPr>
          <a:xfrm>
            <a:off x="933450" y="4913318"/>
            <a:ext cx="4413250" cy="147732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a:solidFill>
                  <a:schemeClr val="dk1"/>
                </a:solidFill>
                <a:latin typeface="Trebuchet MS"/>
                <a:ea typeface="Trebuchet MS"/>
                <a:cs typeface="Trebuchet MS"/>
                <a:sym typeface="Trebuchet MS"/>
              </a:rPr>
              <a:t>Bent Stumpe,</a:t>
            </a:r>
            <a:r>
              <a:rPr lang="en-US" sz="1800" b="0">
                <a:solidFill>
                  <a:srgbClr val="C83442"/>
                </a:solidFill>
                <a:latin typeface="Trebuchet MS"/>
                <a:ea typeface="Trebuchet MS"/>
                <a:cs typeface="Trebuchet MS"/>
                <a:sym typeface="Trebuchet MS"/>
              </a:rPr>
              <a:t> ein dänischer Ingenieur am CERN entwickelte 1972 den ersten kapazitiven Touchscreen (Smartphone, iPad, Bankomat etc.) für den SPS-Beschleuniger des CERN.</a:t>
            </a:r>
            <a:endParaRPr sz="1800" b="0">
              <a:solidFill>
                <a:srgbClr val="C83442"/>
              </a:solidFill>
              <a:latin typeface="Trebuchet MS"/>
              <a:ea typeface="Trebuchet MS"/>
              <a:cs typeface="Trebuchet MS"/>
              <a:sym typeface="Trebuchet MS"/>
            </a:endParaRPr>
          </a:p>
        </p:txBody>
      </p:sp>
      <p:pic>
        <p:nvPicPr>
          <p:cNvPr id="930" name="Google Shape;930;p53" descr="BentStumpe_touchscreen.jpg"/>
          <p:cNvPicPr preferRelativeResize="0"/>
          <p:nvPr/>
        </p:nvPicPr>
        <p:blipFill rotWithShape="1">
          <a:blip r:embed="rId4">
            <a:alphaModFix/>
          </a:blip>
          <a:srcRect/>
          <a:stretch/>
        </p:blipFill>
        <p:spPr>
          <a:xfrm>
            <a:off x="1015999" y="1892300"/>
            <a:ext cx="3902201" cy="2603500"/>
          </a:xfrm>
          <a:prstGeom prst="rect">
            <a:avLst/>
          </a:prstGeom>
          <a:noFill/>
          <a:ln>
            <a:noFill/>
          </a:ln>
        </p:spPr>
      </p:pic>
      <p:pic>
        <p:nvPicPr>
          <p:cNvPr id="931" name="Google Shape;931;p53" descr="CCtou4_04_10_002.jpg"/>
          <p:cNvPicPr preferRelativeResize="0"/>
          <p:nvPr/>
        </p:nvPicPr>
        <p:blipFill rotWithShape="1">
          <a:blip r:embed="rId5">
            <a:alphaModFix/>
          </a:blip>
          <a:srcRect/>
          <a:stretch/>
        </p:blipFill>
        <p:spPr>
          <a:xfrm>
            <a:off x="444500" y="351535"/>
            <a:ext cx="1727200" cy="1299857"/>
          </a:xfrm>
          <a:prstGeom prst="rect">
            <a:avLst/>
          </a:prstGeom>
          <a:noFill/>
          <a:ln>
            <a:noFill/>
          </a:ln>
        </p:spPr>
      </p:pic>
      <p:sp>
        <p:nvSpPr>
          <p:cNvPr id="932" name="Google Shape;932;p53"/>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dk1"/>
                </a:solidFill>
                <a:latin typeface="Trebuchet MS"/>
                <a:ea typeface="Trebuchet MS"/>
                <a:cs typeface="Trebuchet MS"/>
                <a:sym typeface="Trebuchet MS"/>
              </a:rPr>
              <a:t>C.-E. Wulz</a:t>
            </a:r>
            <a:endParaRPr sz="1000" b="0" i="1">
              <a:solidFill>
                <a:schemeClr val="dk1"/>
              </a:solidFill>
              <a:latin typeface="Trebuchet MS"/>
              <a:ea typeface="Trebuchet MS"/>
              <a:cs typeface="Trebuchet MS"/>
              <a:sym typeface="Trebuchet MS"/>
            </a:endParaRPr>
          </a:p>
        </p:txBody>
      </p:sp>
      <p:sp>
        <p:nvSpPr>
          <p:cNvPr id="933" name="Google Shape;933;p53"/>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dk1"/>
                </a:solidFill>
                <a:latin typeface="Trebuchet MS"/>
                <a:ea typeface="Trebuchet MS"/>
                <a:cs typeface="Trebuchet MS"/>
                <a:sym typeface="Trebuchet MS"/>
              </a:rPr>
              <a:t>57</a:t>
            </a:fld>
            <a:endParaRPr sz="1000" b="0" i="1">
              <a:solidFill>
                <a:schemeClr val="dk1"/>
              </a:solidFill>
              <a:latin typeface="Trebuchet MS"/>
              <a:ea typeface="Trebuchet MS"/>
              <a:cs typeface="Trebuchet MS"/>
              <a:sym typeface="Trebuchet MS"/>
            </a:endParaRPr>
          </a:p>
        </p:txBody>
      </p:sp>
      <p:pic>
        <p:nvPicPr>
          <p:cNvPr id="934" name="Google Shape;934;p53" descr="CERNlogo.png"/>
          <p:cNvPicPr preferRelativeResize="0"/>
          <p:nvPr/>
        </p:nvPicPr>
        <p:blipFill rotWithShape="1">
          <a:blip r:embed="rId6">
            <a:alphaModFix/>
          </a:blip>
          <a:srcRect/>
          <a:stretch/>
        </p:blipFill>
        <p:spPr>
          <a:xfrm>
            <a:off x="8495870" y="241300"/>
            <a:ext cx="882221" cy="8763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39"/>
        <p:cNvGrpSpPr/>
        <p:nvPr/>
      </p:nvGrpSpPr>
      <p:grpSpPr>
        <a:xfrm>
          <a:off x="0" y="0"/>
          <a:ext cx="0" cy="0"/>
          <a:chOff x="0" y="0"/>
          <a:chExt cx="0" cy="0"/>
        </a:xfrm>
      </p:grpSpPr>
      <p:sp>
        <p:nvSpPr>
          <p:cNvPr id="940" name="Google Shape;940;p54"/>
          <p:cNvSpPr txBox="1"/>
          <p:nvPr/>
        </p:nvSpPr>
        <p:spPr>
          <a:xfrm>
            <a:off x="317500" y="355600"/>
            <a:ext cx="924560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a:solidFill>
                  <a:schemeClr val="lt2"/>
                </a:solidFill>
                <a:latin typeface="Trebuchet MS"/>
                <a:ea typeface="Trebuchet MS"/>
                <a:cs typeface="Trebuchet MS"/>
                <a:sym typeface="Trebuchet MS"/>
              </a:rPr>
              <a:t>Beschleuniger und </a:t>
            </a:r>
            <a:r>
              <a:rPr lang="en-US" sz="2800" b="0">
                <a:solidFill>
                  <a:srgbClr val="FF0000"/>
                </a:solidFill>
                <a:latin typeface="Trebuchet MS"/>
                <a:ea typeface="Trebuchet MS"/>
                <a:cs typeface="Trebuchet MS"/>
                <a:sym typeface="Trebuchet MS"/>
              </a:rPr>
              <a:t>K</a:t>
            </a:r>
            <a:r>
              <a:rPr lang="en-US" sz="2800" b="0">
                <a:solidFill>
                  <a:srgbClr val="80FF00"/>
                </a:solidFill>
                <a:latin typeface="Trebuchet MS"/>
                <a:ea typeface="Trebuchet MS"/>
                <a:cs typeface="Trebuchet MS"/>
                <a:sym typeface="Trebuchet MS"/>
              </a:rPr>
              <a:t>u</a:t>
            </a:r>
            <a:r>
              <a:rPr lang="en-US" sz="2800" b="0">
                <a:solidFill>
                  <a:srgbClr val="FFFF00"/>
                </a:solidFill>
                <a:latin typeface="Trebuchet MS"/>
                <a:ea typeface="Trebuchet MS"/>
                <a:cs typeface="Trebuchet MS"/>
                <a:sym typeface="Trebuchet MS"/>
              </a:rPr>
              <a:t>n</a:t>
            </a:r>
            <a:r>
              <a:rPr lang="en-US" sz="2800" b="0">
                <a:solidFill>
                  <a:srgbClr val="80FF00"/>
                </a:solidFill>
                <a:latin typeface="Trebuchet MS"/>
                <a:ea typeface="Trebuchet MS"/>
                <a:cs typeface="Trebuchet MS"/>
                <a:sym typeface="Trebuchet MS"/>
              </a:rPr>
              <a:t>s</a:t>
            </a:r>
            <a:r>
              <a:rPr lang="en-US" sz="2800" b="0">
                <a:solidFill>
                  <a:srgbClr val="0080FF"/>
                </a:solidFill>
                <a:latin typeface="Trebuchet MS"/>
                <a:ea typeface="Trebuchet MS"/>
                <a:cs typeface="Trebuchet MS"/>
                <a:sym typeface="Trebuchet MS"/>
              </a:rPr>
              <a:t>t</a:t>
            </a:r>
            <a:r>
              <a:rPr lang="en-US" sz="2800" b="0">
                <a:solidFill>
                  <a:schemeClr val="lt2"/>
                </a:solidFill>
                <a:latin typeface="Trebuchet MS"/>
                <a:ea typeface="Trebuchet MS"/>
                <a:cs typeface="Trebuchet MS"/>
                <a:sym typeface="Trebuchet MS"/>
              </a:rPr>
              <a:t>: Think outside the box!</a:t>
            </a:r>
            <a:endParaRPr sz="1400" b="0">
              <a:solidFill>
                <a:srgbClr val="000000"/>
              </a:solidFill>
              <a:latin typeface="Times New Roman"/>
              <a:ea typeface="Times New Roman"/>
              <a:cs typeface="Times New Roman"/>
              <a:sym typeface="Times New Roman"/>
            </a:endParaRPr>
          </a:p>
        </p:txBody>
      </p:sp>
      <p:sp>
        <p:nvSpPr>
          <p:cNvPr id="941" name="Google Shape;941;p54"/>
          <p:cNvSpPr txBox="1"/>
          <p:nvPr/>
        </p:nvSpPr>
        <p:spPr>
          <a:xfrm>
            <a:off x="723900" y="2590801"/>
            <a:ext cx="291873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F2F2F2"/>
                </a:solidFill>
                <a:latin typeface="Trebuchet MS"/>
                <a:ea typeface="Trebuchet MS"/>
                <a:cs typeface="Trebuchet MS"/>
                <a:sym typeface="Trebuchet MS"/>
              </a:rPr>
              <a:t>Cancer therapy with carbon ions</a:t>
            </a:r>
            <a:endParaRPr sz="1400" b="1">
              <a:solidFill>
                <a:srgbClr val="F2F2F2"/>
              </a:solidFill>
              <a:latin typeface="Trebuchet MS"/>
              <a:ea typeface="Trebuchet MS"/>
              <a:cs typeface="Trebuchet MS"/>
              <a:sym typeface="Trebuchet MS"/>
            </a:endParaRPr>
          </a:p>
        </p:txBody>
      </p:sp>
      <p:sp>
        <p:nvSpPr>
          <p:cNvPr id="942" name="Google Shape;942;p54"/>
          <p:cNvSpPr txBox="1"/>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chemeClr val="lt1"/>
                </a:solidFill>
                <a:latin typeface="Trebuchet MS"/>
                <a:ea typeface="Trebuchet MS"/>
                <a:cs typeface="Trebuchet MS"/>
                <a:sym typeface="Trebuchet MS"/>
              </a:rPr>
              <a:t>C.-E. Wulz</a:t>
            </a:r>
            <a:endParaRPr sz="1000" b="0" i="1">
              <a:solidFill>
                <a:schemeClr val="lt1"/>
              </a:solidFill>
              <a:latin typeface="Trebuchet MS"/>
              <a:ea typeface="Trebuchet MS"/>
              <a:cs typeface="Trebuchet MS"/>
              <a:sym typeface="Trebuchet MS"/>
            </a:endParaRPr>
          </a:p>
        </p:txBody>
      </p:sp>
      <p:sp>
        <p:nvSpPr>
          <p:cNvPr id="943" name="Google Shape;943;p54"/>
          <p:cNvSpPr txBox="1"/>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chemeClr val="lt1"/>
                </a:solidFill>
                <a:latin typeface="Trebuchet MS"/>
                <a:ea typeface="Trebuchet MS"/>
                <a:cs typeface="Trebuchet MS"/>
                <a:sym typeface="Trebuchet MS"/>
              </a:rPr>
              <a:t>58</a:t>
            </a:fld>
            <a:endParaRPr sz="1000" b="0" i="1">
              <a:solidFill>
                <a:schemeClr val="lt1"/>
              </a:solidFill>
              <a:latin typeface="Trebuchet MS"/>
              <a:ea typeface="Trebuchet MS"/>
              <a:cs typeface="Trebuchet MS"/>
              <a:sym typeface="Trebuchet MS"/>
            </a:endParaRPr>
          </a:p>
        </p:txBody>
      </p:sp>
      <p:pic>
        <p:nvPicPr>
          <p:cNvPr id="944" name="Google Shape;944;p54"/>
          <p:cNvPicPr preferRelativeResize="0"/>
          <p:nvPr/>
        </p:nvPicPr>
        <p:blipFill rotWithShape="1">
          <a:blip r:embed="rId3">
            <a:alphaModFix/>
          </a:blip>
          <a:srcRect/>
          <a:stretch/>
        </p:blipFill>
        <p:spPr>
          <a:xfrm>
            <a:off x="863600" y="1073746"/>
            <a:ext cx="5401734" cy="4512131"/>
          </a:xfrm>
          <a:prstGeom prst="rect">
            <a:avLst/>
          </a:prstGeom>
          <a:noFill/>
          <a:ln>
            <a:noFill/>
          </a:ln>
        </p:spPr>
      </p:pic>
      <p:pic>
        <p:nvPicPr>
          <p:cNvPr id="945" name="Google Shape;945;p54"/>
          <p:cNvPicPr preferRelativeResize="0"/>
          <p:nvPr/>
        </p:nvPicPr>
        <p:blipFill rotWithShape="1">
          <a:blip r:embed="rId4">
            <a:alphaModFix/>
          </a:blip>
          <a:srcRect/>
          <a:stretch/>
        </p:blipFill>
        <p:spPr>
          <a:xfrm>
            <a:off x="6492910" y="1087965"/>
            <a:ext cx="2731530" cy="3901017"/>
          </a:xfrm>
          <a:prstGeom prst="rect">
            <a:avLst/>
          </a:prstGeom>
          <a:noFill/>
          <a:ln>
            <a:noFill/>
          </a:ln>
        </p:spPr>
      </p:pic>
      <p:sp>
        <p:nvSpPr>
          <p:cNvPr id="946" name="Google Shape;946;p54"/>
          <p:cNvSpPr/>
          <p:nvPr/>
        </p:nvSpPr>
        <p:spPr>
          <a:xfrm>
            <a:off x="872074" y="5667521"/>
            <a:ext cx="8576726" cy="92333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b="0">
                <a:solidFill>
                  <a:schemeClr val="lt1"/>
                </a:solidFill>
                <a:latin typeface="Trebuchet MS"/>
                <a:ea typeface="Trebuchet MS"/>
                <a:cs typeface="Trebuchet MS"/>
                <a:sym typeface="Trebuchet MS"/>
              </a:rPr>
              <a:t>PIXE (proton-induced X-ray emission): Untersuchung von Silberstiftzeichnungen Albrecht Dürers an der Universität Wien (Beschleuniger VERA) in Zusammenarbeit mit der Albertina und dem Louvre</a:t>
            </a:r>
            <a:endParaRPr sz="1800" b="0">
              <a:solidFill>
                <a:schemeClr val="lt1"/>
              </a:solidFill>
              <a:latin typeface="Trebuchet MS"/>
              <a:ea typeface="Trebuchet MS"/>
              <a:cs typeface="Trebuchet MS"/>
              <a:sym typeface="Trebuchet MS"/>
            </a:endParaRPr>
          </a:p>
        </p:txBody>
      </p:sp>
      <p:sp>
        <p:nvSpPr>
          <p:cNvPr id="947" name="Google Shape;947;p54"/>
          <p:cNvSpPr/>
          <p:nvPr/>
        </p:nvSpPr>
        <p:spPr>
          <a:xfrm>
            <a:off x="6866469" y="5091786"/>
            <a:ext cx="2302931"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a:solidFill>
                  <a:srgbClr val="AC552B"/>
                </a:solidFill>
                <a:latin typeface="Trebuchet MS"/>
                <a:ea typeface="Trebuchet MS"/>
                <a:cs typeface="Trebuchet MS"/>
                <a:sym typeface="Trebuchet MS"/>
              </a:rPr>
              <a:t>Dürers Vater</a:t>
            </a:r>
            <a:endParaRPr sz="1800" b="0">
              <a:solidFill>
                <a:srgbClr val="AC552B"/>
              </a:solidFill>
              <a:latin typeface="Trebuchet MS"/>
              <a:ea typeface="Trebuchet MS"/>
              <a:cs typeface="Trebuchet MS"/>
              <a:sym typeface="Trebuchet MS"/>
            </a:endParaRPr>
          </a:p>
        </p:txBody>
      </p:sp>
      <p:sp>
        <p:nvSpPr>
          <p:cNvPr id="2" name="Google Shape;12;p56">
            <a:extLst>
              <a:ext uri="{FF2B5EF4-FFF2-40B4-BE49-F238E27FC236}">
                <a16:creationId xmlns:a16="http://schemas.microsoft.com/office/drawing/2014/main" id="{12CF4D19-7B84-59DE-4F9A-F4746177EA56}"/>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21218A"/>
        </a:solidFill>
        <a:effectLst/>
      </p:bgPr>
    </p:bg>
    <p:spTree>
      <p:nvGrpSpPr>
        <p:cNvPr id="1" name="Shape 787"/>
        <p:cNvGrpSpPr/>
        <p:nvPr/>
      </p:nvGrpSpPr>
      <p:grpSpPr>
        <a:xfrm>
          <a:off x="0" y="0"/>
          <a:ext cx="0" cy="0"/>
          <a:chOff x="0" y="0"/>
          <a:chExt cx="0" cy="0"/>
        </a:xfrm>
      </p:grpSpPr>
      <p:sp>
        <p:nvSpPr>
          <p:cNvPr id="788" name="Google Shape;788;p44"/>
          <p:cNvSpPr txBox="1">
            <a:spLocks noGrp="1"/>
          </p:cNvSpPr>
          <p:nvPr>
            <p:ph type="dt" idx="4294967295"/>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a:solidFill>
                  <a:srgbClr val="FFFFFF"/>
                </a:solidFill>
                <a:latin typeface="Arial"/>
                <a:ea typeface="Arial"/>
                <a:cs typeface="Arial"/>
                <a:sym typeface="Arial"/>
              </a:rPr>
              <a:t>C.-E. Wulz</a:t>
            </a:r>
            <a:endParaRPr sz="1000" b="0" i="1">
              <a:solidFill>
                <a:srgbClr val="FFFFFF"/>
              </a:solidFill>
              <a:latin typeface="Arial"/>
              <a:ea typeface="Arial"/>
              <a:cs typeface="Arial"/>
              <a:sym typeface="Arial"/>
            </a:endParaRPr>
          </a:p>
        </p:txBody>
      </p:sp>
      <p:sp>
        <p:nvSpPr>
          <p:cNvPr id="789" name="Google Shape;789;p44"/>
          <p:cNvSpPr txBox="1">
            <a:spLocks noGrp="1"/>
          </p:cNvSpPr>
          <p:nvPr>
            <p:ph type="sldNum" idx="4294967295"/>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fld id="{00000000-1234-1234-1234-123412341234}" type="slidenum">
              <a:rPr lang="en-US" sz="1000" b="1" i="1">
                <a:solidFill>
                  <a:srgbClr val="FFFFFF"/>
                </a:solidFill>
                <a:latin typeface="Arial"/>
                <a:ea typeface="Arial"/>
                <a:cs typeface="Arial"/>
                <a:sym typeface="Arial"/>
              </a:rPr>
              <a:t>59</a:t>
            </a:fld>
            <a:endParaRPr sz="1000" b="0" i="1">
              <a:solidFill>
                <a:srgbClr val="FFFFFF"/>
              </a:solidFill>
              <a:latin typeface="Arial"/>
              <a:ea typeface="Arial"/>
              <a:cs typeface="Arial"/>
              <a:sym typeface="Arial"/>
            </a:endParaRPr>
          </a:p>
        </p:txBody>
      </p:sp>
      <p:pic>
        <p:nvPicPr>
          <p:cNvPr id="790" name="Google Shape;790;p44" descr="Universum_Geschichte.jpg"/>
          <p:cNvPicPr preferRelativeResize="0"/>
          <p:nvPr/>
        </p:nvPicPr>
        <p:blipFill rotWithShape="1">
          <a:blip r:embed="rId3">
            <a:alphaModFix/>
          </a:blip>
          <a:srcRect/>
          <a:stretch/>
        </p:blipFill>
        <p:spPr>
          <a:xfrm>
            <a:off x="1009673" y="977900"/>
            <a:ext cx="7990605" cy="5613400"/>
          </a:xfrm>
          <a:prstGeom prst="rect">
            <a:avLst/>
          </a:prstGeom>
          <a:noFill/>
          <a:ln>
            <a:noFill/>
          </a:ln>
        </p:spPr>
      </p:pic>
      <p:sp>
        <p:nvSpPr>
          <p:cNvPr id="791" name="Google Shape;791;p44"/>
          <p:cNvSpPr/>
          <p:nvPr/>
        </p:nvSpPr>
        <p:spPr>
          <a:xfrm>
            <a:off x="2625114" y="341412"/>
            <a:ext cx="4731984"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lt1"/>
                </a:solidFill>
                <a:latin typeface="Trebuchet MS"/>
                <a:ea typeface="Trebuchet MS"/>
                <a:cs typeface="Trebuchet MS"/>
                <a:sym typeface="Trebuchet MS"/>
              </a:rPr>
              <a:t>Geschichte des Universums</a:t>
            </a:r>
            <a:endParaRPr sz="2800" b="1">
              <a:solidFill>
                <a:schemeClr val="lt1"/>
              </a:solidFill>
              <a:latin typeface="Trebuchet MS"/>
              <a:ea typeface="Trebuchet MS"/>
              <a:cs typeface="Trebuchet MS"/>
              <a:sym typeface="Trebuchet MS"/>
            </a:endParaRPr>
          </a:p>
        </p:txBody>
      </p:sp>
      <p:sp>
        <p:nvSpPr>
          <p:cNvPr id="2" name="Google Shape;12;p56">
            <a:extLst>
              <a:ext uri="{FF2B5EF4-FFF2-40B4-BE49-F238E27FC236}">
                <a16:creationId xmlns:a16="http://schemas.microsoft.com/office/drawing/2014/main" id="{FF575334-826E-6ED6-AD6E-341A34405BA2}"/>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9"/>
        <p:cNvGrpSpPr/>
        <p:nvPr/>
      </p:nvGrpSpPr>
      <p:grpSpPr>
        <a:xfrm>
          <a:off x="0" y="0"/>
          <a:ext cx="0" cy="0"/>
          <a:chOff x="0" y="0"/>
          <a:chExt cx="0" cy="0"/>
        </a:xfrm>
      </p:grpSpPr>
      <p:pic>
        <p:nvPicPr>
          <p:cNvPr id="150" name="Google Shape;150;p6" descr="LIGO-KAGRA-VIRGO-Facilities-NW.jpg"/>
          <p:cNvPicPr preferRelativeResize="0"/>
          <p:nvPr/>
        </p:nvPicPr>
        <p:blipFill rotWithShape="1">
          <a:blip r:embed="rId3">
            <a:alphaModFix/>
          </a:blip>
          <a:srcRect/>
          <a:stretch/>
        </p:blipFill>
        <p:spPr>
          <a:xfrm>
            <a:off x="1726656" y="414305"/>
            <a:ext cx="6076077" cy="6076077"/>
          </a:xfrm>
          <a:prstGeom prst="rect">
            <a:avLst/>
          </a:prstGeom>
          <a:noFill/>
          <a:ln>
            <a:noFill/>
          </a:ln>
        </p:spPr>
      </p:pic>
      <p:sp>
        <p:nvSpPr>
          <p:cNvPr id="151" name="Google Shape;151;p6"/>
          <p:cNvSpPr/>
          <p:nvPr/>
        </p:nvSpPr>
        <p:spPr>
          <a:xfrm>
            <a:off x="651817" y="2502899"/>
            <a:ext cx="269615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Calibri"/>
                <a:ea typeface="Calibri"/>
                <a:cs typeface="Calibri"/>
                <a:sym typeface="Calibri"/>
              </a:rPr>
              <a:t>LIGO-Hanford (USA)</a:t>
            </a:r>
            <a:endParaRPr sz="2400" b="1">
              <a:solidFill>
                <a:srgbClr val="DDFFF6"/>
              </a:solidFill>
              <a:latin typeface="Times New Roman"/>
              <a:ea typeface="Times New Roman"/>
              <a:cs typeface="Times New Roman"/>
              <a:sym typeface="Times New Roman"/>
            </a:endParaRPr>
          </a:p>
        </p:txBody>
      </p:sp>
      <p:sp>
        <p:nvSpPr>
          <p:cNvPr id="152" name="Google Shape;152;p6"/>
          <p:cNvSpPr/>
          <p:nvPr/>
        </p:nvSpPr>
        <p:spPr>
          <a:xfrm>
            <a:off x="6416483" y="5919289"/>
            <a:ext cx="31935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Calibri"/>
                <a:ea typeface="Calibri"/>
                <a:cs typeface="Calibri"/>
                <a:sym typeface="Calibri"/>
              </a:rPr>
              <a:t>LIGO-Livingston (USA)</a:t>
            </a:r>
            <a:endParaRPr sz="2400" b="1">
              <a:solidFill>
                <a:srgbClr val="DDFFF6"/>
              </a:solidFill>
              <a:latin typeface="Times New Roman"/>
              <a:ea typeface="Times New Roman"/>
              <a:cs typeface="Times New Roman"/>
              <a:sym typeface="Times New Roman"/>
            </a:endParaRPr>
          </a:p>
        </p:txBody>
      </p:sp>
      <p:sp>
        <p:nvSpPr>
          <p:cNvPr id="153" name="Google Shape;153;p6"/>
          <p:cNvSpPr/>
          <p:nvPr/>
        </p:nvSpPr>
        <p:spPr>
          <a:xfrm>
            <a:off x="651817" y="3925248"/>
            <a:ext cx="301162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Calibri"/>
                <a:ea typeface="Calibri"/>
                <a:cs typeface="Calibri"/>
                <a:sym typeface="Calibri"/>
              </a:rPr>
              <a:t>VIRGO-Cascina (Italien)</a:t>
            </a:r>
            <a:endParaRPr sz="2400" b="1">
              <a:solidFill>
                <a:srgbClr val="DDFFF6"/>
              </a:solidFill>
              <a:latin typeface="Times New Roman"/>
              <a:ea typeface="Times New Roman"/>
              <a:cs typeface="Times New Roman"/>
              <a:sym typeface="Times New Roman"/>
            </a:endParaRPr>
          </a:p>
        </p:txBody>
      </p:sp>
      <p:sp>
        <p:nvSpPr>
          <p:cNvPr id="154" name="Google Shape;154;p6"/>
          <p:cNvSpPr/>
          <p:nvPr/>
        </p:nvSpPr>
        <p:spPr>
          <a:xfrm>
            <a:off x="7047551" y="884055"/>
            <a:ext cx="269615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a:solidFill>
                  <a:schemeClr val="lt1"/>
                </a:solidFill>
                <a:latin typeface="Calibri"/>
                <a:ea typeface="Calibri"/>
                <a:cs typeface="Calibri"/>
                <a:sym typeface="Calibri"/>
              </a:rPr>
              <a:t>KAGRA-Kamioka (Japan)</a:t>
            </a:r>
            <a:endParaRPr sz="2400" b="1">
              <a:solidFill>
                <a:srgbClr val="DDFFF6"/>
              </a:solidFill>
              <a:latin typeface="Times New Roman"/>
              <a:ea typeface="Times New Roman"/>
              <a:cs typeface="Times New Roman"/>
              <a:sym typeface="Times New Roman"/>
            </a:endParaRPr>
          </a:p>
        </p:txBody>
      </p:sp>
      <p:sp>
        <p:nvSpPr>
          <p:cNvPr id="155" name="Google Shape;155;p6"/>
          <p:cNvSpPr/>
          <p:nvPr/>
        </p:nvSpPr>
        <p:spPr>
          <a:xfrm>
            <a:off x="651817" y="515965"/>
            <a:ext cx="7972425" cy="1415345"/>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en-US" sz="3600" b="0" dirty="0" err="1">
                <a:solidFill>
                  <a:srgbClr val="F2F2F2"/>
                </a:solidFill>
                <a:latin typeface="Calibri"/>
                <a:ea typeface="Calibri"/>
                <a:cs typeface="Calibri"/>
                <a:sym typeface="Calibri"/>
              </a:rPr>
              <a:t>Nachweis</a:t>
            </a:r>
            <a:r>
              <a:rPr lang="en-US" sz="3600" b="0" dirty="0">
                <a:solidFill>
                  <a:srgbClr val="F2F2F2"/>
                </a:solidFill>
                <a:latin typeface="Calibri"/>
                <a:ea typeface="Calibri"/>
                <a:cs typeface="Calibri"/>
                <a:sym typeface="Calibri"/>
              </a:rPr>
              <a:t> von </a:t>
            </a:r>
            <a:r>
              <a:rPr lang="en-US" sz="3600" b="0" dirty="0" err="1">
                <a:solidFill>
                  <a:srgbClr val="F2F2F2"/>
                </a:solidFill>
                <a:latin typeface="Calibri"/>
                <a:ea typeface="Calibri"/>
                <a:cs typeface="Calibri"/>
                <a:sym typeface="Calibri"/>
              </a:rPr>
              <a:t>Gravitationswellen</a:t>
            </a:r>
            <a:endParaRPr dirty="0"/>
          </a:p>
          <a:p>
            <a:pPr marL="0" marR="0" lvl="0" indent="0" algn="l" rtl="0">
              <a:lnSpc>
                <a:spcPct val="97222"/>
              </a:lnSpc>
              <a:spcBef>
                <a:spcPts val="0"/>
              </a:spcBef>
              <a:spcAft>
                <a:spcPts val="0"/>
              </a:spcAft>
              <a:buNone/>
            </a:pPr>
            <a:r>
              <a:rPr lang="en-US" sz="3600" b="0" dirty="0" err="1">
                <a:solidFill>
                  <a:srgbClr val="FFFF66"/>
                </a:solidFill>
                <a:latin typeface="Calibri"/>
                <a:ea typeface="Calibri"/>
                <a:cs typeface="Calibri"/>
                <a:sym typeface="Calibri"/>
              </a:rPr>
              <a:t>Laserinterferometer</a:t>
            </a:r>
            <a:endParaRPr dirty="0"/>
          </a:p>
          <a:p>
            <a:pPr marL="0" marR="0" lvl="0" indent="0" algn="l" rtl="0">
              <a:lnSpc>
                <a:spcPct val="175000"/>
              </a:lnSpc>
              <a:spcBef>
                <a:spcPts val="0"/>
              </a:spcBef>
              <a:spcAft>
                <a:spcPts val="0"/>
              </a:spcAft>
              <a:buNone/>
            </a:pPr>
            <a:endParaRPr sz="2000" b="0" dirty="0">
              <a:solidFill>
                <a:srgbClr val="F2F2F2"/>
              </a:solidFill>
              <a:latin typeface="Calibri"/>
              <a:ea typeface="Calibri"/>
              <a:cs typeface="Calibri"/>
              <a:sym typeface="Calibri"/>
            </a:endParaRPr>
          </a:p>
        </p:txBody>
      </p:sp>
      <p:sp>
        <p:nvSpPr>
          <p:cNvPr id="156" name="Google Shape;156;p6"/>
          <p:cNvSpPr/>
          <p:nvPr/>
        </p:nvSpPr>
        <p:spPr>
          <a:xfrm>
            <a:off x="7140564" y="2551481"/>
            <a:ext cx="2484159" cy="830997"/>
          </a:xfrm>
          <a:prstGeom prst="rect">
            <a:avLst/>
          </a:prstGeom>
          <a:solidFill>
            <a:srgbClr val="7F7F7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dirty="0" err="1">
                <a:solidFill>
                  <a:srgbClr val="FFFF66"/>
                </a:solidFill>
                <a:latin typeface="Calibri"/>
                <a:ea typeface="Calibri"/>
                <a:cs typeface="Calibri"/>
                <a:sym typeface="Calibri"/>
              </a:rPr>
              <a:t>Längenänderung</a:t>
            </a:r>
            <a:r>
              <a:rPr lang="en-US" sz="2400" b="0" dirty="0">
                <a:solidFill>
                  <a:srgbClr val="FFFF66"/>
                </a:solidFill>
                <a:latin typeface="Calibri"/>
                <a:ea typeface="Calibri"/>
                <a:cs typeface="Calibri"/>
                <a:sym typeface="Calibri"/>
              </a:rPr>
              <a:t>: </a:t>
            </a:r>
            <a:endParaRPr dirty="0"/>
          </a:p>
          <a:p>
            <a:pPr marL="0" marR="0" lvl="0" indent="0" algn="ctr" rtl="0">
              <a:spcBef>
                <a:spcPts val="0"/>
              </a:spcBef>
              <a:spcAft>
                <a:spcPts val="0"/>
              </a:spcAft>
              <a:buNone/>
            </a:pPr>
            <a:r>
              <a:rPr lang="en-US" sz="2400" b="0" dirty="0">
                <a:solidFill>
                  <a:srgbClr val="FFFF66"/>
                </a:solidFill>
                <a:latin typeface="Calibri"/>
                <a:ea typeface="Calibri"/>
                <a:cs typeface="Calibri"/>
                <a:sym typeface="Calibri"/>
              </a:rPr>
              <a:t>ca. 10</a:t>
            </a:r>
            <a:r>
              <a:rPr lang="en-US" sz="2400" b="0" baseline="30000" dirty="0">
                <a:solidFill>
                  <a:srgbClr val="FFFF66"/>
                </a:solidFill>
                <a:latin typeface="Calibri"/>
                <a:ea typeface="Calibri"/>
                <a:cs typeface="Calibri"/>
                <a:sym typeface="Calibri"/>
              </a:rPr>
              <a:t>-18</a:t>
            </a:r>
            <a:r>
              <a:rPr lang="en-US" sz="2400" b="0" dirty="0">
                <a:solidFill>
                  <a:srgbClr val="FFFF66"/>
                </a:solidFill>
                <a:latin typeface="Calibri"/>
                <a:ea typeface="Calibri"/>
                <a:cs typeface="Calibri"/>
                <a:sym typeface="Calibri"/>
              </a:rPr>
              <a:t>m/km</a:t>
            </a:r>
            <a:endParaRPr sz="2400" b="1" dirty="0">
              <a:solidFill>
                <a:srgbClr val="FFFF66"/>
              </a:solidFill>
              <a:latin typeface="Times New Roman"/>
              <a:ea typeface="Times New Roman"/>
              <a:cs typeface="Times New Roman"/>
              <a:sym typeface="Times New Roman"/>
            </a:endParaRPr>
          </a:p>
        </p:txBody>
      </p:sp>
      <p:pic>
        <p:nvPicPr>
          <p:cNvPr id="157" name="Google Shape;157;p6" descr="nobel_medal.jpg"/>
          <p:cNvPicPr preferRelativeResize="0"/>
          <p:nvPr/>
        </p:nvPicPr>
        <p:blipFill rotWithShape="1">
          <a:blip r:embed="rId4">
            <a:alphaModFix/>
          </a:blip>
          <a:srcRect/>
          <a:stretch/>
        </p:blipFill>
        <p:spPr>
          <a:xfrm>
            <a:off x="8284939" y="3922397"/>
            <a:ext cx="740833" cy="740833"/>
          </a:xfrm>
          <a:prstGeom prst="rect">
            <a:avLst/>
          </a:prstGeom>
          <a:noFill/>
          <a:ln>
            <a:noFill/>
          </a:ln>
        </p:spPr>
      </p:pic>
      <p:sp>
        <p:nvSpPr>
          <p:cNvPr id="158" name="Google Shape;158;p6"/>
          <p:cNvSpPr/>
          <p:nvPr/>
        </p:nvSpPr>
        <p:spPr>
          <a:xfrm>
            <a:off x="8345540" y="4618665"/>
            <a:ext cx="7046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BD714"/>
                </a:solidFill>
                <a:latin typeface="Calibri"/>
                <a:ea typeface="Calibri"/>
                <a:cs typeface="Calibri"/>
                <a:sym typeface="Calibri"/>
              </a:rPr>
              <a:t>2017</a:t>
            </a:r>
            <a:endParaRPr sz="2000" b="0">
              <a:solidFill>
                <a:srgbClr val="EBD714"/>
              </a:solidFill>
              <a:latin typeface="Calibri"/>
              <a:ea typeface="Calibri"/>
              <a:cs typeface="Calibri"/>
              <a:sym typeface="Calibri"/>
            </a:endParaRPr>
          </a:p>
        </p:txBody>
      </p:sp>
      <p:sp>
        <p:nvSpPr>
          <p:cNvPr id="159" name="Google Shape;159;p6"/>
          <p:cNvSpPr/>
          <p:nvPr/>
        </p:nvSpPr>
        <p:spPr>
          <a:xfrm>
            <a:off x="8071416" y="4990657"/>
            <a:ext cx="1126881" cy="73866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0">
                <a:solidFill>
                  <a:srgbClr val="FFFF66"/>
                </a:solidFill>
                <a:latin typeface="Calibri"/>
                <a:ea typeface="Calibri"/>
                <a:cs typeface="Calibri"/>
                <a:sym typeface="Calibri"/>
              </a:rPr>
              <a:t>Rainer Weiss</a:t>
            </a:r>
            <a:endParaRPr/>
          </a:p>
          <a:p>
            <a:pPr marL="0" marR="0" lvl="0" indent="0" algn="r" rtl="0">
              <a:spcBef>
                <a:spcPts val="0"/>
              </a:spcBef>
              <a:spcAft>
                <a:spcPts val="0"/>
              </a:spcAft>
              <a:buNone/>
            </a:pPr>
            <a:r>
              <a:rPr lang="en-US" sz="1400" b="0">
                <a:solidFill>
                  <a:srgbClr val="FFFF66"/>
                </a:solidFill>
                <a:latin typeface="Calibri"/>
                <a:ea typeface="Calibri"/>
                <a:cs typeface="Calibri"/>
                <a:sym typeface="Calibri"/>
              </a:rPr>
              <a:t>Barry Barish</a:t>
            </a:r>
            <a:endParaRPr sz="1400" b="0">
              <a:solidFill>
                <a:srgbClr val="FFFF66"/>
              </a:solidFill>
              <a:latin typeface="Calibri"/>
              <a:ea typeface="Calibri"/>
              <a:cs typeface="Calibri"/>
              <a:sym typeface="Calibri"/>
            </a:endParaRPr>
          </a:p>
          <a:p>
            <a:pPr marL="0" marR="0" lvl="0" indent="0" algn="r" rtl="0">
              <a:spcBef>
                <a:spcPts val="0"/>
              </a:spcBef>
              <a:spcAft>
                <a:spcPts val="0"/>
              </a:spcAft>
              <a:buNone/>
            </a:pPr>
            <a:r>
              <a:rPr lang="en-US" sz="1400" b="0">
                <a:solidFill>
                  <a:srgbClr val="FFFF66"/>
                </a:solidFill>
                <a:latin typeface="Calibri"/>
                <a:ea typeface="Calibri"/>
                <a:cs typeface="Calibri"/>
                <a:sym typeface="Calibri"/>
              </a:rPr>
              <a:t>Kip Thorne</a:t>
            </a:r>
            <a:endParaRPr sz="1400" b="1">
              <a:solidFill>
                <a:srgbClr val="DDFFF6"/>
              </a:solidFill>
              <a:latin typeface="Times New Roman"/>
              <a:ea typeface="Times New Roman"/>
              <a:cs typeface="Times New Roman"/>
              <a:sym typeface="Times New Roman"/>
            </a:endParaRPr>
          </a:p>
        </p:txBody>
      </p:sp>
      <p:sp>
        <p:nvSpPr>
          <p:cNvPr id="160" name="Google Shape;160;p6"/>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61" name="Google Shape;161;p6"/>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6</a:t>
            </a:fld>
            <a:endParaRPr b="0" i="0">
              <a:solidFill>
                <a:srgbClr val="FFFFFF"/>
              </a:solidFill>
              <a:latin typeface="Arial"/>
              <a:ea typeface="Arial"/>
              <a:cs typeface="Arial"/>
              <a:sym typeface="Arial"/>
            </a:endParaRPr>
          </a:p>
        </p:txBody>
      </p:sp>
      <p:sp>
        <p:nvSpPr>
          <p:cNvPr id="2" name="Google Shape;12;p56">
            <a:extLst>
              <a:ext uri="{FF2B5EF4-FFF2-40B4-BE49-F238E27FC236}">
                <a16:creationId xmlns:a16="http://schemas.microsoft.com/office/drawing/2014/main" id="{7D794C18-7DF5-D86F-A9F3-04C9882979FB}"/>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
        <p:nvSpPr>
          <p:cNvPr id="168" name="Google Shape;168;p7"/>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69" name="Google Shape;169;p7"/>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7</a:t>
            </a:fld>
            <a:endParaRPr b="0" i="0">
              <a:solidFill>
                <a:srgbClr val="FFFFFF"/>
              </a:solidFill>
              <a:latin typeface="Arial"/>
              <a:ea typeface="Arial"/>
              <a:cs typeface="Arial"/>
              <a:sym typeface="Arial"/>
            </a:endParaRPr>
          </a:p>
        </p:txBody>
      </p:sp>
      <p:sp>
        <p:nvSpPr>
          <p:cNvPr id="170" name="Google Shape;170;p7"/>
          <p:cNvSpPr/>
          <p:nvPr/>
        </p:nvSpPr>
        <p:spPr>
          <a:xfrm>
            <a:off x="537517" y="5646765"/>
            <a:ext cx="4478983" cy="966504"/>
          </a:xfrm>
          <a:prstGeom prst="rect">
            <a:avLst/>
          </a:prstGeom>
          <a:noFill/>
          <a:ln>
            <a:noFill/>
          </a:ln>
        </p:spPr>
        <p:txBody>
          <a:bodyPr spcFirstLastPara="1" wrap="square" lIns="91425" tIns="45700" rIns="91425" bIns="45700" anchor="t" anchorCtr="0">
            <a:spAutoFit/>
          </a:bodyPr>
          <a:lstStyle/>
          <a:p>
            <a:pPr marL="0" marR="0" lvl="0" indent="0" algn="l" rtl="0">
              <a:lnSpc>
                <a:spcPct val="109375"/>
              </a:lnSpc>
              <a:spcBef>
                <a:spcPts val="0"/>
              </a:spcBef>
              <a:spcAft>
                <a:spcPts val="0"/>
              </a:spcAft>
              <a:buNone/>
            </a:pPr>
            <a:r>
              <a:rPr lang="en-US" sz="3200" b="0">
                <a:solidFill>
                  <a:srgbClr val="FF6600"/>
                </a:solidFill>
                <a:latin typeface="Calibri"/>
                <a:ea typeface="Calibri"/>
                <a:cs typeface="Calibri"/>
                <a:sym typeface="Calibri"/>
              </a:rPr>
              <a:t>Laserinterferometer</a:t>
            </a:r>
            <a:endParaRPr/>
          </a:p>
          <a:p>
            <a:pPr marL="0" marR="0" lvl="0" indent="0" algn="l" rtl="0">
              <a:lnSpc>
                <a:spcPct val="175000"/>
              </a:lnSpc>
              <a:spcBef>
                <a:spcPts val="0"/>
              </a:spcBef>
              <a:spcAft>
                <a:spcPts val="0"/>
              </a:spcAft>
              <a:buNone/>
            </a:pPr>
            <a:endParaRPr sz="2000" b="0">
              <a:solidFill>
                <a:srgbClr val="F2F2F2"/>
              </a:solidFill>
              <a:latin typeface="Calibri"/>
              <a:ea typeface="Calibri"/>
              <a:cs typeface="Calibri"/>
              <a:sym typeface="Calibri"/>
            </a:endParaRPr>
          </a:p>
        </p:txBody>
      </p:sp>
      <p:sp>
        <p:nvSpPr>
          <p:cNvPr id="2" name="Google Shape;12;p56">
            <a:extLst>
              <a:ext uri="{FF2B5EF4-FFF2-40B4-BE49-F238E27FC236}">
                <a16:creationId xmlns:a16="http://schemas.microsoft.com/office/drawing/2014/main" id="{6AF33B3E-4BA4-3412-C6A6-D95E8AE383BC}"/>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6"/>
        <p:cNvGrpSpPr/>
        <p:nvPr/>
      </p:nvGrpSpPr>
      <p:grpSpPr>
        <a:xfrm>
          <a:off x="0" y="0"/>
          <a:ext cx="0" cy="0"/>
          <a:chOff x="0" y="0"/>
          <a:chExt cx="0" cy="0"/>
        </a:xfrm>
      </p:grpSpPr>
      <p:pic>
        <p:nvPicPr>
          <p:cNvPr id="177" name="Google Shape;177;p8" descr="Screen Shot 2021-11-13 at 20.58.55.png"/>
          <p:cNvPicPr preferRelativeResize="0"/>
          <p:nvPr/>
        </p:nvPicPr>
        <p:blipFill rotWithShape="1">
          <a:blip r:embed="rId3">
            <a:alphaModFix/>
          </a:blip>
          <a:srcRect/>
          <a:stretch/>
        </p:blipFill>
        <p:spPr>
          <a:xfrm>
            <a:off x="994189" y="2408481"/>
            <a:ext cx="4338194" cy="4240123"/>
          </a:xfrm>
          <a:prstGeom prst="rect">
            <a:avLst/>
          </a:prstGeom>
          <a:noFill/>
          <a:ln>
            <a:noFill/>
          </a:ln>
        </p:spPr>
      </p:pic>
      <p:sp>
        <p:nvSpPr>
          <p:cNvPr id="178" name="Google Shape;178;p8"/>
          <p:cNvSpPr/>
          <p:nvPr/>
        </p:nvSpPr>
        <p:spPr>
          <a:xfrm>
            <a:off x="484913" y="228456"/>
            <a:ext cx="8670238" cy="5373162"/>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en-US" sz="3200" b="0" dirty="0" err="1">
                <a:solidFill>
                  <a:srgbClr val="FF6600"/>
                </a:solidFill>
                <a:latin typeface="Calibri"/>
                <a:ea typeface="Calibri"/>
                <a:cs typeface="Calibri"/>
                <a:sym typeface="Calibri"/>
              </a:rPr>
              <a:t>Neues</a:t>
            </a:r>
            <a:r>
              <a:rPr lang="en-US" sz="3200" b="0" dirty="0">
                <a:solidFill>
                  <a:srgbClr val="FF6600"/>
                </a:solidFill>
                <a:latin typeface="Calibri"/>
                <a:ea typeface="Calibri"/>
                <a:cs typeface="Calibri"/>
                <a:sym typeface="Calibri"/>
              </a:rPr>
              <a:t> </a:t>
            </a:r>
            <a:r>
              <a:rPr lang="en-US" sz="3200" b="0" dirty="0" err="1">
                <a:solidFill>
                  <a:srgbClr val="FF6600"/>
                </a:solidFill>
                <a:latin typeface="Calibri"/>
                <a:ea typeface="Calibri"/>
                <a:cs typeface="Calibri"/>
                <a:sym typeface="Calibri"/>
              </a:rPr>
              <a:t>über</a:t>
            </a:r>
            <a:r>
              <a:rPr lang="en-US" sz="3200" b="0" dirty="0">
                <a:solidFill>
                  <a:srgbClr val="FF6600"/>
                </a:solidFill>
                <a:latin typeface="Calibri"/>
                <a:ea typeface="Calibri"/>
                <a:cs typeface="Calibri"/>
                <a:sym typeface="Calibri"/>
              </a:rPr>
              <a:t> </a:t>
            </a:r>
            <a:r>
              <a:rPr lang="en-US" sz="3200" b="0" dirty="0" err="1">
                <a:solidFill>
                  <a:srgbClr val="FF6600"/>
                </a:solidFill>
                <a:latin typeface="Calibri"/>
                <a:ea typeface="Calibri"/>
                <a:cs typeface="Calibri"/>
                <a:sym typeface="Calibri"/>
              </a:rPr>
              <a:t>Schwarze</a:t>
            </a:r>
            <a:r>
              <a:rPr lang="en-US" sz="3200" b="0" dirty="0">
                <a:solidFill>
                  <a:srgbClr val="FF6600"/>
                </a:solidFill>
                <a:latin typeface="Calibri"/>
                <a:ea typeface="Calibri"/>
                <a:cs typeface="Calibri"/>
                <a:sym typeface="Calibri"/>
              </a:rPr>
              <a:t> </a:t>
            </a:r>
            <a:r>
              <a:rPr lang="en-US" sz="3200" b="0" dirty="0" err="1">
                <a:solidFill>
                  <a:srgbClr val="FF6600"/>
                </a:solidFill>
                <a:latin typeface="Calibri"/>
                <a:ea typeface="Calibri"/>
                <a:cs typeface="Calibri"/>
                <a:sym typeface="Calibri"/>
              </a:rPr>
              <a:t>Löcher</a:t>
            </a:r>
            <a:endParaRPr sz="1200" dirty="0"/>
          </a:p>
          <a:p>
            <a:pPr marL="914400" marR="0" lvl="1" indent="-457200" algn="l" rtl="0">
              <a:lnSpc>
                <a:spcPct val="145833"/>
              </a:lnSpc>
              <a:spcBef>
                <a:spcPts val="0"/>
              </a:spcBef>
              <a:spcAft>
                <a:spcPts val="0"/>
              </a:spcAft>
              <a:buClr>
                <a:srgbClr val="FFFF66"/>
              </a:buClr>
              <a:buSzPts val="2400"/>
              <a:buFont typeface="Arial"/>
              <a:buChar char="•"/>
            </a:pPr>
            <a:r>
              <a:rPr lang="de-DE" sz="2000" b="0" i="0" u="none" strike="noStrike" cap="none" dirty="0">
                <a:solidFill>
                  <a:srgbClr val="FFFF66"/>
                </a:solidFill>
                <a:latin typeface="Calibri"/>
                <a:ea typeface="Calibri"/>
                <a:cs typeface="Calibri"/>
                <a:sym typeface="Calibri"/>
              </a:rPr>
              <a:t>Roger Penrose:</a:t>
            </a:r>
            <a:r>
              <a:rPr lang="de-DE" sz="2000" b="0" i="0" u="none" strike="noStrike" cap="none" dirty="0">
                <a:solidFill>
                  <a:srgbClr val="F2F2F2"/>
                </a:solidFill>
                <a:latin typeface="Calibri"/>
                <a:ea typeface="Calibri"/>
                <a:cs typeface="Calibri"/>
                <a:sym typeface="Calibri"/>
              </a:rPr>
              <a:t> Allgemeine Relativitätstheorie erlaubt sie</a:t>
            </a:r>
            <a:endParaRPr lang="de-DE" sz="1200" dirty="0"/>
          </a:p>
          <a:p>
            <a:pPr marL="914400" marR="0" lvl="1" indent="-457200" algn="l" rtl="0">
              <a:lnSpc>
                <a:spcPct val="104166"/>
              </a:lnSpc>
              <a:spcBef>
                <a:spcPts val="0"/>
              </a:spcBef>
              <a:spcAft>
                <a:spcPts val="0"/>
              </a:spcAft>
              <a:buClr>
                <a:srgbClr val="FFFF66"/>
              </a:buClr>
              <a:buSzPts val="2400"/>
              <a:buFont typeface="Arial"/>
              <a:buChar char="•"/>
            </a:pPr>
            <a:r>
              <a:rPr lang="de-DE" sz="2000" b="0" i="0" u="none" strike="noStrike" cap="none" dirty="0">
                <a:solidFill>
                  <a:srgbClr val="FFFF66"/>
                </a:solidFill>
                <a:latin typeface="Calibri"/>
                <a:ea typeface="Calibri"/>
                <a:cs typeface="Calibri"/>
                <a:sym typeface="Calibri"/>
              </a:rPr>
              <a:t>Rainer </a:t>
            </a:r>
            <a:r>
              <a:rPr lang="de-DE" sz="2000" b="0" i="0" u="none" strike="noStrike" cap="none" dirty="0" err="1">
                <a:solidFill>
                  <a:srgbClr val="FFFF66"/>
                </a:solidFill>
                <a:latin typeface="Calibri"/>
                <a:ea typeface="Calibri"/>
                <a:cs typeface="Calibri"/>
                <a:sym typeface="Calibri"/>
              </a:rPr>
              <a:t>Genzel</a:t>
            </a:r>
            <a:r>
              <a:rPr lang="de-DE" sz="2000" b="0" i="0" u="none" strike="noStrike" cap="none" dirty="0">
                <a:solidFill>
                  <a:srgbClr val="FFFF66"/>
                </a:solidFill>
                <a:latin typeface="Calibri"/>
                <a:ea typeface="Calibri"/>
                <a:cs typeface="Calibri"/>
                <a:sym typeface="Calibri"/>
              </a:rPr>
              <a:t>, Andrea </a:t>
            </a:r>
            <a:r>
              <a:rPr lang="de-DE" sz="2000" b="0" i="0" u="none" strike="noStrike" cap="none" dirty="0" err="1">
                <a:solidFill>
                  <a:srgbClr val="FFFF66"/>
                </a:solidFill>
                <a:latin typeface="Calibri"/>
                <a:ea typeface="Calibri"/>
                <a:cs typeface="Calibri"/>
                <a:sym typeface="Calibri"/>
              </a:rPr>
              <a:t>Ghez</a:t>
            </a:r>
            <a:r>
              <a:rPr lang="de-DE" sz="2000" b="0" i="0" u="none" strike="noStrike" cap="none" dirty="0">
                <a:solidFill>
                  <a:srgbClr val="FFFF66"/>
                </a:solidFill>
                <a:latin typeface="Calibri"/>
                <a:ea typeface="Calibri"/>
                <a:cs typeface="Calibri"/>
                <a:sym typeface="Calibri"/>
              </a:rPr>
              <a:t>:</a:t>
            </a:r>
            <a:r>
              <a:rPr lang="de-DE" sz="2000" b="0" i="0" u="none" strike="noStrike" cap="none" dirty="0">
                <a:solidFill>
                  <a:srgbClr val="F2F2F2"/>
                </a:solidFill>
                <a:latin typeface="Calibri"/>
                <a:ea typeface="Calibri"/>
                <a:cs typeface="Calibri"/>
                <a:sym typeface="Calibri"/>
              </a:rPr>
              <a:t> Nachweis des schwarzen Lochs </a:t>
            </a:r>
            <a:r>
              <a:rPr lang="de-DE" sz="2000" b="0" i="0" u="none" strike="noStrike" cap="none" dirty="0" err="1">
                <a:solidFill>
                  <a:srgbClr val="F2F2F2"/>
                </a:solidFill>
                <a:latin typeface="Calibri"/>
                <a:ea typeface="Calibri"/>
                <a:cs typeface="Calibri"/>
                <a:sym typeface="Calibri"/>
              </a:rPr>
              <a:t>Sgr</a:t>
            </a:r>
            <a:r>
              <a:rPr lang="de-DE" sz="2000" b="0" i="0" u="none" strike="noStrike" cap="none" dirty="0">
                <a:solidFill>
                  <a:srgbClr val="F2F2F2"/>
                </a:solidFill>
                <a:latin typeface="Calibri"/>
                <a:ea typeface="Calibri"/>
                <a:cs typeface="Calibri"/>
                <a:sym typeface="Calibri"/>
              </a:rPr>
              <a:t> A* mit Radioteleskopen (Very Large </a:t>
            </a:r>
            <a:r>
              <a:rPr lang="de-DE" sz="2000" b="0" i="0" u="none" strike="noStrike" cap="none" dirty="0" err="1">
                <a:solidFill>
                  <a:srgbClr val="F2F2F2"/>
                </a:solidFill>
                <a:latin typeface="Calibri"/>
                <a:ea typeface="Calibri"/>
                <a:cs typeface="Calibri"/>
                <a:sym typeface="Calibri"/>
              </a:rPr>
              <a:t>Telescope</a:t>
            </a:r>
            <a:r>
              <a:rPr lang="de-DE" sz="2000" b="0" i="0" u="none" strike="noStrike" cap="none" dirty="0">
                <a:solidFill>
                  <a:srgbClr val="F2F2F2"/>
                </a:solidFill>
                <a:latin typeface="Calibri"/>
                <a:ea typeface="Calibri"/>
                <a:cs typeface="Calibri"/>
                <a:sym typeface="Calibri"/>
              </a:rPr>
              <a:t>, Chile, und Keck Observatory, Hawaii) in der Region </a:t>
            </a:r>
            <a:r>
              <a:rPr lang="de-DE" sz="2000" b="0" i="0" u="none" strike="noStrike" cap="none" dirty="0" err="1">
                <a:solidFill>
                  <a:srgbClr val="F2F2F2"/>
                </a:solidFill>
                <a:latin typeface="Calibri"/>
                <a:ea typeface="Calibri"/>
                <a:cs typeface="Calibri"/>
                <a:sym typeface="Calibri"/>
              </a:rPr>
              <a:t>Sagittarius</a:t>
            </a:r>
            <a:r>
              <a:rPr lang="de-DE" sz="2000" b="0" i="0" u="none" strike="noStrike" cap="none" dirty="0">
                <a:solidFill>
                  <a:srgbClr val="F2F2F2"/>
                </a:solidFill>
                <a:latin typeface="Calibri"/>
                <a:ea typeface="Calibri"/>
                <a:cs typeface="Calibri"/>
                <a:sym typeface="Calibri"/>
              </a:rPr>
              <a:t> A im Zentrum der Milchstraße</a:t>
            </a:r>
          </a:p>
          <a:p>
            <a:pPr marL="914400" lvl="1" indent="-457200">
              <a:lnSpc>
                <a:spcPct val="104166"/>
              </a:lnSpc>
              <a:buClr>
                <a:srgbClr val="FFFF66"/>
              </a:buClr>
              <a:buSzPts val="2400"/>
              <a:buFont typeface="Arial"/>
              <a:buChar char="•"/>
            </a:pPr>
            <a:r>
              <a:rPr lang="en-US" sz="2000" b="0" dirty="0">
                <a:solidFill>
                  <a:srgbClr val="F2F2F2"/>
                </a:solidFill>
                <a:latin typeface="Calibri"/>
                <a:ea typeface="Calibri"/>
                <a:cs typeface="Calibri"/>
                <a:sym typeface="Calibri"/>
              </a:rPr>
              <a:t>Event Horizon Telescope (EHT)</a:t>
            </a:r>
            <a:endParaRPr lang="en-US" sz="1100" dirty="0"/>
          </a:p>
          <a:p>
            <a:pPr marL="914400" marR="0" lvl="1" indent="-457200" algn="l" rtl="0">
              <a:lnSpc>
                <a:spcPct val="104166"/>
              </a:lnSpc>
              <a:spcBef>
                <a:spcPts val="0"/>
              </a:spcBef>
              <a:spcAft>
                <a:spcPts val="0"/>
              </a:spcAft>
              <a:buClr>
                <a:srgbClr val="FFFF66"/>
              </a:buClr>
              <a:buSzPts val="2400"/>
              <a:buFont typeface="Arial"/>
              <a:buChar char="•"/>
            </a:pPr>
            <a:endParaRPr sz="2000" b="0" i="0" u="none" strike="noStrike" cap="none" dirty="0">
              <a:solidFill>
                <a:srgbClr val="F2F2F2"/>
              </a:solidFill>
              <a:latin typeface="Calibri"/>
              <a:ea typeface="Calibri"/>
              <a:cs typeface="Calibri"/>
              <a:sym typeface="Calibri"/>
            </a:endParaRPr>
          </a:p>
          <a:p>
            <a:pPr marL="914400" marR="0" lvl="1" indent="-304800" algn="l" rtl="0">
              <a:lnSpc>
                <a:spcPct val="145833"/>
              </a:lnSpc>
              <a:spcBef>
                <a:spcPts val="0"/>
              </a:spcBef>
              <a:spcAft>
                <a:spcPts val="0"/>
              </a:spcAft>
              <a:buClr>
                <a:srgbClr val="DDFFF6"/>
              </a:buClr>
              <a:buSzPts val="2400"/>
              <a:buFont typeface="Arial"/>
              <a:buNone/>
            </a:pPr>
            <a:endParaRPr sz="2400" b="0" i="0" u="none" strike="noStrike" cap="none" dirty="0">
              <a:solidFill>
                <a:srgbClr val="F2F2F2"/>
              </a:solidFill>
              <a:latin typeface="Calibri"/>
              <a:ea typeface="Calibri"/>
              <a:cs typeface="Calibri"/>
              <a:sym typeface="Calibri"/>
            </a:endParaRPr>
          </a:p>
          <a:p>
            <a:pPr marL="914400" marR="0" lvl="1" indent="-304800" algn="l" rtl="0">
              <a:lnSpc>
                <a:spcPct val="145833"/>
              </a:lnSpc>
              <a:spcBef>
                <a:spcPts val="0"/>
              </a:spcBef>
              <a:spcAft>
                <a:spcPts val="0"/>
              </a:spcAft>
              <a:buClr>
                <a:srgbClr val="DDFFF6"/>
              </a:buClr>
              <a:buSzPts val="2400"/>
              <a:buFont typeface="Arial"/>
              <a:buNone/>
            </a:pPr>
            <a:endParaRPr sz="2400" b="0" i="0" u="none" strike="noStrike" cap="none" dirty="0">
              <a:solidFill>
                <a:srgbClr val="F2F2F2"/>
              </a:solidFill>
              <a:latin typeface="Calibri"/>
              <a:ea typeface="Calibri"/>
              <a:cs typeface="Calibri"/>
              <a:sym typeface="Calibri"/>
            </a:endParaRPr>
          </a:p>
          <a:p>
            <a:pPr marL="0" marR="0" lvl="0" indent="0" algn="l" rtl="0">
              <a:lnSpc>
                <a:spcPct val="109375"/>
              </a:lnSpc>
              <a:spcBef>
                <a:spcPts val="0"/>
              </a:spcBef>
              <a:spcAft>
                <a:spcPts val="0"/>
              </a:spcAft>
              <a:buNone/>
            </a:pPr>
            <a:r>
              <a:rPr lang="en-US" sz="3200" b="0" dirty="0">
                <a:solidFill>
                  <a:srgbClr val="F2F2F2"/>
                </a:solidFill>
                <a:latin typeface="Calibri"/>
                <a:ea typeface="Calibri"/>
                <a:cs typeface="Calibri"/>
                <a:sym typeface="Calibri"/>
              </a:rPr>
              <a:t>		</a:t>
            </a:r>
            <a:endParaRPr dirty="0"/>
          </a:p>
          <a:p>
            <a:pPr marL="0" marR="0" lvl="0" indent="0" algn="l" rtl="0">
              <a:lnSpc>
                <a:spcPct val="109375"/>
              </a:lnSpc>
              <a:spcBef>
                <a:spcPts val="0"/>
              </a:spcBef>
              <a:spcAft>
                <a:spcPts val="0"/>
              </a:spcAft>
              <a:buNone/>
            </a:pPr>
            <a:endParaRPr sz="3200" b="0" dirty="0">
              <a:solidFill>
                <a:srgbClr val="FF6600"/>
              </a:solidFill>
              <a:latin typeface="Calibri"/>
              <a:ea typeface="Calibri"/>
              <a:cs typeface="Calibri"/>
              <a:sym typeface="Calibri"/>
            </a:endParaRPr>
          </a:p>
          <a:p>
            <a:pPr marL="914400" marR="0" lvl="1" indent="-254000" algn="l" rtl="0">
              <a:lnSpc>
                <a:spcPct val="109375"/>
              </a:lnSpc>
              <a:spcBef>
                <a:spcPts val="0"/>
              </a:spcBef>
              <a:spcAft>
                <a:spcPts val="0"/>
              </a:spcAft>
              <a:buClr>
                <a:srgbClr val="DDFFF6"/>
              </a:buClr>
              <a:buSzPts val="3200"/>
              <a:buFont typeface="Arial"/>
              <a:buNone/>
            </a:pPr>
            <a:endParaRPr sz="3200" b="0" i="0" u="none" strike="noStrike" cap="none" dirty="0">
              <a:solidFill>
                <a:srgbClr val="FF6600"/>
              </a:solidFill>
              <a:latin typeface="Calibri"/>
              <a:ea typeface="Calibri"/>
              <a:cs typeface="Calibri"/>
              <a:sym typeface="Calibri"/>
            </a:endParaRPr>
          </a:p>
        </p:txBody>
      </p:sp>
      <p:pic>
        <p:nvPicPr>
          <p:cNvPr id="179" name="Google Shape;179;p8" descr="Graphic-Nobel-Prize-Physics-2020_174fe91868b_original-ratio.jpeg"/>
          <p:cNvPicPr preferRelativeResize="0"/>
          <p:nvPr/>
        </p:nvPicPr>
        <p:blipFill rotWithShape="1">
          <a:blip r:embed="rId4">
            <a:alphaModFix/>
          </a:blip>
          <a:srcRect b="43333"/>
          <a:stretch/>
        </p:blipFill>
        <p:spPr>
          <a:xfrm>
            <a:off x="5626100" y="2408481"/>
            <a:ext cx="3529051" cy="4182819"/>
          </a:xfrm>
          <a:prstGeom prst="rect">
            <a:avLst/>
          </a:prstGeom>
          <a:noFill/>
          <a:ln>
            <a:noFill/>
          </a:ln>
          <a:effectLst>
            <a:outerShdw blurRad="50800" dist="38100" dir="2700000" algn="tl" rotWithShape="0">
              <a:prstClr val="black">
                <a:alpha val="40000"/>
              </a:prstClr>
            </a:outerShdw>
          </a:effectLst>
        </p:spPr>
      </p:pic>
      <p:sp>
        <p:nvSpPr>
          <p:cNvPr id="180" name="Google Shape;180;p8"/>
          <p:cNvSpPr/>
          <p:nvPr/>
        </p:nvSpPr>
        <p:spPr>
          <a:xfrm>
            <a:off x="8158123" y="2697510"/>
            <a:ext cx="70464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BD714"/>
                </a:solidFill>
                <a:latin typeface="Calibri"/>
                <a:ea typeface="Calibri"/>
                <a:cs typeface="Calibri"/>
                <a:sym typeface="Calibri"/>
              </a:rPr>
              <a:t>2020</a:t>
            </a:r>
            <a:endParaRPr sz="2000" b="0">
              <a:solidFill>
                <a:srgbClr val="EBD714"/>
              </a:solidFill>
              <a:latin typeface="Calibri"/>
              <a:ea typeface="Calibri"/>
              <a:cs typeface="Calibri"/>
              <a:sym typeface="Calibri"/>
            </a:endParaRPr>
          </a:p>
        </p:txBody>
      </p:sp>
      <p:sp>
        <p:nvSpPr>
          <p:cNvPr id="181" name="Google Shape;181;p8"/>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82" name="Google Shape;182;p8"/>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8</a:t>
            </a:fld>
            <a:endParaRPr b="0" i="0">
              <a:solidFill>
                <a:srgbClr val="FFFFFF"/>
              </a:solidFill>
              <a:latin typeface="Arial"/>
              <a:ea typeface="Arial"/>
              <a:cs typeface="Arial"/>
              <a:sym typeface="Arial"/>
            </a:endParaRPr>
          </a:p>
        </p:txBody>
      </p:sp>
      <p:sp>
        <p:nvSpPr>
          <p:cNvPr id="2" name="Google Shape;12;p56">
            <a:extLst>
              <a:ext uri="{FF2B5EF4-FFF2-40B4-BE49-F238E27FC236}">
                <a16:creationId xmlns:a16="http://schemas.microsoft.com/office/drawing/2014/main" id="{48F24611-493A-96CF-C6C8-7A13C4ECEEC4}"/>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8"/>
        <p:cNvGrpSpPr/>
        <p:nvPr/>
      </p:nvGrpSpPr>
      <p:grpSpPr>
        <a:xfrm>
          <a:off x="0" y="0"/>
          <a:ext cx="0" cy="0"/>
          <a:chOff x="0" y="0"/>
          <a:chExt cx="0" cy="0"/>
        </a:xfrm>
      </p:grpSpPr>
      <p:sp>
        <p:nvSpPr>
          <p:cNvPr id="189" name="Google Shape;189;p9"/>
          <p:cNvSpPr/>
          <p:nvPr/>
        </p:nvSpPr>
        <p:spPr>
          <a:xfrm>
            <a:off x="320745" y="474711"/>
            <a:ext cx="8861509" cy="629684"/>
          </a:xfrm>
          <a:prstGeom prst="rect">
            <a:avLst/>
          </a:prstGeom>
          <a:noFill/>
          <a:ln>
            <a:noFill/>
          </a:ln>
        </p:spPr>
        <p:txBody>
          <a:bodyPr spcFirstLastPara="1" wrap="square" lIns="91425" tIns="45700" rIns="91425" bIns="45700" anchor="t" anchorCtr="0">
            <a:spAutoFit/>
          </a:bodyPr>
          <a:lstStyle/>
          <a:p>
            <a:pPr marL="0" marR="0" lvl="0" indent="0" algn="l" rtl="0">
              <a:lnSpc>
                <a:spcPct val="97222"/>
              </a:lnSpc>
              <a:spcBef>
                <a:spcPts val="0"/>
              </a:spcBef>
              <a:spcAft>
                <a:spcPts val="0"/>
              </a:spcAft>
              <a:buNone/>
            </a:pPr>
            <a:r>
              <a:rPr lang="de-DE" sz="3600" b="0" dirty="0">
                <a:solidFill>
                  <a:srgbClr val="FF6600"/>
                </a:solidFill>
                <a:latin typeface="Calibri"/>
                <a:ea typeface="Calibri"/>
                <a:cs typeface="Calibri"/>
                <a:sym typeface="Calibri"/>
              </a:rPr>
              <a:t>Erste Abbildungen von schwarzen Löchern</a:t>
            </a:r>
            <a:endParaRPr lang="de-DE" sz="3200" b="0" dirty="0">
              <a:solidFill>
                <a:srgbClr val="FF6600"/>
              </a:solidFill>
              <a:latin typeface="Calibri"/>
              <a:ea typeface="Calibri"/>
              <a:cs typeface="Calibri"/>
              <a:sym typeface="Calibri"/>
            </a:endParaRPr>
          </a:p>
        </p:txBody>
      </p:sp>
      <p:pic>
        <p:nvPicPr>
          <p:cNvPr id="190" name="Google Shape;190;p9" descr="eso2208-eht-mwe.jpg"/>
          <p:cNvPicPr preferRelativeResize="0"/>
          <p:nvPr/>
        </p:nvPicPr>
        <p:blipFill rotWithShape="1">
          <a:blip r:embed="rId3">
            <a:alphaModFix/>
          </a:blip>
          <a:srcRect/>
          <a:stretch/>
        </p:blipFill>
        <p:spPr>
          <a:xfrm>
            <a:off x="139700" y="1010126"/>
            <a:ext cx="9702800" cy="5670074"/>
          </a:xfrm>
          <a:prstGeom prst="rect">
            <a:avLst/>
          </a:prstGeom>
          <a:noFill/>
          <a:ln>
            <a:noFill/>
          </a:ln>
        </p:spPr>
      </p:pic>
      <p:sp>
        <p:nvSpPr>
          <p:cNvPr id="191" name="Google Shape;191;p9"/>
          <p:cNvSpPr/>
          <p:nvPr/>
        </p:nvSpPr>
        <p:spPr>
          <a:xfrm>
            <a:off x="8285123" y="5186710"/>
            <a:ext cx="116362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BD714"/>
                </a:solidFill>
                <a:latin typeface="Calibri"/>
                <a:ea typeface="Calibri"/>
                <a:cs typeface="Calibri"/>
                <a:sym typeface="Calibri"/>
              </a:rPr>
              <a:t>Mai 2022</a:t>
            </a:r>
            <a:endParaRPr sz="2000" b="0">
              <a:solidFill>
                <a:srgbClr val="EBD714"/>
              </a:solidFill>
              <a:latin typeface="Calibri"/>
              <a:ea typeface="Calibri"/>
              <a:cs typeface="Calibri"/>
              <a:sym typeface="Calibri"/>
            </a:endParaRPr>
          </a:p>
        </p:txBody>
      </p:sp>
      <p:sp>
        <p:nvSpPr>
          <p:cNvPr id="192" name="Google Shape;192;p9"/>
          <p:cNvSpPr/>
          <p:nvPr/>
        </p:nvSpPr>
        <p:spPr>
          <a:xfrm>
            <a:off x="398423" y="5948710"/>
            <a:ext cx="125291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a:solidFill>
                  <a:srgbClr val="EBD714"/>
                </a:solidFill>
                <a:latin typeface="Calibri"/>
                <a:ea typeface="Calibri"/>
                <a:cs typeface="Calibri"/>
                <a:sym typeface="Calibri"/>
              </a:rPr>
              <a:t>April 2019</a:t>
            </a:r>
            <a:endParaRPr sz="2000" b="0">
              <a:solidFill>
                <a:srgbClr val="EBD714"/>
              </a:solidFill>
              <a:latin typeface="Calibri"/>
              <a:ea typeface="Calibri"/>
              <a:cs typeface="Calibri"/>
              <a:sym typeface="Calibri"/>
            </a:endParaRPr>
          </a:p>
        </p:txBody>
      </p:sp>
      <p:sp>
        <p:nvSpPr>
          <p:cNvPr id="193" name="Google Shape;193;p9"/>
          <p:cNvSpPr/>
          <p:nvPr/>
        </p:nvSpPr>
        <p:spPr>
          <a:xfrm>
            <a:off x="295345" y="266864"/>
            <a:ext cx="9293155" cy="997282"/>
          </a:xfrm>
          <a:prstGeom prst="rect">
            <a:avLst/>
          </a:prstGeom>
          <a:noFill/>
          <a:ln>
            <a:noFill/>
          </a:ln>
        </p:spPr>
        <p:txBody>
          <a:bodyPr spcFirstLastPara="1" wrap="square" lIns="91425" tIns="45700" rIns="91425" bIns="45700" anchor="t" anchorCtr="0">
            <a:spAutoFit/>
          </a:bodyPr>
          <a:lstStyle/>
          <a:p>
            <a:pPr marL="914400" marR="0" lvl="1" indent="-304800" algn="l" rtl="0">
              <a:lnSpc>
                <a:spcPct val="145833"/>
              </a:lnSpc>
              <a:spcBef>
                <a:spcPts val="0"/>
              </a:spcBef>
              <a:spcAft>
                <a:spcPts val="0"/>
              </a:spcAft>
              <a:buClr>
                <a:srgbClr val="DDFFF6"/>
              </a:buClr>
              <a:buSzPts val="2400"/>
              <a:buFont typeface="Arial"/>
              <a:buNone/>
            </a:pPr>
            <a:endParaRPr sz="2400" b="0" i="0" u="none" strike="noStrike" cap="none" dirty="0">
              <a:solidFill>
                <a:srgbClr val="F2F2F2"/>
              </a:solidFill>
              <a:latin typeface="Calibri"/>
              <a:ea typeface="Calibri"/>
              <a:cs typeface="Calibri"/>
              <a:sym typeface="Calibri"/>
            </a:endParaRPr>
          </a:p>
          <a:p>
            <a:pPr marL="0" marR="0" lvl="0" indent="0" algn="l" rtl="0">
              <a:lnSpc>
                <a:spcPct val="109375"/>
              </a:lnSpc>
              <a:spcBef>
                <a:spcPts val="0"/>
              </a:spcBef>
              <a:spcAft>
                <a:spcPts val="0"/>
              </a:spcAft>
              <a:buNone/>
            </a:pPr>
            <a:endParaRPr sz="3200" b="0" dirty="0">
              <a:solidFill>
                <a:srgbClr val="FF6600"/>
              </a:solidFill>
              <a:latin typeface="Calibri"/>
              <a:ea typeface="Calibri"/>
              <a:cs typeface="Calibri"/>
              <a:sym typeface="Calibri"/>
            </a:endParaRPr>
          </a:p>
        </p:txBody>
      </p:sp>
      <p:sp>
        <p:nvSpPr>
          <p:cNvPr id="194" name="Google Shape;194;p9"/>
          <p:cNvSpPr/>
          <p:nvPr/>
        </p:nvSpPr>
        <p:spPr>
          <a:xfrm>
            <a:off x="6111945" y="4292764"/>
            <a:ext cx="3971855" cy="1894963"/>
          </a:xfrm>
          <a:prstGeom prst="rect">
            <a:avLst/>
          </a:prstGeom>
          <a:noFill/>
          <a:ln>
            <a:noFill/>
          </a:ln>
        </p:spPr>
        <p:txBody>
          <a:bodyPr spcFirstLastPara="1" wrap="square" lIns="91425" tIns="45700" rIns="91425" bIns="45700" anchor="t" anchorCtr="0">
            <a:spAutoFit/>
          </a:bodyPr>
          <a:lstStyle/>
          <a:p>
            <a:pPr marL="914400" marR="0" lvl="1" indent="-304800" algn="l" rtl="0">
              <a:lnSpc>
                <a:spcPct val="145833"/>
              </a:lnSpc>
              <a:spcBef>
                <a:spcPts val="0"/>
              </a:spcBef>
              <a:spcAft>
                <a:spcPts val="0"/>
              </a:spcAft>
              <a:buClr>
                <a:srgbClr val="DDFFF6"/>
              </a:buClr>
              <a:buSzPts val="2400"/>
              <a:buFont typeface="Arial"/>
              <a:buNone/>
            </a:pPr>
            <a:endParaRPr sz="2400" b="0" i="0" u="none" strike="noStrike" cap="none">
              <a:solidFill>
                <a:srgbClr val="F2F2F2"/>
              </a:solidFill>
              <a:latin typeface="Calibri"/>
              <a:ea typeface="Calibri"/>
              <a:cs typeface="Calibri"/>
              <a:sym typeface="Calibri"/>
            </a:endParaRPr>
          </a:p>
          <a:p>
            <a:pPr marL="0" marR="0" lvl="0" indent="0" algn="l" rtl="0">
              <a:lnSpc>
                <a:spcPct val="109375"/>
              </a:lnSpc>
              <a:spcBef>
                <a:spcPts val="0"/>
              </a:spcBef>
              <a:spcAft>
                <a:spcPts val="0"/>
              </a:spcAft>
              <a:buNone/>
            </a:pPr>
            <a:r>
              <a:rPr lang="en-US" sz="3200" b="0">
                <a:solidFill>
                  <a:srgbClr val="F2F2F2"/>
                </a:solidFill>
                <a:latin typeface="Calibri"/>
                <a:ea typeface="Calibri"/>
                <a:cs typeface="Calibri"/>
                <a:sym typeface="Calibri"/>
              </a:rPr>
              <a:t>		</a:t>
            </a:r>
            <a:endParaRPr/>
          </a:p>
          <a:p>
            <a:pPr marL="0" marR="0" lvl="0" indent="0" algn="l" rtl="0">
              <a:lnSpc>
                <a:spcPct val="109375"/>
              </a:lnSpc>
              <a:spcBef>
                <a:spcPts val="0"/>
              </a:spcBef>
              <a:spcAft>
                <a:spcPts val="0"/>
              </a:spcAft>
              <a:buNone/>
            </a:pPr>
            <a:endParaRPr sz="3200" b="0">
              <a:solidFill>
                <a:srgbClr val="FF6600"/>
              </a:solidFill>
              <a:latin typeface="Calibri"/>
              <a:ea typeface="Calibri"/>
              <a:cs typeface="Calibri"/>
              <a:sym typeface="Calibri"/>
            </a:endParaRPr>
          </a:p>
          <a:p>
            <a:pPr marL="914400" marR="0" lvl="1" indent="-254000" algn="l" rtl="0">
              <a:lnSpc>
                <a:spcPct val="109375"/>
              </a:lnSpc>
              <a:spcBef>
                <a:spcPts val="0"/>
              </a:spcBef>
              <a:spcAft>
                <a:spcPts val="0"/>
              </a:spcAft>
              <a:buClr>
                <a:srgbClr val="DDFFF6"/>
              </a:buClr>
              <a:buSzPts val="3200"/>
              <a:buFont typeface="Arial"/>
              <a:buNone/>
            </a:pPr>
            <a:endParaRPr sz="3200" b="0" i="0" u="none" strike="noStrike" cap="none">
              <a:solidFill>
                <a:srgbClr val="FF6600"/>
              </a:solidFill>
              <a:latin typeface="Calibri"/>
              <a:ea typeface="Calibri"/>
              <a:cs typeface="Calibri"/>
              <a:sym typeface="Calibri"/>
            </a:endParaRPr>
          </a:p>
        </p:txBody>
      </p:sp>
      <p:sp>
        <p:nvSpPr>
          <p:cNvPr id="195" name="Google Shape;195;p9"/>
          <p:cNvSpPr/>
          <p:nvPr/>
        </p:nvSpPr>
        <p:spPr>
          <a:xfrm>
            <a:off x="6239845" y="5882963"/>
            <a:ext cx="3230459" cy="369332"/>
          </a:xfrm>
          <a:prstGeom prst="rect">
            <a:avLst/>
          </a:prstGeom>
          <a:solidFill>
            <a:srgbClr val="C95207"/>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rgbClr val="F2F2F2"/>
                </a:solidFill>
                <a:latin typeface="Calibri"/>
                <a:ea typeface="Calibri"/>
                <a:cs typeface="Calibri"/>
                <a:sym typeface="Calibri"/>
              </a:rPr>
              <a:t>Sagittarius A* in der Milchstraße</a:t>
            </a:r>
            <a:endParaRPr/>
          </a:p>
        </p:txBody>
      </p:sp>
      <p:sp>
        <p:nvSpPr>
          <p:cNvPr id="196" name="Google Shape;196;p9"/>
          <p:cNvSpPr/>
          <p:nvPr/>
        </p:nvSpPr>
        <p:spPr>
          <a:xfrm>
            <a:off x="5198445" y="5133663"/>
            <a:ext cx="2596484"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rgbClr val="F2F2F2"/>
                </a:solidFill>
                <a:latin typeface="Calibri"/>
                <a:ea typeface="Calibri"/>
                <a:cs typeface="Calibri"/>
                <a:sym typeface="Calibri"/>
              </a:rPr>
              <a:t>4 Sonnenmassen</a:t>
            </a:r>
            <a:endParaRPr sz="1600" b="0">
              <a:solidFill>
                <a:srgbClr val="F2F2F2"/>
              </a:solidFill>
              <a:latin typeface="Calibri"/>
              <a:ea typeface="Calibri"/>
              <a:cs typeface="Calibri"/>
              <a:sym typeface="Calibri"/>
            </a:endParaRPr>
          </a:p>
          <a:p>
            <a:pPr marL="0" marR="0" lvl="0" indent="0" algn="l" rtl="0">
              <a:spcBef>
                <a:spcPts val="0"/>
              </a:spcBef>
              <a:spcAft>
                <a:spcPts val="0"/>
              </a:spcAft>
              <a:buNone/>
            </a:pPr>
            <a:r>
              <a:rPr lang="en-US" sz="1600" b="0">
                <a:solidFill>
                  <a:srgbClr val="F2F2F2"/>
                </a:solidFill>
                <a:latin typeface="Calibri"/>
                <a:ea typeface="Calibri"/>
                <a:cs typeface="Calibri"/>
                <a:sym typeface="Calibri"/>
              </a:rPr>
              <a:t>27 000 Lichtjahre Entfernung</a:t>
            </a:r>
            <a:endParaRPr sz="1600" b="0">
              <a:solidFill>
                <a:srgbClr val="F2F2F2"/>
              </a:solidFill>
              <a:latin typeface="Calibri"/>
              <a:ea typeface="Calibri"/>
              <a:cs typeface="Calibri"/>
              <a:sym typeface="Calibri"/>
            </a:endParaRPr>
          </a:p>
        </p:txBody>
      </p:sp>
      <p:sp>
        <p:nvSpPr>
          <p:cNvPr id="197" name="Google Shape;197;p9"/>
          <p:cNvSpPr/>
          <p:nvPr/>
        </p:nvSpPr>
        <p:spPr>
          <a:xfrm>
            <a:off x="2404445" y="5768663"/>
            <a:ext cx="3074179" cy="58477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rgbClr val="F2F2F2"/>
                </a:solidFill>
                <a:latin typeface="Calibri"/>
                <a:ea typeface="Calibri"/>
                <a:cs typeface="Calibri"/>
                <a:sym typeface="Calibri"/>
              </a:rPr>
              <a:t>6.5 Milliarden  Sonnenmassen</a:t>
            </a:r>
            <a:endParaRPr sz="1600" b="0">
              <a:solidFill>
                <a:srgbClr val="F2F2F2"/>
              </a:solidFill>
              <a:latin typeface="Calibri"/>
              <a:ea typeface="Calibri"/>
              <a:cs typeface="Calibri"/>
              <a:sym typeface="Calibri"/>
            </a:endParaRPr>
          </a:p>
          <a:p>
            <a:pPr marL="0" marR="0" lvl="0" indent="0" algn="l" rtl="0">
              <a:spcBef>
                <a:spcPts val="0"/>
              </a:spcBef>
              <a:spcAft>
                <a:spcPts val="0"/>
              </a:spcAft>
              <a:buNone/>
            </a:pPr>
            <a:r>
              <a:rPr lang="en-US" sz="1600" b="0">
                <a:solidFill>
                  <a:srgbClr val="F2F2F2"/>
                </a:solidFill>
                <a:latin typeface="Calibri"/>
                <a:ea typeface="Calibri"/>
                <a:cs typeface="Calibri"/>
                <a:sym typeface="Calibri"/>
              </a:rPr>
              <a:t>55 Millionen Lichtjahre Entfernung</a:t>
            </a:r>
            <a:endParaRPr sz="1600" b="0">
              <a:solidFill>
                <a:srgbClr val="F2F2F2"/>
              </a:solidFill>
              <a:latin typeface="Calibri"/>
              <a:ea typeface="Calibri"/>
              <a:cs typeface="Calibri"/>
              <a:sym typeface="Calibri"/>
            </a:endParaRPr>
          </a:p>
        </p:txBody>
      </p:sp>
      <p:sp>
        <p:nvSpPr>
          <p:cNvPr id="198" name="Google Shape;198;p9"/>
          <p:cNvSpPr txBox="1">
            <a:spLocks noGrp="1"/>
          </p:cNvSpPr>
          <p:nvPr>
            <p:ph type="dt" idx="10"/>
          </p:nvPr>
        </p:nvSpPr>
        <p:spPr>
          <a:xfrm>
            <a:off x="431800" y="6553200"/>
            <a:ext cx="2146300" cy="304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None/>
            </a:pPr>
            <a:r>
              <a:rPr lang="en-US">
                <a:solidFill>
                  <a:srgbClr val="FFFFFF"/>
                </a:solidFill>
                <a:latin typeface="Arial"/>
                <a:ea typeface="Arial"/>
                <a:cs typeface="Arial"/>
                <a:sym typeface="Arial"/>
              </a:rPr>
              <a:t>C.-E. Wulz</a:t>
            </a:r>
            <a:endParaRPr b="0" i="0">
              <a:solidFill>
                <a:srgbClr val="FFFFFF"/>
              </a:solidFill>
              <a:latin typeface="Arial"/>
              <a:ea typeface="Arial"/>
              <a:cs typeface="Arial"/>
              <a:sym typeface="Arial"/>
            </a:endParaRPr>
          </a:p>
        </p:txBody>
      </p:sp>
      <p:sp>
        <p:nvSpPr>
          <p:cNvPr id="199" name="Google Shape;199;p9"/>
          <p:cNvSpPr txBox="1">
            <a:spLocks noGrp="1"/>
          </p:cNvSpPr>
          <p:nvPr>
            <p:ph type="sldNum" idx="12"/>
          </p:nvPr>
        </p:nvSpPr>
        <p:spPr>
          <a:xfrm>
            <a:off x="4911725" y="6553200"/>
            <a:ext cx="515938" cy="304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fld id="{00000000-1234-1234-1234-123412341234}" type="slidenum">
              <a:rPr lang="en-US">
                <a:solidFill>
                  <a:srgbClr val="FFFFFF"/>
                </a:solidFill>
                <a:latin typeface="Arial"/>
                <a:ea typeface="Arial"/>
                <a:cs typeface="Arial"/>
                <a:sym typeface="Arial"/>
              </a:rPr>
              <a:t>9</a:t>
            </a:fld>
            <a:endParaRPr b="0" i="0">
              <a:solidFill>
                <a:srgbClr val="FFFFFF"/>
              </a:solidFill>
              <a:latin typeface="Arial"/>
              <a:ea typeface="Arial"/>
              <a:cs typeface="Arial"/>
              <a:sym typeface="Arial"/>
            </a:endParaRPr>
          </a:p>
        </p:txBody>
      </p:sp>
      <p:sp>
        <p:nvSpPr>
          <p:cNvPr id="2" name="Google Shape;12;p56">
            <a:extLst>
              <a:ext uri="{FF2B5EF4-FFF2-40B4-BE49-F238E27FC236}">
                <a16:creationId xmlns:a16="http://schemas.microsoft.com/office/drawing/2014/main" id="{C0A74659-11BB-A167-2F62-81F374A1137D}"/>
              </a:ext>
            </a:extLst>
          </p:cNvPr>
          <p:cNvSpPr/>
          <p:nvPr/>
        </p:nvSpPr>
        <p:spPr>
          <a:xfrm>
            <a:off x="8181975" y="6553200"/>
            <a:ext cx="2146300"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000" b="1" i="1" dirty="0">
                <a:solidFill>
                  <a:schemeClr val="bg1"/>
                </a:solidFill>
                <a:latin typeface="Arial"/>
                <a:ea typeface="Arial"/>
                <a:cs typeface="Arial"/>
                <a:sym typeface="Arial"/>
              </a:rPr>
              <a:t>Vorarlberg, Mai 2023</a:t>
            </a:r>
            <a:endParaRPr sz="1000" b="0" dirty="0">
              <a:solidFill>
                <a:schemeClr val="bg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965</TotalTime>
  <Words>4374</Words>
  <Application>Microsoft Macintosh PowerPoint</Application>
  <PresentationFormat>A4 Paper (210x297 mm)</PresentationFormat>
  <Paragraphs>683</Paragraphs>
  <Slides>59</Slides>
  <Notes>59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Trebuchet MS</vt:lpstr>
      <vt:lpstr>Calibri</vt:lpstr>
      <vt:lpstr>Merriweather Sans</vt:lpstr>
      <vt:lpstr>Helvetica Neue</vt:lpstr>
      <vt:lpstr>Times</vt:lpstr>
      <vt:lpstr>Wingdings</vt:lpstr>
      <vt:lpstr>Arial Rounded</vt:lpstr>
      <vt:lpstr>Arial</vt:lpstr>
      <vt:lpstr>Times New Roman</vt:lpstr>
      <vt:lpstr>Noto Sans Symbols</vt:lpstr>
      <vt:lpstr>Leere Präsentation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Das Universum dehnt sich aus!</vt:lpstr>
      <vt:lpstr>Urknall</vt:lpstr>
      <vt:lpstr>Entdeckung der dunklen Energie 1998</vt:lpstr>
      <vt:lpstr>PowerPoint Presentation</vt:lpstr>
      <vt:lpstr>PowerPoint Presentation</vt:lpstr>
      <vt:lpstr>PowerPoint Presentation</vt:lpstr>
      <vt:lpstr>PowerPoint Presentation</vt:lpstr>
      <vt:lpstr>Aufbau der Materie</vt:lpstr>
      <vt:lpstr>Der LHC ist eine Zeitmaschine, genau so wie Teleskope oder Raumsonden!</vt:lpstr>
      <vt:lpstr>Die fundamentalen Kräfte</vt:lpstr>
      <vt:lpstr>Kraftteilchen</vt:lpstr>
      <vt:lpstr>PowerPoint Presentation</vt:lpstr>
      <vt:lpstr>PowerPoint Presentation</vt:lpstr>
      <vt:lpstr>Erzeugung von Masse durch Higgs-Mechanismus</vt:lpstr>
      <vt:lpstr>LHC und die Experimente</vt:lpstr>
      <vt:lpstr>Wie sucht man nach dem Higgs-Teilchen?</vt:lpstr>
      <vt:lpstr>CMS-Experiment</vt:lpstr>
      <vt:lpstr>CMS-Experiment</vt:lpstr>
      <vt:lpstr>PowerPoint Presentation</vt:lpstr>
      <vt:lpstr>ATLAS-Experiment</vt:lpstr>
      <vt:lpstr>Masse des Higgs-Bosons ( ≈ 125 GeV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AMS-02 auf der ISS</vt:lpstr>
      <vt:lpstr>PowerPoint Presentation</vt:lpstr>
      <vt:lpstr>Planck-Satellit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Zusammenfassung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wulz</dc:creator>
  <cp:lastModifiedBy>Claudia Wulz</cp:lastModifiedBy>
  <cp:revision>39</cp:revision>
  <dcterms:created xsi:type="dcterms:W3CDTF">2000-05-02T14:43:20Z</dcterms:created>
  <dcterms:modified xsi:type="dcterms:W3CDTF">2023-06-28T13:32:25Z</dcterms:modified>
</cp:coreProperties>
</file>