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7"/>
  </p:notesMasterIdLst>
  <p:handoutMasterIdLst>
    <p:handoutMasterId r:id="rId58"/>
  </p:handoutMasterIdLst>
  <p:sldIdLst>
    <p:sldId id="299" r:id="rId2"/>
    <p:sldId id="680" r:id="rId3"/>
    <p:sldId id="757" r:id="rId4"/>
    <p:sldId id="811" r:id="rId5"/>
    <p:sldId id="812" r:id="rId6"/>
    <p:sldId id="813" r:id="rId7"/>
    <p:sldId id="817" r:id="rId8"/>
    <p:sldId id="814" r:id="rId9"/>
    <p:sldId id="815" r:id="rId10"/>
    <p:sldId id="758" r:id="rId11"/>
    <p:sldId id="760" r:id="rId12"/>
    <p:sldId id="761" r:id="rId13"/>
    <p:sldId id="783" r:id="rId14"/>
    <p:sldId id="810" r:id="rId15"/>
    <p:sldId id="785" r:id="rId16"/>
    <p:sldId id="762" r:id="rId17"/>
    <p:sldId id="769" r:id="rId18"/>
    <p:sldId id="764" r:id="rId19"/>
    <p:sldId id="765" r:id="rId20"/>
    <p:sldId id="767" r:id="rId21"/>
    <p:sldId id="766" r:id="rId22"/>
    <p:sldId id="768" r:id="rId23"/>
    <p:sldId id="763" r:id="rId24"/>
    <p:sldId id="770" r:id="rId25"/>
    <p:sldId id="771" r:id="rId26"/>
    <p:sldId id="772" r:id="rId27"/>
    <p:sldId id="773" r:id="rId28"/>
    <p:sldId id="806" r:id="rId29"/>
    <p:sldId id="741" r:id="rId30"/>
    <p:sldId id="787" r:id="rId31"/>
    <p:sldId id="777" r:id="rId32"/>
    <p:sldId id="778" r:id="rId33"/>
    <p:sldId id="779" r:id="rId34"/>
    <p:sldId id="780" r:id="rId35"/>
    <p:sldId id="807" r:id="rId36"/>
    <p:sldId id="782" r:id="rId37"/>
    <p:sldId id="824" r:id="rId38"/>
    <p:sldId id="825" r:id="rId39"/>
    <p:sldId id="808" r:id="rId40"/>
    <p:sldId id="792" r:id="rId41"/>
    <p:sldId id="791" r:id="rId42"/>
    <p:sldId id="786" r:id="rId43"/>
    <p:sldId id="803" r:id="rId44"/>
    <p:sldId id="794" r:id="rId45"/>
    <p:sldId id="796" r:id="rId46"/>
    <p:sldId id="797" r:id="rId47"/>
    <p:sldId id="788" r:id="rId48"/>
    <p:sldId id="789" r:id="rId49"/>
    <p:sldId id="793" r:id="rId50"/>
    <p:sldId id="798" r:id="rId51"/>
    <p:sldId id="820" r:id="rId52"/>
    <p:sldId id="818" r:id="rId53"/>
    <p:sldId id="819" r:id="rId54"/>
    <p:sldId id="821" r:id="rId55"/>
    <p:sldId id="734" r:id="rId56"/>
  </p:sldIdLst>
  <p:sldSz cx="9906000" cy="6858000" type="A4"/>
  <p:notesSz cx="9779000" cy="6645275"/>
  <p:defaultTextStyle>
    <a:defPPr>
      <a:defRPr lang="en-US"/>
    </a:defPPr>
    <a:lvl1pPr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5pPr>
    <a:lvl6pPr marL="2286000" algn="l" defTabSz="457200" rtl="0" eaLnBrk="1" latinLnBrk="0" hangingPunct="1">
      <a:defRPr sz="1400" b="1" kern="1200">
        <a:solidFill>
          <a:srgbClr val="DDFFF6"/>
        </a:solidFill>
        <a:latin typeface="Times New Roman" charset="0"/>
        <a:ea typeface="ＭＳ Ｐゴシック" charset="0"/>
        <a:cs typeface="ＭＳ Ｐゴシック" charset="0"/>
      </a:defRPr>
    </a:lvl6pPr>
    <a:lvl7pPr marL="2743200" algn="l" defTabSz="457200" rtl="0" eaLnBrk="1" latinLnBrk="0" hangingPunct="1">
      <a:defRPr sz="1400" b="1" kern="1200">
        <a:solidFill>
          <a:srgbClr val="DDFFF6"/>
        </a:solidFill>
        <a:latin typeface="Times New Roman" charset="0"/>
        <a:ea typeface="ＭＳ Ｐゴシック" charset="0"/>
        <a:cs typeface="ＭＳ Ｐゴシック" charset="0"/>
      </a:defRPr>
    </a:lvl7pPr>
    <a:lvl8pPr marL="3200400" algn="l" defTabSz="457200" rtl="0" eaLnBrk="1" latinLnBrk="0" hangingPunct="1">
      <a:defRPr sz="1400" b="1" kern="1200">
        <a:solidFill>
          <a:srgbClr val="DDFFF6"/>
        </a:solidFill>
        <a:latin typeface="Times New Roman" charset="0"/>
        <a:ea typeface="ＭＳ Ｐゴシック" charset="0"/>
        <a:cs typeface="ＭＳ Ｐゴシック" charset="0"/>
      </a:defRPr>
    </a:lvl8pPr>
    <a:lvl9pPr marL="3657600" algn="l" defTabSz="457200" rtl="0" eaLnBrk="1" latinLnBrk="0" hangingPunct="1">
      <a:defRPr sz="1400" b="1" kern="1200">
        <a:solidFill>
          <a:srgbClr val="DDFFF6"/>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6666FF"/>
    <a:srgbClr val="C95207"/>
    <a:srgbClr val="C40202"/>
    <a:srgbClr val="C3DFF4"/>
    <a:srgbClr val="E7C816"/>
    <a:srgbClr val="DFC012"/>
    <a:srgbClr val="F5EEF6"/>
    <a:srgbClr val="FEF7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89786" autoAdjust="0"/>
  </p:normalViewPr>
  <p:slideViewPr>
    <p:cSldViewPr snapToGrid="0">
      <p:cViewPr>
        <p:scale>
          <a:sx n="100" d="100"/>
          <a:sy n="100" d="100"/>
        </p:scale>
        <p:origin x="-352" y="-160"/>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24"/>
    </p:cViewPr>
  </p:sorterViewPr>
  <p:notesViewPr>
    <p:cSldViewPr snapToGrid="0">
      <p:cViewPr varScale="1">
        <p:scale>
          <a:sx n="99" d="100"/>
          <a:sy n="99" d="100"/>
        </p:scale>
        <p:origin x="-440" y="-104"/>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E4703FB2-333D-D14F-8E72-1458EA5546AB}" type="datetimeFigureOut">
              <a:rPr lang="en-US" smtClean="0"/>
              <a:t>16/05/22</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E7EF6495-8AE6-824A-B59A-2E9A705BF5B1}" type="slidenum">
              <a:rPr lang="en-US" smtClean="0"/>
              <a:t>‹#›</a:t>
            </a:fld>
            <a:endParaRPr lang="en-US"/>
          </a:p>
        </p:txBody>
      </p:sp>
    </p:spTree>
    <p:extLst>
      <p:ext uri="{BB962C8B-B14F-4D97-AF65-F5344CB8AC3E}">
        <p14:creationId xmlns:p14="http://schemas.microsoft.com/office/powerpoint/2010/main" val="160058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latin typeface="Times New Roman" pitchFamily="-106" charset="0"/>
                <a:ea typeface="+mn-ea"/>
                <a:cs typeface="+mn-cs"/>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latin typeface="Times New Roman" pitchFamily="-106" charset="0"/>
                <a:ea typeface="+mn-ea"/>
                <a:cs typeface="+mn-cs"/>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latin typeface="Times New Roman" pitchFamily="-106" charset="0"/>
                <a:ea typeface="+mn-ea"/>
                <a:cs typeface="+mn-cs"/>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defRPr>
            </a:lvl1pPr>
          </a:lstStyle>
          <a:p>
            <a:fld id="{DE195325-CBCB-3F45-8ACD-307A882B90F1}" type="slidenum">
              <a:rPr lang="de-DE"/>
              <a:pPr/>
              <a:t>‹#›</a:t>
            </a:fld>
            <a:endParaRPr lang="de-DE"/>
          </a:p>
        </p:txBody>
      </p:sp>
    </p:spTree>
    <p:extLst>
      <p:ext uri="{BB962C8B-B14F-4D97-AF65-F5344CB8AC3E}">
        <p14:creationId xmlns:p14="http://schemas.microsoft.com/office/powerpoint/2010/main" val="15015965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planck.cf.ac.uk/mission" TargetMode="External"/><Relationship Id="rId4" Type="http://schemas.openxmlformats.org/officeDocument/2006/relationships/hyperlink" Target="http://planck.cf.ac.uk/science/cmb" TargetMode="External"/><Relationship Id="rId5" Type="http://schemas.openxmlformats.org/officeDocument/2006/relationships/hyperlink" Target="http://planck.cf.ac.uk/mission/instruments"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1400" b="1">
                <a:solidFill>
                  <a:srgbClr val="DDFFF6"/>
                </a:solidFill>
                <a:latin typeface="Times New Roman" charset="0"/>
                <a:ea typeface="ＭＳ Ｐゴシック" charset="0"/>
                <a:cs typeface="ＭＳ Ｐゴシック" charset="0"/>
              </a:defRPr>
            </a:lvl1pPr>
            <a:lvl2pPr marL="37931725" indent="-37474525" defTabSz="938213">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FB9DC009-0EF6-7049-9C74-9AD6054E17B0}" type="slidenum">
              <a:rPr lang="de-DE" sz="1300" b="0">
                <a:solidFill>
                  <a:schemeClr val="tx1"/>
                </a:solidFill>
              </a:rPr>
              <a:pPr/>
              <a:t>1</a:t>
            </a:fld>
            <a:endParaRPr lang="de-DE" sz="1300" b="0">
              <a:solidFill>
                <a:schemeClr val="tx1"/>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t>M42 and “Running Man” region in Orion by Alan Chen</a:t>
            </a:r>
            <a:endParaRPr lang="en-GB" dirty="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470F1DCA-A341-2A41-93D6-F4EB0A74D071}" type="slidenum">
              <a:rPr lang="de-DE">
                <a:solidFill>
                  <a:srgbClr val="000000"/>
                </a:solidFill>
                <a:latin typeface="Times New Roman" charset="0"/>
              </a:rPr>
              <a:pPr/>
              <a:t>11</a:t>
            </a:fld>
            <a:endParaRPr lang="de-DE">
              <a:solidFill>
                <a:srgbClr val="000000"/>
              </a:solidFill>
              <a:latin typeface="Times New Roman" charset="0"/>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Times New Roman" charset="0"/>
              </a:rPr>
              <a:t>Hubbles</a:t>
            </a:r>
            <a:r>
              <a:rPr lang="en-US" dirty="0">
                <a:latin typeface="Times New Roman" charset="0"/>
              </a:rPr>
              <a:t> </a:t>
            </a:r>
            <a:r>
              <a:rPr lang="en-US" dirty="0" err="1">
                <a:latin typeface="Times New Roman" charset="0"/>
              </a:rPr>
              <a:t>Messungen</a:t>
            </a:r>
            <a:r>
              <a:rPr lang="en-US" dirty="0">
                <a:latin typeface="Times New Roman" charset="0"/>
              </a:rPr>
              <a:t> </a:t>
            </a:r>
            <a:r>
              <a:rPr lang="en-US" altLang="ja-JP" dirty="0" err="1">
                <a:latin typeface="Times New Roman" charset="0"/>
              </a:rPr>
              <a:t>überzeugten</a:t>
            </a:r>
            <a:r>
              <a:rPr lang="en-US" altLang="ja-JP" dirty="0">
                <a:latin typeface="Times New Roman" charset="0"/>
              </a:rPr>
              <a:t> Einstein</a:t>
            </a:r>
            <a:r>
              <a:rPr lang="en-US" altLang="ja-JP" dirty="0" smtClean="0">
                <a:latin typeface="Times New Roman" charset="0"/>
              </a:rPr>
              <a:t>. </a:t>
            </a:r>
            <a:r>
              <a:rPr lang="en-US" dirty="0" smtClean="0">
                <a:latin typeface="Times New Roman" charset="0"/>
              </a:rPr>
              <a:t>1 Parsec = 3.26 </a:t>
            </a:r>
            <a:r>
              <a:rPr lang="en-US" dirty="0" err="1" smtClean="0">
                <a:latin typeface="Times New Roman" charset="0"/>
              </a:rPr>
              <a:t>lightyears</a:t>
            </a:r>
            <a:r>
              <a:rPr lang="en-US" dirty="0" smtClean="0">
                <a:latin typeface="Times New Roman" charset="0"/>
              </a:rPr>
              <a:t> = 3.08568025 × 10**16 meters</a:t>
            </a:r>
            <a:endParaRPr lang="en-US" altLang="ja-JP" dirty="0" smtClean="0">
              <a:latin typeface="Times New Roman" charset="0"/>
            </a:endParaRPr>
          </a:p>
          <a:p>
            <a:r>
              <a:rPr lang="en-US" b="0" dirty="0" smtClean="0"/>
              <a:t>For example, if the Hubble constant was determined to be 68 km/s/</a:t>
            </a:r>
            <a:r>
              <a:rPr lang="en-US" b="0" dirty="0" err="1" smtClean="0"/>
              <a:t>Mpc</a:t>
            </a:r>
            <a:r>
              <a:rPr lang="en-US" b="0" dirty="0" smtClean="0"/>
              <a:t>, a galaxy at 10 </a:t>
            </a:r>
            <a:r>
              <a:rPr lang="en-US" b="0" dirty="0" err="1" smtClean="0"/>
              <a:t>Mpc</a:t>
            </a:r>
            <a:r>
              <a:rPr lang="en-US" b="0" dirty="0" smtClean="0"/>
              <a:t> would have a redshift corresponding to a radial velocity of 680 km/s. </a:t>
            </a:r>
            <a:endParaRPr lang="en-US" altLang="ja-JP" b="0" dirty="0" smtClean="0">
              <a:latin typeface="Times New Roman" charset="0"/>
            </a:endParaRPr>
          </a:p>
          <a:p>
            <a:endParaRPr lang="en-US" dirty="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B55E18B4-2FD7-9F41-AB65-75C9E06514C5}" type="slidenum">
              <a:rPr lang="de-DE">
                <a:solidFill>
                  <a:srgbClr val="000000"/>
                </a:solidFill>
                <a:latin typeface="Times New Roman" charset="0"/>
              </a:rPr>
              <a:pPr/>
              <a:t>12</a:t>
            </a:fld>
            <a:endParaRPr lang="de-DE">
              <a:solidFill>
                <a:srgbClr val="000000"/>
              </a:solidFill>
              <a:latin typeface="Times New Roman" charset="0"/>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Fred Hoyle</a:t>
            </a:r>
            <a:r>
              <a:rPr lang="en-US" baseline="0" dirty="0" smtClean="0">
                <a:latin typeface="Times New Roman" charset="0"/>
              </a:rPr>
              <a:t> created the word “Big Bang” in a presentation on BBC radio. He did not believe in it. A day without yesterday.</a:t>
            </a:r>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E2F50B4-C93A-DD49-88ED-BF50189E401D}" type="slidenum">
              <a:rPr lang="de-DE">
                <a:latin typeface="Times New Roman" charset="0"/>
              </a:rPr>
              <a:pPr/>
              <a:t>13</a:t>
            </a:fld>
            <a:endParaRPr lang="de-DE">
              <a:latin typeface="Times New Roman" charset="0"/>
            </a:endParaRPr>
          </a:p>
        </p:txBody>
      </p:sp>
      <p:sp>
        <p:nvSpPr>
          <p:cNvPr id="143363" name="Rectangle 2"/>
          <p:cNvSpPr>
            <a:spLocks noGrp="1" noRot="1" noChangeAspect="1" noChangeArrowheads="1"/>
          </p:cNvSpPr>
          <p:nvPr>
            <p:ph type="sldImg"/>
          </p:nvPr>
        </p:nvSpPr>
        <p:spPr>
          <a:xfrm>
            <a:off x="3090863" y="498475"/>
            <a:ext cx="3598862" cy="2492375"/>
          </a:xfrm>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Expansion des </a:t>
            </a:r>
            <a:r>
              <a:rPr lang="en-US" dirty="0" err="1" smtClean="0">
                <a:latin typeface="Times New Roman" charset="0"/>
              </a:rPr>
              <a:t>Universum</a:t>
            </a:r>
            <a:r>
              <a:rPr lang="en-US" baseline="0" dirty="0" err="1" smtClean="0">
                <a:latin typeface="Times New Roman" charset="0"/>
              </a:rPr>
              <a:t>s</a:t>
            </a:r>
            <a:r>
              <a:rPr lang="en-US" baseline="0" dirty="0" smtClean="0">
                <a:latin typeface="Times New Roman" charset="0"/>
              </a:rPr>
              <a:t> </a:t>
            </a:r>
            <a:r>
              <a:rPr lang="en-US" baseline="0" dirty="0" err="1" smtClean="0">
                <a:latin typeface="Times New Roman" charset="0"/>
              </a:rPr>
              <a:t>seit</a:t>
            </a:r>
            <a:r>
              <a:rPr lang="en-US" baseline="0" dirty="0" smtClean="0">
                <a:latin typeface="Times New Roman" charset="0"/>
              </a:rPr>
              <a:t> Hubble </a:t>
            </a:r>
            <a:r>
              <a:rPr lang="en-US" baseline="0" dirty="0" err="1" smtClean="0">
                <a:latin typeface="Times New Roman" charset="0"/>
              </a:rPr>
              <a:t>bekannt</a:t>
            </a:r>
            <a:r>
              <a:rPr lang="en-US" baseline="0" dirty="0" smtClean="0">
                <a:latin typeface="Times New Roman" charset="0"/>
              </a:rPr>
              <a:t>, </a:t>
            </a:r>
            <a:r>
              <a:rPr lang="en-US" baseline="0" dirty="0" err="1" smtClean="0">
                <a:latin typeface="Times New Roman" charset="0"/>
              </a:rPr>
              <a:t>aber</a:t>
            </a:r>
            <a:r>
              <a:rPr lang="en-US" baseline="0" dirty="0" smtClean="0">
                <a:latin typeface="Times New Roman" charset="0"/>
              </a:rPr>
              <a:t> </a:t>
            </a:r>
            <a:r>
              <a:rPr lang="en-US" baseline="0" dirty="0" err="1" smtClean="0">
                <a:latin typeface="Times New Roman" charset="0"/>
              </a:rPr>
              <a:t>hier</a:t>
            </a:r>
            <a:r>
              <a:rPr lang="en-US" baseline="0" dirty="0" smtClean="0">
                <a:latin typeface="Times New Roman" charset="0"/>
              </a:rPr>
              <a:t> </a:t>
            </a:r>
            <a:r>
              <a:rPr lang="en-US" baseline="0" dirty="0" err="1" smtClean="0">
                <a:latin typeface="Times New Roman" charset="0"/>
              </a:rPr>
              <a:t>geht</a:t>
            </a:r>
            <a:r>
              <a:rPr lang="en-US" baseline="0" dirty="0" smtClean="0">
                <a:latin typeface="Times New Roman" charset="0"/>
              </a:rPr>
              <a:t> </a:t>
            </a:r>
            <a:r>
              <a:rPr lang="en-US" baseline="0" dirty="0" err="1" smtClean="0">
                <a:latin typeface="Times New Roman" charset="0"/>
              </a:rPr>
              <a:t>es</a:t>
            </a:r>
            <a:r>
              <a:rPr lang="en-US" baseline="0" dirty="0" smtClean="0">
                <a:latin typeface="Times New Roman" charset="0"/>
              </a:rPr>
              <a:t> um </a:t>
            </a:r>
            <a:r>
              <a:rPr lang="en-US" baseline="0" dirty="0" err="1" smtClean="0">
                <a:latin typeface="Times New Roman" charset="0"/>
              </a:rPr>
              <a:t>beschleunigte</a:t>
            </a:r>
            <a:r>
              <a:rPr lang="en-US" baseline="0" dirty="0" smtClean="0">
                <a:latin typeface="Times New Roman" charset="0"/>
              </a:rPr>
              <a:t> </a:t>
            </a:r>
            <a:r>
              <a:rPr lang="en-US" baseline="0" dirty="0" err="1" smtClean="0">
                <a:latin typeface="Times New Roman" charset="0"/>
              </a:rPr>
              <a:t>Ausdehnung</a:t>
            </a:r>
            <a:r>
              <a:rPr lang="en-US" baseline="0" dirty="0" smtClean="0">
                <a:latin typeface="Times New Roman"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New Roman" charset="0"/>
              </a:rPr>
              <a:t>Heutige</a:t>
            </a:r>
            <a:r>
              <a:rPr lang="en-US" baseline="0" dirty="0" smtClean="0">
                <a:latin typeface="Times New Roman" charset="0"/>
              </a:rPr>
              <a:t> </a:t>
            </a:r>
            <a:r>
              <a:rPr lang="en-US" baseline="0" dirty="0" err="1" smtClean="0">
                <a:latin typeface="Times New Roman" charset="0"/>
              </a:rPr>
              <a:t>Ausdehnung</a:t>
            </a:r>
            <a:r>
              <a:rPr lang="en-US" baseline="0" dirty="0" smtClean="0">
                <a:latin typeface="Times New Roman" charset="0"/>
              </a:rPr>
              <a:t> des (</a:t>
            </a:r>
            <a:r>
              <a:rPr lang="en-US" baseline="0" dirty="0" err="1" smtClean="0">
                <a:latin typeface="Times New Roman" charset="0"/>
              </a:rPr>
              <a:t>boebachtbaren</a:t>
            </a:r>
            <a:r>
              <a:rPr lang="en-US" baseline="0" dirty="0" smtClean="0">
                <a:latin typeface="Times New Roman" charset="0"/>
              </a:rPr>
              <a:t>) </a:t>
            </a:r>
            <a:r>
              <a:rPr lang="en-US" baseline="0" dirty="0" err="1" smtClean="0">
                <a:latin typeface="Times New Roman" charset="0"/>
              </a:rPr>
              <a:t>U</a:t>
            </a:r>
            <a:r>
              <a:rPr lang="en-US" dirty="0" err="1" smtClean="0">
                <a:latin typeface="Times New Roman" charset="0"/>
              </a:rPr>
              <a:t>niversums</a:t>
            </a:r>
            <a:r>
              <a:rPr lang="en-US" dirty="0" smtClean="0">
                <a:latin typeface="Times New Roman" charset="0"/>
              </a:rPr>
              <a:t>: 10**26 m.</a:t>
            </a:r>
          </a:p>
          <a:p>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4BB1718-C1B9-8648-8417-4832568B841E}" type="slidenum">
              <a:rPr lang="de-DE">
                <a:latin typeface="Times New Roman" charset="0"/>
              </a:rPr>
              <a:pPr/>
              <a:t>14</a:t>
            </a:fld>
            <a:endParaRPr lang="de-DE">
              <a:latin typeface="Times New Roman" charset="0"/>
            </a:endParaRPr>
          </a:p>
        </p:txBody>
      </p:sp>
      <p:sp>
        <p:nvSpPr>
          <p:cNvPr id="149507" name="Rectangle 2"/>
          <p:cNvSpPr>
            <a:spLocks noGrp="1" noRot="1" noChangeAspect="1" noChangeArrowheads="1"/>
          </p:cNvSpPr>
          <p:nvPr>
            <p:ph type="sldImg"/>
          </p:nvPr>
        </p:nvSpPr>
        <p:spPr>
          <a:xfrm>
            <a:off x="3090863" y="498475"/>
            <a:ext cx="3598862" cy="2492375"/>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Größe</a:t>
            </a:r>
            <a:r>
              <a:rPr lang="en-US" dirty="0" smtClean="0">
                <a:latin typeface="Times New Roman" charset="0"/>
              </a:rPr>
              <a:t> des </a:t>
            </a:r>
            <a:r>
              <a:rPr lang="en-US" dirty="0" err="1" smtClean="0">
                <a:latin typeface="Times New Roman" charset="0"/>
              </a:rPr>
              <a:t>Universums</a:t>
            </a:r>
            <a:r>
              <a:rPr lang="en-US" dirty="0" smtClean="0">
                <a:latin typeface="Times New Roman" charset="0"/>
              </a:rPr>
              <a:t>: 10**26 </a:t>
            </a:r>
            <a:r>
              <a:rPr lang="en-US" dirty="0" err="1" smtClean="0">
                <a:latin typeface="Times New Roman" charset="0"/>
              </a:rPr>
              <a:t>m</a:t>
            </a:r>
            <a:r>
              <a:rPr lang="en-US" dirty="0" smtClean="0">
                <a:latin typeface="Times New Roman" charset="0"/>
              </a:rPr>
              <a:t>.</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16</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17</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20</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21</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Keine</a:t>
            </a:r>
            <a:r>
              <a:rPr lang="en-US" dirty="0" smtClean="0">
                <a:latin typeface="Times New Roman" charset="0"/>
              </a:rPr>
              <a:t> “</a:t>
            </a:r>
            <a:r>
              <a:rPr lang="en-US" dirty="0" err="1" smtClean="0">
                <a:latin typeface="Times New Roman" charset="0"/>
              </a:rPr>
              <a:t>spukhafte</a:t>
            </a:r>
            <a:r>
              <a:rPr lang="en-US" dirty="0" smtClean="0">
                <a:latin typeface="Times New Roman" charset="0"/>
              </a:rPr>
              <a:t> </a:t>
            </a:r>
            <a:r>
              <a:rPr lang="en-US" dirty="0" err="1" smtClean="0">
                <a:latin typeface="Times New Roman" charset="0"/>
              </a:rPr>
              <a:t>Wirkung</a:t>
            </a:r>
            <a:r>
              <a:rPr lang="en-US" dirty="0" smtClean="0">
                <a:latin typeface="Times New Roman" charset="0"/>
              </a:rPr>
              <a:t>”</a:t>
            </a:r>
            <a:endParaRPr lang="en-US" dirty="0">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22</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1400" b="1">
                <a:solidFill>
                  <a:srgbClr val="DDFFF6"/>
                </a:solidFill>
                <a:latin typeface="Times New Roman" charset="0"/>
                <a:ea typeface="ＭＳ Ｐゴシック" charset="0"/>
                <a:cs typeface="ＭＳ Ｐゴシック" charset="0"/>
              </a:defRPr>
            </a:lvl1pPr>
            <a:lvl2pPr marL="37931725" indent="-37474525" defTabSz="938213">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6BB2B8A9-D606-3641-B2A1-D2295CC57A42}" type="slidenum">
              <a:rPr lang="de-DE" sz="1300" b="0">
                <a:solidFill>
                  <a:schemeClr val="tx1"/>
                </a:solidFill>
              </a:rPr>
              <a:pPr/>
              <a:t>2</a:t>
            </a:fld>
            <a:endParaRPr lang="de-DE" sz="1300" b="0">
              <a:solidFill>
                <a:schemeClr val="tx1"/>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72BA7B-CB80-0940-9495-08AD4E1CC75C}" type="slidenum">
              <a:rPr lang="de-DE">
                <a:latin typeface="Times New Roman" charset="0"/>
              </a:rPr>
              <a:pPr/>
              <a:t>24</a:t>
            </a:fld>
            <a:endParaRPr lang="de-DE">
              <a:latin typeface="Times New Roman" charset="0"/>
            </a:endParaRPr>
          </a:p>
        </p:txBody>
      </p:sp>
      <p:sp>
        <p:nvSpPr>
          <p:cNvPr id="84995" name="Rectangle 2"/>
          <p:cNvSpPr>
            <a:spLocks noGrp="1" noRot="1" noChangeAspect="1" noChangeArrowheads="1"/>
          </p:cNvSpPr>
          <p:nvPr>
            <p:ph type="sldImg"/>
          </p:nvPr>
        </p:nvSpPr>
        <p:spPr>
          <a:xfrm>
            <a:off x="3090863" y="498475"/>
            <a:ext cx="3598862" cy="2492375"/>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Schwimmen</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Wasser</a:t>
            </a:r>
            <a:r>
              <a:rPr lang="en-US" baseline="0" dirty="0" smtClean="0">
                <a:latin typeface="Times New Roman" charset="0"/>
              </a:rPr>
              <a:t> </a:t>
            </a:r>
            <a:r>
              <a:rPr lang="en-US" baseline="0" dirty="0" err="1" smtClean="0">
                <a:latin typeface="Times New Roman" charset="0"/>
              </a:rPr>
              <a:t>oder</a:t>
            </a:r>
            <a:r>
              <a:rPr lang="en-US" baseline="0" dirty="0" smtClean="0">
                <a:latin typeface="Times New Roman" charset="0"/>
              </a:rPr>
              <a:t> in </a:t>
            </a:r>
            <a:r>
              <a:rPr lang="en-US" baseline="0" dirty="0" err="1" smtClean="0">
                <a:latin typeface="Times New Roman" charset="0"/>
              </a:rPr>
              <a:t>Honig</a:t>
            </a:r>
            <a:r>
              <a:rPr lang="en-US" baseline="0" dirty="0" smtClean="0">
                <a:latin typeface="Times New Roman" charset="0"/>
              </a:rPr>
              <a:t>. </a:t>
            </a:r>
            <a:r>
              <a:rPr lang="en-US" baseline="0" dirty="0" err="1" smtClean="0">
                <a:latin typeface="Times New Roman" charset="0"/>
              </a:rPr>
              <a:t>Higgsfeld</a:t>
            </a:r>
            <a:r>
              <a:rPr lang="en-US" baseline="0" dirty="0" smtClean="0">
                <a:latin typeface="Times New Roman" charset="0"/>
              </a:rPr>
              <a:t> </a:t>
            </a:r>
            <a:r>
              <a:rPr lang="en-US" baseline="0" dirty="0" err="1" smtClean="0">
                <a:latin typeface="Times New Roman" charset="0"/>
              </a:rPr>
              <a:t>überall</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Universum</a:t>
            </a:r>
            <a:r>
              <a:rPr lang="en-US" baseline="0" dirty="0" smtClean="0">
                <a:latin typeface="Times New Roman" charset="0"/>
              </a:rPr>
              <a:t>: </a:t>
            </a:r>
            <a:r>
              <a:rPr lang="en-US" baseline="0" dirty="0" err="1" smtClean="0">
                <a:latin typeface="Times New Roman" charset="0"/>
              </a:rPr>
              <a:t>wie</a:t>
            </a:r>
            <a:r>
              <a:rPr lang="en-US" baseline="0" dirty="0" smtClean="0">
                <a:latin typeface="Times New Roman" charset="0"/>
              </a:rPr>
              <a:t> </a:t>
            </a:r>
            <a:r>
              <a:rPr lang="en-US" baseline="0" dirty="0" err="1" smtClean="0">
                <a:latin typeface="Times New Roman" charset="0"/>
              </a:rPr>
              <a:t>Luft</a:t>
            </a:r>
            <a:r>
              <a:rPr lang="en-US" baseline="0" dirty="0" smtClean="0">
                <a:latin typeface="Times New Roman" charset="0"/>
              </a:rPr>
              <a:t> </a:t>
            </a:r>
            <a:r>
              <a:rPr lang="en-US" baseline="0" dirty="0" err="1" smtClean="0">
                <a:latin typeface="Times New Roman" charset="0"/>
              </a:rPr>
              <a:t>bei</a:t>
            </a:r>
            <a:r>
              <a:rPr lang="en-US" baseline="0" dirty="0" smtClean="0">
                <a:latin typeface="Times New Roman" charset="0"/>
              </a:rPr>
              <a:t> </a:t>
            </a:r>
            <a:r>
              <a:rPr lang="en-US" baseline="0" dirty="0" err="1" smtClean="0">
                <a:latin typeface="Times New Roman" charset="0"/>
              </a:rPr>
              <a:t>Windstille</a:t>
            </a:r>
            <a:r>
              <a:rPr lang="en-US" baseline="0" dirty="0" smtClean="0">
                <a:latin typeface="Times New Roman" charset="0"/>
              </a:rPr>
              <a:t>. Higgs-</a:t>
            </a:r>
            <a:r>
              <a:rPr lang="en-US" baseline="0" dirty="0" err="1" smtClean="0">
                <a:latin typeface="Times New Roman" charset="0"/>
              </a:rPr>
              <a:t>Teilchen</a:t>
            </a:r>
            <a:r>
              <a:rPr lang="en-US" baseline="0" dirty="0" smtClean="0">
                <a:latin typeface="Times New Roman" charset="0"/>
              </a:rPr>
              <a:t>: man </a:t>
            </a:r>
            <a:r>
              <a:rPr lang="en-US" baseline="0" dirty="0" err="1" smtClean="0">
                <a:latin typeface="Times New Roman" charset="0"/>
              </a:rPr>
              <a:t>verdichtet</a:t>
            </a:r>
            <a:r>
              <a:rPr lang="en-US" baseline="0" dirty="0" smtClean="0">
                <a:latin typeface="Times New Roman" charset="0"/>
              </a:rPr>
              <a:t> das Feld </a:t>
            </a:r>
            <a:r>
              <a:rPr lang="en-US" baseline="0" dirty="0" err="1" smtClean="0">
                <a:latin typeface="Times New Roman" charset="0"/>
              </a:rPr>
              <a:t>lokal</a:t>
            </a:r>
            <a:r>
              <a:rPr lang="en-US" baseline="0" dirty="0" smtClean="0">
                <a:latin typeface="Times New Roman" charset="0"/>
              </a:rPr>
              <a:t>, analog Wind. </a:t>
            </a:r>
            <a:r>
              <a:rPr lang="en-US" baseline="0"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Laterne</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Nebel</a:t>
            </a:r>
            <a:r>
              <a:rPr lang="en-US" baseline="0" dirty="0" smtClean="0">
                <a:latin typeface="Times New Roman" charset="0"/>
              </a:rPr>
              <a:t>: </a:t>
            </a:r>
            <a:r>
              <a:rPr lang="en-US" baseline="0" dirty="0" err="1" smtClean="0">
                <a:latin typeface="Times New Roman" charset="0"/>
              </a:rPr>
              <a:t>Licht</a:t>
            </a:r>
            <a:r>
              <a:rPr lang="en-US" baseline="0" dirty="0" smtClean="0">
                <a:latin typeface="Times New Roman" charset="0"/>
              </a:rPr>
              <a:t> </a:t>
            </a:r>
            <a:r>
              <a:rPr lang="en-US" baseline="0" dirty="0" err="1" smtClean="0">
                <a:latin typeface="Times New Roman" charset="0"/>
              </a:rPr>
              <a:t>sieht</a:t>
            </a:r>
            <a:r>
              <a:rPr lang="en-US" baseline="0" dirty="0" smtClean="0">
                <a:latin typeface="Times New Roman" charset="0"/>
              </a:rPr>
              <a:t> man </a:t>
            </a:r>
            <a:r>
              <a:rPr lang="en-US" baseline="0" dirty="0" err="1" smtClean="0">
                <a:latin typeface="Times New Roman" charset="0"/>
              </a:rPr>
              <a:t>nicht</a:t>
            </a:r>
            <a:r>
              <a:rPr lang="en-US" baseline="0" dirty="0" smtClean="0">
                <a:latin typeface="Times New Roman" charset="0"/>
              </a:rPr>
              <a:t> </a:t>
            </a:r>
            <a:r>
              <a:rPr lang="en-US" baseline="0" dirty="0" err="1" smtClean="0">
                <a:latin typeface="Times New Roman" charset="0"/>
              </a:rPr>
              <a:t>wenn</a:t>
            </a:r>
            <a:r>
              <a:rPr lang="en-US" baseline="0" dirty="0" smtClean="0">
                <a:latin typeface="Times New Roman" charset="0"/>
              </a:rPr>
              <a:t> man </a:t>
            </a:r>
            <a:r>
              <a:rPr lang="en-US" baseline="0" dirty="0" err="1" smtClean="0">
                <a:latin typeface="Times New Roman" charset="0"/>
              </a:rPr>
              <a:t>zu</a:t>
            </a:r>
            <a:r>
              <a:rPr lang="en-US" baseline="0" dirty="0" smtClean="0">
                <a:latin typeface="Times New Roman" charset="0"/>
              </a:rPr>
              <a:t> </a:t>
            </a:r>
            <a:r>
              <a:rPr lang="en-US" baseline="0" dirty="0" err="1" smtClean="0">
                <a:latin typeface="Times New Roman" charset="0"/>
              </a:rPr>
              <a:t>weit</a:t>
            </a:r>
            <a:r>
              <a:rPr lang="en-US" baseline="0" dirty="0" smtClean="0">
                <a:latin typeface="Times New Roman" charset="0"/>
              </a:rPr>
              <a:t> </a:t>
            </a:r>
            <a:r>
              <a:rPr lang="en-US" baseline="0" dirty="0" err="1" smtClean="0">
                <a:latin typeface="Times New Roman" charset="0"/>
              </a:rPr>
              <a:t>weg</a:t>
            </a:r>
            <a:r>
              <a:rPr lang="en-US" baseline="0" dirty="0" smtClean="0">
                <a:latin typeface="Times New Roman" charset="0"/>
              </a:rPr>
              <a:t> </a:t>
            </a:r>
            <a:r>
              <a:rPr lang="en-US" baseline="0" dirty="0" err="1" smtClean="0">
                <a:latin typeface="Times New Roman" charset="0"/>
              </a:rPr>
              <a:t>ist</a:t>
            </a:r>
            <a:r>
              <a:rPr lang="en-US" baseline="0" dirty="0" smtClean="0">
                <a:latin typeface="Times New Roman" charset="0"/>
              </a:rPr>
              <a:t> -&gt; </a:t>
            </a:r>
            <a:r>
              <a:rPr lang="en-US" baseline="0" dirty="0" err="1" smtClean="0">
                <a:latin typeface="Times New Roman" charset="0"/>
              </a:rPr>
              <a:t>kurze</a:t>
            </a:r>
            <a:r>
              <a:rPr lang="en-US" baseline="0" dirty="0" smtClean="0">
                <a:latin typeface="Times New Roman" charset="0"/>
              </a:rPr>
              <a:t> </a:t>
            </a:r>
            <a:r>
              <a:rPr lang="en-US" baseline="0" dirty="0" err="1" smtClean="0">
                <a:latin typeface="Times New Roman" charset="0"/>
              </a:rPr>
              <a:t>Reichweite</a:t>
            </a:r>
            <a:r>
              <a:rPr lang="en-US" baseline="0" dirty="0" smtClean="0">
                <a:latin typeface="Times New Roman" charset="0"/>
              </a:rPr>
              <a:t> der </a:t>
            </a:r>
            <a:r>
              <a:rPr lang="en-US" baseline="0" dirty="0" err="1" smtClean="0">
                <a:latin typeface="Times New Roman" charset="0"/>
              </a:rPr>
              <a:t>schwachen</a:t>
            </a:r>
            <a:r>
              <a:rPr lang="en-US" baseline="0" dirty="0" smtClean="0">
                <a:latin typeface="Times New Roman" charset="0"/>
              </a:rPr>
              <a:t> </a:t>
            </a:r>
            <a:r>
              <a:rPr lang="en-US" baseline="0" dirty="0" err="1" smtClean="0">
                <a:latin typeface="Times New Roman" charset="0"/>
              </a:rPr>
              <a:t>Wechselwirkung</a:t>
            </a:r>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81EDEF-CA7B-C441-AD0B-B4BB0BB3871D}" type="slidenum">
              <a:rPr lang="de-DE">
                <a:latin typeface="Times New Roman" charset="0"/>
              </a:rPr>
              <a:pPr/>
              <a:t>25</a:t>
            </a:fld>
            <a:endParaRPr lang="de-DE">
              <a:latin typeface="Times New Roman" charset="0"/>
            </a:endParaRPr>
          </a:p>
        </p:txBody>
      </p:sp>
      <p:sp>
        <p:nvSpPr>
          <p:cNvPr id="91139" name="Rectangle 2"/>
          <p:cNvSpPr>
            <a:spLocks noGrp="1" noRot="1" noChangeAspect="1" noChangeArrowheads="1"/>
          </p:cNvSpPr>
          <p:nvPr>
            <p:ph type="sldImg"/>
          </p:nvPr>
        </p:nvSpPr>
        <p:spPr>
          <a:xfrm>
            <a:off x="3090863" y="498475"/>
            <a:ext cx="3598862" cy="2492375"/>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26</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Goldene</a:t>
            </a:r>
            <a:r>
              <a:rPr lang="en-US" dirty="0" smtClean="0">
                <a:latin typeface="Times New Roman" charset="0"/>
              </a:rPr>
              <a:t> </a:t>
            </a:r>
            <a:r>
              <a:rPr lang="en-US" dirty="0" err="1" smtClean="0">
                <a:latin typeface="Times New Roman" charset="0"/>
              </a:rPr>
              <a:t>Kanäle</a:t>
            </a:r>
            <a:r>
              <a:rPr lang="en-US" dirty="0" smtClean="0">
                <a:latin typeface="Times New Roman" charset="0"/>
              </a:rPr>
              <a:t>: </a:t>
            </a:r>
            <a:r>
              <a:rPr lang="en-US" dirty="0" smtClean="0">
                <a:latin typeface="Symbol"/>
              </a:rPr>
              <a:t>g</a:t>
            </a:r>
            <a:r>
              <a:rPr lang="en-US" dirty="0" smtClean="0">
                <a:latin typeface="Times New Roman" charset="0"/>
              </a:rPr>
              <a:t>amma gamma und ZZ</a:t>
            </a:r>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28</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1400" b="1">
                <a:solidFill>
                  <a:srgbClr val="DDFFF6"/>
                </a:solidFill>
                <a:latin typeface="Times New Roman" charset="0"/>
                <a:ea typeface="ＭＳ Ｐゴシック" charset="0"/>
                <a:cs typeface="ＭＳ Ｐゴシック" charset="0"/>
              </a:defRPr>
            </a:lvl1pPr>
            <a:lvl2pPr marL="37931725" indent="-37474525" defTabSz="938213">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2B9FDDD3-52DC-8B4D-8F73-92811D300F5C}" type="slidenum">
              <a:rPr lang="de-DE" sz="1300" b="0">
                <a:solidFill>
                  <a:schemeClr val="tx1"/>
                </a:solidFill>
              </a:rPr>
              <a:pPr/>
              <a:t>29</a:t>
            </a:fld>
            <a:endParaRPr lang="de-DE" sz="1300" b="0">
              <a:solidFill>
                <a:schemeClr val="tx1"/>
              </a:solidFill>
            </a:endParaRPr>
          </a:p>
        </p:txBody>
      </p:sp>
      <p:sp>
        <p:nvSpPr>
          <p:cNvPr id="111619" name="Rectangle 2"/>
          <p:cNvSpPr>
            <a:spLocks noGrp="1" noRot="1" noChangeAspect="1" noChangeArrowheads="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30</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31</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32</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3</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33</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E42768B-7255-FE4F-9131-8E6F6D75A682}" type="slidenum">
              <a:rPr lang="en-US">
                <a:latin typeface="Arial" charset="0"/>
                <a:ea typeface="ＭＳ Ｐゴシック" charset="-128"/>
                <a:cs typeface="ＭＳ Ｐゴシック" charset="-128"/>
              </a:rPr>
              <a:pPr/>
              <a:t>34</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090863" y="498475"/>
            <a:ext cx="3597275" cy="2492375"/>
          </a:xfrm>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0EB0A37-2785-1A42-961E-9BF45335CF7D}" type="slidenum">
              <a:rPr lang="de-DE">
                <a:latin typeface="Times New Roman" charset="0"/>
              </a:rPr>
              <a:pPr/>
              <a:t>35</a:t>
            </a:fld>
            <a:endParaRPr lang="de-DE">
              <a:latin typeface="Times New Roman" charset="0"/>
            </a:endParaRPr>
          </a:p>
        </p:txBody>
      </p:sp>
      <p:sp>
        <p:nvSpPr>
          <p:cNvPr id="115715" name="Rectangle 2"/>
          <p:cNvSpPr>
            <a:spLocks noGrp="1" noRot="1" noChangeAspect="1" noChangeArrowheads="1"/>
          </p:cNvSpPr>
          <p:nvPr>
            <p:ph type="sldImg"/>
          </p:nvPr>
        </p:nvSpPr>
        <p:spPr>
          <a:xfrm>
            <a:off x="3090863" y="498475"/>
            <a:ext cx="3598862" cy="2492375"/>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1</a:t>
            </a:r>
            <a:r>
              <a:rPr lang="en-US" baseline="0" dirty="0" smtClean="0">
                <a:latin typeface="Times New Roman" charset="0"/>
              </a:rPr>
              <a:t> </a:t>
            </a:r>
            <a:r>
              <a:rPr lang="en-US" baseline="0" dirty="0" err="1" smtClean="0">
                <a:latin typeface="Times New Roman" charset="0"/>
              </a:rPr>
              <a:t>Lichtjahr</a:t>
            </a:r>
            <a:r>
              <a:rPr lang="en-US" baseline="0" dirty="0" smtClean="0">
                <a:latin typeface="Times New Roman" charset="0"/>
              </a:rPr>
              <a:t> = 9,46 </a:t>
            </a:r>
            <a:r>
              <a:rPr lang="en-US" baseline="0" dirty="0" err="1" smtClean="0">
                <a:latin typeface="Times New Roman" charset="0"/>
              </a:rPr>
              <a:t>Biliionen</a:t>
            </a:r>
            <a:r>
              <a:rPr lang="en-US" baseline="0" dirty="0" smtClean="0">
                <a:latin typeface="Times New Roman" charset="0"/>
              </a:rPr>
              <a:t> km (10**12 km)</a:t>
            </a:r>
            <a:endParaRPr lang="en-US" dirty="0">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36</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Dark matter and normal matter have been wrenched apart by the tremendous collision of two large clusters of galaxies. The discovery, using NASA's Chandra X-ray Observatory and other telescopes, gives direct evidence for the existence of dark matter. </a:t>
            </a:r>
            <a:r>
              <a:rPr lang="en-US" dirty="0" err="1" smtClean="0"/>
              <a:t>Marusa</a:t>
            </a:r>
            <a:r>
              <a:rPr lang="en-US" dirty="0" smtClean="0"/>
              <a:t> </a:t>
            </a:r>
            <a:r>
              <a:rPr lang="en-US" dirty="0" err="1" smtClean="0"/>
              <a:t>Bradac</a:t>
            </a:r>
            <a:r>
              <a:rPr lang="en-US" dirty="0" smtClean="0"/>
              <a:t> of the </a:t>
            </a:r>
            <a:r>
              <a:rPr lang="en-US" dirty="0" err="1" smtClean="0"/>
              <a:t>Kavli</a:t>
            </a:r>
            <a:r>
              <a:rPr lang="en-US" dirty="0" smtClean="0"/>
              <a:t> Institute for Particle Astrophysics and Cosmology (KIPAC), located at the Department of Energy’s Stanford Linear Accelerator Center (SLAC), and her colleagues made the landmark observations by studying a galaxy cluster 3 billion light years away. </a:t>
            </a:r>
            <a:r>
              <a:rPr lang="en-US" dirty="0" smtClean="0">
                <a:latin typeface="Times New Roman" charset="0"/>
              </a:rPr>
              <a:t>http://home.slac.stanford.edu/pressreleases/2006/20060821.htm. </a:t>
            </a:r>
            <a:r>
              <a:rPr lang="en-US" dirty="0" smtClean="0"/>
              <a:t>To detect this separation of dark and luminous matter, researchers compared x-ray images of the luminous matter with measurements of the cluster's total mass. To learn the total mass, they took measurements of a phenomenon called gravitational </a:t>
            </a:r>
            <a:r>
              <a:rPr lang="en-US" dirty="0" err="1" smtClean="0"/>
              <a:t>lensing</a:t>
            </a:r>
            <a:r>
              <a:rPr lang="en-US" dirty="0" smtClean="0"/>
              <a:t>, which occurs when the cluster's gravity distorts light from background galaxies. The greater the distortion, the more massive the cluster. </a:t>
            </a:r>
          </a:p>
          <a:p>
            <a:r>
              <a:rPr lang="en-US" dirty="0" smtClean="0"/>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p>
          <a:p>
            <a:r>
              <a:rPr lang="en-US" dirty="0" smtClean="0"/>
              <a:t>The spatial separation of the clumps proves that two types of matter exist, while the extreme difference in their behavior shows the exotic nature of dark matter. </a:t>
            </a:r>
          </a:p>
          <a:p>
            <a:endParaRPr lang="en-US" dirty="0">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868132E-680A-E84C-9101-EAA27082BD50}" type="slidenum">
              <a:rPr lang="de-DE">
                <a:solidFill>
                  <a:srgbClr val="000000"/>
                </a:solidFill>
                <a:latin typeface="Times New Roman" charset="0"/>
              </a:rPr>
              <a:pPr/>
              <a:t>37</a:t>
            </a:fld>
            <a:endParaRPr lang="de-DE">
              <a:solidFill>
                <a:srgbClr val="000000"/>
              </a:solidFill>
              <a:latin typeface="Times New Roman" charset="0"/>
            </a:endParaRPr>
          </a:p>
        </p:txBody>
      </p:sp>
      <p:sp>
        <p:nvSpPr>
          <p:cNvPr id="119811" name="Rectangle 2"/>
          <p:cNvSpPr>
            <a:spLocks noGrp="1" noRot="1" noChangeAspect="1" noChangeArrowheads="1"/>
          </p:cNvSpPr>
          <p:nvPr>
            <p:ph type="sldImg"/>
          </p:nvPr>
        </p:nvSpPr>
        <p:spPr>
          <a:xfrm>
            <a:off x="3089275" y="498475"/>
            <a:ext cx="3600450" cy="2492375"/>
          </a:xfrm>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BA0000"/>
                </a:solidFill>
                <a:latin typeface="Trebuchet MS"/>
                <a:cs typeface="Trebuchet MS"/>
              </a:rPr>
              <a:t>Animation:</a:t>
            </a:r>
            <a:r>
              <a:rPr lang="en-US" sz="1200" b="0" baseline="0" dirty="0" smtClean="0">
                <a:solidFill>
                  <a:srgbClr val="BA0000"/>
                </a:solidFill>
                <a:latin typeface="Trebuchet MS"/>
                <a:cs typeface="Trebuchet MS"/>
              </a:rPr>
              <a:t> </a:t>
            </a:r>
            <a:r>
              <a:rPr lang="en-US" sz="1200" b="0" dirty="0" smtClean="0">
                <a:solidFill>
                  <a:srgbClr val="BA0000"/>
                </a:solidFill>
                <a:latin typeface="Trebuchet MS"/>
                <a:cs typeface="Trebuchet MS"/>
              </a:rPr>
              <a:t>Distortion of the background object (regular pattern) by a distributed mass </a:t>
            </a:r>
            <a:endParaRPr lang="ru-RU" sz="1200" b="0" dirty="0" smtClean="0">
              <a:solidFill>
                <a:srgbClr val="BA0000"/>
              </a:solidFill>
              <a:latin typeface="Trebuchet MS"/>
              <a:cs typeface="Trebuchet MS"/>
            </a:endParaRPr>
          </a:p>
          <a:p>
            <a:endParaRPr lang="en-US" b="0" dirty="0">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868132E-680A-E84C-9101-EAA27082BD50}" type="slidenum">
              <a:rPr lang="de-DE">
                <a:solidFill>
                  <a:srgbClr val="000000"/>
                </a:solidFill>
                <a:latin typeface="Times New Roman" charset="0"/>
              </a:rPr>
              <a:pPr/>
              <a:t>38</a:t>
            </a:fld>
            <a:endParaRPr lang="de-DE">
              <a:solidFill>
                <a:srgbClr val="000000"/>
              </a:solidFill>
              <a:latin typeface="Times New Roman" charset="0"/>
            </a:endParaRPr>
          </a:p>
        </p:txBody>
      </p:sp>
      <p:sp>
        <p:nvSpPr>
          <p:cNvPr id="119811" name="Rectangle 2"/>
          <p:cNvSpPr>
            <a:spLocks noGrp="1" noRot="1" noChangeAspect="1" noChangeArrowheads="1"/>
          </p:cNvSpPr>
          <p:nvPr>
            <p:ph type="sldImg"/>
          </p:nvPr>
        </p:nvSpPr>
        <p:spPr>
          <a:xfrm>
            <a:off x="3089275" y="498475"/>
            <a:ext cx="3600450" cy="2492375"/>
          </a:xfrm>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0EB0A37-2785-1A42-961E-9BF45335CF7D}" type="slidenum">
              <a:rPr lang="de-DE">
                <a:latin typeface="Times New Roman" charset="0"/>
              </a:rPr>
              <a:pPr/>
              <a:t>39</a:t>
            </a:fld>
            <a:endParaRPr lang="de-DE">
              <a:latin typeface="Times New Roman" charset="0"/>
            </a:endParaRPr>
          </a:p>
        </p:txBody>
      </p:sp>
      <p:sp>
        <p:nvSpPr>
          <p:cNvPr id="115715" name="Rectangle 2"/>
          <p:cNvSpPr>
            <a:spLocks noGrp="1" noRot="1" noChangeAspect="1" noChangeArrowheads="1"/>
          </p:cNvSpPr>
          <p:nvPr>
            <p:ph type="sldImg"/>
          </p:nvPr>
        </p:nvSpPr>
        <p:spPr>
          <a:xfrm>
            <a:off x="3090863" y="498475"/>
            <a:ext cx="3598862" cy="2492375"/>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CRESST: </a:t>
            </a:r>
            <a:r>
              <a:rPr lang="en-US" dirty="0" smtClean="0"/>
              <a:t>Cryogenic Rare Event Search with Superconducting Thermometers - </a:t>
            </a:r>
            <a:r>
              <a:rPr lang="en-US" dirty="0" err="1" smtClean="0"/>
              <a:t>Tieftemperatur-Suche</a:t>
            </a:r>
            <a:r>
              <a:rPr lang="en-US" dirty="0" smtClean="0"/>
              <a:t> </a:t>
            </a:r>
            <a:r>
              <a:rPr lang="en-US" dirty="0" err="1" smtClean="0"/>
              <a:t>nach</a:t>
            </a:r>
            <a:r>
              <a:rPr lang="en-US" dirty="0" smtClean="0"/>
              <a:t> </a:t>
            </a:r>
            <a:r>
              <a:rPr lang="en-US" dirty="0" err="1" smtClean="0"/>
              <a:t>seltenen</a:t>
            </a:r>
            <a:r>
              <a:rPr lang="en-US" dirty="0" smtClean="0"/>
              <a:t> </a:t>
            </a:r>
            <a:r>
              <a:rPr lang="en-US" dirty="0" err="1" smtClean="0"/>
              <a:t>Ereignissen</a:t>
            </a:r>
            <a:r>
              <a:rPr lang="en-US" dirty="0" smtClean="0"/>
              <a:t> </a:t>
            </a:r>
            <a:r>
              <a:rPr lang="en-US" dirty="0" err="1" smtClean="0"/>
              <a:t>mittels</a:t>
            </a:r>
            <a:r>
              <a:rPr lang="en-US" dirty="0" smtClean="0"/>
              <a:t> </a:t>
            </a:r>
            <a:r>
              <a:rPr lang="en-US" dirty="0" err="1" smtClean="0"/>
              <a:t>supraleitenden</a:t>
            </a:r>
            <a:r>
              <a:rPr lang="en-US" dirty="0" smtClean="0"/>
              <a:t> </a:t>
            </a:r>
            <a:r>
              <a:rPr lang="en-US" dirty="0" err="1" smtClean="0"/>
              <a:t>Themometern</a:t>
            </a:r>
            <a:r>
              <a:rPr lang="en-US" dirty="0" smtClean="0"/>
              <a:t>.</a:t>
            </a:r>
          </a:p>
          <a:p>
            <a:r>
              <a:rPr lang="en-US" dirty="0" err="1" smtClean="0"/>
              <a:t>Tieftemperaturkalorimeter</a:t>
            </a:r>
            <a:r>
              <a:rPr lang="en-US" dirty="0" smtClean="0"/>
              <a:t>, um die </a:t>
            </a:r>
            <a:r>
              <a:rPr lang="en-US" dirty="0" err="1" smtClean="0"/>
              <a:t>Rückstoßenergie</a:t>
            </a:r>
            <a:r>
              <a:rPr lang="en-US" dirty="0" smtClean="0"/>
              <a:t> von </a:t>
            </a:r>
            <a:r>
              <a:rPr lang="en-US" dirty="0" err="1" smtClean="0"/>
              <a:t>Dunkle-Materie-Teilchen</a:t>
            </a:r>
            <a:r>
              <a:rPr lang="en-US" dirty="0" smtClean="0"/>
              <a:t> (WIMPS) in </a:t>
            </a:r>
            <a:r>
              <a:rPr lang="en-US" dirty="0" err="1" smtClean="0"/>
              <a:t>einem</a:t>
            </a:r>
            <a:r>
              <a:rPr lang="en-US" dirty="0" smtClean="0"/>
              <a:t> </a:t>
            </a:r>
            <a:r>
              <a:rPr lang="en-US" dirty="0" err="1" smtClean="0"/>
              <a:t>Absorberkristall</a:t>
            </a:r>
            <a:r>
              <a:rPr lang="en-US" dirty="0" smtClean="0"/>
              <a:t> (CaWO4)</a:t>
            </a:r>
            <a:r>
              <a:rPr lang="en-US" baseline="0" dirty="0" smtClean="0"/>
              <a:t> </a:t>
            </a:r>
            <a:r>
              <a:rPr lang="en-US" dirty="0" err="1" smtClean="0"/>
              <a:t>bei</a:t>
            </a:r>
            <a:r>
              <a:rPr lang="en-US" dirty="0" smtClean="0"/>
              <a:t> </a:t>
            </a:r>
            <a:r>
              <a:rPr lang="en-US" dirty="0" err="1" smtClean="0"/>
              <a:t>Temperaturen</a:t>
            </a:r>
            <a:r>
              <a:rPr lang="en-US" dirty="0" smtClean="0"/>
              <a:t> von ≈15 </a:t>
            </a:r>
            <a:r>
              <a:rPr lang="en-US" dirty="0" err="1" smtClean="0"/>
              <a:t>mK</a:t>
            </a:r>
            <a:r>
              <a:rPr lang="en-US" dirty="0" smtClean="0"/>
              <a:t> </a:t>
            </a:r>
            <a:r>
              <a:rPr lang="en-US" dirty="0" err="1" smtClean="0"/>
              <a:t>nachzuweisen</a:t>
            </a:r>
            <a:r>
              <a:rPr lang="en-US" dirty="0" smtClean="0"/>
              <a:t>. </a:t>
            </a:r>
            <a:r>
              <a:rPr lang="en-US" dirty="0" err="1" smtClean="0"/>
              <a:t>Durch</a:t>
            </a:r>
            <a:r>
              <a:rPr lang="en-US" dirty="0" smtClean="0"/>
              <a:t> den </a:t>
            </a:r>
            <a:r>
              <a:rPr lang="en-US" dirty="0" err="1" smtClean="0"/>
              <a:t>Stoß</a:t>
            </a:r>
            <a:r>
              <a:rPr lang="en-US" dirty="0" smtClean="0"/>
              <a:t> </a:t>
            </a:r>
            <a:r>
              <a:rPr lang="en-US" dirty="0" err="1" smtClean="0"/>
              <a:t>eines</a:t>
            </a:r>
            <a:r>
              <a:rPr lang="en-US" dirty="0" smtClean="0"/>
              <a:t> WIMPs </a:t>
            </a:r>
            <a:r>
              <a:rPr lang="en-US" dirty="0" err="1" smtClean="0"/>
              <a:t>wird</a:t>
            </a:r>
            <a:r>
              <a:rPr lang="en-US" dirty="0" smtClean="0"/>
              <a:t> </a:t>
            </a:r>
            <a:r>
              <a:rPr lang="en-US" dirty="0" err="1" smtClean="0"/>
              <a:t>im</a:t>
            </a:r>
            <a:r>
              <a:rPr lang="en-US" dirty="0" smtClean="0"/>
              <a:t> </a:t>
            </a:r>
            <a:r>
              <a:rPr lang="en-US" dirty="0" err="1" smtClean="0"/>
              <a:t>Kristall</a:t>
            </a:r>
            <a:r>
              <a:rPr lang="en-US" dirty="0" smtClean="0"/>
              <a:t> </a:t>
            </a:r>
            <a:r>
              <a:rPr lang="en-US" dirty="0" err="1" smtClean="0"/>
              <a:t>Energie</a:t>
            </a:r>
            <a:r>
              <a:rPr lang="en-US" dirty="0" smtClean="0"/>
              <a:t> </a:t>
            </a:r>
            <a:r>
              <a:rPr lang="en-US" dirty="0" err="1" smtClean="0"/>
              <a:t>deponiert</a:t>
            </a:r>
            <a:r>
              <a:rPr lang="en-US" dirty="0" smtClean="0"/>
              <a:t>, die </a:t>
            </a:r>
            <a:r>
              <a:rPr lang="en-US" dirty="0" err="1" smtClean="0"/>
              <a:t>zu</a:t>
            </a:r>
            <a:r>
              <a:rPr lang="en-US" dirty="0" smtClean="0"/>
              <a:t> </a:t>
            </a:r>
            <a:r>
              <a:rPr lang="en-US" dirty="0" err="1" smtClean="0"/>
              <a:t>einer</a:t>
            </a:r>
            <a:r>
              <a:rPr lang="en-US" dirty="0" smtClean="0"/>
              <a:t> </a:t>
            </a:r>
            <a:r>
              <a:rPr lang="en-US" dirty="0" err="1" smtClean="0"/>
              <a:t>winzigen</a:t>
            </a:r>
            <a:r>
              <a:rPr lang="en-US" dirty="0" smtClean="0"/>
              <a:t> </a:t>
            </a:r>
            <a:r>
              <a:rPr lang="en-US" dirty="0" err="1" smtClean="0"/>
              <a:t>Temperaturänderung</a:t>
            </a:r>
            <a:r>
              <a:rPr lang="en-US" dirty="0" smtClean="0"/>
              <a:t> </a:t>
            </a:r>
            <a:r>
              <a:rPr lang="en-US" dirty="0" err="1" smtClean="0"/>
              <a:t>führt</a:t>
            </a:r>
            <a:r>
              <a:rPr lang="en-US" dirty="0" smtClean="0"/>
              <a:t>.</a:t>
            </a:r>
            <a:endParaRPr 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40</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noProof="0" dirty="0" smtClean="0">
                <a:latin typeface="Times New Roman" charset="0"/>
              </a:rPr>
              <a:t>Brauner</a:t>
            </a:r>
            <a:r>
              <a:rPr lang="de-DE" baseline="0" noProof="0" dirty="0" smtClean="0">
                <a:latin typeface="Times New Roman" charset="0"/>
              </a:rPr>
              <a:t> </a:t>
            </a:r>
            <a:r>
              <a:rPr lang="de-DE" baseline="0" noProof="0" err="1" smtClean="0">
                <a:latin typeface="Times New Roman" charset="0"/>
              </a:rPr>
              <a:t>Zwerg</a:t>
            </a:r>
            <a:r>
              <a:rPr lang="de-DE" baseline="0" noProof="0" smtClean="0">
                <a:latin typeface="Times New Roman" charset="0"/>
              </a:rPr>
              <a:t>: </a:t>
            </a:r>
            <a:r>
              <a:rPr lang="de-DE" noProof="0" smtClean="0"/>
              <a:t>Als </a:t>
            </a:r>
            <a:r>
              <a:rPr lang="de-DE" noProof="0" dirty="0" smtClean="0"/>
              <a:t>Braune Zwerge werden alle Objekte eingestuft, die unter der Massegrenze für</a:t>
            </a:r>
            <a:r>
              <a:rPr lang="de-DE" noProof="0" dirty="0" smtClean="0">
                <a:solidFill>
                  <a:schemeClr val="accent2"/>
                </a:solidFill>
              </a:rPr>
              <a:t> Wasserstofffusion</a:t>
            </a:r>
            <a:r>
              <a:rPr lang="de-DE" baseline="0" noProof="0" dirty="0" smtClean="0">
                <a:solidFill>
                  <a:schemeClr val="accent2"/>
                </a:solidFill>
              </a:rPr>
              <a:t> </a:t>
            </a:r>
            <a:r>
              <a:rPr lang="de-DE" noProof="0" dirty="0" smtClean="0"/>
              <a:t>und über der Massengrenze für die </a:t>
            </a:r>
            <a:r>
              <a:rPr lang="de-DE" noProof="0" dirty="0" err="1" smtClean="0"/>
              <a:t>Deuteriumfusion</a:t>
            </a:r>
            <a:r>
              <a:rPr lang="de-DE" noProof="0" dirty="0" smtClean="0"/>
              <a:t> (ca. 13 </a:t>
            </a:r>
            <a:r>
              <a:rPr lang="de-DE" noProof="0" dirty="0" err="1" smtClean="0"/>
              <a:t>Jupitermassen</a:t>
            </a:r>
            <a:r>
              <a:rPr lang="de-DE" noProof="0" dirty="0" smtClean="0"/>
              <a:t>) liegen. Die Wasserstofffusion ist der charakterisierende Prozess für einen Stern. Sie wirkt zumindest für einen Teil der Sternlebenszeit der Gravitationskraft entgegen und stabilisiert damit den Stern.</a:t>
            </a:r>
            <a:r>
              <a:rPr lang="de-DE" baseline="0" noProof="0" dirty="0" smtClean="0">
                <a:latin typeface="Times New Roman" charset="0"/>
              </a:rPr>
              <a:t> Weißer Zwerg: </a:t>
            </a:r>
            <a:r>
              <a:rPr lang="de-DE" sz="1200" b="0" noProof="0" dirty="0" smtClean="0">
                <a:solidFill>
                  <a:srgbClr val="000094"/>
                </a:solidFill>
              </a:rPr>
              <a:t>sehr dichter Stern, dessen nuklearer Brennstoff verbraucht ist.</a:t>
            </a:r>
            <a:endParaRPr lang="de-DE" sz="1800" b="0" noProof="0" dirty="0" smtClean="0">
              <a:solidFill>
                <a:srgbClr val="000094"/>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2FDC2E9-2612-8B4C-B5BC-C6043EBC8A20}" type="slidenum">
              <a:rPr lang="de-DE">
                <a:latin typeface="Times New Roman" charset="0"/>
              </a:rPr>
              <a:pPr/>
              <a:t>41</a:t>
            </a:fld>
            <a:endParaRPr lang="de-DE">
              <a:latin typeface="Times New Roman" charset="0"/>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06" charset="0"/>
                <a:ea typeface="ＭＳ Ｐゴシック" charset="-128"/>
                <a:cs typeface="ＭＳ Ｐゴシック" charset="-128"/>
              </a:rPr>
              <a:t>CIB (cosmic</a:t>
            </a:r>
            <a:r>
              <a:rPr lang="en-US" sz="1200" kern="1200" baseline="0" dirty="0" smtClean="0">
                <a:solidFill>
                  <a:schemeClr val="tx1"/>
                </a:solidFill>
                <a:effectLst/>
                <a:latin typeface="Times New Roman" pitchFamily="-106" charset="0"/>
                <a:ea typeface="ＭＳ Ｐゴシック" charset="-128"/>
                <a:cs typeface="ＭＳ Ｐゴシック" charset="-128"/>
              </a:rPr>
              <a:t> infrared background)</a:t>
            </a:r>
            <a:r>
              <a:rPr lang="en-US" sz="1200" kern="1200" dirty="0" smtClean="0">
                <a:solidFill>
                  <a:schemeClr val="tx1"/>
                </a:solidFill>
                <a:effectLst/>
                <a:latin typeface="Times New Roman" pitchFamily="-106" charset="0"/>
                <a:ea typeface="ＭＳ Ｐゴシック" charset="-128"/>
                <a:cs typeface="ＭＳ Ｐゴシック" charset="-128"/>
              </a:rPr>
              <a:t>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lang="en-US" dirty="0" smtClean="0"/>
          </a:p>
          <a:p>
            <a:r>
              <a:rPr lang="en-US" dirty="0" smtClean="0"/>
              <a:t>Image is the product of the first 10 months of </a:t>
            </a:r>
            <a:r>
              <a:rPr lang="en-US" dirty="0" smtClean="0">
                <a:hlinkClick r:id="rId3"/>
              </a:rPr>
              <a:t>Planck</a:t>
            </a:r>
            <a:r>
              <a:rPr lang="en-US" dirty="0" smtClean="0"/>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dirty="0" smtClean="0">
                <a:hlinkClick r:id="rId4"/>
              </a:rPr>
              <a:t>Cosmic Microwave Background</a:t>
            </a:r>
            <a:r>
              <a:rPr lang="en-US" dirty="0" smtClean="0"/>
              <a:t> (CMB), which was emitted in the early Universe.  This can be seen in regions where the Galaxy is not emitting strongly, as red and yellow mottled appearance at the top and bottom of the image.</a:t>
            </a:r>
          </a:p>
          <a:p>
            <a:r>
              <a:rPr lang="en-US" dirty="0" smtClean="0"/>
              <a:t>The CMB is actually present over the whole sky, but is swamped by the light from our own Galaxy.  </a:t>
            </a:r>
            <a:r>
              <a:rPr lang="en-US" dirty="0" err="1" smtClean="0"/>
              <a:t>Plancks</a:t>
            </a:r>
            <a:r>
              <a:rPr lang="en-US" dirty="0" smtClean="0"/>
              <a:t> large range of wavelengths measured by its two </a:t>
            </a:r>
            <a:r>
              <a:rPr lang="en-US" dirty="0" smtClean="0">
                <a:hlinkClick r:id="rId5"/>
              </a:rPr>
              <a:t>instruments</a:t>
            </a:r>
            <a:r>
              <a:rPr lang="en-US" dirty="0" smtClean="0"/>
              <a:t> means it can distinguish the light emitted by the Galaxy from the light from the early Universe.</a:t>
            </a:r>
          </a:p>
          <a:p>
            <a:r>
              <a:rPr lang="en-US" dirty="0" smtClean="0"/>
              <a:t>The instruments on Planck are up to 10 times more sensitive than those on WMAP and have an angular resolution that is up to three times better. </a:t>
            </a:r>
            <a:endParaRPr lang="en-US" dirty="0"/>
          </a:p>
        </p:txBody>
      </p:sp>
      <p:sp>
        <p:nvSpPr>
          <p:cNvPr id="4" name="Slide Number Placeholder 3"/>
          <p:cNvSpPr>
            <a:spLocks noGrp="1"/>
          </p:cNvSpPr>
          <p:nvPr>
            <p:ph type="sldNum" sz="quarter" idx="10"/>
          </p:nvPr>
        </p:nvSpPr>
        <p:spPr/>
        <p:txBody>
          <a:bodyPr/>
          <a:lstStyle/>
          <a:p>
            <a:pPr>
              <a:defRPr/>
            </a:pPr>
            <a:fld id="{CEC5A135-E164-3A4F-9140-D3C64C26ABF8}" type="slidenum">
              <a:rPr lang="de-DE" smtClean="0"/>
              <a:pPr>
                <a:defRPr/>
              </a:pPr>
              <a:t>42</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Weißer</a:t>
            </a:r>
            <a:r>
              <a:rPr lang="en-US" dirty="0" smtClean="0"/>
              <a:t> </a:t>
            </a:r>
            <a:r>
              <a:rPr lang="en-US" dirty="0" err="1" smtClean="0"/>
              <a:t>Zwerg</a:t>
            </a:r>
            <a:r>
              <a:rPr lang="en-US" dirty="0" smtClean="0"/>
              <a:t>: </a:t>
            </a:r>
            <a:r>
              <a:rPr lang="en-US" dirty="0" err="1" smtClean="0"/>
              <a:t>kleiner</a:t>
            </a:r>
            <a:r>
              <a:rPr lang="en-US" dirty="0" smtClean="0"/>
              <a:t> (1-2 </a:t>
            </a:r>
            <a:r>
              <a:rPr lang="en-US" dirty="0" err="1" smtClean="0"/>
              <a:t>Erdradien</a:t>
            </a:r>
            <a:r>
              <a:rPr lang="en-US" dirty="0" smtClean="0"/>
              <a:t>,</a:t>
            </a:r>
            <a:r>
              <a:rPr lang="en-US" baseline="0" dirty="0" smtClean="0"/>
              <a:t> 7000-14000 km)</a:t>
            </a:r>
            <a:r>
              <a:rPr lang="en-US" dirty="0" smtClean="0"/>
              <a:t>, </a:t>
            </a:r>
            <a:r>
              <a:rPr lang="en-US" dirty="0" err="1" smtClean="0"/>
              <a:t>kompakter</a:t>
            </a:r>
            <a:r>
              <a:rPr lang="en-US" dirty="0" smtClean="0"/>
              <a:t> alter</a:t>
            </a:r>
            <a:r>
              <a:rPr lang="en-US" baseline="0" dirty="0" smtClean="0"/>
              <a:t> Stern </a:t>
            </a:r>
            <a:r>
              <a:rPr lang="en-US" baseline="0" dirty="0" err="1" smtClean="0"/>
              <a:t>mit</a:t>
            </a:r>
            <a:r>
              <a:rPr lang="en-US" baseline="0" dirty="0" smtClean="0"/>
              <a:t> </a:t>
            </a:r>
            <a:r>
              <a:rPr lang="en-US" baseline="0" dirty="0" err="1" smtClean="0"/>
              <a:t>kleiner</a:t>
            </a:r>
            <a:r>
              <a:rPr lang="en-US" baseline="0" dirty="0" smtClean="0"/>
              <a:t> </a:t>
            </a:r>
            <a:r>
              <a:rPr lang="en-US" baseline="0" dirty="0" err="1" smtClean="0"/>
              <a:t>Sternoberfläche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FFF77F2-D411-6D44-A8C6-E27E3F0498D1}" type="slidenum">
              <a:rPr lang="de-DE" smtClean="0"/>
              <a:pPr/>
              <a:t>5</a:t>
            </a:fld>
            <a:endParaRPr lang="de-DE"/>
          </a:p>
        </p:txBody>
      </p:sp>
    </p:spTree>
    <p:extLst>
      <p:ext uri="{BB962C8B-B14F-4D97-AF65-F5344CB8AC3E}">
        <p14:creationId xmlns:p14="http://schemas.microsoft.com/office/powerpoint/2010/main" val="2215904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D4B911-184B-DA47-921D-C0FB90B4058D}" type="slidenum">
              <a:rPr lang="de-DE"/>
              <a:pPr/>
              <a:t>45</a:t>
            </a:fld>
            <a:endParaRPr lang="de-DE"/>
          </a:p>
        </p:txBody>
      </p:sp>
      <p:sp>
        <p:nvSpPr>
          <p:cNvPr id="93187" name="Rectangle 2"/>
          <p:cNvSpPr>
            <a:spLocks noGrp="1" noRot="1" noChangeAspect="1" noChangeArrowheads="1" noTextEdit="1"/>
          </p:cNvSpPr>
          <p:nvPr>
            <p:ph type="sldImg"/>
          </p:nvPr>
        </p:nvSpPr>
        <p:spPr>
          <a:xfrm>
            <a:off x="3090863" y="498475"/>
            <a:ext cx="3598862" cy="2492375"/>
          </a:xfrm>
          <a:ln/>
        </p:spPr>
      </p:sp>
      <p:sp>
        <p:nvSpPr>
          <p:cNvPr id="9318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err="1" smtClean="0"/>
              <a:t>Anwendung</a:t>
            </a:r>
            <a:r>
              <a:rPr lang="en-GB" dirty="0" smtClean="0"/>
              <a:t> </a:t>
            </a:r>
            <a:r>
              <a:rPr lang="en-GB" dirty="0" err="1" smtClean="0"/>
              <a:t>der</a:t>
            </a:r>
            <a:r>
              <a:rPr lang="en-GB" dirty="0" smtClean="0"/>
              <a:t> </a:t>
            </a:r>
            <a:r>
              <a:rPr lang="en-GB" dirty="0" err="1" smtClean="0"/>
              <a:t>Quantenmechanik</a:t>
            </a:r>
            <a:r>
              <a:rPr lang="en-GB" baseline="0" dirty="0" smtClean="0"/>
              <a:t> auf die Gravitation </a:t>
            </a:r>
            <a:r>
              <a:rPr lang="en-GB" baseline="0" dirty="0" err="1" smtClean="0"/>
              <a:t>ergibt</a:t>
            </a:r>
            <a:r>
              <a:rPr lang="en-GB" baseline="0" dirty="0" smtClean="0"/>
              <a:t> </a:t>
            </a:r>
            <a:r>
              <a:rPr lang="en-GB" baseline="0" dirty="0" err="1" smtClean="0"/>
              <a:t>Unendlichkeiten</a:t>
            </a:r>
            <a:r>
              <a:rPr lang="en-GB" baseline="0" dirty="0" smtClean="0"/>
              <a:t>.</a:t>
            </a:r>
            <a:r>
              <a:rPr lang="en-GB" dirty="0" smtClean="0"/>
              <a:t> Gravitation</a:t>
            </a:r>
            <a:r>
              <a:rPr lang="en-GB" baseline="0" dirty="0" smtClean="0"/>
              <a:t> </a:t>
            </a:r>
            <a:r>
              <a:rPr lang="en-GB" baseline="0" dirty="0" err="1" smtClean="0"/>
              <a:t>wurde</a:t>
            </a:r>
            <a:r>
              <a:rPr lang="en-GB" baseline="0" dirty="0" smtClean="0"/>
              <a:t> </a:t>
            </a:r>
            <a:r>
              <a:rPr lang="en-GB" baseline="0" dirty="0" err="1" smtClean="0"/>
              <a:t>bis</a:t>
            </a:r>
            <a:r>
              <a:rPr lang="en-GB" baseline="0" dirty="0" smtClean="0"/>
              <a:t> </a:t>
            </a:r>
            <a:r>
              <a:rPr lang="en-GB" baseline="0" dirty="0" err="1" smtClean="0"/>
              <a:t>jetzt</a:t>
            </a:r>
            <a:r>
              <a:rPr lang="en-GB" baseline="0" dirty="0" smtClean="0"/>
              <a:t> in </a:t>
            </a:r>
            <a:r>
              <a:rPr lang="en-GB" baseline="0" dirty="0" err="1" smtClean="0"/>
              <a:t>der</a:t>
            </a:r>
            <a:r>
              <a:rPr lang="en-GB" baseline="0" dirty="0" smtClean="0"/>
              <a:t> </a:t>
            </a:r>
            <a:r>
              <a:rPr lang="en-GB" baseline="0" dirty="0" err="1" smtClean="0"/>
              <a:t>Teilchenphysik</a:t>
            </a:r>
            <a:r>
              <a:rPr lang="en-GB" baseline="0" dirty="0" smtClean="0"/>
              <a:t> </a:t>
            </a:r>
            <a:r>
              <a:rPr lang="en-GB" baseline="0" dirty="0" err="1" smtClean="0"/>
              <a:t>vernachlässigt</a:t>
            </a:r>
            <a:r>
              <a:rPr lang="en-GB" baseline="0" dirty="0" smtClean="0"/>
              <a:t>, </a:t>
            </a:r>
            <a:r>
              <a:rPr lang="en-GB" baseline="0" dirty="0" err="1" smtClean="0"/>
              <a:t>da</a:t>
            </a:r>
            <a:r>
              <a:rPr lang="en-GB" baseline="0" dirty="0" smtClean="0"/>
              <a:t> die </a:t>
            </a:r>
            <a:r>
              <a:rPr lang="en-GB" baseline="0" dirty="0" err="1" smtClean="0"/>
              <a:t>Teilchen</a:t>
            </a:r>
            <a:r>
              <a:rPr lang="en-GB" baseline="0" dirty="0" smtClean="0"/>
              <a:t> </a:t>
            </a:r>
            <a:r>
              <a:rPr lang="en-GB" baseline="0" dirty="0" err="1" smtClean="0"/>
              <a:t>sehr</a:t>
            </a:r>
            <a:r>
              <a:rPr lang="en-GB" baseline="0" dirty="0" smtClean="0"/>
              <a:t> </a:t>
            </a:r>
            <a:r>
              <a:rPr lang="en-GB" baseline="0" dirty="0" err="1" smtClean="0"/>
              <a:t>kleine</a:t>
            </a:r>
            <a:r>
              <a:rPr lang="en-GB" baseline="0" dirty="0" smtClean="0"/>
              <a:t> </a:t>
            </a:r>
            <a:r>
              <a:rPr lang="en-GB" baseline="0" dirty="0" err="1" smtClean="0"/>
              <a:t>Massen</a:t>
            </a:r>
            <a:r>
              <a:rPr lang="en-GB" baseline="0" dirty="0" smtClean="0"/>
              <a:t> </a:t>
            </a:r>
            <a:r>
              <a:rPr lang="en-GB" baseline="0" dirty="0" err="1" smtClean="0"/>
              <a:t>haben</a:t>
            </a:r>
            <a:r>
              <a:rPr lang="en-GB" baseline="0" dirty="0" smtClean="0"/>
              <a:t>.</a:t>
            </a:r>
            <a:endParaRPr lang="en-US" dirty="0" smtClean="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D4B911-184B-DA47-921D-C0FB90B4058D}" type="slidenum">
              <a:rPr lang="de-DE"/>
              <a:pPr/>
              <a:t>46</a:t>
            </a:fld>
            <a:endParaRPr lang="de-DE"/>
          </a:p>
        </p:txBody>
      </p:sp>
      <p:sp>
        <p:nvSpPr>
          <p:cNvPr id="93187" name="Rectangle 2"/>
          <p:cNvSpPr>
            <a:spLocks noGrp="1" noRot="1" noChangeAspect="1" noChangeArrowheads="1" noTextEdit="1"/>
          </p:cNvSpPr>
          <p:nvPr>
            <p:ph type="sldImg"/>
          </p:nvPr>
        </p:nvSpPr>
        <p:spPr>
          <a:xfrm>
            <a:off x="3090863" y="498475"/>
            <a:ext cx="3598862" cy="2492375"/>
          </a:xfrm>
          <a:ln/>
        </p:spPr>
      </p:sp>
      <p:sp>
        <p:nvSpPr>
          <p:cNvPr id="93188" name="Rectangle 3"/>
          <p:cNvSpPr>
            <a:spLocks noGrp="1" noChangeArrowheads="1"/>
          </p:cNvSpPr>
          <p:nvPr>
            <p:ph type="body" idx="1"/>
          </p:nvPr>
        </p:nvSpPr>
        <p:spPr>
          <a:noFill/>
          <a:ln/>
        </p:spPr>
        <p:txBody>
          <a:bodyPr/>
          <a:lstStyle/>
          <a:p>
            <a:r>
              <a:rPr lang="en-US" dirty="0" smtClean="0">
                <a:solidFill>
                  <a:schemeClr val="tx1"/>
                </a:solidFill>
              </a:rPr>
              <a:t>Relativistic quantum field theory has worked very well to describe the observed behaviors and properties of elementary particles. But the theory itself only works well when gravity is so weak that it can be neglected. Particle theory only works when we pretend gravity doesn't exist.</a:t>
            </a:r>
            <a:r>
              <a:rPr lang="en-US" baseline="0" dirty="0" smtClean="0">
                <a:solidFill>
                  <a:schemeClr val="tx1"/>
                </a:solidFill>
              </a:rPr>
              <a:t> </a:t>
            </a:r>
            <a:r>
              <a:rPr lang="en-US" dirty="0" smtClean="0">
                <a:solidFill>
                  <a:schemeClr val="tx1"/>
                </a:solidFill>
              </a:rPr>
              <a:t>General relativity has yielded a wealth of insight into the Universe, the orbits of planets, the evolution of stars and galaxies, the Big Bang and recently observed black holes and gravitational lenses. However, the theory itself only works when we pretend that the Universe is purely classical and that quantum mechanics is not needed in our description of Nature.</a:t>
            </a:r>
            <a:r>
              <a:rPr lang="en-US" baseline="0" dirty="0" smtClean="0">
                <a:solidFill>
                  <a:schemeClr val="tx1"/>
                </a:solidFill>
              </a:rPr>
              <a:t> </a:t>
            </a:r>
            <a:r>
              <a:rPr lang="en-US" dirty="0" smtClean="0">
                <a:solidFill>
                  <a:schemeClr val="tx1"/>
                </a:solidFill>
              </a:rPr>
              <a:t>String theory is believed to close this gap. </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49</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New Roman" charset="0"/>
              </a:rPr>
              <a:t>Brauner</a:t>
            </a:r>
            <a:r>
              <a:rPr lang="en-US" baseline="0" dirty="0" smtClean="0">
                <a:latin typeface="Times New Roman" charset="0"/>
              </a:rPr>
              <a:t> </a:t>
            </a:r>
            <a:r>
              <a:rPr lang="en-US" baseline="0" dirty="0" err="1" smtClean="0">
                <a:latin typeface="Times New Roman" charset="0"/>
              </a:rPr>
              <a:t>Zwerg:</a:t>
            </a:r>
            <a:r>
              <a:rPr lang="en-US" dirty="0" err="1" smtClean="0"/>
              <a:t>Als</a:t>
            </a:r>
            <a:r>
              <a:rPr lang="en-US" dirty="0" smtClean="0"/>
              <a:t> </a:t>
            </a:r>
            <a:r>
              <a:rPr lang="en-US" dirty="0" err="1" smtClean="0"/>
              <a:t>Braune</a:t>
            </a:r>
            <a:r>
              <a:rPr lang="en-US" dirty="0" smtClean="0"/>
              <a:t> </a:t>
            </a:r>
            <a:r>
              <a:rPr lang="en-US" dirty="0" err="1" smtClean="0"/>
              <a:t>Zwerge</a:t>
            </a:r>
            <a:r>
              <a:rPr lang="en-US" dirty="0" smtClean="0"/>
              <a:t> </a:t>
            </a:r>
            <a:r>
              <a:rPr lang="en-US" dirty="0" err="1" smtClean="0"/>
              <a:t>werden</a:t>
            </a:r>
            <a:r>
              <a:rPr lang="en-US" dirty="0" smtClean="0"/>
              <a:t> </a:t>
            </a:r>
            <a:r>
              <a:rPr lang="en-US" dirty="0" err="1" smtClean="0"/>
              <a:t>alle</a:t>
            </a:r>
            <a:r>
              <a:rPr lang="en-US" dirty="0" smtClean="0"/>
              <a:t> </a:t>
            </a:r>
            <a:r>
              <a:rPr lang="en-US" dirty="0" err="1" smtClean="0"/>
              <a:t>Objekte</a:t>
            </a:r>
            <a:r>
              <a:rPr lang="en-US" dirty="0" smtClean="0"/>
              <a:t> </a:t>
            </a:r>
            <a:r>
              <a:rPr lang="en-US" dirty="0" err="1" smtClean="0"/>
              <a:t>eingestuft</a:t>
            </a:r>
            <a:r>
              <a:rPr lang="en-US" dirty="0" smtClean="0"/>
              <a:t>, die </a:t>
            </a:r>
            <a:r>
              <a:rPr lang="en-US" dirty="0" err="1" smtClean="0"/>
              <a:t>unter</a:t>
            </a:r>
            <a:r>
              <a:rPr lang="en-US" dirty="0" smtClean="0"/>
              <a:t> </a:t>
            </a:r>
            <a:r>
              <a:rPr lang="en-US" dirty="0" err="1" smtClean="0"/>
              <a:t>der</a:t>
            </a:r>
            <a:r>
              <a:rPr lang="en-US" dirty="0" smtClean="0"/>
              <a:t> </a:t>
            </a:r>
            <a:r>
              <a:rPr lang="en-US" dirty="0" err="1" smtClean="0"/>
              <a:t>Massegrenze</a:t>
            </a:r>
            <a:r>
              <a:rPr lang="en-US" dirty="0" smtClean="0"/>
              <a:t> </a:t>
            </a:r>
            <a:r>
              <a:rPr lang="en-US" dirty="0" err="1" smtClean="0"/>
              <a:t>für</a:t>
            </a:r>
            <a:r>
              <a:rPr lang="en-US" dirty="0" smtClean="0">
                <a:solidFill>
                  <a:schemeClr val="accent2"/>
                </a:solidFill>
              </a:rPr>
              <a:t> </a:t>
            </a:r>
            <a:r>
              <a:rPr lang="en-US" dirty="0" err="1" smtClean="0">
                <a:solidFill>
                  <a:schemeClr val="accent2"/>
                </a:solidFill>
              </a:rPr>
              <a:t>Wasserstofffusion</a:t>
            </a:r>
            <a:r>
              <a:rPr lang="en-US" baseline="0" dirty="0" smtClean="0">
                <a:solidFill>
                  <a:schemeClr val="accent2"/>
                </a:solidFill>
              </a:rPr>
              <a:t> </a:t>
            </a:r>
            <a:r>
              <a:rPr lang="en-US" dirty="0" smtClean="0"/>
              <a:t>und </a:t>
            </a:r>
            <a:r>
              <a:rPr lang="en-US" dirty="0" err="1" smtClean="0"/>
              <a:t>über</a:t>
            </a:r>
            <a:r>
              <a:rPr lang="en-US" dirty="0" smtClean="0"/>
              <a:t> </a:t>
            </a:r>
            <a:r>
              <a:rPr lang="en-US" dirty="0" err="1" smtClean="0"/>
              <a:t>der</a:t>
            </a:r>
            <a:r>
              <a:rPr lang="en-US" dirty="0" smtClean="0"/>
              <a:t> </a:t>
            </a:r>
            <a:r>
              <a:rPr lang="en-US" dirty="0" err="1" smtClean="0"/>
              <a:t>Massengrenze</a:t>
            </a:r>
            <a:r>
              <a:rPr lang="en-US" dirty="0" smtClean="0"/>
              <a:t> </a:t>
            </a:r>
            <a:r>
              <a:rPr lang="en-US" dirty="0" err="1" smtClean="0"/>
              <a:t>für</a:t>
            </a:r>
            <a:r>
              <a:rPr lang="en-US" dirty="0" smtClean="0"/>
              <a:t> die </a:t>
            </a:r>
            <a:r>
              <a:rPr lang="en-US" dirty="0" err="1" smtClean="0"/>
              <a:t>Deuteriumfusion</a:t>
            </a:r>
            <a:r>
              <a:rPr lang="en-US" dirty="0" smtClean="0"/>
              <a:t> (ca. 13 </a:t>
            </a:r>
            <a:r>
              <a:rPr lang="en-US" dirty="0" err="1" smtClean="0"/>
              <a:t>Jupitermassen</a:t>
            </a:r>
            <a:r>
              <a:rPr lang="en-US" dirty="0" smtClean="0"/>
              <a:t>) </a:t>
            </a:r>
            <a:r>
              <a:rPr lang="en-US" dirty="0" err="1" smtClean="0"/>
              <a:t>liegen</a:t>
            </a:r>
            <a:r>
              <a:rPr lang="en-US" dirty="0" smtClean="0"/>
              <a:t>. Die </a:t>
            </a:r>
            <a:r>
              <a:rPr lang="en-US" dirty="0" err="1" smtClean="0"/>
              <a:t>Wasserstofffusion</a:t>
            </a:r>
            <a:r>
              <a:rPr lang="en-US" dirty="0" smtClean="0"/>
              <a:t> </a:t>
            </a:r>
            <a:r>
              <a:rPr lang="en-US" dirty="0" err="1" smtClean="0"/>
              <a:t>ist</a:t>
            </a:r>
            <a:r>
              <a:rPr lang="en-US" dirty="0" smtClean="0"/>
              <a:t> </a:t>
            </a:r>
            <a:r>
              <a:rPr lang="en-US" dirty="0" err="1" smtClean="0"/>
              <a:t>der</a:t>
            </a:r>
            <a:r>
              <a:rPr lang="en-US" dirty="0" smtClean="0"/>
              <a:t> </a:t>
            </a:r>
            <a:r>
              <a:rPr lang="en-US" dirty="0" err="1" smtClean="0"/>
              <a:t>charakterisierende</a:t>
            </a:r>
            <a:r>
              <a:rPr lang="en-US" dirty="0" smtClean="0"/>
              <a:t> </a:t>
            </a:r>
            <a:r>
              <a:rPr lang="en-US" dirty="0" err="1" smtClean="0"/>
              <a:t>Prozess</a:t>
            </a:r>
            <a:r>
              <a:rPr lang="en-US" dirty="0" smtClean="0"/>
              <a:t> </a:t>
            </a:r>
            <a:r>
              <a:rPr lang="en-US" dirty="0" err="1" smtClean="0"/>
              <a:t>für</a:t>
            </a:r>
            <a:r>
              <a:rPr lang="en-US" dirty="0" smtClean="0"/>
              <a:t> </a:t>
            </a:r>
            <a:r>
              <a:rPr lang="en-US" dirty="0" err="1" smtClean="0"/>
              <a:t>einen</a:t>
            </a:r>
            <a:r>
              <a:rPr lang="en-US" dirty="0" smtClean="0"/>
              <a:t> Stern. </a:t>
            </a:r>
            <a:r>
              <a:rPr lang="en-US" dirty="0" err="1" smtClean="0"/>
              <a:t>Sie</a:t>
            </a:r>
            <a:r>
              <a:rPr lang="en-US" dirty="0" smtClean="0"/>
              <a:t> </a:t>
            </a:r>
            <a:r>
              <a:rPr lang="en-US" dirty="0" err="1" smtClean="0"/>
              <a:t>wirkt</a:t>
            </a:r>
            <a:r>
              <a:rPr lang="en-US" dirty="0" smtClean="0"/>
              <a:t> </a:t>
            </a:r>
            <a:r>
              <a:rPr lang="en-US" dirty="0" err="1" smtClean="0"/>
              <a:t>zumindest</a:t>
            </a:r>
            <a:r>
              <a:rPr lang="en-US" dirty="0" smtClean="0"/>
              <a:t> </a:t>
            </a:r>
            <a:r>
              <a:rPr lang="en-US" dirty="0" err="1" smtClean="0"/>
              <a:t>für</a:t>
            </a:r>
            <a:r>
              <a:rPr lang="en-US" dirty="0" smtClean="0"/>
              <a:t> </a:t>
            </a:r>
            <a:r>
              <a:rPr lang="en-US" dirty="0" err="1" smtClean="0"/>
              <a:t>einen</a:t>
            </a:r>
            <a:r>
              <a:rPr lang="en-US" dirty="0" smtClean="0"/>
              <a:t> </a:t>
            </a:r>
            <a:r>
              <a:rPr lang="en-US" dirty="0" err="1" smtClean="0"/>
              <a:t>Teil</a:t>
            </a:r>
            <a:r>
              <a:rPr lang="en-US" dirty="0" smtClean="0"/>
              <a:t> </a:t>
            </a:r>
            <a:r>
              <a:rPr lang="en-US" dirty="0" err="1" smtClean="0"/>
              <a:t>der</a:t>
            </a:r>
            <a:r>
              <a:rPr lang="en-US" dirty="0" smtClean="0"/>
              <a:t> </a:t>
            </a:r>
            <a:r>
              <a:rPr lang="en-US" dirty="0" err="1" smtClean="0"/>
              <a:t>Sternlebenszeit</a:t>
            </a:r>
            <a:r>
              <a:rPr lang="en-US" dirty="0" smtClean="0"/>
              <a:t> </a:t>
            </a:r>
            <a:r>
              <a:rPr lang="en-US" dirty="0" err="1" smtClean="0"/>
              <a:t>der</a:t>
            </a:r>
            <a:r>
              <a:rPr lang="en-US" dirty="0" smtClean="0"/>
              <a:t> Gravitationskraft </a:t>
            </a:r>
            <a:r>
              <a:rPr lang="en-US" dirty="0" err="1" smtClean="0"/>
              <a:t>entgegen</a:t>
            </a:r>
            <a:r>
              <a:rPr lang="en-US" dirty="0" smtClean="0"/>
              <a:t> und </a:t>
            </a:r>
            <a:r>
              <a:rPr lang="en-US" dirty="0" err="1" smtClean="0"/>
              <a:t>stabilisiert</a:t>
            </a:r>
            <a:r>
              <a:rPr lang="en-US" dirty="0" smtClean="0"/>
              <a:t> </a:t>
            </a:r>
            <a:r>
              <a:rPr lang="en-US" dirty="0" err="1" smtClean="0"/>
              <a:t>damit</a:t>
            </a:r>
            <a:r>
              <a:rPr lang="en-US" dirty="0" smtClean="0"/>
              <a:t> den Stern.</a:t>
            </a:r>
            <a:r>
              <a:rPr lang="en-US" baseline="0" dirty="0" smtClean="0">
                <a:latin typeface="Times New Roman" charset="0"/>
              </a:rPr>
              <a:t> </a:t>
            </a:r>
            <a:r>
              <a:rPr lang="en-US" baseline="0" dirty="0" err="1" smtClean="0">
                <a:latin typeface="Times New Roman" charset="0"/>
              </a:rPr>
              <a:t>Weisser</a:t>
            </a:r>
            <a:r>
              <a:rPr lang="en-US" baseline="0" dirty="0" smtClean="0">
                <a:latin typeface="Times New Roman" charset="0"/>
              </a:rPr>
              <a:t> </a:t>
            </a:r>
            <a:r>
              <a:rPr lang="en-US" baseline="0" dirty="0" err="1" smtClean="0">
                <a:latin typeface="Times New Roman" charset="0"/>
              </a:rPr>
              <a:t>Zwerg</a:t>
            </a:r>
            <a:r>
              <a:rPr lang="en-US" baseline="0" dirty="0" smtClean="0">
                <a:latin typeface="Times New Roman" charset="0"/>
              </a:rPr>
              <a:t>: </a:t>
            </a:r>
            <a:r>
              <a:rPr lang="en-GB" sz="1200" b="0" dirty="0" err="1" smtClean="0">
                <a:solidFill>
                  <a:srgbClr val="000094"/>
                </a:solidFill>
              </a:rPr>
              <a:t>sehr</a:t>
            </a:r>
            <a:r>
              <a:rPr lang="en-GB" sz="1200" b="0" dirty="0" smtClean="0">
                <a:solidFill>
                  <a:srgbClr val="000094"/>
                </a:solidFill>
              </a:rPr>
              <a:t> </a:t>
            </a:r>
            <a:r>
              <a:rPr lang="en-GB" sz="1200" b="0" dirty="0" err="1" smtClean="0">
                <a:solidFill>
                  <a:srgbClr val="000094"/>
                </a:solidFill>
              </a:rPr>
              <a:t>dichter</a:t>
            </a:r>
            <a:r>
              <a:rPr lang="en-GB" sz="1200" b="0" dirty="0" smtClean="0">
                <a:solidFill>
                  <a:srgbClr val="000094"/>
                </a:solidFill>
              </a:rPr>
              <a:t> </a:t>
            </a:r>
            <a:r>
              <a:rPr lang="en-GB" sz="1200" b="0" dirty="0" err="1" smtClean="0">
                <a:solidFill>
                  <a:srgbClr val="000094"/>
                </a:solidFill>
              </a:rPr>
              <a:t>Stern,dessen</a:t>
            </a:r>
            <a:r>
              <a:rPr lang="en-GB" sz="1200" b="0" dirty="0" smtClean="0">
                <a:solidFill>
                  <a:srgbClr val="000094"/>
                </a:solidFill>
              </a:rPr>
              <a:t> </a:t>
            </a:r>
            <a:r>
              <a:rPr lang="en-GB" sz="1200" b="0" dirty="0" err="1" smtClean="0">
                <a:solidFill>
                  <a:srgbClr val="000094"/>
                </a:solidFill>
              </a:rPr>
              <a:t>nuklearer</a:t>
            </a:r>
            <a:r>
              <a:rPr lang="en-GB" sz="1200" b="0" dirty="0" smtClean="0">
                <a:solidFill>
                  <a:srgbClr val="000094"/>
                </a:solidFill>
              </a:rPr>
              <a:t> </a:t>
            </a:r>
            <a:r>
              <a:rPr lang="en-GB" sz="1200" b="0" dirty="0" err="1" smtClean="0">
                <a:solidFill>
                  <a:srgbClr val="000094"/>
                </a:solidFill>
              </a:rPr>
              <a:t>Brennstoff</a:t>
            </a:r>
            <a:r>
              <a:rPr lang="en-GB" sz="1200" b="0" dirty="0" smtClean="0">
                <a:solidFill>
                  <a:srgbClr val="000094"/>
                </a:solidFill>
              </a:rPr>
              <a:t> </a:t>
            </a:r>
            <a:r>
              <a:rPr lang="en-GB" sz="1200" b="0" dirty="0" err="1" smtClean="0">
                <a:solidFill>
                  <a:srgbClr val="000094"/>
                </a:solidFill>
              </a:rPr>
              <a:t>verbraucht</a:t>
            </a:r>
            <a:r>
              <a:rPr lang="en-US" sz="1200" b="0" dirty="0" smtClean="0">
                <a:solidFill>
                  <a:srgbClr val="000094"/>
                </a:solidFill>
              </a:rPr>
              <a:t> </a:t>
            </a:r>
            <a:r>
              <a:rPr lang="en-US" sz="1200" b="0" dirty="0" err="1" smtClean="0">
                <a:solidFill>
                  <a:srgbClr val="000094"/>
                </a:solidFill>
              </a:rPr>
              <a:t>ist</a:t>
            </a:r>
            <a:r>
              <a:rPr lang="en-US" sz="1200" b="0" dirty="0" smtClean="0">
                <a:solidFill>
                  <a:srgbClr val="000094"/>
                </a:solidFill>
              </a:rPr>
              <a:t>.</a:t>
            </a:r>
            <a:endParaRPr lang="en-US" sz="1800" b="0" dirty="0" smtClean="0">
              <a:solidFill>
                <a:srgbClr val="000094"/>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C5A135-E164-3A4F-9140-D3C64C26ABF8}" type="slidenum">
              <a:rPr lang="de-DE" smtClean="0"/>
              <a:pPr>
                <a:defRPr/>
              </a:pPr>
              <a:t>51</a:t>
            </a:fld>
            <a:endParaRPr lang="de-DE"/>
          </a:p>
        </p:txBody>
      </p:sp>
    </p:spTree>
    <p:extLst>
      <p:ext uri="{BB962C8B-B14F-4D97-AF65-F5344CB8AC3E}">
        <p14:creationId xmlns:p14="http://schemas.microsoft.com/office/powerpoint/2010/main" val="2146742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MeV protons from VERA accelerator.</a:t>
            </a:r>
          </a:p>
          <a:p>
            <a:r>
              <a:rPr lang="en-US" sz="1200" kern="1200" baseline="0" dirty="0" smtClean="0">
                <a:solidFill>
                  <a:schemeClr val="tx1"/>
                </a:solidFill>
                <a:latin typeface="Times New Roman" pitchFamily="-106" charset="0"/>
                <a:ea typeface="ＭＳ Ｐゴシック" charset="-128"/>
                <a:cs typeface="ＭＳ Ｐゴシック" charset="-128"/>
              </a:rPr>
              <a:t>Si(Li) detector with additional 150 </a:t>
            </a:r>
            <a:r>
              <a:rPr lang="en-US" sz="1200" kern="1200" baseline="0" dirty="0" err="1" smtClean="0">
                <a:solidFill>
                  <a:schemeClr val="tx1"/>
                </a:solidFill>
                <a:latin typeface="Times New Roman" pitchFamily="-106" charset="0"/>
                <a:ea typeface="ＭＳ Ｐゴシック" charset="-128"/>
                <a:cs typeface="ＭＳ Ｐゴシック" charset="-128"/>
              </a:rPr>
              <a:t>μm</a:t>
            </a:r>
            <a:r>
              <a:rPr lang="en-US" sz="1200" kern="1200" baseline="0" dirty="0" smtClean="0">
                <a:solidFill>
                  <a:schemeClr val="tx1"/>
                </a:solidFill>
                <a:latin typeface="Times New Roman" pitchFamily="-106" charset="0"/>
                <a:ea typeface="ＭＳ Ｐゴシック" charset="-128"/>
                <a:cs typeface="ＭＳ Ｐゴシック" charset="-128"/>
              </a:rPr>
              <a:t> </a:t>
            </a:r>
            <a:r>
              <a:rPr lang="en-US" sz="1200" kern="1200" baseline="0" dirty="0" err="1" smtClean="0">
                <a:solidFill>
                  <a:schemeClr val="tx1"/>
                </a:solidFill>
                <a:latin typeface="Times New Roman" pitchFamily="-106" charset="0"/>
                <a:ea typeface="ＭＳ Ｐゴシック" charset="-128"/>
                <a:cs typeface="ＭＳ Ｐゴシック" charset="-128"/>
              </a:rPr>
              <a:t>kapton</a:t>
            </a:r>
            <a:r>
              <a:rPr lang="en-US" sz="1200" kern="1200" baseline="0" dirty="0" smtClean="0">
                <a:solidFill>
                  <a:schemeClr val="tx1"/>
                </a:solidFill>
                <a:latin typeface="Times New Roman" pitchFamily="-106" charset="0"/>
                <a:ea typeface="ＭＳ Ｐゴシック" charset="-128"/>
                <a:cs typeface="ＭＳ Ｐゴシック" charset="-128"/>
              </a:rPr>
              <a:t> window (white, to the left in picture). (3) SDD (silicon drift detector) with additional 150 </a:t>
            </a:r>
            <a:r>
              <a:rPr lang="en-US" sz="1200" kern="1200" baseline="0" dirty="0" err="1" smtClean="0">
                <a:solidFill>
                  <a:schemeClr val="tx1"/>
                </a:solidFill>
                <a:latin typeface="Times New Roman" pitchFamily="-106" charset="0"/>
                <a:ea typeface="ＭＳ Ｐゴシック" charset="-128"/>
                <a:cs typeface="ＭＳ Ｐゴシック" charset="-128"/>
              </a:rPr>
              <a:t>μm</a:t>
            </a:r>
            <a:r>
              <a:rPr lang="en-US" sz="1200" kern="1200" baseline="0" dirty="0" smtClean="0">
                <a:solidFill>
                  <a:schemeClr val="tx1"/>
                </a:solidFill>
                <a:latin typeface="Times New Roman" pitchFamily="-106" charset="0"/>
                <a:ea typeface="ＭＳ Ｐゴシック" charset="-128"/>
                <a:cs typeface="ＭＳ Ｐゴシック" charset="-128"/>
              </a:rPr>
              <a:t> </a:t>
            </a:r>
            <a:r>
              <a:rPr lang="en-US" sz="1200" kern="1200" baseline="0" dirty="0" err="1" smtClean="0">
                <a:solidFill>
                  <a:schemeClr val="tx1"/>
                </a:solidFill>
                <a:latin typeface="Times New Roman" pitchFamily="-106" charset="0"/>
                <a:ea typeface="ＭＳ Ｐゴシック" charset="-128"/>
                <a:cs typeface="ＭＳ Ｐゴシック" charset="-128"/>
              </a:rPr>
              <a:t>kapton</a:t>
            </a:r>
            <a:r>
              <a:rPr lang="en-US" sz="1200" kern="1200" baseline="0" dirty="0" smtClean="0">
                <a:solidFill>
                  <a:schemeClr val="tx1"/>
                </a:solidFill>
                <a:latin typeface="Times New Roman" pitchFamily="-106" charset="0"/>
                <a:ea typeface="ＭＳ Ｐゴシック" charset="-128"/>
                <a:cs typeface="ＭＳ Ｐゴシック" charset="-128"/>
              </a:rPr>
              <a:t> window (black).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C5A135-E164-3A4F-9140-D3C64C26ABF8}" type="slidenum">
              <a:rPr lang="de-DE" smtClean="0"/>
              <a:pPr>
                <a:defRPr/>
              </a:pPr>
              <a:t>54</a:t>
            </a:fld>
            <a:endParaRPr lang="de-DE"/>
          </a:p>
        </p:txBody>
      </p:sp>
    </p:spTree>
    <p:extLst>
      <p:ext uri="{BB962C8B-B14F-4D97-AF65-F5344CB8AC3E}">
        <p14:creationId xmlns:p14="http://schemas.microsoft.com/office/powerpoint/2010/main" val="21467422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defRPr sz="1400" b="1">
                <a:solidFill>
                  <a:srgbClr val="DDFFF6"/>
                </a:solidFill>
                <a:latin typeface="Times New Roman" charset="0"/>
                <a:ea typeface="ＭＳ Ｐゴシック" charset="0"/>
                <a:cs typeface="ＭＳ Ｐゴシック" charset="0"/>
              </a:defRPr>
            </a:lvl1pPr>
            <a:lvl2pPr marL="37931725" indent="-37474525" defTabSz="938213">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F902D49C-87DD-0940-80F7-2096C0212B9B}" type="slidenum">
              <a:rPr lang="de-DE" sz="1300" b="0">
                <a:solidFill>
                  <a:schemeClr val="tx1"/>
                </a:solidFill>
              </a:rPr>
              <a:pPr/>
              <a:t>55</a:t>
            </a:fld>
            <a:endParaRPr lang="de-DE" sz="1300" b="0">
              <a:solidFill>
                <a:schemeClr val="tx1"/>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LIGO </a:t>
            </a:r>
            <a:r>
              <a:rPr lang="en-US" dirty="0" err="1" smtClean="0"/>
              <a:t>Entdeckung</a:t>
            </a:r>
            <a:r>
              <a:rPr lang="en-US" dirty="0" smtClean="0"/>
              <a:t> der </a:t>
            </a:r>
            <a:r>
              <a:rPr lang="en-US" dirty="0" err="1" smtClean="0"/>
              <a:t>Gravitationswellen</a:t>
            </a:r>
            <a:r>
              <a:rPr lang="en-US" dirty="0" smtClean="0"/>
              <a:t>:</a:t>
            </a:r>
            <a:r>
              <a:rPr lang="en-US" baseline="0" dirty="0" smtClean="0"/>
              <a:t> 2015. </a:t>
            </a:r>
            <a:r>
              <a:rPr lang="en-US" dirty="0" err="1" smtClean="0"/>
              <a:t>Cascina</a:t>
            </a:r>
            <a:r>
              <a:rPr lang="en-US" dirty="0" smtClean="0"/>
              <a:t>: </a:t>
            </a:r>
            <a:r>
              <a:rPr lang="en-US" dirty="0" err="1" smtClean="0"/>
              <a:t>bei</a:t>
            </a:r>
            <a:r>
              <a:rPr lang="en-US" dirty="0" smtClean="0"/>
              <a:t> Pisa. </a:t>
            </a:r>
            <a:endParaRPr lang="en-US" dirty="0"/>
          </a:p>
        </p:txBody>
      </p:sp>
      <p:sp>
        <p:nvSpPr>
          <p:cNvPr id="4" name="Slide Number Placeholder 3"/>
          <p:cNvSpPr>
            <a:spLocks noGrp="1"/>
          </p:cNvSpPr>
          <p:nvPr>
            <p:ph type="sldNum" sz="quarter" idx="10"/>
          </p:nvPr>
        </p:nvSpPr>
        <p:spPr/>
        <p:txBody>
          <a:bodyPr/>
          <a:lstStyle/>
          <a:p>
            <a:fld id="{9FFF77F2-D411-6D44-A8C6-E27E3F0498D1}" type="slidenum">
              <a:rPr lang="de-DE" smtClean="0"/>
              <a:pPr/>
              <a:t>6</a:t>
            </a:fld>
            <a:endParaRPr lang="de-DE"/>
          </a:p>
        </p:txBody>
      </p:sp>
    </p:spTree>
    <p:extLst>
      <p:ext uri="{BB962C8B-B14F-4D97-AF65-F5344CB8AC3E}">
        <p14:creationId xmlns:p14="http://schemas.microsoft.com/office/powerpoint/2010/main" val="4288703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52002-D872-F948-9F8D-A67A6404CA2F}" type="slidenum">
              <a:rPr lang="de-DE"/>
              <a:pPr/>
              <a:t>7</a:t>
            </a:fld>
            <a:endParaRPr lang="de-DE"/>
          </a:p>
        </p:txBody>
      </p:sp>
      <p:sp>
        <p:nvSpPr>
          <p:cNvPr id="387074" name="Rectangle 2"/>
          <p:cNvSpPr>
            <a:spLocks noGrp="1" noRot="1" noChangeAspect="1" noChangeArrowheads="1" noTextEdit="1"/>
          </p:cNvSpPr>
          <p:nvPr>
            <p:ph type="sldImg"/>
          </p:nvPr>
        </p:nvSpPr>
        <p:spPr>
          <a:xfrm>
            <a:off x="3089275" y="498475"/>
            <a:ext cx="3600450" cy="2492375"/>
          </a:xfrm>
          <a:ln/>
        </p:spPr>
      </p:sp>
      <p:sp>
        <p:nvSpPr>
          <p:cNvPr id="3870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230 GHz </a:t>
            </a:r>
            <a:r>
              <a:rPr lang="en-US" baseline="0" dirty="0" err="1" smtClean="0"/>
              <a:t>entspricht</a:t>
            </a:r>
            <a:r>
              <a:rPr lang="en-US" baseline="0" dirty="0" smtClean="0"/>
              <a:t> 1.3 mm </a:t>
            </a:r>
            <a:r>
              <a:rPr lang="en-US" baseline="0" dirty="0" err="1" smtClean="0"/>
              <a:t>Wellenlänge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FFF77F2-D411-6D44-A8C6-E27E3F0498D1}" type="slidenum">
              <a:rPr lang="de-DE" smtClean="0"/>
              <a:pPr/>
              <a:t>8</a:t>
            </a:fld>
            <a:endParaRPr lang="de-DE"/>
          </a:p>
        </p:txBody>
      </p:sp>
    </p:spTree>
    <p:extLst>
      <p:ext uri="{BB962C8B-B14F-4D97-AF65-F5344CB8AC3E}">
        <p14:creationId xmlns:p14="http://schemas.microsoft.com/office/powerpoint/2010/main" val="806255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Sonnenmasse</a:t>
            </a:r>
            <a:r>
              <a:rPr lang="en-US" dirty="0" smtClean="0"/>
              <a:t>:</a:t>
            </a:r>
            <a:r>
              <a:rPr lang="en-US" baseline="0" dirty="0" smtClean="0"/>
              <a:t> 4 x 10**30 kg</a:t>
            </a:r>
            <a:endParaRPr lang="en-US" dirty="0"/>
          </a:p>
        </p:txBody>
      </p:sp>
      <p:sp>
        <p:nvSpPr>
          <p:cNvPr id="4" name="Slide Number Placeholder 3"/>
          <p:cNvSpPr>
            <a:spLocks noGrp="1"/>
          </p:cNvSpPr>
          <p:nvPr>
            <p:ph type="sldNum" sz="quarter" idx="10"/>
          </p:nvPr>
        </p:nvSpPr>
        <p:spPr/>
        <p:txBody>
          <a:bodyPr/>
          <a:lstStyle/>
          <a:p>
            <a:fld id="{9FFF77F2-D411-6D44-A8C6-E27E3F0498D1}" type="slidenum">
              <a:rPr lang="de-DE" smtClean="0"/>
              <a:pPr/>
              <a:t>9</a:t>
            </a:fld>
            <a:endParaRPr lang="de-DE"/>
          </a:p>
        </p:txBody>
      </p:sp>
    </p:spTree>
    <p:extLst>
      <p:ext uri="{BB962C8B-B14F-4D97-AF65-F5344CB8AC3E}">
        <p14:creationId xmlns:p14="http://schemas.microsoft.com/office/powerpoint/2010/main" val="80625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10</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247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0"/>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C.-E. Wulz</a:t>
            </a:r>
            <a:endParaRPr lang="en-US" b="0" i="0"/>
          </a:p>
        </p:txBody>
      </p:sp>
      <p:sp>
        <p:nvSpPr>
          <p:cNvPr id="5" name="Slide Number Placeholder 4"/>
          <p:cNvSpPr>
            <a:spLocks noGrp="1"/>
          </p:cNvSpPr>
          <p:nvPr>
            <p:ph type="sldNum" sz="quarter" idx="11"/>
          </p:nvPr>
        </p:nvSpPr>
        <p:spPr/>
        <p:txBody>
          <a:bodyPr/>
          <a:lstStyle>
            <a:lvl1pPr>
              <a:defRPr/>
            </a:lvl1pPr>
          </a:lstStyle>
          <a:p>
            <a:fld id="{7BD7E236-9E60-504A-A3ED-91F0CCE6AF88}" type="slidenum">
              <a:rPr lang="en-US"/>
              <a:pPr/>
              <a:t>‹#›</a:t>
            </a:fld>
            <a:endParaRPr lang="en-US" b="0" i="0"/>
          </a:p>
        </p:txBody>
      </p:sp>
    </p:spTree>
    <p:extLst>
      <p:ext uri="{BB962C8B-B14F-4D97-AF65-F5344CB8AC3E}">
        <p14:creationId xmlns:p14="http://schemas.microsoft.com/office/powerpoint/2010/main" val="131518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00"/>
            <a:ext cx="2228850" cy="5681663"/>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44450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C.-E. Wulz</a:t>
            </a:r>
            <a:endParaRPr lang="en-US" b="0" i="0"/>
          </a:p>
        </p:txBody>
      </p:sp>
      <p:sp>
        <p:nvSpPr>
          <p:cNvPr id="5" name="Slide Number Placeholder 4"/>
          <p:cNvSpPr>
            <a:spLocks noGrp="1"/>
          </p:cNvSpPr>
          <p:nvPr>
            <p:ph type="sldNum" sz="quarter" idx="11"/>
          </p:nvPr>
        </p:nvSpPr>
        <p:spPr/>
        <p:txBody>
          <a:bodyPr/>
          <a:lstStyle>
            <a:lvl1pPr>
              <a:defRPr/>
            </a:lvl1pPr>
          </a:lstStyle>
          <a:p>
            <a:fld id="{269F5061-B438-3B45-883D-68CF27CE18BB}" type="slidenum">
              <a:rPr lang="en-US"/>
              <a:pPr/>
              <a:t>‹#›</a:t>
            </a:fld>
            <a:endParaRPr lang="en-US" b="0" i="0"/>
          </a:p>
        </p:txBody>
      </p:sp>
    </p:spTree>
    <p:extLst>
      <p:ext uri="{BB962C8B-B14F-4D97-AF65-F5344CB8AC3E}">
        <p14:creationId xmlns:p14="http://schemas.microsoft.com/office/powerpoint/2010/main" val="413943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0"/>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C.-E. Wulz</a:t>
            </a:r>
            <a:endParaRPr lang="en-US" b="0" i="0"/>
          </a:p>
        </p:txBody>
      </p:sp>
      <p:sp>
        <p:nvSpPr>
          <p:cNvPr id="5" name="Slide Number Placeholder 4"/>
          <p:cNvSpPr>
            <a:spLocks noGrp="1"/>
          </p:cNvSpPr>
          <p:nvPr>
            <p:ph type="sldNum" sz="quarter" idx="11"/>
          </p:nvPr>
        </p:nvSpPr>
        <p:spPr/>
        <p:txBody>
          <a:bodyPr/>
          <a:lstStyle>
            <a:lvl1pPr>
              <a:defRPr/>
            </a:lvl1pPr>
          </a:lstStyle>
          <a:p>
            <a:fld id="{0D9BB94B-7BE7-9848-ACFF-A40DFF6D6F3D}" type="slidenum">
              <a:rPr lang="en-US"/>
              <a:pPr/>
              <a:t>‹#›</a:t>
            </a:fld>
            <a:endParaRPr lang="en-US" b="0" i="0"/>
          </a:p>
        </p:txBody>
      </p:sp>
    </p:spTree>
    <p:extLst>
      <p:ext uri="{BB962C8B-B14F-4D97-AF65-F5344CB8AC3E}">
        <p14:creationId xmlns:p14="http://schemas.microsoft.com/office/powerpoint/2010/main" val="167928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C.-E. Wulz</a:t>
            </a:r>
            <a:endParaRPr lang="en-US" b="0" i="0"/>
          </a:p>
        </p:txBody>
      </p:sp>
      <p:sp>
        <p:nvSpPr>
          <p:cNvPr id="5" name="Slide Number Placeholder 4"/>
          <p:cNvSpPr>
            <a:spLocks noGrp="1"/>
          </p:cNvSpPr>
          <p:nvPr>
            <p:ph type="sldNum" sz="quarter" idx="11"/>
          </p:nvPr>
        </p:nvSpPr>
        <p:spPr/>
        <p:txBody>
          <a:bodyPr/>
          <a:lstStyle>
            <a:lvl1pPr>
              <a:defRPr/>
            </a:lvl1pPr>
          </a:lstStyle>
          <a:p>
            <a:fld id="{511B830A-D02F-1745-AB48-B9509555BA40}" type="slidenum">
              <a:rPr lang="en-US"/>
              <a:pPr/>
              <a:t>‹#›</a:t>
            </a:fld>
            <a:endParaRPr lang="en-US" b="0" i="0"/>
          </a:p>
        </p:txBody>
      </p:sp>
    </p:spTree>
    <p:extLst>
      <p:ext uri="{BB962C8B-B14F-4D97-AF65-F5344CB8AC3E}">
        <p14:creationId xmlns:p14="http://schemas.microsoft.com/office/powerpoint/2010/main" val="361237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200" y="1600200"/>
            <a:ext cx="43815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C.-E. Wulz</a:t>
            </a:r>
            <a:endParaRPr lang="en-US" b="0" i="0"/>
          </a:p>
        </p:txBody>
      </p:sp>
      <p:sp>
        <p:nvSpPr>
          <p:cNvPr id="6" name="Slide Number Placeholder 5"/>
          <p:cNvSpPr>
            <a:spLocks noGrp="1"/>
          </p:cNvSpPr>
          <p:nvPr>
            <p:ph type="sldNum" sz="quarter" idx="11"/>
          </p:nvPr>
        </p:nvSpPr>
        <p:spPr/>
        <p:txBody>
          <a:bodyPr/>
          <a:lstStyle>
            <a:lvl1pPr>
              <a:defRPr/>
            </a:lvl1pPr>
          </a:lstStyle>
          <a:p>
            <a:fld id="{7D69E131-6D62-3649-802D-628C561CAAB5}" type="slidenum">
              <a:rPr lang="en-US"/>
              <a:pPr/>
              <a:t>‹#›</a:t>
            </a:fld>
            <a:endParaRPr lang="en-US" b="0" i="0"/>
          </a:p>
        </p:txBody>
      </p:sp>
    </p:spTree>
    <p:extLst>
      <p:ext uri="{BB962C8B-B14F-4D97-AF65-F5344CB8AC3E}">
        <p14:creationId xmlns:p14="http://schemas.microsoft.com/office/powerpoint/2010/main" val="357467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5"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5"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C.-E. Wulz</a:t>
            </a:r>
            <a:endParaRPr lang="en-US" b="0" i="0"/>
          </a:p>
        </p:txBody>
      </p:sp>
      <p:sp>
        <p:nvSpPr>
          <p:cNvPr id="8" name="Slide Number Placeholder 7"/>
          <p:cNvSpPr>
            <a:spLocks noGrp="1"/>
          </p:cNvSpPr>
          <p:nvPr>
            <p:ph type="sldNum" sz="quarter" idx="11"/>
          </p:nvPr>
        </p:nvSpPr>
        <p:spPr/>
        <p:txBody>
          <a:bodyPr/>
          <a:lstStyle>
            <a:lvl1pPr>
              <a:defRPr/>
            </a:lvl1pPr>
          </a:lstStyle>
          <a:p>
            <a:fld id="{6E413C49-5FF1-7E49-8169-A7D93F814B4F}" type="slidenum">
              <a:rPr lang="en-US"/>
              <a:pPr/>
              <a:t>‹#›</a:t>
            </a:fld>
            <a:endParaRPr lang="en-US" b="0" i="0"/>
          </a:p>
        </p:txBody>
      </p:sp>
    </p:spTree>
    <p:extLst>
      <p:ext uri="{BB962C8B-B14F-4D97-AF65-F5344CB8AC3E}">
        <p14:creationId xmlns:p14="http://schemas.microsoft.com/office/powerpoint/2010/main" val="380148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C.-E. Wulz</a:t>
            </a:r>
            <a:endParaRPr lang="en-US" b="0" i="0"/>
          </a:p>
        </p:txBody>
      </p:sp>
      <p:sp>
        <p:nvSpPr>
          <p:cNvPr id="4" name="Slide Number Placeholder 3"/>
          <p:cNvSpPr>
            <a:spLocks noGrp="1"/>
          </p:cNvSpPr>
          <p:nvPr>
            <p:ph type="sldNum" sz="quarter" idx="11"/>
          </p:nvPr>
        </p:nvSpPr>
        <p:spPr/>
        <p:txBody>
          <a:bodyPr/>
          <a:lstStyle>
            <a:lvl1pPr>
              <a:defRPr/>
            </a:lvl1pPr>
          </a:lstStyle>
          <a:p>
            <a:fld id="{85A3D698-5314-D94A-93C0-9152BE24DEC6}" type="slidenum">
              <a:rPr lang="en-US"/>
              <a:pPr/>
              <a:t>‹#›</a:t>
            </a:fld>
            <a:endParaRPr lang="en-US" b="0" i="0"/>
          </a:p>
        </p:txBody>
      </p:sp>
    </p:spTree>
    <p:extLst>
      <p:ext uri="{BB962C8B-B14F-4D97-AF65-F5344CB8AC3E}">
        <p14:creationId xmlns:p14="http://schemas.microsoft.com/office/powerpoint/2010/main" val="17096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C.-E. Wulz</a:t>
            </a:r>
            <a:endParaRPr lang="en-US" b="0" i="0"/>
          </a:p>
        </p:txBody>
      </p:sp>
      <p:sp>
        <p:nvSpPr>
          <p:cNvPr id="3" name="Slide Number Placeholder 2"/>
          <p:cNvSpPr>
            <a:spLocks noGrp="1"/>
          </p:cNvSpPr>
          <p:nvPr>
            <p:ph type="sldNum" sz="quarter" idx="11"/>
          </p:nvPr>
        </p:nvSpPr>
        <p:spPr/>
        <p:txBody>
          <a:bodyPr/>
          <a:lstStyle>
            <a:lvl1pPr>
              <a:defRPr/>
            </a:lvl1pPr>
          </a:lstStyle>
          <a:p>
            <a:fld id="{5C9BC9CE-9AF7-C040-8B15-0252BDBF6B3C}" type="slidenum">
              <a:rPr lang="en-US"/>
              <a:pPr/>
              <a:t>‹#›</a:t>
            </a:fld>
            <a:endParaRPr lang="en-US" b="0" i="0"/>
          </a:p>
        </p:txBody>
      </p:sp>
    </p:spTree>
    <p:extLst>
      <p:ext uri="{BB962C8B-B14F-4D97-AF65-F5344CB8AC3E}">
        <p14:creationId xmlns:p14="http://schemas.microsoft.com/office/powerpoint/2010/main" val="301702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500" y="273050"/>
            <a:ext cx="553720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0" y="1435100"/>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C.-E. Wulz</a:t>
            </a:r>
            <a:endParaRPr lang="en-US" b="0" i="0"/>
          </a:p>
        </p:txBody>
      </p:sp>
      <p:sp>
        <p:nvSpPr>
          <p:cNvPr id="6" name="Slide Number Placeholder 5"/>
          <p:cNvSpPr>
            <a:spLocks noGrp="1"/>
          </p:cNvSpPr>
          <p:nvPr>
            <p:ph type="sldNum" sz="quarter" idx="11"/>
          </p:nvPr>
        </p:nvSpPr>
        <p:spPr/>
        <p:txBody>
          <a:bodyPr/>
          <a:lstStyle>
            <a:lvl1pPr>
              <a:defRPr/>
            </a:lvl1pPr>
          </a:lstStyle>
          <a:p>
            <a:fld id="{2724CB96-55C2-FB47-9B69-E8839D98349E}" type="slidenum">
              <a:rPr lang="en-US"/>
              <a:pPr/>
              <a:t>‹#›</a:t>
            </a:fld>
            <a:endParaRPr lang="en-US" b="0" i="0"/>
          </a:p>
        </p:txBody>
      </p:sp>
    </p:spTree>
    <p:extLst>
      <p:ext uri="{BB962C8B-B14F-4D97-AF65-F5344CB8AC3E}">
        <p14:creationId xmlns:p14="http://schemas.microsoft.com/office/powerpoint/2010/main" val="29423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C.-E. Wulz</a:t>
            </a:r>
            <a:endParaRPr lang="en-US" b="0" i="0"/>
          </a:p>
        </p:txBody>
      </p:sp>
      <p:sp>
        <p:nvSpPr>
          <p:cNvPr id="6" name="Slide Number Placeholder 5"/>
          <p:cNvSpPr>
            <a:spLocks noGrp="1"/>
          </p:cNvSpPr>
          <p:nvPr>
            <p:ph type="sldNum" sz="quarter" idx="11"/>
          </p:nvPr>
        </p:nvSpPr>
        <p:spPr/>
        <p:txBody>
          <a:bodyPr/>
          <a:lstStyle>
            <a:lvl1pPr>
              <a:defRPr/>
            </a:lvl1pPr>
          </a:lstStyle>
          <a:p>
            <a:fld id="{37959D93-5E5D-CA4A-B242-A9046D177C64}" type="slidenum">
              <a:rPr lang="en-US"/>
              <a:pPr/>
              <a:t>‹#›</a:t>
            </a:fld>
            <a:endParaRPr lang="en-US" b="0" i="0"/>
          </a:p>
        </p:txBody>
      </p:sp>
    </p:spTree>
    <p:extLst>
      <p:ext uri="{BB962C8B-B14F-4D97-AF65-F5344CB8AC3E}">
        <p14:creationId xmlns:p14="http://schemas.microsoft.com/office/powerpoint/2010/main" val="11331360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charset="0"/>
              </a:defRPr>
            </a:lvl1pPr>
          </a:lstStyle>
          <a:p>
            <a:r>
              <a:rPr lang="en-US" smtClean="0"/>
              <a:t>C.-E. Wulz</a:t>
            </a:r>
            <a:endParaRPr lang="en-US" b="0"/>
          </a:p>
        </p:txBody>
      </p:sp>
      <p:sp>
        <p:nvSpPr>
          <p:cNvPr id="1047"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charset="0"/>
              </a:defRPr>
            </a:lvl1pPr>
          </a:lstStyle>
          <a:p>
            <a:fld id="{40FBCAF0-9E9A-294C-9E3B-F2D3AF3366BB}" type="slidenum">
              <a:rPr lang="en-US"/>
              <a:pPr/>
              <a:t>‹#›</a:t>
            </a:fld>
            <a:endParaRPr lang="en-US" b="0"/>
          </a:p>
        </p:txBody>
      </p:sp>
      <p:sp>
        <p:nvSpPr>
          <p:cNvPr id="104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tx1"/>
                </a:solidFill>
                <a:latin typeface="Arial" charset="0"/>
              </a:rPr>
              <a:t>Braunau</a:t>
            </a:r>
            <a:r>
              <a:rPr lang="en-US" sz="1000" i="1" dirty="0" smtClean="0">
                <a:solidFill>
                  <a:schemeClr val="tx1"/>
                </a:solidFill>
                <a:latin typeface="Arial" charset="0"/>
              </a:rPr>
              <a:t>, Mai 2022</a:t>
            </a:r>
            <a:endParaRPr lang="en-US" sz="1000" b="0" dirty="0">
              <a:solidFill>
                <a:schemeClr val="tx1"/>
              </a:solidFill>
              <a:latin typeface="Arial" charset="0"/>
            </a:endParaRPr>
          </a:p>
        </p:txBody>
      </p:sp>
      <p:sp>
        <p:nvSpPr>
          <p:cNvPr id="1030" name="Rectangle 29"/>
          <p:cNvSpPr>
            <a:spLocks noGrp="1" noChangeArrowheads="1"/>
          </p:cNvSpPr>
          <p:nvPr>
            <p:ph type="title"/>
          </p:nvPr>
        </p:nvSpPr>
        <p:spPr bwMode="auto">
          <a:xfrm>
            <a:off x="774700" y="444500"/>
            <a:ext cx="8382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p:txStyles>
    <p:titleStyle>
      <a:lvl1pPr algn="ctr" rtl="0" eaLnBrk="0" fontAlgn="base" hangingPunct="0">
        <a:spcBef>
          <a:spcPct val="0"/>
        </a:spcBef>
        <a:spcAft>
          <a:spcPct val="0"/>
        </a:spcAft>
        <a:defRPr sz="2800" b="1">
          <a:solidFill>
            <a:srgbClr val="000099"/>
          </a:solidFill>
          <a:latin typeface="+mj-lt"/>
          <a:ea typeface="ＭＳ Ｐゴシック" charset="0"/>
          <a:cs typeface="ＭＳ Ｐゴシック" charset="0"/>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0"/>
          <a:cs typeface="ＭＳ Ｐゴシック" charset="0"/>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0"/>
          <a:cs typeface="ＭＳ Ｐゴシック" charset="0"/>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0"/>
          <a:cs typeface="ＭＳ Ｐゴシック" charset="0"/>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0"/>
          <a:cs typeface="ＭＳ Ｐゴシック" charset="0"/>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22.gi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gif"/><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14.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5"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gif"/><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72.jpe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83.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tiff"/><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96.gif"/><Relationship Id="rId4" Type="http://schemas.openxmlformats.org/officeDocument/2006/relationships/image" Target="../media/image97.jpeg"/><Relationship Id="rId5" Type="http://schemas.openxmlformats.org/officeDocument/2006/relationships/image" Target="../media/image98.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png"/><Relationship Id="rId3" Type="http://schemas.openxmlformats.org/officeDocument/2006/relationships/image" Target="../media/image10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 Id="rId3"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UpiohbBv6o" TargetMode="External"/><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06.wmf"/><Relationship Id="rId4" Type="http://schemas.openxmlformats.org/officeDocument/2006/relationships/image" Target="../media/image107.jpeg"/><Relationship Id="rId5" Type="http://schemas.openxmlformats.org/officeDocument/2006/relationships/image" Target="../media/image108.jpeg"/><Relationship Id="rId6"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g"/><Relationship Id="rId5" Type="http://schemas.openxmlformats.org/officeDocument/2006/relationships/image" Target="../media/image112.gif"/><Relationship Id="rId6" Type="http://schemas.openxmlformats.org/officeDocument/2006/relationships/image" Target="../media/image113.jpg"/><Relationship Id="rId7" Type="http://schemas.openxmlformats.org/officeDocument/2006/relationships/image" Target="../media/image114.png"/><Relationship Id="rId8" Type="http://schemas.openxmlformats.org/officeDocument/2006/relationships/image" Target="../media/image115.jpeg"/><Relationship Id="rId9"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118.gif"/><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22.jpg"/><Relationship Id="rId4" Type="http://schemas.openxmlformats.org/officeDocument/2006/relationships/image" Target="../media/image123.jpg"/><Relationship Id="rId5"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image" Target="../media/image121.jpg"/></Relationships>
</file>

<file path=ppt/slides/_rels/slide5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3746" name="Text Box 18"/>
          <p:cNvSpPr txBox="1">
            <a:spLocks noChangeArrowheads="1"/>
          </p:cNvSpPr>
          <p:nvPr/>
        </p:nvSpPr>
        <p:spPr bwMode="auto">
          <a:xfrm>
            <a:off x="774700" y="5699125"/>
            <a:ext cx="6142038" cy="707886"/>
          </a:xfrm>
          <a:prstGeom prst="rect">
            <a:avLst/>
          </a:prstGeom>
          <a:noFill/>
          <a:ln w="9525">
            <a:noFill/>
            <a:miter lim="800000"/>
            <a:headEnd/>
            <a:tailEnd/>
          </a:ln>
          <a:effectLst/>
        </p:spPr>
        <p:txBody>
          <a:bodyPr>
            <a:spAutoFit/>
          </a:bodyPr>
          <a:lstStyle>
            <a:lvl1pPr>
              <a:defRPr sz="1400" b="1">
                <a:solidFill>
                  <a:srgbClr val="DDFFF6"/>
                </a:solidFill>
                <a:latin typeface="Times New Roman" charset="0"/>
                <a:ea typeface="ＭＳ Ｐゴシック" charset="0"/>
                <a:cs typeface="ＭＳ Ｐゴシック" charset="0"/>
              </a:defRPr>
            </a:lvl1pPr>
            <a:lvl2pPr marL="37931725" indent="-37474525">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r>
              <a:rPr lang="en-US" sz="2000" dirty="0" smtClean="0">
                <a:solidFill>
                  <a:srgbClr val="DFC012"/>
                </a:solidFill>
                <a:effectLst>
                  <a:outerShdw blurRad="50800" dist="38100" dir="2700000" algn="tl" rotWithShape="0">
                    <a:srgbClr val="000000">
                      <a:alpha val="43000"/>
                    </a:srgbClr>
                  </a:outerShdw>
                </a:effectLst>
                <a:latin typeface="Trebuchet MS" charset="0"/>
              </a:rPr>
              <a:t>HTL </a:t>
            </a:r>
            <a:r>
              <a:rPr lang="en-US" sz="2000" dirty="0" err="1" smtClean="0">
                <a:solidFill>
                  <a:srgbClr val="DFC012"/>
                </a:solidFill>
                <a:effectLst>
                  <a:outerShdw blurRad="50800" dist="38100" dir="2700000" algn="tl" rotWithShape="0">
                    <a:srgbClr val="000000">
                      <a:alpha val="43000"/>
                    </a:srgbClr>
                  </a:outerShdw>
                </a:effectLst>
                <a:latin typeface="Trebuchet MS" charset="0"/>
              </a:rPr>
              <a:t>Braunau</a:t>
            </a:r>
            <a:endParaRPr lang="en-US" sz="2000" dirty="0">
              <a:solidFill>
                <a:srgbClr val="DFC012"/>
              </a:solidFill>
              <a:effectLst>
                <a:outerShdw blurRad="50800" dist="38100" dir="2700000" algn="tl" rotWithShape="0">
                  <a:srgbClr val="000000">
                    <a:alpha val="43000"/>
                  </a:srgbClr>
                </a:outerShdw>
              </a:effectLst>
              <a:latin typeface="Trebuchet MS" charset="0"/>
            </a:endParaRPr>
          </a:p>
          <a:p>
            <a:r>
              <a:rPr lang="en-US" sz="2000" dirty="0" smtClean="0">
                <a:solidFill>
                  <a:schemeClr val="bg1"/>
                </a:solidFill>
                <a:effectLst>
                  <a:outerShdw blurRad="50800" dist="38100" dir="2700000" algn="tl" rotWithShape="0">
                    <a:srgbClr val="000000">
                      <a:alpha val="43000"/>
                    </a:srgbClr>
                  </a:outerShdw>
                </a:effectLst>
                <a:latin typeface="Trebuchet MS" charset="0"/>
              </a:rPr>
              <a:t>16. Mai 2022</a:t>
            </a:r>
            <a:endParaRPr lang="en-US" dirty="0">
              <a:solidFill>
                <a:schemeClr val="bg1"/>
              </a:solidFill>
              <a:effectLst>
                <a:outerShdw blurRad="50800" dist="38100" dir="2700000" algn="tl" rotWithShape="0">
                  <a:srgbClr val="000000">
                    <a:alpha val="43000"/>
                  </a:srgbClr>
                </a:outerShdw>
              </a:effectLst>
              <a:latin typeface="Trebuchet MS" charset="0"/>
            </a:endParaRPr>
          </a:p>
        </p:txBody>
      </p:sp>
      <p:sp>
        <p:nvSpPr>
          <p:cNvPr id="73747" name="Rectangle 19"/>
          <p:cNvSpPr>
            <a:spLocks noChangeArrowheads="1"/>
          </p:cNvSpPr>
          <p:nvPr/>
        </p:nvSpPr>
        <p:spPr bwMode="auto">
          <a:xfrm>
            <a:off x="735013" y="1617663"/>
            <a:ext cx="6961187" cy="1446550"/>
          </a:xfrm>
          <a:prstGeom prst="rect">
            <a:avLst/>
          </a:prstGeom>
          <a:noFill/>
          <a:ln w="9525">
            <a:noFill/>
            <a:miter lim="800000"/>
            <a:headEnd/>
            <a:tailEnd/>
          </a:ln>
          <a:effectLst/>
        </p:spPr>
        <p:txBody>
          <a:bodyPr wrap="square">
            <a:spAutoFit/>
          </a:bodyPr>
          <a:lstStyle/>
          <a:p>
            <a:r>
              <a:rPr lang="en-US" sz="4400" dirty="0" smtClean="0">
                <a:solidFill>
                  <a:srgbClr val="E7C816"/>
                </a:solidFill>
                <a:latin typeface="Trebuchet MS" charset="0"/>
              </a:rPr>
              <a:t>Von den </a:t>
            </a:r>
            <a:r>
              <a:rPr lang="en-US" sz="4400" dirty="0" err="1" smtClean="0">
                <a:solidFill>
                  <a:srgbClr val="E7C816"/>
                </a:solidFill>
                <a:latin typeface="Trebuchet MS" charset="0"/>
              </a:rPr>
              <a:t>kleinsten</a:t>
            </a:r>
            <a:r>
              <a:rPr lang="en-US" sz="4400" dirty="0">
                <a:solidFill>
                  <a:srgbClr val="E7C816"/>
                </a:solidFill>
                <a:latin typeface="Trebuchet MS" charset="0"/>
              </a:rPr>
              <a:t> </a:t>
            </a:r>
            <a:r>
              <a:rPr lang="en-US" sz="4400" dirty="0" err="1" smtClean="0">
                <a:solidFill>
                  <a:srgbClr val="E7C816"/>
                </a:solidFill>
                <a:latin typeface="Trebuchet MS" charset="0"/>
              </a:rPr>
              <a:t>Teilchen</a:t>
            </a:r>
            <a:r>
              <a:rPr lang="en-US" sz="4400" dirty="0" smtClean="0">
                <a:solidFill>
                  <a:srgbClr val="E7C816"/>
                </a:solidFill>
                <a:latin typeface="Trebuchet MS" charset="0"/>
              </a:rPr>
              <a:t> </a:t>
            </a:r>
            <a:r>
              <a:rPr lang="en-US" sz="4400" dirty="0" err="1" smtClean="0">
                <a:solidFill>
                  <a:srgbClr val="E7C816"/>
                </a:solidFill>
                <a:latin typeface="Trebuchet MS" charset="0"/>
              </a:rPr>
              <a:t>bis</a:t>
            </a:r>
            <a:r>
              <a:rPr lang="en-US" sz="4400" dirty="0" smtClean="0">
                <a:solidFill>
                  <a:srgbClr val="E7C816"/>
                </a:solidFill>
                <a:latin typeface="Trebuchet MS" charset="0"/>
              </a:rPr>
              <a:t> </a:t>
            </a:r>
            <a:r>
              <a:rPr lang="en-US" sz="4400" dirty="0" err="1" smtClean="0">
                <a:solidFill>
                  <a:srgbClr val="E7C816"/>
                </a:solidFill>
                <a:latin typeface="Trebuchet MS" charset="0"/>
              </a:rPr>
              <a:t>zum</a:t>
            </a:r>
            <a:r>
              <a:rPr lang="en-US" sz="4400" dirty="0" smtClean="0">
                <a:solidFill>
                  <a:srgbClr val="E7C816"/>
                </a:solidFill>
                <a:latin typeface="Trebuchet MS" charset="0"/>
              </a:rPr>
              <a:t> </a:t>
            </a:r>
            <a:r>
              <a:rPr lang="en-US" sz="4400" dirty="0" err="1" smtClean="0">
                <a:solidFill>
                  <a:srgbClr val="E7C816"/>
                </a:solidFill>
                <a:latin typeface="Trebuchet MS" charset="0"/>
              </a:rPr>
              <a:t>Kosmos</a:t>
            </a:r>
            <a:endParaRPr lang="en-US" sz="4400" dirty="0">
              <a:solidFill>
                <a:srgbClr val="E7C816"/>
              </a:solidFill>
              <a:latin typeface="Trebuchet MS" charset="0"/>
            </a:endParaRPr>
          </a:p>
        </p:txBody>
      </p:sp>
      <p:sp>
        <p:nvSpPr>
          <p:cNvPr id="73745" name="Rectangle 17"/>
          <p:cNvSpPr>
            <a:spLocks noChangeArrowheads="1"/>
          </p:cNvSpPr>
          <p:nvPr/>
        </p:nvSpPr>
        <p:spPr bwMode="auto">
          <a:xfrm>
            <a:off x="3517900" y="5076825"/>
            <a:ext cx="5805488" cy="1384995"/>
          </a:xfrm>
          <a:prstGeom prst="rect">
            <a:avLst/>
          </a:prstGeom>
          <a:noFill/>
          <a:ln w="9525">
            <a:noFill/>
            <a:miter lim="800000"/>
            <a:headEnd/>
            <a:tailEnd/>
          </a:ln>
          <a:effectLst/>
        </p:spPr>
        <p:txBody>
          <a:bodyPr>
            <a:spAutoFit/>
          </a:bodyPr>
          <a:lstStyle/>
          <a:p>
            <a:pPr algn="r"/>
            <a:r>
              <a:rPr lang="en-US" sz="2400" dirty="0">
                <a:solidFill>
                  <a:srgbClr val="E7C816"/>
                </a:solidFill>
                <a:effectLst>
                  <a:outerShdw blurRad="50800" dist="38100" dir="2700000" algn="tl" rotWithShape="0">
                    <a:srgbClr val="000000">
                      <a:alpha val="43000"/>
                    </a:srgbClr>
                  </a:outerShdw>
                </a:effectLst>
                <a:latin typeface="Trebuchet MS" charset="0"/>
              </a:rPr>
              <a:t>Claudia-Elisabeth Wulz</a:t>
            </a:r>
          </a:p>
          <a:p>
            <a:pPr algn="r"/>
            <a:r>
              <a:rPr lang="en-US" sz="2000" dirty="0" err="1">
                <a:solidFill>
                  <a:schemeClr val="bg1"/>
                </a:solidFill>
                <a:effectLst>
                  <a:outerShdw blurRad="50800" dist="38100" dir="2700000" algn="tl" rotWithShape="0">
                    <a:srgbClr val="000000">
                      <a:alpha val="43000"/>
                    </a:srgbClr>
                  </a:outerShdw>
                </a:effectLst>
                <a:latin typeface="Trebuchet MS" charset="0"/>
              </a:rPr>
              <a:t>Institut</a:t>
            </a:r>
            <a:r>
              <a:rPr lang="en-US" sz="2000" dirty="0">
                <a:solidFill>
                  <a:schemeClr val="bg1"/>
                </a:solidFill>
                <a:effectLst>
                  <a:outerShdw blurRad="50800" dist="38100" dir="2700000" algn="tl" rotWithShape="0">
                    <a:srgbClr val="000000">
                      <a:alpha val="43000"/>
                    </a:srgbClr>
                  </a:outerShdw>
                </a:effectLst>
                <a:latin typeface="Trebuchet MS" charset="0"/>
              </a:rPr>
              <a:t> </a:t>
            </a:r>
            <a:r>
              <a:rPr lang="en-US" sz="2000" dirty="0" err="1">
                <a:solidFill>
                  <a:schemeClr val="bg1"/>
                </a:solidFill>
                <a:effectLst>
                  <a:outerShdw blurRad="50800" dist="38100" dir="2700000" algn="tl" rotWithShape="0">
                    <a:srgbClr val="000000">
                      <a:alpha val="43000"/>
                    </a:srgbClr>
                  </a:outerShdw>
                </a:effectLst>
                <a:latin typeface="Trebuchet MS" charset="0"/>
              </a:rPr>
              <a:t>für</a:t>
            </a:r>
            <a:r>
              <a:rPr lang="en-US" sz="2000" dirty="0">
                <a:solidFill>
                  <a:schemeClr val="bg1"/>
                </a:solidFill>
                <a:effectLst>
                  <a:outerShdw blurRad="50800" dist="38100" dir="2700000" algn="tl" rotWithShape="0">
                    <a:srgbClr val="000000">
                      <a:alpha val="43000"/>
                    </a:srgbClr>
                  </a:outerShdw>
                </a:effectLst>
                <a:latin typeface="Trebuchet MS" charset="0"/>
              </a:rPr>
              <a:t> </a:t>
            </a:r>
            <a:r>
              <a:rPr lang="en-US" sz="2000" dirty="0" err="1">
                <a:solidFill>
                  <a:schemeClr val="bg1"/>
                </a:solidFill>
                <a:effectLst>
                  <a:outerShdw blurRad="50800" dist="38100" dir="2700000" algn="tl" rotWithShape="0">
                    <a:srgbClr val="000000">
                      <a:alpha val="43000"/>
                    </a:srgbClr>
                  </a:outerShdw>
                </a:effectLst>
                <a:latin typeface="Trebuchet MS" charset="0"/>
              </a:rPr>
              <a:t>Hochenergiephysik</a:t>
            </a:r>
            <a:r>
              <a:rPr lang="en-US" sz="2000" dirty="0">
                <a:solidFill>
                  <a:schemeClr val="bg1"/>
                </a:solidFill>
                <a:effectLst>
                  <a:outerShdw blurRad="50800" dist="38100" dir="2700000" algn="tl" rotWithShape="0">
                    <a:srgbClr val="000000">
                      <a:alpha val="43000"/>
                    </a:srgbClr>
                  </a:outerShdw>
                </a:effectLst>
                <a:latin typeface="Trebuchet MS" charset="0"/>
              </a:rPr>
              <a:t> </a:t>
            </a:r>
          </a:p>
          <a:p>
            <a:pPr algn="r"/>
            <a:r>
              <a:rPr lang="en-US" sz="2000" dirty="0" err="1">
                <a:solidFill>
                  <a:schemeClr val="bg1"/>
                </a:solidFill>
                <a:effectLst>
                  <a:outerShdw blurRad="50800" dist="38100" dir="2700000" algn="tl" rotWithShape="0">
                    <a:srgbClr val="000000">
                      <a:alpha val="43000"/>
                    </a:srgbClr>
                  </a:outerShdw>
                </a:effectLst>
                <a:latin typeface="Trebuchet MS" charset="0"/>
              </a:rPr>
              <a:t>Österreichische</a:t>
            </a:r>
            <a:r>
              <a:rPr lang="en-US" sz="2000" dirty="0">
                <a:solidFill>
                  <a:schemeClr val="bg1"/>
                </a:solidFill>
                <a:effectLst>
                  <a:outerShdw blurRad="50800" dist="38100" dir="2700000" algn="tl" rotWithShape="0">
                    <a:srgbClr val="000000">
                      <a:alpha val="43000"/>
                    </a:srgbClr>
                  </a:outerShdw>
                </a:effectLst>
                <a:latin typeface="Trebuchet MS" charset="0"/>
              </a:rPr>
              <a:t> </a:t>
            </a:r>
            <a:r>
              <a:rPr lang="en-US" sz="2000" dirty="0" err="1">
                <a:solidFill>
                  <a:schemeClr val="bg1"/>
                </a:solidFill>
                <a:effectLst>
                  <a:outerShdw blurRad="50800" dist="38100" dir="2700000" algn="tl" rotWithShape="0">
                    <a:srgbClr val="000000">
                      <a:alpha val="43000"/>
                    </a:srgbClr>
                  </a:outerShdw>
                </a:effectLst>
                <a:latin typeface="Trebuchet MS" charset="0"/>
              </a:rPr>
              <a:t>Akademie</a:t>
            </a:r>
            <a:r>
              <a:rPr lang="en-US" sz="2000" dirty="0">
                <a:solidFill>
                  <a:schemeClr val="bg1"/>
                </a:solidFill>
                <a:effectLst>
                  <a:outerShdw blurRad="50800" dist="38100" dir="2700000" algn="tl" rotWithShape="0">
                    <a:srgbClr val="000000">
                      <a:alpha val="43000"/>
                    </a:srgbClr>
                  </a:outerShdw>
                </a:effectLst>
                <a:latin typeface="Trebuchet MS" charset="0"/>
              </a:rPr>
              <a:t> der </a:t>
            </a:r>
            <a:r>
              <a:rPr lang="en-US" sz="2000" dirty="0" err="1" smtClean="0">
                <a:solidFill>
                  <a:schemeClr val="bg1"/>
                </a:solidFill>
                <a:effectLst>
                  <a:outerShdw blurRad="50800" dist="38100" dir="2700000" algn="tl" rotWithShape="0">
                    <a:srgbClr val="000000">
                      <a:alpha val="43000"/>
                    </a:srgbClr>
                  </a:outerShdw>
                </a:effectLst>
                <a:latin typeface="Trebuchet MS" charset="0"/>
              </a:rPr>
              <a:t>Wissenschaften</a:t>
            </a:r>
            <a:endParaRPr lang="en-US" sz="2000" dirty="0" smtClean="0">
              <a:solidFill>
                <a:schemeClr val="bg1"/>
              </a:solidFill>
              <a:effectLst>
                <a:outerShdw blurRad="50800" dist="38100" dir="2700000" algn="tl" rotWithShape="0">
                  <a:srgbClr val="000000">
                    <a:alpha val="43000"/>
                  </a:srgbClr>
                </a:outerShdw>
              </a:effectLst>
              <a:latin typeface="Trebuchet MS" charset="0"/>
            </a:endParaRPr>
          </a:p>
          <a:p>
            <a:pPr algn="r"/>
            <a:r>
              <a:rPr lang="en-US" sz="2000" dirty="0" smtClean="0">
                <a:solidFill>
                  <a:schemeClr val="bg1"/>
                </a:solidFill>
                <a:effectLst>
                  <a:outerShdw blurRad="50800" dist="38100" dir="2700000" algn="tl" rotWithShape="0">
                    <a:srgbClr val="000000">
                      <a:alpha val="43000"/>
                    </a:srgbClr>
                  </a:outerShdw>
                </a:effectLst>
                <a:latin typeface="Trebuchet MS" charset="0"/>
              </a:rPr>
              <a:t>CERN </a:t>
            </a:r>
            <a:endParaRPr lang="en-US" sz="2000" dirty="0">
              <a:solidFill>
                <a:schemeClr val="bg1"/>
              </a:solidFill>
              <a:effectLst>
                <a:outerShdw blurRad="50800" dist="38100" dir="2700000" algn="tl" rotWithShape="0">
                  <a:srgbClr val="000000">
                    <a:alpha val="43000"/>
                  </a:srgbClr>
                </a:outerShdw>
              </a:effectLst>
              <a:latin typeface="Trebuchet MS"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28"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10</a:t>
            </a:fld>
            <a:endParaRPr lang="en-US" b="0" i="0" dirty="0">
              <a:solidFill>
                <a:srgbClr val="FFFFFF"/>
              </a:solidFill>
              <a:latin typeface="Arial" charset="0"/>
            </a:endParaRPr>
          </a:p>
        </p:txBody>
      </p:sp>
      <p:sp>
        <p:nvSpPr>
          <p:cNvPr id="5" name="Rectangle 9"/>
          <p:cNvSpPr>
            <a:spLocks noChangeArrowheads="1"/>
          </p:cNvSpPr>
          <p:nvPr/>
        </p:nvSpPr>
        <p:spPr bwMode="auto">
          <a:xfrm>
            <a:off x="911225" y="1141949"/>
            <a:ext cx="8499475" cy="4616648"/>
          </a:xfrm>
          <a:prstGeom prst="rect">
            <a:avLst/>
          </a:prstGeom>
          <a:noFill/>
          <a:ln w="9525">
            <a:noFill/>
            <a:miter lim="800000"/>
            <a:headEnd/>
            <a:tailEnd/>
          </a:ln>
        </p:spPr>
        <p:txBody>
          <a:bodyPr wrap="square">
            <a:prstTxWarp prst="textNoShape">
              <a:avLst/>
            </a:prstTxWarp>
            <a:spAutoFit/>
          </a:bodyPr>
          <a:lstStyle/>
          <a:p>
            <a:pPr lvl="0"/>
            <a:r>
              <a:rPr lang="en-US" sz="2000" kern="0" dirty="0" err="1" smtClean="0">
                <a:solidFill>
                  <a:srgbClr val="E7C816"/>
                </a:solidFill>
                <a:latin typeface="Trebuchet MS"/>
                <a:ea typeface="ＭＳ Ｐゴシック" charset="-128"/>
                <a:cs typeface="ＭＳ Ｐゴシック" charset="-128"/>
              </a:rPr>
              <a:t>Wie</a:t>
            </a:r>
            <a:r>
              <a:rPr lang="en-US" sz="2000" kern="0" dirty="0" smtClean="0">
                <a:solidFill>
                  <a:srgbClr val="E7C816"/>
                </a:solidFill>
                <a:latin typeface="Trebuchet MS"/>
                <a:ea typeface="ＭＳ Ｐゴシック" charset="-128"/>
                <a:cs typeface="ＭＳ Ｐゴシック" charset="-128"/>
              </a:rPr>
              <a:t> und </a:t>
            </a:r>
            <a:r>
              <a:rPr lang="en-US" sz="2000" kern="0" dirty="0" err="1" smtClean="0">
                <a:solidFill>
                  <a:srgbClr val="E7C816"/>
                </a:solidFill>
                <a:latin typeface="Trebuchet MS"/>
                <a:ea typeface="ＭＳ Ｐゴシック" charset="-128"/>
                <a:cs typeface="ＭＳ Ｐゴシック" charset="-128"/>
              </a:rPr>
              <a:t>wann</a:t>
            </a:r>
            <a:r>
              <a:rPr lang="en-US" sz="2000" kern="0" dirty="0" smtClean="0">
                <a:solidFill>
                  <a:srgbClr val="E7C816"/>
                </a:solidFill>
                <a:latin typeface="Trebuchet MS"/>
                <a:ea typeface="ＭＳ Ｐゴシック" charset="-128"/>
                <a:cs typeface="ＭＳ Ｐゴシック" charset="-128"/>
              </a:rPr>
              <a:t> </a:t>
            </a:r>
            <a:r>
              <a:rPr lang="en-US" sz="2000" kern="0" dirty="0" err="1">
                <a:solidFill>
                  <a:srgbClr val="E7C816"/>
                </a:solidFill>
                <a:latin typeface="Trebuchet MS"/>
                <a:ea typeface="ＭＳ Ｐゴシック" charset="-128"/>
                <a:cs typeface="ＭＳ Ｐゴシック" charset="-128"/>
              </a:rPr>
              <a:t>ist</a:t>
            </a:r>
            <a:r>
              <a:rPr lang="en-US" sz="2000" kern="0" dirty="0">
                <a:solidFill>
                  <a:srgbClr val="E7C816"/>
                </a:solidFill>
                <a:latin typeface="Trebuchet MS"/>
                <a:ea typeface="ＭＳ Ｐゴシック" charset="-128"/>
                <a:cs typeface="ＭＳ Ｐゴシック" charset="-128"/>
              </a:rPr>
              <a:t> das </a:t>
            </a:r>
            <a:r>
              <a:rPr lang="en-US" sz="2000" kern="0" dirty="0" err="1">
                <a:solidFill>
                  <a:srgbClr val="E7C816"/>
                </a:solidFill>
                <a:latin typeface="Trebuchet MS"/>
                <a:ea typeface="ＭＳ Ｐゴシック" charset="-128"/>
                <a:cs typeface="ＭＳ Ｐゴシック" charset="-128"/>
              </a:rPr>
              <a:t>Universum</a:t>
            </a:r>
            <a:r>
              <a:rPr lang="en-US" sz="2000" kern="0" dirty="0">
                <a:solidFill>
                  <a:srgbClr val="E7C816"/>
                </a:solidFill>
                <a:latin typeface="Trebuchet MS"/>
                <a:ea typeface="ＭＳ Ｐゴシック" charset="-128"/>
                <a:cs typeface="ＭＳ Ｐゴシック" charset="-128"/>
              </a:rPr>
              <a:t> </a:t>
            </a:r>
            <a:r>
              <a:rPr lang="en-US" sz="2000" kern="0" dirty="0" err="1">
                <a:solidFill>
                  <a:srgbClr val="E7C816"/>
                </a:solidFill>
                <a:latin typeface="Trebuchet MS"/>
                <a:ea typeface="ＭＳ Ｐゴシック" charset="-128"/>
                <a:cs typeface="ＭＳ Ｐゴシック" charset="-128"/>
              </a:rPr>
              <a:t>entstanden</a:t>
            </a:r>
            <a:r>
              <a:rPr lang="en-US" sz="2000" kern="0" dirty="0">
                <a:solidFill>
                  <a:srgbClr val="E7C816"/>
                </a:solidFill>
                <a:latin typeface="Trebuchet MS"/>
                <a:ea typeface="ＭＳ Ｐゴシック" charset="-128"/>
                <a:cs typeface="ＭＳ Ｐゴシック" charset="-128"/>
              </a:rPr>
              <a:t>?</a:t>
            </a:r>
          </a:p>
          <a:p>
            <a:endParaRPr lang="en-GB" sz="2000" b="0" dirty="0" smtClean="0">
              <a:solidFill>
                <a:srgbClr val="E7C816"/>
              </a:solidFill>
              <a:latin typeface="Trebuchet MS"/>
              <a:sym typeface="Symbol" pitchFamily="-109" charset="2"/>
            </a:endParaRPr>
          </a:p>
          <a:p>
            <a:r>
              <a:rPr lang="en-GB" sz="1800" b="0" dirty="0" err="1">
                <a:solidFill>
                  <a:srgbClr val="FFFFFF"/>
                </a:solidFill>
                <a:latin typeface="Trebuchet MS"/>
                <a:sym typeface="Symbol" pitchFamily="-109" charset="2"/>
              </a:rPr>
              <a:t>Es</a:t>
            </a:r>
            <a:r>
              <a:rPr lang="en-GB" sz="1800" b="0" dirty="0">
                <a:solidFill>
                  <a:srgbClr val="FFFFFF"/>
                </a:solidFill>
                <a:latin typeface="Trebuchet MS"/>
                <a:sym typeface="Symbol" pitchFamily="-109" charset="2"/>
              </a:rPr>
              <a:t> </a:t>
            </a:r>
            <a:r>
              <a:rPr lang="en-GB" sz="1800" b="0" dirty="0" err="1">
                <a:solidFill>
                  <a:srgbClr val="FFFFFF"/>
                </a:solidFill>
                <a:latin typeface="Trebuchet MS"/>
                <a:sym typeface="Symbol" pitchFamily="-109" charset="2"/>
              </a:rPr>
              <a:t>entstand</a:t>
            </a:r>
            <a:r>
              <a:rPr lang="en-GB" sz="1800" b="0" dirty="0">
                <a:solidFill>
                  <a:srgbClr val="FFFFFF"/>
                </a:solidFill>
                <a:latin typeface="Trebuchet MS"/>
                <a:sym typeface="Symbol" pitchFamily="-109" charset="2"/>
              </a:rPr>
              <a:t> </a:t>
            </a:r>
            <a:r>
              <a:rPr lang="en-GB" sz="1800" b="0" dirty="0" err="1">
                <a:solidFill>
                  <a:srgbClr val="FFFFFF"/>
                </a:solidFill>
                <a:latin typeface="Trebuchet MS"/>
                <a:sym typeface="Symbol" pitchFamily="-109" charset="2"/>
              </a:rPr>
              <a:t>aus</a:t>
            </a:r>
            <a:r>
              <a:rPr lang="en-GB" sz="1800" b="0" dirty="0">
                <a:solidFill>
                  <a:srgbClr val="FFFFFF"/>
                </a:solidFill>
                <a:latin typeface="Trebuchet MS"/>
                <a:sym typeface="Symbol" pitchFamily="-109" charset="2"/>
              </a:rPr>
              <a:t> </a:t>
            </a:r>
            <a:r>
              <a:rPr lang="en-GB" sz="1800" b="0" dirty="0" err="1">
                <a:solidFill>
                  <a:srgbClr val="FFFFFF"/>
                </a:solidFill>
                <a:latin typeface="Trebuchet MS"/>
                <a:sym typeface="Symbol" pitchFamily="-109" charset="2"/>
              </a:rPr>
              <a:t>extrem</a:t>
            </a:r>
            <a:r>
              <a:rPr lang="en-GB" sz="1800" b="0" dirty="0">
                <a:solidFill>
                  <a:srgbClr val="FFFFFF"/>
                </a:solidFill>
                <a:latin typeface="Trebuchet MS"/>
                <a:sym typeface="Symbol" pitchFamily="-109" charset="2"/>
              </a:rPr>
              <a:t> </a:t>
            </a:r>
            <a:r>
              <a:rPr lang="en-GB" sz="1800" b="0" dirty="0" err="1">
                <a:solidFill>
                  <a:srgbClr val="FFFFFF"/>
                </a:solidFill>
                <a:latin typeface="Trebuchet MS"/>
                <a:sym typeface="Symbol" pitchFamily="-109" charset="2"/>
              </a:rPr>
              <a:t>heißen</a:t>
            </a:r>
            <a:r>
              <a:rPr lang="en-GB" sz="1800" b="0" dirty="0">
                <a:solidFill>
                  <a:srgbClr val="FFFFFF"/>
                </a:solidFill>
                <a:latin typeface="Trebuchet MS"/>
                <a:sym typeface="Symbol" pitchFamily="-109" charset="2"/>
              </a:rPr>
              <a:t>, </a:t>
            </a:r>
            <a:r>
              <a:rPr lang="en-GB" sz="1800" b="0" dirty="0" err="1">
                <a:solidFill>
                  <a:srgbClr val="FFFFFF"/>
                </a:solidFill>
                <a:latin typeface="Trebuchet MS"/>
                <a:sym typeface="Symbol" pitchFamily="-109" charset="2"/>
              </a:rPr>
              <a:t>dichten</a:t>
            </a:r>
            <a:r>
              <a:rPr lang="en-GB" sz="1800" b="0" dirty="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Zustand</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vor</a:t>
            </a:r>
            <a:r>
              <a:rPr lang="en-GB" sz="1800" b="0" dirty="0" smtClean="0">
                <a:solidFill>
                  <a:srgbClr val="FFFFFF"/>
                </a:solidFill>
                <a:latin typeface="Trebuchet MS"/>
                <a:sym typeface="Symbol" pitchFamily="-109" charset="2"/>
              </a:rPr>
              <a:t> 13,8 </a:t>
            </a:r>
            <a:r>
              <a:rPr lang="en-GB" sz="1800" b="0" dirty="0" err="1" smtClean="0">
                <a:solidFill>
                  <a:srgbClr val="FFFFFF"/>
                </a:solidFill>
                <a:latin typeface="Trebuchet MS"/>
                <a:sym typeface="Symbol" pitchFamily="-109" charset="2"/>
              </a:rPr>
              <a:t>Milliarden</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Jahren</a:t>
            </a:r>
            <a:r>
              <a:rPr lang="en-GB" sz="1800" b="0" dirty="0" smtClean="0">
                <a:solidFill>
                  <a:srgbClr val="FFFFFF"/>
                </a:solidFill>
                <a:latin typeface="Trebuchet MS"/>
                <a:sym typeface="Symbol" pitchFamily="-109" charset="2"/>
              </a:rPr>
              <a:t>.</a:t>
            </a:r>
          </a:p>
          <a:p>
            <a:endParaRPr lang="en-GB" sz="1800" b="0" dirty="0">
              <a:solidFill>
                <a:srgbClr val="FFFFFF"/>
              </a:solidFill>
              <a:latin typeface="Trebuchet MS"/>
              <a:sym typeface="Symbol" pitchFamily="-109" charset="2"/>
            </a:endParaRPr>
          </a:p>
          <a:p>
            <a:r>
              <a:rPr lang="en-GB" sz="1800" b="0" dirty="0" err="1" smtClean="0">
                <a:solidFill>
                  <a:srgbClr val="FFFFFF"/>
                </a:solidFill>
                <a:latin typeface="Trebuchet MS"/>
                <a:sym typeface="Symbol" pitchFamily="-109" charset="2"/>
              </a:rPr>
              <a:t>Seither</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dehnt</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es</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sich</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aus</a:t>
            </a:r>
            <a:r>
              <a:rPr lang="en-GB" sz="1800" b="0" dirty="0" smtClean="0">
                <a:solidFill>
                  <a:srgbClr val="FFFFFF"/>
                </a:solidFill>
                <a:latin typeface="Trebuchet MS"/>
                <a:sym typeface="Symbol" pitchFamily="-109" charset="2"/>
              </a:rPr>
              <a:t> und </a:t>
            </a:r>
            <a:r>
              <a:rPr lang="en-GB" sz="1800" b="0" dirty="0" err="1" smtClean="0">
                <a:solidFill>
                  <a:srgbClr val="FFFFFF"/>
                </a:solidFill>
                <a:latin typeface="Trebuchet MS"/>
                <a:sym typeface="Symbol" pitchFamily="-109" charset="2"/>
              </a:rPr>
              <a:t>kühlt</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sich</a:t>
            </a:r>
            <a:r>
              <a:rPr lang="en-GB" sz="1800" b="0" dirty="0" smtClean="0">
                <a:solidFill>
                  <a:srgbClr val="FFFFFF"/>
                </a:solidFill>
                <a:latin typeface="Trebuchet MS"/>
                <a:sym typeface="Symbol" pitchFamily="-109" charset="2"/>
              </a:rPr>
              <a:t> ab.</a:t>
            </a:r>
          </a:p>
          <a:p>
            <a:endParaRPr lang="en-GB" sz="1800" b="0" dirty="0">
              <a:solidFill>
                <a:schemeClr val="tx1"/>
              </a:solidFill>
              <a:latin typeface="Trebuchet MS"/>
              <a:sym typeface="Symbol" pitchFamily="-109" charset="2"/>
            </a:endParaRPr>
          </a:p>
          <a:p>
            <a:endParaRPr lang="en-GB" sz="1800" b="0" dirty="0">
              <a:solidFill>
                <a:schemeClr val="tx1"/>
              </a:solidFill>
              <a:latin typeface="Trebuchet MS"/>
              <a:sym typeface="Symbol" pitchFamily="-109" charset="2"/>
            </a:endParaRPr>
          </a:p>
          <a:p>
            <a:endParaRPr lang="en-GB" sz="1800" b="0" dirty="0" smtClean="0">
              <a:solidFill>
                <a:schemeClr val="tx1"/>
              </a:solidFill>
              <a:latin typeface="Trebuchet MS"/>
              <a:sym typeface="Symbol" pitchFamily="-109" charset="2"/>
            </a:endParaRPr>
          </a:p>
          <a:p>
            <a:pPr lvl="0"/>
            <a:r>
              <a:rPr lang="en-US" sz="2000" kern="0" dirty="0" err="1" smtClean="0">
                <a:solidFill>
                  <a:srgbClr val="E7C816"/>
                </a:solidFill>
                <a:latin typeface="Trebuchet MS"/>
                <a:ea typeface="ＭＳ Ｐゴシック" charset="-128"/>
                <a:cs typeface="ＭＳ Ｐゴシック" charset="-128"/>
              </a:rPr>
              <a:t>Woher</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wissen</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wir</a:t>
            </a:r>
            <a:r>
              <a:rPr lang="en-US" sz="2000" kern="0" dirty="0" smtClean="0">
                <a:solidFill>
                  <a:srgbClr val="E7C816"/>
                </a:solidFill>
                <a:latin typeface="Trebuchet MS"/>
                <a:ea typeface="ＭＳ Ｐゴシック" charset="-128"/>
                <a:cs typeface="ＭＳ Ｐゴシック" charset="-128"/>
              </a:rPr>
              <a:t> das?</a:t>
            </a:r>
          </a:p>
          <a:p>
            <a:pPr lvl="0"/>
            <a:endParaRPr lang="en-US" sz="1800" kern="0" dirty="0" smtClean="0">
              <a:solidFill>
                <a:srgbClr val="000099"/>
              </a:solidFill>
              <a:latin typeface="Trebuchet MS"/>
              <a:ea typeface="ＭＳ Ｐゴシック" charset="-128"/>
              <a:cs typeface="ＭＳ Ｐゴシック" charset="-128"/>
            </a:endParaRPr>
          </a:p>
          <a:p>
            <a:r>
              <a:rPr lang="en-GB" sz="1800" b="0" dirty="0" err="1" smtClean="0">
                <a:solidFill>
                  <a:srgbClr val="FFFFFF"/>
                </a:solidFill>
                <a:latin typeface="Trebuchet MS"/>
                <a:sym typeface="Symbol" pitchFamily="-109" charset="2"/>
              </a:rPr>
              <a:t>Ursprünglich</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aus</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Beobachtungen</a:t>
            </a:r>
            <a:r>
              <a:rPr lang="en-GB" sz="1800" b="0" dirty="0" smtClean="0">
                <a:solidFill>
                  <a:srgbClr val="FFFFFF"/>
                </a:solidFill>
                <a:latin typeface="Trebuchet MS"/>
                <a:sym typeface="Symbol" pitchFamily="-109" charset="2"/>
              </a:rPr>
              <a:t> von </a:t>
            </a:r>
            <a:r>
              <a:rPr lang="en-GB" sz="1800" b="0" dirty="0" err="1" smtClean="0">
                <a:solidFill>
                  <a:srgbClr val="FFFFFF"/>
                </a:solidFill>
                <a:latin typeface="Trebuchet MS"/>
                <a:sym typeface="Symbol" pitchFamily="-109" charset="2"/>
              </a:rPr>
              <a:t>Galaxien</a:t>
            </a:r>
            <a:endParaRPr lang="en-GB" sz="1800" b="0" dirty="0" smtClean="0">
              <a:solidFill>
                <a:srgbClr val="FFFFFF"/>
              </a:solidFill>
              <a:latin typeface="Trebuchet MS"/>
              <a:sym typeface="Symbol" pitchFamily="-109" charset="2"/>
            </a:endParaRPr>
          </a:p>
          <a:p>
            <a:endParaRPr lang="en-GB" sz="1800" b="0" dirty="0">
              <a:solidFill>
                <a:srgbClr val="FFFFFF"/>
              </a:solidFill>
              <a:latin typeface="Trebuchet MS"/>
              <a:sym typeface="Symbol" pitchFamily="-109" charset="2"/>
            </a:endParaRPr>
          </a:p>
          <a:p>
            <a:pPr>
              <a:lnSpc>
                <a:spcPct val="150000"/>
              </a:lnSpc>
            </a:pPr>
            <a:r>
              <a:rPr lang="en-GB" sz="1800" b="0" dirty="0" err="1" smtClean="0">
                <a:solidFill>
                  <a:srgbClr val="FFFFFF"/>
                </a:solidFill>
                <a:latin typeface="Trebuchet MS"/>
                <a:sym typeface="Symbol" pitchFamily="-109" charset="2"/>
              </a:rPr>
              <a:t>Heute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auch</a:t>
            </a:r>
            <a:r>
              <a:rPr lang="en-GB" sz="1800" b="0" dirty="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aus</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Messungen</a:t>
            </a:r>
            <a:r>
              <a:rPr lang="en-GB" sz="1800" b="0" dirty="0" smtClean="0">
                <a:solidFill>
                  <a:srgbClr val="FFFFFF"/>
                </a:solidFill>
                <a:latin typeface="Trebuchet MS"/>
                <a:sym typeface="Symbol" pitchFamily="-109" charset="2"/>
              </a:rPr>
              <a:t> in </a:t>
            </a:r>
            <a:r>
              <a:rPr lang="en-GB" sz="1800" b="0" dirty="0" err="1" smtClean="0">
                <a:solidFill>
                  <a:srgbClr val="FFFFFF"/>
                </a:solidFill>
                <a:latin typeface="Trebuchet MS"/>
                <a:sym typeface="Symbol" pitchFamily="-109" charset="2"/>
              </a:rPr>
              <a:t>Astrophysik</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z.B</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kosmische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Hintergrundstrahlung</a:t>
            </a:r>
            <a:r>
              <a:rPr lang="en-GB" sz="1800" b="0" dirty="0" smtClean="0">
                <a:solidFill>
                  <a:srgbClr val="FFFFFF"/>
                </a:solidFill>
                <a:latin typeface="Trebuchet MS"/>
                <a:sym typeface="Symbol" pitchFamily="-109" charset="2"/>
              </a:rPr>
              <a:t>) und </a:t>
            </a:r>
            <a:r>
              <a:rPr lang="en-GB" sz="1800" b="0" dirty="0" err="1" smtClean="0">
                <a:solidFill>
                  <a:srgbClr val="FFFFFF"/>
                </a:solidFill>
                <a:latin typeface="Trebuchet MS"/>
                <a:sym typeface="Symbol" pitchFamily="-109" charset="2"/>
              </a:rPr>
              <a:t>Teilchenphysik</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z.B</a:t>
            </a:r>
            <a:r>
              <a:rPr lang="en-GB" sz="1800" b="0" dirty="0" smtClean="0">
                <a:solidFill>
                  <a:srgbClr val="FFFFFF"/>
                </a:solidFill>
                <a:latin typeface="Trebuchet MS"/>
                <a:sym typeface="Symbol" pitchFamily="-109" charset="2"/>
              </a:rPr>
              <a:t>. LHC </a:t>
            </a:r>
            <a:r>
              <a:rPr lang="mr-IN" sz="1800" b="0" dirty="0" smtClean="0">
                <a:solidFill>
                  <a:srgbClr val="FFFFFF"/>
                </a:solidFill>
                <a:latin typeface="Trebuchet MS"/>
                <a:sym typeface="Symbol" pitchFamily="-109" charset="2"/>
              </a:rPr>
              <a:t>–</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Kollisionen</a:t>
            </a:r>
            <a:r>
              <a:rPr lang="en-GB" sz="1800" b="0" dirty="0" smtClean="0">
                <a:solidFill>
                  <a:srgbClr val="FFFFFF"/>
                </a:solidFill>
                <a:latin typeface="Trebuchet MS"/>
                <a:sym typeface="Symbol" pitchFamily="-109" charset="2"/>
              </a:rPr>
              <a:t> von </a:t>
            </a:r>
            <a:r>
              <a:rPr lang="en-GB" sz="1800" b="0" dirty="0" err="1" smtClean="0">
                <a:solidFill>
                  <a:srgbClr val="FFFFFF"/>
                </a:solidFill>
                <a:latin typeface="Trebuchet MS"/>
                <a:sym typeface="Symbol" pitchFamily="-109" charset="2"/>
              </a:rPr>
              <a:t>Schwerionen</a:t>
            </a:r>
            <a:r>
              <a:rPr lang="en-GB" sz="1800" b="0" dirty="0" smtClean="0">
                <a:solidFill>
                  <a:srgbClr val="FFFFFF"/>
                </a:solidFill>
                <a:latin typeface="Trebuchet MS"/>
                <a:sym typeface="Symbol" pitchFamily="-109" charset="2"/>
              </a:rPr>
              <a:t>)</a:t>
            </a:r>
            <a:endParaRPr lang="en-GB" sz="1800" b="0" dirty="0">
              <a:solidFill>
                <a:srgbClr val="FFFFFF"/>
              </a:solidFill>
              <a:latin typeface="Trebuchet MS"/>
              <a:sym typeface="Symbol" pitchFamily="-109" charset="2"/>
            </a:endParaRPr>
          </a:p>
          <a:p>
            <a:endParaRPr lang="en-GB" sz="1800" b="0" dirty="0">
              <a:solidFill>
                <a:schemeClr val="tx1"/>
              </a:solidFill>
              <a:latin typeface="Trebuchet MS"/>
              <a:sym typeface="Symbol" pitchFamily="-109" charset="2"/>
            </a:endParaRPr>
          </a:p>
        </p:txBody>
      </p:sp>
      <p:pic>
        <p:nvPicPr>
          <p:cNvPr id="7" name="Picture 8" descr="bigbang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033" y="2425700"/>
            <a:ext cx="220594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32933014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descr="hook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34" y="-596899"/>
            <a:ext cx="10113534" cy="7835900"/>
          </a:xfrm>
          <a:prstGeom prst="rect">
            <a:avLst/>
          </a:prstGeom>
        </p:spPr>
      </p:pic>
      <p:sp>
        <p:nvSpPr>
          <p:cNvPr id="135178" name="Text Box 11"/>
          <p:cNvSpPr txBox="1">
            <a:spLocks noChangeArrowheads="1"/>
          </p:cNvSpPr>
          <p:nvPr/>
        </p:nvSpPr>
        <p:spPr bwMode="auto">
          <a:xfrm>
            <a:off x="3352800" y="5002986"/>
            <a:ext cx="6223000" cy="1384995"/>
          </a:xfrm>
          <a:prstGeom prst="rect">
            <a:avLst/>
          </a:prstGeom>
          <a:noFill/>
          <a:ln w="9525">
            <a:noFill/>
            <a:miter lim="800000"/>
            <a:headEnd/>
            <a:tailEnd/>
          </a:ln>
        </p:spPr>
        <p:txBody>
          <a:bodyPr wrap="square">
            <a:prstTxWarp prst="textNoShape">
              <a:avLst/>
            </a:prstTxWarp>
            <a:spAutoFit/>
          </a:bodyPr>
          <a:lstStyle/>
          <a:p>
            <a:pPr marL="342900" indent="-342900">
              <a:buFontTx/>
              <a:buChar char="-"/>
            </a:pPr>
            <a:r>
              <a:rPr lang="fr-FR" sz="2000" dirty="0" err="1" smtClean="0">
                <a:solidFill>
                  <a:schemeClr val="bg1"/>
                </a:solidFill>
                <a:latin typeface="Trebuchet MS"/>
                <a:sym typeface="Symbol" pitchFamily="-109" charset="2"/>
              </a:rPr>
              <a:t>Galaxien</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bewegen</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sich</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voneinander</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weg</a:t>
            </a:r>
            <a:endParaRPr lang="fr-FR" sz="2000" dirty="0">
              <a:solidFill>
                <a:schemeClr val="bg1"/>
              </a:solidFill>
              <a:latin typeface="Trebuchet MS"/>
              <a:sym typeface="Symbol" pitchFamily="-109" charset="2"/>
            </a:endParaRPr>
          </a:p>
          <a:p>
            <a:pPr marL="342900" indent="-342900">
              <a:buFontTx/>
              <a:buChar char="-"/>
            </a:pPr>
            <a:r>
              <a:rPr lang="fr-FR" sz="2000" dirty="0" err="1" smtClean="0">
                <a:solidFill>
                  <a:schemeClr val="bg1"/>
                </a:solidFill>
                <a:latin typeface="Trebuchet MS"/>
                <a:sym typeface="Symbol" pitchFamily="-109" charset="2"/>
              </a:rPr>
              <a:t>Entferntere</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Galaxien</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bewegen</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sich</a:t>
            </a:r>
            <a:r>
              <a:rPr lang="fr-FR" sz="2000" dirty="0" smtClean="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schneller</a:t>
            </a:r>
            <a:r>
              <a:rPr lang="fr-FR" sz="2400" i="1" dirty="0" smtClean="0">
                <a:solidFill>
                  <a:schemeClr val="bg1"/>
                </a:solidFill>
                <a:latin typeface="Trebuchet MS"/>
                <a:sym typeface="Symbol" pitchFamily="-109" charset="2"/>
              </a:rPr>
              <a:t> </a:t>
            </a:r>
          </a:p>
          <a:p>
            <a:pPr marL="342900" indent="-342900">
              <a:buFontTx/>
              <a:buChar char="-"/>
            </a:pPr>
            <a:r>
              <a:rPr lang="fr-FR" sz="2000" i="1" dirty="0" smtClean="0">
                <a:solidFill>
                  <a:schemeClr val="bg1"/>
                </a:solidFill>
                <a:latin typeface="Trebuchet MS"/>
                <a:sym typeface="Symbol" pitchFamily="-109" charset="2"/>
              </a:rPr>
              <a:t>H</a:t>
            </a:r>
            <a:r>
              <a:rPr lang="fr-FR" sz="2000" i="1" baseline="-25000" dirty="0" smtClean="0">
                <a:solidFill>
                  <a:schemeClr val="bg1"/>
                </a:solidFill>
                <a:latin typeface="Trebuchet MS"/>
                <a:sym typeface="Symbol" pitchFamily="-109" charset="2"/>
              </a:rPr>
              <a:t>0</a:t>
            </a:r>
            <a:r>
              <a:rPr lang="fr-FR" sz="2000" dirty="0" smtClean="0">
                <a:solidFill>
                  <a:schemeClr val="bg1"/>
                </a:solidFill>
                <a:latin typeface="Trebuchet MS"/>
                <a:sym typeface="Symbol" pitchFamily="-109" charset="2"/>
              </a:rPr>
              <a:t> </a:t>
            </a:r>
            <a:r>
              <a:rPr lang="fr-FR" sz="2000" dirty="0">
                <a:solidFill>
                  <a:schemeClr val="bg1"/>
                </a:solidFill>
                <a:latin typeface="Trebuchet MS"/>
                <a:sym typeface="Symbol" pitchFamily="-109" charset="2"/>
              </a:rPr>
              <a:t>~ </a:t>
            </a:r>
            <a:r>
              <a:rPr lang="fr-FR" sz="2000" dirty="0" smtClean="0">
                <a:solidFill>
                  <a:schemeClr val="bg1"/>
                </a:solidFill>
                <a:latin typeface="Trebuchet MS"/>
                <a:sym typeface="Symbol" pitchFamily="-109" charset="2"/>
              </a:rPr>
              <a:t>68 </a:t>
            </a:r>
            <a:r>
              <a:rPr lang="fr-FR" sz="2000" dirty="0">
                <a:solidFill>
                  <a:schemeClr val="bg1"/>
                </a:solidFill>
                <a:latin typeface="Trebuchet MS"/>
                <a:sym typeface="Symbol" pitchFamily="-109" charset="2"/>
              </a:rPr>
              <a:t>km s</a:t>
            </a:r>
            <a:r>
              <a:rPr lang="fr-FR" sz="2000" baseline="30000" dirty="0">
                <a:solidFill>
                  <a:schemeClr val="bg1"/>
                </a:solidFill>
                <a:latin typeface="Trebuchet MS"/>
                <a:sym typeface="Symbol" pitchFamily="-109" charset="2"/>
              </a:rPr>
              <a:t>-1</a:t>
            </a:r>
            <a:r>
              <a:rPr lang="fr-FR" sz="2000" dirty="0">
                <a:solidFill>
                  <a:schemeClr val="bg1"/>
                </a:solidFill>
                <a:latin typeface="Trebuchet MS"/>
                <a:sym typeface="Symbol" pitchFamily="-109" charset="2"/>
              </a:rPr>
              <a:t> Mpc</a:t>
            </a:r>
            <a:r>
              <a:rPr lang="fr-FR" sz="2000" baseline="30000" dirty="0">
                <a:solidFill>
                  <a:schemeClr val="bg1"/>
                </a:solidFill>
                <a:latin typeface="Trebuchet MS"/>
                <a:sym typeface="Symbol" pitchFamily="-109" charset="2"/>
              </a:rPr>
              <a:t>-1</a:t>
            </a:r>
            <a:r>
              <a:rPr lang="fr-FR" sz="2000" dirty="0">
                <a:solidFill>
                  <a:schemeClr val="bg1"/>
                </a:solidFill>
                <a:latin typeface="Trebuchet MS"/>
                <a:sym typeface="Symbol" pitchFamily="-109" charset="2"/>
              </a:rPr>
              <a:t> </a:t>
            </a:r>
            <a:endParaRPr lang="fr-FR" sz="2000" dirty="0" smtClean="0">
              <a:solidFill>
                <a:schemeClr val="bg1"/>
              </a:solidFill>
              <a:latin typeface="Trebuchet MS"/>
              <a:sym typeface="Symbol" pitchFamily="-109" charset="2"/>
            </a:endParaRPr>
          </a:p>
          <a:p>
            <a:r>
              <a:rPr lang="fr-FR" sz="2000" dirty="0">
                <a:solidFill>
                  <a:schemeClr val="bg1"/>
                </a:solidFill>
                <a:latin typeface="Trebuchet MS"/>
                <a:sym typeface="Symbol" pitchFamily="-109" charset="2"/>
              </a:rPr>
              <a:t> </a:t>
            </a:r>
            <a:r>
              <a:rPr lang="fr-FR" sz="2000" dirty="0" smtClean="0">
                <a:solidFill>
                  <a:schemeClr val="bg1"/>
                </a:solidFill>
                <a:latin typeface="Trebuchet MS"/>
                <a:sym typeface="Symbol" pitchFamily="-109" charset="2"/>
              </a:rPr>
              <a:t>    </a:t>
            </a:r>
            <a:r>
              <a:rPr lang="fr-FR" sz="2000" i="1" dirty="0" smtClean="0">
                <a:solidFill>
                  <a:schemeClr val="bg1"/>
                </a:solidFill>
                <a:latin typeface="Trebuchet MS"/>
                <a:sym typeface="Symbol" pitchFamily="-109" charset="2"/>
              </a:rPr>
              <a:t>H</a:t>
            </a:r>
            <a:r>
              <a:rPr lang="fr-FR" sz="2000" i="1" baseline="-25000" dirty="0" smtClean="0">
                <a:solidFill>
                  <a:schemeClr val="bg1"/>
                </a:solidFill>
                <a:latin typeface="Trebuchet MS"/>
                <a:sym typeface="Symbol" pitchFamily="-109" charset="2"/>
              </a:rPr>
              <a:t>0</a:t>
            </a:r>
            <a:r>
              <a:rPr lang="fr-FR" sz="2000" dirty="0" smtClean="0">
                <a:solidFill>
                  <a:schemeClr val="bg1"/>
                </a:solidFill>
                <a:latin typeface="Trebuchet MS"/>
                <a:sym typeface="Symbol" pitchFamily="-109" charset="2"/>
              </a:rPr>
              <a:t> </a:t>
            </a:r>
            <a:r>
              <a:rPr lang="fr-FR" sz="2000" dirty="0">
                <a:solidFill>
                  <a:schemeClr val="bg1"/>
                </a:solidFill>
                <a:latin typeface="Trebuchet MS"/>
                <a:sym typeface="Symbol" pitchFamily="-109" charset="2"/>
              </a:rPr>
              <a:t>… </a:t>
            </a:r>
            <a:r>
              <a:rPr lang="fr-FR" sz="2000" dirty="0" err="1" smtClean="0">
                <a:solidFill>
                  <a:schemeClr val="bg1"/>
                </a:solidFill>
                <a:latin typeface="Trebuchet MS"/>
                <a:sym typeface="Symbol" pitchFamily="-109" charset="2"/>
              </a:rPr>
              <a:t>Hubbleparameter</a:t>
            </a:r>
            <a:r>
              <a:rPr lang="fr-FR" sz="2000" dirty="0" smtClean="0">
                <a:solidFill>
                  <a:schemeClr val="bg1"/>
                </a:solidFill>
                <a:latin typeface="Trebuchet MS"/>
                <a:sym typeface="Symbol" pitchFamily="-109" charset="2"/>
              </a:rPr>
              <a:t> (« </a:t>
            </a:r>
            <a:r>
              <a:rPr lang="fr-FR" sz="2000" dirty="0" err="1" smtClean="0">
                <a:solidFill>
                  <a:schemeClr val="bg1"/>
                </a:solidFill>
                <a:latin typeface="Trebuchet MS"/>
                <a:sym typeface="Symbol" pitchFamily="-109" charset="2"/>
              </a:rPr>
              <a:t>Hubblekonstante</a:t>
            </a:r>
            <a:r>
              <a:rPr lang="fr-FR" sz="2000" dirty="0" smtClean="0">
                <a:solidFill>
                  <a:schemeClr val="bg1"/>
                </a:solidFill>
                <a:latin typeface="Trebuchet MS"/>
                <a:sym typeface="Symbol" pitchFamily="-109" charset="2"/>
              </a:rPr>
              <a:t> »)</a:t>
            </a:r>
            <a:endParaRPr lang="fr-FR" dirty="0">
              <a:solidFill>
                <a:srgbClr val="000000"/>
              </a:solidFill>
              <a:latin typeface="Trebuchet MS"/>
              <a:sym typeface="Symbol" pitchFamily="-109" charset="2"/>
            </a:endParaRPr>
          </a:p>
        </p:txBody>
      </p:sp>
      <p:pic>
        <p:nvPicPr>
          <p:cNvPr id="135179" name="Picture 5" descr="rpk_sn1a"/>
          <p:cNvPicPr>
            <a:picLocks noChangeAspect="1" noChangeArrowheads="1"/>
          </p:cNvPicPr>
          <p:nvPr/>
        </p:nvPicPr>
        <p:blipFill>
          <a:blip r:embed="rId4"/>
          <a:srcRect/>
          <a:stretch>
            <a:fillRect/>
          </a:stretch>
        </p:blipFill>
        <p:spPr bwMode="auto">
          <a:xfrm>
            <a:off x="556790" y="3787972"/>
            <a:ext cx="2745210" cy="2549328"/>
          </a:xfrm>
          <a:prstGeom prst="rect">
            <a:avLst/>
          </a:prstGeom>
          <a:noFill/>
          <a:ln w="9525">
            <a:noFill/>
            <a:miter lim="800000"/>
            <a:headEnd/>
            <a:tailEnd/>
          </a:ln>
        </p:spPr>
      </p:pic>
      <p:sp>
        <p:nvSpPr>
          <p:cNvPr id="14" name="Rectangle 2"/>
          <p:cNvSpPr>
            <a:spLocks noGrp="1" noChangeArrowheads="1"/>
          </p:cNvSpPr>
          <p:nvPr>
            <p:ph type="title"/>
          </p:nvPr>
        </p:nvSpPr>
        <p:spPr>
          <a:xfrm>
            <a:off x="3644900" y="3960813"/>
            <a:ext cx="5994400" cy="476250"/>
          </a:xfrm>
          <a:solidFill>
            <a:schemeClr val="bg1">
              <a:alpha val="89000"/>
            </a:schemeClr>
          </a:solidFill>
        </p:spPr>
        <p:txBody>
          <a:bodyPr/>
          <a:lstStyle/>
          <a:p>
            <a:r>
              <a:rPr lang="en-US" dirty="0" smtClean="0">
                <a:solidFill>
                  <a:srgbClr val="FF6600"/>
                </a:solidFill>
                <a:latin typeface="Trebuchet MS"/>
              </a:rPr>
              <a:t>Das </a:t>
            </a:r>
            <a:r>
              <a:rPr lang="en-US" dirty="0" err="1" smtClean="0">
                <a:solidFill>
                  <a:srgbClr val="FF6600"/>
                </a:solidFill>
                <a:latin typeface="Trebuchet MS"/>
              </a:rPr>
              <a:t>Universum</a:t>
            </a:r>
            <a:r>
              <a:rPr lang="en-US" dirty="0" smtClean="0">
                <a:solidFill>
                  <a:srgbClr val="FF6600"/>
                </a:solidFill>
                <a:latin typeface="Trebuchet MS"/>
              </a:rPr>
              <a:t> </a:t>
            </a:r>
            <a:r>
              <a:rPr lang="en-US" dirty="0" err="1" smtClean="0">
                <a:solidFill>
                  <a:srgbClr val="FF6600"/>
                </a:solidFill>
                <a:latin typeface="Trebuchet MS"/>
              </a:rPr>
              <a:t>dehnt</a:t>
            </a:r>
            <a:r>
              <a:rPr lang="en-US" dirty="0" smtClean="0">
                <a:solidFill>
                  <a:srgbClr val="FF6600"/>
                </a:solidFill>
                <a:latin typeface="Trebuchet MS"/>
              </a:rPr>
              <a:t> </a:t>
            </a:r>
            <a:r>
              <a:rPr lang="en-US" dirty="0" err="1" smtClean="0">
                <a:solidFill>
                  <a:srgbClr val="FF6600"/>
                </a:solidFill>
                <a:latin typeface="Trebuchet MS"/>
              </a:rPr>
              <a:t>sich</a:t>
            </a:r>
            <a:r>
              <a:rPr lang="en-US" dirty="0" smtClean="0">
                <a:solidFill>
                  <a:srgbClr val="FF6600"/>
                </a:solidFill>
                <a:latin typeface="Trebuchet MS"/>
              </a:rPr>
              <a:t> </a:t>
            </a:r>
            <a:r>
              <a:rPr lang="en-US" dirty="0" err="1" smtClean="0">
                <a:solidFill>
                  <a:srgbClr val="FF6600"/>
                </a:solidFill>
                <a:latin typeface="Trebuchet MS"/>
              </a:rPr>
              <a:t>aus</a:t>
            </a:r>
            <a:r>
              <a:rPr lang="en-US" dirty="0" smtClean="0">
                <a:solidFill>
                  <a:srgbClr val="FF6600"/>
                </a:solidFill>
                <a:latin typeface="Trebuchet MS"/>
              </a:rPr>
              <a:t>!</a:t>
            </a:r>
            <a:endParaRPr lang="en-US" dirty="0">
              <a:solidFill>
                <a:srgbClr val="FF6600"/>
              </a:solidFill>
              <a:latin typeface="Trebuchet MS"/>
            </a:endParaRPr>
          </a:p>
        </p:txBody>
      </p:sp>
      <p:grpSp>
        <p:nvGrpSpPr>
          <p:cNvPr id="4" name="Group 3"/>
          <p:cNvGrpSpPr/>
          <p:nvPr/>
        </p:nvGrpSpPr>
        <p:grpSpPr>
          <a:xfrm>
            <a:off x="3225800" y="203200"/>
            <a:ext cx="2857500" cy="3449782"/>
            <a:chOff x="2324100" y="-236682"/>
            <a:chExt cx="2857500" cy="3449782"/>
          </a:xfrm>
        </p:grpSpPr>
        <p:pic>
          <p:nvPicPr>
            <p:cNvPr id="2" name="Picture 1" descr="hubble-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4100" y="-236682"/>
              <a:ext cx="2857500" cy="3449782"/>
            </a:xfrm>
            <a:prstGeom prst="rect">
              <a:avLst/>
            </a:prstGeom>
          </p:spPr>
        </p:pic>
        <p:sp>
          <p:nvSpPr>
            <p:cNvPr id="135175" name="Text Box 8"/>
            <p:cNvSpPr txBox="1">
              <a:spLocks noChangeArrowheads="1"/>
            </p:cNvSpPr>
            <p:nvPr/>
          </p:nvSpPr>
          <p:spPr bwMode="auto">
            <a:xfrm>
              <a:off x="3345039" y="2449513"/>
              <a:ext cx="1736373" cy="646331"/>
            </a:xfrm>
            <a:prstGeom prst="rect">
              <a:avLst/>
            </a:prstGeom>
            <a:noFill/>
            <a:ln w="9525">
              <a:noFill/>
              <a:miter lim="800000"/>
              <a:headEnd/>
              <a:tailEnd/>
            </a:ln>
          </p:spPr>
          <p:txBody>
            <a:bodyPr wrap="none">
              <a:prstTxWarp prst="textNoShape">
                <a:avLst/>
              </a:prstTxWarp>
              <a:spAutoFit/>
            </a:bodyPr>
            <a:lstStyle/>
            <a:p>
              <a:pPr algn="ctr"/>
              <a:r>
                <a:rPr lang="fr-FR" sz="1800" dirty="0">
                  <a:solidFill>
                    <a:srgbClr val="C3DFF4"/>
                  </a:solidFill>
                  <a:latin typeface="Arial Rounded MT Bold" charset="0"/>
                  <a:sym typeface="Symbol" pitchFamily="-109" charset="2"/>
                </a:rPr>
                <a:t>Edwin Hubble</a:t>
              </a:r>
            </a:p>
            <a:p>
              <a:pPr algn="ctr"/>
              <a:r>
                <a:rPr lang="fr-FR" sz="1800" dirty="0">
                  <a:solidFill>
                    <a:srgbClr val="C3DFF4"/>
                  </a:solidFill>
                  <a:latin typeface="Arial Rounded MT Bold" charset="0"/>
                  <a:sym typeface="Symbol" pitchFamily="-109" charset="2"/>
                </a:rPr>
                <a:t>(</a:t>
              </a:r>
              <a:r>
                <a:rPr lang="fr-FR" sz="1800" dirty="0" smtClean="0">
                  <a:solidFill>
                    <a:srgbClr val="C3DFF4"/>
                  </a:solidFill>
                  <a:latin typeface="Arial Rounded MT Bold" charset="0"/>
                  <a:sym typeface="Symbol" pitchFamily="-109" charset="2"/>
                </a:rPr>
                <a:t>1889-1953)</a:t>
              </a:r>
              <a:endParaRPr lang="fr-FR" sz="1800" dirty="0">
                <a:solidFill>
                  <a:srgbClr val="C3DFF4"/>
                </a:solidFill>
                <a:latin typeface="Arial Rounded MT Bold" charset="0"/>
                <a:sym typeface="Symbol" pitchFamily="-109" charset="2"/>
              </a:endParaRPr>
            </a:p>
          </p:txBody>
        </p:sp>
      </p:grpSp>
      <p:sp>
        <p:nvSpPr>
          <p:cNvPr id="6" name="Rectangle 5"/>
          <p:cNvSpPr/>
          <p:nvPr/>
        </p:nvSpPr>
        <p:spPr>
          <a:xfrm>
            <a:off x="1814118" y="5408712"/>
            <a:ext cx="1399519" cy="461665"/>
          </a:xfrm>
          <a:prstGeom prst="rect">
            <a:avLst/>
          </a:prstGeom>
        </p:spPr>
        <p:txBody>
          <a:bodyPr wrap="none">
            <a:spAutoFit/>
          </a:bodyPr>
          <a:lstStyle/>
          <a:p>
            <a:r>
              <a:rPr lang="fr-FR" sz="2400" i="1" dirty="0">
                <a:solidFill>
                  <a:srgbClr val="FF6600"/>
                </a:solidFill>
                <a:latin typeface="Trebuchet MS"/>
                <a:sym typeface="Symbol" pitchFamily="-109" charset="2"/>
              </a:rPr>
              <a:t>v = H</a:t>
            </a:r>
            <a:r>
              <a:rPr lang="fr-FR" sz="2400" i="1" baseline="-25000" dirty="0">
                <a:solidFill>
                  <a:srgbClr val="FF6600"/>
                </a:solidFill>
                <a:latin typeface="Trebuchet MS"/>
                <a:sym typeface="Symbol" pitchFamily="-109" charset="2"/>
              </a:rPr>
              <a:t>0</a:t>
            </a:r>
            <a:r>
              <a:rPr lang="fr-FR" sz="2400" i="1" dirty="0">
                <a:solidFill>
                  <a:srgbClr val="FF6600"/>
                </a:solidFill>
                <a:latin typeface="Trebuchet MS"/>
                <a:sym typeface="Symbol" pitchFamily="-109" charset="2"/>
              </a:rPr>
              <a:t> d</a:t>
            </a:r>
          </a:p>
        </p:txBody>
      </p:sp>
      <p:sp>
        <p:nvSpPr>
          <p:cNvPr id="10"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11"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11</a:t>
            </a:fld>
            <a:endParaRPr lang="en-US" b="0" i="0" dirty="0">
              <a:solidFill>
                <a:srgbClr val="FFFFFF"/>
              </a:solidFill>
              <a:latin typeface="Arial" charset="0"/>
            </a:endParaRPr>
          </a:p>
        </p:txBody>
      </p:sp>
      <p:sp>
        <p:nvSpPr>
          <p:cNvPr id="12"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ig-ba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300" y="1155700"/>
            <a:ext cx="5549900" cy="5549900"/>
          </a:xfrm>
          <a:prstGeom prst="rect">
            <a:avLst/>
          </a:prstGeom>
        </p:spPr>
      </p:pic>
      <p:sp>
        <p:nvSpPr>
          <p:cNvPr id="13" name="Rectangle 9"/>
          <p:cNvSpPr>
            <a:spLocks noChangeArrowheads="1"/>
          </p:cNvSpPr>
          <p:nvPr/>
        </p:nvSpPr>
        <p:spPr bwMode="auto">
          <a:xfrm>
            <a:off x="339725" y="1217613"/>
            <a:ext cx="9566275" cy="2431435"/>
          </a:xfrm>
          <a:prstGeom prst="rect">
            <a:avLst/>
          </a:prstGeom>
          <a:noFill/>
          <a:ln w="9525">
            <a:noFill/>
            <a:miter lim="800000"/>
            <a:headEnd/>
            <a:tailEnd/>
          </a:ln>
        </p:spPr>
        <p:txBody>
          <a:bodyPr wrap="square">
            <a:prstTxWarp prst="textNoShape">
              <a:avLst/>
            </a:prstTxWarp>
            <a:spAutoFit/>
          </a:bodyPr>
          <a:lstStyle/>
          <a:p>
            <a:r>
              <a:rPr lang="en-GB" sz="2000" dirty="0" err="1" smtClean="0">
                <a:solidFill>
                  <a:srgbClr val="FF6600"/>
                </a:solidFill>
                <a:latin typeface="Trebuchet MS"/>
                <a:sym typeface="Symbol" pitchFamily="-109" charset="2"/>
              </a:rPr>
              <a:t>Synthese</a:t>
            </a:r>
            <a:r>
              <a:rPr lang="en-GB" sz="2000" dirty="0" smtClean="0">
                <a:solidFill>
                  <a:srgbClr val="FF6600"/>
                </a:solidFill>
                <a:latin typeface="Trebuchet MS"/>
                <a:sym typeface="Symbol" pitchFamily="-109" charset="2"/>
              </a:rPr>
              <a:t> von:</a:t>
            </a:r>
          </a:p>
          <a:p>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Allgemeiner</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Relativitätstheorie</a:t>
            </a:r>
            <a:r>
              <a:rPr lang="en-GB" sz="1800" dirty="0" smtClean="0">
                <a:solidFill>
                  <a:schemeClr val="bg1"/>
                </a:solidFill>
                <a:latin typeface="Trebuchet MS"/>
                <a:sym typeface="Symbol" pitchFamily="-109" charset="2"/>
              </a:rPr>
              <a:t> (Einstein)</a:t>
            </a:r>
          </a:p>
          <a:p>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Expandierendes</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Universum</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als</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Lösung</a:t>
            </a:r>
            <a:r>
              <a:rPr lang="en-GB" sz="1800" dirty="0" smtClean="0">
                <a:solidFill>
                  <a:schemeClr val="bg1"/>
                </a:solidFill>
                <a:latin typeface="Trebuchet MS"/>
                <a:sym typeface="Symbol" pitchFamily="-109" charset="2"/>
              </a:rPr>
              <a:t> der </a:t>
            </a:r>
            <a:r>
              <a:rPr lang="en-GB" sz="1800" dirty="0" err="1" smtClean="0">
                <a:solidFill>
                  <a:schemeClr val="bg1"/>
                </a:solidFill>
                <a:latin typeface="Trebuchet MS"/>
                <a:sym typeface="Symbol" pitchFamily="-109" charset="2"/>
              </a:rPr>
              <a:t>Einsteingleichungen</a:t>
            </a:r>
            <a:r>
              <a:rPr lang="en-GB" sz="1800" dirty="0" smtClean="0">
                <a:solidFill>
                  <a:schemeClr val="bg1"/>
                </a:solidFill>
                <a:latin typeface="Trebuchet MS"/>
                <a:sym typeface="Symbol" pitchFamily="-109" charset="2"/>
              </a:rPr>
              <a:t> </a:t>
            </a:r>
          </a:p>
          <a:p>
            <a:r>
              <a:rPr lang="en-GB" sz="1800" dirty="0">
                <a:solidFill>
                  <a:schemeClr val="bg1"/>
                </a:solidFill>
                <a:latin typeface="Trebuchet MS"/>
                <a:sym typeface="Symbol" pitchFamily="-109" charset="2"/>
              </a:rPr>
              <a:t> </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Lemaître</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Friedmann</a:t>
            </a:r>
            <a:r>
              <a:rPr lang="en-GB" sz="1800" dirty="0" smtClean="0">
                <a:solidFill>
                  <a:schemeClr val="bg1"/>
                </a:solidFill>
                <a:latin typeface="Trebuchet MS"/>
                <a:sym typeface="Symbol" pitchFamily="-109" charset="2"/>
              </a:rPr>
              <a:t>)</a:t>
            </a:r>
          </a:p>
          <a:p>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Beobachtung</a:t>
            </a:r>
            <a:r>
              <a:rPr lang="en-GB" sz="1800" dirty="0" smtClean="0">
                <a:solidFill>
                  <a:schemeClr val="bg1"/>
                </a:solidFill>
                <a:latin typeface="Trebuchet MS"/>
                <a:sym typeface="Symbol" pitchFamily="-109" charset="2"/>
              </a:rPr>
              <a:t> des </a:t>
            </a:r>
            <a:r>
              <a:rPr lang="en-GB" sz="1800" dirty="0" err="1" smtClean="0">
                <a:solidFill>
                  <a:schemeClr val="bg1"/>
                </a:solidFill>
                <a:latin typeface="Trebuchet MS"/>
                <a:sym typeface="Symbol" pitchFamily="-109" charset="2"/>
              </a:rPr>
              <a:t>sich</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ausdehnenden</a:t>
            </a:r>
            <a:r>
              <a:rPr lang="en-GB" sz="1800" dirty="0" smtClean="0">
                <a:solidFill>
                  <a:schemeClr val="bg1"/>
                </a:solidFill>
                <a:latin typeface="Trebuchet MS"/>
                <a:sym typeface="Symbol" pitchFamily="-109" charset="2"/>
              </a:rPr>
              <a:t> </a:t>
            </a:r>
            <a:r>
              <a:rPr lang="en-GB" sz="1800" dirty="0" err="1" smtClean="0">
                <a:solidFill>
                  <a:schemeClr val="bg1"/>
                </a:solidFill>
                <a:latin typeface="Trebuchet MS"/>
                <a:sym typeface="Symbol" pitchFamily="-109" charset="2"/>
              </a:rPr>
              <a:t>Universums</a:t>
            </a:r>
            <a:r>
              <a:rPr lang="en-GB" sz="1800" dirty="0" smtClean="0">
                <a:solidFill>
                  <a:schemeClr val="bg1"/>
                </a:solidFill>
                <a:latin typeface="Trebuchet MS"/>
                <a:sym typeface="Symbol" pitchFamily="-109" charset="2"/>
              </a:rPr>
              <a:t> (Hubble)</a:t>
            </a:r>
            <a:endParaRPr lang="en-GB" sz="1800" dirty="0" smtClean="0">
              <a:latin typeface="Trebuchet MS"/>
              <a:sym typeface="Symbol" pitchFamily="-109" charset="2"/>
            </a:endParaRPr>
          </a:p>
          <a:p>
            <a:endParaRPr lang="en-GB" sz="2000" dirty="0" smtClean="0">
              <a:solidFill>
                <a:schemeClr val="bg1"/>
              </a:solidFill>
              <a:latin typeface="Trebuchet MS"/>
              <a:sym typeface="Symbol" pitchFamily="-109" charset="2"/>
            </a:endParaRPr>
          </a:p>
          <a:p>
            <a:r>
              <a:rPr lang="en-GB" sz="2000" dirty="0" err="1" smtClean="0">
                <a:solidFill>
                  <a:srgbClr val="FF6600"/>
                </a:solidFill>
                <a:latin typeface="Trebuchet MS"/>
                <a:sym typeface="Symbol" pitchFamily="-109" charset="2"/>
              </a:rPr>
              <a:t>Schlussfolgerung</a:t>
            </a:r>
            <a:r>
              <a:rPr lang="en-GB" sz="2000" dirty="0" smtClean="0">
                <a:solidFill>
                  <a:srgbClr val="FF6600"/>
                </a:solidFill>
                <a:latin typeface="Trebuchet MS"/>
                <a:sym typeface="Symbol" pitchFamily="-109" charset="2"/>
              </a:rPr>
              <a:t>:</a:t>
            </a:r>
          </a:p>
          <a:p>
            <a:r>
              <a:rPr lang="en-GB" sz="2000" dirty="0" smtClean="0">
                <a:solidFill>
                  <a:srgbClr val="FFFFFF"/>
                </a:solidFill>
                <a:latin typeface="Trebuchet MS"/>
                <a:sym typeface="Symbol" pitchFamily="-109" charset="2"/>
              </a:rPr>
              <a:t>  Das </a:t>
            </a:r>
            <a:r>
              <a:rPr lang="en-GB" sz="2000" dirty="0" err="1" smtClean="0">
                <a:solidFill>
                  <a:srgbClr val="FFFFFF"/>
                </a:solidFill>
                <a:latin typeface="Trebuchet MS"/>
                <a:sym typeface="Symbol" pitchFamily="-109" charset="2"/>
              </a:rPr>
              <a:t>Universum</a:t>
            </a:r>
            <a:r>
              <a:rPr lang="en-GB" sz="2000" dirty="0" smtClean="0">
                <a:solidFill>
                  <a:srgbClr val="FFFFFF"/>
                </a:solidFill>
                <a:latin typeface="Trebuchet MS"/>
                <a:sym typeface="Symbol" pitchFamily="-109" charset="2"/>
              </a:rPr>
              <a:t> </a:t>
            </a:r>
            <a:r>
              <a:rPr lang="en-GB" sz="2000" dirty="0" err="1" smtClean="0">
                <a:solidFill>
                  <a:srgbClr val="FFFFFF"/>
                </a:solidFill>
                <a:latin typeface="Trebuchet MS"/>
                <a:sym typeface="Symbol" pitchFamily="-109" charset="2"/>
              </a:rPr>
              <a:t>begann</a:t>
            </a:r>
            <a:r>
              <a:rPr lang="en-GB" sz="2000" dirty="0" smtClean="0">
                <a:solidFill>
                  <a:srgbClr val="FFFFFF"/>
                </a:solidFill>
                <a:latin typeface="Trebuchet MS"/>
                <a:sym typeface="Symbol" pitchFamily="-109" charset="2"/>
              </a:rPr>
              <a:t> in </a:t>
            </a:r>
            <a:r>
              <a:rPr lang="en-GB" sz="2000" dirty="0" err="1" smtClean="0">
                <a:solidFill>
                  <a:srgbClr val="FFFFFF"/>
                </a:solidFill>
                <a:latin typeface="Trebuchet MS"/>
                <a:sym typeface="Symbol" pitchFamily="-109" charset="2"/>
              </a:rPr>
              <a:t>einem</a:t>
            </a:r>
            <a:r>
              <a:rPr lang="en-GB" sz="2000" dirty="0" smtClean="0">
                <a:solidFill>
                  <a:srgbClr val="FFFFFF"/>
                </a:solidFill>
                <a:latin typeface="Trebuchet MS"/>
                <a:sym typeface="Symbol" pitchFamily="-109" charset="2"/>
              </a:rPr>
              <a:t> </a:t>
            </a:r>
            <a:r>
              <a:rPr lang="en-GB" sz="2000" dirty="0" err="1" smtClean="0">
                <a:solidFill>
                  <a:srgbClr val="FFFFFF"/>
                </a:solidFill>
                <a:latin typeface="Trebuchet MS"/>
                <a:sym typeface="Symbol" pitchFamily="-109" charset="2"/>
              </a:rPr>
              <a:t>Punkt</a:t>
            </a:r>
            <a:endParaRPr lang="en-GB" sz="2000" dirty="0" smtClean="0">
              <a:solidFill>
                <a:srgbClr val="FFFFFF"/>
              </a:solidFill>
              <a:latin typeface="Trebuchet MS"/>
              <a:sym typeface="Symbol" pitchFamily="-109" charset="2"/>
            </a:endParaRPr>
          </a:p>
        </p:txBody>
      </p:sp>
      <p:sp>
        <p:nvSpPr>
          <p:cNvPr id="12" name="Rectangle 2"/>
          <p:cNvSpPr>
            <a:spLocks noGrp="1" noChangeArrowheads="1"/>
          </p:cNvSpPr>
          <p:nvPr>
            <p:ph type="title"/>
          </p:nvPr>
        </p:nvSpPr>
        <p:spPr>
          <a:xfrm>
            <a:off x="685800" y="493713"/>
            <a:ext cx="8559800" cy="476250"/>
          </a:xfrm>
        </p:spPr>
        <p:txBody>
          <a:bodyPr/>
          <a:lstStyle/>
          <a:p>
            <a:r>
              <a:rPr lang="en-US" dirty="0" err="1" smtClean="0">
                <a:solidFill>
                  <a:srgbClr val="FF6600"/>
                </a:solidFill>
                <a:latin typeface="Trebuchet MS"/>
              </a:rPr>
              <a:t>Urknall</a:t>
            </a:r>
            <a:endParaRPr lang="en-US" dirty="0">
              <a:solidFill>
                <a:srgbClr val="FF6600"/>
              </a:solidFill>
              <a:latin typeface="Trebuchet MS"/>
            </a:endParaRPr>
          </a:p>
        </p:txBody>
      </p:sp>
      <p:pic>
        <p:nvPicPr>
          <p:cNvPr id="6" name="Picture 5" descr="The-Big-Bang-Theor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4863356"/>
            <a:ext cx="1930400" cy="1473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bwMode="auto">
          <a:xfrm>
            <a:off x="2311400" y="5067300"/>
            <a:ext cx="139700" cy="1206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pic>
        <p:nvPicPr>
          <p:cNvPr id="8" name="Picture 7" descr="Fred-Hoyl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422" y="4394200"/>
            <a:ext cx="1534442" cy="1892300"/>
          </a:xfrm>
          <a:prstGeom prst="rect">
            <a:avLst/>
          </a:prstGeom>
        </p:spPr>
      </p:pic>
      <p:sp>
        <p:nvSpPr>
          <p:cNvPr id="19" name="Rectangle 9"/>
          <p:cNvSpPr>
            <a:spLocks noChangeArrowheads="1"/>
          </p:cNvSpPr>
          <p:nvPr/>
        </p:nvSpPr>
        <p:spPr bwMode="auto">
          <a:xfrm>
            <a:off x="7845425" y="3973513"/>
            <a:ext cx="1362075" cy="369332"/>
          </a:xfrm>
          <a:prstGeom prst="rect">
            <a:avLst/>
          </a:prstGeom>
          <a:noFill/>
          <a:ln w="9525">
            <a:noFill/>
            <a:miter lim="800000"/>
            <a:headEnd/>
            <a:tailEnd/>
          </a:ln>
        </p:spPr>
        <p:txBody>
          <a:bodyPr wrap="square">
            <a:prstTxWarp prst="textNoShape">
              <a:avLst/>
            </a:prstTxWarp>
            <a:spAutoFit/>
          </a:bodyPr>
          <a:lstStyle/>
          <a:p>
            <a:r>
              <a:rPr lang="en-GB" sz="1800" b="0" dirty="0" smtClean="0">
                <a:solidFill>
                  <a:srgbClr val="FF6600"/>
                </a:solidFill>
                <a:latin typeface="Trebuchet MS"/>
                <a:sym typeface="Symbol" pitchFamily="-109" charset="2"/>
              </a:rPr>
              <a:t>Fred Hoyle</a:t>
            </a:r>
          </a:p>
        </p:txBody>
      </p:sp>
      <p:sp>
        <p:nvSpPr>
          <p:cNvPr id="3" name="Rectangle 2"/>
          <p:cNvSpPr/>
          <p:nvPr/>
        </p:nvSpPr>
        <p:spPr>
          <a:xfrm>
            <a:off x="4369346" y="3770412"/>
            <a:ext cx="1390224" cy="461665"/>
          </a:xfrm>
          <a:prstGeom prst="rect">
            <a:avLst/>
          </a:prstGeom>
        </p:spPr>
        <p:txBody>
          <a:bodyPr wrap="none">
            <a:spAutoFit/>
          </a:bodyPr>
          <a:lstStyle/>
          <a:p>
            <a:r>
              <a:rPr lang="en-GB" sz="2400" dirty="0">
                <a:solidFill>
                  <a:srgbClr val="BA0000"/>
                </a:solidFill>
                <a:effectLst>
                  <a:outerShdw blurRad="50800" dist="38100" dir="6480000" algn="tl" rotWithShape="0">
                    <a:schemeClr val="bg1">
                      <a:alpha val="43000"/>
                    </a:schemeClr>
                  </a:outerShdw>
                </a:effectLst>
                <a:latin typeface="Trebuchet MS"/>
                <a:sym typeface="Symbol" pitchFamily="-109" charset="2"/>
              </a:rPr>
              <a:t>Big Bang</a:t>
            </a:r>
            <a:endParaRPr lang="en-GB" sz="2400" dirty="0">
              <a:latin typeface="Trebuchet MS"/>
              <a:sym typeface="Symbol" pitchFamily="-109" charset="2"/>
            </a:endParaRPr>
          </a:p>
        </p:txBody>
      </p:sp>
      <p:sp>
        <p:nvSpPr>
          <p:cNvPr id="2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charset="0"/>
              </a:defRPr>
            </a:lvl1pPr>
          </a:lstStyle>
          <a:p>
            <a:fld id="{40FBCAF0-9E9A-294C-9E3B-F2D3AF3366BB}" type="slidenum">
              <a:rPr lang="en-US">
                <a:solidFill>
                  <a:srgbClr val="FFFFFF"/>
                </a:solidFill>
              </a:rPr>
              <a:pPr/>
              <a:t>12</a:t>
            </a:fld>
            <a:endParaRPr lang="en-US" b="0" dirty="0">
              <a:solidFill>
                <a:srgbClr val="FFFFFF"/>
              </a:solidFill>
            </a:endParaRPr>
          </a:p>
        </p:txBody>
      </p:sp>
      <p:pic>
        <p:nvPicPr>
          <p:cNvPr id="9" name="Picture 8"/>
          <p:cNvPicPr>
            <a:picLocks noChangeAspect="1"/>
          </p:cNvPicPr>
          <p:nvPr/>
        </p:nvPicPr>
        <p:blipFill>
          <a:blip r:embed="rId6"/>
          <a:stretch>
            <a:fillRect/>
          </a:stretch>
        </p:blipFill>
        <p:spPr>
          <a:xfrm>
            <a:off x="7454900" y="1156120"/>
            <a:ext cx="2239637" cy="1536280"/>
          </a:xfrm>
          <a:prstGeom prst="rect">
            <a:avLst/>
          </a:prstGeom>
        </p:spPr>
      </p:pic>
      <p:sp>
        <p:nvSpPr>
          <p:cNvPr id="17" name="Rectangle 9"/>
          <p:cNvSpPr>
            <a:spLocks noChangeArrowheads="1"/>
          </p:cNvSpPr>
          <p:nvPr/>
        </p:nvSpPr>
        <p:spPr bwMode="auto">
          <a:xfrm>
            <a:off x="7540625" y="2690813"/>
            <a:ext cx="2162175" cy="646331"/>
          </a:xfrm>
          <a:prstGeom prst="rect">
            <a:avLst/>
          </a:prstGeom>
          <a:noFill/>
          <a:ln w="9525">
            <a:noFill/>
            <a:miter lim="800000"/>
            <a:headEnd/>
            <a:tailEnd/>
          </a:ln>
        </p:spPr>
        <p:txBody>
          <a:bodyPr wrap="square">
            <a:prstTxWarp prst="textNoShape">
              <a:avLst/>
            </a:prstTxWarp>
            <a:spAutoFit/>
          </a:bodyPr>
          <a:lstStyle/>
          <a:p>
            <a:pPr algn="ctr"/>
            <a:r>
              <a:rPr lang="en-GB" sz="1800" b="0" dirty="0" smtClean="0">
                <a:solidFill>
                  <a:srgbClr val="FF6600"/>
                </a:solidFill>
                <a:latin typeface="Trebuchet MS"/>
                <a:sym typeface="Symbol" pitchFamily="-109" charset="2"/>
              </a:rPr>
              <a:t>Albert Einstein, Georges </a:t>
            </a:r>
            <a:r>
              <a:rPr lang="en-GB" sz="1800" b="0" dirty="0" err="1" smtClean="0">
                <a:solidFill>
                  <a:srgbClr val="FF6600"/>
                </a:solidFill>
                <a:latin typeface="Trebuchet MS"/>
                <a:sym typeface="Symbol" pitchFamily="-109" charset="2"/>
              </a:rPr>
              <a:t>Lemaître</a:t>
            </a:r>
            <a:endParaRPr lang="en-GB" sz="1800" b="0" dirty="0" smtClean="0">
              <a:solidFill>
                <a:srgbClr val="FF6600"/>
              </a:solidFill>
              <a:latin typeface="Trebuchet MS"/>
              <a:sym typeface="Symbol" pitchFamily="-109" charset="2"/>
            </a:endParaRPr>
          </a:p>
        </p:txBody>
      </p:sp>
      <p:sp>
        <p:nvSpPr>
          <p:cNvPr id="15"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22"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5623682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42" name="Rectangle 2"/>
          <p:cNvSpPr>
            <a:spLocks noChangeArrowheads="1"/>
          </p:cNvSpPr>
          <p:nvPr/>
        </p:nvSpPr>
        <p:spPr bwMode="auto">
          <a:xfrm>
            <a:off x="292100" y="5784855"/>
            <a:ext cx="9436100" cy="769441"/>
          </a:xfrm>
          <a:prstGeom prst="rect">
            <a:avLst/>
          </a:prstGeom>
          <a:solidFill>
            <a:schemeClr val="tx1"/>
          </a:solidFill>
          <a:ln w="9525">
            <a:noFill/>
            <a:miter lim="800000"/>
            <a:headEnd/>
            <a:tailEnd/>
          </a:ln>
        </p:spPr>
        <p:txBody>
          <a:bodyPr>
            <a:prstTxWarp prst="textNoShape">
              <a:avLst/>
            </a:prstTxWarp>
            <a:spAutoFit/>
          </a:bodyPr>
          <a:lstStyle/>
          <a:p>
            <a:r>
              <a:rPr lang="en-GB" sz="2200" b="0" dirty="0" err="1">
                <a:solidFill>
                  <a:srgbClr val="FF6600"/>
                </a:solidFill>
                <a:latin typeface="Trebuchet MS"/>
              </a:rPr>
              <a:t>Beobachtungen</a:t>
            </a:r>
            <a:r>
              <a:rPr lang="en-GB" sz="2200" b="0" dirty="0">
                <a:solidFill>
                  <a:srgbClr val="FF6600"/>
                </a:solidFill>
                <a:latin typeface="Trebuchet MS"/>
              </a:rPr>
              <a:t> von Supernovae </a:t>
            </a:r>
            <a:r>
              <a:rPr lang="en-GB" sz="2200" b="0" dirty="0" err="1">
                <a:solidFill>
                  <a:srgbClr val="FF6600"/>
                </a:solidFill>
                <a:latin typeface="Trebuchet MS"/>
              </a:rPr>
              <a:t>ergaben</a:t>
            </a:r>
            <a:r>
              <a:rPr lang="en-GB" sz="2200" b="0" dirty="0">
                <a:solidFill>
                  <a:srgbClr val="FF6600"/>
                </a:solidFill>
                <a:latin typeface="Trebuchet MS"/>
              </a:rPr>
              <a:t>, </a:t>
            </a:r>
            <a:r>
              <a:rPr lang="en-GB" sz="2200" b="0" dirty="0" err="1" smtClean="0">
                <a:solidFill>
                  <a:srgbClr val="FF6600"/>
                </a:solidFill>
                <a:latin typeface="Trebuchet MS"/>
              </a:rPr>
              <a:t>dass</a:t>
            </a:r>
            <a:r>
              <a:rPr lang="en-GB" sz="2200" b="0" dirty="0" smtClean="0">
                <a:solidFill>
                  <a:srgbClr val="FF6600"/>
                </a:solidFill>
                <a:latin typeface="Trebuchet MS"/>
              </a:rPr>
              <a:t> </a:t>
            </a:r>
            <a:r>
              <a:rPr lang="en-GB" sz="2200" b="0" dirty="0" err="1">
                <a:solidFill>
                  <a:srgbClr val="FF6600"/>
                </a:solidFill>
                <a:latin typeface="Trebuchet MS"/>
              </a:rPr>
              <a:t>eine</a:t>
            </a:r>
            <a:r>
              <a:rPr lang="en-GB" sz="2200" b="0" dirty="0">
                <a:solidFill>
                  <a:srgbClr val="FF6600"/>
                </a:solidFill>
                <a:latin typeface="Trebuchet MS"/>
              </a:rPr>
              <a:t> </a:t>
            </a:r>
            <a:r>
              <a:rPr lang="en-GB" sz="2200" b="0" dirty="0" err="1">
                <a:solidFill>
                  <a:srgbClr val="FF6600"/>
                </a:solidFill>
                <a:latin typeface="Trebuchet MS"/>
              </a:rPr>
              <a:t>mysteriöse</a:t>
            </a:r>
            <a:r>
              <a:rPr lang="en-GB" sz="2200" b="0" dirty="0">
                <a:solidFill>
                  <a:srgbClr val="FF6600"/>
                </a:solidFill>
                <a:latin typeface="Trebuchet MS"/>
              </a:rPr>
              <a:t> </a:t>
            </a:r>
            <a:r>
              <a:rPr lang="en-GB" sz="2200" b="0" dirty="0" smtClean="0">
                <a:solidFill>
                  <a:srgbClr val="FF6600"/>
                </a:solidFill>
                <a:latin typeface="Trebuchet MS"/>
              </a:rPr>
              <a:t>Kraft –</a:t>
            </a:r>
            <a:r>
              <a:rPr lang="en-GB" sz="2200" b="0" dirty="0" err="1" smtClean="0">
                <a:solidFill>
                  <a:schemeClr val="bg2"/>
                </a:solidFill>
                <a:latin typeface="Trebuchet MS"/>
              </a:rPr>
              <a:t>dunkle</a:t>
            </a:r>
            <a:r>
              <a:rPr lang="en-GB" sz="2200" b="0" dirty="0" smtClean="0">
                <a:solidFill>
                  <a:schemeClr val="bg2"/>
                </a:solidFill>
                <a:latin typeface="Trebuchet MS"/>
              </a:rPr>
              <a:t> </a:t>
            </a:r>
            <a:r>
              <a:rPr lang="en-GB" sz="2200" b="0" dirty="0" err="1">
                <a:solidFill>
                  <a:schemeClr val="bg2"/>
                </a:solidFill>
                <a:latin typeface="Trebuchet MS"/>
              </a:rPr>
              <a:t>Energie</a:t>
            </a:r>
            <a:r>
              <a:rPr lang="en-GB" sz="2200" b="0" dirty="0">
                <a:solidFill>
                  <a:srgbClr val="FF0000"/>
                </a:solidFill>
                <a:latin typeface="Trebuchet MS"/>
              </a:rPr>
              <a:t> </a:t>
            </a:r>
            <a:r>
              <a:rPr lang="en-GB" sz="2200" b="0" dirty="0" smtClean="0">
                <a:solidFill>
                  <a:srgbClr val="FF6600"/>
                </a:solidFill>
                <a:latin typeface="Trebuchet MS"/>
              </a:rPr>
              <a:t>– </a:t>
            </a:r>
            <a:r>
              <a:rPr lang="en-GB" sz="2200" b="0" dirty="0">
                <a:solidFill>
                  <a:srgbClr val="FF6600"/>
                </a:solidFill>
                <a:latin typeface="Trebuchet MS"/>
              </a:rPr>
              <a:t>das </a:t>
            </a:r>
            <a:r>
              <a:rPr lang="en-GB" sz="2200" b="0" dirty="0" err="1">
                <a:solidFill>
                  <a:srgbClr val="FF6600"/>
                </a:solidFill>
                <a:latin typeface="Trebuchet MS"/>
              </a:rPr>
              <a:t>Universum</a:t>
            </a:r>
            <a:r>
              <a:rPr lang="en-GB" sz="2200" b="0" dirty="0">
                <a:solidFill>
                  <a:srgbClr val="FF6600"/>
                </a:solidFill>
                <a:latin typeface="Trebuchet MS"/>
              </a:rPr>
              <a:t> </a:t>
            </a:r>
            <a:r>
              <a:rPr lang="en-GB" sz="2200" b="0" dirty="0" err="1">
                <a:solidFill>
                  <a:srgbClr val="FF6600"/>
                </a:solidFill>
                <a:latin typeface="Trebuchet MS"/>
              </a:rPr>
              <a:t>immer</a:t>
            </a:r>
            <a:r>
              <a:rPr lang="en-GB" sz="2200" b="0" dirty="0">
                <a:solidFill>
                  <a:srgbClr val="FF6600"/>
                </a:solidFill>
                <a:latin typeface="Trebuchet MS"/>
              </a:rPr>
              <a:t> </a:t>
            </a:r>
            <a:r>
              <a:rPr lang="en-GB" sz="2200" b="0" dirty="0" err="1">
                <a:solidFill>
                  <a:srgbClr val="FF6600"/>
                </a:solidFill>
                <a:latin typeface="Trebuchet MS"/>
              </a:rPr>
              <a:t>schneller</a:t>
            </a:r>
            <a:r>
              <a:rPr lang="en-GB" sz="2200" b="0" dirty="0">
                <a:solidFill>
                  <a:srgbClr val="FF6600"/>
                </a:solidFill>
                <a:latin typeface="Trebuchet MS"/>
              </a:rPr>
              <a:t> </a:t>
            </a:r>
            <a:r>
              <a:rPr lang="en-GB" sz="2200" b="0" dirty="0" err="1">
                <a:solidFill>
                  <a:srgbClr val="FF6600"/>
                </a:solidFill>
                <a:latin typeface="Trebuchet MS"/>
              </a:rPr>
              <a:t>auseinander</a:t>
            </a:r>
            <a:r>
              <a:rPr lang="en-GB" sz="2200" b="0" dirty="0">
                <a:solidFill>
                  <a:srgbClr val="FF6600"/>
                </a:solidFill>
                <a:latin typeface="Trebuchet MS"/>
              </a:rPr>
              <a:t> </a:t>
            </a:r>
            <a:r>
              <a:rPr lang="en-GB" sz="2200" b="0" dirty="0" err="1">
                <a:solidFill>
                  <a:srgbClr val="FF6600"/>
                </a:solidFill>
                <a:latin typeface="Trebuchet MS"/>
              </a:rPr>
              <a:t>treibt</a:t>
            </a:r>
            <a:r>
              <a:rPr lang="en-GB" sz="2200" b="0" dirty="0">
                <a:solidFill>
                  <a:srgbClr val="FF6600"/>
                </a:solidFill>
                <a:latin typeface="Trebuchet MS"/>
              </a:rPr>
              <a:t>!</a:t>
            </a:r>
            <a:endParaRPr lang="en-US" sz="2200" b="0" dirty="0">
              <a:solidFill>
                <a:srgbClr val="FF6600"/>
              </a:solidFill>
              <a:latin typeface="Trebuchet MS"/>
            </a:endParaRPr>
          </a:p>
        </p:txBody>
      </p:sp>
      <p:sp>
        <p:nvSpPr>
          <p:cNvPr id="79" name="Rectangle 78"/>
          <p:cNvSpPr/>
          <p:nvPr/>
        </p:nvSpPr>
        <p:spPr bwMode="auto">
          <a:xfrm>
            <a:off x="381000" y="939800"/>
            <a:ext cx="6718300" cy="48768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7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13</a:t>
            </a:fld>
            <a:endParaRPr lang="en-US" b="0"/>
          </a:p>
        </p:txBody>
      </p:sp>
      <p:grpSp>
        <p:nvGrpSpPr>
          <p:cNvPr id="2" name="Group 1"/>
          <p:cNvGrpSpPr/>
          <p:nvPr/>
        </p:nvGrpSpPr>
        <p:grpSpPr>
          <a:xfrm>
            <a:off x="377826" y="874715"/>
            <a:ext cx="6596062" cy="4941890"/>
            <a:chOff x="377826" y="874715"/>
            <a:chExt cx="6596062" cy="4941890"/>
          </a:xfrm>
        </p:grpSpPr>
        <p:grpSp>
          <p:nvGrpSpPr>
            <p:cNvPr id="142343" name="Group 4"/>
            <p:cNvGrpSpPr>
              <a:grpSpLocks/>
            </p:cNvGrpSpPr>
            <p:nvPr/>
          </p:nvGrpSpPr>
          <p:grpSpPr bwMode="auto">
            <a:xfrm>
              <a:off x="377826" y="874715"/>
              <a:ext cx="6519863" cy="4941890"/>
              <a:chOff x="462" y="703"/>
              <a:chExt cx="4107" cy="3113"/>
            </a:xfrm>
          </p:grpSpPr>
          <p:sp>
            <p:nvSpPr>
              <p:cNvPr id="142352" name="Rectangle 5"/>
              <p:cNvSpPr>
                <a:spLocks noChangeAspect="1" noChangeArrowheads="1"/>
              </p:cNvSpPr>
              <p:nvPr/>
            </p:nvSpPr>
            <p:spPr bwMode="auto">
              <a:xfrm>
                <a:off x="1161" y="825"/>
                <a:ext cx="3408" cy="2448"/>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142353" name="Line 6"/>
              <p:cNvSpPr>
                <a:spLocks noChangeAspect="1" noChangeShapeType="1"/>
              </p:cNvSpPr>
              <p:nvPr/>
            </p:nvSpPr>
            <p:spPr bwMode="auto">
              <a:xfrm>
                <a:off x="303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4" name="Line 7"/>
              <p:cNvSpPr>
                <a:spLocks noChangeAspect="1" noChangeShapeType="1"/>
              </p:cNvSpPr>
              <p:nvPr/>
            </p:nvSpPr>
            <p:spPr bwMode="auto">
              <a:xfrm>
                <a:off x="159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5" name="Line 8"/>
              <p:cNvSpPr>
                <a:spLocks noChangeAspect="1" noChangeShapeType="1"/>
              </p:cNvSpPr>
              <p:nvPr/>
            </p:nvSpPr>
            <p:spPr bwMode="auto">
              <a:xfrm flipH="1">
                <a:off x="1065" y="2929"/>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6" name="Line 9"/>
              <p:cNvSpPr>
                <a:spLocks noChangeAspect="1" noChangeShapeType="1"/>
              </p:cNvSpPr>
              <p:nvPr/>
            </p:nvSpPr>
            <p:spPr bwMode="auto">
              <a:xfrm flipH="1">
                <a:off x="1065" y="2497"/>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7" name="Line 10"/>
              <p:cNvSpPr>
                <a:spLocks noChangeAspect="1" noChangeShapeType="1"/>
              </p:cNvSpPr>
              <p:nvPr/>
            </p:nvSpPr>
            <p:spPr bwMode="auto">
              <a:xfrm flipH="1">
                <a:off x="1065" y="2038"/>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8" name="Line 11"/>
              <p:cNvSpPr>
                <a:spLocks noChangeAspect="1" noChangeShapeType="1"/>
              </p:cNvSpPr>
              <p:nvPr/>
            </p:nvSpPr>
            <p:spPr bwMode="auto">
              <a:xfrm flipH="1">
                <a:off x="1065" y="1633"/>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9" name="Line 12"/>
              <p:cNvSpPr>
                <a:spLocks noChangeAspect="1" noChangeShapeType="1"/>
              </p:cNvSpPr>
              <p:nvPr/>
            </p:nvSpPr>
            <p:spPr bwMode="auto">
              <a:xfrm flipH="1">
                <a:off x="1065" y="1201"/>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0" name="Line 13"/>
              <p:cNvSpPr>
                <a:spLocks noChangeAspect="1" noChangeShapeType="1"/>
              </p:cNvSpPr>
              <p:nvPr/>
            </p:nvSpPr>
            <p:spPr bwMode="auto">
              <a:xfrm flipH="1">
                <a:off x="1065" y="825"/>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1" name="Line 14"/>
              <p:cNvSpPr>
                <a:spLocks noChangeAspect="1" noChangeShapeType="1"/>
              </p:cNvSpPr>
              <p:nvPr/>
            </p:nvSpPr>
            <p:spPr bwMode="auto">
              <a:xfrm flipH="1">
                <a:off x="1065" y="3273"/>
                <a:ext cx="9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2" name="Line 15"/>
              <p:cNvSpPr>
                <a:spLocks noChangeAspect="1" noChangeShapeType="1"/>
              </p:cNvSpPr>
              <p:nvPr/>
            </p:nvSpPr>
            <p:spPr bwMode="auto">
              <a:xfrm>
                <a:off x="1161" y="3273"/>
                <a:ext cx="0" cy="104"/>
              </a:xfrm>
              <a:prstGeom prst="line">
                <a:avLst/>
              </a:prstGeom>
              <a:noFill/>
              <a:ln w="19050">
                <a:solidFill>
                  <a:schemeClr val="tx1"/>
                </a:solidFill>
                <a:round/>
                <a:headEnd/>
                <a:tailEnd/>
              </a:ln>
            </p:spPr>
            <p:txBody>
              <a:bodyPr>
                <a:prstTxWarp prst="textNoShape">
                  <a:avLst/>
                </a:prstTxWarp>
              </a:bodyPr>
              <a:lstStyle/>
              <a:p>
                <a:endParaRPr lang="en-US"/>
              </a:p>
            </p:txBody>
          </p:sp>
          <p:grpSp>
            <p:nvGrpSpPr>
              <p:cNvPr id="142363" name="Group 18"/>
              <p:cNvGrpSpPr>
                <a:grpSpLocks/>
              </p:cNvGrpSpPr>
              <p:nvPr/>
            </p:nvGrpSpPr>
            <p:grpSpPr bwMode="auto">
              <a:xfrm>
                <a:off x="1546" y="3476"/>
                <a:ext cx="2793" cy="340"/>
                <a:chOff x="2042" y="3484"/>
                <a:chExt cx="2793" cy="340"/>
              </a:xfrm>
            </p:grpSpPr>
            <p:sp>
              <p:nvSpPr>
                <p:cNvPr id="142403" name="Text Box 19"/>
                <p:cNvSpPr txBox="1">
                  <a:spLocks noChangeAspect="1" noChangeArrowheads="1"/>
                </p:cNvSpPr>
                <p:nvPr/>
              </p:nvSpPr>
              <p:spPr bwMode="auto">
                <a:xfrm>
                  <a:off x="2665" y="3591"/>
                  <a:ext cx="1393"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Entfernung</a:t>
                  </a:r>
                </a:p>
              </p:txBody>
            </p:sp>
            <p:grpSp>
              <p:nvGrpSpPr>
                <p:cNvPr id="142404" name="Group 20"/>
                <p:cNvGrpSpPr>
                  <a:grpSpLocks/>
                </p:cNvGrpSpPr>
                <p:nvPr/>
              </p:nvGrpSpPr>
              <p:grpSpPr bwMode="auto">
                <a:xfrm>
                  <a:off x="2042" y="3484"/>
                  <a:ext cx="2793" cy="174"/>
                  <a:chOff x="1914" y="3708"/>
                  <a:chExt cx="2793" cy="174"/>
                </a:xfrm>
              </p:grpSpPr>
              <p:sp>
                <p:nvSpPr>
                  <p:cNvPr id="142405" name="Text Box 21"/>
                  <p:cNvSpPr txBox="1">
                    <a:spLocks noChangeAspect="1" noChangeArrowheads="1"/>
                  </p:cNvSpPr>
                  <p:nvPr/>
                </p:nvSpPr>
                <p:spPr bwMode="auto">
                  <a:xfrm>
                    <a:off x="4262" y="3708"/>
                    <a:ext cx="445"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entfernt</a:t>
                    </a:r>
                  </a:p>
                </p:txBody>
              </p:sp>
              <p:sp>
                <p:nvSpPr>
                  <p:cNvPr id="142406" name="Line 22"/>
                  <p:cNvSpPr>
                    <a:spLocks noChangeAspect="1" noChangeShapeType="1"/>
                  </p:cNvSpPr>
                  <p:nvPr/>
                </p:nvSpPr>
                <p:spPr bwMode="auto">
                  <a:xfrm rot="5400000">
                    <a:off x="3249" y="2782"/>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7" name="Text Box 23"/>
                  <p:cNvSpPr txBox="1">
                    <a:spLocks noChangeAspect="1" noChangeArrowheads="1"/>
                  </p:cNvSpPr>
                  <p:nvPr/>
                </p:nvSpPr>
                <p:spPr bwMode="auto">
                  <a:xfrm>
                    <a:off x="1914" y="3708"/>
                    <a:ext cx="332"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nahe</a:t>
                    </a:r>
                  </a:p>
                </p:txBody>
              </p:sp>
            </p:grpSp>
          </p:grpSp>
          <p:sp>
            <p:nvSpPr>
              <p:cNvPr id="142364" name="Line 24"/>
              <p:cNvSpPr>
                <a:spLocks noChangeAspect="1" noChangeShapeType="1"/>
              </p:cNvSpPr>
              <p:nvPr/>
            </p:nvSpPr>
            <p:spPr bwMode="auto">
              <a:xfrm flipV="1">
                <a:off x="1161" y="1098"/>
                <a:ext cx="3408" cy="190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5" name="Line 25"/>
              <p:cNvSpPr>
                <a:spLocks noChangeAspect="1" noChangeShapeType="1"/>
              </p:cNvSpPr>
              <p:nvPr/>
            </p:nvSpPr>
            <p:spPr bwMode="auto">
              <a:xfrm flipV="1">
                <a:off x="3033" y="1279"/>
                <a:ext cx="1536" cy="681"/>
              </a:xfrm>
              <a:prstGeom prst="line">
                <a:avLst/>
              </a:prstGeom>
              <a:noFill/>
              <a:ln w="15875">
                <a:solidFill>
                  <a:srgbClr val="0000FF"/>
                </a:solidFill>
                <a:round/>
                <a:headEnd/>
                <a:tailEnd/>
              </a:ln>
            </p:spPr>
            <p:txBody>
              <a:bodyPr>
                <a:prstTxWarp prst="textNoShape">
                  <a:avLst/>
                </a:prstTxWarp>
              </a:bodyPr>
              <a:lstStyle/>
              <a:p>
                <a:endParaRPr lang="en-US"/>
              </a:p>
            </p:txBody>
          </p:sp>
          <p:sp>
            <p:nvSpPr>
              <p:cNvPr id="142366" name="Line 26"/>
              <p:cNvSpPr>
                <a:spLocks noChangeAspect="1" noChangeShapeType="1"/>
              </p:cNvSpPr>
              <p:nvPr/>
            </p:nvSpPr>
            <p:spPr bwMode="auto">
              <a:xfrm flipV="1">
                <a:off x="3033" y="903"/>
                <a:ext cx="1536" cy="1057"/>
              </a:xfrm>
              <a:prstGeom prst="line">
                <a:avLst/>
              </a:prstGeom>
              <a:noFill/>
              <a:ln w="15875">
                <a:solidFill>
                  <a:srgbClr val="FF0000"/>
                </a:solidFill>
                <a:round/>
                <a:headEnd/>
                <a:tailEnd/>
              </a:ln>
            </p:spPr>
            <p:txBody>
              <a:bodyPr>
                <a:prstTxWarp prst="textNoShape">
                  <a:avLst/>
                </a:prstTxWarp>
              </a:bodyPr>
              <a:lstStyle/>
              <a:p>
                <a:endParaRPr lang="en-US"/>
              </a:p>
            </p:txBody>
          </p:sp>
          <p:sp>
            <p:nvSpPr>
              <p:cNvPr id="142367" name="Oval 27"/>
              <p:cNvSpPr>
                <a:spLocks noChangeAspect="1" noChangeArrowheads="1"/>
              </p:cNvSpPr>
              <p:nvPr/>
            </p:nvSpPr>
            <p:spPr bwMode="auto">
              <a:xfrm>
                <a:off x="1461" y="279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8" name="Oval 28"/>
              <p:cNvSpPr>
                <a:spLocks noChangeAspect="1" noChangeArrowheads="1"/>
              </p:cNvSpPr>
              <p:nvPr/>
            </p:nvSpPr>
            <p:spPr bwMode="auto">
              <a:xfrm>
                <a:off x="1724" y="26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9" name="Oval 29"/>
              <p:cNvSpPr>
                <a:spLocks noChangeAspect="1" noChangeArrowheads="1"/>
              </p:cNvSpPr>
              <p:nvPr/>
            </p:nvSpPr>
            <p:spPr bwMode="auto">
              <a:xfrm>
                <a:off x="1984" y="249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0" name="Oval 30"/>
              <p:cNvSpPr>
                <a:spLocks noChangeAspect="1" noChangeArrowheads="1"/>
              </p:cNvSpPr>
              <p:nvPr/>
            </p:nvSpPr>
            <p:spPr bwMode="auto">
              <a:xfrm>
                <a:off x="2232"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1" name="Oval 31"/>
              <p:cNvSpPr>
                <a:spLocks noChangeAspect="1" noChangeArrowheads="1"/>
              </p:cNvSpPr>
              <p:nvPr/>
            </p:nvSpPr>
            <p:spPr bwMode="auto">
              <a:xfrm>
                <a:off x="2289"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2" name="Oval 32"/>
              <p:cNvSpPr>
                <a:spLocks noChangeAspect="1" noChangeArrowheads="1"/>
              </p:cNvSpPr>
              <p:nvPr/>
            </p:nvSpPr>
            <p:spPr bwMode="auto">
              <a:xfrm>
                <a:off x="2266" y="228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3" name="Oval 33"/>
              <p:cNvSpPr>
                <a:spLocks noChangeAspect="1" noChangeArrowheads="1"/>
              </p:cNvSpPr>
              <p:nvPr/>
            </p:nvSpPr>
            <p:spPr bwMode="auto">
              <a:xfrm>
                <a:off x="2401" y="22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4" name="Oval 34"/>
              <p:cNvSpPr>
                <a:spLocks noChangeAspect="1" noChangeArrowheads="1"/>
              </p:cNvSpPr>
              <p:nvPr/>
            </p:nvSpPr>
            <p:spPr bwMode="auto">
              <a:xfrm>
                <a:off x="2452" y="226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5" name="Oval 35"/>
              <p:cNvSpPr>
                <a:spLocks noChangeAspect="1" noChangeArrowheads="1"/>
              </p:cNvSpPr>
              <p:nvPr/>
            </p:nvSpPr>
            <p:spPr bwMode="auto">
              <a:xfrm>
                <a:off x="2435" y="2206"/>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6" name="Oval 36"/>
              <p:cNvSpPr>
                <a:spLocks noChangeAspect="1" noChangeArrowheads="1"/>
              </p:cNvSpPr>
              <p:nvPr/>
            </p:nvSpPr>
            <p:spPr bwMode="auto">
              <a:xfrm>
                <a:off x="2480" y="2184"/>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7" name="Oval 37"/>
              <p:cNvSpPr>
                <a:spLocks noChangeAspect="1" noChangeArrowheads="1"/>
              </p:cNvSpPr>
              <p:nvPr/>
            </p:nvSpPr>
            <p:spPr bwMode="auto">
              <a:xfrm>
                <a:off x="2632" y="2127"/>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8" name="Oval 38"/>
              <p:cNvSpPr>
                <a:spLocks noChangeAspect="1" noChangeArrowheads="1"/>
              </p:cNvSpPr>
              <p:nvPr/>
            </p:nvSpPr>
            <p:spPr bwMode="auto">
              <a:xfrm>
                <a:off x="2498" y="222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9" name="Oval 39"/>
              <p:cNvSpPr>
                <a:spLocks noChangeAspect="1" noChangeArrowheads="1"/>
              </p:cNvSpPr>
              <p:nvPr/>
            </p:nvSpPr>
            <p:spPr bwMode="auto">
              <a:xfrm>
                <a:off x="2786" y="205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0" name="Oval 40"/>
              <p:cNvSpPr>
                <a:spLocks noChangeAspect="1" noChangeArrowheads="1"/>
              </p:cNvSpPr>
              <p:nvPr/>
            </p:nvSpPr>
            <p:spPr bwMode="auto">
              <a:xfrm>
                <a:off x="2899" y="200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1" name="Oval 41"/>
              <p:cNvSpPr>
                <a:spLocks noChangeAspect="1" noChangeArrowheads="1"/>
              </p:cNvSpPr>
              <p:nvPr/>
            </p:nvSpPr>
            <p:spPr bwMode="auto">
              <a:xfrm>
                <a:off x="3000" y="190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2" name="Oval 42"/>
              <p:cNvSpPr>
                <a:spLocks noChangeAspect="1" noChangeArrowheads="1"/>
              </p:cNvSpPr>
              <p:nvPr/>
            </p:nvSpPr>
            <p:spPr bwMode="auto">
              <a:xfrm>
                <a:off x="3323" y="177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3" name="Oval 43"/>
              <p:cNvSpPr>
                <a:spLocks noChangeAspect="1" noChangeArrowheads="1"/>
              </p:cNvSpPr>
              <p:nvPr/>
            </p:nvSpPr>
            <p:spPr bwMode="auto">
              <a:xfrm>
                <a:off x="4418" y="85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4" name="Oval 44"/>
              <p:cNvSpPr>
                <a:spLocks noChangeAspect="1" noChangeArrowheads="1"/>
              </p:cNvSpPr>
              <p:nvPr/>
            </p:nvSpPr>
            <p:spPr bwMode="auto">
              <a:xfrm>
                <a:off x="3915"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5" name="Oval 45"/>
              <p:cNvSpPr>
                <a:spLocks noChangeAspect="1" noChangeArrowheads="1"/>
              </p:cNvSpPr>
              <p:nvPr/>
            </p:nvSpPr>
            <p:spPr bwMode="auto">
              <a:xfrm>
                <a:off x="3199" y="1821"/>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6" name="Oval 46"/>
              <p:cNvSpPr>
                <a:spLocks noChangeAspect="1" noChangeArrowheads="1"/>
              </p:cNvSpPr>
              <p:nvPr/>
            </p:nvSpPr>
            <p:spPr bwMode="auto">
              <a:xfrm>
                <a:off x="3853" y="122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7" name="Oval 47"/>
              <p:cNvSpPr>
                <a:spLocks noChangeAspect="1" noChangeArrowheads="1"/>
              </p:cNvSpPr>
              <p:nvPr/>
            </p:nvSpPr>
            <p:spPr bwMode="auto">
              <a:xfrm>
                <a:off x="4322" y="952"/>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8" name="Oval 48"/>
              <p:cNvSpPr>
                <a:spLocks noChangeAspect="1" noChangeArrowheads="1"/>
              </p:cNvSpPr>
              <p:nvPr/>
            </p:nvSpPr>
            <p:spPr bwMode="auto">
              <a:xfrm>
                <a:off x="4176" y="103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9" name="Oval 49"/>
              <p:cNvSpPr>
                <a:spLocks noChangeAspect="1" noChangeArrowheads="1"/>
              </p:cNvSpPr>
              <p:nvPr/>
            </p:nvSpPr>
            <p:spPr bwMode="auto">
              <a:xfrm>
                <a:off x="3453" y="161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0" name="Oval 50"/>
              <p:cNvSpPr>
                <a:spLocks noChangeAspect="1" noChangeArrowheads="1"/>
              </p:cNvSpPr>
              <p:nvPr/>
            </p:nvSpPr>
            <p:spPr bwMode="auto">
              <a:xfrm>
                <a:off x="3655" y="140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1" name="Oval 51"/>
              <p:cNvSpPr>
                <a:spLocks noChangeAspect="1" noChangeArrowheads="1"/>
              </p:cNvSpPr>
              <p:nvPr/>
            </p:nvSpPr>
            <p:spPr bwMode="auto">
              <a:xfrm>
                <a:off x="3707" y="13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2" name="Oval 52"/>
              <p:cNvSpPr>
                <a:spLocks noChangeAspect="1" noChangeArrowheads="1"/>
              </p:cNvSpPr>
              <p:nvPr/>
            </p:nvSpPr>
            <p:spPr bwMode="auto">
              <a:xfrm>
                <a:off x="3593" y="155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3" name="Oval 53"/>
              <p:cNvSpPr>
                <a:spLocks noChangeAspect="1" noChangeArrowheads="1"/>
              </p:cNvSpPr>
              <p:nvPr/>
            </p:nvSpPr>
            <p:spPr bwMode="auto">
              <a:xfrm>
                <a:off x="4027"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42394" name="Group 54"/>
              <p:cNvGrpSpPr>
                <a:grpSpLocks/>
              </p:cNvGrpSpPr>
              <p:nvPr/>
            </p:nvGrpSpPr>
            <p:grpSpPr bwMode="auto">
              <a:xfrm>
                <a:off x="462" y="703"/>
                <a:ext cx="386" cy="2762"/>
                <a:chOff x="694" y="567"/>
                <a:chExt cx="386" cy="2762"/>
              </a:xfrm>
            </p:grpSpPr>
            <p:sp>
              <p:nvSpPr>
                <p:cNvPr id="142399" name="Text Box 55"/>
                <p:cNvSpPr txBox="1">
                  <a:spLocks noChangeAspect="1" noChangeArrowheads="1"/>
                </p:cNvSpPr>
                <p:nvPr/>
              </p:nvSpPr>
              <p:spPr bwMode="auto">
                <a:xfrm rot="16200000">
                  <a:off x="25" y="1962"/>
                  <a:ext cx="1571" cy="233"/>
                </a:xfrm>
                <a:prstGeom prst="rect">
                  <a:avLst/>
                </a:prstGeom>
                <a:noFill/>
                <a:ln w="9525">
                  <a:noFill/>
                  <a:miter lim="800000"/>
                  <a:headEnd/>
                  <a:tailEnd/>
                </a:ln>
              </p:spPr>
              <p:txBody>
                <a:bodyPr wrap="none">
                  <a:prstTxWarp prst="textNoShape">
                    <a:avLst/>
                  </a:prstTxWarp>
                  <a:spAutoFit/>
                </a:bodyPr>
                <a:lstStyle/>
                <a:p>
                  <a:pPr eaLnBrk="1" hangingPunct="1"/>
                  <a:r>
                    <a:rPr lang="en-US" sz="1800" b="0" dirty="0">
                      <a:solidFill>
                        <a:srgbClr val="0000FF"/>
                      </a:solidFill>
                      <a:latin typeface="Arial" charset="0"/>
                    </a:rPr>
                    <a:t>Relative </a:t>
                  </a:r>
                  <a:r>
                    <a:rPr lang="en-US" sz="1800" b="0" dirty="0" err="1">
                      <a:solidFill>
                        <a:srgbClr val="0000FF"/>
                      </a:solidFill>
                      <a:latin typeface="Arial" charset="0"/>
                    </a:rPr>
                    <a:t>Lichtintensität</a:t>
                  </a:r>
                  <a:endParaRPr lang="en-US" sz="1800" b="0" dirty="0">
                    <a:solidFill>
                      <a:srgbClr val="0000FF"/>
                    </a:solidFill>
                    <a:latin typeface="Arial" charset="0"/>
                  </a:endParaRPr>
                </a:p>
              </p:txBody>
            </p:sp>
            <p:sp>
              <p:nvSpPr>
                <p:cNvPr id="142400" name="Text Box 56"/>
                <p:cNvSpPr txBox="1">
                  <a:spLocks noChangeAspect="1" noChangeArrowheads="1"/>
                </p:cNvSpPr>
                <p:nvPr/>
              </p:nvSpPr>
              <p:spPr bwMode="auto">
                <a:xfrm rot="16200000">
                  <a:off x="789" y="684"/>
                  <a:ext cx="40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niedrig</a:t>
                  </a:r>
                </a:p>
              </p:txBody>
            </p:sp>
            <p:sp>
              <p:nvSpPr>
                <p:cNvPr id="142401" name="Line 57"/>
                <p:cNvSpPr>
                  <a:spLocks noChangeAspect="1" noChangeShapeType="1"/>
                </p:cNvSpPr>
                <p:nvPr/>
              </p:nvSpPr>
              <p:spPr bwMode="auto">
                <a:xfrm>
                  <a:off x="987" y="988"/>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2" name="Text Box 58"/>
                <p:cNvSpPr txBox="1">
                  <a:spLocks noChangeAspect="1" noChangeArrowheads="1"/>
                </p:cNvSpPr>
                <p:nvPr/>
              </p:nvSpPr>
              <p:spPr bwMode="auto">
                <a:xfrm rot="16200000">
                  <a:off x="824" y="3079"/>
                  <a:ext cx="32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hoch</a:t>
                  </a:r>
                </a:p>
              </p:txBody>
            </p:sp>
          </p:grpSp>
          <p:sp>
            <p:nvSpPr>
              <p:cNvPr id="142395" name="Text Box 59"/>
              <p:cNvSpPr txBox="1">
                <a:spLocks noChangeAspect="1" noChangeArrowheads="1"/>
              </p:cNvSpPr>
              <p:nvPr/>
            </p:nvSpPr>
            <p:spPr bwMode="auto">
              <a:xfrm>
                <a:off x="2295" y="1141"/>
                <a:ext cx="1038" cy="407"/>
              </a:xfrm>
              <a:prstGeom prst="rect">
                <a:avLst/>
              </a:prstGeom>
              <a:noFill/>
              <a:ln w="9525">
                <a:noFill/>
                <a:miter lim="800000"/>
                <a:headEnd/>
                <a:tailEnd/>
              </a:ln>
            </p:spPr>
            <p:txBody>
              <a:bodyPr wrap="none">
                <a:prstTxWarp prst="textNoShape">
                  <a:avLst/>
                </a:prstTxWarp>
                <a:spAutoFit/>
              </a:bodyPr>
              <a:lstStyle/>
              <a:p>
                <a:pPr eaLnBrk="1" hangingPunct="1"/>
                <a:r>
                  <a:rPr lang="en-US" sz="1800" b="0" dirty="0" err="1">
                    <a:solidFill>
                      <a:srgbClr val="FF0000"/>
                    </a:solidFill>
                    <a:latin typeface="Arial" charset="0"/>
                  </a:rPr>
                  <a:t>Beschleunigte</a:t>
                </a:r>
                <a:endParaRPr lang="en-US" sz="1800" b="0" dirty="0">
                  <a:solidFill>
                    <a:srgbClr val="FF0000"/>
                  </a:solidFill>
                  <a:latin typeface="Arial" charset="0"/>
                </a:endParaRPr>
              </a:p>
              <a:p>
                <a:pPr eaLnBrk="1" hangingPunct="1"/>
                <a:r>
                  <a:rPr lang="en-US" sz="1800" b="0" dirty="0" err="1">
                    <a:solidFill>
                      <a:srgbClr val="FF0000"/>
                    </a:solidFill>
                    <a:latin typeface="Arial" charset="0"/>
                  </a:rPr>
                  <a:t>Ausdehnung</a:t>
                </a:r>
                <a:endParaRPr lang="en-US" sz="1800" b="0" dirty="0">
                  <a:solidFill>
                    <a:srgbClr val="0000FF"/>
                  </a:solidFill>
                  <a:latin typeface="Arial" charset="0"/>
                </a:endParaRPr>
              </a:p>
            </p:txBody>
          </p:sp>
          <p:sp>
            <p:nvSpPr>
              <p:cNvPr id="142396" name="Text Box 60"/>
              <p:cNvSpPr txBox="1">
                <a:spLocks noChangeAspect="1" noChangeArrowheads="1"/>
              </p:cNvSpPr>
              <p:nvPr/>
            </p:nvSpPr>
            <p:spPr bwMode="auto">
              <a:xfrm>
                <a:off x="3329" y="2181"/>
                <a:ext cx="941" cy="407"/>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Gebremste</a:t>
                </a:r>
              </a:p>
              <a:p>
                <a:pPr eaLnBrk="1" hangingPunct="1"/>
                <a:r>
                  <a:rPr lang="en-US" sz="1800" b="0">
                    <a:solidFill>
                      <a:srgbClr val="0000FF"/>
                    </a:solidFill>
                    <a:latin typeface="Arial" charset="0"/>
                  </a:rPr>
                  <a:t>Ausdehnung</a:t>
                </a:r>
              </a:p>
            </p:txBody>
          </p:sp>
          <p:sp>
            <p:nvSpPr>
              <p:cNvPr id="142397" name="Line 61"/>
              <p:cNvSpPr>
                <a:spLocks noChangeAspect="1" noChangeShapeType="1"/>
              </p:cNvSpPr>
              <p:nvPr/>
            </p:nvSpPr>
            <p:spPr bwMode="auto">
              <a:xfrm>
                <a:off x="3186" y="1463"/>
                <a:ext cx="157" cy="24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98" name="Line 62"/>
              <p:cNvSpPr>
                <a:spLocks noChangeAspect="1" noChangeShapeType="1"/>
              </p:cNvSpPr>
              <p:nvPr/>
            </p:nvSpPr>
            <p:spPr bwMode="auto">
              <a:xfrm>
                <a:off x="3288" y="1882"/>
                <a:ext cx="186" cy="333"/>
              </a:xfrm>
              <a:prstGeom prst="line">
                <a:avLst/>
              </a:prstGeom>
              <a:noFill/>
              <a:ln w="15875">
                <a:solidFill>
                  <a:schemeClr val="tx1"/>
                </a:solidFill>
                <a:round/>
                <a:headEnd/>
                <a:tailEnd/>
              </a:ln>
            </p:spPr>
            <p:txBody>
              <a:bodyPr>
                <a:prstTxWarp prst="textNoShape">
                  <a:avLst/>
                </a:prstTxWarp>
              </a:bodyPr>
              <a:lstStyle/>
              <a:p>
                <a:endParaRPr lang="en-US"/>
              </a:p>
            </p:txBody>
          </p:sp>
        </p:grpSp>
        <p:pic>
          <p:nvPicPr>
            <p:cNvPr id="142345" name="Picture 66"/>
            <p:cNvPicPr>
              <a:picLocks noChangeAspect="1" noChangeArrowheads="1"/>
            </p:cNvPicPr>
            <p:nvPr/>
          </p:nvPicPr>
          <p:blipFill>
            <a:blip r:embed="rId3"/>
            <a:srcRect/>
            <a:stretch>
              <a:fillRect/>
            </a:stretch>
          </p:blipFill>
          <p:spPr bwMode="auto">
            <a:xfrm>
              <a:off x="3873505" y="3478220"/>
              <a:ext cx="809625" cy="1430337"/>
            </a:xfrm>
            <a:prstGeom prst="rect">
              <a:avLst/>
            </a:prstGeom>
            <a:noFill/>
            <a:ln w="9525">
              <a:noFill/>
              <a:miter lim="800000"/>
              <a:headEnd/>
              <a:tailEnd/>
            </a:ln>
          </p:spPr>
        </p:pic>
        <p:sp>
          <p:nvSpPr>
            <p:cNvPr id="142346" name="Rectangle 67"/>
            <p:cNvSpPr>
              <a:spLocks noChangeArrowheads="1"/>
            </p:cNvSpPr>
            <p:nvPr/>
          </p:nvSpPr>
          <p:spPr bwMode="auto">
            <a:xfrm>
              <a:off x="2762251" y="4321184"/>
              <a:ext cx="1108522"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a:t>
              </a:r>
            </a:p>
            <a:p>
              <a:r>
                <a:rPr lang="en-US" sz="1200" b="0">
                  <a:solidFill>
                    <a:schemeClr val="tx1"/>
                  </a:solidFill>
                  <a:latin typeface="Arial" charset="0"/>
                </a:rPr>
                <a:t>der Sonne</a:t>
              </a:r>
              <a:endParaRPr lang="en-US" sz="1800" b="0">
                <a:solidFill>
                  <a:srgbClr val="0000FF"/>
                </a:solidFill>
                <a:latin typeface="Arial" charset="0"/>
              </a:endParaRPr>
            </a:p>
          </p:txBody>
        </p:sp>
        <p:sp>
          <p:nvSpPr>
            <p:cNvPr id="142347" name="Rectangle 68"/>
            <p:cNvSpPr>
              <a:spLocks noChangeArrowheads="1"/>
            </p:cNvSpPr>
            <p:nvPr/>
          </p:nvSpPr>
          <p:spPr bwMode="auto">
            <a:xfrm>
              <a:off x="4730750" y="4333884"/>
              <a:ext cx="1493468"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einer</a:t>
              </a:r>
            </a:p>
            <a:p>
              <a:r>
                <a:rPr lang="en-US" sz="1200" b="0">
                  <a:solidFill>
                    <a:schemeClr val="tx1"/>
                  </a:solidFill>
                  <a:latin typeface="Arial" charset="0"/>
                </a:rPr>
                <a:t>entfernten Galaxie</a:t>
              </a:r>
              <a:endParaRPr lang="en-US" sz="1800" b="0">
                <a:solidFill>
                  <a:srgbClr val="0000FF"/>
                </a:solidFill>
                <a:latin typeface="Arial" charset="0"/>
              </a:endParaRPr>
            </a:p>
          </p:txBody>
        </p:sp>
        <p:sp>
          <p:nvSpPr>
            <p:cNvPr id="142348" name="Rectangle 69"/>
            <p:cNvSpPr>
              <a:spLocks noChangeArrowheads="1"/>
            </p:cNvSpPr>
            <p:nvPr/>
          </p:nvSpPr>
          <p:spPr bwMode="auto">
            <a:xfrm>
              <a:off x="2495555" y="4079884"/>
              <a:ext cx="1441621"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Arial" charset="0"/>
                </a:rPr>
                <a:t>Rotverschiebung</a:t>
              </a:r>
            </a:p>
          </p:txBody>
        </p:sp>
        <p:pic>
          <p:nvPicPr>
            <p:cNvPr id="142338" name="Picture 2"/>
            <p:cNvPicPr>
              <a:picLocks noChangeAspect="1" noChangeArrowheads="1"/>
            </p:cNvPicPr>
            <p:nvPr/>
          </p:nvPicPr>
          <p:blipFill>
            <a:blip r:embed="rId4"/>
            <a:srcRect/>
            <a:stretch>
              <a:fillRect/>
            </a:stretch>
          </p:blipFill>
          <p:spPr bwMode="auto">
            <a:xfrm>
              <a:off x="6821488" y="5157788"/>
              <a:ext cx="152400" cy="228600"/>
            </a:xfrm>
            <a:prstGeom prst="rect">
              <a:avLst/>
            </a:prstGeom>
            <a:noFill/>
          </p:spPr>
        </p:pic>
        <p:pic>
          <p:nvPicPr>
            <p:cNvPr id="142339" name="Picture 3"/>
            <p:cNvPicPr>
              <a:picLocks noChangeAspect="1" noChangeArrowheads="1"/>
            </p:cNvPicPr>
            <p:nvPr/>
          </p:nvPicPr>
          <p:blipFill>
            <a:blip r:embed="rId4"/>
            <a:srcRect/>
            <a:stretch>
              <a:fillRect/>
            </a:stretch>
          </p:blipFill>
          <p:spPr bwMode="auto">
            <a:xfrm>
              <a:off x="1182690" y="4294188"/>
              <a:ext cx="152400" cy="228600"/>
            </a:xfrm>
            <a:prstGeom prst="rect">
              <a:avLst/>
            </a:prstGeom>
            <a:noFill/>
          </p:spPr>
        </p:pic>
        <p:sp>
          <p:nvSpPr>
            <p:cNvPr id="74" name="Rectangle 73"/>
            <p:cNvSpPr/>
            <p:nvPr/>
          </p:nvSpPr>
          <p:spPr>
            <a:xfrm>
              <a:off x="1841496" y="2427664"/>
              <a:ext cx="725679" cy="369332"/>
            </a:xfrm>
            <a:prstGeom prst="rect">
              <a:avLst/>
            </a:prstGeom>
          </p:spPr>
          <p:txBody>
            <a:bodyPr wrap="none">
              <a:spAutoFit/>
            </a:bodyPr>
            <a:lstStyle/>
            <a:p>
              <a:r>
                <a:rPr lang="en-GB" sz="1800" dirty="0" smtClean="0">
                  <a:solidFill>
                    <a:srgbClr val="EBD714"/>
                  </a:solidFill>
                  <a:effectLst>
                    <a:outerShdw blurRad="50800" dist="38100" dir="2700000" algn="tl" rotWithShape="0">
                      <a:srgbClr val="000000">
                        <a:alpha val="43000"/>
                      </a:srgbClr>
                    </a:outerShdw>
                  </a:effectLst>
                  <a:latin typeface="Trebuchet MS"/>
                </a:rPr>
                <a:t>2011</a:t>
              </a:r>
              <a:endParaRPr lang="en-US" sz="1800" dirty="0">
                <a:solidFill>
                  <a:srgbClr val="EBD714"/>
                </a:solidFill>
                <a:effectLst>
                  <a:outerShdw blurRad="50800" dist="38100" dir="2700000" algn="tl" rotWithShape="0">
                    <a:srgbClr val="000000">
                      <a:alpha val="43000"/>
                    </a:srgbClr>
                  </a:outerShdw>
                </a:effectLst>
                <a:latin typeface="Trebuchet MS"/>
              </a:endParaRPr>
            </a:p>
          </p:txBody>
        </p:sp>
        <p:sp>
          <p:nvSpPr>
            <p:cNvPr id="76" name="Rectangle 75"/>
            <p:cNvSpPr/>
            <p:nvPr/>
          </p:nvSpPr>
          <p:spPr>
            <a:xfrm>
              <a:off x="1522284" y="1268515"/>
              <a:ext cx="4335542" cy="338554"/>
            </a:xfrm>
            <a:prstGeom prst="rect">
              <a:avLst/>
            </a:prstGeom>
            <a:solidFill>
              <a:srgbClr val="FFFF00"/>
            </a:solidFill>
          </p:spPr>
          <p:txBody>
            <a:bodyPr wrap="none">
              <a:spAutoFit/>
            </a:bodyPr>
            <a:lstStyle/>
            <a:p>
              <a:r>
                <a:rPr lang="en-US" sz="1600" dirty="0" smtClean="0">
                  <a:solidFill>
                    <a:schemeClr val="tx1"/>
                  </a:solidFill>
                  <a:latin typeface="Trebuchet MS"/>
                </a:rPr>
                <a:t>Saul </a:t>
              </a:r>
              <a:r>
                <a:rPr lang="en-US" sz="1600" dirty="0" err="1" smtClean="0">
                  <a:solidFill>
                    <a:schemeClr val="tx1"/>
                  </a:solidFill>
                  <a:latin typeface="Trebuchet MS"/>
                </a:rPr>
                <a:t>Perlmutter</a:t>
              </a:r>
              <a:r>
                <a:rPr lang="en-US" sz="1600" dirty="0" smtClean="0">
                  <a:solidFill>
                    <a:schemeClr val="tx1"/>
                  </a:solidFill>
                  <a:latin typeface="Trebuchet MS"/>
                </a:rPr>
                <a:t>, Brian Schmidt, Adam </a:t>
              </a:r>
              <a:r>
                <a:rPr lang="en-US" sz="1600" dirty="0" err="1" smtClean="0">
                  <a:solidFill>
                    <a:schemeClr val="tx1"/>
                  </a:solidFill>
                  <a:latin typeface="Trebuchet MS"/>
                </a:rPr>
                <a:t>Riess</a:t>
              </a:r>
              <a:endParaRPr lang="en-US" sz="1600" dirty="0">
                <a:solidFill>
                  <a:schemeClr val="tx1"/>
                </a:solidFill>
                <a:latin typeface="Trebuchet MS"/>
              </a:endParaRPr>
            </a:p>
          </p:txBody>
        </p:sp>
      </p:grpSp>
      <p:pic>
        <p:nvPicPr>
          <p:cNvPr id="78" name="Picture 77" descr="darkenergy_logo.jpg"/>
          <p:cNvPicPr>
            <a:picLocks noChangeAspect="1"/>
          </p:cNvPicPr>
          <p:nvPr/>
        </p:nvPicPr>
        <p:blipFill>
          <a:blip r:embed="rId5"/>
          <a:stretch>
            <a:fillRect/>
          </a:stretch>
        </p:blipFill>
        <p:spPr>
          <a:xfrm>
            <a:off x="372533" y="321727"/>
            <a:ext cx="846667" cy="609600"/>
          </a:xfrm>
          <a:prstGeom prst="rect">
            <a:avLst/>
          </a:prstGeom>
        </p:spPr>
      </p:pic>
      <p:grpSp>
        <p:nvGrpSpPr>
          <p:cNvPr id="3" name="Group 2"/>
          <p:cNvGrpSpPr/>
          <p:nvPr/>
        </p:nvGrpSpPr>
        <p:grpSpPr>
          <a:xfrm>
            <a:off x="6646864" y="2032000"/>
            <a:ext cx="2979737" cy="3416300"/>
            <a:chOff x="6646864" y="2032000"/>
            <a:chExt cx="2979737" cy="3416300"/>
          </a:xfrm>
        </p:grpSpPr>
        <p:pic>
          <p:nvPicPr>
            <p:cNvPr id="142350" name="Picture 64"/>
            <p:cNvPicPr>
              <a:picLocks noChangeAspect="1" noChangeArrowheads="1"/>
            </p:cNvPicPr>
            <p:nvPr/>
          </p:nvPicPr>
          <p:blipFill>
            <a:blip r:embed="rId6"/>
            <a:srcRect/>
            <a:stretch>
              <a:fillRect/>
            </a:stretch>
          </p:blipFill>
          <p:spPr bwMode="auto">
            <a:xfrm>
              <a:off x="6646864" y="2032000"/>
              <a:ext cx="2979737" cy="3416300"/>
            </a:xfrm>
            <a:prstGeom prst="rect">
              <a:avLst/>
            </a:prstGeom>
            <a:noFill/>
            <a:ln w="9525">
              <a:noFill/>
              <a:miter lim="800000"/>
              <a:headEnd/>
              <a:tailEnd/>
            </a:ln>
          </p:spPr>
        </p:pic>
        <p:sp>
          <p:nvSpPr>
            <p:cNvPr id="142351" name="Rectangle 65"/>
            <p:cNvSpPr>
              <a:spLocks noChangeArrowheads="1"/>
            </p:cNvSpPr>
            <p:nvPr/>
          </p:nvSpPr>
          <p:spPr bwMode="auto">
            <a:xfrm>
              <a:off x="7697789" y="2214563"/>
              <a:ext cx="1878012" cy="338138"/>
            </a:xfrm>
            <a:prstGeom prst="rect">
              <a:avLst/>
            </a:prstGeom>
            <a:noFill/>
            <a:ln w="9525">
              <a:noFill/>
              <a:miter lim="800000"/>
              <a:headEnd/>
              <a:tailEnd/>
            </a:ln>
          </p:spPr>
          <p:txBody>
            <a:bodyPr wrap="none">
              <a:prstTxWarp prst="textNoShape">
                <a:avLst/>
              </a:prstTxWarp>
              <a:spAutoFit/>
            </a:bodyPr>
            <a:lstStyle/>
            <a:p>
              <a:r>
                <a:rPr lang="en-GB" sz="1600" dirty="0">
                  <a:solidFill>
                    <a:schemeClr val="bg1"/>
                  </a:solidFill>
                  <a:latin typeface="Trebuchet MS"/>
                </a:rPr>
                <a:t>Supernova 1987A</a:t>
              </a:r>
              <a:endParaRPr lang="en-US" sz="1600" b="0" dirty="0">
                <a:solidFill>
                  <a:schemeClr val="bg1"/>
                </a:solidFill>
                <a:latin typeface="Trebuchet MS"/>
              </a:endParaRPr>
            </a:p>
          </p:txBody>
        </p:sp>
      </p:grpSp>
      <p:sp>
        <p:nvSpPr>
          <p:cNvPr id="80" name="Rectangle 2"/>
          <p:cNvSpPr>
            <a:spLocks noGrp="1" noChangeArrowheads="1"/>
          </p:cNvSpPr>
          <p:nvPr>
            <p:ph type="title"/>
          </p:nvPr>
        </p:nvSpPr>
        <p:spPr>
          <a:xfrm>
            <a:off x="1117600" y="290513"/>
            <a:ext cx="8559800" cy="476250"/>
          </a:xfrm>
        </p:spPr>
        <p:txBody>
          <a:bodyPr/>
          <a:lstStyle/>
          <a:p>
            <a:r>
              <a:rPr lang="en-US" b="0" dirty="0" err="1" smtClean="0">
                <a:solidFill>
                  <a:schemeClr val="bg2"/>
                </a:solidFill>
                <a:latin typeface="Trebuchet MS"/>
              </a:rPr>
              <a:t>Entdeckung</a:t>
            </a:r>
            <a:r>
              <a:rPr lang="en-US" b="0" dirty="0" smtClean="0">
                <a:solidFill>
                  <a:schemeClr val="bg2"/>
                </a:solidFill>
                <a:latin typeface="Trebuchet MS"/>
              </a:rPr>
              <a:t> der </a:t>
            </a:r>
            <a:r>
              <a:rPr lang="en-US" b="0" dirty="0" err="1" smtClean="0">
                <a:solidFill>
                  <a:schemeClr val="bg2"/>
                </a:solidFill>
                <a:latin typeface="Trebuchet MS"/>
              </a:rPr>
              <a:t>dunklen</a:t>
            </a:r>
            <a:r>
              <a:rPr lang="en-US" b="0" dirty="0" smtClean="0">
                <a:solidFill>
                  <a:schemeClr val="bg2"/>
                </a:solidFill>
                <a:latin typeface="Trebuchet MS"/>
              </a:rPr>
              <a:t> </a:t>
            </a:r>
            <a:r>
              <a:rPr lang="en-US" b="0" dirty="0" err="1" smtClean="0">
                <a:solidFill>
                  <a:schemeClr val="bg2"/>
                </a:solidFill>
                <a:latin typeface="Trebuchet MS"/>
              </a:rPr>
              <a:t>Energie</a:t>
            </a:r>
            <a:r>
              <a:rPr lang="en-US" b="0" dirty="0" smtClean="0">
                <a:solidFill>
                  <a:schemeClr val="bg2"/>
                </a:solidFill>
                <a:latin typeface="Trebuchet MS"/>
              </a:rPr>
              <a:t> 1998</a:t>
            </a:r>
            <a:endParaRPr lang="en-US" b="0" dirty="0">
              <a:solidFill>
                <a:schemeClr val="bg2"/>
              </a:solidFill>
              <a:latin typeface="Trebuchet MS"/>
            </a:endParaRPr>
          </a:p>
        </p:txBody>
      </p:sp>
      <p:pic>
        <p:nvPicPr>
          <p:cNvPr id="81" name="Picture 80"/>
          <p:cNvPicPr preferRelativeResize="0">
            <a:picLocks noChangeAspect="1"/>
          </p:cNvPicPr>
          <p:nvPr/>
        </p:nvPicPr>
        <p:blipFill>
          <a:blip r:embed="rId7"/>
          <a:stretch>
            <a:fillRect/>
          </a:stretch>
        </p:blipFill>
        <p:spPr>
          <a:xfrm>
            <a:off x="1828800" y="1763279"/>
            <a:ext cx="664806" cy="664806"/>
          </a:xfrm>
          <a:prstGeom prst="rect">
            <a:avLst/>
          </a:prstGeom>
        </p:spPr>
      </p:pic>
      <p:sp>
        <p:nvSpPr>
          <p:cNvPr id="8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86" name="Date Placeholder 3"/>
          <p:cNvSpPr>
            <a:spLocks noGrp="1"/>
          </p:cNvSpPr>
          <p:nvPr>
            <p:ph type="dt" sz="quarter" idx="10"/>
          </p:nvPr>
        </p:nvSpPr>
        <p:spPr>
          <a:xfrm>
            <a:off x="584200" y="65659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87" name="Slide Number Placeholder 4"/>
          <p:cNvSpPr>
            <a:spLocks noGrp="1"/>
          </p:cNvSpPr>
          <p:nvPr>
            <p:ph type="sldNum" sz="quarter" idx="11"/>
          </p:nvPr>
        </p:nvSpPr>
        <p:spPr>
          <a:xfrm>
            <a:off x="5064125" y="6565900"/>
            <a:ext cx="515938" cy="304800"/>
          </a:xfrm>
          <a:noFill/>
        </p:spPr>
        <p:txBody>
          <a:bodyPr/>
          <a:lstStyle/>
          <a:p>
            <a:fld id="{A9AD4197-75D3-0D4F-BE4C-076FC8A3D78C}" type="slidenum">
              <a:rPr lang="en-US">
                <a:solidFill>
                  <a:srgbClr val="FFFFFF"/>
                </a:solidFill>
                <a:latin typeface="Arial" charset="0"/>
              </a:rPr>
              <a:pPr/>
              <a:t>13</a:t>
            </a:fld>
            <a:endParaRPr lang="en-US" b="0" i="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8484" name="Picture 13" descr="future_universe"/>
          <p:cNvPicPr>
            <a:picLocks noChangeAspect="1" noChangeArrowheads="1"/>
          </p:cNvPicPr>
          <p:nvPr/>
        </p:nvPicPr>
        <p:blipFill>
          <a:blip r:embed="rId3"/>
          <a:srcRect/>
          <a:stretch>
            <a:fillRect/>
          </a:stretch>
        </p:blipFill>
        <p:spPr bwMode="auto">
          <a:xfrm>
            <a:off x="1104901" y="955679"/>
            <a:ext cx="7475538" cy="5775325"/>
          </a:xfrm>
          <a:prstGeom prst="rect">
            <a:avLst/>
          </a:prstGeom>
          <a:noFill/>
          <a:ln w="9525">
            <a:noFill/>
            <a:miter lim="800000"/>
            <a:headEnd/>
            <a:tailEnd/>
          </a:ln>
        </p:spPr>
      </p:pic>
      <p:sp>
        <p:nvSpPr>
          <p:cNvPr id="7" name="Rectangle 4"/>
          <p:cNvSpPr>
            <a:spLocks noChangeArrowheads="1"/>
          </p:cNvSpPr>
          <p:nvPr/>
        </p:nvSpPr>
        <p:spPr bwMode="auto">
          <a:xfrm>
            <a:off x="1915662" y="321747"/>
            <a:ext cx="6000110"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Trebuchet MS"/>
              </a:rPr>
              <a:t>Entwicklung</a:t>
            </a:r>
            <a:r>
              <a:rPr lang="en-US" sz="3600" b="0" dirty="0" smtClean="0">
                <a:solidFill>
                  <a:schemeClr val="bg1">
                    <a:lumMod val="75000"/>
                  </a:schemeClr>
                </a:solidFill>
                <a:latin typeface="Trebuchet MS"/>
              </a:rPr>
              <a:t> des </a:t>
            </a:r>
            <a:r>
              <a:rPr lang="en-US" sz="3600" b="0" dirty="0" err="1" smtClean="0">
                <a:solidFill>
                  <a:schemeClr val="bg1">
                    <a:lumMod val="75000"/>
                  </a:schemeClr>
                </a:solidFill>
                <a:latin typeface="Trebuchet MS"/>
              </a:rPr>
              <a:t>Universums</a:t>
            </a:r>
            <a:endParaRPr lang="en-US" sz="3600" b="0" dirty="0">
              <a:solidFill>
                <a:schemeClr val="bg1">
                  <a:lumMod val="75000"/>
                </a:schemeClr>
              </a:solidFill>
              <a:latin typeface="Trebuchet MS"/>
            </a:endParaRPr>
          </a:p>
        </p:txBody>
      </p:sp>
      <p:pic>
        <p:nvPicPr>
          <p:cNvPr id="8" name="Picture 7" descr="big_rip.jpg"/>
          <p:cNvPicPr>
            <a:picLocks noChangeAspect="1"/>
          </p:cNvPicPr>
          <p:nvPr/>
        </p:nvPicPr>
        <p:blipFill>
          <a:blip r:embed="rId4"/>
          <a:stretch>
            <a:fillRect/>
          </a:stretch>
        </p:blipFill>
        <p:spPr>
          <a:xfrm>
            <a:off x="2697911" y="1155701"/>
            <a:ext cx="2500623" cy="1689100"/>
          </a:xfrm>
          <a:prstGeom prst="rect">
            <a:avLst/>
          </a:prstGeom>
        </p:spPr>
      </p:pic>
      <p:pic>
        <p:nvPicPr>
          <p:cNvPr id="9" name="Picture 8" descr="bigCrunch.jpg"/>
          <p:cNvPicPr>
            <a:picLocks noChangeAspect="1"/>
          </p:cNvPicPr>
          <p:nvPr/>
        </p:nvPicPr>
        <p:blipFill>
          <a:blip r:embed="rId5"/>
          <a:stretch>
            <a:fillRect/>
          </a:stretch>
        </p:blipFill>
        <p:spPr>
          <a:xfrm>
            <a:off x="5668434" y="4232807"/>
            <a:ext cx="2036234" cy="1386944"/>
          </a:xfrm>
          <a:prstGeom prst="rect">
            <a:avLst/>
          </a:prstGeom>
        </p:spPr>
      </p:pic>
      <p:sp>
        <p:nvSpPr>
          <p:cNvPr id="10" name="TextBox 9"/>
          <p:cNvSpPr txBox="1"/>
          <p:nvPr/>
        </p:nvSpPr>
        <p:spPr>
          <a:xfrm>
            <a:off x="1138766" y="6007100"/>
            <a:ext cx="774700" cy="288000"/>
          </a:xfrm>
          <a:prstGeom prst="rect">
            <a:avLst/>
          </a:prstGeom>
          <a:solidFill>
            <a:srgbClr val="FEEC68"/>
          </a:solidFill>
        </p:spPr>
        <p:txBody>
          <a:bodyPr wrap="square" rtlCol="0">
            <a:spAutoFit/>
          </a:bodyPr>
          <a:lstStyle/>
          <a:p>
            <a:r>
              <a:rPr lang="en-US" sz="1000" dirty="0" smtClean="0">
                <a:solidFill>
                  <a:srgbClr val="FF6600"/>
                </a:solidFill>
                <a:latin typeface="Trebuchet MS"/>
              </a:rPr>
              <a:t> </a:t>
            </a:r>
            <a:r>
              <a:rPr lang="en-US" sz="1000" dirty="0" smtClean="0">
                <a:solidFill>
                  <a:schemeClr val="tx1"/>
                </a:solidFill>
                <a:latin typeface="Trebuchet MS"/>
              </a:rPr>
              <a:t>URKNALL</a:t>
            </a:r>
            <a:endParaRPr lang="en-US" sz="1000" dirty="0">
              <a:solidFill>
                <a:srgbClr val="FF6600"/>
              </a:solidFill>
              <a:latin typeface="Trebuchet MS"/>
            </a:endParaRPr>
          </a:p>
        </p:txBody>
      </p:sp>
      <p:sp>
        <p:nvSpPr>
          <p:cNvPr id="11" name="TextBox 10"/>
          <p:cNvSpPr txBox="1"/>
          <p:nvPr/>
        </p:nvSpPr>
        <p:spPr>
          <a:xfrm rot="16200000">
            <a:off x="-508001" y="3003553"/>
            <a:ext cx="3886200"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GRÖSZE DES UNIVERSUMS    </a:t>
            </a:r>
            <a:endParaRPr lang="en-US" dirty="0">
              <a:solidFill>
                <a:schemeClr val="bg1"/>
              </a:solidFill>
              <a:latin typeface="Trebuchet MS"/>
            </a:endParaRPr>
          </a:p>
        </p:txBody>
      </p:sp>
      <p:sp>
        <p:nvSpPr>
          <p:cNvPr id="14" name="TextBox 13"/>
          <p:cNvSpPr txBox="1"/>
          <p:nvPr/>
        </p:nvSpPr>
        <p:spPr>
          <a:xfrm>
            <a:off x="2425700" y="6305553"/>
            <a:ext cx="5232401"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ZEIT  </a:t>
            </a:r>
            <a:endParaRPr lang="en-US" dirty="0">
              <a:solidFill>
                <a:schemeClr val="bg1"/>
              </a:solidFill>
              <a:latin typeface="Trebuchet MS"/>
            </a:endParaRPr>
          </a:p>
        </p:txBody>
      </p:sp>
      <p:sp>
        <p:nvSpPr>
          <p:cNvPr id="15" name="TextBox 14"/>
          <p:cNvSpPr txBox="1"/>
          <p:nvPr/>
        </p:nvSpPr>
        <p:spPr>
          <a:xfrm>
            <a:off x="4089398" y="6013453"/>
            <a:ext cx="4711702"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sz="1200" dirty="0" smtClean="0">
                <a:solidFill>
                  <a:schemeClr val="bg1"/>
                </a:solidFill>
                <a:latin typeface="Trebuchet MS"/>
              </a:rPr>
              <a:t>HEUTE (13,8 </a:t>
            </a:r>
            <a:r>
              <a:rPr lang="en-US" sz="1200" dirty="0" err="1" smtClean="0">
                <a:solidFill>
                  <a:schemeClr val="bg1"/>
                </a:solidFill>
                <a:latin typeface="Trebuchet MS"/>
              </a:rPr>
              <a:t>Milliarden</a:t>
            </a:r>
            <a:r>
              <a:rPr lang="en-US" sz="1200" dirty="0" smtClean="0">
                <a:solidFill>
                  <a:schemeClr val="bg1"/>
                </a:solidFill>
                <a:latin typeface="Trebuchet MS"/>
              </a:rPr>
              <a:t> </a:t>
            </a:r>
            <a:r>
              <a:rPr lang="en-US" sz="1200" dirty="0" err="1" smtClean="0">
                <a:solidFill>
                  <a:schemeClr val="bg1"/>
                </a:solidFill>
                <a:latin typeface="Trebuchet MS"/>
              </a:rPr>
              <a:t>Jahre</a:t>
            </a:r>
            <a:r>
              <a:rPr lang="en-US" sz="1200" dirty="0" smtClean="0">
                <a:solidFill>
                  <a:schemeClr val="bg1"/>
                </a:solidFill>
                <a:latin typeface="Trebuchet MS"/>
              </a:rPr>
              <a:t>)            ZUKUNFT </a:t>
            </a:r>
            <a:r>
              <a:rPr lang="en-US" dirty="0" smtClean="0">
                <a:solidFill>
                  <a:schemeClr val="bg1"/>
                </a:solidFill>
                <a:latin typeface="Trebuchet MS"/>
              </a:rPr>
              <a:t> </a:t>
            </a:r>
            <a:endParaRPr lang="en-US" dirty="0">
              <a:solidFill>
                <a:schemeClr val="bg1"/>
              </a:solidFill>
              <a:latin typeface="Trebuchet MS"/>
            </a:endParaRPr>
          </a:p>
        </p:txBody>
      </p:sp>
      <p:grpSp>
        <p:nvGrpSpPr>
          <p:cNvPr id="2" name="Group 19"/>
          <p:cNvGrpSpPr/>
          <p:nvPr/>
        </p:nvGrpSpPr>
        <p:grpSpPr>
          <a:xfrm>
            <a:off x="3759201" y="4394200"/>
            <a:ext cx="1447800" cy="330200"/>
            <a:chOff x="3759200" y="4394200"/>
            <a:chExt cx="1447800" cy="330200"/>
          </a:xfrm>
        </p:grpSpPr>
        <p:sp>
          <p:nvSpPr>
            <p:cNvPr id="16" name="Rectangle 15"/>
            <p:cNvSpPr/>
            <p:nvPr/>
          </p:nvSpPr>
          <p:spPr bwMode="auto">
            <a:xfrm>
              <a:off x="3759200" y="4546600"/>
              <a:ext cx="711200" cy="177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7" name="Rectangle 16"/>
            <p:cNvSpPr/>
            <p:nvPr/>
          </p:nvSpPr>
          <p:spPr bwMode="auto">
            <a:xfrm>
              <a:off x="4025900" y="4559300"/>
              <a:ext cx="787400" cy="1524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Rectangle 17"/>
            <p:cNvSpPr/>
            <p:nvPr/>
          </p:nvSpPr>
          <p:spPr bwMode="auto">
            <a:xfrm>
              <a:off x="4178300" y="4483100"/>
              <a:ext cx="7112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4406900" y="4394200"/>
              <a:ext cx="8001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grpSp>
        <p:nvGrpSpPr>
          <p:cNvPr id="3" name="Group 23"/>
          <p:cNvGrpSpPr/>
          <p:nvPr/>
        </p:nvGrpSpPr>
        <p:grpSpPr>
          <a:xfrm>
            <a:off x="2184400" y="4762500"/>
            <a:ext cx="1371600" cy="660400"/>
            <a:chOff x="2184400" y="4762500"/>
            <a:chExt cx="1371600" cy="660400"/>
          </a:xfrm>
        </p:grpSpPr>
        <p:sp>
          <p:nvSpPr>
            <p:cNvPr id="21" name="Rectangle 20"/>
            <p:cNvSpPr/>
            <p:nvPr/>
          </p:nvSpPr>
          <p:spPr bwMode="auto">
            <a:xfrm>
              <a:off x="2413000" y="49403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2755900" y="47625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3" name="Rectangle 22"/>
            <p:cNvSpPr/>
            <p:nvPr/>
          </p:nvSpPr>
          <p:spPr bwMode="auto">
            <a:xfrm>
              <a:off x="2184400" y="5118100"/>
              <a:ext cx="8001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5" name="TextBox 24"/>
          <p:cNvSpPr txBox="1"/>
          <p:nvPr/>
        </p:nvSpPr>
        <p:spPr>
          <a:xfrm>
            <a:off x="7124699" y="1987551"/>
            <a:ext cx="1422402" cy="400110"/>
          </a:xfrm>
          <a:prstGeom prst="rect">
            <a:avLst/>
          </a:prstGeom>
          <a:solidFill>
            <a:schemeClr val="tx1"/>
          </a:solidFill>
        </p:spPr>
        <p:txBody>
          <a:bodyPr wrap="square" rtlCol="0">
            <a:spAutoFit/>
          </a:bodyPr>
          <a:lstStyle/>
          <a:p>
            <a:r>
              <a:rPr lang="en-US" sz="1000" dirty="0" smtClean="0">
                <a:solidFill>
                  <a:srgbClr val="FF6600"/>
                </a:solidFill>
                <a:latin typeface="Trebuchet MS"/>
              </a:rPr>
              <a:t>KONSTANTE</a:t>
            </a:r>
          </a:p>
          <a:p>
            <a:r>
              <a:rPr lang="en-US" sz="1000" dirty="0" smtClean="0">
                <a:solidFill>
                  <a:srgbClr val="FF6600"/>
                </a:solidFill>
                <a:latin typeface="Trebuchet MS"/>
              </a:rPr>
              <a:t>DUNKLE ENERGIE</a:t>
            </a:r>
            <a:endParaRPr lang="en-US" sz="1000" dirty="0">
              <a:solidFill>
                <a:srgbClr val="FF6600"/>
              </a:solidFill>
              <a:latin typeface="Trebuchet MS"/>
            </a:endParaRPr>
          </a:p>
        </p:txBody>
      </p:sp>
      <p:sp>
        <p:nvSpPr>
          <p:cNvPr id="26" name="TextBox 25"/>
          <p:cNvSpPr txBox="1"/>
          <p:nvPr/>
        </p:nvSpPr>
        <p:spPr>
          <a:xfrm>
            <a:off x="5194300" y="1695452"/>
            <a:ext cx="838201" cy="246221"/>
          </a:xfrm>
          <a:prstGeom prst="rect">
            <a:avLst/>
          </a:prstGeom>
          <a:solidFill>
            <a:schemeClr val="tx1"/>
          </a:solidFill>
        </p:spPr>
        <p:txBody>
          <a:bodyPr wrap="square" rtlCol="0">
            <a:spAutoFit/>
          </a:bodyPr>
          <a:lstStyle/>
          <a:p>
            <a:pPr algn="ctr"/>
            <a:r>
              <a:rPr lang="en-US" sz="1000" dirty="0" smtClean="0">
                <a:solidFill>
                  <a:schemeClr val="tx2">
                    <a:lumMod val="65000"/>
                    <a:lumOff val="35000"/>
                  </a:schemeClr>
                </a:solidFill>
                <a:latin typeface="Trebuchet MS"/>
              </a:rPr>
              <a:t>ENDKNALL</a:t>
            </a:r>
            <a:endParaRPr lang="en-US" sz="1000" dirty="0">
              <a:solidFill>
                <a:schemeClr val="tx2">
                  <a:lumMod val="65000"/>
                  <a:lumOff val="35000"/>
                </a:schemeClr>
              </a:solidFill>
              <a:latin typeface="Trebuchet MS"/>
            </a:endParaRPr>
          </a:p>
        </p:txBody>
      </p:sp>
      <p:sp>
        <p:nvSpPr>
          <p:cNvPr id="27" name="TextBox 26"/>
          <p:cNvSpPr txBox="1"/>
          <p:nvPr/>
        </p:nvSpPr>
        <p:spPr>
          <a:xfrm>
            <a:off x="7035799" y="3867153"/>
            <a:ext cx="1003301" cy="246221"/>
          </a:xfrm>
          <a:prstGeom prst="rect">
            <a:avLst/>
          </a:prstGeom>
          <a:solidFill>
            <a:schemeClr val="tx1"/>
          </a:solidFill>
        </p:spPr>
        <p:txBody>
          <a:bodyPr wrap="square" rtlCol="0">
            <a:spAutoFit/>
          </a:bodyPr>
          <a:lstStyle/>
          <a:p>
            <a:r>
              <a:rPr lang="en-US" sz="1000" dirty="0" smtClean="0">
                <a:solidFill>
                  <a:srgbClr val="008000"/>
                </a:solidFill>
                <a:latin typeface="Trebuchet MS"/>
              </a:rPr>
              <a:t>KOLLAPS</a:t>
            </a:r>
            <a:endParaRPr lang="en-US" sz="1000" dirty="0">
              <a:solidFill>
                <a:srgbClr val="008000"/>
              </a:solidFill>
              <a:latin typeface="Trebuchet MS"/>
            </a:endParaRPr>
          </a:p>
        </p:txBody>
      </p:sp>
      <p:sp>
        <p:nvSpPr>
          <p:cNvPr id="24"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28"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29"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14</a:t>
            </a:fld>
            <a:endParaRPr lang="en-US" b="0" i="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p>
            <a:pPr>
              <a:defRPr/>
            </a:pPr>
            <a:fld id="{46E01AC1-9AA4-A24C-9A37-A86FD825E15D}" type="slidenum">
              <a:rPr lang="en-US" smtClean="0"/>
              <a:pPr>
                <a:defRPr/>
              </a:pPr>
              <a:t>15</a:t>
            </a:fld>
            <a:endParaRPr lang="en-US" b="0" i="0"/>
          </a:p>
        </p:txBody>
      </p:sp>
      <p:sp>
        <p:nvSpPr>
          <p:cNvPr id="11" name="Rectangle 22"/>
          <p:cNvSpPr txBox="1">
            <a:spLocks noChangeArrowheads="1"/>
          </p:cNvSpPr>
          <p:nvPr/>
        </p:nvSpPr>
        <p:spPr bwMode="auto">
          <a:xfrm>
            <a:off x="584200" y="6553203"/>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5064125" y="6553203"/>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10" name="Rectangle 9"/>
          <p:cNvSpPr>
            <a:spLocks noChangeArrowheads="1"/>
          </p:cNvSpPr>
          <p:nvPr/>
        </p:nvSpPr>
        <p:spPr bwMode="auto">
          <a:xfrm>
            <a:off x="509163" y="593482"/>
            <a:ext cx="4916244" cy="1077218"/>
          </a:xfrm>
          <a:prstGeom prst="rect">
            <a:avLst/>
          </a:prstGeom>
          <a:noFill/>
          <a:ln w="9525">
            <a:noFill/>
            <a:miter lim="800000"/>
            <a:headEnd/>
            <a:tailEnd/>
          </a:ln>
          <a:effectLst/>
        </p:spPr>
        <p:txBody>
          <a:bodyPr wrap="square">
            <a:prstTxWarp prst="textNoShape">
              <a:avLst/>
            </a:prstTxWarp>
            <a:spAutoFit/>
          </a:bodyPr>
          <a:lstStyle/>
          <a:p>
            <a:pPr algn="ctr"/>
            <a:r>
              <a:rPr lang="en-GB" sz="3200" b="1" i="1" dirty="0" smtClean="0">
                <a:solidFill>
                  <a:schemeClr val="bg1"/>
                </a:solidFill>
                <a:latin typeface="Helvetica" pitchFamily="-109" charset="0"/>
              </a:rPr>
              <a:t>Vera Rubin </a:t>
            </a:r>
            <a:r>
              <a:rPr lang="en-GB" sz="3200" b="1" i="1" dirty="0" err="1" smtClean="0">
                <a:solidFill>
                  <a:schemeClr val="bg1"/>
                </a:solidFill>
                <a:latin typeface="Helvetica" pitchFamily="-109" charset="0"/>
              </a:rPr>
              <a:t>Observatorium</a:t>
            </a:r>
            <a:endParaRPr lang="en-GB" sz="3200" b="1" i="1" baseline="-25000" dirty="0" smtClean="0">
              <a:solidFill>
                <a:schemeClr val="bg1"/>
              </a:solidFill>
              <a:latin typeface="Helvetica" pitchFamily="-109" charset="0"/>
            </a:endParaRPr>
          </a:p>
        </p:txBody>
      </p:sp>
      <p:pic>
        <p:nvPicPr>
          <p:cNvPr id="14" name="Picture 13" descr="220px-Large_Synoptic_Survey_Telescope_3_4_render_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96665" y="404857"/>
            <a:ext cx="2748935" cy="2061701"/>
          </a:xfrm>
          <a:prstGeom prst="rect">
            <a:avLst/>
          </a:prstGeom>
        </p:spPr>
      </p:pic>
      <p:sp>
        <p:nvSpPr>
          <p:cNvPr id="15" name="Rectangle 14"/>
          <p:cNvSpPr>
            <a:spLocks noChangeArrowheads="1"/>
          </p:cNvSpPr>
          <p:nvPr/>
        </p:nvSpPr>
        <p:spPr bwMode="auto">
          <a:xfrm>
            <a:off x="6235699" y="6054482"/>
            <a:ext cx="2555207" cy="369332"/>
          </a:xfrm>
          <a:prstGeom prst="rect">
            <a:avLst/>
          </a:prstGeom>
          <a:noFill/>
          <a:ln w="9525">
            <a:noFill/>
            <a:miter lim="800000"/>
            <a:headEnd/>
            <a:tailEnd/>
          </a:ln>
          <a:effectLst/>
        </p:spPr>
        <p:txBody>
          <a:bodyPr wrap="square">
            <a:prstTxWarp prst="textNoShape">
              <a:avLst/>
            </a:prstTxWarp>
            <a:spAutoFit/>
          </a:bodyPr>
          <a:lstStyle/>
          <a:p>
            <a:pPr algn="r"/>
            <a:r>
              <a:rPr lang="en-GB" sz="1800" b="0" dirty="0" smtClean="0">
                <a:solidFill>
                  <a:schemeClr val="bg1"/>
                </a:solidFill>
                <a:latin typeface="Helvetica" pitchFamily="-109" charset="0"/>
              </a:rPr>
              <a:t>Cerro </a:t>
            </a:r>
            <a:r>
              <a:rPr lang="en-GB" sz="1800" b="0" dirty="0" err="1" smtClean="0">
                <a:solidFill>
                  <a:schemeClr val="bg1"/>
                </a:solidFill>
                <a:latin typeface="Helvetica" pitchFamily="-109" charset="0"/>
              </a:rPr>
              <a:t>Pachón</a:t>
            </a:r>
            <a:r>
              <a:rPr lang="en-GB" sz="1800" b="0" dirty="0" smtClean="0">
                <a:solidFill>
                  <a:schemeClr val="bg1"/>
                </a:solidFill>
                <a:latin typeface="Helvetica" pitchFamily="-109" charset="0"/>
              </a:rPr>
              <a:t>, Chile</a:t>
            </a:r>
            <a:endParaRPr lang="en-GB" sz="1800" b="0" baseline="-25000" dirty="0" smtClean="0">
              <a:solidFill>
                <a:schemeClr val="bg1"/>
              </a:solidFill>
              <a:latin typeface="Helvetica" pitchFamily="-109"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28"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16</a:t>
            </a:fld>
            <a:endParaRPr lang="en-US" b="0" i="0" dirty="0">
              <a:solidFill>
                <a:srgbClr val="FFFFFF"/>
              </a:solidFill>
              <a:latin typeface="Arial" charset="0"/>
            </a:endParaRPr>
          </a:p>
        </p:txBody>
      </p:sp>
      <p:sp>
        <p:nvSpPr>
          <p:cNvPr id="5" name="Rectangle 9"/>
          <p:cNvSpPr>
            <a:spLocks noChangeArrowheads="1"/>
          </p:cNvSpPr>
          <p:nvPr/>
        </p:nvSpPr>
        <p:spPr bwMode="auto">
          <a:xfrm>
            <a:off x="911225" y="1141949"/>
            <a:ext cx="8499475" cy="4616649"/>
          </a:xfrm>
          <a:prstGeom prst="rect">
            <a:avLst/>
          </a:prstGeom>
          <a:noFill/>
          <a:ln w="9525">
            <a:noFill/>
            <a:miter lim="800000"/>
            <a:headEnd/>
            <a:tailEnd/>
          </a:ln>
        </p:spPr>
        <p:txBody>
          <a:bodyPr wrap="square">
            <a:prstTxWarp prst="textNoShape">
              <a:avLst/>
            </a:prstTxWarp>
            <a:spAutoFit/>
          </a:bodyPr>
          <a:lstStyle/>
          <a:p>
            <a:pPr lvl="0"/>
            <a:r>
              <a:rPr lang="en-US" sz="2000" kern="0" dirty="0" smtClean="0">
                <a:solidFill>
                  <a:srgbClr val="E7C816"/>
                </a:solidFill>
                <a:latin typeface="Trebuchet MS"/>
                <a:ea typeface="ＭＳ Ｐゴシック" charset="-128"/>
                <a:cs typeface="ＭＳ Ｐゴシック" charset="-128"/>
              </a:rPr>
              <a:t>Was </a:t>
            </a:r>
            <a:r>
              <a:rPr lang="en-US" sz="2000" kern="0" dirty="0" err="1" smtClean="0">
                <a:solidFill>
                  <a:srgbClr val="E7C816"/>
                </a:solidFill>
                <a:latin typeface="Trebuchet MS"/>
                <a:ea typeface="ＭＳ Ｐゴシック" charset="-128"/>
                <a:cs typeface="ＭＳ Ｐゴシック" charset="-128"/>
              </a:rPr>
              <a:t>sind</a:t>
            </a:r>
            <a:r>
              <a:rPr lang="en-US" sz="2000" kern="0" dirty="0" smtClean="0">
                <a:solidFill>
                  <a:srgbClr val="E7C816"/>
                </a:solidFill>
                <a:latin typeface="Trebuchet MS"/>
                <a:ea typeface="ＭＳ Ｐゴシック" charset="-128"/>
                <a:cs typeface="ＭＳ Ｐゴシック" charset="-128"/>
              </a:rPr>
              <a:t> die </a:t>
            </a:r>
            <a:r>
              <a:rPr lang="en-US" sz="2000" kern="0" dirty="0" err="1" smtClean="0">
                <a:solidFill>
                  <a:srgbClr val="E7C816"/>
                </a:solidFill>
                <a:latin typeface="Trebuchet MS"/>
                <a:ea typeface="ＭＳ Ｐゴシック" charset="-128"/>
                <a:cs typeface="ＭＳ Ｐゴシック" charset="-128"/>
              </a:rPr>
              <a:t>Bestandteile</a:t>
            </a:r>
            <a:r>
              <a:rPr lang="en-US" sz="2000" kern="0" dirty="0" smtClean="0">
                <a:solidFill>
                  <a:srgbClr val="E7C816"/>
                </a:solidFill>
                <a:latin typeface="Trebuchet MS"/>
                <a:ea typeface="ＭＳ Ｐゴシック" charset="-128"/>
                <a:cs typeface="ＭＳ Ｐゴシック" charset="-128"/>
              </a:rPr>
              <a:t> des </a:t>
            </a:r>
            <a:r>
              <a:rPr lang="en-US" sz="2000" kern="0" dirty="0" err="1" smtClean="0">
                <a:solidFill>
                  <a:srgbClr val="E7C816"/>
                </a:solidFill>
                <a:latin typeface="Trebuchet MS"/>
                <a:ea typeface="ＭＳ Ｐゴシック" charset="-128"/>
                <a:cs typeface="ＭＳ Ｐゴシック" charset="-128"/>
              </a:rPr>
              <a:t>Universums</a:t>
            </a:r>
            <a:r>
              <a:rPr lang="en-US" sz="2000" kern="0" dirty="0" smtClean="0">
                <a:solidFill>
                  <a:srgbClr val="E7C816"/>
                </a:solidFill>
                <a:latin typeface="Trebuchet MS"/>
                <a:ea typeface="ＭＳ Ｐゴシック" charset="-128"/>
                <a:cs typeface="ＭＳ Ｐゴシック" charset="-128"/>
              </a:rPr>
              <a:t>?</a:t>
            </a:r>
            <a:endParaRPr lang="en-US" sz="2000" kern="0" dirty="0">
              <a:solidFill>
                <a:srgbClr val="E7C816"/>
              </a:solidFill>
              <a:latin typeface="Trebuchet MS"/>
              <a:ea typeface="ＭＳ Ｐゴシック" charset="-128"/>
              <a:cs typeface="ＭＳ Ｐゴシック" charset="-128"/>
            </a:endParaRPr>
          </a:p>
          <a:p>
            <a:endParaRPr lang="en-GB" sz="2000" b="0" dirty="0" smtClean="0">
              <a:solidFill>
                <a:srgbClr val="E7C816"/>
              </a:solidFill>
              <a:latin typeface="Trebuchet MS"/>
              <a:sym typeface="Symbol" pitchFamily="-109" charset="2"/>
            </a:endParaRPr>
          </a:p>
          <a:p>
            <a:r>
              <a:rPr lang="en-GB" sz="1800" b="0" dirty="0" err="1" smtClean="0">
                <a:solidFill>
                  <a:srgbClr val="FFFFFF"/>
                </a:solidFill>
                <a:latin typeface="Trebuchet MS"/>
                <a:sym typeface="Symbol" pitchFamily="-109" charset="2"/>
              </a:rPr>
              <a:t>Normale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Materie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Atome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baryonische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Materie</a:t>
            </a:r>
            <a:r>
              <a:rPr lang="en-GB" sz="1800" b="0" dirty="0" smtClean="0">
                <a:solidFill>
                  <a:srgbClr val="FFFFFF"/>
                </a:solidFill>
                <a:latin typeface="Trebuchet MS"/>
                <a:sym typeface="Symbol" pitchFamily="-109" charset="2"/>
              </a:rPr>
              <a:t>”): Quarks, </a:t>
            </a:r>
            <a:r>
              <a:rPr lang="en-GB" sz="1800" b="0" dirty="0" err="1" smtClean="0">
                <a:solidFill>
                  <a:srgbClr val="FFFFFF"/>
                </a:solidFill>
                <a:latin typeface="Trebuchet MS"/>
                <a:sym typeface="Symbol" pitchFamily="-109" charset="2"/>
              </a:rPr>
              <a:t>Leptonen</a:t>
            </a:r>
            <a:endParaRPr lang="en-GB" sz="1800" b="0" dirty="0" smtClean="0">
              <a:solidFill>
                <a:srgbClr val="FFFFFF"/>
              </a:solidFill>
              <a:latin typeface="Trebuchet MS"/>
              <a:sym typeface="Symbol" pitchFamily="-109" charset="2"/>
            </a:endParaRPr>
          </a:p>
          <a:p>
            <a:r>
              <a:rPr lang="en-GB" sz="1800" b="0" dirty="0" err="1" smtClean="0">
                <a:solidFill>
                  <a:srgbClr val="FFFFFF"/>
                </a:solidFill>
                <a:latin typeface="Trebuchet MS"/>
                <a:sym typeface="Symbol" pitchFamily="-109" charset="2"/>
              </a:rPr>
              <a:t>Dunkle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Materie</a:t>
            </a:r>
            <a:endParaRPr lang="en-GB" sz="1800" b="0" dirty="0" smtClean="0">
              <a:solidFill>
                <a:srgbClr val="FFFFFF"/>
              </a:solidFill>
              <a:latin typeface="Trebuchet MS"/>
              <a:sym typeface="Symbol" pitchFamily="-109" charset="2"/>
            </a:endParaRPr>
          </a:p>
          <a:p>
            <a:r>
              <a:rPr lang="en-GB" sz="1800" b="0" dirty="0" err="1" smtClean="0">
                <a:solidFill>
                  <a:srgbClr val="FFFFFF"/>
                </a:solidFill>
                <a:latin typeface="Trebuchet MS"/>
                <a:sym typeface="Symbol" pitchFamily="-109" charset="2"/>
              </a:rPr>
              <a:t>Dunkle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Energie</a:t>
            </a:r>
            <a:endParaRPr lang="en-GB" sz="1800" b="0" dirty="0" smtClean="0">
              <a:solidFill>
                <a:srgbClr val="FFFFFF"/>
              </a:solidFill>
              <a:latin typeface="Trebuchet MS"/>
              <a:sym typeface="Symbol" pitchFamily="-109" charset="2"/>
            </a:endParaRPr>
          </a:p>
          <a:p>
            <a:endParaRPr lang="en-GB" sz="1800" b="0" dirty="0">
              <a:solidFill>
                <a:schemeClr val="tx1"/>
              </a:solidFill>
              <a:latin typeface="Trebuchet MS"/>
              <a:sym typeface="Symbol" pitchFamily="-109" charset="2"/>
            </a:endParaRPr>
          </a:p>
          <a:p>
            <a:endParaRPr lang="en-GB" sz="1800" b="0" dirty="0" smtClean="0">
              <a:solidFill>
                <a:schemeClr val="tx1"/>
              </a:solidFill>
              <a:latin typeface="Trebuchet MS"/>
              <a:sym typeface="Symbol" pitchFamily="-109" charset="2"/>
            </a:endParaRPr>
          </a:p>
          <a:p>
            <a:pPr lvl="0"/>
            <a:r>
              <a:rPr lang="en-US" sz="2000" kern="0" dirty="0" err="1" smtClean="0">
                <a:solidFill>
                  <a:srgbClr val="E7C816"/>
                </a:solidFill>
                <a:latin typeface="Trebuchet MS"/>
                <a:ea typeface="ＭＳ Ｐゴシック" charset="-128"/>
                <a:cs typeface="ＭＳ Ｐゴシック" charset="-128"/>
              </a:rPr>
              <a:t>Welche</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Kräfte</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herrschen</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im</a:t>
            </a:r>
            <a:r>
              <a:rPr lang="en-US" sz="2000" kern="0" dirty="0" smtClean="0">
                <a:solidFill>
                  <a:srgbClr val="E7C816"/>
                </a:solidFill>
                <a:latin typeface="Trebuchet MS"/>
                <a:ea typeface="ＭＳ Ｐゴシック" charset="-128"/>
                <a:cs typeface="ＭＳ Ｐゴシック" charset="-128"/>
              </a:rPr>
              <a:t> </a:t>
            </a:r>
            <a:r>
              <a:rPr lang="en-US" sz="2000" kern="0" dirty="0" err="1" smtClean="0">
                <a:solidFill>
                  <a:srgbClr val="E7C816"/>
                </a:solidFill>
                <a:latin typeface="Trebuchet MS"/>
                <a:ea typeface="ＭＳ Ｐゴシック" charset="-128"/>
                <a:cs typeface="ＭＳ Ｐゴシック" charset="-128"/>
              </a:rPr>
              <a:t>Universum</a:t>
            </a:r>
            <a:r>
              <a:rPr lang="en-US" sz="2000" kern="0" dirty="0" smtClean="0">
                <a:solidFill>
                  <a:srgbClr val="E7C816"/>
                </a:solidFill>
                <a:latin typeface="Trebuchet MS"/>
                <a:ea typeface="ＭＳ Ｐゴシック" charset="-128"/>
                <a:cs typeface="ＭＳ Ｐゴシック" charset="-128"/>
              </a:rPr>
              <a:t>?</a:t>
            </a:r>
          </a:p>
          <a:p>
            <a:pPr lvl="0"/>
            <a:endParaRPr lang="en-US" sz="1800" kern="0" dirty="0" smtClean="0">
              <a:solidFill>
                <a:srgbClr val="000099"/>
              </a:solidFill>
              <a:latin typeface="Trebuchet MS"/>
              <a:ea typeface="ＭＳ Ｐゴシック" charset="-128"/>
              <a:cs typeface="ＭＳ Ｐゴシック" charset="-128"/>
            </a:endParaRPr>
          </a:p>
          <a:p>
            <a:r>
              <a:rPr lang="en-GB" sz="1800" b="0" dirty="0" err="1" smtClean="0">
                <a:solidFill>
                  <a:srgbClr val="FFFFFF"/>
                </a:solidFill>
                <a:latin typeface="Trebuchet MS"/>
                <a:sym typeface="Symbol" pitchFamily="-109" charset="2"/>
              </a:rPr>
              <a:t>Schwerkraft</a:t>
            </a:r>
            <a:endParaRPr lang="en-GB" sz="1800" b="0" dirty="0" smtClean="0">
              <a:solidFill>
                <a:srgbClr val="FFFFFF"/>
              </a:solidFill>
              <a:latin typeface="Trebuchet MS"/>
              <a:sym typeface="Symbol" pitchFamily="-109" charset="2"/>
            </a:endParaRPr>
          </a:p>
          <a:p>
            <a:r>
              <a:rPr lang="en-GB" sz="1800" b="0" dirty="0" err="1" smtClean="0">
                <a:solidFill>
                  <a:srgbClr val="FFFFFF"/>
                </a:solidFill>
                <a:latin typeface="Trebuchet MS"/>
                <a:sym typeface="Symbol" pitchFamily="-109" charset="2"/>
              </a:rPr>
              <a:t>Elektromagnetische</a:t>
            </a:r>
            <a:r>
              <a:rPr lang="en-GB" sz="1800" b="0" dirty="0" smtClean="0">
                <a:solidFill>
                  <a:srgbClr val="FFFFFF"/>
                </a:solidFill>
                <a:latin typeface="Trebuchet MS"/>
                <a:sym typeface="Symbol" pitchFamily="-109" charset="2"/>
              </a:rPr>
              <a:t> Kraft</a:t>
            </a:r>
          </a:p>
          <a:p>
            <a:r>
              <a:rPr lang="en-GB" sz="1800" b="0" dirty="0" smtClean="0">
                <a:solidFill>
                  <a:srgbClr val="FFFFFF"/>
                </a:solidFill>
                <a:latin typeface="Trebuchet MS"/>
                <a:sym typeface="Symbol" pitchFamily="-109" charset="2"/>
              </a:rPr>
              <a:t>Starke Kraft (</a:t>
            </a:r>
            <a:r>
              <a:rPr lang="en-GB" sz="1800" b="0" dirty="0" err="1" smtClean="0">
                <a:solidFill>
                  <a:srgbClr val="FFFFFF"/>
                </a:solidFill>
                <a:latin typeface="Trebuchet MS"/>
                <a:sym typeface="Symbol" pitchFamily="-109" charset="2"/>
              </a:rPr>
              <a:t>Kernkraft</a:t>
            </a:r>
            <a:r>
              <a:rPr lang="en-GB" sz="1800" b="0" dirty="0" smtClean="0">
                <a:solidFill>
                  <a:srgbClr val="FFFFFF"/>
                </a:solidFill>
                <a:latin typeface="Trebuchet MS"/>
                <a:sym typeface="Symbol" pitchFamily="-109" charset="2"/>
              </a:rPr>
              <a:t>)</a:t>
            </a:r>
          </a:p>
          <a:p>
            <a:r>
              <a:rPr lang="en-GB" sz="1800" b="0" dirty="0" err="1" smtClean="0">
                <a:solidFill>
                  <a:srgbClr val="FFFFFF"/>
                </a:solidFill>
                <a:latin typeface="Trebuchet MS"/>
                <a:sym typeface="Symbol" pitchFamily="-109" charset="2"/>
              </a:rPr>
              <a:t>Schwache</a:t>
            </a:r>
            <a:r>
              <a:rPr lang="en-GB" sz="1800" b="0" dirty="0" smtClean="0">
                <a:solidFill>
                  <a:srgbClr val="FFFFFF"/>
                </a:solidFill>
                <a:latin typeface="Trebuchet MS"/>
                <a:sym typeface="Symbol" pitchFamily="-109" charset="2"/>
              </a:rPr>
              <a:t> Kraft</a:t>
            </a:r>
          </a:p>
          <a:p>
            <a:endParaRPr lang="en-GB" sz="1800" b="0" dirty="0">
              <a:solidFill>
                <a:srgbClr val="FFFFFF"/>
              </a:solidFill>
              <a:latin typeface="Trebuchet MS"/>
              <a:sym typeface="Symbol" pitchFamily="-109" charset="2"/>
            </a:endParaRPr>
          </a:p>
          <a:p>
            <a:r>
              <a:rPr lang="en-GB" sz="1800" b="0" dirty="0" err="1" smtClean="0">
                <a:solidFill>
                  <a:srgbClr val="FFFFFF"/>
                </a:solidFill>
                <a:latin typeface="Trebuchet MS"/>
                <a:sym typeface="Symbol" pitchFamily="-109" charset="2"/>
              </a:rPr>
              <a:t>Kräfte</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werden</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durch</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Austausch</a:t>
            </a:r>
            <a:r>
              <a:rPr lang="en-GB" sz="1800" b="0" dirty="0" smtClean="0">
                <a:solidFill>
                  <a:srgbClr val="FFFFFF"/>
                </a:solidFill>
                <a:latin typeface="Trebuchet MS"/>
                <a:sym typeface="Symbol" pitchFamily="-109" charset="2"/>
              </a:rPr>
              <a:t> von </a:t>
            </a:r>
            <a:r>
              <a:rPr lang="en-GB" sz="1800" b="0" dirty="0" err="1" smtClean="0">
                <a:solidFill>
                  <a:srgbClr val="FFFFFF"/>
                </a:solidFill>
                <a:latin typeface="Trebuchet MS"/>
                <a:sym typeface="Symbol" pitchFamily="-109" charset="2"/>
              </a:rPr>
              <a:t>Teilchen</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Bosonen</a:t>
            </a:r>
            <a:r>
              <a:rPr lang="en-GB" sz="1800" b="0" dirty="0" smtClean="0">
                <a:solidFill>
                  <a:srgbClr val="FFFFFF"/>
                </a:solidFill>
                <a:latin typeface="Trebuchet MS"/>
                <a:sym typeface="Symbol" pitchFamily="-109" charset="2"/>
              </a:rPr>
              <a:t>) </a:t>
            </a:r>
            <a:r>
              <a:rPr lang="en-GB" sz="1800" b="0" dirty="0" err="1" smtClean="0">
                <a:solidFill>
                  <a:srgbClr val="FFFFFF"/>
                </a:solidFill>
                <a:latin typeface="Trebuchet MS"/>
                <a:sym typeface="Symbol" pitchFamily="-109" charset="2"/>
              </a:rPr>
              <a:t>vermittelt</a:t>
            </a:r>
            <a:r>
              <a:rPr lang="en-GB" sz="1800" b="0" dirty="0" smtClean="0">
                <a:solidFill>
                  <a:srgbClr val="FFFFFF"/>
                </a:solidFill>
                <a:latin typeface="Trebuchet MS"/>
                <a:sym typeface="Symbol" pitchFamily="-109" charset="2"/>
              </a:rPr>
              <a:t>.</a:t>
            </a:r>
            <a:endParaRPr lang="en-GB" sz="1800" b="0" dirty="0">
              <a:solidFill>
                <a:srgbClr val="FFFFFF"/>
              </a:solidFill>
              <a:latin typeface="Trebuchet MS"/>
              <a:sym typeface="Symbol" pitchFamily="-109" charset="2"/>
            </a:endParaRPr>
          </a:p>
          <a:p>
            <a:endParaRPr lang="en-GB" sz="1800" b="0" dirty="0">
              <a:solidFill>
                <a:schemeClr val="tx1"/>
              </a:solidFill>
              <a:latin typeface="Trebuchet MS"/>
              <a:sym typeface="Symbol" pitchFamily="-109" charset="2"/>
            </a:endParaRPr>
          </a:p>
        </p:txBody>
      </p:sp>
      <p:sp>
        <p:nvSpPr>
          <p:cNvPr id="7"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4378804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6"/>
          <p:cNvSpPr txBox="1">
            <a:spLocks noChangeArrowheads="1"/>
          </p:cNvSpPr>
          <p:nvPr/>
        </p:nvSpPr>
        <p:spPr bwMode="auto">
          <a:xfrm>
            <a:off x="854074" y="455613"/>
            <a:ext cx="8709025"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Aufbau</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der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Materie</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sp>
        <p:nvSpPr>
          <p:cNvPr id="25" name="Date Placeholder 3"/>
          <p:cNvSpPr>
            <a:spLocks noGrp="1"/>
          </p:cNvSpPr>
          <p:nvPr>
            <p:ph type="dt" sz="quarter" idx="10"/>
          </p:nvPr>
        </p:nvSpPr>
        <p:spPr>
          <a:xfrm>
            <a:off x="431800" y="6553200"/>
            <a:ext cx="2146300" cy="304800"/>
          </a:xfrm>
          <a:noFill/>
        </p:spPr>
        <p:txBody>
          <a:bodyPr/>
          <a:lstStyle/>
          <a:p>
            <a:r>
              <a:rPr lang="en-US" dirty="0">
                <a:latin typeface="Arial" charset="0"/>
              </a:rPr>
              <a:t>C.-E. Wulz</a:t>
            </a:r>
            <a:endParaRPr lang="en-US" b="0" i="0" dirty="0">
              <a:latin typeface="Arial" charset="0"/>
            </a:endParaRPr>
          </a:p>
        </p:txBody>
      </p:sp>
      <p:sp>
        <p:nvSpPr>
          <p:cNvPr id="28"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latin typeface="Arial" charset="0"/>
              </a:rPr>
              <a:pPr/>
              <a:t>17</a:t>
            </a:fld>
            <a:endParaRPr lang="en-US" b="0" i="0">
              <a:latin typeface="Arial" charset="0"/>
            </a:endParaRPr>
          </a:p>
        </p:txBody>
      </p:sp>
      <p:grpSp>
        <p:nvGrpSpPr>
          <p:cNvPr id="6" name="Group 5"/>
          <p:cNvGrpSpPr/>
          <p:nvPr/>
        </p:nvGrpSpPr>
        <p:grpSpPr>
          <a:xfrm>
            <a:off x="745245" y="1822587"/>
            <a:ext cx="8552659" cy="3812899"/>
            <a:chOff x="745245" y="1822587"/>
            <a:chExt cx="8552659" cy="3812899"/>
          </a:xfrm>
        </p:grpSpPr>
        <p:pic>
          <p:nvPicPr>
            <p:cNvPr id="7" name="Picture 4" descr="atom_zoom_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45" y="1822587"/>
              <a:ext cx="8401164" cy="36944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1400" y="4813300"/>
              <a:ext cx="2006600" cy="400110"/>
            </a:xfrm>
            <a:prstGeom prst="rect">
              <a:avLst/>
            </a:prstGeom>
            <a:solidFill>
              <a:schemeClr val="bg1"/>
            </a:solidFill>
          </p:spPr>
          <p:txBody>
            <a:bodyPr wrap="square" rtlCol="0">
              <a:spAutoFit/>
            </a:bodyPr>
            <a:lstStyle/>
            <a:p>
              <a:r>
                <a:rPr lang="en-US" sz="2000" dirty="0" smtClean="0">
                  <a:solidFill>
                    <a:schemeClr val="tx1"/>
                  </a:solidFill>
                  <a:latin typeface="Trebuchet MS"/>
                  <a:cs typeface="Trebuchet MS"/>
                </a:rPr>
                <a:t>Atom ~10</a:t>
              </a:r>
              <a:r>
                <a:rPr lang="en-US" sz="2000" baseline="30000" dirty="0" smtClean="0">
                  <a:solidFill>
                    <a:schemeClr val="tx1"/>
                  </a:solidFill>
                  <a:latin typeface="Trebuchet MS"/>
                  <a:cs typeface="Trebuchet MS"/>
                </a:rPr>
                <a:t>-10</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9" name="TextBox 8"/>
            <p:cNvSpPr txBox="1"/>
            <p:nvPr/>
          </p:nvSpPr>
          <p:spPr>
            <a:xfrm>
              <a:off x="3746500" y="4305300"/>
              <a:ext cx="1363249" cy="707886"/>
            </a:xfrm>
            <a:prstGeom prst="rect">
              <a:avLst/>
            </a:prstGeom>
            <a:solidFill>
              <a:schemeClr val="bg1"/>
            </a:solidFill>
          </p:spPr>
          <p:txBody>
            <a:bodyPr wrap="none" rtlCol="0">
              <a:spAutoFit/>
            </a:bodyPr>
            <a:lstStyle/>
            <a:p>
              <a:r>
                <a:rPr lang="en-US" sz="2000" dirty="0" err="1" smtClean="0">
                  <a:solidFill>
                    <a:schemeClr val="tx1"/>
                  </a:solidFill>
                  <a:latin typeface="Trebuchet MS"/>
                  <a:cs typeface="Trebuchet MS"/>
                </a:rPr>
                <a:t>Atomkern</a:t>
              </a:r>
              <a:r>
                <a:rPr lang="en-US" sz="2000" dirty="0" smtClean="0">
                  <a:solidFill>
                    <a:schemeClr val="tx1"/>
                  </a:solidFill>
                  <a:latin typeface="Trebuchet MS"/>
                  <a:cs typeface="Trebuchet MS"/>
                </a:rPr>
                <a:t> </a:t>
              </a:r>
            </a:p>
            <a:p>
              <a:r>
                <a:rPr lang="en-US" sz="2000" dirty="0" smtClean="0">
                  <a:solidFill>
                    <a:schemeClr val="tx1"/>
                  </a:solidFill>
                  <a:latin typeface="Trebuchet MS"/>
                  <a:cs typeface="Trebuchet MS"/>
                </a:rPr>
                <a:t>~10</a:t>
              </a:r>
              <a:r>
                <a:rPr lang="en-US" sz="2000" baseline="30000" dirty="0" smtClean="0">
                  <a:solidFill>
                    <a:schemeClr val="tx1"/>
                  </a:solidFill>
                  <a:latin typeface="Trebuchet MS"/>
                  <a:cs typeface="Trebuchet MS"/>
                </a:rPr>
                <a:t>-14</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10" name="TextBox 9"/>
            <p:cNvSpPr txBox="1"/>
            <p:nvPr/>
          </p:nvSpPr>
          <p:spPr>
            <a:xfrm>
              <a:off x="5359400" y="4927600"/>
              <a:ext cx="2066191" cy="707886"/>
            </a:xfrm>
            <a:prstGeom prst="rect">
              <a:avLst/>
            </a:prstGeom>
            <a:solidFill>
              <a:schemeClr val="bg1"/>
            </a:solidFill>
          </p:spPr>
          <p:txBody>
            <a:bodyPr wrap="none" rtlCol="0">
              <a:spAutoFit/>
            </a:bodyPr>
            <a:lstStyle/>
            <a:p>
              <a:pPr algn="ctr"/>
              <a:r>
                <a:rPr lang="en-US" sz="2000" dirty="0" smtClean="0">
                  <a:solidFill>
                    <a:schemeClr val="tx1"/>
                  </a:solidFill>
                  <a:latin typeface="Trebuchet MS"/>
                  <a:cs typeface="Trebuchet MS"/>
                </a:rPr>
                <a:t>Proton/Neutron </a:t>
              </a:r>
            </a:p>
            <a:p>
              <a:pPr algn="ctr"/>
              <a:r>
                <a:rPr lang="en-US" sz="2000" dirty="0" smtClean="0">
                  <a:solidFill>
                    <a:schemeClr val="tx1"/>
                  </a:solidFill>
                  <a:latin typeface="Trebuchet MS"/>
                  <a:cs typeface="Trebuchet MS"/>
                </a:rPr>
                <a:t>~10</a:t>
              </a:r>
              <a:r>
                <a:rPr lang="en-US" sz="2000" baseline="30000" dirty="0" smtClean="0">
                  <a:solidFill>
                    <a:schemeClr val="tx1"/>
                  </a:solidFill>
                  <a:latin typeface="Trebuchet MS"/>
                  <a:cs typeface="Trebuchet MS"/>
                </a:rPr>
                <a:t>-15</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12" name="TextBox 11"/>
            <p:cNvSpPr txBox="1"/>
            <p:nvPr/>
          </p:nvSpPr>
          <p:spPr>
            <a:xfrm>
              <a:off x="7797800" y="3530600"/>
              <a:ext cx="1423904" cy="707886"/>
            </a:xfrm>
            <a:prstGeom prst="rect">
              <a:avLst/>
            </a:prstGeom>
            <a:solidFill>
              <a:schemeClr val="bg1"/>
            </a:solidFill>
          </p:spPr>
          <p:txBody>
            <a:bodyPr wrap="none" rtlCol="0">
              <a:spAutoFit/>
            </a:bodyPr>
            <a:lstStyle/>
            <a:p>
              <a:pPr algn="ctr"/>
              <a:r>
                <a:rPr lang="en-US" sz="2000" dirty="0" smtClean="0">
                  <a:solidFill>
                    <a:schemeClr val="tx1"/>
                  </a:solidFill>
                  <a:latin typeface="Trebuchet MS"/>
                  <a:cs typeface="Trebuchet MS"/>
                </a:rPr>
                <a:t>Quark </a:t>
              </a:r>
            </a:p>
            <a:p>
              <a:pPr algn="ctr"/>
              <a:r>
                <a:rPr lang="en-US" sz="2000" dirty="0" smtClean="0">
                  <a:solidFill>
                    <a:schemeClr val="tx1"/>
                  </a:solidFill>
                  <a:latin typeface="Trebuchet MS"/>
                  <a:cs typeface="Trebuchet MS"/>
                </a:rPr>
                <a:t>&lt; ~10</a:t>
              </a:r>
              <a:r>
                <a:rPr lang="en-US" sz="2000" baseline="30000" dirty="0" smtClean="0">
                  <a:solidFill>
                    <a:schemeClr val="tx1"/>
                  </a:solidFill>
                  <a:latin typeface="Trebuchet MS"/>
                  <a:cs typeface="Trebuchet MS"/>
                </a:rPr>
                <a:t>-18</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13" name="TextBox 12"/>
            <p:cNvSpPr txBox="1"/>
            <p:nvPr/>
          </p:nvSpPr>
          <p:spPr>
            <a:xfrm>
              <a:off x="7874000" y="3556000"/>
              <a:ext cx="1423904" cy="707886"/>
            </a:xfrm>
            <a:prstGeom prst="rect">
              <a:avLst/>
            </a:prstGeom>
            <a:solidFill>
              <a:schemeClr val="bg1"/>
            </a:solidFill>
          </p:spPr>
          <p:txBody>
            <a:bodyPr wrap="none" rtlCol="0">
              <a:spAutoFit/>
            </a:bodyPr>
            <a:lstStyle/>
            <a:p>
              <a:pPr algn="ctr"/>
              <a:r>
                <a:rPr lang="en-US" sz="2000" dirty="0" smtClean="0">
                  <a:solidFill>
                    <a:schemeClr val="tx1"/>
                  </a:solidFill>
                  <a:latin typeface="Trebuchet MS"/>
                  <a:cs typeface="Trebuchet MS"/>
                </a:rPr>
                <a:t>Quark </a:t>
              </a:r>
            </a:p>
            <a:p>
              <a:pPr algn="ctr"/>
              <a:r>
                <a:rPr lang="en-US" sz="2000" dirty="0" smtClean="0">
                  <a:solidFill>
                    <a:schemeClr val="tx1"/>
                  </a:solidFill>
                  <a:latin typeface="Trebuchet MS"/>
                  <a:cs typeface="Trebuchet MS"/>
                </a:rPr>
                <a:t>&lt; ~10</a:t>
              </a:r>
              <a:r>
                <a:rPr lang="en-US" sz="2000" baseline="30000" dirty="0" smtClean="0">
                  <a:solidFill>
                    <a:schemeClr val="tx1"/>
                  </a:solidFill>
                  <a:latin typeface="Trebuchet MS"/>
                  <a:cs typeface="Trebuchet MS"/>
                </a:rPr>
                <a:t>-18</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14" name="TextBox 13"/>
            <p:cNvSpPr txBox="1"/>
            <p:nvPr/>
          </p:nvSpPr>
          <p:spPr>
            <a:xfrm>
              <a:off x="6642100" y="1841500"/>
              <a:ext cx="1423904" cy="707886"/>
            </a:xfrm>
            <a:prstGeom prst="rect">
              <a:avLst/>
            </a:prstGeom>
            <a:solidFill>
              <a:schemeClr val="bg1"/>
            </a:solidFill>
          </p:spPr>
          <p:txBody>
            <a:bodyPr wrap="none" rtlCol="0">
              <a:spAutoFit/>
            </a:bodyPr>
            <a:lstStyle/>
            <a:p>
              <a:pPr algn="ctr"/>
              <a:r>
                <a:rPr lang="en-US" sz="2000" dirty="0" err="1" smtClean="0">
                  <a:solidFill>
                    <a:schemeClr val="tx1"/>
                  </a:solidFill>
                  <a:latin typeface="Trebuchet MS"/>
                  <a:cs typeface="Trebuchet MS"/>
                </a:rPr>
                <a:t>Elektron</a:t>
              </a:r>
              <a:r>
                <a:rPr lang="en-US" sz="2000" dirty="0" smtClean="0">
                  <a:solidFill>
                    <a:schemeClr val="tx1"/>
                  </a:solidFill>
                  <a:latin typeface="Trebuchet MS"/>
                  <a:cs typeface="Trebuchet MS"/>
                </a:rPr>
                <a:t> </a:t>
              </a:r>
            </a:p>
            <a:p>
              <a:pPr algn="ctr"/>
              <a:r>
                <a:rPr lang="en-US" sz="2000" dirty="0" smtClean="0">
                  <a:solidFill>
                    <a:schemeClr val="tx1"/>
                  </a:solidFill>
                  <a:latin typeface="Trebuchet MS"/>
                  <a:cs typeface="Trebuchet MS"/>
                </a:rPr>
                <a:t>&lt; ~10</a:t>
              </a:r>
              <a:r>
                <a:rPr lang="en-US" sz="2000" baseline="30000" dirty="0" smtClean="0">
                  <a:solidFill>
                    <a:schemeClr val="tx1"/>
                  </a:solidFill>
                  <a:latin typeface="Trebuchet MS"/>
                  <a:cs typeface="Trebuchet MS"/>
                </a:rPr>
                <a:t>-18</a:t>
              </a:r>
              <a:r>
                <a:rPr lang="en-US" sz="2000" dirty="0" smtClean="0">
                  <a:solidFill>
                    <a:schemeClr val="tx1"/>
                  </a:solidFill>
                  <a:latin typeface="Trebuchet MS"/>
                  <a:cs typeface="Trebuchet MS"/>
                </a:rPr>
                <a:t> m</a:t>
              </a:r>
              <a:r>
                <a:rPr lang="en-US" sz="1800" dirty="0" smtClean="0">
                  <a:solidFill>
                    <a:schemeClr val="tx1"/>
                  </a:solidFill>
                  <a:latin typeface="Trebuchet MS"/>
                  <a:cs typeface="Trebuchet MS"/>
                </a:rPr>
                <a:t> </a:t>
              </a:r>
              <a:endParaRPr lang="en-US" sz="1800" dirty="0">
                <a:solidFill>
                  <a:schemeClr val="tx1"/>
                </a:solidFill>
                <a:latin typeface="Trebuchet MS"/>
                <a:cs typeface="Trebuchet MS"/>
              </a:endParaRPr>
            </a:p>
          </p:txBody>
        </p:sp>
        <p:sp>
          <p:nvSpPr>
            <p:cNvPr id="5" name="Rounded Rectangle 4"/>
            <p:cNvSpPr/>
            <p:nvPr/>
          </p:nvSpPr>
          <p:spPr bwMode="auto">
            <a:xfrm>
              <a:off x="5613400" y="3073400"/>
              <a:ext cx="1524000" cy="59690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Tree>
    <p:extLst>
      <p:ext uri="{BB962C8B-B14F-4D97-AF65-F5344CB8AC3E}">
        <p14:creationId xmlns:p14="http://schemas.microsoft.com/office/powerpoint/2010/main" val="32481682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18</a:t>
            </a:fld>
            <a:endParaRPr lang="en-US" b="0" i="0">
              <a:latin typeface="Arial" charset="0"/>
            </a:endParaRPr>
          </a:p>
        </p:txBody>
      </p:sp>
      <p:sp>
        <p:nvSpPr>
          <p:cNvPr id="22534" name="Rectangle 14"/>
          <p:cNvSpPr>
            <a:spLocks noChangeArrowheads="1"/>
          </p:cNvSpPr>
          <p:nvPr/>
        </p:nvSpPr>
        <p:spPr bwMode="auto">
          <a:xfrm>
            <a:off x="5651498" y="4593143"/>
            <a:ext cx="988171" cy="400110"/>
          </a:xfrm>
          <a:prstGeom prst="rect">
            <a:avLst/>
          </a:prstGeom>
          <a:solidFill>
            <a:srgbClr val="FF0000"/>
          </a:solidFill>
          <a:ln w="9525">
            <a:noFill/>
            <a:miter lim="800000"/>
            <a:headEnd/>
            <a:tailEnd/>
          </a:ln>
        </p:spPr>
        <p:txBody>
          <a:bodyPr wrap="none">
            <a:prstTxWarp prst="textNoShape">
              <a:avLst/>
            </a:prstTxWarp>
            <a:spAutoFit/>
          </a:bodyPr>
          <a:lstStyle/>
          <a:p>
            <a:r>
              <a:rPr lang="en-GB" sz="2000" dirty="0">
                <a:solidFill>
                  <a:srgbClr val="FFFF00"/>
                </a:solidFill>
                <a:latin typeface="Trebuchet MS"/>
              </a:rPr>
              <a:t>Proton</a:t>
            </a:r>
            <a:endParaRPr lang="en-US" sz="2000" dirty="0">
              <a:solidFill>
                <a:srgbClr val="F2A520"/>
              </a:solidFill>
              <a:latin typeface="Trebuchet MS"/>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Aufbau der Materie</a:t>
            </a:r>
            <a:endParaRPr lang="de-DE" dirty="0">
              <a:latin typeface="Trebuchet MS"/>
            </a:endParaRPr>
          </a:p>
        </p:txBody>
      </p:sp>
      <p:grpSp>
        <p:nvGrpSpPr>
          <p:cNvPr id="23" name="Group 22"/>
          <p:cNvGrpSpPr/>
          <p:nvPr/>
        </p:nvGrpSpPr>
        <p:grpSpPr>
          <a:xfrm>
            <a:off x="554045" y="1507056"/>
            <a:ext cx="5422901" cy="5298017"/>
            <a:chOff x="875772" y="965200"/>
            <a:chExt cx="5422901" cy="5298017"/>
          </a:xfrm>
        </p:grpSpPr>
        <p:grpSp>
          <p:nvGrpSpPr>
            <p:cNvPr id="2" name="Group 29"/>
            <p:cNvGrpSpPr>
              <a:grpSpLocks/>
            </p:cNvGrpSpPr>
            <p:nvPr/>
          </p:nvGrpSpPr>
          <p:grpSpPr bwMode="auto">
            <a:xfrm>
              <a:off x="875772" y="1037166"/>
              <a:ext cx="5422901" cy="5226051"/>
              <a:chOff x="509" y="624"/>
              <a:chExt cx="3416" cy="3292"/>
            </a:xfrm>
          </p:grpSpPr>
          <p:pic>
            <p:nvPicPr>
              <p:cNvPr id="22539" name="Picture 10"/>
              <p:cNvPicPr>
                <a:picLocks noChangeAspect="1" noChangeArrowheads="1"/>
              </p:cNvPicPr>
              <p:nvPr/>
            </p:nvPicPr>
            <p:blipFill>
              <a:blip r:embed="rId3"/>
              <a:srcRect/>
              <a:stretch>
                <a:fillRect/>
              </a:stretch>
            </p:blipFill>
            <p:spPr bwMode="auto">
              <a:xfrm>
                <a:off x="538" y="624"/>
                <a:ext cx="2574" cy="2939"/>
              </a:xfrm>
              <a:prstGeom prst="rect">
                <a:avLst/>
              </a:prstGeom>
              <a:noFill/>
              <a:ln w="9525">
                <a:noFill/>
                <a:miter lim="800000"/>
                <a:headEnd/>
                <a:tailEnd/>
              </a:ln>
            </p:spPr>
          </p:pic>
          <p:sp>
            <p:nvSpPr>
              <p:cNvPr id="22540" name="Text Box 20"/>
              <p:cNvSpPr txBox="1">
                <a:spLocks noChangeArrowheads="1"/>
              </p:cNvSpPr>
              <p:nvPr/>
            </p:nvSpPr>
            <p:spPr bwMode="auto">
              <a:xfrm>
                <a:off x="663" y="721"/>
                <a:ext cx="2347" cy="518"/>
              </a:xfrm>
              <a:prstGeom prst="rect">
                <a:avLst/>
              </a:prstGeom>
              <a:solidFill>
                <a:schemeClr val="tx1"/>
              </a:solidFill>
              <a:ln w="9525">
                <a:noFill/>
                <a:miter lim="800000"/>
                <a:headEnd/>
                <a:tailEnd/>
              </a:ln>
            </p:spPr>
            <p:txBody>
              <a:bodyPr>
                <a:prstTxWarp prst="textNoShape">
                  <a:avLst/>
                </a:prstTxWarp>
                <a:spAutoFit/>
              </a:bodyPr>
              <a:lstStyle/>
              <a:p>
                <a:pPr algn="ctr">
                  <a:lnSpc>
                    <a:spcPct val="75000"/>
                  </a:lnSpc>
                </a:pPr>
                <a:r>
                  <a:rPr lang="en-US" sz="3200" dirty="0">
                    <a:solidFill>
                      <a:srgbClr val="FF8000"/>
                    </a:solidFill>
                  </a:rPr>
                  <a:t>ELEMENTAR-</a:t>
                </a:r>
              </a:p>
              <a:p>
                <a:pPr algn="ctr">
                  <a:lnSpc>
                    <a:spcPct val="75000"/>
                  </a:lnSpc>
                </a:pPr>
                <a:r>
                  <a:rPr lang="en-US" sz="3200" dirty="0">
                    <a:solidFill>
                      <a:srgbClr val="FF8000"/>
                    </a:solidFill>
                  </a:rPr>
                  <a:t>TEILCHEN</a:t>
                </a:r>
              </a:p>
            </p:txBody>
          </p:sp>
          <p:sp>
            <p:nvSpPr>
              <p:cNvPr id="22541" name="Rectangle 21"/>
              <p:cNvSpPr>
                <a:spLocks noChangeArrowheads="1"/>
              </p:cNvSpPr>
              <p:nvPr/>
            </p:nvSpPr>
            <p:spPr bwMode="auto">
              <a:xfrm>
                <a:off x="509" y="3237"/>
                <a:ext cx="3416" cy="679"/>
              </a:xfrm>
              <a:prstGeom prst="rect">
                <a:avLst/>
              </a:prstGeom>
              <a:solidFill>
                <a:schemeClr val="tx1"/>
              </a:solidFill>
              <a:ln w="9525">
                <a:noFill/>
                <a:miter lim="800000"/>
                <a:headEnd/>
                <a:tailEnd/>
              </a:ln>
            </p:spPr>
            <p:txBody>
              <a:bodyPr wrap="square">
                <a:prstTxWarp prst="textNoShape">
                  <a:avLst/>
                </a:prstTxWarp>
                <a:spAutoFit/>
              </a:bodyPr>
              <a:lstStyle/>
              <a:p>
                <a:r>
                  <a:rPr lang="en-GB" sz="1800" dirty="0" smtClean="0">
                    <a:solidFill>
                      <a:srgbClr val="F2A520"/>
                    </a:solidFill>
                    <a:latin typeface="Trebuchet MS"/>
                  </a:rPr>
                  <a:t> </a:t>
                </a:r>
              </a:p>
              <a:p>
                <a:r>
                  <a:rPr lang="en-GB" sz="1800" dirty="0" smtClean="0">
                    <a:solidFill>
                      <a:srgbClr val="F2A520"/>
                    </a:solidFill>
                    <a:latin typeface="Trebuchet MS"/>
                  </a:rPr>
                  <a:t> </a:t>
                </a:r>
                <a:r>
                  <a:rPr lang="en-GB" sz="2400" dirty="0" smtClean="0">
                    <a:solidFill>
                      <a:srgbClr val="F2A520"/>
                    </a:solidFill>
                    <a:latin typeface="Trebuchet MS"/>
                  </a:rPr>
                  <a:t>3 </a:t>
                </a:r>
                <a:r>
                  <a:rPr lang="en-GB" sz="2400" dirty="0" err="1">
                    <a:solidFill>
                      <a:srgbClr val="F2A520"/>
                    </a:solidFill>
                    <a:latin typeface="Trebuchet MS"/>
                  </a:rPr>
                  <a:t>Generationen</a:t>
                </a:r>
                <a:r>
                  <a:rPr lang="en-GB" sz="2400" dirty="0">
                    <a:solidFill>
                      <a:srgbClr val="F2A520"/>
                    </a:solidFill>
                    <a:latin typeface="Trebuchet MS"/>
                  </a:rPr>
                  <a:t> von </a:t>
                </a:r>
                <a:r>
                  <a:rPr lang="en-GB" sz="2400" dirty="0" err="1" smtClean="0">
                    <a:solidFill>
                      <a:srgbClr val="F2A520"/>
                    </a:solidFill>
                    <a:latin typeface="Trebuchet MS"/>
                  </a:rPr>
                  <a:t>Materieteilchen</a:t>
                </a:r>
                <a:endParaRPr lang="en-GB" sz="2400" dirty="0" smtClean="0">
                  <a:solidFill>
                    <a:srgbClr val="F2A520"/>
                  </a:solidFill>
                  <a:latin typeface="Trebuchet MS"/>
                </a:endParaRPr>
              </a:p>
              <a:p>
                <a:endParaRPr lang="en-US" sz="2200" dirty="0">
                  <a:solidFill>
                    <a:srgbClr val="F2A520"/>
                  </a:solidFill>
                  <a:latin typeface="Trebuchet MS"/>
                </a:endParaRPr>
              </a:p>
            </p:txBody>
          </p:sp>
          <p:sp>
            <p:nvSpPr>
              <p:cNvPr id="22542" name="Rectangle 22"/>
              <p:cNvSpPr>
                <a:spLocks noChangeArrowheads="1"/>
              </p:cNvSpPr>
              <p:nvPr/>
            </p:nvSpPr>
            <p:spPr bwMode="auto">
              <a:xfrm rot="16200000">
                <a:off x="2029" y="2103"/>
                <a:ext cx="1761" cy="291"/>
              </a:xfrm>
              <a:prstGeom prst="rect">
                <a:avLst/>
              </a:prstGeom>
              <a:solidFill>
                <a:schemeClr val="tx1"/>
              </a:solidFill>
              <a:ln w="9525">
                <a:noFill/>
                <a:miter lim="800000"/>
                <a:headEnd/>
                <a:tailEnd/>
              </a:ln>
            </p:spPr>
            <p:txBody>
              <a:bodyPr wrap="square">
                <a:prstTxWarp prst="textNoShape">
                  <a:avLst/>
                </a:prstTxWarp>
                <a:spAutoFit/>
              </a:bodyPr>
              <a:lstStyle/>
              <a:p>
                <a:r>
                  <a:rPr lang="en-GB" sz="2400" dirty="0" smtClean="0">
                    <a:solidFill>
                      <a:srgbClr val="0BC8FF"/>
                    </a:solidFill>
                    <a:latin typeface="Arial" charset="0"/>
                  </a:rPr>
                  <a:t>     </a:t>
                </a:r>
                <a:r>
                  <a:rPr lang="en-GB" sz="2400" dirty="0" err="1" smtClean="0">
                    <a:solidFill>
                      <a:srgbClr val="0BC8FF"/>
                    </a:solidFill>
                    <a:latin typeface="Arial" charset="0"/>
                  </a:rPr>
                  <a:t>Kraftteilchen</a:t>
                </a:r>
                <a:r>
                  <a:rPr lang="en-GB" sz="2400" dirty="0" smtClean="0">
                    <a:solidFill>
                      <a:srgbClr val="0BC8FF"/>
                    </a:solidFill>
                    <a:latin typeface="Arial" charset="0"/>
                  </a:rPr>
                  <a:t>          </a:t>
                </a:r>
                <a:endParaRPr lang="en-US" sz="2400" dirty="0">
                  <a:solidFill>
                    <a:srgbClr val="0BDEFF"/>
                  </a:solidFill>
                  <a:latin typeface="Arial" charset="0"/>
                </a:endParaRPr>
              </a:p>
            </p:txBody>
          </p:sp>
          <p:sp>
            <p:nvSpPr>
              <p:cNvPr id="22543" name="Rectangle 27"/>
              <p:cNvSpPr>
                <a:spLocks noChangeArrowheads="1"/>
              </p:cNvSpPr>
              <p:nvPr/>
            </p:nvSpPr>
            <p:spPr bwMode="auto">
              <a:xfrm rot="-5400000">
                <a:off x="428" y="1716"/>
                <a:ext cx="672"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4" name="Rectangle 28"/>
              <p:cNvSpPr>
                <a:spLocks noChangeArrowheads="1"/>
              </p:cNvSpPr>
              <p:nvPr/>
            </p:nvSpPr>
            <p:spPr bwMode="auto">
              <a:xfrm rot="16200000">
                <a:off x="469" y="1737"/>
                <a:ext cx="612"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rgbClr val="FF129C"/>
                    </a:solidFill>
                    <a:latin typeface="Arial" charset="0"/>
                  </a:rPr>
                  <a:t>Quarks</a:t>
                </a:r>
                <a:endParaRPr lang="en-US" sz="2400">
                  <a:solidFill>
                    <a:srgbClr val="0BDEFF"/>
                  </a:solidFill>
                  <a:latin typeface="Lucida Grande" charset="0"/>
                </a:endParaRPr>
              </a:p>
            </p:txBody>
          </p:sp>
          <p:sp>
            <p:nvSpPr>
              <p:cNvPr id="22545" name="Rectangle 26"/>
              <p:cNvSpPr>
                <a:spLocks noChangeArrowheads="1"/>
              </p:cNvSpPr>
              <p:nvPr/>
            </p:nvSpPr>
            <p:spPr bwMode="auto">
              <a:xfrm rot="-5400000">
                <a:off x="392" y="2496"/>
                <a:ext cx="744"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6" name="Rectangle 24"/>
              <p:cNvSpPr>
                <a:spLocks noChangeArrowheads="1"/>
              </p:cNvSpPr>
              <p:nvPr/>
            </p:nvSpPr>
            <p:spPr bwMode="auto">
              <a:xfrm rot="16200000">
                <a:off x="393" y="2518"/>
                <a:ext cx="764"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chemeClr val="bg2"/>
                    </a:solidFill>
                    <a:latin typeface="Arial" charset="0"/>
                  </a:rPr>
                  <a:t>Leptonen</a:t>
                </a:r>
                <a:endParaRPr lang="en-US" sz="2400">
                  <a:solidFill>
                    <a:srgbClr val="0BDEFF"/>
                  </a:solidFill>
                  <a:latin typeface="Lucida Grande" charset="0"/>
                </a:endParaRPr>
              </a:p>
            </p:txBody>
          </p:sp>
        </p:grpSp>
        <p:sp>
          <p:nvSpPr>
            <p:cNvPr id="20" name="Rectangle 19"/>
            <p:cNvSpPr/>
            <p:nvPr/>
          </p:nvSpPr>
          <p:spPr bwMode="auto">
            <a:xfrm>
              <a:off x="1439334" y="1981199"/>
              <a:ext cx="1066800" cy="3268133"/>
            </a:xfrm>
            <a:prstGeom prst="rect">
              <a:avLst/>
            </a:prstGeom>
            <a:noFill/>
            <a:ln w="50800" cap="flat" cmpd="sng" algn="ctr">
              <a:solidFill>
                <a:srgbClr val="B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4910667" y="965200"/>
              <a:ext cx="152400" cy="431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4"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5"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27" name="Picture 26" descr="proton.jpg"/>
          <p:cNvPicPr>
            <a:picLocks noChangeAspect="1"/>
          </p:cNvPicPr>
          <p:nvPr/>
        </p:nvPicPr>
        <p:blipFill>
          <a:blip r:embed="rId4"/>
          <a:stretch>
            <a:fillRect/>
          </a:stretch>
        </p:blipFill>
        <p:spPr>
          <a:xfrm>
            <a:off x="4910667" y="3124962"/>
            <a:ext cx="2287117" cy="2463048"/>
          </a:xfrm>
          <a:prstGeom prst="rect">
            <a:avLst/>
          </a:prstGeom>
        </p:spPr>
      </p:pic>
      <p:pic>
        <p:nvPicPr>
          <p:cNvPr id="28" name="Picture 27" descr="neutron.jpg"/>
          <p:cNvPicPr>
            <a:picLocks noChangeAspect="1"/>
          </p:cNvPicPr>
          <p:nvPr/>
        </p:nvPicPr>
        <p:blipFill>
          <a:blip r:embed="rId5"/>
          <a:stretch>
            <a:fillRect/>
          </a:stretch>
        </p:blipFill>
        <p:spPr>
          <a:xfrm>
            <a:off x="6947535" y="3113168"/>
            <a:ext cx="2298065" cy="2474840"/>
          </a:xfrm>
          <a:prstGeom prst="rect">
            <a:avLst/>
          </a:prstGeom>
        </p:spPr>
      </p:pic>
      <p:sp>
        <p:nvSpPr>
          <p:cNvPr id="21" name="TextBox 20"/>
          <p:cNvSpPr txBox="1"/>
          <p:nvPr/>
        </p:nvSpPr>
        <p:spPr>
          <a:xfrm>
            <a:off x="558801" y="905933"/>
            <a:ext cx="8890000" cy="1569660"/>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Nur</a:t>
            </a:r>
            <a:r>
              <a:rPr lang="en-US" sz="2400" b="0" dirty="0" smtClean="0">
                <a:solidFill>
                  <a:srgbClr val="FFED94"/>
                </a:solidFill>
                <a:latin typeface="Trebuchet MS"/>
              </a:rPr>
              <a:t> die 1. Generation von Quarks und </a:t>
            </a:r>
            <a:r>
              <a:rPr lang="en-US" sz="2400" b="0" dirty="0" err="1" smtClean="0">
                <a:solidFill>
                  <a:srgbClr val="FFED94"/>
                </a:solidFill>
                <a:latin typeface="Trebuchet MS"/>
              </a:rPr>
              <a:t>Leptonen</a:t>
            </a:r>
            <a:r>
              <a:rPr lang="en-US" sz="2400" b="0" dirty="0" smtClean="0">
                <a:solidFill>
                  <a:srgbClr val="FFED94"/>
                </a:solidFill>
                <a:latin typeface="Trebuchet MS"/>
              </a:rPr>
              <a:t> </a:t>
            </a:r>
            <a:r>
              <a:rPr lang="en-US" sz="2400" b="0" dirty="0" err="1" smtClean="0">
                <a:solidFill>
                  <a:srgbClr val="FFED94"/>
                </a:solidFill>
                <a:latin typeface="Trebuchet MS"/>
              </a:rPr>
              <a:t>spielt</a:t>
            </a:r>
            <a:r>
              <a:rPr lang="en-US" sz="2400" b="0" dirty="0" smtClean="0">
                <a:solidFill>
                  <a:srgbClr val="FFED94"/>
                </a:solidFill>
                <a:latin typeface="Trebuchet MS"/>
              </a:rPr>
              <a:t> </a:t>
            </a:r>
            <a:r>
              <a:rPr lang="en-US" sz="2400" b="0" dirty="0" err="1" smtClean="0">
                <a:solidFill>
                  <a:srgbClr val="FFED94"/>
                </a:solidFill>
                <a:latin typeface="Trebuchet MS"/>
              </a:rPr>
              <a:t>Rolle</a:t>
            </a:r>
            <a:r>
              <a:rPr lang="en-US" sz="2400" b="0" dirty="0" smtClean="0">
                <a:solidFill>
                  <a:srgbClr val="FFED94"/>
                </a:solidFill>
                <a:latin typeface="Trebuchet MS"/>
              </a:rPr>
              <a:t> </a:t>
            </a:r>
            <a:r>
              <a:rPr lang="en-US" sz="2400" b="0" dirty="0" err="1" smtClean="0">
                <a:solidFill>
                  <a:srgbClr val="FFED94"/>
                </a:solidFill>
                <a:latin typeface="Trebuchet MS"/>
              </a:rPr>
              <a:t>beim</a:t>
            </a:r>
            <a:r>
              <a:rPr lang="en-US" sz="2400" b="0" dirty="0" smtClean="0">
                <a:solidFill>
                  <a:srgbClr val="FFED94"/>
                </a:solidFill>
                <a:latin typeface="Trebuchet MS"/>
              </a:rPr>
              <a:t> </a:t>
            </a:r>
            <a:r>
              <a:rPr lang="en-US" sz="2400" b="0" dirty="0" err="1" smtClean="0">
                <a:solidFill>
                  <a:srgbClr val="FFED94"/>
                </a:solidFill>
                <a:latin typeface="Trebuchet MS"/>
              </a:rPr>
              <a:t>Aufbau</a:t>
            </a:r>
            <a:r>
              <a:rPr lang="en-US" sz="2400" b="0" dirty="0" smtClean="0">
                <a:solidFill>
                  <a:srgbClr val="FFED94"/>
                </a:solidFill>
                <a:latin typeface="Trebuchet MS"/>
              </a:rPr>
              <a:t> </a:t>
            </a:r>
            <a:r>
              <a:rPr lang="en-US" sz="2400" b="0" dirty="0" err="1" smtClean="0">
                <a:solidFill>
                  <a:srgbClr val="FFED94"/>
                </a:solidFill>
                <a:latin typeface="Trebuchet MS"/>
              </a:rPr>
              <a:t>normaler</a:t>
            </a:r>
            <a:r>
              <a:rPr lang="en-US" sz="2400" b="0" dirty="0" smtClean="0">
                <a:solidFill>
                  <a:srgbClr val="FFED94"/>
                </a:solidFill>
                <a:latin typeface="Trebuchet MS"/>
              </a:rPr>
              <a:t> </a:t>
            </a:r>
            <a:r>
              <a:rPr lang="en-US" sz="2400" b="0" dirty="0" err="1" smtClean="0">
                <a:solidFill>
                  <a:srgbClr val="FFED94"/>
                </a:solidFill>
                <a:latin typeface="Trebuchet MS"/>
              </a:rPr>
              <a:t>Materie</a:t>
            </a:r>
            <a:r>
              <a:rPr lang="en-US" sz="2400" b="0" dirty="0" smtClean="0">
                <a:solidFill>
                  <a:srgbClr val="FFED94"/>
                </a:solidFill>
                <a:latin typeface="Trebuchet MS"/>
              </a:rPr>
              <a:t>. Die </a:t>
            </a:r>
            <a:r>
              <a:rPr lang="en-US" sz="2400" b="0" dirty="0" err="1" smtClean="0">
                <a:solidFill>
                  <a:srgbClr val="FFED94"/>
                </a:solidFill>
                <a:latin typeface="Trebuchet MS"/>
              </a:rPr>
              <a:t>anderen</a:t>
            </a:r>
            <a:r>
              <a:rPr lang="en-US" sz="2400" b="0" dirty="0" smtClean="0">
                <a:solidFill>
                  <a:srgbClr val="FFED94"/>
                </a:solidFill>
                <a:latin typeface="Trebuchet MS"/>
              </a:rPr>
              <a:t> </a:t>
            </a:r>
            <a:r>
              <a:rPr lang="en-US" sz="2400" b="0" dirty="0" err="1" smtClean="0">
                <a:solidFill>
                  <a:srgbClr val="FFED94"/>
                </a:solidFill>
                <a:latin typeface="Trebuchet MS"/>
              </a:rPr>
              <a:t>existierten</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a:t>
            </a:r>
            <a:r>
              <a:rPr lang="en-US" sz="2400" b="0" dirty="0" err="1" smtClean="0">
                <a:solidFill>
                  <a:srgbClr val="FFED94"/>
                </a:solidFill>
                <a:latin typeface="Trebuchet MS"/>
              </a:rPr>
              <a:t>kurz</a:t>
            </a:r>
            <a:r>
              <a:rPr lang="en-US" sz="2400" b="0" dirty="0" smtClean="0">
                <a:solidFill>
                  <a:srgbClr val="FFED94"/>
                </a:solidFill>
                <a:latin typeface="Trebuchet MS"/>
              </a:rPr>
              <a:t> </a:t>
            </a:r>
            <a:r>
              <a:rPr lang="en-US" sz="2400" b="0" dirty="0" err="1" smtClean="0">
                <a:solidFill>
                  <a:srgbClr val="FFED94"/>
                </a:solidFill>
                <a:latin typeface="Trebuchet MS"/>
              </a:rPr>
              <a:t>nach</a:t>
            </a:r>
            <a:r>
              <a:rPr lang="en-US" sz="2400" b="0" dirty="0" smtClean="0">
                <a:solidFill>
                  <a:srgbClr val="FFED94"/>
                </a:solidFill>
                <a:latin typeface="Trebuchet MS"/>
              </a:rPr>
              <a:t> </a:t>
            </a:r>
            <a:r>
              <a:rPr lang="en-US" sz="2400" b="0" dirty="0" err="1" smtClean="0">
                <a:solidFill>
                  <a:srgbClr val="FFED94"/>
                </a:solidFill>
                <a:latin typeface="Trebuchet MS"/>
              </a:rPr>
              <a:t>dem</a:t>
            </a:r>
            <a:r>
              <a:rPr lang="en-US" sz="2400" b="0" dirty="0" smtClean="0">
                <a:solidFill>
                  <a:srgbClr val="FFED94"/>
                </a:solidFill>
                <a:latin typeface="Trebuchet MS"/>
              </a:rPr>
              <a:t> </a:t>
            </a:r>
            <a:r>
              <a:rPr lang="en-US" sz="2400" b="0" dirty="0" err="1" smtClean="0">
                <a:solidFill>
                  <a:srgbClr val="FFED94"/>
                </a:solidFill>
                <a:latin typeface="Trebuchet MS"/>
              </a:rPr>
              <a:t>Urknall</a:t>
            </a:r>
            <a:r>
              <a:rPr lang="en-US" sz="2400" b="0" dirty="0" smtClean="0">
                <a:solidFill>
                  <a:srgbClr val="FFED94"/>
                </a:solidFill>
                <a:latin typeface="Trebuchet MS"/>
              </a:rPr>
              <a:t>. </a:t>
            </a:r>
            <a:r>
              <a:rPr lang="en-US" sz="2400" b="0" dirty="0" err="1" smtClean="0">
                <a:solidFill>
                  <a:srgbClr val="FFED94"/>
                </a:solidFill>
                <a:latin typeface="Trebuchet MS"/>
              </a:rPr>
              <a:t>Heute</a:t>
            </a:r>
            <a:r>
              <a:rPr lang="en-US" sz="2400" b="0" dirty="0" smtClean="0">
                <a:solidFill>
                  <a:srgbClr val="FFED94"/>
                </a:solidFill>
                <a:latin typeface="Trebuchet MS"/>
              </a:rPr>
              <a:t> </a:t>
            </a:r>
            <a:r>
              <a:rPr lang="en-US" sz="2400" b="0" dirty="0" err="1" smtClean="0">
                <a:solidFill>
                  <a:srgbClr val="FFED94"/>
                </a:solidFill>
                <a:latin typeface="Trebuchet MS"/>
              </a:rPr>
              <a:t>treten</a:t>
            </a:r>
            <a:r>
              <a:rPr lang="en-US" sz="2400" b="0" dirty="0" smtClean="0">
                <a:solidFill>
                  <a:srgbClr val="FFED94"/>
                </a:solidFill>
                <a:latin typeface="Trebuchet MS"/>
              </a:rPr>
              <a:t> </a:t>
            </a:r>
            <a:r>
              <a:rPr lang="en-US" sz="2400" b="0" dirty="0" err="1" smtClean="0">
                <a:solidFill>
                  <a:srgbClr val="FFED94"/>
                </a:solidFill>
                <a:latin typeface="Trebuchet MS"/>
              </a:rPr>
              <a:t>sie</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in </a:t>
            </a:r>
            <a:r>
              <a:rPr lang="en-US" sz="2400" b="0" dirty="0" err="1" smtClean="0">
                <a:solidFill>
                  <a:srgbClr val="FFED94"/>
                </a:solidFill>
                <a:latin typeface="Trebuchet MS"/>
              </a:rPr>
              <a:t>der</a:t>
            </a:r>
            <a:r>
              <a:rPr lang="en-US" sz="2400" b="0" dirty="0" smtClean="0">
                <a:solidFill>
                  <a:srgbClr val="FFED94"/>
                </a:solidFill>
                <a:latin typeface="Trebuchet MS"/>
              </a:rPr>
              <a:t> </a:t>
            </a:r>
            <a:r>
              <a:rPr lang="en-US" sz="2400" b="0" dirty="0" err="1" smtClean="0">
                <a:solidFill>
                  <a:srgbClr val="FFED94"/>
                </a:solidFill>
                <a:latin typeface="Trebuchet MS"/>
              </a:rPr>
              <a:t>kosmischen</a:t>
            </a:r>
            <a:r>
              <a:rPr lang="en-US" sz="2400" b="0" dirty="0" smtClean="0">
                <a:solidFill>
                  <a:srgbClr val="FFED94"/>
                </a:solidFill>
                <a:latin typeface="Trebuchet MS"/>
              </a:rPr>
              <a:t> </a:t>
            </a:r>
            <a:r>
              <a:rPr lang="en-US" sz="2400" b="0" dirty="0" err="1" smtClean="0">
                <a:solidFill>
                  <a:srgbClr val="FFED94"/>
                </a:solidFill>
                <a:latin typeface="Trebuchet MS"/>
              </a:rPr>
              <a:t>Strahlung</a:t>
            </a:r>
            <a:r>
              <a:rPr lang="en-US" sz="2400" b="0" dirty="0" smtClean="0">
                <a:solidFill>
                  <a:srgbClr val="FFED94"/>
                </a:solidFill>
                <a:latin typeface="Trebuchet MS"/>
              </a:rPr>
              <a:t> auf </a:t>
            </a:r>
            <a:r>
              <a:rPr lang="en-US" sz="2400" b="0" dirty="0" err="1" smtClean="0">
                <a:solidFill>
                  <a:srgbClr val="FFED94"/>
                </a:solidFill>
                <a:latin typeface="Trebuchet MS"/>
              </a:rPr>
              <a:t>oder</a:t>
            </a:r>
            <a:r>
              <a:rPr lang="en-US" sz="2400" b="0" dirty="0" smtClean="0">
                <a:solidFill>
                  <a:srgbClr val="FFED94"/>
                </a:solidFill>
                <a:latin typeface="Trebuchet MS"/>
              </a:rPr>
              <a:t> </a:t>
            </a:r>
            <a:r>
              <a:rPr lang="en-US" sz="2400" b="0" dirty="0" err="1" smtClean="0">
                <a:solidFill>
                  <a:srgbClr val="FFED94"/>
                </a:solidFill>
                <a:latin typeface="Trebuchet MS"/>
              </a:rPr>
              <a:t>werden</a:t>
            </a:r>
            <a:r>
              <a:rPr lang="en-US" sz="2400" b="0" dirty="0" smtClean="0">
                <a:solidFill>
                  <a:srgbClr val="FFED94"/>
                </a:solidFill>
                <a:latin typeface="Trebuchet MS"/>
              </a:rPr>
              <a:t> in </a:t>
            </a:r>
            <a:r>
              <a:rPr lang="en-US" sz="2400" b="0" dirty="0" err="1" smtClean="0">
                <a:solidFill>
                  <a:srgbClr val="FFED94"/>
                </a:solidFill>
                <a:latin typeface="Trebuchet MS"/>
              </a:rPr>
              <a:t>Beschleunigern</a:t>
            </a:r>
            <a:r>
              <a:rPr lang="en-US" sz="2400" b="0" dirty="0" smtClean="0">
                <a:solidFill>
                  <a:srgbClr val="FFED94"/>
                </a:solidFill>
                <a:latin typeface="Trebuchet MS"/>
              </a:rPr>
              <a:t> </a:t>
            </a:r>
            <a:r>
              <a:rPr lang="en-US" sz="2400" b="0" dirty="0" err="1" smtClean="0">
                <a:solidFill>
                  <a:srgbClr val="FFED94"/>
                </a:solidFill>
                <a:latin typeface="Trebuchet MS"/>
              </a:rPr>
              <a:t>erzeugt</a:t>
            </a:r>
            <a:r>
              <a:rPr lang="en-US" sz="2400" b="0" dirty="0" smtClean="0">
                <a:solidFill>
                  <a:srgbClr val="FFED94"/>
                </a:solidFill>
                <a:latin typeface="Trebuchet MS"/>
              </a:rPr>
              <a:t>.</a:t>
            </a:r>
            <a:endParaRPr lang="en-US" sz="2400" b="0" dirty="0">
              <a:solidFill>
                <a:srgbClr val="FFED94"/>
              </a:solidFill>
              <a:latin typeface="Trebuchet MS"/>
            </a:endParaRPr>
          </a:p>
        </p:txBody>
      </p:sp>
      <p:sp>
        <p:nvSpPr>
          <p:cNvPr id="2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08301" y="4635500"/>
            <a:ext cx="6557433" cy="1549400"/>
          </a:xfrm>
          <a:solidFill>
            <a:schemeClr val="tx1">
              <a:alpha val="53000"/>
            </a:schemeClr>
          </a:solidFill>
        </p:spPr>
        <p:txBody>
          <a:bodyPr/>
          <a:lstStyle/>
          <a:p>
            <a:r>
              <a:rPr lang="en-US" sz="3200" b="0" dirty="0" err="1" smtClean="0">
                <a:solidFill>
                  <a:srgbClr val="FFFFFF"/>
                </a:solidFill>
                <a:latin typeface="Trebuchet MS"/>
                <a:cs typeface="Trebuchet MS"/>
              </a:rPr>
              <a:t>Der</a:t>
            </a:r>
            <a:r>
              <a:rPr lang="en-US" sz="3200" b="0" dirty="0" smtClean="0">
                <a:solidFill>
                  <a:srgbClr val="FFFFFF"/>
                </a:solidFill>
                <a:latin typeface="Trebuchet MS"/>
                <a:cs typeface="Trebuchet MS"/>
              </a:rPr>
              <a:t> LHC </a:t>
            </a:r>
            <a:r>
              <a:rPr lang="en-US" sz="3200" b="0" dirty="0" err="1" smtClean="0">
                <a:solidFill>
                  <a:srgbClr val="FFFFFF"/>
                </a:solidFill>
                <a:latin typeface="Trebuchet MS"/>
                <a:cs typeface="Trebuchet MS"/>
              </a:rPr>
              <a:t>ist</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eine</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Zeitmaschine</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genau</a:t>
            </a:r>
            <a:r>
              <a:rPr lang="en-US" sz="3200" b="0" dirty="0" smtClean="0">
                <a:solidFill>
                  <a:srgbClr val="FFFFFF"/>
                </a:solidFill>
                <a:latin typeface="Trebuchet MS"/>
                <a:cs typeface="Trebuchet MS"/>
              </a:rPr>
              <a:t> so </a:t>
            </a:r>
            <a:r>
              <a:rPr lang="en-US" sz="3200" b="0" dirty="0" err="1" smtClean="0">
                <a:solidFill>
                  <a:srgbClr val="FFFFFF"/>
                </a:solidFill>
                <a:latin typeface="Trebuchet MS"/>
                <a:cs typeface="Trebuchet MS"/>
              </a:rPr>
              <a:t>wie</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Teleskope</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oder</a:t>
            </a:r>
            <a:r>
              <a:rPr lang="en-US" sz="3200" b="0" dirty="0" smtClean="0">
                <a:solidFill>
                  <a:srgbClr val="FFFFFF"/>
                </a:solidFill>
                <a:latin typeface="Trebuchet MS"/>
                <a:cs typeface="Trebuchet MS"/>
              </a:rPr>
              <a:t> </a:t>
            </a:r>
            <a:r>
              <a:rPr lang="en-US" sz="3200" b="0" dirty="0" err="1" smtClean="0">
                <a:solidFill>
                  <a:srgbClr val="FFFFFF"/>
                </a:solidFill>
                <a:latin typeface="Trebuchet MS"/>
                <a:cs typeface="Trebuchet MS"/>
              </a:rPr>
              <a:t>Raumsonden</a:t>
            </a:r>
            <a:r>
              <a:rPr lang="en-US" sz="3200" b="0" dirty="0" smtClean="0">
                <a:solidFill>
                  <a:srgbClr val="FFFFFF"/>
                </a:solidFill>
                <a:latin typeface="Trebuchet MS"/>
                <a:cs typeface="Trebuchet MS"/>
              </a:rPr>
              <a:t>!</a:t>
            </a:r>
            <a:endParaRPr lang="en-US" sz="3200" b="0" dirty="0">
              <a:solidFill>
                <a:srgbClr val="FFFFFF"/>
              </a:solidFill>
              <a:latin typeface="Trebuchet MS"/>
              <a:cs typeface="Trebuchet MS"/>
            </a:endParaRPr>
          </a:p>
        </p:txBody>
      </p:sp>
      <p:sp>
        <p:nvSpPr>
          <p:cNvPr id="7" name="Rectangle 23"/>
          <p:cNvSpPr>
            <a:spLocks noGrp="1" noChangeArrowheads="1"/>
          </p:cNvSpPr>
          <p:nvPr>
            <p:ph type="sldNum" sz="quarter" idx="4294967295"/>
          </p:nvPr>
        </p:nvSpPr>
        <p:spPr bwMode="auto">
          <a:xfrm>
            <a:off x="4911725" y="6603999"/>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19</a:t>
            </a:fld>
            <a:endParaRPr lang="en-US" b="0"/>
          </a:p>
        </p:txBody>
      </p:sp>
      <p:sp>
        <p:nvSpPr>
          <p:cNvPr id="8" name="Date Placeholder 7"/>
          <p:cNvSpPr>
            <a:spLocks noGrp="1"/>
          </p:cNvSpPr>
          <p:nvPr>
            <p:ph type="dt" sz="half" idx="10"/>
          </p:nvPr>
        </p:nvSpPr>
        <p:spPr>
          <a:xfrm>
            <a:off x="431800" y="6603999"/>
            <a:ext cx="2146300" cy="304800"/>
          </a:xfrm>
        </p:spPr>
        <p:txBody>
          <a:bodyPr/>
          <a:lstStyle/>
          <a:p>
            <a:pPr algn="l">
              <a:defRPr/>
            </a:pPr>
            <a:r>
              <a:rPr lang="de-CH" sz="1000" i="1" dirty="0" smtClean="0">
                <a:solidFill>
                  <a:srgbClr val="FFFFFF"/>
                </a:solidFill>
                <a:latin typeface="Arial"/>
              </a:rPr>
              <a:t>C.-E. Wulz</a:t>
            </a:r>
            <a:endParaRPr lang="en-US" sz="1000" b="0" i="1" dirty="0">
              <a:solidFill>
                <a:srgbClr val="FFFFFF"/>
              </a:solidFill>
              <a:latin typeface="Arial"/>
            </a:endParaRPr>
          </a:p>
        </p:txBody>
      </p:sp>
      <p:sp>
        <p:nvSpPr>
          <p:cNvPr id="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QuarkstoCosmos"/>
          <p:cNvPicPr>
            <a:picLocks noChangeAspect="1" noChangeArrowheads="1"/>
          </p:cNvPicPr>
          <p:nvPr/>
        </p:nvPicPr>
        <p:blipFill>
          <a:blip r:embed="rId3">
            <a:extLst>
              <a:ext uri="{28A0092B-C50C-407E-A947-70E740481C1C}">
                <a14:useLocalDpi xmlns:a14="http://schemas.microsoft.com/office/drawing/2010/main" val="0"/>
              </a:ext>
            </a:extLst>
          </a:blip>
          <a:srcRect l="1897" t="7135" r="4321" b="1097"/>
          <a:stretch>
            <a:fillRect/>
          </a:stretch>
        </p:blipFill>
        <p:spPr bwMode="auto">
          <a:xfrm>
            <a:off x="0" y="-889000"/>
            <a:ext cx="10134600" cy="78501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7" name="Rectangle 3"/>
          <p:cNvSpPr>
            <a:spLocks noChangeArrowheads="1"/>
          </p:cNvSpPr>
          <p:nvPr/>
        </p:nvSpPr>
        <p:spPr bwMode="auto">
          <a:xfrm>
            <a:off x="603250" y="1508125"/>
            <a:ext cx="8747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400" dirty="0" err="1" smtClean="0">
                <a:solidFill>
                  <a:srgbClr val="FFFF00"/>
                </a:solidFill>
                <a:latin typeface="Trebuchet MS"/>
                <a:cs typeface="Trebuchet MS"/>
              </a:rPr>
              <a:t>Wann</a:t>
            </a:r>
            <a:r>
              <a:rPr lang="en-GB" sz="2400" dirty="0" smtClean="0">
                <a:solidFill>
                  <a:srgbClr val="FFFF00"/>
                </a:solidFill>
                <a:latin typeface="Trebuchet MS"/>
                <a:cs typeface="Trebuchet MS"/>
              </a:rPr>
              <a:t> und </a:t>
            </a:r>
            <a:r>
              <a:rPr lang="en-GB" sz="2400" dirty="0" err="1" smtClean="0">
                <a:solidFill>
                  <a:srgbClr val="FFFF00"/>
                </a:solidFill>
                <a:latin typeface="Trebuchet MS"/>
                <a:cs typeface="Trebuchet MS"/>
              </a:rPr>
              <a:t>wie</a:t>
            </a:r>
            <a:r>
              <a:rPr lang="en-GB" sz="2400" dirty="0" smtClean="0">
                <a:solidFill>
                  <a:srgbClr val="FFFF00"/>
                </a:solidFill>
                <a:latin typeface="Trebuchet MS"/>
                <a:cs typeface="Trebuchet MS"/>
              </a:rPr>
              <a:t> </a:t>
            </a:r>
            <a:r>
              <a:rPr lang="en-GB" sz="2400" dirty="0" err="1" smtClean="0">
                <a:solidFill>
                  <a:srgbClr val="FFFF00"/>
                </a:solidFill>
                <a:latin typeface="Trebuchet MS"/>
                <a:cs typeface="Trebuchet MS"/>
              </a:rPr>
              <a:t>ist</a:t>
            </a:r>
            <a:r>
              <a:rPr lang="en-GB" sz="2400" dirty="0" smtClean="0">
                <a:solidFill>
                  <a:srgbClr val="FFFF00"/>
                </a:solidFill>
                <a:latin typeface="Trebuchet MS"/>
                <a:cs typeface="Trebuchet MS"/>
              </a:rPr>
              <a:t> </a:t>
            </a:r>
            <a:r>
              <a:rPr lang="en-GB" sz="2400" dirty="0">
                <a:solidFill>
                  <a:srgbClr val="FFFF00"/>
                </a:solidFill>
                <a:latin typeface="Trebuchet MS"/>
                <a:cs typeface="Trebuchet MS"/>
              </a:rPr>
              <a:t>das </a:t>
            </a:r>
            <a:r>
              <a:rPr lang="en-GB" sz="2400" dirty="0" err="1">
                <a:solidFill>
                  <a:srgbClr val="FFFF00"/>
                </a:solidFill>
                <a:latin typeface="Trebuchet MS"/>
                <a:cs typeface="Trebuchet MS"/>
              </a:rPr>
              <a:t>Universum</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entstanden</a:t>
            </a:r>
            <a:r>
              <a:rPr lang="en-GB" sz="2400" dirty="0">
                <a:solidFill>
                  <a:srgbClr val="FFFF00"/>
                </a:solidFill>
                <a:latin typeface="Trebuchet MS"/>
                <a:cs typeface="Trebuchet MS"/>
              </a:rPr>
              <a:t>? </a:t>
            </a:r>
          </a:p>
          <a:p>
            <a:r>
              <a:rPr lang="en-GB" sz="2400" dirty="0" err="1">
                <a:solidFill>
                  <a:srgbClr val="FFFF00"/>
                </a:solidFill>
                <a:latin typeface="Trebuchet MS"/>
                <a:cs typeface="Trebuchet MS"/>
              </a:rPr>
              <a:t>Wie</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wird</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es</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sich</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weiterentwickeln</a:t>
            </a:r>
            <a:r>
              <a:rPr lang="en-GB" sz="2400" dirty="0">
                <a:solidFill>
                  <a:srgbClr val="FFFF00"/>
                </a:solidFill>
                <a:latin typeface="Trebuchet MS"/>
                <a:cs typeface="Trebuchet MS"/>
              </a:rPr>
              <a:t>?</a:t>
            </a:r>
            <a:endParaRPr lang="en-US" sz="2400" dirty="0">
              <a:solidFill>
                <a:srgbClr val="FFFF00"/>
              </a:solidFill>
              <a:latin typeface="Trebuchet MS"/>
              <a:cs typeface="Trebuchet MS"/>
            </a:endParaRPr>
          </a:p>
        </p:txBody>
      </p:sp>
      <p:sp>
        <p:nvSpPr>
          <p:cNvPr id="16388" name="Rectangle 4"/>
          <p:cNvSpPr>
            <a:spLocks noChangeArrowheads="1"/>
          </p:cNvSpPr>
          <p:nvPr/>
        </p:nvSpPr>
        <p:spPr bwMode="auto">
          <a:xfrm>
            <a:off x="908050" y="5546725"/>
            <a:ext cx="79710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400" dirty="0" err="1">
                <a:solidFill>
                  <a:srgbClr val="FFFF00"/>
                </a:solidFill>
                <a:latin typeface="Trebuchet MS"/>
                <a:cs typeface="Trebuchet MS"/>
              </a:rPr>
              <a:t>Woraus</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besteht</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es</a:t>
            </a:r>
            <a:r>
              <a:rPr lang="en-GB" sz="2400" dirty="0">
                <a:solidFill>
                  <a:srgbClr val="FFFF00"/>
                </a:solidFill>
                <a:latin typeface="Trebuchet MS"/>
                <a:cs typeface="Trebuchet MS"/>
              </a:rPr>
              <a:t>?</a:t>
            </a:r>
          </a:p>
          <a:p>
            <a:r>
              <a:rPr lang="en-GB" sz="2400" dirty="0" err="1">
                <a:solidFill>
                  <a:srgbClr val="FFFF00"/>
                </a:solidFill>
                <a:latin typeface="Trebuchet MS"/>
                <a:cs typeface="Trebuchet MS"/>
              </a:rPr>
              <a:t>Welche</a:t>
            </a:r>
            <a:r>
              <a:rPr lang="en-GB" sz="2400" dirty="0">
                <a:solidFill>
                  <a:srgbClr val="FFFF00"/>
                </a:solidFill>
                <a:latin typeface="Trebuchet MS"/>
                <a:cs typeface="Trebuchet MS"/>
              </a:rPr>
              <a:t> </a:t>
            </a:r>
            <a:r>
              <a:rPr lang="en-GB" sz="2400" dirty="0" err="1">
                <a:solidFill>
                  <a:srgbClr val="FFFF00"/>
                </a:solidFill>
                <a:latin typeface="Trebuchet MS"/>
                <a:cs typeface="Trebuchet MS"/>
              </a:rPr>
              <a:t>Kr</a:t>
            </a:r>
            <a:r>
              <a:rPr lang="en-GB" altLang="ja-JP" sz="2400" dirty="0" err="1">
                <a:solidFill>
                  <a:srgbClr val="FFFF00"/>
                </a:solidFill>
                <a:latin typeface="Trebuchet MS"/>
                <a:cs typeface="Trebuchet MS"/>
              </a:rPr>
              <a:t>äfte</a:t>
            </a:r>
            <a:r>
              <a:rPr lang="en-GB" altLang="ja-JP" sz="2400" dirty="0">
                <a:solidFill>
                  <a:srgbClr val="FFFF00"/>
                </a:solidFill>
                <a:latin typeface="Trebuchet MS"/>
                <a:cs typeface="Trebuchet MS"/>
              </a:rPr>
              <a:t> </a:t>
            </a:r>
            <a:r>
              <a:rPr lang="en-GB" altLang="ja-JP" sz="2400" dirty="0" err="1">
                <a:solidFill>
                  <a:srgbClr val="FFFF00"/>
                </a:solidFill>
                <a:latin typeface="Trebuchet MS"/>
                <a:cs typeface="Trebuchet MS"/>
              </a:rPr>
              <a:t>wirken</a:t>
            </a:r>
            <a:r>
              <a:rPr lang="en-GB" altLang="ja-JP" sz="2400" dirty="0">
                <a:solidFill>
                  <a:srgbClr val="FFFF00"/>
                </a:solidFill>
                <a:latin typeface="Trebuchet MS"/>
                <a:cs typeface="Trebuchet MS"/>
              </a:rPr>
              <a:t> </a:t>
            </a:r>
            <a:r>
              <a:rPr lang="en-GB" altLang="ja-JP" sz="2400" dirty="0" err="1">
                <a:solidFill>
                  <a:srgbClr val="FFFF00"/>
                </a:solidFill>
                <a:latin typeface="Trebuchet MS"/>
                <a:cs typeface="Trebuchet MS"/>
              </a:rPr>
              <a:t>zwischen</a:t>
            </a:r>
            <a:r>
              <a:rPr lang="en-GB" altLang="ja-JP" sz="2400" dirty="0">
                <a:solidFill>
                  <a:srgbClr val="FFFF00"/>
                </a:solidFill>
                <a:latin typeface="Trebuchet MS"/>
                <a:cs typeface="Trebuchet MS"/>
              </a:rPr>
              <a:t> </a:t>
            </a:r>
            <a:r>
              <a:rPr lang="en-GB" altLang="ja-JP" sz="2400" dirty="0" err="1">
                <a:solidFill>
                  <a:srgbClr val="FFFF00"/>
                </a:solidFill>
                <a:latin typeface="Trebuchet MS"/>
                <a:cs typeface="Trebuchet MS"/>
              </a:rPr>
              <a:t>seinen</a:t>
            </a:r>
            <a:r>
              <a:rPr lang="en-GB" altLang="ja-JP" sz="2400" dirty="0">
                <a:solidFill>
                  <a:srgbClr val="FFFF00"/>
                </a:solidFill>
                <a:latin typeface="Trebuchet MS"/>
                <a:cs typeface="Trebuchet MS"/>
              </a:rPr>
              <a:t> </a:t>
            </a:r>
            <a:r>
              <a:rPr lang="en-GB" altLang="ja-JP" sz="2400" dirty="0" err="1">
                <a:solidFill>
                  <a:srgbClr val="FFFF00"/>
                </a:solidFill>
                <a:latin typeface="Trebuchet MS"/>
                <a:cs typeface="Trebuchet MS"/>
              </a:rPr>
              <a:t>Bestandteilen</a:t>
            </a:r>
            <a:r>
              <a:rPr lang="en-GB" altLang="ja-JP" sz="2400" dirty="0">
                <a:solidFill>
                  <a:srgbClr val="FFFF00"/>
                </a:solidFill>
                <a:latin typeface="Trebuchet MS"/>
                <a:cs typeface="Trebuchet MS"/>
              </a:rPr>
              <a:t>?</a:t>
            </a:r>
            <a:endParaRPr lang="en-US" sz="2400" dirty="0">
              <a:solidFill>
                <a:srgbClr val="FFFF00"/>
              </a:solidFill>
              <a:latin typeface="Trebuchet MS"/>
              <a:cs typeface="Trebuchet MS"/>
            </a:endParaRPr>
          </a:p>
        </p:txBody>
      </p:sp>
      <p:sp>
        <p:nvSpPr>
          <p:cNvPr id="5" name="Rectangle 4"/>
          <p:cNvSpPr>
            <a:spLocks noChangeArrowheads="1"/>
          </p:cNvSpPr>
          <p:nvPr/>
        </p:nvSpPr>
        <p:spPr bwMode="auto">
          <a:xfrm rot="20906811">
            <a:off x="5766201" y="4420314"/>
            <a:ext cx="39583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ja-JP" sz="2000" b="0" dirty="0" err="1" smtClean="0">
                <a:solidFill>
                  <a:srgbClr val="C3DFF4"/>
                </a:solidFill>
                <a:latin typeface="Trebuchet MS"/>
                <a:cs typeface="Trebuchet MS"/>
              </a:rPr>
              <a:t>Wie</a:t>
            </a:r>
            <a:r>
              <a:rPr lang="en-GB" altLang="ja-JP" sz="2000" b="0" dirty="0" smtClean="0">
                <a:solidFill>
                  <a:srgbClr val="C3DFF4"/>
                </a:solidFill>
                <a:latin typeface="Trebuchet MS"/>
                <a:cs typeface="Trebuchet MS"/>
              </a:rPr>
              <a:t> </a:t>
            </a:r>
            <a:r>
              <a:rPr lang="en-GB" altLang="ja-JP" sz="2000" b="0" dirty="0" err="1" smtClean="0">
                <a:solidFill>
                  <a:srgbClr val="C3DFF4"/>
                </a:solidFill>
                <a:latin typeface="Trebuchet MS"/>
                <a:cs typeface="Trebuchet MS"/>
              </a:rPr>
              <a:t>trägt</a:t>
            </a:r>
            <a:r>
              <a:rPr lang="en-GB" altLang="ja-JP" sz="2000" b="0" dirty="0" smtClean="0">
                <a:solidFill>
                  <a:srgbClr val="C3DFF4"/>
                </a:solidFill>
                <a:latin typeface="Trebuchet MS"/>
                <a:cs typeface="Trebuchet MS"/>
              </a:rPr>
              <a:t> die </a:t>
            </a:r>
            <a:r>
              <a:rPr lang="en-GB" altLang="ja-JP" sz="2000" b="0" dirty="0" err="1" smtClean="0">
                <a:solidFill>
                  <a:srgbClr val="C3DFF4"/>
                </a:solidFill>
                <a:latin typeface="Trebuchet MS"/>
                <a:cs typeface="Trebuchet MS"/>
              </a:rPr>
              <a:t>Teilchenphysik</a:t>
            </a:r>
            <a:r>
              <a:rPr lang="en-GB" altLang="ja-JP" sz="2000" b="0" dirty="0" smtClean="0">
                <a:solidFill>
                  <a:srgbClr val="C3DFF4"/>
                </a:solidFill>
                <a:latin typeface="Trebuchet MS"/>
                <a:cs typeface="Trebuchet MS"/>
              </a:rPr>
              <a:t> </a:t>
            </a:r>
            <a:r>
              <a:rPr lang="en-GB" altLang="ja-JP" sz="2000" b="0" dirty="0" err="1" smtClean="0">
                <a:solidFill>
                  <a:srgbClr val="C3DFF4"/>
                </a:solidFill>
                <a:latin typeface="Trebuchet MS"/>
                <a:cs typeface="Trebuchet MS"/>
              </a:rPr>
              <a:t>bei</a:t>
            </a:r>
            <a:r>
              <a:rPr lang="en-GB" altLang="ja-JP" sz="2000" b="0" dirty="0" smtClean="0">
                <a:solidFill>
                  <a:srgbClr val="C3DFF4"/>
                </a:solidFill>
                <a:latin typeface="Trebuchet MS"/>
                <a:cs typeface="Trebuchet MS"/>
              </a:rPr>
              <a:t>?</a:t>
            </a:r>
          </a:p>
          <a:p>
            <a:r>
              <a:rPr lang="en-GB" sz="2000" b="0" dirty="0" smtClean="0">
                <a:solidFill>
                  <a:srgbClr val="C3DFF4"/>
                </a:solidFill>
                <a:latin typeface="Trebuchet MS"/>
                <a:cs typeface="Trebuchet MS"/>
              </a:rPr>
              <a:t>Was </a:t>
            </a:r>
            <a:r>
              <a:rPr lang="en-GB" sz="2000" b="0" dirty="0" err="1" smtClean="0">
                <a:solidFill>
                  <a:srgbClr val="C3DFF4"/>
                </a:solidFill>
                <a:latin typeface="Trebuchet MS"/>
                <a:cs typeface="Trebuchet MS"/>
              </a:rPr>
              <a:t>bringt</a:t>
            </a:r>
            <a:r>
              <a:rPr lang="en-GB" sz="2000" b="0" dirty="0" smtClean="0">
                <a:solidFill>
                  <a:srgbClr val="C3DFF4"/>
                </a:solidFill>
                <a:latin typeface="Trebuchet MS"/>
                <a:cs typeface="Trebuchet MS"/>
              </a:rPr>
              <a:t> </a:t>
            </a:r>
            <a:r>
              <a:rPr lang="en-GB" sz="2000" b="0" dirty="0" err="1" smtClean="0">
                <a:solidFill>
                  <a:srgbClr val="C3DFF4"/>
                </a:solidFill>
                <a:latin typeface="Trebuchet MS"/>
                <a:cs typeface="Trebuchet MS"/>
              </a:rPr>
              <a:t>uns</a:t>
            </a:r>
            <a:r>
              <a:rPr lang="en-GB" sz="2000" b="0" dirty="0" smtClean="0">
                <a:solidFill>
                  <a:srgbClr val="C3DFF4"/>
                </a:solidFill>
                <a:latin typeface="Trebuchet MS"/>
                <a:cs typeface="Trebuchet MS"/>
              </a:rPr>
              <a:t> </a:t>
            </a:r>
            <a:r>
              <a:rPr lang="en-GB" sz="2000" b="0" dirty="0" err="1" smtClean="0">
                <a:solidFill>
                  <a:srgbClr val="C3DFF4"/>
                </a:solidFill>
                <a:latin typeface="Trebuchet MS"/>
                <a:cs typeface="Trebuchet MS"/>
              </a:rPr>
              <a:t>diese</a:t>
            </a:r>
            <a:r>
              <a:rPr lang="en-GB" sz="2000" b="0" dirty="0" smtClean="0">
                <a:solidFill>
                  <a:srgbClr val="C3DFF4"/>
                </a:solidFill>
                <a:latin typeface="Trebuchet MS"/>
                <a:cs typeface="Trebuchet MS"/>
              </a:rPr>
              <a:t> </a:t>
            </a:r>
            <a:r>
              <a:rPr lang="en-GB" sz="2000" b="0" dirty="0" err="1" smtClean="0">
                <a:solidFill>
                  <a:srgbClr val="C3DFF4"/>
                </a:solidFill>
                <a:latin typeface="Trebuchet MS"/>
                <a:cs typeface="Trebuchet MS"/>
              </a:rPr>
              <a:t>Forschung</a:t>
            </a:r>
            <a:r>
              <a:rPr lang="en-GB" sz="2000" b="0" dirty="0" smtClean="0">
                <a:solidFill>
                  <a:srgbClr val="C3DFF4"/>
                </a:solidFill>
                <a:latin typeface="Trebuchet MS"/>
                <a:cs typeface="Trebuchet MS"/>
              </a:rPr>
              <a:t>?</a:t>
            </a:r>
            <a:endParaRPr lang="en-US" sz="2000" b="0" dirty="0">
              <a:solidFill>
                <a:srgbClr val="C3DFF4"/>
              </a:solidFill>
              <a:latin typeface="Trebuchet MS"/>
              <a:cs typeface="Trebuchet MS"/>
            </a:endParaRPr>
          </a:p>
        </p:txBody>
      </p:sp>
      <p:sp>
        <p:nvSpPr>
          <p:cNvPr id="7"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12" name="Date Placeholder 3"/>
          <p:cNvSpPr txBox="1">
            <a:spLocks/>
          </p:cNvSpPr>
          <p:nvPr/>
        </p:nvSpPr>
        <p:spPr>
          <a:xfrm>
            <a:off x="431800" y="6553200"/>
            <a:ext cx="2146300" cy="304800"/>
          </a:xfrm>
          <a:prstGeom prst="rect">
            <a:avLst/>
          </a:prstGeom>
          <a:noFill/>
        </p:spPr>
        <p:txBody>
          <a:bodyPr/>
          <a:lstStyle>
            <a:defPPr>
              <a:defRPr lang="en-US"/>
            </a:defPPr>
            <a:lvl1pPr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5pPr>
            <a:lvl6pPr marL="2286000" algn="l" defTabSz="457200" rtl="0" eaLnBrk="1" latinLnBrk="0" hangingPunct="1">
              <a:defRPr sz="1400" b="1" kern="1200">
                <a:solidFill>
                  <a:srgbClr val="DDFFF6"/>
                </a:solidFill>
                <a:latin typeface="Times New Roman" charset="0"/>
                <a:ea typeface="ＭＳ Ｐゴシック" charset="0"/>
                <a:cs typeface="ＭＳ Ｐゴシック" charset="0"/>
              </a:defRPr>
            </a:lvl6pPr>
            <a:lvl7pPr marL="2743200" algn="l" defTabSz="457200" rtl="0" eaLnBrk="1" latinLnBrk="0" hangingPunct="1">
              <a:defRPr sz="1400" b="1" kern="1200">
                <a:solidFill>
                  <a:srgbClr val="DDFFF6"/>
                </a:solidFill>
                <a:latin typeface="Times New Roman" charset="0"/>
                <a:ea typeface="ＭＳ Ｐゴシック" charset="0"/>
                <a:cs typeface="ＭＳ Ｐゴシック" charset="0"/>
              </a:defRPr>
            </a:lvl7pPr>
            <a:lvl8pPr marL="3200400" algn="l" defTabSz="457200" rtl="0" eaLnBrk="1" latinLnBrk="0" hangingPunct="1">
              <a:defRPr sz="1400" b="1" kern="1200">
                <a:solidFill>
                  <a:srgbClr val="DDFFF6"/>
                </a:solidFill>
                <a:latin typeface="Times New Roman" charset="0"/>
                <a:ea typeface="ＭＳ Ｐゴシック" charset="0"/>
                <a:cs typeface="ＭＳ Ｐゴシック" charset="0"/>
              </a:defRPr>
            </a:lvl8pPr>
            <a:lvl9pPr marL="3657600" algn="l" defTabSz="457200" rtl="0" eaLnBrk="1" latinLnBrk="0" hangingPunct="1">
              <a:defRPr sz="1400" b="1" kern="1200">
                <a:solidFill>
                  <a:srgbClr val="DDFFF6"/>
                </a:solidFill>
                <a:latin typeface="Times New Roman" charset="0"/>
                <a:ea typeface="ＭＳ Ｐゴシック" charset="0"/>
                <a:cs typeface="ＭＳ Ｐゴシック" charset="0"/>
              </a:defRPr>
            </a:lvl9pPr>
          </a:lstStyle>
          <a:p>
            <a:r>
              <a:rPr lang="en-US" sz="1000" i="1" dirty="0" smtClean="0">
                <a:solidFill>
                  <a:srgbClr val="FFFFFF"/>
                </a:solidFill>
                <a:latin typeface="Arial" charset="0"/>
              </a:rPr>
              <a:t>C.-E. Wulz</a:t>
            </a:r>
            <a:endParaRPr lang="en-US" sz="1000" i="1" dirty="0">
              <a:solidFill>
                <a:srgbClr val="FFFFFF"/>
              </a:solidFill>
              <a:latin typeface="Arial" charset="0"/>
            </a:endParaRPr>
          </a:p>
        </p:txBody>
      </p:sp>
      <p:sp>
        <p:nvSpPr>
          <p:cNvPr id="13" name="Slide Number Placeholder 4"/>
          <p:cNvSpPr txBox="1">
            <a:spLocks/>
          </p:cNvSpPr>
          <p:nvPr/>
        </p:nvSpPr>
        <p:spPr>
          <a:xfrm>
            <a:off x="4911725" y="6553200"/>
            <a:ext cx="515938" cy="304800"/>
          </a:xfrm>
          <a:prstGeom prst="rect">
            <a:avLst/>
          </a:prstGeom>
          <a:noFill/>
        </p:spPr>
        <p:txBody>
          <a:bodyPr/>
          <a:lstStyle>
            <a:defPPr>
              <a:defRPr lang="en-US"/>
            </a:defPPr>
            <a:lvl1pPr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rgbClr val="DDFFF6"/>
                </a:solidFill>
                <a:latin typeface="Times New Roman" charset="0"/>
                <a:ea typeface="ＭＳ Ｐゴシック" charset="0"/>
                <a:cs typeface="ＭＳ Ｐゴシック" charset="0"/>
              </a:defRPr>
            </a:lvl5pPr>
            <a:lvl6pPr marL="2286000" algn="l" defTabSz="457200" rtl="0" eaLnBrk="1" latinLnBrk="0" hangingPunct="1">
              <a:defRPr sz="1400" b="1" kern="1200">
                <a:solidFill>
                  <a:srgbClr val="DDFFF6"/>
                </a:solidFill>
                <a:latin typeface="Times New Roman" charset="0"/>
                <a:ea typeface="ＭＳ Ｐゴシック" charset="0"/>
                <a:cs typeface="ＭＳ Ｐゴシック" charset="0"/>
              </a:defRPr>
            </a:lvl6pPr>
            <a:lvl7pPr marL="2743200" algn="l" defTabSz="457200" rtl="0" eaLnBrk="1" latinLnBrk="0" hangingPunct="1">
              <a:defRPr sz="1400" b="1" kern="1200">
                <a:solidFill>
                  <a:srgbClr val="DDFFF6"/>
                </a:solidFill>
                <a:latin typeface="Times New Roman" charset="0"/>
                <a:ea typeface="ＭＳ Ｐゴシック" charset="0"/>
                <a:cs typeface="ＭＳ Ｐゴシック" charset="0"/>
              </a:defRPr>
            </a:lvl7pPr>
            <a:lvl8pPr marL="3200400" algn="l" defTabSz="457200" rtl="0" eaLnBrk="1" latinLnBrk="0" hangingPunct="1">
              <a:defRPr sz="1400" b="1" kern="1200">
                <a:solidFill>
                  <a:srgbClr val="DDFFF6"/>
                </a:solidFill>
                <a:latin typeface="Times New Roman" charset="0"/>
                <a:ea typeface="ＭＳ Ｐゴシック" charset="0"/>
                <a:cs typeface="ＭＳ Ｐゴシック" charset="0"/>
              </a:defRPr>
            </a:lvl8pPr>
            <a:lvl9pPr marL="3657600" algn="l" defTabSz="457200" rtl="0" eaLnBrk="1" latinLnBrk="0" hangingPunct="1">
              <a:defRPr sz="1400" b="1" kern="1200">
                <a:solidFill>
                  <a:srgbClr val="DDFFF6"/>
                </a:solidFill>
                <a:latin typeface="Times New Roman" charset="0"/>
                <a:ea typeface="ＭＳ Ｐゴシック" charset="0"/>
                <a:cs typeface="ＭＳ Ｐゴシック" charset="0"/>
              </a:defRPr>
            </a:lvl9pPr>
          </a:lstStyle>
          <a:p>
            <a:fld id="{A9AD4197-75D3-0D4F-BE4C-076FC8A3D78C}" type="slidenum">
              <a:rPr lang="en-US" sz="1000" i="1" smtClean="0">
                <a:solidFill>
                  <a:srgbClr val="FFFFFF"/>
                </a:solidFill>
                <a:latin typeface="Arial" charset="0"/>
              </a:rPr>
              <a:pPr/>
              <a:t>2</a:t>
            </a:fld>
            <a:endParaRPr lang="en-US" sz="1000" i="1"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37" name="Rectangle 70"/>
          <p:cNvSpPr>
            <a:spLocks noGrp="1" noChangeArrowheads="1"/>
          </p:cNvSpPr>
          <p:nvPr>
            <p:ph type="title"/>
          </p:nvPr>
        </p:nvSpPr>
        <p:spPr>
          <a:xfrm>
            <a:off x="757771" y="1121840"/>
            <a:ext cx="8382000" cy="482600"/>
          </a:xfrm>
        </p:spPr>
        <p:txBody>
          <a:bodyPr/>
          <a:lstStyle/>
          <a:p>
            <a:r>
              <a:rPr lang="en-US" sz="3600" dirty="0">
                <a:solidFill>
                  <a:srgbClr val="6666FF"/>
                </a:solidFill>
                <a:latin typeface="Trebuchet MS"/>
              </a:rPr>
              <a:t>Die </a:t>
            </a:r>
            <a:r>
              <a:rPr lang="en-US" sz="3600" dirty="0" err="1">
                <a:solidFill>
                  <a:srgbClr val="6666FF"/>
                </a:solidFill>
                <a:latin typeface="Trebuchet MS"/>
              </a:rPr>
              <a:t>fundamentalen</a:t>
            </a:r>
            <a:r>
              <a:rPr lang="en-US" sz="3600" dirty="0">
                <a:solidFill>
                  <a:srgbClr val="6666FF"/>
                </a:solidFill>
                <a:latin typeface="Trebuchet MS"/>
              </a:rPr>
              <a:t> </a:t>
            </a:r>
            <a:r>
              <a:rPr lang="en-US" sz="3600" dirty="0" err="1">
                <a:solidFill>
                  <a:srgbClr val="6666FF"/>
                </a:solidFill>
                <a:latin typeface="Trebuchet MS"/>
              </a:rPr>
              <a:t>Kräfte</a:t>
            </a:r>
            <a:endParaRPr lang="en-US" sz="3600" dirty="0">
              <a:solidFill>
                <a:srgbClr val="6666FF"/>
              </a:solidFill>
              <a:latin typeface="Trebuchet MS"/>
            </a:endParaRPr>
          </a:p>
        </p:txBody>
      </p:sp>
      <p:graphicFrame>
        <p:nvGraphicFramePr>
          <p:cNvPr id="58" name="Table 57"/>
          <p:cNvGraphicFramePr>
            <a:graphicFrameLocks noGrp="1"/>
          </p:cNvGraphicFramePr>
          <p:nvPr>
            <p:extLst>
              <p:ext uri="{D42A27DB-BD31-4B8C-83A1-F6EECF244321}">
                <p14:modId xmlns:p14="http://schemas.microsoft.com/office/powerpoint/2010/main" val="4235314160"/>
              </p:ext>
            </p:extLst>
          </p:nvPr>
        </p:nvGraphicFramePr>
        <p:xfrm>
          <a:off x="1329268" y="2133609"/>
          <a:ext cx="7442200" cy="2525076"/>
        </p:xfrm>
        <a:graphic>
          <a:graphicData uri="http://schemas.openxmlformats.org/drawingml/2006/table">
            <a:tbl>
              <a:tblPr firstRow="1" bandRow="1">
                <a:tableStyleId>{21E4AEA4-8DFA-4A89-87EB-49C32662AFE0}</a:tableStyleId>
              </a:tblPr>
              <a:tblGrid>
                <a:gridCol w="2052796"/>
                <a:gridCol w="1668304"/>
                <a:gridCol w="1860550"/>
                <a:gridCol w="1860550"/>
              </a:tblGrid>
              <a:tr h="761148">
                <a:tc>
                  <a:txBody>
                    <a:bodyPr/>
                    <a:lstStyle/>
                    <a:p>
                      <a:pPr algn="ctr"/>
                      <a:r>
                        <a:rPr lang="en-US" dirty="0" smtClean="0"/>
                        <a:t>KRAFT</a:t>
                      </a:r>
                      <a:endParaRPr lang="en-US" dirty="0"/>
                    </a:p>
                  </a:txBody>
                  <a:tcPr/>
                </a:tc>
                <a:tc>
                  <a:txBody>
                    <a:bodyPr/>
                    <a:lstStyle/>
                    <a:p>
                      <a:pPr algn="ctr"/>
                      <a:r>
                        <a:rPr lang="en-US" dirty="0" smtClean="0"/>
                        <a:t>RELATIVE STÄRKE</a:t>
                      </a:r>
                      <a:endParaRPr lang="en-US" dirty="0"/>
                    </a:p>
                  </a:txBody>
                  <a:tcPr/>
                </a:tc>
                <a:tc>
                  <a:txBody>
                    <a:bodyPr/>
                    <a:lstStyle/>
                    <a:p>
                      <a:pPr algn="ctr"/>
                      <a:r>
                        <a:rPr lang="en-US" dirty="0" smtClean="0"/>
                        <a:t>REICHWEITE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VERMITTLER</a:t>
                      </a:r>
                    </a:p>
                    <a:p>
                      <a:pPr algn="ctr"/>
                      <a:endParaRPr lang="en-US" dirty="0"/>
                    </a:p>
                  </a:txBody>
                  <a:tcPr/>
                </a:tc>
              </a:tr>
              <a:tr h="440982">
                <a:tc>
                  <a:txBody>
                    <a:bodyPr/>
                    <a:lstStyle/>
                    <a:p>
                      <a:r>
                        <a:rPr lang="en-US" dirty="0" smtClean="0"/>
                        <a:t>Stark</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c>
                  <a:txBody>
                    <a:bodyPr/>
                    <a:lstStyle/>
                    <a:p>
                      <a:pPr algn="ctr"/>
                      <a:r>
                        <a:rPr lang="en-US" dirty="0" err="1" smtClean="0"/>
                        <a:t>Gluonen</a:t>
                      </a:r>
                      <a:endParaRPr lang="en-US" dirty="0"/>
                    </a:p>
                  </a:txBody>
                  <a:tcPr/>
                </a:tc>
              </a:tr>
              <a:tr h="440982">
                <a:tc>
                  <a:txBody>
                    <a:bodyPr/>
                    <a:lstStyle/>
                    <a:p>
                      <a:r>
                        <a:rPr lang="en-US" dirty="0" err="1" smtClean="0"/>
                        <a:t>Schwach</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W,</a:t>
                      </a:r>
                      <a:r>
                        <a:rPr lang="en-US" baseline="0" dirty="0" smtClean="0"/>
                        <a:t> Z</a:t>
                      </a:r>
                      <a:endParaRPr lang="en-US" dirty="0" smtClean="0"/>
                    </a:p>
                  </a:txBody>
                  <a:tcPr/>
                </a:tc>
              </a:tr>
              <a:tr h="440982">
                <a:tc>
                  <a:txBody>
                    <a:bodyPr/>
                    <a:lstStyle/>
                    <a:p>
                      <a:r>
                        <a:rPr lang="en-US" smtClean="0"/>
                        <a:t>Elektromagnetisch</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Photon</a:t>
                      </a:r>
                      <a:endParaRPr lang="en-US" dirty="0"/>
                    </a:p>
                  </a:txBody>
                  <a:tcPr/>
                </a:tc>
              </a:tr>
              <a:tr h="440982">
                <a:tc>
                  <a:txBody>
                    <a:bodyPr/>
                    <a:lstStyle/>
                    <a:p>
                      <a:r>
                        <a:rPr lang="en-US" dirty="0" err="1" smtClean="0"/>
                        <a:t>Schwerkraft</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Graviton ?</a:t>
                      </a:r>
                      <a:endParaRPr lang="en-US" dirty="0"/>
                    </a:p>
                  </a:txBody>
                  <a:tcPr/>
                </a:tc>
              </a:tr>
            </a:tbl>
          </a:graphicData>
        </a:graphic>
      </p:graphicFrame>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20</a:t>
            </a:fld>
            <a:endParaRPr lang="en-US" b="0"/>
          </a:p>
        </p:txBody>
      </p:sp>
      <p:pic>
        <p:nvPicPr>
          <p:cNvPr id="6" name="Picture 5" descr="IsaacNewtonapple.JPG"/>
          <p:cNvPicPr>
            <a:picLocks noChangeAspect="1"/>
          </p:cNvPicPr>
          <p:nvPr/>
        </p:nvPicPr>
        <p:blipFill>
          <a:blip r:embed="rId3"/>
          <a:stretch>
            <a:fillRect/>
          </a:stretch>
        </p:blipFill>
        <p:spPr>
          <a:xfrm>
            <a:off x="7164815" y="4775209"/>
            <a:ext cx="1321121" cy="1083732"/>
          </a:xfrm>
          <a:prstGeom prst="rect">
            <a:avLst/>
          </a:prstGeom>
        </p:spPr>
      </p:pic>
      <p:grpSp>
        <p:nvGrpSpPr>
          <p:cNvPr id="7" name="Group 6"/>
          <p:cNvGrpSpPr/>
          <p:nvPr/>
        </p:nvGrpSpPr>
        <p:grpSpPr>
          <a:xfrm>
            <a:off x="1642533" y="4876808"/>
            <a:ext cx="1303867" cy="1117592"/>
            <a:chOff x="5842000" y="2641600"/>
            <a:chExt cx="3835400" cy="3589867"/>
          </a:xfrm>
        </p:grpSpPr>
        <p:pic>
          <p:nvPicPr>
            <p:cNvPr id="8" name="Picture 7" descr="QuarksGluons.jpg"/>
            <p:cNvPicPr>
              <a:picLocks noChangeAspect="1"/>
            </p:cNvPicPr>
            <p:nvPr/>
          </p:nvPicPr>
          <p:blipFill>
            <a:blip r:embed="rId4"/>
            <a:srcRect l="31364" t="2197" b="-11756"/>
            <a:stretch>
              <a:fillRect/>
            </a:stretch>
          </p:blipFill>
          <p:spPr>
            <a:xfrm>
              <a:off x="5842000" y="2641600"/>
              <a:ext cx="3835400" cy="3589867"/>
            </a:xfrm>
            <a:prstGeom prst="rect">
              <a:avLst/>
            </a:prstGeom>
          </p:spPr>
        </p:pic>
        <p:sp>
          <p:nvSpPr>
            <p:cNvPr id="9" name="Rectangle 8"/>
            <p:cNvSpPr/>
            <p:nvPr/>
          </p:nvSpPr>
          <p:spPr bwMode="auto">
            <a:xfrm>
              <a:off x="5842000" y="3318933"/>
              <a:ext cx="406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0" name="Rectangle 9"/>
            <p:cNvSpPr/>
            <p:nvPr/>
          </p:nvSpPr>
          <p:spPr bwMode="auto">
            <a:xfrm>
              <a:off x="5858933" y="4572000"/>
              <a:ext cx="355600" cy="169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1" name="Picture 10" descr="Radioactive.jpg"/>
          <p:cNvPicPr>
            <a:picLocks noChangeAspect="1"/>
          </p:cNvPicPr>
          <p:nvPr/>
        </p:nvPicPr>
        <p:blipFill>
          <a:blip r:embed="rId5"/>
          <a:stretch>
            <a:fillRect/>
          </a:stretch>
        </p:blipFill>
        <p:spPr>
          <a:xfrm>
            <a:off x="3609238" y="4910674"/>
            <a:ext cx="1017096" cy="982133"/>
          </a:xfrm>
          <a:prstGeom prst="rect">
            <a:avLst/>
          </a:prstGeom>
        </p:spPr>
      </p:pic>
      <p:pic>
        <p:nvPicPr>
          <p:cNvPr id="12" name="Picture 11" descr="electromagnetic.jpg"/>
          <p:cNvPicPr>
            <a:picLocks noChangeAspect="1"/>
          </p:cNvPicPr>
          <p:nvPr/>
        </p:nvPicPr>
        <p:blipFill>
          <a:blip r:embed="rId6"/>
          <a:stretch>
            <a:fillRect/>
          </a:stretch>
        </p:blipFill>
        <p:spPr>
          <a:xfrm rot="5400000">
            <a:off x="5489196" y="4741341"/>
            <a:ext cx="932768" cy="1270000"/>
          </a:xfrm>
          <a:prstGeom prst="rect">
            <a:avLst/>
          </a:prstGeom>
        </p:spPr>
      </p:pic>
      <p:sp>
        <p:nvSpPr>
          <p:cNvPr id="13"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21</a:t>
            </a:fld>
            <a:endParaRPr lang="en-US" b="0" i="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Kraftteilchen</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9" name="TextBox 18"/>
          <p:cNvSpPr txBox="1"/>
          <p:nvPr/>
        </p:nvSpPr>
        <p:spPr>
          <a:xfrm>
            <a:off x="1354667" y="5677804"/>
            <a:ext cx="8009466" cy="523220"/>
          </a:xfrm>
          <a:prstGeom prst="rect">
            <a:avLst/>
          </a:prstGeom>
          <a:solidFill>
            <a:schemeClr val="tx1"/>
          </a:solidFill>
        </p:spPr>
        <p:txBody>
          <a:bodyPr wrap="square" rtlCol="0">
            <a:spAutoFit/>
          </a:bodyPr>
          <a:lstStyle/>
          <a:p>
            <a:pPr algn="just"/>
            <a:r>
              <a:rPr lang="en-US" sz="2800" b="0" dirty="0" err="1" smtClean="0">
                <a:solidFill>
                  <a:srgbClr val="FF0000"/>
                </a:solidFill>
                <a:latin typeface="Trebuchet MS"/>
              </a:rPr>
              <a:t>Teilchenaustausch</a:t>
            </a:r>
            <a:r>
              <a:rPr lang="en-US" sz="2800" b="0" dirty="0" smtClean="0">
                <a:solidFill>
                  <a:srgbClr val="FF0000"/>
                </a:solidFill>
                <a:latin typeface="Trebuchet MS"/>
              </a:rPr>
              <a:t> </a:t>
            </a:r>
            <a:r>
              <a:rPr lang="en-US" sz="2800" b="0" dirty="0" err="1" smtClean="0">
                <a:solidFill>
                  <a:srgbClr val="FF0000"/>
                </a:solidFill>
                <a:latin typeface="Trebuchet MS"/>
              </a:rPr>
              <a:t>ist</a:t>
            </a:r>
            <a:r>
              <a:rPr lang="en-US" sz="2800" b="0" dirty="0" smtClean="0">
                <a:solidFill>
                  <a:srgbClr val="FF0000"/>
                </a:solidFill>
                <a:latin typeface="Trebuchet MS"/>
              </a:rPr>
              <a:t> </a:t>
            </a:r>
            <a:r>
              <a:rPr lang="en-US" sz="2800" b="0" dirty="0" err="1" smtClean="0">
                <a:solidFill>
                  <a:srgbClr val="FF0000"/>
                </a:solidFill>
                <a:latin typeface="Trebuchet MS"/>
              </a:rPr>
              <a:t>für</a:t>
            </a:r>
            <a:r>
              <a:rPr lang="en-US" sz="2800" b="0" dirty="0" smtClean="0">
                <a:solidFill>
                  <a:srgbClr val="FF0000"/>
                </a:solidFill>
                <a:latin typeface="Trebuchet MS"/>
              </a:rPr>
              <a:t> Kraft </a:t>
            </a:r>
            <a:r>
              <a:rPr lang="en-US" sz="2800" b="0" dirty="0" err="1" smtClean="0">
                <a:solidFill>
                  <a:srgbClr val="FF0000"/>
                </a:solidFill>
                <a:latin typeface="Trebuchet MS"/>
              </a:rPr>
              <a:t>verantwortlich</a:t>
            </a:r>
            <a:r>
              <a:rPr lang="en-US" sz="2800" b="0" dirty="0" smtClean="0">
                <a:solidFill>
                  <a:srgbClr val="FF0000"/>
                </a:solidFill>
                <a:latin typeface="Trebuchet MS"/>
              </a:rPr>
              <a:t>.</a:t>
            </a:r>
            <a:endParaRPr lang="en-US" sz="2800" b="0" dirty="0">
              <a:solidFill>
                <a:srgbClr val="FF0000"/>
              </a:solidFill>
              <a:latin typeface="Trebuchet M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18" name="Group 17"/>
          <p:cNvGrpSpPr/>
          <p:nvPr/>
        </p:nvGrpSpPr>
        <p:grpSpPr>
          <a:xfrm>
            <a:off x="1573808" y="1225625"/>
            <a:ext cx="5081984" cy="4166583"/>
            <a:chOff x="2961349" y="1632028"/>
            <a:chExt cx="5081984" cy="4166583"/>
          </a:xfrm>
        </p:grpSpPr>
        <p:pic>
          <p:nvPicPr>
            <p:cNvPr id="10" name="Picture 9" descr="bosonexchange.jpg"/>
            <p:cNvPicPr>
              <a:picLocks noChangeAspect="1"/>
            </p:cNvPicPr>
            <p:nvPr/>
          </p:nvPicPr>
          <p:blipFill>
            <a:blip r:embed="rId3"/>
            <a:srcRect t="12918" b="23991"/>
            <a:stretch>
              <a:fillRect/>
            </a:stretch>
          </p:blipFill>
          <p:spPr>
            <a:xfrm>
              <a:off x="2961349" y="1632028"/>
              <a:ext cx="5081984" cy="4166583"/>
            </a:xfrm>
            <a:prstGeom prst="rect">
              <a:avLst/>
            </a:prstGeom>
          </p:spPr>
        </p:pic>
        <p:sp>
          <p:nvSpPr>
            <p:cNvPr id="14" name="Rectangle 13"/>
            <p:cNvSpPr/>
            <p:nvPr/>
          </p:nvSpPr>
          <p:spPr bwMode="auto">
            <a:xfrm>
              <a:off x="3014133" y="4114800"/>
              <a:ext cx="220134" cy="389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3369733" y="1930400"/>
              <a:ext cx="897467" cy="338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6" name="Rectangle 15"/>
            <p:cNvSpPr/>
            <p:nvPr/>
          </p:nvSpPr>
          <p:spPr bwMode="auto">
            <a:xfrm>
              <a:off x="6587067" y="1964266"/>
              <a:ext cx="914400" cy="338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2" name="TextBox 11"/>
            <p:cNvSpPr txBox="1"/>
            <p:nvPr/>
          </p:nvSpPr>
          <p:spPr>
            <a:xfrm rot="16200000">
              <a:off x="6942669" y="3581421"/>
              <a:ext cx="1676399" cy="400110"/>
            </a:xfrm>
            <a:prstGeom prst="rect">
              <a:avLst/>
            </a:prstGeom>
            <a:noFill/>
          </p:spPr>
          <p:txBody>
            <a:bodyPr wrap="square" rtlCol="0">
              <a:spAutoFit/>
            </a:bodyPr>
            <a:lstStyle/>
            <a:p>
              <a:pPr algn="just"/>
              <a:r>
                <a:rPr lang="en-US" sz="2000" b="0" dirty="0" smtClean="0">
                  <a:solidFill>
                    <a:schemeClr val="tx1"/>
                  </a:solidFill>
                  <a:latin typeface="Trebuchet MS"/>
                </a:rPr>
                <a:t>L.J. Curtis</a:t>
              </a:r>
              <a:endParaRPr lang="en-US" sz="2000" b="0" dirty="0">
                <a:solidFill>
                  <a:schemeClr val="tx1"/>
                </a:solidFill>
                <a:latin typeface="Trebuchet MS"/>
              </a:endParaRPr>
            </a:p>
          </p:txBody>
        </p:sp>
      </p:grpSp>
      <p:grpSp>
        <p:nvGrpSpPr>
          <p:cNvPr id="37" name="Group 36"/>
          <p:cNvGrpSpPr/>
          <p:nvPr/>
        </p:nvGrpSpPr>
        <p:grpSpPr>
          <a:xfrm>
            <a:off x="7518400" y="1794933"/>
            <a:ext cx="965200" cy="2803103"/>
            <a:chOff x="7518400" y="1794933"/>
            <a:chExt cx="965200" cy="2803103"/>
          </a:xfrm>
        </p:grpSpPr>
        <p:pic>
          <p:nvPicPr>
            <p:cNvPr id="24" name="Picture 10"/>
            <p:cNvPicPr>
              <a:picLocks noChangeAspect="1" noChangeArrowheads="1"/>
            </p:cNvPicPr>
            <p:nvPr/>
          </p:nvPicPr>
          <p:blipFill>
            <a:blip r:embed="rId4"/>
            <a:srcRect l="70866" t="25469" r="13780" b="17510"/>
            <a:stretch>
              <a:fillRect/>
            </a:stretch>
          </p:blipFill>
          <p:spPr bwMode="auto">
            <a:xfrm>
              <a:off x="7610699" y="1937530"/>
              <a:ext cx="627365" cy="2660506"/>
            </a:xfrm>
            <a:prstGeom prst="rect">
              <a:avLst/>
            </a:prstGeom>
            <a:noFill/>
            <a:ln w="9525">
              <a:noFill/>
              <a:miter lim="800000"/>
              <a:headEnd/>
              <a:tailEnd/>
            </a:ln>
          </p:spPr>
        </p:pic>
        <p:sp>
          <p:nvSpPr>
            <p:cNvPr id="36" name="Rectangle 35"/>
            <p:cNvSpPr/>
            <p:nvPr/>
          </p:nvSpPr>
          <p:spPr bwMode="auto">
            <a:xfrm>
              <a:off x="7518400" y="1794933"/>
              <a:ext cx="965200" cy="3386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0" name="TextBox 19"/>
          <p:cNvSpPr txBox="1"/>
          <p:nvPr/>
        </p:nvSpPr>
        <p:spPr>
          <a:xfrm>
            <a:off x="6925734" y="1529136"/>
            <a:ext cx="2285999" cy="523220"/>
          </a:xfrm>
          <a:prstGeom prst="rect">
            <a:avLst/>
          </a:prstGeom>
          <a:solidFill>
            <a:schemeClr val="tx1"/>
          </a:solidFill>
        </p:spPr>
        <p:txBody>
          <a:bodyPr wrap="square" rtlCol="0">
            <a:spAutoFit/>
          </a:bodyPr>
          <a:lstStyle/>
          <a:p>
            <a:pPr algn="just"/>
            <a:r>
              <a:rPr lang="en-US" sz="2800" b="0" dirty="0" err="1" smtClean="0">
                <a:solidFill>
                  <a:srgbClr val="27BCFF"/>
                </a:solidFill>
                <a:latin typeface="Trebuchet MS"/>
              </a:rPr>
              <a:t>Eichbosonen</a:t>
            </a:r>
            <a:endParaRPr lang="en-US" sz="2800" b="0" dirty="0">
              <a:solidFill>
                <a:srgbClr val="27BCFF"/>
              </a:solidFill>
              <a:latin typeface="Trebuchet MS"/>
            </a:endParaRPr>
          </a:p>
        </p:txBody>
      </p:sp>
      <p:sp>
        <p:nvSpPr>
          <p:cNvPr id="21"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latin typeface="Arial" charset="0"/>
              </a:rPr>
              <a:pPr/>
              <a:t>22</a:t>
            </a:fld>
            <a:endParaRPr lang="en-US" b="0" i="0" smtClean="0">
              <a:latin typeface="Arial" charset="0"/>
            </a:endParaRPr>
          </a:p>
        </p:txBody>
      </p:sp>
      <p:sp>
        <p:nvSpPr>
          <p:cNvPr id="7"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22</a:t>
            </a:fld>
            <a:endParaRPr lang="en-US"/>
          </a:p>
        </p:txBody>
      </p:sp>
      <p:pic>
        <p:nvPicPr>
          <p:cNvPr id="13" name="Picture 12"/>
          <p:cNvPicPr>
            <a:picLocks noChangeAspect="1" noChangeArrowheads="1"/>
          </p:cNvPicPr>
          <p:nvPr/>
        </p:nvPicPr>
        <p:blipFill>
          <a:blip r:embed="rId4"/>
          <a:srcRect/>
          <a:stretch>
            <a:fillRect/>
          </a:stretch>
        </p:blipFill>
        <p:spPr bwMode="auto">
          <a:xfrm>
            <a:off x="6739464" y="3767670"/>
            <a:ext cx="2559050" cy="2763149"/>
          </a:xfrm>
          <a:prstGeom prst="rect">
            <a:avLst/>
          </a:prstGeom>
          <a:noFill/>
        </p:spPr>
      </p:pic>
      <p:sp>
        <p:nvSpPr>
          <p:cNvPr id="14" name="Rectangle 13"/>
          <p:cNvSpPr>
            <a:spLocks noChangeArrowheads="1"/>
          </p:cNvSpPr>
          <p:nvPr/>
        </p:nvSpPr>
        <p:spPr bwMode="auto">
          <a:xfrm>
            <a:off x="1322926" y="405824"/>
            <a:ext cx="7296155"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Entdeckung</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b="1" i="1" dirty="0" err="1" smtClean="0">
                <a:solidFill>
                  <a:schemeClr val="bg1"/>
                </a:solidFill>
                <a:effectLst>
                  <a:outerShdw blurRad="38100" dist="38100" dir="2700000" algn="tl">
                    <a:srgbClr val="000000"/>
                  </a:outerShdw>
                </a:effectLst>
                <a:latin typeface="Helvetica" pitchFamily="-109" charset="0"/>
              </a:rPr>
              <a:t>der</a:t>
            </a:r>
            <a:r>
              <a:rPr lang="en-GB" sz="3200" b="1" i="1" dirty="0" smtClean="0">
                <a:solidFill>
                  <a:schemeClr val="bg1"/>
                </a:solidFill>
                <a:effectLst>
                  <a:outerShdw blurRad="38100" dist="38100" dir="2700000" algn="tl">
                    <a:srgbClr val="000000"/>
                  </a:outerShdw>
                </a:effectLst>
                <a:latin typeface="Helvetica" pitchFamily="-109" charset="0"/>
              </a:rPr>
              <a:t> W und Z am CERN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5" name="Rectangle 19"/>
          <p:cNvSpPr>
            <a:spLocks noChangeArrowheads="1"/>
          </p:cNvSpPr>
          <p:nvPr/>
        </p:nvSpPr>
        <p:spPr bwMode="auto">
          <a:xfrm>
            <a:off x="1663714" y="1143004"/>
            <a:ext cx="7412554" cy="523220"/>
          </a:xfrm>
          <a:prstGeom prst="rect">
            <a:avLst/>
          </a:prstGeom>
          <a:noFill/>
          <a:ln w="9525">
            <a:noFill/>
            <a:miter lim="800000"/>
            <a:headEnd/>
            <a:tailEnd/>
          </a:ln>
          <a:effectLst/>
        </p:spPr>
        <p:txBody>
          <a:bodyPr wrap="square">
            <a:prstTxWarp prst="textNoShape">
              <a:avLst/>
            </a:prstTxWarp>
            <a:spAutoFit/>
          </a:bodyPr>
          <a:lstStyle/>
          <a:p>
            <a:pPr>
              <a:defRPr/>
            </a:pPr>
            <a:r>
              <a:rPr lang="en-GB" sz="2800" dirty="0" err="1" smtClean="0">
                <a:solidFill>
                  <a:schemeClr val="bg1"/>
                </a:solidFill>
                <a:effectLst>
                  <a:outerShdw blurRad="38100" dist="38100" dir="2700000" algn="tl">
                    <a:srgbClr val="000000"/>
                  </a:outerShdw>
                </a:effectLst>
                <a:latin typeface="Helvetica" pitchFamily="-109" charset="0"/>
              </a:rPr>
              <a:t>Zerfall</a:t>
            </a:r>
            <a:r>
              <a:rPr lang="en-GB" sz="2800" dirty="0" smtClean="0">
                <a:solidFill>
                  <a:schemeClr val="bg1"/>
                </a:solidFill>
                <a:effectLst>
                  <a:outerShdw blurRad="38100" dist="38100" dir="2700000" algn="tl">
                    <a:srgbClr val="000000"/>
                  </a:outerShdw>
                </a:effectLst>
                <a:latin typeface="Helvetica" pitchFamily="-109" charset="0"/>
              </a:rPr>
              <a:t> </a:t>
            </a:r>
            <a:r>
              <a:rPr lang="en-GB" sz="2800" dirty="0" err="1" smtClean="0">
                <a:solidFill>
                  <a:schemeClr val="bg1"/>
                </a:solidFill>
                <a:effectLst>
                  <a:outerShdw blurRad="38100" dist="38100" dir="2700000" algn="tl">
                    <a:srgbClr val="000000"/>
                  </a:outerShdw>
                </a:effectLst>
                <a:latin typeface="Helvetica" pitchFamily="-109" charset="0"/>
              </a:rPr>
              <a:t>eines</a:t>
            </a:r>
            <a:r>
              <a:rPr lang="en-GB" sz="2800" dirty="0" smtClean="0">
                <a:solidFill>
                  <a:schemeClr val="bg1"/>
                </a:solidFill>
                <a:effectLst>
                  <a:outerShdw blurRad="38100" dist="38100" dir="2700000" algn="tl">
                    <a:srgbClr val="000000"/>
                  </a:outerShdw>
                </a:effectLst>
                <a:latin typeface="Helvetica" pitchFamily="-109" charset="0"/>
              </a:rPr>
              <a:t> Z-</a:t>
            </a:r>
            <a:r>
              <a:rPr lang="en-GB" sz="2800" dirty="0" err="1" smtClean="0">
                <a:solidFill>
                  <a:schemeClr val="bg1"/>
                </a:solidFill>
                <a:effectLst>
                  <a:outerShdw blurRad="38100" dist="38100" dir="2700000" algn="tl">
                    <a:srgbClr val="000000"/>
                  </a:outerShdw>
                </a:effectLst>
                <a:latin typeface="Helvetica" pitchFamily="-109" charset="0"/>
              </a:rPr>
              <a:t>Teilchens</a:t>
            </a:r>
            <a:r>
              <a:rPr lang="en-GB" sz="2800" dirty="0" smtClean="0">
                <a:solidFill>
                  <a:schemeClr val="bg1"/>
                </a:solidFill>
                <a:effectLst>
                  <a:outerShdw blurRad="38100" dist="38100" dir="2700000" algn="tl">
                    <a:srgbClr val="000000"/>
                  </a:outerShdw>
                </a:effectLst>
                <a:latin typeface="Helvetica" pitchFamily="-109" charset="0"/>
              </a:rPr>
              <a:t> in 2 </a:t>
            </a:r>
            <a:r>
              <a:rPr lang="en-GB" sz="2800" dirty="0" err="1" smtClean="0">
                <a:solidFill>
                  <a:schemeClr val="bg1"/>
                </a:solidFill>
                <a:effectLst>
                  <a:outerShdw blurRad="38100" dist="38100" dir="2700000" algn="tl">
                    <a:srgbClr val="000000"/>
                  </a:outerShdw>
                </a:effectLst>
                <a:latin typeface="Helvetica" pitchFamily="-109" charset="0"/>
              </a:rPr>
              <a:t>Elektronen</a:t>
            </a:r>
            <a:endParaRPr lang="en-US" sz="2800" dirty="0">
              <a:solidFill>
                <a:srgbClr val="C21E12"/>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rebuchet MS" charset="0"/>
            </a:endParaRPr>
          </a:p>
        </p:txBody>
      </p:sp>
      <p:grpSp>
        <p:nvGrpSpPr>
          <p:cNvPr id="2" name="Group 16"/>
          <p:cNvGrpSpPr/>
          <p:nvPr/>
        </p:nvGrpSpPr>
        <p:grpSpPr>
          <a:xfrm>
            <a:off x="825500" y="4267201"/>
            <a:ext cx="3219450" cy="2246531"/>
            <a:chOff x="762000" y="4267200"/>
            <a:chExt cx="2971800" cy="2246531"/>
          </a:xfrm>
        </p:grpSpPr>
        <p:pic>
          <p:nvPicPr>
            <p:cNvPr id="11" name="Picture 10" descr="IMGP0261.JPG"/>
            <p:cNvPicPr>
              <a:picLocks noChangeAspect="1"/>
            </p:cNvPicPr>
            <p:nvPr/>
          </p:nvPicPr>
          <p:blipFill>
            <a:blip r:embed="rId5"/>
            <a:stretch>
              <a:fillRect/>
            </a:stretch>
          </p:blipFill>
          <p:spPr>
            <a:xfrm>
              <a:off x="762000" y="4267200"/>
              <a:ext cx="2971800" cy="2228850"/>
            </a:xfrm>
            <a:prstGeom prst="rect">
              <a:avLst/>
            </a:prstGeom>
          </p:spPr>
        </p:pic>
        <p:pic>
          <p:nvPicPr>
            <p:cNvPr id="12" name="Picture 11" descr="nobel_medal.jpg"/>
            <p:cNvPicPr>
              <a:picLocks noChangeAspect="1"/>
            </p:cNvPicPr>
            <p:nvPr/>
          </p:nvPicPr>
          <p:blipFill>
            <a:blip r:embed="rId6"/>
            <a:stretch>
              <a:fillRect/>
            </a:stretch>
          </p:blipFill>
          <p:spPr>
            <a:xfrm>
              <a:off x="914400" y="5715000"/>
              <a:ext cx="457200" cy="457200"/>
            </a:xfrm>
            <a:prstGeom prst="rect">
              <a:avLst/>
            </a:prstGeom>
          </p:spPr>
        </p:pic>
        <p:sp>
          <p:nvSpPr>
            <p:cNvPr id="16" name="Rectangle 19"/>
            <p:cNvSpPr>
              <a:spLocks noChangeArrowheads="1"/>
            </p:cNvSpPr>
            <p:nvPr/>
          </p:nvSpPr>
          <p:spPr bwMode="auto">
            <a:xfrm>
              <a:off x="838200" y="5867400"/>
              <a:ext cx="1524000" cy="646331"/>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smtClean="0">
                  <a:solidFill>
                    <a:schemeClr val="bg1"/>
                  </a:solidFill>
                  <a:latin typeface="Helvetica" pitchFamily="-109" charset="0"/>
                </a:rPr>
                <a:t>        </a:t>
              </a:r>
              <a:r>
                <a:rPr lang="en-GB" sz="1800" dirty="0" smtClean="0">
                  <a:solidFill>
                    <a:srgbClr val="FFFF00"/>
                  </a:solidFill>
                  <a:latin typeface="Helvetica" pitchFamily="-109" charset="0"/>
                </a:rPr>
                <a:t>1984</a:t>
              </a:r>
            </a:p>
            <a:p>
              <a:pPr>
                <a:defRPr/>
              </a:pPr>
              <a:r>
                <a:rPr lang="en-GB" sz="1800" dirty="0" smtClean="0">
                  <a:solidFill>
                    <a:schemeClr val="bg1"/>
                  </a:solidFill>
                  <a:latin typeface="Helvetica" pitchFamily="-109" charset="0"/>
                </a:rPr>
                <a:t>Carlo Rubbia</a:t>
              </a:r>
              <a:endParaRPr lang="en-US" sz="1800" dirty="0">
                <a:solidFill>
                  <a:srgbClr val="C21E12"/>
                </a:solidFill>
                <a:latin typeface="Trebuchet MS" charset="0"/>
              </a:endParaRPr>
            </a:p>
          </p:txBody>
        </p:sp>
      </p:grpSp>
      <p:sp>
        <p:nvSpPr>
          <p:cNvPr id="19" name="Date Placeholder 2"/>
          <p:cNvSpPr txBox="1">
            <a:spLocks/>
          </p:cNvSpPr>
          <p:nvPr/>
        </p:nvSpPr>
        <p:spPr bwMode="auto">
          <a:xfrm>
            <a:off x="584200" y="651933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0" name="Slide Number Placeholder 3"/>
          <p:cNvSpPr txBox="1">
            <a:spLocks/>
          </p:cNvSpPr>
          <p:nvPr/>
        </p:nvSpPr>
        <p:spPr bwMode="auto">
          <a:xfrm>
            <a:off x="5064125" y="651933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1" name="Rectangle 20"/>
          <p:cNvSpPr/>
          <p:nvPr/>
        </p:nvSpPr>
        <p:spPr>
          <a:xfrm>
            <a:off x="7585640" y="6119912"/>
            <a:ext cx="1609648" cy="307777"/>
          </a:xfrm>
          <a:prstGeom prst="rect">
            <a:avLst/>
          </a:prstGeom>
        </p:spPr>
        <p:txBody>
          <a:bodyPr wrap="none">
            <a:spAutoFit/>
          </a:bodyPr>
          <a:lstStyle/>
          <a:p>
            <a:pPr>
              <a:defRPr/>
            </a:pPr>
            <a:r>
              <a:rPr lang="en-GB" i="1" dirty="0" smtClean="0">
                <a:solidFill>
                  <a:schemeClr val="bg1"/>
                </a:solidFill>
                <a:latin typeface="Helvetica" pitchFamily="-109" charset="0"/>
              </a:rPr>
              <a:t>UA1 Experiment</a:t>
            </a:r>
          </a:p>
        </p:txBody>
      </p:sp>
      <p:sp>
        <p:nvSpPr>
          <p:cNvPr id="1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647702" y="4191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62002" y="56769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7023101" y="18542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TextBox 10"/>
          <p:cNvSpPr txBox="1"/>
          <p:nvPr/>
        </p:nvSpPr>
        <p:spPr>
          <a:xfrm>
            <a:off x="800100" y="228600"/>
            <a:ext cx="2040868" cy="738664"/>
          </a:xfrm>
          <a:prstGeom prst="rect">
            <a:avLst/>
          </a:prstGeom>
          <a:noFill/>
        </p:spPr>
        <p:txBody>
          <a:bodyPr wrap="none" rtlCol="0">
            <a:spAutoFit/>
          </a:bodyPr>
          <a:lstStyle/>
          <a:p>
            <a:r>
              <a:rPr lang="en-US" sz="4200" dirty="0" smtClean="0">
                <a:solidFill>
                  <a:schemeClr val="bg1"/>
                </a:solidFill>
                <a:latin typeface="Arial"/>
              </a:rPr>
              <a:t>Quarks</a:t>
            </a:r>
            <a:endParaRPr lang="en-US" sz="4200" dirty="0">
              <a:solidFill>
                <a:schemeClr val="bg1"/>
              </a:solidFill>
              <a:latin typeface="Arial"/>
            </a:endParaRPr>
          </a:p>
        </p:txBody>
      </p:sp>
      <p:sp>
        <p:nvSpPr>
          <p:cNvPr id="15" name="TextBox 14"/>
          <p:cNvSpPr txBox="1"/>
          <p:nvPr/>
        </p:nvSpPr>
        <p:spPr>
          <a:xfrm>
            <a:off x="850902" y="5664200"/>
            <a:ext cx="2608143" cy="738664"/>
          </a:xfrm>
          <a:prstGeom prst="rect">
            <a:avLst/>
          </a:prstGeom>
          <a:noFill/>
        </p:spPr>
        <p:txBody>
          <a:bodyPr wrap="none" rtlCol="0">
            <a:spAutoFit/>
          </a:bodyPr>
          <a:lstStyle/>
          <a:p>
            <a:r>
              <a:rPr lang="en-US" sz="4200" dirty="0" err="1" smtClean="0">
                <a:solidFill>
                  <a:schemeClr val="bg1"/>
                </a:solidFill>
                <a:latin typeface="Arial"/>
              </a:rPr>
              <a:t>Leptonen</a:t>
            </a:r>
            <a:endParaRPr lang="en-US" sz="4200" dirty="0">
              <a:solidFill>
                <a:schemeClr val="bg1"/>
              </a:solidFill>
              <a:latin typeface="Arial"/>
            </a:endParaRPr>
          </a:p>
        </p:txBody>
      </p:sp>
      <p:sp>
        <p:nvSpPr>
          <p:cNvPr id="16" name="TextBox 15"/>
          <p:cNvSpPr txBox="1"/>
          <p:nvPr/>
        </p:nvSpPr>
        <p:spPr>
          <a:xfrm>
            <a:off x="5913994" y="1587500"/>
            <a:ext cx="3476808" cy="738664"/>
          </a:xfrm>
          <a:prstGeom prst="rect">
            <a:avLst/>
          </a:prstGeom>
          <a:noFill/>
        </p:spPr>
        <p:txBody>
          <a:bodyPr wrap="none" rtlCol="0">
            <a:spAutoFit/>
          </a:bodyPr>
          <a:lstStyle/>
          <a:p>
            <a:r>
              <a:rPr lang="en-US" sz="4200" dirty="0" err="1" smtClean="0">
                <a:solidFill>
                  <a:schemeClr val="bg1"/>
                </a:solidFill>
                <a:latin typeface="Arial"/>
              </a:rPr>
              <a:t>Kraftteilchen</a:t>
            </a:r>
            <a:endParaRPr lang="en-US" sz="4200" dirty="0">
              <a:solidFill>
                <a:schemeClr val="bg1"/>
              </a:solidFill>
              <a:latin typeface="Arial"/>
            </a:endParaRPr>
          </a:p>
        </p:txBody>
      </p:sp>
      <p:sp>
        <p:nvSpPr>
          <p:cNvPr id="18" name="TextBox 17"/>
          <p:cNvSpPr txBox="1"/>
          <p:nvPr/>
        </p:nvSpPr>
        <p:spPr>
          <a:xfrm>
            <a:off x="4694767" y="5461003"/>
            <a:ext cx="4642367" cy="800219"/>
          </a:xfrm>
          <a:prstGeom prst="rect">
            <a:avLst/>
          </a:prstGeom>
          <a:noFill/>
        </p:spPr>
        <p:txBody>
          <a:bodyPr wrap="none" rtlCol="0">
            <a:spAutoFit/>
          </a:bodyPr>
          <a:lstStyle/>
          <a:p>
            <a:r>
              <a:rPr lang="en-US" sz="4600" dirty="0" err="1" smtClean="0">
                <a:solidFill>
                  <a:srgbClr val="FFD544"/>
                </a:solidFill>
                <a:latin typeface="Arial"/>
              </a:rPr>
              <a:t>Standardmodell</a:t>
            </a:r>
            <a:endParaRPr lang="en-US" sz="4600" dirty="0">
              <a:solidFill>
                <a:srgbClr val="FFD544"/>
              </a:solidFill>
              <a:latin typeface="Arial"/>
            </a:endParaRPr>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23</a:t>
            </a:fld>
            <a:endParaRPr lang="en-US" b="0" dirty="0">
              <a:solidFill>
                <a:schemeClr val="bg1"/>
              </a:solidFill>
            </a:endParaRPr>
          </a:p>
        </p:txBody>
      </p:sp>
      <p:sp>
        <p:nvSpPr>
          <p:cNvPr id="2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445570" y="1964268"/>
            <a:ext cx="9054038" cy="3826928"/>
          </a:xfrm>
          <a:prstGeom prst="rect">
            <a:avLst/>
          </a:prstGeom>
          <a:solidFill>
            <a:schemeClr val="accent3">
              <a:alpha val="30980"/>
            </a:schemeClr>
          </a:solidFill>
          <a:ln w="28575">
            <a:solidFill>
              <a:srgbClr val="FFFF00"/>
            </a:solidFill>
            <a:miter lim="800000"/>
            <a:headEnd/>
            <a:tailEnd/>
          </a:ln>
        </p:spPr>
        <p:txBody>
          <a:bodyPr anchor="ctr">
            <a:prstTxWarp prst="textNoShape">
              <a:avLst/>
            </a:prstTxWarp>
          </a:bodyPr>
          <a:lstStyle/>
          <a:p>
            <a:pPr marL="195263" indent="-195263" eaLnBrk="1" hangingPunct="1">
              <a:buFontTx/>
              <a:buChar char="•"/>
            </a:pPr>
            <a:r>
              <a:rPr lang="de-DE" sz="2200" b="0" dirty="0" smtClean="0">
                <a:solidFill>
                  <a:schemeClr val="bg1"/>
                </a:solidFill>
                <a:latin typeface="Trebuchet MS"/>
              </a:rPr>
              <a:t>Ohne </a:t>
            </a:r>
            <a:r>
              <a:rPr lang="de-DE" sz="2200" b="0" dirty="0" err="1" smtClean="0">
                <a:solidFill>
                  <a:schemeClr val="bg1"/>
                </a:solidFill>
                <a:latin typeface="Trebuchet MS"/>
              </a:rPr>
              <a:t>Higgs</a:t>
            </a:r>
            <a:r>
              <a:rPr lang="de-DE" sz="2200" b="0" dirty="0" smtClean="0">
                <a:solidFill>
                  <a:schemeClr val="bg1"/>
                </a:solidFill>
                <a:latin typeface="Trebuchet MS"/>
              </a:rPr>
              <a:t>-Mechanismus wären alle Teilchen des Standardmodells</a:t>
            </a:r>
            <a:r>
              <a:rPr lang="de-DE" sz="2200" b="0" dirty="0" smtClean="0">
                <a:solidFill>
                  <a:schemeClr val="tx1"/>
                </a:solidFill>
                <a:latin typeface="Trebuchet MS"/>
              </a:rPr>
              <a:t> </a:t>
            </a:r>
            <a:r>
              <a:rPr lang="de-DE" sz="2200" b="0" dirty="0" smtClean="0">
                <a:solidFill>
                  <a:srgbClr val="FFFF00"/>
                </a:solidFill>
                <a:latin typeface="Trebuchet MS"/>
              </a:rPr>
              <a:t>masselos, </a:t>
            </a:r>
            <a:r>
              <a:rPr lang="de-DE" sz="2200" b="0" dirty="0" smtClean="0">
                <a:solidFill>
                  <a:schemeClr val="bg1"/>
                </a:solidFill>
                <a:latin typeface="Trebuchet MS"/>
              </a:rPr>
              <a:t>wenn man Invarianz (Symmetrie) verlangt.</a:t>
            </a:r>
          </a:p>
          <a:p>
            <a:pPr marL="195263" indent="-195263" eaLnBrk="1" hangingPunct="1">
              <a:buFontTx/>
              <a:buChar char="•"/>
            </a:pPr>
            <a:r>
              <a:rPr lang="de-DE" sz="2200" b="0" dirty="0">
                <a:solidFill>
                  <a:schemeClr val="bg1"/>
                </a:solidFill>
                <a:latin typeface="Trebuchet MS"/>
              </a:rPr>
              <a:t>Masse entsteht erst durch die Wechselwirkung mit </a:t>
            </a:r>
            <a:r>
              <a:rPr lang="de-DE" sz="2200" b="0" dirty="0" smtClean="0">
                <a:solidFill>
                  <a:schemeClr val="bg1"/>
                </a:solidFill>
                <a:latin typeface="Trebuchet MS"/>
              </a:rPr>
              <a:t>dem </a:t>
            </a:r>
            <a:r>
              <a:rPr lang="de-DE" sz="2200" b="0" dirty="0" err="1" smtClean="0">
                <a:solidFill>
                  <a:srgbClr val="FFFF00"/>
                </a:solidFill>
                <a:latin typeface="Trebuchet MS"/>
              </a:rPr>
              <a:t>Higgs</a:t>
            </a:r>
            <a:r>
              <a:rPr lang="de-DE" sz="2200" b="0" dirty="0">
                <a:solidFill>
                  <a:srgbClr val="FFFF00"/>
                </a:solidFill>
                <a:latin typeface="Trebuchet MS"/>
              </a:rPr>
              <a:t>-</a:t>
            </a:r>
            <a:r>
              <a:rPr lang="de-DE" sz="2200" b="0" dirty="0" smtClean="0">
                <a:solidFill>
                  <a:srgbClr val="FFFF00"/>
                </a:solidFill>
                <a:latin typeface="Trebuchet MS"/>
              </a:rPr>
              <a:t>Feld. </a:t>
            </a:r>
            <a:r>
              <a:rPr lang="de-DE" sz="2200" b="0" dirty="0" smtClean="0">
                <a:solidFill>
                  <a:schemeClr val="bg1"/>
                </a:solidFill>
                <a:latin typeface="Trebuchet MS"/>
              </a:rPr>
              <a:t>Teilchen mit Masse werden in diesem Feld „gebremst“.</a:t>
            </a:r>
            <a:endParaRPr lang="de-DE" sz="2200" b="0" dirty="0" smtClean="0">
              <a:solidFill>
                <a:srgbClr val="FFFF00"/>
              </a:solidFill>
              <a:latin typeface="Trebuchet MS"/>
            </a:endParaRPr>
          </a:p>
          <a:p>
            <a:pPr marL="195263" indent="-195263" eaLnBrk="1" hangingPunct="1">
              <a:buFontTx/>
              <a:buChar char="•"/>
            </a:pPr>
            <a:r>
              <a:rPr lang="de-DE" sz="2200" b="0" dirty="0" smtClean="0">
                <a:solidFill>
                  <a:schemeClr val="bg1"/>
                </a:solidFill>
                <a:latin typeface="Trebuchet MS"/>
              </a:rPr>
              <a:t>Das </a:t>
            </a:r>
            <a:r>
              <a:rPr lang="de-DE" sz="2200" b="0" dirty="0">
                <a:solidFill>
                  <a:schemeClr val="bg1"/>
                </a:solidFill>
                <a:latin typeface="Trebuchet MS"/>
              </a:rPr>
              <a:t>gesamte Universum</a:t>
            </a:r>
            <a:r>
              <a:rPr lang="de-DE" sz="2200" b="0" dirty="0" smtClean="0">
                <a:solidFill>
                  <a:schemeClr val="bg1"/>
                </a:solidFill>
                <a:latin typeface="Trebuchet MS"/>
              </a:rPr>
              <a:t> ist von </a:t>
            </a:r>
            <a:r>
              <a:rPr lang="de-DE" sz="2200" b="0" dirty="0">
                <a:solidFill>
                  <a:schemeClr val="bg1"/>
                </a:solidFill>
                <a:latin typeface="Trebuchet MS"/>
              </a:rPr>
              <a:t>diesem </a:t>
            </a:r>
            <a:r>
              <a:rPr lang="de-DE" sz="2200" b="0" dirty="0" err="1">
                <a:solidFill>
                  <a:schemeClr val="bg1"/>
                </a:solidFill>
                <a:latin typeface="Trebuchet MS"/>
              </a:rPr>
              <a:t>Higgs-Feld</a:t>
            </a:r>
            <a:r>
              <a:rPr lang="de-DE" sz="2200" b="0" dirty="0">
                <a:solidFill>
                  <a:schemeClr val="bg1"/>
                </a:solidFill>
                <a:latin typeface="Trebuchet MS"/>
              </a:rPr>
              <a:t> </a:t>
            </a:r>
            <a:r>
              <a:rPr lang="de-DE" sz="2200" b="0" dirty="0" smtClean="0">
                <a:solidFill>
                  <a:schemeClr val="bg1"/>
                </a:solidFill>
                <a:latin typeface="Trebuchet MS"/>
              </a:rPr>
              <a:t>durchdrungen. Weil es überall im Universum ist, merkt man davon nichts.</a:t>
            </a:r>
          </a:p>
          <a:p>
            <a:pPr marL="195263" indent="-195263" eaLnBrk="1" hangingPunct="1">
              <a:buFontTx/>
              <a:buChar char="•"/>
            </a:pPr>
            <a:r>
              <a:rPr lang="de-DE" sz="2200" b="0" dirty="0">
                <a:solidFill>
                  <a:schemeClr val="bg1"/>
                </a:solidFill>
                <a:latin typeface="Trebuchet MS"/>
              </a:rPr>
              <a:t>„Schwingungen</a:t>
            </a:r>
            <a:r>
              <a:rPr lang="de-DE" sz="2200" b="0" dirty="0" smtClean="0">
                <a:solidFill>
                  <a:schemeClr val="bg1"/>
                </a:solidFill>
                <a:latin typeface="Trebuchet MS"/>
              </a:rPr>
              <a:t>“ (lokale Verdichtungen) dieses </a:t>
            </a:r>
            <a:r>
              <a:rPr lang="de-DE" sz="2200" b="0" dirty="0" err="1">
                <a:solidFill>
                  <a:schemeClr val="bg1"/>
                </a:solidFill>
                <a:latin typeface="Trebuchet MS"/>
              </a:rPr>
              <a:t>Higgs</a:t>
            </a:r>
            <a:r>
              <a:rPr lang="de-DE" sz="2200" b="0" dirty="0">
                <a:solidFill>
                  <a:schemeClr val="bg1"/>
                </a:solidFill>
                <a:latin typeface="Trebuchet MS"/>
              </a:rPr>
              <a:t>-</a:t>
            </a:r>
            <a:r>
              <a:rPr lang="de-DE" sz="2200" b="0" dirty="0" smtClean="0">
                <a:solidFill>
                  <a:schemeClr val="bg1"/>
                </a:solidFill>
                <a:latin typeface="Trebuchet MS"/>
              </a:rPr>
              <a:t>Feldes erscheinen </a:t>
            </a:r>
            <a:r>
              <a:rPr lang="de-DE" sz="2200" b="0" dirty="0">
                <a:solidFill>
                  <a:schemeClr val="bg1"/>
                </a:solidFill>
                <a:latin typeface="Trebuchet MS"/>
              </a:rPr>
              <a:t>als</a:t>
            </a:r>
            <a:r>
              <a:rPr lang="de-DE" sz="2200" b="0" dirty="0" smtClean="0">
                <a:solidFill>
                  <a:schemeClr val="bg1"/>
                </a:solidFill>
                <a:latin typeface="Trebuchet MS"/>
              </a:rPr>
              <a:t> </a:t>
            </a:r>
            <a:r>
              <a:rPr lang="de-DE" sz="2200" b="0" dirty="0" err="1" smtClean="0">
                <a:solidFill>
                  <a:srgbClr val="FFFF00"/>
                </a:solidFill>
                <a:latin typeface="Trebuchet MS"/>
              </a:rPr>
              <a:t>Higgs</a:t>
            </a:r>
            <a:r>
              <a:rPr lang="de-DE" sz="2200" b="0" dirty="0" smtClean="0">
                <a:solidFill>
                  <a:srgbClr val="FFFF00"/>
                </a:solidFill>
                <a:latin typeface="Trebuchet MS"/>
              </a:rPr>
              <a:t>-Teilchen, </a:t>
            </a:r>
            <a:r>
              <a:rPr lang="de-DE" sz="2200" b="0" dirty="0" smtClean="0">
                <a:solidFill>
                  <a:schemeClr val="bg1"/>
                </a:solidFill>
                <a:latin typeface="Trebuchet MS"/>
              </a:rPr>
              <a:t>dessen </a:t>
            </a:r>
            <a:r>
              <a:rPr lang="de-DE" sz="2200" b="0" dirty="0">
                <a:solidFill>
                  <a:schemeClr val="bg1"/>
                </a:solidFill>
                <a:latin typeface="Trebuchet MS"/>
              </a:rPr>
              <a:t>Nachweis am LHC</a:t>
            </a:r>
            <a:r>
              <a:rPr lang="de-DE" sz="2200" b="0" dirty="0" smtClean="0">
                <a:solidFill>
                  <a:schemeClr val="bg1"/>
                </a:solidFill>
                <a:latin typeface="Trebuchet MS"/>
              </a:rPr>
              <a:t> am CERN gelungen ist. </a:t>
            </a:r>
          </a:p>
          <a:p>
            <a:pPr marL="195263" indent="-195263" eaLnBrk="1" hangingPunct="1">
              <a:buFontTx/>
              <a:buChar char="•"/>
            </a:pPr>
            <a:r>
              <a:rPr lang="de-DE" sz="2200" b="0" dirty="0" smtClean="0">
                <a:solidFill>
                  <a:schemeClr val="bg1"/>
                </a:solidFill>
                <a:latin typeface="Trebuchet MS"/>
              </a:rPr>
              <a:t>Durch das </a:t>
            </a:r>
            <a:r>
              <a:rPr lang="de-DE" sz="2200" b="0" dirty="0" err="1" smtClean="0">
                <a:solidFill>
                  <a:schemeClr val="bg1"/>
                </a:solidFill>
                <a:latin typeface="Trebuchet MS"/>
              </a:rPr>
              <a:t>Higgs</a:t>
            </a:r>
            <a:r>
              <a:rPr lang="de-DE" sz="2200" b="0" dirty="0" smtClean="0">
                <a:solidFill>
                  <a:schemeClr val="bg1"/>
                </a:solidFill>
                <a:latin typeface="Trebuchet MS"/>
              </a:rPr>
              <a:t>-Feld bekommt das Universum erst </a:t>
            </a:r>
            <a:r>
              <a:rPr lang="de-DE" sz="2200" b="0" dirty="0" smtClean="0">
                <a:solidFill>
                  <a:srgbClr val="FFFF00"/>
                </a:solidFill>
                <a:latin typeface="Trebuchet MS"/>
              </a:rPr>
              <a:t>Substanz!</a:t>
            </a:r>
            <a:endParaRPr lang="de-AT" sz="2200" b="0" dirty="0">
              <a:solidFill>
                <a:srgbClr val="FFFF00"/>
              </a:solidFill>
              <a:latin typeface="Trebuchet MS"/>
            </a:endParaRPr>
          </a:p>
        </p:txBody>
      </p:sp>
      <p:sp>
        <p:nvSpPr>
          <p:cNvPr id="32" name="Rectangle 17"/>
          <p:cNvSpPr>
            <a:spLocks noGrp="1" noChangeArrowheads="1"/>
          </p:cNvSpPr>
          <p:nvPr>
            <p:ph type="title"/>
          </p:nvPr>
        </p:nvSpPr>
        <p:spPr>
          <a:xfrm>
            <a:off x="-139690" y="410633"/>
            <a:ext cx="10113433" cy="482600"/>
          </a:xfrm>
        </p:spPr>
        <p:txBody>
          <a:bodyPr/>
          <a:lstStyle/>
          <a:p>
            <a:r>
              <a:rPr lang="en-US" sz="3200" dirty="0" err="1" smtClean="0">
                <a:solidFill>
                  <a:srgbClr val="FFFF00"/>
                </a:solidFill>
                <a:latin typeface="Trebuchet MS"/>
              </a:rPr>
              <a:t>Erzeugung</a:t>
            </a:r>
            <a:r>
              <a:rPr lang="en-US" sz="3200" dirty="0" smtClean="0">
                <a:solidFill>
                  <a:srgbClr val="FFFF00"/>
                </a:solidFill>
                <a:latin typeface="Trebuchet MS"/>
              </a:rPr>
              <a:t> von Masse </a:t>
            </a:r>
            <a:r>
              <a:rPr lang="en-US" sz="3200" dirty="0" err="1" smtClean="0">
                <a:solidFill>
                  <a:srgbClr val="FFFF00"/>
                </a:solidFill>
                <a:latin typeface="Trebuchet MS"/>
              </a:rPr>
              <a:t>durch</a:t>
            </a:r>
            <a:r>
              <a:rPr lang="en-US" sz="3200" dirty="0" smtClean="0">
                <a:solidFill>
                  <a:srgbClr val="FFFF00"/>
                </a:solidFill>
                <a:latin typeface="Trebuchet MS"/>
              </a:rPr>
              <a:t> Higgs-</a:t>
            </a:r>
            <a:r>
              <a:rPr lang="en-US" sz="3200" dirty="0" err="1" smtClean="0">
                <a:solidFill>
                  <a:srgbClr val="FFFF00"/>
                </a:solidFill>
                <a:latin typeface="Trebuchet MS"/>
              </a:rPr>
              <a:t>Mechanismus</a:t>
            </a:r>
            <a:endParaRPr lang="en-US" sz="3200" dirty="0">
              <a:solidFill>
                <a:srgbClr val="FFFF00"/>
              </a:solidFill>
              <a:latin typeface="Trebuchet MS"/>
            </a:endParaRPr>
          </a:p>
        </p:txBody>
      </p:sp>
      <p:sp>
        <p:nvSpPr>
          <p:cNvPr id="2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0" name="Rectangle 23"/>
          <p:cNvSpPr>
            <a:spLocks noGrp="1" noChangeArrowheads="1"/>
          </p:cNvSpPr>
          <p:nvPr>
            <p:ph type="sldNum" sz="quarter" idx="4294967295"/>
          </p:nvPr>
        </p:nvSpPr>
        <p:spPr bwMode="auto">
          <a:xfrm>
            <a:off x="4911725" y="65913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24</a:t>
            </a:fld>
            <a:endParaRPr lang="en-US" b="0"/>
          </a:p>
        </p:txBody>
      </p:sp>
      <p:sp>
        <p:nvSpPr>
          <p:cNvPr id="7"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24</a:t>
            </a:fld>
            <a:endParaRPr lang="en-US" b="0" dirty="0">
              <a:solidFill>
                <a:schemeClr val="bg1"/>
              </a:solidFill>
            </a:endParaRPr>
          </a:p>
        </p:txBody>
      </p:sp>
      <p:sp>
        <p:nvSpPr>
          <p:cNvPr id="11"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130" name="Rectangle 22"/>
          <p:cNvSpPr>
            <a:spLocks noGrp="1" noChangeArrowheads="1"/>
          </p:cNvSpPr>
          <p:nvPr>
            <p:ph type="title" idx="4294967295"/>
          </p:nvPr>
        </p:nvSpPr>
        <p:spPr>
          <a:xfrm>
            <a:off x="965206" y="266699"/>
            <a:ext cx="8382000" cy="482600"/>
          </a:xfrm>
        </p:spPr>
        <p:txBody>
          <a:bodyPr/>
          <a:lstStyle/>
          <a:p>
            <a:r>
              <a:rPr lang="en-US" sz="3200" dirty="0">
                <a:latin typeface="Trebuchet MS"/>
              </a:rPr>
              <a:t>LHC und die </a:t>
            </a:r>
            <a:r>
              <a:rPr lang="en-US" sz="3200" dirty="0" err="1">
                <a:latin typeface="Trebuchet MS"/>
              </a:rPr>
              <a:t>Experimente</a:t>
            </a:r>
            <a:endParaRPr lang="en-US" sz="3200" dirty="0">
              <a:latin typeface="Trebuchet MS"/>
            </a:endParaRPr>
          </a:p>
        </p:txBody>
      </p:sp>
      <p:pic>
        <p:nvPicPr>
          <p:cNvPr id="90117" name="Picture 7"/>
          <p:cNvPicPr>
            <a:picLocks noChangeAspect="1" noChangeArrowheads="1"/>
          </p:cNvPicPr>
          <p:nvPr/>
        </p:nvPicPr>
        <p:blipFill>
          <a:blip r:embed="rId4"/>
          <a:srcRect/>
          <a:stretch>
            <a:fillRect/>
          </a:stretch>
        </p:blipFill>
        <p:spPr bwMode="auto">
          <a:xfrm>
            <a:off x="306393" y="188913"/>
            <a:ext cx="687387" cy="673100"/>
          </a:xfrm>
          <a:prstGeom prst="rect">
            <a:avLst/>
          </a:prstGeom>
          <a:noFill/>
          <a:ln w="9525">
            <a:noFill/>
            <a:miter lim="800000"/>
            <a:headEnd/>
            <a:tailEnd/>
          </a:ln>
        </p:spPr>
      </p:pic>
      <p:sp>
        <p:nvSpPr>
          <p:cNvPr id="22"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3"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pic>
        <p:nvPicPr>
          <p:cNvPr id="8" name="Picture 7" descr="CERNlog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4100" y="152400"/>
            <a:ext cx="927100" cy="927100"/>
          </a:xfrm>
          <a:prstGeom prst="rect">
            <a:avLst/>
          </a:prstGeom>
        </p:spPr>
      </p:pic>
      <p:sp>
        <p:nvSpPr>
          <p:cNvPr id="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26</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6600"/>
              </a:gs>
              <a:gs pos="100000">
                <a:srgbClr val="FFFFFF"/>
              </a:gs>
            </a:gsLst>
            <a:lin ang="0" scaled="1"/>
            <a:tileRect/>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Wie sucht man nach dem </a:t>
            </a:r>
            <a:r>
              <a:rPr lang="de-DE" dirty="0" err="1" smtClean="0">
                <a:solidFill>
                  <a:schemeClr val="tx2"/>
                </a:solidFill>
                <a:latin typeface="Trebuchet MS"/>
              </a:rPr>
              <a:t>Higgs-Teilchen</a:t>
            </a:r>
            <a:r>
              <a:rPr lang="de-DE" dirty="0" smtClean="0">
                <a:solidFill>
                  <a:schemeClr val="tx2"/>
                </a:solidFill>
                <a:latin typeface="Trebuchet MS"/>
              </a:rPr>
              <a: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26</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0" name="TextBox 9"/>
          <p:cNvSpPr txBox="1"/>
          <p:nvPr/>
        </p:nvSpPr>
        <p:spPr>
          <a:xfrm>
            <a:off x="778938" y="1193801"/>
            <a:ext cx="8534398" cy="5262979"/>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Da</a:t>
            </a:r>
            <a:r>
              <a:rPr lang="en-US" sz="2400" b="0" dirty="0" smtClean="0">
                <a:solidFill>
                  <a:srgbClr val="FFED94"/>
                </a:solidFill>
                <a:latin typeface="Trebuchet MS"/>
              </a:rPr>
              <a:t> das Higgs-</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extrem</a:t>
            </a:r>
            <a:r>
              <a:rPr lang="en-US" sz="2400" b="0" dirty="0" smtClean="0">
                <a:solidFill>
                  <a:srgbClr val="FFED94"/>
                </a:solidFill>
                <a:latin typeface="Trebuchet MS"/>
              </a:rPr>
              <a:t> </a:t>
            </a:r>
            <a:r>
              <a:rPr lang="en-US" sz="2400" b="0" dirty="0" err="1" smtClean="0">
                <a:solidFill>
                  <a:srgbClr val="FFED94"/>
                </a:solidFill>
                <a:latin typeface="Trebuchet MS"/>
              </a:rPr>
              <a:t>kurzlebig</a:t>
            </a:r>
            <a:r>
              <a:rPr lang="en-US" sz="2400" b="0" dirty="0" smtClean="0">
                <a:solidFill>
                  <a:srgbClr val="FFED94"/>
                </a:solidFill>
                <a:latin typeface="Trebuchet MS"/>
              </a:rPr>
              <a:t> </a:t>
            </a:r>
            <a:r>
              <a:rPr lang="en-US" sz="2400" b="0" dirty="0" err="1" smtClean="0">
                <a:solidFill>
                  <a:srgbClr val="FFED94"/>
                </a:solidFill>
                <a:latin typeface="Trebuchet MS"/>
              </a:rPr>
              <a:t>ist</a:t>
            </a:r>
            <a:r>
              <a:rPr lang="en-US" sz="2400" b="0" dirty="0" smtClean="0">
                <a:solidFill>
                  <a:srgbClr val="FFED94"/>
                </a:solidFill>
                <a:latin typeface="Trebuchet MS"/>
              </a:rPr>
              <a:t>, </a:t>
            </a:r>
            <a:r>
              <a:rPr lang="en-US" sz="2400" b="0" dirty="0" err="1" smtClean="0">
                <a:solidFill>
                  <a:srgbClr val="FFED94"/>
                </a:solidFill>
                <a:latin typeface="Trebuchet MS"/>
              </a:rPr>
              <a:t>zerfällt</a:t>
            </a:r>
            <a:r>
              <a:rPr lang="en-US" sz="2400" b="0" dirty="0" smtClean="0">
                <a:solidFill>
                  <a:srgbClr val="FFED94"/>
                </a:solidFill>
                <a:latin typeface="Trebuchet MS"/>
              </a:rPr>
              <a:t> </a:t>
            </a:r>
            <a:r>
              <a:rPr lang="en-US" sz="2400" b="0" dirty="0" err="1" smtClean="0">
                <a:solidFill>
                  <a:srgbClr val="FFED94"/>
                </a:solidFill>
                <a:latin typeface="Trebuchet MS"/>
              </a:rPr>
              <a:t>es</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und </a:t>
            </a:r>
            <a:r>
              <a:rPr lang="en-US" sz="2400" b="0" dirty="0" err="1" smtClean="0">
                <a:solidFill>
                  <a:srgbClr val="FFED94"/>
                </a:solidFill>
                <a:latin typeface="Trebuchet MS"/>
              </a:rPr>
              <a:t>zwar</a:t>
            </a:r>
            <a:r>
              <a:rPr lang="en-US" sz="2400" b="0" dirty="0" smtClean="0">
                <a:solidFill>
                  <a:srgbClr val="FFED94"/>
                </a:solidFill>
                <a:latin typeface="Trebuchet MS"/>
              </a:rPr>
              <a:t> in </a:t>
            </a:r>
            <a:r>
              <a:rPr lang="en-US" sz="2400" b="0" dirty="0" err="1" smtClean="0">
                <a:solidFill>
                  <a:srgbClr val="FFED94"/>
                </a:solidFill>
                <a:latin typeface="Trebuchet MS"/>
              </a:rPr>
              <a:t>bekannte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Photonen</a:t>
            </a:r>
            <a:r>
              <a:rPr lang="en-US" sz="2400" b="0" dirty="0" smtClean="0">
                <a:solidFill>
                  <a:srgbClr val="FFED94"/>
                </a:solidFill>
                <a:latin typeface="Trebuchet MS"/>
              </a:rPr>
              <a:t> (</a:t>
            </a:r>
            <a:r>
              <a:rPr lang="en-US" sz="2400" b="0" dirty="0" err="1" smtClean="0">
                <a:solidFill>
                  <a:srgbClr val="FFED94"/>
                </a:solidFill>
                <a:latin typeface="Symbol"/>
              </a:rPr>
              <a:t>g</a:t>
            </a:r>
            <a:r>
              <a:rPr lang="en-US" sz="2400" b="0" dirty="0" smtClean="0">
                <a:solidFill>
                  <a:srgbClr val="FFED94"/>
                </a:solidFill>
                <a:latin typeface="Trebuchet MS"/>
              </a:rPr>
              <a:t>), Z, W, </a:t>
            </a:r>
            <a:r>
              <a:rPr lang="en-US" sz="2400" b="0" dirty="0" err="1" smtClean="0">
                <a:solidFill>
                  <a:srgbClr val="FFED94"/>
                </a:solidFill>
                <a:latin typeface="Trebuchet MS"/>
              </a:rPr>
              <a:t>Taus</a:t>
            </a:r>
            <a:r>
              <a:rPr lang="en-US" sz="2400" b="0" dirty="0" smtClean="0">
                <a:solidFill>
                  <a:srgbClr val="FFED94"/>
                </a:solidFill>
                <a:latin typeface="Trebuchet MS"/>
              </a:rPr>
              <a:t> (</a:t>
            </a:r>
            <a:r>
              <a:rPr lang="en-US" sz="2400" b="0" dirty="0" err="1" smtClean="0">
                <a:solidFill>
                  <a:srgbClr val="FFED94"/>
                </a:solidFill>
                <a:latin typeface="Symbol"/>
              </a:rPr>
              <a:t>t</a:t>
            </a:r>
            <a:r>
              <a:rPr lang="en-US" sz="2400" b="0" dirty="0" smtClean="0">
                <a:solidFill>
                  <a:srgbClr val="FFED94"/>
                </a:solidFill>
                <a:latin typeface="Trebuchet MS"/>
              </a:rPr>
              <a:t>), </a:t>
            </a:r>
            <a:r>
              <a:rPr lang="en-US" sz="2400" b="0" dirty="0" err="1" smtClean="0">
                <a:solidFill>
                  <a:srgbClr val="FFED94"/>
                </a:solidFill>
                <a:latin typeface="Trebuchet MS"/>
              </a:rPr>
              <a:t>b</a:t>
            </a:r>
            <a:r>
              <a:rPr lang="en-US" sz="2400" b="0" dirty="0" smtClean="0">
                <a:solidFill>
                  <a:srgbClr val="FFED94"/>
                </a:solidFill>
                <a:latin typeface="Trebuchet MS"/>
              </a:rPr>
              <a:t>-Quarks, etc. </a:t>
            </a:r>
            <a:r>
              <a:rPr lang="en-US" sz="2400" b="0" dirty="0" err="1" smtClean="0">
                <a:solidFill>
                  <a:srgbClr val="FFED94"/>
                </a:solidFill>
                <a:latin typeface="Trebuchet MS"/>
              </a:rPr>
              <a:t>Diese</a:t>
            </a:r>
            <a:r>
              <a:rPr lang="en-US" sz="2400" b="0" dirty="0" smtClean="0">
                <a:solidFill>
                  <a:srgbClr val="FFED94"/>
                </a:solidFill>
                <a:latin typeface="Trebuchet MS"/>
              </a:rPr>
              <a:t> </a:t>
            </a:r>
            <a:r>
              <a:rPr lang="en-US" sz="2400" b="0" dirty="0" err="1" smtClean="0">
                <a:solidFill>
                  <a:srgbClr val="FFED94"/>
                </a:solidFill>
                <a:latin typeface="Trebuchet MS"/>
              </a:rPr>
              <a:t>Zerfallskanäle</a:t>
            </a:r>
            <a:r>
              <a:rPr lang="en-US" sz="2400" b="0" dirty="0" smtClean="0">
                <a:solidFill>
                  <a:srgbClr val="FFED94"/>
                </a:solidFill>
                <a:latin typeface="Trebuchet MS"/>
              </a:rPr>
              <a:t> hat man </a:t>
            </a:r>
            <a:r>
              <a:rPr lang="en-US" sz="2400" b="0" dirty="0" err="1" smtClean="0">
                <a:solidFill>
                  <a:srgbClr val="FFED94"/>
                </a:solidFill>
                <a:latin typeface="Trebuchet MS"/>
              </a:rPr>
              <a:t>bis</a:t>
            </a:r>
            <a:r>
              <a:rPr lang="en-US" sz="2400" b="0" dirty="0" smtClean="0">
                <a:solidFill>
                  <a:srgbClr val="FFED94"/>
                </a:solidFill>
                <a:latin typeface="Trebuchet MS"/>
              </a:rPr>
              <a:t> </a:t>
            </a:r>
            <a:r>
              <a:rPr lang="en-US" sz="2400" b="0" dirty="0" err="1" smtClean="0">
                <a:solidFill>
                  <a:srgbClr val="FFED94"/>
                </a:solidFill>
                <a:latin typeface="Trebuchet MS"/>
              </a:rPr>
              <a:t>jetzt</a:t>
            </a:r>
            <a:r>
              <a:rPr lang="en-US" sz="2400" b="0" dirty="0" smtClean="0">
                <a:solidFill>
                  <a:srgbClr val="FFED94"/>
                </a:solidFill>
                <a:latin typeface="Trebuchet MS"/>
              </a:rPr>
              <a:t> </a:t>
            </a:r>
            <a:r>
              <a:rPr lang="en-US" sz="2400" b="0" dirty="0" err="1" smtClean="0">
                <a:solidFill>
                  <a:srgbClr val="FFED94"/>
                </a:solidFill>
                <a:latin typeface="Trebuchet MS"/>
              </a:rPr>
              <a:t>vornehmlich</a:t>
            </a:r>
            <a:r>
              <a:rPr lang="en-US" sz="2400" b="0" dirty="0" smtClean="0">
                <a:solidFill>
                  <a:srgbClr val="FFED94"/>
                </a:solidFill>
                <a:latin typeface="Trebuchet MS"/>
              </a:rPr>
              <a:t> </a:t>
            </a:r>
            <a:r>
              <a:rPr lang="en-US" sz="2400" b="0" dirty="0" err="1" smtClean="0">
                <a:solidFill>
                  <a:srgbClr val="FFED94"/>
                </a:solidFill>
                <a:latin typeface="Trebuchet MS"/>
              </a:rPr>
              <a:t>untersucht</a:t>
            </a:r>
            <a:r>
              <a:rPr lang="en-US" sz="2400" b="0" dirty="0" smtClean="0">
                <a:solidFill>
                  <a:srgbClr val="FFED94"/>
                </a:solidFill>
                <a:latin typeface="Trebuchet MS"/>
              </a:rPr>
              <a:t>:</a:t>
            </a: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r>
              <a:rPr lang="en-US" sz="2400" b="0" dirty="0" err="1" smtClean="0">
                <a:solidFill>
                  <a:srgbClr val="FFED94"/>
                </a:solidFill>
                <a:latin typeface="Trebuchet MS"/>
              </a:rPr>
              <a:t>Andere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können</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Higgs-Boson </a:t>
            </a:r>
            <a:r>
              <a:rPr lang="en-US" sz="2400" b="0" dirty="0" err="1" smtClean="0">
                <a:solidFill>
                  <a:srgbClr val="FFED94"/>
                </a:solidFill>
                <a:latin typeface="Trebuchet MS"/>
              </a:rPr>
              <a:t>aussehen</a:t>
            </a:r>
            <a:r>
              <a:rPr lang="en-US" sz="2400" b="0" dirty="0" smtClean="0">
                <a:solidFill>
                  <a:srgbClr val="FFED94"/>
                </a:solidFill>
                <a:latin typeface="Trebuchet MS"/>
              </a:rPr>
              <a:t> und </a:t>
            </a:r>
            <a:r>
              <a:rPr lang="en-US" sz="2400" b="0" dirty="0" err="1" smtClean="0">
                <a:solidFill>
                  <a:srgbClr val="FFED94"/>
                </a:solidFill>
                <a:latin typeface="Trebuchet MS"/>
              </a:rPr>
              <a:t>somit</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“Signal” </a:t>
            </a:r>
            <a:r>
              <a:rPr lang="en-US" sz="2400" b="0" dirty="0" err="1" smtClean="0">
                <a:solidFill>
                  <a:srgbClr val="FFED94"/>
                </a:solidFill>
                <a:latin typeface="Trebuchet MS"/>
              </a:rPr>
              <a:t>vortäuschen</a:t>
            </a:r>
            <a:r>
              <a:rPr lang="en-US" sz="2400" b="0" dirty="0" smtClean="0">
                <a:solidFill>
                  <a:srgbClr val="FFED94"/>
                </a:solidFill>
                <a:latin typeface="Trebuchet MS"/>
              </a:rPr>
              <a:t> </a:t>
            </a:r>
            <a:r>
              <a:rPr lang="en-US" sz="2400" b="0" dirty="0" err="1" smtClean="0">
                <a:solidFill>
                  <a:srgbClr val="FF6600"/>
                </a:solidFill>
                <a:latin typeface="Trebuchet MS"/>
                <a:sym typeface="Symbol" charset="2"/>
              </a:rPr>
              <a:t></a:t>
            </a:r>
            <a:r>
              <a:rPr lang="en-US" sz="2400" b="0" dirty="0" smtClean="0">
                <a:solidFill>
                  <a:srgbClr val="FF6600"/>
                </a:solidFill>
                <a:latin typeface="Trebuchet MS"/>
                <a:sym typeface="Symbol" charset="2"/>
              </a:rPr>
              <a:t> </a:t>
            </a:r>
            <a:r>
              <a:rPr lang="en-US" sz="2400" b="0" dirty="0" err="1" smtClean="0">
                <a:solidFill>
                  <a:srgbClr val="FF6600"/>
                </a:solidFill>
                <a:latin typeface="Trebuchet MS"/>
                <a:sym typeface="Symbol" charset="2"/>
              </a:rPr>
              <a:t>Untergrund</a:t>
            </a:r>
            <a:r>
              <a:rPr lang="en-US" sz="2400" b="0" dirty="0" smtClean="0">
                <a:solidFill>
                  <a:srgbClr val="FF6600"/>
                </a:solidFill>
                <a:latin typeface="Trebuchet MS"/>
                <a:sym typeface="Symbol" charset="2"/>
              </a:rPr>
              <a:t>.</a:t>
            </a:r>
            <a:endParaRPr lang="en-US" sz="2400" b="0" dirty="0">
              <a:solidFill>
                <a:srgbClr val="FFED94"/>
              </a:solidFill>
              <a:latin typeface="Trebuchet MS"/>
            </a:endParaRPr>
          </a:p>
        </p:txBody>
      </p:sp>
      <p:sp>
        <p:nvSpPr>
          <p:cNvPr id="11" name="Rectangle 10"/>
          <p:cNvSpPr/>
          <p:nvPr/>
        </p:nvSpPr>
        <p:spPr>
          <a:xfrm>
            <a:off x="2188671" y="3054975"/>
            <a:ext cx="5596404" cy="2431435"/>
          </a:xfrm>
          <a:prstGeom prst="rect">
            <a:avLst/>
          </a:prstGeom>
        </p:spPr>
        <p:txBody>
          <a:bodyPr wrap="none">
            <a:spAutoFit/>
          </a:bodyPr>
          <a:lstStyle/>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gg</a:t>
            </a:r>
            <a:endParaRPr lang="en-GB" sz="28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de-CH" sz="2800" b="0" dirty="0" smtClean="0">
                <a:solidFill>
                  <a:srgbClr val="FF6600"/>
                </a:solidFill>
                <a:latin typeface="Trebuchet MS"/>
              </a:rPr>
              <a:t>ZZ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4e </a:t>
            </a:r>
            <a:r>
              <a:rPr lang="en-GB" sz="2400" b="0" dirty="0" err="1" smtClean="0">
                <a:solidFill>
                  <a:schemeClr val="bg1"/>
                </a:solidFill>
                <a:latin typeface="Trebuchet MS"/>
              </a:rPr>
              <a:t>oder</a:t>
            </a:r>
            <a:r>
              <a:rPr lang="en-GB" sz="2800" b="0" dirty="0" smtClean="0">
                <a:solidFill>
                  <a:srgbClr val="FF6600"/>
                </a:solidFill>
                <a:latin typeface="Trebuchet MS"/>
              </a:rPr>
              <a:t> 4</a:t>
            </a:r>
            <a:r>
              <a:rPr lang="en-GB" sz="2800" b="0" dirty="0" smtClean="0">
                <a:solidFill>
                  <a:srgbClr val="FF6600"/>
                </a:solidFill>
                <a:latin typeface="Symbol"/>
              </a:rPr>
              <a:t>m</a:t>
            </a:r>
            <a:r>
              <a:rPr lang="en-GB" sz="2800" b="0" dirty="0" smtClean="0">
                <a:solidFill>
                  <a:srgbClr val="FF6600"/>
                </a:solidFill>
                <a:latin typeface="Trebuchet MS"/>
              </a:rPr>
              <a:t> </a:t>
            </a:r>
            <a:r>
              <a:rPr lang="en-GB" sz="2400" b="0" dirty="0" err="1" smtClean="0">
                <a:solidFill>
                  <a:schemeClr val="bg1"/>
                </a:solidFill>
                <a:latin typeface="Trebuchet MS"/>
              </a:rPr>
              <a:t>oder</a:t>
            </a:r>
            <a:r>
              <a:rPr lang="en-GB" sz="2800" b="0" dirty="0" smtClean="0">
                <a:solidFill>
                  <a:srgbClr val="FF6600"/>
                </a:solidFill>
                <a:latin typeface="Trebuchet MS"/>
              </a:rPr>
              <a:t> 2e+2</a:t>
            </a:r>
            <a:r>
              <a:rPr lang="en-GB" sz="2800" b="0" dirty="0" smtClean="0">
                <a:solidFill>
                  <a:srgbClr val="FF6600"/>
                </a:solidFill>
                <a:latin typeface="Symbol"/>
              </a:rPr>
              <a:t>m</a:t>
            </a:r>
          </a:p>
          <a:p>
            <a:pPr algn="ctr"/>
            <a:endParaRPr lang="en-GB" sz="12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a:t>
            </a:r>
            <a:r>
              <a:rPr lang="de-CH" sz="2800" b="0" dirty="0" smtClean="0">
                <a:solidFill>
                  <a:srgbClr val="FF6600"/>
                </a:solidFill>
                <a:latin typeface="Trebuchet MS"/>
              </a:rPr>
              <a:t>WW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2e2</a:t>
            </a:r>
            <a:r>
              <a:rPr lang="en-GB" sz="2800" b="0" dirty="0" err="1" smtClean="0">
                <a:solidFill>
                  <a:srgbClr val="FF6600"/>
                </a:solidFill>
                <a:latin typeface="Symbol"/>
              </a:rPr>
              <a:t>n</a:t>
            </a:r>
            <a:r>
              <a:rPr lang="en-US" sz="2800" b="0" dirty="0" smtClean="0">
                <a:solidFill>
                  <a:srgbClr val="FF6600"/>
                </a:solidFill>
                <a:latin typeface="Trebuchet MS"/>
                <a:sym typeface="Symbol" charset="2"/>
              </a:rPr>
              <a:t> </a:t>
            </a:r>
            <a:r>
              <a:rPr lang="en-GB" sz="2400" b="0" dirty="0" err="1" smtClean="0">
                <a:solidFill>
                  <a:schemeClr val="bg1"/>
                </a:solidFill>
                <a:latin typeface="Trebuchet MS"/>
              </a:rPr>
              <a:t>oder</a:t>
            </a:r>
            <a:r>
              <a:rPr lang="en-US" sz="2800" b="0" dirty="0" smtClean="0">
                <a:solidFill>
                  <a:srgbClr val="FF6600"/>
                </a:solidFill>
                <a:latin typeface="Trebuchet MS"/>
                <a:sym typeface="Symbol" charset="2"/>
              </a:rPr>
              <a:t> 2</a:t>
            </a:r>
            <a:r>
              <a:rPr lang="en-GB" sz="2800" b="0" dirty="0" err="1" smtClean="0">
                <a:solidFill>
                  <a:srgbClr val="FF6600"/>
                </a:solidFill>
                <a:latin typeface="Symbol"/>
              </a:rPr>
              <a:t>m</a:t>
            </a:r>
            <a:r>
              <a:rPr lang="en-US" sz="2800" b="0" dirty="0" smtClean="0">
                <a:solidFill>
                  <a:srgbClr val="FF6600"/>
                </a:solidFill>
                <a:latin typeface="Trebuchet MS"/>
                <a:sym typeface="Symbol" charset="2"/>
              </a:rPr>
              <a:t>2</a:t>
            </a:r>
            <a:r>
              <a:rPr lang="en-GB" sz="2800" b="0" dirty="0" err="1" smtClean="0">
                <a:solidFill>
                  <a:srgbClr val="FF6600"/>
                </a:solidFill>
                <a:latin typeface="Symbol"/>
              </a:rPr>
              <a:t>n</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bb</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tt</a:t>
            </a:r>
            <a:endParaRPr lang="en-US" sz="2800" b="0" dirty="0">
              <a:solidFill>
                <a:srgbClr val="FF6600"/>
              </a:solidFill>
              <a:latin typeface="Trebuchet MS"/>
            </a:endParaRPr>
          </a:p>
        </p:txBody>
      </p:sp>
      <p:pic>
        <p:nvPicPr>
          <p:cNvPr id="13" name="Picture 8"/>
          <p:cNvPicPr>
            <a:picLocks noChangeAspect="1" noChangeArrowheads="1"/>
          </p:cNvPicPr>
          <p:nvPr/>
        </p:nvPicPr>
        <p:blipFill>
          <a:blip r:embed="rId3"/>
          <a:srcRect/>
          <a:stretch>
            <a:fillRect/>
          </a:stretch>
        </p:blipFill>
        <p:spPr bwMode="auto">
          <a:xfrm>
            <a:off x="7907338" y="2647949"/>
            <a:ext cx="1110615" cy="1263650"/>
          </a:xfrm>
          <a:prstGeom prst="rect">
            <a:avLst/>
          </a:prstGeom>
          <a:noFill/>
          <a:ln w="28575" cmpd="sng">
            <a:solidFill>
              <a:srgbClr val="FF0000"/>
            </a:solidFill>
            <a:miter lim="800000"/>
            <a:headEnd/>
            <a:tailEnd/>
          </a:ln>
          <a:effectLst/>
        </p:spPr>
      </p:pic>
      <p:pic>
        <p:nvPicPr>
          <p:cNvPr id="14" name="Picture 7"/>
          <p:cNvPicPr>
            <a:picLocks noChangeAspect="1" noChangeArrowheads="1"/>
          </p:cNvPicPr>
          <p:nvPr/>
        </p:nvPicPr>
        <p:blipFill>
          <a:blip r:embed="rId4"/>
          <a:srcRect/>
          <a:stretch>
            <a:fillRect/>
          </a:stretch>
        </p:blipFill>
        <p:spPr bwMode="auto">
          <a:xfrm>
            <a:off x="5746976" y="2506135"/>
            <a:ext cx="1132191" cy="973262"/>
          </a:xfrm>
          <a:prstGeom prst="rect">
            <a:avLst/>
          </a:prstGeom>
          <a:noFill/>
          <a:ln w="28575" cmpd="sng">
            <a:solidFill>
              <a:schemeClr val="bg1">
                <a:lumMod val="65000"/>
              </a:schemeClr>
            </a:solidFill>
            <a:miter lim="800000"/>
            <a:headEnd/>
            <a:tailEnd/>
          </a:ln>
          <a:effectLst/>
        </p:spPr>
      </p:pic>
      <p:sp>
        <p:nvSpPr>
          <p:cNvPr id="1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MSrealSize5000_final_dark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133" y="880533"/>
            <a:ext cx="6248400" cy="6248400"/>
          </a:xfrm>
          <a:prstGeom prst="rect">
            <a:avLst/>
          </a:prstGeom>
        </p:spPr>
      </p:pic>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27</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0000"/>
              </a:gs>
              <a:gs pos="100000">
                <a:srgbClr val="FFFFFF"/>
              </a:gs>
            </a:gsLst>
            <a:path path="circle">
              <a:fillToRect l="100000" t="100000"/>
            </a:path>
            <a:tileRect r="-100000" b="-100000"/>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CMS-Experiment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9" name="Picture 10" descr="CMS-Color-Lab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3" y="431800"/>
            <a:ext cx="577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19627527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28</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0000"/>
              </a:gs>
              <a:gs pos="100000">
                <a:srgbClr val="FFFFFF"/>
              </a:gs>
            </a:gsLst>
            <a:path path="circle">
              <a:fillToRect l="100000" t="100000"/>
            </a:path>
            <a:tileRect r="-100000" b="-100000"/>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CMS-Experiment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28</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pic>
        <p:nvPicPr>
          <p:cNvPr id="9" name="Picture 10" descr="CMS-Color-Lab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431800"/>
            <a:ext cx="5778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3"/>
          <p:cNvGrpSpPr>
            <a:grpSpLocks/>
          </p:cNvGrpSpPr>
          <p:nvPr/>
        </p:nvGrpSpPr>
        <p:grpSpPr bwMode="auto">
          <a:xfrm>
            <a:off x="763588" y="936625"/>
            <a:ext cx="7986712" cy="5641975"/>
            <a:chOff x="377" y="500"/>
            <a:chExt cx="5472" cy="3544"/>
          </a:xfrm>
        </p:grpSpPr>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 y="500"/>
              <a:ext cx="5472" cy="3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5"/>
            <p:cNvSpPr>
              <a:spLocks noChangeArrowheads="1"/>
            </p:cNvSpPr>
            <p:nvPr/>
          </p:nvSpPr>
          <p:spPr bwMode="auto">
            <a:xfrm>
              <a:off x="608" y="504"/>
              <a:ext cx="3120" cy="16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4"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2719680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DDFFF6"/>
                </a:solidFill>
                <a:latin typeface="Times New Roman" charset="0"/>
                <a:ea typeface="ＭＳ Ｐゴシック" charset="0"/>
                <a:cs typeface="ＭＳ Ｐゴシック" charset="0"/>
              </a:defRPr>
            </a:lvl1pPr>
            <a:lvl2pPr marL="37931725" indent="-37474525">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r>
              <a:rPr lang="en-US" sz="1000">
                <a:solidFill>
                  <a:schemeClr val="tx1"/>
                </a:solidFill>
                <a:latin typeface="Arial" charset="0"/>
              </a:rPr>
              <a:t>C.-E. Wulz</a:t>
            </a:r>
            <a:endParaRPr lang="en-US" sz="1000" b="0" i="0">
              <a:solidFill>
                <a:schemeClr val="tx1"/>
              </a:solidFill>
              <a:latin typeface="Arial" charset="0"/>
            </a:endParaRPr>
          </a:p>
        </p:txBody>
      </p:sp>
      <p:sp>
        <p:nvSpPr>
          <p:cNvPr id="11059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DDFFF6"/>
                </a:solidFill>
                <a:latin typeface="Times New Roman" charset="0"/>
                <a:ea typeface="ＭＳ Ｐゴシック" charset="0"/>
                <a:cs typeface="ＭＳ Ｐゴシック" charset="0"/>
              </a:defRPr>
            </a:lvl1pPr>
            <a:lvl2pPr marL="37931725" indent="-37474525">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0F86C779-2B30-5E45-9B38-85B1C9268BF6}" type="slidenum">
              <a:rPr lang="en-US" sz="1000">
                <a:solidFill>
                  <a:schemeClr val="tx1"/>
                </a:solidFill>
                <a:latin typeface="Arial" charset="0"/>
              </a:rPr>
              <a:pPr/>
              <a:t>29</a:t>
            </a:fld>
            <a:endParaRPr lang="en-US" sz="1000" b="0" i="0">
              <a:solidFill>
                <a:schemeClr val="tx1"/>
              </a:solidFill>
              <a:latin typeface="Arial" charset="0"/>
            </a:endParaRPr>
          </a:p>
        </p:txBody>
      </p:sp>
      <p:sp>
        <p:nvSpPr>
          <p:cNvPr id="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29</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dirty="0">
                <a:latin typeface="Arial" charset="0"/>
              </a:rPr>
              <a:t>C.-E. Wulz</a:t>
            </a:r>
            <a:endParaRPr lang="en-US" b="0" i="0" dirty="0">
              <a:latin typeface="Arial" charset="0"/>
            </a:endParaRPr>
          </a:p>
        </p:txBody>
      </p:sp>
      <p:sp>
        <p:nvSpPr>
          <p:cNvPr id="18435" name="Slide Number Placeholder 4"/>
          <p:cNvSpPr>
            <a:spLocks noGrp="1"/>
          </p:cNvSpPr>
          <p:nvPr>
            <p:ph type="sldNum" sz="quarter" idx="11"/>
          </p:nvPr>
        </p:nvSpPr>
        <p:spPr>
          <a:noFill/>
        </p:spPr>
        <p:txBody>
          <a:bodyPr/>
          <a:lstStyle/>
          <a:p>
            <a:fld id="{A9AD4197-75D3-0D4F-BE4C-076FC8A3D78C}" type="slidenum">
              <a:rPr lang="en-US">
                <a:latin typeface="Arial" charset="0"/>
              </a:rPr>
              <a:pPr/>
              <a:t>3</a:t>
            </a:fld>
            <a:endParaRPr lang="en-US" b="0" i="0">
              <a:latin typeface="Arial" charset="0"/>
            </a:endParaRPr>
          </a:p>
        </p:txBody>
      </p:sp>
      <p:sp>
        <p:nvSpPr>
          <p:cNvPr id="18436" name="Rectangle 3"/>
          <p:cNvSpPr>
            <a:spLocks noChangeArrowheads="1"/>
          </p:cNvSpPr>
          <p:nvPr/>
        </p:nvSpPr>
        <p:spPr bwMode="auto">
          <a:xfrm>
            <a:off x="642938" y="1011240"/>
            <a:ext cx="2480166" cy="923330"/>
          </a:xfrm>
          <a:prstGeom prst="rect">
            <a:avLst/>
          </a:prstGeom>
          <a:noFill/>
          <a:ln w="9525">
            <a:noFill/>
            <a:miter lim="800000"/>
            <a:headEnd/>
            <a:tailEnd/>
          </a:ln>
        </p:spPr>
        <p:txBody>
          <a:bodyPr wrap="none">
            <a:prstTxWarp prst="textNoShape">
              <a:avLst/>
            </a:prstTxWarp>
            <a:spAutoFit/>
          </a:bodyPr>
          <a:lstStyle/>
          <a:p>
            <a:r>
              <a:rPr lang="en-GB" sz="1800" b="0" dirty="0" err="1" smtClean="0">
                <a:solidFill>
                  <a:srgbClr val="15B922"/>
                </a:solidFill>
                <a:latin typeface="Trebuchet MS"/>
              </a:rPr>
              <a:t>Teilchenbeschleuniger</a:t>
            </a:r>
            <a:endParaRPr lang="en-GB" sz="1800" b="0" dirty="0" smtClean="0">
              <a:solidFill>
                <a:srgbClr val="000000"/>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LHC, RHIC, KEK-B</a:t>
            </a:r>
          </a:p>
          <a:p>
            <a:r>
              <a:rPr lang="en-GB" sz="1800" dirty="0" smtClean="0">
                <a:solidFill>
                  <a:srgbClr val="000000"/>
                </a:solidFill>
                <a:latin typeface="Trebuchet MS"/>
              </a:rPr>
              <a:t>	</a:t>
            </a:r>
            <a:endParaRPr lang="en-US" sz="2400" dirty="0">
              <a:solidFill>
                <a:srgbClr val="000000"/>
              </a:solidFill>
              <a:latin typeface="Trebuchet MS"/>
            </a:endParaRPr>
          </a:p>
        </p:txBody>
      </p:sp>
      <p:sp>
        <p:nvSpPr>
          <p:cNvPr id="18437" name="Rectangle 4"/>
          <p:cNvSpPr>
            <a:spLocks noChangeArrowheads="1"/>
          </p:cNvSpPr>
          <p:nvPr/>
        </p:nvSpPr>
        <p:spPr bwMode="auto">
          <a:xfrm>
            <a:off x="4292601" y="1012294"/>
            <a:ext cx="3467100" cy="646331"/>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rgbClr val="804000"/>
                </a:solidFill>
                <a:latin typeface="Trebuchet MS"/>
              </a:rPr>
              <a:t>Undergrundlaboratorien</a:t>
            </a:r>
            <a:endParaRPr lang="en-GB" sz="1800" b="0" dirty="0" smtClean="0">
              <a:solidFill>
                <a:srgbClr val="804000"/>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Gran </a:t>
            </a:r>
            <a:r>
              <a:rPr lang="en-GB" sz="1800" b="0" dirty="0" err="1" smtClean="0">
                <a:solidFill>
                  <a:srgbClr val="000000"/>
                </a:solidFill>
                <a:latin typeface="Trebuchet MS"/>
              </a:rPr>
              <a:t>Sasso</a:t>
            </a:r>
            <a:r>
              <a:rPr lang="en-GB" sz="1800" b="0" dirty="0" smtClean="0">
                <a:solidFill>
                  <a:srgbClr val="000000"/>
                </a:solidFill>
                <a:latin typeface="Trebuchet MS"/>
              </a:rPr>
              <a:t>, </a:t>
            </a:r>
            <a:r>
              <a:rPr lang="en-GB" sz="1800" b="0" dirty="0" err="1" smtClean="0">
                <a:solidFill>
                  <a:srgbClr val="000000"/>
                </a:solidFill>
                <a:latin typeface="Trebuchet MS"/>
              </a:rPr>
              <a:t>Kamiokande</a:t>
            </a:r>
            <a:endParaRPr lang="en-US" sz="2400" dirty="0">
              <a:solidFill>
                <a:srgbClr val="000000"/>
              </a:solidFill>
              <a:latin typeface="Trebuchet MS"/>
            </a:endParaRPr>
          </a:p>
        </p:txBody>
      </p:sp>
      <p:sp>
        <p:nvSpPr>
          <p:cNvPr id="18438" name="Rectangle 5"/>
          <p:cNvSpPr>
            <a:spLocks noChangeArrowheads="1"/>
          </p:cNvSpPr>
          <p:nvPr/>
        </p:nvSpPr>
        <p:spPr bwMode="auto">
          <a:xfrm>
            <a:off x="4219575" y="4027039"/>
            <a:ext cx="2223686" cy="646331"/>
          </a:xfrm>
          <a:prstGeom prst="rect">
            <a:avLst/>
          </a:prstGeom>
          <a:noFill/>
          <a:ln w="9525">
            <a:noFill/>
            <a:miter lim="800000"/>
            <a:headEnd/>
            <a:tailEnd/>
          </a:ln>
        </p:spPr>
        <p:txBody>
          <a:bodyPr wrap="none">
            <a:prstTxWarp prst="textNoShape">
              <a:avLst/>
            </a:prstTxWarp>
            <a:spAutoFit/>
          </a:bodyPr>
          <a:lstStyle/>
          <a:p>
            <a:r>
              <a:rPr lang="en-GB" sz="1800" b="0" dirty="0" err="1" smtClean="0">
                <a:solidFill>
                  <a:srgbClr val="F3B130"/>
                </a:solidFill>
                <a:latin typeface="Trebuchet MS"/>
              </a:rPr>
              <a:t>Raumsonden</a:t>
            </a:r>
            <a:endParaRPr lang="en-GB" sz="1800" b="0" dirty="0" smtClean="0">
              <a:solidFill>
                <a:srgbClr val="F3B130"/>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a:t>
            </a:r>
            <a:r>
              <a:rPr lang="de-CH" sz="1800" b="0" dirty="0" smtClean="0">
                <a:solidFill>
                  <a:srgbClr val="000000"/>
                </a:solidFill>
                <a:latin typeface="Trebuchet MS"/>
              </a:rPr>
              <a:t>Hubble, Planck</a:t>
            </a:r>
            <a:endParaRPr lang="en-US" sz="1800" b="0" dirty="0" smtClean="0">
              <a:solidFill>
                <a:srgbClr val="0060BF"/>
              </a:solidFill>
              <a:latin typeface="Trebuchet MS"/>
            </a:endParaRPr>
          </a:p>
        </p:txBody>
      </p:sp>
      <p:sp>
        <p:nvSpPr>
          <p:cNvPr id="18439" name="Rectangle 6"/>
          <p:cNvSpPr>
            <a:spLocks noChangeArrowheads="1"/>
          </p:cNvSpPr>
          <p:nvPr/>
        </p:nvSpPr>
        <p:spPr bwMode="auto">
          <a:xfrm>
            <a:off x="636588" y="4029075"/>
            <a:ext cx="2600179" cy="923330"/>
          </a:xfrm>
          <a:prstGeom prst="rect">
            <a:avLst/>
          </a:prstGeom>
          <a:noFill/>
          <a:ln w="9525">
            <a:noFill/>
            <a:miter lim="800000"/>
            <a:headEnd/>
            <a:tailEnd/>
          </a:ln>
        </p:spPr>
        <p:txBody>
          <a:bodyPr wrap="none">
            <a:prstTxWarp prst="textNoShape">
              <a:avLst/>
            </a:prstTxWarp>
            <a:spAutoFit/>
          </a:bodyPr>
          <a:lstStyle/>
          <a:p>
            <a:r>
              <a:rPr lang="en-GB" sz="1800" b="0" dirty="0" err="1" smtClean="0">
                <a:solidFill>
                  <a:srgbClr val="2339BF"/>
                </a:solidFill>
                <a:latin typeface="Trebuchet MS"/>
              </a:rPr>
              <a:t>Terrestrische</a:t>
            </a:r>
            <a:r>
              <a:rPr lang="en-GB" sz="1800" b="0" dirty="0" smtClean="0">
                <a:solidFill>
                  <a:srgbClr val="2339BF"/>
                </a:solidFill>
                <a:latin typeface="Trebuchet MS"/>
              </a:rPr>
              <a:t> </a:t>
            </a:r>
            <a:r>
              <a:rPr lang="en-GB" sz="1800" b="0" dirty="0" err="1" smtClean="0">
                <a:solidFill>
                  <a:srgbClr val="2339BF"/>
                </a:solidFill>
                <a:latin typeface="Trebuchet MS"/>
              </a:rPr>
              <a:t>Teleskope</a:t>
            </a:r>
            <a:endParaRPr lang="en-GB" sz="1800" b="0" dirty="0" smtClean="0">
              <a:solidFill>
                <a:srgbClr val="2339BF"/>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ALMA, VLT</a:t>
            </a:r>
            <a:endParaRPr lang="en-US" sz="1800" b="0" dirty="0" smtClean="0">
              <a:solidFill>
                <a:srgbClr val="0060BF"/>
              </a:solidFill>
              <a:latin typeface="Trebuchet MS"/>
            </a:endParaRPr>
          </a:p>
          <a:p>
            <a:endParaRPr lang="en-US" sz="1800" dirty="0">
              <a:solidFill>
                <a:srgbClr val="000000"/>
              </a:solidFill>
              <a:latin typeface="Trebuchet MS"/>
            </a:endParaRPr>
          </a:p>
        </p:txBody>
      </p:sp>
      <p:sp>
        <p:nvSpPr>
          <p:cNvPr id="18440" name="Rectangle 7"/>
          <p:cNvSpPr>
            <a:spLocks noChangeArrowheads="1"/>
          </p:cNvSpPr>
          <p:nvPr/>
        </p:nvSpPr>
        <p:spPr bwMode="auto">
          <a:xfrm>
            <a:off x="639235" y="3241675"/>
            <a:ext cx="7717365" cy="646331"/>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chemeClr val="bg2"/>
                </a:solidFill>
                <a:latin typeface="Trebuchet MS"/>
              </a:rPr>
              <a:t>Experimente</a:t>
            </a:r>
            <a:r>
              <a:rPr lang="en-GB" sz="1800" b="0" dirty="0" smtClean="0">
                <a:solidFill>
                  <a:schemeClr val="bg2"/>
                </a:solidFill>
                <a:latin typeface="Trebuchet MS"/>
              </a:rPr>
              <a:t> an </a:t>
            </a:r>
            <a:r>
              <a:rPr lang="en-GB" sz="1800" b="0" dirty="0" err="1" smtClean="0">
                <a:solidFill>
                  <a:schemeClr val="bg2"/>
                </a:solidFill>
                <a:latin typeface="Trebuchet MS"/>
              </a:rPr>
              <a:t>Kernreaktoren</a:t>
            </a:r>
            <a:r>
              <a:rPr lang="en-GB" sz="1800" b="0" dirty="0" smtClean="0">
                <a:solidFill>
                  <a:schemeClr val="bg2"/>
                </a:solidFill>
                <a:latin typeface="Trebuchet MS"/>
              </a:rPr>
              <a:t> </a:t>
            </a:r>
            <a:r>
              <a:rPr lang="en-GB" sz="1800" b="0" dirty="0" err="1" smtClean="0">
                <a:solidFill>
                  <a:schemeClr val="bg2"/>
                </a:solidFill>
                <a:latin typeface="Trebuchet MS"/>
              </a:rPr>
              <a:t>oder</a:t>
            </a:r>
            <a:r>
              <a:rPr lang="en-GB" sz="1800" b="0" dirty="0" smtClean="0">
                <a:solidFill>
                  <a:schemeClr val="bg2"/>
                </a:solidFill>
                <a:latin typeface="Trebuchet MS"/>
              </a:rPr>
              <a:t> </a:t>
            </a:r>
            <a:r>
              <a:rPr lang="en-GB" sz="1800" b="0" dirty="0" err="1" smtClean="0">
                <a:solidFill>
                  <a:schemeClr val="bg2"/>
                </a:solidFill>
                <a:latin typeface="Trebuchet MS"/>
              </a:rPr>
              <a:t>mit</a:t>
            </a:r>
            <a:r>
              <a:rPr lang="en-GB" sz="1800" b="0" dirty="0" smtClean="0">
                <a:solidFill>
                  <a:schemeClr val="bg2"/>
                </a:solidFill>
                <a:latin typeface="Trebuchet MS"/>
              </a:rPr>
              <a:t> </a:t>
            </a:r>
            <a:r>
              <a:rPr lang="en-GB" sz="1800" b="0" dirty="0" err="1" smtClean="0">
                <a:solidFill>
                  <a:schemeClr val="bg2"/>
                </a:solidFill>
                <a:latin typeface="Trebuchet MS"/>
              </a:rPr>
              <a:t>radioaktiven</a:t>
            </a:r>
            <a:r>
              <a:rPr lang="en-GB" sz="1800" b="0" dirty="0" smtClean="0">
                <a:solidFill>
                  <a:schemeClr val="bg2"/>
                </a:solidFill>
                <a:latin typeface="Trebuchet MS"/>
              </a:rPr>
              <a:t> </a:t>
            </a:r>
            <a:r>
              <a:rPr lang="en-GB" sz="1800" b="0" dirty="0" err="1" smtClean="0">
                <a:solidFill>
                  <a:schemeClr val="bg2"/>
                </a:solidFill>
                <a:latin typeface="Trebuchet MS"/>
              </a:rPr>
              <a:t>Quellen</a:t>
            </a:r>
            <a:endParaRPr lang="en-GB" sz="1800" b="0" dirty="0" smtClean="0">
              <a:solidFill>
                <a:schemeClr val="bg2"/>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a:t>
            </a:r>
            <a:r>
              <a:rPr lang="en-GB" sz="1800" b="0" dirty="0" err="1" smtClean="0">
                <a:solidFill>
                  <a:srgbClr val="000000"/>
                </a:solidFill>
                <a:latin typeface="Trebuchet MS"/>
              </a:rPr>
              <a:t>KamLAND</a:t>
            </a:r>
            <a:r>
              <a:rPr lang="en-GB" sz="1800" b="0" dirty="0" smtClean="0">
                <a:solidFill>
                  <a:srgbClr val="000000"/>
                </a:solidFill>
                <a:latin typeface="Trebuchet MS"/>
              </a:rPr>
              <a:t>, Double-CHOOZ, </a:t>
            </a:r>
            <a:r>
              <a:rPr lang="en-GB" sz="1800" b="0" dirty="0" err="1" smtClean="0">
                <a:solidFill>
                  <a:srgbClr val="000000"/>
                </a:solidFill>
                <a:latin typeface="Trebuchet MS"/>
              </a:rPr>
              <a:t>Katrin</a:t>
            </a:r>
            <a:r>
              <a:rPr lang="en-GB" sz="1800" b="0" dirty="0" smtClean="0">
                <a:solidFill>
                  <a:srgbClr val="000000"/>
                </a:solidFill>
                <a:latin typeface="Trebuchet MS"/>
              </a:rPr>
              <a:t>, </a:t>
            </a:r>
            <a:r>
              <a:rPr lang="en-GB" sz="1800" b="0" dirty="0" err="1" smtClean="0">
                <a:solidFill>
                  <a:srgbClr val="000000"/>
                </a:solidFill>
                <a:latin typeface="Trebuchet MS"/>
              </a:rPr>
              <a:t>Atominstitut</a:t>
            </a:r>
            <a:endParaRPr lang="en-US" sz="1800" b="0" dirty="0">
              <a:solidFill>
                <a:srgbClr val="0060BF"/>
              </a:solidFill>
              <a:latin typeface="Trebuchet MS"/>
            </a:endParaRPr>
          </a:p>
        </p:txBody>
      </p:sp>
      <p:grpSp>
        <p:nvGrpSpPr>
          <p:cNvPr id="2" name="Group 1"/>
          <p:cNvGrpSpPr/>
          <p:nvPr/>
        </p:nvGrpSpPr>
        <p:grpSpPr>
          <a:xfrm>
            <a:off x="7490758" y="2620434"/>
            <a:ext cx="1450042" cy="1846792"/>
            <a:chOff x="4252258" y="3382434"/>
            <a:chExt cx="1450042" cy="1846792"/>
          </a:xfrm>
        </p:grpSpPr>
        <p:pic>
          <p:nvPicPr>
            <p:cNvPr id="18447" name="Picture 21"/>
            <p:cNvPicPr>
              <a:picLocks noChangeAspect="1" noChangeArrowheads="1"/>
            </p:cNvPicPr>
            <p:nvPr/>
          </p:nvPicPr>
          <p:blipFill>
            <a:blip r:embed="rId3"/>
            <a:srcRect/>
            <a:stretch>
              <a:fillRect/>
            </a:stretch>
          </p:blipFill>
          <p:spPr bwMode="auto">
            <a:xfrm>
              <a:off x="4252258" y="3382434"/>
              <a:ext cx="1450042" cy="1846792"/>
            </a:xfrm>
            <a:prstGeom prst="rect">
              <a:avLst/>
            </a:prstGeom>
            <a:noFill/>
            <a:ln w="9525">
              <a:noFill/>
              <a:miter lim="800000"/>
              <a:headEnd/>
              <a:tailEnd/>
            </a:ln>
          </p:spPr>
        </p:pic>
        <p:sp>
          <p:nvSpPr>
            <p:cNvPr id="18448" name="Rectangle 22"/>
            <p:cNvSpPr>
              <a:spLocks noChangeArrowheads="1"/>
            </p:cNvSpPr>
            <p:nvPr/>
          </p:nvSpPr>
          <p:spPr bwMode="auto">
            <a:xfrm>
              <a:off x="4483632" y="4905379"/>
              <a:ext cx="993544" cy="307777"/>
            </a:xfrm>
            <a:prstGeom prst="rect">
              <a:avLst/>
            </a:prstGeom>
            <a:noFill/>
            <a:ln w="9525">
              <a:noFill/>
              <a:miter lim="800000"/>
              <a:headEnd/>
              <a:tailEnd/>
            </a:ln>
          </p:spPr>
          <p:txBody>
            <a:bodyPr wrap="none">
              <a:prstTxWarp prst="textNoShape">
                <a:avLst/>
              </a:prstTxWarp>
              <a:spAutoFit/>
            </a:bodyPr>
            <a:lstStyle/>
            <a:p>
              <a:r>
                <a:rPr lang="en-GB" dirty="0" err="1">
                  <a:solidFill>
                    <a:schemeClr val="bg1"/>
                  </a:solidFill>
                  <a:latin typeface="Trebuchet MS"/>
                </a:rPr>
                <a:t>KamLAND</a:t>
              </a:r>
              <a:endParaRPr lang="en-US" dirty="0">
                <a:solidFill>
                  <a:srgbClr val="0060BF"/>
                </a:solidFill>
                <a:latin typeface="Trebuchet MS"/>
              </a:endParaRPr>
            </a:p>
          </p:txBody>
        </p:sp>
      </p:grpSp>
      <p:sp>
        <p:nvSpPr>
          <p:cNvPr id="26" name="Rectangle 16"/>
          <p:cNvSpPr txBox="1">
            <a:spLocks noChangeArrowheads="1"/>
          </p:cNvSpPr>
          <p:nvPr/>
        </p:nvSpPr>
        <p:spPr bwMode="auto">
          <a:xfrm>
            <a:off x="854074" y="455613"/>
            <a:ext cx="8709025"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Anlagen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zur</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Beantwortung</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dieser</a:t>
            </a:r>
            <a:r>
              <a:rPr lang="en-US" sz="2800" kern="0" noProof="0" dirty="0" smtClean="0">
                <a:solidFill>
                  <a:srgbClr val="000099"/>
                </a:solidFill>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Fragen</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pic>
        <p:nvPicPr>
          <p:cNvPr id="27" name="Picture 7" descr="SMALLERfrigo_virtual_original"/>
          <p:cNvPicPr>
            <a:picLocks noChangeAspect="1" noChangeArrowheads="1"/>
          </p:cNvPicPr>
          <p:nvPr/>
        </p:nvPicPr>
        <p:blipFill>
          <a:blip r:embed="rId4"/>
          <a:srcRect/>
          <a:stretch>
            <a:fillRect/>
          </a:stretch>
        </p:blipFill>
        <p:spPr bwMode="auto">
          <a:xfrm>
            <a:off x="830264" y="1761067"/>
            <a:ext cx="2076634" cy="1282171"/>
          </a:xfrm>
          <a:prstGeom prst="rect">
            <a:avLst/>
          </a:prstGeom>
          <a:noFill/>
          <a:ln w="12700">
            <a:solidFill>
              <a:schemeClr val="bg1"/>
            </a:solidFill>
            <a:miter lim="800000"/>
            <a:headEnd/>
            <a:tailEnd/>
          </a:ln>
        </p:spPr>
      </p:pic>
      <p:sp>
        <p:nvSpPr>
          <p:cNvPr id="29" name="Rectangle 7"/>
          <p:cNvSpPr>
            <a:spLocks noChangeArrowheads="1"/>
          </p:cNvSpPr>
          <p:nvPr/>
        </p:nvSpPr>
        <p:spPr bwMode="auto">
          <a:xfrm>
            <a:off x="3009900" y="1721906"/>
            <a:ext cx="4724400" cy="646331"/>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rgbClr val="3366FF"/>
                </a:solidFill>
                <a:latin typeface="Trebuchet MS"/>
              </a:rPr>
              <a:t>Experimente</a:t>
            </a:r>
            <a:r>
              <a:rPr lang="en-GB" sz="1800" b="0" dirty="0" smtClean="0">
                <a:solidFill>
                  <a:srgbClr val="3366FF"/>
                </a:solidFill>
                <a:latin typeface="Trebuchet MS"/>
              </a:rPr>
              <a:t> </a:t>
            </a:r>
            <a:r>
              <a:rPr lang="en-GB" sz="1800" b="0" dirty="0" err="1" smtClean="0">
                <a:solidFill>
                  <a:srgbClr val="3366FF"/>
                </a:solidFill>
                <a:latin typeface="Trebuchet MS"/>
              </a:rPr>
              <a:t>mit</a:t>
            </a:r>
            <a:r>
              <a:rPr lang="en-GB" sz="1800" b="0" dirty="0" smtClean="0">
                <a:solidFill>
                  <a:srgbClr val="3366FF"/>
                </a:solidFill>
                <a:latin typeface="Trebuchet MS"/>
              </a:rPr>
              <a:t> </a:t>
            </a:r>
            <a:r>
              <a:rPr lang="en-GB" sz="1800" b="0" dirty="0" err="1" smtClean="0">
                <a:solidFill>
                  <a:srgbClr val="3366FF"/>
                </a:solidFill>
                <a:latin typeface="Trebuchet MS"/>
              </a:rPr>
              <a:t>kosmischen</a:t>
            </a:r>
            <a:r>
              <a:rPr lang="en-GB" sz="1800" b="0" dirty="0" smtClean="0">
                <a:solidFill>
                  <a:srgbClr val="3366FF"/>
                </a:solidFill>
                <a:latin typeface="Trebuchet MS"/>
              </a:rPr>
              <a:t> </a:t>
            </a:r>
            <a:r>
              <a:rPr lang="en-GB" sz="1800" b="0" dirty="0" err="1" smtClean="0">
                <a:solidFill>
                  <a:srgbClr val="3366FF"/>
                </a:solidFill>
                <a:latin typeface="Trebuchet MS"/>
              </a:rPr>
              <a:t>Strahlen</a:t>
            </a:r>
            <a:endParaRPr lang="en-GB" sz="1800" b="0" dirty="0" smtClean="0">
              <a:solidFill>
                <a:srgbClr val="3366FF"/>
              </a:solidFill>
              <a:latin typeface="Trebuchet MS"/>
            </a:endParaRPr>
          </a:p>
          <a:p>
            <a:r>
              <a:rPr lang="en-GB" sz="1800" b="0" dirty="0" err="1" smtClean="0">
                <a:solidFill>
                  <a:srgbClr val="000000"/>
                </a:solidFill>
                <a:latin typeface="Trebuchet MS"/>
              </a:rPr>
              <a:t>z.B</a:t>
            </a:r>
            <a:r>
              <a:rPr lang="en-GB" sz="1800" b="0" dirty="0" smtClean="0">
                <a:solidFill>
                  <a:srgbClr val="000000"/>
                </a:solidFill>
                <a:latin typeface="Trebuchet MS"/>
              </a:rPr>
              <a:t>. Auger, </a:t>
            </a:r>
            <a:r>
              <a:rPr lang="en-GB" sz="1800" b="0" dirty="0" err="1" smtClean="0">
                <a:solidFill>
                  <a:srgbClr val="000000"/>
                </a:solidFill>
                <a:latin typeface="Trebuchet MS"/>
              </a:rPr>
              <a:t>IceCube</a:t>
            </a:r>
            <a:endParaRPr lang="en-US" sz="1800" b="0" dirty="0">
              <a:solidFill>
                <a:srgbClr val="0060BF"/>
              </a:solidFill>
              <a:latin typeface="Trebuchet MS"/>
            </a:endParaRPr>
          </a:p>
        </p:txBody>
      </p:sp>
      <p:grpSp>
        <p:nvGrpSpPr>
          <p:cNvPr id="5" name="Group 24"/>
          <p:cNvGrpSpPr/>
          <p:nvPr/>
        </p:nvGrpSpPr>
        <p:grpSpPr>
          <a:xfrm>
            <a:off x="7514696" y="1083733"/>
            <a:ext cx="1962150" cy="1258888"/>
            <a:chOff x="7332663" y="1816100"/>
            <a:chExt cx="1962150" cy="1258888"/>
          </a:xfrm>
        </p:grpSpPr>
        <p:pic>
          <p:nvPicPr>
            <p:cNvPr id="18451" name="Picture 15"/>
            <p:cNvPicPr>
              <a:picLocks noChangeAspect="1" noChangeArrowheads="1"/>
            </p:cNvPicPr>
            <p:nvPr/>
          </p:nvPicPr>
          <p:blipFill>
            <a:blip r:embed="rId5"/>
            <a:srcRect/>
            <a:stretch>
              <a:fillRect/>
            </a:stretch>
          </p:blipFill>
          <p:spPr bwMode="auto">
            <a:xfrm>
              <a:off x="7332663" y="1816100"/>
              <a:ext cx="1962150" cy="1258888"/>
            </a:xfrm>
            <a:prstGeom prst="rect">
              <a:avLst/>
            </a:prstGeom>
            <a:noFill/>
            <a:ln w="9525">
              <a:noFill/>
              <a:miter lim="800000"/>
              <a:headEnd/>
              <a:tailEnd/>
            </a:ln>
          </p:spPr>
        </p:pic>
        <p:sp>
          <p:nvSpPr>
            <p:cNvPr id="23" name="Rectangle 13"/>
            <p:cNvSpPr>
              <a:spLocks noChangeArrowheads="1"/>
            </p:cNvSpPr>
            <p:nvPr/>
          </p:nvSpPr>
          <p:spPr bwMode="auto">
            <a:xfrm>
              <a:off x="8178392" y="1906588"/>
              <a:ext cx="107568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Gran </a:t>
              </a:r>
              <a:r>
                <a:rPr lang="en-GB" dirty="0" err="1" smtClean="0">
                  <a:solidFill>
                    <a:schemeClr val="bg1"/>
                  </a:solidFill>
                  <a:latin typeface="Trebuchet MS"/>
                </a:rPr>
                <a:t>Sasso</a:t>
              </a:r>
              <a:endParaRPr lang="en-US" sz="2400" dirty="0">
                <a:solidFill>
                  <a:srgbClr val="0060BF"/>
                </a:solidFill>
                <a:latin typeface="Trebuchet MS"/>
              </a:endParaRPr>
            </a:p>
          </p:txBody>
        </p:sp>
      </p:grpSp>
      <p:grpSp>
        <p:nvGrpSpPr>
          <p:cNvPr id="6" name="Group 27"/>
          <p:cNvGrpSpPr/>
          <p:nvPr/>
        </p:nvGrpSpPr>
        <p:grpSpPr>
          <a:xfrm>
            <a:off x="5395468" y="2168819"/>
            <a:ext cx="1348232" cy="1010440"/>
            <a:chOff x="5217668" y="2380488"/>
            <a:chExt cx="1348232" cy="1010440"/>
          </a:xfrm>
        </p:grpSpPr>
        <p:pic>
          <p:nvPicPr>
            <p:cNvPr id="22" name="Picture 21" descr="Auger_pampa.JPG"/>
            <p:cNvPicPr>
              <a:picLocks noChangeAspect="1"/>
            </p:cNvPicPr>
            <p:nvPr/>
          </p:nvPicPr>
          <p:blipFill>
            <a:blip r:embed="rId6"/>
            <a:stretch>
              <a:fillRect/>
            </a:stretch>
          </p:blipFill>
          <p:spPr>
            <a:xfrm>
              <a:off x="5217668" y="2380488"/>
              <a:ext cx="1348232" cy="1010440"/>
            </a:xfrm>
            <a:prstGeom prst="rect">
              <a:avLst/>
            </a:prstGeom>
          </p:spPr>
        </p:pic>
        <p:sp>
          <p:nvSpPr>
            <p:cNvPr id="24" name="Rectangle 13"/>
            <p:cNvSpPr>
              <a:spLocks noChangeArrowheads="1"/>
            </p:cNvSpPr>
            <p:nvPr/>
          </p:nvSpPr>
          <p:spPr bwMode="auto">
            <a:xfrm>
              <a:off x="5270092" y="2427288"/>
              <a:ext cx="67444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Auger</a:t>
              </a:r>
              <a:endParaRPr lang="en-US" sz="2400" dirty="0">
                <a:solidFill>
                  <a:srgbClr val="0060BF"/>
                </a:solidFill>
                <a:latin typeface="Trebuchet MS"/>
              </a:endParaRPr>
            </a:p>
          </p:txBody>
        </p:sp>
      </p:grpSp>
      <p:grpSp>
        <p:nvGrpSpPr>
          <p:cNvPr id="4" name="Group 3"/>
          <p:cNvGrpSpPr/>
          <p:nvPr/>
        </p:nvGrpSpPr>
        <p:grpSpPr>
          <a:xfrm>
            <a:off x="4284132" y="4711700"/>
            <a:ext cx="1862668" cy="1816099"/>
            <a:chOff x="829732" y="4842932"/>
            <a:chExt cx="1659467" cy="1659467"/>
          </a:xfrm>
        </p:grpSpPr>
        <p:pic>
          <p:nvPicPr>
            <p:cNvPr id="31" name="Picture 30" descr="HubbleTelescope.jpg"/>
            <p:cNvPicPr>
              <a:picLocks noChangeAspect="1"/>
            </p:cNvPicPr>
            <p:nvPr/>
          </p:nvPicPr>
          <p:blipFill>
            <a:blip r:embed="rId7"/>
            <a:stretch>
              <a:fillRect/>
            </a:stretch>
          </p:blipFill>
          <p:spPr>
            <a:xfrm>
              <a:off x="829732" y="4842932"/>
              <a:ext cx="1659467" cy="1659467"/>
            </a:xfrm>
            <a:prstGeom prst="rect">
              <a:avLst/>
            </a:prstGeom>
          </p:spPr>
        </p:pic>
        <p:sp>
          <p:nvSpPr>
            <p:cNvPr id="33" name="Rectangle 22"/>
            <p:cNvSpPr>
              <a:spLocks noChangeArrowheads="1"/>
            </p:cNvSpPr>
            <p:nvPr/>
          </p:nvSpPr>
          <p:spPr bwMode="auto">
            <a:xfrm>
              <a:off x="876832" y="4892679"/>
              <a:ext cx="77841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Hubble</a:t>
              </a:r>
              <a:endParaRPr lang="en-US" dirty="0">
                <a:solidFill>
                  <a:srgbClr val="0060BF"/>
                </a:solidFill>
                <a:latin typeface="Trebuchet MS"/>
              </a:endParaRPr>
            </a:p>
          </p:txBody>
        </p:sp>
      </p:grpSp>
      <p:grpSp>
        <p:nvGrpSpPr>
          <p:cNvPr id="3" name="Group 2"/>
          <p:cNvGrpSpPr/>
          <p:nvPr/>
        </p:nvGrpSpPr>
        <p:grpSpPr>
          <a:xfrm>
            <a:off x="763795" y="4745566"/>
            <a:ext cx="3185908" cy="1790700"/>
            <a:chOff x="6008895" y="4237566"/>
            <a:chExt cx="3185908" cy="1790700"/>
          </a:xfrm>
        </p:grpSpPr>
        <p:pic>
          <p:nvPicPr>
            <p:cNvPr id="32" name="Picture 31" descr="VLT_ESO-580x326.jpg"/>
            <p:cNvPicPr>
              <a:picLocks noChangeAspect="1"/>
            </p:cNvPicPr>
            <p:nvPr/>
          </p:nvPicPr>
          <p:blipFill>
            <a:blip r:embed="rId8"/>
            <a:stretch>
              <a:fillRect/>
            </a:stretch>
          </p:blipFill>
          <p:spPr>
            <a:xfrm>
              <a:off x="6008895" y="4237566"/>
              <a:ext cx="3185908" cy="1790700"/>
            </a:xfrm>
            <a:prstGeom prst="rect">
              <a:avLst/>
            </a:prstGeom>
          </p:spPr>
        </p:pic>
        <p:sp>
          <p:nvSpPr>
            <p:cNvPr id="34" name="Rectangle 22"/>
            <p:cNvSpPr>
              <a:spLocks noChangeArrowheads="1"/>
            </p:cNvSpPr>
            <p:nvPr/>
          </p:nvSpPr>
          <p:spPr bwMode="auto">
            <a:xfrm>
              <a:off x="6367469" y="4342346"/>
              <a:ext cx="2452978"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Very Large Telescope (VLT)</a:t>
              </a:r>
              <a:endParaRPr lang="en-US" dirty="0">
                <a:solidFill>
                  <a:srgbClr val="0060BF"/>
                </a:solidFill>
                <a:latin typeface="Trebuchet MS"/>
              </a:endParaRPr>
            </a:p>
          </p:txBody>
        </p:sp>
      </p:grpSp>
      <p:sp>
        <p:nvSpPr>
          <p:cNvPr id="35" name="Rectangle 22"/>
          <p:cNvSpPr>
            <a:spLocks noChangeArrowheads="1"/>
          </p:cNvSpPr>
          <p:nvPr/>
        </p:nvSpPr>
        <p:spPr bwMode="auto">
          <a:xfrm>
            <a:off x="2214559" y="2623612"/>
            <a:ext cx="51647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LHC</a:t>
            </a:r>
            <a:endParaRPr lang="en-US" dirty="0">
              <a:solidFill>
                <a:srgbClr val="0060BF"/>
              </a:solidFill>
              <a:latin typeface="Trebuchet MS"/>
            </a:endParaRPr>
          </a:p>
        </p:txBody>
      </p:sp>
      <p:sp>
        <p:nvSpPr>
          <p:cNvPr id="2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rgbClr val="000000"/>
                </a:solidFill>
                <a:latin typeface="Arial" charset="0"/>
              </a:rPr>
              <a:t>Braunau</a:t>
            </a:r>
            <a:r>
              <a:rPr lang="en-US" sz="1000" i="1" dirty="0" smtClean="0">
                <a:solidFill>
                  <a:srgbClr val="000000"/>
                </a:solidFill>
                <a:latin typeface="Arial" charset="0"/>
              </a:rPr>
              <a:t>, Mai 2022</a:t>
            </a:r>
            <a:endParaRPr lang="en-US" sz="1000" b="0" dirty="0">
              <a:solidFill>
                <a:srgbClr val="000000"/>
              </a:solidFill>
              <a:latin typeface="Arial" charset="0"/>
            </a:endParaRPr>
          </a:p>
        </p:txBody>
      </p:sp>
      <p:sp>
        <p:nvSpPr>
          <p:cNvPr id="37" name="Rectangle 5"/>
          <p:cNvSpPr>
            <a:spLocks noChangeArrowheads="1"/>
          </p:cNvSpPr>
          <p:nvPr/>
        </p:nvSpPr>
        <p:spPr bwMode="auto">
          <a:xfrm>
            <a:off x="6289675" y="4509639"/>
            <a:ext cx="3425825" cy="646331"/>
          </a:xfrm>
          <a:prstGeom prst="rect">
            <a:avLst/>
          </a:prstGeom>
          <a:noFill/>
          <a:ln w="9525">
            <a:noFill/>
            <a:miter lim="800000"/>
            <a:headEnd/>
            <a:tailEnd/>
          </a:ln>
        </p:spPr>
        <p:txBody>
          <a:bodyPr wrap="square">
            <a:prstTxWarp prst="textNoShape">
              <a:avLst/>
            </a:prstTxWarp>
            <a:spAutoFit/>
          </a:bodyPr>
          <a:lstStyle/>
          <a:p>
            <a:r>
              <a:rPr lang="en-GB" sz="1800" b="0" dirty="0" err="1" smtClean="0">
                <a:solidFill>
                  <a:srgbClr val="C40202"/>
                </a:solidFill>
                <a:latin typeface="Trebuchet MS"/>
              </a:rPr>
              <a:t>Gravitationswellenexperimente</a:t>
            </a:r>
            <a:r>
              <a:rPr lang="en-GB" sz="1800" b="0" dirty="0" err="1" smtClean="0">
                <a:solidFill>
                  <a:schemeClr val="tx1"/>
                </a:solidFill>
                <a:latin typeface="Trebuchet MS"/>
              </a:rPr>
              <a:t>z.B</a:t>
            </a:r>
            <a:r>
              <a:rPr lang="en-GB" sz="1800" b="0" dirty="0" smtClean="0">
                <a:solidFill>
                  <a:schemeClr val="tx1"/>
                </a:solidFill>
                <a:latin typeface="Trebuchet MS"/>
              </a:rPr>
              <a:t>. LIGO</a:t>
            </a:r>
          </a:p>
        </p:txBody>
      </p:sp>
      <p:pic>
        <p:nvPicPr>
          <p:cNvPr id="7" name="Picture 6" descr="LIGOfirstevent.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07200" y="5176836"/>
            <a:ext cx="2514600" cy="1414463"/>
          </a:xfrm>
          <a:prstGeom prst="rect">
            <a:avLst/>
          </a:prstGeom>
        </p:spPr>
      </p:pic>
      <p:sp>
        <p:nvSpPr>
          <p:cNvPr id="38" name="Rectangle 5"/>
          <p:cNvSpPr>
            <a:spLocks noChangeArrowheads="1"/>
          </p:cNvSpPr>
          <p:nvPr/>
        </p:nvSpPr>
        <p:spPr bwMode="auto">
          <a:xfrm rot="20935086">
            <a:off x="8373333" y="4953100"/>
            <a:ext cx="719111" cy="369332"/>
          </a:xfrm>
          <a:prstGeom prst="rect">
            <a:avLst/>
          </a:prstGeom>
          <a:solidFill>
            <a:srgbClr val="E7C816"/>
          </a:solidFill>
          <a:ln w="9525">
            <a:noFill/>
            <a:miter lim="800000"/>
            <a:headEnd/>
            <a:tailEnd/>
          </a:ln>
        </p:spPr>
        <p:txBody>
          <a:bodyPr wrap="square">
            <a:prstTxWarp prst="textNoShape">
              <a:avLst/>
            </a:prstTxWarp>
            <a:spAutoFit/>
          </a:bodyPr>
          <a:lstStyle/>
          <a:p>
            <a:r>
              <a:rPr lang="en-GB" sz="1800" dirty="0" smtClean="0">
                <a:solidFill>
                  <a:srgbClr val="C40202"/>
                </a:solidFill>
                <a:latin typeface="Trebuchet MS"/>
              </a:rPr>
              <a:t>NEU!</a:t>
            </a:r>
            <a:endParaRPr lang="en-GB" sz="1800" dirty="0" smtClean="0">
              <a:solidFill>
                <a:schemeClr val="tx1"/>
              </a:solidFill>
              <a:latin typeface="Trebuchet M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30</a:t>
            </a:fld>
            <a:endParaRPr lang="en-US" b="0"/>
          </a:p>
        </p:txBody>
      </p:sp>
      <p:sp>
        <p:nvSpPr>
          <p:cNvPr id="11" name="Rectangle 15"/>
          <p:cNvSpPr>
            <a:spLocks noGrp="1" noChangeArrowheads="1"/>
          </p:cNvSpPr>
          <p:nvPr>
            <p:ph type="title"/>
          </p:nvPr>
        </p:nvSpPr>
        <p:spPr>
          <a:xfrm>
            <a:off x="2925236" y="546100"/>
            <a:ext cx="4254497" cy="482600"/>
          </a:xfrm>
          <a:solidFill>
            <a:srgbClr val="FFED94"/>
          </a:solidFill>
        </p:spPr>
        <p:txBody>
          <a:bodyPr/>
          <a:lstStyle/>
          <a:p>
            <a:pPr algn="l"/>
            <a:r>
              <a:rPr lang="en-US" sz="3600" dirty="0" smtClean="0">
                <a:solidFill>
                  <a:srgbClr val="0000FF"/>
                </a:solidFill>
                <a:latin typeface="Trebuchet MS"/>
              </a:rPr>
              <a:t>ATLAS</a:t>
            </a:r>
            <a:r>
              <a:rPr lang="en-US" sz="3600" dirty="0">
                <a:solidFill>
                  <a:srgbClr val="0000FF"/>
                </a:solidFill>
                <a:latin typeface="Trebuchet MS"/>
              </a:rPr>
              <a:t>-Experiment</a:t>
            </a:r>
          </a:p>
        </p:txBody>
      </p:sp>
      <p:sp>
        <p:nvSpPr>
          <p:cNvPr id="13" name="Rectangle 23"/>
          <p:cNvSpPr>
            <a:spLocks noGrp="1" noChangeArrowheads="1"/>
          </p:cNvSpPr>
          <p:nvPr>
            <p:ph type="sldNum" sz="quarter" idx="4294967295"/>
          </p:nvPr>
        </p:nvSpPr>
        <p:spPr bwMode="auto">
          <a:xfrm>
            <a:off x="4924423"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30</a:t>
            </a:fld>
            <a:endParaRPr lang="en-US" b="0" dirty="0">
              <a:solidFill>
                <a:schemeClr val="bg1"/>
              </a:solidFill>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
        <p:nvSpPr>
          <p:cNvPr id="1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31</a:t>
            </a:fld>
            <a:endParaRPr lang="en-US" b="0" i="0" dirty="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GB" b="0" dirty="0" smtClean="0">
                <a:solidFill>
                  <a:schemeClr val="accent6">
                    <a:lumMod val="75000"/>
                  </a:schemeClr>
                </a:solidFill>
                <a:latin typeface="Trebuchet MS"/>
              </a:rPr>
              <a:t>Masse des Higgs</a:t>
            </a:r>
            <a:r>
              <a:rPr lang="en-GB" b="0" smtClean="0">
                <a:solidFill>
                  <a:schemeClr val="accent6">
                    <a:lumMod val="75000"/>
                  </a:schemeClr>
                </a:solidFill>
                <a:latin typeface="Trebuchet MS"/>
              </a:rPr>
              <a:t>-Bosons </a:t>
            </a:r>
            <a:r>
              <a:rPr lang="en-GB" b="0" dirty="0" smtClean="0">
                <a:solidFill>
                  <a:schemeClr val="accent6">
                    <a:lumMod val="75000"/>
                  </a:schemeClr>
                </a:solidFill>
                <a:latin typeface="Trebuchet MS"/>
              </a:rPr>
              <a:t>( ≈ 125 </a:t>
            </a:r>
            <a:r>
              <a:rPr lang="en-GB" b="0" dirty="0" err="1" smtClean="0">
                <a:solidFill>
                  <a:schemeClr val="accent6">
                    <a:lumMod val="75000"/>
                  </a:schemeClr>
                </a:solidFill>
                <a:latin typeface="Trebuchet MS"/>
              </a:rPr>
              <a:t>GeV</a:t>
            </a:r>
            <a:r>
              <a:rPr lang="en-GB" b="0" dirty="0" smtClean="0">
                <a:solidFill>
                  <a:schemeClr val="accent6">
                    <a:lumMod val="75000"/>
                  </a:schemeClr>
                </a:solidFill>
                <a:latin typeface="Trebuchet MS"/>
              </a:rPr>
              <a:t> )</a:t>
            </a: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pic>
        <p:nvPicPr>
          <p:cNvPr id="19" name="Picture 18" descr="4l-FixedScale-NoMuProf2.gif"/>
          <p:cNvPicPr>
            <a:picLocks noChangeAspect="1"/>
          </p:cNvPicPr>
          <p:nvPr/>
        </p:nvPicPr>
        <p:blipFill>
          <a:blip r:embed="rId3"/>
          <a:stretch>
            <a:fillRect/>
          </a:stretch>
        </p:blipFill>
        <p:spPr>
          <a:xfrm>
            <a:off x="5307149" y="1777999"/>
            <a:ext cx="4260182" cy="4131733"/>
          </a:xfrm>
          <a:prstGeom prst="rect">
            <a:avLst/>
          </a:prstGeom>
        </p:spPr>
      </p:pic>
      <p:pic>
        <p:nvPicPr>
          <p:cNvPr id="20" name="Picture 19" descr="new_boson_125_small.jpg"/>
          <p:cNvPicPr>
            <a:picLocks noChangeAspect="1"/>
          </p:cNvPicPr>
          <p:nvPr/>
        </p:nvPicPr>
        <p:blipFill>
          <a:blip r:embed="rId4"/>
          <a:stretch>
            <a:fillRect/>
          </a:stretch>
        </p:blipFill>
        <p:spPr>
          <a:xfrm>
            <a:off x="355598" y="1778000"/>
            <a:ext cx="4826000" cy="4126230"/>
          </a:xfrm>
          <a:prstGeom prst="rect">
            <a:avLst/>
          </a:prstGeom>
        </p:spPr>
      </p:pic>
      <p:sp>
        <p:nvSpPr>
          <p:cNvPr id="8" name="Rectangle 7"/>
          <p:cNvSpPr/>
          <p:nvPr/>
        </p:nvSpPr>
        <p:spPr>
          <a:xfrm rot="20862796">
            <a:off x="2745071" y="1051812"/>
            <a:ext cx="3889231" cy="400110"/>
          </a:xfrm>
          <a:prstGeom prst="rect">
            <a:avLst/>
          </a:prstGeom>
        </p:spPr>
        <p:txBody>
          <a:bodyPr wrap="none">
            <a:spAutoFit/>
          </a:bodyPr>
          <a:lstStyle/>
          <a:p>
            <a:r>
              <a:rPr lang="en-GB" sz="2000" b="0" dirty="0" smtClean="0">
                <a:solidFill>
                  <a:srgbClr val="E7C816"/>
                </a:solidFill>
                <a:latin typeface="Trebuchet MS"/>
              </a:rPr>
              <a:t>Das Higgs-Boson </a:t>
            </a:r>
            <a:r>
              <a:rPr lang="en-GB" sz="2000" b="0" dirty="0" err="1" smtClean="0">
                <a:solidFill>
                  <a:srgbClr val="E7C816"/>
                </a:solidFill>
                <a:latin typeface="Trebuchet MS"/>
              </a:rPr>
              <a:t>wird</a:t>
            </a:r>
            <a:r>
              <a:rPr lang="en-GB" sz="2000" b="0" dirty="0" smtClean="0">
                <a:solidFill>
                  <a:srgbClr val="E7C816"/>
                </a:solidFill>
                <a:latin typeface="Trebuchet MS"/>
              </a:rPr>
              <a:t> bald </a:t>
            </a:r>
            <a:r>
              <a:rPr lang="en-GB" sz="2000" b="0" dirty="0" err="1" smtClean="0">
                <a:solidFill>
                  <a:srgbClr val="E7C816"/>
                </a:solidFill>
                <a:latin typeface="Trebuchet MS"/>
              </a:rPr>
              <a:t>zehn</a:t>
            </a:r>
            <a:r>
              <a:rPr lang="en-GB" sz="2000" b="0" dirty="0" smtClean="0">
                <a:solidFill>
                  <a:srgbClr val="E7C816"/>
                </a:solidFill>
                <a:latin typeface="Trebuchet MS"/>
              </a:rPr>
              <a:t>!</a:t>
            </a:r>
            <a:endParaRPr lang="en-US" sz="2000" dirty="0">
              <a:solidFill>
                <a:srgbClr val="E7C81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32</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13"/>
          <p:cNvSpPr/>
          <p:nvPr/>
        </p:nvSpPr>
        <p:spPr>
          <a:xfrm>
            <a:off x="4707102" y="3969379"/>
            <a:ext cx="3541354"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de-CH" sz="3200" b="0" dirty="0" smtClean="0">
                <a:solidFill>
                  <a:schemeClr val="accent6">
                    <a:lumMod val="20000"/>
                    <a:lumOff val="80000"/>
                  </a:schemeClr>
                </a:solidFill>
                <a:latin typeface="Trebuchet MS"/>
              </a:rPr>
              <a:t>ZZ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bg1"/>
                </a:solidFill>
                <a:latin typeface="Trebuchet MS"/>
              </a:rPr>
              <a:t> </a:t>
            </a:r>
            <a:r>
              <a:rPr lang="en-GB" sz="3200" b="0" dirty="0" smtClean="0">
                <a:solidFill>
                  <a:srgbClr val="FF0000"/>
                </a:solidFill>
                <a:latin typeface="Trebuchet MS"/>
              </a:rPr>
              <a:t>2</a:t>
            </a:r>
            <a:r>
              <a:rPr lang="en-GB" sz="3200" b="0" dirty="0" smtClean="0">
                <a:solidFill>
                  <a:srgbClr val="FF0000"/>
                </a:solidFill>
                <a:latin typeface="Symbol"/>
              </a:rPr>
              <a:t>m </a:t>
            </a:r>
            <a:r>
              <a:rPr lang="en-GB" sz="3200" b="0" dirty="0" smtClean="0">
                <a:solidFill>
                  <a:schemeClr val="accent6">
                    <a:lumMod val="20000"/>
                    <a:lumOff val="80000"/>
                  </a:schemeClr>
                </a:solidFill>
                <a:latin typeface="Trebuchet MS"/>
              </a:rPr>
              <a:t>+</a:t>
            </a:r>
            <a:r>
              <a:rPr lang="en-GB" sz="3200" b="0" dirty="0" smtClean="0">
                <a:solidFill>
                  <a:schemeClr val="bg1"/>
                </a:solidFill>
                <a:latin typeface="Trebuchet MS"/>
              </a:rPr>
              <a:t> </a:t>
            </a:r>
            <a:r>
              <a:rPr lang="en-GB" sz="3200" b="0" dirty="0" smtClean="0">
                <a:solidFill>
                  <a:srgbClr val="00BF00"/>
                </a:solidFill>
                <a:latin typeface="Trebuchet MS"/>
              </a:rPr>
              <a:t>2e</a:t>
            </a:r>
            <a:endParaRPr lang="en-US" sz="3200" dirty="0">
              <a:solidFill>
                <a:srgbClr val="FF0000"/>
              </a:solidFill>
            </a:endParaRPr>
          </a:p>
        </p:txBody>
      </p:sp>
      <p:pic>
        <p:nvPicPr>
          <p:cNvPr id="8" name="Picture 7" descr="Higgs_hinter_Vorha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2248" y="1841500"/>
            <a:ext cx="2333752" cy="1166876"/>
          </a:xfrm>
          <a:prstGeom prst="rect">
            <a:avLst/>
          </a:prstGeom>
        </p:spPr>
      </p:pic>
      <p:sp>
        <p:nvSpPr>
          <p:cNvPr id="1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4294967295"/>
          </p:nvPr>
        </p:nvSpPr>
        <p:spPr bwMode="auto">
          <a:xfrm>
            <a:off x="5334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294967295"/>
          </p:nvPr>
        </p:nvSpPr>
        <p:spPr bwMode="auto">
          <a:xfrm>
            <a:off x="50133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33</a:t>
            </a:fld>
            <a:endParaRPr lang="en-US" b="0" dirty="0">
              <a:solidFill>
                <a:schemeClr val="bg1"/>
              </a:solidFill>
            </a:endParaRPr>
          </a:p>
        </p:txBody>
      </p:sp>
      <p:sp>
        <p:nvSpPr>
          <p:cNvPr id="28" name="Rectangle 3"/>
          <p:cNvSpPr>
            <a:spLocks noChangeArrowheads="1"/>
          </p:cNvSpPr>
          <p:nvPr/>
        </p:nvSpPr>
        <p:spPr bwMode="auto">
          <a:xfrm>
            <a:off x="6801916" y="1524006"/>
            <a:ext cx="2409817"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10. </a:t>
            </a:r>
            <a:r>
              <a:rPr lang="en-GB" sz="2400" b="0" dirty="0" err="1" smtClean="0">
                <a:solidFill>
                  <a:schemeClr val="bg1"/>
                </a:solidFill>
                <a:latin typeface="Trebuchet MS"/>
              </a:rPr>
              <a:t>Dez</a:t>
            </a:r>
            <a:r>
              <a:rPr lang="en-GB" sz="2400" b="0" dirty="0" smtClean="0">
                <a:solidFill>
                  <a:schemeClr val="bg1"/>
                </a:solidFill>
                <a:latin typeface="Trebuchet MS"/>
              </a:rPr>
              <a:t>. 2013</a:t>
            </a:r>
          </a:p>
        </p:txBody>
      </p:sp>
      <p:sp>
        <p:nvSpPr>
          <p:cNvPr id="35" name="Rectangle 3"/>
          <p:cNvSpPr>
            <a:spLocks noChangeArrowheads="1"/>
          </p:cNvSpPr>
          <p:nvPr/>
        </p:nvSpPr>
        <p:spPr bwMode="auto">
          <a:xfrm>
            <a:off x="3262851" y="3268138"/>
            <a:ext cx="3121014" cy="461665"/>
          </a:xfrm>
          <a:prstGeom prst="rect">
            <a:avLst/>
          </a:prstGeom>
          <a:noFill/>
          <a:ln w="9525">
            <a:noFill/>
            <a:miter lim="800000"/>
            <a:headEnd/>
            <a:tailEnd/>
          </a:ln>
        </p:spPr>
        <p:txBody>
          <a:bodyPr wrap="square">
            <a:prstTxWarp prst="textNoShape">
              <a:avLst/>
            </a:prstTxWarp>
            <a:spAutoFit/>
          </a:bodyPr>
          <a:lstStyle/>
          <a:p>
            <a:pPr algn="ctr"/>
            <a:r>
              <a:rPr lang="en-GB" sz="2400" dirty="0" smtClean="0">
                <a:solidFill>
                  <a:srgbClr val="FFE66E"/>
                </a:solidFill>
                <a:latin typeface="Trebuchet MS"/>
              </a:rPr>
              <a:t>  </a:t>
            </a:r>
          </a:p>
        </p:txBody>
      </p:sp>
      <p:pic>
        <p:nvPicPr>
          <p:cNvPr id="2" name="Picture 1" descr="Higgs_receives_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66" y="457201"/>
            <a:ext cx="5814471" cy="3268134"/>
          </a:xfrm>
          <a:prstGeom prst="rect">
            <a:avLst/>
          </a:prstGeom>
        </p:spPr>
      </p:pic>
      <p:pic>
        <p:nvPicPr>
          <p:cNvPr id="3" name="Picture 2" descr="englert-banquet-arrival_0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589868"/>
            <a:ext cx="5080000" cy="3048000"/>
          </a:xfrm>
          <a:prstGeom prst="rect">
            <a:avLst/>
          </a:prstGeom>
        </p:spPr>
      </p:pic>
      <p:sp>
        <p:nvSpPr>
          <p:cNvPr id="18" name="Rectangle 3"/>
          <p:cNvSpPr>
            <a:spLocks noChangeArrowheads="1"/>
          </p:cNvSpPr>
          <p:nvPr/>
        </p:nvSpPr>
        <p:spPr bwMode="auto">
          <a:xfrm>
            <a:off x="6818849" y="2032005"/>
            <a:ext cx="2511418" cy="523220"/>
          </a:xfrm>
          <a:prstGeom prst="rect">
            <a:avLst/>
          </a:prstGeom>
          <a:noFill/>
          <a:ln w="9525">
            <a:noFill/>
            <a:miter lim="800000"/>
            <a:headEnd/>
            <a:tailEnd/>
          </a:ln>
        </p:spPr>
        <p:txBody>
          <a:bodyPr wrap="square">
            <a:prstTxWarp prst="textNoShape">
              <a:avLst/>
            </a:prstTxWarp>
            <a:spAutoFit/>
          </a:bodyPr>
          <a:lstStyle/>
          <a:p>
            <a:r>
              <a:rPr lang="en-GB" sz="2800" b="0" dirty="0" smtClean="0">
                <a:solidFill>
                  <a:schemeClr val="bg1"/>
                </a:solidFill>
                <a:latin typeface="Trebuchet MS"/>
              </a:rPr>
              <a:t>Stockholm</a:t>
            </a:r>
          </a:p>
        </p:txBody>
      </p:sp>
      <p:sp>
        <p:nvSpPr>
          <p:cNvPr id="4" name="Rectangle 3"/>
          <p:cNvSpPr/>
          <p:nvPr/>
        </p:nvSpPr>
        <p:spPr>
          <a:xfrm>
            <a:off x="478367" y="4994759"/>
            <a:ext cx="4953000" cy="1384995"/>
          </a:xfrm>
          <a:prstGeom prst="rect">
            <a:avLst/>
          </a:prstGeom>
        </p:spPr>
        <p:txBody>
          <a:bodyPr>
            <a:spAutoFit/>
          </a:bodyPr>
          <a:lstStyle/>
          <a:p>
            <a:pPr algn="just"/>
            <a:r>
              <a:rPr lang="en-US" dirty="0">
                <a:solidFill>
                  <a:srgbClr val="FFF9B1"/>
                </a:solidFill>
                <a:latin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dirty="0">
                <a:solidFill>
                  <a:srgbClr val="FFF9B1"/>
                </a:solidFill>
              </a:rPr>
              <a:t>.”</a:t>
            </a:r>
          </a:p>
        </p:txBody>
      </p:sp>
      <p:pic>
        <p:nvPicPr>
          <p:cNvPr id="12" name="Picture 11" descr="nobel_medal.jpg"/>
          <p:cNvPicPr>
            <a:picLocks noChangeAspect="1"/>
          </p:cNvPicPr>
          <p:nvPr/>
        </p:nvPicPr>
        <p:blipFill>
          <a:blip r:embed="rId5"/>
          <a:stretch>
            <a:fillRect/>
          </a:stretch>
        </p:blipFill>
        <p:spPr>
          <a:xfrm>
            <a:off x="584200" y="4140200"/>
            <a:ext cx="770468" cy="711201"/>
          </a:xfrm>
          <a:prstGeom prst="rect">
            <a:avLst/>
          </a:prstGeom>
        </p:spPr>
      </p:pic>
      <p:sp>
        <p:nvSpPr>
          <p:cNvPr id="13"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7991868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Picture 2" descr="QuarkstoCosmos"/>
          <p:cNvPicPr>
            <a:picLocks noChangeAspect="1" noChangeArrowheads="1"/>
          </p:cNvPicPr>
          <p:nvPr/>
        </p:nvPicPr>
        <p:blipFill>
          <a:blip r:embed="rId4"/>
          <a:srcRect l="1897" t="7135" r="4321" b="1097"/>
          <a:stretch>
            <a:fillRect/>
          </a:stretch>
        </p:blipFill>
        <p:spPr bwMode="auto">
          <a:xfrm>
            <a:off x="-50799" y="0"/>
            <a:ext cx="10134600" cy="7850188"/>
          </a:xfrm>
          <a:prstGeom prst="rect">
            <a:avLst/>
          </a:prstGeom>
          <a:noFill/>
          <a:ln w="19050">
            <a:solidFill>
              <a:schemeClr val="tx1"/>
            </a:solidFill>
            <a:miter lim="800000"/>
            <a:headEnd/>
            <a:tailEnd/>
          </a:ln>
        </p:spPr>
      </p:pic>
      <p:sp>
        <p:nvSpPr>
          <p:cNvPr id="12" name="Rectangle 11"/>
          <p:cNvSpPr/>
          <p:nvPr/>
        </p:nvSpPr>
        <p:spPr>
          <a:xfrm>
            <a:off x="1607768" y="633520"/>
            <a:ext cx="6487285" cy="553998"/>
          </a:xfrm>
          <a:prstGeom prst="rect">
            <a:avLst/>
          </a:prstGeom>
        </p:spPr>
        <p:txBody>
          <a:bodyPr wrap="none">
            <a:spAutoFit/>
          </a:bodyPr>
          <a:lstStyle/>
          <a:p>
            <a:pPr algn="ctr">
              <a:spcBef>
                <a:spcPct val="50000"/>
              </a:spcBef>
              <a:defRPr/>
            </a:pPr>
            <a:r>
              <a:rPr lang="en-US" sz="3000" dirty="0" err="1" smtClean="0">
                <a:solidFill>
                  <a:srgbClr val="FFED94"/>
                </a:solidFill>
                <a:latin typeface="Trebuchet MS"/>
              </a:rPr>
              <a:t>Ungelöste</a:t>
            </a:r>
            <a:r>
              <a:rPr lang="en-US" sz="3000" dirty="0" smtClean="0">
                <a:solidFill>
                  <a:srgbClr val="FFED94"/>
                </a:solidFill>
                <a:latin typeface="Trebuchet MS"/>
              </a:rPr>
              <a:t> (und </a:t>
            </a:r>
            <a:r>
              <a:rPr lang="en-US" sz="3000" dirty="0" err="1" smtClean="0">
                <a:solidFill>
                  <a:srgbClr val="FFED94"/>
                </a:solidFill>
                <a:latin typeface="Trebuchet MS"/>
              </a:rPr>
              <a:t>ein</a:t>
            </a:r>
            <a:r>
              <a:rPr lang="en-US" sz="3000" dirty="0" smtClean="0">
                <a:solidFill>
                  <a:srgbClr val="FFED94"/>
                </a:solidFill>
                <a:latin typeface="Trebuchet MS"/>
              </a:rPr>
              <a:t> </a:t>
            </a:r>
            <a:r>
              <a:rPr lang="en-US" sz="3000" dirty="0" err="1" smtClean="0">
                <a:solidFill>
                  <a:srgbClr val="FFED94"/>
                </a:solidFill>
                <a:latin typeface="Trebuchet MS"/>
              </a:rPr>
              <a:t>gelöstes</a:t>
            </a:r>
            <a:r>
              <a:rPr lang="en-US" sz="3000" dirty="0" smtClean="0">
                <a:solidFill>
                  <a:srgbClr val="FFED94"/>
                </a:solidFill>
                <a:latin typeface="Trebuchet MS"/>
              </a:rPr>
              <a:t>) </a:t>
            </a:r>
            <a:r>
              <a:rPr lang="en-US" sz="3000" dirty="0" err="1" smtClean="0">
                <a:solidFill>
                  <a:srgbClr val="FFED94"/>
                </a:solidFill>
                <a:latin typeface="Trebuchet MS"/>
              </a:rPr>
              <a:t>Rätsel</a:t>
            </a:r>
            <a:endParaRPr lang="en-US" sz="3000" dirty="0">
              <a:solidFill>
                <a:srgbClr val="FFED94"/>
              </a:solidFill>
              <a:latin typeface="Trebuchet MS"/>
            </a:endParaRPr>
          </a:p>
        </p:txBody>
      </p:sp>
      <p:sp>
        <p:nvSpPr>
          <p:cNvPr id="7"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34</a:t>
            </a:fld>
            <a:endParaRPr lang="en-US" b="0" dirty="0">
              <a:solidFill>
                <a:schemeClr val="bg1"/>
              </a:solidFill>
            </a:endParaRPr>
          </a:p>
        </p:txBody>
      </p:sp>
      <p:sp>
        <p:nvSpPr>
          <p:cNvPr id="9" name="Rectangle 8"/>
          <p:cNvSpPr/>
          <p:nvPr/>
        </p:nvSpPr>
        <p:spPr bwMode="auto">
          <a:xfrm>
            <a:off x="7603067" y="5486400"/>
            <a:ext cx="1524000" cy="10667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4274" name="Rectangle 113"/>
          <p:cNvSpPr>
            <a:spLocks noChangeArrowheads="1"/>
          </p:cNvSpPr>
          <p:nvPr/>
        </p:nvSpPr>
        <p:spPr bwMode="auto">
          <a:xfrm>
            <a:off x="1077376" y="1553736"/>
            <a:ext cx="8506891" cy="4893647"/>
          </a:xfrm>
          <a:prstGeom prst="rect">
            <a:avLst/>
          </a:prstGeom>
          <a:noFill/>
          <a:ln w="9525">
            <a:noFill/>
            <a:miter lim="800000"/>
            <a:headEnd/>
            <a:tailEnd/>
          </a:ln>
        </p:spPr>
        <p:txBody>
          <a:bodyPr wrap="square">
            <a:prstTxWarp prst="textNoShape">
              <a:avLst/>
            </a:prstTxWarp>
            <a:spAutoFit/>
          </a:bodyPr>
          <a:lstStyle/>
          <a:p>
            <a:pPr>
              <a:spcBef>
                <a:spcPct val="50000"/>
              </a:spcBef>
              <a:buClr>
                <a:srgbClr val="00BF00"/>
              </a:buClr>
              <a:buFont typeface="Wingdings" charset="2"/>
              <a:buChar char="ü"/>
            </a:pPr>
            <a:r>
              <a:rPr lang="en-GB" sz="2400" b="0" dirty="0" smtClean="0">
                <a:solidFill>
                  <a:srgbClr val="00BF00"/>
                </a:solidFill>
                <a:latin typeface="Trebuchet MS"/>
              </a:rPr>
              <a:t> ?</a:t>
            </a:r>
            <a:r>
              <a:rPr lang="en-GB" sz="2400" b="0" dirty="0" smtClean="0">
                <a:solidFill>
                  <a:schemeClr val="bg1"/>
                </a:solidFill>
                <a:latin typeface="Trebuchet MS"/>
              </a:rPr>
              <a:t> </a:t>
            </a:r>
            <a:r>
              <a:rPr lang="en-GB" sz="2400" b="0" dirty="0" err="1" smtClean="0">
                <a:solidFill>
                  <a:schemeClr val="bg1"/>
                </a:solidFill>
                <a:latin typeface="Trebuchet MS"/>
              </a:rPr>
              <a:t>Warum</a:t>
            </a:r>
            <a:r>
              <a:rPr lang="en-GB" sz="2400" b="0" dirty="0" smtClean="0">
                <a:solidFill>
                  <a:schemeClr val="bg1"/>
                </a:solidFill>
                <a:latin typeface="Trebuchet MS"/>
              </a:rPr>
              <a:t> hat das </a:t>
            </a:r>
            <a:r>
              <a:rPr lang="en-GB" sz="2400" b="0" dirty="0" err="1" smtClean="0">
                <a:solidFill>
                  <a:schemeClr val="bg1"/>
                </a:solidFill>
                <a:latin typeface="Trebuchet MS"/>
              </a:rPr>
              <a:t>Universum</a:t>
            </a:r>
            <a:r>
              <a:rPr lang="en-GB" sz="2400" b="0" dirty="0" smtClean="0">
                <a:solidFill>
                  <a:schemeClr val="bg1"/>
                </a:solidFill>
                <a:latin typeface="Trebuchet MS"/>
              </a:rPr>
              <a:t> </a:t>
            </a:r>
            <a:r>
              <a:rPr lang="en-GB" sz="2400" b="0" dirty="0" err="1" smtClean="0">
                <a:solidFill>
                  <a:schemeClr val="bg1"/>
                </a:solidFill>
                <a:latin typeface="Trebuchet MS"/>
              </a:rPr>
              <a:t>Substanz</a:t>
            </a:r>
            <a:r>
              <a:rPr lang="en-GB" sz="2400" b="0" dirty="0" smtClean="0">
                <a:solidFill>
                  <a:schemeClr val="bg1"/>
                </a:solidFill>
                <a:latin typeface="Trebuchet MS"/>
              </a:rPr>
              <a:t>? -&gt; Higgs-</a:t>
            </a:r>
            <a:r>
              <a:rPr lang="en-GB" sz="2400" b="0" dirty="0" err="1" smtClean="0">
                <a:solidFill>
                  <a:schemeClr val="bg1"/>
                </a:solidFill>
                <a:latin typeface="Trebuchet MS"/>
              </a:rPr>
              <a:t>Teilchen</a:t>
            </a:r>
            <a:endParaRPr lang="en-GB" sz="2400" b="0" dirty="0" smtClean="0">
              <a:solidFill>
                <a:schemeClr val="bg1"/>
              </a:solidFill>
              <a:latin typeface="Trebuchet MS"/>
            </a:endParaRPr>
          </a:p>
          <a:p>
            <a:pPr>
              <a:spcBef>
                <a:spcPct val="50000"/>
              </a:spcBef>
              <a:buFont typeface="Arial"/>
              <a:buChar char="•"/>
            </a:pPr>
            <a:r>
              <a:rPr lang="en-GB" sz="2400" b="0" dirty="0" smtClean="0">
                <a:solidFill>
                  <a:schemeClr val="bg1"/>
                </a:solidFill>
                <a:latin typeface="Trebuchet MS"/>
              </a:rPr>
              <a:t> </a:t>
            </a:r>
            <a:r>
              <a:rPr lang="en-GB" sz="2400" b="0" dirty="0" err="1" smtClean="0">
                <a:solidFill>
                  <a:schemeClr val="bg1"/>
                </a:solidFill>
                <a:latin typeface="Trebuchet MS"/>
              </a:rPr>
              <a:t>Woraus</a:t>
            </a:r>
            <a:r>
              <a:rPr lang="en-GB" sz="2400" b="0" dirty="0" smtClean="0">
                <a:solidFill>
                  <a:schemeClr val="bg1"/>
                </a:solidFill>
                <a:latin typeface="Trebuchet MS"/>
              </a:rPr>
              <a:t> </a:t>
            </a:r>
            <a:r>
              <a:rPr lang="en-GB" sz="2400" b="0" dirty="0" err="1" smtClean="0">
                <a:solidFill>
                  <a:schemeClr val="bg1"/>
                </a:solidFill>
                <a:latin typeface="Trebuchet MS"/>
              </a:rPr>
              <a:t>besteht</a:t>
            </a:r>
            <a:r>
              <a:rPr lang="en-GB" sz="2400" b="0" dirty="0" smtClean="0">
                <a:solidFill>
                  <a:schemeClr val="bg1"/>
                </a:solidFill>
                <a:latin typeface="Trebuchet MS"/>
              </a:rPr>
              <a:t> das </a:t>
            </a:r>
            <a:r>
              <a:rPr lang="en-GB" sz="2400" b="0" dirty="0" err="1" smtClean="0">
                <a:solidFill>
                  <a:schemeClr val="bg1"/>
                </a:solidFill>
                <a:latin typeface="Trebuchet MS"/>
              </a:rPr>
              <a:t>Universum</a:t>
            </a:r>
            <a:r>
              <a:rPr lang="en-GB" sz="2400" b="0" dirty="0" smtClean="0">
                <a:solidFill>
                  <a:schemeClr val="bg1"/>
                </a:solidFill>
                <a:latin typeface="Trebuchet MS"/>
              </a:rPr>
              <a:t>? -&gt; </a:t>
            </a:r>
            <a:r>
              <a:rPr lang="en-GB" sz="2400" b="0" dirty="0" err="1" smtClean="0">
                <a:solidFill>
                  <a:schemeClr val="bg1"/>
                </a:solidFill>
                <a:latin typeface="Trebuchet MS"/>
              </a:rPr>
              <a:t>Wir</a:t>
            </a:r>
            <a:r>
              <a:rPr lang="en-GB" sz="2400" b="0" dirty="0" smtClean="0">
                <a:solidFill>
                  <a:schemeClr val="bg1"/>
                </a:solidFill>
                <a:latin typeface="Trebuchet MS"/>
              </a:rPr>
              <a:t> </a:t>
            </a:r>
            <a:r>
              <a:rPr lang="en-GB" sz="2400" b="0" dirty="0" err="1" smtClean="0">
                <a:solidFill>
                  <a:schemeClr val="bg1"/>
                </a:solidFill>
                <a:latin typeface="Trebuchet MS"/>
              </a:rPr>
              <a:t>kennen</a:t>
            </a:r>
            <a:r>
              <a:rPr lang="en-GB" sz="2400" b="0" dirty="0" smtClean="0">
                <a:solidFill>
                  <a:schemeClr val="bg1"/>
                </a:solidFill>
                <a:latin typeface="Trebuchet MS"/>
              </a:rPr>
              <a:t> </a:t>
            </a:r>
            <a:r>
              <a:rPr lang="en-GB" sz="2400" b="0" dirty="0" err="1" smtClean="0">
                <a:solidFill>
                  <a:schemeClr val="bg1"/>
                </a:solidFill>
                <a:latin typeface="Trebuchet MS"/>
              </a:rPr>
              <a:t>nur</a:t>
            </a:r>
            <a:r>
              <a:rPr lang="en-GB" sz="2400" b="0" dirty="0" smtClean="0">
                <a:solidFill>
                  <a:schemeClr val="bg1"/>
                </a:solidFill>
                <a:latin typeface="Trebuchet MS"/>
              </a:rPr>
              <a:t> 5% (</a:t>
            </a:r>
            <a:r>
              <a:rPr lang="en-GB" sz="2400" b="0" dirty="0" err="1" smtClean="0">
                <a:solidFill>
                  <a:schemeClr val="bg1"/>
                </a:solidFill>
                <a:latin typeface="Trebuchet MS"/>
              </a:rPr>
              <a:t>Atome</a:t>
            </a:r>
            <a:r>
              <a:rPr lang="en-GB" sz="2400" b="0" dirty="0" smtClean="0">
                <a:solidFill>
                  <a:schemeClr val="bg1"/>
                </a:solidFill>
                <a:latin typeface="Trebuchet MS"/>
              </a:rPr>
              <a:t>), Rest </a:t>
            </a:r>
            <a:r>
              <a:rPr lang="en-GB" sz="2400" b="0" dirty="0" err="1" smtClean="0">
                <a:solidFill>
                  <a:schemeClr val="bg1"/>
                </a:solidFill>
                <a:latin typeface="Trebuchet MS"/>
              </a:rPr>
              <a:t>ist</a:t>
            </a:r>
            <a:r>
              <a:rPr lang="en-GB" sz="2400" b="0" dirty="0" smtClean="0">
                <a:solidFill>
                  <a:schemeClr val="bg1"/>
                </a:solidFill>
                <a:latin typeface="Trebuchet MS"/>
              </a:rPr>
              <a:t>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und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Energie</a:t>
            </a:r>
            <a:r>
              <a:rPr lang="en-GB" sz="2400" b="0" dirty="0" smtClean="0">
                <a:solidFill>
                  <a:schemeClr val="bg1"/>
                </a:solidFill>
                <a:latin typeface="Trebuchet MS"/>
              </a:rPr>
              <a:t>.</a:t>
            </a: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Wie</a:t>
            </a:r>
            <a:r>
              <a:rPr lang="en-GB" sz="2400" b="0" dirty="0" smtClean="0">
                <a:solidFill>
                  <a:schemeClr val="bg1"/>
                </a:solidFill>
                <a:latin typeface="Trebuchet MS"/>
              </a:rPr>
              <a:t> muss das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der</a:t>
            </a:r>
            <a:r>
              <a:rPr lang="en-GB" sz="2400" b="0" dirty="0" smtClean="0">
                <a:solidFill>
                  <a:schemeClr val="bg1"/>
                </a:solidFill>
                <a:latin typeface="Trebuchet MS"/>
              </a:rPr>
              <a:t> </a:t>
            </a:r>
            <a:r>
              <a:rPr lang="en-GB" sz="2400" b="0" dirty="0" err="1" smtClean="0">
                <a:solidFill>
                  <a:schemeClr val="bg1"/>
                </a:solidFill>
                <a:latin typeface="Trebuchet MS"/>
              </a:rPr>
              <a:t>Teilchenphysik</a:t>
            </a:r>
            <a:r>
              <a:rPr lang="en-GB" sz="2400" b="0" dirty="0" smtClean="0">
                <a:solidFill>
                  <a:schemeClr val="bg1"/>
                </a:solidFill>
                <a:latin typeface="Trebuchet MS"/>
              </a:rPr>
              <a:t> </a:t>
            </a:r>
            <a:r>
              <a:rPr lang="en-GB" sz="2400" b="0" dirty="0" err="1" smtClean="0">
                <a:solidFill>
                  <a:schemeClr val="bg1"/>
                </a:solidFill>
                <a:latin typeface="Trebuchet MS"/>
              </a:rPr>
              <a:t>erweitert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Supersymmetrie</a:t>
            </a:r>
            <a:r>
              <a:rPr lang="en-GB" sz="2400" b="0" dirty="0" smtClean="0">
                <a:solidFill>
                  <a:schemeClr val="bg1"/>
                </a:solidFill>
                <a:latin typeface="Trebuchet MS"/>
              </a:rPr>
              <a:t>, </a:t>
            </a:r>
            <a:r>
              <a:rPr lang="en-GB" sz="2400" b="0" dirty="0" err="1" smtClean="0">
                <a:solidFill>
                  <a:schemeClr val="bg1"/>
                </a:solidFill>
                <a:latin typeface="Trebuchet MS"/>
              </a:rPr>
              <a:t>Stringtheorie</a:t>
            </a:r>
            <a:r>
              <a:rPr lang="en-GB" sz="2400" b="0" dirty="0" smtClean="0">
                <a:solidFill>
                  <a:schemeClr val="bg1"/>
                </a:solidFill>
                <a:latin typeface="Trebuchet MS"/>
              </a:rPr>
              <a:t>, </a:t>
            </a:r>
            <a:r>
              <a:rPr lang="en-GB" sz="2400" b="0" dirty="0" err="1">
                <a:solidFill>
                  <a:schemeClr val="bg1"/>
                </a:solidFill>
                <a:latin typeface="Trebuchet MS"/>
              </a:rPr>
              <a:t>zusätzliche</a:t>
            </a:r>
            <a:r>
              <a:rPr lang="en-GB" sz="2400" b="0" dirty="0">
                <a:solidFill>
                  <a:schemeClr val="bg1"/>
                </a:solidFill>
                <a:latin typeface="Trebuchet MS"/>
              </a:rPr>
              <a:t> </a:t>
            </a:r>
            <a:r>
              <a:rPr lang="en-GB" sz="2400" b="0" dirty="0" err="1">
                <a:solidFill>
                  <a:schemeClr val="bg1"/>
                </a:solidFill>
                <a:latin typeface="Trebuchet MS"/>
              </a:rPr>
              <a:t>Raumdimensionen</a:t>
            </a:r>
            <a:r>
              <a:rPr lang="en-GB" sz="2400" b="0" dirty="0">
                <a:solidFill>
                  <a:schemeClr val="bg1"/>
                </a:solidFill>
                <a:latin typeface="Trebuchet MS"/>
              </a:rPr>
              <a: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eine</a:t>
            </a:r>
            <a:r>
              <a:rPr lang="en-GB" sz="2400" b="0" dirty="0" smtClean="0">
                <a:solidFill>
                  <a:schemeClr val="bg1"/>
                </a:solidFill>
                <a:latin typeface="Trebuchet MS"/>
              </a:rPr>
              <a:t> “</a:t>
            </a:r>
            <a:r>
              <a:rPr lang="en-GB" sz="2400" b="0" dirty="0" err="1" smtClean="0">
                <a:solidFill>
                  <a:schemeClr val="bg1"/>
                </a:solidFill>
                <a:latin typeface="Trebuchet MS"/>
              </a:rPr>
              <a:t>Weltformel</a:t>
            </a:r>
            <a:r>
              <a:rPr lang="en-GB" sz="2400" b="0" dirty="0" smtClean="0">
                <a:solidFill>
                  <a:schemeClr val="bg1"/>
                </a:solidFill>
                <a:latin typeface="Trebuchet MS"/>
              </a:rPr>
              <a:t>”? </a:t>
            </a:r>
          </a:p>
          <a:p>
            <a:pPr>
              <a:spcBef>
                <a:spcPct val="50000"/>
              </a:spcBef>
              <a:buFont typeface="Arial" charset="0"/>
              <a:buChar char="•"/>
            </a:pPr>
            <a:endParaRPr lang="en-GB" sz="2400" b="0" dirty="0" smtClean="0">
              <a:solidFill>
                <a:schemeClr val="bg1"/>
              </a:solidFill>
              <a:latin typeface="Trebuchet MS"/>
            </a:endParaRPr>
          </a:p>
          <a:p>
            <a:pPr>
              <a:spcBef>
                <a:spcPct val="50000"/>
              </a:spcBef>
            </a:pPr>
            <a:endParaRPr lang="en-GB" sz="2400" b="0" dirty="0">
              <a:solidFill>
                <a:schemeClr val="bg1"/>
              </a:solidFill>
              <a:latin typeface="Trebuchet MS"/>
            </a:endParaRPr>
          </a:p>
        </p:txBody>
      </p:sp>
      <p:sp>
        <p:nvSpPr>
          <p:cNvPr id="13"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2" name="Text Box 2"/>
          <p:cNvSpPr txBox="1">
            <a:spLocks noChangeArrowheads="1"/>
          </p:cNvSpPr>
          <p:nvPr/>
        </p:nvSpPr>
        <p:spPr bwMode="auto">
          <a:xfrm>
            <a:off x="791637" y="1349907"/>
            <a:ext cx="5903337" cy="1631216"/>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000" b="0" dirty="0" err="1" smtClean="0">
                <a:solidFill>
                  <a:schemeClr val="bg1"/>
                </a:solidFill>
                <a:latin typeface="Calibri"/>
                <a:ea typeface="Times New Roman" charset="0"/>
                <a:cs typeface="Calibri"/>
              </a:rPr>
              <a:t>Ein</a:t>
            </a:r>
            <a:r>
              <a:rPr lang="en-GB" sz="2000" b="0" dirty="0" smtClean="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Vergleich</a:t>
            </a:r>
            <a:r>
              <a:rPr lang="en-GB" sz="2000" b="0" dirty="0">
                <a:solidFill>
                  <a:schemeClr val="bg1"/>
                </a:solidFill>
                <a:latin typeface="Calibri"/>
                <a:ea typeface="Times New Roman" charset="0"/>
                <a:cs typeface="Calibri"/>
              </a:rPr>
              <a:t> der </a:t>
            </a:r>
            <a:r>
              <a:rPr lang="en-GB" sz="2000" b="0" dirty="0" err="1">
                <a:solidFill>
                  <a:srgbClr val="FF6600"/>
                </a:solidFill>
                <a:latin typeface="Calibri"/>
                <a:ea typeface="Times New Roman" charset="0"/>
                <a:cs typeface="Calibri"/>
              </a:rPr>
              <a:t>Rotationsgeschwindigkeiten</a:t>
            </a:r>
            <a:r>
              <a:rPr lang="en-GB" sz="2000" b="0" dirty="0">
                <a:solidFill>
                  <a:schemeClr val="bg1"/>
                </a:solidFill>
                <a:latin typeface="Calibri"/>
                <a:ea typeface="Times New Roman" charset="0"/>
                <a:cs typeface="Calibri"/>
              </a:rPr>
              <a:t> von </a:t>
            </a:r>
            <a:r>
              <a:rPr lang="en-GB" sz="2000" b="0" dirty="0" err="1">
                <a:solidFill>
                  <a:schemeClr val="bg1"/>
                </a:solidFill>
                <a:latin typeface="Calibri"/>
                <a:ea typeface="Times New Roman" charset="0"/>
                <a:cs typeface="Calibri"/>
              </a:rPr>
              <a:t>Sternen</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nahe</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dem</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Zentrum</a:t>
            </a:r>
            <a:r>
              <a:rPr lang="en-GB" sz="2000" b="0" dirty="0">
                <a:solidFill>
                  <a:schemeClr val="bg1"/>
                </a:solidFill>
                <a:latin typeface="Calibri"/>
                <a:ea typeface="Times New Roman" charset="0"/>
                <a:cs typeface="Calibri"/>
              </a:rPr>
              <a:t> von </a:t>
            </a:r>
            <a:r>
              <a:rPr lang="en-GB" sz="2000" b="0" dirty="0" err="1" smtClean="0">
                <a:solidFill>
                  <a:schemeClr val="bg1"/>
                </a:solidFill>
                <a:latin typeface="Calibri"/>
                <a:ea typeface="Times New Roman" charset="0"/>
                <a:cs typeface="Calibri"/>
              </a:rPr>
              <a:t>Spiralgalaxien</a:t>
            </a:r>
            <a:r>
              <a:rPr lang="en-GB" sz="2000" b="0" dirty="0" smtClean="0">
                <a:solidFill>
                  <a:schemeClr val="bg1"/>
                </a:solidFill>
                <a:latin typeface="Calibri"/>
                <a:ea typeface="Times New Roman" charset="0"/>
                <a:cs typeface="Calibri"/>
              </a:rPr>
              <a:t> </a:t>
            </a:r>
            <a:r>
              <a:rPr lang="en-GB" sz="2000" b="0" dirty="0">
                <a:solidFill>
                  <a:schemeClr val="bg1"/>
                </a:solidFill>
                <a:latin typeface="Calibri"/>
                <a:ea typeface="Times New Roman" charset="0"/>
                <a:cs typeface="Calibri"/>
              </a:rPr>
              <a:t>und </a:t>
            </a:r>
            <a:r>
              <a:rPr lang="en-GB" sz="2000" b="0" dirty="0" err="1">
                <a:solidFill>
                  <a:schemeClr val="bg1"/>
                </a:solidFill>
                <a:latin typeface="Calibri"/>
                <a:ea typeface="Times New Roman" charset="0"/>
                <a:cs typeface="Calibri"/>
              </a:rPr>
              <a:t>weiter</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außen</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liegenden</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Sternen</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ergibt</a:t>
            </a:r>
            <a:r>
              <a:rPr lang="en-GB" sz="2000" b="0" dirty="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dass</a:t>
            </a:r>
            <a:r>
              <a:rPr lang="en-GB" sz="2000" b="0" dirty="0" smtClean="0">
                <a:solidFill>
                  <a:schemeClr val="bg1"/>
                </a:solidFill>
                <a:latin typeface="Calibri"/>
                <a:ea typeface="Times New Roman" charset="0"/>
                <a:cs typeface="Calibri"/>
              </a:rPr>
              <a:t> </a:t>
            </a:r>
            <a:r>
              <a:rPr lang="en-GB" sz="2000" b="0" dirty="0">
                <a:solidFill>
                  <a:schemeClr val="bg1"/>
                </a:solidFill>
                <a:latin typeface="Calibri"/>
                <a:ea typeface="Times New Roman" charset="0"/>
                <a:cs typeface="Calibri"/>
              </a:rPr>
              <a:t>die </a:t>
            </a:r>
            <a:r>
              <a:rPr lang="en-GB" sz="2000" b="0" dirty="0" err="1">
                <a:solidFill>
                  <a:schemeClr val="bg1"/>
                </a:solidFill>
                <a:latin typeface="Calibri"/>
                <a:ea typeface="Times New Roman" charset="0"/>
                <a:cs typeface="Calibri"/>
              </a:rPr>
              <a:t>Geschwindigkeiten</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weiter</a:t>
            </a:r>
            <a:r>
              <a:rPr lang="en-GB" sz="2000" b="0" dirty="0">
                <a:solidFill>
                  <a:schemeClr val="bg1"/>
                </a:solidFill>
                <a:latin typeface="Calibri"/>
                <a:ea typeface="Times New Roman" charset="0"/>
                <a:cs typeface="Calibri"/>
              </a:rPr>
              <a:t> </a:t>
            </a:r>
            <a:r>
              <a:rPr lang="en-GB" sz="2000" b="0" dirty="0" err="1">
                <a:solidFill>
                  <a:schemeClr val="bg1"/>
                </a:solidFill>
                <a:latin typeface="Calibri"/>
                <a:ea typeface="Times New Roman" charset="0"/>
                <a:cs typeface="Calibri"/>
              </a:rPr>
              <a:t>außen</a:t>
            </a:r>
            <a:r>
              <a:rPr lang="en-GB" sz="2000" b="0" dirty="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nicht</a:t>
            </a:r>
            <a:r>
              <a:rPr lang="en-GB" sz="2000" b="0" dirty="0" smtClean="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mit</a:t>
            </a:r>
            <a:r>
              <a:rPr lang="en-GB" sz="2000" b="0" dirty="0" smtClean="0">
                <a:solidFill>
                  <a:schemeClr val="bg1"/>
                </a:solidFill>
                <a:latin typeface="Calibri"/>
                <a:ea typeface="Times New Roman" charset="0"/>
                <a:cs typeface="Calibri"/>
              </a:rPr>
              <a:t> den </a:t>
            </a:r>
            <a:r>
              <a:rPr lang="en-GB" sz="2000" b="0" dirty="0" err="1">
                <a:solidFill>
                  <a:schemeClr val="bg1"/>
                </a:solidFill>
                <a:latin typeface="Calibri"/>
                <a:ea typeface="Times New Roman" charset="0"/>
                <a:cs typeface="Calibri"/>
              </a:rPr>
              <a:t>Gesetzen</a:t>
            </a:r>
            <a:r>
              <a:rPr lang="en-GB" sz="2000" b="0" dirty="0">
                <a:solidFill>
                  <a:schemeClr val="bg1"/>
                </a:solidFill>
                <a:latin typeface="Calibri"/>
                <a:ea typeface="Times New Roman" charset="0"/>
                <a:cs typeface="Calibri"/>
              </a:rPr>
              <a:t> der </a:t>
            </a:r>
            <a:r>
              <a:rPr lang="en-GB" sz="2000" b="0" dirty="0" err="1" smtClean="0">
                <a:solidFill>
                  <a:schemeClr val="bg1"/>
                </a:solidFill>
                <a:latin typeface="Calibri"/>
                <a:ea typeface="Times New Roman" charset="0"/>
                <a:cs typeface="Calibri"/>
              </a:rPr>
              <a:t>Mechanik</a:t>
            </a:r>
            <a:r>
              <a:rPr lang="en-GB" sz="2000" b="0" dirty="0" smtClean="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kompatibel</a:t>
            </a:r>
            <a:r>
              <a:rPr lang="en-GB" sz="2000" b="0" dirty="0" smtClean="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sind</a:t>
            </a:r>
            <a:r>
              <a:rPr lang="en-GB" sz="2000" b="0" dirty="0" smtClean="0">
                <a:solidFill>
                  <a:schemeClr val="bg1"/>
                </a:solidFill>
                <a:latin typeface="Calibri"/>
                <a:ea typeface="Times New Roman" charset="0"/>
                <a:cs typeface="Calibri"/>
              </a:rPr>
              <a:t>.</a:t>
            </a:r>
            <a:endParaRPr lang="en-GB" sz="2000" b="0" dirty="0">
              <a:solidFill>
                <a:schemeClr val="bg1"/>
              </a:solidFill>
              <a:latin typeface="Calibri"/>
              <a:ea typeface="Times New Roman" charset="0"/>
              <a:cs typeface="Calibri"/>
            </a:endParaRPr>
          </a:p>
        </p:txBody>
      </p:sp>
      <p:sp>
        <p:nvSpPr>
          <p:cNvPr id="8" name="Rectangle 4"/>
          <p:cNvSpPr>
            <a:spLocks noChangeArrowheads="1"/>
          </p:cNvSpPr>
          <p:nvPr/>
        </p:nvSpPr>
        <p:spPr bwMode="auto">
          <a:xfrm>
            <a:off x="3236436" y="406406"/>
            <a:ext cx="3176696"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Calibri"/>
                <a:cs typeface="Calibri"/>
              </a:rPr>
              <a:t>Dunkle</a:t>
            </a:r>
            <a:r>
              <a:rPr lang="en-US" sz="3600" b="0" dirty="0" smtClean="0">
                <a:solidFill>
                  <a:schemeClr val="bg1">
                    <a:lumMod val="75000"/>
                  </a:schemeClr>
                </a:solidFill>
                <a:latin typeface="Calibri"/>
                <a:cs typeface="Calibri"/>
              </a:rPr>
              <a:t> </a:t>
            </a:r>
            <a:r>
              <a:rPr lang="en-US" sz="3600" b="0" dirty="0" err="1" smtClean="0">
                <a:solidFill>
                  <a:schemeClr val="bg1">
                    <a:lumMod val="75000"/>
                  </a:schemeClr>
                </a:solidFill>
                <a:latin typeface="Calibri"/>
                <a:cs typeface="Calibri"/>
              </a:rPr>
              <a:t>Materie</a:t>
            </a:r>
            <a:endParaRPr lang="en-US" sz="3600" b="0" dirty="0">
              <a:solidFill>
                <a:schemeClr val="bg1">
                  <a:lumMod val="75000"/>
                </a:schemeClr>
              </a:solidFill>
              <a:latin typeface="Calibri"/>
              <a:cs typeface="Calibri"/>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35</a:t>
            </a:fld>
            <a:endParaRPr lang="en-US" b="0"/>
          </a:p>
        </p:txBody>
      </p:sp>
      <p:pic>
        <p:nvPicPr>
          <p:cNvPr id="11" name="Picture 18" descr="vera_rubin"/>
          <p:cNvPicPr>
            <a:picLocks noChangeAspect="1" noChangeArrowheads="1"/>
          </p:cNvPicPr>
          <p:nvPr/>
        </p:nvPicPr>
        <p:blipFill>
          <a:blip r:embed="rId3"/>
          <a:srcRect/>
          <a:stretch>
            <a:fillRect/>
          </a:stretch>
        </p:blipFill>
        <p:spPr bwMode="auto">
          <a:xfrm>
            <a:off x="7145868" y="1693339"/>
            <a:ext cx="2455333" cy="3682999"/>
          </a:xfrm>
          <a:prstGeom prst="rect">
            <a:avLst/>
          </a:prstGeom>
          <a:noFill/>
          <a:ln w="9525">
            <a:noFill/>
            <a:miter lim="800000"/>
            <a:headEnd/>
            <a:tailEnd/>
          </a:ln>
        </p:spPr>
      </p:pic>
      <p:sp>
        <p:nvSpPr>
          <p:cNvPr id="14" name="Rectangle 16"/>
          <p:cNvSpPr>
            <a:spLocks noChangeArrowheads="1"/>
          </p:cNvSpPr>
          <p:nvPr/>
        </p:nvSpPr>
        <p:spPr bwMode="auto">
          <a:xfrm>
            <a:off x="8631774" y="4687890"/>
            <a:ext cx="952492" cy="707886"/>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rgbClr val="C83442"/>
                </a:solidFill>
                <a:latin typeface="Trebuchet MS"/>
              </a:rPr>
              <a:t>Vera </a:t>
            </a:r>
          </a:p>
          <a:p>
            <a:pPr algn="just"/>
            <a:r>
              <a:rPr lang="en-US" sz="2000" dirty="0" smtClean="0">
                <a:solidFill>
                  <a:srgbClr val="C83442"/>
                </a:solidFill>
                <a:latin typeface="Trebuchet MS"/>
              </a:rPr>
              <a:t>Rubin</a:t>
            </a:r>
            <a:endParaRPr lang="en-US" sz="2000" dirty="0">
              <a:solidFill>
                <a:schemeClr val="accent2"/>
              </a:solidFill>
              <a:latin typeface="Trebuchet MS"/>
            </a:endParaRPr>
          </a:p>
        </p:txBody>
      </p:sp>
      <p:grpSp>
        <p:nvGrpSpPr>
          <p:cNvPr id="20" name="Group 19"/>
          <p:cNvGrpSpPr/>
          <p:nvPr/>
        </p:nvGrpSpPr>
        <p:grpSpPr>
          <a:xfrm>
            <a:off x="-169338" y="3254323"/>
            <a:ext cx="4182533" cy="3149599"/>
            <a:chOff x="-406400" y="3285067"/>
            <a:chExt cx="4182533" cy="3149599"/>
          </a:xfrm>
        </p:grpSpPr>
        <p:pic>
          <p:nvPicPr>
            <p:cNvPr id="17" name="Picture 16" descr="zwicky.jpg"/>
            <p:cNvPicPr>
              <a:picLocks noChangeAspect="1"/>
            </p:cNvPicPr>
            <p:nvPr/>
          </p:nvPicPr>
          <p:blipFill>
            <a:blip r:embed="rId4"/>
            <a:stretch>
              <a:fillRect/>
            </a:stretch>
          </p:blipFill>
          <p:spPr>
            <a:xfrm>
              <a:off x="-211667" y="3403600"/>
              <a:ext cx="3793066" cy="2844800"/>
            </a:xfrm>
            <a:prstGeom prst="rect">
              <a:avLst/>
            </a:prstGeom>
          </p:spPr>
        </p:pic>
        <p:sp>
          <p:nvSpPr>
            <p:cNvPr id="18" name="Rectangle 17"/>
            <p:cNvSpPr/>
            <p:nvPr/>
          </p:nvSpPr>
          <p:spPr bwMode="auto">
            <a:xfrm>
              <a:off x="-406400" y="3285067"/>
              <a:ext cx="1016000"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2946400" y="3318933"/>
              <a:ext cx="829733"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15" name="Rectangle 16"/>
          <p:cNvSpPr>
            <a:spLocks noChangeArrowheads="1"/>
          </p:cNvSpPr>
          <p:nvPr/>
        </p:nvSpPr>
        <p:spPr bwMode="auto">
          <a:xfrm>
            <a:off x="1243942" y="5780543"/>
            <a:ext cx="2002360" cy="400110"/>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chemeClr val="accent1">
                    <a:lumMod val="75000"/>
                  </a:schemeClr>
                </a:solidFill>
                <a:latin typeface="Trebuchet MS"/>
              </a:rPr>
              <a:t>Fritz </a:t>
            </a:r>
            <a:r>
              <a:rPr lang="en-US" sz="2000" dirty="0" err="1" smtClean="0">
                <a:solidFill>
                  <a:schemeClr val="accent1">
                    <a:lumMod val="75000"/>
                  </a:schemeClr>
                </a:solidFill>
                <a:latin typeface="Trebuchet MS"/>
              </a:rPr>
              <a:t>Zwicky</a:t>
            </a:r>
            <a:endParaRPr lang="en-US" sz="2000" dirty="0">
              <a:solidFill>
                <a:schemeClr val="accent1">
                  <a:lumMod val="75000"/>
                </a:schemeClr>
              </a:solidFill>
              <a:latin typeface="Trebuchet MS"/>
            </a:endParaRPr>
          </a:p>
        </p:txBody>
      </p:sp>
      <p:pic>
        <p:nvPicPr>
          <p:cNvPr id="22" name="Picture 21" descr="jellybean_universe.jpg"/>
          <p:cNvPicPr>
            <a:picLocks noChangeAspect="1"/>
          </p:cNvPicPr>
          <p:nvPr/>
        </p:nvPicPr>
        <p:blipFill>
          <a:blip r:embed="rId5"/>
          <a:stretch>
            <a:fillRect/>
          </a:stretch>
        </p:blipFill>
        <p:spPr>
          <a:xfrm>
            <a:off x="254001" y="135468"/>
            <a:ext cx="968375" cy="1270000"/>
          </a:xfrm>
          <a:prstGeom prst="rect">
            <a:avLst/>
          </a:prstGeom>
        </p:spPr>
      </p:pic>
      <p:sp>
        <p:nvSpPr>
          <p:cNvPr id="23" name="Text Box 2"/>
          <p:cNvSpPr txBox="1">
            <a:spLocks noChangeArrowheads="1"/>
          </p:cNvSpPr>
          <p:nvPr/>
        </p:nvSpPr>
        <p:spPr bwMode="auto">
          <a:xfrm>
            <a:off x="3339077" y="5824588"/>
            <a:ext cx="6184896" cy="430887"/>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200" b="0" dirty="0" err="1" smtClean="0">
                <a:solidFill>
                  <a:schemeClr val="bg1"/>
                </a:solidFill>
                <a:latin typeface="Calibri"/>
                <a:ea typeface="Times New Roman" charset="0"/>
                <a:cs typeface="Calibri"/>
              </a:rPr>
              <a:t>Es</a:t>
            </a:r>
            <a:r>
              <a:rPr lang="en-GB" sz="2200" b="0" dirty="0" smtClean="0">
                <a:solidFill>
                  <a:schemeClr val="bg1"/>
                </a:solidFill>
                <a:latin typeface="Calibri"/>
                <a:ea typeface="Times New Roman" charset="0"/>
                <a:cs typeface="Calibri"/>
              </a:rPr>
              <a:t> </a:t>
            </a:r>
            <a:r>
              <a:rPr lang="en-GB" sz="2200" b="0" dirty="0" err="1" smtClean="0">
                <a:solidFill>
                  <a:schemeClr val="bg1"/>
                </a:solidFill>
                <a:latin typeface="Calibri"/>
                <a:ea typeface="Times New Roman" charset="0"/>
                <a:cs typeface="Calibri"/>
              </a:rPr>
              <a:t>gibt</a:t>
            </a:r>
            <a:r>
              <a:rPr lang="en-GB" sz="2200" b="0" dirty="0" smtClean="0">
                <a:solidFill>
                  <a:schemeClr val="bg1"/>
                </a:solidFill>
                <a:latin typeface="Calibri"/>
                <a:ea typeface="Times New Roman" charset="0"/>
                <a:cs typeface="Calibri"/>
              </a:rPr>
              <a:t> </a:t>
            </a:r>
            <a:r>
              <a:rPr lang="en-GB" sz="2200" b="0" dirty="0" smtClean="0">
                <a:solidFill>
                  <a:srgbClr val="FF6600"/>
                </a:solidFill>
                <a:latin typeface="Calibri"/>
                <a:ea typeface="Times New Roman" charset="0"/>
                <a:cs typeface="Calibri"/>
              </a:rPr>
              <a:t>5 Mal </a:t>
            </a:r>
            <a:r>
              <a:rPr lang="en-GB" sz="2200" b="0" dirty="0" err="1" smtClean="0">
                <a:solidFill>
                  <a:srgbClr val="FF6600"/>
                </a:solidFill>
                <a:latin typeface="Calibri"/>
                <a:ea typeface="Times New Roman" charset="0"/>
                <a:cs typeface="Calibri"/>
              </a:rPr>
              <a:t>mehr</a:t>
            </a:r>
            <a:r>
              <a:rPr lang="en-GB" sz="2200" b="0" dirty="0" smtClean="0">
                <a:solidFill>
                  <a:srgbClr val="FF6600"/>
                </a:solidFill>
                <a:latin typeface="Calibri"/>
                <a:ea typeface="Times New Roman" charset="0"/>
                <a:cs typeface="Calibri"/>
              </a:rPr>
              <a:t> </a:t>
            </a:r>
            <a:r>
              <a:rPr lang="en-GB" sz="2200" b="0" dirty="0" err="1" smtClean="0">
                <a:solidFill>
                  <a:srgbClr val="FF6600"/>
                </a:solidFill>
                <a:latin typeface="Calibri"/>
                <a:ea typeface="Times New Roman" charset="0"/>
                <a:cs typeface="Calibri"/>
              </a:rPr>
              <a:t>dunkle</a:t>
            </a:r>
            <a:r>
              <a:rPr lang="en-GB" sz="2200" b="0" dirty="0" smtClean="0">
                <a:solidFill>
                  <a:srgbClr val="FF6600"/>
                </a:solidFill>
                <a:latin typeface="Calibri"/>
                <a:ea typeface="Times New Roman" charset="0"/>
                <a:cs typeface="Calibri"/>
              </a:rPr>
              <a:t> </a:t>
            </a:r>
            <a:r>
              <a:rPr lang="en-GB" sz="2200" b="0" dirty="0" err="1" smtClean="0">
                <a:solidFill>
                  <a:schemeClr val="bg1"/>
                </a:solidFill>
                <a:latin typeface="Calibri"/>
                <a:ea typeface="Times New Roman" charset="0"/>
                <a:cs typeface="Calibri"/>
              </a:rPr>
              <a:t>als</a:t>
            </a:r>
            <a:r>
              <a:rPr lang="en-GB" sz="2200" b="0" dirty="0" smtClean="0">
                <a:solidFill>
                  <a:schemeClr val="bg1"/>
                </a:solidFill>
                <a:latin typeface="Calibri"/>
                <a:ea typeface="Times New Roman" charset="0"/>
                <a:cs typeface="Calibri"/>
              </a:rPr>
              <a:t> </a:t>
            </a:r>
            <a:r>
              <a:rPr lang="en-GB" sz="2200" b="0" dirty="0" err="1" smtClean="0">
                <a:solidFill>
                  <a:schemeClr val="bg1"/>
                </a:solidFill>
                <a:latin typeface="Calibri"/>
                <a:ea typeface="Times New Roman" charset="0"/>
                <a:cs typeface="Calibri"/>
              </a:rPr>
              <a:t>baryonische</a:t>
            </a:r>
            <a:r>
              <a:rPr lang="en-GB" sz="2200" b="0" dirty="0" smtClean="0">
                <a:solidFill>
                  <a:schemeClr val="bg1"/>
                </a:solidFill>
                <a:latin typeface="Calibri"/>
                <a:ea typeface="Times New Roman" charset="0"/>
                <a:cs typeface="Calibri"/>
              </a:rPr>
              <a:t> </a:t>
            </a:r>
            <a:r>
              <a:rPr lang="en-GB" sz="2200" b="0" dirty="0" err="1" smtClean="0">
                <a:solidFill>
                  <a:schemeClr val="bg1"/>
                </a:solidFill>
                <a:latin typeface="Calibri"/>
                <a:ea typeface="Times New Roman" charset="0"/>
                <a:cs typeface="Calibri"/>
              </a:rPr>
              <a:t>Materie</a:t>
            </a:r>
            <a:r>
              <a:rPr lang="en-GB" sz="2200" b="0" dirty="0" smtClean="0">
                <a:solidFill>
                  <a:schemeClr val="bg1"/>
                </a:solidFill>
                <a:latin typeface="Calibri"/>
                <a:ea typeface="Times New Roman" charset="0"/>
                <a:cs typeface="Calibri"/>
              </a:rPr>
              <a:t>!</a:t>
            </a:r>
            <a:endParaRPr lang="en-GB" sz="2600" b="0" dirty="0">
              <a:solidFill>
                <a:schemeClr val="bg1"/>
              </a:solidFill>
              <a:latin typeface="Calibri"/>
              <a:ea typeface="Times New Roman" charset="0"/>
              <a:cs typeface="Calibri"/>
            </a:endParaRPr>
          </a:p>
        </p:txBody>
      </p:sp>
      <p:pic>
        <p:nvPicPr>
          <p:cNvPr id="3" name="Picture 2" descr="OSC_Astro_28_04_RotatnCrv.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658" y="3118724"/>
            <a:ext cx="3609271" cy="2458846"/>
          </a:xfrm>
          <a:prstGeom prst="rect">
            <a:avLst/>
          </a:prstGeom>
        </p:spPr>
      </p:pic>
      <p:sp>
        <p:nvSpPr>
          <p:cNvPr id="21" name="Text Box 2"/>
          <p:cNvSpPr txBox="1">
            <a:spLocks noChangeArrowheads="1"/>
          </p:cNvSpPr>
          <p:nvPr/>
        </p:nvSpPr>
        <p:spPr bwMode="auto">
          <a:xfrm>
            <a:off x="4742692" y="5111633"/>
            <a:ext cx="2186223" cy="276999"/>
          </a:xfrm>
          <a:prstGeom prst="rect">
            <a:avLst/>
          </a:prstGeom>
          <a:solidFill>
            <a:schemeClr val="tx1"/>
          </a:solidFill>
          <a:ln w="9525">
            <a:noFill/>
            <a:miter lim="800000"/>
            <a:headEnd/>
            <a:tailEnd/>
          </a:ln>
        </p:spPr>
        <p:txBody>
          <a:bodyPr wrap="square">
            <a:prstTxWarp prst="textNoShape">
              <a:avLst/>
            </a:prstTxWarp>
            <a:spAutoFit/>
          </a:bodyPr>
          <a:lstStyle/>
          <a:p>
            <a:pPr algn="just" eaLnBrk="1" hangingPunct="1">
              <a:buClr>
                <a:schemeClr val="bg1"/>
              </a:buClr>
            </a:pPr>
            <a:r>
              <a:rPr lang="en-GB" sz="1200" b="0" dirty="0" smtClean="0">
                <a:solidFill>
                  <a:schemeClr val="bg1"/>
                </a:solidFill>
                <a:latin typeface="Calibri Light"/>
                <a:ea typeface="Times New Roman" charset="0"/>
                <a:cs typeface="Calibri Light"/>
              </a:rPr>
              <a:t>Radius  / 1000 </a:t>
            </a:r>
            <a:r>
              <a:rPr lang="en-GB" sz="1200" b="0" dirty="0" err="1" smtClean="0">
                <a:solidFill>
                  <a:schemeClr val="bg1"/>
                </a:solidFill>
                <a:latin typeface="Calibri Light"/>
                <a:ea typeface="Times New Roman" charset="0"/>
                <a:cs typeface="Calibri Light"/>
              </a:rPr>
              <a:t>Lichtjahre</a:t>
            </a:r>
            <a:endParaRPr lang="en-GB" sz="1200" b="0" dirty="0">
              <a:solidFill>
                <a:schemeClr val="bg1"/>
              </a:solidFill>
              <a:latin typeface="Calibri Light"/>
              <a:ea typeface="Times New Roman" charset="0"/>
              <a:cs typeface="Calibri Light"/>
            </a:endParaRPr>
          </a:p>
        </p:txBody>
      </p:sp>
      <p:sp>
        <p:nvSpPr>
          <p:cNvPr id="24" name="Text Box 2"/>
          <p:cNvSpPr txBox="1">
            <a:spLocks noChangeArrowheads="1"/>
          </p:cNvSpPr>
          <p:nvPr/>
        </p:nvSpPr>
        <p:spPr bwMode="auto">
          <a:xfrm rot="16200000">
            <a:off x="3046836" y="3748772"/>
            <a:ext cx="1572259" cy="246221"/>
          </a:xfrm>
          <a:prstGeom prst="rect">
            <a:avLst/>
          </a:prstGeom>
          <a:solidFill>
            <a:schemeClr val="tx1"/>
          </a:solidFill>
          <a:ln w="9525">
            <a:noFill/>
            <a:miter lim="800000"/>
            <a:headEnd/>
            <a:tailEnd/>
          </a:ln>
        </p:spPr>
        <p:txBody>
          <a:bodyPr wrap="square">
            <a:prstTxWarp prst="textNoShape">
              <a:avLst/>
            </a:prstTxWarp>
            <a:spAutoFit/>
          </a:bodyPr>
          <a:lstStyle/>
          <a:p>
            <a:pPr algn="just" eaLnBrk="1" hangingPunct="1">
              <a:buClr>
                <a:schemeClr val="bg1"/>
              </a:buClr>
            </a:pPr>
            <a:r>
              <a:rPr lang="en-GB" sz="1000" b="0" dirty="0" err="1" smtClean="0">
                <a:solidFill>
                  <a:schemeClr val="bg1"/>
                </a:solidFill>
                <a:latin typeface="Calibri Light"/>
                <a:ea typeface="Times New Roman" charset="0"/>
                <a:cs typeface="Calibri Light"/>
              </a:rPr>
              <a:t>Gewschwindigkeit</a:t>
            </a:r>
            <a:r>
              <a:rPr lang="en-GB" sz="1000" b="0" dirty="0" smtClean="0">
                <a:solidFill>
                  <a:schemeClr val="bg1"/>
                </a:solidFill>
                <a:latin typeface="Calibri Light"/>
                <a:ea typeface="Times New Roman" charset="0"/>
                <a:cs typeface="Calibri Light"/>
              </a:rPr>
              <a:t> (km/s)</a:t>
            </a:r>
            <a:endParaRPr lang="en-GB" sz="1000" b="0" dirty="0">
              <a:solidFill>
                <a:schemeClr val="bg1"/>
              </a:solidFill>
              <a:latin typeface="Calibri Light"/>
              <a:ea typeface="Times New Roman" charset="0"/>
              <a:cs typeface="Calibri Light"/>
            </a:endParaRPr>
          </a:p>
        </p:txBody>
      </p:sp>
      <p:sp>
        <p:nvSpPr>
          <p:cNvPr id="25" name="Text Box 2"/>
          <p:cNvSpPr txBox="1">
            <a:spLocks noChangeArrowheads="1"/>
          </p:cNvSpPr>
          <p:nvPr/>
        </p:nvSpPr>
        <p:spPr bwMode="auto">
          <a:xfrm>
            <a:off x="5240420" y="3292270"/>
            <a:ext cx="1053525" cy="276999"/>
          </a:xfrm>
          <a:prstGeom prst="rect">
            <a:avLst/>
          </a:prstGeom>
          <a:solidFill>
            <a:schemeClr val="tx1"/>
          </a:solidFill>
          <a:ln w="9525">
            <a:noFill/>
            <a:miter lim="800000"/>
            <a:headEnd/>
            <a:tailEnd/>
          </a:ln>
        </p:spPr>
        <p:txBody>
          <a:bodyPr wrap="square">
            <a:prstTxWarp prst="textNoShape">
              <a:avLst/>
            </a:prstTxWarp>
            <a:spAutoFit/>
          </a:bodyPr>
          <a:lstStyle/>
          <a:p>
            <a:pPr algn="just" eaLnBrk="1" hangingPunct="1">
              <a:buClr>
                <a:schemeClr val="bg1"/>
              </a:buClr>
            </a:pPr>
            <a:r>
              <a:rPr lang="en-GB" sz="1200" b="0" dirty="0" err="1" smtClean="0">
                <a:solidFill>
                  <a:schemeClr val="bg1"/>
                </a:solidFill>
                <a:latin typeface="Calibri Light"/>
                <a:ea typeface="Times New Roman" charset="0"/>
                <a:cs typeface="Calibri Light"/>
              </a:rPr>
              <a:t>Messung</a:t>
            </a:r>
            <a:endParaRPr lang="en-GB" sz="1200" b="0" dirty="0">
              <a:solidFill>
                <a:schemeClr val="bg1"/>
              </a:solidFill>
              <a:latin typeface="Calibri Light"/>
              <a:ea typeface="Times New Roman" charset="0"/>
              <a:cs typeface="Calibri Light"/>
            </a:endParaRPr>
          </a:p>
        </p:txBody>
      </p:sp>
      <p:sp>
        <p:nvSpPr>
          <p:cNvPr id="26" name="Text Box 2"/>
          <p:cNvSpPr txBox="1">
            <a:spLocks noChangeArrowheads="1"/>
          </p:cNvSpPr>
          <p:nvPr/>
        </p:nvSpPr>
        <p:spPr bwMode="auto">
          <a:xfrm>
            <a:off x="5871828" y="4224463"/>
            <a:ext cx="878845" cy="276999"/>
          </a:xfrm>
          <a:prstGeom prst="rect">
            <a:avLst/>
          </a:prstGeom>
          <a:solidFill>
            <a:schemeClr val="tx1"/>
          </a:solidFill>
          <a:ln w="9525">
            <a:noFill/>
            <a:miter lim="800000"/>
            <a:headEnd/>
            <a:tailEnd/>
          </a:ln>
        </p:spPr>
        <p:txBody>
          <a:bodyPr wrap="square">
            <a:prstTxWarp prst="textNoShape">
              <a:avLst/>
            </a:prstTxWarp>
            <a:spAutoFit/>
          </a:bodyPr>
          <a:lstStyle/>
          <a:p>
            <a:pPr algn="just" eaLnBrk="1" hangingPunct="1">
              <a:buClr>
                <a:schemeClr val="bg1"/>
              </a:buClr>
            </a:pPr>
            <a:r>
              <a:rPr lang="en-GB" sz="1200" b="0" dirty="0" err="1" smtClean="0">
                <a:solidFill>
                  <a:schemeClr val="bg1"/>
                </a:solidFill>
                <a:latin typeface="Calibri Light"/>
                <a:ea typeface="Times New Roman" charset="0"/>
                <a:cs typeface="Calibri Light"/>
              </a:rPr>
              <a:t>Vorhersage</a:t>
            </a:r>
            <a:endParaRPr lang="en-GB" sz="1200" b="0" dirty="0">
              <a:solidFill>
                <a:schemeClr val="bg1"/>
              </a:solidFill>
              <a:latin typeface="Calibri Light"/>
              <a:ea typeface="Times New Roman" charset="0"/>
              <a:cs typeface="Calibri Light"/>
            </a:endParaRPr>
          </a:p>
        </p:txBody>
      </p:sp>
      <p:sp>
        <p:nvSpPr>
          <p:cNvPr id="27" name="Rectangle 22"/>
          <p:cNvSpPr>
            <a:spLocks noGrp="1" noChangeArrowheads="1"/>
          </p:cNvSpPr>
          <p:nvPr>
            <p:ph type="dt" sz="half" idx="4294967295"/>
          </p:nvPr>
        </p:nvSpPr>
        <p:spPr bwMode="auto">
          <a:xfrm>
            <a:off x="5334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28" name="Rectangle 23"/>
          <p:cNvSpPr>
            <a:spLocks noGrp="1" noChangeArrowheads="1"/>
          </p:cNvSpPr>
          <p:nvPr>
            <p:ph type="sldNum" sz="quarter" idx="4294967295"/>
          </p:nvPr>
        </p:nvSpPr>
        <p:spPr bwMode="auto">
          <a:xfrm>
            <a:off x="50133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35</a:t>
            </a:fld>
            <a:endParaRPr lang="en-US" b="0" dirty="0">
              <a:solidFill>
                <a:schemeClr val="bg1"/>
              </a:solidFill>
            </a:endParaRPr>
          </a:p>
        </p:txBody>
      </p:sp>
      <p:sp>
        <p:nvSpPr>
          <p:cNvPr id="2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36</a:t>
            </a:fld>
            <a:endParaRPr lang="en-US" b="0"/>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36</a:t>
            </a:fld>
            <a:endParaRPr lang="en-US" b="0" dirty="0">
              <a:solidFill>
                <a:schemeClr val="bg1"/>
              </a:solidFill>
            </a:endParaRPr>
          </a:p>
        </p:txBody>
      </p:sp>
      <p:pic>
        <p:nvPicPr>
          <p:cNvPr id="14" name="Picture 13" descr="chandra-x-ray-observatory_Logo.jpg"/>
          <p:cNvPicPr>
            <a:picLocks noChangeAspect="1"/>
          </p:cNvPicPr>
          <p:nvPr/>
        </p:nvPicPr>
        <p:blipFill>
          <a:blip r:embed="rId4"/>
          <a:stretch>
            <a:fillRect/>
          </a:stretch>
        </p:blipFill>
        <p:spPr>
          <a:xfrm>
            <a:off x="7670801" y="3420532"/>
            <a:ext cx="1896533" cy="1896533"/>
          </a:xfrm>
          <a:prstGeom prst="rect">
            <a:avLst/>
          </a:prstGeom>
        </p:spPr>
      </p:pic>
      <p:sp>
        <p:nvSpPr>
          <p:cNvPr id="17" name="Rectangle 22"/>
          <p:cNvSpPr>
            <a:spLocks noChangeArrowheads="1"/>
          </p:cNvSpPr>
          <p:nvPr/>
        </p:nvSpPr>
        <p:spPr bwMode="auto">
          <a:xfrm>
            <a:off x="893772" y="5959481"/>
            <a:ext cx="8250125" cy="461665"/>
          </a:xfrm>
          <a:prstGeom prst="rect">
            <a:avLst/>
          </a:prstGeom>
          <a:noFill/>
          <a:ln w="9525">
            <a:noFill/>
            <a:miter lim="800000"/>
            <a:headEnd/>
            <a:tailEnd/>
          </a:ln>
        </p:spPr>
        <p:txBody>
          <a:bodyPr wrap="none">
            <a:prstTxWarp prst="textNoShape">
              <a:avLst/>
            </a:prstTxWarp>
            <a:spAutoFit/>
          </a:bodyPr>
          <a:lstStyle/>
          <a:p>
            <a:r>
              <a:rPr lang="en-GB" sz="2400" b="0" dirty="0" err="1" smtClean="0">
                <a:solidFill>
                  <a:schemeClr val="bg1"/>
                </a:solidFill>
                <a:latin typeface="Trebuchet MS"/>
              </a:rPr>
              <a:t>Kollision</a:t>
            </a:r>
            <a:r>
              <a:rPr lang="en-GB" sz="2400" b="0" dirty="0" smtClean="0">
                <a:solidFill>
                  <a:schemeClr val="bg1"/>
                </a:solidFill>
                <a:latin typeface="Trebuchet MS"/>
              </a:rPr>
              <a:t> von </a:t>
            </a:r>
            <a:r>
              <a:rPr lang="en-GB" sz="2400" b="0" dirty="0" err="1" smtClean="0">
                <a:solidFill>
                  <a:schemeClr val="bg1"/>
                </a:solidFill>
                <a:latin typeface="Trebuchet MS"/>
              </a:rPr>
              <a:t>zwei</a:t>
            </a:r>
            <a:r>
              <a:rPr lang="en-GB" sz="2400" b="0" dirty="0" smtClean="0">
                <a:solidFill>
                  <a:schemeClr val="bg1"/>
                </a:solidFill>
                <a:latin typeface="Trebuchet MS"/>
              </a:rPr>
              <a:t> </a:t>
            </a:r>
            <a:r>
              <a:rPr lang="en-GB" sz="2400" b="0" dirty="0" err="1" smtClean="0">
                <a:solidFill>
                  <a:schemeClr val="bg1"/>
                </a:solidFill>
                <a:latin typeface="Trebuchet MS"/>
              </a:rPr>
              <a:t>Galaxienhaufen</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Bullet Cluster (2006)</a:t>
            </a:r>
            <a:endParaRPr lang="en-US" sz="2400" b="0" dirty="0">
              <a:solidFill>
                <a:srgbClr val="0060BF"/>
              </a:solidFill>
              <a:latin typeface="Trebuchet MS"/>
            </a:endParaRPr>
          </a:p>
        </p:txBody>
      </p:sp>
      <p:sp>
        <p:nvSpPr>
          <p:cNvPr id="18" name="Rectangle 22"/>
          <p:cNvSpPr>
            <a:spLocks noChangeArrowheads="1"/>
          </p:cNvSpPr>
          <p:nvPr/>
        </p:nvSpPr>
        <p:spPr bwMode="auto">
          <a:xfrm>
            <a:off x="724432" y="1014960"/>
            <a:ext cx="8588901" cy="1938992"/>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Die </a:t>
            </a:r>
            <a:r>
              <a:rPr lang="en-GB" sz="2400" b="0" dirty="0" err="1" smtClean="0">
                <a:solidFill>
                  <a:schemeClr val="bg1"/>
                </a:solidFill>
                <a:latin typeface="Trebuchet MS"/>
              </a:rPr>
              <a:t>normale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(rot, </a:t>
            </a:r>
            <a:r>
              <a:rPr lang="en-GB" sz="2400" b="0" dirty="0" err="1" smtClean="0">
                <a:solidFill>
                  <a:schemeClr val="bg1"/>
                </a:solidFill>
                <a:latin typeface="Trebuchet MS"/>
              </a:rPr>
              <a:t>emittiert</a:t>
            </a:r>
            <a:r>
              <a:rPr lang="en-GB" sz="2400" b="0" dirty="0" smtClean="0">
                <a:solidFill>
                  <a:schemeClr val="bg1"/>
                </a:solidFill>
                <a:latin typeface="Trebuchet MS"/>
              </a:rPr>
              <a:t> </a:t>
            </a:r>
            <a:r>
              <a:rPr lang="en-GB" sz="2400" b="0" dirty="0" err="1" smtClean="0">
                <a:solidFill>
                  <a:schemeClr val="bg1"/>
                </a:solidFill>
                <a:latin typeface="Trebuchet MS"/>
              </a:rPr>
              <a:t>Röntgenlicht</a:t>
            </a:r>
            <a:r>
              <a:rPr lang="en-GB" sz="2400" b="0" dirty="0" smtClean="0">
                <a:solidFill>
                  <a:schemeClr val="bg1"/>
                </a:solidFill>
                <a:latin typeface="Trebuchet MS"/>
              </a:rPr>
              <a:t>) </a:t>
            </a:r>
            <a:r>
              <a:rPr lang="en-GB" sz="2400" b="0" dirty="0" err="1" smtClean="0">
                <a:solidFill>
                  <a:schemeClr val="bg1"/>
                </a:solidFill>
                <a:latin typeface="Trebuchet MS"/>
              </a:rPr>
              <a:t>wurde</a:t>
            </a:r>
            <a:r>
              <a:rPr lang="en-GB" sz="2400" b="0" dirty="0" smtClean="0">
                <a:solidFill>
                  <a:schemeClr val="bg1"/>
                </a:solidFill>
                <a:latin typeface="Trebuchet MS"/>
              </a:rPr>
              <a:t> </a:t>
            </a:r>
            <a:r>
              <a:rPr lang="en-GB" sz="2400" b="0" dirty="0" err="1" smtClean="0">
                <a:solidFill>
                  <a:schemeClr val="bg1"/>
                </a:solidFill>
                <a:latin typeface="Trebuchet MS"/>
              </a:rPr>
              <a:t>abgebremst</a:t>
            </a:r>
            <a:r>
              <a:rPr lang="en-GB" sz="2400" b="0" dirty="0" smtClean="0">
                <a:solidFill>
                  <a:schemeClr val="bg1"/>
                </a:solidFill>
                <a:latin typeface="Trebuchet MS"/>
              </a:rPr>
              <a:t>, </a:t>
            </a:r>
            <a:r>
              <a:rPr lang="en-GB" sz="2400" b="0" dirty="0" err="1" smtClean="0">
                <a:solidFill>
                  <a:schemeClr val="bg1"/>
                </a:solidFill>
                <a:latin typeface="Trebuchet MS"/>
              </a:rPr>
              <a:t>während</a:t>
            </a:r>
            <a:r>
              <a:rPr lang="en-GB" sz="2400" b="0" dirty="0" smtClean="0">
                <a:solidFill>
                  <a:schemeClr val="bg1"/>
                </a:solidFill>
                <a:latin typeface="Trebuchet MS"/>
              </a:rPr>
              <a:t> die </a:t>
            </a:r>
            <a:r>
              <a:rPr lang="en-GB" sz="2400" b="0" dirty="0" err="1" smtClean="0">
                <a:solidFill>
                  <a:schemeClr val="bg1"/>
                </a:solidFill>
                <a:latin typeface="Trebuchet MS"/>
              </a:rPr>
              <a:t>dunkle</a:t>
            </a:r>
            <a:r>
              <a:rPr lang="en-US" sz="2400" b="0" dirty="0" smtClean="0">
                <a:solidFill>
                  <a:schemeClr val="bg1"/>
                </a:solidFill>
                <a:latin typeface="Trebuchet MS"/>
              </a:rPr>
              <a:t> </a:t>
            </a:r>
            <a:r>
              <a:rPr lang="en-US" sz="2400" b="0" dirty="0" err="1" smtClean="0">
                <a:solidFill>
                  <a:schemeClr val="bg1"/>
                </a:solidFill>
                <a:latin typeface="Trebuchet MS"/>
              </a:rPr>
              <a:t>Materie</a:t>
            </a:r>
            <a:r>
              <a:rPr lang="en-US" sz="2400" b="0" dirty="0" smtClean="0">
                <a:solidFill>
                  <a:schemeClr val="bg1"/>
                </a:solidFill>
                <a:latin typeface="Trebuchet MS"/>
              </a:rPr>
              <a:t> (</a:t>
            </a:r>
            <a:r>
              <a:rPr lang="en-US" sz="2400" b="0" dirty="0" err="1" smtClean="0">
                <a:solidFill>
                  <a:schemeClr val="bg1"/>
                </a:solidFill>
                <a:latin typeface="Trebuchet MS"/>
              </a:rPr>
              <a:t>blau</a:t>
            </a:r>
            <a:r>
              <a:rPr lang="en-US" sz="2400" b="0" dirty="0" smtClean="0">
                <a:solidFill>
                  <a:schemeClr val="bg1"/>
                </a:solidFill>
                <a:latin typeface="Trebuchet MS"/>
              </a:rPr>
              <a:t>, </a:t>
            </a:r>
            <a:r>
              <a:rPr lang="en-US" sz="2400" b="0" dirty="0" err="1" smtClean="0">
                <a:solidFill>
                  <a:schemeClr val="bg1"/>
                </a:solidFill>
                <a:latin typeface="Trebuchet MS"/>
              </a:rPr>
              <a:t>durch</a:t>
            </a:r>
            <a:r>
              <a:rPr lang="en-US" sz="2400" b="0" dirty="0" smtClean="0">
                <a:solidFill>
                  <a:schemeClr val="bg1"/>
                </a:solidFill>
                <a:latin typeface="Trebuchet MS"/>
              </a:rPr>
              <a:t> </a:t>
            </a:r>
            <a:r>
              <a:rPr lang="en-US" sz="2400" b="0" dirty="0" err="1" smtClean="0">
                <a:solidFill>
                  <a:schemeClr val="bg1"/>
                </a:solidFill>
                <a:latin typeface="Trebuchet MS"/>
              </a:rPr>
              <a:t>Gravitationslinseneffekt</a:t>
            </a:r>
            <a:r>
              <a:rPr lang="en-US" sz="2400" b="0" dirty="0" smtClean="0">
                <a:solidFill>
                  <a:schemeClr val="bg1"/>
                </a:solidFill>
                <a:latin typeface="Trebuchet MS"/>
              </a:rPr>
              <a:t> </a:t>
            </a:r>
            <a:r>
              <a:rPr lang="en-US" sz="2400" b="0" dirty="0" err="1" smtClean="0">
                <a:solidFill>
                  <a:schemeClr val="bg1"/>
                </a:solidFill>
                <a:latin typeface="Trebuchet MS"/>
              </a:rPr>
              <a:t>bestimmt</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der </a:t>
            </a:r>
            <a:r>
              <a:rPr lang="en-US" sz="2400" b="0" dirty="0" err="1" smtClean="0">
                <a:solidFill>
                  <a:schemeClr val="bg1"/>
                </a:solidFill>
                <a:latin typeface="Trebuchet MS"/>
              </a:rPr>
              <a:t>Kollision</a:t>
            </a:r>
            <a:r>
              <a:rPr lang="en-US" sz="2400" b="0" dirty="0" smtClean="0">
                <a:solidFill>
                  <a:schemeClr val="bg1"/>
                </a:solidFill>
                <a:latin typeface="Trebuchet MS"/>
              </a:rPr>
              <a:t> der </a:t>
            </a:r>
            <a:r>
              <a:rPr lang="en-US" sz="2400" b="0" dirty="0" err="1" smtClean="0">
                <a:solidFill>
                  <a:schemeClr val="bg1"/>
                </a:solidFill>
                <a:latin typeface="Trebuchet MS"/>
              </a:rPr>
              <a:t>beiden</a:t>
            </a:r>
            <a:r>
              <a:rPr lang="en-US" sz="2400" b="0" dirty="0" smtClean="0">
                <a:solidFill>
                  <a:schemeClr val="bg1"/>
                </a:solidFill>
                <a:latin typeface="Trebuchet MS"/>
              </a:rPr>
              <a:t> </a:t>
            </a:r>
            <a:r>
              <a:rPr lang="en-US" sz="2400" b="0" dirty="0" err="1" smtClean="0">
                <a:solidFill>
                  <a:schemeClr val="bg1"/>
                </a:solidFill>
                <a:latin typeface="Trebuchet MS"/>
              </a:rPr>
              <a:t>Galaxienhaufen</a:t>
            </a:r>
            <a:r>
              <a:rPr lang="en-US" sz="2400" b="0" dirty="0" smtClean="0">
                <a:solidFill>
                  <a:schemeClr val="bg1"/>
                </a:solidFill>
                <a:latin typeface="Trebuchet MS"/>
              </a:rPr>
              <a:t> </a:t>
            </a:r>
            <a:r>
              <a:rPr lang="en-US" sz="2400" b="0" dirty="0" err="1" smtClean="0">
                <a:solidFill>
                  <a:schemeClr val="bg1"/>
                </a:solidFill>
                <a:latin typeface="Trebuchet MS"/>
              </a:rPr>
              <a:t>sich</a:t>
            </a:r>
            <a:r>
              <a:rPr lang="en-US" sz="2400" b="0" dirty="0" smtClean="0">
                <a:solidFill>
                  <a:schemeClr val="bg1"/>
                </a:solidFill>
                <a:latin typeface="Trebuchet MS"/>
              </a:rPr>
              <a:t> </a:t>
            </a:r>
            <a:r>
              <a:rPr lang="en-US" sz="2400" b="0" dirty="0" err="1" smtClean="0">
                <a:solidFill>
                  <a:schemeClr val="bg1"/>
                </a:solidFill>
                <a:latin typeface="Trebuchet MS"/>
              </a:rPr>
              <a:t>ungehindert</a:t>
            </a:r>
            <a:r>
              <a:rPr lang="en-US" sz="2400" b="0" dirty="0" smtClean="0">
                <a:solidFill>
                  <a:schemeClr val="bg1"/>
                </a:solidFill>
                <a:latin typeface="Trebuchet MS"/>
              </a:rPr>
              <a:t> </a:t>
            </a:r>
            <a:r>
              <a:rPr lang="en-US" sz="2400" b="0" dirty="0" err="1" smtClean="0">
                <a:solidFill>
                  <a:schemeClr val="bg1"/>
                </a:solidFill>
                <a:latin typeface="Trebuchet MS"/>
              </a:rPr>
              <a:t>weiterbewegen</a:t>
            </a:r>
            <a:r>
              <a:rPr lang="en-US" sz="2400" b="0" dirty="0" smtClean="0">
                <a:solidFill>
                  <a:schemeClr val="bg1"/>
                </a:solidFill>
                <a:latin typeface="Trebuchet MS"/>
              </a:rPr>
              <a:t> </a:t>
            </a:r>
            <a:r>
              <a:rPr lang="en-US" sz="2400" b="0" dirty="0" err="1" smtClean="0">
                <a:solidFill>
                  <a:schemeClr val="bg1"/>
                </a:solidFill>
                <a:latin typeface="Trebuchet MS"/>
              </a:rPr>
              <a:t>konnte</a:t>
            </a:r>
            <a:r>
              <a:rPr lang="en-US" sz="2400" b="0" dirty="0" smtClean="0">
                <a:solidFill>
                  <a:schemeClr val="bg1"/>
                </a:solidFill>
                <a:latin typeface="Trebuchet MS"/>
              </a:rPr>
              <a:t>. </a:t>
            </a:r>
            <a:endParaRPr lang="en-US" sz="2400" b="0" dirty="0">
              <a:solidFill>
                <a:srgbClr val="0060BF"/>
              </a:solidFill>
              <a:latin typeface="Trebuchet MS"/>
            </a:endParaRPr>
          </a:p>
        </p:txBody>
      </p:sp>
      <p:sp>
        <p:nvSpPr>
          <p:cNvPr id="19" name="Rectangle 7"/>
          <p:cNvSpPr txBox="1">
            <a:spLocks noChangeArrowheads="1"/>
          </p:cNvSpPr>
          <p:nvPr/>
        </p:nvSpPr>
        <p:spPr bwMode="auto">
          <a:xfrm>
            <a:off x="939007" y="464077"/>
            <a:ext cx="8224044" cy="476250"/>
          </a:xfrm>
          <a:prstGeom prst="rect">
            <a:avLst/>
          </a:prstGeom>
          <a:gradFill flip="none" rotWithShape="1">
            <a:gsLst>
              <a:gs pos="100000">
                <a:srgbClr val="785B8E"/>
              </a:gs>
              <a:gs pos="0">
                <a:srgbClr val="FFFFFF"/>
              </a:gs>
            </a:gsLst>
            <a:lin ang="0" scaled="1"/>
            <a:tileRect/>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Erster</a:t>
            </a:r>
            <a:r>
              <a:rPr lang="en-US" sz="2800" kern="0" dirty="0" smtClean="0">
                <a:solidFill>
                  <a:srgbClr val="000090"/>
                </a:solidFill>
                <a:latin typeface="Trebuchet MS"/>
              </a:rPr>
              <a:t> </a:t>
            </a:r>
            <a:r>
              <a:rPr lang="en-US" sz="2800" kern="0" dirty="0" err="1" smtClean="0">
                <a:solidFill>
                  <a:srgbClr val="000090"/>
                </a:solidFill>
                <a:latin typeface="Trebuchet MS"/>
              </a:rPr>
              <a:t>direkter</a:t>
            </a:r>
            <a:r>
              <a:rPr lang="en-US" sz="2800" kern="0" dirty="0" smtClean="0">
                <a:solidFill>
                  <a:srgbClr val="000090"/>
                </a:solidFill>
                <a:latin typeface="Trebuchet MS"/>
              </a:rPr>
              <a:t> </a:t>
            </a:r>
            <a:r>
              <a:rPr lang="en-US" sz="2800" kern="0" dirty="0" err="1" smtClean="0">
                <a:solidFill>
                  <a:srgbClr val="000090"/>
                </a:solidFill>
                <a:latin typeface="Trebuchet MS"/>
              </a:rPr>
              <a:t>Nachweis</a:t>
            </a:r>
            <a:r>
              <a:rPr lang="en-US" sz="2800" kern="0" dirty="0" smtClean="0">
                <a:solidFill>
                  <a:srgbClr val="000090"/>
                </a:solidFill>
                <a:latin typeface="Trebuchet MS"/>
              </a:rPr>
              <a:t> </a:t>
            </a:r>
            <a:r>
              <a:rPr lang="en-US" sz="2800" kern="0" dirty="0" err="1" smtClean="0">
                <a:solidFill>
                  <a:srgbClr val="000090"/>
                </a:solidFill>
                <a:latin typeface="Trebuchet MS"/>
              </a:rPr>
              <a:t>der</a:t>
            </a:r>
            <a:r>
              <a:rPr lang="en-US" sz="2800" kern="0" dirty="0" smtClean="0">
                <a:solidFill>
                  <a:srgbClr val="000090"/>
                </a:solidFill>
                <a:latin typeface="Trebuchet MS"/>
              </a:rPr>
              <a:t> </a:t>
            </a:r>
            <a:r>
              <a:rPr lang="en-US" sz="2800" kern="0" dirty="0" err="1" smtClean="0">
                <a:solidFill>
                  <a:srgbClr val="000090"/>
                </a:solidFill>
                <a:latin typeface="Trebuchet MS"/>
              </a:rPr>
              <a:t>dunklen</a:t>
            </a:r>
            <a:r>
              <a:rPr lang="en-US" sz="2800" kern="0" dirty="0" smtClean="0">
                <a:solidFill>
                  <a:srgbClr val="000090"/>
                </a:solidFill>
                <a:latin typeface="Trebuchet MS"/>
              </a:rPr>
              <a:t> </a:t>
            </a:r>
            <a:r>
              <a:rPr lang="en-US" sz="2800" kern="0" dirty="0" err="1" smtClean="0">
                <a:solidFill>
                  <a:srgbClr val="000090"/>
                </a:solidFill>
                <a:latin typeface="Trebuchet MS"/>
              </a:rPr>
              <a:t>Materie</a:t>
            </a:r>
            <a:endParaRPr lang="en-US" sz="2800" b="1" kern="0" dirty="0">
              <a:solidFill>
                <a:srgbClr val="000090"/>
              </a:solidFill>
              <a:latin typeface="Trebuchet MS"/>
            </a:endParaRPr>
          </a:p>
        </p:txBody>
      </p:sp>
      <p:pic>
        <p:nvPicPr>
          <p:cNvPr id="16" name="Picture 15" descr="300px-NASA_logo.svg.png"/>
          <p:cNvPicPr>
            <a:picLocks noChangeAspect="1"/>
          </p:cNvPicPr>
          <p:nvPr/>
        </p:nvPicPr>
        <p:blipFill>
          <a:blip r:embed="rId5"/>
          <a:stretch>
            <a:fillRect/>
          </a:stretch>
        </p:blipFill>
        <p:spPr>
          <a:xfrm>
            <a:off x="390960" y="254000"/>
            <a:ext cx="956235" cy="812800"/>
          </a:xfrm>
          <a:prstGeom prst="rect">
            <a:avLst/>
          </a:prstGeom>
        </p:spPr>
      </p:pic>
      <p:sp>
        <p:nvSpPr>
          <p:cNvPr id="13"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92" name="Text Box 20"/>
          <p:cNvSpPr txBox="1">
            <a:spLocks noChangeArrowheads="1"/>
          </p:cNvSpPr>
          <p:nvPr/>
        </p:nvSpPr>
        <p:spPr bwMode="auto">
          <a:xfrm>
            <a:off x="304800" y="1379538"/>
            <a:ext cx="1313180" cy="707886"/>
          </a:xfrm>
          <a:prstGeom prst="rect">
            <a:avLst/>
          </a:prstGeom>
          <a:noFill/>
          <a:ln w="9525">
            <a:noFill/>
            <a:miter lim="800000"/>
            <a:headEnd/>
            <a:tailEnd/>
          </a:ln>
        </p:spPr>
        <p:txBody>
          <a:bodyPr wrap="none">
            <a:prstTxWarp prst="textNoShape">
              <a:avLst/>
            </a:prstTxWarp>
            <a:spAutoFit/>
          </a:bodyPr>
          <a:lstStyle/>
          <a:p>
            <a:r>
              <a:rPr lang="en-GB" sz="2000" dirty="0" smtClean="0">
                <a:solidFill>
                  <a:srgbClr val="3333CC"/>
                </a:solidFill>
                <a:latin typeface="Trebuchet MS"/>
                <a:cs typeface="Trebuchet MS"/>
                <a:sym typeface="Symbol" pitchFamily="-109" charset="2"/>
              </a:rPr>
              <a:t>Star with </a:t>
            </a:r>
          </a:p>
          <a:p>
            <a:r>
              <a:rPr lang="en-GB" sz="2000" dirty="0" smtClean="0">
                <a:solidFill>
                  <a:srgbClr val="3333CC"/>
                </a:solidFill>
                <a:latin typeface="Trebuchet MS"/>
                <a:cs typeface="Trebuchet MS"/>
                <a:sym typeface="Symbol" pitchFamily="-109" charset="2"/>
              </a:rPr>
              <a:t>velocity v</a:t>
            </a:r>
            <a:endParaRPr lang="en-GB" sz="2000" dirty="0">
              <a:solidFill>
                <a:srgbClr val="3333CC"/>
              </a:solidFill>
              <a:latin typeface="Trebuchet MS"/>
              <a:cs typeface="Trebuchet MS"/>
              <a:sym typeface="Symbol" pitchFamily="-109" charset="2"/>
            </a:endParaRPr>
          </a:p>
        </p:txBody>
      </p:sp>
      <p:sp>
        <p:nvSpPr>
          <p:cNvPr id="17"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defRPr/>
            </a:pPr>
            <a:fld id="{A9A46D70-4298-E446-9229-6A2D074C130F}" type="slidenum">
              <a:rPr lang="en-US" sz="1400" smtClean="0">
                <a:solidFill>
                  <a:srgbClr val="000000"/>
                </a:solidFill>
                <a:latin typeface="Times New Roman"/>
                <a:sym typeface="Symbol" pitchFamily="-109" charset="2"/>
              </a:rPr>
              <a:pPr algn="r">
                <a:defRPr/>
              </a:pPr>
              <a:t>37</a:t>
            </a:fld>
            <a:endParaRPr lang="en-US" sz="1400" dirty="0">
              <a:solidFill>
                <a:srgbClr val="000000"/>
              </a:solidFill>
              <a:latin typeface="Times New Roman"/>
              <a:sym typeface="Symbol" pitchFamily="-109" charset="2"/>
            </a:endParaRPr>
          </a:p>
        </p:txBody>
      </p:sp>
      <p:sp>
        <p:nvSpPr>
          <p:cNvPr id="18" name="Rectangle 17"/>
          <p:cNvSpPr>
            <a:spLocks noChangeArrowheads="1"/>
          </p:cNvSpPr>
          <p:nvPr/>
        </p:nvSpPr>
        <p:spPr bwMode="auto">
          <a:xfrm>
            <a:off x="872409" y="427038"/>
            <a:ext cx="8218488" cy="523220"/>
          </a:xfrm>
          <a:prstGeom prst="rect">
            <a:avLst/>
          </a:prstGeom>
          <a:solidFill>
            <a:schemeClr val="tx1"/>
          </a:solidFill>
          <a:ln w="9525">
            <a:noFill/>
            <a:miter lim="800000"/>
            <a:headEnd/>
            <a:tailEnd/>
          </a:ln>
          <a:effectLst/>
        </p:spPr>
        <p:txBody>
          <a:bodyPr wrap="square">
            <a:prstTxWarp prst="textNoShape">
              <a:avLst/>
            </a:prstTxWarp>
            <a:spAutoFit/>
          </a:bodyPr>
          <a:lstStyle/>
          <a:p>
            <a:pPr algn="ctr"/>
            <a:r>
              <a:rPr lang="en-US" sz="2800" b="1" dirty="0" smtClean="0">
                <a:solidFill>
                  <a:schemeClr val="bg1"/>
                </a:solidFill>
                <a:latin typeface="Trebuchet MS"/>
              </a:rPr>
              <a:t>Gravitational lensing</a:t>
            </a:r>
            <a:endParaRPr lang="en-GB" sz="2800" b="1" i="1" dirty="0">
              <a:solidFill>
                <a:schemeClr val="bg1"/>
              </a:solidFill>
              <a:latin typeface="Helvetica" pitchFamily="-109" charset="0"/>
            </a:endParaRPr>
          </a:p>
        </p:txBody>
      </p:sp>
      <p:pic>
        <p:nvPicPr>
          <p:cNvPr id="32" name="Picture 41" descr="universelab_Page_15_Image_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344613"/>
            <a:ext cx="2484437"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4" descr="cluster-le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76505" y="3562360"/>
            <a:ext cx="214947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47"/>
          <p:cNvSpPr>
            <a:spLocks noChangeArrowheads="1"/>
          </p:cNvSpPr>
          <p:nvPr/>
        </p:nvSpPr>
        <p:spPr bwMode="auto">
          <a:xfrm>
            <a:off x="749300" y="4076710"/>
            <a:ext cx="1917700" cy="1323439"/>
          </a:xfrm>
          <a:prstGeom prst="rect">
            <a:avLst/>
          </a:prstGeom>
          <a:noFill/>
          <a:ln w="9525">
            <a:noFill/>
            <a:miter lim="800000"/>
            <a:headEnd/>
            <a:tailEnd/>
          </a:ln>
          <a:effectLst/>
        </p:spPr>
        <p:txBody>
          <a:bodyPr wrap="square">
            <a:spAutoFit/>
          </a:bodyPr>
          <a:lstStyle/>
          <a:p>
            <a:pPr>
              <a:spcBef>
                <a:spcPct val="50000"/>
              </a:spcBef>
            </a:pPr>
            <a:r>
              <a:rPr lang="en-US" sz="1600" b="1" dirty="0">
                <a:solidFill>
                  <a:srgbClr val="FF3300"/>
                </a:solidFill>
                <a:effectLst>
                  <a:outerShdw blurRad="38100" dist="38100" dir="2700000" algn="tl">
                    <a:srgbClr val="DDDDDD"/>
                  </a:outerShdw>
                </a:effectLst>
                <a:latin typeface="Trebuchet MS"/>
                <a:cs typeface="Trebuchet MS"/>
              </a:rPr>
              <a:t>Distortion of the </a:t>
            </a:r>
            <a:r>
              <a:rPr lang="en-US" sz="1600" b="1" dirty="0" smtClean="0">
                <a:solidFill>
                  <a:srgbClr val="FF3300"/>
                </a:solidFill>
                <a:effectLst>
                  <a:outerShdw blurRad="38100" dist="38100" dir="2700000" algn="tl">
                    <a:srgbClr val="DDDDDD"/>
                  </a:outerShdw>
                </a:effectLst>
                <a:latin typeface="Trebuchet MS"/>
                <a:cs typeface="Trebuchet MS"/>
              </a:rPr>
              <a:t>background </a:t>
            </a:r>
            <a:r>
              <a:rPr lang="en-US" sz="1600" b="1" dirty="0">
                <a:solidFill>
                  <a:srgbClr val="FF3300"/>
                </a:solidFill>
                <a:effectLst>
                  <a:outerShdw blurRad="38100" dist="38100" dir="2700000" algn="tl">
                    <a:srgbClr val="DDDDDD"/>
                  </a:outerShdw>
                </a:effectLst>
                <a:latin typeface="Trebuchet MS"/>
                <a:cs typeface="Trebuchet MS"/>
              </a:rPr>
              <a:t>object (regular pattern) by a distributed mass </a:t>
            </a:r>
            <a:endParaRPr lang="ru-RU" sz="1600" b="1" dirty="0">
              <a:solidFill>
                <a:srgbClr val="FF3300"/>
              </a:solidFill>
              <a:effectLst>
                <a:outerShdw blurRad="38100" dist="38100" dir="2700000" algn="tl">
                  <a:srgbClr val="DDDDDD"/>
                </a:outerShdw>
              </a:effectLst>
              <a:latin typeface="Trebuchet MS"/>
              <a:cs typeface="Trebuchet MS"/>
            </a:endParaRPr>
          </a:p>
        </p:txBody>
      </p:sp>
      <p:pic>
        <p:nvPicPr>
          <p:cNvPr id="35" name="Picture 2" descr="dark_matter_gravitational_lensing.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199" y="-439022"/>
            <a:ext cx="9829801" cy="7566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12"/>
          <p:cNvSpPr txBox="1">
            <a:spLocks noChangeArrowheads="1"/>
          </p:cNvSpPr>
          <p:nvPr/>
        </p:nvSpPr>
        <p:spPr bwMode="auto">
          <a:xfrm>
            <a:off x="4352926" y="4595823"/>
            <a:ext cx="927100" cy="461665"/>
          </a:xfrm>
          <a:prstGeom prst="rect">
            <a:avLst/>
          </a:prstGeom>
          <a:solidFill>
            <a:srgbClr val="7878DE"/>
          </a:solidFill>
          <a:ln w="9525">
            <a:noFill/>
            <a:miter lim="800000"/>
            <a:headEnd/>
            <a:tailEnd/>
          </a:ln>
        </p:spPr>
        <p:txBody>
          <a:bodyPr>
            <a:prstTxWarp prst="textNoShape">
              <a:avLst/>
            </a:prstTxWarp>
            <a:spAutoFit/>
          </a:bodyPr>
          <a:lstStyle/>
          <a:p>
            <a:pPr algn="ctr"/>
            <a:r>
              <a:rPr lang="en-US" sz="1200" dirty="0" err="1" smtClean="0">
                <a:solidFill>
                  <a:srgbClr val="000000"/>
                </a:solidFill>
                <a:latin typeface="Times"/>
                <a:sym typeface="Symbol" pitchFamily="-109" charset="2"/>
              </a:rPr>
              <a:t>Massives</a:t>
            </a:r>
            <a:r>
              <a:rPr lang="en-US" sz="1200" dirty="0" smtClean="0">
                <a:solidFill>
                  <a:srgbClr val="000000"/>
                </a:solidFill>
                <a:latin typeface="Times"/>
                <a:sym typeface="Symbol" pitchFamily="-109" charset="2"/>
              </a:rPr>
              <a:t> </a:t>
            </a:r>
            <a:r>
              <a:rPr lang="en-US" sz="1200" dirty="0" err="1" smtClean="0">
                <a:solidFill>
                  <a:srgbClr val="000000"/>
                </a:solidFill>
                <a:latin typeface="Times"/>
                <a:sym typeface="Symbol" pitchFamily="-109" charset="2"/>
              </a:rPr>
              <a:t>Objekt</a:t>
            </a:r>
            <a:endParaRPr lang="en-US" sz="1200" dirty="0">
              <a:solidFill>
                <a:srgbClr val="000000"/>
              </a:solidFill>
              <a:latin typeface="Times"/>
              <a:sym typeface="Symbol" pitchFamily="-109" charset="2"/>
            </a:endParaRPr>
          </a:p>
        </p:txBody>
      </p:sp>
      <p:sp>
        <p:nvSpPr>
          <p:cNvPr id="47" name="Text Box 12"/>
          <p:cNvSpPr txBox="1">
            <a:spLocks noChangeArrowheads="1"/>
          </p:cNvSpPr>
          <p:nvPr/>
        </p:nvSpPr>
        <p:spPr bwMode="auto">
          <a:xfrm>
            <a:off x="390526" y="1128723"/>
            <a:ext cx="1450973" cy="276999"/>
          </a:xfrm>
          <a:prstGeom prst="rect">
            <a:avLst/>
          </a:prstGeom>
          <a:solidFill>
            <a:schemeClr val="accent6">
              <a:lumMod val="60000"/>
              <a:lumOff val="40000"/>
            </a:schemeClr>
          </a:solidFill>
          <a:ln w="9525">
            <a:noFill/>
            <a:miter lim="800000"/>
            <a:headEnd/>
            <a:tailEnd/>
          </a:ln>
        </p:spPr>
        <p:txBody>
          <a:bodyPr wrap="square">
            <a:prstTxWarp prst="textNoShape">
              <a:avLst/>
            </a:prstTxWarp>
            <a:spAutoFit/>
          </a:bodyPr>
          <a:lstStyle/>
          <a:p>
            <a:pPr algn="ctr"/>
            <a:r>
              <a:rPr lang="en-US" sz="1200" dirty="0" err="1" smtClean="0">
                <a:solidFill>
                  <a:srgbClr val="000000"/>
                </a:solidFill>
                <a:latin typeface="Times"/>
                <a:sym typeface="Symbol" pitchFamily="-109" charset="2"/>
              </a:rPr>
              <a:t>Abbild</a:t>
            </a:r>
            <a:r>
              <a:rPr lang="en-US" sz="1200" dirty="0" smtClean="0">
                <a:solidFill>
                  <a:srgbClr val="000000"/>
                </a:solidFill>
                <a:latin typeface="Times"/>
                <a:sym typeface="Symbol" pitchFamily="-109" charset="2"/>
              </a:rPr>
              <a:t> der </a:t>
            </a:r>
            <a:r>
              <a:rPr lang="en-US" sz="1200" dirty="0" err="1" smtClean="0">
                <a:solidFill>
                  <a:srgbClr val="000000"/>
                </a:solidFill>
                <a:latin typeface="Times"/>
                <a:sym typeface="Symbol" pitchFamily="-109" charset="2"/>
              </a:rPr>
              <a:t>Galaxie</a:t>
            </a:r>
            <a:endParaRPr lang="en-US" sz="1200" dirty="0">
              <a:solidFill>
                <a:srgbClr val="000000"/>
              </a:solidFill>
              <a:latin typeface="Times"/>
              <a:sym typeface="Symbol" pitchFamily="-109" charset="2"/>
            </a:endParaRPr>
          </a:p>
        </p:txBody>
      </p:sp>
      <p:sp>
        <p:nvSpPr>
          <p:cNvPr id="48" name="Text Box 12"/>
          <p:cNvSpPr txBox="1">
            <a:spLocks noChangeArrowheads="1"/>
          </p:cNvSpPr>
          <p:nvPr/>
        </p:nvSpPr>
        <p:spPr bwMode="auto">
          <a:xfrm>
            <a:off x="365126" y="5586423"/>
            <a:ext cx="1438274" cy="276999"/>
          </a:xfrm>
          <a:prstGeom prst="rect">
            <a:avLst/>
          </a:prstGeom>
          <a:solidFill>
            <a:srgbClr val="7878DE"/>
          </a:solidFill>
          <a:ln w="9525">
            <a:noFill/>
            <a:miter lim="800000"/>
            <a:headEnd/>
            <a:tailEnd/>
          </a:ln>
        </p:spPr>
        <p:txBody>
          <a:bodyPr wrap="square">
            <a:prstTxWarp prst="textNoShape">
              <a:avLst/>
            </a:prstTxWarp>
            <a:spAutoFit/>
          </a:bodyPr>
          <a:lstStyle/>
          <a:p>
            <a:pPr algn="ctr"/>
            <a:r>
              <a:rPr lang="en-US" sz="1200" dirty="0" err="1" smtClean="0">
                <a:solidFill>
                  <a:srgbClr val="000000"/>
                </a:solidFill>
                <a:latin typeface="Times"/>
                <a:sym typeface="Symbol" pitchFamily="-109" charset="2"/>
              </a:rPr>
              <a:t>Abbild</a:t>
            </a:r>
            <a:r>
              <a:rPr lang="en-US" sz="1200" dirty="0" smtClean="0">
                <a:solidFill>
                  <a:srgbClr val="000000"/>
                </a:solidFill>
                <a:latin typeface="Times"/>
                <a:sym typeface="Symbol" pitchFamily="-109" charset="2"/>
              </a:rPr>
              <a:t> der </a:t>
            </a:r>
            <a:r>
              <a:rPr lang="en-US" sz="1200" dirty="0" err="1" smtClean="0">
                <a:solidFill>
                  <a:srgbClr val="000000"/>
                </a:solidFill>
                <a:latin typeface="Times"/>
                <a:sym typeface="Symbol" pitchFamily="-109" charset="2"/>
              </a:rPr>
              <a:t>Galaxie</a:t>
            </a:r>
            <a:endParaRPr lang="en-US" sz="1200" dirty="0">
              <a:solidFill>
                <a:srgbClr val="000000"/>
              </a:solidFill>
              <a:latin typeface="Times"/>
              <a:sym typeface="Symbol" pitchFamily="-109" charset="2"/>
            </a:endParaRPr>
          </a:p>
        </p:txBody>
      </p:sp>
      <p:sp>
        <p:nvSpPr>
          <p:cNvPr id="49" name="Text Box 12"/>
          <p:cNvSpPr txBox="1">
            <a:spLocks noChangeArrowheads="1"/>
          </p:cNvSpPr>
          <p:nvPr/>
        </p:nvSpPr>
        <p:spPr bwMode="auto">
          <a:xfrm>
            <a:off x="1101726" y="2703523"/>
            <a:ext cx="1692274" cy="276999"/>
          </a:xfrm>
          <a:prstGeom prst="rect">
            <a:avLst/>
          </a:prstGeom>
          <a:solidFill>
            <a:srgbClr val="7878DE"/>
          </a:solidFill>
          <a:ln w="9525">
            <a:noFill/>
            <a:miter lim="800000"/>
            <a:headEnd/>
            <a:tailEnd/>
          </a:ln>
        </p:spPr>
        <p:txBody>
          <a:bodyPr wrap="square">
            <a:prstTxWarp prst="textNoShape">
              <a:avLst/>
            </a:prstTxWarp>
            <a:spAutoFit/>
          </a:bodyPr>
          <a:lstStyle/>
          <a:p>
            <a:pPr algn="ctr"/>
            <a:r>
              <a:rPr lang="en-US" sz="1200" dirty="0" err="1" smtClean="0">
                <a:solidFill>
                  <a:srgbClr val="000000"/>
                </a:solidFill>
                <a:latin typeface="Times"/>
                <a:sym typeface="Symbol" pitchFamily="-109" charset="2"/>
              </a:rPr>
              <a:t>Tatsächlicher</a:t>
            </a:r>
            <a:r>
              <a:rPr lang="en-US" sz="1200" dirty="0" smtClean="0">
                <a:solidFill>
                  <a:srgbClr val="000000"/>
                </a:solidFill>
                <a:latin typeface="Times"/>
                <a:sym typeface="Symbol" pitchFamily="-109" charset="2"/>
              </a:rPr>
              <a:t> </a:t>
            </a:r>
            <a:r>
              <a:rPr lang="en-US" sz="1200" dirty="0" err="1" smtClean="0">
                <a:solidFill>
                  <a:srgbClr val="000000"/>
                </a:solidFill>
                <a:latin typeface="Times"/>
                <a:sym typeface="Symbol" pitchFamily="-109" charset="2"/>
              </a:rPr>
              <a:t>Lichtweg</a:t>
            </a:r>
            <a:endParaRPr lang="en-US" sz="1200" dirty="0">
              <a:solidFill>
                <a:srgbClr val="000000"/>
              </a:solidFill>
              <a:latin typeface="Times"/>
              <a:sym typeface="Symbol" pitchFamily="-109" charset="2"/>
            </a:endParaRPr>
          </a:p>
        </p:txBody>
      </p:sp>
      <p:sp>
        <p:nvSpPr>
          <p:cNvPr id="50" name="Text Box 5"/>
          <p:cNvSpPr txBox="1">
            <a:spLocks noChangeArrowheads="1"/>
          </p:cNvSpPr>
          <p:nvPr/>
        </p:nvSpPr>
        <p:spPr bwMode="auto">
          <a:xfrm>
            <a:off x="3590931" y="2106623"/>
            <a:ext cx="1666869" cy="280977"/>
          </a:xfrm>
          <a:prstGeom prst="rect">
            <a:avLst/>
          </a:prstGeom>
          <a:solidFill>
            <a:srgbClr val="7878DE"/>
          </a:solidFill>
          <a:ln w="9525">
            <a:noFill/>
            <a:miter lim="800000"/>
            <a:headEnd/>
            <a:tailEnd/>
          </a:ln>
        </p:spPr>
        <p:txBody>
          <a:bodyPr wrap="square">
            <a:prstTxWarp prst="textNoShape">
              <a:avLst/>
            </a:prstTxWarp>
            <a:spAutoFit/>
          </a:bodyPr>
          <a:lstStyle/>
          <a:p>
            <a:r>
              <a:rPr lang="en-US" sz="1200" dirty="0" err="1" smtClean="0">
                <a:solidFill>
                  <a:srgbClr val="000000"/>
                </a:solidFill>
                <a:latin typeface="Times"/>
                <a:sym typeface="Symbol" pitchFamily="-109" charset="2"/>
              </a:rPr>
              <a:t>Imaginärer</a:t>
            </a:r>
            <a:r>
              <a:rPr lang="en-US" sz="1200" dirty="0" smtClean="0">
                <a:solidFill>
                  <a:srgbClr val="000000"/>
                </a:solidFill>
                <a:latin typeface="Times"/>
                <a:sym typeface="Symbol" pitchFamily="-109" charset="2"/>
              </a:rPr>
              <a:t> </a:t>
            </a:r>
            <a:r>
              <a:rPr lang="en-US" sz="1200" dirty="0" err="1" smtClean="0">
                <a:solidFill>
                  <a:srgbClr val="000000"/>
                </a:solidFill>
                <a:latin typeface="Times"/>
                <a:sym typeface="Symbol" pitchFamily="-109" charset="2"/>
              </a:rPr>
              <a:t>Lichtweg</a:t>
            </a:r>
            <a:endParaRPr lang="en-US" sz="1200" dirty="0">
              <a:solidFill>
                <a:srgbClr val="000000"/>
              </a:solidFill>
              <a:latin typeface="Times"/>
              <a:sym typeface="Symbol" pitchFamily="-109" charset="2"/>
            </a:endParaRPr>
          </a:p>
        </p:txBody>
      </p:sp>
      <p:sp>
        <p:nvSpPr>
          <p:cNvPr id="51" name="Rectangle 50"/>
          <p:cNvSpPr>
            <a:spLocks noChangeArrowheads="1"/>
          </p:cNvSpPr>
          <p:nvPr/>
        </p:nvSpPr>
        <p:spPr bwMode="auto">
          <a:xfrm>
            <a:off x="1024808" y="579438"/>
            <a:ext cx="8218488" cy="523220"/>
          </a:xfrm>
          <a:prstGeom prst="rect">
            <a:avLst/>
          </a:prstGeom>
          <a:solidFill>
            <a:schemeClr val="tx1"/>
          </a:solidFill>
          <a:ln w="9525">
            <a:noFill/>
            <a:miter lim="800000"/>
            <a:headEnd/>
            <a:tailEnd/>
          </a:ln>
          <a:effectLst/>
        </p:spPr>
        <p:txBody>
          <a:bodyPr wrap="square">
            <a:prstTxWarp prst="textNoShape">
              <a:avLst/>
            </a:prstTxWarp>
            <a:spAutoFit/>
          </a:bodyPr>
          <a:lstStyle/>
          <a:p>
            <a:pPr algn="ctr"/>
            <a:r>
              <a:rPr lang="en-US" sz="2800" b="1" dirty="0" err="1" smtClean="0">
                <a:solidFill>
                  <a:schemeClr val="bg1"/>
                </a:solidFill>
                <a:latin typeface="Trebuchet MS"/>
              </a:rPr>
              <a:t>Gravitationslinsen</a:t>
            </a:r>
            <a:endParaRPr lang="en-GB" sz="2800" b="1" i="1" dirty="0">
              <a:solidFill>
                <a:schemeClr val="bg1"/>
              </a:solidFill>
              <a:latin typeface="Helvetica" pitchFamily="-109" charset="0"/>
            </a:endParaRPr>
          </a:p>
        </p:txBody>
      </p:sp>
      <p:pic>
        <p:nvPicPr>
          <p:cNvPr id="15" name="Picture 44" descr="cluster-le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700" y="4283076"/>
            <a:ext cx="1857380" cy="185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37</a:t>
            </a:fld>
            <a:endParaRPr lang="en-US" b="0" dirty="0">
              <a:solidFill>
                <a:schemeClr val="bg1"/>
              </a:solidFill>
            </a:endParaRPr>
          </a:p>
        </p:txBody>
      </p:sp>
      <p:sp>
        <p:nvSpPr>
          <p:cNvPr id="2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17825741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defRPr/>
            </a:pPr>
            <a:fld id="{A9A46D70-4298-E446-9229-6A2D074C130F}" type="slidenum">
              <a:rPr lang="en-US" sz="1400" smtClean="0">
                <a:solidFill>
                  <a:schemeClr val="bg1"/>
                </a:solidFill>
                <a:latin typeface="Times New Roman"/>
                <a:sym typeface="Symbol" pitchFamily="-109" charset="2"/>
              </a:rPr>
              <a:pPr algn="r">
                <a:defRPr/>
              </a:pPr>
              <a:t>38</a:t>
            </a:fld>
            <a:endParaRPr lang="en-US" sz="1400" dirty="0">
              <a:solidFill>
                <a:schemeClr val="bg1"/>
              </a:solidFill>
              <a:latin typeface="Times New Roman"/>
              <a:sym typeface="Symbol" pitchFamily="-109" charset="2"/>
            </a:endParaRPr>
          </a:p>
        </p:txBody>
      </p:sp>
      <p:sp>
        <p:nvSpPr>
          <p:cNvPr id="18" name="Rectangle 17"/>
          <p:cNvSpPr>
            <a:spLocks noChangeArrowheads="1"/>
          </p:cNvSpPr>
          <p:nvPr/>
        </p:nvSpPr>
        <p:spPr bwMode="auto">
          <a:xfrm>
            <a:off x="872409" y="427038"/>
            <a:ext cx="8218488" cy="523220"/>
          </a:xfrm>
          <a:prstGeom prst="rect">
            <a:avLst/>
          </a:prstGeom>
          <a:solidFill>
            <a:schemeClr val="tx1"/>
          </a:solidFill>
          <a:ln w="9525">
            <a:noFill/>
            <a:miter lim="800000"/>
            <a:headEnd/>
            <a:tailEnd/>
          </a:ln>
          <a:effectLst/>
        </p:spPr>
        <p:txBody>
          <a:bodyPr wrap="square">
            <a:prstTxWarp prst="textNoShape">
              <a:avLst/>
            </a:prstTxWarp>
            <a:spAutoFit/>
          </a:bodyPr>
          <a:lstStyle/>
          <a:p>
            <a:pPr algn="ctr"/>
            <a:r>
              <a:rPr lang="en-US" sz="2800" b="1" dirty="0" smtClean="0">
                <a:solidFill>
                  <a:srgbClr val="FFFF00"/>
                </a:solidFill>
                <a:latin typeface="Trebuchet MS"/>
              </a:rPr>
              <a:t>Smiley</a:t>
            </a:r>
            <a:endParaRPr lang="en-GB" sz="2800" b="1" i="1" dirty="0">
              <a:solidFill>
                <a:srgbClr val="FFFF00"/>
              </a:solidFill>
              <a:latin typeface="Helvetica" pitchFamily="-109" charset="0"/>
            </a:endParaRPr>
          </a:p>
        </p:txBody>
      </p:sp>
      <p:pic>
        <p:nvPicPr>
          <p:cNvPr id="2" name="Picture 1" descr="Screen Shot 2021-12-14 at 23.25.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6228"/>
            <a:ext cx="10096500" cy="5139538"/>
          </a:xfrm>
          <a:prstGeom prst="rect">
            <a:avLst/>
          </a:prstGeom>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38</a:t>
            </a:fld>
            <a:endParaRPr lang="en-US" b="0" dirty="0">
              <a:solidFill>
                <a:schemeClr val="bg1"/>
              </a:solidFill>
            </a:endParaRPr>
          </a:p>
        </p:txBody>
      </p:sp>
      <p:sp>
        <p:nvSpPr>
          <p:cNvPr id="7"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40059153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88529" y="339567"/>
            <a:ext cx="6473272"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Calibri"/>
                <a:cs typeface="Calibri"/>
              </a:rPr>
              <a:t>Experimente</a:t>
            </a:r>
            <a:r>
              <a:rPr lang="en-US" sz="3600" b="0" dirty="0" smtClean="0">
                <a:solidFill>
                  <a:schemeClr val="bg1">
                    <a:lumMod val="75000"/>
                  </a:schemeClr>
                </a:solidFill>
                <a:latin typeface="Calibri"/>
                <a:cs typeface="Calibri"/>
              </a:rPr>
              <a:t> </a:t>
            </a:r>
            <a:r>
              <a:rPr lang="en-US" sz="3600" b="0" dirty="0" err="1" smtClean="0">
                <a:solidFill>
                  <a:schemeClr val="bg1">
                    <a:lumMod val="75000"/>
                  </a:schemeClr>
                </a:solidFill>
                <a:latin typeface="Calibri"/>
                <a:cs typeface="Calibri"/>
              </a:rPr>
              <a:t>für</a:t>
            </a:r>
            <a:r>
              <a:rPr lang="en-US" sz="3600" b="0" dirty="0" smtClean="0">
                <a:solidFill>
                  <a:schemeClr val="bg1">
                    <a:lumMod val="75000"/>
                  </a:schemeClr>
                </a:solidFill>
                <a:latin typeface="Calibri"/>
                <a:cs typeface="Calibri"/>
              </a:rPr>
              <a:t> </a:t>
            </a:r>
            <a:r>
              <a:rPr lang="en-US" sz="3600" b="0" dirty="0" err="1" smtClean="0">
                <a:solidFill>
                  <a:schemeClr val="bg1">
                    <a:lumMod val="75000"/>
                  </a:schemeClr>
                </a:solidFill>
                <a:latin typeface="Calibri"/>
                <a:cs typeface="Calibri"/>
              </a:rPr>
              <a:t>Dunkle</a:t>
            </a:r>
            <a:r>
              <a:rPr lang="en-US" sz="3600" b="0" dirty="0" smtClean="0">
                <a:solidFill>
                  <a:schemeClr val="bg1">
                    <a:lumMod val="75000"/>
                  </a:schemeClr>
                </a:solidFill>
                <a:latin typeface="Calibri"/>
                <a:cs typeface="Calibri"/>
              </a:rPr>
              <a:t> </a:t>
            </a:r>
            <a:r>
              <a:rPr lang="en-US" sz="3600" b="0" dirty="0" err="1" smtClean="0">
                <a:solidFill>
                  <a:schemeClr val="bg1">
                    <a:lumMod val="75000"/>
                  </a:schemeClr>
                </a:solidFill>
                <a:latin typeface="Calibri"/>
                <a:cs typeface="Calibri"/>
              </a:rPr>
              <a:t>Materie</a:t>
            </a:r>
            <a:endParaRPr lang="en-US" sz="3600" b="0" dirty="0">
              <a:solidFill>
                <a:schemeClr val="bg1">
                  <a:lumMod val="75000"/>
                </a:schemeClr>
              </a:solidFill>
              <a:latin typeface="Calibri"/>
              <a:cs typeface="Calibri"/>
            </a:endParaRPr>
          </a:p>
        </p:txBody>
      </p:sp>
      <p:sp>
        <p:nvSpPr>
          <p:cNvPr id="5" name="Rectangle 22"/>
          <p:cNvSpPr>
            <a:spLocks noGrp="1" noChangeArrowheads="1"/>
          </p:cNvSpPr>
          <p:nvPr>
            <p:ph type="dt" sz="half" idx="4294967295"/>
          </p:nvPr>
        </p:nvSpPr>
        <p:spPr bwMode="auto">
          <a:xfrm>
            <a:off x="1278419" y="5182992"/>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21" name="Text Box 2"/>
          <p:cNvSpPr txBox="1">
            <a:spLocks noChangeArrowheads="1"/>
          </p:cNvSpPr>
          <p:nvPr/>
        </p:nvSpPr>
        <p:spPr bwMode="auto">
          <a:xfrm>
            <a:off x="854919" y="1090132"/>
            <a:ext cx="8658406" cy="400110"/>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de-CH" sz="2000" b="0" dirty="0" smtClean="0">
                <a:solidFill>
                  <a:schemeClr val="bg1"/>
                </a:solidFill>
                <a:latin typeface="Calibri"/>
                <a:ea typeface="Times New Roman" charset="0"/>
                <a:cs typeface="Calibri"/>
              </a:rPr>
              <a:t>Weltweit viele Experimente (Gran </a:t>
            </a:r>
            <a:r>
              <a:rPr lang="de-CH" sz="2000" b="0" dirty="0" err="1" smtClean="0">
                <a:solidFill>
                  <a:schemeClr val="bg1"/>
                </a:solidFill>
                <a:latin typeface="Calibri"/>
                <a:ea typeface="Times New Roman" charset="0"/>
                <a:cs typeface="Calibri"/>
              </a:rPr>
              <a:t>Sasso</a:t>
            </a:r>
            <a:r>
              <a:rPr lang="de-CH" sz="2000" b="0" dirty="0" smtClean="0">
                <a:solidFill>
                  <a:schemeClr val="bg1"/>
                </a:solidFill>
                <a:latin typeface="Calibri"/>
                <a:ea typeface="Times New Roman" charset="0"/>
                <a:cs typeface="Calibri"/>
              </a:rPr>
              <a:t>, </a:t>
            </a:r>
            <a:r>
              <a:rPr lang="de-CH" sz="2000" b="0" dirty="0" err="1" smtClean="0">
                <a:solidFill>
                  <a:schemeClr val="bg1"/>
                </a:solidFill>
                <a:latin typeface="Calibri"/>
                <a:ea typeface="Times New Roman" charset="0"/>
                <a:cs typeface="Calibri"/>
              </a:rPr>
              <a:t>Boulby</a:t>
            </a:r>
            <a:r>
              <a:rPr lang="de-CH" sz="2000" b="0" dirty="0" smtClean="0">
                <a:solidFill>
                  <a:schemeClr val="bg1"/>
                </a:solidFill>
                <a:latin typeface="Calibri"/>
                <a:ea typeface="Times New Roman" charset="0"/>
                <a:cs typeface="Calibri"/>
              </a:rPr>
              <a:t>, </a:t>
            </a:r>
            <a:r>
              <a:rPr lang="de-CH" sz="2000" b="0" dirty="0" err="1" smtClean="0">
                <a:solidFill>
                  <a:schemeClr val="bg1"/>
                </a:solidFill>
                <a:latin typeface="Calibri"/>
                <a:ea typeface="Times New Roman" charset="0"/>
                <a:cs typeface="Calibri"/>
              </a:rPr>
              <a:t>Kamioka</a:t>
            </a:r>
            <a:r>
              <a:rPr lang="de-CH" sz="2000" b="0" dirty="0" smtClean="0">
                <a:solidFill>
                  <a:schemeClr val="bg1"/>
                </a:solidFill>
                <a:latin typeface="Calibri"/>
                <a:ea typeface="Times New Roman" charset="0"/>
                <a:cs typeface="Calibri"/>
              </a:rPr>
              <a:t>, </a:t>
            </a:r>
            <a:r>
              <a:rPr lang="de-CH" sz="2000" b="0" dirty="0" err="1" smtClean="0">
                <a:solidFill>
                  <a:schemeClr val="bg1"/>
                </a:solidFill>
                <a:latin typeface="Calibri"/>
                <a:ea typeface="Times New Roman" charset="0"/>
                <a:cs typeface="Calibri"/>
              </a:rPr>
              <a:t>Sudbury</a:t>
            </a:r>
            <a:r>
              <a:rPr lang="de-CH" sz="2000" b="0" dirty="0" smtClean="0">
                <a:solidFill>
                  <a:schemeClr val="bg1"/>
                </a:solidFill>
                <a:latin typeface="Calibri"/>
                <a:ea typeface="Times New Roman" charset="0"/>
                <a:cs typeface="Calibri"/>
              </a:rPr>
              <a:t>, Südpol, ...)</a:t>
            </a:r>
            <a:endParaRPr lang="en-GB" sz="2000" b="0" dirty="0">
              <a:solidFill>
                <a:schemeClr val="bg1"/>
              </a:solidFill>
              <a:latin typeface="Calibri"/>
              <a:ea typeface="Times New Roman" charset="0"/>
              <a:cs typeface="Calibri"/>
            </a:endParaRPr>
          </a:p>
        </p:txBody>
      </p:sp>
      <p:pic>
        <p:nvPicPr>
          <p:cNvPr id="3" name="Picture 2" descr="IceCube_Neutrino_Observato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477" y="2259363"/>
            <a:ext cx="6107355" cy="3435484"/>
          </a:xfrm>
          <a:prstGeom prst="rect">
            <a:avLst/>
          </a:prstGeom>
        </p:spPr>
      </p:pic>
      <p:pic>
        <p:nvPicPr>
          <p:cNvPr id="2" name="Picture 1" descr="csm_CRESST_Halle_a0db3cfbb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479" y="1678734"/>
            <a:ext cx="3181352" cy="47601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4692" name="Text Box 2"/>
          <p:cNvSpPr txBox="1">
            <a:spLocks noChangeArrowheads="1"/>
          </p:cNvSpPr>
          <p:nvPr/>
        </p:nvSpPr>
        <p:spPr bwMode="auto">
          <a:xfrm>
            <a:off x="1148109" y="5883847"/>
            <a:ext cx="2472302" cy="400110"/>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000" b="0" dirty="0" smtClean="0">
                <a:solidFill>
                  <a:schemeClr val="bg1"/>
                </a:solidFill>
                <a:latin typeface="Calibri"/>
                <a:ea typeface="Times New Roman" charset="0"/>
                <a:cs typeface="Calibri"/>
              </a:rPr>
              <a:t>CRESST </a:t>
            </a:r>
            <a:r>
              <a:rPr lang="mr-IN" sz="2000" b="0" dirty="0" smtClean="0">
                <a:solidFill>
                  <a:schemeClr val="bg1"/>
                </a:solidFill>
                <a:latin typeface="Calibri"/>
                <a:ea typeface="Times New Roman" charset="0"/>
                <a:cs typeface="Calibri"/>
              </a:rPr>
              <a:t>–</a:t>
            </a:r>
            <a:r>
              <a:rPr lang="en-GB" sz="2000" b="0" dirty="0" smtClean="0">
                <a:solidFill>
                  <a:schemeClr val="bg1"/>
                </a:solidFill>
                <a:latin typeface="Calibri"/>
                <a:ea typeface="Times New Roman" charset="0"/>
                <a:cs typeface="Calibri"/>
              </a:rPr>
              <a:t> Gran </a:t>
            </a:r>
            <a:r>
              <a:rPr lang="en-GB" sz="2000" b="0" dirty="0" err="1" smtClean="0">
                <a:solidFill>
                  <a:schemeClr val="bg1"/>
                </a:solidFill>
                <a:latin typeface="Calibri"/>
                <a:ea typeface="Times New Roman" charset="0"/>
                <a:cs typeface="Calibri"/>
              </a:rPr>
              <a:t>Sasso</a:t>
            </a:r>
            <a:endParaRPr lang="en-GB" sz="2000" b="0" dirty="0">
              <a:solidFill>
                <a:schemeClr val="bg1"/>
              </a:solidFill>
              <a:latin typeface="Calibri"/>
              <a:ea typeface="Times New Roman" charset="0"/>
              <a:cs typeface="Calibri"/>
            </a:endParaRPr>
          </a:p>
        </p:txBody>
      </p:sp>
      <p:sp>
        <p:nvSpPr>
          <p:cNvPr id="24" name="Text Box 2"/>
          <p:cNvSpPr txBox="1">
            <a:spLocks noChangeArrowheads="1"/>
          </p:cNvSpPr>
          <p:nvPr/>
        </p:nvSpPr>
        <p:spPr bwMode="auto">
          <a:xfrm>
            <a:off x="4720406" y="2538319"/>
            <a:ext cx="2472302" cy="400110"/>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000" b="0" dirty="0" err="1" smtClean="0">
                <a:solidFill>
                  <a:schemeClr val="bg1"/>
                </a:solidFill>
                <a:latin typeface="Calibri"/>
                <a:ea typeface="Times New Roman" charset="0"/>
                <a:cs typeface="Calibri"/>
              </a:rPr>
              <a:t>IceCube</a:t>
            </a:r>
            <a:r>
              <a:rPr lang="en-GB" sz="2000" b="0" dirty="0" smtClean="0">
                <a:solidFill>
                  <a:schemeClr val="bg1"/>
                </a:solidFill>
                <a:latin typeface="Calibri"/>
                <a:ea typeface="Times New Roman" charset="0"/>
                <a:cs typeface="Calibri"/>
              </a:rPr>
              <a:t> </a:t>
            </a:r>
            <a:r>
              <a:rPr lang="mr-IN" sz="2000" b="0" dirty="0" smtClean="0">
                <a:solidFill>
                  <a:schemeClr val="bg1"/>
                </a:solidFill>
                <a:latin typeface="Calibri"/>
                <a:ea typeface="Times New Roman" charset="0"/>
                <a:cs typeface="Calibri"/>
              </a:rPr>
              <a:t>–</a:t>
            </a:r>
            <a:r>
              <a:rPr lang="en-GB" sz="2000" b="0" dirty="0" smtClean="0">
                <a:solidFill>
                  <a:schemeClr val="bg1"/>
                </a:solidFill>
                <a:latin typeface="Calibri"/>
                <a:ea typeface="Times New Roman" charset="0"/>
                <a:cs typeface="Calibri"/>
              </a:rPr>
              <a:t> </a:t>
            </a:r>
            <a:r>
              <a:rPr lang="en-GB" sz="2000" b="0" dirty="0" err="1" smtClean="0">
                <a:solidFill>
                  <a:schemeClr val="bg1"/>
                </a:solidFill>
                <a:latin typeface="Calibri"/>
                <a:ea typeface="Times New Roman" charset="0"/>
                <a:cs typeface="Calibri"/>
              </a:rPr>
              <a:t>Südpol</a:t>
            </a:r>
            <a:endParaRPr lang="en-GB" sz="2000" b="0" dirty="0">
              <a:solidFill>
                <a:schemeClr val="bg1"/>
              </a:solidFill>
              <a:latin typeface="Calibri"/>
              <a:ea typeface="Times New Roman" charset="0"/>
              <a:cs typeface="Calibri"/>
            </a:endParaRPr>
          </a:p>
        </p:txBody>
      </p:sp>
      <p:pic>
        <p:nvPicPr>
          <p:cNvPr id="9" name="Picture 8" descr="jellybean_universe.jpg"/>
          <p:cNvPicPr>
            <a:picLocks noChangeAspect="1"/>
          </p:cNvPicPr>
          <p:nvPr/>
        </p:nvPicPr>
        <p:blipFill>
          <a:blip r:embed="rId5"/>
          <a:stretch>
            <a:fillRect/>
          </a:stretch>
        </p:blipFill>
        <p:spPr>
          <a:xfrm>
            <a:off x="254001" y="135468"/>
            <a:ext cx="737629" cy="967382"/>
          </a:xfrm>
          <a:prstGeom prst="rect">
            <a:avLst/>
          </a:prstGeom>
        </p:spPr>
      </p:pic>
      <p:sp>
        <p:nvSpPr>
          <p:cNvPr id="1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11"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39</a:t>
            </a:fld>
            <a:endParaRPr lang="en-US" b="0" dirty="0">
              <a:solidFill>
                <a:schemeClr val="bg1"/>
              </a:solidFill>
            </a:endParaRPr>
          </a:p>
        </p:txBody>
      </p:sp>
    </p:spTree>
    <p:extLst>
      <p:ext uri="{BB962C8B-B14F-4D97-AF65-F5344CB8AC3E}">
        <p14:creationId xmlns:p14="http://schemas.microsoft.com/office/powerpoint/2010/main" val="27367066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igo20160211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4897"/>
            <a:ext cx="9906000" cy="5567172"/>
          </a:xfrm>
          <a:prstGeom prst="rect">
            <a:avLst/>
          </a:prstGeom>
        </p:spPr>
      </p:pic>
      <p:sp>
        <p:nvSpPr>
          <p:cNvPr id="5" name="Rectangle 3"/>
          <p:cNvSpPr>
            <a:spLocks noChangeArrowheads="1"/>
          </p:cNvSpPr>
          <p:nvPr/>
        </p:nvSpPr>
        <p:spPr bwMode="auto">
          <a:xfrm>
            <a:off x="651817" y="515965"/>
            <a:ext cx="7972425" cy="100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600" b="0" dirty="0" smtClean="0">
                <a:solidFill>
                  <a:srgbClr val="FFFF66"/>
                </a:solidFill>
                <a:latin typeface="Calibri"/>
                <a:cs typeface="Calibri"/>
              </a:rPr>
              <a:t>Allgemeine Relativitätstheorie - Einstein</a:t>
            </a:r>
          </a:p>
          <a:p>
            <a:pPr>
              <a:lnSpc>
                <a:spcPts val="3500"/>
              </a:lnSpc>
            </a:pPr>
            <a:r>
              <a:rPr lang="de-CH" sz="3600" b="0" dirty="0" smtClean="0">
                <a:solidFill>
                  <a:srgbClr val="F2F2F2"/>
                </a:solidFill>
                <a:latin typeface="Calibri"/>
                <a:cs typeface="Calibri"/>
              </a:rPr>
              <a:t>Krümmung der </a:t>
            </a:r>
            <a:r>
              <a:rPr lang="de-CH" sz="3600" b="0" dirty="0" err="1" smtClean="0">
                <a:solidFill>
                  <a:srgbClr val="F2F2F2"/>
                </a:solidFill>
                <a:latin typeface="Calibri"/>
                <a:cs typeface="Calibri"/>
              </a:rPr>
              <a:t>Raumzeit</a:t>
            </a:r>
            <a:endParaRPr lang="en-US" sz="2000" b="0" dirty="0">
              <a:solidFill>
                <a:srgbClr val="F2F2F2"/>
              </a:solidFill>
              <a:latin typeface="Calibri"/>
              <a:cs typeface="Calibri"/>
            </a:endParaRPr>
          </a:p>
        </p:txBody>
      </p:sp>
      <p:sp>
        <p:nvSpPr>
          <p:cNvPr id="4"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6"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4</a:t>
            </a:fld>
            <a:endParaRPr lang="en-US" b="0" i="0" dirty="0">
              <a:solidFill>
                <a:srgbClr val="FFFFFF"/>
              </a:solidFill>
              <a:latin typeface="Arial" charset="0"/>
            </a:endParaRPr>
          </a:p>
        </p:txBody>
      </p:sp>
      <p:sp>
        <p:nvSpPr>
          <p:cNvPr id="7"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3" name="Curved Left Arrow 2"/>
          <p:cNvSpPr/>
          <p:nvPr/>
        </p:nvSpPr>
        <p:spPr bwMode="auto">
          <a:xfrm rot="4025093">
            <a:off x="4727700" y="3072772"/>
            <a:ext cx="1070982" cy="3281380"/>
          </a:xfrm>
          <a:prstGeom prst="curvedLeft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w="57150" cmpd="sng">
                <a:solidFill>
                  <a:schemeClr val="tx1"/>
                </a:solidFill>
              </a:ln>
              <a:solidFill>
                <a:srgbClr val="DDFFF6"/>
              </a:solidFill>
              <a:effectLst/>
              <a:latin typeface="Times New Roman" pitchFamily="-106" charset="0"/>
            </a:endParaRPr>
          </a:p>
        </p:txBody>
      </p:sp>
    </p:spTree>
    <p:extLst>
      <p:ext uri="{BB962C8B-B14F-4D97-AF65-F5344CB8AC3E}">
        <p14:creationId xmlns:p14="http://schemas.microsoft.com/office/powerpoint/2010/main" val="20149409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425508" y="1100677"/>
            <a:ext cx="9099492" cy="1569660"/>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400" b="0" dirty="0" smtClean="0">
                <a:solidFill>
                  <a:schemeClr val="bg1">
                    <a:lumMod val="85000"/>
                  </a:schemeClr>
                </a:solidFill>
                <a:latin typeface="Trebuchet MS"/>
              </a:rPr>
              <a:t>WIMPs/SIMPs (weakly/strongly interacting massive particles) ? </a:t>
            </a:r>
          </a:p>
          <a:p>
            <a:pPr marL="342900" indent="-342900">
              <a:buFont typeface="Arial"/>
              <a:buChar char="•"/>
            </a:pPr>
            <a:r>
              <a:rPr lang="en-US" sz="2400" b="0" dirty="0" smtClean="0">
                <a:solidFill>
                  <a:schemeClr val="bg1">
                    <a:lumMod val="85000"/>
                  </a:schemeClr>
                </a:solidFill>
                <a:latin typeface="Trebuchet MS"/>
              </a:rPr>
              <a:t>MACHOs (massive astrophysical compact halo objects) ?</a:t>
            </a:r>
          </a:p>
          <a:p>
            <a:pPr marL="342900" indent="-342900">
              <a:buFont typeface="Arial"/>
              <a:buChar char="•"/>
            </a:pPr>
            <a:r>
              <a:rPr lang="en-US" sz="2400" b="0" dirty="0" smtClean="0">
                <a:solidFill>
                  <a:schemeClr val="bg1">
                    <a:lumMod val="85000"/>
                  </a:schemeClr>
                </a:solidFill>
                <a:latin typeface="Trebuchet MS"/>
              </a:rPr>
              <a:t>AXIONs ?</a:t>
            </a:r>
          </a:p>
          <a:p>
            <a:pPr marL="342900" indent="-342900">
              <a:buFont typeface="Arial"/>
              <a:buChar char="•"/>
            </a:pPr>
            <a:r>
              <a:rPr lang="en-US" sz="2400" b="0" dirty="0" smtClean="0">
                <a:solidFill>
                  <a:schemeClr val="bg1">
                    <a:lumMod val="85000"/>
                  </a:schemeClr>
                </a:solidFill>
                <a:latin typeface="Trebuchet MS"/>
              </a:rPr>
              <a:t> … ? </a:t>
            </a:r>
            <a:endParaRPr lang="en-US" sz="2400" b="0" dirty="0">
              <a:solidFill>
                <a:schemeClr val="bg1">
                  <a:lumMod val="85000"/>
                </a:schemeClr>
              </a:solidFill>
              <a:latin typeface="Trebuchet MS"/>
            </a:endParaRPr>
          </a:p>
        </p:txBody>
      </p:sp>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40</a:t>
            </a:fld>
            <a:endParaRPr lang="en-US" b="0" dirty="0">
              <a:solidFill>
                <a:schemeClr val="bg1"/>
              </a:solidFill>
            </a:endParaRPr>
          </a:p>
        </p:txBody>
      </p:sp>
      <p:sp>
        <p:nvSpPr>
          <p:cNvPr id="12" name="Rectangle 7"/>
          <p:cNvSpPr txBox="1">
            <a:spLocks noChangeArrowheads="1"/>
          </p:cNvSpPr>
          <p:nvPr/>
        </p:nvSpPr>
        <p:spPr bwMode="auto">
          <a:xfrm>
            <a:off x="854342"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chemeClr val="tx1">
                    <a:lumMod val="85000"/>
                    <a:lumOff val="15000"/>
                  </a:schemeClr>
                </a:solidFill>
                <a:latin typeface="Trebuchet MS"/>
              </a:rPr>
              <a:t>Was </a:t>
            </a:r>
            <a:r>
              <a:rPr lang="en-US" sz="2800" kern="0" dirty="0" err="1" smtClean="0">
                <a:solidFill>
                  <a:schemeClr val="tx1">
                    <a:lumMod val="85000"/>
                    <a:lumOff val="15000"/>
                  </a:schemeClr>
                </a:solidFill>
                <a:latin typeface="Trebuchet MS"/>
              </a:rPr>
              <a:t>ist</a:t>
            </a:r>
            <a:r>
              <a:rPr lang="en-US" sz="2800" kern="0" dirty="0" smtClean="0">
                <a:solidFill>
                  <a:schemeClr val="tx1">
                    <a:lumMod val="85000"/>
                    <a:lumOff val="15000"/>
                  </a:schemeClr>
                </a:solidFill>
                <a:latin typeface="Trebuchet MS"/>
              </a:rPr>
              <a:t> die </a:t>
            </a:r>
            <a:r>
              <a:rPr lang="en-US" sz="2800" kern="0" dirty="0" err="1" smtClean="0">
                <a:solidFill>
                  <a:schemeClr val="tx1">
                    <a:lumMod val="85000"/>
                    <a:lumOff val="15000"/>
                  </a:schemeClr>
                </a:solidFill>
                <a:latin typeface="Trebuchet MS"/>
              </a:rPr>
              <a:t>dunkle</a:t>
            </a:r>
            <a:r>
              <a:rPr lang="en-US" sz="2800" kern="0" dirty="0" smtClean="0">
                <a:solidFill>
                  <a:schemeClr val="tx1">
                    <a:lumMod val="85000"/>
                    <a:lumOff val="15000"/>
                  </a:schemeClr>
                </a:solidFill>
                <a:latin typeface="Trebuchet MS"/>
              </a:rPr>
              <a:t> </a:t>
            </a:r>
            <a:r>
              <a:rPr lang="en-US" sz="2800" kern="0" dirty="0" err="1" smtClean="0">
                <a:solidFill>
                  <a:schemeClr val="tx1">
                    <a:lumMod val="85000"/>
                    <a:lumOff val="15000"/>
                  </a:schemeClr>
                </a:solidFill>
                <a:latin typeface="Trebuchet MS"/>
              </a:rPr>
              <a:t>Materie</a:t>
            </a:r>
            <a:r>
              <a:rPr lang="en-US" sz="2800" kern="0" dirty="0" smtClean="0">
                <a:solidFill>
                  <a:schemeClr val="tx1">
                    <a:lumMod val="85000"/>
                    <a:lumOff val="15000"/>
                  </a:schemeClr>
                </a:solidFill>
                <a:latin typeface="Trebuchet MS"/>
              </a:rPr>
              <a:t> ?</a:t>
            </a:r>
            <a:endParaRPr lang="en-US" sz="2800" b="1" kern="0" dirty="0">
              <a:solidFill>
                <a:schemeClr val="tx1">
                  <a:lumMod val="85000"/>
                  <a:lumOff val="15000"/>
                </a:schemeClr>
              </a:solidFill>
              <a:latin typeface="Trebuchet MS"/>
            </a:endParaRPr>
          </a:p>
        </p:txBody>
      </p:sp>
      <p:sp>
        <p:nvSpPr>
          <p:cNvPr id="10" name="Rectangle 6"/>
          <p:cNvSpPr>
            <a:spLocks noChangeArrowheads="1"/>
          </p:cNvSpPr>
          <p:nvPr/>
        </p:nvSpPr>
        <p:spPr bwMode="auto">
          <a:xfrm>
            <a:off x="463566" y="5783800"/>
            <a:ext cx="8216462" cy="523220"/>
          </a:xfrm>
          <a:prstGeom prst="rect">
            <a:avLst/>
          </a:prstGeom>
          <a:noFill/>
          <a:ln w="9525">
            <a:noFill/>
            <a:miter lim="800000"/>
            <a:headEnd/>
            <a:tailEnd/>
          </a:ln>
        </p:spPr>
        <p:txBody>
          <a:bodyPr wrap="none">
            <a:prstTxWarp prst="textNoShape">
              <a:avLst/>
            </a:prstTxWarp>
            <a:spAutoFit/>
          </a:bodyPr>
          <a:lstStyle/>
          <a:p>
            <a:r>
              <a:rPr lang="en-US" sz="2800" b="0" dirty="0" smtClean="0">
                <a:solidFill>
                  <a:srgbClr val="EFA03A"/>
                </a:solidFill>
                <a:latin typeface="Trebuchet MS"/>
              </a:rPr>
              <a:t>… </a:t>
            </a:r>
            <a:r>
              <a:rPr lang="en-US" sz="2800" b="0" dirty="0" err="1" smtClean="0">
                <a:solidFill>
                  <a:srgbClr val="EFA03A"/>
                </a:solidFill>
                <a:latin typeface="Trebuchet MS"/>
              </a:rPr>
              <a:t>Verbindung</a:t>
            </a:r>
            <a:r>
              <a:rPr lang="en-US" sz="2800" b="0" dirty="0" smtClean="0">
                <a:solidFill>
                  <a:srgbClr val="EFA03A"/>
                </a:solidFill>
                <a:latin typeface="Trebuchet MS"/>
              </a:rPr>
              <a:t> von </a:t>
            </a:r>
            <a:r>
              <a:rPr lang="en-US" sz="2800" b="0" dirty="0" err="1">
                <a:solidFill>
                  <a:srgbClr val="EFA03A"/>
                </a:solidFill>
                <a:latin typeface="Trebuchet MS"/>
              </a:rPr>
              <a:t>Astrophysik</a:t>
            </a:r>
            <a:r>
              <a:rPr lang="en-US" sz="2800" b="0" dirty="0">
                <a:solidFill>
                  <a:srgbClr val="EFA03A"/>
                </a:solidFill>
                <a:latin typeface="Trebuchet MS"/>
              </a:rPr>
              <a:t> und </a:t>
            </a:r>
            <a:r>
              <a:rPr lang="en-US" sz="2800" b="0" dirty="0" err="1">
                <a:solidFill>
                  <a:srgbClr val="EFA03A"/>
                </a:solidFill>
                <a:latin typeface="Trebuchet MS"/>
              </a:rPr>
              <a:t>Teilchenphysik</a:t>
            </a:r>
            <a:r>
              <a:rPr lang="en-US" sz="2800" b="0" dirty="0">
                <a:solidFill>
                  <a:srgbClr val="EFA03A"/>
                </a:solidFill>
                <a:latin typeface="Trebuchet MS"/>
              </a:rPr>
              <a:t>!</a:t>
            </a:r>
          </a:p>
        </p:txBody>
      </p:sp>
      <p:sp>
        <p:nvSpPr>
          <p:cNvPr id="13" name="Rectangle 9"/>
          <p:cNvSpPr>
            <a:spLocks noChangeArrowheads="1"/>
          </p:cNvSpPr>
          <p:nvPr/>
        </p:nvSpPr>
        <p:spPr bwMode="auto">
          <a:xfrm>
            <a:off x="679456" y="2690816"/>
            <a:ext cx="9061444" cy="3416320"/>
          </a:xfrm>
          <a:prstGeom prst="rect">
            <a:avLst/>
          </a:prstGeom>
          <a:noFill/>
          <a:ln w="9525">
            <a:noFill/>
            <a:miter lim="800000"/>
            <a:headEnd/>
            <a:tailEnd/>
          </a:ln>
        </p:spPr>
        <p:txBody>
          <a:bodyPr wrap="square">
            <a:prstTxWarp prst="textNoShape">
              <a:avLst/>
            </a:prstTxWarp>
            <a:spAutoFit/>
          </a:bodyPr>
          <a:lstStyle/>
          <a:p>
            <a:r>
              <a:rPr lang="en-GB" sz="2400" b="0" dirty="0" err="1" smtClean="0">
                <a:solidFill>
                  <a:schemeClr val="bg1"/>
                </a:solidFill>
                <a:latin typeface="Trebuchet MS"/>
              </a:rPr>
              <a:t>Supersymmetrie</a:t>
            </a:r>
            <a:r>
              <a:rPr lang="en-GB" sz="2400" b="0" dirty="0" smtClean="0">
                <a:solidFill>
                  <a:schemeClr val="bg1"/>
                </a:solidFill>
                <a:latin typeface="Trebuchet MS"/>
              </a:rPr>
              <a:t> </a:t>
            </a:r>
            <a:r>
              <a:rPr lang="en-GB" sz="2400" b="0" dirty="0" err="1" smtClean="0">
                <a:solidFill>
                  <a:schemeClr val="bg1"/>
                </a:solidFill>
                <a:latin typeface="Trebuchet MS"/>
              </a:rPr>
              <a:t>sagt</a:t>
            </a:r>
            <a:r>
              <a:rPr lang="en-GB" sz="2400" b="0" dirty="0" smtClean="0">
                <a:solidFill>
                  <a:schemeClr val="bg1"/>
                </a:solidFill>
                <a:latin typeface="Trebuchet MS"/>
              </a:rPr>
              <a:t> </a:t>
            </a:r>
            <a:r>
              <a:rPr lang="en-GB" sz="2400" b="0" dirty="0" err="1" smtClean="0">
                <a:solidFill>
                  <a:schemeClr val="bg1"/>
                </a:solidFill>
                <a:latin typeface="Trebuchet MS"/>
              </a:rPr>
              <a:t>ein</a:t>
            </a:r>
            <a:r>
              <a:rPr lang="en-GB" sz="2400" b="0" dirty="0" smtClean="0">
                <a:solidFill>
                  <a:schemeClr val="bg1"/>
                </a:solidFill>
                <a:latin typeface="Trebuchet MS"/>
              </a:rPr>
              <a:t> </a:t>
            </a:r>
            <a:r>
              <a:rPr lang="en-GB" sz="2400" b="0" dirty="0" err="1" smtClean="0">
                <a:solidFill>
                  <a:schemeClr val="bg1"/>
                </a:solidFill>
                <a:latin typeface="Trebuchet MS"/>
              </a:rPr>
              <a:t>Teilchen</a:t>
            </a:r>
            <a:r>
              <a:rPr lang="en-GB" sz="2400" b="0" dirty="0" smtClean="0">
                <a:solidFill>
                  <a:schemeClr val="bg1"/>
                </a:solidFill>
                <a:latin typeface="Trebuchet MS"/>
              </a:rPr>
              <a:t> </a:t>
            </a:r>
            <a:r>
              <a:rPr lang="en-GB" sz="2400" b="0" dirty="0" err="1" smtClean="0">
                <a:solidFill>
                  <a:schemeClr val="bg1"/>
                </a:solidFill>
                <a:latin typeface="Trebuchet MS"/>
              </a:rPr>
              <a:t>voraus</a:t>
            </a:r>
            <a:r>
              <a:rPr lang="en-GB" sz="2400" b="0" dirty="0" smtClean="0">
                <a:solidFill>
                  <a:schemeClr val="bg1"/>
                </a:solidFill>
                <a:latin typeface="Trebuchet MS"/>
              </a:rPr>
              <a:t>, das </a:t>
            </a:r>
          </a:p>
          <a:p>
            <a:r>
              <a:rPr lang="en-GB" sz="2400" b="0" dirty="0" err="1" smtClean="0">
                <a:solidFill>
                  <a:schemeClr val="bg1"/>
                </a:solidFill>
                <a:latin typeface="Trebuchet MS"/>
              </a:rPr>
              <a:t>ein</a:t>
            </a:r>
            <a:r>
              <a:rPr lang="en-GB" sz="2400" b="0" dirty="0" smtClean="0">
                <a:solidFill>
                  <a:schemeClr val="bg1"/>
                </a:solidFill>
                <a:latin typeface="Trebuchet MS"/>
              </a:rPr>
              <a:t> WIMP </a:t>
            </a:r>
            <a:r>
              <a:rPr lang="en-GB" sz="2400" b="0" dirty="0" err="1" smtClean="0">
                <a:solidFill>
                  <a:schemeClr val="bg1"/>
                </a:solidFill>
                <a:latin typeface="Trebuchet MS"/>
              </a:rPr>
              <a:t>sein</a:t>
            </a:r>
            <a:r>
              <a:rPr lang="en-GB" sz="2400" b="0" dirty="0" smtClean="0">
                <a:solidFill>
                  <a:schemeClr val="bg1"/>
                </a:solidFill>
                <a:latin typeface="Trebuchet MS"/>
              </a:rPr>
              <a:t> </a:t>
            </a:r>
            <a:r>
              <a:rPr lang="en-GB" sz="2400" b="0" dirty="0" err="1" smtClean="0">
                <a:solidFill>
                  <a:schemeClr val="bg1"/>
                </a:solidFill>
                <a:latin typeface="Trebuchet MS"/>
              </a:rPr>
              <a:t>könnte</a:t>
            </a:r>
            <a:r>
              <a:rPr lang="en-GB" sz="2400" b="0" dirty="0" smtClean="0">
                <a:solidFill>
                  <a:schemeClr val="bg1"/>
                </a:solidFill>
                <a:latin typeface="Trebuchet MS"/>
              </a:rPr>
              <a:t>: das </a:t>
            </a:r>
            <a:r>
              <a:rPr lang="en-GB" sz="2400" b="0" dirty="0" err="1" smtClean="0">
                <a:solidFill>
                  <a:schemeClr val="bg1"/>
                </a:solidFill>
                <a:latin typeface="Trebuchet MS"/>
              </a:rPr>
              <a:t>leichteste</a:t>
            </a:r>
            <a:r>
              <a:rPr lang="en-GB" sz="2400" b="0" dirty="0" smtClean="0">
                <a:solidFill>
                  <a:srgbClr val="000094"/>
                </a:solidFill>
                <a:latin typeface="Trebuchet MS"/>
              </a:rPr>
              <a:t> </a:t>
            </a:r>
            <a:r>
              <a:rPr lang="en-GB" sz="2400" b="0" dirty="0" err="1" smtClean="0">
                <a:solidFill>
                  <a:srgbClr val="EBD714"/>
                </a:solidFill>
                <a:latin typeface="Trebuchet MS"/>
              </a:rPr>
              <a:t>Neutralino</a:t>
            </a:r>
            <a:endParaRPr lang="en-GB" sz="2400" b="0" dirty="0" smtClean="0">
              <a:solidFill>
                <a:srgbClr val="EBD714"/>
              </a:solidFill>
              <a:latin typeface="Trebuchet MS"/>
            </a:endParaRPr>
          </a:p>
          <a:p>
            <a:endParaRPr lang="en-GB" sz="2400" b="0" dirty="0" smtClean="0">
              <a:solidFill>
                <a:srgbClr val="000094"/>
              </a:solidFill>
              <a:latin typeface="Trebuchet MS"/>
            </a:endParaRPr>
          </a:p>
          <a:p>
            <a:r>
              <a:rPr lang="en-GB" sz="2400" b="0" dirty="0" smtClean="0">
                <a:solidFill>
                  <a:schemeClr val="bg1"/>
                </a:solidFill>
                <a:latin typeface="Trebuchet MS"/>
              </a:rPr>
              <a:t>MACHOS </a:t>
            </a:r>
            <a:r>
              <a:rPr lang="en-GB" sz="2400" b="0" dirty="0" err="1" smtClean="0">
                <a:solidFill>
                  <a:schemeClr val="bg1"/>
                </a:solidFill>
                <a:latin typeface="Trebuchet MS"/>
              </a:rPr>
              <a:t>sind</a:t>
            </a:r>
            <a:r>
              <a:rPr lang="en-GB" sz="2400" b="0" dirty="0" smtClean="0">
                <a:solidFill>
                  <a:schemeClr val="bg1"/>
                </a:solidFill>
                <a:latin typeface="Trebuchet MS"/>
              </a:rPr>
              <a:t> </a:t>
            </a:r>
            <a:r>
              <a:rPr lang="en-GB" sz="2400" b="0" dirty="0" err="1" smtClean="0">
                <a:solidFill>
                  <a:schemeClr val="bg1"/>
                </a:solidFill>
                <a:latin typeface="Trebuchet MS"/>
              </a:rPr>
              <a:t>astronomische</a:t>
            </a:r>
            <a:r>
              <a:rPr lang="en-GB" sz="2400" b="0" dirty="0" smtClean="0">
                <a:solidFill>
                  <a:schemeClr val="bg1"/>
                </a:solidFill>
                <a:latin typeface="Trebuchet MS"/>
              </a:rPr>
              <a:t> </a:t>
            </a:r>
            <a:r>
              <a:rPr lang="en-GB" sz="2400" b="0" dirty="0" err="1" smtClean="0">
                <a:solidFill>
                  <a:schemeClr val="bg1"/>
                </a:solidFill>
                <a:latin typeface="Trebuchet MS"/>
              </a:rPr>
              <a:t>Objekte</a:t>
            </a:r>
            <a:r>
              <a:rPr lang="en-GB" sz="2400" b="0" dirty="0" smtClean="0">
                <a:solidFill>
                  <a:schemeClr val="bg1"/>
                </a:solidFill>
                <a:latin typeface="Trebuchet MS"/>
              </a:rPr>
              <a:t> </a:t>
            </a:r>
            <a:r>
              <a:rPr lang="en-GB" sz="2400" b="0" dirty="0" err="1" smtClean="0">
                <a:solidFill>
                  <a:schemeClr val="bg1"/>
                </a:solidFill>
                <a:latin typeface="Trebuchet MS"/>
              </a:rPr>
              <a:t>aus</a:t>
            </a:r>
            <a:r>
              <a:rPr lang="en-GB" sz="2400" b="0" dirty="0" smtClean="0">
                <a:solidFill>
                  <a:schemeClr val="bg1"/>
                </a:solidFill>
                <a:latin typeface="Trebuchet MS"/>
              </a:rPr>
              <a:t> </a:t>
            </a:r>
            <a:r>
              <a:rPr lang="en-GB" sz="2400" b="0" dirty="0" err="1" smtClean="0">
                <a:solidFill>
                  <a:schemeClr val="bg1"/>
                </a:solidFill>
                <a:latin typeface="Trebuchet MS"/>
              </a:rPr>
              <a:t>normaler</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a:t>
            </a:r>
            <a:r>
              <a:rPr lang="en-GB" sz="2400" b="0" dirty="0" err="1" smtClean="0">
                <a:solidFill>
                  <a:schemeClr val="bg1"/>
                </a:solidFill>
                <a:latin typeface="Trebuchet MS"/>
              </a:rPr>
              <a:t>wie</a:t>
            </a:r>
            <a:r>
              <a:rPr lang="en-GB" sz="2400" b="0" dirty="0" smtClean="0">
                <a:solidFill>
                  <a:schemeClr val="bg1"/>
                </a:solidFill>
                <a:latin typeface="Trebuchet MS"/>
              </a:rPr>
              <a:t>:</a:t>
            </a:r>
          </a:p>
          <a:p>
            <a:r>
              <a:rPr lang="en-GB" sz="2400" b="0" dirty="0" err="1" smtClean="0">
                <a:solidFill>
                  <a:srgbClr val="EBD714"/>
                </a:solidFill>
                <a:latin typeface="Trebuchet MS"/>
              </a:rPr>
              <a:t>Braune</a:t>
            </a:r>
            <a:r>
              <a:rPr lang="en-GB" sz="2400" b="0" dirty="0" smtClean="0">
                <a:solidFill>
                  <a:srgbClr val="EBD714"/>
                </a:solidFill>
                <a:latin typeface="Trebuchet MS"/>
              </a:rPr>
              <a:t> und </a:t>
            </a:r>
            <a:r>
              <a:rPr lang="en-GB" sz="2400" b="0" dirty="0" err="1" smtClean="0">
                <a:solidFill>
                  <a:srgbClr val="EBD714"/>
                </a:solidFill>
                <a:latin typeface="Trebuchet MS"/>
              </a:rPr>
              <a:t>weiße</a:t>
            </a:r>
            <a:r>
              <a:rPr lang="en-GB" sz="2400" b="0" dirty="0" smtClean="0">
                <a:solidFill>
                  <a:srgbClr val="EBD714"/>
                </a:solidFill>
                <a:latin typeface="Trebuchet MS"/>
              </a:rPr>
              <a:t> </a:t>
            </a:r>
            <a:r>
              <a:rPr lang="en-GB" sz="2400" b="0" dirty="0" err="1" smtClean="0">
                <a:solidFill>
                  <a:srgbClr val="EBD714"/>
                </a:solidFill>
                <a:latin typeface="Trebuchet MS"/>
              </a:rPr>
              <a:t>Zwerge</a:t>
            </a:r>
            <a:endParaRPr lang="en-GB" sz="2400" b="0" dirty="0" smtClean="0">
              <a:solidFill>
                <a:schemeClr val="bg1"/>
              </a:solidFill>
              <a:latin typeface="Trebuchet MS"/>
            </a:endParaRPr>
          </a:p>
          <a:p>
            <a:r>
              <a:rPr lang="en-GB" sz="2400" b="0" dirty="0" err="1" smtClean="0">
                <a:solidFill>
                  <a:srgbClr val="EBD714"/>
                </a:solidFill>
                <a:latin typeface="Trebuchet MS"/>
              </a:rPr>
              <a:t>Neutronensterne</a:t>
            </a:r>
            <a:r>
              <a:rPr lang="en-GB" sz="2400" b="0" dirty="0" smtClean="0">
                <a:solidFill>
                  <a:schemeClr val="accent5">
                    <a:lumMod val="50000"/>
                  </a:schemeClr>
                </a:solidFill>
                <a:latin typeface="Trebuchet MS"/>
              </a:rPr>
              <a:t> </a:t>
            </a:r>
            <a:r>
              <a:rPr lang="en-GB" sz="2400" b="0" dirty="0" smtClean="0">
                <a:solidFill>
                  <a:schemeClr val="bg1"/>
                </a:solidFill>
                <a:latin typeface="Trebuchet MS"/>
              </a:rPr>
              <a:t>(</a:t>
            </a:r>
            <a:r>
              <a:rPr lang="en-GB" sz="2400" b="0" dirty="0" err="1" smtClean="0">
                <a:solidFill>
                  <a:schemeClr val="bg1"/>
                </a:solidFill>
                <a:latin typeface="Trebuchet MS"/>
              </a:rPr>
              <a:t>Kollaps</a:t>
            </a:r>
            <a:r>
              <a:rPr lang="en-GB" sz="2400" b="0" dirty="0" smtClean="0">
                <a:solidFill>
                  <a:schemeClr val="bg1"/>
                </a:solidFill>
                <a:latin typeface="Trebuchet MS"/>
              </a:rPr>
              <a:t> </a:t>
            </a:r>
            <a:r>
              <a:rPr lang="en-GB" sz="2400" b="0" dirty="0" err="1" smtClean="0">
                <a:solidFill>
                  <a:schemeClr val="bg1"/>
                </a:solidFill>
                <a:latin typeface="Trebuchet MS"/>
              </a:rPr>
              <a:t>nach</a:t>
            </a:r>
            <a:r>
              <a:rPr lang="en-GB" sz="2400" b="0" dirty="0" smtClean="0">
                <a:solidFill>
                  <a:schemeClr val="bg1"/>
                </a:solidFill>
                <a:latin typeface="Trebuchet MS"/>
              </a:rPr>
              <a:t> Supernova-Explosion)</a:t>
            </a:r>
          </a:p>
          <a:p>
            <a:r>
              <a:rPr lang="en-GB" sz="2400" b="0" dirty="0" err="1" smtClean="0">
                <a:solidFill>
                  <a:srgbClr val="EBD714"/>
                </a:solidFill>
                <a:latin typeface="Trebuchet MS"/>
              </a:rPr>
              <a:t>Schwarze</a:t>
            </a:r>
            <a:r>
              <a:rPr lang="en-GB" sz="2400" b="0" dirty="0" smtClean="0">
                <a:solidFill>
                  <a:srgbClr val="EBD714"/>
                </a:solidFill>
                <a:latin typeface="Trebuchet MS"/>
              </a:rPr>
              <a:t> </a:t>
            </a:r>
            <a:r>
              <a:rPr lang="en-GB" sz="2400" b="0" dirty="0" err="1" smtClean="0">
                <a:solidFill>
                  <a:srgbClr val="EBD714"/>
                </a:solidFill>
                <a:latin typeface="Trebuchet MS"/>
              </a:rPr>
              <a:t>Löcher</a:t>
            </a:r>
            <a:endParaRPr lang="en-GB" sz="2400" b="0" dirty="0" smtClean="0">
              <a:solidFill>
                <a:srgbClr val="EBD71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p:txBody>
      </p:sp>
      <p:pic>
        <p:nvPicPr>
          <p:cNvPr id="24" name="Picture 23" descr="SUSYSchattenteilchen.jpg"/>
          <p:cNvPicPr>
            <a:picLocks noChangeAspect="1"/>
          </p:cNvPicPr>
          <p:nvPr/>
        </p:nvPicPr>
        <p:blipFill>
          <a:blip r:embed="rId3"/>
          <a:stretch>
            <a:fillRect/>
          </a:stretch>
        </p:blipFill>
        <p:spPr>
          <a:xfrm>
            <a:off x="7782991" y="2284762"/>
            <a:ext cx="1344083" cy="1383422"/>
          </a:xfrm>
          <a:prstGeom prst="rect">
            <a:avLst/>
          </a:prstGeom>
        </p:spPr>
      </p:pic>
      <p:sp>
        <p:nvSpPr>
          <p:cNvPr id="1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0839" name="Rectangle 18"/>
          <p:cNvSpPr>
            <a:spLocks noGrp="1" noChangeArrowheads="1"/>
          </p:cNvSpPr>
          <p:nvPr>
            <p:ph type="title"/>
          </p:nvPr>
        </p:nvSpPr>
        <p:spPr/>
        <p:txBody>
          <a:bodyPr/>
          <a:lstStyle/>
          <a:p>
            <a:r>
              <a:rPr lang="en-US" dirty="0" smtClean="0"/>
              <a:t>AMS-02 auf </a:t>
            </a:r>
            <a:r>
              <a:rPr lang="en-US" dirty="0" err="1" smtClean="0"/>
              <a:t>der</a:t>
            </a:r>
            <a:r>
              <a:rPr lang="en-US" dirty="0" smtClean="0"/>
              <a:t> ISS</a:t>
            </a:r>
            <a:endParaRPr lang="en-US" dirty="0"/>
          </a:p>
        </p:txBody>
      </p:sp>
      <p:sp>
        <p:nvSpPr>
          <p:cNvPr id="18" name="Slide Number Placeholder 6"/>
          <p:cNvSpPr txBox="1">
            <a:spLocks/>
          </p:cNvSpPr>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A46D70-4298-E446-9229-6A2D074C130F}" type="slidenum">
              <a:rPr kumimoji="0" lang="en-US" sz="1400" b="0" i="0" u="none" strike="noStrike" kern="1200" cap="none" spc="0" normalizeH="0" baseline="0" noProof="0" smtClean="0">
                <a:ln>
                  <a:noFill/>
                </a:ln>
                <a:solidFill>
                  <a:schemeClr val="bg1"/>
                </a:solidFill>
                <a:effectLst/>
                <a:uLnTx/>
                <a:uFillTx/>
                <a:latin typeface="+mn-lt"/>
                <a:ea typeface="+mn-ea"/>
                <a:cs typeface="+mn-cs"/>
                <a:sym typeface="Symbol" pitchFamily="-109" charset="2"/>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400" b="0" i="0" u="none" strike="noStrike" kern="1200" cap="none" spc="0" normalizeH="0" baseline="0" noProof="0" dirty="0">
              <a:ln>
                <a:noFill/>
              </a:ln>
              <a:solidFill>
                <a:schemeClr val="bg1"/>
              </a:solidFill>
              <a:effectLst/>
              <a:uLnTx/>
              <a:uFillTx/>
              <a:latin typeface="+mn-lt"/>
              <a:ea typeface="+mn-ea"/>
              <a:cs typeface="+mn-cs"/>
              <a:sym typeface="Symbol" pitchFamily="-109" charset="2"/>
            </a:endParaRPr>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t>C.-E. Wulz</a:t>
            </a:r>
            <a:endParaRPr lang="en-US" b="0" dirty="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41</a:t>
            </a:fld>
            <a:endParaRPr lang="en-US" b="0"/>
          </a:p>
        </p:txBody>
      </p:sp>
      <p:sp>
        <p:nvSpPr>
          <p:cNvPr id="8"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0"/>
                </a:solidFill>
                <a:latin typeface="Trebuchet MS"/>
              </a:rPr>
              <a:t>AMS auf </a:t>
            </a:r>
            <a:r>
              <a:rPr lang="en-US" sz="2800" kern="0" dirty="0" err="1" smtClean="0">
                <a:solidFill>
                  <a:srgbClr val="000090"/>
                </a:solidFill>
                <a:latin typeface="Trebuchet MS"/>
              </a:rPr>
              <a:t>der</a:t>
            </a:r>
            <a:r>
              <a:rPr lang="en-US" sz="2800" kern="0" dirty="0" smtClean="0">
                <a:solidFill>
                  <a:srgbClr val="000090"/>
                </a:solidFill>
                <a:latin typeface="Trebuchet MS"/>
              </a:rPr>
              <a:t> ISS</a:t>
            </a:r>
            <a:endParaRPr lang="en-US" sz="2800" b="1" kern="0" dirty="0">
              <a:solidFill>
                <a:srgbClr val="000090"/>
              </a:solidFill>
              <a:latin typeface="Trebuchet MS"/>
            </a:endParaRPr>
          </a:p>
        </p:txBody>
      </p:sp>
      <p:pic>
        <p:nvPicPr>
          <p:cNvPr id="20" name="Picture 19" descr="AMS-02_logo.jpg"/>
          <p:cNvPicPr>
            <a:picLocks noChangeAspect="1"/>
          </p:cNvPicPr>
          <p:nvPr/>
        </p:nvPicPr>
        <p:blipFill>
          <a:blip r:embed="rId4"/>
          <a:stretch>
            <a:fillRect/>
          </a:stretch>
        </p:blipFill>
        <p:spPr>
          <a:xfrm>
            <a:off x="638556" y="292100"/>
            <a:ext cx="783844" cy="1060044"/>
          </a:xfrm>
          <a:prstGeom prst="rect">
            <a:avLst/>
          </a:prstGeom>
        </p:spPr>
      </p:pic>
      <p:pic>
        <p:nvPicPr>
          <p:cNvPr id="10" name="Picture 9" descr="ting_galaxy.jpg"/>
          <p:cNvPicPr>
            <a:picLocks noChangeAspect="1"/>
          </p:cNvPicPr>
          <p:nvPr/>
        </p:nvPicPr>
        <p:blipFill>
          <a:blip r:embed="rId5"/>
          <a:stretch>
            <a:fillRect/>
          </a:stretch>
        </p:blipFill>
        <p:spPr>
          <a:xfrm>
            <a:off x="1704791" y="4927600"/>
            <a:ext cx="2725269" cy="1930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39266" name="Title 1"/>
          <p:cNvSpPr>
            <a:spLocks noGrp="1"/>
          </p:cNvSpPr>
          <p:nvPr>
            <p:ph type="title" idx="4294967295"/>
          </p:nvPr>
        </p:nvSpPr>
        <p:spPr>
          <a:xfrm>
            <a:off x="4381500" y="482600"/>
            <a:ext cx="5880100" cy="482600"/>
          </a:xfrm>
        </p:spPr>
        <p:txBody>
          <a:bodyPr/>
          <a:lstStyle/>
          <a:p>
            <a:r>
              <a:rPr lang="en-US" sz="3600" dirty="0" smtClean="0">
                <a:solidFill>
                  <a:schemeClr val="tx1"/>
                </a:solidFill>
                <a:effectLst>
                  <a:outerShdw blurRad="50800" dist="38100" dir="2700000" algn="tl" rotWithShape="0">
                    <a:schemeClr val="bg1">
                      <a:alpha val="43000"/>
                    </a:schemeClr>
                  </a:outerShdw>
                </a:effectLst>
                <a:latin typeface="Trebuchet MS"/>
              </a:rPr>
              <a:t>Planck-</a:t>
            </a:r>
            <a:r>
              <a:rPr lang="en-US" sz="3600" dirty="0" err="1" smtClean="0">
                <a:solidFill>
                  <a:schemeClr val="tx1"/>
                </a:solidFill>
                <a:effectLst>
                  <a:outerShdw blurRad="50800" dist="38100" dir="2700000" algn="tl" rotWithShape="0">
                    <a:schemeClr val="bg1">
                      <a:alpha val="43000"/>
                    </a:schemeClr>
                  </a:outerShdw>
                </a:effectLst>
                <a:latin typeface="Trebuchet MS"/>
              </a:rPr>
              <a:t>Satellit</a:t>
            </a:r>
            <a:endParaRPr lang="en-US" sz="3600" dirty="0" smtClean="0">
              <a:solidFill>
                <a:schemeClr val="tx1"/>
              </a:solidFill>
              <a:effectLst>
                <a:outerShdw blurRad="50800" dist="38100" dir="2700000" algn="tl" rotWithShape="0">
                  <a:schemeClr val="bg1">
                    <a:alpha val="43000"/>
                  </a:schemeClr>
                </a:outerShdw>
              </a:effectLst>
              <a:latin typeface="Trebuchet MS"/>
            </a:endParaRPr>
          </a:p>
        </p:txBody>
      </p:sp>
      <p:pic>
        <p:nvPicPr>
          <p:cNvPr id="139269" name="Picture 4" descr="Ariane_Planck_Herschel.jpg"/>
          <p:cNvPicPr>
            <a:picLocks noChangeAspect="1"/>
          </p:cNvPicPr>
          <p:nvPr/>
        </p:nvPicPr>
        <p:blipFill>
          <a:blip r:embed="rId4"/>
          <a:srcRect/>
          <a:stretch>
            <a:fillRect/>
          </a:stretch>
        </p:blipFill>
        <p:spPr bwMode="auto">
          <a:xfrm>
            <a:off x="1672909" y="3911600"/>
            <a:ext cx="1654493" cy="2679700"/>
          </a:xfrm>
          <a:prstGeom prst="rect">
            <a:avLst/>
          </a:prstGeom>
          <a:noFill/>
          <a:ln w="9525">
            <a:noFill/>
            <a:miter lim="800000"/>
            <a:headEnd/>
            <a:tailEnd/>
          </a:ln>
        </p:spPr>
      </p:pic>
      <p:sp>
        <p:nvSpPr>
          <p:cNvPr id="139272" name="Rectangle 7"/>
          <p:cNvSpPr>
            <a:spLocks noChangeArrowheads="1"/>
          </p:cNvSpPr>
          <p:nvPr/>
        </p:nvSpPr>
        <p:spPr bwMode="auto">
          <a:xfrm>
            <a:off x="1775843" y="4176714"/>
            <a:ext cx="1478289" cy="584776"/>
          </a:xfrm>
          <a:prstGeom prst="rect">
            <a:avLst/>
          </a:prstGeom>
          <a:noFill/>
          <a:ln w="9525">
            <a:noFill/>
            <a:miter lim="800000"/>
            <a:headEnd/>
            <a:tailEnd/>
          </a:ln>
        </p:spPr>
        <p:txBody>
          <a:bodyPr wrap="none">
            <a:prstTxWarp prst="textNoShape">
              <a:avLst/>
            </a:prstTxWarp>
            <a:spAutoFit/>
          </a:bodyPr>
          <a:lstStyle/>
          <a:p>
            <a:pPr algn="ctr"/>
            <a:r>
              <a:rPr lang="en-GB" sz="1600" b="0" dirty="0">
                <a:solidFill>
                  <a:schemeClr val="bg1"/>
                </a:solidFill>
                <a:latin typeface="Trebuchet MS"/>
              </a:rPr>
              <a:t>14. Mai </a:t>
            </a:r>
            <a:r>
              <a:rPr lang="en-GB" sz="1600" b="0" dirty="0" smtClean="0">
                <a:solidFill>
                  <a:schemeClr val="bg1"/>
                </a:solidFill>
                <a:latin typeface="Trebuchet MS"/>
              </a:rPr>
              <a:t>2009 -</a:t>
            </a:r>
          </a:p>
          <a:p>
            <a:pPr algn="ctr"/>
            <a:r>
              <a:rPr lang="en-GB" sz="1600" b="0" dirty="0" smtClean="0">
                <a:solidFill>
                  <a:schemeClr val="bg1"/>
                </a:solidFill>
                <a:latin typeface="Trebuchet MS"/>
              </a:rPr>
              <a:t>23. </a:t>
            </a:r>
            <a:r>
              <a:rPr lang="en-GB" sz="1600" b="0" dirty="0" err="1" smtClean="0">
                <a:solidFill>
                  <a:schemeClr val="bg1"/>
                </a:solidFill>
                <a:latin typeface="Trebuchet MS"/>
              </a:rPr>
              <a:t>Okt</a:t>
            </a:r>
            <a:r>
              <a:rPr lang="en-GB" sz="1600" b="0" dirty="0" smtClean="0">
                <a:solidFill>
                  <a:schemeClr val="bg1"/>
                </a:solidFill>
                <a:latin typeface="Trebuchet MS"/>
              </a:rPr>
              <a:t>. 2013</a:t>
            </a:r>
            <a:endParaRPr lang="en-GB" sz="1600" b="0" dirty="0">
              <a:solidFill>
                <a:schemeClr val="bg1"/>
              </a:solidFill>
              <a:latin typeface="Trebuchet MS"/>
            </a:endParaRPr>
          </a:p>
        </p:txBody>
      </p:sp>
      <p:pic>
        <p:nvPicPr>
          <p:cNvPr id="12" name="Picture 11" descr="esa_logo.jpg"/>
          <p:cNvPicPr>
            <a:picLocks noChangeAspect="1"/>
          </p:cNvPicPr>
          <p:nvPr/>
        </p:nvPicPr>
        <p:blipFill>
          <a:blip r:embed="rId5"/>
          <a:stretch>
            <a:fillRect/>
          </a:stretch>
        </p:blipFill>
        <p:spPr>
          <a:xfrm>
            <a:off x="536426" y="406404"/>
            <a:ext cx="1673375" cy="660957"/>
          </a:xfrm>
          <a:prstGeom prst="rect">
            <a:avLst/>
          </a:prstGeom>
        </p:spPr>
      </p:pic>
      <p:sp>
        <p:nvSpPr>
          <p:cNvPr id="17"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8"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42</a:t>
            </a:fld>
            <a:endParaRPr lang="en-US" b="0" dirty="0">
              <a:solidFill>
                <a:schemeClr val="bg1"/>
              </a:solidFill>
            </a:endParaRPr>
          </a:p>
        </p:txBody>
      </p:sp>
      <p:pic>
        <p:nvPicPr>
          <p:cNvPr id="15" name="Picture 14" descr="Planck_CMB.tif"/>
          <p:cNvPicPr>
            <a:picLocks noChangeAspect="1"/>
          </p:cNvPicPr>
          <p:nvPr/>
        </p:nvPicPr>
        <p:blipFill>
          <a:blip r:embed="rId6"/>
          <a:stretch>
            <a:fillRect/>
          </a:stretch>
        </p:blipFill>
        <p:spPr>
          <a:xfrm>
            <a:off x="339756" y="1168400"/>
            <a:ext cx="4878812" cy="2463800"/>
          </a:xfrm>
          <a:prstGeom prst="rect">
            <a:avLst/>
          </a:prstGeom>
        </p:spPr>
      </p:pic>
      <p:sp>
        <p:nvSpPr>
          <p:cNvPr id="16" name="Rectangle 8"/>
          <p:cNvSpPr>
            <a:spLocks noChangeArrowheads="1"/>
          </p:cNvSpPr>
          <p:nvPr/>
        </p:nvSpPr>
        <p:spPr bwMode="auto">
          <a:xfrm>
            <a:off x="636589" y="2373313"/>
            <a:ext cx="4392611" cy="707886"/>
          </a:xfrm>
          <a:prstGeom prst="rect">
            <a:avLst/>
          </a:prstGeom>
          <a:noFill/>
          <a:ln w="9525">
            <a:noFill/>
            <a:miter lim="800000"/>
            <a:headEnd/>
            <a:tailEnd/>
          </a:ln>
        </p:spPr>
        <p:txBody>
          <a:bodyPr wrap="square">
            <a:prstTxWarp prst="textNoShape">
              <a:avLst/>
            </a:prstTxWarp>
            <a:spAutoFit/>
          </a:bodyPr>
          <a:lstStyle/>
          <a:p>
            <a:pPr algn="ctr"/>
            <a:r>
              <a:rPr lang="en-GB" sz="1800" dirty="0" err="1" smtClean="0">
                <a:solidFill>
                  <a:srgbClr val="2D2DB9">
                    <a:lumMod val="50000"/>
                  </a:srgbClr>
                </a:solidFill>
                <a:latin typeface="Trebuchet MS"/>
                <a:sym typeface="Symbol" pitchFamily="-109" charset="2"/>
              </a:rPr>
              <a:t>T</a:t>
            </a:r>
            <a:r>
              <a:rPr lang="en-GB" sz="2000" dirty="0" err="1" smtClean="0">
                <a:solidFill>
                  <a:srgbClr val="2D2DB9">
                    <a:lumMod val="50000"/>
                  </a:srgbClr>
                </a:solidFill>
                <a:latin typeface="Trebuchet MS"/>
                <a:sym typeface="Symbol" pitchFamily="-109" charset="2"/>
              </a:rPr>
              <a:t>emperaturfluktuationen</a:t>
            </a:r>
            <a:r>
              <a:rPr lang="en-GB" sz="2000" dirty="0" smtClean="0">
                <a:solidFill>
                  <a:srgbClr val="2D2DB9">
                    <a:lumMod val="50000"/>
                  </a:srgbClr>
                </a:solidFill>
                <a:latin typeface="Trebuchet MS"/>
                <a:sym typeface="Symbol" pitchFamily="-109" charset="2"/>
              </a:rPr>
              <a:t> der </a:t>
            </a:r>
            <a:r>
              <a:rPr lang="en-GB" sz="2000" dirty="0" err="1" smtClean="0">
                <a:solidFill>
                  <a:srgbClr val="2D2DB9">
                    <a:lumMod val="50000"/>
                  </a:srgbClr>
                </a:solidFill>
                <a:latin typeface="Trebuchet MS"/>
                <a:sym typeface="Symbol" pitchFamily="-109" charset="2"/>
              </a:rPr>
              <a:t>kosmischen</a:t>
            </a:r>
            <a:r>
              <a:rPr lang="en-GB" sz="2000" dirty="0" smtClean="0">
                <a:solidFill>
                  <a:srgbClr val="2D2DB9">
                    <a:lumMod val="50000"/>
                  </a:srgbClr>
                </a:solidFill>
                <a:latin typeface="Trebuchet MS"/>
                <a:sym typeface="Symbol" pitchFamily="-109" charset="2"/>
              </a:rPr>
              <a:t> </a:t>
            </a:r>
            <a:r>
              <a:rPr lang="en-GB" sz="2000" dirty="0" err="1" smtClean="0">
                <a:solidFill>
                  <a:srgbClr val="2D2DB9">
                    <a:lumMod val="50000"/>
                  </a:srgbClr>
                </a:solidFill>
                <a:latin typeface="Trebuchet MS"/>
                <a:sym typeface="Symbol" pitchFamily="-109" charset="2"/>
              </a:rPr>
              <a:t>Hintegrundstrahlung</a:t>
            </a:r>
            <a:endParaRPr lang="en-GB" sz="2000" dirty="0">
              <a:solidFill>
                <a:srgbClr val="2D2DB9">
                  <a:lumMod val="50000"/>
                </a:srgbClr>
              </a:solidFill>
              <a:latin typeface="Trebuchet MS"/>
              <a:sym typeface="Symbol" pitchFamily="-109" charset="2"/>
            </a:endParaRPr>
          </a:p>
        </p:txBody>
      </p:sp>
      <p:sp>
        <p:nvSpPr>
          <p:cNvPr id="13"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43</a:t>
            </a:fld>
            <a:endParaRPr lang="en-US" b="0"/>
          </a:p>
        </p:txBody>
      </p:sp>
      <p:pic>
        <p:nvPicPr>
          <p:cNvPr id="2" name="Picture 1" descr="Bausteine_des_Universum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331192"/>
            <a:ext cx="6807635" cy="6209308"/>
          </a:xfrm>
          <a:prstGeom prst="rect">
            <a:avLst/>
          </a:prstGeom>
        </p:spPr>
      </p:pic>
      <p:sp>
        <p:nvSpPr>
          <p:cNvPr id="6" name="Date Placeholder 2"/>
          <p:cNvSpPr>
            <a:spLocks noGrp="1"/>
          </p:cNvSpPr>
          <p:nvPr>
            <p:ph type="dt" sz="quarter" idx="10"/>
          </p:nvPr>
        </p:nvSpPr>
        <p:spPr>
          <a:xfrm>
            <a:off x="431800" y="6553200"/>
            <a:ext cx="2146300" cy="304800"/>
          </a:xfrm>
          <a:noFill/>
        </p:spPr>
        <p:txBody>
          <a:bodyPr/>
          <a:lstStyle/>
          <a:p>
            <a:r>
              <a:rPr lang="de-CH" dirty="0" smtClean="0">
                <a:solidFill>
                  <a:schemeClr val="bg1"/>
                </a:solidFill>
                <a:latin typeface="Arial" charset="0"/>
              </a:rPr>
              <a:t>C.-E. Wulz</a:t>
            </a:r>
            <a:endParaRPr lang="en-US" b="0" i="0" dirty="0" smtClean="0">
              <a:solidFill>
                <a:schemeClr val="bg1"/>
              </a:solidFill>
              <a:latin typeface="Arial" charset="0"/>
            </a:endParaRPr>
          </a:p>
        </p:txBody>
      </p:sp>
      <p:sp>
        <p:nvSpPr>
          <p:cNvPr id="7" name="Slide Number Placeholder 3"/>
          <p:cNvSpPr>
            <a:spLocks noGrp="1"/>
          </p:cNvSpPr>
          <p:nvPr>
            <p:ph type="sldNum" sz="quarter" idx="11"/>
          </p:nvPr>
        </p:nvSpPr>
        <p:spPr>
          <a:xfrm>
            <a:off x="4928658" y="6553200"/>
            <a:ext cx="515938" cy="304800"/>
          </a:xfrm>
          <a:noFill/>
        </p:spPr>
        <p:txBody>
          <a:bodyPr/>
          <a:lstStyle/>
          <a:p>
            <a:fld id="{82AFD4F8-4DEF-3944-AE09-24A6EB230966}" type="slidenum">
              <a:rPr lang="en-US" smtClean="0">
                <a:solidFill>
                  <a:schemeClr val="bg1"/>
                </a:solidFill>
                <a:latin typeface="Arial" charset="0"/>
              </a:rPr>
              <a:pPr/>
              <a:t>43</a:t>
            </a:fld>
            <a:endParaRPr lang="en-US" b="0" i="0" dirty="0" smtClean="0">
              <a:solidFill>
                <a:schemeClr val="bg1"/>
              </a:solidFill>
              <a:latin typeface="Arial" charset="0"/>
            </a:endParaRPr>
          </a:p>
        </p:txBody>
      </p:sp>
      <p:sp>
        <p:nvSpPr>
          <p:cNvPr id="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16166851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rgbClr val="FFFFFF"/>
                </a:solidFill>
              </a:rPr>
              <a:t>C.-E. Wulz</a:t>
            </a:r>
            <a:endParaRPr lang="en-US" b="0" dirty="0">
              <a:solidFill>
                <a:srgbClr val="FFFFFF"/>
              </a:solidFill>
            </a:endParaRPr>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rgbClr val="FFFFFF"/>
                </a:solidFill>
              </a:rPr>
              <a:pPr>
                <a:defRPr/>
              </a:pPr>
              <a:t>44</a:t>
            </a:fld>
            <a:endParaRPr lang="en-US" b="0" dirty="0">
              <a:solidFill>
                <a:srgbClr val="FFFFFF"/>
              </a:solidFill>
            </a:endParaRPr>
          </a:p>
        </p:txBody>
      </p:sp>
      <p:pic>
        <p:nvPicPr>
          <p:cNvPr id="2" name="Picture 1" descr="Universum_Geschich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73" y="977900"/>
            <a:ext cx="7990605" cy="5613400"/>
          </a:xfrm>
          <a:prstGeom prst="rect">
            <a:avLst/>
          </a:prstGeom>
        </p:spPr>
      </p:pic>
      <p:sp>
        <p:nvSpPr>
          <p:cNvPr id="13" name="Rectangle 12"/>
          <p:cNvSpPr/>
          <p:nvPr/>
        </p:nvSpPr>
        <p:spPr>
          <a:xfrm>
            <a:off x="2625114" y="341412"/>
            <a:ext cx="4731984" cy="523220"/>
          </a:xfrm>
          <a:prstGeom prst="rect">
            <a:avLst/>
          </a:prstGeom>
        </p:spPr>
        <p:txBody>
          <a:bodyPr wrap="none">
            <a:spAutoFit/>
          </a:bodyPr>
          <a:lstStyle/>
          <a:p>
            <a:pPr algn="ctr">
              <a:defRPr/>
            </a:pPr>
            <a:r>
              <a:rPr lang="en-US" sz="2800" kern="0" dirty="0" smtClean="0">
                <a:solidFill>
                  <a:schemeClr val="bg1"/>
                </a:solidFill>
                <a:latin typeface="Trebuchet MS"/>
              </a:rPr>
              <a:t>Geschichte des </a:t>
            </a:r>
            <a:r>
              <a:rPr lang="en-US" sz="2800" kern="0" dirty="0" err="1" smtClean="0">
                <a:solidFill>
                  <a:schemeClr val="bg1"/>
                </a:solidFill>
                <a:latin typeface="Trebuchet MS"/>
              </a:rPr>
              <a:t>Universums</a:t>
            </a:r>
            <a:endParaRPr lang="en-US" sz="2800" kern="0" dirty="0">
              <a:solidFill>
                <a:schemeClr val="bg1"/>
              </a:solidFill>
              <a:latin typeface="Trebuchet MS"/>
            </a:endParaRPr>
          </a:p>
        </p:txBody>
      </p:sp>
      <p:sp>
        <p:nvSpPr>
          <p:cNvPr id="7"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32847946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AE6FF"/>
        </a:solidFill>
        <a:effectLst/>
      </p:bgPr>
    </p:bg>
    <p:spTree>
      <p:nvGrpSpPr>
        <p:cNvPr id="1" name=""/>
        <p:cNvGrpSpPr/>
        <p:nvPr/>
      </p:nvGrpSpPr>
      <p:grpSpPr>
        <a:xfrm>
          <a:off x="0" y="0"/>
          <a:ext cx="0" cy="0"/>
          <a:chOff x="0" y="0"/>
          <a:chExt cx="0" cy="0"/>
        </a:xfrm>
      </p:grpSpPr>
      <p:sp>
        <p:nvSpPr>
          <p:cNvPr id="92162" name="Date Placeholder 3"/>
          <p:cNvSpPr>
            <a:spLocks noGrp="1"/>
          </p:cNvSpPr>
          <p:nvPr>
            <p:ph type="dt" sz="quarter" idx="10"/>
          </p:nvPr>
        </p:nvSpPr>
        <p:spPr>
          <a:noFill/>
        </p:spPr>
        <p:txBody>
          <a:bodyPr/>
          <a:lstStyle/>
          <a:p>
            <a:r>
              <a:rPr lang="en-US" smtClean="0"/>
              <a:t>C.-E. Wulz</a:t>
            </a:r>
            <a:endParaRPr lang="en-US" b="0" i="0" smtClean="0"/>
          </a:p>
        </p:txBody>
      </p:sp>
      <p:sp>
        <p:nvSpPr>
          <p:cNvPr id="92163" name="Slide Number Placeholder 4"/>
          <p:cNvSpPr>
            <a:spLocks noGrp="1"/>
          </p:cNvSpPr>
          <p:nvPr>
            <p:ph type="sldNum" sz="quarter" idx="11"/>
          </p:nvPr>
        </p:nvSpPr>
        <p:spPr>
          <a:noFill/>
        </p:spPr>
        <p:txBody>
          <a:bodyPr/>
          <a:lstStyle/>
          <a:p>
            <a:fld id="{974B2B4A-6E08-FF47-87AF-EE57136C8DBE}" type="slidenum">
              <a:rPr lang="en-US" smtClean="0"/>
              <a:pPr/>
              <a:t>45</a:t>
            </a:fld>
            <a:endParaRPr lang="en-US" b="0" i="0" smtClean="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Quantentheorie</a:t>
            </a:r>
            <a:endParaRPr lang="en-US" sz="2800" b="1" kern="0" dirty="0">
              <a:solidFill>
                <a:srgbClr val="000099"/>
              </a:solidFill>
              <a:latin typeface="Trebuchet MS"/>
            </a:endParaRPr>
          </a:p>
        </p:txBody>
      </p:sp>
      <p:pic>
        <p:nvPicPr>
          <p:cNvPr id="17" name="Picture 12" descr="C:\Documents and Settings\strguest\My Documents\My Pictures\2-SchrodAtm.jpg"/>
          <p:cNvPicPr>
            <a:picLocks noChangeAspect="1" noChangeArrowheads="1"/>
          </p:cNvPicPr>
          <p:nvPr/>
        </p:nvPicPr>
        <p:blipFill>
          <a:blip r:embed="rId3"/>
          <a:srcRect/>
          <a:stretch>
            <a:fillRect/>
          </a:stretch>
        </p:blipFill>
        <p:spPr bwMode="auto">
          <a:xfrm>
            <a:off x="5604931" y="2343816"/>
            <a:ext cx="1811868" cy="1889520"/>
          </a:xfrm>
          <a:prstGeom prst="rect">
            <a:avLst/>
          </a:prstGeom>
          <a:noFill/>
        </p:spPr>
      </p:pic>
      <p:sp>
        <p:nvSpPr>
          <p:cNvPr id="18" name="Rectangle 9"/>
          <p:cNvSpPr>
            <a:spLocks noChangeArrowheads="1"/>
          </p:cNvSpPr>
          <p:nvPr/>
        </p:nvSpPr>
        <p:spPr bwMode="auto">
          <a:xfrm>
            <a:off x="730248" y="1454682"/>
            <a:ext cx="8837085" cy="769441"/>
          </a:xfrm>
          <a:prstGeom prst="rect">
            <a:avLst/>
          </a:prstGeom>
          <a:noFill/>
          <a:ln w="9525">
            <a:noFill/>
            <a:miter lim="800000"/>
            <a:headEnd/>
            <a:tailEnd/>
          </a:ln>
        </p:spPr>
        <p:txBody>
          <a:bodyPr wrap="square">
            <a:prstTxWarp prst="textNoShape">
              <a:avLst/>
            </a:prstTxWarp>
            <a:spAutoFit/>
          </a:bodyPr>
          <a:lstStyle/>
          <a:p>
            <a:r>
              <a:rPr lang="en-GB" sz="2400" dirty="0" smtClean="0">
                <a:solidFill>
                  <a:srgbClr val="000094"/>
                </a:solidFill>
                <a:latin typeface="Trebuchet MS"/>
              </a:rPr>
              <a:t>Die </a:t>
            </a:r>
            <a:r>
              <a:rPr lang="en-GB" sz="2400" dirty="0" err="1" smtClean="0">
                <a:solidFill>
                  <a:srgbClr val="000094"/>
                </a:solidFill>
                <a:latin typeface="Trebuchet MS"/>
              </a:rPr>
              <a:t>Teilchenphysik</a:t>
            </a:r>
            <a:r>
              <a:rPr lang="en-GB" sz="2400" dirty="0" smtClean="0">
                <a:solidFill>
                  <a:srgbClr val="000094"/>
                </a:solidFill>
                <a:latin typeface="Trebuchet MS"/>
              </a:rPr>
              <a:t> </a:t>
            </a:r>
            <a:r>
              <a:rPr lang="en-GB" sz="2400" dirty="0" err="1" smtClean="0">
                <a:solidFill>
                  <a:srgbClr val="000094"/>
                </a:solidFill>
                <a:latin typeface="Trebuchet MS"/>
              </a:rPr>
              <a:t>folgt</a:t>
            </a:r>
            <a:r>
              <a:rPr lang="en-GB" sz="2400" dirty="0" smtClean="0">
                <a:solidFill>
                  <a:srgbClr val="000094"/>
                </a:solidFill>
                <a:latin typeface="Trebuchet MS"/>
              </a:rPr>
              <a:t> den </a:t>
            </a:r>
            <a:r>
              <a:rPr lang="en-GB" sz="2400" dirty="0" err="1" smtClean="0">
                <a:solidFill>
                  <a:srgbClr val="000094"/>
                </a:solidFill>
                <a:latin typeface="Trebuchet MS"/>
              </a:rPr>
              <a:t>Gesetzen</a:t>
            </a:r>
            <a:r>
              <a:rPr lang="en-GB" sz="2400" dirty="0" smtClean="0">
                <a:solidFill>
                  <a:srgbClr val="000094"/>
                </a:solidFill>
                <a:latin typeface="Trebuchet MS"/>
              </a:rPr>
              <a:t> </a:t>
            </a:r>
            <a:r>
              <a:rPr lang="en-GB" sz="2400" dirty="0" err="1" smtClean="0">
                <a:solidFill>
                  <a:srgbClr val="000094"/>
                </a:solidFill>
                <a:latin typeface="Trebuchet MS"/>
              </a:rPr>
              <a:t>der</a:t>
            </a:r>
            <a:r>
              <a:rPr lang="en-GB" sz="2400" dirty="0" smtClean="0">
                <a:solidFill>
                  <a:srgbClr val="000094"/>
                </a:solidFill>
                <a:latin typeface="Trebuchet MS"/>
              </a:rPr>
              <a:t> </a:t>
            </a:r>
            <a:r>
              <a:rPr lang="en-GB" sz="2400" dirty="0" err="1" smtClean="0">
                <a:solidFill>
                  <a:schemeClr val="accent5">
                    <a:lumMod val="50000"/>
                  </a:schemeClr>
                </a:solidFill>
                <a:latin typeface="Trebuchet MS"/>
              </a:rPr>
              <a:t>Quantentheorie</a:t>
            </a:r>
            <a:r>
              <a:rPr lang="en-GB" sz="2400" dirty="0" smtClean="0">
                <a:solidFill>
                  <a:schemeClr val="accent5">
                    <a:lumMod val="50000"/>
                  </a:schemeClr>
                </a:solidFill>
                <a:latin typeface="Trebuchet MS"/>
              </a:rPr>
              <a:t>.</a:t>
            </a:r>
          </a:p>
          <a:p>
            <a:r>
              <a:rPr lang="en-GB" sz="2000" dirty="0" err="1" smtClean="0">
                <a:solidFill>
                  <a:schemeClr val="accent6">
                    <a:lumMod val="75000"/>
                  </a:schemeClr>
                </a:solidFill>
                <a:latin typeface="Trebuchet MS"/>
              </a:rPr>
              <a:t>Diese</a:t>
            </a:r>
            <a:r>
              <a:rPr lang="en-GB" sz="2000" dirty="0" smtClean="0">
                <a:solidFill>
                  <a:schemeClr val="accent6">
                    <a:lumMod val="75000"/>
                  </a:schemeClr>
                </a:solidFill>
                <a:latin typeface="Trebuchet MS"/>
              </a:rPr>
              <a:t> hat </a:t>
            </a:r>
            <a:r>
              <a:rPr lang="en-GB" sz="2000" dirty="0" err="1" smtClean="0">
                <a:solidFill>
                  <a:schemeClr val="accent6">
                    <a:lumMod val="75000"/>
                  </a:schemeClr>
                </a:solidFill>
                <a:latin typeface="Trebuchet MS"/>
              </a:rPr>
              <a:t>viele</a:t>
            </a:r>
            <a:r>
              <a:rPr lang="en-GB" sz="2000" dirty="0" smtClean="0">
                <a:solidFill>
                  <a:schemeClr val="accent6">
                    <a:lumMod val="75000"/>
                  </a:schemeClr>
                </a:solidFill>
                <a:latin typeface="Trebuchet MS"/>
              </a:rPr>
              <a:t> </a:t>
            </a:r>
            <a:r>
              <a:rPr lang="en-GB" sz="2000" dirty="0" err="1" smtClean="0">
                <a:solidFill>
                  <a:schemeClr val="accent6">
                    <a:lumMod val="75000"/>
                  </a:schemeClr>
                </a:solidFill>
                <a:latin typeface="Trebuchet MS"/>
              </a:rPr>
              <a:t>Anwendungen</a:t>
            </a:r>
            <a:r>
              <a:rPr lang="en-GB" sz="2000" dirty="0" smtClean="0">
                <a:solidFill>
                  <a:schemeClr val="accent6">
                    <a:lumMod val="75000"/>
                  </a:schemeClr>
                </a:solidFill>
                <a:latin typeface="Trebuchet MS"/>
              </a:rPr>
              <a:t> (</a:t>
            </a:r>
            <a:r>
              <a:rPr lang="en-GB" sz="2000" dirty="0" err="1" smtClean="0">
                <a:solidFill>
                  <a:schemeClr val="accent6">
                    <a:lumMod val="75000"/>
                  </a:schemeClr>
                </a:solidFill>
                <a:latin typeface="Trebuchet MS"/>
              </a:rPr>
              <a:t>z.B</a:t>
            </a:r>
            <a:r>
              <a:rPr lang="en-GB" sz="2000" dirty="0" smtClean="0">
                <a:solidFill>
                  <a:schemeClr val="accent6">
                    <a:lumMod val="75000"/>
                  </a:schemeClr>
                </a:solidFill>
                <a:latin typeface="Trebuchet MS"/>
              </a:rPr>
              <a:t>. Laser, </a:t>
            </a:r>
            <a:r>
              <a:rPr lang="en-GB" sz="2000" dirty="0" err="1" smtClean="0">
                <a:solidFill>
                  <a:schemeClr val="accent6">
                    <a:lumMod val="75000"/>
                  </a:schemeClr>
                </a:solidFill>
                <a:latin typeface="Trebuchet MS"/>
              </a:rPr>
              <a:t>Quantencomputer</a:t>
            </a:r>
            <a:r>
              <a:rPr lang="en-GB" sz="2000" dirty="0" smtClean="0">
                <a:solidFill>
                  <a:schemeClr val="accent6">
                    <a:lumMod val="75000"/>
                  </a:schemeClr>
                </a:solidFill>
                <a:latin typeface="Trebuchet MS"/>
              </a:rPr>
              <a:t>?)</a:t>
            </a:r>
          </a:p>
        </p:txBody>
      </p:sp>
      <p:pic>
        <p:nvPicPr>
          <p:cNvPr id="19" name="Picture 18" descr="lithium.png"/>
          <p:cNvPicPr>
            <a:picLocks noChangeAspect="1"/>
          </p:cNvPicPr>
          <p:nvPr/>
        </p:nvPicPr>
        <p:blipFill>
          <a:blip r:embed="rId4"/>
          <a:stretch>
            <a:fillRect/>
          </a:stretch>
        </p:blipFill>
        <p:spPr>
          <a:xfrm>
            <a:off x="1879600" y="2258832"/>
            <a:ext cx="1763188" cy="1992403"/>
          </a:xfrm>
          <a:prstGeom prst="rect">
            <a:avLst/>
          </a:prstGeom>
        </p:spPr>
      </p:pic>
      <p:sp>
        <p:nvSpPr>
          <p:cNvPr id="20" name="Rectangle 9"/>
          <p:cNvSpPr>
            <a:spLocks noChangeArrowheads="1"/>
          </p:cNvSpPr>
          <p:nvPr/>
        </p:nvSpPr>
        <p:spPr bwMode="auto">
          <a:xfrm>
            <a:off x="967315" y="4197878"/>
            <a:ext cx="3638551" cy="1631216"/>
          </a:xfrm>
          <a:prstGeom prst="rect">
            <a:avLst/>
          </a:prstGeom>
          <a:noFill/>
          <a:ln w="9525">
            <a:noFill/>
            <a:miter lim="800000"/>
            <a:headEnd/>
            <a:tailEnd/>
          </a:ln>
        </p:spPr>
        <p:txBody>
          <a:bodyPr wrap="square">
            <a:prstTxWarp prst="textNoShape">
              <a:avLst/>
            </a:prstTxWarp>
            <a:spAutoFit/>
          </a:bodyPr>
          <a:lstStyle/>
          <a:p>
            <a:r>
              <a:rPr lang="en-GB" sz="2000" dirty="0" err="1" smtClean="0">
                <a:solidFill>
                  <a:srgbClr val="000094"/>
                </a:solidFill>
                <a:latin typeface="Trebuchet MS"/>
              </a:rPr>
              <a:t>Klassisches</a:t>
            </a:r>
            <a:r>
              <a:rPr lang="en-GB" sz="2000" dirty="0" smtClean="0">
                <a:solidFill>
                  <a:srgbClr val="000094"/>
                </a:solidFill>
                <a:latin typeface="Trebuchet MS"/>
              </a:rPr>
              <a:t> </a:t>
            </a:r>
            <a:r>
              <a:rPr lang="en-GB" sz="2000" dirty="0" err="1" smtClean="0">
                <a:solidFill>
                  <a:srgbClr val="000094"/>
                </a:solidFill>
                <a:latin typeface="Trebuchet MS"/>
              </a:rPr>
              <a:t>Bild</a:t>
            </a:r>
            <a:r>
              <a:rPr lang="en-GB" sz="2000" dirty="0" smtClean="0">
                <a:solidFill>
                  <a:srgbClr val="000094"/>
                </a:solidFill>
                <a:latin typeface="Trebuchet MS"/>
              </a:rPr>
              <a:t>: </a:t>
            </a:r>
            <a:r>
              <a:rPr lang="en-GB" sz="2000" dirty="0" err="1" smtClean="0">
                <a:solidFill>
                  <a:srgbClr val="000094"/>
                </a:solidFill>
                <a:latin typeface="Trebuchet MS"/>
              </a:rPr>
              <a:t>Elektronen</a:t>
            </a:r>
            <a:r>
              <a:rPr lang="en-GB" sz="2000" dirty="0" smtClean="0">
                <a:solidFill>
                  <a:srgbClr val="000094"/>
                </a:solidFill>
                <a:latin typeface="Trebuchet MS"/>
              </a:rPr>
              <a:t> </a:t>
            </a:r>
            <a:r>
              <a:rPr lang="en-GB" sz="2000" dirty="0" err="1" smtClean="0">
                <a:solidFill>
                  <a:srgbClr val="000094"/>
                </a:solidFill>
                <a:latin typeface="Trebuchet MS"/>
              </a:rPr>
              <a:t>bewegen</a:t>
            </a:r>
            <a:r>
              <a:rPr lang="en-GB" sz="2000" dirty="0" smtClean="0">
                <a:solidFill>
                  <a:srgbClr val="000094"/>
                </a:solidFill>
                <a:latin typeface="Trebuchet MS"/>
              </a:rPr>
              <a:t> </a:t>
            </a:r>
            <a:r>
              <a:rPr lang="en-GB" sz="2000" dirty="0" err="1" smtClean="0">
                <a:solidFill>
                  <a:srgbClr val="000094"/>
                </a:solidFill>
                <a:latin typeface="Trebuchet MS"/>
              </a:rPr>
              <a:t>sich</a:t>
            </a:r>
            <a:r>
              <a:rPr lang="en-GB" sz="2000" dirty="0" smtClean="0">
                <a:solidFill>
                  <a:srgbClr val="000094"/>
                </a:solidFill>
                <a:latin typeface="Trebuchet MS"/>
              </a:rPr>
              <a:t> auf </a:t>
            </a:r>
            <a:r>
              <a:rPr lang="en-GB" sz="2000" dirty="0" err="1" smtClean="0">
                <a:solidFill>
                  <a:schemeClr val="accent5">
                    <a:lumMod val="50000"/>
                  </a:schemeClr>
                </a:solidFill>
                <a:latin typeface="Trebuchet MS"/>
              </a:rPr>
              <a:t>festen</a:t>
            </a:r>
            <a:r>
              <a:rPr lang="en-GB" sz="2000" dirty="0" smtClean="0">
                <a:solidFill>
                  <a:schemeClr val="accent5">
                    <a:lumMod val="50000"/>
                  </a:schemeClr>
                </a:solidFill>
                <a:latin typeface="Trebuchet MS"/>
              </a:rPr>
              <a:t> </a:t>
            </a:r>
            <a:r>
              <a:rPr lang="en-GB" sz="2000" dirty="0" err="1" smtClean="0">
                <a:solidFill>
                  <a:schemeClr val="accent5">
                    <a:lumMod val="50000"/>
                  </a:schemeClr>
                </a:solidFill>
                <a:latin typeface="Trebuchet MS"/>
              </a:rPr>
              <a:t>Bahnen</a:t>
            </a:r>
            <a:r>
              <a:rPr lang="en-GB" sz="2000" dirty="0" smtClean="0">
                <a:solidFill>
                  <a:srgbClr val="000094"/>
                </a:solidFill>
                <a:latin typeface="Trebuchet MS"/>
              </a:rPr>
              <a:t> um den </a:t>
            </a:r>
            <a:r>
              <a:rPr lang="en-GB" sz="2000" dirty="0" err="1" smtClean="0">
                <a:solidFill>
                  <a:srgbClr val="000094"/>
                </a:solidFill>
                <a:latin typeface="Trebuchet MS"/>
              </a:rPr>
              <a:t>Atomkern</a:t>
            </a:r>
            <a:r>
              <a:rPr lang="en-GB" sz="2000" dirty="0" smtClean="0">
                <a:solidFill>
                  <a:srgbClr val="000094"/>
                </a:solidFill>
                <a:latin typeface="Trebuchet MS"/>
              </a:rPr>
              <a:t>, und </a:t>
            </a:r>
            <a:r>
              <a:rPr lang="en-GB" sz="2000" dirty="0" err="1" smtClean="0">
                <a:solidFill>
                  <a:srgbClr val="000094"/>
                </a:solidFill>
                <a:latin typeface="Trebuchet MS"/>
              </a:rPr>
              <a:t>sie</a:t>
            </a:r>
            <a:r>
              <a:rPr lang="en-GB" sz="2000" dirty="0" smtClean="0">
                <a:solidFill>
                  <a:srgbClr val="000094"/>
                </a:solidFill>
                <a:latin typeface="Trebuchet MS"/>
              </a:rPr>
              <a:t> </a:t>
            </a:r>
            <a:r>
              <a:rPr lang="en-GB" sz="2000" dirty="0" err="1" smtClean="0">
                <a:solidFill>
                  <a:srgbClr val="000094"/>
                </a:solidFill>
                <a:latin typeface="Trebuchet MS"/>
              </a:rPr>
              <a:t>können</a:t>
            </a:r>
            <a:r>
              <a:rPr lang="en-GB" sz="2000" dirty="0" smtClean="0">
                <a:solidFill>
                  <a:srgbClr val="000094"/>
                </a:solidFill>
                <a:latin typeface="Trebuchet MS"/>
              </a:rPr>
              <a:t> </a:t>
            </a:r>
            <a:r>
              <a:rPr lang="en-GB" sz="2000" dirty="0" err="1" smtClean="0">
                <a:solidFill>
                  <a:srgbClr val="000094"/>
                </a:solidFill>
                <a:latin typeface="Trebuchet MS"/>
              </a:rPr>
              <a:t>alle</a:t>
            </a:r>
            <a:r>
              <a:rPr lang="en-GB" sz="2000" dirty="0" smtClean="0">
                <a:solidFill>
                  <a:srgbClr val="000094"/>
                </a:solidFill>
                <a:latin typeface="Trebuchet MS"/>
              </a:rPr>
              <a:t> </a:t>
            </a:r>
            <a:r>
              <a:rPr lang="en-GB" sz="2000" dirty="0" err="1" smtClean="0">
                <a:solidFill>
                  <a:srgbClr val="000094"/>
                </a:solidFill>
                <a:latin typeface="Trebuchet MS"/>
              </a:rPr>
              <a:t>möglichen</a:t>
            </a:r>
            <a:r>
              <a:rPr lang="en-GB" sz="2000" dirty="0" smtClean="0">
                <a:solidFill>
                  <a:srgbClr val="000094"/>
                </a:solidFill>
                <a:latin typeface="Trebuchet MS"/>
              </a:rPr>
              <a:t> </a:t>
            </a:r>
            <a:r>
              <a:rPr lang="en-GB" sz="2000" dirty="0" err="1" smtClean="0">
                <a:solidFill>
                  <a:srgbClr val="000094"/>
                </a:solidFill>
                <a:latin typeface="Trebuchet MS"/>
              </a:rPr>
              <a:t>Energien</a:t>
            </a:r>
            <a:r>
              <a:rPr lang="en-GB" sz="2000" dirty="0" smtClean="0">
                <a:solidFill>
                  <a:srgbClr val="000094"/>
                </a:solidFill>
                <a:latin typeface="Trebuchet MS"/>
              </a:rPr>
              <a:t> </a:t>
            </a:r>
            <a:r>
              <a:rPr lang="en-GB" sz="2000" dirty="0" err="1" smtClean="0">
                <a:solidFill>
                  <a:srgbClr val="000094"/>
                </a:solidFill>
                <a:latin typeface="Trebuchet MS"/>
              </a:rPr>
              <a:t>haben</a:t>
            </a:r>
            <a:r>
              <a:rPr lang="en-GB" sz="2000" dirty="0" smtClean="0">
                <a:solidFill>
                  <a:srgbClr val="000094"/>
                </a:solidFill>
                <a:latin typeface="Trebuchet MS"/>
              </a:rPr>
              <a:t>.</a:t>
            </a:r>
            <a:endParaRPr lang="en-GB" sz="2000" dirty="0" smtClean="0">
              <a:solidFill>
                <a:schemeClr val="accent5">
                  <a:lumMod val="50000"/>
                </a:schemeClr>
              </a:solidFill>
              <a:latin typeface="Trebuchet MS"/>
            </a:endParaRPr>
          </a:p>
        </p:txBody>
      </p:sp>
      <p:sp>
        <p:nvSpPr>
          <p:cNvPr id="21" name="Rectangle 9"/>
          <p:cNvSpPr>
            <a:spLocks noChangeArrowheads="1"/>
          </p:cNvSpPr>
          <p:nvPr/>
        </p:nvSpPr>
        <p:spPr bwMode="auto">
          <a:xfrm>
            <a:off x="4861981" y="4231744"/>
            <a:ext cx="4265086" cy="1631216"/>
          </a:xfrm>
          <a:prstGeom prst="rect">
            <a:avLst/>
          </a:prstGeom>
          <a:noFill/>
          <a:ln w="9525">
            <a:noFill/>
            <a:miter lim="800000"/>
            <a:headEnd/>
            <a:tailEnd/>
          </a:ln>
        </p:spPr>
        <p:txBody>
          <a:bodyPr wrap="square">
            <a:prstTxWarp prst="textNoShape">
              <a:avLst/>
            </a:prstTxWarp>
            <a:spAutoFit/>
          </a:bodyPr>
          <a:lstStyle/>
          <a:p>
            <a:r>
              <a:rPr lang="en-GB" sz="2000" dirty="0" err="1" smtClean="0">
                <a:solidFill>
                  <a:srgbClr val="000094"/>
                </a:solidFill>
                <a:latin typeface="Trebuchet MS"/>
              </a:rPr>
              <a:t>Quantentheoretisches</a:t>
            </a:r>
            <a:r>
              <a:rPr lang="en-GB" sz="2000" dirty="0" smtClean="0">
                <a:solidFill>
                  <a:srgbClr val="000094"/>
                </a:solidFill>
                <a:latin typeface="Trebuchet MS"/>
              </a:rPr>
              <a:t> </a:t>
            </a:r>
            <a:r>
              <a:rPr lang="en-GB" sz="2000" dirty="0" err="1" smtClean="0">
                <a:solidFill>
                  <a:srgbClr val="000094"/>
                </a:solidFill>
                <a:latin typeface="Trebuchet MS"/>
              </a:rPr>
              <a:t>Bild</a:t>
            </a:r>
            <a:r>
              <a:rPr lang="en-GB" sz="2000" dirty="0" smtClean="0">
                <a:solidFill>
                  <a:srgbClr val="000094"/>
                </a:solidFill>
                <a:latin typeface="Trebuchet MS"/>
              </a:rPr>
              <a:t>: </a:t>
            </a:r>
            <a:r>
              <a:rPr lang="en-GB" sz="2000" dirty="0" err="1" smtClean="0">
                <a:solidFill>
                  <a:srgbClr val="000094"/>
                </a:solidFill>
                <a:latin typeface="Trebuchet MS"/>
              </a:rPr>
              <a:t>Elektronen</a:t>
            </a:r>
            <a:r>
              <a:rPr lang="en-GB" sz="2000" dirty="0" smtClean="0">
                <a:solidFill>
                  <a:srgbClr val="000094"/>
                </a:solidFill>
                <a:latin typeface="Trebuchet MS"/>
              </a:rPr>
              <a:t> </a:t>
            </a:r>
            <a:r>
              <a:rPr lang="en-GB" sz="2000" dirty="0" err="1" smtClean="0">
                <a:solidFill>
                  <a:srgbClr val="000094"/>
                </a:solidFill>
                <a:latin typeface="Trebuchet MS"/>
              </a:rPr>
              <a:t>haben</a:t>
            </a:r>
            <a:r>
              <a:rPr lang="en-GB" sz="2000" dirty="0" smtClean="0">
                <a:solidFill>
                  <a:srgbClr val="000094"/>
                </a:solidFill>
                <a:latin typeface="Trebuchet MS"/>
              </a:rPr>
              <a:t> </a:t>
            </a:r>
            <a:r>
              <a:rPr lang="en-GB" sz="2000" dirty="0" err="1" smtClean="0">
                <a:solidFill>
                  <a:srgbClr val="000094"/>
                </a:solidFill>
                <a:latin typeface="Trebuchet MS"/>
              </a:rPr>
              <a:t>bestimmte</a:t>
            </a:r>
            <a:r>
              <a:rPr lang="en-GB" sz="2000" dirty="0" smtClean="0">
                <a:solidFill>
                  <a:srgbClr val="000094"/>
                </a:solidFill>
                <a:latin typeface="Trebuchet MS"/>
              </a:rPr>
              <a:t> </a:t>
            </a:r>
            <a:r>
              <a:rPr lang="en-GB" sz="2000" dirty="0" err="1" smtClean="0">
                <a:solidFill>
                  <a:schemeClr val="accent5">
                    <a:lumMod val="50000"/>
                  </a:schemeClr>
                </a:solidFill>
                <a:latin typeface="Trebuchet MS"/>
              </a:rPr>
              <a:t>Aufenthaltswahrscheinlichkeiten</a:t>
            </a:r>
            <a:r>
              <a:rPr lang="en-GB" sz="2000" dirty="0" smtClean="0">
                <a:solidFill>
                  <a:schemeClr val="accent5">
                    <a:lumMod val="50000"/>
                  </a:schemeClr>
                </a:solidFill>
                <a:latin typeface="Trebuchet MS"/>
              </a:rPr>
              <a:t>, </a:t>
            </a:r>
            <a:r>
              <a:rPr lang="en-GB" sz="2000" dirty="0" err="1" smtClean="0">
                <a:solidFill>
                  <a:srgbClr val="000094"/>
                </a:solidFill>
                <a:latin typeface="Trebuchet MS"/>
              </a:rPr>
              <a:t>sie</a:t>
            </a:r>
            <a:r>
              <a:rPr lang="en-GB" sz="2000" dirty="0" smtClean="0">
                <a:solidFill>
                  <a:srgbClr val="000094"/>
                </a:solidFill>
                <a:latin typeface="Trebuchet MS"/>
              </a:rPr>
              <a:t> </a:t>
            </a:r>
            <a:r>
              <a:rPr lang="en-GB" sz="2000" dirty="0" err="1" smtClean="0">
                <a:solidFill>
                  <a:srgbClr val="000094"/>
                </a:solidFill>
                <a:latin typeface="Trebuchet MS"/>
              </a:rPr>
              <a:t>können</a:t>
            </a:r>
            <a:r>
              <a:rPr lang="en-GB" sz="2000" dirty="0" smtClean="0">
                <a:solidFill>
                  <a:srgbClr val="000094"/>
                </a:solidFill>
                <a:latin typeface="Trebuchet MS"/>
              </a:rPr>
              <a:t> </a:t>
            </a:r>
            <a:r>
              <a:rPr lang="en-GB" sz="2000" dirty="0" err="1" smtClean="0">
                <a:solidFill>
                  <a:srgbClr val="000094"/>
                </a:solidFill>
                <a:latin typeface="Trebuchet MS"/>
              </a:rPr>
              <a:t>nur</a:t>
            </a:r>
            <a:r>
              <a:rPr lang="en-GB" sz="2000" dirty="0" smtClean="0">
                <a:solidFill>
                  <a:srgbClr val="000094"/>
                </a:solidFill>
                <a:latin typeface="Trebuchet MS"/>
              </a:rPr>
              <a:t> </a:t>
            </a:r>
            <a:r>
              <a:rPr lang="en-GB" sz="2000" dirty="0" err="1" smtClean="0">
                <a:solidFill>
                  <a:srgbClr val="000094"/>
                </a:solidFill>
                <a:latin typeface="Trebuchet MS"/>
              </a:rPr>
              <a:t>bestimmte</a:t>
            </a:r>
            <a:r>
              <a:rPr lang="en-GB" sz="2000" dirty="0" smtClean="0">
                <a:solidFill>
                  <a:srgbClr val="000094"/>
                </a:solidFill>
                <a:latin typeface="Trebuchet MS"/>
              </a:rPr>
              <a:t> (</a:t>
            </a:r>
            <a:r>
              <a:rPr lang="en-GB" sz="2000" dirty="0" err="1" smtClean="0">
                <a:solidFill>
                  <a:srgbClr val="000094"/>
                </a:solidFill>
                <a:latin typeface="Trebuchet MS"/>
              </a:rPr>
              <a:t>diskrete</a:t>
            </a:r>
            <a:r>
              <a:rPr lang="en-GB" sz="2000" dirty="0" smtClean="0">
                <a:solidFill>
                  <a:srgbClr val="000094"/>
                </a:solidFill>
                <a:latin typeface="Trebuchet MS"/>
              </a:rPr>
              <a:t>) </a:t>
            </a:r>
            <a:r>
              <a:rPr lang="en-GB" sz="2000" dirty="0" err="1" smtClean="0">
                <a:solidFill>
                  <a:srgbClr val="000094"/>
                </a:solidFill>
                <a:latin typeface="Trebuchet MS"/>
              </a:rPr>
              <a:t>Energiewerte</a:t>
            </a:r>
            <a:r>
              <a:rPr lang="en-GB" sz="2000" dirty="0" smtClean="0">
                <a:solidFill>
                  <a:srgbClr val="000094"/>
                </a:solidFill>
                <a:latin typeface="Trebuchet MS"/>
              </a:rPr>
              <a:t> </a:t>
            </a:r>
            <a:r>
              <a:rPr lang="en-GB" sz="2000" dirty="0" err="1" smtClean="0">
                <a:solidFill>
                  <a:srgbClr val="000094"/>
                </a:solidFill>
                <a:latin typeface="Trebuchet MS"/>
              </a:rPr>
              <a:t>haben</a:t>
            </a:r>
            <a:r>
              <a:rPr lang="en-GB" sz="2000" dirty="0" smtClean="0">
                <a:solidFill>
                  <a:srgbClr val="000094"/>
                </a:solidFill>
                <a:latin typeface="Trebuchet MS"/>
              </a:rPr>
              <a:t>.</a:t>
            </a:r>
            <a:r>
              <a:rPr lang="en-GB" sz="2000" dirty="0" smtClean="0">
                <a:solidFill>
                  <a:schemeClr val="accent5">
                    <a:lumMod val="50000"/>
                  </a:schemeClr>
                </a:solidFill>
                <a:latin typeface="Trebuchet MS"/>
              </a:rPr>
              <a:t> </a:t>
            </a:r>
          </a:p>
        </p:txBody>
      </p:sp>
      <p:sp>
        <p:nvSpPr>
          <p:cNvPr id="22" name="Rectangle 9"/>
          <p:cNvSpPr>
            <a:spLocks noChangeArrowheads="1"/>
          </p:cNvSpPr>
          <p:nvPr/>
        </p:nvSpPr>
        <p:spPr bwMode="auto">
          <a:xfrm>
            <a:off x="730248" y="5832913"/>
            <a:ext cx="8837085" cy="830997"/>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000094"/>
                </a:solidFill>
                <a:latin typeface="Trebuchet MS"/>
              </a:rPr>
              <a:t>Jedoch</a:t>
            </a:r>
            <a:r>
              <a:rPr lang="en-GB" sz="2400" dirty="0" smtClean="0">
                <a:solidFill>
                  <a:srgbClr val="000094"/>
                </a:solidFill>
                <a:latin typeface="Trebuchet MS"/>
              </a:rPr>
              <a:t>:  </a:t>
            </a:r>
          </a:p>
          <a:p>
            <a:r>
              <a:rPr lang="en-GB" sz="2400" dirty="0" smtClean="0">
                <a:solidFill>
                  <a:srgbClr val="FF0000"/>
                </a:solidFill>
                <a:latin typeface="Trebuchet MS"/>
              </a:rPr>
              <a:t>Die Gravitation </a:t>
            </a:r>
            <a:r>
              <a:rPr lang="en-GB" sz="2400" dirty="0" err="1" smtClean="0">
                <a:solidFill>
                  <a:srgbClr val="FF0000"/>
                </a:solidFill>
                <a:latin typeface="Trebuchet MS"/>
              </a:rPr>
              <a:t>passt</a:t>
            </a:r>
            <a:r>
              <a:rPr lang="en-GB" sz="2400" dirty="0" smtClean="0">
                <a:solidFill>
                  <a:srgbClr val="FF0000"/>
                </a:solidFill>
                <a:latin typeface="Trebuchet MS"/>
              </a:rPr>
              <a:t> </a:t>
            </a:r>
            <a:r>
              <a:rPr lang="en-GB" sz="2400" dirty="0" err="1" smtClean="0">
                <a:solidFill>
                  <a:srgbClr val="FF0000"/>
                </a:solidFill>
                <a:latin typeface="Trebuchet MS"/>
              </a:rPr>
              <a:t>nicht</a:t>
            </a:r>
            <a:r>
              <a:rPr lang="en-GB" sz="2400" dirty="0" smtClean="0">
                <a:solidFill>
                  <a:srgbClr val="FF0000"/>
                </a:solidFill>
                <a:latin typeface="Trebuchet MS"/>
              </a:rPr>
              <a:t> in die </a:t>
            </a:r>
            <a:r>
              <a:rPr lang="en-GB" sz="2400" dirty="0" err="1" smtClean="0">
                <a:solidFill>
                  <a:srgbClr val="FF0000"/>
                </a:solidFill>
                <a:latin typeface="Trebuchet MS"/>
              </a:rPr>
              <a:t>quantenmechanische</a:t>
            </a:r>
            <a:r>
              <a:rPr lang="en-GB" sz="2400" dirty="0" smtClean="0">
                <a:solidFill>
                  <a:srgbClr val="FF0000"/>
                </a:solidFill>
                <a:latin typeface="Trebuchet MS"/>
              </a:rPr>
              <a:t> Welt!</a:t>
            </a:r>
          </a:p>
        </p:txBody>
      </p:sp>
      <p:pic>
        <p:nvPicPr>
          <p:cNvPr id="11" name="Picture 10" descr="quantum_physicists.jpg"/>
          <p:cNvPicPr>
            <a:picLocks noChangeAspect="1"/>
          </p:cNvPicPr>
          <p:nvPr/>
        </p:nvPicPr>
        <p:blipFill>
          <a:blip r:embed="rId5"/>
          <a:stretch>
            <a:fillRect/>
          </a:stretch>
        </p:blipFill>
        <p:spPr>
          <a:xfrm>
            <a:off x="650442" y="263988"/>
            <a:ext cx="1059825" cy="10737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uperstring_strings.gif"/>
          <p:cNvPicPr>
            <a:picLocks noChangeAspect="1"/>
          </p:cNvPicPr>
          <p:nvPr/>
        </p:nvPicPr>
        <p:blipFill>
          <a:blip r:embed="rId3"/>
          <a:stretch>
            <a:fillRect/>
          </a:stretch>
        </p:blipFill>
        <p:spPr>
          <a:xfrm>
            <a:off x="397934" y="2032012"/>
            <a:ext cx="6646334" cy="3323167"/>
          </a:xfrm>
          <a:prstGeom prst="rect">
            <a:avLst/>
          </a:prstGeom>
        </p:spPr>
      </p:pic>
      <p:sp>
        <p:nvSpPr>
          <p:cNvPr id="92162" name="Date Placeholder 3"/>
          <p:cNvSpPr>
            <a:spLocks noGrp="1"/>
          </p:cNvSpPr>
          <p:nvPr>
            <p:ph type="dt" sz="quarter" idx="10"/>
          </p:nvPr>
        </p:nvSpPr>
        <p:spPr>
          <a:noFill/>
        </p:spPr>
        <p:txBody>
          <a:bodyPr/>
          <a:lstStyle/>
          <a:p>
            <a:r>
              <a:rPr lang="en-US" smtClean="0"/>
              <a:t>C.-E. Wulz</a:t>
            </a:r>
            <a:endParaRPr lang="en-US" b="0" i="0" smtClean="0"/>
          </a:p>
        </p:txBody>
      </p:sp>
      <p:sp>
        <p:nvSpPr>
          <p:cNvPr id="92163" name="Slide Number Placeholder 4"/>
          <p:cNvSpPr>
            <a:spLocks noGrp="1"/>
          </p:cNvSpPr>
          <p:nvPr>
            <p:ph type="sldNum" sz="quarter" idx="11"/>
          </p:nvPr>
        </p:nvSpPr>
        <p:spPr>
          <a:noFill/>
        </p:spPr>
        <p:txBody>
          <a:bodyPr/>
          <a:lstStyle/>
          <a:p>
            <a:fld id="{974B2B4A-6E08-FF47-87AF-EE57136C8DBE}" type="slidenum">
              <a:rPr lang="en-US" smtClean="0"/>
              <a:pPr/>
              <a:t>46</a:t>
            </a:fld>
            <a:endParaRPr lang="en-US" b="0" i="0" smtClean="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Stringtheorie</a:t>
            </a:r>
            <a:endParaRPr lang="en-US" sz="2800" b="1" kern="0" dirty="0">
              <a:solidFill>
                <a:srgbClr val="000099"/>
              </a:solidFill>
              <a:latin typeface="Trebuchet MS"/>
            </a:endParaRPr>
          </a:p>
        </p:txBody>
      </p:sp>
      <p:pic>
        <p:nvPicPr>
          <p:cNvPr id="18" name="Picture 17" descr="String_theory_loops.jpg"/>
          <p:cNvPicPr>
            <a:picLocks noChangeAspect="1"/>
          </p:cNvPicPr>
          <p:nvPr/>
        </p:nvPicPr>
        <p:blipFill>
          <a:blip r:embed="rId4"/>
          <a:stretch>
            <a:fillRect/>
          </a:stretch>
        </p:blipFill>
        <p:spPr>
          <a:xfrm>
            <a:off x="422316" y="376885"/>
            <a:ext cx="847683" cy="659641"/>
          </a:xfrm>
          <a:prstGeom prst="rect">
            <a:avLst/>
          </a:prstGeom>
        </p:spPr>
      </p:pic>
      <p:sp>
        <p:nvSpPr>
          <p:cNvPr id="27" name="Rectangle 16"/>
          <p:cNvSpPr>
            <a:spLocks noChangeArrowheads="1"/>
          </p:cNvSpPr>
          <p:nvPr/>
        </p:nvSpPr>
        <p:spPr bwMode="auto">
          <a:xfrm>
            <a:off x="1604445" y="2472265"/>
            <a:ext cx="4457693" cy="338554"/>
          </a:xfrm>
          <a:prstGeom prst="rect">
            <a:avLst/>
          </a:prstGeom>
          <a:solidFill>
            <a:schemeClr val="bg1"/>
          </a:solidFill>
          <a:ln w="9525">
            <a:noFill/>
            <a:miter lim="800000"/>
            <a:headEnd/>
            <a:tailEnd/>
          </a:ln>
        </p:spPr>
        <p:txBody>
          <a:bodyPr wrap="square">
            <a:prstTxWarp prst="textNoShape">
              <a:avLst/>
            </a:prstTxWarp>
            <a:spAutoFit/>
          </a:bodyPr>
          <a:lstStyle/>
          <a:p>
            <a:pPr algn="just"/>
            <a:r>
              <a:rPr lang="en-US" sz="1600" dirty="0" err="1" smtClean="0">
                <a:solidFill>
                  <a:schemeClr val="tx1"/>
                </a:solidFill>
                <a:latin typeface="Trebuchet MS"/>
              </a:rPr>
              <a:t>Elektron</a:t>
            </a:r>
            <a:r>
              <a:rPr lang="en-US" sz="1600" dirty="0" smtClean="0">
                <a:solidFill>
                  <a:schemeClr val="tx1"/>
                </a:solidFill>
                <a:latin typeface="Trebuchet MS"/>
              </a:rPr>
              <a:t>  Up-Quark Higgs Photon Graviton   </a:t>
            </a:r>
          </a:p>
        </p:txBody>
      </p:sp>
      <p:sp>
        <p:nvSpPr>
          <p:cNvPr id="16" name="Rectangle 15"/>
          <p:cNvSpPr/>
          <p:nvPr/>
        </p:nvSpPr>
        <p:spPr>
          <a:xfrm>
            <a:off x="-1" y="2005505"/>
            <a:ext cx="7298267" cy="382095"/>
          </a:xfrm>
          <a:prstGeom prst="rect">
            <a:avLst/>
          </a:prstGeom>
          <a:solidFill>
            <a:schemeClr val="bg1"/>
          </a:solidFill>
        </p:spPr>
        <p:txBody>
          <a:bodyPr wrap="square">
            <a:spAutoFit/>
          </a:bodyPr>
          <a:lstStyle/>
          <a:p>
            <a:endParaRPr lang="en-US" dirty="0">
              <a:solidFill>
                <a:schemeClr val="tx1"/>
              </a:solidFill>
            </a:endParaRPr>
          </a:p>
        </p:txBody>
      </p:sp>
      <p:sp>
        <p:nvSpPr>
          <p:cNvPr id="10" name="Rectangle 9"/>
          <p:cNvSpPr>
            <a:spLocks noChangeArrowheads="1"/>
          </p:cNvSpPr>
          <p:nvPr/>
        </p:nvSpPr>
        <p:spPr bwMode="auto">
          <a:xfrm>
            <a:off x="730249" y="1065223"/>
            <a:ext cx="8362951" cy="1200328"/>
          </a:xfrm>
          <a:prstGeom prst="rect">
            <a:avLst/>
          </a:prstGeom>
          <a:noFill/>
          <a:ln w="9525">
            <a:noFill/>
            <a:miter lim="800000"/>
            <a:headEnd/>
            <a:tailEnd/>
          </a:ln>
        </p:spPr>
        <p:txBody>
          <a:bodyPr wrap="square">
            <a:prstTxWarp prst="textNoShape">
              <a:avLst/>
            </a:prstTxWarp>
            <a:spAutoFit/>
          </a:bodyPr>
          <a:lstStyle/>
          <a:p>
            <a:pPr algn="just"/>
            <a:r>
              <a:rPr lang="en-GB" sz="2400" dirty="0" smtClean="0">
                <a:solidFill>
                  <a:srgbClr val="000094"/>
                </a:solidFill>
                <a:latin typeface="Trebuchet MS"/>
              </a:rPr>
              <a:t>Die </a:t>
            </a:r>
            <a:r>
              <a:rPr lang="en-GB" sz="2400" dirty="0" err="1" smtClean="0">
                <a:solidFill>
                  <a:srgbClr val="800000"/>
                </a:solidFill>
                <a:latin typeface="Trebuchet MS"/>
              </a:rPr>
              <a:t>Stringtheorie</a:t>
            </a:r>
            <a:r>
              <a:rPr lang="en-GB" sz="2400" dirty="0" smtClean="0">
                <a:solidFill>
                  <a:schemeClr val="accent5">
                    <a:lumMod val="50000"/>
                  </a:schemeClr>
                </a:solidFill>
                <a:latin typeface="Trebuchet MS"/>
              </a:rPr>
              <a:t> </a:t>
            </a:r>
            <a:r>
              <a:rPr lang="en-GB" sz="2400" dirty="0" err="1" smtClean="0">
                <a:solidFill>
                  <a:srgbClr val="000094"/>
                </a:solidFill>
                <a:latin typeface="Trebuchet MS"/>
              </a:rPr>
              <a:t>vereint</a:t>
            </a:r>
            <a:r>
              <a:rPr lang="en-GB" sz="2400" dirty="0" smtClean="0">
                <a:solidFill>
                  <a:srgbClr val="000094"/>
                </a:solidFill>
                <a:latin typeface="Trebuchet MS"/>
              </a:rPr>
              <a:t> </a:t>
            </a:r>
            <a:r>
              <a:rPr lang="en-GB" sz="2400" dirty="0" err="1" smtClean="0">
                <a:solidFill>
                  <a:srgbClr val="000094"/>
                </a:solidFill>
                <a:latin typeface="Trebuchet MS"/>
              </a:rPr>
              <a:t>alle</a:t>
            </a:r>
            <a:r>
              <a:rPr lang="en-GB" sz="2400" dirty="0" smtClean="0">
                <a:solidFill>
                  <a:srgbClr val="000094"/>
                </a:solidFill>
                <a:latin typeface="Trebuchet MS"/>
              </a:rPr>
              <a:t> </a:t>
            </a:r>
            <a:r>
              <a:rPr lang="en-GB" sz="2400" dirty="0" err="1" smtClean="0">
                <a:solidFill>
                  <a:srgbClr val="000094"/>
                </a:solidFill>
                <a:latin typeface="Trebuchet MS"/>
              </a:rPr>
              <a:t>Teilchen</a:t>
            </a:r>
            <a:r>
              <a:rPr lang="en-GB" sz="2400" dirty="0" smtClean="0">
                <a:solidFill>
                  <a:srgbClr val="000094"/>
                </a:solidFill>
                <a:latin typeface="Trebuchet MS"/>
              </a:rPr>
              <a:t> und </a:t>
            </a:r>
            <a:r>
              <a:rPr lang="en-GB" sz="2400" dirty="0" err="1" smtClean="0">
                <a:solidFill>
                  <a:srgbClr val="000094"/>
                </a:solidFill>
                <a:latin typeface="Trebuchet MS"/>
              </a:rPr>
              <a:t>alle</a:t>
            </a:r>
            <a:r>
              <a:rPr lang="en-GB" sz="2400" dirty="0" smtClean="0">
                <a:solidFill>
                  <a:srgbClr val="000094"/>
                </a:solidFill>
                <a:latin typeface="Trebuchet MS"/>
              </a:rPr>
              <a:t> </a:t>
            </a:r>
            <a:r>
              <a:rPr lang="en-GB" sz="2400" dirty="0" err="1" smtClean="0">
                <a:solidFill>
                  <a:srgbClr val="000094"/>
                </a:solidFill>
                <a:latin typeface="Trebuchet MS"/>
              </a:rPr>
              <a:t>Kräfte</a:t>
            </a:r>
            <a:r>
              <a:rPr lang="en-GB" sz="2400" dirty="0" smtClean="0">
                <a:solidFill>
                  <a:srgbClr val="000094"/>
                </a:solidFill>
                <a:latin typeface="Trebuchet MS"/>
              </a:rPr>
              <a:t> (</a:t>
            </a:r>
            <a:r>
              <a:rPr lang="en-GB" sz="2400" dirty="0" err="1" smtClean="0">
                <a:solidFill>
                  <a:srgbClr val="000094"/>
                </a:solidFill>
                <a:latin typeface="Trebuchet MS"/>
              </a:rPr>
              <a:t>auch</a:t>
            </a:r>
            <a:r>
              <a:rPr lang="en-GB" sz="2400" dirty="0" smtClean="0">
                <a:solidFill>
                  <a:srgbClr val="000094"/>
                </a:solidFill>
                <a:latin typeface="Trebuchet MS"/>
              </a:rPr>
              <a:t> die Gravitation) in </a:t>
            </a:r>
            <a:r>
              <a:rPr lang="en-GB" sz="2400" dirty="0" err="1" smtClean="0">
                <a:solidFill>
                  <a:srgbClr val="000094"/>
                </a:solidFill>
                <a:latin typeface="Trebuchet MS"/>
              </a:rPr>
              <a:t>einem</a:t>
            </a:r>
            <a:r>
              <a:rPr lang="en-GB" sz="2400" dirty="0" smtClean="0">
                <a:solidFill>
                  <a:srgbClr val="000094"/>
                </a:solidFill>
                <a:latin typeface="Trebuchet MS"/>
              </a:rPr>
              <a:t> </a:t>
            </a:r>
            <a:r>
              <a:rPr lang="en-GB" sz="2400" dirty="0" err="1" smtClean="0">
                <a:solidFill>
                  <a:srgbClr val="000094"/>
                </a:solidFill>
                <a:latin typeface="Trebuchet MS"/>
              </a:rPr>
              <a:t>einzigen</a:t>
            </a:r>
            <a:r>
              <a:rPr lang="en-GB" sz="2400" dirty="0" smtClean="0">
                <a:solidFill>
                  <a:srgbClr val="000094"/>
                </a:solidFill>
                <a:latin typeface="Trebuchet MS"/>
              </a:rPr>
              <a:t> </a:t>
            </a:r>
            <a:r>
              <a:rPr lang="en-GB" sz="2400" dirty="0" err="1" smtClean="0">
                <a:solidFill>
                  <a:srgbClr val="000094"/>
                </a:solidFill>
                <a:latin typeface="Trebuchet MS"/>
              </a:rPr>
              <a:t>Objekttyp</a:t>
            </a:r>
            <a:r>
              <a:rPr lang="en-GB" sz="2400" dirty="0" smtClean="0">
                <a:solidFill>
                  <a:srgbClr val="000094"/>
                </a:solidFill>
                <a:latin typeface="Trebuchet MS"/>
              </a:rPr>
              <a:t>, </a:t>
            </a:r>
            <a:r>
              <a:rPr lang="en-GB" sz="2400" dirty="0" err="1" smtClean="0">
                <a:solidFill>
                  <a:srgbClr val="000094"/>
                </a:solidFill>
                <a:latin typeface="Trebuchet MS"/>
              </a:rPr>
              <a:t>dem</a:t>
            </a:r>
            <a:r>
              <a:rPr lang="en-GB" sz="2400" dirty="0" smtClean="0">
                <a:solidFill>
                  <a:srgbClr val="000094"/>
                </a:solidFill>
                <a:latin typeface="Trebuchet MS"/>
              </a:rPr>
              <a:t> </a:t>
            </a:r>
            <a:r>
              <a:rPr lang="en-GB" sz="2400" dirty="0" smtClean="0">
                <a:solidFill>
                  <a:srgbClr val="800000"/>
                </a:solidFill>
                <a:latin typeface="Trebuchet MS"/>
              </a:rPr>
              <a:t>String. </a:t>
            </a:r>
            <a:r>
              <a:rPr lang="en-GB" sz="2400" dirty="0" err="1" smtClean="0">
                <a:solidFill>
                  <a:srgbClr val="000094"/>
                </a:solidFill>
                <a:latin typeface="Trebuchet MS"/>
              </a:rPr>
              <a:t>Wie</a:t>
            </a:r>
            <a:r>
              <a:rPr lang="en-GB" sz="2400" dirty="0" smtClean="0">
                <a:solidFill>
                  <a:srgbClr val="000094"/>
                </a:solidFill>
                <a:latin typeface="Trebuchet MS"/>
              </a:rPr>
              <a:t> </a:t>
            </a:r>
            <a:r>
              <a:rPr lang="en-GB" sz="2400" dirty="0" err="1" smtClean="0">
                <a:solidFill>
                  <a:srgbClr val="000094"/>
                </a:solidFill>
                <a:latin typeface="Trebuchet MS"/>
              </a:rPr>
              <a:t>Saiten</a:t>
            </a:r>
            <a:r>
              <a:rPr lang="en-GB" sz="2400" dirty="0" smtClean="0">
                <a:solidFill>
                  <a:srgbClr val="000094"/>
                </a:solidFill>
                <a:latin typeface="Trebuchet MS"/>
              </a:rPr>
              <a:t> </a:t>
            </a:r>
            <a:r>
              <a:rPr lang="en-GB" sz="2400" dirty="0" err="1" smtClean="0">
                <a:solidFill>
                  <a:srgbClr val="000094"/>
                </a:solidFill>
                <a:latin typeface="Trebuchet MS"/>
              </a:rPr>
              <a:t>können</a:t>
            </a:r>
            <a:r>
              <a:rPr lang="en-GB" sz="2400" dirty="0" smtClean="0">
                <a:solidFill>
                  <a:srgbClr val="000094"/>
                </a:solidFill>
                <a:latin typeface="Trebuchet MS"/>
              </a:rPr>
              <a:t> Strings </a:t>
            </a:r>
            <a:r>
              <a:rPr lang="en-GB" sz="2400" dirty="0" err="1" smtClean="0">
                <a:solidFill>
                  <a:srgbClr val="000094"/>
                </a:solidFill>
                <a:latin typeface="Trebuchet MS"/>
              </a:rPr>
              <a:t>verschieden</a:t>
            </a:r>
            <a:r>
              <a:rPr lang="en-GB" sz="2400" dirty="0" smtClean="0">
                <a:solidFill>
                  <a:srgbClr val="000094"/>
                </a:solidFill>
                <a:latin typeface="Trebuchet MS"/>
              </a:rPr>
              <a:t> </a:t>
            </a:r>
            <a:r>
              <a:rPr lang="en-GB" sz="2400" dirty="0" err="1" smtClean="0">
                <a:solidFill>
                  <a:srgbClr val="000094"/>
                </a:solidFill>
                <a:latin typeface="Trebuchet MS"/>
              </a:rPr>
              <a:t>vibrieren</a:t>
            </a:r>
            <a:r>
              <a:rPr lang="en-GB" sz="2400" dirty="0" smtClean="0">
                <a:solidFill>
                  <a:srgbClr val="000094"/>
                </a:solidFill>
                <a:latin typeface="Trebuchet MS"/>
              </a:rPr>
              <a:t>.</a:t>
            </a:r>
            <a:endParaRPr lang="en-GB" sz="2400" dirty="0" smtClean="0">
              <a:solidFill>
                <a:srgbClr val="800000"/>
              </a:solidFill>
              <a:latin typeface="Trebuchet MS"/>
            </a:endParaRPr>
          </a:p>
        </p:txBody>
      </p:sp>
      <p:sp>
        <p:nvSpPr>
          <p:cNvPr id="32" name="Rectangle 31"/>
          <p:cNvSpPr/>
          <p:nvPr/>
        </p:nvSpPr>
        <p:spPr bwMode="auto">
          <a:xfrm>
            <a:off x="203200" y="4792133"/>
            <a:ext cx="7061200" cy="7450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pic>
        <p:nvPicPr>
          <p:cNvPr id="22" name="Picture 21" descr="Violin.jpg"/>
          <p:cNvPicPr>
            <a:picLocks noChangeAspect="1"/>
          </p:cNvPicPr>
          <p:nvPr/>
        </p:nvPicPr>
        <p:blipFill>
          <a:blip r:embed="rId5"/>
          <a:stretch>
            <a:fillRect/>
          </a:stretch>
        </p:blipFill>
        <p:spPr>
          <a:xfrm>
            <a:off x="6711723" y="2302931"/>
            <a:ext cx="1921834" cy="2658536"/>
          </a:xfrm>
          <a:prstGeom prst="rect">
            <a:avLst/>
          </a:prstGeom>
        </p:spPr>
      </p:pic>
      <p:sp>
        <p:nvSpPr>
          <p:cNvPr id="33" name="Rectangle 32"/>
          <p:cNvSpPr/>
          <p:nvPr/>
        </p:nvSpPr>
        <p:spPr bwMode="auto">
          <a:xfrm>
            <a:off x="0" y="2184400"/>
            <a:ext cx="575733" cy="291253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31" name="Rectangle 30"/>
          <p:cNvSpPr>
            <a:spLocks noChangeArrowheads="1"/>
          </p:cNvSpPr>
          <p:nvPr/>
        </p:nvSpPr>
        <p:spPr bwMode="auto">
          <a:xfrm>
            <a:off x="611718" y="5040257"/>
            <a:ext cx="8532282" cy="1569660"/>
          </a:xfrm>
          <a:prstGeom prst="rect">
            <a:avLst/>
          </a:prstGeom>
          <a:noFill/>
          <a:ln w="9525">
            <a:noFill/>
            <a:miter lim="800000"/>
            <a:headEnd/>
            <a:tailEnd/>
          </a:ln>
        </p:spPr>
        <p:txBody>
          <a:bodyPr wrap="square">
            <a:prstTxWarp prst="textNoShape">
              <a:avLst/>
            </a:prstTxWarp>
            <a:spAutoFit/>
          </a:bodyPr>
          <a:lstStyle/>
          <a:p>
            <a:pPr algn="just"/>
            <a:r>
              <a:rPr lang="en-GB" sz="2400" dirty="0" err="1" smtClean="0">
                <a:solidFill>
                  <a:srgbClr val="000094"/>
                </a:solidFill>
                <a:latin typeface="Trebuchet MS"/>
              </a:rPr>
              <a:t>Kurz</a:t>
            </a:r>
            <a:r>
              <a:rPr lang="en-GB" sz="2400" dirty="0" smtClean="0">
                <a:solidFill>
                  <a:srgbClr val="000094"/>
                </a:solidFill>
                <a:latin typeface="Trebuchet MS"/>
              </a:rPr>
              <a:t> </a:t>
            </a:r>
            <a:r>
              <a:rPr lang="en-GB" sz="2400" dirty="0" err="1" smtClean="0">
                <a:solidFill>
                  <a:srgbClr val="000094"/>
                </a:solidFill>
                <a:latin typeface="Trebuchet MS"/>
              </a:rPr>
              <a:t>nach</a:t>
            </a:r>
            <a:r>
              <a:rPr lang="en-GB" sz="2400" dirty="0" smtClean="0">
                <a:solidFill>
                  <a:srgbClr val="000094"/>
                </a:solidFill>
                <a:latin typeface="Trebuchet MS"/>
              </a:rPr>
              <a:t> </a:t>
            </a:r>
            <a:r>
              <a:rPr lang="en-GB" sz="2400" dirty="0" err="1" smtClean="0">
                <a:solidFill>
                  <a:srgbClr val="000094"/>
                </a:solidFill>
                <a:latin typeface="Trebuchet MS"/>
              </a:rPr>
              <a:t>dem</a:t>
            </a:r>
            <a:r>
              <a:rPr lang="en-GB" sz="2400" dirty="0" smtClean="0">
                <a:solidFill>
                  <a:srgbClr val="000094"/>
                </a:solidFill>
                <a:latin typeface="Trebuchet MS"/>
              </a:rPr>
              <a:t> </a:t>
            </a:r>
            <a:r>
              <a:rPr lang="en-GB" sz="2400" dirty="0" err="1" smtClean="0">
                <a:solidFill>
                  <a:srgbClr val="000094"/>
                </a:solidFill>
                <a:latin typeface="Trebuchet MS"/>
              </a:rPr>
              <a:t>Urknall</a:t>
            </a:r>
            <a:r>
              <a:rPr lang="en-GB" sz="2400" dirty="0" smtClean="0">
                <a:solidFill>
                  <a:srgbClr val="000094"/>
                </a:solidFill>
                <a:latin typeface="Trebuchet MS"/>
              </a:rPr>
              <a:t> war die </a:t>
            </a:r>
            <a:r>
              <a:rPr lang="en-GB" sz="2400" dirty="0" err="1" smtClean="0">
                <a:solidFill>
                  <a:srgbClr val="000094"/>
                </a:solidFill>
                <a:latin typeface="Trebuchet MS"/>
              </a:rPr>
              <a:t>Materie</a:t>
            </a:r>
            <a:r>
              <a:rPr lang="en-GB" sz="2400" dirty="0" smtClean="0">
                <a:solidFill>
                  <a:srgbClr val="000094"/>
                </a:solidFill>
                <a:latin typeface="Trebuchet MS"/>
              </a:rPr>
              <a:t> auf </a:t>
            </a:r>
            <a:r>
              <a:rPr lang="en-GB" sz="2400" dirty="0" err="1" smtClean="0">
                <a:solidFill>
                  <a:srgbClr val="000094"/>
                </a:solidFill>
                <a:latin typeface="Trebuchet MS"/>
              </a:rPr>
              <a:t>kleinstem</a:t>
            </a:r>
            <a:r>
              <a:rPr lang="en-GB" sz="2400" dirty="0" smtClean="0">
                <a:solidFill>
                  <a:srgbClr val="000094"/>
                </a:solidFill>
                <a:latin typeface="Trebuchet MS"/>
              </a:rPr>
              <a:t> </a:t>
            </a:r>
            <a:r>
              <a:rPr lang="en-GB" sz="2400" dirty="0" err="1" smtClean="0">
                <a:solidFill>
                  <a:srgbClr val="000094"/>
                </a:solidFill>
                <a:latin typeface="Trebuchet MS"/>
              </a:rPr>
              <a:t>Raum</a:t>
            </a:r>
            <a:r>
              <a:rPr lang="en-GB" sz="2400" dirty="0" smtClean="0">
                <a:solidFill>
                  <a:srgbClr val="000094"/>
                </a:solidFill>
                <a:latin typeface="Trebuchet MS"/>
              </a:rPr>
              <a:t> </a:t>
            </a:r>
            <a:r>
              <a:rPr lang="en-GB" sz="2400" dirty="0" err="1" smtClean="0">
                <a:solidFill>
                  <a:srgbClr val="000094"/>
                </a:solidFill>
                <a:latin typeface="Trebuchet MS"/>
              </a:rPr>
              <a:t>vereint</a:t>
            </a:r>
            <a:r>
              <a:rPr lang="en-GB" sz="2400" dirty="0" smtClean="0">
                <a:solidFill>
                  <a:srgbClr val="000094"/>
                </a:solidFill>
                <a:latin typeface="Trebuchet MS"/>
              </a:rPr>
              <a:t> und die </a:t>
            </a:r>
            <a:r>
              <a:rPr lang="en-GB" sz="2400" dirty="0" err="1" smtClean="0">
                <a:solidFill>
                  <a:srgbClr val="000094"/>
                </a:solidFill>
                <a:latin typeface="Trebuchet MS"/>
              </a:rPr>
              <a:t>Kräfte</a:t>
            </a:r>
            <a:r>
              <a:rPr lang="en-GB" sz="2400" dirty="0" smtClean="0">
                <a:solidFill>
                  <a:srgbClr val="000094"/>
                </a:solidFill>
                <a:latin typeface="Trebuchet MS"/>
              </a:rPr>
              <a:t> </a:t>
            </a:r>
            <a:r>
              <a:rPr lang="en-GB" sz="2400" dirty="0" err="1" smtClean="0">
                <a:solidFill>
                  <a:srgbClr val="000094"/>
                </a:solidFill>
                <a:latin typeface="Trebuchet MS"/>
              </a:rPr>
              <a:t>waren</a:t>
            </a:r>
            <a:r>
              <a:rPr lang="en-GB" sz="2400" dirty="0" smtClean="0">
                <a:solidFill>
                  <a:srgbClr val="000094"/>
                </a:solidFill>
                <a:latin typeface="Trebuchet MS"/>
              </a:rPr>
              <a:t> </a:t>
            </a:r>
            <a:r>
              <a:rPr lang="en-GB" sz="2400" dirty="0" err="1" smtClean="0">
                <a:solidFill>
                  <a:srgbClr val="000094"/>
                </a:solidFill>
                <a:latin typeface="Trebuchet MS"/>
              </a:rPr>
              <a:t>alle</a:t>
            </a:r>
            <a:r>
              <a:rPr lang="en-GB" sz="2400" dirty="0" smtClean="0">
                <a:solidFill>
                  <a:srgbClr val="000094"/>
                </a:solidFill>
                <a:latin typeface="Trebuchet MS"/>
              </a:rPr>
              <a:t> </a:t>
            </a:r>
            <a:r>
              <a:rPr lang="en-GB" sz="2400" dirty="0" err="1" smtClean="0">
                <a:solidFill>
                  <a:srgbClr val="000094"/>
                </a:solidFill>
                <a:latin typeface="Trebuchet MS"/>
              </a:rPr>
              <a:t>gleich</a:t>
            </a:r>
            <a:r>
              <a:rPr lang="en-GB" sz="2400" dirty="0" smtClean="0">
                <a:solidFill>
                  <a:srgbClr val="000094"/>
                </a:solidFill>
                <a:latin typeface="Trebuchet MS"/>
              </a:rPr>
              <a:t>. </a:t>
            </a:r>
            <a:r>
              <a:rPr lang="en-GB" sz="2400" dirty="0" err="1" smtClean="0">
                <a:solidFill>
                  <a:srgbClr val="000094"/>
                </a:solidFill>
                <a:latin typeface="Trebuchet MS"/>
              </a:rPr>
              <a:t>Stringtheorie</a:t>
            </a:r>
            <a:r>
              <a:rPr lang="en-GB" sz="2400" dirty="0" smtClean="0">
                <a:solidFill>
                  <a:srgbClr val="000094"/>
                </a:solidFill>
                <a:latin typeface="Trebuchet MS"/>
              </a:rPr>
              <a:t> </a:t>
            </a:r>
            <a:r>
              <a:rPr lang="en-GB" sz="2400" dirty="0" err="1" smtClean="0">
                <a:solidFill>
                  <a:srgbClr val="000094"/>
                </a:solidFill>
                <a:latin typeface="Trebuchet MS"/>
              </a:rPr>
              <a:t>ist</a:t>
            </a:r>
            <a:r>
              <a:rPr lang="en-GB" sz="2400" dirty="0" smtClean="0">
                <a:solidFill>
                  <a:srgbClr val="000094"/>
                </a:solidFill>
                <a:latin typeface="Trebuchet MS"/>
              </a:rPr>
              <a:t> </a:t>
            </a:r>
            <a:r>
              <a:rPr lang="en-GB" sz="2400" dirty="0" err="1" smtClean="0">
                <a:solidFill>
                  <a:srgbClr val="000094"/>
                </a:solidFill>
                <a:latin typeface="Trebuchet MS"/>
              </a:rPr>
              <a:t>nötig</a:t>
            </a:r>
            <a:r>
              <a:rPr lang="en-GB" sz="2400" dirty="0" smtClean="0">
                <a:solidFill>
                  <a:srgbClr val="000094"/>
                </a:solidFill>
                <a:latin typeface="Trebuchet MS"/>
              </a:rPr>
              <a:t>, </a:t>
            </a:r>
            <a:r>
              <a:rPr lang="en-GB" sz="2400" dirty="0" err="1" smtClean="0">
                <a:solidFill>
                  <a:srgbClr val="000094"/>
                </a:solidFill>
                <a:latin typeface="Trebuchet MS"/>
              </a:rPr>
              <a:t>wenn</a:t>
            </a:r>
            <a:r>
              <a:rPr lang="en-GB" sz="2400" dirty="0" smtClean="0">
                <a:solidFill>
                  <a:srgbClr val="000094"/>
                </a:solidFill>
                <a:latin typeface="Trebuchet MS"/>
              </a:rPr>
              <a:t> </a:t>
            </a:r>
            <a:r>
              <a:rPr lang="en-GB" sz="2400" dirty="0" err="1" smtClean="0">
                <a:solidFill>
                  <a:srgbClr val="000094"/>
                </a:solidFill>
                <a:latin typeface="Trebuchet MS"/>
              </a:rPr>
              <a:t>wir</a:t>
            </a:r>
            <a:r>
              <a:rPr lang="en-GB" sz="2400" dirty="0" smtClean="0">
                <a:solidFill>
                  <a:srgbClr val="000094"/>
                </a:solidFill>
                <a:latin typeface="Trebuchet MS"/>
              </a:rPr>
              <a:t> </a:t>
            </a:r>
            <a:r>
              <a:rPr lang="en-GB" sz="2400" dirty="0" err="1" smtClean="0">
                <a:solidFill>
                  <a:srgbClr val="000094"/>
                </a:solidFill>
                <a:latin typeface="Trebuchet MS"/>
              </a:rPr>
              <a:t>wissen</a:t>
            </a:r>
            <a:r>
              <a:rPr lang="en-GB" sz="2400" dirty="0" smtClean="0">
                <a:solidFill>
                  <a:srgbClr val="000094"/>
                </a:solidFill>
                <a:latin typeface="Trebuchet MS"/>
              </a:rPr>
              <a:t> </a:t>
            </a:r>
            <a:r>
              <a:rPr lang="en-GB" sz="2400" dirty="0" err="1" smtClean="0">
                <a:solidFill>
                  <a:srgbClr val="000094"/>
                </a:solidFill>
                <a:latin typeface="Trebuchet MS"/>
              </a:rPr>
              <a:t>wollen</a:t>
            </a:r>
            <a:r>
              <a:rPr lang="en-GB" sz="2400" dirty="0" smtClean="0">
                <a:solidFill>
                  <a:srgbClr val="000094"/>
                </a:solidFill>
                <a:latin typeface="Trebuchet MS"/>
              </a:rPr>
              <a:t>, was </a:t>
            </a:r>
            <a:r>
              <a:rPr lang="en-GB" sz="2400" dirty="0" err="1" smtClean="0">
                <a:solidFill>
                  <a:srgbClr val="000094"/>
                </a:solidFill>
                <a:latin typeface="Trebuchet MS"/>
              </a:rPr>
              <a:t>bei</a:t>
            </a:r>
            <a:r>
              <a:rPr lang="en-GB" sz="2400" dirty="0" smtClean="0">
                <a:solidFill>
                  <a:srgbClr val="000094"/>
                </a:solidFill>
                <a:latin typeface="Trebuchet MS"/>
              </a:rPr>
              <a:t> ca. 10</a:t>
            </a:r>
            <a:r>
              <a:rPr lang="en-GB" sz="2400" baseline="30000" dirty="0" smtClean="0">
                <a:solidFill>
                  <a:srgbClr val="000094"/>
                </a:solidFill>
                <a:latin typeface="Trebuchet MS"/>
              </a:rPr>
              <a:t>-43</a:t>
            </a:r>
            <a:r>
              <a:rPr lang="en-GB" sz="2400" dirty="0" smtClean="0">
                <a:solidFill>
                  <a:srgbClr val="000094"/>
                </a:solidFill>
                <a:latin typeface="Trebuchet MS"/>
              </a:rPr>
              <a:t> s </a:t>
            </a:r>
            <a:r>
              <a:rPr lang="en-GB" sz="2400" dirty="0" err="1" smtClean="0">
                <a:solidFill>
                  <a:srgbClr val="000094"/>
                </a:solidFill>
                <a:latin typeface="Trebuchet MS"/>
              </a:rPr>
              <a:t>nach</a:t>
            </a:r>
            <a:r>
              <a:rPr lang="en-GB" sz="2400" dirty="0" smtClean="0">
                <a:solidFill>
                  <a:srgbClr val="000094"/>
                </a:solidFill>
                <a:latin typeface="Trebuchet MS"/>
              </a:rPr>
              <a:t> </a:t>
            </a:r>
            <a:r>
              <a:rPr lang="en-GB" sz="2400" dirty="0" err="1" smtClean="0">
                <a:solidFill>
                  <a:srgbClr val="000094"/>
                </a:solidFill>
                <a:latin typeface="Trebuchet MS"/>
              </a:rPr>
              <a:t>dem</a:t>
            </a:r>
            <a:r>
              <a:rPr lang="en-GB" sz="2400" dirty="0" smtClean="0">
                <a:solidFill>
                  <a:srgbClr val="000094"/>
                </a:solidFill>
                <a:latin typeface="Trebuchet MS"/>
              </a:rPr>
              <a:t> </a:t>
            </a:r>
            <a:r>
              <a:rPr lang="en-GB" sz="2400" dirty="0" err="1" smtClean="0">
                <a:solidFill>
                  <a:srgbClr val="000094"/>
                </a:solidFill>
                <a:latin typeface="Trebuchet MS"/>
              </a:rPr>
              <a:t>Urknall</a:t>
            </a:r>
            <a:r>
              <a:rPr lang="en-GB" sz="2400" dirty="0" smtClean="0">
                <a:solidFill>
                  <a:srgbClr val="000094"/>
                </a:solidFill>
                <a:latin typeface="Trebuchet MS"/>
              </a:rPr>
              <a:t> </a:t>
            </a:r>
            <a:r>
              <a:rPr lang="en-GB" sz="2400" dirty="0" err="1" smtClean="0">
                <a:solidFill>
                  <a:srgbClr val="000094"/>
                </a:solidFill>
                <a:latin typeface="Trebuchet MS"/>
              </a:rPr>
              <a:t>geschah</a:t>
            </a:r>
            <a:r>
              <a:rPr lang="en-GB" sz="2400" dirty="0" smtClean="0">
                <a:solidFill>
                  <a:srgbClr val="000094"/>
                </a:solidFill>
                <a:latin typeface="Trebuchet MS"/>
              </a:rPr>
              <a:t>.</a:t>
            </a:r>
            <a:endParaRPr lang="en-GB" sz="2400" dirty="0" smtClean="0">
              <a:solidFill>
                <a:srgbClr val="800000"/>
              </a:solidFill>
              <a:latin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3"/>
          <p:cNvSpPr>
            <a:spLocks noChangeArrowheads="1"/>
          </p:cNvSpPr>
          <p:nvPr/>
        </p:nvSpPr>
        <p:spPr bwMode="auto">
          <a:xfrm>
            <a:off x="8226425" y="1808163"/>
            <a:ext cx="184666" cy="307777"/>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51558" name="Group 4"/>
          <p:cNvGrpSpPr>
            <a:grpSpLocks/>
          </p:cNvGrpSpPr>
          <p:nvPr/>
        </p:nvGrpSpPr>
        <p:grpSpPr bwMode="auto">
          <a:xfrm>
            <a:off x="1536703" y="3132138"/>
            <a:ext cx="6246650" cy="3509962"/>
            <a:chOff x="960" y="1920"/>
            <a:chExt cx="4015" cy="2256"/>
          </a:xfrm>
        </p:grpSpPr>
        <p:pic>
          <p:nvPicPr>
            <p:cNvPr id="151560" name="Picture 5"/>
            <p:cNvPicPr>
              <a:picLocks noChangeAspect="1" noChangeArrowheads="1"/>
            </p:cNvPicPr>
            <p:nvPr/>
          </p:nvPicPr>
          <p:blipFill>
            <a:blip r:embed="rId2"/>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9" cy="178"/>
            </a:xfrm>
            <a:prstGeom prst="rect">
              <a:avLst/>
            </a:prstGeom>
            <a:noFill/>
            <a:ln w="9525">
              <a:noFill/>
              <a:miter lim="800000"/>
              <a:headEnd/>
              <a:tailEnd/>
            </a:ln>
          </p:spPr>
          <p:txBody>
            <a:bodyPr wrap="non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905"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2" y="3066"/>
              <a:ext cx="1303" cy="29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368300" y="982664"/>
            <a:ext cx="9328150" cy="2123658"/>
          </a:xfrm>
          <a:prstGeom prst="rect">
            <a:avLst/>
          </a:prstGeom>
          <a:noFill/>
          <a:ln w="9525">
            <a:noFill/>
            <a:miter lim="800000"/>
            <a:headEnd/>
            <a:tailEnd/>
          </a:ln>
        </p:spPr>
        <p:txBody>
          <a:bodyPr>
            <a:prstTxWarp prst="textNoShape">
              <a:avLst/>
            </a:prstTxWarp>
            <a:spAutoFit/>
          </a:bodyPr>
          <a:lstStyle/>
          <a:p>
            <a:r>
              <a:rPr lang="en-GB" sz="2200" dirty="0">
                <a:solidFill>
                  <a:srgbClr val="000094"/>
                </a:solidFill>
                <a:latin typeface="Trebuchet MS"/>
              </a:rPr>
              <a:t>Gravitation </a:t>
            </a:r>
            <a:r>
              <a:rPr lang="en-GB" sz="2200" dirty="0" err="1">
                <a:solidFill>
                  <a:srgbClr val="000094"/>
                </a:solidFill>
                <a:latin typeface="Trebuchet MS"/>
              </a:rPr>
              <a:t>scheint</a:t>
            </a:r>
            <a:r>
              <a:rPr lang="en-GB" sz="2200" dirty="0">
                <a:solidFill>
                  <a:srgbClr val="000094"/>
                </a:solidFill>
                <a:latin typeface="Trebuchet MS"/>
              </a:rPr>
              <a:t> 10</a:t>
            </a:r>
            <a:r>
              <a:rPr lang="en-GB" sz="2200" baseline="30000" dirty="0">
                <a:solidFill>
                  <a:srgbClr val="000094"/>
                </a:solidFill>
                <a:latin typeface="Trebuchet MS"/>
              </a:rPr>
              <a:t>-38</a:t>
            </a:r>
            <a:r>
              <a:rPr lang="en-GB" sz="2200" dirty="0">
                <a:solidFill>
                  <a:srgbClr val="000094"/>
                </a:solidFill>
                <a:latin typeface="Trebuchet MS"/>
              </a:rPr>
              <a:t> mal so </a:t>
            </a:r>
            <a:r>
              <a:rPr lang="en-GB" sz="2200" dirty="0" err="1">
                <a:solidFill>
                  <a:srgbClr val="000094"/>
                </a:solidFill>
                <a:latin typeface="Trebuchet MS"/>
              </a:rPr>
              <a:t>schwach</a:t>
            </a:r>
            <a:r>
              <a:rPr lang="en-GB" sz="2200" dirty="0">
                <a:solidFill>
                  <a:srgbClr val="000094"/>
                </a:solidFill>
                <a:latin typeface="Trebuchet MS"/>
              </a:rPr>
              <a:t> </a:t>
            </a:r>
            <a:r>
              <a:rPr lang="en-GB" sz="2200" dirty="0" err="1">
                <a:solidFill>
                  <a:srgbClr val="000094"/>
                </a:solidFill>
                <a:latin typeface="Trebuchet MS"/>
              </a:rPr>
              <a:t>im</a:t>
            </a:r>
            <a:r>
              <a:rPr lang="en-GB" sz="2200" dirty="0">
                <a:solidFill>
                  <a:srgbClr val="000094"/>
                </a:solidFill>
                <a:latin typeface="Trebuchet MS"/>
              </a:rPr>
              <a:t> </a:t>
            </a:r>
            <a:r>
              <a:rPr lang="en-GB" sz="2200" dirty="0" err="1">
                <a:solidFill>
                  <a:srgbClr val="000094"/>
                </a:solidFill>
                <a:latin typeface="Trebuchet MS"/>
              </a:rPr>
              <a:t>Vergleich</a:t>
            </a:r>
            <a:r>
              <a:rPr lang="en-GB" sz="2200" dirty="0">
                <a:solidFill>
                  <a:srgbClr val="000094"/>
                </a:solidFill>
                <a:latin typeface="Trebuchet MS"/>
              </a:rPr>
              <a:t> </a:t>
            </a:r>
            <a:r>
              <a:rPr lang="en-GB" sz="2200" dirty="0" err="1">
                <a:solidFill>
                  <a:srgbClr val="000094"/>
                </a:solidFill>
                <a:latin typeface="Trebuchet MS"/>
              </a:rPr>
              <a:t>zur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starken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Wechselwirkung</a:t>
            </a:r>
            <a:r>
              <a:rPr lang="en-GB" altLang="ja-JP" sz="2200" dirty="0">
                <a:solidFill>
                  <a:srgbClr val="000094"/>
                </a:solidFill>
                <a:latin typeface="Trebuchet MS"/>
                <a:ea typeface="ＭＳ Ｐゴシック" charset="-128"/>
                <a:cs typeface="ＭＳ Ｐゴシック" charset="-128"/>
              </a:rPr>
              <a:t> -&gt; </a:t>
            </a:r>
            <a:r>
              <a:rPr lang="en-GB" altLang="ja-JP" sz="2200" dirty="0" err="1">
                <a:solidFill>
                  <a:srgbClr val="000094"/>
                </a:solidFill>
                <a:latin typeface="Trebuchet MS"/>
                <a:ea typeface="ＭＳ Ｐゴシック" charset="-128"/>
                <a:cs typeface="ＭＳ Ｐゴシック" charset="-128"/>
              </a:rPr>
              <a:t>schwer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vereinbar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mit</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anderen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Kräften</a:t>
            </a:r>
            <a:r>
              <a:rPr lang="en-GB" altLang="ja-JP" sz="2200" dirty="0">
                <a:solidFill>
                  <a:srgbClr val="000094"/>
                </a:solidFill>
                <a:latin typeface="Trebuchet MS"/>
                <a:ea typeface="ＭＳ Ｐゴシック" charset="-128"/>
                <a:cs typeface="ＭＳ Ｐゴシック" charset="-128"/>
              </a:rPr>
              <a:t>!</a:t>
            </a:r>
          </a:p>
          <a:p>
            <a:r>
              <a:rPr lang="en-GB" altLang="ja-JP" sz="2200" dirty="0" err="1">
                <a:solidFill>
                  <a:srgbClr val="000094"/>
                </a:solidFill>
                <a:latin typeface="Trebuchet MS"/>
                <a:ea typeface="ＭＳ Ｐゴシック" charset="-128"/>
                <a:cs typeface="ＭＳ Ｐゴシック" charset="-128"/>
              </a:rPr>
              <a:t>Mögliches</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Modell</a:t>
            </a:r>
            <a:r>
              <a:rPr lang="en-GB" altLang="ja-JP" sz="2200" dirty="0">
                <a:solidFill>
                  <a:srgbClr val="000094"/>
                </a:solidFill>
                <a:latin typeface="Trebuchet MS"/>
                <a:ea typeface="ＭＳ Ｐゴシック" charset="-128"/>
                <a:cs typeface="ＭＳ Ｐゴシック" charset="-128"/>
              </a:rPr>
              <a:t>: </a:t>
            </a:r>
            <a:endParaRPr lang="en-GB" altLang="ja-JP" sz="2200" dirty="0">
              <a:solidFill>
                <a:schemeClr val="bg2"/>
              </a:solidFill>
              <a:latin typeface="Trebuchet MS"/>
              <a:ea typeface="ＭＳ Ｐゴシック" charset="-128"/>
              <a:cs typeface="ＭＳ Ｐゴシック" charset="-128"/>
            </a:endParaRP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Bekannte</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Teilchen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leben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im</a:t>
            </a:r>
            <a:r>
              <a:rPr lang="en-GB" altLang="ja-JP" sz="2200" dirty="0">
                <a:solidFill>
                  <a:schemeClr val="bg2"/>
                </a:solidFill>
                <a:latin typeface="Trebuchet MS"/>
                <a:ea typeface="ＭＳ Ｐゴシック" charset="-128"/>
                <a:cs typeface="ＭＳ Ｐゴシック" charset="-128"/>
              </a:rPr>
              <a:t> 3+1-dimensionalen </a:t>
            </a:r>
            <a:r>
              <a:rPr lang="en-GB" altLang="ja-JP" sz="2200" dirty="0" err="1">
                <a:solidFill>
                  <a:schemeClr val="bg2"/>
                </a:solidFill>
                <a:latin typeface="Trebuchet MS"/>
                <a:ea typeface="ＭＳ Ｐゴシック" charset="-128"/>
                <a:cs typeface="ＭＳ Ｐゴシック" charset="-128"/>
              </a:rPr>
              <a:t>Universum</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Brane</a:t>
            </a:r>
            <a:r>
              <a:rPr lang="en-GB" altLang="ja-JP" sz="2200" dirty="0">
                <a:solidFill>
                  <a:schemeClr val="bg2"/>
                </a:solidFill>
                <a:latin typeface="Trebuchet MS"/>
                <a:ea typeface="ＭＳ Ｐゴシック" charset="-128"/>
                <a:cs typeface="ＭＳ Ｐゴシック" charset="-128"/>
              </a:rPr>
              <a:t>)</a:t>
            </a: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a:solidFill>
                  <a:srgbClr val="FF0000"/>
                </a:solidFill>
                <a:latin typeface="Trebuchet MS"/>
                <a:ea typeface="ＭＳ Ｐゴシック" charset="-128"/>
                <a:cs typeface="ＭＳ Ｐゴシック" charset="-128"/>
              </a:rPr>
              <a:t>Gravitation </a:t>
            </a:r>
            <a:r>
              <a:rPr lang="en-GB" altLang="ja-JP" sz="2200" dirty="0" err="1">
                <a:solidFill>
                  <a:srgbClr val="FF0000"/>
                </a:solidFill>
                <a:latin typeface="Trebuchet MS"/>
                <a:ea typeface="ＭＳ Ｐゴシック" charset="-128"/>
                <a:cs typeface="ＭＳ Ｐゴシック" charset="-128"/>
              </a:rPr>
              <a:t>lebt</a:t>
            </a:r>
            <a:r>
              <a:rPr lang="en-GB" altLang="ja-JP" sz="2200" dirty="0">
                <a:solidFill>
                  <a:srgbClr val="FF0000"/>
                </a:solidFill>
                <a:latin typeface="Trebuchet MS"/>
                <a:ea typeface="ＭＳ Ｐゴシック" charset="-128"/>
                <a:cs typeface="ＭＳ Ｐゴシック" charset="-128"/>
              </a:rPr>
              <a:t> in </a:t>
            </a:r>
            <a:r>
              <a:rPr lang="en-GB" altLang="ja-JP" sz="2200" dirty="0" err="1">
                <a:solidFill>
                  <a:srgbClr val="FF0000"/>
                </a:solidFill>
                <a:latin typeface="Trebuchet MS"/>
                <a:ea typeface="ＭＳ Ｐゴシック" charset="-128"/>
                <a:cs typeface="ＭＳ Ｐゴシック" charset="-128"/>
              </a:rPr>
              <a:t>einem</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höherdimensionalen</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Universum</a:t>
            </a:r>
            <a:r>
              <a:rPr lang="en-GB" altLang="ja-JP" sz="2200" dirty="0">
                <a:solidFill>
                  <a:srgbClr val="FF0000"/>
                </a:solidFill>
                <a:latin typeface="Trebuchet MS"/>
                <a:ea typeface="ＭＳ Ｐゴシック" charset="-128"/>
                <a:cs typeface="ＭＳ Ｐゴシック" charset="-128"/>
              </a:rPr>
              <a:t> (Bulk)</a:t>
            </a:r>
          </a:p>
          <a:p>
            <a:pPr>
              <a:buFont typeface="Times" charset="0"/>
              <a:buChar char="•"/>
            </a:pPr>
            <a:r>
              <a:rPr lang="en-GB" altLang="ja-JP" sz="2200" dirty="0">
                <a:solidFill>
                  <a:schemeClr val="bg2"/>
                </a:solidFill>
                <a:latin typeface="Trebuchet MS"/>
                <a:ea typeface="ＭＳ Ｐゴシック" charset="-128"/>
                <a:cs typeface="ＭＳ Ｐゴシック" charset="-128"/>
              </a:rPr>
              <a:t> Extra-</a:t>
            </a:r>
            <a:r>
              <a:rPr lang="en-GB" altLang="ja-JP" sz="2200" dirty="0" err="1">
                <a:solidFill>
                  <a:schemeClr val="bg2"/>
                </a:solidFill>
                <a:latin typeface="Trebuchet MS"/>
                <a:ea typeface="ＭＳ Ｐゴシック" charset="-128"/>
                <a:cs typeface="ＭＳ Ｐゴシック" charset="-128"/>
              </a:rPr>
              <a:t>Dimensionen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sind</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aufgerollt</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mit</a:t>
            </a:r>
            <a:r>
              <a:rPr lang="en-GB" altLang="ja-JP" sz="2200" dirty="0">
                <a:solidFill>
                  <a:schemeClr val="bg2"/>
                </a:solidFill>
                <a:latin typeface="Trebuchet MS"/>
                <a:ea typeface="ＭＳ Ｐゴシック" charset="-128"/>
                <a:cs typeface="ＭＳ Ｐゴシック" charset="-128"/>
              </a:rPr>
              <a:t> Radius R</a:t>
            </a:r>
            <a:endParaRPr lang="en-US" sz="2200" dirty="0">
              <a:solidFill>
                <a:srgbClr val="000094"/>
              </a:solidFill>
              <a:latin typeface="Trebuchet MS"/>
              <a:ea typeface="ＭＳ Ｐゴシック" charset="-128"/>
              <a:cs typeface="ＭＳ Ｐゴシック" charset="-128"/>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47</a:t>
            </a:fld>
            <a:endParaRPr lang="en-US" b="0"/>
          </a:p>
        </p:txBody>
      </p:sp>
      <p:sp>
        <p:nvSpPr>
          <p:cNvPr id="17"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9"/>
                </a:solidFill>
                <a:latin typeface="Trebuchet MS"/>
              </a:rPr>
              <a:t>Gravitation und </a:t>
            </a: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8" name="Picture 17" descr="strings.jpg"/>
          <p:cNvPicPr>
            <a:picLocks noChangeAspect="1"/>
          </p:cNvPicPr>
          <p:nvPr/>
        </p:nvPicPr>
        <p:blipFill>
          <a:blip r:embed="rId3"/>
          <a:stretch>
            <a:fillRect/>
          </a:stretch>
        </p:blipFill>
        <p:spPr>
          <a:xfrm>
            <a:off x="516463" y="264166"/>
            <a:ext cx="939800" cy="7518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4" name="Rectangle 5"/>
          <p:cNvSpPr>
            <a:spLocks noChangeArrowheads="1"/>
          </p:cNvSpPr>
          <p:nvPr/>
        </p:nvSpPr>
        <p:spPr bwMode="auto">
          <a:xfrm>
            <a:off x="336550" y="1325568"/>
            <a:ext cx="9569450" cy="769441"/>
          </a:xfrm>
          <a:prstGeom prst="rect">
            <a:avLst/>
          </a:prstGeom>
          <a:noFill/>
          <a:ln w="9525">
            <a:noFill/>
            <a:miter lim="800000"/>
            <a:headEnd/>
            <a:tailEnd/>
          </a:ln>
        </p:spPr>
        <p:txBody>
          <a:bodyPr wrap="square">
            <a:prstTxWarp prst="textNoShape">
              <a:avLst/>
            </a:prstTxWarp>
            <a:spAutoFit/>
          </a:bodyPr>
          <a:lstStyle/>
          <a:p>
            <a:r>
              <a:rPr lang="en-GB" sz="2200" dirty="0">
                <a:solidFill>
                  <a:schemeClr val="tx1"/>
                </a:solidFill>
                <a:latin typeface="Trebuchet MS"/>
              </a:rPr>
              <a:t>Unser </a:t>
            </a:r>
            <a:r>
              <a:rPr lang="en-GB" sz="2200" dirty="0" err="1">
                <a:solidFill>
                  <a:schemeClr val="tx1"/>
                </a:solidFill>
                <a:latin typeface="Trebuchet MS"/>
              </a:rPr>
              <a:t>bekanntes</a:t>
            </a:r>
            <a:r>
              <a:rPr lang="en-GB" sz="2200" dirty="0">
                <a:solidFill>
                  <a:schemeClr val="tx1"/>
                </a:solidFill>
                <a:latin typeface="Trebuchet MS"/>
              </a:rPr>
              <a:t> </a:t>
            </a:r>
            <a:r>
              <a:rPr lang="en-GB" sz="2200" dirty="0" err="1">
                <a:solidFill>
                  <a:schemeClr val="tx1"/>
                </a:solidFill>
                <a:latin typeface="Trebuchet MS"/>
              </a:rPr>
              <a:t>Universum</a:t>
            </a:r>
            <a:r>
              <a:rPr lang="en-GB" sz="2200" dirty="0">
                <a:solidFill>
                  <a:schemeClr val="tx1"/>
                </a:solidFill>
                <a:latin typeface="Trebuchet MS"/>
              </a:rPr>
              <a:t>: 3 </a:t>
            </a:r>
            <a:r>
              <a:rPr lang="en-GB" sz="2200" dirty="0" err="1">
                <a:solidFill>
                  <a:schemeClr val="tx1"/>
                </a:solidFill>
                <a:latin typeface="Trebuchet MS"/>
              </a:rPr>
              <a:t>Raumdimensionen</a:t>
            </a:r>
            <a:r>
              <a:rPr lang="en-GB" sz="2200" dirty="0">
                <a:solidFill>
                  <a:schemeClr val="tx1"/>
                </a:solidFill>
                <a:latin typeface="Trebuchet MS"/>
              </a:rPr>
              <a:t> + 1 </a:t>
            </a:r>
            <a:r>
              <a:rPr lang="en-GB" sz="2200" dirty="0" err="1">
                <a:solidFill>
                  <a:schemeClr val="tx1"/>
                </a:solidFill>
                <a:latin typeface="Trebuchet MS"/>
              </a:rPr>
              <a:t>Zeitdimension</a:t>
            </a:r>
            <a:endParaRPr lang="en-GB" sz="2200" dirty="0">
              <a:solidFill>
                <a:schemeClr val="tx1"/>
              </a:solidFill>
              <a:latin typeface="Trebuchet MS"/>
            </a:endParaRPr>
          </a:p>
          <a:p>
            <a:r>
              <a:rPr lang="en-GB" sz="2200" dirty="0" err="1">
                <a:solidFill>
                  <a:schemeClr val="tx1"/>
                </a:solidFill>
                <a:latin typeface="Trebuchet MS"/>
              </a:rPr>
              <a:t>Stringtheorie</a:t>
            </a:r>
            <a:r>
              <a:rPr lang="en-GB" sz="2200" dirty="0">
                <a:solidFill>
                  <a:schemeClr val="tx1"/>
                </a:solidFill>
                <a:latin typeface="Trebuchet MS"/>
              </a:rPr>
              <a:t>: </a:t>
            </a:r>
            <a:r>
              <a:rPr lang="en-GB" sz="2200" dirty="0" err="1">
                <a:solidFill>
                  <a:schemeClr val="tx1"/>
                </a:solidFill>
                <a:latin typeface="Trebuchet MS"/>
              </a:rPr>
              <a:t>mindestens</a:t>
            </a:r>
            <a:r>
              <a:rPr lang="en-GB" sz="2200" dirty="0">
                <a:solidFill>
                  <a:schemeClr val="tx1"/>
                </a:solidFill>
                <a:latin typeface="Trebuchet MS"/>
              </a:rPr>
              <a:t> 9 + 1 </a:t>
            </a:r>
            <a:r>
              <a:rPr lang="en-GB" sz="2200" dirty="0" err="1">
                <a:solidFill>
                  <a:schemeClr val="tx1"/>
                </a:solidFill>
                <a:latin typeface="Trebuchet MS"/>
              </a:rPr>
              <a:t>Dimensionen</a:t>
            </a:r>
            <a:endParaRPr lang="en-US" sz="2200" dirty="0">
              <a:solidFill>
                <a:srgbClr val="000094"/>
              </a:solidFill>
              <a:latin typeface="Trebuchet MS"/>
            </a:endParaRPr>
          </a:p>
        </p:txBody>
      </p:sp>
      <p:sp>
        <p:nvSpPr>
          <p:cNvPr id="150535" name="Rectangle 6"/>
          <p:cNvSpPr>
            <a:spLocks noChangeArrowheads="1"/>
          </p:cNvSpPr>
          <p:nvPr/>
        </p:nvSpPr>
        <p:spPr bwMode="auto">
          <a:xfrm>
            <a:off x="3130553" y="6126172"/>
            <a:ext cx="3379138" cy="430887"/>
          </a:xfrm>
          <a:prstGeom prst="rect">
            <a:avLst/>
          </a:prstGeom>
          <a:noFill/>
          <a:ln w="9525">
            <a:noFill/>
            <a:miter lim="800000"/>
            <a:headEnd/>
            <a:tailEnd/>
          </a:ln>
        </p:spPr>
        <p:txBody>
          <a:bodyPr wrap="none">
            <a:prstTxWarp prst="textNoShape">
              <a:avLst/>
            </a:prstTxWarp>
            <a:spAutoFit/>
          </a:bodyPr>
          <a:lstStyle/>
          <a:p>
            <a:r>
              <a:rPr lang="en-GB" sz="2200" dirty="0">
                <a:solidFill>
                  <a:schemeClr val="tx1"/>
                </a:solidFill>
                <a:latin typeface="Trebuchet MS"/>
              </a:rPr>
              <a:t>2. Dimension: </a:t>
            </a:r>
            <a:r>
              <a:rPr lang="en-GB" sz="2200" dirty="0" err="1">
                <a:solidFill>
                  <a:schemeClr val="tx1"/>
                </a:solidFill>
                <a:latin typeface="Trebuchet MS"/>
              </a:rPr>
              <a:t>aufgerollt</a:t>
            </a:r>
            <a:endParaRPr lang="en-US" sz="2200" dirty="0">
              <a:solidFill>
                <a:srgbClr val="000094"/>
              </a:solidFill>
              <a:latin typeface="Trebuchet MS"/>
            </a:endParaRPr>
          </a:p>
        </p:txBody>
      </p:sp>
      <p:grpSp>
        <p:nvGrpSpPr>
          <p:cNvPr id="150536" name="Group 7"/>
          <p:cNvGrpSpPr>
            <a:grpSpLocks/>
          </p:cNvGrpSpPr>
          <p:nvPr/>
        </p:nvGrpSpPr>
        <p:grpSpPr bwMode="auto">
          <a:xfrm>
            <a:off x="1544638" y="2152658"/>
            <a:ext cx="6816726" cy="3927475"/>
            <a:chOff x="629" y="1356"/>
            <a:chExt cx="4294" cy="2474"/>
          </a:xfrm>
        </p:grpSpPr>
        <p:pic>
          <p:nvPicPr>
            <p:cNvPr id="150537" name="Picture 8" descr="60secs_extradim"/>
            <p:cNvPicPr>
              <a:picLocks noChangeAspect="1" noChangeArrowheads="1"/>
            </p:cNvPicPr>
            <p:nvPr/>
          </p:nvPicPr>
          <p:blipFill>
            <a:blip r:embed="rId2"/>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884" y="2171"/>
              <a:ext cx="2380" cy="288"/>
            </a:xfrm>
            <a:prstGeom prst="rect">
              <a:avLst/>
            </a:prstGeom>
            <a:noFill/>
            <a:ln w="9525">
              <a:noFill/>
              <a:miter lim="800000"/>
              <a:headEnd/>
              <a:tailEnd/>
            </a:ln>
          </p:spPr>
          <p:txBody>
            <a:bodyPr>
              <a:prstTxWarp prst="textNoShape">
                <a:avLst/>
              </a:prstTxWarp>
              <a:spAutoFit/>
            </a:bodyPr>
            <a:lstStyle/>
            <a:p>
              <a:r>
                <a:rPr lang="en-GB" sz="2400" dirty="0" err="1">
                  <a:solidFill>
                    <a:schemeClr val="bg1"/>
                  </a:solidFill>
                  <a:latin typeface="Trebuchet MS"/>
                </a:rPr>
                <a:t>Seilt</a:t>
              </a:r>
              <a:r>
                <a:rPr lang="en-GB" altLang="ja-JP" sz="2400" dirty="0" err="1">
                  <a:solidFill>
                    <a:schemeClr val="bg1"/>
                  </a:solidFill>
                  <a:latin typeface="Trebuchet MS"/>
                  <a:ea typeface="ＭＳ Ｐゴシック" charset="-128"/>
                  <a:cs typeface="ＭＳ Ｐゴシック" charset="-128"/>
                </a:rPr>
                <a:t>änzer</a:t>
              </a:r>
              <a:r>
                <a:rPr lang="en-GB" sz="2400" dirty="0">
                  <a:solidFill>
                    <a:schemeClr val="bg1"/>
                  </a:solidFill>
                  <a:latin typeface="Trebuchet MS"/>
                </a:rPr>
                <a:t>: 1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2220" y="3491"/>
              <a:ext cx="2238" cy="291"/>
            </a:xfrm>
            <a:prstGeom prst="rect">
              <a:avLst/>
            </a:prstGeom>
            <a:noFill/>
            <a:ln w="9525">
              <a:noFill/>
              <a:miter lim="800000"/>
              <a:headEnd/>
              <a:tailEnd/>
            </a:ln>
          </p:spPr>
          <p:txBody>
            <a:bodyPr wrap="none">
              <a:prstTxWarp prst="textNoShape">
                <a:avLst/>
              </a:prstTxWarp>
              <a:spAutoFit/>
            </a:bodyPr>
            <a:lstStyle/>
            <a:p>
              <a:r>
                <a:rPr lang="en-GB" sz="2400" dirty="0" err="1">
                  <a:solidFill>
                    <a:schemeClr val="bg1"/>
                  </a:solidFill>
                  <a:latin typeface="Trebuchet MS"/>
                </a:rPr>
                <a:t>Ameise</a:t>
              </a:r>
              <a:r>
                <a:rPr lang="en-GB" sz="2400" dirty="0">
                  <a:solidFill>
                    <a:schemeClr val="bg1"/>
                  </a:solidFill>
                  <a:latin typeface="Trebuchet MS"/>
                </a:rPr>
                <a:t>: 2 </a:t>
              </a:r>
              <a:r>
                <a:rPr lang="en-GB" sz="2400" dirty="0" err="1">
                  <a:solidFill>
                    <a:schemeClr val="bg1"/>
                  </a:solidFill>
                  <a:latin typeface="Trebuchet MS"/>
                </a:rPr>
                <a:t>Dimensionen</a:t>
              </a:r>
              <a:endParaRPr lang="en-US" sz="2400" dirty="0">
                <a:solidFill>
                  <a:srgbClr val="000094"/>
                </a:solidFill>
                <a:latin typeface="Trebuchet MS"/>
              </a:endParaRPr>
            </a:p>
          </p:txBody>
        </p:sp>
      </p:gr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48</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50533" name="Picture 4" descr="escher_extradim"/>
          <p:cNvPicPr>
            <a:picLocks noChangeAspect="1" noChangeArrowheads="1"/>
          </p:cNvPicPr>
          <p:nvPr/>
        </p:nvPicPr>
        <p:blipFill>
          <a:blip r:embed="rId3"/>
          <a:srcRect/>
          <a:stretch>
            <a:fillRect/>
          </a:stretch>
        </p:blipFill>
        <p:spPr bwMode="auto">
          <a:xfrm>
            <a:off x="563563" y="225425"/>
            <a:ext cx="1004887" cy="984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49</a:t>
            </a:fld>
            <a:endParaRPr lang="en-US" b="0" dirty="0">
              <a:solidFill>
                <a:schemeClr val="bg1"/>
              </a:solidFill>
            </a:endParaRPr>
          </a:p>
        </p:txBody>
      </p:sp>
      <p:sp>
        <p:nvSpPr>
          <p:cNvPr id="17" name="Rectangle 5"/>
          <p:cNvSpPr>
            <a:spLocks noChangeArrowheads="1"/>
          </p:cNvSpPr>
          <p:nvPr/>
        </p:nvSpPr>
        <p:spPr bwMode="auto">
          <a:xfrm>
            <a:off x="717555" y="1228719"/>
            <a:ext cx="8629645" cy="4955203"/>
          </a:xfrm>
          <a:prstGeom prst="rect">
            <a:avLst/>
          </a:prstGeom>
          <a:noFill/>
          <a:ln w="9525">
            <a:noFill/>
            <a:miter lim="800000"/>
            <a:headEnd/>
            <a:tailEnd/>
          </a:ln>
        </p:spPr>
        <p:txBody>
          <a:bodyPr wrap="square">
            <a:prstTxWarp prst="textNoShape">
              <a:avLst/>
            </a:prstTxWarp>
            <a:spAutoFit/>
          </a:bodyPr>
          <a:lstStyle/>
          <a:p>
            <a:pPr algn="just"/>
            <a:r>
              <a:rPr lang="en-US" sz="2000" b="0" dirty="0" err="1">
                <a:solidFill>
                  <a:schemeClr val="bg1"/>
                </a:solidFill>
                <a:latin typeface="Trebuchet MS"/>
                <a:ea typeface="ＭＳ Ｐゴシック" charset="-128"/>
                <a:cs typeface="ＭＳ Ｐゴシック" charset="-128"/>
              </a:rPr>
              <a:t>Wenn</a:t>
            </a:r>
            <a:r>
              <a:rPr lang="en-US" sz="2000" b="0" dirty="0">
                <a:solidFill>
                  <a:schemeClr val="bg1"/>
                </a:solidFill>
                <a:latin typeface="Trebuchet MS"/>
                <a:ea typeface="ＭＳ Ｐゴシック" charset="-128"/>
                <a:cs typeface="ＭＳ Ｐゴシック" charset="-128"/>
              </a:rPr>
              <a:t> die Gravitation </a:t>
            </a:r>
            <a:r>
              <a:rPr lang="en-US" sz="2000" b="0" dirty="0" err="1">
                <a:solidFill>
                  <a:schemeClr val="bg1"/>
                </a:solidFill>
                <a:latin typeface="Trebuchet MS"/>
                <a:ea typeface="ＭＳ Ｐゴシック" charset="-128"/>
                <a:cs typeface="ＭＳ Ｐゴシック" charset="-128"/>
              </a:rPr>
              <a:t>bei</a:t>
            </a:r>
            <a:r>
              <a:rPr lang="en-US" sz="2000" b="0" dirty="0">
                <a:solidFill>
                  <a:schemeClr val="bg1"/>
                </a:solidFill>
                <a:latin typeface="Trebuchet MS"/>
                <a:ea typeface="ＭＳ Ｐゴシック" charset="-128"/>
                <a:cs typeface="ＭＳ Ｐゴシック" charset="-128"/>
              </a:rPr>
              <a:t> </a:t>
            </a:r>
            <a:r>
              <a:rPr lang="en-US" sz="2000" b="0" dirty="0" err="1">
                <a:solidFill>
                  <a:schemeClr val="bg1"/>
                </a:solidFill>
                <a:latin typeface="Trebuchet MS"/>
                <a:ea typeface="ＭＳ Ｐゴシック" charset="-128"/>
                <a:cs typeface="ＭＳ Ｐゴシック" charset="-128"/>
              </a:rPr>
              <a:t>kleinen</a:t>
            </a:r>
            <a:r>
              <a:rPr lang="en-US" sz="2000" b="0" dirty="0">
                <a:solidFill>
                  <a:schemeClr val="bg1"/>
                </a:solidFill>
                <a:latin typeface="Trebuchet MS"/>
                <a:ea typeface="ＭＳ Ｐゴシック" charset="-128"/>
                <a:cs typeface="ＭＳ Ｐゴシック" charset="-128"/>
              </a:rPr>
              <a:t> </a:t>
            </a:r>
            <a:r>
              <a:rPr lang="en-US" sz="2000" b="0" dirty="0" err="1">
                <a:solidFill>
                  <a:schemeClr val="bg1"/>
                </a:solidFill>
                <a:latin typeface="Trebuchet MS"/>
                <a:ea typeface="ＭＳ Ｐゴシック" charset="-128"/>
                <a:cs typeface="ＭＳ Ｐゴシック" charset="-128"/>
              </a:rPr>
              <a:t>Distanzen</a:t>
            </a:r>
            <a:r>
              <a:rPr lang="en-US" sz="2000" b="0" dirty="0" smtClean="0">
                <a:solidFill>
                  <a:schemeClr val="bg1"/>
                </a:solidFill>
                <a:latin typeface="Trebuchet MS"/>
                <a:ea typeface="ＭＳ Ｐゴシック" charset="-128"/>
                <a:cs typeface="ＭＳ Ｐゴシック" charset="-128"/>
              </a:rPr>
              <a:t> stark </a:t>
            </a:r>
            <a:r>
              <a:rPr lang="en-US" sz="2000" b="0" dirty="0" err="1">
                <a:solidFill>
                  <a:schemeClr val="bg1"/>
                </a:solidFill>
                <a:latin typeface="Trebuchet MS"/>
                <a:ea typeface="ＭＳ Ｐゴシック" charset="-128"/>
                <a:cs typeface="ＭＳ Ｐゴシック" charset="-128"/>
              </a:rPr>
              <a:t>wird</a:t>
            </a:r>
            <a:r>
              <a:rPr lang="en-US" sz="2000" b="0" dirty="0">
                <a:solidFill>
                  <a:schemeClr val="bg1"/>
                </a:solidFill>
                <a:latin typeface="Trebuchet MS"/>
                <a:ea typeface="ＭＳ Ｐゴシック" charset="-128"/>
                <a:cs typeface="ＭＳ Ｐゴシック" charset="-128"/>
              </a:rPr>
              <a:t>, </a:t>
            </a:r>
            <a:r>
              <a:rPr lang="en-US" sz="2000" b="0" dirty="0" err="1">
                <a:solidFill>
                  <a:schemeClr val="bg1"/>
                </a:solidFill>
                <a:latin typeface="Trebuchet MS"/>
                <a:ea typeface="ＭＳ Ｐゴシック" charset="-128"/>
                <a:cs typeface="ＭＳ Ｐゴシック" charset="-128"/>
              </a:rPr>
              <a:t>kann</a:t>
            </a:r>
            <a:r>
              <a:rPr lang="en-US" sz="2000" b="0" dirty="0">
                <a:solidFill>
                  <a:schemeClr val="bg1"/>
                </a:solidFill>
                <a:latin typeface="Trebuchet MS"/>
                <a:ea typeface="ＭＳ Ｐゴシック" charset="-128"/>
                <a:cs typeface="ＭＳ Ｐゴシック" charset="-128"/>
              </a:rPr>
              <a:t> der LHC </a:t>
            </a:r>
            <a:r>
              <a:rPr lang="en-US" sz="2000" b="0" dirty="0" err="1">
                <a:solidFill>
                  <a:schemeClr val="bg1"/>
                </a:solidFill>
                <a:latin typeface="Trebuchet MS"/>
                <a:ea typeface="ＭＳ Ｐゴシック" charset="-128"/>
                <a:cs typeface="ＭＳ Ｐゴシック" charset="-128"/>
              </a:rPr>
              <a:t>auch</a:t>
            </a:r>
            <a:r>
              <a:rPr lang="en-US" sz="2000" b="0" dirty="0">
                <a:solidFill>
                  <a:schemeClr val="bg1"/>
                </a:solidFill>
                <a:latin typeface="Trebuchet MS"/>
                <a:ea typeface="ＭＳ Ｐゴシック" charset="-128"/>
                <a:cs typeface="ＭＳ Ｐゴシック" charset="-128"/>
              </a:rPr>
              <a:t> (Mini-) </a:t>
            </a:r>
            <a:r>
              <a:rPr lang="en-US" sz="2000" b="0" dirty="0" err="1" smtClean="0">
                <a:solidFill>
                  <a:schemeClr val="bg1"/>
                </a:solidFill>
                <a:latin typeface="Trebuchet MS"/>
                <a:ea typeface="ＭＳ Ｐゴシック" charset="-128"/>
                <a:cs typeface="ＭＳ Ｐゴシック" charset="-128"/>
              </a:rPr>
              <a:t>schwarze</a:t>
            </a:r>
            <a:r>
              <a:rPr lang="en-US" sz="2000" b="0" dirty="0" smtClean="0">
                <a:solidFill>
                  <a:schemeClr val="bg1"/>
                </a:solidFill>
                <a:latin typeface="Trebuchet MS"/>
                <a:ea typeface="ＭＳ Ｐゴシック" charset="-128"/>
                <a:cs typeface="ＭＳ Ｐゴシック" charset="-128"/>
              </a:rPr>
              <a:t> </a:t>
            </a:r>
            <a:r>
              <a:rPr lang="en-US" sz="2000" b="0" dirty="0" err="1">
                <a:solidFill>
                  <a:schemeClr val="bg1"/>
                </a:solidFill>
                <a:latin typeface="Trebuchet MS"/>
                <a:ea typeface="ＭＳ Ｐゴシック" charset="-128"/>
                <a:cs typeface="ＭＳ Ｐゴシック" charset="-128"/>
              </a:rPr>
              <a:t>L</a:t>
            </a:r>
            <a:r>
              <a:rPr lang="en-US" altLang="ja-JP" sz="2000" b="0" dirty="0" err="1">
                <a:solidFill>
                  <a:schemeClr val="bg1"/>
                </a:solidFill>
                <a:latin typeface="Trebuchet MS"/>
                <a:ea typeface="ＭＳ Ｐゴシック" charset="-128"/>
                <a:cs typeface="ＭＳ Ｐゴシック" charset="-128"/>
              </a:rPr>
              <a:t>öcher</a:t>
            </a:r>
            <a:r>
              <a:rPr lang="en-US" altLang="ja-JP" sz="2000" b="0" dirty="0">
                <a:solidFill>
                  <a:schemeClr val="bg1"/>
                </a:solidFill>
                <a:latin typeface="Trebuchet MS"/>
                <a:ea typeface="ＭＳ Ｐゴシック" charset="-128"/>
                <a:cs typeface="ＭＳ Ｐゴシック" charset="-128"/>
              </a:rPr>
              <a:t> (Ø 10</a:t>
            </a:r>
            <a:r>
              <a:rPr lang="en-US" altLang="ja-JP" sz="2000" b="0" baseline="30000" dirty="0">
                <a:solidFill>
                  <a:schemeClr val="bg1"/>
                </a:solidFill>
                <a:latin typeface="Trebuchet MS"/>
                <a:ea typeface="ＭＳ Ｐゴシック" charset="-128"/>
                <a:cs typeface="ＭＳ Ｐゴシック" charset="-128"/>
              </a:rPr>
              <a:t>-</a:t>
            </a:r>
            <a:r>
              <a:rPr lang="en-US" altLang="ja-JP" sz="2000" b="0" baseline="30000" dirty="0" smtClean="0">
                <a:solidFill>
                  <a:schemeClr val="bg1"/>
                </a:solidFill>
                <a:latin typeface="Trebuchet MS"/>
                <a:ea typeface="ＭＳ Ｐゴシック" charset="-128"/>
                <a:cs typeface="ＭＳ Ｐゴシック" charset="-128"/>
              </a:rPr>
              <a:t>18 </a:t>
            </a:r>
            <a:r>
              <a:rPr lang="en-US" altLang="ja-JP" sz="2000" b="0" dirty="0" smtClean="0">
                <a:solidFill>
                  <a:schemeClr val="bg1"/>
                </a:solidFill>
                <a:latin typeface="Trebuchet MS"/>
                <a:ea typeface="ＭＳ Ｐゴシック" charset="-128"/>
                <a:cs typeface="ＭＳ Ｐゴシック" charset="-128"/>
              </a:rPr>
              <a:t>m</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produzieren</a:t>
            </a:r>
            <a:r>
              <a:rPr lang="en-US" altLang="ja-JP" sz="2000" b="0" dirty="0">
                <a:solidFill>
                  <a:schemeClr val="bg1"/>
                </a:solidFill>
                <a:latin typeface="Trebuchet MS"/>
                <a:ea typeface="ＭＳ Ｐゴシック" charset="-128"/>
                <a:cs typeface="ＭＳ Ｐゴシック" charset="-128"/>
              </a:rPr>
              <a:t>!</a:t>
            </a:r>
            <a:r>
              <a:rPr lang="en-US" altLang="ja-JP" sz="2400" b="0" dirty="0">
                <a:solidFill>
                  <a:schemeClr val="bg1"/>
                </a:solidFill>
                <a:latin typeface="Trebuchet MS"/>
                <a:ea typeface="ＭＳ Ｐゴシック" charset="-128"/>
                <a:cs typeface="ＭＳ Ｐゴシック" charset="-128"/>
              </a:rPr>
              <a:t> </a:t>
            </a:r>
          </a:p>
          <a:p>
            <a:pPr algn="just"/>
            <a:endParaRPr lang="en-US" altLang="ja-JP" sz="2400" b="0" dirty="0">
              <a:solidFill>
                <a:schemeClr val="bg1"/>
              </a:solidFill>
              <a:latin typeface="Trebuchet MS"/>
              <a:ea typeface="ＭＳ Ｐゴシック" charset="-128"/>
              <a:cs typeface="ＭＳ Ｐゴシック" charset="-128"/>
            </a:endParaRPr>
          </a:p>
          <a:p>
            <a:pPr algn="just"/>
            <a:endParaRPr lang="en-US" altLang="ja-JP" sz="2400" b="0" dirty="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endParaRPr lang="en-US" altLang="ja-JP" sz="2400" b="0" dirty="0" smtClean="0">
              <a:solidFill>
                <a:schemeClr val="bg1"/>
              </a:solidFill>
              <a:ea typeface="ＭＳ Ｐゴシック" charset="-128"/>
              <a:cs typeface="ＭＳ Ｐゴシック" charset="-128"/>
            </a:endParaRPr>
          </a:p>
          <a:p>
            <a:pPr algn="just"/>
            <a:r>
              <a:rPr lang="en-US" altLang="ja-JP" sz="2000" b="0" dirty="0" err="1" smtClean="0">
                <a:solidFill>
                  <a:schemeClr val="bg1"/>
                </a:solidFill>
                <a:latin typeface="Trebuchet MS"/>
                <a:ea typeface="ＭＳ Ｐゴシック" charset="-128"/>
                <a:cs typeface="ＭＳ Ｐゴシック" charset="-128"/>
              </a:rPr>
              <a:t>Sie</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sollten</a:t>
            </a:r>
            <a:r>
              <a:rPr lang="en-US" altLang="ja-JP" sz="2000" b="0" dirty="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jedoch</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durch</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quantenmechanische</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Effekte</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sehr</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schnell</a:t>
            </a:r>
            <a:r>
              <a:rPr lang="en-US" altLang="ja-JP" sz="2000" b="0" dirty="0">
                <a:solidFill>
                  <a:schemeClr val="bg1"/>
                </a:solidFill>
                <a:latin typeface="Trebuchet MS"/>
                <a:ea typeface="ＭＳ Ｐゴシック" charset="-128"/>
                <a:cs typeface="ＭＳ Ｐゴシック" charset="-128"/>
              </a:rPr>
              <a:t> (~10</a:t>
            </a:r>
            <a:r>
              <a:rPr lang="en-US" altLang="ja-JP" sz="2000" b="0" baseline="30000" dirty="0">
                <a:solidFill>
                  <a:schemeClr val="bg1"/>
                </a:solidFill>
                <a:latin typeface="Trebuchet MS"/>
                <a:ea typeface="ＭＳ Ｐゴシック" charset="-128"/>
                <a:cs typeface="ＭＳ Ｐゴシック" charset="-128"/>
              </a:rPr>
              <a:t>-</a:t>
            </a:r>
            <a:r>
              <a:rPr lang="en-US" altLang="ja-JP" sz="2000" b="0" baseline="30000" dirty="0" smtClean="0">
                <a:solidFill>
                  <a:schemeClr val="bg1"/>
                </a:solidFill>
                <a:latin typeface="Trebuchet MS"/>
                <a:ea typeface="ＭＳ Ｐゴシック" charset="-128"/>
                <a:cs typeface="ＭＳ Ｐゴシック" charset="-128"/>
              </a:rPr>
              <a:t>35</a:t>
            </a:r>
            <a:r>
              <a:rPr lang="en-US" altLang="ja-JP" sz="2000" b="0" dirty="0" smtClean="0">
                <a:solidFill>
                  <a:schemeClr val="bg1"/>
                </a:solidFill>
                <a:latin typeface="Trebuchet MS"/>
                <a:ea typeface="ＭＳ Ｐゴシック" charset="-128"/>
                <a:cs typeface="ＭＳ Ｐゴシック" charset="-128"/>
              </a:rPr>
              <a:t>s) </a:t>
            </a:r>
            <a:r>
              <a:rPr lang="en-US" altLang="ja-JP" sz="2000" b="0" dirty="0" err="1">
                <a:solidFill>
                  <a:schemeClr val="bg1"/>
                </a:solidFill>
                <a:latin typeface="Trebuchet MS"/>
                <a:ea typeface="ＭＳ Ｐゴシック" charset="-128"/>
                <a:cs typeface="ＭＳ Ｐゴシック" charset="-128"/>
              </a:rPr>
              <a:t>verdampfen</a:t>
            </a:r>
            <a:r>
              <a:rPr lang="en-US" altLang="ja-JP" sz="2000" b="0" dirty="0">
                <a:solidFill>
                  <a:schemeClr val="bg1"/>
                </a:solidFill>
                <a:latin typeface="Trebuchet MS"/>
                <a:ea typeface="ＭＳ Ｐゴシック" charset="-128"/>
                <a:cs typeface="ＭＳ Ｐゴシック" charset="-128"/>
              </a:rPr>
              <a:t> (Hawking-</a:t>
            </a:r>
            <a:r>
              <a:rPr lang="en-US" altLang="ja-JP" sz="2000" b="0" dirty="0" err="1">
                <a:solidFill>
                  <a:schemeClr val="bg1"/>
                </a:solidFill>
                <a:latin typeface="Trebuchet MS"/>
                <a:ea typeface="ＭＳ Ｐゴシック" charset="-128"/>
                <a:cs typeface="ＭＳ Ｐゴシック" charset="-128"/>
              </a:rPr>
              <a:t>Strahlung</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unter</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Erzeugung</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aller</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möglichen</a:t>
            </a:r>
            <a:r>
              <a:rPr lang="en-US" altLang="ja-JP" sz="2000" b="0" dirty="0">
                <a:solidFill>
                  <a:schemeClr val="bg1"/>
                </a:solidFill>
                <a:latin typeface="Trebuchet MS"/>
                <a:ea typeface="ＭＳ Ｐゴシック" charset="-128"/>
                <a:cs typeface="ＭＳ Ｐゴシック" charset="-128"/>
              </a:rPr>
              <a:t> </a:t>
            </a:r>
            <a:r>
              <a:rPr lang="en-US" altLang="ja-JP" sz="2000" b="0" dirty="0" err="1">
                <a:solidFill>
                  <a:schemeClr val="bg1"/>
                </a:solidFill>
                <a:latin typeface="Trebuchet MS"/>
                <a:ea typeface="ＭＳ Ｐゴシック" charset="-128"/>
                <a:cs typeface="ＭＳ Ｐゴシック" charset="-128"/>
              </a:rPr>
              <a:t>Standardmodellteilchen</a:t>
            </a:r>
            <a:r>
              <a:rPr lang="en-US" altLang="ja-JP" sz="2000" b="0" dirty="0" smtClean="0">
                <a:solidFill>
                  <a:schemeClr val="bg1"/>
                </a:solidFill>
                <a:latin typeface="Trebuchet MS"/>
                <a:ea typeface="ＭＳ Ｐゴシック" charset="-128"/>
                <a:cs typeface="ＭＳ Ｐゴシック" charset="-128"/>
              </a:rPr>
              <a:t>.</a:t>
            </a:r>
          </a:p>
          <a:p>
            <a:pPr algn="just"/>
            <a:r>
              <a:rPr lang="en-US" altLang="ja-JP" sz="2000" b="0" dirty="0" err="1" smtClean="0">
                <a:solidFill>
                  <a:schemeClr val="bg1"/>
                </a:solidFill>
                <a:latin typeface="Trebuchet MS"/>
                <a:ea typeface="ＭＳ Ｐゴシック" charset="-128"/>
                <a:cs typeface="ＭＳ Ｐゴシック" charset="-128"/>
              </a:rPr>
              <a:t>Bisher</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wurden</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jedoch</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keine</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solchen</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schwarzen</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Löcher</a:t>
            </a:r>
            <a:r>
              <a:rPr lang="en-US" altLang="ja-JP" sz="2000" b="0" dirty="0" smtClean="0">
                <a:solidFill>
                  <a:schemeClr val="bg1"/>
                </a:solidFill>
                <a:latin typeface="Trebuchet MS"/>
                <a:ea typeface="ＭＳ Ｐゴシック" charset="-128"/>
                <a:cs typeface="ＭＳ Ｐゴシック" charset="-128"/>
              </a:rPr>
              <a:t> </a:t>
            </a:r>
            <a:r>
              <a:rPr lang="en-US" altLang="ja-JP" sz="2000" b="0" dirty="0" err="1" smtClean="0">
                <a:solidFill>
                  <a:schemeClr val="bg1"/>
                </a:solidFill>
                <a:latin typeface="Trebuchet MS"/>
                <a:ea typeface="ＭＳ Ｐゴシック" charset="-128"/>
                <a:cs typeface="ＭＳ Ｐゴシック" charset="-128"/>
              </a:rPr>
              <a:t>gefunden</a:t>
            </a:r>
            <a:r>
              <a:rPr lang="en-US" altLang="ja-JP" sz="2000" b="0" dirty="0" smtClean="0">
                <a:solidFill>
                  <a:schemeClr val="bg1"/>
                </a:solidFill>
                <a:latin typeface="Trebuchet MS"/>
                <a:ea typeface="ＭＳ Ｐゴシック" charset="-128"/>
                <a:cs typeface="ＭＳ Ｐゴシック" charset="-128"/>
              </a:rPr>
              <a:t>.</a:t>
            </a:r>
            <a:endParaRPr lang="en-US" altLang="ja-JP" sz="2000" b="0" dirty="0">
              <a:solidFill>
                <a:schemeClr val="bg1"/>
              </a:solidFill>
              <a:latin typeface="Trebuchet MS"/>
              <a:ea typeface="ＭＳ Ｐゴシック" charset="-128"/>
              <a:cs typeface="ＭＳ Ｐゴシック" charset="-128"/>
            </a:endParaRPr>
          </a:p>
        </p:txBody>
      </p:sp>
      <p:sp>
        <p:nvSpPr>
          <p:cNvPr id="18" name="Rectangle 4"/>
          <p:cNvSpPr>
            <a:spLocks noChangeArrowheads="1"/>
          </p:cNvSpPr>
          <p:nvPr/>
        </p:nvSpPr>
        <p:spPr bwMode="auto">
          <a:xfrm>
            <a:off x="2296663" y="469901"/>
            <a:ext cx="5646873" cy="646331"/>
          </a:xfrm>
          <a:prstGeom prst="rect">
            <a:avLst/>
          </a:prstGeom>
          <a:solidFill>
            <a:schemeClr val="bg1">
              <a:alpha val="68000"/>
            </a:schemeClr>
          </a:solidFill>
          <a:ln w="9525">
            <a:noFill/>
            <a:miter lim="800000"/>
            <a:headEnd/>
            <a:tailEnd/>
          </a:ln>
        </p:spPr>
        <p:txBody>
          <a:bodyPr wrap="none">
            <a:prstTxWarp prst="textNoShape">
              <a:avLst/>
            </a:prstTxWarp>
            <a:spAutoFit/>
          </a:bodyPr>
          <a:lstStyle/>
          <a:p>
            <a:r>
              <a:rPr lang="en-US" sz="3600" dirty="0" err="1" smtClean="0">
                <a:solidFill>
                  <a:schemeClr val="tx1"/>
                </a:solidFill>
                <a:latin typeface="Trebuchet MS"/>
              </a:rPr>
              <a:t>Schwarze</a:t>
            </a:r>
            <a:r>
              <a:rPr lang="en-US" sz="3600" dirty="0" smtClean="0">
                <a:solidFill>
                  <a:schemeClr val="tx1"/>
                </a:solidFill>
                <a:latin typeface="Trebuchet MS"/>
              </a:rPr>
              <a:t> </a:t>
            </a:r>
            <a:r>
              <a:rPr lang="en-US" sz="3600" dirty="0" err="1" smtClean="0">
                <a:solidFill>
                  <a:schemeClr val="tx1"/>
                </a:solidFill>
                <a:latin typeface="Trebuchet MS"/>
              </a:rPr>
              <a:t>Löcher</a:t>
            </a:r>
            <a:r>
              <a:rPr lang="en-US" sz="3600" dirty="0" smtClean="0">
                <a:solidFill>
                  <a:schemeClr val="tx1"/>
                </a:solidFill>
                <a:latin typeface="Trebuchet MS"/>
              </a:rPr>
              <a:t> am LHC</a:t>
            </a:r>
            <a:endParaRPr lang="en-US" sz="3600" dirty="0">
              <a:solidFill>
                <a:schemeClr val="tx1"/>
              </a:solidFill>
              <a:latin typeface="Trebuchet MS"/>
            </a:endParaRPr>
          </a:p>
        </p:txBody>
      </p:sp>
      <p:pic>
        <p:nvPicPr>
          <p:cNvPr id="2" name="Picture 1" descr="blackhole_ATL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503" y="3073400"/>
            <a:ext cx="934696" cy="800100"/>
          </a:xfrm>
          <a:prstGeom prst="rect">
            <a:avLst/>
          </a:prstGeom>
        </p:spPr>
      </p:pic>
      <p:sp>
        <p:nvSpPr>
          <p:cNvPr id="10"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41908451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651816" y="515965"/>
            <a:ext cx="9050883" cy="32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600" b="0" dirty="0" smtClean="0">
                <a:solidFill>
                  <a:srgbClr val="FFCC33"/>
                </a:solidFill>
                <a:latin typeface="Calibri"/>
                <a:cs typeface="Calibri"/>
              </a:rPr>
              <a:t>Gravitationswellen</a:t>
            </a:r>
            <a:r>
              <a:rPr lang="de-CH" sz="3600" b="0" dirty="0" smtClean="0">
                <a:solidFill>
                  <a:srgbClr val="FFFF66"/>
                </a:solidFill>
                <a:latin typeface="Calibri"/>
                <a:cs typeface="Calibri"/>
              </a:rPr>
              <a:t> </a:t>
            </a:r>
            <a:r>
              <a:rPr lang="de-CH" sz="3600" b="0" dirty="0" smtClean="0">
                <a:solidFill>
                  <a:schemeClr val="bg1"/>
                </a:solidFill>
                <a:latin typeface="Calibri"/>
                <a:cs typeface="Calibri"/>
              </a:rPr>
              <a:t> - eine </a:t>
            </a:r>
            <a:r>
              <a:rPr lang="de-CH" sz="3600" b="0" dirty="0">
                <a:solidFill>
                  <a:schemeClr val="bg1"/>
                </a:solidFill>
                <a:latin typeface="Calibri"/>
                <a:cs typeface="Calibri"/>
              </a:rPr>
              <a:t>neue Ära der Physik</a:t>
            </a:r>
          </a:p>
          <a:p>
            <a:pPr>
              <a:lnSpc>
                <a:spcPts val="3500"/>
              </a:lnSpc>
            </a:pPr>
            <a:r>
              <a:rPr lang="de-CH" sz="3600" b="0" dirty="0">
                <a:solidFill>
                  <a:srgbClr val="FFFF66"/>
                </a:solidFill>
                <a:latin typeface="Calibri"/>
                <a:cs typeface="Calibri"/>
              </a:rPr>
              <a:t>	</a:t>
            </a:r>
            <a:r>
              <a:rPr lang="de-CH" sz="2800" b="0" dirty="0" smtClean="0">
                <a:solidFill>
                  <a:schemeClr val="bg1"/>
                </a:solidFill>
                <a:latin typeface="Calibri"/>
                <a:cs typeface="Calibri"/>
              </a:rPr>
              <a:t>Erforschung der gewaltigsten Ereignisse im Universum</a:t>
            </a:r>
          </a:p>
          <a:p>
            <a:pPr>
              <a:lnSpc>
                <a:spcPts val="3500"/>
              </a:lnSpc>
            </a:pPr>
            <a:r>
              <a:rPr lang="de-CH" sz="2800" b="0" dirty="0">
                <a:solidFill>
                  <a:schemeClr val="bg1"/>
                </a:solidFill>
                <a:latin typeface="Calibri"/>
                <a:cs typeface="Calibri"/>
              </a:rPr>
              <a:t>	</a:t>
            </a:r>
            <a:r>
              <a:rPr lang="de-CH" sz="2800" b="0" dirty="0" smtClean="0">
                <a:solidFill>
                  <a:schemeClr val="bg1"/>
                </a:solidFill>
                <a:latin typeface="Calibri"/>
                <a:cs typeface="Calibri"/>
              </a:rPr>
              <a:t>	</a:t>
            </a:r>
            <a:r>
              <a:rPr lang="de-CH" sz="2800" b="0" dirty="0" smtClean="0">
                <a:solidFill>
                  <a:srgbClr val="FFCC33"/>
                </a:solidFill>
                <a:latin typeface="Calibri"/>
                <a:cs typeface="Calibri"/>
              </a:rPr>
              <a:t>- ohne Aussendung von Licht</a:t>
            </a:r>
          </a:p>
          <a:p>
            <a:pPr>
              <a:lnSpc>
                <a:spcPts val="2000"/>
              </a:lnSpc>
            </a:pPr>
            <a:r>
              <a:rPr lang="de-CH" sz="2800" b="0" dirty="0">
                <a:solidFill>
                  <a:schemeClr val="bg1"/>
                </a:solidFill>
                <a:latin typeface="Calibri"/>
                <a:cs typeface="Calibri"/>
              </a:rPr>
              <a:t>	</a:t>
            </a:r>
            <a:r>
              <a:rPr lang="de-CH" sz="2800" b="0" dirty="0" smtClean="0">
                <a:solidFill>
                  <a:schemeClr val="bg1"/>
                </a:solidFill>
                <a:latin typeface="Calibri"/>
                <a:cs typeface="Calibri"/>
              </a:rPr>
              <a:t>	   - </a:t>
            </a:r>
            <a:r>
              <a:rPr lang="de-CH" sz="2000" b="0" dirty="0" smtClean="0">
                <a:solidFill>
                  <a:schemeClr val="bg1"/>
                </a:solidFill>
                <a:latin typeface="Calibri"/>
                <a:cs typeface="Calibri"/>
              </a:rPr>
              <a:t>Verschmelzung von Neutronensternen, weißen Zwergen ...</a:t>
            </a:r>
          </a:p>
          <a:p>
            <a:pPr>
              <a:lnSpc>
                <a:spcPts val="2600"/>
              </a:lnSpc>
            </a:pPr>
            <a:r>
              <a:rPr lang="de-CH" sz="2000" b="0" dirty="0" smtClean="0">
                <a:solidFill>
                  <a:schemeClr val="bg1"/>
                </a:solidFill>
                <a:latin typeface="Calibri"/>
                <a:cs typeface="Calibri"/>
              </a:rPr>
              <a:t>		    -  Schwarze Löcher, die einander auffressen ...</a:t>
            </a:r>
          </a:p>
          <a:p>
            <a:pPr>
              <a:lnSpc>
                <a:spcPts val="2600"/>
              </a:lnSpc>
            </a:pPr>
            <a:endParaRPr lang="de-CH" sz="2000" b="0" dirty="0" smtClean="0">
              <a:solidFill>
                <a:schemeClr val="bg1"/>
              </a:solidFill>
              <a:latin typeface="Calibri"/>
              <a:cs typeface="Calibri"/>
            </a:endParaRPr>
          </a:p>
          <a:p>
            <a:pPr>
              <a:lnSpc>
                <a:spcPts val="2600"/>
              </a:lnSpc>
            </a:pPr>
            <a:r>
              <a:rPr lang="de-CH" sz="2000" b="0" dirty="0" smtClean="0">
                <a:solidFill>
                  <a:schemeClr val="bg1"/>
                </a:solidFill>
                <a:latin typeface="Calibri"/>
                <a:cs typeface="Calibri"/>
                <a:hlinkClick r:id="rId3"/>
              </a:rPr>
              <a:t>https://www.youtube.com/watch?v=tUpiohbBv6o</a:t>
            </a:r>
            <a:endParaRPr lang="de-CH" sz="2000" b="0" dirty="0">
              <a:solidFill>
                <a:schemeClr val="bg1"/>
              </a:solidFill>
              <a:latin typeface="Calibri"/>
              <a:cs typeface="Calibri"/>
            </a:endParaRPr>
          </a:p>
          <a:p>
            <a:pPr>
              <a:lnSpc>
                <a:spcPts val="2600"/>
              </a:lnSpc>
            </a:pPr>
            <a:endParaRPr lang="de-CH" sz="2000" b="0" dirty="0" smtClean="0">
              <a:solidFill>
                <a:schemeClr val="bg1"/>
              </a:solidFill>
              <a:latin typeface="Calibri"/>
              <a:cs typeface="Calibri"/>
            </a:endParaRPr>
          </a:p>
          <a:p>
            <a:pPr>
              <a:lnSpc>
                <a:spcPts val="2000"/>
              </a:lnSpc>
            </a:pPr>
            <a:r>
              <a:rPr lang="de-CH" sz="2000" b="0" dirty="0">
                <a:solidFill>
                  <a:schemeClr val="bg1"/>
                </a:solidFill>
                <a:latin typeface="Calibri"/>
                <a:cs typeface="Calibri"/>
              </a:rPr>
              <a:t>	</a:t>
            </a:r>
            <a:r>
              <a:rPr lang="de-CH" sz="2000" b="0" dirty="0" smtClean="0">
                <a:solidFill>
                  <a:schemeClr val="bg1"/>
                </a:solidFill>
                <a:latin typeface="Calibri"/>
                <a:cs typeface="Calibri"/>
              </a:rPr>
              <a:t>	</a:t>
            </a:r>
          </a:p>
        </p:txBody>
      </p:sp>
      <p:pic>
        <p:nvPicPr>
          <p:cNvPr id="3" name="Picture 2" descr="Wassertropfe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0779" y="4842267"/>
            <a:ext cx="3263940" cy="1740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inspiral_ima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50237"/>
            <a:ext cx="9906000" cy="2326821"/>
          </a:xfrm>
          <a:prstGeom prst="rect">
            <a:avLst/>
          </a:prstGeom>
        </p:spPr>
      </p:pic>
      <p:sp>
        <p:nvSpPr>
          <p:cNvPr id="6"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7"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5</a:t>
            </a:fld>
            <a:endParaRPr lang="en-US" b="0" i="0" dirty="0">
              <a:solidFill>
                <a:srgbClr val="FFFFFF"/>
              </a:solidFill>
              <a:latin typeface="Arial" charset="0"/>
            </a:endParaRPr>
          </a:p>
        </p:txBody>
      </p:sp>
      <p:sp>
        <p:nvSpPr>
          <p:cNvPr id="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9" name="Rectangle 8"/>
          <p:cNvSpPr/>
          <p:nvPr/>
        </p:nvSpPr>
        <p:spPr>
          <a:xfrm>
            <a:off x="3302000" y="4554827"/>
            <a:ext cx="3530600" cy="400964"/>
          </a:xfrm>
          <a:prstGeom prst="rect">
            <a:avLst/>
          </a:prstGeom>
        </p:spPr>
        <p:txBody>
          <a:bodyPr wrap="square">
            <a:spAutoFit/>
          </a:bodyPr>
          <a:lstStyle/>
          <a:p>
            <a:pPr>
              <a:lnSpc>
                <a:spcPts val="2600"/>
              </a:lnSpc>
            </a:pPr>
            <a:r>
              <a:rPr lang="de-CH" sz="1200" b="0" dirty="0">
                <a:solidFill>
                  <a:schemeClr val="bg1"/>
                </a:solidFill>
                <a:latin typeface="Calibri"/>
                <a:cs typeface="Calibri"/>
                <a:hlinkClick r:id="rId3"/>
              </a:rPr>
              <a:t>https://www.youtube.com/watch?v=</a:t>
            </a:r>
            <a:r>
              <a:rPr lang="de-CH" sz="1200" b="0" dirty="0" smtClean="0">
                <a:solidFill>
                  <a:schemeClr val="bg1"/>
                </a:solidFill>
                <a:latin typeface="Calibri"/>
                <a:cs typeface="Calibri"/>
                <a:hlinkClick r:id="rId3"/>
              </a:rPr>
              <a:t>tUpiohbBv6o</a:t>
            </a:r>
            <a:endParaRPr lang="de-CH" sz="1200" b="0" dirty="0">
              <a:solidFill>
                <a:schemeClr val="bg1"/>
              </a:solidFill>
              <a:latin typeface="Calibri"/>
              <a:cs typeface="Calibri"/>
            </a:endParaRPr>
          </a:p>
        </p:txBody>
      </p:sp>
    </p:spTree>
    <p:extLst>
      <p:ext uri="{BB962C8B-B14F-4D97-AF65-F5344CB8AC3E}">
        <p14:creationId xmlns:p14="http://schemas.microsoft.com/office/powerpoint/2010/main" val="36686113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martphones.jpg"/>
          <p:cNvPicPr>
            <a:picLocks noChangeAspect="1"/>
          </p:cNvPicPr>
          <p:nvPr/>
        </p:nvPicPr>
        <p:blipFill>
          <a:blip r:embed="rId2"/>
          <a:stretch>
            <a:fillRect/>
          </a:stretch>
        </p:blipFill>
        <p:spPr>
          <a:xfrm>
            <a:off x="6521450" y="4529660"/>
            <a:ext cx="2916767" cy="2019300"/>
          </a:xfrm>
          <a:prstGeom prst="rect">
            <a:avLst/>
          </a:prstGeom>
        </p:spPr>
      </p:pic>
      <p:sp>
        <p:nvSpPr>
          <p:cNvPr id="4" name="Text Box 2"/>
          <p:cNvSpPr txBox="1">
            <a:spLocks noChangeArrowheads="1"/>
          </p:cNvSpPr>
          <p:nvPr/>
        </p:nvSpPr>
        <p:spPr bwMode="auto">
          <a:xfrm>
            <a:off x="2311396" y="1210730"/>
            <a:ext cx="6968067" cy="954107"/>
          </a:xfrm>
          <a:prstGeom prst="rect">
            <a:avLst/>
          </a:prstGeom>
          <a:solidFill>
            <a:srgbClr val="FFF7CE"/>
          </a:solidFill>
          <a:ln w="9525">
            <a:noFill/>
            <a:miter lim="800000"/>
            <a:headEnd/>
            <a:tailEnd/>
          </a:ln>
        </p:spPr>
        <p:txBody>
          <a:bodyPr wrap="square">
            <a:prstTxWarp prst="textNoShape">
              <a:avLst/>
            </a:prstTxWarp>
            <a:spAutoFit/>
          </a:bodyPr>
          <a:lstStyle/>
          <a:p>
            <a:pPr algn="ctr"/>
            <a:r>
              <a:rPr lang="en-GB" sz="2800" dirty="0" err="1" smtClean="0">
                <a:solidFill>
                  <a:srgbClr val="785B8E"/>
                </a:solidFill>
                <a:latin typeface="Trebuchet MS"/>
              </a:rPr>
              <a:t>Sie</a:t>
            </a:r>
            <a:r>
              <a:rPr lang="en-GB" sz="2800" dirty="0" smtClean="0">
                <a:solidFill>
                  <a:srgbClr val="785B8E"/>
                </a:solidFill>
                <a:latin typeface="Trebuchet MS"/>
              </a:rPr>
              <a:t> war stets </a:t>
            </a:r>
            <a:r>
              <a:rPr lang="en-GB" sz="2800" dirty="0" err="1" smtClean="0">
                <a:solidFill>
                  <a:srgbClr val="785B8E"/>
                </a:solidFill>
                <a:latin typeface="Trebuchet MS"/>
              </a:rPr>
              <a:t>eine</a:t>
            </a:r>
            <a:r>
              <a:rPr lang="en-GB" sz="2800" dirty="0" smtClean="0">
                <a:solidFill>
                  <a:srgbClr val="785B8E"/>
                </a:solidFill>
                <a:latin typeface="Trebuchet MS"/>
              </a:rPr>
              <a:t> </a:t>
            </a:r>
            <a:r>
              <a:rPr lang="en-GB" sz="2800" dirty="0" err="1" smtClean="0">
                <a:solidFill>
                  <a:srgbClr val="785B8E"/>
                </a:solidFill>
                <a:latin typeface="Trebuchet MS"/>
              </a:rPr>
              <a:t>Voraussetzung</a:t>
            </a:r>
            <a:r>
              <a:rPr lang="en-GB" sz="2800" dirty="0" smtClean="0">
                <a:solidFill>
                  <a:srgbClr val="785B8E"/>
                </a:solidFill>
                <a:latin typeface="Trebuchet MS"/>
              </a:rPr>
              <a:t> </a:t>
            </a:r>
            <a:r>
              <a:rPr lang="en-GB" sz="2800" dirty="0" err="1" smtClean="0">
                <a:solidFill>
                  <a:srgbClr val="785B8E"/>
                </a:solidFill>
                <a:latin typeface="Trebuchet MS"/>
              </a:rPr>
              <a:t>für</a:t>
            </a:r>
            <a:r>
              <a:rPr lang="en-GB" sz="2800" dirty="0" smtClean="0">
                <a:solidFill>
                  <a:srgbClr val="785B8E"/>
                </a:solidFill>
                <a:latin typeface="Trebuchet MS"/>
              </a:rPr>
              <a:t> </a:t>
            </a:r>
            <a:r>
              <a:rPr lang="en-GB" sz="2800" dirty="0" err="1" smtClean="0">
                <a:solidFill>
                  <a:srgbClr val="785B8E"/>
                </a:solidFill>
                <a:latin typeface="Trebuchet MS"/>
              </a:rPr>
              <a:t>technischen</a:t>
            </a:r>
            <a:r>
              <a:rPr lang="en-GB" sz="2800" dirty="0" smtClean="0">
                <a:solidFill>
                  <a:srgbClr val="785B8E"/>
                </a:solidFill>
                <a:latin typeface="Trebuchet MS"/>
              </a:rPr>
              <a:t> </a:t>
            </a:r>
            <a:r>
              <a:rPr lang="en-GB" sz="2800" dirty="0" err="1" smtClean="0">
                <a:solidFill>
                  <a:srgbClr val="785B8E"/>
                </a:solidFill>
                <a:latin typeface="Trebuchet MS"/>
              </a:rPr>
              <a:t>Fortschritt</a:t>
            </a:r>
            <a:r>
              <a:rPr lang="en-GB" sz="2800" dirty="0" smtClean="0">
                <a:solidFill>
                  <a:srgbClr val="785B8E"/>
                </a:solidFill>
                <a:latin typeface="Trebuchet MS"/>
              </a:rPr>
              <a:t>!</a:t>
            </a:r>
            <a:r>
              <a:rPr lang="en-GB" dirty="0" smtClean="0">
                <a:solidFill>
                  <a:srgbClr val="785B8E"/>
                </a:solidFill>
              </a:rPr>
              <a:t> </a:t>
            </a:r>
            <a:endParaRPr lang="fr-FR" sz="3600" dirty="0">
              <a:solidFill>
                <a:srgbClr val="785B8E"/>
              </a:solidFill>
              <a:latin typeface="Trebuchet MS"/>
            </a:endParaRPr>
          </a:p>
        </p:txBody>
      </p:sp>
      <p:sp>
        <p:nvSpPr>
          <p:cNvPr id="6" name="AutoShape 5"/>
          <p:cNvSpPr>
            <a:spLocks noChangeArrowheads="1"/>
          </p:cNvSpPr>
          <p:nvPr/>
        </p:nvSpPr>
        <p:spPr bwMode="auto">
          <a:xfrm>
            <a:off x="2374902" y="3081857"/>
            <a:ext cx="990600" cy="2286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7" name="Text Box 10"/>
          <p:cNvSpPr txBox="1">
            <a:spLocks noChangeArrowheads="1"/>
          </p:cNvSpPr>
          <p:nvPr/>
        </p:nvSpPr>
        <p:spPr bwMode="auto">
          <a:xfrm rot="20630372">
            <a:off x="2338019" y="4194717"/>
            <a:ext cx="3712899" cy="400110"/>
          </a:xfrm>
          <a:prstGeom prst="rect">
            <a:avLst/>
          </a:prstGeom>
          <a:solidFill>
            <a:srgbClr val="9999CC"/>
          </a:solidFill>
          <a:ln w="15875" cap="rnd">
            <a:solidFill>
              <a:schemeClr val="tx1"/>
            </a:solidFill>
            <a:prstDash val="sysDot"/>
            <a:miter lim="800000"/>
            <a:headEnd/>
            <a:tailEnd/>
          </a:ln>
        </p:spPr>
        <p:txBody>
          <a:bodyPr wrap="square">
            <a:prstTxWarp prst="textNoShape">
              <a:avLst/>
            </a:prstTxWarp>
            <a:spAutoFit/>
          </a:bodyPr>
          <a:lstStyle/>
          <a:p>
            <a:pPr algn="ctr"/>
            <a:r>
              <a:rPr lang="en-US" sz="2000" dirty="0">
                <a:solidFill>
                  <a:schemeClr val="bg1"/>
                </a:solidFill>
                <a:latin typeface="Trebuchet MS"/>
              </a:rPr>
              <a:t>100% </a:t>
            </a:r>
            <a:r>
              <a:rPr lang="en-US" sz="2000" dirty="0" err="1">
                <a:solidFill>
                  <a:schemeClr val="bg1"/>
                </a:solidFill>
                <a:latin typeface="Trebuchet MS"/>
              </a:rPr>
              <a:t>Grundlagenforschung</a:t>
            </a:r>
            <a:endParaRPr lang="en-US" sz="2000" dirty="0">
              <a:solidFill>
                <a:schemeClr val="bg1"/>
              </a:solidFill>
              <a:latin typeface="Trebuchet MS"/>
            </a:endParaRPr>
          </a:p>
        </p:txBody>
      </p:sp>
      <p:sp>
        <p:nvSpPr>
          <p:cNvPr id="8" name="AutoShape 12"/>
          <p:cNvSpPr>
            <a:spLocks noChangeArrowheads="1"/>
          </p:cNvSpPr>
          <p:nvPr/>
        </p:nvSpPr>
        <p:spPr bwMode="auto">
          <a:xfrm>
            <a:off x="5283200" y="3081857"/>
            <a:ext cx="990600" cy="228600"/>
          </a:xfrm>
          <a:prstGeom prst="rightArrow">
            <a:avLst>
              <a:gd name="adj1" fmla="val 50000"/>
              <a:gd name="adj2" fmla="val 100000"/>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pic>
        <p:nvPicPr>
          <p:cNvPr id="11" name="Picture 16"/>
          <p:cNvPicPr>
            <a:picLocks noChangeAspect="1" noChangeArrowheads="1"/>
          </p:cNvPicPr>
          <p:nvPr/>
        </p:nvPicPr>
        <p:blipFill>
          <a:blip r:embed="rId3"/>
          <a:srcRect/>
          <a:stretch>
            <a:fillRect/>
          </a:stretch>
        </p:blipFill>
        <p:spPr bwMode="auto">
          <a:xfrm>
            <a:off x="348120" y="4301067"/>
            <a:ext cx="1867767" cy="2075909"/>
          </a:xfrm>
          <a:prstGeom prst="rect">
            <a:avLst/>
          </a:prstGeom>
          <a:noFill/>
          <a:ln w="9525">
            <a:noFill/>
            <a:miter lim="800000"/>
            <a:headEnd/>
            <a:tailEnd/>
          </a:ln>
        </p:spPr>
      </p:pic>
      <p:sp>
        <p:nvSpPr>
          <p:cNvPr id="12" name="AutoShape 17"/>
          <p:cNvSpPr>
            <a:spLocks noChangeArrowheads="1"/>
          </p:cNvSpPr>
          <p:nvPr/>
        </p:nvSpPr>
        <p:spPr bwMode="auto">
          <a:xfrm>
            <a:off x="2211917" y="5401732"/>
            <a:ext cx="717154" cy="254001"/>
          </a:xfrm>
          <a:prstGeom prst="rightArrow">
            <a:avLst>
              <a:gd name="adj1" fmla="val 50000"/>
              <a:gd name="adj2" fmla="val 96528"/>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
        <p:nvSpPr>
          <p:cNvPr id="15" name="Text Box 24"/>
          <p:cNvSpPr txBox="1">
            <a:spLocks noChangeArrowheads="1"/>
          </p:cNvSpPr>
          <p:nvPr/>
        </p:nvSpPr>
        <p:spPr bwMode="auto">
          <a:xfrm>
            <a:off x="2899838" y="5249320"/>
            <a:ext cx="3136900" cy="461665"/>
          </a:xfrm>
          <a:prstGeom prst="rect">
            <a:avLst/>
          </a:prstGeom>
          <a:noFill/>
          <a:ln w="9525">
            <a:noFill/>
            <a:miter lim="800000"/>
            <a:headEnd/>
            <a:tailEnd/>
          </a:ln>
        </p:spPr>
        <p:txBody>
          <a:bodyPr>
            <a:prstTxWarp prst="textNoShape">
              <a:avLst/>
            </a:prstTxWarp>
            <a:spAutoFit/>
          </a:bodyPr>
          <a:lstStyle/>
          <a:p>
            <a:pPr>
              <a:spcBef>
                <a:spcPct val="50000"/>
              </a:spcBef>
            </a:pPr>
            <a:r>
              <a:rPr lang="fr-FR" sz="2400" dirty="0" err="1">
                <a:solidFill>
                  <a:schemeClr val="tx1"/>
                </a:solidFill>
                <a:latin typeface="Trebuchet MS"/>
              </a:rPr>
              <a:t>Elektromagnetismus</a:t>
            </a:r>
            <a:endParaRPr lang="en-US" sz="2400" dirty="0">
              <a:solidFill>
                <a:schemeClr val="tx1"/>
              </a:solidFill>
              <a:latin typeface="Trebuchet MS"/>
            </a:endParaRPr>
          </a:p>
        </p:txBody>
      </p:sp>
      <p:sp>
        <p:nvSpPr>
          <p:cNvPr id="16" name="Text Box 25"/>
          <p:cNvSpPr txBox="1">
            <a:spLocks noChangeArrowheads="1"/>
          </p:cNvSpPr>
          <p:nvPr/>
        </p:nvSpPr>
        <p:spPr bwMode="auto">
          <a:xfrm>
            <a:off x="3369733" y="2861726"/>
            <a:ext cx="1981200" cy="830997"/>
          </a:xfrm>
          <a:prstGeom prst="rect">
            <a:avLst/>
          </a:prstGeom>
          <a:noFill/>
          <a:ln w="9525">
            <a:noFill/>
            <a:miter lim="800000"/>
            <a:headEnd/>
            <a:tailEnd/>
          </a:ln>
        </p:spPr>
        <p:txBody>
          <a:bodyPr wrap="square">
            <a:prstTxWarp prst="textNoShape">
              <a:avLst/>
            </a:prstTxWarp>
            <a:spAutoFit/>
          </a:bodyPr>
          <a:lstStyle/>
          <a:p>
            <a:pPr>
              <a:spcBef>
                <a:spcPct val="50000"/>
              </a:spcBef>
            </a:pPr>
            <a:r>
              <a:rPr lang="fr-FR" sz="2400" dirty="0" err="1">
                <a:solidFill>
                  <a:schemeClr val="tx1"/>
                </a:solidFill>
                <a:latin typeface="Trebuchet MS"/>
              </a:rPr>
              <a:t>Relativitäts-theorie</a:t>
            </a:r>
            <a:endParaRPr lang="en-US" sz="2400" dirty="0">
              <a:solidFill>
                <a:schemeClr val="tx1"/>
              </a:solidFill>
              <a:latin typeface="Trebuchet MS"/>
            </a:endParaRPr>
          </a:p>
        </p:txBody>
      </p:sp>
      <p:sp>
        <p:nvSpPr>
          <p:cNvPr id="17" name="Text Box 29"/>
          <p:cNvSpPr txBox="1">
            <a:spLocks noChangeArrowheads="1"/>
          </p:cNvSpPr>
          <p:nvPr/>
        </p:nvSpPr>
        <p:spPr bwMode="auto">
          <a:xfrm>
            <a:off x="501651" y="6095987"/>
            <a:ext cx="1712904"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tx1"/>
                </a:solidFill>
                <a:latin typeface="Trebuchet MS"/>
              </a:rPr>
              <a:t>J.C. Maxwell</a:t>
            </a:r>
          </a:p>
        </p:txBody>
      </p:sp>
      <p:grpSp>
        <p:nvGrpSpPr>
          <p:cNvPr id="27" name="Group 26"/>
          <p:cNvGrpSpPr/>
          <p:nvPr/>
        </p:nvGrpSpPr>
        <p:grpSpPr>
          <a:xfrm>
            <a:off x="431798" y="2121853"/>
            <a:ext cx="1820333" cy="2261764"/>
            <a:chOff x="330200" y="2121853"/>
            <a:chExt cx="1820333" cy="2261764"/>
          </a:xfrm>
        </p:grpSpPr>
        <p:pic>
          <p:nvPicPr>
            <p:cNvPr id="26" name="Picture 25" descr="AlbertEinsteinByKarshYousuf.jpg"/>
            <p:cNvPicPr>
              <a:picLocks noChangeAspect="1"/>
            </p:cNvPicPr>
            <p:nvPr/>
          </p:nvPicPr>
          <p:blipFill>
            <a:blip r:embed="rId4"/>
            <a:stretch>
              <a:fillRect/>
            </a:stretch>
          </p:blipFill>
          <p:spPr>
            <a:xfrm>
              <a:off x="330200" y="2121853"/>
              <a:ext cx="1820333" cy="2261764"/>
            </a:xfrm>
            <a:prstGeom prst="rect">
              <a:avLst/>
            </a:prstGeom>
          </p:spPr>
        </p:pic>
        <p:sp>
          <p:nvSpPr>
            <p:cNvPr id="18" name="Text Box 30"/>
            <p:cNvSpPr txBox="1">
              <a:spLocks noChangeArrowheads="1"/>
            </p:cNvSpPr>
            <p:nvPr/>
          </p:nvSpPr>
          <p:spPr bwMode="auto">
            <a:xfrm>
              <a:off x="472016" y="3936990"/>
              <a:ext cx="1479842" cy="400110"/>
            </a:xfrm>
            <a:prstGeom prst="rect">
              <a:avLst/>
            </a:prstGeom>
            <a:noFill/>
            <a:ln w="9525">
              <a:noFill/>
              <a:miter lim="800000"/>
              <a:headEnd/>
              <a:tailEnd/>
            </a:ln>
          </p:spPr>
          <p:txBody>
            <a:bodyPr wrap="none">
              <a:prstTxWarp prst="textNoShape">
                <a:avLst/>
              </a:prstTxWarp>
              <a:spAutoFit/>
            </a:bodyPr>
            <a:lstStyle/>
            <a:p>
              <a:r>
                <a:rPr lang="en-US" sz="2000" dirty="0">
                  <a:solidFill>
                    <a:schemeClr val="bg1"/>
                  </a:solidFill>
                  <a:latin typeface="Trebuchet MS"/>
                </a:rPr>
                <a:t>A. Einstein</a:t>
              </a:r>
            </a:p>
          </p:txBody>
        </p:sp>
      </p:grpSp>
      <p:sp>
        <p:nvSpPr>
          <p:cNvPr id="20" name="Date Placeholder 27"/>
          <p:cNvSpPr>
            <a:spLocks noGrp="1"/>
          </p:cNvSpPr>
          <p:nvPr>
            <p:ph type="dt" sz="half" idx="10"/>
          </p:nvPr>
        </p:nvSpPr>
        <p:spPr>
          <a:xfrm>
            <a:off x="431800" y="6553200"/>
            <a:ext cx="2146300" cy="304800"/>
          </a:xfrm>
        </p:spPr>
        <p:txBody>
          <a:bodyPr/>
          <a:lstStyle/>
          <a:p>
            <a:pPr>
              <a:defRPr/>
            </a:pPr>
            <a:r>
              <a:rPr lang="de-CH" smtClean="0"/>
              <a:t>C.-E. Wulz</a:t>
            </a:r>
            <a:endParaRPr lang="en-US" b="0" i="0"/>
          </a:p>
        </p:txBody>
      </p:sp>
      <p:sp>
        <p:nvSpPr>
          <p:cNvPr id="22" name="Slide Number Placeholder 29"/>
          <p:cNvSpPr>
            <a:spLocks noGrp="1"/>
          </p:cNvSpPr>
          <p:nvPr>
            <p:ph type="sldNum" sz="quarter" idx="11"/>
          </p:nvPr>
        </p:nvSpPr>
        <p:spPr>
          <a:xfrm>
            <a:off x="4911725" y="6553200"/>
            <a:ext cx="515938" cy="304800"/>
          </a:xfrm>
        </p:spPr>
        <p:txBody>
          <a:bodyPr/>
          <a:lstStyle/>
          <a:p>
            <a:pPr>
              <a:defRPr/>
            </a:pPr>
            <a:fld id="{AA0F4DC7-34CC-5941-A0F4-F925217C41AF}" type="slidenum">
              <a:rPr lang="en-US" smtClean="0"/>
              <a:pPr>
                <a:defRPr/>
              </a:pPr>
              <a:t>50</a:t>
            </a:fld>
            <a:endParaRPr lang="en-US" b="0" i="0"/>
          </a:p>
        </p:txBody>
      </p:sp>
      <p:sp>
        <p:nvSpPr>
          <p:cNvPr id="23" name="Rectangle 16"/>
          <p:cNvSpPr txBox="1">
            <a:spLocks noChangeArrowheads="1"/>
          </p:cNvSpPr>
          <p:nvPr/>
        </p:nvSpPr>
        <p:spPr bwMode="auto">
          <a:xfrm>
            <a:off x="549284" y="531811"/>
            <a:ext cx="8709025" cy="476250"/>
          </a:xfrm>
          <a:prstGeom prst="rect">
            <a:avLst/>
          </a:prstGeom>
          <a:gradFill rotWithShape="0">
            <a:gsLst>
              <a:gs pos="0">
                <a:schemeClr val="bg1"/>
              </a:gs>
              <a:gs pos="100000">
                <a:srgbClr val="906DAB"/>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3200" b="1" i="0" u="none" strike="noStrike" kern="0" cap="none" spc="0" normalizeH="0" baseline="0" noProof="0" dirty="0" err="1" smtClean="0">
                <a:ln>
                  <a:noFill/>
                </a:ln>
                <a:solidFill>
                  <a:srgbClr val="660066"/>
                </a:solidFill>
                <a:effectLst/>
                <a:uLnTx/>
                <a:uFillTx/>
                <a:latin typeface="Trebuchet MS"/>
                <a:ea typeface="ＭＳ Ｐゴシック" charset="-128"/>
                <a:cs typeface="ＭＳ Ｐゴシック" charset="-128"/>
              </a:rPr>
              <a:t>Grundlagenforschung</a:t>
            </a:r>
            <a:endParaRPr kumimoji="0" lang="en-US" sz="3200" b="1" i="0" u="none" strike="noStrike" kern="0" cap="none" spc="0" normalizeH="0" baseline="0" noProof="0" dirty="0">
              <a:ln>
                <a:noFill/>
              </a:ln>
              <a:solidFill>
                <a:srgbClr val="660066"/>
              </a:solidFill>
              <a:effectLst/>
              <a:uLnTx/>
              <a:uFillTx/>
              <a:latin typeface="Trebuchet MS"/>
              <a:ea typeface="ＭＳ Ｐゴシック" charset="-128"/>
              <a:cs typeface="ＭＳ Ｐゴシック" charset="-128"/>
            </a:endParaRPr>
          </a:p>
        </p:txBody>
      </p:sp>
      <p:pic>
        <p:nvPicPr>
          <p:cNvPr id="24" name="Picture 23" descr="KleineForscher.jpg"/>
          <p:cNvPicPr>
            <a:picLocks noChangeAspect="1"/>
          </p:cNvPicPr>
          <p:nvPr/>
        </p:nvPicPr>
        <p:blipFill>
          <a:blip r:embed="rId5"/>
          <a:stretch>
            <a:fillRect/>
          </a:stretch>
        </p:blipFill>
        <p:spPr>
          <a:xfrm>
            <a:off x="457200" y="270932"/>
            <a:ext cx="1253067" cy="1253067"/>
          </a:xfrm>
          <a:prstGeom prst="rect">
            <a:avLst/>
          </a:prstGeom>
        </p:spPr>
      </p:pic>
      <p:pic>
        <p:nvPicPr>
          <p:cNvPr id="25" name="Picture 24" descr="CarGPS.jpg"/>
          <p:cNvPicPr>
            <a:picLocks noChangeAspect="1"/>
          </p:cNvPicPr>
          <p:nvPr/>
        </p:nvPicPr>
        <p:blipFill>
          <a:blip r:embed="rId6"/>
          <a:stretch>
            <a:fillRect/>
          </a:stretch>
        </p:blipFill>
        <p:spPr>
          <a:xfrm>
            <a:off x="6383867" y="2336798"/>
            <a:ext cx="2826467" cy="1879601"/>
          </a:xfrm>
          <a:prstGeom prst="rect">
            <a:avLst/>
          </a:prstGeom>
        </p:spPr>
      </p:pic>
      <p:sp>
        <p:nvSpPr>
          <p:cNvPr id="28" name="AutoShape 17"/>
          <p:cNvSpPr>
            <a:spLocks noChangeArrowheads="1"/>
          </p:cNvSpPr>
          <p:nvPr/>
        </p:nvSpPr>
        <p:spPr bwMode="auto">
          <a:xfrm>
            <a:off x="6004984" y="5384798"/>
            <a:ext cx="717154" cy="254001"/>
          </a:xfrm>
          <a:prstGeom prst="rightArrow">
            <a:avLst>
              <a:gd name="adj1" fmla="val 50000"/>
              <a:gd name="adj2" fmla="val 96528"/>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317500" y="355600"/>
            <a:ext cx="9245600" cy="523220"/>
          </a:xfrm>
          <a:prstGeom prst="rect">
            <a:avLst/>
          </a:prstGeom>
          <a:noFill/>
          <a:ln w="9525">
            <a:noFill/>
            <a:miter lim="800000"/>
            <a:headEnd/>
            <a:tailEnd/>
          </a:ln>
        </p:spPr>
        <p:txBody>
          <a:bodyPr>
            <a:prstTxWarp prst="textNoShape">
              <a:avLst/>
            </a:prstTxWarp>
            <a:spAutoFit/>
          </a:bodyPr>
          <a:lstStyle/>
          <a:p>
            <a:pPr algn="ctr"/>
            <a:r>
              <a:rPr lang="en-GB" sz="2800" b="0" dirty="0" err="1" smtClean="0">
                <a:solidFill>
                  <a:schemeClr val="bg2"/>
                </a:solidFill>
                <a:latin typeface="Trebuchet MS"/>
                <a:cs typeface="Trebuchet MS"/>
              </a:rPr>
              <a:t>Beschleuniger</a:t>
            </a:r>
            <a:r>
              <a:rPr lang="en-GB" sz="2800" b="0" dirty="0" smtClean="0">
                <a:solidFill>
                  <a:schemeClr val="bg2"/>
                </a:solidFill>
                <a:latin typeface="Trebuchet MS"/>
                <a:cs typeface="Trebuchet MS"/>
              </a:rPr>
              <a:t> und </a:t>
            </a:r>
            <a:r>
              <a:rPr lang="en-GB" sz="2800" b="0" dirty="0" err="1" smtClean="0">
                <a:solidFill>
                  <a:schemeClr val="bg2"/>
                </a:solidFill>
                <a:latin typeface="Trebuchet MS"/>
                <a:cs typeface="Trebuchet MS"/>
              </a:rPr>
              <a:t>Antimaterie</a:t>
            </a:r>
            <a:endParaRPr lang="fr-FR" b="0" dirty="0">
              <a:solidFill>
                <a:srgbClr val="000000"/>
              </a:solidFill>
            </a:endParaRPr>
          </a:p>
        </p:txBody>
      </p:sp>
      <p:sp>
        <p:nvSpPr>
          <p:cNvPr id="6" name="Text Box 1036"/>
          <p:cNvSpPr txBox="1">
            <a:spLocks noChangeArrowheads="1"/>
          </p:cNvSpPr>
          <p:nvPr/>
        </p:nvSpPr>
        <p:spPr bwMode="auto">
          <a:xfrm>
            <a:off x="723900" y="2590801"/>
            <a:ext cx="3187253" cy="307777"/>
          </a:xfrm>
          <a:prstGeom prst="rect">
            <a:avLst/>
          </a:prstGeom>
          <a:noFill/>
          <a:ln w="9525">
            <a:noFill/>
            <a:miter lim="800000"/>
            <a:headEnd/>
            <a:tailEnd/>
          </a:ln>
        </p:spPr>
        <p:txBody>
          <a:bodyPr wrap="none">
            <a:prstTxWarp prst="textNoShape">
              <a:avLst/>
            </a:prstTxWarp>
            <a:spAutoFit/>
          </a:bodyPr>
          <a:lstStyle/>
          <a:p>
            <a:r>
              <a:rPr lang="en-US" dirty="0" err="1" smtClean="0">
                <a:solidFill>
                  <a:srgbClr val="F2F2F2"/>
                </a:solidFill>
                <a:latin typeface="Trebuchet MS"/>
                <a:cs typeface="Trebuchet MS"/>
              </a:rPr>
              <a:t>Krebstherapie</a:t>
            </a:r>
            <a:r>
              <a:rPr lang="en-US" dirty="0" smtClean="0">
                <a:solidFill>
                  <a:srgbClr val="F2F2F2"/>
                </a:solidFill>
                <a:latin typeface="Trebuchet MS"/>
                <a:cs typeface="Trebuchet MS"/>
              </a:rPr>
              <a:t> </a:t>
            </a:r>
            <a:r>
              <a:rPr lang="en-US" dirty="0" err="1" smtClean="0">
                <a:solidFill>
                  <a:srgbClr val="F2F2F2"/>
                </a:solidFill>
                <a:latin typeface="Trebuchet MS"/>
                <a:cs typeface="Trebuchet MS"/>
              </a:rPr>
              <a:t>mit</a:t>
            </a:r>
            <a:r>
              <a:rPr lang="en-US" dirty="0" smtClean="0">
                <a:solidFill>
                  <a:srgbClr val="F2F2F2"/>
                </a:solidFill>
                <a:latin typeface="Trebuchet MS"/>
                <a:cs typeface="Trebuchet MS"/>
              </a:rPr>
              <a:t> </a:t>
            </a:r>
            <a:r>
              <a:rPr lang="en-US" dirty="0" err="1" smtClean="0">
                <a:solidFill>
                  <a:srgbClr val="F2F2F2"/>
                </a:solidFill>
                <a:latin typeface="Trebuchet MS"/>
                <a:cs typeface="Trebuchet MS"/>
              </a:rPr>
              <a:t>Kohlenstoffionen</a:t>
            </a:r>
            <a:endParaRPr lang="en-US" dirty="0">
              <a:solidFill>
                <a:srgbClr val="F2F2F2"/>
              </a:solidFill>
              <a:latin typeface="Trebuchet MS"/>
              <a:cs typeface="Trebuchet MS"/>
            </a:endParaRPr>
          </a:p>
        </p:txBody>
      </p:sp>
      <p:sp>
        <p:nvSpPr>
          <p:cNvPr id="7" name="Rectangle 1037"/>
          <p:cNvSpPr>
            <a:spLocks noChangeArrowheads="1"/>
          </p:cNvSpPr>
          <p:nvPr/>
        </p:nvSpPr>
        <p:spPr bwMode="auto">
          <a:xfrm>
            <a:off x="3403600" y="4787900"/>
            <a:ext cx="6045200" cy="707886"/>
          </a:xfrm>
          <a:prstGeom prst="rect">
            <a:avLst/>
          </a:prstGeom>
          <a:noFill/>
          <a:ln w="9525">
            <a:noFill/>
            <a:miter lim="800000"/>
            <a:headEnd/>
            <a:tailEnd/>
          </a:ln>
        </p:spPr>
        <p:txBody>
          <a:bodyPr wrap="square">
            <a:prstTxWarp prst="textNoShape">
              <a:avLst/>
            </a:prstTxWarp>
            <a:spAutoFit/>
          </a:bodyPr>
          <a:lstStyle/>
          <a:p>
            <a:r>
              <a:rPr lang="en-GB" sz="2000" b="0" dirty="0" smtClean="0">
                <a:solidFill>
                  <a:schemeClr val="bg1">
                    <a:lumMod val="95000"/>
                  </a:schemeClr>
                </a:solidFill>
                <a:latin typeface="Trebuchet MS"/>
                <a:cs typeface="Trebuchet MS"/>
              </a:rPr>
              <a:t>Ca. 9000 der 17000 </a:t>
            </a:r>
            <a:r>
              <a:rPr lang="en-GB" sz="2000" b="0" dirty="0" err="1" smtClean="0">
                <a:solidFill>
                  <a:schemeClr val="bg1">
                    <a:lumMod val="95000"/>
                  </a:schemeClr>
                </a:solidFill>
                <a:latin typeface="Trebuchet MS"/>
                <a:cs typeface="Trebuchet MS"/>
              </a:rPr>
              <a:t>Beschleuniger</a:t>
            </a:r>
            <a:r>
              <a:rPr lang="en-GB" sz="2000" b="0" dirty="0" smtClean="0">
                <a:solidFill>
                  <a:schemeClr val="bg1">
                    <a:lumMod val="95000"/>
                  </a:schemeClr>
                </a:solidFill>
                <a:latin typeface="Trebuchet MS"/>
                <a:cs typeface="Trebuchet MS"/>
              </a:rPr>
              <a:t> </a:t>
            </a:r>
            <a:r>
              <a:rPr lang="en-GB" sz="2000" b="0" dirty="0" err="1" smtClean="0">
                <a:solidFill>
                  <a:schemeClr val="bg1">
                    <a:lumMod val="95000"/>
                  </a:schemeClr>
                </a:solidFill>
                <a:latin typeface="Trebuchet MS"/>
                <a:cs typeface="Trebuchet MS"/>
              </a:rPr>
              <a:t>weltweit</a:t>
            </a:r>
            <a:r>
              <a:rPr lang="en-GB" sz="2000" b="0" dirty="0" smtClean="0">
                <a:solidFill>
                  <a:schemeClr val="bg1">
                    <a:lumMod val="95000"/>
                  </a:schemeClr>
                </a:solidFill>
                <a:latin typeface="Trebuchet MS"/>
                <a:cs typeface="Trebuchet MS"/>
              </a:rPr>
              <a:t> </a:t>
            </a:r>
            <a:r>
              <a:rPr lang="en-GB" sz="2000" b="0" dirty="0" err="1" smtClean="0">
                <a:solidFill>
                  <a:schemeClr val="bg1">
                    <a:lumMod val="95000"/>
                  </a:schemeClr>
                </a:solidFill>
                <a:latin typeface="Trebuchet MS"/>
                <a:cs typeface="Trebuchet MS"/>
              </a:rPr>
              <a:t>für</a:t>
            </a:r>
            <a:r>
              <a:rPr lang="en-GB" sz="2000" b="0" dirty="0" smtClean="0">
                <a:solidFill>
                  <a:schemeClr val="bg1">
                    <a:lumMod val="95000"/>
                  </a:schemeClr>
                </a:solidFill>
                <a:latin typeface="Trebuchet MS"/>
                <a:cs typeface="Trebuchet MS"/>
              </a:rPr>
              <a:t> </a:t>
            </a:r>
            <a:r>
              <a:rPr lang="en-GB" sz="2000" b="0" dirty="0" err="1" smtClean="0">
                <a:solidFill>
                  <a:schemeClr val="bg1">
                    <a:lumMod val="95000"/>
                  </a:schemeClr>
                </a:solidFill>
                <a:latin typeface="Trebuchet MS"/>
                <a:cs typeface="Trebuchet MS"/>
              </a:rPr>
              <a:t>medizinische</a:t>
            </a:r>
            <a:r>
              <a:rPr lang="en-GB" sz="2000" b="0" dirty="0" smtClean="0">
                <a:solidFill>
                  <a:schemeClr val="bg1">
                    <a:lumMod val="95000"/>
                  </a:schemeClr>
                </a:solidFill>
                <a:latin typeface="Trebuchet MS"/>
                <a:cs typeface="Trebuchet MS"/>
              </a:rPr>
              <a:t> </a:t>
            </a:r>
            <a:r>
              <a:rPr lang="en-GB" sz="2000" b="0" dirty="0" err="1" smtClean="0">
                <a:solidFill>
                  <a:schemeClr val="bg1">
                    <a:lumMod val="95000"/>
                  </a:schemeClr>
                </a:solidFill>
                <a:latin typeface="Trebuchet MS"/>
                <a:cs typeface="Trebuchet MS"/>
              </a:rPr>
              <a:t>Zwecke</a:t>
            </a:r>
            <a:endParaRPr lang="en-GB" sz="2000" b="0" dirty="0">
              <a:solidFill>
                <a:schemeClr val="bg1">
                  <a:lumMod val="95000"/>
                </a:schemeClr>
              </a:solidFill>
              <a:latin typeface="Trebuchet MS"/>
              <a:cs typeface="Trebuchet MS"/>
            </a:endParaRPr>
          </a:p>
        </p:txBody>
      </p:sp>
      <p:pic>
        <p:nvPicPr>
          <p:cNvPr id="12" name="Bild 8" descr="42-[Group 1]-TK-20120926-288_TK-20120926-294-7 images.jpg"/>
          <p:cNvPicPr>
            <a:picLocks noChangeAspect="1"/>
          </p:cNvPicPr>
          <p:nvPr/>
        </p:nvPicPr>
        <p:blipFill rotWithShape="1">
          <a:blip r:embed="rId3">
            <a:extLst>
              <a:ext uri="{28A0092B-C50C-407E-A947-70E740481C1C}">
                <a14:useLocalDpi xmlns:a14="http://schemas.microsoft.com/office/drawing/2010/main" val="0"/>
              </a:ext>
            </a:extLst>
          </a:blip>
          <a:srcRect t="6697" b="23811"/>
          <a:stretch/>
        </p:blipFill>
        <p:spPr bwMode="auto">
          <a:xfrm>
            <a:off x="3187700" y="1095840"/>
            <a:ext cx="5985256" cy="125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ages_0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600" y="2514600"/>
            <a:ext cx="3860800" cy="2108200"/>
          </a:xfrm>
          <a:prstGeom prst="rect">
            <a:avLst/>
          </a:prstGeom>
        </p:spPr>
      </p:pic>
      <p:pic>
        <p:nvPicPr>
          <p:cNvPr id="14" name="Picture 13" descr="1443.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8300" y="3962400"/>
            <a:ext cx="1850361" cy="495299"/>
          </a:xfrm>
          <a:prstGeom prst="rect">
            <a:avLst/>
          </a:prstGeom>
        </p:spPr>
      </p:pic>
      <p:pic>
        <p:nvPicPr>
          <p:cNvPr id="8" name="Picture 7" descr="exacure-positionierungsrobot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750" y="3149600"/>
            <a:ext cx="2209800" cy="1473200"/>
          </a:xfrm>
          <a:prstGeom prst="rect">
            <a:avLst/>
          </a:prstGeom>
        </p:spPr>
      </p:pic>
      <p:sp>
        <p:nvSpPr>
          <p:cNvPr id="15" name="Rectangle 1037"/>
          <p:cNvSpPr>
            <a:spLocks noChangeArrowheads="1"/>
          </p:cNvSpPr>
          <p:nvPr/>
        </p:nvSpPr>
        <p:spPr bwMode="auto">
          <a:xfrm>
            <a:off x="800100" y="5753100"/>
            <a:ext cx="8623300" cy="707886"/>
          </a:xfrm>
          <a:prstGeom prst="rect">
            <a:avLst/>
          </a:prstGeom>
          <a:noFill/>
          <a:ln w="9525">
            <a:noFill/>
            <a:miter lim="800000"/>
            <a:headEnd/>
            <a:tailEnd/>
          </a:ln>
        </p:spPr>
        <p:txBody>
          <a:bodyPr wrap="square">
            <a:prstTxWarp prst="textNoShape">
              <a:avLst/>
            </a:prstTxWarp>
            <a:spAutoFit/>
          </a:bodyPr>
          <a:lstStyle/>
          <a:p>
            <a:r>
              <a:rPr lang="en-GB" sz="2000" b="0" dirty="0" smtClean="0">
                <a:solidFill>
                  <a:srgbClr val="FF8000"/>
                </a:solidFill>
                <a:latin typeface="Trebuchet MS"/>
                <a:cs typeface="Trebuchet MS"/>
              </a:rPr>
              <a:t>PET Scanner:</a:t>
            </a:r>
            <a:r>
              <a:rPr lang="en-GB" sz="2000" b="0" dirty="0" smtClean="0">
                <a:solidFill>
                  <a:schemeClr val="bg1">
                    <a:lumMod val="95000"/>
                  </a:schemeClr>
                </a:solidFill>
                <a:latin typeface="Trebuchet MS"/>
                <a:cs typeface="Trebuchet MS"/>
              </a:rPr>
              <a:t> positron emission tomography (Positron = </a:t>
            </a:r>
            <a:r>
              <a:rPr lang="en-GB" sz="2000" b="0" dirty="0" err="1" smtClean="0">
                <a:solidFill>
                  <a:schemeClr val="bg1">
                    <a:lumMod val="95000"/>
                  </a:schemeClr>
                </a:solidFill>
                <a:latin typeface="Trebuchet MS"/>
                <a:cs typeface="Trebuchet MS"/>
              </a:rPr>
              <a:t>Antielektron</a:t>
            </a:r>
            <a:r>
              <a:rPr lang="en-GB" sz="2000" b="0" dirty="0" smtClean="0">
                <a:solidFill>
                  <a:schemeClr val="bg1">
                    <a:lumMod val="95000"/>
                  </a:schemeClr>
                </a:solidFill>
                <a:latin typeface="Trebuchet MS"/>
                <a:cs typeface="Trebuchet MS"/>
              </a:rPr>
              <a:t>)</a:t>
            </a:r>
          </a:p>
          <a:p>
            <a:r>
              <a:rPr lang="en-GB" sz="2000" b="0" dirty="0">
                <a:solidFill>
                  <a:schemeClr val="bg1">
                    <a:lumMod val="95000"/>
                  </a:schemeClr>
                </a:solidFill>
                <a:latin typeface="Trebuchet MS"/>
                <a:cs typeface="Trebuchet MS"/>
              </a:rPr>
              <a:t>	 </a:t>
            </a:r>
            <a:r>
              <a:rPr lang="en-GB" sz="2000" b="0" dirty="0" smtClean="0">
                <a:solidFill>
                  <a:schemeClr val="bg1">
                    <a:lumMod val="95000"/>
                  </a:schemeClr>
                </a:solidFill>
                <a:latin typeface="Trebuchet MS"/>
                <a:cs typeface="Trebuchet MS"/>
              </a:rPr>
              <a:t>       </a:t>
            </a:r>
            <a:r>
              <a:rPr lang="en-GB" sz="2000" b="0" dirty="0" err="1" smtClean="0">
                <a:solidFill>
                  <a:schemeClr val="bg1">
                    <a:lumMod val="95000"/>
                  </a:schemeClr>
                </a:solidFill>
                <a:latin typeface="Trebuchet MS"/>
                <a:cs typeface="Trebuchet MS"/>
              </a:rPr>
              <a:t>Technologie</a:t>
            </a:r>
            <a:r>
              <a:rPr lang="en-GB" sz="2000" b="0" dirty="0" smtClean="0">
                <a:solidFill>
                  <a:schemeClr val="bg1">
                    <a:lumMod val="95000"/>
                  </a:schemeClr>
                </a:solidFill>
                <a:latin typeface="Trebuchet MS"/>
                <a:cs typeface="Trebuchet MS"/>
              </a:rPr>
              <a:t> am CERN </a:t>
            </a:r>
            <a:r>
              <a:rPr lang="en-GB" sz="2000" b="0" dirty="0" err="1" smtClean="0">
                <a:solidFill>
                  <a:schemeClr val="bg1">
                    <a:lumMod val="95000"/>
                  </a:schemeClr>
                </a:solidFill>
                <a:latin typeface="Trebuchet MS"/>
                <a:cs typeface="Trebuchet MS"/>
              </a:rPr>
              <a:t>entwickelt</a:t>
            </a:r>
            <a:endParaRPr lang="en-US" sz="1600" dirty="0">
              <a:solidFill>
                <a:schemeClr val="bg1">
                  <a:lumMod val="95000"/>
                </a:schemeClr>
              </a:solidFill>
              <a:latin typeface="Helvetica" charset="0"/>
            </a:endParaRPr>
          </a:p>
        </p:txBody>
      </p:sp>
      <p:sp>
        <p:nvSpPr>
          <p:cNvPr id="13"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eaLnBrk="0" fontAlgn="base" hangingPunct="0">
              <a:spcBef>
                <a:spcPct val="0"/>
              </a:spcBef>
              <a:spcAft>
                <a:spcPct val="0"/>
              </a:spcAft>
              <a:defRPr sz="1000" b="1" i="1" kern="1200">
                <a:solidFill>
                  <a:schemeClr val="tx1"/>
                </a:solidFill>
                <a:latin typeface="Arial" pitchFamily="-106" charset="0"/>
                <a:ea typeface="+mn-ea"/>
                <a:cs typeface="Trebuchet M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a:lstStyle>
          <a:p>
            <a:pPr>
              <a:defRPr/>
            </a:pPr>
            <a:r>
              <a:rPr lang="de-CH" dirty="0" smtClean="0">
                <a:solidFill>
                  <a:schemeClr val="bg1"/>
                </a:solidFill>
                <a:latin typeface="Trebuchet MS"/>
              </a:rPr>
              <a:t>C.-E. Wulz</a:t>
            </a:r>
            <a:endParaRPr lang="en-US" b="0" dirty="0">
              <a:solidFill>
                <a:schemeClr val="bg1"/>
              </a:solidFill>
              <a:latin typeface="Trebuchet MS"/>
            </a:endParaRPr>
          </a:p>
        </p:txBody>
      </p:sp>
      <p:sp>
        <p:nvSpPr>
          <p:cNvPr id="1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000" b="1" i="1" kern="1200">
                <a:solidFill>
                  <a:schemeClr val="tx1"/>
                </a:solidFill>
                <a:latin typeface="Arial" pitchFamily="-106" charset="0"/>
                <a:ea typeface="+mn-ea"/>
                <a:cs typeface="Trebuchet M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a:lstStyle>
          <a:p>
            <a:pPr>
              <a:defRPr/>
            </a:pPr>
            <a:fld id="{8B58F7E0-D61F-6E43-8EA6-C85A5A34E039}" type="slidenum">
              <a:rPr lang="en-US" smtClean="0">
                <a:solidFill>
                  <a:schemeClr val="bg1"/>
                </a:solidFill>
                <a:latin typeface="Trebuchet MS"/>
              </a:rPr>
              <a:pPr>
                <a:defRPr/>
              </a:pPr>
              <a:t>51</a:t>
            </a:fld>
            <a:endParaRPr lang="en-US" b="0" dirty="0">
              <a:solidFill>
                <a:schemeClr val="bg1"/>
              </a:solidFill>
              <a:latin typeface="Trebuchet MS"/>
            </a:endParaRPr>
          </a:p>
        </p:txBody>
      </p:sp>
      <p:pic>
        <p:nvPicPr>
          <p:cNvPr id="19" name="Picture 2" descr="fisori_photon_tv"/>
          <p:cNvPicPr>
            <a:picLocks noChangeAspect="1" noChangeArrowheads="1"/>
          </p:cNvPicPr>
          <p:nvPr/>
        </p:nvPicPr>
        <p:blipFill>
          <a:blip r:embed="rId7">
            <a:lum bright="-12000"/>
          </a:blip>
          <a:srcRect l="8383" t="7425" r="6113" b="5336"/>
          <a:stretch>
            <a:fillRect/>
          </a:stretch>
        </p:blipFill>
        <p:spPr bwMode="auto">
          <a:xfrm>
            <a:off x="927100" y="3084958"/>
            <a:ext cx="1747830" cy="1609811"/>
          </a:xfrm>
          <a:prstGeom prst="rect">
            <a:avLst/>
          </a:prstGeom>
          <a:noFill/>
          <a:ln w="9525">
            <a:noFill/>
            <a:miter lim="800000"/>
            <a:headEnd/>
            <a:tailEnd/>
          </a:ln>
        </p:spPr>
      </p:pic>
      <p:pic>
        <p:nvPicPr>
          <p:cNvPr id="21" name="Picture 4" descr="fisori_tv_re"/>
          <p:cNvPicPr>
            <a:picLocks noChangeAspect="1" noChangeArrowheads="1"/>
          </p:cNvPicPr>
          <p:nvPr/>
        </p:nvPicPr>
        <p:blipFill>
          <a:blip r:embed="rId8"/>
          <a:srcRect l="5084" t="10187" r="6779" b="8313"/>
          <a:stretch>
            <a:fillRect/>
          </a:stretch>
        </p:blipFill>
        <p:spPr bwMode="auto">
          <a:xfrm>
            <a:off x="888218" y="926398"/>
            <a:ext cx="1726387" cy="1593496"/>
          </a:xfrm>
          <a:prstGeom prst="rect">
            <a:avLst/>
          </a:prstGeom>
          <a:noFill/>
          <a:ln w="9525">
            <a:noFill/>
            <a:miter lim="800000"/>
            <a:headEnd/>
            <a:tailEnd/>
          </a:ln>
        </p:spPr>
      </p:pic>
      <p:sp>
        <p:nvSpPr>
          <p:cNvPr id="22" name="Text Box 1036"/>
          <p:cNvSpPr txBox="1">
            <a:spLocks noChangeArrowheads="1"/>
          </p:cNvSpPr>
          <p:nvPr/>
        </p:nvSpPr>
        <p:spPr bwMode="auto">
          <a:xfrm>
            <a:off x="965200" y="4775201"/>
            <a:ext cx="2095500" cy="738664"/>
          </a:xfrm>
          <a:prstGeom prst="rect">
            <a:avLst/>
          </a:prstGeom>
          <a:noFill/>
          <a:ln w="9525">
            <a:noFill/>
            <a:miter lim="800000"/>
            <a:headEnd/>
            <a:tailEnd/>
          </a:ln>
        </p:spPr>
        <p:txBody>
          <a:bodyPr wrap="square">
            <a:prstTxWarp prst="textNoShape">
              <a:avLst/>
            </a:prstTxWarp>
            <a:spAutoFit/>
          </a:bodyPr>
          <a:lstStyle/>
          <a:p>
            <a:r>
              <a:rPr lang="en-US" dirty="0" err="1" smtClean="0">
                <a:solidFill>
                  <a:srgbClr val="F2F2F2"/>
                </a:solidFill>
                <a:latin typeface="Trebuchet MS"/>
                <a:cs typeface="Trebuchet MS"/>
              </a:rPr>
              <a:t>Konventionelle</a:t>
            </a:r>
            <a:r>
              <a:rPr lang="en-US" dirty="0" smtClean="0">
                <a:solidFill>
                  <a:srgbClr val="F2F2F2"/>
                </a:solidFill>
                <a:latin typeface="Trebuchet MS"/>
                <a:cs typeface="Trebuchet MS"/>
              </a:rPr>
              <a:t> </a:t>
            </a:r>
            <a:r>
              <a:rPr lang="en-US" dirty="0" err="1" smtClean="0">
                <a:solidFill>
                  <a:srgbClr val="F2F2F2"/>
                </a:solidFill>
                <a:latin typeface="Trebuchet MS"/>
                <a:cs typeface="Trebuchet MS"/>
              </a:rPr>
              <a:t>Krebstherapie</a:t>
            </a:r>
            <a:r>
              <a:rPr lang="en-US" dirty="0" smtClean="0">
                <a:solidFill>
                  <a:srgbClr val="F2F2F2"/>
                </a:solidFill>
                <a:latin typeface="Trebuchet MS"/>
                <a:cs typeface="Trebuchet MS"/>
              </a:rPr>
              <a:t> </a:t>
            </a:r>
            <a:r>
              <a:rPr lang="en-US" dirty="0" err="1" smtClean="0">
                <a:solidFill>
                  <a:srgbClr val="F2F2F2"/>
                </a:solidFill>
                <a:latin typeface="Trebuchet MS"/>
                <a:cs typeface="Trebuchet MS"/>
              </a:rPr>
              <a:t>mit</a:t>
            </a:r>
            <a:r>
              <a:rPr lang="en-US" dirty="0" smtClean="0">
                <a:solidFill>
                  <a:srgbClr val="F2F2F2"/>
                </a:solidFill>
                <a:latin typeface="Trebuchet MS"/>
                <a:cs typeface="Trebuchet MS"/>
              </a:rPr>
              <a:t> </a:t>
            </a:r>
            <a:r>
              <a:rPr lang="en-US" dirty="0" err="1" smtClean="0">
                <a:solidFill>
                  <a:srgbClr val="F2F2F2"/>
                </a:solidFill>
                <a:latin typeface="Trebuchet MS"/>
                <a:cs typeface="Trebuchet MS"/>
              </a:rPr>
              <a:t>Photonen</a:t>
            </a:r>
            <a:endParaRPr lang="en-US" dirty="0">
              <a:solidFill>
                <a:srgbClr val="F2F2F2"/>
              </a:solidFill>
              <a:latin typeface="Trebuchet MS"/>
              <a:cs typeface="Trebuchet MS"/>
            </a:endParaRPr>
          </a:p>
        </p:txBody>
      </p:sp>
      <p:sp>
        <p:nvSpPr>
          <p:cNvPr id="1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pic>
        <p:nvPicPr>
          <p:cNvPr id="20" name="Picture 19" descr="aeskulap.jpg"/>
          <p:cNvPicPr>
            <a:picLocks noChangeAspect="1"/>
          </p:cNvPicPr>
          <p:nvPr/>
        </p:nvPicPr>
        <p:blipFill>
          <a:blip r:embed="rId9"/>
          <a:stretch>
            <a:fillRect/>
          </a:stretch>
        </p:blipFill>
        <p:spPr>
          <a:xfrm>
            <a:off x="270933" y="304794"/>
            <a:ext cx="578115" cy="96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50900" y="508001"/>
            <a:ext cx="9245600" cy="523220"/>
          </a:xfrm>
          <a:prstGeom prst="rect">
            <a:avLst/>
          </a:prstGeom>
          <a:noFill/>
          <a:ln w="9525">
            <a:noFill/>
            <a:miter lim="800000"/>
            <a:headEnd/>
            <a:tailEnd/>
          </a:ln>
        </p:spPr>
        <p:txBody>
          <a:bodyPr>
            <a:prstTxWarp prst="textNoShape">
              <a:avLst/>
            </a:prstTxWarp>
            <a:spAutoFit/>
          </a:bodyPr>
          <a:lstStyle/>
          <a:p>
            <a:pPr algn="ctr"/>
            <a:r>
              <a:rPr lang="en-GB" sz="2800" b="0" dirty="0" err="1" smtClean="0">
                <a:solidFill>
                  <a:schemeClr val="bg1">
                    <a:lumMod val="95000"/>
                  </a:schemeClr>
                </a:solidFill>
                <a:latin typeface="Trebuchet MS"/>
                <a:cs typeface="Trebuchet MS"/>
              </a:rPr>
              <a:t>Geburt</a:t>
            </a:r>
            <a:r>
              <a:rPr lang="en-GB" sz="2800" b="0" dirty="0" smtClean="0">
                <a:solidFill>
                  <a:schemeClr val="bg1">
                    <a:lumMod val="95000"/>
                  </a:schemeClr>
                </a:solidFill>
                <a:latin typeface="Trebuchet MS"/>
                <a:cs typeface="Trebuchet MS"/>
              </a:rPr>
              <a:t> des WWW 1989</a:t>
            </a:r>
            <a:endParaRPr lang="fr-FR" sz="2800" b="0" dirty="0">
              <a:solidFill>
                <a:schemeClr val="bg1">
                  <a:lumMod val="95000"/>
                </a:schemeClr>
              </a:solidFill>
              <a:latin typeface="Trebuchet MS"/>
              <a:cs typeface="Trebuchet MS"/>
            </a:endParaRPr>
          </a:p>
        </p:txBody>
      </p:sp>
      <p:sp>
        <p:nvSpPr>
          <p:cNvPr id="20" name="Rectangle 19"/>
          <p:cNvSpPr>
            <a:spLocks noChangeArrowheads="1"/>
          </p:cNvSpPr>
          <p:nvPr/>
        </p:nvSpPr>
        <p:spPr bwMode="auto">
          <a:xfrm>
            <a:off x="1212850" y="3490918"/>
            <a:ext cx="2216150" cy="369332"/>
          </a:xfrm>
          <a:prstGeom prst="rect">
            <a:avLst/>
          </a:prstGeom>
          <a:noFill/>
          <a:ln w="9525">
            <a:noFill/>
            <a:miter lim="800000"/>
            <a:headEnd/>
            <a:tailEnd/>
          </a:ln>
        </p:spPr>
        <p:txBody>
          <a:bodyPr wrap="square">
            <a:prstTxWarp prst="textNoShape">
              <a:avLst/>
            </a:prstTxWarp>
            <a:spAutoFit/>
          </a:bodyPr>
          <a:lstStyle/>
          <a:p>
            <a:pPr algn="just"/>
            <a:r>
              <a:rPr lang="en-US" sz="1800" b="0" dirty="0" smtClean="0">
                <a:solidFill>
                  <a:srgbClr val="FFFFFF"/>
                </a:solidFill>
                <a:latin typeface="Trebuchet MS"/>
                <a:sym typeface="Symbol" pitchFamily="-109" charset="2"/>
              </a:rPr>
              <a:t>Sir Tim Berners-Lee</a:t>
            </a:r>
            <a:endParaRPr lang="en-US" sz="1800" b="0" dirty="0">
              <a:solidFill>
                <a:srgbClr val="FFFFFF"/>
              </a:solidFill>
              <a:latin typeface="Trebuchet MS"/>
              <a:sym typeface="Symbol" pitchFamily="-109" charset="2"/>
            </a:endParaRPr>
          </a:p>
        </p:txBody>
      </p:sp>
      <p:sp>
        <p:nvSpPr>
          <p:cNvPr id="2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cs typeface="Trebuchet MS"/>
              </a:defRPr>
            </a:lvl1pPr>
          </a:lstStyle>
          <a:p>
            <a:pPr>
              <a:defRPr/>
            </a:pPr>
            <a:r>
              <a:rPr lang="de-CH" dirty="0" smtClean="0"/>
              <a:t>C.-E. Wulz</a:t>
            </a:r>
            <a:endParaRPr lang="en-US" b="0" dirty="0"/>
          </a:p>
        </p:txBody>
      </p:sp>
      <p:sp>
        <p:nvSpPr>
          <p:cNvPr id="23"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cs typeface="Trebuchet MS"/>
              </a:defRPr>
            </a:lvl1pPr>
          </a:lstStyle>
          <a:p>
            <a:pPr>
              <a:defRPr/>
            </a:pPr>
            <a:fld id="{8B58F7E0-D61F-6E43-8EA6-C85A5A34E039}" type="slidenum">
              <a:rPr lang="en-US" smtClean="0"/>
              <a:pPr>
                <a:defRPr/>
              </a:pPr>
              <a:t>52</a:t>
            </a:fld>
            <a:endParaRPr lang="en-US" b="0" dirty="0"/>
          </a:p>
        </p:txBody>
      </p:sp>
      <p:pic>
        <p:nvPicPr>
          <p:cNvPr id="10" name="Picture 4"/>
          <p:cNvPicPr>
            <a:picLocks noChangeAspect="1" noChangeArrowheads="1"/>
          </p:cNvPicPr>
          <p:nvPr/>
        </p:nvPicPr>
        <p:blipFill>
          <a:blip r:embed="rId2"/>
          <a:srcRect/>
          <a:stretch>
            <a:fillRect/>
          </a:stretch>
        </p:blipFill>
        <p:spPr bwMode="auto">
          <a:xfrm>
            <a:off x="800100" y="1346200"/>
            <a:ext cx="3035430" cy="2044700"/>
          </a:xfrm>
          <a:prstGeom prst="rect">
            <a:avLst/>
          </a:prstGeom>
          <a:noFill/>
          <a:ln w="9525">
            <a:noFill/>
            <a:miter lim="800000"/>
            <a:headEnd/>
            <a:tailEnd/>
          </a:ln>
        </p:spPr>
      </p:pic>
      <p:sp>
        <p:nvSpPr>
          <p:cNvPr id="5" name="Rectangle 4"/>
          <p:cNvSpPr/>
          <p:nvPr/>
        </p:nvSpPr>
        <p:spPr>
          <a:xfrm>
            <a:off x="444500" y="3981559"/>
            <a:ext cx="4953000" cy="2308324"/>
          </a:xfrm>
          <a:prstGeom prst="rect">
            <a:avLst/>
          </a:prstGeom>
        </p:spPr>
        <p:txBody>
          <a:bodyPr>
            <a:spAutoFit/>
          </a:bodyPr>
          <a:lstStyle/>
          <a:p>
            <a:r>
              <a:rPr lang="de-DE" sz="1800" b="0" dirty="0" smtClean="0">
                <a:solidFill>
                  <a:schemeClr val="bg1">
                    <a:lumMod val="85000"/>
                  </a:schemeClr>
                </a:solidFill>
                <a:latin typeface="Trebuchet MS"/>
                <a:cs typeface="Trebuchet MS"/>
              </a:rPr>
              <a:t>Am 30. April 1993 wurde das </a:t>
            </a:r>
            <a:r>
              <a:rPr lang="de-DE" sz="1800" b="0" dirty="0" err="1" smtClean="0">
                <a:solidFill>
                  <a:schemeClr val="bg1">
                    <a:lumMod val="85000"/>
                  </a:schemeClr>
                </a:solidFill>
                <a:latin typeface="Trebuchet MS"/>
                <a:cs typeface="Trebuchet MS"/>
              </a:rPr>
              <a:t>hypertext</a:t>
            </a:r>
            <a:r>
              <a:rPr lang="de-DE" sz="1800" b="0" dirty="0" smtClean="0">
                <a:solidFill>
                  <a:schemeClr val="bg1">
                    <a:lumMod val="85000"/>
                  </a:schemeClr>
                </a:solidFill>
                <a:latin typeface="Trebuchet MS"/>
                <a:cs typeface="Trebuchet MS"/>
              </a:rPr>
              <a:t> </a:t>
            </a:r>
            <a:r>
              <a:rPr lang="de-DE" sz="1800" b="0" dirty="0" err="1" smtClean="0">
                <a:solidFill>
                  <a:schemeClr val="bg1">
                    <a:lumMod val="85000"/>
                  </a:schemeClr>
                </a:solidFill>
                <a:latin typeface="Trebuchet MS"/>
                <a:cs typeface="Trebuchet MS"/>
              </a:rPr>
              <a:t>protocol</a:t>
            </a:r>
            <a:r>
              <a:rPr lang="de-DE" sz="1800" b="0" dirty="0" smtClean="0">
                <a:solidFill>
                  <a:schemeClr val="bg1">
                    <a:lumMod val="85000"/>
                  </a:schemeClr>
                </a:solidFill>
                <a:latin typeface="Trebuchet MS"/>
                <a:cs typeface="Trebuchet MS"/>
              </a:rPr>
              <a:t> mit folgendem Statement der Öffentlichkeit zugänglich gemacht:</a:t>
            </a:r>
          </a:p>
          <a:p>
            <a:endParaRPr lang="en-US" sz="1800" dirty="0">
              <a:solidFill>
                <a:schemeClr val="accent6">
                  <a:lumMod val="75000"/>
                </a:schemeClr>
              </a:solidFill>
              <a:latin typeface="Trebuchet MS"/>
              <a:cs typeface="Trebuchet MS"/>
            </a:endParaRPr>
          </a:p>
          <a:p>
            <a:r>
              <a:rPr lang="en-US" sz="1800" b="0" dirty="0" smtClean="0">
                <a:solidFill>
                  <a:schemeClr val="bg1"/>
                </a:solidFill>
                <a:latin typeface="Trebuchet MS"/>
                <a:cs typeface="Trebuchet MS"/>
              </a:rPr>
              <a:t>“</a:t>
            </a:r>
            <a:r>
              <a:rPr lang="en-US" sz="1800" b="0" dirty="0">
                <a:solidFill>
                  <a:schemeClr val="bg1"/>
                </a:solidFill>
                <a:latin typeface="Trebuchet MS"/>
                <a:cs typeface="Trebuchet MS"/>
              </a:rPr>
              <a:t>CERN relinquishes all intellectual property rights to this code, both source and binary and permission is given to anyone to use, duplicate, modify and distribute it.”</a:t>
            </a:r>
          </a:p>
        </p:txBody>
      </p:sp>
      <p:pic>
        <p:nvPicPr>
          <p:cNvPr id="6" name="Picture 5" descr="proposa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680" y="1308100"/>
            <a:ext cx="3867187" cy="5207000"/>
          </a:xfrm>
          <a:prstGeom prst="rect">
            <a:avLst/>
          </a:prstGeom>
        </p:spPr>
      </p:pic>
      <p:pic>
        <p:nvPicPr>
          <p:cNvPr id="3" name="Picture 2" descr="world-wide-web-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1" y="306344"/>
            <a:ext cx="825500" cy="836655"/>
          </a:xfrm>
          <a:prstGeom prst="rect">
            <a:avLst/>
          </a:prstGeom>
        </p:spPr>
      </p:pic>
      <p:pic>
        <p:nvPicPr>
          <p:cNvPr id="7" name="Picture 6" descr="CERN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870" y="241300"/>
            <a:ext cx="882221" cy="876300"/>
          </a:xfrm>
          <a:prstGeom prst="rect">
            <a:avLst/>
          </a:prstGeom>
        </p:spPr>
      </p:pic>
    </p:spTree>
    <p:extLst>
      <p:ext uri="{BB962C8B-B14F-4D97-AF65-F5344CB8AC3E}">
        <p14:creationId xmlns:p14="http://schemas.microsoft.com/office/powerpoint/2010/main" val="3291916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50900" y="508001"/>
            <a:ext cx="9245600" cy="523220"/>
          </a:xfrm>
          <a:prstGeom prst="rect">
            <a:avLst/>
          </a:prstGeom>
          <a:noFill/>
          <a:ln w="9525">
            <a:noFill/>
            <a:miter lim="800000"/>
            <a:headEnd/>
            <a:tailEnd/>
          </a:ln>
        </p:spPr>
        <p:txBody>
          <a:bodyPr>
            <a:prstTxWarp prst="textNoShape">
              <a:avLst/>
            </a:prstTxWarp>
            <a:spAutoFit/>
          </a:bodyPr>
          <a:lstStyle/>
          <a:p>
            <a:pPr algn="ctr"/>
            <a:r>
              <a:rPr lang="en-GB" sz="2800" b="0" dirty="0" smtClean="0">
                <a:solidFill>
                  <a:schemeClr val="accent1">
                    <a:lumMod val="50000"/>
                  </a:schemeClr>
                </a:solidFill>
                <a:latin typeface="Trebuchet MS"/>
                <a:cs typeface="Trebuchet MS"/>
              </a:rPr>
              <a:t>Der </a:t>
            </a:r>
            <a:r>
              <a:rPr lang="en-GB" sz="2800" b="0" dirty="0" err="1" smtClean="0">
                <a:solidFill>
                  <a:schemeClr val="accent1">
                    <a:lumMod val="50000"/>
                  </a:schemeClr>
                </a:solidFill>
                <a:latin typeface="Trebuchet MS"/>
                <a:cs typeface="Trebuchet MS"/>
              </a:rPr>
              <a:t>erste</a:t>
            </a:r>
            <a:r>
              <a:rPr lang="en-GB" sz="2800" b="0" dirty="0" smtClean="0">
                <a:solidFill>
                  <a:schemeClr val="accent1">
                    <a:lumMod val="50000"/>
                  </a:schemeClr>
                </a:solidFill>
                <a:latin typeface="Trebuchet MS"/>
                <a:cs typeface="Trebuchet MS"/>
              </a:rPr>
              <a:t> </a:t>
            </a:r>
            <a:r>
              <a:rPr lang="en-GB" sz="2800" b="0" dirty="0" err="1" smtClean="0">
                <a:solidFill>
                  <a:schemeClr val="accent1">
                    <a:lumMod val="50000"/>
                  </a:schemeClr>
                </a:solidFill>
                <a:latin typeface="Trebuchet MS"/>
                <a:cs typeface="Trebuchet MS"/>
              </a:rPr>
              <a:t>kapazitive</a:t>
            </a:r>
            <a:r>
              <a:rPr lang="en-GB" sz="2800" b="0" dirty="0" smtClean="0">
                <a:solidFill>
                  <a:schemeClr val="accent1">
                    <a:lumMod val="50000"/>
                  </a:schemeClr>
                </a:solidFill>
                <a:latin typeface="Trebuchet MS"/>
                <a:cs typeface="Trebuchet MS"/>
              </a:rPr>
              <a:t> Touchscreen</a:t>
            </a:r>
            <a:endParaRPr lang="fr-FR" sz="2800" b="0" dirty="0">
              <a:solidFill>
                <a:schemeClr val="accent1">
                  <a:lumMod val="50000"/>
                </a:schemeClr>
              </a:solidFill>
              <a:latin typeface="Trebuchet MS"/>
              <a:cs typeface="Trebuchet MS"/>
            </a:endParaRPr>
          </a:p>
        </p:txBody>
      </p:sp>
      <p:pic>
        <p:nvPicPr>
          <p:cNvPr id="2" name="Picture 1" descr="Stumpe_TouchscreenLogbook_June2010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086" y="1270000"/>
            <a:ext cx="3610014" cy="5177027"/>
          </a:xfrm>
          <a:prstGeom prst="rect">
            <a:avLst/>
          </a:prstGeom>
        </p:spPr>
      </p:pic>
      <p:sp>
        <p:nvSpPr>
          <p:cNvPr id="20" name="Rectangle 19"/>
          <p:cNvSpPr>
            <a:spLocks noChangeArrowheads="1"/>
          </p:cNvSpPr>
          <p:nvPr/>
        </p:nvSpPr>
        <p:spPr bwMode="auto">
          <a:xfrm>
            <a:off x="933450" y="4913318"/>
            <a:ext cx="4413250" cy="1477328"/>
          </a:xfrm>
          <a:prstGeom prst="rect">
            <a:avLst/>
          </a:prstGeom>
          <a:noFill/>
          <a:ln w="9525">
            <a:noFill/>
            <a:miter lim="800000"/>
            <a:headEnd/>
            <a:tailEnd/>
          </a:ln>
        </p:spPr>
        <p:txBody>
          <a:bodyPr wrap="square">
            <a:prstTxWarp prst="textNoShape">
              <a:avLst/>
            </a:prstTxWarp>
            <a:spAutoFit/>
          </a:bodyPr>
          <a:lstStyle/>
          <a:p>
            <a:pPr algn="just"/>
            <a:r>
              <a:rPr lang="en-US" sz="1800" b="0" dirty="0" smtClean="0">
                <a:solidFill>
                  <a:schemeClr val="tx1"/>
                </a:solidFill>
                <a:latin typeface="Trebuchet MS"/>
                <a:sym typeface="Symbol" pitchFamily="-109" charset="2"/>
              </a:rPr>
              <a:t>Bent </a:t>
            </a:r>
            <a:r>
              <a:rPr lang="en-US" sz="1800" b="0" dirty="0" err="1" smtClean="0">
                <a:solidFill>
                  <a:schemeClr val="tx1"/>
                </a:solidFill>
                <a:latin typeface="Trebuchet MS"/>
                <a:sym typeface="Symbol" pitchFamily="-109" charset="2"/>
              </a:rPr>
              <a:t>Stumpe</a:t>
            </a:r>
            <a:r>
              <a:rPr lang="en-US" sz="1800" b="0" dirty="0" smtClean="0">
                <a:solidFill>
                  <a:schemeClr val="tx1"/>
                </a:solidFill>
                <a:latin typeface="Trebuchet MS"/>
                <a:sym typeface="Symbol" pitchFamily="-109" charset="2"/>
              </a:rPr>
              <a:t>,</a:t>
            </a:r>
            <a:r>
              <a:rPr lang="en-US" sz="1800" b="0" dirty="0" smtClean="0">
                <a:solidFill>
                  <a:srgbClr val="C83442"/>
                </a:solidFill>
                <a:latin typeface="Trebuchet MS"/>
                <a:sym typeface="Symbol" pitchFamily="-109" charset="2"/>
              </a:rPr>
              <a:t> </a:t>
            </a:r>
            <a:r>
              <a:rPr lang="en-US" sz="1800" b="0" dirty="0" err="1" smtClean="0">
                <a:solidFill>
                  <a:srgbClr val="C83442"/>
                </a:solidFill>
                <a:latin typeface="Trebuchet MS"/>
                <a:sym typeface="Symbol" pitchFamily="-109" charset="2"/>
              </a:rPr>
              <a:t>ein</a:t>
            </a:r>
            <a:r>
              <a:rPr lang="en-US" sz="1800" b="0" dirty="0" smtClean="0">
                <a:solidFill>
                  <a:srgbClr val="C83442"/>
                </a:solidFill>
                <a:latin typeface="Trebuchet MS"/>
                <a:sym typeface="Symbol" pitchFamily="-109" charset="2"/>
              </a:rPr>
              <a:t> </a:t>
            </a:r>
            <a:r>
              <a:rPr lang="en-US" sz="1800" b="0" dirty="0" err="1" smtClean="0">
                <a:solidFill>
                  <a:srgbClr val="C83442"/>
                </a:solidFill>
                <a:latin typeface="Trebuchet MS"/>
                <a:sym typeface="Symbol" pitchFamily="-109" charset="2"/>
              </a:rPr>
              <a:t>dänischer</a:t>
            </a:r>
            <a:r>
              <a:rPr lang="en-US" sz="1800" b="0" dirty="0" smtClean="0">
                <a:solidFill>
                  <a:srgbClr val="C83442"/>
                </a:solidFill>
                <a:latin typeface="Trebuchet MS"/>
                <a:sym typeface="Symbol" pitchFamily="-109" charset="2"/>
              </a:rPr>
              <a:t> </a:t>
            </a:r>
            <a:r>
              <a:rPr lang="en-US" sz="1800" b="0" dirty="0" err="1" smtClean="0">
                <a:solidFill>
                  <a:srgbClr val="C83442"/>
                </a:solidFill>
                <a:latin typeface="Trebuchet MS"/>
                <a:sym typeface="Symbol" pitchFamily="-109" charset="2"/>
              </a:rPr>
              <a:t>Ingenieur</a:t>
            </a:r>
            <a:r>
              <a:rPr lang="en-US" sz="1800" b="0" dirty="0" smtClean="0">
                <a:solidFill>
                  <a:srgbClr val="C83442"/>
                </a:solidFill>
                <a:latin typeface="Trebuchet MS"/>
                <a:sym typeface="Symbol" pitchFamily="-109" charset="2"/>
              </a:rPr>
              <a:t> am CERN </a:t>
            </a:r>
            <a:r>
              <a:rPr lang="en-US" sz="1800" b="0" dirty="0" err="1" smtClean="0">
                <a:solidFill>
                  <a:srgbClr val="C83442"/>
                </a:solidFill>
                <a:latin typeface="Trebuchet MS"/>
                <a:sym typeface="Symbol" pitchFamily="-109" charset="2"/>
              </a:rPr>
              <a:t>entwickelte</a:t>
            </a:r>
            <a:r>
              <a:rPr lang="en-US" sz="1800" b="0" dirty="0" smtClean="0">
                <a:solidFill>
                  <a:srgbClr val="C83442"/>
                </a:solidFill>
                <a:latin typeface="Trebuchet MS"/>
                <a:sym typeface="Symbol" pitchFamily="-109" charset="2"/>
              </a:rPr>
              <a:t> 1972 den </a:t>
            </a:r>
            <a:r>
              <a:rPr lang="en-US" sz="1800" b="0" dirty="0" err="1" smtClean="0">
                <a:solidFill>
                  <a:srgbClr val="C83442"/>
                </a:solidFill>
                <a:latin typeface="Trebuchet MS"/>
                <a:sym typeface="Symbol" pitchFamily="-109" charset="2"/>
              </a:rPr>
              <a:t>ersten</a:t>
            </a:r>
            <a:r>
              <a:rPr lang="en-US" sz="1800" b="0" dirty="0" smtClean="0">
                <a:solidFill>
                  <a:srgbClr val="C83442"/>
                </a:solidFill>
                <a:latin typeface="Trebuchet MS"/>
                <a:sym typeface="Symbol" pitchFamily="-109" charset="2"/>
              </a:rPr>
              <a:t> </a:t>
            </a:r>
            <a:r>
              <a:rPr lang="en-US" sz="1800" b="0" dirty="0" err="1" smtClean="0">
                <a:solidFill>
                  <a:srgbClr val="C83442"/>
                </a:solidFill>
                <a:latin typeface="Trebuchet MS"/>
                <a:sym typeface="Symbol" pitchFamily="-109" charset="2"/>
              </a:rPr>
              <a:t>kapazitiven</a:t>
            </a:r>
            <a:r>
              <a:rPr lang="en-US" sz="1800" b="0" dirty="0" smtClean="0">
                <a:solidFill>
                  <a:srgbClr val="C83442"/>
                </a:solidFill>
                <a:latin typeface="Trebuchet MS"/>
                <a:sym typeface="Symbol" pitchFamily="-109" charset="2"/>
              </a:rPr>
              <a:t> Touchscreen (Smartphone, </a:t>
            </a:r>
            <a:r>
              <a:rPr lang="en-US" sz="1800" b="0" dirty="0" err="1" smtClean="0">
                <a:solidFill>
                  <a:srgbClr val="C83442"/>
                </a:solidFill>
                <a:latin typeface="Trebuchet MS"/>
                <a:sym typeface="Symbol" pitchFamily="-109" charset="2"/>
              </a:rPr>
              <a:t>iPad</a:t>
            </a:r>
            <a:r>
              <a:rPr lang="en-US" sz="1800" b="0" dirty="0" smtClean="0">
                <a:solidFill>
                  <a:srgbClr val="C83442"/>
                </a:solidFill>
                <a:latin typeface="Trebuchet MS"/>
                <a:sym typeface="Symbol" pitchFamily="-109" charset="2"/>
              </a:rPr>
              <a:t>, </a:t>
            </a:r>
            <a:r>
              <a:rPr lang="en-US" sz="1800" b="0" dirty="0" err="1" smtClean="0">
                <a:solidFill>
                  <a:srgbClr val="C83442"/>
                </a:solidFill>
                <a:latin typeface="Trebuchet MS"/>
                <a:sym typeface="Symbol" pitchFamily="-109" charset="2"/>
              </a:rPr>
              <a:t>Bankomat</a:t>
            </a:r>
            <a:r>
              <a:rPr lang="en-US" sz="1800" b="0" dirty="0" smtClean="0">
                <a:solidFill>
                  <a:srgbClr val="C83442"/>
                </a:solidFill>
                <a:latin typeface="Trebuchet MS"/>
                <a:sym typeface="Symbol" pitchFamily="-109" charset="2"/>
              </a:rPr>
              <a:t> etc.) </a:t>
            </a:r>
            <a:r>
              <a:rPr lang="en-US" sz="1800" b="0" dirty="0" err="1" smtClean="0">
                <a:solidFill>
                  <a:srgbClr val="C83442"/>
                </a:solidFill>
                <a:latin typeface="Trebuchet MS"/>
                <a:sym typeface="Symbol" pitchFamily="-109" charset="2"/>
              </a:rPr>
              <a:t>für</a:t>
            </a:r>
            <a:r>
              <a:rPr lang="en-US" sz="1800" b="0" dirty="0" smtClean="0">
                <a:solidFill>
                  <a:srgbClr val="C83442"/>
                </a:solidFill>
                <a:latin typeface="Trebuchet MS"/>
                <a:sym typeface="Symbol" pitchFamily="-109" charset="2"/>
              </a:rPr>
              <a:t> den SPS-</a:t>
            </a:r>
            <a:r>
              <a:rPr lang="en-US" sz="1800" b="0" dirty="0" err="1" smtClean="0">
                <a:solidFill>
                  <a:srgbClr val="C83442"/>
                </a:solidFill>
                <a:latin typeface="Trebuchet MS"/>
                <a:sym typeface="Symbol" pitchFamily="-109" charset="2"/>
              </a:rPr>
              <a:t>Beschleuniger</a:t>
            </a:r>
            <a:r>
              <a:rPr lang="en-US" sz="1800" b="0" dirty="0" smtClean="0">
                <a:solidFill>
                  <a:srgbClr val="C83442"/>
                </a:solidFill>
                <a:latin typeface="Trebuchet MS"/>
                <a:sym typeface="Symbol" pitchFamily="-109" charset="2"/>
              </a:rPr>
              <a:t> des CERN.</a:t>
            </a:r>
            <a:endParaRPr lang="en-US" sz="1800" b="0" dirty="0">
              <a:solidFill>
                <a:srgbClr val="C83442"/>
              </a:solidFill>
              <a:latin typeface="Trebuchet MS"/>
              <a:sym typeface="Symbol" pitchFamily="-109" charset="2"/>
            </a:endParaRPr>
          </a:p>
        </p:txBody>
      </p:sp>
      <p:pic>
        <p:nvPicPr>
          <p:cNvPr id="3" name="Picture 2" descr="BentStumpe_touchscr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9" y="1892300"/>
            <a:ext cx="3902201" cy="2603500"/>
          </a:xfrm>
          <a:prstGeom prst="rect">
            <a:avLst/>
          </a:prstGeom>
        </p:spPr>
      </p:pic>
      <p:pic>
        <p:nvPicPr>
          <p:cNvPr id="14" name="Picture 13" descr="CCtou4_04_10_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0" y="351535"/>
            <a:ext cx="1727200" cy="1299857"/>
          </a:xfrm>
          <a:prstGeom prst="rect">
            <a:avLst/>
          </a:prstGeom>
        </p:spPr>
      </p:pic>
      <p:sp>
        <p:nvSpPr>
          <p:cNvPr id="22"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Trebuchet MS"/>
                <a:cs typeface="Trebuchet MS"/>
              </a:defRPr>
            </a:lvl1pPr>
          </a:lstStyle>
          <a:p>
            <a:pPr>
              <a:defRPr/>
            </a:pPr>
            <a:r>
              <a:rPr lang="de-CH" dirty="0" smtClean="0"/>
              <a:t>C.-E. Wulz</a:t>
            </a:r>
            <a:endParaRPr lang="en-US" b="0" dirty="0"/>
          </a:p>
        </p:txBody>
      </p:sp>
      <p:sp>
        <p:nvSpPr>
          <p:cNvPr id="23"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Trebuchet MS"/>
                <a:cs typeface="Trebuchet MS"/>
              </a:defRPr>
            </a:lvl1pPr>
          </a:lstStyle>
          <a:p>
            <a:pPr>
              <a:defRPr/>
            </a:pPr>
            <a:fld id="{8B58F7E0-D61F-6E43-8EA6-C85A5A34E039}" type="slidenum">
              <a:rPr lang="en-US" smtClean="0"/>
              <a:pPr>
                <a:defRPr/>
              </a:pPr>
              <a:t>53</a:t>
            </a:fld>
            <a:endParaRPr lang="en-US" b="0" dirty="0"/>
          </a:p>
        </p:txBody>
      </p:sp>
      <p:pic>
        <p:nvPicPr>
          <p:cNvPr id="11" name="Picture 10" descr="CERN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5870" y="241300"/>
            <a:ext cx="882221" cy="876300"/>
          </a:xfrm>
          <a:prstGeom prst="rect">
            <a:avLst/>
          </a:prstGeom>
        </p:spPr>
      </p:pic>
    </p:spTree>
    <p:extLst>
      <p:ext uri="{BB962C8B-B14F-4D97-AF65-F5344CB8AC3E}">
        <p14:creationId xmlns:p14="http://schemas.microsoft.com/office/powerpoint/2010/main" val="66511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1026"/>
          <p:cNvSpPr txBox="1">
            <a:spLocks noChangeArrowheads="1"/>
          </p:cNvSpPr>
          <p:nvPr/>
        </p:nvSpPr>
        <p:spPr bwMode="auto">
          <a:xfrm>
            <a:off x="317500" y="355600"/>
            <a:ext cx="9245600" cy="523220"/>
          </a:xfrm>
          <a:prstGeom prst="rect">
            <a:avLst/>
          </a:prstGeom>
          <a:noFill/>
          <a:ln w="9525">
            <a:noFill/>
            <a:miter lim="800000"/>
            <a:headEnd/>
            <a:tailEnd/>
          </a:ln>
        </p:spPr>
        <p:txBody>
          <a:bodyPr>
            <a:prstTxWarp prst="textNoShape">
              <a:avLst/>
            </a:prstTxWarp>
            <a:spAutoFit/>
          </a:bodyPr>
          <a:lstStyle/>
          <a:p>
            <a:pPr algn="ctr"/>
            <a:r>
              <a:rPr lang="en-GB" sz="2800" b="0" dirty="0" err="1" smtClean="0">
                <a:solidFill>
                  <a:schemeClr val="bg2"/>
                </a:solidFill>
                <a:latin typeface="Trebuchet MS"/>
                <a:cs typeface="Trebuchet MS"/>
              </a:rPr>
              <a:t>Beschleuniger</a:t>
            </a:r>
            <a:r>
              <a:rPr lang="en-GB" sz="2800" b="0" dirty="0" smtClean="0">
                <a:solidFill>
                  <a:schemeClr val="bg2"/>
                </a:solidFill>
                <a:latin typeface="Trebuchet MS"/>
                <a:cs typeface="Trebuchet MS"/>
              </a:rPr>
              <a:t> und </a:t>
            </a:r>
            <a:r>
              <a:rPr lang="en-GB" sz="2800" b="0" dirty="0" err="1" smtClean="0">
                <a:solidFill>
                  <a:srgbClr val="FF0000"/>
                </a:solidFill>
                <a:latin typeface="Trebuchet MS"/>
                <a:cs typeface="Trebuchet MS"/>
              </a:rPr>
              <a:t>K</a:t>
            </a:r>
            <a:r>
              <a:rPr lang="en-GB" sz="2800" b="0" dirty="0" err="1" smtClean="0">
                <a:solidFill>
                  <a:srgbClr val="80FF00"/>
                </a:solidFill>
                <a:latin typeface="Trebuchet MS"/>
                <a:cs typeface="Trebuchet MS"/>
              </a:rPr>
              <a:t>u</a:t>
            </a:r>
            <a:r>
              <a:rPr lang="en-GB" sz="2800" b="0" dirty="0" err="1" smtClean="0">
                <a:solidFill>
                  <a:srgbClr val="FFFF00"/>
                </a:solidFill>
                <a:latin typeface="Trebuchet MS"/>
                <a:cs typeface="Trebuchet MS"/>
              </a:rPr>
              <a:t>n</a:t>
            </a:r>
            <a:r>
              <a:rPr lang="en-GB" sz="2800" b="0" dirty="0" err="1" smtClean="0">
                <a:solidFill>
                  <a:srgbClr val="80FF00"/>
                </a:solidFill>
                <a:latin typeface="Trebuchet MS"/>
                <a:cs typeface="Trebuchet MS"/>
              </a:rPr>
              <a:t>s</a:t>
            </a:r>
            <a:r>
              <a:rPr lang="en-GB" sz="2800" b="0" dirty="0" err="1" smtClean="0">
                <a:solidFill>
                  <a:srgbClr val="0080FF"/>
                </a:solidFill>
                <a:latin typeface="Trebuchet MS"/>
                <a:cs typeface="Trebuchet MS"/>
              </a:rPr>
              <a:t>t</a:t>
            </a:r>
            <a:r>
              <a:rPr lang="en-GB" sz="2800" b="0" dirty="0" smtClean="0">
                <a:solidFill>
                  <a:schemeClr val="bg2"/>
                </a:solidFill>
                <a:latin typeface="Trebuchet MS"/>
                <a:cs typeface="Trebuchet MS"/>
              </a:rPr>
              <a:t>: Think outside the box!</a:t>
            </a:r>
            <a:endParaRPr lang="fr-FR" b="0" dirty="0">
              <a:solidFill>
                <a:srgbClr val="000000"/>
              </a:solidFill>
            </a:endParaRPr>
          </a:p>
        </p:txBody>
      </p:sp>
      <p:sp>
        <p:nvSpPr>
          <p:cNvPr id="6" name="Text Box 1036"/>
          <p:cNvSpPr txBox="1">
            <a:spLocks noChangeArrowheads="1"/>
          </p:cNvSpPr>
          <p:nvPr/>
        </p:nvSpPr>
        <p:spPr bwMode="auto">
          <a:xfrm>
            <a:off x="723900" y="2590801"/>
            <a:ext cx="2918738" cy="307777"/>
          </a:xfrm>
          <a:prstGeom prst="rect">
            <a:avLst/>
          </a:prstGeom>
          <a:noFill/>
          <a:ln w="9525">
            <a:noFill/>
            <a:miter lim="800000"/>
            <a:headEnd/>
            <a:tailEnd/>
          </a:ln>
        </p:spPr>
        <p:txBody>
          <a:bodyPr wrap="none">
            <a:prstTxWarp prst="textNoShape">
              <a:avLst/>
            </a:prstTxWarp>
            <a:spAutoFit/>
          </a:bodyPr>
          <a:lstStyle/>
          <a:p>
            <a:r>
              <a:rPr lang="en-US" dirty="0" smtClean="0">
                <a:solidFill>
                  <a:srgbClr val="F2F2F2"/>
                </a:solidFill>
                <a:latin typeface="Trebuchet MS"/>
                <a:cs typeface="Trebuchet MS"/>
              </a:rPr>
              <a:t>Cancer therapy with carbon ions</a:t>
            </a:r>
            <a:endParaRPr lang="en-US" dirty="0">
              <a:solidFill>
                <a:srgbClr val="F2F2F2"/>
              </a:solidFill>
              <a:latin typeface="Trebuchet MS"/>
              <a:cs typeface="Trebuchet MS"/>
            </a:endParaRPr>
          </a:p>
        </p:txBody>
      </p:sp>
      <p:sp>
        <p:nvSpPr>
          <p:cNvPr id="13"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l" rtl="0" eaLnBrk="0" fontAlgn="base" hangingPunct="0">
              <a:spcBef>
                <a:spcPct val="0"/>
              </a:spcBef>
              <a:spcAft>
                <a:spcPct val="0"/>
              </a:spcAft>
              <a:defRPr sz="1000" b="1" i="1" kern="1200">
                <a:solidFill>
                  <a:schemeClr val="tx1"/>
                </a:solidFill>
                <a:latin typeface="Arial" pitchFamily="-106" charset="0"/>
                <a:ea typeface="+mn-ea"/>
                <a:cs typeface="Trebuchet M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a:lstStyle>
          <a:p>
            <a:pPr>
              <a:defRPr/>
            </a:pPr>
            <a:r>
              <a:rPr lang="de-CH" dirty="0" smtClean="0">
                <a:solidFill>
                  <a:schemeClr val="bg1"/>
                </a:solidFill>
                <a:latin typeface="Trebuchet MS"/>
              </a:rPr>
              <a:t>C.-E. Wulz</a:t>
            </a:r>
            <a:endParaRPr lang="en-US" b="0" dirty="0">
              <a:solidFill>
                <a:schemeClr val="bg1"/>
              </a:solidFill>
              <a:latin typeface="Trebuchet MS"/>
            </a:endParaRPr>
          </a:p>
        </p:txBody>
      </p:sp>
      <p:sp>
        <p:nvSpPr>
          <p:cNvPr id="1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000" b="1" i="1" kern="1200">
                <a:solidFill>
                  <a:schemeClr val="tx1"/>
                </a:solidFill>
                <a:latin typeface="Arial" pitchFamily="-106" charset="0"/>
                <a:ea typeface="+mn-ea"/>
                <a:cs typeface="Trebuchet M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a:lstStyle>
          <a:p>
            <a:pPr>
              <a:defRPr/>
            </a:pPr>
            <a:fld id="{8B58F7E0-D61F-6E43-8EA6-C85A5A34E039}" type="slidenum">
              <a:rPr lang="en-US" smtClean="0">
                <a:solidFill>
                  <a:schemeClr val="bg1"/>
                </a:solidFill>
                <a:latin typeface="Trebuchet MS"/>
              </a:rPr>
              <a:pPr>
                <a:defRPr/>
              </a:pPr>
              <a:t>54</a:t>
            </a:fld>
            <a:endParaRPr lang="en-US" b="0" dirty="0">
              <a:solidFill>
                <a:schemeClr val="bg1"/>
              </a:solidFill>
              <a:latin typeface="Trebuchet MS"/>
            </a:endParaRPr>
          </a:p>
        </p:txBody>
      </p:sp>
      <p:pic>
        <p:nvPicPr>
          <p:cNvPr id="18" name="Picture 17"/>
          <p:cNvPicPr>
            <a:picLocks noChangeAspect="1"/>
          </p:cNvPicPr>
          <p:nvPr/>
        </p:nvPicPr>
        <p:blipFill>
          <a:blip r:embed="rId3"/>
          <a:stretch>
            <a:fillRect/>
          </a:stretch>
        </p:blipFill>
        <p:spPr>
          <a:xfrm>
            <a:off x="863600" y="1073746"/>
            <a:ext cx="5401734" cy="4512131"/>
          </a:xfrm>
          <a:prstGeom prst="rect">
            <a:avLst/>
          </a:prstGeom>
        </p:spPr>
      </p:pic>
      <p:pic>
        <p:nvPicPr>
          <p:cNvPr id="20" name="Picture 19"/>
          <p:cNvPicPr>
            <a:picLocks noChangeAspect="1"/>
          </p:cNvPicPr>
          <p:nvPr/>
        </p:nvPicPr>
        <p:blipFill>
          <a:blip r:embed="rId4"/>
          <a:stretch>
            <a:fillRect/>
          </a:stretch>
        </p:blipFill>
        <p:spPr>
          <a:xfrm>
            <a:off x="6492910" y="1087965"/>
            <a:ext cx="2731530" cy="3901017"/>
          </a:xfrm>
          <a:prstGeom prst="rect">
            <a:avLst/>
          </a:prstGeom>
        </p:spPr>
      </p:pic>
      <p:sp>
        <p:nvSpPr>
          <p:cNvPr id="23" name="Rectangle 22"/>
          <p:cNvSpPr/>
          <p:nvPr/>
        </p:nvSpPr>
        <p:spPr>
          <a:xfrm>
            <a:off x="872074" y="5667521"/>
            <a:ext cx="8576726" cy="923330"/>
          </a:xfrm>
          <a:prstGeom prst="rect">
            <a:avLst/>
          </a:prstGeom>
        </p:spPr>
        <p:txBody>
          <a:bodyPr wrap="square">
            <a:spAutoFit/>
          </a:bodyPr>
          <a:lstStyle/>
          <a:p>
            <a:pPr algn="just"/>
            <a:r>
              <a:rPr lang="de-DE" sz="1800" b="0" dirty="0" smtClean="0">
                <a:solidFill>
                  <a:schemeClr val="bg1"/>
                </a:solidFill>
                <a:latin typeface="Trebuchet MS"/>
              </a:rPr>
              <a:t>PIXE (proton-</a:t>
            </a:r>
            <a:r>
              <a:rPr lang="de-DE" sz="1800" b="0" dirty="0" err="1" smtClean="0">
                <a:solidFill>
                  <a:schemeClr val="bg1"/>
                </a:solidFill>
                <a:latin typeface="Trebuchet MS"/>
              </a:rPr>
              <a:t>induced</a:t>
            </a:r>
            <a:r>
              <a:rPr lang="de-DE" sz="1800" b="0" dirty="0" smtClean="0">
                <a:solidFill>
                  <a:schemeClr val="bg1"/>
                </a:solidFill>
                <a:latin typeface="Trebuchet MS"/>
              </a:rPr>
              <a:t> X-</a:t>
            </a:r>
            <a:r>
              <a:rPr lang="de-DE" sz="1800" b="0" dirty="0" err="1" smtClean="0">
                <a:solidFill>
                  <a:schemeClr val="bg1"/>
                </a:solidFill>
                <a:latin typeface="Trebuchet MS"/>
              </a:rPr>
              <a:t>ray</a:t>
            </a:r>
            <a:r>
              <a:rPr lang="de-DE" sz="1800" b="0" dirty="0" smtClean="0">
                <a:solidFill>
                  <a:schemeClr val="bg1"/>
                </a:solidFill>
                <a:latin typeface="Trebuchet MS"/>
              </a:rPr>
              <a:t> </a:t>
            </a:r>
            <a:r>
              <a:rPr lang="de-DE" sz="1800" b="0" dirty="0" err="1" smtClean="0">
                <a:solidFill>
                  <a:schemeClr val="bg1"/>
                </a:solidFill>
                <a:latin typeface="Trebuchet MS"/>
              </a:rPr>
              <a:t>emission</a:t>
            </a:r>
            <a:r>
              <a:rPr lang="de-DE" sz="1800" b="0" dirty="0" smtClean="0">
                <a:solidFill>
                  <a:schemeClr val="bg1"/>
                </a:solidFill>
                <a:latin typeface="Trebuchet MS"/>
              </a:rPr>
              <a:t>): Untersuchung von Silberstiftzeichnungen Albrecht Dürers an der Universität Wien (Beschleuniger VERA) in Zusammenarbeit mit der Albertina und dem Louvre</a:t>
            </a:r>
            <a:endParaRPr lang="de-DE" sz="1800" b="0" dirty="0">
              <a:solidFill>
                <a:schemeClr val="bg1"/>
              </a:solidFill>
              <a:latin typeface="Trebuchet MS"/>
            </a:endParaRPr>
          </a:p>
        </p:txBody>
      </p:sp>
      <p:sp>
        <p:nvSpPr>
          <p:cNvPr id="24" name="Rectangle 23"/>
          <p:cNvSpPr/>
          <p:nvPr/>
        </p:nvSpPr>
        <p:spPr>
          <a:xfrm>
            <a:off x="6866469" y="5091786"/>
            <a:ext cx="2302931" cy="369332"/>
          </a:xfrm>
          <a:prstGeom prst="rect">
            <a:avLst/>
          </a:prstGeom>
        </p:spPr>
        <p:txBody>
          <a:bodyPr wrap="square">
            <a:spAutoFit/>
          </a:bodyPr>
          <a:lstStyle/>
          <a:p>
            <a:pPr algn="ctr"/>
            <a:r>
              <a:rPr lang="en-US" sz="1800" b="0" dirty="0" err="1" smtClean="0">
                <a:solidFill>
                  <a:srgbClr val="AC552B"/>
                </a:solidFill>
                <a:latin typeface="Trebuchet MS"/>
              </a:rPr>
              <a:t>Dürers</a:t>
            </a:r>
            <a:r>
              <a:rPr lang="en-US" sz="1800" b="0" dirty="0" smtClean="0">
                <a:solidFill>
                  <a:srgbClr val="AC552B"/>
                </a:solidFill>
                <a:latin typeface="Trebuchet MS"/>
              </a:rPr>
              <a:t> </a:t>
            </a:r>
            <a:r>
              <a:rPr lang="en-US" sz="1800" b="0" dirty="0" err="1" smtClean="0">
                <a:solidFill>
                  <a:srgbClr val="AC552B"/>
                </a:solidFill>
                <a:latin typeface="Trebuchet MS"/>
              </a:rPr>
              <a:t>Vater</a:t>
            </a:r>
            <a:endParaRPr lang="en-US" sz="1800" b="0" dirty="0">
              <a:solidFill>
                <a:srgbClr val="AC552B"/>
              </a:solidFill>
              <a:latin typeface="Trebuchet MS"/>
            </a:endParaRPr>
          </a:p>
        </p:txBody>
      </p:sp>
      <p:sp>
        <p:nvSpPr>
          <p:cNvPr id="11"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130459242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DDFFF6"/>
                </a:solidFill>
                <a:latin typeface="Times New Roman" charset="0"/>
                <a:ea typeface="ＭＳ Ｐゴシック" charset="0"/>
                <a:cs typeface="ＭＳ Ｐゴシック" charset="0"/>
              </a:defRPr>
            </a:lvl1pPr>
            <a:lvl2pPr marL="37931725" indent="-37474525">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r>
              <a:rPr lang="en-US" sz="1000">
                <a:solidFill>
                  <a:schemeClr val="tx1"/>
                </a:solidFill>
                <a:latin typeface="Arial" charset="0"/>
              </a:rPr>
              <a:t>C.-E. Wulz</a:t>
            </a:r>
            <a:endParaRPr lang="en-US" sz="1000" b="0" i="0">
              <a:solidFill>
                <a:schemeClr val="tx1"/>
              </a:solidFill>
              <a:latin typeface="Arial" charset="0"/>
            </a:endParaRPr>
          </a:p>
        </p:txBody>
      </p:sp>
      <p:sp>
        <p:nvSpPr>
          <p:cNvPr id="16077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rgbClr val="DDFFF6"/>
                </a:solidFill>
                <a:latin typeface="Times New Roman" charset="0"/>
                <a:ea typeface="ＭＳ Ｐゴシック" charset="0"/>
                <a:cs typeface="ＭＳ Ｐゴシック" charset="0"/>
              </a:defRPr>
            </a:lvl1pPr>
            <a:lvl2pPr marL="37931725" indent="-37474525">
              <a:defRPr sz="1400" b="1">
                <a:solidFill>
                  <a:srgbClr val="DDFFF6"/>
                </a:solidFill>
                <a:latin typeface="Times New Roman" charset="0"/>
                <a:ea typeface="ＭＳ Ｐゴシック" charset="0"/>
              </a:defRPr>
            </a:lvl2pPr>
            <a:lvl3pPr>
              <a:defRPr sz="1400" b="1">
                <a:solidFill>
                  <a:srgbClr val="DDFFF6"/>
                </a:solidFill>
                <a:latin typeface="Times New Roman" charset="0"/>
                <a:ea typeface="ＭＳ Ｐゴシック" charset="0"/>
              </a:defRPr>
            </a:lvl3pPr>
            <a:lvl4pPr>
              <a:defRPr sz="1400" b="1">
                <a:solidFill>
                  <a:srgbClr val="DDFFF6"/>
                </a:solidFill>
                <a:latin typeface="Times New Roman" charset="0"/>
                <a:ea typeface="ＭＳ Ｐゴシック" charset="0"/>
              </a:defRPr>
            </a:lvl4pPr>
            <a:lvl5pPr>
              <a:defRPr sz="1400" b="1">
                <a:solidFill>
                  <a:srgbClr val="DDFFF6"/>
                </a:solidFill>
                <a:latin typeface="Times New Roman" charset="0"/>
                <a:ea typeface="ＭＳ Ｐゴシック" charset="0"/>
              </a:defRPr>
            </a:lvl5pPr>
            <a:lvl6pPr marL="457200" eaLnBrk="0" fontAlgn="base" hangingPunct="0">
              <a:spcBef>
                <a:spcPct val="0"/>
              </a:spcBef>
              <a:spcAft>
                <a:spcPct val="0"/>
              </a:spcAft>
              <a:defRPr sz="1400" b="1">
                <a:solidFill>
                  <a:srgbClr val="DDFFF6"/>
                </a:solidFill>
                <a:latin typeface="Times New Roman" charset="0"/>
                <a:ea typeface="ＭＳ Ｐゴシック" charset="0"/>
              </a:defRPr>
            </a:lvl6pPr>
            <a:lvl7pPr marL="914400" eaLnBrk="0" fontAlgn="base" hangingPunct="0">
              <a:spcBef>
                <a:spcPct val="0"/>
              </a:spcBef>
              <a:spcAft>
                <a:spcPct val="0"/>
              </a:spcAft>
              <a:defRPr sz="1400" b="1">
                <a:solidFill>
                  <a:srgbClr val="DDFFF6"/>
                </a:solidFill>
                <a:latin typeface="Times New Roman" charset="0"/>
                <a:ea typeface="ＭＳ Ｐゴシック" charset="0"/>
              </a:defRPr>
            </a:lvl7pPr>
            <a:lvl8pPr marL="1371600" eaLnBrk="0" fontAlgn="base" hangingPunct="0">
              <a:spcBef>
                <a:spcPct val="0"/>
              </a:spcBef>
              <a:spcAft>
                <a:spcPct val="0"/>
              </a:spcAft>
              <a:defRPr sz="1400" b="1">
                <a:solidFill>
                  <a:srgbClr val="DDFFF6"/>
                </a:solidFill>
                <a:latin typeface="Times New Roman" charset="0"/>
                <a:ea typeface="ＭＳ Ｐゴシック" charset="0"/>
              </a:defRPr>
            </a:lvl8pPr>
            <a:lvl9pPr marL="1828800" eaLnBrk="0" fontAlgn="base" hangingPunct="0">
              <a:spcBef>
                <a:spcPct val="0"/>
              </a:spcBef>
              <a:spcAft>
                <a:spcPct val="0"/>
              </a:spcAft>
              <a:defRPr sz="1400" b="1">
                <a:solidFill>
                  <a:srgbClr val="DDFFF6"/>
                </a:solidFill>
                <a:latin typeface="Times New Roman" charset="0"/>
                <a:ea typeface="ＭＳ Ｐゴシック" charset="0"/>
              </a:defRPr>
            </a:lvl9pPr>
          </a:lstStyle>
          <a:p>
            <a:fld id="{5808BF5E-FB10-0D4C-8967-6596082E52A0}" type="slidenum">
              <a:rPr lang="en-US" sz="1000">
                <a:solidFill>
                  <a:schemeClr val="tx1"/>
                </a:solidFill>
                <a:latin typeface="Arial" charset="0"/>
              </a:rPr>
              <a:pPr/>
              <a:t>55</a:t>
            </a:fld>
            <a:endParaRPr lang="en-US" sz="1000" b="0" i="0">
              <a:solidFill>
                <a:schemeClr val="tx1"/>
              </a:solidFill>
              <a:latin typeface="Arial" charset="0"/>
            </a:endParaRPr>
          </a:p>
        </p:txBody>
      </p:sp>
      <p:pic>
        <p:nvPicPr>
          <p:cNvPr id="160772" name="Picture 2" descr="QuarkstoCosmos"/>
          <p:cNvPicPr>
            <a:picLocks noChangeAspect="1" noChangeArrowheads="1"/>
          </p:cNvPicPr>
          <p:nvPr/>
        </p:nvPicPr>
        <p:blipFill>
          <a:blip r:embed="rId3">
            <a:extLst>
              <a:ext uri="{28A0092B-C50C-407E-A947-70E740481C1C}">
                <a14:useLocalDpi xmlns:a14="http://schemas.microsoft.com/office/drawing/2010/main" val="0"/>
              </a:ext>
            </a:extLst>
          </a:blip>
          <a:srcRect l="1897" t="7135" r="4321" b="1097"/>
          <a:stretch>
            <a:fillRect/>
          </a:stretch>
        </p:blipFill>
        <p:spPr bwMode="auto">
          <a:xfrm>
            <a:off x="0" y="-279400"/>
            <a:ext cx="9906000" cy="7672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3" name="Rectangle 3"/>
          <p:cNvSpPr>
            <a:spLocks noGrp="1" noChangeArrowheads="1"/>
          </p:cNvSpPr>
          <p:nvPr>
            <p:ph type="title"/>
          </p:nvPr>
        </p:nvSpPr>
        <p:spPr>
          <a:xfrm>
            <a:off x="3209925" y="704850"/>
            <a:ext cx="3321050" cy="782638"/>
          </a:xfrm>
          <a:noFill/>
        </p:spPr>
        <p:txBody>
          <a:bodyPr/>
          <a:lstStyle/>
          <a:p>
            <a:r>
              <a:rPr lang="en-US" b="0" dirty="0" err="1">
                <a:solidFill>
                  <a:srgbClr val="E7C816"/>
                </a:solidFill>
                <a:latin typeface="Trebuchet MS"/>
                <a:cs typeface="Trebuchet MS"/>
              </a:rPr>
              <a:t>Zusammenfassung</a:t>
            </a:r>
            <a:endParaRPr lang="en-US" b="0" dirty="0">
              <a:solidFill>
                <a:srgbClr val="E7C816"/>
              </a:solidFill>
              <a:latin typeface="Trebuchet MS"/>
              <a:cs typeface="Trebuchet MS"/>
            </a:endParaRPr>
          </a:p>
        </p:txBody>
      </p:sp>
      <p:sp>
        <p:nvSpPr>
          <p:cNvPr id="160774" name="Rectangle 5"/>
          <p:cNvSpPr>
            <a:spLocks noChangeArrowheads="1"/>
          </p:cNvSpPr>
          <p:nvPr/>
        </p:nvSpPr>
        <p:spPr bwMode="auto">
          <a:xfrm>
            <a:off x="2354263" y="6396335"/>
            <a:ext cx="54772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0" dirty="0">
                <a:solidFill>
                  <a:srgbClr val="E7C816"/>
                </a:solidFill>
                <a:latin typeface="Trebuchet MS"/>
                <a:cs typeface="Trebuchet MS"/>
              </a:rPr>
              <a:t>WIR LEBEN IN INTERESSANTEN ZEITEN!</a:t>
            </a:r>
          </a:p>
        </p:txBody>
      </p:sp>
      <p:sp>
        <p:nvSpPr>
          <p:cNvPr id="160775" name="Rectangle 6"/>
          <p:cNvSpPr>
            <a:spLocks noChangeArrowheads="1"/>
          </p:cNvSpPr>
          <p:nvPr/>
        </p:nvSpPr>
        <p:spPr bwMode="auto">
          <a:xfrm>
            <a:off x="1166813" y="1554163"/>
            <a:ext cx="75168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b="0" dirty="0">
                <a:solidFill>
                  <a:schemeClr val="bg1"/>
                </a:solidFill>
                <a:latin typeface="Trebuchet MS"/>
                <a:cs typeface="Trebuchet MS"/>
              </a:rPr>
              <a:t>In den </a:t>
            </a:r>
            <a:r>
              <a:rPr lang="en-US" sz="2000" b="0" dirty="0" err="1">
                <a:solidFill>
                  <a:schemeClr val="bg1"/>
                </a:solidFill>
                <a:latin typeface="Trebuchet MS"/>
                <a:cs typeface="Trebuchet MS"/>
              </a:rPr>
              <a:t>letzten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Jahrzehnten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wurde</a:t>
            </a:r>
            <a:r>
              <a:rPr lang="en-US" sz="2000" b="0" dirty="0">
                <a:solidFill>
                  <a:schemeClr val="bg1"/>
                </a:solidFill>
                <a:latin typeface="Trebuchet MS"/>
                <a:cs typeface="Trebuchet MS"/>
              </a:rPr>
              <a:t> das </a:t>
            </a:r>
            <a:r>
              <a:rPr lang="en-US" sz="2000" b="0" dirty="0" err="1">
                <a:solidFill>
                  <a:schemeClr val="bg1"/>
                </a:solidFill>
                <a:latin typeface="Trebuchet MS"/>
                <a:cs typeface="Trebuchet MS"/>
              </a:rPr>
              <a:t>Verständnis</a:t>
            </a:r>
            <a:r>
              <a:rPr lang="en-US" sz="2000" b="0" dirty="0">
                <a:solidFill>
                  <a:schemeClr val="bg1"/>
                </a:solidFill>
                <a:latin typeface="Trebuchet MS"/>
                <a:cs typeface="Trebuchet MS"/>
              </a:rPr>
              <a:t> der </a:t>
            </a:r>
            <a:r>
              <a:rPr lang="en-US" sz="2000" b="0" dirty="0" err="1">
                <a:solidFill>
                  <a:schemeClr val="bg1"/>
                </a:solidFill>
                <a:latin typeface="Trebuchet MS"/>
                <a:cs typeface="Trebuchet MS"/>
              </a:rPr>
              <a:t>Physik</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entscheidend</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verbessert</a:t>
            </a:r>
            <a:r>
              <a:rPr lang="en-US" sz="2000" b="0" dirty="0">
                <a:solidFill>
                  <a:schemeClr val="bg1"/>
                </a:solidFill>
                <a:latin typeface="Trebuchet MS"/>
                <a:cs typeface="Trebuchet MS"/>
              </a:rPr>
              <a:t>.</a:t>
            </a:r>
          </a:p>
          <a:p>
            <a:pPr algn="just"/>
            <a:endParaRPr lang="en-US" sz="2000" b="0" dirty="0">
              <a:solidFill>
                <a:schemeClr val="bg1"/>
              </a:solidFill>
              <a:latin typeface="Trebuchet MS"/>
              <a:cs typeface="Trebuchet MS"/>
            </a:endParaRPr>
          </a:p>
          <a:p>
            <a:pPr algn="just"/>
            <a:r>
              <a:rPr lang="en-US" sz="2000" b="0" dirty="0" err="1">
                <a:solidFill>
                  <a:schemeClr val="bg1"/>
                </a:solidFill>
                <a:latin typeface="Trebuchet MS"/>
                <a:cs typeface="Trebuchet MS"/>
              </a:rPr>
              <a:t>Jedoch</a:t>
            </a:r>
            <a:r>
              <a:rPr lang="en-US" sz="2000" b="0" dirty="0">
                <a:solidFill>
                  <a:schemeClr val="bg1"/>
                </a:solidFill>
                <a:latin typeface="Trebuchet MS"/>
                <a:cs typeface="Trebuchet MS"/>
              </a:rPr>
              <a:t> …. </a:t>
            </a:r>
            <a:r>
              <a:rPr lang="en-US" sz="2000" b="0" dirty="0" err="1">
                <a:solidFill>
                  <a:schemeClr val="bg1"/>
                </a:solidFill>
                <a:latin typeface="Trebuchet MS"/>
                <a:cs typeface="Trebuchet MS"/>
              </a:rPr>
              <a:t>viele</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Antworten</a:t>
            </a:r>
            <a:r>
              <a:rPr lang="en-US" sz="2000" b="0" dirty="0">
                <a:solidFill>
                  <a:schemeClr val="bg1"/>
                </a:solidFill>
                <a:latin typeface="Trebuchet MS"/>
                <a:cs typeface="Trebuchet MS"/>
              </a:rPr>
              <a:t> auf </a:t>
            </a:r>
            <a:r>
              <a:rPr lang="en-US" sz="2000" b="0" dirty="0" err="1">
                <a:solidFill>
                  <a:schemeClr val="bg1"/>
                </a:solidFill>
                <a:latin typeface="Trebuchet MS"/>
                <a:cs typeface="Trebuchet MS"/>
              </a:rPr>
              <a:t>fundamentale</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Fragen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fehlen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noch</a:t>
            </a:r>
            <a:r>
              <a:rPr lang="en-US" sz="2000" b="0" dirty="0">
                <a:solidFill>
                  <a:schemeClr val="bg1"/>
                </a:solidFill>
                <a:latin typeface="Trebuchet MS"/>
                <a:cs typeface="Trebuchet MS"/>
              </a:rPr>
              <a:t>!</a:t>
            </a:r>
          </a:p>
          <a:p>
            <a:pPr algn="just"/>
            <a:endParaRPr lang="en-US" sz="2000" b="0" dirty="0">
              <a:solidFill>
                <a:schemeClr val="bg1"/>
              </a:solidFill>
              <a:latin typeface="Trebuchet MS"/>
              <a:cs typeface="Trebuchet MS"/>
            </a:endParaRPr>
          </a:p>
          <a:p>
            <a:pPr algn="just"/>
            <a:r>
              <a:rPr lang="en-US" sz="2000" b="0" dirty="0" err="1">
                <a:solidFill>
                  <a:schemeClr val="bg1"/>
                </a:solidFill>
                <a:latin typeface="Trebuchet MS"/>
                <a:cs typeface="Trebuchet MS"/>
              </a:rPr>
              <a:t>Teilchenphysik</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Astrophysik</a:t>
            </a:r>
            <a:r>
              <a:rPr lang="en-US" sz="2000" b="0" dirty="0">
                <a:solidFill>
                  <a:schemeClr val="bg1"/>
                </a:solidFill>
                <a:latin typeface="Trebuchet MS"/>
                <a:cs typeface="Trebuchet MS"/>
              </a:rPr>
              <a:t> und </a:t>
            </a:r>
            <a:r>
              <a:rPr lang="en-US" sz="2000" b="0" dirty="0" err="1">
                <a:solidFill>
                  <a:schemeClr val="bg1"/>
                </a:solidFill>
                <a:latin typeface="Trebuchet MS"/>
                <a:cs typeface="Trebuchet MS"/>
              </a:rPr>
              <a:t>Kosmologie</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müssen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gemeinsam</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zu</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ihrer</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Beantwortung</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beitragen</a:t>
            </a:r>
            <a:r>
              <a:rPr lang="en-US" sz="2000" b="0" dirty="0">
                <a:solidFill>
                  <a:schemeClr val="bg1"/>
                </a:solidFill>
                <a:latin typeface="Trebuchet MS"/>
                <a:cs typeface="Trebuchet MS"/>
              </a:rPr>
              <a:t>.</a:t>
            </a:r>
          </a:p>
          <a:p>
            <a:pPr algn="just"/>
            <a:endParaRPr lang="en-US" sz="2000" b="0" dirty="0">
              <a:solidFill>
                <a:schemeClr val="bg1"/>
              </a:solidFill>
              <a:latin typeface="Trebuchet MS"/>
              <a:cs typeface="Trebuchet MS"/>
            </a:endParaRPr>
          </a:p>
          <a:p>
            <a:pPr algn="just"/>
            <a:r>
              <a:rPr lang="en-US" sz="2000" b="0" dirty="0">
                <a:solidFill>
                  <a:schemeClr val="bg1"/>
                </a:solidFill>
                <a:latin typeface="Trebuchet MS"/>
                <a:cs typeface="Trebuchet MS"/>
              </a:rPr>
              <a:t>Der Large Hadron Collider </a:t>
            </a:r>
            <a:r>
              <a:rPr lang="en-US" sz="2000" b="0" dirty="0" err="1" smtClean="0">
                <a:solidFill>
                  <a:schemeClr val="bg1"/>
                </a:solidFill>
                <a:latin typeface="Trebuchet MS"/>
                <a:cs typeface="Trebuchet MS"/>
              </a:rPr>
              <a:t>ist</a:t>
            </a:r>
            <a:r>
              <a:rPr lang="en-US" sz="2000" b="0" dirty="0" smtClean="0">
                <a:solidFill>
                  <a:schemeClr val="bg1"/>
                </a:solidFill>
                <a:latin typeface="Trebuchet MS"/>
                <a:cs typeface="Trebuchet MS"/>
              </a:rPr>
              <a:t> </a:t>
            </a:r>
            <a:r>
              <a:rPr lang="en-US" sz="2000" b="0" dirty="0" err="1">
                <a:solidFill>
                  <a:schemeClr val="bg1"/>
                </a:solidFill>
                <a:latin typeface="Trebuchet MS"/>
                <a:cs typeface="Trebuchet MS"/>
              </a:rPr>
              <a:t>ein</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wichtiges</a:t>
            </a:r>
            <a:r>
              <a:rPr lang="en-US" sz="2000" b="0" dirty="0">
                <a:solidFill>
                  <a:schemeClr val="bg1"/>
                </a:solidFill>
                <a:latin typeface="Trebuchet MS"/>
                <a:cs typeface="Trebuchet MS"/>
              </a:rPr>
              <a:t> </a:t>
            </a:r>
            <a:r>
              <a:rPr lang="en-US" sz="2000" b="0" dirty="0" err="1" smtClean="0">
                <a:solidFill>
                  <a:schemeClr val="bg1"/>
                </a:solidFill>
                <a:latin typeface="Trebuchet MS"/>
                <a:cs typeface="Trebuchet MS"/>
              </a:rPr>
              <a:t>Werkzeug</a:t>
            </a:r>
            <a:r>
              <a:rPr lang="en-US" sz="2000" b="0" dirty="0" smtClean="0">
                <a:solidFill>
                  <a:schemeClr val="bg1"/>
                </a:solidFill>
                <a:latin typeface="Trebuchet MS"/>
                <a:cs typeface="Trebuchet MS"/>
              </a:rPr>
              <a:t>. </a:t>
            </a:r>
            <a:r>
              <a:rPr lang="en-US" sz="2000" b="0" dirty="0" err="1">
                <a:solidFill>
                  <a:schemeClr val="bg1"/>
                </a:solidFill>
                <a:latin typeface="Trebuchet MS"/>
                <a:cs typeface="Trebuchet MS"/>
              </a:rPr>
              <a:t>Mit</a:t>
            </a:r>
            <a:r>
              <a:rPr lang="en-US" sz="2000" b="0" dirty="0">
                <a:solidFill>
                  <a:schemeClr val="bg1"/>
                </a:solidFill>
                <a:latin typeface="Trebuchet MS"/>
                <a:cs typeface="Trebuchet MS"/>
              </a:rPr>
              <a:t> </a:t>
            </a:r>
            <a:r>
              <a:rPr lang="en-US" sz="2000" b="0" dirty="0" err="1" smtClean="0">
                <a:solidFill>
                  <a:schemeClr val="bg1"/>
                </a:solidFill>
                <a:latin typeface="Trebuchet MS"/>
                <a:cs typeface="Trebuchet MS"/>
              </a:rPr>
              <a:t>ihm</a:t>
            </a:r>
            <a:r>
              <a:rPr lang="en-US" sz="2000" b="0" dirty="0" smtClean="0">
                <a:solidFill>
                  <a:schemeClr val="bg1"/>
                </a:solidFill>
                <a:latin typeface="Trebuchet MS"/>
                <a:cs typeface="Trebuchet MS"/>
              </a:rPr>
              <a:t> </a:t>
            </a:r>
            <a:r>
              <a:rPr lang="en-US" sz="2000" b="0" dirty="0" err="1" smtClean="0">
                <a:solidFill>
                  <a:schemeClr val="bg1"/>
                </a:solidFill>
                <a:latin typeface="Trebuchet MS"/>
                <a:cs typeface="Trebuchet MS"/>
              </a:rPr>
              <a:t>werden</a:t>
            </a:r>
            <a:r>
              <a:rPr lang="en-US" sz="2000" b="0" dirty="0" smtClean="0">
                <a:solidFill>
                  <a:schemeClr val="bg1"/>
                </a:solidFill>
                <a:latin typeface="Trebuchet MS"/>
                <a:cs typeface="Trebuchet MS"/>
              </a:rPr>
              <a:t> </a:t>
            </a:r>
            <a:r>
              <a:rPr lang="en-US" sz="2000" b="0" dirty="0" err="1" smtClean="0">
                <a:solidFill>
                  <a:schemeClr val="bg1"/>
                </a:solidFill>
                <a:latin typeface="Trebuchet MS"/>
                <a:cs typeface="Trebuchet MS"/>
              </a:rPr>
              <a:t>Bedingungen</a:t>
            </a:r>
            <a:r>
              <a:rPr lang="en-US" sz="2000" b="0" dirty="0" smtClean="0">
                <a:solidFill>
                  <a:schemeClr val="bg1"/>
                </a:solidFill>
                <a:latin typeface="Trebuchet MS"/>
                <a:cs typeface="Trebuchet MS"/>
              </a:rPr>
              <a:t> </a:t>
            </a:r>
            <a:r>
              <a:rPr lang="en-US" sz="2000" b="0" dirty="0" err="1">
                <a:solidFill>
                  <a:schemeClr val="bg1"/>
                </a:solidFill>
                <a:latin typeface="Trebuchet MS"/>
                <a:cs typeface="Trebuchet MS"/>
              </a:rPr>
              <a:t>bis</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kurz</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nach</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dem</a:t>
            </a:r>
            <a:r>
              <a:rPr lang="en-US" sz="2000" b="0" dirty="0">
                <a:solidFill>
                  <a:schemeClr val="bg1"/>
                </a:solidFill>
                <a:latin typeface="Trebuchet MS"/>
                <a:cs typeface="Trebuchet MS"/>
              </a:rPr>
              <a:t> </a:t>
            </a:r>
            <a:r>
              <a:rPr lang="en-US" sz="2000" b="0" dirty="0" err="1">
                <a:solidFill>
                  <a:schemeClr val="bg1"/>
                </a:solidFill>
                <a:latin typeface="Trebuchet MS"/>
                <a:cs typeface="Trebuchet MS"/>
              </a:rPr>
              <a:t>Urknall</a:t>
            </a:r>
            <a:r>
              <a:rPr lang="en-US" sz="2000" b="0" dirty="0">
                <a:solidFill>
                  <a:schemeClr val="bg1"/>
                </a:solidFill>
                <a:latin typeface="Trebuchet MS"/>
                <a:cs typeface="Trebuchet MS"/>
              </a:rPr>
              <a:t> </a:t>
            </a:r>
            <a:r>
              <a:rPr lang="en-US" sz="2000" b="0" dirty="0" err="1" smtClean="0">
                <a:solidFill>
                  <a:schemeClr val="bg1"/>
                </a:solidFill>
                <a:latin typeface="Trebuchet MS"/>
                <a:cs typeface="Trebuchet MS"/>
              </a:rPr>
              <a:t>reproduziert</a:t>
            </a:r>
            <a:r>
              <a:rPr lang="en-US" sz="2000" b="0" dirty="0" smtClean="0">
                <a:solidFill>
                  <a:schemeClr val="bg1"/>
                </a:solidFill>
                <a:latin typeface="Trebuchet MS"/>
                <a:cs typeface="Trebuchet MS"/>
              </a:rPr>
              <a:t>.</a:t>
            </a:r>
            <a:endParaRPr lang="en-US" sz="2000" b="0" dirty="0">
              <a:solidFill>
                <a:schemeClr val="bg1"/>
              </a:solidFill>
              <a:latin typeface="Trebuchet MS"/>
              <a:cs typeface="Trebuchet MS"/>
            </a:endParaRPr>
          </a:p>
          <a:p>
            <a:pPr algn="just"/>
            <a:endParaRPr lang="en-US" sz="2000" dirty="0">
              <a:solidFill>
                <a:srgbClr val="FF0000"/>
              </a:solidFill>
              <a:latin typeface="Trebuchet MS"/>
              <a:cs typeface="Trebuchet MS"/>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IGO-KAGRA-VIRGO-Facilities-N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656" y="414305"/>
            <a:ext cx="6076077" cy="6076077"/>
          </a:xfrm>
          <a:prstGeom prst="rect">
            <a:avLst/>
          </a:prstGeom>
        </p:spPr>
      </p:pic>
      <p:sp>
        <p:nvSpPr>
          <p:cNvPr id="4" name="Rectangle 3"/>
          <p:cNvSpPr/>
          <p:nvPr/>
        </p:nvSpPr>
        <p:spPr>
          <a:xfrm>
            <a:off x="651817" y="2502899"/>
            <a:ext cx="2696153" cy="461665"/>
          </a:xfrm>
          <a:prstGeom prst="rect">
            <a:avLst/>
          </a:prstGeom>
        </p:spPr>
        <p:txBody>
          <a:bodyPr wrap="square">
            <a:spAutoFit/>
          </a:bodyPr>
          <a:lstStyle/>
          <a:p>
            <a:r>
              <a:rPr lang="en-GB" sz="2400" b="0" dirty="0" smtClean="0">
                <a:solidFill>
                  <a:schemeClr val="bg1"/>
                </a:solidFill>
                <a:latin typeface="Calibri Light"/>
                <a:cs typeface="Calibri Light"/>
              </a:rPr>
              <a:t>LIGO-Hanford (USA)</a:t>
            </a:r>
            <a:endParaRPr lang="en-US" sz="2400" dirty="0"/>
          </a:p>
        </p:txBody>
      </p:sp>
      <p:sp>
        <p:nvSpPr>
          <p:cNvPr id="6" name="Rectangle 5"/>
          <p:cNvSpPr/>
          <p:nvPr/>
        </p:nvSpPr>
        <p:spPr>
          <a:xfrm>
            <a:off x="6416483" y="5919289"/>
            <a:ext cx="3193544" cy="461665"/>
          </a:xfrm>
          <a:prstGeom prst="rect">
            <a:avLst/>
          </a:prstGeom>
        </p:spPr>
        <p:txBody>
          <a:bodyPr wrap="square">
            <a:spAutoFit/>
          </a:bodyPr>
          <a:lstStyle/>
          <a:p>
            <a:r>
              <a:rPr lang="en-GB" sz="2400" b="0" dirty="0" smtClean="0">
                <a:solidFill>
                  <a:schemeClr val="bg1"/>
                </a:solidFill>
                <a:latin typeface="Calibri Light"/>
                <a:cs typeface="Calibri Light"/>
              </a:rPr>
              <a:t>LIGO-Livingston (USA)</a:t>
            </a:r>
            <a:endParaRPr lang="en-US" sz="2400" dirty="0"/>
          </a:p>
        </p:txBody>
      </p:sp>
      <p:sp>
        <p:nvSpPr>
          <p:cNvPr id="7" name="Rectangle 6"/>
          <p:cNvSpPr/>
          <p:nvPr/>
        </p:nvSpPr>
        <p:spPr>
          <a:xfrm>
            <a:off x="651817" y="3925248"/>
            <a:ext cx="3011621" cy="461665"/>
          </a:xfrm>
          <a:prstGeom prst="rect">
            <a:avLst/>
          </a:prstGeom>
        </p:spPr>
        <p:txBody>
          <a:bodyPr wrap="square">
            <a:spAutoFit/>
          </a:bodyPr>
          <a:lstStyle/>
          <a:p>
            <a:r>
              <a:rPr lang="en-GB" sz="2400" b="0" dirty="0" smtClean="0">
                <a:solidFill>
                  <a:schemeClr val="bg1"/>
                </a:solidFill>
                <a:latin typeface="Calibri Light"/>
                <a:cs typeface="Calibri Light"/>
              </a:rPr>
              <a:t>VIRGO-</a:t>
            </a:r>
            <a:r>
              <a:rPr lang="en-GB" sz="2400" b="0" dirty="0" err="1" smtClean="0">
                <a:solidFill>
                  <a:schemeClr val="bg1"/>
                </a:solidFill>
                <a:latin typeface="Calibri Light"/>
                <a:cs typeface="Calibri Light"/>
              </a:rPr>
              <a:t>Cascina</a:t>
            </a:r>
            <a:r>
              <a:rPr lang="en-GB" sz="2400" b="0" dirty="0" smtClean="0">
                <a:solidFill>
                  <a:schemeClr val="bg1"/>
                </a:solidFill>
                <a:latin typeface="Calibri Light"/>
                <a:cs typeface="Calibri Light"/>
              </a:rPr>
              <a:t> (</a:t>
            </a:r>
            <a:r>
              <a:rPr lang="en-GB" sz="2400" b="0" dirty="0" err="1" smtClean="0">
                <a:solidFill>
                  <a:schemeClr val="bg1"/>
                </a:solidFill>
                <a:latin typeface="Calibri Light"/>
                <a:cs typeface="Calibri Light"/>
              </a:rPr>
              <a:t>Italien</a:t>
            </a:r>
            <a:r>
              <a:rPr lang="en-GB" sz="2400" b="0" dirty="0" smtClean="0">
                <a:solidFill>
                  <a:schemeClr val="bg1"/>
                </a:solidFill>
                <a:latin typeface="Calibri Light"/>
                <a:cs typeface="Calibri Light"/>
              </a:rPr>
              <a:t>)</a:t>
            </a:r>
            <a:endParaRPr lang="en-US" sz="2400" dirty="0"/>
          </a:p>
        </p:txBody>
      </p:sp>
      <p:sp>
        <p:nvSpPr>
          <p:cNvPr id="8" name="Rectangle 7"/>
          <p:cNvSpPr/>
          <p:nvPr/>
        </p:nvSpPr>
        <p:spPr>
          <a:xfrm>
            <a:off x="7047551" y="884055"/>
            <a:ext cx="2696153" cy="830997"/>
          </a:xfrm>
          <a:prstGeom prst="rect">
            <a:avLst/>
          </a:prstGeom>
        </p:spPr>
        <p:txBody>
          <a:bodyPr wrap="square">
            <a:spAutoFit/>
          </a:bodyPr>
          <a:lstStyle/>
          <a:p>
            <a:r>
              <a:rPr lang="en-GB" sz="2400" b="0" dirty="0" smtClean="0">
                <a:solidFill>
                  <a:schemeClr val="bg1"/>
                </a:solidFill>
                <a:latin typeface="Calibri Light"/>
                <a:cs typeface="Calibri Light"/>
              </a:rPr>
              <a:t>KAGRA-</a:t>
            </a:r>
            <a:r>
              <a:rPr lang="en-GB" sz="2400" b="0" dirty="0" err="1" smtClean="0">
                <a:solidFill>
                  <a:schemeClr val="bg1"/>
                </a:solidFill>
                <a:latin typeface="Calibri Light"/>
                <a:cs typeface="Calibri Light"/>
              </a:rPr>
              <a:t>Kamioka</a:t>
            </a:r>
            <a:r>
              <a:rPr lang="en-GB" sz="2400" b="0" dirty="0" smtClean="0">
                <a:solidFill>
                  <a:schemeClr val="bg1"/>
                </a:solidFill>
                <a:latin typeface="Calibri Light"/>
                <a:cs typeface="Calibri Light"/>
              </a:rPr>
              <a:t> (Japan)</a:t>
            </a:r>
            <a:endParaRPr lang="en-US" sz="2400" dirty="0"/>
          </a:p>
        </p:txBody>
      </p:sp>
      <p:sp>
        <p:nvSpPr>
          <p:cNvPr id="9" name="Rectangle 3"/>
          <p:cNvSpPr>
            <a:spLocks noChangeArrowheads="1"/>
          </p:cNvSpPr>
          <p:nvPr/>
        </p:nvSpPr>
        <p:spPr bwMode="auto">
          <a:xfrm>
            <a:off x="651817" y="515965"/>
            <a:ext cx="7972425" cy="141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600" b="0" dirty="0" smtClean="0">
                <a:solidFill>
                  <a:srgbClr val="F2F2F2"/>
                </a:solidFill>
                <a:latin typeface="Calibri"/>
                <a:cs typeface="Calibri"/>
              </a:rPr>
              <a:t>Nachweis von Gravitationswellen</a:t>
            </a:r>
          </a:p>
          <a:p>
            <a:pPr>
              <a:lnSpc>
                <a:spcPts val="3500"/>
              </a:lnSpc>
            </a:pPr>
            <a:r>
              <a:rPr lang="de-CH" sz="3600" b="0" dirty="0" smtClean="0">
                <a:solidFill>
                  <a:srgbClr val="FFFF66"/>
                </a:solidFill>
                <a:latin typeface="Calibri"/>
                <a:cs typeface="Calibri"/>
              </a:rPr>
              <a:t>Laserinterferometer</a:t>
            </a:r>
          </a:p>
          <a:p>
            <a:pPr>
              <a:lnSpc>
                <a:spcPts val="3500"/>
              </a:lnSpc>
            </a:pPr>
            <a:endParaRPr lang="en-US" sz="2000" b="0" dirty="0">
              <a:solidFill>
                <a:srgbClr val="F2F2F2"/>
              </a:solidFill>
              <a:latin typeface="Calibri"/>
              <a:cs typeface="Calibri"/>
            </a:endParaRPr>
          </a:p>
        </p:txBody>
      </p:sp>
      <p:sp>
        <p:nvSpPr>
          <p:cNvPr id="10" name="Rectangle 9"/>
          <p:cNvSpPr/>
          <p:nvPr/>
        </p:nvSpPr>
        <p:spPr>
          <a:xfrm>
            <a:off x="7140564" y="2551481"/>
            <a:ext cx="2484159" cy="830997"/>
          </a:xfrm>
          <a:prstGeom prst="rect">
            <a:avLst/>
          </a:prstGeom>
          <a:solidFill>
            <a:schemeClr val="tx1">
              <a:lumMod val="50000"/>
              <a:lumOff val="50000"/>
            </a:schemeClr>
          </a:solidFill>
        </p:spPr>
        <p:txBody>
          <a:bodyPr wrap="square">
            <a:spAutoFit/>
          </a:bodyPr>
          <a:lstStyle/>
          <a:p>
            <a:pPr algn="ctr"/>
            <a:r>
              <a:rPr lang="en-GB" sz="2400" b="0" dirty="0" err="1" smtClean="0">
                <a:solidFill>
                  <a:srgbClr val="FFFF66"/>
                </a:solidFill>
                <a:latin typeface="Calibri Light"/>
                <a:cs typeface="Calibri Light"/>
              </a:rPr>
              <a:t>Längenänderung</a:t>
            </a:r>
            <a:r>
              <a:rPr lang="en-GB" sz="2400" b="0" dirty="0" smtClean="0">
                <a:solidFill>
                  <a:srgbClr val="FFFF66"/>
                </a:solidFill>
                <a:latin typeface="Calibri Light"/>
                <a:cs typeface="Calibri Light"/>
              </a:rPr>
              <a:t>: </a:t>
            </a:r>
          </a:p>
          <a:p>
            <a:pPr algn="ctr"/>
            <a:r>
              <a:rPr lang="en-GB" sz="2400" b="0" dirty="0" smtClean="0">
                <a:solidFill>
                  <a:srgbClr val="FFFF66"/>
                </a:solidFill>
                <a:latin typeface="Calibri Light"/>
                <a:cs typeface="Calibri Light"/>
              </a:rPr>
              <a:t>ca. 10</a:t>
            </a:r>
            <a:r>
              <a:rPr lang="en-GB" sz="2400" b="0" baseline="30000" dirty="0" smtClean="0">
                <a:solidFill>
                  <a:srgbClr val="FFFF66"/>
                </a:solidFill>
                <a:latin typeface="Calibri Light"/>
                <a:cs typeface="Calibri Light"/>
              </a:rPr>
              <a:t>-18</a:t>
            </a:r>
            <a:r>
              <a:rPr lang="en-GB" sz="2400" b="0" dirty="0" smtClean="0">
                <a:solidFill>
                  <a:srgbClr val="FFFF66"/>
                </a:solidFill>
                <a:latin typeface="Calibri Light"/>
                <a:cs typeface="Calibri Light"/>
              </a:rPr>
              <a:t>m/km</a:t>
            </a:r>
            <a:endParaRPr lang="en-US" sz="2400" dirty="0">
              <a:solidFill>
                <a:srgbClr val="FFFF66"/>
              </a:solidFill>
            </a:endParaRPr>
          </a:p>
        </p:txBody>
      </p:sp>
      <p:pic>
        <p:nvPicPr>
          <p:cNvPr id="11" name="Picture 10" descr="nobel_medal.jpg"/>
          <p:cNvPicPr>
            <a:picLocks noChangeAspect="1"/>
          </p:cNvPicPr>
          <p:nvPr/>
        </p:nvPicPr>
        <p:blipFill>
          <a:blip r:embed="rId4"/>
          <a:stretch>
            <a:fillRect/>
          </a:stretch>
        </p:blipFill>
        <p:spPr>
          <a:xfrm>
            <a:off x="8284939" y="3922397"/>
            <a:ext cx="740833" cy="740833"/>
          </a:xfrm>
          <a:prstGeom prst="rect">
            <a:avLst/>
          </a:prstGeom>
        </p:spPr>
      </p:pic>
      <p:sp>
        <p:nvSpPr>
          <p:cNvPr id="12" name="Rectangle 11"/>
          <p:cNvSpPr/>
          <p:nvPr/>
        </p:nvSpPr>
        <p:spPr>
          <a:xfrm>
            <a:off x="8345540" y="4618665"/>
            <a:ext cx="704640" cy="400110"/>
          </a:xfrm>
          <a:prstGeom prst="rect">
            <a:avLst/>
          </a:prstGeom>
        </p:spPr>
        <p:txBody>
          <a:bodyPr wrap="none">
            <a:spAutoFit/>
          </a:bodyPr>
          <a:lstStyle/>
          <a:p>
            <a:r>
              <a:rPr lang="en-GB" sz="2000" b="0" dirty="0" smtClean="0">
                <a:solidFill>
                  <a:srgbClr val="EBD714"/>
                </a:solidFill>
                <a:latin typeface="Calibri"/>
                <a:cs typeface="Calibri"/>
              </a:rPr>
              <a:t>2017</a:t>
            </a:r>
            <a:endParaRPr lang="en-US" sz="2000" b="0" dirty="0">
              <a:solidFill>
                <a:srgbClr val="EBD714"/>
              </a:solidFill>
              <a:latin typeface="Calibri"/>
              <a:cs typeface="Calibri"/>
            </a:endParaRPr>
          </a:p>
        </p:txBody>
      </p:sp>
      <p:sp>
        <p:nvSpPr>
          <p:cNvPr id="3" name="Rectangle 2"/>
          <p:cNvSpPr/>
          <p:nvPr/>
        </p:nvSpPr>
        <p:spPr>
          <a:xfrm>
            <a:off x="8071416" y="4990657"/>
            <a:ext cx="1126881" cy="738664"/>
          </a:xfrm>
          <a:prstGeom prst="rect">
            <a:avLst/>
          </a:prstGeom>
        </p:spPr>
        <p:txBody>
          <a:bodyPr wrap="none">
            <a:spAutoFit/>
          </a:bodyPr>
          <a:lstStyle/>
          <a:p>
            <a:pPr algn="r"/>
            <a:r>
              <a:rPr lang="de-CH" b="0" dirty="0" smtClean="0">
                <a:solidFill>
                  <a:srgbClr val="FFFF66"/>
                </a:solidFill>
                <a:latin typeface="Calibri"/>
                <a:cs typeface="Calibri"/>
              </a:rPr>
              <a:t>Rainer Weiss</a:t>
            </a:r>
          </a:p>
          <a:p>
            <a:pPr algn="r"/>
            <a:r>
              <a:rPr lang="de-CH" b="0" dirty="0" smtClean="0">
                <a:solidFill>
                  <a:srgbClr val="FFFF66"/>
                </a:solidFill>
                <a:latin typeface="Calibri"/>
                <a:cs typeface="Calibri"/>
              </a:rPr>
              <a:t>Barry </a:t>
            </a:r>
            <a:r>
              <a:rPr lang="de-CH" b="0" dirty="0" err="1" smtClean="0">
                <a:solidFill>
                  <a:srgbClr val="FFFF66"/>
                </a:solidFill>
                <a:latin typeface="Calibri"/>
                <a:cs typeface="Calibri"/>
              </a:rPr>
              <a:t>Barish</a:t>
            </a:r>
            <a:endParaRPr lang="de-CH" b="0" dirty="0" smtClean="0">
              <a:solidFill>
                <a:srgbClr val="FFFF66"/>
              </a:solidFill>
              <a:latin typeface="Calibri"/>
              <a:cs typeface="Calibri"/>
            </a:endParaRPr>
          </a:p>
          <a:p>
            <a:pPr algn="r"/>
            <a:r>
              <a:rPr lang="de-CH" b="0" dirty="0" err="1" smtClean="0">
                <a:solidFill>
                  <a:srgbClr val="FFFF66"/>
                </a:solidFill>
                <a:latin typeface="Calibri"/>
                <a:cs typeface="Calibri"/>
              </a:rPr>
              <a:t>Kip</a:t>
            </a:r>
            <a:r>
              <a:rPr lang="de-CH" b="0" dirty="0" smtClean="0">
                <a:solidFill>
                  <a:srgbClr val="FFFF66"/>
                </a:solidFill>
                <a:latin typeface="Calibri"/>
                <a:cs typeface="Calibri"/>
              </a:rPr>
              <a:t> </a:t>
            </a:r>
            <a:r>
              <a:rPr lang="de-CH" b="0" dirty="0" err="1" smtClean="0">
                <a:solidFill>
                  <a:srgbClr val="FFFF66"/>
                </a:solidFill>
                <a:latin typeface="Calibri"/>
                <a:cs typeface="Calibri"/>
              </a:rPr>
              <a:t>Thorne</a:t>
            </a:r>
            <a:endParaRPr lang="en-US" dirty="0"/>
          </a:p>
        </p:txBody>
      </p:sp>
      <p:sp>
        <p:nvSpPr>
          <p:cNvPr id="13"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14"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6</a:t>
            </a:fld>
            <a:endParaRPr lang="en-US" b="0" i="0" dirty="0">
              <a:solidFill>
                <a:srgbClr val="FFFFFF"/>
              </a:solidFill>
              <a:latin typeface="Arial" charset="0"/>
            </a:endParaRPr>
          </a:p>
        </p:txBody>
      </p:sp>
      <p:sp>
        <p:nvSpPr>
          <p:cNvPr id="15"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Tree>
    <p:extLst>
      <p:ext uri="{BB962C8B-B14F-4D97-AF65-F5344CB8AC3E}">
        <p14:creationId xmlns:p14="http://schemas.microsoft.com/office/powerpoint/2010/main" val="3113007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animBg="1"/>
      <p:bldP spid="12" grpId="0"/>
      <p:bldP spid="12"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3"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7</a:t>
            </a:fld>
            <a:endParaRPr lang="en-US" b="0" i="0" dirty="0">
              <a:solidFill>
                <a:srgbClr val="FFFFFF"/>
              </a:solidFill>
              <a:latin typeface="Arial" charset="0"/>
            </a:endParaRPr>
          </a:p>
        </p:txBody>
      </p:sp>
      <p:sp>
        <p:nvSpPr>
          <p:cNvPr id="4"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5" name="Rectangle 3"/>
          <p:cNvSpPr>
            <a:spLocks noChangeArrowheads="1"/>
          </p:cNvSpPr>
          <p:nvPr/>
        </p:nvSpPr>
        <p:spPr bwMode="auto">
          <a:xfrm>
            <a:off x="537517" y="5646765"/>
            <a:ext cx="4478983" cy="96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200" b="0" dirty="0" smtClean="0">
                <a:solidFill>
                  <a:srgbClr val="FF6600"/>
                </a:solidFill>
                <a:latin typeface="Calibri"/>
                <a:cs typeface="Calibri"/>
              </a:rPr>
              <a:t>Laserinterferometer</a:t>
            </a:r>
          </a:p>
          <a:p>
            <a:pPr>
              <a:lnSpc>
                <a:spcPts val="3500"/>
              </a:lnSpc>
            </a:pPr>
            <a:endParaRPr lang="en-US" sz="2000" b="0" dirty="0">
              <a:solidFill>
                <a:srgbClr val="F2F2F2"/>
              </a:solidFill>
              <a:latin typeface="Calibri"/>
              <a:cs typeface="Calibri"/>
            </a:endParaRPr>
          </a:p>
        </p:txBody>
      </p:sp>
    </p:spTree>
    <p:extLst>
      <p:ext uri="{BB962C8B-B14F-4D97-AF65-F5344CB8AC3E}">
        <p14:creationId xmlns:p14="http://schemas.microsoft.com/office/powerpoint/2010/main" val="32462957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21-11-13 at 20.58.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89" y="2363877"/>
            <a:ext cx="4338194" cy="4240123"/>
          </a:xfrm>
          <a:prstGeom prst="rect">
            <a:avLst/>
          </a:prstGeom>
        </p:spPr>
      </p:pic>
      <p:sp>
        <p:nvSpPr>
          <p:cNvPr id="5" name="Rectangle 3"/>
          <p:cNvSpPr>
            <a:spLocks noChangeArrowheads="1"/>
          </p:cNvSpPr>
          <p:nvPr/>
        </p:nvSpPr>
        <p:spPr bwMode="auto">
          <a:xfrm>
            <a:off x="295345" y="317664"/>
            <a:ext cx="9293155" cy="4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600" b="0" dirty="0" smtClean="0">
                <a:solidFill>
                  <a:srgbClr val="FF6600"/>
                </a:solidFill>
                <a:latin typeface="Calibri"/>
                <a:cs typeface="Calibri"/>
              </a:rPr>
              <a:t>Neues über Schwarze Löcher</a:t>
            </a:r>
          </a:p>
          <a:p>
            <a:pPr marL="457200" indent="-457200">
              <a:lnSpc>
                <a:spcPts val="3500"/>
              </a:lnSpc>
              <a:buFont typeface="Arial"/>
              <a:buChar char="•"/>
            </a:pPr>
            <a:r>
              <a:rPr lang="de-CH" sz="2800" b="0" dirty="0" smtClean="0">
                <a:solidFill>
                  <a:srgbClr val="F2F2F2"/>
                </a:solidFill>
                <a:latin typeface="Calibri"/>
                <a:cs typeface="Calibri"/>
              </a:rPr>
              <a:t>Event </a:t>
            </a:r>
            <a:r>
              <a:rPr lang="de-CH" sz="2800" b="0" dirty="0" err="1" smtClean="0">
                <a:solidFill>
                  <a:srgbClr val="F2F2F2"/>
                </a:solidFill>
                <a:latin typeface="Calibri"/>
                <a:cs typeface="Calibri"/>
              </a:rPr>
              <a:t>Horizon</a:t>
            </a:r>
            <a:r>
              <a:rPr lang="de-CH" sz="2800" b="0" dirty="0" smtClean="0">
                <a:solidFill>
                  <a:srgbClr val="F2F2F2"/>
                </a:solidFill>
                <a:latin typeface="Calibri"/>
                <a:cs typeface="Calibri"/>
              </a:rPr>
              <a:t> </a:t>
            </a:r>
            <a:r>
              <a:rPr lang="de-CH" sz="2800" b="0" dirty="0" err="1" smtClean="0">
                <a:solidFill>
                  <a:srgbClr val="F2F2F2"/>
                </a:solidFill>
                <a:latin typeface="Calibri"/>
                <a:cs typeface="Calibri"/>
              </a:rPr>
              <a:t>Telescope</a:t>
            </a:r>
            <a:r>
              <a:rPr lang="de-CH" sz="2800" b="0" dirty="0" smtClean="0">
                <a:solidFill>
                  <a:srgbClr val="F2F2F2"/>
                </a:solidFill>
                <a:latin typeface="Calibri"/>
                <a:cs typeface="Calibri"/>
              </a:rPr>
              <a:t> (EHT)</a:t>
            </a:r>
          </a:p>
          <a:p>
            <a:pPr marL="914400" lvl="1" indent="-457200">
              <a:lnSpc>
                <a:spcPts val="3500"/>
              </a:lnSpc>
              <a:buFont typeface="Arial"/>
              <a:buChar char="•"/>
            </a:pPr>
            <a:r>
              <a:rPr lang="de-CH" sz="2400" b="0" dirty="0" smtClean="0">
                <a:solidFill>
                  <a:srgbClr val="FFFF66"/>
                </a:solidFill>
                <a:latin typeface="Calibri"/>
                <a:cs typeface="Calibri"/>
              </a:rPr>
              <a:t>Roger </a:t>
            </a:r>
            <a:r>
              <a:rPr lang="de-CH" sz="2400" b="0" dirty="0" err="1" smtClean="0">
                <a:solidFill>
                  <a:srgbClr val="FFFF66"/>
                </a:solidFill>
                <a:latin typeface="Calibri"/>
                <a:cs typeface="Calibri"/>
              </a:rPr>
              <a:t>Penrose</a:t>
            </a:r>
            <a:r>
              <a:rPr lang="de-CH" sz="2400" b="0" dirty="0" smtClean="0">
                <a:solidFill>
                  <a:srgbClr val="FFFF66"/>
                </a:solidFill>
                <a:latin typeface="Calibri"/>
                <a:cs typeface="Calibri"/>
              </a:rPr>
              <a:t>:</a:t>
            </a:r>
            <a:r>
              <a:rPr lang="de-CH" sz="2400" b="0" dirty="0" smtClean="0">
                <a:solidFill>
                  <a:srgbClr val="F2F2F2"/>
                </a:solidFill>
                <a:latin typeface="Calibri"/>
                <a:cs typeface="Calibri"/>
              </a:rPr>
              <a:t> Allgemeine Relativitätstheorie erlaubt sie</a:t>
            </a:r>
          </a:p>
          <a:p>
            <a:pPr marL="914400" lvl="1" indent="-457200">
              <a:lnSpc>
                <a:spcPts val="2500"/>
              </a:lnSpc>
              <a:buFont typeface="Arial"/>
              <a:buChar char="•"/>
            </a:pPr>
            <a:r>
              <a:rPr lang="de-CH" sz="2400" b="0" dirty="0">
                <a:solidFill>
                  <a:srgbClr val="FFFF66"/>
                </a:solidFill>
                <a:latin typeface="Calibri"/>
                <a:cs typeface="Calibri"/>
              </a:rPr>
              <a:t>Rainer </a:t>
            </a:r>
            <a:r>
              <a:rPr lang="de-CH" sz="2400" b="0" dirty="0" err="1" smtClean="0">
                <a:solidFill>
                  <a:srgbClr val="FFFF66"/>
                </a:solidFill>
                <a:latin typeface="Calibri"/>
                <a:cs typeface="Calibri"/>
              </a:rPr>
              <a:t>Genzel</a:t>
            </a:r>
            <a:r>
              <a:rPr lang="de-CH" sz="2400" b="0" dirty="0" smtClean="0">
                <a:solidFill>
                  <a:srgbClr val="FFFF66"/>
                </a:solidFill>
                <a:latin typeface="Calibri"/>
                <a:cs typeface="Calibri"/>
              </a:rPr>
              <a:t>, </a:t>
            </a:r>
            <a:r>
              <a:rPr lang="de-CH" sz="2400" b="0" dirty="0">
                <a:solidFill>
                  <a:srgbClr val="FFFF66"/>
                </a:solidFill>
                <a:latin typeface="Calibri"/>
                <a:cs typeface="Calibri"/>
              </a:rPr>
              <a:t>Andrea </a:t>
            </a:r>
            <a:r>
              <a:rPr lang="de-CH" sz="2400" b="0" dirty="0" err="1" smtClean="0">
                <a:solidFill>
                  <a:srgbClr val="FFFF66"/>
                </a:solidFill>
                <a:latin typeface="Calibri"/>
                <a:cs typeface="Calibri"/>
              </a:rPr>
              <a:t>Ghez</a:t>
            </a:r>
            <a:r>
              <a:rPr lang="de-CH" sz="2400" b="0" dirty="0" smtClean="0">
                <a:solidFill>
                  <a:srgbClr val="FFFF66"/>
                </a:solidFill>
                <a:latin typeface="Calibri"/>
                <a:cs typeface="Calibri"/>
              </a:rPr>
              <a:t>:</a:t>
            </a:r>
            <a:r>
              <a:rPr lang="de-CH" sz="2400" b="0" dirty="0" smtClean="0">
                <a:solidFill>
                  <a:srgbClr val="F2F2F2"/>
                </a:solidFill>
                <a:latin typeface="Calibri"/>
                <a:cs typeface="Calibri"/>
              </a:rPr>
              <a:t> Nachweis mit Radioteleskopen (230 GHz) von </a:t>
            </a:r>
            <a:r>
              <a:rPr lang="de-CH" sz="2400" b="0" dirty="0" err="1" smtClean="0">
                <a:solidFill>
                  <a:srgbClr val="F2F2F2"/>
                </a:solidFill>
                <a:latin typeface="Calibri"/>
                <a:cs typeface="Calibri"/>
              </a:rPr>
              <a:t>Sagittarius</a:t>
            </a:r>
            <a:r>
              <a:rPr lang="de-CH" sz="2400" b="0" dirty="0" smtClean="0">
                <a:solidFill>
                  <a:srgbClr val="F2F2F2"/>
                </a:solidFill>
                <a:latin typeface="Calibri"/>
                <a:cs typeface="Calibri"/>
              </a:rPr>
              <a:t> A* in der Milchstraße</a:t>
            </a:r>
            <a:endParaRPr lang="de-CH" sz="2400" b="0" dirty="0">
              <a:solidFill>
                <a:srgbClr val="F2F2F2"/>
              </a:solidFill>
              <a:latin typeface="Calibri"/>
              <a:cs typeface="Calibri"/>
            </a:endParaRPr>
          </a:p>
          <a:p>
            <a:pPr marL="914400" lvl="1" indent="-457200">
              <a:lnSpc>
                <a:spcPts val="3500"/>
              </a:lnSpc>
              <a:buFont typeface="Arial"/>
              <a:buChar char="•"/>
            </a:pPr>
            <a:endParaRPr lang="de-CH" sz="2400" b="0" dirty="0" smtClean="0">
              <a:solidFill>
                <a:srgbClr val="F2F2F2"/>
              </a:solidFill>
              <a:latin typeface="Calibri"/>
              <a:cs typeface="Calibri"/>
            </a:endParaRPr>
          </a:p>
          <a:p>
            <a:pPr marL="914400" lvl="1" indent="-457200">
              <a:lnSpc>
                <a:spcPts val="3500"/>
              </a:lnSpc>
              <a:buFont typeface="Arial"/>
              <a:buChar char="•"/>
            </a:pPr>
            <a:endParaRPr lang="de-CH" sz="2400" b="0" dirty="0">
              <a:solidFill>
                <a:srgbClr val="F2F2F2"/>
              </a:solidFill>
              <a:latin typeface="Calibri"/>
              <a:cs typeface="Calibri"/>
            </a:endParaRPr>
          </a:p>
          <a:p>
            <a:pPr>
              <a:lnSpc>
                <a:spcPts val="3500"/>
              </a:lnSpc>
            </a:pPr>
            <a:r>
              <a:rPr lang="de-CH" sz="3200" b="0" dirty="0">
                <a:solidFill>
                  <a:srgbClr val="F2F2F2"/>
                </a:solidFill>
                <a:latin typeface="Calibri"/>
                <a:cs typeface="Calibri"/>
              </a:rPr>
              <a:t>		</a:t>
            </a:r>
          </a:p>
          <a:p>
            <a:pPr>
              <a:lnSpc>
                <a:spcPts val="3500"/>
              </a:lnSpc>
            </a:pPr>
            <a:endParaRPr lang="de-CH" sz="3200" b="0" dirty="0">
              <a:solidFill>
                <a:srgbClr val="FF6600"/>
              </a:solidFill>
              <a:latin typeface="Calibri"/>
              <a:cs typeface="Calibri"/>
            </a:endParaRPr>
          </a:p>
          <a:p>
            <a:pPr marL="914400" lvl="1" indent="-457200">
              <a:lnSpc>
                <a:spcPts val="3500"/>
              </a:lnSpc>
              <a:buFont typeface="Arial"/>
              <a:buChar char="•"/>
            </a:pPr>
            <a:endParaRPr lang="de-CH" sz="3200" b="0" dirty="0" smtClean="0">
              <a:solidFill>
                <a:srgbClr val="FF6600"/>
              </a:solidFill>
              <a:latin typeface="Calibri"/>
              <a:cs typeface="Calibri"/>
            </a:endParaRPr>
          </a:p>
        </p:txBody>
      </p:sp>
      <p:sp>
        <p:nvSpPr>
          <p:cNvPr id="8"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pic>
        <p:nvPicPr>
          <p:cNvPr id="9" name="Picture 8" descr="Graphic-Nobel-Prize-Physics-2020_174fe91868b_original-ratio.jpeg"/>
          <p:cNvPicPr>
            <a:picLocks noChangeAspect="1"/>
          </p:cNvPicPr>
          <p:nvPr/>
        </p:nvPicPr>
        <p:blipFill rotWithShape="1">
          <a:blip r:embed="rId4">
            <a:extLst>
              <a:ext uri="{28A0092B-C50C-407E-A947-70E740481C1C}">
                <a14:useLocalDpi xmlns:a14="http://schemas.microsoft.com/office/drawing/2010/main" val="0"/>
              </a:ext>
            </a:extLst>
          </a:blip>
          <a:srcRect b="43333"/>
          <a:stretch/>
        </p:blipFill>
        <p:spPr>
          <a:xfrm>
            <a:off x="5626100" y="2705100"/>
            <a:ext cx="3248313" cy="3886200"/>
          </a:xfrm>
          <a:prstGeom prst="rect">
            <a:avLst/>
          </a:prstGeom>
        </p:spPr>
      </p:pic>
      <p:sp>
        <p:nvSpPr>
          <p:cNvPr id="7" name="Rectangle 6"/>
          <p:cNvSpPr/>
          <p:nvPr/>
        </p:nvSpPr>
        <p:spPr>
          <a:xfrm>
            <a:off x="8158123" y="2697510"/>
            <a:ext cx="704640" cy="400110"/>
          </a:xfrm>
          <a:prstGeom prst="rect">
            <a:avLst/>
          </a:prstGeom>
        </p:spPr>
        <p:txBody>
          <a:bodyPr wrap="none">
            <a:spAutoFit/>
          </a:bodyPr>
          <a:lstStyle/>
          <a:p>
            <a:r>
              <a:rPr lang="en-GB" sz="2000" b="0" dirty="0" smtClean="0">
                <a:solidFill>
                  <a:srgbClr val="EBD714"/>
                </a:solidFill>
                <a:latin typeface="Calibri"/>
                <a:cs typeface="Calibri"/>
              </a:rPr>
              <a:t>2020</a:t>
            </a:r>
            <a:endParaRPr lang="en-US" sz="2000" b="0" dirty="0">
              <a:solidFill>
                <a:srgbClr val="EBD714"/>
              </a:solidFill>
              <a:latin typeface="Calibri"/>
              <a:cs typeface="Calibri"/>
            </a:endParaRPr>
          </a:p>
        </p:txBody>
      </p:sp>
      <p:sp>
        <p:nvSpPr>
          <p:cNvPr id="10"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11"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8</a:t>
            </a:fld>
            <a:endParaRPr lang="en-US" b="0" i="0" dirty="0">
              <a:solidFill>
                <a:srgbClr val="FFFFFF"/>
              </a:solidFill>
              <a:latin typeface="Arial" charset="0"/>
            </a:endParaRPr>
          </a:p>
        </p:txBody>
      </p:sp>
    </p:spTree>
    <p:extLst>
      <p:ext uri="{BB962C8B-B14F-4D97-AF65-F5344CB8AC3E}">
        <p14:creationId xmlns:p14="http://schemas.microsoft.com/office/powerpoint/2010/main" val="39331330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320745" y="508164"/>
            <a:ext cx="8861509" cy="55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500"/>
              </a:lnSpc>
            </a:pPr>
            <a:r>
              <a:rPr lang="de-CH" sz="3600" b="0" dirty="0" smtClean="0">
                <a:solidFill>
                  <a:srgbClr val="FF6600"/>
                </a:solidFill>
                <a:latin typeface="Calibri"/>
                <a:cs typeface="Calibri"/>
              </a:rPr>
              <a:t>Erste Abbildungen von schwarzen Löchern</a:t>
            </a:r>
            <a:endParaRPr lang="de-CH" sz="3200" b="0" dirty="0" smtClean="0">
              <a:solidFill>
                <a:srgbClr val="FF6600"/>
              </a:solidFill>
              <a:latin typeface="Calibri"/>
              <a:cs typeface="Calibri"/>
            </a:endParaRPr>
          </a:p>
        </p:txBody>
      </p:sp>
      <p:pic>
        <p:nvPicPr>
          <p:cNvPr id="2" name="Picture 1" descr="eso2208-eht-mw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1010126"/>
            <a:ext cx="9702800" cy="5670074"/>
          </a:xfrm>
          <a:prstGeom prst="rect">
            <a:avLst/>
          </a:prstGeom>
        </p:spPr>
      </p:pic>
      <p:sp>
        <p:nvSpPr>
          <p:cNvPr id="9" name="Rectangle 24"/>
          <p:cNvSpPr>
            <a:spLocks noChangeArrowheads="1"/>
          </p:cNvSpPr>
          <p:nvPr/>
        </p:nvSpPr>
        <p:spPr bwMode="auto">
          <a:xfrm>
            <a:off x="8181975" y="6553200"/>
            <a:ext cx="2146300" cy="304800"/>
          </a:xfrm>
          <a:prstGeom prst="rect">
            <a:avLst/>
          </a:prstGeom>
          <a:noFill/>
          <a:ln w="9525">
            <a:noFill/>
            <a:miter lim="800000"/>
            <a:headEnd/>
            <a:tailEnd/>
          </a:ln>
          <a:effectLst/>
        </p:spPr>
        <p:txBody>
          <a:bodyPr wrap="none" lIns="92075" tIns="46038" rIns="92075" bIns="46038" anchor="ctr"/>
          <a:lstStyle/>
          <a:p>
            <a:r>
              <a:rPr lang="en-US" sz="1000" i="1" dirty="0" err="1" smtClean="0">
                <a:solidFill>
                  <a:schemeClr val="bg1"/>
                </a:solidFill>
                <a:latin typeface="Arial" charset="0"/>
              </a:rPr>
              <a:t>Braunau</a:t>
            </a:r>
            <a:r>
              <a:rPr lang="en-US" sz="1000" i="1" dirty="0" smtClean="0">
                <a:solidFill>
                  <a:schemeClr val="bg1"/>
                </a:solidFill>
                <a:latin typeface="Arial" charset="0"/>
              </a:rPr>
              <a:t>, Mai 2022</a:t>
            </a:r>
            <a:endParaRPr lang="en-US" sz="1000" b="0" dirty="0">
              <a:solidFill>
                <a:schemeClr val="bg1"/>
              </a:solidFill>
              <a:latin typeface="Arial" charset="0"/>
            </a:endParaRPr>
          </a:p>
        </p:txBody>
      </p:sp>
      <p:sp>
        <p:nvSpPr>
          <p:cNvPr id="10" name="Rectangle 9"/>
          <p:cNvSpPr/>
          <p:nvPr/>
        </p:nvSpPr>
        <p:spPr>
          <a:xfrm>
            <a:off x="8285123" y="5186710"/>
            <a:ext cx="1163625" cy="400110"/>
          </a:xfrm>
          <a:prstGeom prst="rect">
            <a:avLst/>
          </a:prstGeom>
        </p:spPr>
        <p:txBody>
          <a:bodyPr wrap="none">
            <a:spAutoFit/>
          </a:bodyPr>
          <a:lstStyle/>
          <a:p>
            <a:r>
              <a:rPr lang="en-GB" sz="2000" b="0" dirty="0" smtClean="0">
                <a:solidFill>
                  <a:srgbClr val="EBD714"/>
                </a:solidFill>
                <a:latin typeface="Calibri"/>
                <a:cs typeface="Calibri"/>
              </a:rPr>
              <a:t>Mai 2022</a:t>
            </a:r>
            <a:endParaRPr lang="en-US" sz="2000" b="0" dirty="0">
              <a:solidFill>
                <a:srgbClr val="EBD714"/>
              </a:solidFill>
              <a:latin typeface="Calibri"/>
              <a:cs typeface="Calibri"/>
            </a:endParaRPr>
          </a:p>
        </p:txBody>
      </p:sp>
      <p:sp>
        <p:nvSpPr>
          <p:cNvPr id="11" name="Rectangle 10"/>
          <p:cNvSpPr/>
          <p:nvPr/>
        </p:nvSpPr>
        <p:spPr>
          <a:xfrm>
            <a:off x="398423" y="5948710"/>
            <a:ext cx="1252917" cy="400110"/>
          </a:xfrm>
          <a:prstGeom prst="rect">
            <a:avLst/>
          </a:prstGeom>
        </p:spPr>
        <p:txBody>
          <a:bodyPr wrap="none">
            <a:spAutoFit/>
          </a:bodyPr>
          <a:lstStyle/>
          <a:p>
            <a:r>
              <a:rPr lang="en-GB" sz="2000" b="0" dirty="0" smtClean="0">
                <a:solidFill>
                  <a:srgbClr val="EBD714"/>
                </a:solidFill>
                <a:latin typeface="Calibri"/>
                <a:cs typeface="Calibri"/>
              </a:rPr>
              <a:t>April 2019</a:t>
            </a:r>
            <a:endParaRPr lang="en-US" sz="2000" b="0" dirty="0">
              <a:solidFill>
                <a:srgbClr val="EBD714"/>
              </a:solidFill>
              <a:latin typeface="Calibri"/>
              <a:cs typeface="Calibri"/>
            </a:endParaRPr>
          </a:p>
        </p:txBody>
      </p:sp>
      <p:sp>
        <p:nvSpPr>
          <p:cNvPr id="13" name="Rectangle 3"/>
          <p:cNvSpPr>
            <a:spLocks noChangeArrowheads="1"/>
          </p:cNvSpPr>
          <p:nvPr/>
        </p:nvSpPr>
        <p:spPr bwMode="auto">
          <a:xfrm>
            <a:off x="295345" y="266864"/>
            <a:ext cx="9293155" cy="99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lnSpc>
                <a:spcPts val="3500"/>
              </a:lnSpc>
              <a:buFont typeface="Arial"/>
              <a:buChar char="•"/>
            </a:pPr>
            <a:endParaRPr lang="de-CH" sz="2400" b="0" dirty="0">
              <a:solidFill>
                <a:srgbClr val="F2F2F2"/>
              </a:solidFill>
              <a:latin typeface="Calibri"/>
              <a:cs typeface="Calibri"/>
            </a:endParaRPr>
          </a:p>
          <a:p>
            <a:pPr>
              <a:lnSpc>
                <a:spcPts val="3500"/>
              </a:lnSpc>
            </a:pPr>
            <a:endParaRPr lang="de-CH" sz="3200" b="0" dirty="0">
              <a:solidFill>
                <a:srgbClr val="FF6600"/>
              </a:solidFill>
              <a:latin typeface="Calibri"/>
              <a:cs typeface="Calibri"/>
            </a:endParaRPr>
          </a:p>
        </p:txBody>
      </p:sp>
      <p:sp>
        <p:nvSpPr>
          <p:cNvPr id="14" name="Rectangle 3"/>
          <p:cNvSpPr>
            <a:spLocks noChangeArrowheads="1"/>
          </p:cNvSpPr>
          <p:nvPr/>
        </p:nvSpPr>
        <p:spPr bwMode="auto">
          <a:xfrm>
            <a:off x="6111945" y="4292764"/>
            <a:ext cx="3971855" cy="189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914400" lvl="1" indent="-457200">
              <a:lnSpc>
                <a:spcPts val="3500"/>
              </a:lnSpc>
              <a:buFont typeface="Arial"/>
              <a:buChar char="•"/>
            </a:pPr>
            <a:endParaRPr lang="de-CH" sz="2400" b="0" dirty="0">
              <a:solidFill>
                <a:srgbClr val="F2F2F2"/>
              </a:solidFill>
              <a:latin typeface="Calibri"/>
              <a:cs typeface="Calibri"/>
            </a:endParaRPr>
          </a:p>
          <a:p>
            <a:pPr>
              <a:lnSpc>
                <a:spcPts val="3500"/>
              </a:lnSpc>
            </a:pPr>
            <a:r>
              <a:rPr lang="de-CH" sz="3200" b="0" dirty="0">
                <a:solidFill>
                  <a:srgbClr val="F2F2F2"/>
                </a:solidFill>
                <a:latin typeface="Calibri"/>
                <a:cs typeface="Calibri"/>
              </a:rPr>
              <a:t>		</a:t>
            </a:r>
          </a:p>
          <a:p>
            <a:pPr>
              <a:lnSpc>
                <a:spcPts val="3500"/>
              </a:lnSpc>
            </a:pPr>
            <a:endParaRPr lang="de-CH" sz="3200" b="0" dirty="0">
              <a:solidFill>
                <a:srgbClr val="FF6600"/>
              </a:solidFill>
              <a:latin typeface="Calibri"/>
              <a:cs typeface="Calibri"/>
            </a:endParaRPr>
          </a:p>
          <a:p>
            <a:pPr marL="914400" lvl="1" indent="-457200">
              <a:lnSpc>
                <a:spcPts val="3500"/>
              </a:lnSpc>
              <a:buFont typeface="Arial"/>
              <a:buChar char="•"/>
            </a:pPr>
            <a:endParaRPr lang="de-CH" sz="3200" b="0" dirty="0" smtClean="0">
              <a:solidFill>
                <a:srgbClr val="FF6600"/>
              </a:solidFill>
              <a:latin typeface="Calibri"/>
              <a:cs typeface="Calibri"/>
            </a:endParaRPr>
          </a:p>
        </p:txBody>
      </p:sp>
      <p:sp>
        <p:nvSpPr>
          <p:cNvPr id="3" name="Rectangle 2"/>
          <p:cNvSpPr/>
          <p:nvPr/>
        </p:nvSpPr>
        <p:spPr>
          <a:xfrm>
            <a:off x="6239845" y="5882963"/>
            <a:ext cx="3230459" cy="369332"/>
          </a:xfrm>
          <a:prstGeom prst="rect">
            <a:avLst/>
          </a:prstGeom>
          <a:solidFill>
            <a:srgbClr val="C95207"/>
          </a:solidFill>
        </p:spPr>
        <p:txBody>
          <a:bodyPr wrap="none">
            <a:spAutoFit/>
          </a:bodyPr>
          <a:lstStyle/>
          <a:p>
            <a:r>
              <a:rPr lang="de-CH" sz="1800" b="0" dirty="0" err="1">
                <a:solidFill>
                  <a:srgbClr val="F2F2F2"/>
                </a:solidFill>
                <a:latin typeface="Calibri"/>
                <a:cs typeface="Calibri"/>
              </a:rPr>
              <a:t>Sagittarius</a:t>
            </a:r>
            <a:r>
              <a:rPr lang="de-CH" sz="1800" b="0" dirty="0">
                <a:solidFill>
                  <a:srgbClr val="F2F2F2"/>
                </a:solidFill>
                <a:latin typeface="Calibri"/>
                <a:cs typeface="Calibri"/>
              </a:rPr>
              <a:t> A* in der Milchstraße</a:t>
            </a:r>
          </a:p>
        </p:txBody>
      </p:sp>
      <p:sp>
        <p:nvSpPr>
          <p:cNvPr id="12" name="Rectangle 11"/>
          <p:cNvSpPr/>
          <p:nvPr/>
        </p:nvSpPr>
        <p:spPr>
          <a:xfrm>
            <a:off x="5198445" y="5133663"/>
            <a:ext cx="2596484" cy="584776"/>
          </a:xfrm>
          <a:prstGeom prst="rect">
            <a:avLst/>
          </a:prstGeom>
        </p:spPr>
        <p:txBody>
          <a:bodyPr wrap="none">
            <a:spAutoFit/>
          </a:bodyPr>
          <a:lstStyle/>
          <a:p>
            <a:r>
              <a:rPr lang="de-CH" sz="1600" b="0" dirty="0" smtClean="0">
                <a:solidFill>
                  <a:srgbClr val="F2F2F2"/>
                </a:solidFill>
                <a:latin typeface="Calibri"/>
                <a:cs typeface="Calibri"/>
              </a:rPr>
              <a:t>4 </a:t>
            </a:r>
            <a:r>
              <a:rPr lang="de-CH" sz="1600" b="0" dirty="0" err="1" smtClean="0">
                <a:solidFill>
                  <a:srgbClr val="F2F2F2"/>
                </a:solidFill>
                <a:latin typeface="Calibri"/>
                <a:cs typeface="Calibri"/>
              </a:rPr>
              <a:t>Sonnenmassen</a:t>
            </a:r>
            <a:endParaRPr lang="de-CH" sz="1600" b="0" dirty="0" smtClean="0">
              <a:solidFill>
                <a:srgbClr val="F2F2F2"/>
              </a:solidFill>
              <a:latin typeface="Calibri"/>
              <a:cs typeface="Calibri"/>
            </a:endParaRPr>
          </a:p>
          <a:p>
            <a:r>
              <a:rPr lang="de-CH" sz="1600" b="0" dirty="0" smtClean="0">
                <a:solidFill>
                  <a:srgbClr val="F2F2F2"/>
                </a:solidFill>
                <a:latin typeface="Calibri"/>
                <a:cs typeface="Calibri"/>
              </a:rPr>
              <a:t>27 000 Lichtjahre Entfernung</a:t>
            </a:r>
            <a:endParaRPr lang="de-CH" sz="1600" b="0" dirty="0">
              <a:solidFill>
                <a:srgbClr val="F2F2F2"/>
              </a:solidFill>
              <a:latin typeface="Calibri"/>
              <a:cs typeface="Calibri"/>
            </a:endParaRPr>
          </a:p>
        </p:txBody>
      </p:sp>
      <p:sp>
        <p:nvSpPr>
          <p:cNvPr id="15" name="Rectangle 14"/>
          <p:cNvSpPr/>
          <p:nvPr/>
        </p:nvSpPr>
        <p:spPr>
          <a:xfrm>
            <a:off x="2404445" y="5768663"/>
            <a:ext cx="3074179" cy="584776"/>
          </a:xfrm>
          <a:prstGeom prst="rect">
            <a:avLst/>
          </a:prstGeom>
        </p:spPr>
        <p:txBody>
          <a:bodyPr wrap="none">
            <a:spAutoFit/>
          </a:bodyPr>
          <a:lstStyle/>
          <a:p>
            <a:r>
              <a:rPr lang="de-CH" sz="1600" b="0" dirty="0" smtClean="0">
                <a:solidFill>
                  <a:srgbClr val="F2F2F2"/>
                </a:solidFill>
                <a:latin typeface="Calibri"/>
                <a:cs typeface="Calibri"/>
              </a:rPr>
              <a:t>6.5 Milliarden  </a:t>
            </a:r>
            <a:r>
              <a:rPr lang="de-CH" sz="1600" b="0" dirty="0" err="1" smtClean="0">
                <a:solidFill>
                  <a:srgbClr val="F2F2F2"/>
                </a:solidFill>
                <a:latin typeface="Calibri"/>
                <a:cs typeface="Calibri"/>
              </a:rPr>
              <a:t>Sonnenmassen</a:t>
            </a:r>
            <a:endParaRPr lang="de-CH" sz="1600" b="0" dirty="0" smtClean="0">
              <a:solidFill>
                <a:srgbClr val="F2F2F2"/>
              </a:solidFill>
              <a:latin typeface="Calibri"/>
              <a:cs typeface="Calibri"/>
            </a:endParaRPr>
          </a:p>
          <a:p>
            <a:r>
              <a:rPr lang="de-CH" sz="1600" b="0" dirty="0" smtClean="0">
                <a:solidFill>
                  <a:srgbClr val="F2F2F2"/>
                </a:solidFill>
                <a:latin typeface="Calibri"/>
                <a:cs typeface="Calibri"/>
              </a:rPr>
              <a:t>55 Millionen Lichtjahre Entfernung</a:t>
            </a:r>
            <a:endParaRPr lang="de-CH" sz="1600" b="0" dirty="0">
              <a:solidFill>
                <a:srgbClr val="F2F2F2"/>
              </a:solidFill>
              <a:latin typeface="Calibri"/>
              <a:cs typeface="Calibri"/>
            </a:endParaRPr>
          </a:p>
        </p:txBody>
      </p:sp>
      <p:sp>
        <p:nvSpPr>
          <p:cNvPr id="16" name="Date Placeholder 3"/>
          <p:cNvSpPr>
            <a:spLocks noGrp="1"/>
          </p:cNvSpPr>
          <p:nvPr>
            <p:ph type="dt" sz="quarter" idx="10"/>
          </p:nvPr>
        </p:nvSpPr>
        <p:spPr>
          <a:xfrm>
            <a:off x="431800" y="6553200"/>
            <a:ext cx="2146300" cy="304800"/>
          </a:xfrm>
          <a:noFill/>
        </p:spPr>
        <p:txBody>
          <a:bodyPr/>
          <a:lstStyle/>
          <a:p>
            <a:r>
              <a:rPr lang="en-US" dirty="0">
                <a:solidFill>
                  <a:srgbClr val="FFFFFF"/>
                </a:solidFill>
                <a:latin typeface="Arial" charset="0"/>
              </a:rPr>
              <a:t>C.-E. Wulz</a:t>
            </a:r>
            <a:endParaRPr lang="en-US" b="0" i="0" dirty="0">
              <a:solidFill>
                <a:srgbClr val="FFFFFF"/>
              </a:solidFill>
              <a:latin typeface="Arial" charset="0"/>
            </a:endParaRPr>
          </a:p>
        </p:txBody>
      </p:sp>
      <p:sp>
        <p:nvSpPr>
          <p:cNvPr id="17" name="Slide Number Placeholder 4"/>
          <p:cNvSpPr>
            <a:spLocks noGrp="1"/>
          </p:cNvSpPr>
          <p:nvPr>
            <p:ph type="sldNum" sz="quarter" idx="11"/>
          </p:nvPr>
        </p:nvSpPr>
        <p:spPr>
          <a:xfrm>
            <a:off x="4911725" y="6553200"/>
            <a:ext cx="515938" cy="304800"/>
          </a:xfrm>
          <a:noFill/>
        </p:spPr>
        <p:txBody>
          <a:bodyPr/>
          <a:lstStyle/>
          <a:p>
            <a:fld id="{A9AD4197-75D3-0D4F-BE4C-076FC8A3D78C}" type="slidenum">
              <a:rPr lang="en-US">
                <a:solidFill>
                  <a:srgbClr val="FFFFFF"/>
                </a:solidFill>
                <a:latin typeface="Arial" charset="0"/>
              </a:rPr>
              <a:pPr/>
              <a:t>9</a:t>
            </a:fld>
            <a:endParaRPr lang="en-US" b="0" i="0" dirty="0">
              <a:solidFill>
                <a:srgbClr val="FFFFFF"/>
              </a:solidFill>
              <a:latin typeface="Arial" charset="0"/>
            </a:endParaRPr>
          </a:p>
        </p:txBody>
      </p:sp>
    </p:spTree>
    <p:extLst>
      <p:ext uri="{BB962C8B-B14F-4D97-AF65-F5344CB8AC3E}">
        <p14:creationId xmlns:p14="http://schemas.microsoft.com/office/powerpoint/2010/main" val="35438102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27903</TotalTime>
  <Words>3806</Words>
  <Application>Microsoft Macintosh PowerPoint</Application>
  <PresentationFormat>A4 Paper (210x297 mm)</PresentationFormat>
  <Paragraphs>639</Paragraphs>
  <Slides>55</Slides>
  <Notes>45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Leere 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Universum dehnt sich aus!</vt:lpstr>
      <vt:lpstr>Urknall</vt:lpstr>
      <vt:lpstr>Entdeckung der dunklen Energie 1998</vt:lpstr>
      <vt:lpstr>PowerPoint Presentation</vt:lpstr>
      <vt:lpstr>PowerPoint Presentation</vt:lpstr>
      <vt:lpstr>PowerPoint Presentation</vt:lpstr>
      <vt:lpstr>PowerPoint Presentation</vt:lpstr>
      <vt:lpstr>Aufbau der Materie</vt:lpstr>
      <vt:lpstr>Der LHC ist eine Zeitmaschine, genau so wie Teleskope oder Raumsonden!</vt:lpstr>
      <vt:lpstr>Die fundamentalen Kräfte</vt:lpstr>
      <vt:lpstr>Kraftteilchen</vt:lpstr>
      <vt:lpstr>PowerPoint Presentation</vt:lpstr>
      <vt:lpstr>PowerPoint Presentation</vt:lpstr>
      <vt:lpstr>Erzeugung von Masse durch Higgs-Mechanismus</vt:lpstr>
      <vt:lpstr>LHC und die Experimente</vt:lpstr>
      <vt:lpstr>Wie sucht man nach dem Higgs-Teilchen?</vt:lpstr>
      <vt:lpstr>CMS-Experiment</vt:lpstr>
      <vt:lpstr>CMS-Experiment</vt:lpstr>
      <vt:lpstr>PowerPoint Presentation</vt:lpstr>
      <vt:lpstr>ATLAS-Experiment</vt:lpstr>
      <vt:lpstr>Masse des Higgs-Bosons ( ≈ 125 GeV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Planck-Satellit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Zusammenfassung</vt:lpstr>
    </vt:vector>
  </TitlesOfParts>
  <Manager/>
  <Company>hephy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wulz</dc:creator>
  <cp:keywords/>
  <dc:description/>
  <cp:lastModifiedBy>Claudia-Elisabeth Wulz</cp:lastModifiedBy>
  <cp:revision>2275</cp:revision>
  <cp:lastPrinted>2007-03-28T14:58:24Z</cp:lastPrinted>
  <dcterms:created xsi:type="dcterms:W3CDTF">2000-05-02T14:43:20Z</dcterms:created>
  <dcterms:modified xsi:type="dcterms:W3CDTF">2022-05-16T13:33:48Z</dcterms:modified>
  <cp:category/>
</cp:coreProperties>
</file>