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Layouts/slideLayout35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5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3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3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notesSlides/notesSlide27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Layouts/slideLayout38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Default Extension="xml" ContentType="application/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5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8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39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theme/theme7.xml" ContentType="application/vnd.openxmlformats-officedocument.them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gif" ContentType="image/gif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  <p:sldMasterId id="2147483798" r:id="rId2"/>
    <p:sldMasterId id="2147483810" r:id="rId3"/>
    <p:sldMasterId id="2147483822" r:id="rId4"/>
    <p:sldMasterId id="2147483834" r:id="rId5"/>
  </p:sldMasterIdLst>
  <p:notesMasterIdLst>
    <p:notesMasterId r:id="rId44"/>
  </p:notesMasterIdLst>
  <p:handoutMasterIdLst>
    <p:handoutMasterId r:id="rId45"/>
  </p:handoutMasterIdLst>
  <p:sldIdLst>
    <p:sldId id="772" r:id="rId6"/>
    <p:sldId id="680" r:id="rId7"/>
    <p:sldId id="851" r:id="rId8"/>
    <p:sldId id="815" r:id="rId9"/>
    <p:sldId id="692" r:id="rId10"/>
    <p:sldId id="817" r:id="rId11"/>
    <p:sldId id="819" r:id="rId12"/>
    <p:sldId id="737" r:id="rId13"/>
    <p:sldId id="820" r:id="rId14"/>
    <p:sldId id="825" r:id="rId15"/>
    <p:sldId id="823" r:id="rId16"/>
    <p:sldId id="672" r:id="rId17"/>
    <p:sldId id="786" r:id="rId18"/>
    <p:sldId id="849" r:id="rId19"/>
    <p:sldId id="827" r:id="rId20"/>
    <p:sldId id="567" r:id="rId21"/>
    <p:sldId id="795" r:id="rId22"/>
    <p:sldId id="830" r:id="rId23"/>
    <p:sldId id="847" r:id="rId24"/>
    <p:sldId id="848" r:id="rId25"/>
    <p:sldId id="831" r:id="rId26"/>
    <p:sldId id="832" r:id="rId27"/>
    <p:sldId id="833" r:id="rId28"/>
    <p:sldId id="834" r:id="rId29"/>
    <p:sldId id="835" r:id="rId30"/>
    <p:sldId id="828" r:id="rId31"/>
    <p:sldId id="836" r:id="rId32"/>
    <p:sldId id="818" r:id="rId33"/>
    <p:sldId id="846" r:id="rId34"/>
    <p:sldId id="704" r:id="rId35"/>
    <p:sldId id="842" r:id="rId36"/>
    <p:sldId id="852" r:id="rId37"/>
    <p:sldId id="854" r:id="rId38"/>
    <p:sldId id="843" r:id="rId39"/>
    <p:sldId id="845" r:id="rId40"/>
    <p:sldId id="844" r:id="rId41"/>
    <p:sldId id="742" r:id="rId42"/>
    <p:sldId id="850" r:id="rId43"/>
  </p:sldIdLst>
  <p:sldSz cx="9906000" cy="6858000" type="A4"/>
  <p:notesSz cx="9779000" cy="6645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AAC51C"/>
    <a:srgbClr val="BA7AC9"/>
    <a:srgbClr val="B6F3FF"/>
    <a:srgbClr val="FEEC68"/>
    <a:srgbClr val="C4B79B"/>
    <a:srgbClr val="48BBCF"/>
    <a:srgbClr val="52CEE4"/>
    <a:srgbClr val="3CF44B"/>
    <a:srgbClr val="CB0000"/>
    <a:srgbClr val="5AAEA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>
    <p:restoredLeft sz="15620"/>
    <p:restoredTop sz="93243" autoAdjust="0"/>
  </p:normalViewPr>
  <p:slideViewPr>
    <p:cSldViewPr snapToGrid="0">
      <p:cViewPr>
        <p:scale>
          <a:sx n="100" d="100"/>
          <a:sy n="100" d="100"/>
        </p:scale>
        <p:origin x="-888" y="-176"/>
      </p:cViewPr>
      <p:guideLst>
        <p:guide orient="horz" pos="1983"/>
        <p:guide pos="31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"/>
    </p:cViewPr>
  </p:sorterViewPr>
  <p:notesViewPr>
    <p:cSldViewPr snapToGrid="0">
      <p:cViewPr varScale="1">
        <p:scale>
          <a:sx n="99" d="100"/>
          <a:sy n="99" d="100"/>
        </p:scale>
        <p:origin x="-440" y="-104"/>
      </p:cViewPr>
      <p:guideLst>
        <p:guide orient="horz" pos="2093"/>
        <p:guide pos="30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4.xml"/><Relationship Id="rId7" Type="http://schemas.openxmlformats.org/officeDocument/2006/relationships/slide" Target="slides/slide2.xml"/><Relationship Id="rId43" Type="http://schemas.openxmlformats.org/officeDocument/2006/relationships/slide" Target="slides/slide38.xml"/><Relationship Id="rId25" Type="http://schemas.openxmlformats.org/officeDocument/2006/relationships/slide" Target="slides/slide20.xml"/><Relationship Id="rId10" Type="http://schemas.openxmlformats.org/officeDocument/2006/relationships/slide" Target="slides/slide5.xml"/><Relationship Id="rId50" Type="http://schemas.openxmlformats.org/officeDocument/2006/relationships/tableStyles" Target="tableStyles.xml"/><Relationship Id="rId17" Type="http://schemas.openxmlformats.org/officeDocument/2006/relationships/slide" Target="slides/slide12.xml"/><Relationship Id="rId9" Type="http://schemas.openxmlformats.org/officeDocument/2006/relationships/slide" Target="slides/slide4.xml"/><Relationship Id="rId18" Type="http://schemas.openxmlformats.org/officeDocument/2006/relationships/slide" Target="slides/slide13.xml"/><Relationship Id="rId27" Type="http://schemas.openxmlformats.org/officeDocument/2006/relationships/slide" Target="slides/slide22.xml"/><Relationship Id="rId14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3.xml"/><Relationship Id="rId45" Type="http://schemas.openxmlformats.org/officeDocument/2006/relationships/handoutMaster" Target="handoutMasters/handoutMaster1.xml"/><Relationship Id="rId42" Type="http://schemas.openxmlformats.org/officeDocument/2006/relationships/slide" Target="slides/slide37.xml"/><Relationship Id="rId6" Type="http://schemas.openxmlformats.org/officeDocument/2006/relationships/slide" Target="slides/slide1.xml"/><Relationship Id="rId49" Type="http://schemas.openxmlformats.org/officeDocument/2006/relationships/theme" Target="theme/theme1.xml"/><Relationship Id="rId44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46" Type="http://schemas.openxmlformats.org/officeDocument/2006/relationships/printerSettings" Target="printerSettings/printerSettings1.bin"/><Relationship Id="rId35" Type="http://schemas.openxmlformats.org/officeDocument/2006/relationships/slide" Target="slides/slide30.xml"/><Relationship Id="rId31" Type="http://schemas.openxmlformats.org/officeDocument/2006/relationships/slide" Target="slides/slide26.xml"/><Relationship Id="rId34" Type="http://schemas.openxmlformats.org/officeDocument/2006/relationships/slide" Target="slides/slide29.xml"/><Relationship Id="rId40" Type="http://schemas.openxmlformats.org/officeDocument/2006/relationships/slide" Target="slides/slide35.xml"/><Relationship Id="rId36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9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12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33" Type="http://schemas.openxmlformats.org/officeDocument/2006/relationships/slide" Target="slides/slide28.xml"/><Relationship Id="rId41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2" Type="http://schemas.openxmlformats.org/officeDocument/2006/relationships/slide" Target="slides/slide17.xml"/><Relationship Id="rId21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37038" cy="331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38788" y="0"/>
            <a:ext cx="4238625" cy="331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E189B-957C-8846-8E40-2FACCD4E4F3F}" type="datetimeFigureOut">
              <a:rPr lang="en-US" smtClean="0"/>
              <a:pPr/>
              <a:t>11/14/11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11900"/>
            <a:ext cx="4237038" cy="331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38788" y="6311900"/>
            <a:ext cx="4238625" cy="331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E2B5A-9A35-204B-AEEB-54B39127A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7038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>
            <a:lvl1pPr defTabSz="938213">
              <a:defRPr sz="13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41963" y="0"/>
            <a:ext cx="42370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>
            <a:lvl1pPr algn="r" defTabSz="938213">
              <a:defRPr sz="13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90863" y="498475"/>
            <a:ext cx="3598862" cy="2492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3338" y="3155950"/>
            <a:ext cx="71723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Textformatierung des Masters zu bearbeiten.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13488"/>
            <a:ext cx="423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b" anchorCtr="0" compatLnSpc="1">
            <a:prstTxWarp prst="textNoShape">
              <a:avLst/>
            </a:prstTxWarp>
          </a:bodyPr>
          <a:lstStyle>
            <a:lvl1pPr defTabSz="938213">
              <a:defRPr sz="13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41963" y="6313488"/>
            <a:ext cx="4237037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b" anchorCtr="0" compatLnSpc="1">
            <a:prstTxWarp prst="textNoShape">
              <a:avLst/>
            </a:prstTxWarp>
          </a:bodyPr>
          <a:lstStyle>
            <a:lvl1pPr algn="r" defTabSz="938213">
              <a:defRPr sz="13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fld id="{CEC5A135-E164-3A4F-9140-D3C64C26ABF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8D3C0-8BD8-5F49-906E-91E28FC30355}" type="slidenum">
              <a:rPr lang="de-DE"/>
              <a:pPr/>
              <a:t>1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D6C15-673E-3E49-A4F6-4F36139B6709}" type="slidenum">
              <a:rPr lang="de-DE">
                <a:latin typeface="Times New Roman" charset="0"/>
              </a:rPr>
              <a:pPr/>
              <a:t>12</a:t>
            </a:fld>
            <a:endParaRPr lang="de-DE">
              <a:latin typeface="Times New Roman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3DA2B-F5A2-9F4C-9121-AEEBCD828862}" type="slidenum">
              <a:rPr lang="de-DE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de-DE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B1718-C1B9-8648-8417-4832568B841E}" type="slidenum">
              <a:rPr lang="de-DE">
                <a:latin typeface="Times New Roman" charset="0"/>
              </a:rPr>
              <a:pPr/>
              <a:t>14</a:t>
            </a:fld>
            <a:endParaRPr lang="de-DE">
              <a:latin typeface="Times New Roman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0863" y="498475"/>
            <a:ext cx="3598862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Digitalkamera</a:t>
            </a:r>
            <a:r>
              <a:rPr lang="en-US" dirty="0" smtClean="0"/>
              <a:t>: 100 </a:t>
            </a:r>
            <a:r>
              <a:rPr lang="en-US" dirty="0" err="1" smtClean="0"/>
              <a:t>Millionen</a:t>
            </a:r>
            <a:r>
              <a:rPr lang="en-US" baseline="0" dirty="0" smtClean="0"/>
              <a:t> Pixel, </a:t>
            </a:r>
            <a:r>
              <a:rPr lang="en-US" baseline="0" dirty="0" err="1" smtClean="0"/>
              <a:t>macht</a:t>
            </a:r>
            <a:r>
              <a:rPr lang="en-US" baseline="0" dirty="0" smtClean="0"/>
              <a:t> 40 </a:t>
            </a:r>
            <a:r>
              <a:rPr lang="en-US" baseline="0" dirty="0" err="1" smtClean="0"/>
              <a:t>Millionen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Bilder</a:t>
            </a:r>
            <a:r>
              <a:rPr lang="en-US" baseline="0" dirty="0" smtClean="0"/>
              <a:t> pro </a:t>
            </a:r>
            <a:r>
              <a:rPr lang="en-US" baseline="0" dirty="0" err="1" smtClean="0"/>
              <a:t>Sekunde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speichert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Hundert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der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schönsten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Bilder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342EA1-29F6-B34D-90E1-85FC41999019}" type="slidenum">
              <a:rPr lang="de-DE">
                <a:latin typeface="Times New Roman" charset="0"/>
              </a:rPr>
              <a:pPr/>
              <a:t>16</a:t>
            </a:fld>
            <a:endParaRPr lang="de-DE">
              <a:latin typeface="Times New Roman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6DD31-377F-6C44-AFA0-E6DBE3C87761}" type="slidenum">
              <a:rPr lang="de-DE"/>
              <a:pPr/>
              <a:t>17</a:t>
            </a:fld>
            <a:endParaRPr lang="de-DE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8D3C0-8BD8-5F49-906E-91E28FC30355}" type="slidenum">
              <a:rPr lang="de-DE"/>
              <a:pPr/>
              <a:t>18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Frage</a:t>
            </a:r>
            <a:r>
              <a:rPr lang="en-US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: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schauen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diese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Teilchen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wirklich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so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aus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?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Antwort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: das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können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wir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nicht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wissen</a:t>
            </a:r>
            <a:r>
              <a:rPr lang="en-US" baseline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!</a:t>
            </a:r>
            <a:r>
              <a:rPr lang="en-US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Of course the answer is that we don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’</a:t>
            </a:r>
            <a:r>
              <a:rPr lang="en-US" altLang="ja-JP" dirty="0" err="1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t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know, and will never know! Show how combinations of quarks make bigger objects – so now we start to go backwards, from the smallest back to the biggest….</a:t>
            </a:r>
            <a:endParaRPr lang="en-US" dirty="0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At this point can ask the audience what they see – older ones will understand that they see the constituents of helium. Again this shows how we use the basic </a:t>
            </a:r>
            <a:r>
              <a:rPr lang="ja-JP" altLang="en-US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“</a:t>
            </a:r>
            <a:r>
              <a:rPr lang="en-US" altLang="ja-JP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Lego</a:t>
            </a:r>
            <a:r>
              <a:rPr lang="ja-JP" altLang="en-US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”</a:t>
            </a:r>
            <a:r>
              <a:rPr lang="en-US" altLang="ja-JP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bricks to build bigger things.</a:t>
            </a:r>
            <a:endParaRPr lang="en-US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6D548-ED2F-B749-B0DA-BB3F1409620E}" type="slidenum">
              <a:rPr lang="de-DE">
                <a:latin typeface="Times New Roman" charset="0"/>
              </a:rPr>
              <a:pPr/>
              <a:t>2</a:t>
            </a:fld>
            <a:endParaRPr lang="de-DE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Now it gets really interesting! Ask again what they think will happen with even higher collision energy/speed. Most will say 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“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even smaller pieces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”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but some may be more cautious.</a:t>
            </a:r>
          </a:p>
          <a:p>
            <a:pPr eaLnBrk="1" hangingPunct="1"/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But they never expect the dinosaurs! Emphasize that this is just an illustration – we don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’</a:t>
            </a:r>
            <a:r>
              <a:rPr lang="en-US" altLang="ja-JP" dirty="0" err="1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t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really make dinosaurs (sounds obvious but 10-11 year olds can take things literally!). </a:t>
            </a:r>
          </a:p>
          <a:p>
            <a:pPr eaLnBrk="1" hangingPunct="1"/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Can ask if they </a:t>
            </a:r>
            <a:r>
              <a:rPr lang="en-US" dirty="0" err="1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recognise</a:t>
            </a:r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the equation and ask them what it means – even a lot of the 10-11 year olds do know!</a:t>
            </a:r>
          </a:p>
          <a:p>
            <a:pPr eaLnBrk="1" hangingPunct="1"/>
            <a:endParaRPr lang="en-US" dirty="0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eaLnBrk="1" hangingPunct="1"/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Another reason why dinosaurs are appropriate: CERN is at the foot of the Jura mountains – the origin of the 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“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Jurassic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”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period due to the number of dinosaur bones found in the mountains. And what CERN is doing goes WAY back further in time than the dinosaurs.</a:t>
            </a:r>
          </a:p>
          <a:p>
            <a:pPr eaLnBrk="1" hangingPunct="1"/>
            <a:endParaRPr lang="en-US" dirty="0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To explain that we now know what the Universe was like, and that effectively the LHC (and particle physics in general) is like building a time machine.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7714E-044E-D549-8B16-7DBFAE1D3A97}" type="slidenum">
              <a:rPr lang="de-DE">
                <a:latin typeface="Times New Roman" charset="0"/>
              </a:rPr>
              <a:pPr/>
              <a:t>30</a:t>
            </a:fld>
            <a:endParaRPr lang="de-DE">
              <a:latin typeface="Times New Roman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7714E-044E-D549-8B16-7DBFAE1D3A97}" type="slidenum">
              <a:rPr lang="de-DE">
                <a:latin typeface="Times New Roman" charset="0"/>
              </a:rPr>
              <a:pPr/>
              <a:t>31</a:t>
            </a:fld>
            <a:endParaRPr lang="de-DE">
              <a:latin typeface="Times New Roman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Je </a:t>
            </a:r>
            <a:r>
              <a:rPr lang="en-US" baseline="0" dirty="0" err="1" smtClean="0">
                <a:latin typeface="Times New Roman" charset="0"/>
              </a:rPr>
              <a:t>stärker</a:t>
            </a:r>
            <a:r>
              <a:rPr lang="en-US" baseline="0" dirty="0" smtClean="0">
                <a:latin typeface="Times New Roman" charset="0"/>
              </a:rPr>
              <a:t> das </a:t>
            </a:r>
            <a:r>
              <a:rPr lang="en-US" baseline="0" dirty="0" err="1" smtClean="0">
                <a:latin typeface="Times New Roman" charset="0"/>
              </a:rPr>
              <a:t>Mikroskop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desto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mehr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Gluonen</a:t>
            </a:r>
            <a:r>
              <a:rPr lang="en-US" baseline="0" dirty="0" smtClean="0">
                <a:latin typeface="Times New Roman" charset="0"/>
              </a:rPr>
              <a:t> und </a:t>
            </a:r>
            <a:r>
              <a:rPr lang="en-US" baseline="0" dirty="0" err="1" smtClean="0">
                <a:latin typeface="Times New Roman" charset="0"/>
              </a:rPr>
              <a:t>sogar</a:t>
            </a:r>
            <a:r>
              <a:rPr lang="en-US" baseline="0" dirty="0" smtClean="0">
                <a:latin typeface="Times New Roman" charset="0"/>
              </a:rPr>
              <a:t> Quark-</a:t>
            </a:r>
            <a:r>
              <a:rPr lang="en-US" baseline="0" dirty="0" err="1" smtClean="0">
                <a:latin typeface="Times New Roman" charset="0"/>
              </a:rPr>
              <a:t>Antiquarkpaare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sieht</a:t>
            </a:r>
            <a:r>
              <a:rPr lang="en-US" baseline="0" dirty="0" smtClean="0">
                <a:latin typeface="Times New Roman" charset="0"/>
              </a:rPr>
              <a:t> man.</a:t>
            </a:r>
          </a:p>
          <a:p>
            <a:r>
              <a:rPr lang="en-US" baseline="0" dirty="0" err="1" smtClean="0">
                <a:latin typeface="Times New Roman" charset="0"/>
              </a:rPr>
              <a:t>Sowohl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abstoßende</a:t>
            </a:r>
            <a:r>
              <a:rPr lang="en-US" baseline="0" dirty="0" smtClean="0">
                <a:latin typeface="Times New Roman" charset="0"/>
              </a:rPr>
              <a:t> (Ball) </a:t>
            </a:r>
            <a:r>
              <a:rPr lang="en-US" baseline="0" dirty="0" err="1" smtClean="0">
                <a:latin typeface="Times New Roman" charset="0"/>
              </a:rPr>
              <a:t>als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auch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anziehende</a:t>
            </a:r>
            <a:r>
              <a:rPr lang="en-US" baseline="0" dirty="0" smtClean="0">
                <a:latin typeface="Times New Roman" charset="0"/>
              </a:rPr>
              <a:t> (</a:t>
            </a:r>
            <a:r>
              <a:rPr lang="en-US" baseline="0" dirty="0" err="1" smtClean="0">
                <a:latin typeface="Times New Roman" charset="0"/>
              </a:rPr>
              <a:t>Bumerang</a:t>
            </a:r>
            <a:r>
              <a:rPr lang="en-US" baseline="0" dirty="0" smtClean="0">
                <a:latin typeface="Times New Roman" charset="0"/>
              </a:rPr>
              <a:t>) </a:t>
            </a:r>
            <a:r>
              <a:rPr lang="en-US" baseline="0" dirty="0" err="1" smtClean="0">
                <a:latin typeface="Times New Roman" charset="0"/>
              </a:rPr>
              <a:t>Kräfte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werden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durch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Teilchenaustausch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vermittelt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C3C528-B66A-4D43-8DE5-706349682364}" type="slidenum">
              <a:rPr lang="de-DE"/>
              <a:pPr/>
              <a:t>32</a:t>
            </a:fld>
            <a:endParaRPr lang="de-DE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89275" y="498475"/>
            <a:ext cx="3600450" cy="2492375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C27622-892C-DC48-9CAB-C0B8976E3A58}" type="slidenum">
              <a:rPr lang="de-DE">
                <a:latin typeface="Times New Roman" charset="0"/>
              </a:rPr>
              <a:pPr/>
              <a:t>33</a:t>
            </a:fld>
            <a:endParaRPr lang="de-DE">
              <a:latin typeface="Times New Roman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0863" y="498475"/>
            <a:ext cx="3598862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Brauchen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, um </a:t>
            </a:r>
            <a:r>
              <a:rPr lang="en-US" baseline="0" dirty="0" err="1" smtClean="0"/>
              <a:t>gewisse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Eigenschaften</a:t>
            </a:r>
            <a:r>
              <a:rPr lang="en-US" baseline="0" dirty="0" smtClean="0"/>
              <a:t> von </a:t>
            </a:r>
            <a:r>
              <a:rPr lang="en-US" baseline="0" dirty="0" err="1" smtClean="0"/>
              <a:t>Galaxien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erklären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Analogie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Hund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bricht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Spaziergang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anderer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Hund</a:t>
            </a:r>
            <a:r>
              <a:rPr lang="en-US" baseline="0" dirty="0" smtClean="0"/>
              <a:t> hinter </a:t>
            </a:r>
            <a:r>
              <a:rPr lang="en-US" baseline="0" dirty="0" err="1" smtClean="0"/>
              <a:t>Gartenzaun</a:t>
            </a:r>
            <a:r>
              <a:rPr lang="en-US" baseline="0" dirty="0" smtClean="0"/>
              <a:t>, den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können</a:t>
            </a:r>
            <a:r>
              <a:rPr lang="en-US" baseline="0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0863" y="498475"/>
            <a:ext cx="3598862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Analogie</a:t>
            </a:r>
            <a:r>
              <a:rPr lang="en-US" dirty="0" smtClean="0"/>
              <a:t>: </a:t>
            </a:r>
            <a:r>
              <a:rPr lang="en-US" dirty="0" err="1" smtClean="0"/>
              <a:t>Galaxien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aufgeklebt</a:t>
            </a:r>
            <a:r>
              <a:rPr lang="en-US" baseline="0" dirty="0" smtClean="0"/>
              <a:t> auf </a:t>
            </a:r>
            <a:r>
              <a:rPr lang="en-US" baseline="0" dirty="0" err="1" smtClean="0"/>
              <a:t>Ballon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aufgemalt</a:t>
            </a:r>
            <a:r>
              <a:rPr lang="en-US" baseline="0" dirty="0" smtClean="0"/>
              <a:t>! Gravitation </a:t>
            </a:r>
            <a:r>
              <a:rPr lang="en-US" baseline="0" dirty="0" err="1" smtClean="0"/>
              <a:t>hält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Galaxien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trotz</a:t>
            </a:r>
            <a:r>
              <a:rPr lang="en-US" baseline="0" dirty="0" smtClean="0"/>
              <a:t> des Expansion des </a:t>
            </a:r>
            <a:r>
              <a:rPr lang="en-US" baseline="0" dirty="0" err="1" smtClean="0"/>
              <a:t>Raumes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zusammen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B1718-C1B9-8648-8417-4832568B841E}" type="slidenum">
              <a:rPr lang="de-DE">
                <a:latin typeface="Times New Roman" charset="0"/>
              </a:rPr>
              <a:pPr/>
              <a:t>37</a:t>
            </a:fld>
            <a:endParaRPr lang="de-DE">
              <a:latin typeface="Times New Roman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B1718-C1B9-8648-8417-4832568B841E}" type="slidenum">
              <a:rPr lang="de-DE">
                <a:latin typeface="Times New Roman" charset="0"/>
              </a:rPr>
              <a:pPr/>
              <a:t>38</a:t>
            </a:fld>
            <a:endParaRPr lang="de-DE">
              <a:latin typeface="Times New Roman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34247-E449-2E48-B078-FD692F6837A8}" type="slidenum">
              <a:rPr lang="de-DE">
                <a:latin typeface="Times New Roman" charset="0"/>
              </a:rPr>
              <a:pPr/>
              <a:t>4</a:t>
            </a:fld>
            <a:endParaRPr lang="de-DE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baseline="0" dirty="0" smtClean="0">
                <a:latin typeface="Times New Roman" charset="0"/>
              </a:rPr>
              <a:t>Gr.: </a:t>
            </a:r>
            <a:r>
              <a:rPr lang="en-US" baseline="0" dirty="0" err="1" smtClean="0">
                <a:latin typeface="Times New Roman" charset="0"/>
              </a:rPr>
              <a:t>hadros</a:t>
            </a:r>
            <a:r>
              <a:rPr lang="en-US" baseline="0" dirty="0" smtClean="0">
                <a:latin typeface="Times New Roman" charset="0"/>
              </a:rPr>
              <a:t> = dick, stark (</a:t>
            </a:r>
            <a:r>
              <a:rPr lang="en-US" baseline="0" dirty="0" err="1" smtClean="0">
                <a:latin typeface="Times New Roman" charset="0"/>
              </a:rPr>
              <a:t>Hadronen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haben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starke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Wechselwirkung</a:t>
            </a:r>
            <a:r>
              <a:rPr lang="en-US" baseline="0" dirty="0" smtClean="0">
                <a:latin typeface="Times New Roman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34247-E449-2E48-B078-FD692F6837A8}" type="slidenum">
              <a:rPr lang="de-DE">
                <a:latin typeface="Times New Roman" charset="0"/>
              </a:rPr>
              <a:pPr/>
              <a:t>5</a:t>
            </a:fld>
            <a:endParaRPr lang="de-DE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34247-E449-2E48-B078-FD692F6837A8}" type="slidenum">
              <a:rPr lang="de-DE">
                <a:latin typeface="Times New Roman" charset="0"/>
              </a:rPr>
              <a:pPr/>
              <a:t>6</a:t>
            </a:fld>
            <a:endParaRPr lang="de-DE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Objekt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stört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Lichtwelle</a:t>
            </a:r>
            <a:r>
              <a:rPr lang="en-US" dirty="0" smtClean="0">
                <a:latin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</a:rPr>
              <a:t> je </a:t>
            </a:r>
            <a:r>
              <a:rPr lang="en-US" baseline="0" dirty="0" err="1" smtClean="0">
                <a:latin typeface="Times New Roman" charset="0"/>
              </a:rPr>
              <a:t>nach</a:t>
            </a:r>
            <a:r>
              <a:rPr lang="en-US" baseline="0" dirty="0" smtClean="0">
                <a:latin typeface="Times New Roman" charset="0"/>
              </a:rPr>
              <a:t> seiner </a:t>
            </a:r>
            <a:r>
              <a:rPr lang="en-US" baseline="0" dirty="0" err="1" smtClean="0">
                <a:latin typeface="Times New Roman" charset="0"/>
              </a:rPr>
              <a:t>Größe</a:t>
            </a:r>
            <a:r>
              <a:rPr lang="en-US" baseline="0" dirty="0" smtClean="0">
                <a:latin typeface="Times New Roman" charset="0"/>
              </a:rPr>
              <a:t>. </a:t>
            </a:r>
            <a:r>
              <a:rPr lang="en-US" baseline="0" dirty="0" err="1" smtClean="0">
                <a:latin typeface="Times New Roman" charset="0"/>
              </a:rPr>
              <a:t>Wenn</a:t>
            </a:r>
            <a:r>
              <a:rPr lang="en-US" baseline="0" dirty="0" smtClean="0">
                <a:latin typeface="Times New Roman" charset="0"/>
              </a:rPr>
              <a:t> das </a:t>
            </a:r>
            <a:r>
              <a:rPr lang="en-US" baseline="0" dirty="0" err="1" smtClean="0">
                <a:latin typeface="Times New Roman" charset="0"/>
              </a:rPr>
              <a:t>Objekt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sehr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klein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im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Vergleich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zur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Wellenlänge</a:t>
            </a:r>
            <a:r>
              <a:rPr lang="en-US" baseline="0" dirty="0" smtClean="0">
                <a:latin typeface="Times New Roman" charset="0"/>
              </a:rPr>
              <a:t> des </a:t>
            </a:r>
            <a:r>
              <a:rPr lang="en-US" baseline="0" dirty="0" err="1" smtClean="0">
                <a:latin typeface="Times New Roman" charset="0"/>
              </a:rPr>
              <a:t>Lichts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ist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erfolgt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praktisch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keine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Störung</a:t>
            </a:r>
            <a:r>
              <a:rPr lang="en-US" baseline="0" dirty="0" smtClean="0">
                <a:latin typeface="Times New Roman" charset="0"/>
              </a:rPr>
              <a:t> – man </a:t>
            </a:r>
            <a:r>
              <a:rPr lang="en-US" baseline="0" dirty="0" err="1" smtClean="0">
                <a:latin typeface="Times New Roman" charset="0"/>
              </a:rPr>
              <a:t>sieht</a:t>
            </a:r>
            <a:r>
              <a:rPr lang="en-US" baseline="0" dirty="0" smtClean="0">
                <a:latin typeface="Times New Roman" charset="0"/>
              </a:rPr>
              <a:t> das </a:t>
            </a:r>
            <a:r>
              <a:rPr lang="en-US" baseline="0" dirty="0" err="1" smtClean="0">
                <a:latin typeface="Times New Roman" charset="0"/>
              </a:rPr>
              <a:t>Objekt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nicht</a:t>
            </a:r>
            <a:r>
              <a:rPr lang="en-US" baseline="0" dirty="0" smtClean="0">
                <a:latin typeface="Times New Roman" charset="0"/>
              </a:rPr>
              <a:t>!</a:t>
            </a:r>
          </a:p>
          <a:p>
            <a:r>
              <a:rPr lang="en-US" baseline="0" dirty="0" err="1" smtClean="0">
                <a:latin typeface="Times New Roman" charset="0"/>
              </a:rPr>
              <a:t>Erklärung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Teilchen</a:t>
            </a:r>
            <a:r>
              <a:rPr lang="en-US" baseline="0" dirty="0" smtClean="0">
                <a:latin typeface="Times New Roman" charset="0"/>
              </a:rPr>
              <a:t> – </a:t>
            </a:r>
            <a:r>
              <a:rPr lang="en-US" baseline="0" dirty="0" err="1" smtClean="0">
                <a:latin typeface="Times New Roman" charset="0"/>
              </a:rPr>
              <a:t>Welle</a:t>
            </a:r>
            <a:r>
              <a:rPr lang="en-US" baseline="0" dirty="0" smtClean="0">
                <a:latin typeface="Times New Roman" charset="0"/>
              </a:rPr>
              <a:t> – </a:t>
            </a:r>
            <a:r>
              <a:rPr lang="en-US" baseline="0" dirty="0" err="1" smtClean="0">
                <a:latin typeface="Times New Roman" charset="0"/>
              </a:rPr>
              <a:t>Dualismus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81EDEF-CA7B-C441-AD0B-B4BB0BB3871D}" type="slidenum">
              <a:rPr lang="de-DE">
                <a:latin typeface="Times New Roman" charset="0"/>
              </a:rPr>
              <a:pPr/>
              <a:t>8</a:t>
            </a:fld>
            <a:endParaRPr lang="de-DE">
              <a:latin typeface="Times New Roman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0863" y="498475"/>
            <a:ext cx="3598862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Protonen</a:t>
            </a:r>
            <a:r>
              <a:rPr lang="en-US" dirty="0" smtClean="0"/>
              <a:t> </a:t>
            </a:r>
            <a:r>
              <a:rPr lang="en-US" dirty="0" err="1" smtClean="0"/>
              <a:t>kann</a:t>
            </a:r>
            <a:r>
              <a:rPr lang="en-US" dirty="0" smtClean="0"/>
              <a:t> 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Strom in </a:t>
            </a:r>
            <a:r>
              <a:rPr lang="en-US" baseline="0" dirty="0" err="1" smtClean="0"/>
              <a:t>einer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Batterie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sehen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fliesst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wenn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Batterie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richtig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gepolt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3DA2B-F5A2-9F4C-9121-AEEBCD828862}" type="slidenum">
              <a:rPr lang="de-DE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de-DE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fld id="{8B58F7E0-D61F-6E43-8EA6-C85A5A34E039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5" name="Rectangle 22"/>
          <p:cNvSpPr txBox="1">
            <a:spLocks noChangeArrowheads="1"/>
          </p:cNvSpPr>
          <p:nvPr userDrawn="1"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0D8D0-A009-6248-933F-B3333407B371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444516"/>
            <a:ext cx="2228850" cy="5681663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8" y="444516"/>
            <a:ext cx="6534150" cy="5681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77FFD-65CC-3145-B28E-08FD1200BFF0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906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1D760-7251-3845-9130-6359511AB38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518F3-A60B-134B-B78D-7A477F3EEEC8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B2392-E54C-6042-80B8-164217C64D6D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E98C5-3EB5-B542-95BD-20373459D8FB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4993E-4914-2147-A82B-B648688D30B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0BC56-AB7C-8148-9B68-0C7B1833AF03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D68F2-25B2-0649-A442-4AA026241C9F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481F6-7FF8-E947-B9BB-34C24E8B8C8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F4DC7-34CC-5941-A0F4-F925217C41A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3B7D-AA8A-744C-B259-E8B3AFF2DE8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4996-1522-3F4D-A9B9-59C3F31FFCA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21362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21450" cy="5821362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7E54F-ADDD-CB49-A993-89BB1BEAAA9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79B45-D490-BB49-88B4-AE4BC8240FF9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8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6C5E-B500-6745-AD9E-CD0C37A48B14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71B7-2C9C-4741-BBB2-ED8A0B957126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0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CE533-F86A-5148-B6E4-BF2B8024E522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E6FC-4B9F-7D46-9EEC-AE2087E658D2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30E94-7335-5C46-8CB9-AD762BE3E1D4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45750-31F1-2747-A1DB-80D0123719C8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9138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8"/>
            <a:ext cx="5537201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AADFF-D729-C84A-BD57-6740ACF4F967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33B93-5B27-344E-A5F7-20E0182A7E7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FE39E-183A-C448-853D-4045EE54CC86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4" y="274646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082A5-6F5E-C246-BA82-B78D56FDF717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404622" y="1463675"/>
            <a:ext cx="18310622" cy="10795000"/>
            <a:chOff x="-4887" y="922"/>
            <a:chExt cx="10647" cy="6800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T0" fmla="*/ 8474 w 43200"/>
                <a:gd name="T1" fmla="*/ 3400 h 43200"/>
                <a:gd name="T2" fmla="*/ 4900 w 43200"/>
                <a:gd name="T3" fmla="*/ 42 h 43200"/>
                <a:gd name="T4" fmla="*/ 4237 w 43200"/>
                <a:gd name="T5" fmla="*/ 3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96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631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14750" y="2085982"/>
            <a:ext cx="61087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0" y="6365875"/>
            <a:ext cx="4622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>
                <a:latin typeface="Times New Roman" pitchFamily="-110" charset="0"/>
              </a:defRPr>
            </a:lvl2pPr>
          </a:lstStyle>
          <a:p>
            <a:pPr lvl="1"/>
            <a:fld id="{884B109B-BA86-B243-AB15-F1BFB18B5C48}" type="slidenum">
              <a:rPr lang="en-US"/>
              <a:pPr lvl="1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0C48FBB-BEC8-8949-AC53-D29F1CCEC399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79B1278-0389-B348-B5E5-69C0AD392397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51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11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9798D48-7052-064D-A097-A131A724E8CA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CBFEB732-B13E-1343-91F3-7EB2777C566A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11888CD6-D715-5B40-8CE3-8CC53D7ADCBC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505F8-2622-1346-9A74-A88F617B4DC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6645989A-A1BD-B847-BE67-022B2E11AC92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B2CE483-1118-F446-B482-2806B6B8C2DC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F64CA91-EA7B-C044-BFEF-B58FAA16BFD3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1A7353E-BE99-6344-A353-BDB427789980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609600"/>
            <a:ext cx="218757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514" y="609600"/>
            <a:ext cx="640106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087AC6A9-0C31-3247-BD4E-120154A68E23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404622" y="1463675"/>
            <a:ext cx="18310622" cy="10795000"/>
            <a:chOff x="-4887" y="922"/>
            <a:chExt cx="10647" cy="6800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T0" fmla="*/ 8474 w 43200"/>
                <a:gd name="T1" fmla="*/ 3400 h 43200"/>
                <a:gd name="T2" fmla="*/ 4900 w 43200"/>
                <a:gd name="T3" fmla="*/ 42 h 43200"/>
                <a:gd name="T4" fmla="*/ 4237 w 43200"/>
                <a:gd name="T5" fmla="*/ 3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96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631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14750" y="2085978"/>
            <a:ext cx="61087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FB7753-5182-7C4F-88DF-141A36BD73FF}" type="datetime1">
              <a:rPr lang="en-US"/>
              <a:pPr/>
              <a:t>11/14/11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0" y="6365875"/>
            <a:ext cx="4622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>
                <a:latin typeface="Times New Roman" charset="0"/>
              </a:defRPr>
            </a:lvl2pPr>
          </a:lstStyle>
          <a:p>
            <a:pPr lvl="1"/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09F2F-4431-0540-9530-AED4FAE0D778}" type="datetime1">
              <a:rPr lang="en-US"/>
              <a:pPr/>
              <a:t>11/14/11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A5988C9-94E2-234D-9F48-48630409ABC7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AF64C4-DD4C-6E4F-9BEF-D11E38FA9646}" type="datetime1">
              <a:rPr lang="en-US"/>
              <a:pPr/>
              <a:t>11/14/11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7555E57-3E11-0748-B61A-9708C3E217CE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51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11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B0D338-22A7-6743-9B58-A155B035A6F6}" type="datetime1">
              <a:rPr lang="en-US"/>
              <a:pPr/>
              <a:t>11/14/11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285023B-7A9C-CF45-A0AC-7FEBBC9E70CE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78E17-351F-0740-B3BF-9E470491014B}" type="datetime1">
              <a:rPr lang="en-US"/>
              <a:pPr/>
              <a:t>11/14/11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D2A9B5A-9CA0-244D-B768-387C7B138373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4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4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18434-5F43-274B-BFF2-D41B07F8850A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C598BA-B2F0-4F4D-AEE9-4970CFF11DF4}" type="datetime1">
              <a:rPr lang="en-US"/>
              <a:pPr/>
              <a:t>11/14/11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A0E7F6D-0E3B-2D42-B650-4893BA79C800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59FEDD-269B-C149-B3D6-54A1B8BE2A0F}" type="datetime1">
              <a:rPr lang="en-US"/>
              <a:pPr/>
              <a:t>11/14/11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2A3E3D3-70AF-EC44-9CE1-D5670FB47F87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A0243-49D0-8C4E-8213-2AED066A5EC6}" type="datetime1">
              <a:rPr lang="en-US"/>
              <a:pPr/>
              <a:t>11/14/11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F10BAE0C-B03A-0A4C-9FAA-02A49A2610E2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0CD2D9-6FFC-5F45-A610-7344848818D9}" type="datetime1">
              <a:rPr lang="en-US"/>
              <a:pPr/>
              <a:t>11/14/11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49CA31C-27D6-874F-A5FA-00467031519D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60B09D-C3A0-E446-9F2C-F924EB86F407}" type="datetime1">
              <a:rPr lang="en-US"/>
              <a:pPr/>
              <a:t>11/14/11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700A807-B4CE-0241-B84C-74472C2C2B9A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609600"/>
            <a:ext cx="218757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512" y="609600"/>
            <a:ext cx="640106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10B014-E6B5-4043-B06C-0C67D5630BD5}" type="datetime1">
              <a:rPr lang="en-US"/>
              <a:pPr/>
              <a:t>11/14/11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66F094E-A636-234F-A67B-36556EC1C6E1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01AC1-9AA4-A24C-9A37-A86FD825E15D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B3B6-E4CF-F84A-A88F-83BB5B5BC6B5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6"/>
            <a:ext cx="5537201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D866D-E840-7F40-9CB0-344FBE65D24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B6592-4D09-284F-A3E1-F87D97BFE9C0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774702" y="444500"/>
            <a:ext cx="8382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fld id="{8B58F7E0-D61F-6E43-8EA6-C85A5A34E039}" type="slidenum">
              <a:rPr lang="en-US"/>
              <a:pPr>
                <a:defRPr/>
              </a:pPr>
              <a:t>‹#›</a:t>
            </a:fld>
            <a:endParaRPr lang="en-US" b="0" dirty="0"/>
          </a:p>
        </p:txBody>
      </p:sp>
      <p:sp>
        <p:nvSpPr>
          <p:cNvPr id="6" name="Rectangle 22"/>
          <p:cNvSpPr txBox="1">
            <a:spLocks noChangeArrowheads="1"/>
          </p:cNvSpPr>
          <p:nvPr userDrawn="1"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rebuchet MS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Trebuchet MS"/>
              </a:defRPr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dirty="0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Trebuchet MS"/>
              </a:defRPr>
            </a:lvl1pPr>
          </a:lstStyle>
          <a:p>
            <a:pPr>
              <a:defRPr/>
            </a:pPr>
            <a:fld id="{66C63253-10A6-8B46-ACBF-BCB56AA29134}" type="slidenum">
              <a:rPr lang="en-US" smtClean="0"/>
              <a:pPr>
                <a:defRPr/>
              </a:pPr>
              <a:t>‹#›</a:t>
            </a:fld>
            <a:endParaRPr lang="en-US" b="0" dirty="0"/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8156580" y="6553200"/>
            <a:ext cx="94932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1000" i="1" dirty="0" err="1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Moriond</a:t>
            </a:r>
            <a:r>
              <a:rPr lang="en-US" altLang="ja-JP" sz="1000" i="1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,</a:t>
            </a:r>
            <a:r>
              <a:rPr lang="en-US" altLang="ja-JP" sz="1000" i="1" baseline="0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 March 2011</a:t>
            </a:r>
            <a:endParaRPr lang="en-US" sz="1000" b="0" dirty="0">
              <a:solidFill>
                <a:schemeClr val="tx1"/>
              </a:solidFill>
              <a:latin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9106295" y="4763"/>
            <a:ext cx="19000259" cy="13690600"/>
            <a:chOff x="-5295" y="3"/>
            <a:chExt cx="11048" cy="8624"/>
          </a:xfrm>
        </p:grpSpPr>
        <p:sp>
          <p:nvSpPr>
            <p:cNvPr id="3993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T0" fmla="*/ 10596 w 43200"/>
                <a:gd name="T1" fmla="*/ 4312 h 43200"/>
                <a:gd name="T2" fmla="*/ 5298 w 43200"/>
                <a:gd name="T3" fmla="*/ 0 h 43200"/>
                <a:gd name="T4" fmla="*/ 5298 w 43200"/>
                <a:gd name="T5" fmla="*/ 431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39514" y="609600"/>
            <a:ext cx="87537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51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6454" y="6442075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510" y="6365875"/>
            <a:ext cx="462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99256" y="6148388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 algn="r">
              <a:defRPr sz="1400">
                <a:latin typeface="Arial" pitchFamily="-110" charset="0"/>
              </a:defRPr>
            </a:lvl2pPr>
          </a:lstStyle>
          <a:p>
            <a:pPr lvl="1"/>
            <a:fld id="{E56D1F73-6E85-5046-AD53-629B919F86AC}" type="slidenum">
              <a:rPr lang="en-US"/>
              <a:pPr lvl="1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-110" charset="2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-110" charset="2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9106296" y="4763"/>
            <a:ext cx="19000259" cy="13690600"/>
            <a:chOff x="-5295" y="3"/>
            <a:chExt cx="11048" cy="8624"/>
          </a:xfrm>
        </p:grpSpPr>
        <p:sp>
          <p:nvSpPr>
            <p:cNvPr id="3993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T0" fmla="*/ 10596 w 43200"/>
                <a:gd name="T1" fmla="*/ 4312 h 43200"/>
                <a:gd name="T2" fmla="*/ 5298 w 43200"/>
                <a:gd name="T3" fmla="*/ 0 h 43200"/>
                <a:gd name="T4" fmla="*/ 5298 w 43200"/>
                <a:gd name="T5" fmla="*/ 431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39512" y="609600"/>
            <a:ext cx="87537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51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6454" y="6442075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314C7F-66CF-3B44-91C2-80110B130597}" type="datetime1">
              <a:rPr lang="en-US"/>
              <a:pPr/>
              <a:t>11/14/11</a:t>
            </a:fld>
            <a:endParaRPr lang="en-US"/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510" y="6365875"/>
            <a:ext cx="462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99256" y="6148388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 algn="r">
              <a:defRPr sz="1400">
                <a:latin typeface="Arial" charset="0"/>
              </a:defRPr>
            </a:lvl2pPr>
          </a:lstStyle>
          <a:p>
            <a:pPr lvl="1"/>
            <a:fld id="{B1702530-AFD5-9C48-8801-ED2878B94C6E}" type="slidenum">
              <a:rPr lang="en-US"/>
              <a:pPr lvl="1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charset="2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hyperlink" Target="http://microcosm.web.cern.ch/microcosm/RF_cavity/ex.html" TargetMode="External"/><Relationship Id="rId5" Type="http://schemas.openxmlformats.org/officeDocument/2006/relationships/image" Target="../media/image30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gif"/><Relationship Id="rId6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hyperlink" Target="http://microcosm.web.cern.ch/microcosm/LHCGame/LHCGam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eg"/><Relationship Id="rId5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4" Type="http://schemas.openxmlformats.org/officeDocument/2006/relationships/image" Target="../media/image48.jpeg"/><Relationship Id="rId10" Type="http://schemas.openxmlformats.org/officeDocument/2006/relationships/image" Target="../media/image54.jpeg"/><Relationship Id="rId5" Type="http://schemas.openxmlformats.org/officeDocument/2006/relationships/image" Target="../media/image49.jpeg"/><Relationship Id="rId7" Type="http://schemas.openxmlformats.org/officeDocument/2006/relationships/image" Target="../media/image51.jpe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7.xml"/><Relationship Id="rId9" Type="http://schemas.openxmlformats.org/officeDocument/2006/relationships/image" Target="../media/image53.jpeg"/><Relationship Id="rId3" Type="http://schemas.openxmlformats.org/officeDocument/2006/relationships/image" Target="../media/image47.jpeg"/><Relationship Id="rId6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58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5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png"/><Relationship Id="rId5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Relationship Id="rId5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4.png"/><Relationship Id="rId5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4" Type="http://schemas.openxmlformats.org/officeDocument/2006/relationships/image" Target="../media/image76.png"/><Relationship Id="rId4" Type="http://schemas.openxmlformats.org/officeDocument/2006/relationships/image" Target="../media/image60.png"/><Relationship Id="rId7" Type="http://schemas.openxmlformats.org/officeDocument/2006/relationships/image" Target="../media/image62.png"/><Relationship Id="rId11" Type="http://schemas.openxmlformats.org/officeDocument/2006/relationships/image" Target="../media/image7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0" Type="http://schemas.openxmlformats.org/officeDocument/2006/relationships/image" Target="../media/image72.png"/><Relationship Id="rId5" Type="http://schemas.openxmlformats.org/officeDocument/2006/relationships/image" Target="../media/image68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9" Type="http://schemas.openxmlformats.org/officeDocument/2006/relationships/image" Target="../media/image71.png"/><Relationship Id="rId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7.png"/><Relationship Id="rId5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image" Target="../media/image8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5.png"/><Relationship Id="rId5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11.jpeg"/><Relationship Id="rId3" Type="http://schemas.openxmlformats.org/officeDocument/2006/relationships/image" Target="../media/image5.png"/><Relationship Id="rId6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4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3.jpeg"/><Relationship Id="rId5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3.jpeg"/><Relationship Id="rId5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4" Type="http://schemas.openxmlformats.org/officeDocument/2006/relationships/image" Target="../media/image15.jpeg"/><Relationship Id="rId10" Type="http://schemas.openxmlformats.org/officeDocument/2006/relationships/image" Target="../media/image20.jpeg"/><Relationship Id="rId5" Type="http://schemas.openxmlformats.org/officeDocument/2006/relationships/image" Target="../media/image16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9" Type="http://schemas.openxmlformats.org/officeDocument/2006/relationships/hyperlink" Target="http://de.wikipedia.org/w/index.php?title=Datei:Elektronenmikroskop.jpg&amp;filetimestamp=20050414183223" TargetMode="External"/><Relationship Id="rId3" Type="http://schemas.openxmlformats.org/officeDocument/2006/relationships/hyperlink" Target="http://de.wikipedia.org/w/index.php?title=Datei:Microscope_Zeiss_1879.jpg&amp;filetimestamp=20070726200153" TargetMode="External"/><Relationship Id="rId6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5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024470" y="1884373"/>
            <a:ext cx="794173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srgbClr val="BA7AC9"/>
                </a:solidFill>
                <a:latin typeface="Trebuchet MS" pitchFamily="-106" charset="0"/>
              </a:rPr>
              <a:t>Questions without answers</a:t>
            </a:r>
          </a:p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effectLst/>
                <a:latin typeface="Trebuchet MS" pitchFamily="-106" charset="0"/>
              </a:rPr>
              <a:t>….. for the moment ….</a:t>
            </a:r>
            <a:endParaRPr lang="en-US" sz="3600" dirty="0">
              <a:solidFill>
                <a:schemeClr val="bg1"/>
              </a:solidFill>
              <a:effectLst/>
              <a:latin typeface="Trebuchet MS" pitchFamily="-106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927112" y="5284268"/>
            <a:ext cx="56260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AAC51C"/>
                </a:solidFill>
                <a:latin typeface="Trebuchet MS" charset="0"/>
              </a:rPr>
              <a:t>Claudia</a:t>
            </a:r>
            <a:r>
              <a:rPr lang="en-US" sz="2400" dirty="0">
                <a:solidFill>
                  <a:srgbClr val="AAC51C"/>
                </a:solidFill>
                <a:latin typeface="Trebuchet MS" charset="0"/>
              </a:rPr>
              <a:t>-Elisabeth </a:t>
            </a:r>
            <a:r>
              <a:rPr lang="en-US" sz="2400" dirty="0" err="1" smtClean="0">
                <a:solidFill>
                  <a:srgbClr val="AAC51C"/>
                </a:solidFill>
                <a:latin typeface="Trebuchet MS" charset="0"/>
              </a:rPr>
              <a:t>Wulz</a:t>
            </a:r>
            <a:endParaRPr lang="en-US" sz="2400" dirty="0" smtClean="0">
              <a:solidFill>
                <a:srgbClr val="AAC51C"/>
              </a:solidFill>
              <a:latin typeface="Trebuchet MS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bg1"/>
                </a:solidFill>
                <a:latin typeface="Trebuchet MS" charset="0"/>
              </a:rPr>
              <a:t>Austrian Academy of Sciences and CERN</a:t>
            </a:r>
            <a:endParaRPr lang="en-US" sz="2000" b="0" dirty="0" smtClean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4" name="Picture 3" descr="eyh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900" y="3965956"/>
            <a:ext cx="1371600" cy="704088"/>
          </a:xfrm>
          <a:prstGeom prst="rect">
            <a:avLst/>
          </a:prstGeom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5892812" y="4331768"/>
            <a:ext cx="2933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AAC51C"/>
                </a:solidFill>
                <a:latin typeface="Trebuchet MS" charset="0"/>
              </a:rPr>
              <a:t>Geneva, 12 Nov. 2011</a:t>
            </a:r>
            <a:r>
              <a:rPr lang="en-US" sz="2000" dirty="0" smtClean="0">
                <a:solidFill>
                  <a:schemeClr val="bg1"/>
                </a:solidFill>
                <a:latin typeface="Trebuchet MS" charset="0"/>
              </a:rPr>
              <a:t>          </a:t>
            </a:r>
            <a:endParaRPr lang="en-US" sz="2000" b="0" dirty="0" smtClean="0">
              <a:solidFill>
                <a:schemeClr val="bg1"/>
              </a:solidFill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C.-E. Wulz</a:t>
            </a:r>
            <a:endParaRPr lang="en-US" b="0" i="0" dirty="0"/>
          </a:p>
        </p:txBody>
      </p:sp>
      <p:grpSp>
        <p:nvGrpSpPr>
          <p:cNvPr id="3" name="Group 10"/>
          <p:cNvGrpSpPr/>
          <p:nvPr/>
        </p:nvGrpSpPr>
        <p:grpSpPr>
          <a:xfrm>
            <a:off x="770460" y="558817"/>
            <a:ext cx="4673600" cy="4707467"/>
            <a:chOff x="888999" y="1117600"/>
            <a:chExt cx="4673600" cy="4707467"/>
          </a:xfrm>
        </p:grpSpPr>
        <p:pic>
          <p:nvPicPr>
            <p:cNvPr id="20" name="Picture 19" descr="current-electron-flow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8999" y="1147232"/>
              <a:ext cx="4673600" cy="45974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3437464" y="1117600"/>
              <a:ext cx="1879600" cy="47074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151468" y="5232400"/>
              <a:ext cx="1388532" cy="4741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38631" y="5437319"/>
            <a:ext cx="3443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latin typeface="Trebuchet MS"/>
                <a:hlinkClick r:id="rId4"/>
              </a:rPr>
              <a:t>Battery accelerator</a:t>
            </a:r>
            <a:endParaRPr lang="en-US" sz="2800" dirty="0">
              <a:solidFill>
                <a:schemeClr val="accent6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638" y="4715945"/>
            <a:ext cx="1430861" cy="482600"/>
          </a:xfrm>
        </p:spPr>
        <p:txBody>
          <a:bodyPr/>
          <a:lstStyle/>
          <a:p>
            <a:pPr algn="l"/>
            <a:r>
              <a:rPr lang="en-US" dirty="0" smtClean="0"/>
              <a:t>Battery</a:t>
            </a:r>
            <a:endParaRPr lang="en-US" dirty="0"/>
          </a:p>
        </p:txBody>
      </p:sp>
      <p:pic>
        <p:nvPicPr>
          <p:cNvPr id="26" name="Picture 25" descr="Picture 1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528" y="321739"/>
            <a:ext cx="4827102" cy="2191085"/>
          </a:xfrm>
          <a:prstGeom prst="rect">
            <a:avLst/>
          </a:prstGeom>
        </p:spPr>
      </p:pic>
      <p:pic>
        <p:nvPicPr>
          <p:cNvPr id="16" name="Picture 15" descr="Picture 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437" y="2455333"/>
            <a:ext cx="4242817" cy="2235200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 bwMode="auto">
          <a:xfrm>
            <a:off x="3069153" y="635011"/>
            <a:ext cx="135891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CB0000"/>
                </a:solidFill>
                <a:latin typeface="Trebuchet MS"/>
                <a:ea typeface="ＭＳ Ｐゴシック" charset="-128"/>
                <a:cs typeface="ＭＳ Ｐゴシック" charset="-128"/>
              </a:rPr>
              <a:t>p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roton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(+)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0" name="Picture 29" descr="Picture 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937" y="4665304"/>
            <a:ext cx="4165599" cy="2111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42815" y="6221512"/>
            <a:ext cx="6843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http://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microcosm.web.cern.ch/microcosm/RF_cavity/ex.html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2603500" y="1905000"/>
            <a:ext cx="2489200" cy="267970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In order to accelerate it one must change the polarity of the batteries at the right moment!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0F4DC7-34CC-5941-A0F4-F925217C41AF}" type="slidenum">
              <a:rPr lang="en-US" smtClean="0"/>
              <a:pPr>
                <a:defRPr/>
              </a:pPr>
              <a:t>10</a:t>
            </a:fld>
            <a:endParaRPr lang="en-US" b="0" i="0" dirty="0"/>
          </a:p>
        </p:txBody>
      </p:sp>
      <p:sp>
        <p:nvSpPr>
          <p:cNvPr id="19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419" y="6248400"/>
            <a:ext cx="2063750" cy="4572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980769" y="6248400"/>
            <a:ext cx="2063750" cy="457200"/>
          </a:xfrm>
        </p:spPr>
        <p:txBody>
          <a:bodyPr/>
          <a:lstStyle/>
          <a:p>
            <a:pPr>
              <a:defRPr/>
            </a:pPr>
            <a:fld id="{45B0BC56-AB7C-8148-9B68-0C7B1833AF03}" type="slidenum">
              <a:rPr lang="en-US" smtClean="0"/>
              <a:pPr>
                <a:defRPr/>
              </a:pPr>
              <a:t>11</a:t>
            </a:fld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654" y="694272"/>
            <a:ext cx="7016814" cy="3503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77" y="2946400"/>
            <a:ext cx="4807209" cy="359601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315636" y="5913978"/>
            <a:ext cx="2781298" cy="4826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Trebuchet MS"/>
              </a:rPr>
              <a:t>CERN – </a:t>
            </a:r>
            <a:r>
              <a:rPr lang="en-US" sz="2800" dirty="0" err="1" smtClean="0">
                <a:solidFill>
                  <a:schemeClr val="bg1"/>
                </a:solidFill>
                <a:latin typeface="Trebuchet MS"/>
              </a:rPr>
              <a:t>Linac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</a:rPr>
              <a:t> 2</a:t>
            </a:r>
            <a:endParaRPr lang="en-US" sz="2800" dirty="0">
              <a:solidFill>
                <a:schemeClr val="bg1"/>
              </a:solidFill>
              <a:latin typeface="Trebuchet M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493" y="4097873"/>
            <a:ext cx="3661177" cy="243840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01153" y="549810"/>
            <a:ext cx="1933464" cy="2311929"/>
            <a:chOff x="701153" y="549804"/>
            <a:chExt cx="1933464" cy="2311929"/>
          </a:xfrm>
        </p:grpSpPr>
        <p:pic>
          <p:nvPicPr>
            <p:cNvPr id="18" name="Picture 17" descr="proton-source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153" y="549804"/>
              <a:ext cx="1933464" cy="2311929"/>
            </a:xfrm>
            <a:prstGeom prst="rect">
              <a:avLst/>
            </a:prstGeom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791635" y="1998143"/>
              <a:ext cx="1816098" cy="482600"/>
            </a:xfrm>
            <a:prstGeom prst="rect">
              <a:avLst/>
            </a:prstGeom>
          </p:spPr>
          <p:txBody>
            <a:bodyPr vert="horz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j-ea"/>
                  <a:cs typeface="+mj-cs"/>
                </a:rPr>
                <a:t>Proton source of the 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j-ea"/>
                  <a:cs typeface="+mj-cs"/>
                </a:rPr>
                <a:t>LHC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j-ea"/>
                <a:cs typeface="+mj-cs"/>
              </a:endParaRPr>
            </a:p>
          </p:txBody>
        </p:sp>
      </p:grpSp>
      <p:sp>
        <p:nvSpPr>
          <p:cNvPr id="16" name="Rectangle 22"/>
          <p:cNvSpPr txBox="1">
            <a:spLocks noChangeArrowheads="1"/>
          </p:cNvSpPr>
          <p:nvPr/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17" name="Rectangle 23"/>
          <p:cNvSpPr txBox="1">
            <a:spLocks noChangeArrowheads="1"/>
          </p:cNvSpPr>
          <p:nvPr/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58F7E0-D61F-6E43-8EA6-C85A5A34E039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6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84800" y="692150"/>
            <a:ext cx="17271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tx1"/>
                </a:solidFill>
                <a:latin typeface="Trebuchet MS"/>
              </a:rPr>
              <a:t>      </a:t>
            </a:r>
            <a:r>
              <a:rPr lang="en-US" dirty="0" smtClean="0">
                <a:solidFill>
                  <a:schemeClr val="tx1"/>
                </a:solidFill>
                <a:latin typeface="Trebuchet MS"/>
              </a:rPr>
              <a:t>Metal drift tubes</a:t>
            </a:r>
            <a:endParaRPr lang="en-US" dirty="0">
              <a:solidFill>
                <a:srgbClr val="FF6600"/>
              </a:solidFill>
              <a:latin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32100" y="692150"/>
            <a:ext cx="2032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tx1"/>
                </a:solidFill>
                <a:latin typeface="Trebuchet MS"/>
              </a:rPr>
              <a:t>      </a:t>
            </a:r>
            <a:r>
              <a:rPr lang="en-US" dirty="0" smtClean="0">
                <a:solidFill>
                  <a:schemeClr val="tx1"/>
                </a:solidFill>
                <a:latin typeface="Trebuchet MS"/>
              </a:rPr>
              <a:t>Particle source</a:t>
            </a:r>
            <a:endParaRPr lang="en-US" dirty="0">
              <a:solidFill>
                <a:srgbClr val="FF6600"/>
              </a:solidFill>
              <a:latin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94500" y="3714751"/>
            <a:ext cx="28321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tx1"/>
                </a:solidFill>
                <a:latin typeface="Trebuchet MS"/>
              </a:rPr>
              <a:t>      </a:t>
            </a:r>
            <a:r>
              <a:rPr lang="en-US" dirty="0" smtClean="0">
                <a:solidFill>
                  <a:schemeClr val="tx1"/>
                </a:solidFill>
                <a:latin typeface="Trebuchet MS"/>
              </a:rPr>
              <a:t>High frequency generator</a:t>
            </a:r>
            <a:endParaRPr lang="en-US" dirty="0">
              <a:solidFill>
                <a:srgbClr val="FF6600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dirty="0" smtClean="0">
                <a:latin typeface="Arial" charset="0"/>
              </a:rPr>
              <a:t>C.-E. Wulz</a:t>
            </a:r>
            <a:endParaRPr lang="en-US" b="0" i="0" dirty="0" smtClean="0">
              <a:latin typeface="Arial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8533BAC-340E-B14B-8781-F5E4BFADB77E}" type="slidenum">
              <a:rPr lang="en-US" smtClean="0">
                <a:latin typeface="Arial" charset="0"/>
              </a:rPr>
              <a:pPr/>
              <a:t>12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1736" y="1100681"/>
            <a:ext cx="7349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High frequency cavity of the LHC</a:t>
            </a:r>
            <a:endParaRPr lang="en-US" sz="3600" dirty="0">
              <a:latin typeface="Trebuchet M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911866" y="4910681"/>
            <a:ext cx="23214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“Battery”</a:t>
            </a:r>
            <a:endParaRPr lang="en-US" sz="3600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5471603" y="948280"/>
            <a:ext cx="29711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LHC magnets</a:t>
            </a:r>
            <a:endParaRPr lang="en-US" sz="3600" dirty="0">
              <a:latin typeface="Trebuchet MS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89067" y="5520279"/>
            <a:ext cx="42823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rebuchet MS"/>
              </a:rPr>
              <a:t>blue:</a:t>
            </a:r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Trebuchet MS"/>
              </a:rPr>
              <a:t>circular orbit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950903" y="3589868"/>
            <a:ext cx="32044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CB0000"/>
                </a:solidFill>
                <a:latin typeface="Trebuchet MS"/>
              </a:rPr>
              <a:t>red: </a:t>
            </a:r>
            <a:r>
              <a:rPr lang="en-US" sz="3600" dirty="0" err="1" smtClean="0">
                <a:solidFill>
                  <a:srgbClr val="CB0000"/>
                </a:solidFill>
                <a:latin typeface="Trebuchet MS"/>
              </a:rPr>
              <a:t>focussing</a:t>
            </a:r>
            <a:endParaRPr lang="en-US" sz="3600" dirty="0">
              <a:solidFill>
                <a:srgbClr val="CB0000"/>
              </a:solidFill>
              <a:latin typeface="Trebuchet MS"/>
            </a:endParaRPr>
          </a:p>
        </p:txBody>
      </p:sp>
      <p:sp>
        <p:nvSpPr>
          <p:cNvPr id="9" name="Date Placeholder 2"/>
          <p:cNvSpPr>
            <a:spLocks noGrp="1"/>
          </p:cNvSpPr>
          <p:nvPr>
            <p:ph type="dt" sz="quarter" idx="10"/>
          </p:nvPr>
        </p:nvSpPr>
        <p:spPr>
          <a:xfrm>
            <a:off x="431800" y="6553200"/>
            <a:ext cx="2146300" cy="304800"/>
          </a:xfrm>
          <a:noFill/>
        </p:spPr>
        <p:txBody>
          <a:bodyPr/>
          <a:lstStyle/>
          <a:p>
            <a:r>
              <a:rPr lang="de-CH" smtClean="0">
                <a:solidFill>
                  <a:schemeClr val="bg1"/>
                </a:solidFill>
                <a:latin typeface="Arial" charset="0"/>
              </a:rPr>
              <a:t>C.-E. Wulz</a:t>
            </a:r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noFill/>
        </p:spPr>
        <p:txBody>
          <a:bodyPr/>
          <a:lstStyle/>
          <a:p>
            <a:fld id="{58533BAC-340E-B14B-8781-F5E4BFADB77E}" type="slidenum">
              <a:rPr lang="en-US" smtClean="0">
                <a:latin typeface="Arial" charset="0"/>
              </a:rPr>
              <a:pPr/>
              <a:t>13</a:t>
            </a:fld>
            <a:endParaRPr lang="en-US" b="0" i="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91762" y="613847"/>
            <a:ext cx="42835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LHC control centre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1484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solidFill>
                  <a:schemeClr val="bg1"/>
                </a:solidFill>
                <a:latin typeface="Arial" charset="0"/>
              </a:rPr>
              <a:t>C.-E. Wulz</a:t>
            </a:r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28658" y="6553200"/>
            <a:ext cx="515938" cy="304800"/>
          </a:xfrm>
          <a:noFill/>
        </p:spPr>
        <p:txBody>
          <a:bodyPr/>
          <a:lstStyle/>
          <a:p>
            <a:fld id="{82AFD4F8-4DEF-3944-AE09-24A6EB230966}" type="slidenum">
              <a:rPr lang="en-US" smtClean="0">
                <a:solidFill>
                  <a:schemeClr val="bg1"/>
                </a:solidFill>
                <a:latin typeface="Arial" charset="0"/>
              </a:rPr>
              <a:pPr/>
              <a:t>14</a:t>
            </a:fld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4200" y="1262390"/>
            <a:ext cx="83820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rebuchet MS"/>
                <a:hlinkClick r:id="rId4"/>
              </a:rPr>
              <a:t>http://</a:t>
            </a:r>
            <a:r>
              <a:rPr lang="en-U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rebuchet MS"/>
                <a:hlinkClick r:id="rId4"/>
              </a:rPr>
              <a:t>microcosm.web.cern.ch/microcosm/LHCGame/LHCGame.html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Trebuchet MS"/>
            </a:endParaRPr>
          </a:p>
        </p:txBody>
      </p:sp>
      <p:sp>
        <p:nvSpPr>
          <p:cNvPr id="8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70529" y="816506"/>
            <a:ext cx="6517215" cy="6414029"/>
            <a:chOff x="2186518" y="850371"/>
            <a:chExt cx="4992688" cy="5400675"/>
          </a:xfrm>
        </p:grpSpPr>
        <p:pic>
          <p:nvPicPr>
            <p:cNvPr id="5" name="Picture 6" descr="bstn331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86518" y="850371"/>
              <a:ext cx="4992688" cy="540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2387600" y="5604933"/>
              <a:ext cx="4080933" cy="5418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8" name="Rounded Rectangle 7"/>
          <p:cNvSpPr/>
          <p:nvPr/>
        </p:nvSpPr>
        <p:spPr bwMode="auto">
          <a:xfrm>
            <a:off x="4250277" y="2929466"/>
            <a:ext cx="626533" cy="356400"/>
          </a:xfrm>
          <a:prstGeom prst="roundRect">
            <a:avLst/>
          </a:prstGeom>
          <a:solidFill>
            <a:srgbClr val="008000">
              <a:alpha val="34000"/>
            </a:srgbClr>
          </a:solidFill>
          <a:ln w="9525" cap="flat" cmpd="sng" algn="ctr">
            <a:solidFill>
              <a:schemeClr val="accent6">
                <a:lumMod val="40000"/>
                <a:lumOff val="6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02159" y="3289310"/>
            <a:ext cx="135891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Proton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243231" y="3306248"/>
            <a:ext cx="135891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Proton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742258" y="2256380"/>
            <a:ext cx="4186776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        D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igital camera</a:t>
            </a:r>
            <a:r>
              <a:rPr lang="en-US" sz="2800" kern="0" dirty="0" smtClean="0">
                <a:solidFill>
                  <a:schemeClr val="accent5">
                    <a:lumMod val="25000"/>
                  </a:schemeClr>
                </a:solidFill>
                <a:latin typeface="Trebuchet MS"/>
                <a:ea typeface="ＭＳ Ｐゴシック" charset="-128"/>
                <a:cs typeface="ＭＳ Ｐゴシック" charset="-128"/>
              </a:rPr>
              <a:t>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141620" y="1562103"/>
            <a:ext cx="242571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Detector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CB0000"/>
                </a:solidFill>
                <a:latin typeface="Trebuchet MS"/>
                <a:ea typeface="ＭＳ Ｐゴシック" charset="-128"/>
                <a:cs typeface="ＭＳ Ｐゴシック" charset="-128"/>
              </a:rPr>
              <a:t>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CB0000"/>
                </a:solidFill>
                <a:latin typeface="Trebuchet MS"/>
                <a:ea typeface="ＭＳ Ｐゴシック" charset="-128"/>
                <a:cs typeface="ＭＳ Ｐゴシック" charset="-128"/>
              </a:rPr>
              <a:t>experiment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431800" y="6553200"/>
            <a:ext cx="2146300" cy="304800"/>
          </a:xfrm>
          <a:noFill/>
        </p:spPr>
        <p:txBody>
          <a:bodyPr/>
          <a:lstStyle/>
          <a:p>
            <a:r>
              <a:rPr lang="de-CH" sz="1000" i="1" smtClean="0">
                <a:solidFill>
                  <a:schemeClr val="tx1"/>
                </a:solidFill>
                <a:latin typeface="Arial" charset="0"/>
              </a:rPr>
              <a:t>C.-E. Wulz</a:t>
            </a:r>
            <a:endParaRPr lang="en-US" sz="1000" i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noFill/>
        </p:spPr>
        <p:txBody>
          <a:bodyPr/>
          <a:lstStyle/>
          <a:p>
            <a:fld id="{58533BAC-340E-B14B-8781-F5E4BFADB77E}" type="slidenum">
              <a:rPr lang="en-US" sz="1000" i="1" smtClean="0">
                <a:solidFill>
                  <a:schemeClr val="tx1"/>
                </a:solidFill>
                <a:latin typeface="Arial" charset="0"/>
              </a:rPr>
              <a:pPr/>
              <a:t>15</a:t>
            </a:fld>
            <a:endParaRPr lang="en-US" sz="1000" i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1DE05ED-8080-074B-883C-C2BECBD662B5}" type="slidenum">
              <a:rPr lang="en-US" smtClean="0">
                <a:solidFill>
                  <a:schemeClr val="bg1"/>
                </a:solidFill>
                <a:latin typeface="Arial" charset="0"/>
              </a:rPr>
              <a:pPr/>
              <a:t>16</a:t>
            </a:fld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035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3" y="417513"/>
            <a:ext cx="4587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14" descr="uni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71" y="4978416"/>
            <a:ext cx="600075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8" name="Rectangle 15"/>
          <p:cNvSpPr>
            <a:spLocks noGrp="1" noChangeArrowheads="1"/>
          </p:cNvSpPr>
          <p:nvPr>
            <p:ph type="title"/>
          </p:nvPr>
        </p:nvSpPr>
        <p:spPr>
          <a:xfrm>
            <a:off x="2895603" y="546100"/>
            <a:ext cx="3670298" cy="482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FF6600"/>
                </a:solidFill>
                <a:latin typeface="Trebuchet MS"/>
              </a:rPr>
              <a:t>ATLAS Detector</a:t>
            </a:r>
            <a:endParaRPr lang="en-US" sz="3600" dirty="0">
              <a:solidFill>
                <a:srgbClr val="FF6600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MSclos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7048500"/>
          </a:xfrm>
          <a:prstGeom prst="rect">
            <a:avLst/>
          </a:prstGeom>
        </p:spPr>
      </p:pic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dirty="0" smtClean="0"/>
              <a:t>C.-E. Wulz</a:t>
            </a:r>
            <a:endParaRPr lang="en-US" b="0" i="0" dirty="0" smtClean="0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0C17235-3881-124A-B030-EE87743E833A}" type="slidenum">
              <a:rPr lang="en-US" smtClean="0"/>
              <a:pPr/>
              <a:t>17</a:t>
            </a:fld>
            <a:endParaRPr lang="en-US" b="0" i="0" dirty="0" smtClean="0"/>
          </a:p>
        </p:txBody>
      </p:sp>
      <p:pic>
        <p:nvPicPr>
          <p:cNvPr id="43013" name="Picture 6" descr="CMS-Color-L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217" y="2794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5"/>
          <p:cNvSpPr>
            <a:spLocks noGrp="1" noChangeArrowheads="1"/>
          </p:cNvSpPr>
          <p:nvPr>
            <p:ph type="title"/>
          </p:nvPr>
        </p:nvSpPr>
        <p:spPr>
          <a:xfrm>
            <a:off x="1367371" y="5913967"/>
            <a:ext cx="3115729" cy="482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CMS Detector </a:t>
            </a:r>
            <a:endParaRPr lang="en-US" sz="3600" dirty="0">
              <a:solidFill>
                <a:srgbClr val="FF0000"/>
              </a:solidFill>
              <a:latin typeface="Trebuchet MS"/>
            </a:endParaRPr>
          </a:p>
        </p:txBody>
      </p:sp>
      <p:sp>
        <p:nvSpPr>
          <p:cNvPr id="8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" y="6553200"/>
            <a:ext cx="1638300" cy="304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8128003" y="6426200"/>
            <a:ext cx="1587500" cy="431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4826000" cy="1828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184899" y="228600"/>
            <a:ext cx="3721101" cy="1828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878949" y="542400"/>
            <a:ext cx="8468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4000" dirty="0" smtClean="0">
                <a:solidFill>
                  <a:srgbClr val="FFDC1A"/>
                </a:solidFill>
                <a:latin typeface="Trebuchet MS" charset="0"/>
              </a:rPr>
              <a:t>“Event” </a:t>
            </a:r>
            <a:r>
              <a:rPr lang="fr-FR" sz="4000" dirty="0" err="1" smtClean="0">
                <a:solidFill>
                  <a:srgbClr val="FFDC1A"/>
                </a:solidFill>
                <a:latin typeface="Trebuchet MS" charset="0"/>
              </a:rPr>
              <a:t>at</a:t>
            </a:r>
            <a:r>
              <a:rPr lang="fr-FR" sz="4000" dirty="0" smtClean="0">
                <a:solidFill>
                  <a:srgbClr val="FFDC1A"/>
                </a:solidFill>
                <a:latin typeface="Trebuchet MS" charset="0"/>
              </a:rPr>
              <a:t> the CMS </a:t>
            </a:r>
            <a:r>
              <a:rPr lang="fr-FR" sz="4000" dirty="0" err="1" smtClean="0">
                <a:solidFill>
                  <a:srgbClr val="FFDC1A"/>
                </a:solidFill>
                <a:latin typeface="Trebuchet MS" charset="0"/>
              </a:rPr>
              <a:t>experiment</a:t>
            </a:r>
            <a:endParaRPr lang="fr-FR" sz="4000" dirty="0">
              <a:solidFill>
                <a:srgbClr val="FFDC1A"/>
              </a:solidFill>
              <a:latin typeface="Trebuchet MS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4892150" y="4398964"/>
            <a:ext cx="41756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2000" dirty="0" err="1" smtClean="0">
                <a:solidFill>
                  <a:srgbClr val="FFDC1A"/>
                </a:solidFill>
                <a:latin typeface="Trebuchet MS" charset="0"/>
              </a:rPr>
              <a:t>Particle</a:t>
            </a:r>
            <a:r>
              <a:rPr lang="fr-FR" sz="2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fr-FR" sz="2000" dirty="0" err="1" smtClean="0">
                <a:solidFill>
                  <a:srgbClr val="FFDC1A"/>
                </a:solidFill>
                <a:latin typeface="Trebuchet MS" charset="0"/>
              </a:rPr>
              <a:t>tracks</a:t>
            </a:r>
            <a:r>
              <a:rPr lang="fr-FR" sz="2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fr-FR" sz="2000" dirty="0" err="1" smtClean="0">
                <a:solidFill>
                  <a:srgbClr val="FFDC1A"/>
                </a:solidFill>
                <a:latin typeface="Trebuchet MS" charset="0"/>
              </a:rPr>
              <a:t>created</a:t>
            </a:r>
            <a:r>
              <a:rPr lang="fr-FR" sz="2000" dirty="0" smtClean="0">
                <a:solidFill>
                  <a:srgbClr val="FFDC1A"/>
                </a:solidFill>
                <a:latin typeface="Trebuchet MS" charset="0"/>
              </a:rPr>
              <a:t> in collisions </a:t>
            </a:r>
            <a:r>
              <a:rPr lang="fr-FR" sz="2000" dirty="0" err="1" smtClean="0">
                <a:solidFill>
                  <a:srgbClr val="FFDC1A"/>
                </a:solidFill>
                <a:latin typeface="Trebuchet MS" charset="0"/>
              </a:rPr>
              <a:t>at</a:t>
            </a:r>
            <a:r>
              <a:rPr lang="fr-FR" sz="2000" dirty="0" smtClean="0">
                <a:solidFill>
                  <a:srgbClr val="FFDC1A"/>
                </a:solidFill>
                <a:latin typeface="Trebuchet MS" charset="0"/>
              </a:rPr>
              <a:t> the LHC</a:t>
            </a:r>
            <a:endParaRPr lang="fr-FR" sz="2000" dirty="0">
              <a:solidFill>
                <a:srgbClr val="FFDC1A"/>
              </a:solidFill>
              <a:latin typeface="Trebuchet MS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>
                <a:solidFill>
                  <a:schemeClr val="bg1"/>
                </a:solidFill>
              </a:rPr>
              <a:t>C.-E. Wulz</a:t>
            </a:r>
            <a:endParaRPr lang="en-US" b="0" i="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7AE6FC-4B9F-7D46-9EEC-AE2087E658D2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b="0" i="0" dirty="0">
              <a:solidFill>
                <a:schemeClr val="bg1"/>
              </a:solidFill>
            </a:endParaRPr>
          </a:p>
        </p:txBody>
      </p:sp>
      <p:sp>
        <p:nvSpPr>
          <p:cNvPr id="13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9" name="Picture 11" descr="DSC_30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229" y="1257301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330200" y="1273175"/>
            <a:ext cx="9211204" cy="5532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6" name="Picture 6" descr="DSC_3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52" y="1304928"/>
            <a:ext cx="9058143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5" name="Picture 7" descr="DSC_30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751" y="1273175"/>
            <a:ext cx="9108017" cy="558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6" name="Picture 8" descr="DSC_30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750" y="1290638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7" name="Picture 9" descr="DSC_303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2750" y="1290638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8" name="Picture 10" descr="DSC_305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2750" y="1290638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40" name="Picture 12" descr="DSC_310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2750" y="1257301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3" descr="CMScol-cop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997950" y="0"/>
            <a:ext cx="9080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980549" y="555100"/>
            <a:ext cx="76046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100 meters below ground …</a:t>
            </a:r>
            <a:endParaRPr lang="en-US" sz="4000" dirty="0">
              <a:solidFill>
                <a:srgbClr val="FFDC1A"/>
              </a:solidFill>
              <a:latin typeface="Trebuchet MS" charset="0"/>
            </a:endParaRPr>
          </a:p>
        </p:txBody>
      </p:sp>
      <p:sp>
        <p:nvSpPr>
          <p:cNvPr id="16" name="Date Placeholder 7"/>
          <p:cNvSpPr txBox="1">
            <a:spLocks/>
          </p:cNvSpPr>
          <p:nvPr/>
        </p:nvSpPr>
        <p:spPr bwMode="auto">
          <a:xfrm>
            <a:off x="431800" y="6451602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15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5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5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5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55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QuarkstoCosmos"/>
          <p:cNvPicPr>
            <a:picLocks noChangeAspect="1" noChangeArrowheads="1"/>
          </p:cNvPicPr>
          <p:nvPr/>
        </p:nvPicPr>
        <p:blipFill>
          <a:blip r:embed="rId3"/>
          <a:srcRect l="1897" t="7135" r="4321" b="1097"/>
          <a:stretch>
            <a:fillRect/>
          </a:stretch>
        </p:blipFill>
        <p:spPr bwMode="auto">
          <a:xfrm>
            <a:off x="-50796" y="0"/>
            <a:ext cx="10134600" cy="7850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793754" y="720735"/>
            <a:ext cx="89217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What are you made of? … </a:t>
            </a:r>
            <a:r>
              <a:rPr lang="en-GB" sz="2400" b="0" dirty="0" smtClean="0">
                <a:solidFill>
                  <a:srgbClr val="FFFF00"/>
                </a:solidFill>
                <a:latin typeface="Trebuchet MS"/>
              </a:rPr>
              <a:t>Sugar and spice, and all things nice? </a:t>
            </a:r>
          </a:p>
          <a:p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What is the entire universe made of?</a:t>
            </a:r>
            <a:endParaRPr lang="en-US" sz="2400" dirty="0">
              <a:solidFill>
                <a:srgbClr val="FFFF00"/>
              </a:solidFill>
              <a:latin typeface="Trebuchet M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93754" y="2143135"/>
            <a:ext cx="894714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GB" sz="2400" dirty="0" smtClean="0">
              <a:solidFill>
                <a:srgbClr val="FFFF00"/>
              </a:solidFill>
              <a:latin typeface="Trebuchet MS"/>
            </a:endParaRPr>
          </a:p>
          <a:p>
            <a:r>
              <a:rPr lang="en-GB" altLang="ja-JP" sz="2400" dirty="0" smtClean="0">
                <a:solidFill>
                  <a:srgbClr val="FFFF00"/>
                </a:solidFill>
                <a:latin typeface="Trebuchet MS"/>
              </a:rPr>
              <a:t>What holds the universe together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? Why can we exist?</a:t>
            </a:r>
          </a:p>
          <a:p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Has the universe always been as it is today?</a:t>
            </a:r>
          </a:p>
          <a:p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Will the universe change?</a:t>
            </a:r>
          </a:p>
          <a:p>
            <a:endParaRPr lang="en-GB" sz="2400" dirty="0" smtClean="0">
              <a:solidFill>
                <a:srgbClr val="FFFF00"/>
              </a:solidFill>
              <a:latin typeface="Trebuchet MS"/>
              <a:ea typeface="ＭＳ Ｐゴシック" charset="-128"/>
              <a:cs typeface="ＭＳ Ｐゴシック" charset="-128"/>
            </a:endParaRPr>
          </a:p>
          <a:p>
            <a:endParaRPr lang="en-GB" sz="2400" dirty="0" smtClean="0">
              <a:solidFill>
                <a:srgbClr val="FFFF00"/>
              </a:solidFill>
              <a:latin typeface="Trebuchet MS"/>
              <a:ea typeface="ＭＳ Ｐゴシック" charset="-128"/>
              <a:cs typeface="ＭＳ Ｐゴシック" charset="-128"/>
            </a:endParaRPr>
          </a:p>
          <a:p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How can particle accelerators like the LHC (Large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Hadron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Collider) at CERN contribute to find answers to these questions?</a:t>
            </a:r>
            <a:endParaRPr lang="en-US" sz="2400" dirty="0">
              <a:solidFill>
                <a:srgbClr val="FFFF00"/>
              </a:solidFill>
              <a:latin typeface="Trebuchet M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-203197" y="6858000"/>
            <a:ext cx="10346268" cy="101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pitchFamily="-106" charset="0"/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r>
              <a:rPr lang="de-CH" dirty="0" smtClean="0">
                <a:solidFill>
                  <a:schemeClr val="bg1"/>
                </a:solidFill>
              </a:rPr>
              <a:t>C.-E. Wulz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fld id="{8B58F7E0-D61F-6E43-8EA6-C85A5A34E039}" type="slidenum">
              <a:rPr lang="en-US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0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838200"/>
            <a:ext cx="9906000" cy="601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19" name="Picture 3" descr="CMScol-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7950" y="0"/>
            <a:ext cx="9080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DSC_00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30" y="822328"/>
            <a:ext cx="976497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9" name="Picture 7" descr="DSC_00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030" y="822328"/>
            <a:ext cx="976497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60" name="Picture 8" descr="DSC_00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030" y="822328"/>
            <a:ext cx="976497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61" name="Picture 9" descr="DSC_01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030" y="822328"/>
            <a:ext cx="976497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14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6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74783" y="1856844"/>
            <a:ext cx="1403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400" dirty="0" smtClean="0">
                <a:solidFill>
                  <a:srgbClr val="D16105"/>
                </a:solidFill>
                <a:latin typeface="Trebuchet MS"/>
              </a:rPr>
              <a:t>quarks</a:t>
            </a:r>
            <a:endParaRPr lang="en-US" sz="2400" dirty="0">
              <a:solidFill>
                <a:srgbClr val="D16105"/>
              </a:solidFill>
              <a:latin typeface="Trebuchet M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56001" y="2263249"/>
            <a:ext cx="1403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400" dirty="0" smtClean="0">
                <a:solidFill>
                  <a:srgbClr val="D16105"/>
                </a:solidFill>
                <a:latin typeface="Trebuchet MS"/>
              </a:rPr>
              <a:t>lepton</a:t>
            </a:r>
            <a:endParaRPr lang="en-US" sz="2400" dirty="0">
              <a:solidFill>
                <a:srgbClr val="D16105"/>
              </a:solidFill>
              <a:latin typeface="Trebuchet MS"/>
            </a:endParaRPr>
          </a:p>
        </p:txBody>
      </p:sp>
      <p:sp>
        <p:nvSpPr>
          <p:cNvPr id="26673" name="Text Box 49"/>
          <p:cNvSpPr txBox="1">
            <a:spLocks noChangeArrowheads="1"/>
          </p:cNvSpPr>
          <p:nvPr/>
        </p:nvSpPr>
        <p:spPr bwMode="auto">
          <a:xfrm>
            <a:off x="5384685" y="5204361"/>
            <a:ext cx="28051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 err="1" smtClean="0">
                <a:latin typeface="Trebuchet MS"/>
                <a:ea typeface="Arial" pitchFamily="-110" charset="0"/>
                <a:cs typeface="Arial" pitchFamily="-110" charset="0"/>
              </a:rPr>
              <a:t>uud</a:t>
            </a:r>
            <a:r>
              <a:rPr lang="en-US" sz="3200" b="0" dirty="0" smtClean="0">
                <a:latin typeface="Trebuchet MS"/>
                <a:ea typeface="Arial" pitchFamily="-110" charset="0"/>
                <a:cs typeface="Arial" pitchFamily="-110" charset="0"/>
              </a:rPr>
              <a:t> </a:t>
            </a:r>
            <a:r>
              <a:rPr lang="en-US" sz="3200" b="0" dirty="0">
                <a:latin typeface="Trebuchet MS"/>
                <a:ea typeface="Arial" pitchFamily="-110" charset="0"/>
                <a:cs typeface="Arial" pitchFamily="-110" charset="0"/>
              </a:rPr>
              <a:t>=</a:t>
            </a:r>
            <a:r>
              <a:rPr lang="en-US" sz="3200" b="0" dirty="0" smtClean="0">
                <a:latin typeface="Trebuchet MS"/>
                <a:ea typeface="Arial" pitchFamily="-110" charset="0"/>
                <a:cs typeface="Arial" pitchFamily="-110" charset="0"/>
              </a:rPr>
              <a:t> proton</a:t>
            </a:r>
          </a:p>
          <a:p>
            <a:r>
              <a:rPr lang="en-US" sz="3200" b="0" dirty="0" err="1" smtClean="0">
                <a:latin typeface="Trebuchet MS"/>
                <a:ea typeface="Arial" pitchFamily="-110" charset="0"/>
                <a:cs typeface="Arial" pitchFamily="-110" charset="0"/>
              </a:rPr>
              <a:t>udd</a:t>
            </a:r>
            <a:r>
              <a:rPr lang="en-US" sz="3200" b="0" dirty="0" smtClean="0">
                <a:latin typeface="Trebuchet MS"/>
                <a:ea typeface="Arial" pitchFamily="-110" charset="0"/>
                <a:cs typeface="Arial" pitchFamily="-110" charset="0"/>
              </a:rPr>
              <a:t> </a:t>
            </a:r>
            <a:r>
              <a:rPr lang="en-US" sz="3200" b="0" dirty="0">
                <a:latin typeface="Trebuchet MS"/>
                <a:ea typeface="Arial" pitchFamily="-110" charset="0"/>
                <a:cs typeface="Arial" pitchFamily="-110" charset="0"/>
              </a:rPr>
              <a:t>=</a:t>
            </a:r>
            <a:r>
              <a:rPr lang="en-US" sz="3200" b="0" dirty="0" smtClean="0">
                <a:latin typeface="Trebuchet MS"/>
                <a:ea typeface="Arial" pitchFamily="-110" charset="0"/>
                <a:cs typeface="Arial" pitchFamily="-110" charset="0"/>
              </a:rPr>
              <a:t> neutron</a:t>
            </a:r>
            <a:endParaRPr lang="en-US" sz="3200" b="0" dirty="0">
              <a:latin typeface="Trebuchet MS"/>
              <a:ea typeface="Arial" pitchFamily="-110" charset="0"/>
              <a:cs typeface="Arial" pitchFamily="-110" charset="0"/>
            </a:endParaRPr>
          </a:p>
        </p:txBody>
      </p:sp>
      <p:sp>
        <p:nvSpPr>
          <p:cNvPr id="16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474140" y="842433"/>
            <a:ext cx="9482660" cy="4826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>The components of everything we know</a:t>
            </a:r>
            <a:b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</a:br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>	 </a:t>
            </a:r>
            <a:r>
              <a:rPr lang="en-US" sz="2400" b="1" dirty="0" smtClean="0">
                <a:solidFill>
                  <a:srgbClr val="FFE530"/>
                </a:solidFill>
                <a:effectLst/>
                <a:latin typeface="Trebuchet MS"/>
              </a:rPr>
              <a:t>for example, humans, stars, planets, …</a:t>
            </a:r>
            <a:endParaRPr lang="en-US" sz="2400" b="1" dirty="0">
              <a:solidFill>
                <a:srgbClr val="FFE530"/>
              </a:solidFill>
              <a:effectLst/>
              <a:latin typeface="Trebuchet M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324916" y="2421473"/>
            <a:ext cx="2552812" cy="1845733"/>
            <a:chOff x="1324916" y="2421467"/>
            <a:chExt cx="2552812" cy="1845733"/>
          </a:xfrm>
        </p:grpSpPr>
        <p:pic>
          <p:nvPicPr>
            <p:cNvPr id="18" name="Picture 17" descr="Picture 1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4893" y="2421467"/>
              <a:ext cx="1742835" cy="1845733"/>
            </a:xfrm>
            <a:prstGeom prst="rect">
              <a:avLst/>
            </a:prstGeom>
          </p:spPr>
        </p:pic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1324916" y="3042176"/>
              <a:ext cx="5716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2400" b="0" dirty="0" smtClean="0">
                  <a:solidFill>
                    <a:schemeClr val="tx1"/>
                  </a:solidFill>
                  <a:latin typeface="Trebuchet MS"/>
                </a:rPr>
                <a:t>up</a:t>
              </a:r>
              <a:endParaRPr lang="en-US" sz="2400" b="0" dirty="0">
                <a:solidFill>
                  <a:schemeClr val="tx1"/>
                </a:solidFill>
                <a:latin typeface="Trebuchet M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99068" y="4368800"/>
            <a:ext cx="2878660" cy="1958438"/>
            <a:chOff x="999068" y="4368800"/>
            <a:chExt cx="2878660" cy="1958438"/>
          </a:xfrm>
        </p:grpSpPr>
        <p:pic>
          <p:nvPicPr>
            <p:cNvPr id="19" name="Picture 18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4087" y="4368800"/>
              <a:ext cx="1743641" cy="1958438"/>
            </a:xfrm>
            <a:prstGeom prst="rect">
              <a:avLst/>
            </a:prstGeom>
          </p:spPr>
        </p:pic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 flipV="1">
              <a:off x="999068" y="5006442"/>
              <a:ext cx="99906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2400" b="0" dirty="0" smtClean="0">
                  <a:solidFill>
                    <a:schemeClr val="tx1"/>
                  </a:solidFill>
                  <a:latin typeface="Trebuchet MS"/>
                </a:rPr>
                <a:t>down</a:t>
              </a:r>
              <a:endParaRPr lang="en-US" sz="2400" b="0" dirty="0">
                <a:solidFill>
                  <a:schemeClr val="tx1"/>
                </a:solidFill>
                <a:latin typeface="Trebuchet M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67484" y="2827867"/>
            <a:ext cx="2097728" cy="1945975"/>
            <a:chOff x="4267484" y="2827866"/>
            <a:chExt cx="2097728" cy="1945975"/>
          </a:xfrm>
        </p:grpSpPr>
        <p:pic>
          <p:nvPicPr>
            <p:cNvPr id="20" name="Picture 19" descr="electro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7484" y="2827866"/>
              <a:ext cx="2097728" cy="1420091"/>
            </a:xfrm>
            <a:prstGeom prst="rect">
              <a:avLst/>
            </a:prstGeom>
          </p:spPr>
        </p:pic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4609982" y="4312176"/>
              <a:ext cx="135055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2400" b="0" smtClean="0">
                  <a:solidFill>
                    <a:schemeClr val="tx1"/>
                  </a:solidFill>
                  <a:latin typeface="Trebuchet MS"/>
                </a:rPr>
                <a:t>electron</a:t>
              </a:r>
              <a:endParaRPr lang="en-US" sz="2400" b="0" dirty="0">
                <a:solidFill>
                  <a:schemeClr val="tx1"/>
                </a:solidFill>
                <a:latin typeface="Trebuchet MS"/>
              </a:endParaRPr>
            </a:p>
          </p:txBody>
        </p:sp>
      </p:grpSp>
      <p:sp>
        <p:nvSpPr>
          <p:cNvPr id="28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27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66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155700" y="4572009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000" dirty="0" smtClean="0">
                <a:latin typeface="Arial" pitchFamily="-110" charset="0"/>
              </a:rPr>
              <a:t>protons</a:t>
            </a:r>
            <a:endParaRPr lang="en-US" sz="2000" dirty="0">
              <a:latin typeface="Arial" pitchFamily="-110" charset="0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0" y="5888042"/>
            <a:ext cx="858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1800" dirty="0" smtClean="0">
                <a:latin typeface="Trebuchet MS"/>
              </a:rPr>
              <a:t>Multiply billions </a:t>
            </a:r>
            <a:r>
              <a:rPr lang="en-US" sz="1800" dirty="0" smtClean="0">
                <a:latin typeface="Trebuchet MS"/>
              </a:rPr>
              <a:t>and billions and billions and billions</a:t>
            </a:r>
            <a:r>
              <a:rPr lang="en-US" sz="1800" dirty="0" smtClean="0">
                <a:latin typeface="Trebuchet MS"/>
              </a:rPr>
              <a:t> </a:t>
            </a:r>
            <a:r>
              <a:rPr lang="en-US" sz="1800" dirty="0" smtClean="0">
                <a:latin typeface="Trebuchet MS"/>
              </a:rPr>
              <a:t>…</a:t>
            </a:r>
            <a:endParaRPr lang="en-US" sz="1800" dirty="0">
              <a:latin typeface="Trebuchet MS"/>
            </a:endParaRPr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7188204" y="2006612"/>
            <a:ext cx="2018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accent5"/>
                </a:solidFill>
                <a:latin typeface="Trebuchet MS"/>
              </a:rPr>
              <a:t>Helium atom</a:t>
            </a:r>
            <a:endParaRPr lang="en-US" sz="2400" dirty="0">
              <a:solidFill>
                <a:schemeClr val="accent5"/>
              </a:solidFill>
              <a:latin typeface="Trebuchet M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08050" y="2590800"/>
            <a:ext cx="1898650" cy="1752600"/>
            <a:chOff x="908050" y="2590800"/>
            <a:chExt cx="1898650" cy="1752600"/>
          </a:xfrm>
        </p:grpSpPr>
        <p:sp>
          <p:nvSpPr>
            <p:cNvPr id="28700" name="Oval 35"/>
            <p:cNvSpPr>
              <a:spLocks noChangeArrowheads="1"/>
            </p:cNvSpPr>
            <p:nvPr/>
          </p:nvSpPr>
          <p:spPr bwMode="auto">
            <a:xfrm>
              <a:off x="908050" y="2590800"/>
              <a:ext cx="1898650" cy="17526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endParaRPr lang="en-US">
                <a:latin typeface="Arial" pitchFamily="-110" charset="0"/>
              </a:endParaRPr>
            </a:p>
          </p:txBody>
        </p:sp>
        <p:pic>
          <p:nvPicPr>
            <p:cNvPr id="30" name="Picture 29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993" y="3014133"/>
              <a:ext cx="513442" cy="543756"/>
            </a:xfrm>
            <a:prstGeom prst="rect">
              <a:avLst/>
            </a:prstGeom>
          </p:spPr>
        </p:pic>
        <p:pic>
          <p:nvPicPr>
            <p:cNvPr id="31" name="Picture 30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2" y="2765896"/>
              <a:ext cx="508000" cy="537993"/>
            </a:xfrm>
            <a:prstGeom prst="rect">
              <a:avLst/>
            </a:prstGeom>
          </p:spPr>
        </p:pic>
        <p:pic>
          <p:nvPicPr>
            <p:cNvPr id="33" name="Picture 32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1285" y="3505199"/>
              <a:ext cx="542743" cy="609602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2652176" y="3505189"/>
            <a:ext cx="1898650" cy="1752600"/>
            <a:chOff x="908050" y="2590800"/>
            <a:chExt cx="1898650" cy="1752600"/>
          </a:xfrm>
        </p:grpSpPr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908050" y="2590800"/>
              <a:ext cx="1898650" cy="17526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endParaRPr lang="en-US">
                <a:latin typeface="Arial" pitchFamily="-110" charset="0"/>
              </a:endParaRPr>
            </a:p>
          </p:txBody>
        </p:sp>
        <p:pic>
          <p:nvPicPr>
            <p:cNvPr id="44" name="Picture 43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993" y="3014133"/>
              <a:ext cx="513442" cy="543756"/>
            </a:xfrm>
            <a:prstGeom prst="rect">
              <a:avLst/>
            </a:prstGeom>
          </p:spPr>
        </p:pic>
        <p:pic>
          <p:nvPicPr>
            <p:cNvPr id="45" name="Picture 44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2" y="2765896"/>
              <a:ext cx="508000" cy="537993"/>
            </a:xfrm>
            <a:prstGeom prst="rect">
              <a:avLst/>
            </a:prstGeom>
          </p:spPr>
        </p:pic>
        <p:pic>
          <p:nvPicPr>
            <p:cNvPr id="46" name="Picture 45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1285" y="3505199"/>
              <a:ext cx="542743" cy="609602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6377508" y="4063988"/>
            <a:ext cx="1898650" cy="1752600"/>
            <a:chOff x="6377508" y="4063988"/>
            <a:chExt cx="1898650" cy="1752600"/>
          </a:xfrm>
        </p:grpSpPr>
        <p:grpSp>
          <p:nvGrpSpPr>
            <p:cNvPr id="36" name="Group 35"/>
            <p:cNvGrpSpPr/>
            <p:nvPr/>
          </p:nvGrpSpPr>
          <p:grpSpPr>
            <a:xfrm>
              <a:off x="6377508" y="4063988"/>
              <a:ext cx="1898650" cy="1752600"/>
              <a:chOff x="908050" y="2590800"/>
              <a:chExt cx="1898650" cy="1752600"/>
            </a:xfrm>
          </p:grpSpPr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908050" y="2590800"/>
                <a:ext cx="1898650" cy="1752600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endParaRPr lang="en-US">
                  <a:latin typeface="Arial" pitchFamily="-110" charset="0"/>
                </a:endParaRPr>
              </a:p>
            </p:txBody>
          </p:sp>
          <p:pic>
            <p:nvPicPr>
              <p:cNvPr id="39" name="Picture 38" descr="upquark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0993" y="3014133"/>
                <a:ext cx="513442" cy="543756"/>
              </a:xfrm>
              <a:prstGeom prst="rect">
                <a:avLst/>
              </a:prstGeom>
            </p:spPr>
          </p:pic>
          <p:pic>
            <p:nvPicPr>
              <p:cNvPr id="41" name="Picture 40" descr="downquark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1285" y="3505199"/>
                <a:ext cx="542743" cy="609602"/>
              </a:xfrm>
              <a:prstGeom prst="rect">
                <a:avLst/>
              </a:prstGeom>
            </p:spPr>
          </p:pic>
        </p:grpSp>
        <p:pic>
          <p:nvPicPr>
            <p:cNvPr id="47" name="Picture 46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609" y="4250254"/>
              <a:ext cx="542743" cy="60960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7461242" y="2523055"/>
            <a:ext cx="1898650" cy="1752600"/>
            <a:chOff x="6377508" y="4063988"/>
            <a:chExt cx="1898650" cy="1752600"/>
          </a:xfrm>
        </p:grpSpPr>
        <p:grpSp>
          <p:nvGrpSpPr>
            <p:cNvPr id="50" name="Group 35"/>
            <p:cNvGrpSpPr/>
            <p:nvPr/>
          </p:nvGrpSpPr>
          <p:grpSpPr>
            <a:xfrm>
              <a:off x="6377508" y="4063988"/>
              <a:ext cx="1898650" cy="1752600"/>
              <a:chOff x="908050" y="2590800"/>
              <a:chExt cx="1898650" cy="1752600"/>
            </a:xfrm>
          </p:grpSpPr>
          <p:sp>
            <p:nvSpPr>
              <p:cNvPr id="52" name="Oval 35"/>
              <p:cNvSpPr>
                <a:spLocks noChangeArrowheads="1"/>
              </p:cNvSpPr>
              <p:nvPr/>
            </p:nvSpPr>
            <p:spPr bwMode="auto">
              <a:xfrm>
                <a:off x="908050" y="2590800"/>
                <a:ext cx="1898650" cy="1752600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endParaRPr lang="en-US">
                  <a:latin typeface="Arial" pitchFamily="-110" charset="0"/>
                </a:endParaRPr>
              </a:p>
            </p:txBody>
          </p:sp>
          <p:pic>
            <p:nvPicPr>
              <p:cNvPr id="54" name="Picture 53" descr="upquark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0993" y="3014133"/>
                <a:ext cx="513442" cy="543756"/>
              </a:xfrm>
              <a:prstGeom prst="rect">
                <a:avLst/>
              </a:prstGeom>
            </p:spPr>
          </p:pic>
          <p:pic>
            <p:nvPicPr>
              <p:cNvPr id="55" name="Picture 54" descr="downquark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1285" y="3505199"/>
                <a:ext cx="542743" cy="609602"/>
              </a:xfrm>
              <a:prstGeom prst="rect">
                <a:avLst/>
              </a:prstGeom>
            </p:spPr>
          </p:pic>
        </p:grpSp>
        <p:pic>
          <p:nvPicPr>
            <p:cNvPr id="51" name="Picture 50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609" y="4250254"/>
              <a:ext cx="542743" cy="609602"/>
            </a:xfrm>
            <a:prstGeom prst="rect">
              <a:avLst/>
            </a:prstGeom>
          </p:spPr>
        </p:pic>
      </p:grp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169835" y="1693336"/>
            <a:ext cx="16044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000" b="0" dirty="0" smtClean="0">
                <a:latin typeface="Arial" pitchFamily="-110" charset="0"/>
              </a:rPr>
              <a:t>electrons</a:t>
            </a:r>
            <a:endParaRPr lang="en-US" sz="2000" b="0" dirty="0">
              <a:latin typeface="Arial" pitchFamily="-110" charset="0"/>
            </a:endParaRPr>
          </a:p>
        </p:txBody>
      </p:sp>
      <p:sp>
        <p:nvSpPr>
          <p:cNvPr id="61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2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59" name="Rectangle 22"/>
          <p:cNvSpPr txBox="1">
            <a:spLocks noChangeArrowheads="1"/>
          </p:cNvSpPr>
          <p:nvPr/>
        </p:nvSpPr>
        <p:spPr bwMode="auto">
          <a:xfrm>
            <a:off x="1032940" y="842433"/>
            <a:ext cx="800946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E53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We build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E53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an atom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E53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0" name="Picture 59" descr="electr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609" y="2171757"/>
            <a:ext cx="639477" cy="596845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65" name="Picture 64" descr="electr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010" y="2425757"/>
            <a:ext cx="639477" cy="596845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8255000" y="4584704"/>
            <a:ext cx="1485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000" dirty="0" smtClean="0">
                <a:latin typeface="Arial" pitchFamily="-110" charset="0"/>
              </a:rPr>
              <a:t>neutrons</a:t>
            </a:r>
            <a:endParaRPr lang="en-US" sz="2000" dirty="0">
              <a:latin typeface="Arial" pitchFamily="-110" charset="0"/>
            </a:endParaRPr>
          </a:p>
        </p:txBody>
      </p:sp>
      <p:sp>
        <p:nvSpPr>
          <p:cNvPr id="53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19743 -0.16481 " pathEditMode="fixed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-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44444E-6 L 0.31282 0.0018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9487E-6 0 L -0.30384 0.005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741 L 0.15 -0.0907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5128E-6 -4.81481E-6 C 0.0234 0.0169 0.06875 0.07709 0.07885 0.11575 C 0.08894 0.1544 0.0758 0.20487 0.05978 0.23102 C 0.04391 0.25741 0.01234 0.27732 -0.01602 0.27362 C -0.04439 0.26991 -0.09487 0.24375 -0.10929 0.20996 C -0.12356 0.17616 -0.10993 0.10371 -0.10208 0.07084 C -0.09391 0.0382 -0.0774 0.02524 -0.06122 0.01436 C -0.04503 0.00348 -0.02324 -0.01643 -2.05128E-6 -4.81481E-6 Z " pathEditMode="relative" rAng="0" ptsTypes="aaaaaaaa">
                                      <p:cBhvr>
                                        <p:cTn id="6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05 4.81481E-6 C 0.01971 0.00046 0.03237 0.00092 0.04503 0.00208 C 0.06026 0.00324 0.08686 0.00879 0.09968 0.02685 C 0.10465 0.03356 0.10834 0.04305 0.11378 0.04953 C 0.12052 0.05763 0.11795 0.05277 0.12212 0.06296 C 0.12372 0.07916 0.1258 0.09282 0.13189 0.10601 C 0.13446 0.11828 0.13285 0.11018 0.13622 0.13078 C 0.13654 0.13379 0.1375 0.14004 0.1375 0.14027 C 0.13622 0.20833 0.14696 0.2125 0.11651 0.23703 C 0.10369 0.26296 0.08398 0.26967 0.06459 0.27337 C 0.03157 0.28657 -0.00721 0.27476 -0.03926 0.25763 C -0.04567 0.24953 -0.05849 0.23634 -0.0617 0.22569 C -0.06538 0.21412 -0.06346 0.21921 -0.06731 0.21018 C -0.06907 0.19629 -0.07372 0.1868 -0.07564 0.17384 C -0.07452 0.14583 -0.07484 0.10787 -0.06731 0.08101 C -0.06586 0.07546 -0.06442 0.06365 -0.0617 0.05856 C -0.05945 0.05393 -0.05465 0.05277 -0.05192 0.04953 C -0.02804 0.01805 -0.05625 0.04722 -0.03077 0.02685 C -0.02997 0.02361 -0.02981 0.0199 -0.02804 0.01805 C -0.0242 0.01273 -0.00497 0.00625 -2.30769E-6 0.00416 C 0.00625 0.00185 0.00433 0.00393 0.00705 4.81481E-6 Z " pathEditMode="relative" rAng="0" ptsTypes="fffffffffffffffffffff">
                                      <p:cBhvr>
                                        <p:cTn id="7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40" grpId="0"/>
      <p:bldP spid="40" grpId="1"/>
      <p:bldP spid="85" grpId="0"/>
      <p:bldP spid="85" grpId="1"/>
      <p:bldP spid="85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739515" y="333375"/>
            <a:ext cx="875374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The result </a:t>
            </a:r>
            <a:r>
              <a:rPr lang="en-US" sz="3600" b="1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–</a:t>
            </a:r>
            <a:r>
              <a:rPr lang="en-US" sz="3600" b="1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the universe!</a:t>
            </a:r>
            <a:endParaRPr lang="en-US" sz="3600" b="1" dirty="0">
              <a:effectLst/>
              <a:latin typeface="Trebuchet MS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0723" name="Content Placeholder 9" descr="nasaNAS~12~12~64324~1688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229" y="1557346"/>
            <a:ext cx="89154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7"/>
          <p:cNvSpPr txBox="1">
            <a:spLocks/>
          </p:cNvSpPr>
          <p:nvPr/>
        </p:nvSpPr>
        <p:spPr bwMode="auto">
          <a:xfrm>
            <a:off x="431800" y="6451602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lide Number Placeholder 10"/>
          <p:cNvSpPr txBox="1">
            <a:spLocks/>
          </p:cNvSpPr>
          <p:nvPr/>
        </p:nvSpPr>
        <p:spPr bwMode="auto">
          <a:xfrm>
            <a:off x="4911725" y="6451602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AE6FC-4B9F-7D46-9EEC-AE2087E658D2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0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-110" charset="2"/>
              <a:buNone/>
            </a:pPr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980549" y="555100"/>
            <a:ext cx="76046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But 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this is not the end of the story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…</a:t>
            </a:r>
            <a:endParaRPr lang="en-US" sz="4000" dirty="0">
              <a:solidFill>
                <a:srgbClr val="FFDC1A"/>
              </a:solidFill>
              <a:latin typeface="Trebuchet MS" charset="0"/>
            </a:endParaRPr>
          </a:p>
        </p:txBody>
      </p:sp>
      <p:sp>
        <p:nvSpPr>
          <p:cNvPr id="7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6958" y="2857509"/>
            <a:ext cx="1160859" cy="428625"/>
            <a:chOff x="225" y="855"/>
            <a:chExt cx="675" cy="270"/>
          </a:xfrm>
        </p:grpSpPr>
        <p:sp>
          <p:nvSpPr>
            <p:cNvPr id="13" name="Rectangle 12"/>
            <p:cNvSpPr/>
            <p:nvPr/>
          </p:nvSpPr>
          <p:spPr>
            <a:xfrm>
              <a:off x="76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5" y="85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0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547815" y="2857500"/>
            <a:ext cx="464344" cy="571500"/>
            <a:chOff x="900" y="855"/>
            <a:chExt cx="270" cy="360"/>
          </a:xfrm>
        </p:grpSpPr>
        <p:sp>
          <p:nvSpPr>
            <p:cNvPr id="4" name="Rectangle 3"/>
            <p:cNvSpPr/>
            <p:nvPr/>
          </p:nvSpPr>
          <p:spPr>
            <a:xfrm>
              <a:off x="900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35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3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00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35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35" y="85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1083469" y="2714634"/>
            <a:ext cx="1625204" cy="142875"/>
            <a:chOff x="630" y="765"/>
            <a:chExt cx="945" cy="90"/>
          </a:xfrm>
        </p:grpSpPr>
        <p:sp>
          <p:nvSpPr>
            <p:cNvPr id="19" name="Rectangle 18"/>
            <p:cNvSpPr/>
            <p:nvPr/>
          </p:nvSpPr>
          <p:spPr>
            <a:xfrm>
              <a:off x="103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7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0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4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0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6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3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29" name="Group 24"/>
          <p:cNvGrpSpPr>
            <a:grpSpLocks/>
          </p:cNvGrpSpPr>
          <p:nvPr/>
        </p:nvGrpSpPr>
        <p:grpSpPr bwMode="auto">
          <a:xfrm>
            <a:off x="2012161" y="3000384"/>
            <a:ext cx="464344" cy="428625"/>
            <a:chOff x="1170" y="945"/>
            <a:chExt cx="270" cy="270"/>
          </a:xfrm>
        </p:grpSpPr>
        <p:sp>
          <p:nvSpPr>
            <p:cNvPr id="10" name="Rectangle 9"/>
            <p:cNvSpPr/>
            <p:nvPr/>
          </p:nvSpPr>
          <p:spPr>
            <a:xfrm>
              <a:off x="1170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7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70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0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05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0" name="Group 30"/>
          <p:cNvGrpSpPr>
            <a:grpSpLocks/>
          </p:cNvGrpSpPr>
          <p:nvPr/>
        </p:nvGrpSpPr>
        <p:grpSpPr bwMode="auto">
          <a:xfrm>
            <a:off x="8435578" y="2857509"/>
            <a:ext cx="928688" cy="428625"/>
            <a:chOff x="4905" y="855"/>
            <a:chExt cx="540" cy="270"/>
          </a:xfrm>
        </p:grpSpPr>
        <p:sp>
          <p:nvSpPr>
            <p:cNvPr id="46" name="Rectangle 45"/>
            <p:cNvSpPr/>
            <p:nvPr/>
          </p:nvSpPr>
          <p:spPr>
            <a:xfrm>
              <a:off x="490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10" y="85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175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04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1" name="Group 35"/>
          <p:cNvGrpSpPr>
            <a:grpSpLocks/>
          </p:cNvGrpSpPr>
          <p:nvPr/>
        </p:nvGrpSpPr>
        <p:grpSpPr bwMode="auto">
          <a:xfrm>
            <a:off x="7971240" y="2714634"/>
            <a:ext cx="696515" cy="142875"/>
            <a:chOff x="4635" y="765"/>
            <a:chExt cx="405" cy="90"/>
          </a:xfrm>
        </p:grpSpPr>
        <p:sp>
          <p:nvSpPr>
            <p:cNvPr id="52" name="Rectangle 51"/>
            <p:cNvSpPr/>
            <p:nvPr/>
          </p:nvSpPr>
          <p:spPr>
            <a:xfrm>
              <a:off x="463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77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90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2" name="Group 39"/>
          <p:cNvGrpSpPr>
            <a:grpSpLocks/>
          </p:cNvGrpSpPr>
          <p:nvPr/>
        </p:nvGrpSpPr>
        <p:grpSpPr bwMode="auto">
          <a:xfrm>
            <a:off x="7042547" y="2714625"/>
            <a:ext cx="928688" cy="285750"/>
            <a:chOff x="4095" y="765"/>
            <a:chExt cx="540" cy="180"/>
          </a:xfrm>
        </p:grpSpPr>
        <p:sp>
          <p:nvSpPr>
            <p:cNvPr id="50" name="Rectangle 49"/>
            <p:cNvSpPr/>
            <p:nvPr/>
          </p:nvSpPr>
          <p:spPr>
            <a:xfrm>
              <a:off x="4500" y="85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0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36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23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09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3" name="Group 45"/>
          <p:cNvGrpSpPr>
            <a:grpSpLocks/>
          </p:cNvGrpSpPr>
          <p:nvPr/>
        </p:nvGrpSpPr>
        <p:grpSpPr bwMode="auto">
          <a:xfrm>
            <a:off x="7739063" y="3000384"/>
            <a:ext cx="696516" cy="428625"/>
            <a:chOff x="4500" y="945"/>
            <a:chExt cx="405" cy="270"/>
          </a:xfrm>
        </p:grpSpPr>
        <p:sp>
          <p:nvSpPr>
            <p:cNvPr id="37" name="Rectangle 36"/>
            <p:cNvSpPr/>
            <p:nvPr/>
          </p:nvSpPr>
          <p:spPr>
            <a:xfrm>
              <a:off x="4500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500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635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63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635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77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4" name="Group 53"/>
          <p:cNvGrpSpPr>
            <a:grpSpLocks/>
          </p:cNvGrpSpPr>
          <p:nvPr/>
        </p:nvGrpSpPr>
        <p:grpSpPr bwMode="auto">
          <a:xfrm>
            <a:off x="7274719" y="3000384"/>
            <a:ext cx="464344" cy="428625"/>
            <a:chOff x="4230" y="945"/>
            <a:chExt cx="270" cy="270"/>
          </a:xfrm>
        </p:grpSpPr>
        <p:sp>
          <p:nvSpPr>
            <p:cNvPr id="36" name="Rectangle 35"/>
            <p:cNvSpPr/>
            <p:nvPr/>
          </p:nvSpPr>
          <p:spPr>
            <a:xfrm>
              <a:off x="4365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36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65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23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230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sp>
        <p:nvSpPr>
          <p:cNvPr id="15419" name="AutoShape 59"/>
          <p:cNvSpPr>
            <a:spLocks noChangeArrowheads="1"/>
          </p:cNvSpPr>
          <p:nvPr/>
        </p:nvSpPr>
        <p:spPr bwMode="auto">
          <a:xfrm>
            <a:off x="4017438" y="2276475"/>
            <a:ext cx="1793743" cy="15113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169176" y="5579550"/>
            <a:ext cx="6297164" cy="383648"/>
            <a:chOff x="254794" y="6138339"/>
            <a:chExt cx="6297164" cy="383648"/>
          </a:xfrm>
        </p:grpSpPr>
        <p:sp>
          <p:nvSpPr>
            <p:cNvPr id="33804" name="Rectangle 60"/>
            <p:cNvSpPr>
              <a:spLocks noChangeArrowheads="1"/>
            </p:cNvSpPr>
            <p:nvPr/>
          </p:nvSpPr>
          <p:spPr bwMode="auto">
            <a:xfrm>
              <a:off x="254794" y="6161624"/>
              <a:ext cx="3900488" cy="360363"/>
            </a:xfrm>
            <a:prstGeom prst="rect">
              <a:avLst/>
            </a:prstGeom>
            <a:solidFill>
              <a:srgbClr val="FF000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5" name="Rectangle 61"/>
            <p:cNvSpPr>
              <a:spLocks noChangeArrowheads="1"/>
            </p:cNvSpPr>
            <p:nvPr/>
          </p:nvSpPr>
          <p:spPr bwMode="auto">
            <a:xfrm>
              <a:off x="271727" y="6144695"/>
              <a:ext cx="3900488" cy="36036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6" name="Text Box 62"/>
            <p:cNvSpPr txBox="1">
              <a:spLocks noChangeArrowheads="1"/>
            </p:cNvSpPr>
            <p:nvPr/>
          </p:nvSpPr>
          <p:spPr bwMode="auto">
            <a:xfrm>
              <a:off x="4251328" y="6138339"/>
              <a:ext cx="23006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smtClean="0">
                  <a:latin typeface="Arial" pitchFamily="-110" charset="0"/>
                  <a:ea typeface="Arial" pitchFamily="-110" charset="0"/>
                  <a:cs typeface="Arial" pitchFamily="-110" charset="0"/>
                </a:rPr>
                <a:t>Accelerator energy</a:t>
              </a:r>
              <a:endParaRPr lang="en-US" sz="1800" dirty="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</p:grpSp>
      <p:pic>
        <p:nvPicPr>
          <p:cNvPr id="15423" name="Picture 63" descr="din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4825" y="2349509"/>
            <a:ext cx="1681956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4" name="Picture 64" descr="dino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8328" y="2420947"/>
            <a:ext cx="1681956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25" name="Text Box 65"/>
          <p:cNvSpPr txBox="1">
            <a:spLocks noChangeArrowheads="1"/>
          </p:cNvSpPr>
          <p:nvPr/>
        </p:nvSpPr>
        <p:spPr bwMode="auto">
          <a:xfrm>
            <a:off x="2691477" y="2205046"/>
            <a:ext cx="4353859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600" dirty="0">
                <a:latin typeface="Arial" pitchFamily="-110" charset="0"/>
                <a:ea typeface="Arial" pitchFamily="-110" charset="0"/>
                <a:cs typeface="Arial" pitchFamily="-110" charset="0"/>
              </a:rPr>
              <a:t>E=mc</a:t>
            </a:r>
            <a:r>
              <a:rPr lang="en-US" sz="10600" baseline="30000" dirty="0">
                <a:latin typeface="Arial" pitchFamily="-110" charset="0"/>
                <a:ea typeface="Arial" pitchFamily="-110" charset="0"/>
                <a:cs typeface="Arial" pitchFamily="-110" charset="0"/>
              </a:rPr>
              <a:t>2</a:t>
            </a:r>
          </a:p>
        </p:txBody>
      </p:sp>
      <p:sp>
        <p:nvSpPr>
          <p:cNvPr id="15426" name="Text Box 66"/>
          <p:cNvSpPr txBox="1">
            <a:spLocks noChangeArrowheads="1"/>
          </p:cNvSpPr>
          <p:nvPr/>
        </p:nvSpPr>
        <p:spPr bwMode="auto">
          <a:xfrm>
            <a:off x="3075456" y="3716338"/>
            <a:ext cx="390300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latin typeface="Trebuchet MS"/>
                <a:ea typeface="Arial" charset="0"/>
                <a:cs typeface="Arial" charset="0"/>
              </a:rPr>
              <a:t>The collision energy was used </a:t>
            </a:r>
            <a:br>
              <a:rPr lang="en-US" sz="1800" dirty="0" smtClean="0">
                <a:latin typeface="Trebuchet MS"/>
                <a:ea typeface="Arial" charset="0"/>
                <a:cs typeface="Arial" charset="0"/>
              </a:rPr>
            </a:br>
            <a:r>
              <a:rPr lang="en-US" sz="1800" i="1" dirty="0" smtClean="0">
                <a:latin typeface="Trebuchet MS"/>
                <a:ea typeface="Arial" charset="0"/>
                <a:cs typeface="Arial" charset="0"/>
              </a:rPr>
              <a:t>to create</a:t>
            </a:r>
            <a:r>
              <a:rPr lang="en-US" sz="1800" dirty="0" smtClean="0">
                <a:latin typeface="Trebuchet MS"/>
                <a:ea typeface="Arial" charset="0"/>
                <a:cs typeface="Arial" charset="0"/>
              </a:rPr>
              <a:t> something new, that </a:t>
            </a:r>
            <a:br>
              <a:rPr lang="en-US" sz="1800" dirty="0" smtClean="0">
                <a:latin typeface="Trebuchet MS"/>
                <a:ea typeface="Arial" charset="0"/>
                <a:cs typeface="Arial" charset="0"/>
              </a:rPr>
            </a:br>
            <a:r>
              <a:rPr lang="en-US" sz="1800" dirty="0" smtClean="0">
                <a:latin typeface="Trebuchet MS"/>
                <a:ea typeface="Arial" charset="0"/>
                <a:cs typeface="Arial" charset="0"/>
              </a:rPr>
              <a:t>*did* exist but does not any more!</a:t>
            </a:r>
            <a:endParaRPr lang="en-US" sz="1800" dirty="0">
              <a:latin typeface="Trebuchet MS"/>
              <a:ea typeface="Arial" charset="0"/>
              <a:cs typeface="Arial" charset="0"/>
            </a:endParaRPr>
          </a:p>
        </p:txBody>
      </p:sp>
      <p:sp>
        <p:nvSpPr>
          <p:cNvPr id="70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7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25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pic>
        <p:nvPicPr>
          <p:cNvPr id="75" name="Picture 74" descr="einstein_tongue-wide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400" y="433636"/>
            <a:ext cx="1482724" cy="1845941"/>
          </a:xfrm>
          <a:prstGeom prst="rect">
            <a:avLst/>
          </a:prstGeom>
        </p:spPr>
      </p:pic>
      <p:sp>
        <p:nvSpPr>
          <p:cNvPr id="74" name="Rectangle 22"/>
          <p:cNvSpPr txBox="1">
            <a:spLocks noChangeArrowheads="1"/>
          </p:cNvSpPr>
          <p:nvPr/>
        </p:nvSpPr>
        <p:spPr bwMode="auto">
          <a:xfrm>
            <a:off x="8707947" y="64516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1 0 " pathEditMode="relative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1 0 " pathEditMode="relative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1 0 " pathEditMode="relative" ptsTypes="AA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1 0 " pathEditMode="relative" ptsTypes="AA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6.97432E-6 L -0.2757 -0.28337 " pathEditMode="relative" ptsTypes="AA">
                                      <p:cBhvr>
                                        <p:cTn id="51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01341 L 0.28907 0.352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5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19" grpId="0" animBg="1"/>
      <p:bldP spid="15419" grpId="1" animBg="1"/>
      <p:bldP spid="15425" grpId="0"/>
      <p:bldP spid="154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367" y="5829300"/>
            <a:ext cx="6659033" cy="635000"/>
          </a:xfrm>
          <a:solidFill>
            <a:schemeClr val="bg1">
              <a:alpha val="87000"/>
            </a:schemeClr>
          </a:solidFill>
        </p:spPr>
        <p:txBody>
          <a:bodyPr/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The LHC is a time machine!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01AC1-9AA4-A24C-9A37-A86FD825E15D}" type="slidenum">
              <a:rPr lang="en-US" smtClean="0"/>
              <a:pPr>
                <a:defRPr/>
              </a:pPr>
              <a:t>26</a:t>
            </a:fld>
            <a:endParaRPr lang="en-US" b="0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85841" y="760413"/>
            <a:ext cx="8462959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13.7 billion years ago there were more particles in the universe than today …</a:t>
            </a:r>
            <a:endParaRPr lang="en-US" sz="4000" dirty="0">
              <a:effectLst/>
              <a:latin typeface="Trebuchet MS"/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48048" y="3276596"/>
            <a:ext cx="4079469" cy="3206751"/>
            <a:chOff x="264981" y="2438400"/>
            <a:chExt cx="4079469" cy="3206751"/>
          </a:xfrm>
        </p:grpSpPr>
        <p:sp>
          <p:nvSpPr>
            <p:cNvPr id="35884" name="TextBox 17"/>
            <p:cNvSpPr txBox="1">
              <a:spLocks noChangeAspect="1" noChangeArrowheads="1"/>
            </p:cNvSpPr>
            <p:nvPr/>
          </p:nvSpPr>
          <p:spPr bwMode="auto">
            <a:xfrm>
              <a:off x="264981" y="3316903"/>
              <a:ext cx="966055" cy="274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 dirty="0">
                  <a:latin typeface="Arial" pitchFamily="-110" charset="0"/>
                </a:rPr>
                <a:t>up</a:t>
              </a:r>
            </a:p>
          </p:txBody>
        </p:sp>
        <p:sp>
          <p:nvSpPr>
            <p:cNvPr id="35882" name="TextBox 18"/>
            <p:cNvSpPr txBox="1">
              <a:spLocks noChangeAspect="1" noChangeArrowheads="1"/>
            </p:cNvSpPr>
            <p:nvPr/>
          </p:nvSpPr>
          <p:spPr bwMode="auto">
            <a:xfrm>
              <a:off x="314178" y="4964137"/>
              <a:ext cx="966055" cy="27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>
                  <a:latin typeface="Arial" pitchFamily="-110" charset="0"/>
                </a:rPr>
                <a:t>down</a:t>
              </a:r>
            </a:p>
          </p:txBody>
        </p:sp>
        <p:sp>
          <p:nvSpPr>
            <p:cNvPr id="35880" name="TextBox 19"/>
            <p:cNvSpPr txBox="1">
              <a:spLocks noChangeAspect="1" noChangeArrowheads="1"/>
            </p:cNvSpPr>
            <p:nvPr/>
          </p:nvSpPr>
          <p:spPr bwMode="auto">
            <a:xfrm>
              <a:off x="1498569" y="3440115"/>
              <a:ext cx="967158" cy="274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>
                  <a:latin typeface="Arial" pitchFamily="-110" charset="0"/>
                </a:rPr>
                <a:t>charm</a:t>
              </a:r>
            </a:p>
          </p:txBody>
        </p:sp>
        <p:sp>
          <p:nvSpPr>
            <p:cNvPr id="35878" name="TextBox 20"/>
            <p:cNvSpPr txBox="1">
              <a:spLocks noChangeAspect="1" noChangeArrowheads="1"/>
            </p:cNvSpPr>
            <p:nvPr/>
          </p:nvSpPr>
          <p:spPr bwMode="auto">
            <a:xfrm>
              <a:off x="1484914" y="4963321"/>
              <a:ext cx="1072790" cy="274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 dirty="0">
                  <a:latin typeface="Arial" pitchFamily="-110" charset="0"/>
                </a:rPr>
                <a:t>strange</a:t>
              </a:r>
            </a:p>
          </p:txBody>
        </p:sp>
        <p:sp>
          <p:nvSpPr>
            <p:cNvPr id="35876" name="TextBox 21"/>
            <p:cNvSpPr txBox="1">
              <a:spLocks noChangeAspect="1" noChangeArrowheads="1"/>
            </p:cNvSpPr>
            <p:nvPr/>
          </p:nvSpPr>
          <p:spPr bwMode="auto">
            <a:xfrm>
              <a:off x="3378668" y="3774598"/>
              <a:ext cx="965782" cy="274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>
                  <a:latin typeface="Arial" pitchFamily="-110" charset="0"/>
                </a:rPr>
                <a:t>top</a:t>
              </a:r>
            </a:p>
          </p:txBody>
        </p:sp>
        <p:sp>
          <p:nvSpPr>
            <p:cNvPr id="35874" name="TextBox 22"/>
            <p:cNvSpPr txBox="1">
              <a:spLocks noChangeAspect="1" noChangeArrowheads="1"/>
            </p:cNvSpPr>
            <p:nvPr/>
          </p:nvSpPr>
          <p:spPr bwMode="auto">
            <a:xfrm>
              <a:off x="3373348" y="5370379"/>
              <a:ext cx="966493" cy="274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 dirty="0">
                  <a:latin typeface="Arial" pitchFamily="-110" charset="0"/>
                </a:rPr>
                <a:t>bottom</a:t>
              </a:r>
            </a:p>
          </p:txBody>
        </p:sp>
        <p:pic>
          <p:nvPicPr>
            <p:cNvPr id="45" name="Picture 44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687" y="2742275"/>
              <a:ext cx="514314" cy="544679"/>
            </a:xfrm>
            <a:prstGeom prst="rect">
              <a:avLst/>
            </a:prstGeom>
          </p:spPr>
        </p:pic>
        <p:pic>
          <p:nvPicPr>
            <p:cNvPr id="46" name="Picture 45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066" y="4278547"/>
              <a:ext cx="558801" cy="627639"/>
            </a:xfrm>
            <a:prstGeom prst="rect">
              <a:avLst/>
            </a:prstGeom>
          </p:spPr>
        </p:pic>
        <p:pic>
          <p:nvPicPr>
            <p:cNvPr id="49" name="Picture 48" descr="Picture 2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1730" y="4182533"/>
              <a:ext cx="742013" cy="746943"/>
            </a:xfrm>
            <a:prstGeom prst="rect">
              <a:avLst/>
            </a:prstGeom>
          </p:spPr>
        </p:pic>
        <p:pic>
          <p:nvPicPr>
            <p:cNvPr id="50" name="Picture 49" descr="charmquark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7760" y="2438400"/>
              <a:ext cx="833403" cy="848695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5196551" y="3141132"/>
            <a:ext cx="4505854" cy="2807036"/>
            <a:chOff x="5264283" y="2607732"/>
            <a:chExt cx="4505854" cy="2807036"/>
          </a:xfrm>
        </p:grpSpPr>
        <p:sp>
          <p:nvSpPr>
            <p:cNvPr id="35864" name="TextBox 23"/>
            <p:cNvSpPr txBox="1">
              <a:spLocks noChangeAspect="1" noChangeArrowheads="1"/>
            </p:cNvSpPr>
            <p:nvPr/>
          </p:nvSpPr>
          <p:spPr bwMode="auto">
            <a:xfrm>
              <a:off x="5371565" y="3563848"/>
              <a:ext cx="1072822" cy="276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 dirty="0" smtClean="0">
                  <a:latin typeface="Arial" pitchFamily="-110" charset="0"/>
                </a:rPr>
                <a:t>electron</a:t>
              </a:r>
              <a:endParaRPr lang="en-US" sz="1200" dirty="0">
                <a:latin typeface="Arial" pitchFamily="-110" charset="0"/>
              </a:endParaRPr>
            </a:p>
          </p:txBody>
        </p:sp>
        <p:grpSp>
          <p:nvGrpSpPr>
            <p:cNvPr id="12" name="Group 47"/>
            <p:cNvGrpSpPr>
              <a:grpSpLocks noChangeAspect="1"/>
            </p:cNvGrpSpPr>
            <p:nvPr/>
          </p:nvGrpSpPr>
          <p:grpSpPr bwMode="auto">
            <a:xfrm>
              <a:off x="5264283" y="3565812"/>
              <a:ext cx="4505854" cy="1848956"/>
              <a:chOff x="4953000" y="4137621"/>
              <a:chExt cx="3200400" cy="1422769"/>
            </a:xfrm>
          </p:grpSpPr>
          <p:sp>
            <p:nvSpPr>
              <p:cNvPr id="35862" name="TextBox 24"/>
              <p:cNvSpPr txBox="1">
                <a:spLocks noChangeAspect="1" noChangeArrowheads="1"/>
              </p:cNvSpPr>
              <p:nvPr/>
            </p:nvSpPr>
            <p:spPr bwMode="auto">
              <a:xfrm>
                <a:off x="6172200" y="4137621"/>
                <a:ext cx="685800" cy="211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err="1" smtClean="0">
                    <a:latin typeface="Arial" pitchFamily="-110" charset="0"/>
                  </a:rPr>
                  <a:t>muon</a:t>
                </a:r>
                <a:endParaRPr lang="en-US" sz="1200" dirty="0">
                  <a:latin typeface="Arial" pitchFamily="-110" charset="0"/>
                </a:endParaRPr>
              </a:p>
            </p:txBody>
          </p:sp>
          <p:sp>
            <p:nvSpPr>
              <p:cNvPr id="35860" name="TextBox 25"/>
              <p:cNvSpPr txBox="1">
                <a:spLocks noChangeAspect="1" noChangeArrowheads="1"/>
              </p:cNvSpPr>
              <p:nvPr/>
            </p:nvSpPr>
            <p:spPr bwMode="auto">
              <a:xfrm>
                <a:off x="7353096" y="4137913"/>
                <a:ext cx="686208" cy="211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smtClean="0">
                    <a:latin typeface="Arial" pitchFamily="-110" charset="0"/>
                  </a:rPr>
                  <a:t>tau</a:t>
                </a:r>
                <a:endParaRPr lang="en-US" sz="1200" dirty="0">
                  <a:latin typeface="Arial" pitchFamily="-110" charset="0"/>
                </a:endParaRPr>
              </a:p>
            </p:txBody>
          </p:sp>
          <p:sp>
            <p:nvSpPr>
              <p:cNvPr id="35857" name="TextBox 26"/>
              <p:cNvSpPr txBox="1">
                <a:spLocks noChangeAspect="1" noChangeArrowheads="1"/>
              </p:cNvSpPr>
              <p:nvPr/>
            </p:nvSpPr>
            <p:spPr bwMode="auto">
              <a:xfrm>
                <a:off x="4953000" y="5176718"/>
                <a:ext cx="914400" cy="383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smtClean="0">
                    <a:latin typeface="Arial" pitchFamily="-110" charset="0"/>
                  </a:rPr>
                  <a:t>electron</a:t>
                </a:r>
              </a:p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smtClean="0">
                    <a:latin typeface="Arial" pitchFamily="-110" charset="0"/>
                  </a:rPr>
                  <a:t>neutrino</a:t>
                </a:r>
                <a:endParaRPr lang="en-US" sz="1200" dirty="0">
                  <a:latin typeface="Arial" pitchFamily="-110" charset="0"/>
                </a:endParaRPr>
              </a:p>
            </p:txBody>
          </p:sp>
          <p:sp>
            <p:nvSpPr>
              <p:cNvPr id="35855" name="TextBox 27"/>
              <p:cNvSpPr txBox="1">
                <a:spLocks noChangeAspect="1" noChangeArrowheads="1"/>
              </p:cNvSpPr>
              <p:nvPr/>
            </p:nvSpPr>
            <p:spPr bwMode="auto">
              <a:xfrm>
                <a:off x="6057900" y="5176720"/>
                <a:ext cx="914400" cy="383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err="1" smtClean="0">
                    <a:latin typeface="Arial" pitchFamily="-110" charset="0"/>
                  </a:rPr>
                  <a:t>muon</a:t>
                </a:r>
                <a:endParaRPr lang="en-US" sz="1200" dirty="0" smtClean="0">
                  <a:latin typeface="Arial" pitchFamily="-110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smtClean="0">
                    <a:latin typeface="Arial" pitchFamily="-110" charset="0"/>
                  </a:rPr>
                  <a:t>neutrino</a:t>
                </a:r>
              </a:p>
            </p:txBody>
          </p:sp>
          <p:sp>
            <p:nvSpPr>
              <p:cNvPr id="35853" name="TextBox 28"/>
              <p:cNvSpPr txBox="1">
                <a:spLocks noChangeAspect="1" noChangeArrowheads="1"/>
              </p:cNvSpPr>
              <p:nvPr/>
            </p:nvSpPr>
            <p:spPr bwMode="auto">
              <a:xfrm>
                <a:off x="7239000" y="5176720"/>
                <a:ext cx="914400" cy="383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smtClean="0">
                    <a:latin typeface="Arial" pitchFamily="-110" charset="0"/>
                  </a:rPr>
                  <a:t>tau </a:t>
                </a:r>
              </a:p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smtClean="0">
                    <a:latin typeface="Arial" pitchFamily="-110" charset="0"/>
                  </a:rPr>
                  <a:t>neutrino</a:t>
                </a:r>
              </a:p>
            </p:txBody>
          </p:sp>
        </p:grpSp>
        <p:pic>
          <p:nvPicPr>
            <p:cNvPr id="53" name="Picture 52" descr="electron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0544" y="2901084"/>
              <a:ext cx="653990" cy="610391"/>
            </a:xfrm>
            <a:prstGeom prst="rect">
              <a:avLst/>
            </a:prstGeom>
          </p:spPr>
        </p:pic>
        <p:pic>
          <p:nvPicPr>
            <p:cNvPr id="54" name="Picture 53" descr="muon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14708" y="2757999"/>
              <a:ext cx="983705" cy="753476"/>
            </a:xfrm>
            <a:prstGeom prst="rect">
              <a:avLst/>
            </a:prstGeom>
          </p:spPr>
        </p:pic>
        <p:pic>
          <p:nvPicPr>
            <p:cNvPr id="55" name="Picture 54" descr="tau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51696" y="2607732"/>
              <a:ext cx="1098097" cy="903743"/>
            </a:xfrm>
            <a:prstGeom prst="rect">
              <a:avLst/>
            </a:prstGeom>
          </p:spPr>
        </p:pic>
        <p:pic>
          <p:nvPicPr>
            <p:cNvPr id="56" name="Picture 55" descr="electron_neutrino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04933" y="4479606"/>
              <a:ext cx="507999" cy="454268"/>
            </a:xfrm>
            <a:prstGeom prst="rect">
              <a:avLst/>
            </a:prstGeom>
          </p:spPr>
        </p:pic>
        <p:pic>
          <p:nvPicPr>
            <p:cNvPr id="57" name="Picture 56" descr="muon_neutrino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44864" y="4453466"/>
              <a:ext cx="527990" cy="507939"/>
            </a:xfrm>
            <a:prstGeom prst="rect">
              <a:avLst/>
            </a:prstGeom>
          </p:spPr>
        </p:pic>
        <p:pic>
          <p:nvPicPr>
            <p:cNvPr id="58" name="Picture 57" descr="tau_neutrino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73068" y="4453060"/>
              <a:ext cx="518516" cy="493528"/>
            </a:xfrm>
            <a:prstGeom prst="rect">
              <a:avLst/>
            </a:prstGeom>
          </p:spPr>
        </p:pic>
      </p:grp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443450" y="2322512"/>
            <a:ext cx="1403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400" dirty="0">
                <a:solidFill>
                  <a:srgbClr val="D16105"/>
                </a:solidFill>
                <a:latin typeface="Trebuchet MS"/>
              </a:rPr>
              <a:t>Quarks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6496470" y="2322515"/>
            <a:ext cx="1555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400" dirty="0" smtClean="0">
                <a:solidFill>
                  <a:srgbClr val="D16105"/>
                </a:solidFill>
                <a:latin typeface="Trebuchet MS"/>
              </a:rPr>
              <a:t>Leptons</a:t>
            </a:r>
            <a:endParaRPr lang="en-US" sz="2400" dirty="0">
              <a:solidFill>
                <a:srgbClr val="D16105"/>
              </a:solidFill>
              <a:latin typeface="Trebuchet MS"/>
            </a:endParaRPr>
          </a:p>
        </p:txBody>
      </p:sp>
      <p:pic>
        <p:nvPicPr>
          <p:cNvPr id="63" name="Picture 62" descr="topquark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9638" y="2616200"/>
            <a:ext cx="2180984" cy="1932276"/>
          </a:xfrm>
          <a:prstGeom prst="rect">
            <a:avLst/>
          </a:prstGeom>
        </p:spPr>
      </p:pic>
      <p:sp>
        <p:nvSpPr>
          <p:cNvPr id="35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pic>
        <p:nvPicPr>
          <p:cNvPr id="38" name="Picture 37" descr="bottomquark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1350" y="4963652"/>
            <a:ext cx="1390650" cy="1151398"/>
          </a:xfrm>
          <a:prstGeom prst="rect">
            <a:avLst/>
          </a:prstGeom>
        </p:spPr>
      </p:pic>
      <p:sp>
        <p:nvSpPr>
          <p:cNvPr id="39" name="Rectangle 22"/>
          <p:cNvSpPr txBox="1">
            <a:spLocks noChangeArrowheads="1"/>
          </p:cNvSpPr>
          <p:nvPr/>
        </p:nvSpPr>
        <p:spPr bwMode="auto">
          <a:xfrm>
            <a:off x="8707947" y="64643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pic>
        <p:nvPicPr>
          <p:cNvPr id="7" name="Picture 6" descr="HEPHY_Funkenkamm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93" y="4030133"/>
            <a:ext cx="2046774" cy="208771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528238" y="5998633"/>
            <a:ext cx="29802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Spark chamber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32936" y="914400"/>
            <a:ext cx="2980265" cy="2946400"/>
            <a:chOff x="1032933" y="914400"/>
            <a:chExt cx="2980265" cy="2946400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>
              <a:lum bright="24000" contrast="12000"/>
            </a:blip>
            <a:srcRect/>
            <a:stretch>
              <a:fillRect/>
            </a:stretch>
          </p:blipFill>
          <p:spPr bwMode="auto">
            <a:xfrm>
              <a:off x="1032933" y="934327"/>
              <a:ext cx="2802996" cy="28830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>
              <a:off x="3809998" y="914400"/>
              <a:ext cx="203200" cy="2946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22" name="Date Placeholder 7"/>
          <p:cNvSpPr txBox="1">
            <a:spLocks/>
          </p:cNvSpPr>
          <p:nvPr/>
        </p:nvSpPr>
        <p:spPr bwMode="auto">
          <a:xfrm>
            <a:off x="431800" y="6451602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724399" y="588427"/>
            <a:ext cx="4656668" cy="6062134"/>
            <a:chOff x="4724399" y="588427"/>
            <a:chExt cx="4656668" cy="6062134"/>
          </a:xfrm>
        </p:grpSpPr>
        <p:grpSp>
          <p:nvGrpSpPr>
            <p:cNvPr id="13" name="Group 12"/>
            <p:cNvGrpSpPr/>
            <p:nvPr/>
          </p:nvGrpSpPr>
          <p:grpSpPr>
            <a:xfrm>
              <a:off x="4724399" y="588427"/>
              <a:ext cx="4656668" cy="6062134"/>
              <a:chOff x="4724396" y="677327"/>
              <a:chExt cx="4656668" cy="6062134"/>
            </a:xfrm>
          </p:grpSpPr>
          <p:pic>
            <p:nvPicPr>
              <p:cNvPr id="6" name="Picture 2" descr="sparc_chamber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986443" y="761995"/>
                <a:ext cx="4289848" cy="5943600"/>
              </a:xfrm>
              <a:prstGeom prst="rect">
                <a:avLst/>
              </a:prstGeom>
              <a:noFill/>
              <a:ln w="76200" cmpd="sng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 bwMode="auto">
              <a:xfrm>
                <a:off x="4775196" y="6587060"/>
                <a:ext cx="4605868" cy="152401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rgbClr val="DDFFF6"/>
                  </a:solidFill>
                  <a:effectLst/>
                  <a:latin typeface="Times New Roman" pitchFamily="-106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724396" y="677327"/>
                <a:ext cx="4605868" cy="152401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rgbClr val="DDFFF6"/>
                  </a:solidFill>
                  <a:effectLst/>
                  <a:latin typeface="Times New Roman" pitchFamily="-106" charset="0"/>
                </a:endParaRPr>
              </a:p>
            </p:txBody>
          </p:sp>
        </p:grp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6049435" y="5795436"/>
              <a:ext cx="2827865" cy="40011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2000" b="0" dirty="0" err="1" smtClean="0">
                  <a:latin typeface="Arial" pitchFamily="-110" charset="0"/>
                </a:rPr>
                <a:t>Muon</a:t>
              </a:r>
              <a:r>
                <a:rPr lang="en-US" sz="2000" b="0" dirty="0" smtClean="0">
                  <a:latin typeface="Arial" pitchFamily="-110" charset="0"/>
                </a:rPr>
                <a:t> tracks</a:t>
              </a:r>
              <a:endParaRPr lang="en-US" sz="2000" b="0" dirty="0">
                <a:latin typeface="Arial" pitchFamily="-110" charset="0"/>
              </a:endParaRPr>
            </a:p>
          </p:txBody>
        </p:sp>
      </p:grpSp>
      <p:sp>
        <p:nvSpPr>
          <p:cNvPr id="23" name="Slide Number Placeholder 10"/>
          <p:cNvSpPr txBox="1">
            <a:spLocks/>
          </p:cNvSpPr>
          <p:nvPr/>
        </p:nvSpPr>
        <p:spPr bwMode="auto">
          <a:xfrm>
            <a:off x="4911725" y="6451602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AE6FC-4B9F-7D46-9EEC-AE2087E658D2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8526" y="330200"/>
            <a:ext cx="4897974" cy="4826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FF6600"/>
                </a:solidFill>
                <a:latin typeface="Trebuchet MS"/>
              </a:rPr>
              <a:t>Particles from space</a:t>
            </a:r>
            <a:endParaRPr lang="en-US" sz="3600" dirty="0">
              <a:solidFill>
                <a:srgbClr val="FF6600"/>
              </a:solidFill>
              <a:latin typeface="Trebuchet MS"/>
            </a:endParaRPr>
          </a:p>
        </p:txBody>
      </p:sp>
      <p:sp>
        <p:nvSpPr>
          <p:cNvPr id="18" name="Rectangle 22"/>
          <p:cNvSpPr txBox="1">
            <a:spLocks noChangeArrowheads="1"/>
          </p:cNvSpPr>
          <p:nvPr/>
        </p:nvSpPr>
        <p:spPr bwMode="auto">
          <a:xfrm>
            <a:off x="8707947" y="64770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61" name="Text Box 17"/>
          <p:cNvSpPr txBox="1">
            <a:spLocks noChangeArrowheads="1"/>
          </p:cNvSpPr>
          <p:nvPr/>
        </p:nvSpPr>
        <p:spPr bwMode="auto">
          <a:xfrm>
            <a:off x="584200" y="5562603"/>
            <a:ext cx="6273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600" dirty="0" smtClean="0">
                <a:latin typeface="Trebuchet MS"/>
              </a:rPr>
              <a:t>The explanation may com from a new particle, the Higgs boson.</a:t>
            </a:r>
            <a:endParaRPr lang="en-GB" sz="1600" dirty="0">
              <a:latin typeface="Trebuchet MS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985841" y="849313"/>
            <a:ext cx="892015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eaLnBrk="1" hangingPunct="1"/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The secret of mass</a:t>
            </a:r>
          </a:p>
          <a:p>
            <a:pPr lvl="0" eaLnBrk="1" hangingPunct="1"/>
            <a:endParaRPr lang="en-US" sz="3200" dirty="0" smtClean="0">
              <a:solidFill>
                <a:srgbClr val="FFE530"/>
              </a:solidFill>
              <a:latin typeface="Trebuchet MS"/>
            </a:endParaRPr>
          </a:p>
          <a:p>
            <a:pPr lvl="0" eaLnBrk="1" hangingPunct="1"/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Why are some particles heavy, and others not?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2" name="Picture 21" descr="topquar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038" y="2387600"/>
            <a:ext cx="2817262" cy="2495996"/>
          </a:xfrm>
          <a:prstGeom prst="rect">
            <a:avLst/>
          </a:prstGeom>
        </p:spPr>
      </p:pic>
      <p:pic>
        <p:nvPicPr>
          <p:cNvPr id="23" name="Picture 22" descr="electron_neutrin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684" y="4584700"/>
            <a:ext cx="347868" cy="311074"/>
          </a:xfrm>
          <a:prstGeom prst="rect">
            <a:avLst/>
          </a:prstGeom>
        </p:spPr>
      </p:pic>
      <p:pic>
        <p:nvPicPr>
          <p:cNvPr id="25" name="Picture 24" descr="higgs_particlezo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0" y="-3050568"/>
            <a:ext cx="3479800" cy="2872768"/>
          </a:xfrm>
          <a:prstGeom prst="rect">
            <a:avLst/>
          </a:prstGeom>
        </p:spPr>
      </p:pic>
      <p:sp>
        <p:nvSpPr>
          <p:cNvPr id="26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pic>
        <p:nvPicPr>
          <p:cNvPr id="29" name="Picture 28" descr="Higgs_in_ATLA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813" y="4546600"/>
            <a:ext cx="2880687" cy="1885950"/>
          </a:xfrm>
          <a:prstGeom prst="rect">
            <a:avLst/>
          </a:prstGeom>
        </p:spPr>
      </p:pic>
      <p:sp>
        <p:nvSpPr>
          <p:cNvPr id="11" name="Rectangle 22"/>
          <p:cNvSpPr txBox="1">
            <a:spLocks noChangeArrowheads="1"/>
          </p:cNvSpPr>
          <p:nvPr/>
        </p:nvSpPr>
        <p:spPr bwMode="auto">
          <a:xfrm>
            <a:off x="8707947" y="64643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974E-6 -0.09259 L -0.00384 0.7777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419975" y="1433514"/>
            <a:ext cx="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53013" y="1776414"/>
            <a:ext cx="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7969250" y="3900489"/>
            <a:ext cx="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3200" b="1">
                <a:solidFill>
                  <a:srgbClr val="FEFF00"/>
                </a:solidFill>
                <a:latin typeface="Helvetica" charset="0"/>
              </a:rPr>
              <a:t> </a:t>
            </a:r>
            <a:endParaRPr lang="en-GB"/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6961188" y="4843472"/>
            <a:ext cx="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3200" b="1">
                <a:solidFill>
                  <a:srgbClr val="FEFF00"/>
                </a:solidFill>
                <a:latin typeface="Helvetica" charset="0"/>
              </a:rPr>
              <a:t> </a:t>
            </a:r>
            <a:endParaRPr lang="en-GB"/>
          </a:p>
        </p:txBody>
      </p:sp>
      <p:sp>
        <p:nvSpPr>
          <p:cNvPr id="23" name="Date Placeholder 3"/>
          <p:cNvSpPr txBox="1">
            <a:spLocks/>
          </p:cNvSpPr>
          <p:nvPr/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C.-E. </a:t>
            </a:r>
            <a:r>
              <a:rPr kumimoji="0" lang="en-US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Wulz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72CEF-F4FD-1C40-8E86-D44AF0051F47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846150" y="1303338"/>
            <a:ext cx="4318523" cy="532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800" dirty="0" smtClean="0">
                <a:solidFill>
                  <a:srgbClr val="660066"/>
                </a:solidFill>
                <a:latin typeface="Trebuchet MS"/>
              </a:rPr>
              <a:t>Physicist</a:t>
            </a:r>
          </a:p>
          <a:p>
            <a:endParaRPr lang="en-GB" sz="1200" dirty="0" smtClean="0">
              <a:solidFill>
                <a:schemeClr val="accent6">
                  <a:lumMod val="60000"/>
                  <a:lumOff val="40000"/>
                </a:schemeClr>
              </a:solidFill>
              <a:latin typeface="Trebuchet MS"/>
            </a:endParaRPr>
          </a:p>
          <a:p>
            <a:pPr>
              <a:buFont typeface="Arial"/>
              <a:buChar char="•"/>
            </a:pPr>
            <a:r>
              <a:rPr lang="en-GB" sz="2400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Trebuchet MS"/>
              </a:rPr>
              <a:t>at CERN</a:t>
            </a: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at the LHC experiment CMS</a:t>
            </a:r>
          </a:p>
          <a:p>
            <a:endParaRPr lang="en-US" sz="1200" dirty="0" smtClean="0">
              <a:solidFill>
                <a:srgbClr val="000000"/>
              </a:solidFill>
              <a:latin typeface="Trebuchet MS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employed by the Institute of High Energy Physics of the Austrian Academy of Sciences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  <a:latin typeface="Trebuchet MS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</a:t>
            </a:r>
          </a:p>
          <a:p>
            <a:endParaRPr lang="en-US" sz="2400" dirty="0" smtClean="0">
              <a:solidFill>
                <a:srgbClr val="000000"/>
              </a:solidFill>
              <a:latin typeface="Trebuchet MS"/>
            </a:endParaRPr>
          </a:p>
          <a:p>
            <a:endParaRPr lang="en-US" sz="2400" dirty="0" smtClean="0">
              <a:solidFill>
                <a:srgbClr val="000000"/>
              </a:solidFill>
              <a:latin typeface="Trebuchet MS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rebuchet MS"/>
              </a:rPr>
              <a:t> Professor at the Vienna University of Technology</a:t>
            </a:r>
            <a:endParaRPr lang="en-US" sz="24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33" name="Picture 6" descr="LOGO_HEPHY_CMYK_DEUTSCH_300dpi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3597" y="4578880"/>
            <a:ext cx="2307438" cy="60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TULogo_blau_deutsc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565" y="5751925"/>
            <a:ext cx="780901" cy="78434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961467" y="2370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Group 41"/>
          <p:cNvGrpSpPr/>
          <p:nvPr/>
        </p:nvGrpSpPr>
        <p:grpSpPr>
          <a:xfrm>
            <a:off x="5162558" y="894291"/>
            <a:ext cx="4015317" cy="3569753"/>
            <a:chOff x="5585883" y="894291"/>
            <a:chExt cx="4015317" cy="3569753"/>
          </a:xfrm>
        </p:grpSpPr>
        <p:pic>
          <p:nvPicPr>
            <p:cNvPr id="39" name="Picture 38" descr="CERNLuftbildmitLHC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5883" y="894291"/>
              <a:ext cx="4015317" cy="3569753"/>
            </a:xfrm>
            <a:prstGeom prst="rect">
              <a:avLst/>
            </a:prstGeom>
          </p:spPr>
        </p:pic>
        <p:pic>
          <p:nvPicPr>
            <p:cNvPr id="41" name="Picture 40" descr="CERNlogo1440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03734" y="1244600"/>
              <a:ext cx="634999" cy="634999"/>
            </a:xfrm>
            <a:prstGeom prst="rect">
              <a:avLst/>
            </a:prstGeom>
          </p:spPr>
        </p:pic>
      </p:grpSp>
      <p:sp>
        <p:nvSpPr>
          <p:cNvPr id="43" name="Rectangle 7"/>
          <p:cNvSpPr txBox="1">
            <a:spLocks noChangeArrowheads="1"/>
          </p:cNvSpPr>
          <p:nvPr/>
        </p:nvSpPr>
        <p:spPr bwMode="auto">
          <a:xfrm>
            <a:off x="939007" y="328613"/>
            <a:ext cx="8224044" cy="476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7C1E1"/>
              </a:gs>
            </a:gsLst>
            <a:lin ang="0" scaled="1"/>
          </a:gradFill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000099"/>
                </a:solidFill>
                <a:latin typeface="Trebuchet MS"/>
              </a:rPr>
              <a:t>May I present myself?</a:t>
            </a:r>
            <a:endParaRPr lang="en-US" sz="2800" b="1" kern="0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272" y="237066"/>
            <a:ext cx="863596" cy="1114006"/>
          </a:xfrm>
          <a:prstGeom prst="rect">
            <a:avLst/>
          </a:prstGeom>
        </p:spPr>
      </p:pic>
      <p:pic>
        <p:nvPicPr>
          <p:cNvPr id="44" name="Picture 43" descr="HEPHYbeiNacht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6449" y="4555066"/>
            <a:ext cx="2529417" cy="2023533"/>
          </a:xfrm>
          <a:prstGeom prst="rect">
            <a:avLst/>
          </a:prstGeom>
        </p:spPr>
      </p:pic>
      <p:pic>
        <p:nvPicPr>
          <p:cNvPr id="45" name="Picture 44" descr="oeaw_logo_weiss_d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200" y="4482682"/>
            <a:ext cx="971973" cy="930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4A226C7-3F5F-DD45-875F-A6EDF7EA5D12}" type="slidenum">
              <a:rPr lang="en-US" smtClean="0">
                <a:latin typeface="Arial" charset="0"/>
              </a:rPr>
              <a:pPr/>
              <a:t>30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59400" name="Rectangle 9"/>
          <p:cNvSpPr>
            <a:spLocks noGrp="1" noChangeArrowheads="1"/>
          </p:cNvSpPr>
          <p:nvPr>
            <p:ph type="title"/>
          </p:nvPr>
        </p:nvSpPr>
        <p:spPr>
          <a:xfrm>
            <a:off x="1079503" y="1274219"/>
            <a:ext cx="7725831" cy="482600"/>
          </a:xfrm>
        </p:spPr>
        <p:txBody>
          <a:bodyPr/>
          <a:lstStyle/>
          <a:p>
            <a:r>
              <a:rPr lang="en-US" dirty="0" smtClean="0">
                <a:solidFill>
                  <a:srgbClr val="FFE530"/>
                </a:solidFill>
              </a:rPr>
              <a:t>What keeps the p</a:t>
            </a:r>
            <a:r>
              <a:rPr lang="en-US" dirty="0" smtClean="0">
                <a:solidFill>
                  <a:srgbClr val="FFE530"/>
                </a:solidFill>
                <a:latin typeface="Trebuchet MS"/>
              </a:rPr>
              <a:t>rotons, the neutrons and the atomic nuclei together?</a:t>
            </a:r>
            <a:endParaRPr lang="en-US" dirty="0">
              <a:solidFill>
                <a:srgbClr val="FFE530"/>
              </a:solidFill>
              <a:latin typeface="Trebuchet MS"/>
            </a:endParaRPr>
          </a:p>
        </p:txBody>
      </p:sp>
      <p:pic>
        <p:nvPicPr>
          <p:cNvPr id="11" name="Picture 10" descr="UHUkraf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2660650"/>
            <a:ext cx="6350000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4A226C7-3F5F-DD45-875F-A6EDF7EA5D12}" type="slidenum">
              <a:rPr lang="en-US" smtClean="0">
                <a:latin typeface="Arial" charset="0"/>
              </a:rPr>
              <a:pPr/>
              <a:t>31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59400" name="Rectangle 9"/>
          <p:cNvSpPr>
            <a:spLocks noGrp="1" noChangeArrowheads="1"/>
          </p:cNvSpPr>
          <p:nvPr>
            <p:ph type="title"/>
          </p:nvPr>
        </p:nvSpPr>
        <p:spPr>
          <a:xfrm>
            <a:off x="1079503" y="833961"/>
            <a:ext cx="7725831" cy="482600"/>
          </a:xfrm>
        </p:spPr>
        <p:txBody>
          <a:bodyPr/>
          <a:lstStyle/>
          <a:p>
            <a:r>
              <a:rPr lang="en-US" dirty="0" smtClean="0">
                <a:solidFill>
                  <a:srgbClr val="3CF44B"/>
                </a:solidFill>
              </a:rPr>
              <a:t>What keeps the p</a:t>
            </a:r>
            <a:r>
              <a:rPr lang="en-US" dirty="0" smtClean="0">
                <a:solidFill>
                  <a:srgbClr val="3CF44B"/>
                </a:solidFill>
                <a:latin typeface="Trebuchet MS"/>
              </a:rPr>
              <a:t>rotons, </a:t>
            </a:r>
            <a:r>
              <a:rPr lang="en-US" dirty="0" smtClean="0">
                <a:solidFill>
                  <a:srgbClr val="3CF44B"/>
                </a:solidFill>
              </a:rPr>
              <a:t>the</a:t>
            </a:r>
            <a:r>
              <a:rPr lang="en-US" dirty="0" smtClean="0">
                <a:solidFill>
                  <a:srgbClr val="3CF44B"/>
                </a:solidFill>
                <a:latin typeface="Trebuchet MS"/>
              </a:rPr>
              <a:t> neutrons and the atomic nuclei together?</a:t>
            </a:r>
            <a:endParaRPr lang="en-US" dirty="0">
              <a:solidFill>
                <a:srgbClr val="3CF44B"/>
              </a:solidFill>
              <a:latin typeface="Trebuchet MS"/>
            </a:endParaRPr>
          </a:p>
        </p:txBody>
      </p:sp>
      <p:pic>
        <p:nvPicPr>
          <p:cNvPr id="8" name="Picture 7" descr="9809005"/>
          <p:cNvPicPr>
            <a:picLocks noChangeAspect="1" noChangeArrowheads="1"/>
          </p:cNvPicPr>
          <p:nvPr/>
        </p:nvPicPr>
        <p:blipFill>
          <a:blip r:embed="rId3"/>
          <a:srcRect l="14285" t="55652" r="12245" b="5391"/>
          <a:stretch>
            <a:fillRect/>
          </a:stretch>
        </p:blipFill>
        <p:spPr bwMode="auto">
          <a:xfrm>
            <a:off x="376777" y="3219987"/>
            <a:ext cx="566261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16504" y="5391687"/>
            <a:ext cx="5036599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Trebuchet MS"/>
              </a:rPr>
              <a:t>THE EXCHANGE OF PARTICLES IS 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  <a:latin typeface="Trebuchet MS"/>
              </a:rPr>
              <a:t>THE ORIGIN OF A FORCE!</a:t>
            </a:r>
            <a:endParaRPr lang="en-US" sz="1800" dirty="0">
              <a:latin typeface="Trebuchet MS"/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893237" y="2065852"/>
            <a:ext cx="606636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strong force.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It is transmitted by the</a:t>
            </a:r>
            <a:r>
              <a:rPr lang="en-US" sz="28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 ex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change of</a:t>
            </a:r>
            <a:r>
              <a:rPr lang="en-US" sz="2800" kern="0" dirty="0" smtClean="0">
                <a:solidFill>
                  <a:srgbClr val="FFE53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smtClean="0">
                <a:solidFill>
                  <a:srgbClr val="48BBCF"/>
                </a:solidFill>
                <a:latin typeface="Trebuchet MS"/>
                <a:ea typeface="ＭＳ Ｐゴシック" charset="-128"/>
                <a:cs typeface="ＭＳ Ｐゴシック" charset="-128"/>
              </a:rPr>
              <a:t>GLUONS!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8BBCF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80669" y="3217326"/>
            <a:ext cx="3395133" cy="3369734"/>
            <a:chOff x="5842000" y="2641600"/>
            <a:chExt cx="3835400" cy="3589867"/>
          </a:xfrm>
        </p:grpSpPr>
        <p:pic>
          <p:nvPicPr>
            <p:cNvPr id="15" name="Picture 14" descr="QuarksGluons.jpg"/>
            <p:cNvPicPr>
              <a:picLocks noChangeAspect="1"/>
            </p:cNvPicPr>
            <p:nvPr/>
          </p:nvPicPr>
          <p:blipFill>
            <a:blip r:embed="rId4"/>
            <a:srcRect l="31364" t="2197" b="-11756"/>
            <a:stretch>
              <a:fillRect/>
            </a:stretch>
          </p:blipFill>
          <p:spPr>
            <a:xfrm>
              <a:off x="5842000" y="2641600"/>
              <a:ext cx="3835400" cy="358986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5842000" y="3318933"/>
              <a:ext cx="406400" cy="25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858933" y="4572000"/>
              <a:ext cx="355600" cy="16933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306869" y="5747283"/>
            <a:ext cx="11757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Trebuchet MS"/>
              </a:rPr>
              <a:t>PROTON</a:t>
            </a:r>
            <a:endParaRPr lang="en-US" sz="1600" dirty="0">
              <a:latin typeface="Trebuchet MS"/>
            </a:endParaRPr>
          </a:p>
        </p:txBody>
      </p:sp>
      <p:pic>
        <p:nvPicPr>
          <p:cNvPr id="20" name="Picture 19" descr="glu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534" y="1761060"/>
            <a:ext cx="1535220" cy="1267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7" name="Rectangle 19"/>
          <p:cNvSpPr>
            <a:spLocks noChangeArrowheads="1"/>
          </p:cNvSpPr>
          <p:nvPr/>
        </p:nvSpPr>
        <p:spPr bwMode="auto">
          <a:xfrm>
            <a:off x="495300" y="381001"/>
            <a:ext cx="89979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400" dirty="0" smtClean="0">
                <a:solidFill>
                  <a:srgbClr val="C21E12"/>
                </a:solidFill>
                <a:latin typeface="Trebuchet MS" charset="0"/>
              </a:rPr>
              <a:t>Matter - antimatter</a:t>
            </a:r>
            <a:endParaRPr lang="en-US" sz="4400" dirty="0">
              <a:solidFill>
                <a:srgbClr val="C21E12"/>
              </a:solidFill>
              <a:latin typeface="Trebuchet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45600" y="27940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matter-antimatter-m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63" y="1286933"/>
            <a:ext cx="3371103" cy="3299883"/>
          </a:xfrm>
          <a:prstGeom prst="rect">
            <a:avLst/>
          </a:prstGeom>
        </p:spPr>
      </p:pic>
      <p:sp>
        <p:nvSpPr>
          <p:cNvPr id="6" name="Date Placeholder 27"/>
          <p:cNvSpPr>
            <a:spLocks noGrp="1"/>
          </p:cNvSpPr>
          <p:nvPr>
            <p:ph type="dt" sz="half" idx="4294967295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7" name="Slide Number Placeholder 29"/>
          <p:cNvSpPr>
            <a:spLocks noGrp="1"/>
          </p:cNvSpPr>
          <p:nvPr>
            <p:ph type="sldNum" sz="quarter" idx="4294967295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A0F4DC7-34CC-5941-A0F4-F925217C41AF}" type="slidenum">
              <a:rPr lang="en-US" smtClean="0"/>
              <a:pPr>
                <a:defRPr/>
              </a:pPr>
              <a:t>32</a:t>
            </a:fld>
            <a:endParaRPr lang="en-US" b="0" i="0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584200" y="6553203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r>
              <a:rPr lang="de-CH" dirty="0" smtClean="0">
                <a:solidFill>
                  <a:schemeClr val="bg1"/>
                </a:solidFill>
              </a:rPr>
              <a:t>C.-E. Wulz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1" name="Rectangle 2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064125" y="6553203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fld id="{8B58F7E0-D61F-6E43-8EA6-C85A5A34E039}" type="slidenum">
              <a:rPr lang="en-US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Rectangle 70"/>
          <p:cNvSpPr>
            <a:spLocks noChangeArrowheads="1"/>
          </p:cNvSpPr>
          <p:nvPr/>
        </p:nvSpPr>
        <p:spPr bwMode="auto">
          <a:xfrm>
            <a:off x="4512735" y="1155702"/>
            <a:ext cx="4952998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2400" b="0" dirty="0" smtClean="0">
                <a:solidFill>
                  <a:schemeClr val="bg1"/>
                </a:solidFill>
                <a:latin typeface="Trebuchet MS"/>
              </a:rPr>
              <a:t>At the Big Bang the same amounts of matter and antimatter were created. But they should have annihilated upon contact, emitting radiation. </a:t>
            </a:r>
          </a:p>
          <a:p>
            <a:pPr algn="just"/>
            <a:r>
              <a:rPr lang="en-GB" sz="1800" b="0" dirty="0" smtClean="0">
                <a:solidFill>
                  <a:schemeClr val="bg1"/>
                </a:solidFill>
                <a:latin typeface="Trebuchet MS"/>
              </a:rPr>
              <a:t> </a:t>
            </a:r>
          </a:p>
          <a:p>
            <a:pPr algn="just"/>
            <a:r>
              <a:rPr lang="en-GB" sz="2400" b="0" dirty="0" smtClean="0">
                <a:solidFill>
                  <a:srgbClr val="FF0000"/>
                </a:solidFill>
                <a:latin typeface="Trebuchet MS"/>
              </a:rPr>
              <a:t>We should therefore not exist!</a:t>
            </a:r>
          </a:p>
          <a:p>
            <a:pPr algn="just"/>
            <a:endParaRPr lang="en-GB" sz="1800" b="0" dirty="0" smtClean="0">
              <a:solidFill>
                <a:srgbClr val="FF0000"/>
              </a:solidFill>
              <a:latin typeface="Trebuchet MS"/>
            </a:endParaRPr>
          </a:p>
          <a:p>
            <a:pPr algn="just"/>
            <a:r>
              <a:rPr lang="en-GB" sz="2400" b="0" dirty="0" smtClean="0">
                <a:solidFill>
                  <a:srgbClr val="008000"/>
                </a:solidFill>
                <a:latin typeface="Trebuchet MS"/>
              </a:rPr>
              <a:t>There must be an obvious asymmetry which we still have to explore.</a:t>
            </a:r>
          </a:p>
          <a:p>
            <a:pPr algn="just"/>
            <a:endParaRPr lang="en-GB" sz="1800" b="0" dirty="0" smtClean="0">
              <a:solidFill>
                <a:schemeClr val="bg1"/>
              </a:solidFill>
              <a:latin typeface="Trebuchet MS"/>
            </a:endParaRPr>
          </a:p>
          <a:p>
            <a:pPr algn="just"/>
            <a:r>
              <a:rPr lang="en-GB" sz="2400" b="0" dirty="0" smtClean="0">
                <a:solidFill>
                  <a:schemeClr val="bg1"/>
                </a:solidFill>
                <a:latin typeface="Trebuchet MS"/>
              </a:rPr>
              <a:t>Theoretically the universe could consist of antimatter instead of matter.</a:t>
            </a:r>
          </a:p>
        </p:txBody>
      </p:sp>
      <p:pic>
        <p:nvPicPr>
          <p:cNvPr id="13" name="Picture 12" descr="Anti-Wasserstoff_3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52" y="4809066"/>
            <a:ext cx="2803982" cy="160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dirty="0" smtClean="0">
                <a:latin typeface="Arial" charset="0"/>
              </a:rPr>
              <a:t>C.-E. Wulz</a:t>
            </a:r>
            <a:endParaRPr lang="en-US" b="0" i="0" dirty="0" smtClean="0">
              <a:latin typeface="Arial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D9D2373-16A3-1847-AD1E-A998442FDB6D}" type="slidenum">
              <a:rPr lang="en-US" smtClean="0">
                <a:latin typeface="Arial" charset="0"/>
              </a:rPr>
              <a:pPr/>
              <a:t>33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13507" y="783172"/>
            <a:ext cx="72126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CCFFCC"/>
                </a:solidFill>
                <a:latin typeface="Trebuchet MS"/>
              </a:rPr>
              <a:t>An exact symmetry is unnatural!</a:t>
            </a:r>
            <a:endParaRPr lang="en-US" sz="3600" dirty="0">
              <a:solidFill>
                <a:srgbClr val="CCFFCC"/>
              </a:solidFill>
              <a:latin typeface="Trebuchet MS"/>
            </a:endParaRPr>
          </a:p>
        </p:txBody>
      </p:sp>
      <p:pic>
        <p:nvPicPr>
          <p:cNvPr id="10" name="Picture 9" descr="Monro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952" y="1727200"/>
            <a:ext cx="4834981" cy="433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2" y="647696"/>
            <a:ext cx="8382000" cy="482600"/>
          </a:xfrm>
        </p:spPr>
        <p:txBody>
          <a:bodyPr/>
          <a:lstStyle/>
          <a:p>
            <a:r>
              <a:rPr lang="en-US" sz="3600" dirty="0" smtClean="0">
                <a:solidFill>
                  <a:srgbClr val="E294FF"/>
                </a:solidFill>
              </a:rPr>
              <a:t>Dark matter</a:t>
            </a:r>
            <a:endParaRPr lang="en-US" sz="3600" dirty="0">
              <a:solidFill>
                <a:srgbClr val="E294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>
                <a:solidFill>
                  <a:schemeClr val="bg1"/>
                </a:solidFill>
              </a:rPr>
              <a:t>C.-E. Wulz</a:t>
            </a:r>
            <a:endParaRPr lang="en-US" b="0" i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01AC1-9AA4-A24C-9A37-A86FD825E15D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en-US" b="0" i="0" dirty="0">
              <a:solidFill>
                <a:schemeClr val="bg1"/>
              </a:solidFill>
            </a:endParaRPr>
          </a:p>
        </p:txBody>
      </p:sp>
      <p:pic>
        <p:nvPicPr>
          <p:cNvPr id="5" name="Picture 6" descr="jellybe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9249" y="3852863"/>
            <a:ext cx="1849439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9" y="1985435"/>
            <a:ext cx="5524497" cy="48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Dark matter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(23%)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01AC1-9AA4-A24C-9A37-A86FD825E15D}" type="slidenum">
              <a:rPr lang="en-US" smtClean="0"/>
              <a:pPr>
                <a:defRPr/>
              </a:pPr>
              <a:t>35</a:t>
            </a:fld>
            <a:endParaRPr lang="en-US" b="0" i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22307" y="3712634"/>
            <a:ext cx="8382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Dark energy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(73%)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315640" y="867837"/>
            <a:ext cx="486409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Known matter</a:t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(4%)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2"/>
          <p:cNvSpPr txBox="1">
            <a:spLocks noChangeArrowheads="1"/>
          </p:cNvSpPr>
          <p:nvPr/>
        </p:nvSpPr>
        <p:spPr bwMode="auto">
          <a:xfrm>
            <a:off x="8707947" y="65278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11" name="Date Placeholder 2"/>
          <p:cNvSpPr txBox="1">
            <a:spLocks/>
          </p:cNvSpPr>
          <p:nvPr/>
        </p:nvSpPr>
        <p:spPr bwMode="auto">
          <a:xfrm>
            <a:off x="584200" y="65151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 bwMode="auto">
          <a:xfrm>
            <a:off x="5064125" y="65151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E01AC1-9AA4-A24C-9A37-A86FD825E15D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70" y="1511300"/>
            <a:ext cx="4203698" cy="4826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The universe</a:t>
            </a:r>
            <a:b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is expanding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01AC1-9AA4-A24C-9A37-A86FD825E15D}" type="slidenum">
              <a:rPr lang="en-US" smtClean="0"/>
              <a:pPr>
                <a:defRPr/>
              </a:pPr>
              <a:t>36</a:t>
            </a:fld>
            <a:endParaRPr lang="en-US" b="0" i="0"/>
          </a:p>
        </p:txBody>
      </p:sp>
      <p:sp>
        <p:nvSpPr>
          <p:cNvPr id="5" name="Rectangle 4"/>
          <p:cNvSpPr/>
          <p:nvPr/>
        </p:nvSpPr>
        <p:spPr bwMode="auto">
          <a:xfrm>
            <a:off x="4690534" y="6265335"/>
            <a:ext cx="5215467" cy="5926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pitchFamily="-106" charset="0"/>
            </a:endParaRPr>
          </a:p>
        </p:txBody>
      </p:sp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8707947" y="65278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7" name="Date Placeholder 2"/>
          <p:cNvSpPr txBox="1">
            <a:spLocks/>
          </p:cNvSpPr>
          <p:nvPr/>
        </p:nvSpPr>
        <p:spPr bwMode="auto">
          <a:xfrm>
            <a:off x="584200" y="65278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5064125" y="65278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E01AC1-9AA4-A24C-9A37-A86FD825E15D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13" descr="future_univer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4901" y="955679"/>
            <a:ext cx="7475538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47462" y="334447"/>
            <a:ext cx="51987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0" dirty="0" smtClean="0">
                <a:solidFill>
                  <a:schemeClr val="bg1">
                    <a:lumMod val="75000"/>
                  </a:schemeClr>
                </a:solidFill>
                <a:latin typeface="Trebuchet MS"/>
              </a:rPr>
              <a:t>The fate of the universe</a:t>
            </a:r>
            <a:endParaRPr lang="en-US" sz="3600" b="0" dirty="0">
              <a:solidFill>
                <a:schemeClr val="bg1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1484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solidFill>
                  <a:schemeClr val="bg1"/>
                </a:solidFill>
                <a:latin typeface="Arial" charset="0"/>
              </a:rPr>
              <a:t>C.-E. Wulz</a:t>
            </a:r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28658" y="6553200"/>
            <a:ext cx="515938" cy="304800"/>
          </a:xfrm>
          <a:noFill/>
        </p:spPr>
        <p:txBody>
          <a:bodyPr/>
          <a:lstStyle/>
          <a:p>
            <a:fld id="{82AFD4F8-4DEF-3944-AE09-24A6EB230966}" type="slidenum">
              <a:rPr lang="en-US" smtClean="0">
                <a:solidFill>
                  <a:schemeClr val="bg1"/>
                </a:solidFill>
                <a:latin typeface="Arial" charset="0"/>
              </a:rPr>
              <a:pPr/>
              <a:t>37</a:t>
            </a:fld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Picture 7" descr="big_ri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711" y="1155701"/>
            <a:ext cx="2500623" cy="1689100"/>
          </a:xfrm>
          <a:prstGeom prst="rect">
            <a:avLst/>
          </a:prstGeom>
        </p:spPr>
      </p:pic>
      <p:pic>
        <p:nvPicPr>
          <p:cNvPr id="9" name="Picture 8" descr="bigCrunc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434" y="4232807"/>
            <a:ext cx="2036234" cy="138694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759201" y="4394200"/>
            <a:ext cx="1447800" cy="330200"/>
            <a:chOff x="3759200" y="4394200"/>
            <a:chExt cx="1447800" cy="3302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759200" y="4546600"/>
              <a:ext cx="711200" cy="177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025900" y="4559300"/>
              <a:ext cx="787400" cy="1524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178300" y="4483100"/>
              <a:ext cx="711200" cy="127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406900" y="4394200"/>
              <a:ext cx="800100" cy="152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184400" y="4762500"/>
            <a:ext cx="1371600" cy="660400"/>
            <a:chOff x="2184400" y="4762500"/>
            <a:chExt cx="1371600" cy="6604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413000" y="4940300"/>
              <a:ext cx="800100" cy="381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755900" y="4762500"/>
              <a:ext cx="800100" cy="381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184400" y="5118100"/>
              <a:ext cx="8001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28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33162" y="194747"/>
            <a:ext cx="21909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0" smtClean="0">
                <a:solidFill>
                  <a:srgbClr val="B6F3FF"/>
                </a:solidFill>
                <a:latin typeface="Trebuchet MS"/>
              </a:rPr>
              <a:t>Have fun!</a:t>
            </a:r>
            <a:endParaRPr lang="en-US" sz="3600" b="0" dirty="0">
              <a:solidFill>
                <a:srgbClr val="B6F3FF"/>
              </a:solidFill>
              <a:latin typeface="Trebuchet MS"/>
            </a:endParaRPr>
          </a:p>
        </p:txBody>
      </p:sp>
      <p:sp>
        <p:nvSpPr>
          <p:cNvPr id="1484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solidFill>
                  <a:schemeClr val="bg1"/>
                </a:solidFill>
                <a:latin typeface="Arial" charset="0"/>
              </a:rPr>
              <a:t>C.-E. Wulz</a:t>
            </a:r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28658" y="6553200"/>
            <a:ext cx="515938" cy="304800"/>
          </a:xfrm>
          <a:noFill/>
        </p:spPr>
        <p:txBody>
          <a:bodyPr/>
          <a:lstStyle/>
          <a:p>
            <a:fld id="{82AFD4F8-4DEF-3944-AE09-24A6EB230966}" type="slidenum">
              <a:rPr lang="en-US" smtClean="0">
                <a:solidFill>
                  <a:schemeClr val="bg1"/>
                </a:solidFill>
                <a:latin typeface="Arial" charset="0"/>
              </a:rPr>
              <a:pPr/>
              <a:t>38</a:t>
            </a:fld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 txBox="1">
            <a:spLocks noChangeArrowheads="1"/>
          </p:cNvSpPr>
          <p:nvPr/>
        </p:nvSpPr>
        <p:spPr bwMode="auto">
          <a:xfrm>
            <a:off x="927102" y="495302"/>
            <a:ext cx="8382000" cy="5714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294FF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Constituents of matter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E294FF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rot="10800000" flipV="1">
            <a:off x="5781151" y="4445616"/>
            <a:ext cx="2035404" cy="884694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0800000">
            <a:off x="5516385" y="3915854"/>
            <a:ext cx="2257429" cy="366717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Content Placeholder 5"/>
          <p:cNvSpPr>
            <a:spLocks noGrp="1"/>
          </p:cNvSpPr>
          <p:nvPr>
            <p:ph sz="half" idx="1"/>
          </p:nvPr>
        </p:nvSpPr>
        <p:spPr>
          <a:xfrm>
            <a:off x="485649" y="1595976"/>
            <a:ext cx="4378451" cy="4576224"/>
          </a:xfrm>
        </p:spPr>
        <p:txBody>
          <a:bodyPr/>
          <a:lstStyle/>
          <a:p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All known matter is made of ATOMS</a:t>
            </a:r>
          </a:p>
          <a:p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The atoms are made of </a:t>
            </a:r>
            <a:r>
              <a:rPr lang="en-US" sz="2800" dirty="0" smtClean="0">
                <a:solidFill>
                  <a:srgbClr val="FF0000"/>
                </a:solidFill>
                <a:latin typeface="Trebuchet MS"/>
              </a:rPr>
              <a:t>protons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, </a:t>
            </a:r>
            <a:r>
              <a:rPr lang="en-US" sz="2800" dirty="0" smtClean="0">
                <a:solidFill>
                  <a:srgbClr val="0000FF"/>
                </a:solidFill>
                <a:latin typeface="Trebuchet MS"/>
              </a:rPr>
              <a:t>neutrons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and </a:t>
            </a:r>
            <a:r>
              <a:rPr lang="en-US" sz="2800" dirty="0" err="1" smtClean="0">
                <a:solidFill>
                  <a:srgbClr val="0D3235"/>
                </a:solidFill>
                <a:latin typeface="Trebuchet MS"/>
              </a:rPr>
              <a:t>électrons</a:t>
            </a:r>
            <a:endParaRPr lang="en-US" sz="2800" dirty="0" smtClean="0">
              <a:solidFill>
                <a:srgbClr val="0D3235"/>
              </a:solidFill>
              <a:latin typeface="Trebuchet MS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rebuchet MS"/>
              </a:rPr>
              <a:t>Protons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and </a:t>
            </a:r>
            <a:r>
              <a:rPr lang="en-US" sz="2800" dirty="0" smtClean="0">
                <a:solidFill>
                  <a:srgbClr val="0000FF"/>
                </a:solidFill>
                <a:latin typeface="Trebuchet MS"/>
              </a:rPr>
              <a:t>neutrons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are made of </a:t>
            </a:r>
            <a:r>
              <a:rPr lang="en-US" sz="2800" dirty="0" smtClean="0">
                <a:solidFill>
                  <a:srgbClr val="660066"/>
                </a:solidFill>
                <a:latin typeface="Trebuchet MS"/>
              </a:rPr>
              <a:t>quarks</a:t>
            </a:r>
            <a:endParaRPr lang="en-US" sz="2800" dirty="0" smtClean="0">
              <a:solidFill>
                <a:srgbClr val="030D0D"/>
              </a:solidFill>
              <a:latin typeface="Trebuchet MS"/>
            </a:endParaRPr>
          </a:p>
          <a:p>
            <a:pPr>
              <a:buClr>
                <a:srgbClr val="CB0000"/>
              </a:buClr>
            </a:pPr>
            <a:r>
              <a:rPr lang="en-US" sz="2800" dirty="0" smtClean="0">
                <a:solidFill>
                  <a:srgbClr val="FF0000"/>
                </a:solidFill>
                <a:latin typeface="Trebuchet MS"/>
              </a:rPr>
              <a:t>Protons</a:t>
            </a:r>
            <a:r>
              <a:rPr lang="en-US" sz="2800" dirty="0" smtClean="0">
                <a:solidFill>
                  <a:srgbClr val="030D0D"/>
                </a:solidFill>
                <a:latin typeface="Trebuchet MS"/>
              </a:rPr>
              <a:t> and </a:t>
            </a:r>
            <a:r>
              <a:rPr lang="en-US" sz="2800" dirty="0" smtClean="0">
                <a:solidFill>
                  <a:srgbClr val="0000FF"/>
                </a:solidFill>
                <a:latin typeface="Trebuchet MS"/>
              </a:rPr>
              <a:t>neutrons</a:t>
            </a:r>
            <a:r>
              <a:rPr lang="en-US" sz="2800" dirty="0" smtClean="0">
                <a:solidFill>
                  <a:srgbClr val="030D0D"/>
                </a:solidFill>
                <a:latin typeface="Trebuchet MS"/>
              </a:rPr>
              <a:t> belong to </a:t>
            </a:r>
            <a:r>
              <a:rPr lang="en-US" sz="2800" dirty="0" smtClean="0">
                <a:solidFill>
                  <a:srgbClr val="008000"/>
                </a:solidFill>
                <a:latin typeface="Trebuchet MS"/>
              </a:rPr>
              <a:t>hadrons</a:t>
            </a:r>
          </a:p>
        </p:txBody>
      </p:sp>
      <p:pic>
        <p:nvPicPr>
          <p:cNvPr id="21" name="Content Placeholder 11" descr="m81_hst_big.jpg"/>
          <p:cNvPicPr>
            <a:picLocks noChangeAspect="1"/>
          </p:cNvPicPr>
          <p:nvPr/>
        </p:nvPicPr>
        <p:blipFill>
          <a:blip r:embed="rId3"/>
          <a:srcRect l="14392" t="25446" r="18350" b="23121"/>
          <a:stretch>
            <a:fillRect/>
          </a:stretch>
        </p:blipFill>
        <p:spPr bwMode="auto">
          <a:xfrm>
            <a:off x="4830235" y="1325047"/>
            <a:ext cx="3048000" cy="2330842"/>
          </a:xfrm>
          <a:prstGeom prst="ellipse">
            <a:avLst/>
          </a:prstGeom>
          <a:noFill/>
          <a:ln w="63500" cap="rnd">
            <a:noFill/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2" name="Straight Connector 21"/>
          <p:cNvCxnSpPr/>
          <p:nvPr/>
        </p:nvCxnSpPr>
        <p:spPr bwMode="auto">
          <a:xfrm>
            <a:off x="6447368" y="2374914"/>
            <a:ext cx="2362200" cy="14478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16200000" flipH="1">
            <a:off x="5685369" y="3136917"/>
            <a:ext cx="2362200" cy="8382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Picture 23" descr="lithiu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637" y="1477453"/>
            <a:ext cx="1619250" cy="1829753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 bwMode="auto">
          <a:xfrm>
            <a:off x="5381488" y="4093858"/>
            <a:ext cx="296563" cy="296562"/>
          </a:xfrm>
          <a:prstGeom prst="ellipse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-65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797514" y="4778397"/>
            <a:ext cx="296563" cy="296562"/>
          </a:xfrm>
          <a:prstGeom prst="ellipse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-65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4808956" y="3932320"/>
            <a:ext cx="1447800" cy="1447800"/>
          </a:xfrm>
          <a:prstGeom prst="ellipse">
            <a:avLst/>
          </a:prstGeom>
          <a:noFill/>
          <a:ln w="44450" cap="flat" cmpd="sng" algn="ctr">
            <a:solidFill>
              <a:srgbClr val="FF2D2D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glow" dir="t">
              <a:rot lat="0" lon="0" rev="0"/>
            </a:lightRig>
          </a:scene3d>
          <a:sp3d prstMaterial="dkEdge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-65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5001580" y="4778397"/>
            <a:ext cx="296563" cy="296562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-65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484535" y="5369983"/>
            <a:ext cx="1717586" cy="1225610"/>
            <a:chOff x="7471831" y="1200151"/>
            <a:chExt cx="1717585" cy="1225610"/>
          </a:xfrm>
        </p:grpSpPr>
        <p:sp>
          <p:nvSpPr>
            <p:cNvPr id="37" name="Oval 5"/>
            <p:cNvSpPr>
              <a:spLocks noChangeArrowheads="1"/>
            </p:cNvSpPr>
            <p:nvPr/>
          </p:nvSpPr>
          <p:spPr bwMode="auto">
            <a:xfrm>
              <a:off x="7615767" y="1371601"/>
              <a:ext cx="42863" cy="42863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7863417" y="1200151"/>
              <a:ext cx="11392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smtClean="0">
                  <a:solidFill>
                    <a:srgbClr val="FF0000"/>
                  </a:solidFill>
                  <a:latin typeface="Helvetica" charset="0"/>
                </a:rPr>
                <a:t>protons</a:t>
              </a:r>
              <a:endParaRPr lang="en-US" sz="3200" dirty="0">
                <a:solidFill>
                  <a:srgbClr val="FEFF00"/>
                </a:solidFill>
                <a:latin typeface="Helvetica" charset="0"/>
              </a:endParaRPr>
            </a:p>
          </p:txBody>
        </p:sp>
        <p:sp>
          <p:nvSpPr>
            <p:cNvPr id="39" name="Rectangle 10"/>
            <p:cNvSpPr>
              <a:spLocks noChangeArrowheads="1"/>
            </p:cNvSpPr>
            <p:nvPr/>
          </p:nvSpPr>
          <p:spPr bwMode="auto">
            <a:xfrm>
              <a:off x="7863417" y="1606551"/>
              <a:ext cx="128184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smtClean="0">
                  <a:solidFill>
                    <a:srgbClr val="0000FF"/>
                  </a:solidFill>
                  <a:latin typeface="Helvetica" charset="0"/>
                </a:rPr>
                <a:t>neutrons</a:t>
              </a:r>
              <a:endParaRPr lang="en-US" sz="2000" dirty="0">
                <a:solidFill>
                  <a:srgbClr val="0000FF"/>
                </a:solidFill>
                <a:latin typeface="Helvetica" charset="0"/>
              </a:endParaRPr>
            </a:p>
          </p:txBody>
        </p:sp>
        <p:sp>
          <p:nvSpPr>
            <p:cNvPr id="40" name="Rectangle 11"/>
            <p:cNvSpPr>
              <a:spLocks noChangeArrowheads="1"/>
            </p:cNvSpPr>
            <p:nvPr/>
          </p:nvSpPr>
          <p:spPr bwMode="auto">
            <a:xfrm>
              <a:off x="7863413" y="2025651"/>
              <a:ext cx="13260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charset="0"/>
                </a:rPr>
                <a:t>electrons</a:t>
              </a:r>
              <a:endPara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</a:endParaRPr>
            </a:p>
          </p:txBody>
        </p:sp>
        <p:sp>
          <p:nvSpPr>
            <p:cNvPr id="41" name="Oval 7"/>
            <p:cNvSpPr>
              <a:spLocks noChangeArrowheads="1"/>
            </p:cNvSpPr>
            <p:nvPr/>
          </p:nvSpPr>
          <p:spPr bwMode="auto">
            <a:xfrm>
              <a:off x="7471831" y="2091268"/>
              <a:ext cx="292100" cy="279400"/>
            </a:xfrm>
            <a:prstGeom prst="ellipse">
              <a:avLst/>
            </a:prstGeom>
            <a:gradFill flip="none" rotWithShape="1">
              <a:gsLst>
                <a:gs pos="58000">
                  <a:schemeClr val="tx1">
                    <a:lumMod val="85000"/>
                    <a:lumOff val="15000"/>
                  </a:schemeClr>
                </a:gs>
                <a:gs pos="4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7471831" y="1684868"/>
              <a:ext cx="292100" cy="279400"/>
            </a:xfrm>
            <a:prstGeom prst="ellipse">
              <a:avLst/>
            </a:prstGeom>
            <a:gradFill flip="none" rotWithShape="1">
              <a:gsLst>
                <a:gs pos="63000">
                  <a:srgbClr val="0000FF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7"/>
            <p:cNvSpPr>
              <a:spLocks noChangeArrowheads="1"/>
            </p:cNvSpPr>
            <p:nvPr/>
          </p:nvSpPr>
          <p:spPr bwMode="auto">
            <a:xfrm>
              <a:off x="7471831" y="1278468"/>
              <a:ext cx="292100" cy="279400"/>
            </a:xfrm>
            <a:prstGeom prst="ellipse">
              <a:avLst/>
            </a:prstGeom>
            <a:gradFill flip="none" rotWithShape="1">
              <a:gsLst>
                <a:gs pos="58000">
                  <a:srgbClr val="FF0000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C.-E. Wulz</a:t>
            </a:r>
            <a:endParaRPr lang="en-US" b="0" i="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0F4DC7-34CC-5941-A0F4-F925217C41AF}" type="slidenum">
              <a:rPr lang="en-US" smtClean="0"/>
              <a:pPr>
                <a:defRPr/>
              </a:pPr>
              <a:t>4</a:t>
            </a:fld>
            <a:endParaRPr lang="en-US" b="0" i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0405E-6 L 0.17812 0.2774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F7D06C5-E028-AA4C-B61B-0C5ACF483438}" type="slidenum">
              <a:rPr lang="en-US" smtClean="0">
                <a:latin typeface="Arial" charset="0"/>
              </a:rPr>
              <a:pPr/>
              <a:t>5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18" name="Rectangle 8"/>
          <p:cNvSpPr txBox="1">
            <a:spLocks noChangeArrowheads="1"/>
          </p:cNvSpPr>
          <p:nvPr/>
        </p:nvSpPr>
        <p:spPr bwMode="auto">
          <a:xfrm>
            <a:off x="1168402" y="2819356"/>
            <a:ext cx="761999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How can we find these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constituents? Can we see them?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E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dirty="0" smtClean="0">
                <a:latin typeface="Arial" charset="0"/>
              </a:rPr>
              <a:t>C.-E. Wulz</a:t>
            </a:r>
            <a:endParaRPr lang="en-US" b="0" i="0" dirty="0" smtClean="0">
              <a:latin typeface="Arial" charset="0"/>
            </a:endParaRP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F7D06C5-E028-AA4C-B61B-0C5ACF483438}" type="slidenum">
              <a:rPr lang="en-US" smtClean="0">
                <a:latin typeface="Arial" charset="0"/>
              </a:rPr>
              <a:pPr/>
              <a:t>6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34823" name="Rectangle 13"/>
          <p:cNvSpPr>
            <a:spLocks noChangeArrowheads="1"/>
          </p:cNvSpPr>
          <p:nvPr/>
        </p:nvSpPr>
        <p:spPr bwMode="auto">
          <a:xfrm>
            <a:off x="897466" y="724439"/>
            <a:ext cx="2218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Trebuchet MS"/>
              </a:rPr>
              <a:t>Microscope</a:t>
            </a:r>
            <a:endParaRPr lang="en-US" sz="22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7" name="Picture 12" descr="140px-Microscope_Zeiss_1879">
            <a:hlinkClick r:id="rId3" tooltip="Großes Mikroskop von Carl Zeiss von 1879 mit Optiken berechnet von Ernst Abbe.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 l="-11964" r="-10561"/>
          <a:stretch>
            <a:fillRect/>
          </a:stretch>
        </p:blipFill>
        <p:spPr>
          <a:xfrm>
            <a:off x="820229" y="1185339"/>
            <a:ext cx="1673204" cy="2829455"/>
          </a:xfrm>
          <a:prstGeom prst="rect">
            <a:avLst/>
          </a:prstGeom>
        </p:spPr>
      </p:pic>
      <p:pic>
        <p:nvPicPr>
          <p:cNvPr id="19" name="Picture 18" descr="EHECBakteri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131" y="1202275"/>
            <a:ext cx="2658533" cy="2658533"/>
          </a:xfrm>
          <a:prstGeom prst="rect">
            <a:avLst/>
          </a:prstGeom>
        </p:spPr>
      </p:pic>
      <p:pic>
        <p:nvPicPr>
          <p:cNvPr id="21" name="Picture 20" descr="Joghurtbakterien_Lichtmikrosko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5906" y="1584371"/>
            <a:ext cx="2443634" cy="2174835"/>
          </a:xfrm>
          <a:prstGeom prst="rect">
            <a:avLst/>
          </a:prstGeom>
        </p:spPr>
      </p:pic>
      <p:pic>
        <p:nvPicPr>
          <p:cNvPr id="25" name="Picture 24" descr="Goldatome_Nanodräht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2261" y="4368807"/>
            <a:ext cx="3021075" cy="222605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22868" y="4029846"/>
            <a:ext cx="3819032" cy="2604177"/>
            <a:chOff x="5828734" y="3728894"/>
            <a:chExt cx="3819032" cy="2604177"/>
          </a:xfrm>
        </p:grpSpPr>
        <p:pic>
          <p:nvPicPr>
            <p:cNvPr id="20" name="Picture 19" descr="Rasterelektronenmikroskop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28734" y="3728894"/>
              <a:ext cx="3535400" cy="2604177"/>
            </a:xfrm>
            <a:prstGeom prst="rect">
              <a:avLst/>
            </a:prstGeom>
          </p:spPr>
        </p:pic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5858932" y="5495406"/>
              <a:ext cx="3788834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  <a:latin typeface="Trebuchet MS"/>
                </a:rPr>
                <a:t>Scanning tunneling microscope</a:t>
              </a:r>
              <a:endParaRPr lang="en-US" sz="2200" dirty="0">
                <a:solidFill>
                  <a:schemeClr val="bg1"/>
                </a:solidFill>
                <a:latin typeface="Trebuchet MS"/>
              </a:endParaRPr>
            </a:p>
          </p:txBody>
        </p:sp>
      </p:grpSp>
      <p:pic>
        <p:nvPicPr>
          <p:cNvPr id="27" name="Picture 7" descr="140px-Elektronenmikroskop">
            <a:hlinkClick r:id="rId9" tooltip="Transmissions-elektronenmikroskop (TEM)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0"/>
          <a:srcRect/>
          <a:stretch>
            <a:fillRect/>
          </a:stretch>
        </p:blipFill>
        <p:spPr>
          <a:xfrm>
            <a:off x="5006455" y="744537"/>
            <a:ext cx="1138237" cy="4752975"/>
          </a:xfrm>
          <a:prstGeom prst="rect">
            <a:avLst/>
          </a:prstGeom>
        </p:spPr>
      </p:pic>
      <p:sp>
        <p:nvSpPr>
          <p:cNvPr id="22" name="Rectangle 13"/>
          <p:cNvSpPr>
            <a:spLocks noChangeArrowheads="1"/>
          </p:cNvSpPr>
          <p:nvPr/>
        </p:nvSpPr>
        <p:spPr bwMode="auto">
          <a:xfrm rot="16200000">
            <a:off x="4273524" y="2546845"/>
            <a:ext cx="33909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rebuchet MS"/>
              </a:rPr>
              <a:t>Electron microscope</a:t>
            </a:r>
            <a:endParaRPr lang="en-US" sz="2200" dirty="0">
              <a:solidFill>
                <a:schemeClr val="bg1"/>
              </a:solidFill>
              <a:latin typeface="Trebuchet MS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2252136" y="2709333"/>
            <a:ext cx="846667" cy="158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5943603" y="914399"/>
            <a:ext cx="812800" cy="64346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4825999" y="6231457"/>
            <a:ext cx="1422400" cy="158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2404535" y="2981184"/>
            <a:ext cx="27008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rgbClr val="000090"/>
                </a:solidFill>
                <a:latin typeface="Trebuchet MS"/>
              </a:rPr>
              <a:t>Yoghurt bacteria</a:t>
            </a:r>
            <a:endParaRPr lang="en-US" sz="2200" dirty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502400" y="3311392"/>
            <a:ext cx="23198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rebuchet MS"/>
              </a:rPr>
              <a:t>EHEC bacteria</a:t>
            </a:r>
            <a:endParaRPr lang="en-US" sz="2200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7493001" y="4445923"/>
            <a:ext cx="1930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rebuchet MS"/>
              </a:rPr>
              <a:t>Gold atoms</a:t>
            </a:r>
            <a:endParaRPr lang="en-US" sz="2200" dirty="0">
              <a:solidFill>
                <a:schemeClr val="bg1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0F4DC7-34CC-5941-A0F4-F925217C41AF}" type="slidenum">
              <a:rPr lang="en-US" smtClean="0"/>
              <a:pPr>
                <a:defRPr/>
              </a:pPr>
              <a:t>7</a:t>
            </a:fld>
            <a:endParaRPr lang="en-US" b="0" i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94394" y="2102910"/>
            <a:ext cx="362214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We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need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different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tools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to observe the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different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scales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of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things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. </a:t>
            </a:r>
          </a:p>
          <a:p>
            <a:endParaRPr lang="fr-FR" sz="2400" dirty="0" smtClean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  <a:p>
            <a:r>
              <a:rPr lang="fr-FR" sz="2400" dirty="0" err="1" smtClean="0">
                <a:solidFill>
                  <a:srgbClr val="FF0000"/>
                </a:solidFill>
                <a:latin typeface="Trebuchet MS"/>
              </a:rPr>
              <a:t>Accelerators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can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explore the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smallest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components of the </a:t>
            </a:r>
            <a:r>
              <a:rPr lang="fr-FR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universe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. </a:t>
            </a:r>
            <a:endParaRPr lang="fr-FR" sz="2400" dirty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23" name="Rectangle 22"/>
          <p:cNvSpPr txBox="1">
            <a:spLocks noChangeArrowheads="1"/>
          </p:cNvSpPr>
          <p:nvPr/>
        </p:nvSpPr>
        <p:spPr bwMode="auto">
          <a:xfrm>
            <a:off x="584201" y="65786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pic>
        <p:nvPicPr>
          <p:cNvPr id="29" name="Picture 28" descr="HubbleTelesc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5283200"/>
            <a:ext cx="1257300" cy="12573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96367" y="927100"/>
            <a:ext cx="5245634" cy="5930900"/>
            <a:chOff x="596366" y="927100"/>
            <a:chExt cx="5245634" cy="5930900"/>
          </a:xfrm>
        </p:grpSpPr>
        <p:grpSp>
          <p:nvGrpSpPr>
            <p:cNvPr id="26" name="Group 25"/>
            <p:cNvGrpSpPr/>
            <p:nvPr/>
          </p:nvGrpSpPr>
          <p:grpSpPr>
            <a:xfrm>
              <a:off x="596366" y="927100"/>
              <a:ext cx="5233987" cy="5930900"/>
              <a:chOff x="596366" y="927100"/>
              <a:chExt cx="5233987" cy="5930900"/>
            </a:xfrm>
          </p:grpSpPr>
          <p:pic>
            <p:nvPicPr>
              <p:cNvPr id="6" name="Picture 3" descr="CMS_ruler-[Converted]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96366" y="1003300"/>
                <a:ext cx="5233987" cy="5854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968499" y="927100"/>
                <a:ext cx="1155699" cy="254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6600"/>
                    </a:solidFill>
                    <a:latin typeface="Trebuchet MS"/>
                  </a:rPr>
                  <a:t>    BIG BANG      </a:t>
                </a:r>
                <a:endParaRPr lang="en-US" sz="10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435100" y="1835150"/>
                <a:ext cx="50165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6600"/>
                    </a:solidFill>
                    <a:latin typeface="Trebuchet MS"/>
                  </a:rPr>
                  <a:t>  </a:t>
                </a:r>
                <a:r>
                  <a:rPr lang="en-US" sz="1000" dirty="0" smtClean="0">
                    <a:solidFill>
                      <a:schemeClr val="tx1"/>
                    </a:solidFill>
                    <a:latin typeface="Trebuchet MS"/>
                  </a:rPr>
                  <a:t>LHC</a:t>
                </a:r>
                <a:r>
                  <a:rPr lang="en-US" sz="1000" dirty="0" smtClean="0">
                    <a:solidFill>
                      <a:srgbClr val="FF6600"/>
                    </a:solidFill>
                    <a:latin typeface="Trebuchet MS"/>
                  </a:rPr>
                  <a:t>    </a:t>
                </a:r>
                <a:endParaRPr lang="en-US" sz="10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</p:grpSp>
        <p:pic>
          <p:nvPicPr>
            <p:cNvPr id="27" name="Picture 26" descr="boys-girls-picture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502150" y="3500120"/>
              <a:ext cx="1339850" cy="10718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2" y="681562"/>
            <a:ext cx="8382000" cy="482600"/>
          </a:xfrm>
        </p:spPr>
        <p:txBody>
          <a:bodyPr/>
          <a:lstStyle/>
          <a:p>
            <a:r>
              <a:rPr lang="en-US" sz="3200" dirty="0" smtClean="0">
                <a:solidFill>
                  <a:srgbClr val="5AAEAE"/>
                </a:solidFill>
              </a:rPr>
              <a:t>Microscopes for the infinitely small:</a:t>
            </a: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Accelerators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584200" y="6540500"/>
            <a:ext cx="2146300" cy="304800"/>
          </a:xfrm>
          <a:noFill/>
        </p:spPr>
        <p:txBody>
          <a:bodyPr/>
          <a:lstStyle/>
          <a:p>
            <a:r>
              <a:rPr lang="de-CH" dirty="0" smtClean="0">
                <a:latin typeface="Arial" charset="0"/>
              </a:rPr>
              <a:t>C.-E. Wulz</a:t>
            </a:r>
            <a:endParaRPr lang="en-US" b="0" i="0" dirty="0" smtClean="0">
              <a:latin typeface="Arial" charset="0"/>
            </a:endParaRP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5064125" y="65405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7D06C5-E028-AA4C-B61B-0C5ACF483438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0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401243" y="1435099"/>
            <a:ext cx="7082357" cy="482600"/>
          </a:xfrm>
        </p:spPr>
        <p:txBody>
          <a:bodyPr/>
          <a:lstStyle/>
          <a:p>
            <a:r>
              <a:rPr lang="en-US" sz="3200" dirty="0" smtClean="0">
                <a:solidFill>
                  <a:srgbClr val="FFE530"/>
                </a:solidFill>
              </a:rPr>
              <a:t>Do you have a particle accelerator at home?</a:t>
            </a:r>
            <a:endParaRPr lang="en-US" sz="3200" dirty="0">
              <a:solidFill>
                <a:srgbClr val="FFE530"/>
              </a:solidFill>
              <a:latin typeface="Trebuchet MS"/>
            </a:endParaRPr>
          </a:p>
        </p:txBody>
      </p:sp>
      <p:sp>
        <p:nvSpPr>
          <p:cNvPr id="22" name="Date Placeholder 2"/>
          <p:cNvSpPr txBox="1">
            <a:spLocks/>
          </p:cNvSpPr>
          <p:nvPr/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C.-E. </a:t>
            </a:r>
            <a:r>
              <a:rPr kumimoji="0" lang="en-US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Wulz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Slide Number Placeholder 3"/>
          <p:cNvSpPr txBox="1">
            <a:spLocks/>
          </p:cNvSpPr>
          <p:nvPr/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FB2FF-174B-BA4D-A907-F69FDD0694C9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752604" y="3534837"/>
            <a:ext cx="7391403" cy="914400"/>
            <a:chOff x="2520" y="816"/>
            <a:chExt cx="4656" cy="576"/>
          </a:xfrm>
        </p:grpSpPr>
        <p:sp>
          <p:nvSpPr>
            <p:cNvPr id="8" name="AutoShape 9"/>
            <p:cNvSpPr>
              <a:spLocks noChangeArrowheads="1"/>
            </p:cNvSpPr>
            <p:nvPr/>
          </p:nvSpPr>
          <p:spPr bwMode="auto">
            <a:xfrm>
              <a:off x="3609" y="912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4272" y="816"/>
              <a:ext cx="576" cy="576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 flipH="1">
              <a:off x="4896" y="912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2520" y="870"/>
              <a:ext cx="95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Helvetica Neue" charset="0"/>
                </a:rPr>
                <a:t>p</a:t>
              </a:r>
              <a:r>
                <a:rPr lang="en-US" sz="2800" b="1" dirty="0" smtClean="0">
                  <a:solidFill>
                    <a:srgbClr val="FFFF00"/>
                  </a:solidFill>
                  <a:latin typeface="Helvetica Neue" charset="0"/>
                </a:rPr>
                <a:t>rotons</a:t>
              </a:r>
              <a:endParaRPr lang="en-US" sz="2800" b="1" dirty="0">
                <a:solidFill>
                  <a:srgbClr val="FFFF00"/>
                </a:solidFill>
                <a:latin typeface="Helvetica Neue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5643" y="870"/>
              <a:ext cx="153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Helvetica Neue" charset="0"/>
                </a:rPr>
                <a:t>p</a:t>
              </a:r>
              <a:r>
                <a:rPr lang="en-US" sz="2800" b="1" dirty="0" smtClean="0">
                  <a:solidFill>
                    <a:srgbClr val="FFFF00"/>
                  </a:solidFill>
                  <a:latin typeface="Helvetica Neue" charset="0"/>
                </a:rPr>
                <a:t>rotons</a:t>
              </a:r>
              <a:endParaRPr lang="en-US" sz="2800" b="1" dirty="0">
                <a:solidFill>
                  <a:srgbClr val="FFFF00"/>
                </a:solidFill>
                <a:latin typeface="Helvetica Neue" charset="0"/>
              </a:endParaRPr>
            </a:p>
          </p:txBody>
        </p:sp>
      </p:grpSp>
      <p:sp>
        <p:nvSpPr>
          <p:cNvPr id="13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RT_Moni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17738" y="1236130"/>
            <a:ext cx="3098800" cy="309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3" y="664633"/>
            <a:ext cx="7573432" cy="482600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From the television tube to the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grpSp>
        <p:nvGrpSpPr>
          <p:cNvPr id="22" name="Group 21"/>
          <p:cNvGrpSpPr/>
          <p:nvPr/>
        </p:nvGrpSpPr>
        <p:grpSpPr>
          <a:xfrm>
            <a:off x="623148" y="1444420"/>
            <a:ext cx="2834640" cy="2921719"/>
            <a:chOff x="877145" y="1376681"/>
            <a:chExt cx="2834640" cy="2921719"/>
          </a:xfrm>
        </p:grpSpPr>
        <p:pic>
          <p:nvPicPr>
            <p:cNvPr id="6" name="Picture 5" descr="TV_TUBE_forkid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145" y="1376681"/>
              <a:ext cx="2834640" cy="237744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1794932" y="1405467"/>
              <a:ext cx="609600" cy="4402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948265" y="2844801"/>
              <a:ext cx="321733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948264" y="2895605"/>
              <a:ext cx="1151467" cy="1219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737733" y="3074400"/>
              <a:ext cx="711198" cy="122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302931" y="3437472"/>
              <a:ext cx="1151467" cy="3386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794931" y="3234272"/>
              <a:ext cx="745066" cy="3386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55068" y="4178300"/>
            <a:ext cx="5063067" cy="2679700"/>
            <a:chOff x="4182532" y="2032000"/>
            <a:chExt cx="5063067" cy="26797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4182532" y="4453467"/>
              <a:ext cx="1608667" cy="25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pic>
          <p:nvPicPr>
            <p:cNvPr id="7" name="Picture 6" descr="TVtub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3192" y="2032000"/>
              <a:ext cx="4962407" cy="2679700"/>
            </a:xfrm>
            <a:prstGeom prst="rect">
              <a:avLst/>
            </a:prstGeom>
          </p:spPr>
        </p:pic>
      </p:grp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371326" y="1433014"/>
            <a:ext cx="304641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0" dirty="0" smtClean="0">
                <a:solidFill>
                  <a:srgbClr val="FFE530"/>
                </a:solidFill>
                <a:latin typeface="Trebuchet MS"/>
              </a:rPr>
              <a:t>Electrons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are emitted from a heated wire and are attracted by the positive pole (grid). Some go through the holes and hit a fluorescent screen. The picture is thus created.</a:t>
            </a:r>
          </a:p>
          <a:p>
            <a:endParaRPr lang="en-US" sz="2400" b="0" dirty="0" smtClean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828519" y="5446219"/>
            <a:ext cx="304641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solidFill>
                  <a:srgbClr val="F4D433"/>
                </a:solidFill>
                <a:latin typeface="Trebuchet MS"/>
              </a:rPr>
              <a:t>Magnets 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deflect the particle beam and focus it. </a:t>
            </a:r>
          </a:p>
          <a:p>
            <a:endParaRPr lang="en-US" sz="2400" b="0" dirty="0" smtClean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pic>
        <p:nvPicPr>
          <p:cNvPr id="26" name="Picture 25" descr="heros_magnet-kra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32" y="4492573"/>
            <a:ext cx="2717800" cy="1880717"/>
          </a:xfrm>
          <a:prstGeom prst="rect">
            <a:avLst/>
          </a:prstGeom>
        </p:spPr>
      </p:pic>
      <p:sp>
        <p:nvSpPr>
          <p:cNvPr id="20" name="Rectangle 22"/>
          <p:cNvSpPr txBox="1">
            <a:spLocks noChangeArrowheads="1"/>
          </p:cNvSpPr>
          <p:nvPr/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013201" y="6604000"/>
            <a:ext cx="2404533" cy="25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pitchFamily="-106" charset="0"/>
            </a:endParaRPr>
          </a:p>
        </p:txBody>
      </p:sp>
      <p:sp>
        <p:nvSpPr>
          <p:cNvPr id="25" name="Rectangle 23"/>
          <p:cNvSpPr txBox="1">
            <a:spLocks noChangeArrowheads="1"/>
          </p:cNvSpPr>
          <p:nvPr/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58F7E0-D61F-6E43-8EA6-C85A5A34E039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9" name="Rectangle 22"/>
          <p:cNvSpPr txBox="1">
            <a:spLocks noChangeArrowheads="1"/>
          </p:cNvSpPr>
          <p:nvPr/>
        </p:nvSpPr>
        <p:spPr bwMode="auto">
          <a:xfrm>
            <a:off x="87079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EYH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pitchFamily="-106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Optima Medium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rain_s">
  <a:themeElements>
    <a:clrScheme name="train_s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_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train_s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_s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_s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_s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_s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rain_s">
  <a:themeElements>
    <a:clrScheme name="train_s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_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train_s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_s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_s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_s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_s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Office\Vorlagen\Leere Präsentation.pot</Template>
  <TotalTime>23564</TotalTime>
  <Words>1594</Words>
  <Application>Microsoft Macintosh PowerPoint</Application>
  <PresentationFormat>A4 Paper (210x297 mm)</PresentationFormat>
  <Paragraphs>304</Paragraphs>
  <Slides>38</Slides>
  <Notes>32</Notes>
  <HiddenSlides>0</HiddenSlides>
  <MMClips>0</MMClips>
  <ScaleCrop>false</ScaleCrop>
  <HeadingPairs>
    <vt:vector size="4" baseType="variant">
      <vt:variant>
        <vt:lpstr>Design Template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Leere Präsentation</vt:lpstr>
      <vt:lpstr>1_Blank Presentation</vt:lpstr>
      <vt:lpstr>2_Leere Präsentation</vt:lpstr>
      <vt:lpstr>train_s</vt:lpstr>
      <vt:lpstr>1_train_s</vt:lpstr>
      <vt:lpstr>Slide 1</vt:lpstr>
      <vt:lpstr>Slide 2</vt:lpstr>
      <vt:lpstr>Slide 3</vt:lpstr>
      <vt:lpstr>Slide 4</vt:lpstr>
      <vt:lpstr>Slide 5</vt:lpstr>
      <vt:lpstr>Slide 6</vt:lpstr>
      <vt:lpstr>Microscopes for the infinitely small: Accelerators</vt:lpstr>
      <vt:lpstr>Do you have a particle accelerator at home?</vt:lpstr>
      <vt:lpstr>From the television tube to the LHC</vt:lpstr>
      <vt:lpstr>Battery</vt:lpstr>
      <vt:lpstr>CERN – Linac 2</vt:lpstr>
      <vt:lpstr>Slide 12</vt:lpstr>
      <vt:lpstr>Slide 13</vt:lpstr>
      <vt:lpstr>Slide 14</vt:lpstr>
      <vt:lpstr>Slide 15</vt:lpstr>
      <vt:lpstr>ATLAS Detector</vt:lpstr>
      <vt:lpstr>CMS Detector </vt:lpstr>
      <vt:lpstr>Slide 18</vt:lpstr>
      <vt:lpstr>Slide 19</vt:lpstr>
      <vt:lpstr>Slide 20</vt:lpstr>
      <vt:lpstr>The components of everything we know   for example, humans, stars, planets, …</vt:lpstr>
      <vt:lpstr>Slide 22</vt:lpstr>
      <vt:lpstr>The result – the universe!</vt:lpstr>
      <vt:lpstr>Slide 24</vt:lpstr>
      <vt:lpstr>Slide 25</vt:lpstr>
      <vt:lpstr>The LHC is a time machine!</vt:lpstr>
      <vt:lpstr>13.7 billion years ago there were more particles in the universe than today …</vt:lpstr>
      <vt:lpstr>Particles from space</vt:lpstr>
      <vt:lpstr>Slide 29</vt:lpstr>
      <vt:lpstr>What keeps the protons, the neutrons and the atomic nuclei together?</vt:lpstr>
      <vt:lpstr>What keeps the protons, the neutrons and the atomic nuclei together?</vt:lpstr>
      <vt:lpstr>Slide 32</vt:lpstr>
      <vt:lpstr>Slide 33</vt:lpstr>
      <vt:lpstr>Dark matter</vt:lpstr>
      <vt:lpstr>Dark matter (23%)</vt:lpstr>
      <vt:lpstr>The universe is expanding</vt:lpstr>
      <vt:lpstr>Slide 37</vt:lpstr>
      <vt:lpstr>Slide 38</vt:lpstr>
    </vt:vector>
  </TitlesOfParts>
  <Manager/>
  <Company>hephy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 Physics Overview</dc:title>
  <dc:subject>Advanced Study Institute, Prag, July 2001</dc:subject>
  <dc:creator>wulz</dc:creator>
  <cp:keywords/>
  <dc:description/>
  <cp:lastModifiedBy>Claudia-E. Wulz</cp:lastModifiedBy>
  <cp:revision>2481</cp:revision>
  <cp:lastPrinted>2007-03-28T14:58:24Z</cp:lastPrinted>
  <dcterms:created xsi:type="dcterms:W3CDTF">2011-11-14T10:48:57Z</dcterms:created>
  <dcterms:modified xsi:type="dcterms:W3CDTF">2011-11-14T10:56:09Z</dcterms:modified>
  <cp:category/>
</cp:coreProperties>
</file>