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774" r:id="rId2"/>
    <p:sldMasterId id="2147483810" r:id="rId3"/>
  </p:sldMasterIdLst>
  <p:notesMasterIdLst>
    <p:notesMasterId r:id="rId49"/>
  </p:notesMasterIdLst>
  <p:handoutMasterIdLst>
    <p:handoutMasterId r:id="rId50"/>
  </p:handoutMasterIdLst>
  <p:sldIdLst>
    <p:sldId id="772" r:id="rId4"/>
    <p:sldId id="884" r:id="rId5"/>
    <p:sldId id="887" r:id="rId6"/>
    <p:sldId id="886" r:id="rId7"/>
    <p:sldId id="648" r:id="rId8"/>
    <p:sldId id="876" r:id="rId9"/>
    <p:sldId id="780" r:id="rId10"/>
    <p:sldId id="860" r:id="rId11"/>
    <p:sldId id="845" r:id="rId12"/>
    <p:sldId id="855" r:id="rId13"/>
    <p:sldId id="708" r:id="rId14"/>
    <p:sldId id="750" r:id="rId15"/>
    <p:sldId id="755" r:id="rId16"/>
    <p:sldId id="752" r:id="rId17"/>
    <p:sldId id="833" r:id="rId18"/>
    <p:sldId id="740" r:id="rId19"/>
    <p:sldId id="737" r:id="rId20"/>
    <p:sldId id="885" r:id="rId21"/>
    <p:sldId id="893" r:id="rId22"/>
    <p:sldId id="866" r:id="rId23"/>
    <p:sldId id="867" r:id="rId24"/>
    <p:sldId id="868" r:id="rId25"/>
    <p:sldId id="869" r:id="rId26"/>
    <p:sldId id="870" r:id="rId27"/>
    <p:sldId id="871" r:id="rId28"/>
    <p:sldId id="863" r:id="rId29"/>
    <p:sldId id="862" r:id="rId30"/>
    <p:sldId id="872" r:id="rId31"/>
    <p:sldId id="873" r:id="rId32"/>
    <p:sldId id="766" r:id="rId33"/>
    <p:sldId id="815" r:id="rId34"/>
    <p:sldId id="720" r:id="rId35"/>
    <p:sldId id="745" r:id="rId36"/>
    <p:sldId id="829" r:id="rId37"/>
    <p:sldId id="830" r:id="rId38"/>
    <p:sldId id="877" r:id="rId39"/>
    <p:sldId id="727" r:id="rId40"/>
    <p:sldId id="828" r:id="rId41"/>
    <p:sldId id="849" r:id="rId42"/>
    <p:sldId id="880" r:id="rId43"/>
    <p:sldId id="882" r:id="rId44"/>
    <p:sldId id="889" r:id="rId45"/>
    <p:sldId id="890" r:id="rId46"/>
    <p:sldId id="888" r:id="rId47"/>
    <p:sldId id="874" r:id="rId48"/>
  </p:sldIdLst>
  <p:sldSz cx="9906000" cy="6858000" type="A4"/>
  <p:notesSz cx="9779000" cy="6645275"/>
  <p:defaultTextStyle>
    <a:defPPr>
      <a:defRPr lang="en-US"/>
    </a:defPPr>
    <a:lvl1pPr algn="l" rtl="0" eaLnBrk="0" fontAlgn="base" hangingPunct="0">
      <a:spcBef>
        <a:spcPct val="0"/>
      </a:spcBef>
      <a:spcAft>
        <a:spcPct val="0"/>
      </a:spcAft>
      <a:defRPr sz="1400" b="1" kern="1200">
        <a:solidFill>
          <a:srgbClr val="DDFFF6"/>
        </a:solidFill>
        <a:latin typeface="Times New Roman" charset="0"/>
        <a:ea typeface="+mn-ea"/>
        <a:cs typeface="+mn-c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73"/>
    <a:srgbClr val="4961C5"/>
    <a:srgbClr val="311B9B"/>
    <a:srgbClr val="5672E3"/>
    <a:srgbClr val="FFF9B1"/>
    <a:srgbClr val="00BF00"/>
    <a:srgbClr val="FF9C54"/>
    <a:srgbClr val="27BCFF"/>
    <a:srgbClr val="FFED94"/>
    <a:srgbClr val="AC5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89780" autoAdjust="0"/>
  </p:normalViewPr>
  <p:slideViewPr>
    <p:cSldViewPr snapToGrid="0">
      <p:cViewPr>
        <p:scale>
          <a:sx n="75" d="100"/>
          <a:sy n="75" d="100"/>
        </p:scale>
        <p:origin x="-744" y="-520"/>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16"/>
    </p:cViewPr>
  </p:sorterViewPr>
  <p:notesViewPr>
    <p:cSldViewPr snapToGrid="0">
      <p:cViewPr varScale="1">
        <p:scale>
          <a:sx n="99" d="100"/>
          <a:sy n="99" d="100"/>
        </p:scale>
        <p:origin x="-440" y="-104"/>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0A3E189B-957C-8846-8E40-2FACCD4E4F3F}" type="datetimeFigureOut">
              <a:rPr lang="en-US" smtClean="0"/>
              <a:pPr/>
              <a:t>20.12.13</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9FEE2B5A-9A35-204B-AEEB-54B39127AE09}" type="slidenum">
              <a:rPr lang="en-US" smtClean="0"/>
              <a:pPr/>
              <a:t>‹#›</a:t>
            </a:fld>
            <a:endParaRPr lang="en-US"/>
          </a:p>
        </p:txBody>
      </p:sp>
    </p:spTree>
    <p:extLst>
      <p:ext uri="{BB962C8B-B14F-4D97-AF65-F5344CB8AC3E}">
        <p14:creationId xmlns:p14="http://schemas.microsoft.com/office/powerpoint/2010/main" val="32047116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fld id="{CEC5A135-E164-3A4F-9140-D3C64C26ABF8}" type="slidenum">
              <a:rPr lang="de-DE"/>
              <a:pPr>
                <a:defRPr/>
              </a:pPr>
              <a:t>‹#›</a:t>
            </a:fld>
            <a:endParaRPr lang="de-DE"/>
          </a:p>
        </p:txBody>
      </p:sp>
    </p:spTree>
    <p:extLst>
      <p:ext uri="{BB962C8B-B14F-4D97-AF65-F5344CB8AC3E}">
        <p14:creationId xmlns:p14="http://schemas.microsoft.com/office/powerpoint/2010/main" val="243751926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planck.cf.ac.uk/mission" TargetMode="External"/><Relationship Id="rId4" Type="http://schemas.openxmlformats.org/officeDocument/2006/relationships/hyperlink" Target="http://planck.cf.ac.uk/science/cmb" TargetMode="External"/><Relationship Id="rId5" Type="http://schemas.openxmlformats.org/officeDocument/2006/relationships/hyperlink" Target="http://planck.cf.ac.uk/mission/instruments" TargetMode="External"/><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1</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11</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r>
              <a:rPr lang="en-US" sz="1200" b="0" kern="1200" dirty="0" smtClean="0">
                <a:solidFill>
                  <a:schemeClr val="tx1"/>
                </a:solidFill>
                <a:latin typeface="Times New Roman" pitchFamily="-106" charset="0"/>
                <a:ea typeface="ＭＳ Ｐゴシック" charset="-128"/>
                <a:cs typeface="ＭＳ Ｐゴシック" charset="-128"/>
              </a:rPr>
              <a:t>Das </a:t>
            </a:r>
            <a:r>
              <a:rPr lang="en-US" sz="1200" b="0" kern="1200" dirty="0" err="1" smtClean="0">
                <a:solidFill>
                  <a:schemeClr val="tx1"/>
                </a:solidFill>
                <a:latin typeface="Times New Roman" pitchFamily="-106" charset="0"/>
                <a:ea typeface="ＭＳ Ｐゴシック" charset="-128"/>
                <a:cs typeface="ＭＳ Ｐゴシック" charset="-128"/>
              </a:rPr>
              <a:t>Standardmodell</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Theorie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starken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schwachen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und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elektromagnetischen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Kräfte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formuliert</a:t>
            </a:r>
            <a:r>
              <a:rPr lang="en-US" sz="1200" b="0" kern="1200" dirty="0" smtClean="0">
                <a:solidFill>
                  <a:schemeClr val="tx1"/>
                </a:solidFill>
                <a:latin typeface="Times New Roman" pitchFamily="-106" charset="0"/>
                <a:ea typeface="ＭＳ Ｐゴシック" charset="-128"/>
                <a:cs typeface="ＭＳ Ｐゴシック" charset="-128"/>
              </a:rPr>
              <a:t> in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Sprache</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Quantenfeldtheorien</a:t>
            </a:r>
            <a:r>
              <a:rPr lang="en-US" sz="1200" b="0" kern="1200" dirty="0" smtClean="0">
                <a:solidFill>
                  <a:schemeClr val="tx1"/>
                </a:solidFill>
                <a:latin typeface="Times New Roman" pitchFamily="-106" charset="0"/>
                <a:ea typeface="ＭＳ Ｐゴシック" charset="-128"/>
                <a:cs typeface="ＭＳ Ｐゴシック" charset="-128"/>
              </a:rPr>
              <a:t>, und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Elementarteilchen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a:t>
            </a:r>
            <a:r>
              <a:rPr lang="en-US" sz="1200" b="0" kern="1200" dirty="0" smtClean="0">
                <a:solidFill>
                  <a:schemeClr val="tx1"/>
                </a:solidFill>
                <a:latin typeface="Times New Roman" pitchFamily="-106" charset="0"/>
                <a:ea typeface="ＭＳ Ｐゴシック" charset="-128"/>
                <a:cs typeface="ＭＳ Ｐゴシック" charset="-128"/>
              </a:rPr>
              <a:t> die an </a:t>
            </a:r>
            <a:r>
              <a:rPr lang="en-US" sz="1200" b="0" kern="1200" dirty="0" err="1" smtClean="0">
                <a:solidFill>
                  <a:schemeClr val="tx1"/>
                </a:solidFill>
                <a:latin typeface="Times New Roman" pitchFamily="-106" charset="0"/>
                <a:ea typeface="ＭＳ Ｐゴシック" charset="-128"/>
                <a:cs typeface="ＭＳ Ｐゴシック" charset="-128"/>
              </a:rPr>
              <a:t>diesen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teilnehmen</a:t>
            </a:r>
            <a:r>
              <a:rPr lang="en-US" sz="1200" b="0" kern="1200" dirty="0" smtClean="0">
                <a:solidFill>
                  <a:schemeClr val="tx1"/>
                </a:solidFill>
                <a:latin typeface="Times New Roman" pitchFamily="-106" charset="0"/>
                <a:ea typeface="ＭＳ Ｐゴシック" charset="-128"/>
                <a:cs typeface="ＭＳ Ｐゴシック" charset="-128"/>
              </a:rPr>
              <a:t>. Die Gravitation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jedoch</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nicht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eingeschlossen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werden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durch</a:t>
            </a:r>
            <a:r>
              <a:rPr lang="en-US" sz="1200" b="0" kern="1200" dirty="0" smtClean="0">
                <a:solidFill>
                  <a:schemeClr val="tx1"/>
                </a:solidFill>
                <a:latin typeface="Times New Roman" pitchFamily="-106" charset="0"/>
                <a:ea typeface="ＭＳ Ｐゴシック" charset="-128"/>
                <a:cs typeface="ＭＳ Ｐゴシック" charset="-128"/>
              </a:rPr>
              <a:t> den </a:t>
            </a:r>
            <a:r>
              <a:rPr lang="en-US" sz="1200" b="0" kern="1200" dirty="0" err="1" smtClean="0">
                <a:solidFill>
                  <a:schemeClr val="tx1"/>
                </a:solidFill>
                <a:latin typeface="Times New Roman" pitchFamily="-106" charset="0"/>
                <a:ea typeface="ＭＳ Ｐゴシック" charset="-128"/>
                <a:cs typeface="ＭＳ Ｐゴシック" charset="-128"/>
              </a:rPr>
              <a:t>Austausch</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tx1"/>
                </a:solidFill>
                <a:latin typeface="Times New Roman" pitchFamily="-106" charset="0"/>
                <a:ea typeface="ＭＳ Ｐゴシック" charset="-128"/>
                <a:cs typeface="ＭＳ Ｐゴシック" charset="-128"/>
              </a:rPr>
              <a:t>virtuellen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Teilchen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vermittelt</a:t>
            </a:r>
            <a:r>
              <a:rPr lang="en-US" sz="1200" b="0" kern="1200" dirty="0" smtClean="0">
                <a:solidFill>
                  <a:schemeClr val="tx1"/>
                </a:solidFill>
                <a:latin typeface="Times New Roman" pitchFamily="-106" charset="0"/>
                <a:ea typeface="ＭＳ Ｐゴシック" charset="-128"/>
                <a:cs typeface="ＭＳ Ｐゴシック" charset="-128"/>
              </a:rPr>
              <a:t>.</a:t>
            </a:r>
            <a:endParaRPr lang="en-US" b="0" dirty="0" smtClean="0">
              <a:latin typeface="Time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0517475-7967-5542-847D-618A00C2D7E3}" type="slidenum">
              <a:rPr lang="de-DE">
                <a:latin typeface="Times New Roman" charset="0"/>
              </a:rPr>
              <a:pPr/>
              <a:t>15</a:t>
            </a:fld>
            <a:endParaRPr lang="de-DE">
              <a:latin typeface="Times New Roman" charset="0"/>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472BA7B-CB80-0940-9495-08AD4E1CC75C}" type="slidenum">
              <a:rPr lang="de-DE">
                <a:latin typeface="Times New Roman" charset="0"/>
              </a:rPr>
              <a:pPr/>
              <a:t>16</a:t>
            </a:fld>
            <a:endParaRPr lang="de-DE">
              <a:latin typeface="Times New Roman" charset="0"/>
            </a:endParaRPr>
          </a:p>
        </p:txBody>
      </p:sp>
      <p:sp>
        <p:nvSpPr>
          <p:cNvPr id="84995" name="Rectangle 2"/>
          <p:cNvSpPr>
            <a:spLocks noGrp="1" noRot="1" noChangeAspect="1" noChangeArrowheads="1"/>
          </p:cNvSpPr>
          <p:nvPr>
            <p:ph type="sldImg"/>
          </p:nvPr>
        </p:nvSpPr>
        <p:spPr>
          <a:xfrm>
            <a:off x="3090863" y="498475"/>
            <a:ext cx="3598862" cy="2492375"/>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Analogie</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Schwimmen</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Wasser</a:t>
            </a:r>
            <a:r>
              <a:rPr lang="en-US" baseline="0" dirty="0" smtClean="0">
                <a:latin typeface="Times New Roman" charset="0"/>
              </a:rPr>
              <a:t> </a:t>
            </a:r>
            <a:r>
              <a:rPr lang="en-US" baseline="0" dirty="0" err="1" smtClean="0">
                <a:latin typeface="Times New Roman" charset="0"/>
              </a:rPr>
              <a:t>oder</a:t>
            </a:r>
            <a:r>
              <a:rPr lang="en-US" baseline="0" dirty="0" smtClean="0">
                <a:latin typeface="Times New Roman" charset="0"/>
              </a:rPr>
              <a:t> in </a:t>
            </a:r>
            <a:r>
              <a:rPr lang="en-US" baseline="0" dirty="0" err="1" smtClean="0">
                <a:latin typeface="Times New Roman" charset="0"/>
              </a:rPr>
              <a:t>Honig</a:t>
            </a:r>
            <a:r>
              <a:rPr lang="en-US" baseline="0" dirty="0" smtClean="0">
                <a:latin typeface="Times New Roman" charset="0"/>
              </a:rPr>
              <a:t>. </a:t>
            </a:r>
            <a:r>
              <a:rPr lang="en-US" baseline="0" dirty="0" err="1" smtClean="0">
                <a:latin typeface="Times New Roman" charset="0"/>
              </a:rPr>
              <a:t>Higgsfeld</a:t>
            </a:r>
            <a:r>
              <a:rPr lang="en-US" baseline="0" dirty="0" smtClean="0">
                <a:latin typeface="Times New Roman" charset="0"/>
              </a:rPr>
              <a:t> </a:t>
            </a:r>
            <a:r>
              <a:rPr lang="en-US" baseline="0" dirty="0" err="1" smtClean="0">
                <a:latin typeface="Times New Roman" charset="0"/>
              </a:rPr>
              <a:t>überall</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Universum</a:t>
            </a:r>
            <a:r>
              <a:rPr lang="en-US" baseline="0" dirty="0" smtClean="0">
                <a:latin typeface="Times New Roman" charset="0"/>
              </a:rPr>
              <a:t>: </a:t>
            </a:r>
            <a:r>
              <a:rPr lang="en-US" baseline="0" dirty="0" err="1" smtClean="0">
                <a:latin typeface="Times New Roman" charset="0"/>
              </a:rPr>
              <a:t>wie</a:t>
            </a:r>
            <a:r>
              <a:rPr lang="en-US" baseline="0" dirty="0" smtClean="0">
                <a:latin typeface="Times New Roman" charset="0"/>
              </a:rPr>
              <a:t> </a:t>
            </a:r>
            <a:r>
              <a:rPr lang="en-US" baseline="0" dirty="0" err="1" smtClean="0">
                <a:latin typeface="Times New Roman" charset="0"/>
              </a:rPr>
              <a:t>Luft</a:t>
            </a:r>
            <a:r>
              <a:rPr lang="en-US" baseline="0" dirty="0" smtClean="0">
                <a:latin typeface="Times New Roman" charset="0"/>
              </a:rPr>
              <a:t> </a:t>
            </a:r>
            <a:r>
              <a:rPr lang="en-US" baseline="0" dirty="0" err="1" smtClean="0">
                <a:latin typeface="Times New Roman" charset="0"/>
              </a:rPr>
              <a:t>bei</a:t>
            </a:r>
            <a:r>
              <a:rPr lang="en-US" baseline="0" dirty="0" smtClean="0">
                <a:latin typeface="Times New Roman" charset="0"/>
              </a:rPr>
              <a:t> </a:t>
            </a:r>
            <a:r>
              <a:rPr lang="en-US" baseline="0" dirty="0" err="1" smtClean="0">
                <a:latin typeface="Times New Roman" charset="0"/>
              </a:rPr>
              <a:t>Windstille</a:t>
            </a:r>
            <a:r>
              <a:rPr lang="en-US" baseline="0" dirty="0" smtClean="0">
                <a:latin typeface="Times New Roman" charset="0"/>
              </a:rPr>
              <a:t>. Higgs-</a:t>
            </a:r>
            <a:r>
              <a:rPr lang="en-US" baseline="0" dirty="0" err="1" smtClean="0">
                <a:latin typeface="Times New Roman" charset="0"/>
              </a:rPr>
              <a:t>Teilchen</a:t>
            </a:r>
            <a:r>
              <a:rPr lang="en-US" baseline="0" dirty="0" smtClean="0">
                <a:latin typeface="Times New Roman" charset="0"/>
              </a:rPr>
              <a:t>: man </a:t>
            </a:r>
            <a:r>
              <a:rPr lang="en-US" baseline="0" dirty="0" err="1" smtClean="0">
                <a:latin typeface="Times New Roman" charset="0"/>
              </a:rPr>
              <a:t>verdichtet</a:t>
            </a:r>
            <a:r>
              <a:rPr lang="en-US" baseline="0" dirty="0" smtClean="0">
                <a:latin typeface="Times New Roman" charset="0"/>
              </a:rPr>
              <a:t> das Feld </a:t>
            </a:r>
            <a:r>
              <a:rPr lang="en-US" baseline="0" dirty="0" err="1" smtClean="0">
                <a:latin typeface="Times New Roman" charset="0"/>
              </a:rPr>
              <a:t>lokal</a:t>
            </a:r>
            <a:r>
              <a:rPr lang="en-US" baseline="0" dirty="0" smtClean="0">
                <a:latin typeface="Times New Roman" charset="0"/>
              </a:rPr>
              <a:t>, analog Wind. </a:t>
            </a:r>
            <a:r>
              <a:rPr lang="en-US" baseline="0" dirty="0" err="1" smtClean="0">
                <a:latin typeface="Times New Roman" charset="0"/>
              </a:rPr>
              <a:t>Analogie</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Laterne</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Nebel</a:t>
            </a:r>
            <a:r>
              <a:rPr lang="en-US" baseline="0" dirty="0" smtClean="0">
                <a:latin typeface="Times New Roman" charset="0"/>
              </a:rPr>
              <a:t>: </a:t>
            </a:r>
            <a:r>
              <a:rPr lang="en-US" baseline="0" dirty="0" err="1" smtClean="0">
                <a:latin typeface="Times New Roman" charset="0"/>
              </a:rPr>
              <a:t>Licht</a:t>
            </a:r>
            <a:r>
              <a:rPr lang="en-US" baseline="0" dirty="0" smtClean="0">
                <a:latin typeface="Times New Roman" charset="0"/>
              </a:rPr>
              <a:t> </a:t>
            </a:r>
            <a:r>
              <a:rPr lang="en-US" baseline="0" dirty="0" err="1" smtClean="0">
                <a:latin typeface="Times New Roman" charset="0"/>
              </a:rPr>
              <a:t>sieht</a:t>
            </a:r>
            <a:r>
              <a:rPr lang="en-US" baseline="0" dirty="0" smtClean="0">
                <a:latin typeface="Times New Roman" charset="0"/>
              </a:rPr>
              <a:t> man </a:t>
            </a:r>
            <a:r>
              <a:rPr lang="en-US" baseline="0" dirty="0" err="1" smtClean="0">
                <a:latin typeface="Times New Roman" charset="0"/>
              </a:rPr>
              <a:t>nicht</a:t>
            </a:r>
            <a:r>
              <a:rPr lang="en-US" baseline="0" dirty="0" smtClean="0">
                <a:latin typeface="Times New Roman" charset="0"/>
              </a:rPr>
              <a:t> </a:t>
            </a:r>
            <a:r>
              <a:rPr lang="en-US" baseline="0" dirty="0" err="1" smtClean="0">
                <a:latin typeface="Times New Roman" charset="0"/>
              </a:rPr>
              <a:t>wenn</a:t>
            </a:r>
            <a:r>
              <a:rPr lang="en-US" baseline="0" dirty="0" smtClean="0">
                <a:latin typeface="Times New Roman" charset="0"/>
              </a:rPr>
              <a:t> man </a:t>
            </a:r>
            <a:r>
              <a:rPr lang="en-US" baseline="0" dirty="0" err="1" smtClean="0">
                <a:latin typeface="Times New Roman" charset="0"/>
              </a:rPr>
              <a:t>zu</a:t>
            </a:r>
            <a:r>
              <a:rPr lang="en-US" baseline="0" dirty="0" smtClean="0">
                <a:latin typeface="Times New Roman" charset="0"/>
              </a:rPr>
              <a:t> </a:t>
            </a:r>
            <a:r>
              <a:rPr lang="en-US" baseline="0" dirty="0" err="1" smtClean="0">
                <a:latin typeface="Times New Roman" charset="0"/>
              </a:rPr>
              <a:t>weit</a:t>
            </a:r>
            <a:r>
              <a:rPr lang="en-US" baseline="0" dirty="0" smtClean="0">
                <a:latin typeface="Times New Roman" charset="0"/>
              </a:rPr>
              <a:t> </a:t>
            </a:r>
            <a:r>
              <a:rPr lang="en-US" baseline="0" dirty="0" err="1" smtClean="0">
                <a:latin typeface="Times New Roman" charset="0"/>
              </a:rPr>
              <a:t>weg</a:t>
            </a:r>
            <a:r>
              <a:rPr lang="en-US" baseline="0" dirty="0" smtClean="0">
                <a:latin typeface="Times New Roman" charset="0"/>
              </a:rPr>
              <a:t> </a:t>
            </a:r>
            <a:r>
              <a:rPr lang="en-US" baseline="0" dirty="0" err="1" smtClean="0">
                <a:latin typeface="Times New Roman" charset="0"/>
              </a:rPr>
              <a:t>ist</a:t>
            </a:r>
            <a:r>
              <a:rPr lang="en-US" baseline="0" dirty="0" smtClean="0">
                <a:latin typeface="Times New Roman" charset="0"/>
              </a:rPr>
              <a:t> -&gt; </a:t>
            </a:r>
            <a:r>
              <a:rPr lang="en-US" baseline="0" dirty="0" err="1" smtClean="0">
                <a:latin typeface="Times New Roman" charset="0"/>
              </a:rPr>
              <a:t>kurze</a:t>
            </a:r>
            <a:r>
              <a:rPr lang="en-US" baseline="0" dirty="0" smtClean="0">
                <a:latin typeface="Times New Roman" charset="0"/>
              </a:rPr>
              <a:t> </a:t>
            </a:r>
            <a:r>
              <a:rPr lang="en-US" baseline="0" dirty="0" err="1" smtClean="0">
                <a:latin typeface="Times New Roman" charset="0"/>
              </a:rPr>
              <a:t>Reichweite</a:t>
            </a:r>
            <a:r>
              <a:rPr lang="en-US" baseline="0" dirty="0" smtClean="0">
                <a:latin typeface="Times New Roman" charset="0"/>
              </a:rPr>
              <a:t> der </a:t>
            </a:r>
            <a:r>
              <a:rPr lang="en-US" baseline="0" dirty="0" err="1" smtClean="0">
                <a:latin typeface="Times New Roman" charset="0"/>
              </a:rPr>
              <a:t>schwachen</a:t>
            </a:r>
            <a:r>
              <a:rPr lang="en-US" baseline="0" dirty="0" smtClean="0">
                <a:latin typeface="Times New Roman" charset="0"/>
              </a:rPr>
              <a:t> </a:t>
            </a:r>
            <a:r>
              <a:rPr lang="en-US" baseline="0" dirty="0" err="1" smtClean="0">
                <a:latin typeface="Times New Roman" charset="0"/>
              </a:rPr>
              <a:t>Wechselwirkung</a:t>
            </a:r>
            <a:endParaRPr lang="en-US" dirty="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81EDEF-CA7B-C441-AD0B-B4BB0BB3871D}" type="slidenum">
              <a:rPr lang="de-DE">
                <a:latin typeface="Times New Roman" charset="0"/>
              </a:rPr>
              <a:pPr/>
              <a:t>17</a:t>
            </a:fld>
            <a:endParaRPr lang="de-DE">
              <a:latin typeface="Times New Roman" charset="0"/>
            </a:endParaRPr>
          </a:p>
        </p:txBody>
      </p:sp>
      <p:sp>
        <p:nvSpPr>
          <p:cNvPr id="91139" name="Rectangle 2"/>
          <p:cNvSpPr>
            <a:spLocks noGrp="1" noRot="1" noChangeAspect="1" noChangeArrowheads="1"/>
          </p:cNvSpPr>
          <p:nvPr>
            <p:ph type="sldImg"/>
          </p:nvPr>
        </p:nvSpPr>
        <p:spPr>
          <a:xfrm>
            <a:off x="3090863" y="498475"/>
            <a:ext cx="3598862" cy="2492375"/>
          </a:xfrm>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18</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Goldene</a:t>
            </a:r>
            <a:r>
              <a:rPr lang="en-US" dirty="0" smtClean="0">
                <a:latin typeface="Times New Roman" charset="0"/>
              </a:rPr>
              <a:t> </a:t>
            </a:r>
            <a:r>
              <a:rPr lang="en-US" dirty="0" err="1" smtClean="0">
                <a:latin typeface="Times New Roman" charset="0"/>
              </a:rPr>
              <a:t>Kanäle</a:t>
            </a:r>
            <a:r>
              <a:rPr lang="en-US" dirty="0" smtClean="0">
                <a:latin typeface="Times New Roman" charset="0"/>
              </a:rPr>
              <a:t>: </a:t>
            </a:r>
            <a:r>
              <a:rPr lang="en-US" dirty="0" smtClean="0">
                <a:latin typeface="Symbol"/>
              </a:rPr>
              <a:t>g</a:t>
            </a:r>
            <a:r>
              <a:rPr lang="en-US" dirty="0" smtClean="0">
                <a:latin typeface="Times New Roman" charset="0"/>
              </a:rPr>
              <a:t>amma gamma und ZZ</a:t>
            </a: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19</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Buttons. Click</a:t>
            </a:r>
            <a:r>
              <a:rPr lang="en-US" baseline="0" dirty="0" smtClean="0"/>
              <a:t> on any particle type to display the relevant slide with animations. Clicking again will return to this slide. </a:t>
            </a:r>
          </a:p>
        </p:txBody>
      </p:sp>
      <p:sp>
        <p:nvSpPr>
          <p:cNvPr id="4" name="Slide Number Placeholder 3"/>
          <p:cNvSpPr>
            <a:spLocks noGrp="1"/>
          </p:cNvSpPr>
          <p:nvPr>
            <p:ph type="sldNum" sz="quarter" idx="10"/>
          </p:nvPr>
        </p:nvSpPr>
        <p:spPr/>
        <p:txBody>
          <a:bodyPr/>
          <a:lstStyle/>
          <a:p>
            <a:fld id="{4BD9B1CB-B517-8247-A800-B09F55A4D130}" type="slidenum">
              <a:rPr lang="en-US" smtClean="0"/>
              <a:pPr/>
              <a:t>20</a:t>
            </a:fld>
            <a:endParaRPr lang="en-US"/>
          </a:p>
        </p:txBody>
      </p:sp>
    </p:spTree>
    <p:extLst>
      <p:ext uri="{BB962C8B-B14F-4D97-AF65-F5344CB8AC3E}">
        <p14:creationId xmlns:p14="http://schemas.microsoft.com/office/powerpoint/2010/main" val="1076777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Muon</a:t>
            </a:r>
            <a:r>
              <a:rPr lang="en-US" dirty="0" smtClean="0"/>
              <a:t>: passing</a:t>
            </a:r>
            <a:r>
              <a:rPr lang="en-US" baseline="0" dirty="0" smtClean="0"/>
              <a:t> through CMS, bending in the field (both ways, depending on when it is inside or outside of the solenoid) leaving hits in the Tracker layers and the </a:t>
            </a:r>
            <a:r>
              <a:rPr lang="en-US" baseline="0" dirty="0" err="1" smtClean="0"/>
              <a:t>muon</a:t>
            </a:r>
            <a:r>
              <a:rPr lang="en-US" baseline="0" dirty="0" smtClean="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21</a:t>
            </a:fld>
            <a:endParaRPr lang="en-US"/>
          </a:p>
        </p:txBody>
      </p:sp>
    </p:spTree>
    <p:extLst>
      <p:ext uri="{BB962C8B-B14F-4D97-AF65-F5344CB8AC3E}">
        <p14:creationId xmlns:p14="http://schemas.microsoft.com/office/powerpoint/2010/main" val="1595752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 Bending in the magnetic field, leaving hits in the tracker layers</a:t>
            </a:r>
            <a:r>
              <a:rPr lang="en-US" baseline="0" dirty="0" smtClean="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22</a:t>
            </a:fld>
            <a:endParaRPr lang="en-US"/>
          </a:p>
        </p:txBody>
      </p:sp>
    </p:spTree>
    <p:extLst>
      <p:ext uri="{BB962C8B-B14F-4D97-AF65-F5344CB8AC3E}">
        <p14:creationId xmlns:p14="http://schemas.microsoft.com/office/powerpoint/2010/main" val="155364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Charged hadron: Bends in the magnetic field and leaves signals in the tracker layers; passes through the electromagnetic</a:t>
            </a:r>
            <a:r>
              <a:rPr lang="en-US" baseline="0" dirty="0" smtClean="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23</a:t>
            </a:fld>
            <a:endParaRPr lang="en-US"/>
          </a:p>
        </p:txBody>
      </p:sp>
    </p:spTree>
    <p:extLst>
      <p:ext uri="{BB962C8B-B14F-4D97-AF65-F5344CB8AC3E}">
        <p14:creationId xmlns:p14="http://schemas.microsoft.com/office/powerpoint/2010/main" val="337558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2</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r>
              <a:rPr lang="en-US" dirty="0" smtClean="0">
                <a:latin typeface="Times New Roman" charset="0"/>
              </a:rPr>
              <a:t>Missing: Kibble, </a:t>
            </a:r>
            <a:r>
              <a:rPr lang="en-US" dirty="0" err="1" smtClean="0">
                <a:latin typeface="Times New Roman" charset="0"/>
              </a:rPr>
              <a:t>Brout</a:t>
            </a:r>
            <a:r>
              <a:rPr lang="en-US" dirty="0" smtClean="0">
                <a:latin typeface="Times New Roman" charset="0"/>
              </a:rPr>
              <a:t> (deceased)</a:t>
            </a:r>
            <a:endParaRPr lang="en-US" dirty="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Neutral hadron: Does not bend in the magnetic field and does not leave any signal in the tracker layers; passes through the electromagnetic</a:t>
            </a:r>
            <a:r>
              <a:rPr lang="en-US" baseline="0" dirty="0" smtClean="0"/>
              <a:t> calorimeter leaving essentially no signal, and is “stopped” by the hadron calorimeter</a:t>
            </a:r>
            <a:endParaRPr lang="en-US" dirty="0" smtClean="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24</a:t>
            </a:fld>
            <a:endParaRPr lang="en-US"/>
          </a:p>
        </p:txBody>
      </p:sp>
    </p:spTree>
    <p:extLst>
      <p:ext uri="{BB962C8B-B14F-4D97-AF65-F5344CB8AC3E}">
        <p14:creationId xmlns:p14="http://schemas.microsoft.com/office/powerpoint/2010/main" val="598567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Photon: passes through</a:t>
            </a:r>
            <a:r>
              <a:rPr lang="en-US" baseline="0" dirty="0" smtClean="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25</a:t>
            </a:fld>
            <a:endParaRPr lang="en-US"/>
          </a:p>
        </p:txBody>
      </p:sp>
    </p:spTree>
    <p:extLst>
      <p:ext uri="{BB962C8B-B14F-4D97-AF65-F5344CB8AC3E}">
        <p14:creationId xmlns:p14="http://schemas.microsoft.com/office/powerpoint/2010/main" val="90162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26</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27</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Kein</a:t>
            </a:r>
            <a:r>
              <a:rPr lang="en-US" dirty="0" smtClean="0">
                <a:latin typeface="Times New Roman" charset="0"/>
              </a:rPr>
              <a:t> Signal </a:t>
            </a:r>
            <a:r>
              <a:rPr lang="en-US" dirty="0" err="1" smtClean="0">
                <a:latin typeface="Times New Roman" charset="0"/>
              </a:rPr>
              <a:t>bei</a:t>
            </a:r>
            <a:r>
              <a:rPr lang="en-US" baseline="0" dirty="0" smtClean="0">
                <a:latin typeface="Times New Roman" charset="0"/>
              </a:rPr>
              <a:t> </a:t>
            </a:r>
            <a:r>
              <a:rPr lang="en-US" baseline="0" dirty="0" err="1" smtClean="0">
                <a:latin typeface="Times New Roman" charset="0"/>
              </a:rPr>
              <a:t>anderen</a:t>
            </a:r>
            <a:r>
              <a:rPr lang="en-US" baseline="0" dirty="0" smtClean="0">
                <a:latin typeface="Times New Roman" charset="0"/>
              </a:rPr>
              <a:t> </a:t>
            </a:r>
            <a:r>
              <a:rPr lang="en-US" baseline="0" dirty="0" err="1" smtClean="0">
                <a:latin typeface="Times New Roman" charset="0"/>
              </a:rPr>
              <a:t>Massen</a:t>
            </a:r>
            <a:r>
              <a:rPr lang="en-US" baseline="0" dirty="0" smtClean="0">
                <a:latin typeface="Times New Roman" charset="0"/>
              </a:rPr>
              <a:t> </a:t>
            </a:r>
            <a:r>
              <a:rPr lang="en-US" baseline="0" dirty="0" err="1" smtClean="0">
                <a:latin typeface="Times New Roman" charset="0"/>
              </a:rPr>
              <a:t>als</a:t>
            </a:r>
            <a:r>
              <a:rPr lang="en-US" baseline="0" dirty="0" smtClean="0">
                <a:latin typeface="Times New Roman" charset="0"/>
              </a:rPr>
              <a:t> 126 </a:t>
            </a:r>
            <a:r>
              <a:rPr lang="en-US" baseline="0" dirty="0" err="1" smtClean="0">
                <a:latin typeface="Times New Roman" charset="0"/>
              </a:rPr>
              <a:t>GeV</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28</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29</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E42768B-7255-FE4F-9131-8E6F6D75A682}" type="slidenum">
              <a:rPr lang="en-US">
                <a:latin typeface="Arial" charset="0"/>
                <a:ea typeface="ＭＳ Ｐゴシック" charset="-128"/>
                <a:cs typeface="ＭＳ Ｐゴシック" charset="-128"/>
              </a:rPr>
              <a:pPr/>
              <a:t>30</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3090863" y="498475"/>
            <a:ext cx="3597275" cy="2492375"/>
          </a:xfrm>
          <a:ln/>
        </p:spPr>
      </p:sp>
      <p:sp>
        <p:nvSpPr>
          <p:cNvPr id="553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31</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0EB0A37-2785-1A42-961E-9BF45335CF7D}" type="slidenum">
              <a:rPr lang="de-DE">
                <a:latin typeface="Times New Roman" charset="0"/>
              </a:rPr>
              <a:pPr/>
              <a:t>32</a:t>
            </a:fld>
            <a:endParaRPr lang="de-DE">
              <a:latin typeface="Times New Roman" charset="0"/>
            </a:endParaRPr>
          </a:p>
        </p:txBody>
      </p:sp>
      <p:sp>
        <p:nvSpPr>
          <p:cNvPr id="115715" name="Rectangle 2"/>
          <p:cNvSpPr>
            <a:spLocks noGrp="1" noRot="1" noChangeAspect="1" noChangeArrowheads="1"/>
          </p:cNvSpPr>
          <p:nvPr>
            <p:ph type="sldImg"/>
          </p:nvPr>
        </p:nvSpPr>
        <p:spPr>
          <a:xfrm>
            <a:off x="3090863" y="498475"/>
            <a:ext cx="3598862" cy="2492375"/>
          </a:xfrm>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33</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dirty="0" smtClean="0"/>
              <a:t>Dark matter and normal matter have been wrenched apart by the tremendous collision of two large clusters of galaxies. The discovery, using NASA's Chandra X-ray Observatory and other telescopes, gives direct evidence for the existence of dark matter. </a:t>
            </a:r>
            <a:r>
              <a:rPr lang="en-US" dirty="0" err="1" smtClean="0"/>
              <a:t>Marusa</a:t>
            </a:r>
            <a:r>
              <a:rPr lang="en-US" dirty="0" smtClean="0"/>
              <a:t> </a:t>
            </a:r>
            <a:r>
              <a:rPr lang="en-US" dirty="0" err="1" smtClean="0"/>
              <a:t>Bradac</a:t>
            </a:r>
            <a:r>
              <a:rPr lang="en-US" dirty="0" smtClean="0"/>
              <a:t> of the </a:t>
            </a:r>
            <a:r>
              <a:rPr lang="en-US" dirty="0" err="1" smtClean="0"/>
              <a:t>Kavli</a:t>
            </a:r>
            <a:r>
              <a:rPr lang="en-US" dirty="0" smtClean="0"/>
              <a:t> Institute for Particle Astrophysics and Cosmology (KIPAC), located at the Department of Energy’s Stanford Linear Accelerator Center (SLAC), and her colleagues made the landmark observations by studying a galaxy cluster 3 billion light years away. </a:t>
            </a:r>
            <a:r>
              <a:rPr lang="en-US" dirty="0" smtClean="0">
                <a:latin typeface="Times New Roman" charset="0"/>
              </a:rPr>
              <a:t>http://home.slac.stanford.edu/pressreleases/2006/20060821.htm. </a:t>
            </a:r>
            <a:r>
              <a:rPr lang="en-US" dirty="0" smtClean="0"/>
              <a:t>To detect this separation of dark and luminous matter, researchers compared x-ray images of the luminous matter with measurements of the cluster's total mass. To learn the total mass, they took measurements of a phenomenon called gravitational </a:t>
            </a:r>
            <a:r>
              <a:rPr lang="en-US" dirty="0" err="1" smtClean="0"/>
              <a:t>lensing</a:t>
            </a:r>
            <a:r>
              <a:rPr lang="en-US" dirty="0" smtClean="0"/>
              <a:t>, which occurs when the cluster's gravity distorts light from background galaxies. The greater the distortion, the more massive the cluster. </a:t>
            </a:r>
          </a:p>
          <a:p>
            <a:r>
              <a:rPr lang="en-US" dirty="0" smtClean="0"/>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p>
          <a:p>
            <a:r>
              <a:rPr lang="en-US" dirty="0" smtClean="0"/>
              <a:t>The spatial separation of the clumps proves that two types of matter exist, while the extreme difference in their behavior shows the exotic nature of dark matter. </a:t>
            </a:r>
          </a:p>
          <a:p>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3</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r>
              <a:rPr lang="en-US" dirty="0" smtClean="0">
                <a:latin typeface="Times New Roman" charset="0"/>
              </a:rPr>
              <a:t>Missing: Kibble, </a:t>
            </a:r>
            <a:r>
              <a:rPr lang="en-US" dirty="0" err="1" smtClean="0">
                <a:latin typeface="Times New Roman" charset="0"/>
              </a:rPr>
              <a:t>Brout</a:t>
            </a:r>
            <a:r>
              <a:rPr lang="en-US" dirty="0" smtClean="0">
                <a:latin typeface="Times New Roman" charset="0"/>
              </a:rPr>
              <a:t> (deceased)</a:t>
            </a:r>
            <a:endParaRPr lang="en-US" dirty="0">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34</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latin typeface="Times New Roman" charset="0"/>
              </a:rPr>
              <a:t>Brauner</a:t>
            </a:r>
            <a:r>
              <a:rPr lang="en-US" baseline="0" dirty="0" smtClean="0">
                <a:latin typeface="Times New Roman" charset="0"/>
              </a:rPr>
              <a:t> </a:t>
            </a:r>
            <a:r>
              <a:rPr lang="en-US" baseline="0" dirty="0" err="1" smtClean="0">
                <a:latin typeface="Times New Roman" charset="0"/>
              </a:rPr>
              <a:t>Zwerg:</a:t>
            </a:r>
            <a:r>
              <a:rPr lang="en-US" dirty="0" err="1" smtClean="0"/>
              <a:t>Als</a:t>
            </a:r>
            <a:r>
              <a:rPr lang="en-US" dirty="0" smtClean="0"/>
              <a:t> </a:t>
            </a:r>
            <a:r>
              <a:rPr lang="en-US" dirty="0" err="1" smtClean="0"/>
              <a:t>Braune</a:t>
            </a:r>
            <a:r>
              <a:rPr lang="en-US" dirty="0" smtClean="0"/>
              <a:t> </a:t>
            </a:r>
            <a:r>
              <a:rPr lang="en-US" dirty="0" err="1" smtClean="0"/>
              <a:t>Zwerge</a:t>
            </a:r>
            <a:r>
              <a:rPr lang="en-US" dirty="0" smtClean="0"/>
              <a:t> </a:t>
            </a:r>
            <a:r>
              <a:rPr lang="en-US" dirty="0" err="1" smtClean="0"/>
              <a:t>werden</a:t>
            </a:r>
            <a:r>
              <a:rPr lang="en-US" dirty="0" smtClean="0"/>
              <a:t> </a:t>
            </a:r>
            <a:r>
              <a:rPr lang="en-US" dirty="0" err="1" smtClean="0"/>
              <a:t>alle</a:t>
            </a:r>
            <a:r>
              <a:rPr lang="en-US" dirty="0" smtClean="0"/>
              <a:t> </a:t>
            </a:r>
            <a:r>
              <a:rPr lang="en-US" dirty="0" err="1" smtClean="0"/>
              <a:t>Objekte</a:t>
            </a:r>
            <a:r>
              <a:rPr lang="en-US" dirty="0" smtClean="0"/>
              <a:t> </a:t>
            </a:r>
            <a:r>
              <a:rPr lang="en-US" dirty="0" err="1" smtClean="0"/>
              <a:t>eingestuft</a:t>
            </a:r>
            <a:r>
              <a:rPr lang="en-US" dirty="0" smtClean="0"/>
              <a:t>, die </a:t>
            </a:r>
            <a:r>
              <a:rPr lang="en-US" dirty="0" err="1" smtClean="0"/>
              <a:t>unter</a:t>
            </a:r>
            <a:r>
              <a:rPr lang="en-US" dirty="0" smtClean="0"/>
              <a:t> </a:t>
            </a:r>
            <a:r>
              <a:rPr lang="en-US" dirty="0" err="1" smtClean="0"/>
              <a:t>der</a:t>
            </a:r>
            <a:r>
              <a:rPr lang="en-US" dirty="0" smtClean="0"/>
              <a:t> </a:t>
            </a:r>
            <a:r>
              <a:rPr lang="en-US" dirty="0" err="1" smtClean="0"/>
              <a:t>Massegrenze</a:t>
            </a:r>
            <a:r>
              <a:rPr lang="en-US" dirty="0" smtClean="0"/>
              <a:t> </a:t>
            </a:r>
            <a:r>
              <a:rPr lang="en-US" dirty="0" err="1" smtClean="0"/>
              <a:t>für</a:t>
            </a:r>
            <a:r>
              <a:rPr lang="en-US" dirty="0" smtClean="0">
                <a:solidFill>
                  <a:schemeClr val="accent2"/>
                </a:solidFill>
              </a:rPr>
              <a:t> </a:t>
            </a:r>
            <a:r>
              <a:rPr lang="en-US" dirty="0" err="1" smtClean="0">
                <a:solidFill>
                  <a:schemeClr val="accent2"/>
                </a:solidFill>
              </a:rPr>
              <a:t>Wasserstofffusion</a:t>
            </a:r>
            <a:r>
              <a:rPr lang="en-US" baseline="0" dirty="0" smtClean="0">
                <a:solidFill>
                  <a:schemeClr val="accent2"/>
                </a:solidFill>
              </a:rPr>
              <a:t> </a:t>
            </a:r>
            <a:r>
              <a:rPr lang="en-US" dirty="0" smtClean="0"/>
              <a:t>und </a:t>
            </a:r>
            <a:r>
              <a:rPr lang="en-US" dirty="0" err="1" smtClean="0"/>
              <a:t>über</a:t>
            </a:r>
            <a:r>
              <a:rPr lang="en-US" dirty="0" smtClean="0"/>
              <a:t> </a:t>
            </a:r>
            <a:r>
              <a:rPr lang="en-US" dirty="0" err="1" smtClean="0"/>
              <a:t>der</a:t>
            </a:r>
            <a:r>
              <a:rPr lang="en-US" dirty="0" smtClean="0"/>
              <a:t> </a:t>
            </a:r>
            <a:r>
              <a:rPr lang="en-US" dirty="0" err="1" smtClean="0"/>
              <a:t>Massengrenze</a:t>
            </a:r>
            <a:r>
              <a:rPr lang="en-US" dirty="0" smtClean="0"/>
              <a:t> </a:t>
            </a:r>
            <a:r>
              <a:rPr lang="en-US" dirty="0" err="1" smtClean="0"/>
              <a:t>für</a:t>
            </a:r>
            <a:r>
              <a:rPr lang="en-US" dirty="0" smtClean="0"/>
              <a:t> die </a:t>
            </a:r>
            <a:r>
              <a:rPr lang="en-US" dirty="0" err="1" smtClean="0"/>
              <a:t>Deuteriumfusion</a:t>
            </a:r>
            <a:r>
              <a:rPr lang="en-US" dirty="0" smtClean="0"/>
              <a:t> (ca. 13 </a:t>
            </a:r>
            <a:r>
              <a:rPr lang="en-US" dirty="0" err="1" smtClean="0"/>
              <a:t>Jupitermassen</a:t>
            </a:r>
            <a:r>
              <a:rPr lang="en-US" dirty="0" smtClean="0"/>
              <a:t>) </a:t>
            </a:r>
            <a:r>
              <a:rPr lang="en-US" dirty="0" err="1" smtClean="0"/>
              <a:t>liegen</a:t>
            </a:r>
            <a:r>
              <a:rPr lang="en-US" dirty="0" smtClean="0"/>
              <a:t>. Die </a:t>
            </a:r>
            <a:r>
              <a:rPr lang="en-US" dirty="0" err="1" smtClean="0"/>
              <a:t>Wasserstofffusion</a:t>
            </a:r>
            <a:r>
              <a:rPr lang="en-US" dirty="0" smtClean="0"/>
              <a:t> </a:t>
            </a:r>
            <a:r>
              <a:rPr lang="en-US" dirty="0" err="1" smtClean="0"/>
              <a:t>ist</a:t>
            </a:r>
            <a:r>
              <a:rPr lang="en-US" dirty="0" smtClean="0"/>
              <a:t> </a:t>
            </a:r>
            <a:r>
              <a:rPr lang="en-US" dirty="0" err="1" smtClean="0"/>
              <a:t>der</a:t>
            </a:r>
            <a:r>
              <a:rPr lang="en-US" dirty="0" smtClean="0"/>
              <a:t> </a:t>
            </a:r>
            <a:r>
              <a:rPr lang="en-US" dirty="0" err="1" smtClean="0"/>
              <a:t>charakterisierende</a:t>
            </a:r>
            <a:r>
              <a:rPr lang="en-US" dirty="0" smtClean="0"/>
              <a:t> </a:t>
            </a:r>
            <a:r>
              <a:rPr lang="en-US" dirty="0" err="1" smtClean="0"/>
              <a:t>Prozess</a:t>
            </a:r>
            <a:r>
              <a:rPr lang="en-US" dirty="0" smtClean="0"/>
              <a:t> </a:t>
            </a:r>
            <a:r>
              <a:rPr lang="en-US" dirty="0" err="1" smtClean="0"/>
              <a:t>für</a:t>
            </a:r>
            <a:r>
              <a:rPr lang="en-US" dirty="0" smtClean="0"/>
              <a:t> </a:t>
            </a:r>
            <a:r>
              <a:rPr lang="en-US" dirty="0" err="1" smtClean="0"/>
              <a:t>einen</a:t>
            </a:r>
            <a:r>
              <a:rPr lang="en-US" dirty="0" smtClean="0"/>
              <a:t> Stern. </a:t>
            </a:r>
            <a:r>
              <a:rPr lang="en-US" dirty="0" err="1" smtClean="0"/>
              <a:t>Sie</a:t>
            </a:r>
            <a:r>
              <a:rPr lang="en-US" dirty="0" smtClean="0"/>
              <a:t> </a:t>
            </a:r>
            <a:r>
              <a:rPr lang="en-US" dirty="0" err="1" smtClean="0"/>
              <a:t>wirkt</a:t>
            </a:r>
            <a:r>
              <a:rPr lang="en-US" dirty="0" smtClean="0"/>
              <a:t> </a:t>
            </a:r>
            <a:r>
              <a:rPr lang="en-US" dirty="0" err="1" smtClean="0"/>
              <a:t>zumindest</a:t>
            </a:r>
            <a:r>
              <a:rPr lang="en-US" dirty="0" smtClean="0"/>
              <a:t> </a:t>
            </a:r>
            <a:r>
              <a:rPr lang="en-US" dirty="0" err="1" smtClean="0"/>
              <a:t>für</a:t>
            </a:r>
            <a:r>
              <a:rPr lang="en-US" dirty="0" smtClean="0"/>
              <a:t> </a:t>
            </a:r>
            <a:r>
              <a:rPr lang="en-US" dirty="0" err="1" smtClean="0"/>
              <a:t>einen</a:t>
            </a:r>
            <a:r>
              <a:rPr lang="en-US" dirty="0" smtClean="0"/>
              <a:t> </a:t>
            </a:r>
            <a:r>
              <a:rPr lang="en-US" dirty="0" err="1" smtClean="0"/>
              <a:t>Teil</a:t>
            </a:r>
            <a:r>
              <a:rPr lang="en-US" dirty="0" smtClean="0"/>
              <a:t> </a:t>
            </a:r>
            <a:r>
              <a:rPr lang="en-US" dirty="0" err="1" smtClean="0"/>
              <a:t>der</a:t>
            </a:r>
            <a:r>
              <a:rPr lang="en-US" dirty="0" smtClean="0"/>
              <a:t> </a:t>
            </a:r>
            <a:r>
              <a:rPr lang="en-US" dirty="0" err="1" smtClean="0"/>
              <a:t>Sternlebenszeit</a:t>
            </a:r>
            <a:r>
              <a:rPr lang="en-US" dirty="0" smtClean="0"/>
              <a:t> </a:t>
            </a:r>
            <a:r>
              <a:rPr lang="en-US" dirty="0" err="1" smtClean="0"/>
              <a:t>der</a:t>
            </a:r>
            <a:r>
              <a:rPr lang="en-US" dirty="0" smtClean="0"/>
              <a:t> Gravitationskraft </a:t>
            </a:r>
            <a:r>
              <a:rPr lang="en-US" dirty="0" err="1" smtClean="0"/>
              <a:t>entgegen</a:t>
            </a:r>
            <a:r>
              <a:rPr lang="en-US" dirty="0" smtClean="0"/>
              <a:t> und </a:t>
            </a:r>
            <a:r>
              <a:rPr lang="en-US" dirty="0" err="1" smtClean="0"/>
              <a:t>stabilisiert</a:t>
            </a:r>
            <a:r>
              <a:rPr lang="en-US" dirty="0" smtClean="0"/>
              <a:t> </a:t>
            </a:r>
            <a:r>
              <a:rPr lang="en-US" dirty="0" err="1" smtClean="0"/>
              <a:t>damit</a:t>
            </a:r>
            <a:r>
              <a:rPr lang="en-US" dirty="0" smtClean="0"/>
              <a:t> den Stern.</a:t>
            </a:r>
            <a:r>
              <a:rPr lang="en-US" baseline="0" dirty="0" smtClean="0">
                <a:latin typeface="Times New Roman" charset="0"/>
              </a:rPr>
              <a:t> </a:t>
            </a:r>
            <a:r>
              <a:rPr lang="en-US" baseline="0" dirty="0" err="1" smtClean="0">
                <a:latin typeface="Times New Roman" charset="0"/>
              </a:rPr>
              <a:t>Weisser</a:t>
            </a:r>
            <a:r>
              <a:rPr lang="en-US" baseline="0" dirty="0" smtClean="0">
                <a:latin typeface="Times New Roman" charset="0"/>
              </a:rPr>
              <a:t> </a:t>
            </a:r>
            <a:r>
              <a:rPr lang="en-US" baseline="0" dirty="0" err="1" smtClean="0">
                <a:latin typeface="Times New Roman" charset="0"/>
              </a:rPr>
              <a:t>Zwerg</a:t>
            </a:r>
            <a:r>
              <a:rPr lang="en-US" baseline="0" dirty="0" smtClean="0">
                <a:latin typeface="Times New Roman" charset="0"/>
              </a:rPr>
              <a:t>: </a:t>
            </a:r>
            <a:r>
              <a:rPr lang="en-GB" sz="1200" b="0" dirty="0" err="1" smtClean="0">
                <a:solidFill>
                  <a:srgbClr val="000094"/>
                </a:solidFill>
              </a:rPr>
              <a:t>sehr</a:t>
            </a:r>
            <a:r>
              <a:rPr lang="en-GB" sz="1200" b="0" dirty="0" smtClean="0">
                <a:solidFill>
                  <a:srgbClr val="000094"/>
                </a:solidFill>
              </a:rPr>
              <a:t> </a:t>
            </a:r>
            <a:r>
              <a:rPr lang="en-GB" sz="1200" b="0" dirty="0" err="1" smtClean="0">
                <a:solidFill>
                  <a:srgbClr val="000094"/>
                </a:solidFill>
              </a:rPr>
              <a:t>dichter</a:t>
            </a:r>
            <a:r>
              <a:rPr lang="en-GB" sz="1200" b="0" dirty="0" smtClean="0">
                <a:solidFill>
                  <a:srgbClr val="000094"/>
                </a:solidFill>
              </a:rPr>
              <a:t> </a:t>
            </a:r>
            <a:r>
              <a:rPr lang="en-GB" sz="1200" b="0" dirty="0" err="1" smtClean="0">
                <a:solidFill>
                  <a:srgbClr val="000094"/>
                </a:solidFill>
              </a:rPr>
              <a:t>Stern,dessen</a:t>
            </a:r>
            <a:r>
              <a:rPr lang="en-GB" sz="1200" b="0" dirty="0" smtClean="0">
                <a:solidFill>
                  <a:srgbClr val="000094"/>
                </a:solidFill>
              </a:rPr>
              <a:t> </a:t>
            </a:r>
            <a:r>
              <a:rPr lang="en-GB" sz="1200" b="0" dirty="0" err="1" smtClean="0">
                <a:solidFill>
                  <a:srgbClr val="000094"/>
                </a:solidFill>
              </a:rPr>
              <a:t>nuklearer</a:t>
            </a:r>
            <a:r>
              <a:rPr lang="en-GB" sz="1200" b="0" dirty="0" smtClean="0">
                <a:solidFill>
                  <a:srgbClr val="000094"/>
                </a:solidFill>
              </a:rPr>
              <a:t> </a:t>
            </a:r>
            <a:r>
              <a:rPr lang="en-GB" sz="1200" b="0" dirty="0" err="1" smtClean="0">
                <a:solidFill>
                  <a:srgbClr val="000094"/>
                </a:solidFill>
              </a:rPr>
              <a:t>Brennstoff</a:t>
            </a:r>
            <a:r>
              <a:rPr lang="en-GB" sz="1200" b="0" dirty="0" smtClean="0">
                <a:solidFill>
                  <a:srgbClr val="000094"/>
                </a:solidFill>
              </a:rPr>
              <a:t> </a:t>
            </a:r>
            <a:r>
              <a:rPr lang="en-GB" sz="1200" b="0" dirty="0" err="1" smtClean="0">
                <a:solidFill>
                  <a:srgbClr val="000094"/>
                </a:solidFill>
              </a:rPr>
              <a:t>verbraucht</a:t>
            </a:r>
            <a:r>
              <a:rPr lang="en-US" sz="1200" b="0" dirty="0" smtClean="0">
                <a:solidFill>
                  <a:srgbClr val="000094"/>
                </a:solidFill>
              </a:rPr>
              <a:t> </a:t>
            </a:r>
            <a:r>
              <a:rPr lang="en-US" sz="1200" b="0" dirty="0" err="1" smtClean="0">
                <a:solidFill>
                  <a:srgbClr val="000094"/>
                </a:solidFill>
              </a:rPr>
              <a:t>ist</a:t>
            </a:r>
            <a:r>
              <a:rPr lang="en-US" sz="1200" b="0" dirty="0" smtClean="0">
                <a:solidFill>
                  <a:srgbClr val="000094"/>
                </a:solidFill>
              </a:rPr>
              <a:t>.</a:t>
            </a:r>
            <a:endParaRPr lang="en-US" sz="1800" b="0" dirty="0" smtClean="0">
              <a:solidFill>
                <a:srgbClr val="000094"/>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35</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dirty="0" smtClean="0"/>
              <a:t>The recoiling nucleus is charged, it slows down and stops within the detector and its kinetic energy is dissipated in the detector and appears as both a heat signal and a charge signal. By comparing the two types of signals, recoils due to </a:t>
            </a:r>
            <a:r>
              <a:rPr lang="en-US" sz="1200" dirty="0" err="1" smtClean="0"/>
              <a:t>WIMPs</a:t>
            </a:r>
            <a:r>
              <a:rPr lang="en-US" dirty="0" smtClean="0"/>
              <a:t> can be distinguished from recoils due to other types of particles. </a:t>
            </a:r>
            <a:r>
              <a:rPr lang="en-US" dirty="0" err="1" smtClean="0">
                <a:latin typeface="Times New Roman" charset="0"/>
              </a:rPr>
              <a:t>Atomkerne</a:t>
            </a:r>
            <a:r>
              <a:rPr lang="en-US" dirty="0" smtClean="0">
                <a:latin typeface="Times New Roman" charset="0"/>
              </a:rPr>
              <a:t> </a:t>
            </a:r>
            <a:r>
              <a:rPr lang="en-US" dirty="0" err="1" smtClean="0">
                <a:latin typeface="Times New Roman" charset="0"/>
              </a:rPr>
              <a:t>bei</a:t>
            </a:r>
            <a:r>
              <a:rPr lang="en-US" baseline="0" dirty="0" smtClean="0">
                <a:latin typeface="Times New Roman" charset="0"/>
              </a:rPr>
              <a:t> den </a:t>
            </a:r>
            <a:r>
              <a:rPr lang="en-US" baseline="0" dirty="0" err="1" smtClean="0">
                <a:latin typeface="Times New Roman" charset="0"/>
              </a:rPr>
              <a:t>direkten</a:t>
            </a:r>
            <a:r>
              <a:rPr lang="en-US" baseline="0" dirty="0" smtClean="0">
                <a:latin typeface="Times New Roman" charset="0"/>
              </a:rPr>
              <a:t> WIMP-</a:t>
            </a:r>
            <a:r>
              <a:rPr lang="en-US" baseline="0" dirty="0" err="1" smtClean="0">
                <a:latin typeface="Times New Roman" charset="0"/>
              </a:rPr>
              <a:t>Suchen</a:t>
            </a:r>
            <a:r>
              <a:rPr lang="en-US" baseline="0" dirty="0" smtClean="0">
                <a:latin typeface="Times New Roman" charset="0"/>
              </a:rPr>
              <a:t>: </a:t>
            </a:r>
            <a:r>
              <a:rPr lang="en-GB" sz="1200" dirty="0" err="1" smtClean="0">
                <a:solidFill>
                  <a:srgbClr val="000094"/>
                </a:solidFill>
                <a:latin typeface="Trebuchet MS"/>
              </a:rPr>
              <a:t>Natriumiodid</a:t>
            </a:r>
            <a:r>
              <a:rPr lang="en-GB" sz="1200" dirty="0" smtClean="0">
                <a:solidFill>
                  <a:srgbClr val="000094"/>
                </a:solidFill>
                <a:latin typeface="Trebuchet MS"/>
              </a:rPr>
              <a:t>, Germanium, …</a:t>
            </a:r>
            <a:r>
              <a:rPr lang="en-GB" sz="1200" baseline="0" dirty="0" smtClean="0">
                <a:solidFill>
                  <a:srgbClr val="000094"/>
                </a:solidFill>
                <a:latin typeface="Trebuchet MS"/>
              </a:rPr>
              <a:t> CDMS: </a:t>
            </a:r>
            <a:r>
              <a:rPr lang="en-US" i="1" dirty="0" smtClean="0"/>
              <a:t>Cryogenic Dark Matter Search, Berkeley,</a:t>
            </a:r>
            <a:r>
              <a:rPr lang="en-US" i="1" baseline="0" dirty="0" smtClean="0"/>
              <a:t> Edelweiss: </a:t>
            </a:r>
            <a:r>
              <a:rPr lang="en-US" i="1" baseline="0" dirty="0" err="1" smtClean="0"/>
              <a:t>Modane</a:t>
            </a:r>
            <a:r>
              <a:rPr lang="en-US" i="1" baseline="0" dirty="0" smtClean="0"/>
              <a:t> </a:t>
            </a:r>
            <a:r>
              <a:rPr lang="en-US" i="1" baseline="0" dirty="0" err="1" smtClean="0"/>
              <a:t>Untergrundlaboratorium</a:t>
            </a:r>
            <a:r>
              <a:rPr lang="en-US" i="1" baseline="0" dirty="0" smtClean="0"/>
              <a:t>. DAMA: Gran </a:t>
            </a:r>
            <a:r>
              <a:rPr lang="en-US" i="1" baseline="0" dirty="0" err="1" smtClean="0"/>
              <a:t>Sasso</a:t>
            </a:r>
            <a:r>
              <a:rPr lang="en-US" i="1" baseline="0" dirty="0" smtClean="0"/>
              <a:t>. ATLAS event: NLSP </a:t>
            </a:r>
            <a:r>
              <a:rPr lang="en-US" i="1" baseline="0" dirty="0" err="1" smtClean="0"/>
              <a:t>neutralino</a:t>
            </a:r>
            <a:r>
              <a:rPr lang="en-US" i="1" baseline="0" dirty="0" smtClean="0"/>
              <a:t> decays to Z (to 2 </a:t>
            </a:r>
            <a:r>
              <a:rPr lang="en-US" i="1" baseline="0" dirty="0" err="1" smtClean="0"/>
              <a:t>muons</a:t>
            </a:r>
            <a:r>
              <a:rPr lang="en-US" i="1" baseline="0" dirty="0" smtClean="0"/>
              <a:t>) plus LSP </a:t>
            </a:r>
            <a:r>
              <a:rPr lang="en-US" i="1" baseline="0" dirty="0" err="1" smtClean="0"/>
              <a:t>neutralino</a:t>
            </a:r>
            <a:r>
              <a:rPr lang="en-US" i="1" baseline="0" dirty="0" smtClean="0"/>
              <a:t>.</a:t>
            </a:r>
            <a:endParaRPr 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2FDC2E9-2612-8B4C-B5BC-C6043EBC8A20}" type="slidenum">
              <a:rPr lang="de-DE">
                <a:latin typeface="Times New Roman" charset="0"/>
              </a:rPr>
              <a:pPr/>
              <a:t>36</a:t>
            </a:fld>
            <a:endParaRPr lang="de-DE">
              <a:latin typeface="Times New Roman" charset="0"/>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E2F50B4-C93A-DD49-88ED-BF50189E401D}" type="slidenum">
              <a:rPr lang="de-DE">
                <a:latin typeface="Times New Roman" charset="0"/>
              </a:rPr>
              <a:pPr/>
              <a:t>37</a:t>
            </a:fld>
            <a:endParaRPr lang="de-DE">
              <a:latin typeface="Times New Roman" charset="0"/>
            </a:endParaRPr>
          </a:p>
        </p:txBody>
      </p:sp>
      <p:sp>
        <p:nvSpPr>
          <p:cNvPr id="143363" name="Rectangle 2"/>
          <p:cNvSpPr>
            <a:spLocks noGrp="1" noRot="1" noChangeAspect="1" noChangeArrowheads="1"/>
          </p:cNvSpPr>
          <p:nvPr>
            <p:ph type="sldImg"/>
          </p:nvPr>
        </p:nvSpPr>
        <p:spPr>
          <a:xfrm>
            <a:off x="3090863" y="498475"/>
            <a:ext cx="3598862" cy="2492375"/>
          </a:xfrm>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Expansion des </a:t>
            </a:r>
            <a:r>
              <a:rPr lang="en-US" dirty="0" err="1" smtClean="0">
                <a:latin typeface="Times New Roman" charset="0"/>
              </a:rPr>
              <a:t>Universum</a:t>
            </a:r>
            <a:r>
              <a:rPr lang="en-US" baseline="0" dirty="0" err="1" smtClean="0">
                <a:latin typeface="Times New Roman" charset="0"/>
              </a:rPr>
              <a:t>s</a:t>
            </a:r>
            <a:r>
              <a:rPr lang="en-US" baseline="0" dirty="0" smtClean="0">
                <a:latin typeface="Times New Roman" charset="0"/>
              </a:rPr>
              <a:t> </a:t>
            </a:r>
            <a:r>
              <a:rPr lang="en-US" baseline="0" dirty="0" err="1" smtClean="0">
                <a:latin typeface="Times New Roman" charset="0"/>
              </a:rPr>
              <a:t>seit</a:t>
            </a:r>
            <a:r>
              <a:rPr lang="en-US" baseline="0" dirty="0" smtClean="0">
                <a:latin typeface="Times New Roman" charset="0"/>
              </a:rPr>
              <a:t> Hubble </a:t>
            </a:r>
            <a:r>
              <a:rPr lang="en-US" baseline="0" dirty="0" err="1" smtClean="0">
                <a:latin typeface="Times New Roman" charset="0"/>
              </a:rPr>
              <a:t>bekannt</a:t>
            </a:r>
            <a:r>
              <a:rPr lang="en-US" baseline="0" dirty="0" smtClean="0">
                <a:latin typeface="Times New Roman" charset="0"/>
              </a:rPr>
              <a:t>, </a:t>
            </a:r>
            <a:r>
              <a:rPr lang="en-US" baseline="0" dirty="0" err="1" smtClean="0">
                <a:latin typeface="Times New Roman" charset="0"/>
              </a:rPr>
              <a:t>aber</a:t>
            </a:r>
            <a:r>
              <a:rPr lang="en-US" baseline="0" dirty="0" smtClean="0">
                <a:latin typeface="Times New Roman" charset="0"/>
              </a:rPr>
              <a:t> </a:t>
            </a:r>
            <a:r>
              <a:rPr lang="en-US" baseline="0" dirty="0" err="1" smtClean="0">
                <a:latin typeface="Times New Roman" charset="0"/>
              </a:rPr>
              <a:t>hier</a:t>
            </a:r>
            <a:r>
              <a:rPr lang="en-US" baseline="0" dirty="0" smtClean="0">
                <a:latin typeface="Times New Roman" charset="0"/>
              </a:rPr>
              <a:t> </a:t>
            </a:r>
            <a:r>
              <a:rPr lang="en-US" baseline="0" dirty="0" err="1" smtClean="0">
                <a:latin typeface="Times New Roman" charset="0"/>
              </a:rPr>
              <a:t>geht</a:t>
            </a:r>
            <a:r>
              <a:rPr lang="en-US" baseline="0" dirty="0" smtClean="0">
                <a:latin typeface="Times New Roman" charset="0"/>
              </a:rPr>
              <a:t> </a:t>
            </a:r>
            <a:r>
              <a:rPr lang="en-US" baseline="0" dirty="0" err="1" smtClean="0">
                <a:latin typeface="Times New Roman" charset="0"/>
              </a:rPr>
              <a:t>es</a:t>
            </a:r>
            <a:r>
              <a:rPr lang="en-US" baseline="0" dirty="0" smtClean="0">
                <a:latin typeface="Times New Roman" charset="0"/>
              </a:rPr>
              <a:t> um </a:t>
            </a:r>
            <a:r>
              <a:rPr lang="en-US" baseline="0" dirty="0" err="1" smtClean="0">
                <a:latin typeface="Times New Roman" charset="0"/>
              </a:rPr>
              <a:t>beschleunigte</a:t>
            </a:r>
            <a:r>
              <a:rPr lang="en-US" baseline="0" dirty="0" smtClean="0">
                <a:latin typeface="Times New Roman" charset="0"/>
              </a:rPr>
              <a:t> </a:t>
            </a:r>
            <a:r>
              <a:rPr lang="en-US" baseline="0" dirty="0" err="1" smtClean="0">
                <a:latin typeface="Times New Roman" charset="0"/>
              </a:rPr>
              <a:t>Ausdehnung</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4BB1718-C1B9-8648-8417-4832568B841E}" type="slidenum">
              <a:rPr lang="de-DE">
                <a:latin typeface="Times New Roman" charset="0"/>
              </a:rPr>
              <a:pPr/>
              <a:t>38</a:t>
            </a:fld>
            <a:endParaRPr lang="de-DE">
              <a:latin typeface="Times New Roman" charset="0"/>
            </a:endParaRPr>
          </a:p>
        </p:txBody>
      </p:sp>
      <p:sp>
        <p:nvSpPr>
          <p:cNvPr id="149507" name="Rectangle 2"/>
          <p:cNvSpPr>
            <a:spLocks noGrp="1" noRot="1" noChangeAspect="1" noChangeArrowheads="1"/>
          </p:cNvSpPr>
          <p:nvPr>
            <p:ph type="sldImg"/>
          </p:nvPr>
        </p:nvSpPr>
        <p:spPr>
          <a:xfrm>
            <a:off x="3090863" y="498475"/>
            <a:ext cx="3598862" cy="2492375"/>
          </a:xfrm>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Größe</a:t>
            </a:r>
            <a:r>
              <a:rPr lang="en-US" dirty="0" smtClean="0">
                <a:latin typeface="Times New Roman" charset="0"/>
              </a:rPr>
              <a:t> des </a:t>
            </a:r>
            <a:r>
              <a:rPr lang="en-US" dirty="0" err="1" smtClean="0">
                <a:latin typeface="Times New Roman" charset="0"/>
              </a:rPr>
              <a:t>Universums</a:t>
            </a:r>
            <a:r>
              <a:rPr lang="en-US" dirty="0" smtClean="0">
                <a:latin typeface="Times New Roman" charset="0"/>
              </a:rPr>
              <a:t>: 10**26 </a:t>
            </a:r>
            <a:r>
              <a:rPr lang="en-US" dirty="0" err="1" smtClean="0">
                <a:latin typeface="Times New Roman" charset="0"/>
              </a:rPr>
              <a:t>m</a:t>
            </a:r>
            <a:r>
              <a:rPr lang="en-US" dirty="0" smtClean="0">
                <a:latin typeface="Times New Roman" charset="0"/>
              </a:rPr>
              <a:t>.</a:t>
            </a:r>
            <a:endParaRPr lang="en-US" dirty="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06" charset="0"/>
                <a:ea typeface="ＭＳ Ｐゴシック" charset="-128"/>
                <a:cs typeface="ＭＳ Ｐゴシック" charset="-128"/>
              </a:rPr>
              <a:t>CIB (cosmic</a:t>
            </a:r>
            <a:r>
              <a:rPr lang="en-US" sz="1200" kern="1200" baseline="0" dirty="0" smtClean="0">
                <a:solidFill>
                  <a:schemeClr val="tx1"/>
                </a:solidFill>
                <a:effectLst/>
                <a:latin typeface="Times New Roman" pitchFamily="-106" charset="0"/>
                <a:ea typeface="ＭＳ Ｐゴシック" charset="-128"/>
                <a:cs typeface="ＭＳ Ｐゴシック" charset="-128"/>
              </a:rPr>
              <a:t> infrared background)</a:t>
            </a:r>
            <a:r>
              <a:rPr lang="en-US" sz="1200" kern="1200" dirty="0" smtClean="0">
                <a:solidFill>
                  <a:schemeClr val="tx1"/>
                </a:solidFill>
                <a:effectLst/>
                <a:latin typeface="Times New Roman" pitchFamily="-106" charset="0"/>
                <a:ea typeface="ＭＳ Ｐゴシック" charset="-128"/>
                <a:cs typeface="ＭＳ Ｐゴシック" charset="-128"/>
              </a:rPr>
              <a:t> anisotropies are expected to trace large-scale structures and probe the clustering properties of galaxies, which in turn are linked to those of their host dark matter halos. Because the clustering of dark matter is well understood, observations of anisotropies in the CIB constrain the relationship between dusty, star-forming galaxies and the dark matter distribution. </a:t>
            </a:r>
            <a:endParaRPr lang="en-US" dirty="0" smtClean="0"/>
          </a:p>
          <a:p>
            <a:r>
              <a:rPr lang="en-US" dirty="0" smtClean="0"/>
              <a:t>Image is the product of the first 10 months of </a:t>
            </a:r>
            <a:r>
              <a:rPr lang="en-US" dirty="0" smtClean="0">
                <a:hlinkClick r:id="rId3"/>
              </a:rPr>
              <a:t>Planck</a:t>
            </a:r>
            <a:r>
              <a:rPr lang="en-US" dirty="0" smtClean="0"/>
              <a:t>'s mission.  The main feature visible is our own Galaxy, as a white line across the middle, but this is showing gas and dust between the stars, rather than stars themselves.  The blue wispy material is diffuse dust, while the red glow is gas and electrons.  Planck's main objective is to map the </a:t>
            </a:r>
            <a:r>
              <a:rPr lang="en-US" dirty="0" smtClean="0">
                <a:hlinkClick r:id="rId4"/>
              </a:rPr>
              <a:t>Cosmic Microwave Background</a:t>
            </a:r>
            <a:r>
              <a:rPr lang="en-US" dirty="0" smtClean="0"/>
              <a:t> (CMB), which was emitted in the early Universe.  This can be seen in regions where the Galaxy is not emitting strongly, as red and yellow mottled appearance at the top and bottom of the image.</a:t>
            </a:r>
          </a:p>
          <a:p>
            <a:r>
              <a:rPr lang="en-US" dirty="0" smtClean="0"/>
              <a:t>The CMB is actually present over the whole sky, but is swamped by the light from our own Galaxy.  </a:t>
            </a:r>
            <a:r>
              <a:rPr lang="en-US" dirty="0" err="1" smtClean="0"/>
              <a:t>Plancks</a:t>
            </a:r>
            <a:r>
              <a:rPr lang="en-US" dirty="0" smtClean="0"/>
              <a:t> large range of wavelengths measured by its two </a:t>
            </a:r>
            <a:r>
              <a:rPr lang="en-US" dirty="0" smtClean="0">
                <a:hlinkClick r:id="rId5"/>
              </a:rPr>
              <a:t>instruments</a:t>
            </a:r>
            <a:r>
              <a:rPr lang="en-US" dirty="0" smtClean="0"/>
              <a:t> means it can distinguish the light emitted by the Galaxy from the light from the early Universe.</a:t>
            </a:r>
          </a:p>
          <a:p>
            <a:r>
              <a:rPr lang="en-US" dirty="0" smtClean="0"/>
              <a:t>The instruments on Planck are up to 10 times more sensitive than those on WMAP and have an angular resolution that is up to three times better. </a:t>
            </a:r>
            <a:endParaRPr lang="en-US" dirty="0"/>
          </a:p>
        </p:txBody>
      </p:sp>
      <p:sp>
        <p:nvSpPr>
          <p:cNvPr id="4" name="Slide Number Placeholder 3"/>
          <p:cNvSpPr>
            <a:spLocks noGrp="1"/>
          </p:cNvSpPr>
          <p:nvPr>
            <p:ph type="sldNum" sz="quarter" idx="10"/>
          </p:nvPr>
        </p:nvSpPr>
        <p:spPr/>
        <p:txBody>
          <a:bodyPr/>
          <a:lstStyle/>
          <a:p>
            <a:pPr>
              <a:defRPr/>
            </a:pPr>
            <a:fld id="{CEC5A135-E164-3A4F-9140-D3C64C26ABF8}" type="slidenum">
              <a:rPr lang="de-DE" smtClean="0"/>
              <a:pPr>
                <a:defRPr/>
              </a:pPr>
              <a:t>40</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41</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r>
              <a:rPr lang="en-US" sz="1200" b="0" kern="1200" dirty="0" smtClean="0">
                <a:solidFill>
                  <a:schemeClr val="tx1"/>
                </a:solidFill>
                <a:latin typeface="Times New Roman" pitchFamily="-106" charset="0"/>
                <a:ea typeface="ＭＳ Ｐゴシック" charset="-128"/>
                <a:cs typeface="ＭＳ Ｐゴシック" charset="-128"/>
              </a:rPr>
              <a:t>Das </a:t>
            </a:r>
            <a:r>
              <a:rPr lang="en-US" sz="1200" b="0" kern="1200" dirty="0" err="1" smtClean="0">
                <a:solidFill>
                  <a:schemeClr val="tx1"/>
                </a:solidFill>
                <a:latin typeface="Times New Roman" pitchFamily="-106" charset="0"/>
                <a:ea typeface="ＭＳ Ｐゴシック" charset="-128"/>
                <a:cs typeface="ＭＳ Ｐゴシック" charset="-128"/>
              </a:rPr>
              <a:t>Standardmodell</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Theorie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starken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schwachen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und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elektromagnetischen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Kräfte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formuliert</a:t>
            </a:r>
            <a:r>
              <a:rPr lang="en-US" sz="1200" b="0" kern="1200" dirty="0" smtClean="0">
                <a:solidFill>
                  <a:schemeClr val="tx1"/>
                </a:solidFill>
                <a:latin typeface="Times New Roman" pitchFamily="-106" charset="0"/>
                <a:ea typeface="ＭＳ Ｐゴシック" charset="-128"/>
                <a:cs typeface="ＭＳ Ｐゴシック" charset="-128"/>
              </a:rPr>
              <a:t> in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Sprache</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Quantenfeldtheorien</a:t>
            </a:r>
            <a:r>
              <a:rPr lang="en-US" sz="1200" b="0" kern="1200" dirty="0" smtClean="0">
                <a:solidFill>
                  <a:schemeClr val="tx1"/>
                </a:solidFill>
                <a:latin typeface="Times New Roman" pitchFamily="-106" charset="0"/>
                <a:ea typeface="ＭＳ Ｐゴシック" charset="-128"/>
                <a:cs typeface="ＭＳ Ｐゴシック" charset="-128"/>
              </a:rPr>
              <a:t>, und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Elementarteilchen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a:t>
            </a:r>
            <a:r>
              <a:rPr lang="en-US" sz="1200" b="0" kern="1200" dirty="0" smtClean="0">
                <a:solidFill>
                  <a:schemeClr val="tx1"/>
                </a:solidFill>
                <a:latin typeface="Times New Roman" pitchFamily="-106" charset="0"/>
                <a:ea typeface="ＭＳ Ｐゴシック" charset="-128"/>
                <a:cs typeface="ＭＳ Ｐゴシック" charset="-128"/>
              </a:rPr>
              <a:t> die an </a:t>
            </a:r>
            <a:r>
              <a:rPr lang="en-US" sz="1200" b="0" kern="1200" dirty="0" err="1" smtClean="0">
                <a:solidFill>
                  <a:schemeClr val="tx1"/>
                </a:solidFill>
                <a:latin typeface="Times New Roman" pitchFamily="-106" charset="0"/>
                <a:ea typeface="ＭＳ Ｐゴシック" charset="-128"/>
                <a:cs typeface="ＭＳ Ｐゴシック" charset="-128"/>
              </a:rPr>
              <a:t>diesen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teilnehmen</a:t>
            </a:r>
            <a:r>
              <a:rPr lang="en-US" sz="1200" b="0" kern="1200" dirty="0" smtClean="0">
                <a:solidFill>
                  <a:schemeClr val="tx1"/>
                </a:solidFill>
                <a:latin typeface="Times New Roman" pitchFamily="-106" charset="0"/>
                <a:ea typeface="ＭＳ Ｐゴシック" charset="-128"/>
                <a:cs typeface="ＭＳ Ｐゴシック" charset="-128"/>
              </a:rPr>
              <a:t>. Die Gravitation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jedoch</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nicht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eingeschlossen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werden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durch</a:t>
            </a:r>
            <a:r>
              <a:rPr lang="en-US" sz="1200" b="0" kern="1200" dirty="0" smtClean="0">
                <a:solidFill>
                  <a:schemeClr val="tx1"/>
                </a:solidFill>
                <a:latin typeface="Times New Roman" pitchFamily="-106" charset="0"/>
                <a:ea typeface="ＭＳ Ｐゴシック" charset="-128"/>
                <a:cs typeface="ＭＳ Ｐゴシック" charset="-128"/>
              </a:rPr>
              <a:t> den </a:t>
            </a:r>
            <a:r>
              <a:rPr lang="en-US" sz="1200" b="0" kern="1200" dirty="0" err="1" smtClean="0">
                <a:solidFill>
                  <a:schemeClr val="tx1"/>
                </a:solidFill>
                <a:latin typeface="Times New Roman" pitchFamily="-106" charset="0"/>
                <a:ea typeface="ＭＳ Ｐゴシック" charset="-128"/>
                <a:cs typeface="ＭＳ Ｐゴシック" charset="-128"/>
              </a:rPr>
              <a:t>Austausch</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tx1"/>
                </a:solidFill>
                <a:latin typeface="Times New Roman" pitchFamily="-106" charset="0"/>
                <a:ea typeface="ＭＳ Ｐゴシック" charset="-128"/>
                <a:cs typeface="ＭＳ Ｐゴシック" charset="-128"/>
              </a:rPr>
              <a:t>virtuellen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Teilchen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vermittelt</a:t>
            </a:r>
            <a:r>
              <a:rPr lang="en-US" sz="1200" b="0" kern="1200" dirty="0" smtClean="0">
                <a:solidFill>
                  <a:schemeClr val="tx1"/>
                </a:solidFill>
                <a:latin typeface="Times New Roman" pitchFamily="-106" charset="0"/>
                <a:ea typeface="ＭＳ Ｐゴシック" charset="-128"/>
                <a:cs typeface="ＭＳ Ｐゴシック" charset="-128"/>
              </a:rPr>
              <a:t>.</a:t>
            </a:r>
            <a:endParaRPr lang="en-US" b="0" dirty="0" smtClean="0">
              <a:latin typeface="Time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42</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endParaRPr lang="en-US" b="0" dirty="0" smtClean="0">
              <a:latin typeface="Time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43</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endParaRPr lang="en-US" b="0" dirty="0" smtClean="0">
              <a:latin typeface="Time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4</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5</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6</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8</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10</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3"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5" name="Rectangle 24"/>
          <p:cNvSpPr>
            <a:spLocks noChangeArrowheads="1"/>
          </p:cNvSpPr>
          <p:nvPr userDrawn="1"/>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EXPI, Aug. 2012</a:t>
            </a:r>
            <a:endParaRPr lang="en-US" sz="1000" b="0" dirty="0">
              <a:solidFill>
                <a:schemeClr val="tx1"/>
              </a:solidFill>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16A0D8D0-A009-6248-933F-B3333407B371}" type="slidenum">
              <a:rPr lang="en-US"/>
              <a:pPr>
                <a:defRPr/>
              </a:pPr>
              <a:t>‹#›</a:t>
            </a:fld>
            <a:endParaRPr lang="en-US"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444510"/>
            <a:ext cx="2228850" cy="5681663"/>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5" y="444510"/>
            <a:ext cx="6534150" cy="56816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E7C77FFD-65CC-3145-B28E-08FD1200BFF0}" type="slidenum">
              <a:rPr lang="en-US"/>
              <a:pPr>
                <a:defRPr/>
              </a:pPr>
              <a:t>‹#›</a:t>
            </a:fld>
            <a:endParaRPr lang="en-US" b="0"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E77ACB8-0A1B-1A41-8C05-81805CA130A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0B96A41-161A-BA44-9FF6-50F41F54C31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4"/>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5A99786-9178-564A-8F79-7E5BF564216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415B42F-5BBB-704D-BC87-AB66B1BCD89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6ECCC80-44F1-6B4A-B149-0019166595A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9A46D70-4298-E446-9229-6A2D074C130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C488B3C-A177-424A-82BD-65A18B8394C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94C833-7AB9-354C-872E-527D4574E14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a:xfrm>
            <a:off x="495300" y="1600206"/>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AA0F4DC7-34CC-5941-A0F4-F925217C41AF}" type="slidenum">
              <a:rPr lang="en-US"/>
              <a:pPr>
                <a:defRPr/>
              </a:pPr>
              <a:t>‹#›</a:t>
            </a:fld>
            <a:endParaRPr lang="en-US" b="0"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6A47B8A-2496-304A-B5FE-C9EF7104781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ED0C58A-3C4D-EE47-8049-597C7961DB4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742953" y="609600"/>
            <a:ext cx="6162675" cy="5486400"/>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8BD8FC8-F9D2-924B-8D6D-EE850E1007D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04622" y="1463675"/>
            <a:ext cx="18310622" cy="10795000"/>
            <a:chOff x="-4887" y="922"/>
            <a:chExt cx="10647" cy="6800"/>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6" name="Arc 4"/>
            <p:cNvSpPr>
              <a:spLocks/>
            </p:cNvSpPr>
            <p:nvPr/>
          </p:nvSpPr>
          <p:spPr bwMode="auto">
            <a:xfrm>
              <a:off x="-4887" y="922"/>
              <a:ext cx="8474" cy="6800"/>
            </a:xfrm>
            <a:custGeom>
              <a:avLst/>
              <a:gdLst>
                <a:gd name="T0" fmla="*/ 8474 w 43200"/>
                <a:gd name="T1" fmla="*/ 3400 h 43200"/>
                <a:gd name="T2" fmla="*/ 4900 w 43200"/>
                <a:gd name="T3" fmla="*/ 42 h 43200"/>
                <a:gd name="T4" fmla="*/ 4237 w 43200"/>
                <a:gd name="T5" fmla="*/ 340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40965" name="Rectangle 5"/>
          <p:cNvSpPr>
            <a:spLocks noGrp="1" noChangeArrowheads="1"/>
          </p:cNvSpPr>
          <p:nvPr>
            <p:ph type="ctrTitle" sz="quarter"/>
          </p:nvPr>
        </p:nvSpPr>
        <p:spPr>
          <a:xfrm>
            <a:off x="1401631" y="762000"/>
            <a:ext cx="8420100" cy="1143000"/>
          </a:xfrm>
        </p:spPr>
        <p:txBody>
          <a:bodyPr anchor="b"/>
          <a:lstStyle>
            <a:lvl1pPr>
              <a:defRPr/>
            </a:lvl1pPr>
          </a:lstStyle>
          <a:p>
            <a:r>
              <a:rPr lang="en-US"/>
              <a:t>Click to edit Master title style</a:t>
            </a:r>
          </a:p>
        </p:txBody>
      </p:sp>
      <p:sp>
        <p:nvSpPr>
          <p:cNvPr id="40966" name="Rectangle 6"/>
          <p:cNvSpPr>
            <a:spLocks noGrp="1" noChangeArrowheads="1"/>
          </p:cNvSpPr>
          <p:nvPr>
            <p:ph type="subTitle" sz="quarter" idx="1"/>
          </p:nvPr>
        </p:nvSpPr>
        <p:spPr>
          <a:xfrm>
            <a:off x="3714750" y="2085982"/>
            <a:ext cx="6108700" cy="1038225"/>
          </a:xfrm>
        </p:spPr>
        <p:txBody>
          <a:bodyPr lIns="92075" rIns="92075"/>
          <a:lstStyle>
            <a:lvl1pPr marL="0" indent="0">
              <a:lnSpc>
                <a:spcPct val="70000"/>
              </a:lnSpc>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r>
              <a:rPr lang="de-CH" smtClean="0"/>
              <a:t>C.-E. Wulz</a:t>
            </a:r>
            <a:endParaRPr lang="en-US"/>
          </a:p>
        </p:txBody>
      </p:sp>
      <p:sp>
        <p:nvSpPr>
          <p:cNvPr id="8" name="Rectangle 8"/>
          <p:cNvSpPr>
            <a:spLocks noGrp="1" noChangeArrowheads="1"/>
          </p:cNvSpPr>
          <p:nvPr>
            <p:ph type="ftr" sz="quarter" idx="11"/>
          </p:nvPr>
        </p:nvSpPr>
        <p:spPr>
          <a:xfrm>
            <a:off x="1403350" y="6365875"/>
            <a:ext cx="4622800" cy="457200"/>
          </a:xfrm>
        </p:spPr>
        <p:txBody>
          <a:bodyPr/>
          <a:lstStyle>
            <a:lvl1pPr>
              <a:defRPr/>
            </a:lvl1pPr>
          </a:lstStyle>
          <a:p>
            <a:r>
              <a:rPr lang="en-US" smtClean="0"/>
              <a:t>Kinderuni 2011</a:t>
            </a:r>
            <a:endParaRPr lang="en-US"/>
          </a:p>
        </p:txBody>
      </p:sp>
      <p:sp>
        <p:nvSpPr>
          <p:cNvPr id="9" name="Rectangle 9"/>
          <p:cNvSpPr>
            <a:spLocks noGrp="1" noChangeArrowheads="1"/>
          </p:cNvSpPr>
          <p:nvPr>
            <p:ph type="sldNum" sz="quarter" idx="12"/>
          </p:nvPr>
        </p:nvSpPr>
        <p:spPr/>
        <p:txBody>
          <a:bodyPr/>
          <a:lstStyle>
            <a:lvl2pPr lvl="1">
              <a:defRPr>
                <a:latin typeface="Times New Roman" pitchFamily="-110" charset="0"/>
              </a:defRPr>
            </a:lvl2pPr>
          </a:lstStyle>
          <a:p>
            <a:pPr lvl="1"/>
            <a:fld id="{884B109B-BA86-B243-AB15-F1BFB18B5C48}" type="slidenum">
              <a:rPr lang="en-US"/>
              <a:pPr lvl="1"/>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E0C48FBB-BEC8-8949-AC53-D29F1CCEC399}" type="slidenum">
              <a:rPr lang="en-US"/>
              <a:pPr lvl="1"/>
              <a:t>‹#›</a:t>
            </a:fld>
            <a:endParaRPr lang="en-US">
              <a:latin typeface="Times New Roman" pitchFamily="-110"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379B1278-0389-B348-B5E5-69C0AD392397}" type="slidenum">
              <a:rPr lang="en-US"/>
              <a:pPr lvl="1"/>
              <a:t>‹#›</a:t>
            </a:fld>
            <a:endParaRPr lang="en-US">
              <a:latin typeface="Times New Roman" pitchFamily="-110"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5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21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99798D48-7052-064D-A097-A131A724E8CA}" type="slidenum">
              <a:rPr lang="en-US"/>
              <a:pPr lvl="1"/>
              <a:t>‹#›</a:t>
            </a:fld>
            <a:endParaRPr lang="en-US">
              <a:latin typeface="Times New Roman" pitchFamily="-110"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r>
              <a:rPr lang="en-US" smtClean="0"/>
              <a:t>Kinderuni 2011</a:t>
            </a:r>
            <a:endParaRPr lang="en-US"/>
          </a:p>
        </p:txBody>
      </p:sp>
      <p:sp>
        <p:nvSpPr>
          <p:cNvPr id="9" name="Slide Number Placeholder 8"/>
          <p:cNvSpPr>
            <a:spLocks noGrp="1"/>
          </p:cNvSpPr>
          <p:nvPr>
            <p:ph type="sldNum" sz="quarter" idx="12"/>
          </p:nvPr>
        </p:nvSpPr>
        <p:spPr/>
        <p:txBody>
          <a:bodyPr/>
          <a:lstStyle>
            <a:lvl2pPr lvl="1">
              <a:defRPr/>
            </a:lvl2pPr>
          </a:lstStyle>
          <a:p>
            <a:pPr lvl="1"/>
            <a:fld id="{CBFEB732-B13E-1343-91F3-7EB2777C566A}" type="slidenum">
              <a:rPr lang="en-US"/>
              <a:pPr lvl="1"/>
              <a:t>‹#›</a:t>
            </a:fld>
            <a:endParaRPr lang="en-US">
              <a:latin typeface="Times New Roman" pitchFamily="-110"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r>
              <a:rPr lang="en-US" smtClean="0"/>
              <a:t>Kinderuni 2011</a:t>
            </a:r>
            <a:endParaRPr lang="en-US"/>
          </a:p>
        </p:txBody>
      </p:sp>
      <p:sp>
        <p:nvSpPr>
          <p:cNvPr id="5" name="Slide Number Placeholder 4"/>
          <p:cNvSpPr>
            <a:spLocks noGrp="1"/>
          </p:cNvSpPr>
          <p:nvPr>
            <p:ph type="sldNum" sz="quarter" idx="12"/>
          </p:nvPr>
        </p:nvSpPr>
        <p:spPr/>
        <p:txBody>
          <a:bodyPr/>
          <a:lstStyle>
            <a:lvl2pPr lvl="1">
              <a:defRPr/>
            </a:lvl2pPr>
          </a:lstStyle>
          <a:p>
            <a:pPr lvl="1"/>
            <a:fld id="{11888CD6-D715-5B40-8CE3-8CC53D7ADCBC}" type="slidenum">
              <a:rPr lang="en-US"/>
              <a:pPr lvl="1"/>
              <a:t>‹#›</a:t>
            </a:fld>
            <a:endParaRPr lang="en-US">
              <a:latin typeface="Times New Roman" pitchFamily="-110"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r>
              <a:rPr lang="en-US" smtClean="0"/>
              <a:t>Kinderuni 2011</a:t>
            </a:r>
            <a:endParaRPr lang="en-US"/>
          </a:p>
        </p:txBody>
      </p:sp>
      <p:sp>
        <p:nvSpPr>
          <p:cNvPr id="4" name="Slide Number Placeholder 3"/>
          <p:cNvSpPr>
            <a:spLocks noGrp="1"/>
          </p:cNvSpPr>
          <p:nvPr>
            <p:ph type="sldNum" sz="quarter" idx="12"/>
          </p:nvPr>
        </p:nvSpPr>
        <p:spPr/>
        <p:txBody>
          <a:bodyPr/>
          <a:lstStyle>
            <a:lvl2pPr lvl="1">
              <a:defRPr/>
            </a:lvl2pPr>
          </a:lstStyle>
          <a:p>
            <a:pPr lvl="1"/>
            <a:fld id="{6645989A-A1BD-B847-BE67-022B2E11AC92}" type="slidenum">
              <a:rPr lang="en-US"/>
              <a:pPr lvl="1"/>
              <a:t>‹#›</a:t>
            </a:fld>
            <a:endParaRPr lang="en-US">
              <a:latin typeface="Times New Roman" pitchFamily="-110"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86345750-31F1-2747-A1DB-80D0123719C8}" type="slidenum">
              <a:rPr lang="en-US"/>
              <a:pPr>
                <a:defRPr/>
              </a:pPr>
              <a:t>‹#›</a:t>
            </a:fld>
            <a:endParaRPr lang="en-US" b="0" i="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B2CE483-1118-F446-B482-2806B6B8C2DC}" type="slidenum">
              <a:rPr lang="en-US"/>
              <a:pPr lvl="1"/>
              <a:t>‹#›</a:t>
            </a:fld>
            <a:endParaRPr lang="en-US">
              <a:latin typeface="Times New Roman" pitchFamily="-110"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F64CA91-EA7B-C044-BFEF-B58FAA16BFD3}" type="slidenum">
              <a:rPr lang="en-US"/>
              <a:pPr lvl="1"/>
              <a:t>‹#›</a:t>
            </a:fld>
            <a:endParaRPr lang="en-US">
              <a:latin typeface="Times New Roman" pitchFamily="-110"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91A7353E-BE99-6344-A353-BDB427789980}" type="slidenum">
              <a:rPr lang="en-US"/>
              <a:pPr lvl="1"/>
              <a:t>‹#›</a:t>
            </a:fld>
            <a:endParaRPr lang="en-US">
              <a:latin typeface="Times New Roman" pitchFamily="-110"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609600"/>
            <a:ext cx="21875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514" y="609600"/>
            <a:ext cx="640106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087AC6A9-0C31-3247-BD4E-120154A68E23}" type="slidenum">
              <a:rPr lang="en-US"/>
              <a:pPr lvl="1"/>
              <a:t>‹#›</a:t>
            </a:fld>
            <a:endParaRPr lang="en-US">
              <a:latin typeface="Times New Roman" pitchFamily="-110"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3"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850505F8-2622-1346-9A74-A88F617B4DCF}" type="slidenum">
              <a:rPr lang="en-US"/>
              <a:pPr>
                <a:defRPr/>
              </a:pPr>
              <a:t>‹#›</a:t>
            </a:fld>
            <a:endParaRPr lang="en-US"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81"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81"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6D818434-5F43-274B-BFF2-D41B07F8850A}" type="slidenum">
              <a:rPr lang="en-US"/>
              <a:pPr>
                <a:defRPr/>
              </a:pPr>
              <a:t>‹#›</a:t>
            </a:fld>
            <a:endParaRPr lang="en-US"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46E01AC1-9AA4-A24C-9A37-A86FD825E15D}" type="slidenum">
              <a:rPr lang="en-US"/>
              <a:pPr>
                <a:defRPr/>
              </a:pPr>
              <a:t>‹#›</a:t>
            </a:fld>
            <a:endParaRPr lang="en-US"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F478B3B6-E4CF-F84A-A88F-83BB5B5BC6B5}" type="slidenum">
              <a:rPr lang="en-US"/>
              <a:pPr>
                <a:defRPr/>
              </a:pPr>
              <a:t>‹#›</a:t>
            </a:fld>
            <a:endParaRPr lang="en-US"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5"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60"/>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5" y="1435103"/>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B41D866D-E840-7F40-9CB0-344FBE65D24F}" type="slidenum">
              <a:rPr lang="en-US"/>
              <a:pPr>
                <a:defRPr/>
              </a:pPr>
              <a:t>‹#›</a:t>
            </a:fld>
            <a:endParaRPr lang="en-US"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720B6592-4D09-284F-A3E1-F87D97BFE9C0}" type="slidenum">
              <a:rPr lang="en-US"/>
              <a:pPr>
                <a:defRPr/>
              </a:pPr>
              <a:t>‹#›</a:t>
            </a:fld>
            <a:endParaRPr lang="en-US" b="0" i="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047"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1048" name="Rectangle 24"/>
          <p:cNvSpPr>
            <a:spLocks noChangeArrowheads="1"/>
          </p:cNvSpPr>
          <p:nvPr userDrawn="1"/>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FH Villach, </a:t>
            </a:r>
            <a:r>
              <a:rPr lang="en-US" sz="1000" i="1" dirty="0" err="1" smtClean="0">
                <a:solidFill>
                  <a:schemeClr val="tx1"/>
                </a:solidFill>
                <a:latin typeface="Arial" charset="0"/>
              </a:rPr>
              <a:t>Dez</a:t>
            </a:r>
            <a:r>
              <a:rPr lang="en-US" sz="1000" i="1" dirty="0" smtClean="0">
                <a:solidFill>
                  <a:schemeClr val="tx1"/>
                </a:solidFill>
                <a:latin typeface="Arial" charset="0"/>
              </a:rPr>
              <a:t>. 2013</a:t>
            </a:r>
            <a:endParaRPr lang="en-US" sz="1000" b="0" dirty="0">
              <a:solidFill>
                <a:schemeClr val="tx1"/>
              </a:solidFill>
              <a:latin typeface="Arial" charset="0"/>
            </a:endParaRPr>
          </a:p>
        </p:txBody>
      </p:sp>
      <p:sp>
        <p:nvSpPr>
          <p:cNvPr id="1030" name="Rectangle 29"/>
          <p:cNvSpPr>
            <a:spLocks noGrp="1" noChangeArrowheads="1"/>
          </p:cNvSpPr>
          <p:nvPr>
            <p:ph type="title"/>
          </p:nvPr>
        </p:nvSpPr>
        <p:spPr bwMode="auto">
          <a:xfrm>
            <a:off x="774702" y="444500"/>
            <a:ext cx="8382000"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r>
              <a:rPr lang="de-CH" smtClean="0"/>
              <a:t>C.-E. Wulz</a:t>
            </a:r>
            <a:endParaRPr lang="en-US"/>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9B5C4-CCF7-B14D-88B7-50200A9D572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9" charset="0"/>
        </a:defRPr>
      </a:lvl2pPr>
      <a:lvl3pPr algn="ctr" rtl="0" eaLnBrk="0" fontAlgn="base" hangingPunct="0">
        <a:spcBef>
          <a:spcPct val="0"/>
        </a:spcBef>
        <a:spcAft>
          <a:spcPct val="0"/>
        </a:spcAft>
        <a:defRPr sz="4400">
          <a:solidFill>
            <a:schemeClr val="tx2"/>
          </a:solidFill>
          <a:latin typeface="Times" pitchFamily="-109" charset="0"/>
        </a:defRPr>
      </a:lvl3pPr>
      <a:lvl4pPr algn="ctr" rtl="0" eaLnBrk="0" fontAlgn="base" hangingPunct="0">
        <a:spcBef>
          <a:spcPct val="0"/>
        </a:spcBef>
        <a:spcAft>
          <a:spcPct val="0"/>
        </a:spcAft>
        <a:defRPr sz="4400">
          <a:solidFill>
            <a:schemeClr val="tx2"/>
          </a:solidFill>
          <a:latin typeface="Times" pitchFamily="-109" charset="0"/>
        </a:defRPr>
      </a:lvl4pPr>
      <a:lvl5pPr algn="ctr" rtl="0" eaLnBrk="0" fontAlgn="base" hangingPunct="0">
        <a:spcBef>
          <a:spcPct val="0"/>
        </a:spcBef>
        <a:spcAft>
          <a:spcPct val="0"/>
        </a:spcAft>
        <a:defRPr sz="4400">
          <a:solidFill>
            <a:schemeClr val="tx2"/>
          </a:solidFill>
          <a:latin typeface="Times" pitchFamily="-109" charset="0"/>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9106295" y="4763"/>
            <a:ext cx="19000259" cy="13690600"/>
            <a:chOff x="-5295" y="3"/>
            <a:chExt cx="11048" cy="8624"/>
          </a:xfrm>
        </p:grpSpPr>
        <p:sp>
          <p:nvSpPr>
            <p:cNvPr id="399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1033" name="Arc 4"/>
            <p:cNvSpPr>
              <a:spLocks/>
            </p:cNvSpPr>
            <p:nvPr/>
          </p:nvSpPr>
          <p:spPr bwMode="auto">
            <a:xfrm>
              <a:off x="-5295" y="3"/>
              <a:ext cx="10596" cy="8624"/>
            </a:xfrm>
            <a:custGeom>
              <a:avLst/>
              <a:gdLst>
                <a:gd name="T0" fmla="*/ 10596 w 43200"/>
                <a:gd name="T1" fmla="*/ 4312 h 43200"/>
                <a:gd name="T2" fmla="*/ 5298 w 43200"/>
                <a:gd name="T3" fmla="*/ 0 h 43200"/>
                <a:gd name="T4" fmla="*/ 5298 w 43200"/>
                <a:gd name="T5" fmla="*/ 4312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1"/>
                    <a:pt x="21600" y="-1"/>
                  </a:cubicBezTo>
                </a:path>
                <a:path w="43200" h="43200" stroke="0" extrusionOk="0">
                  <a:moveTo>
                    <a:pt x="43200" y="21600"/>
                  </a:moveTo>
                  <a:cubicBezTo>
                    <a:pt x="43200" y="33529"/>
                    <a:pt x="33529" y="43200"/>
                    <a:pt x="21600" y="43200"/>
                  </a:cubicBezTo>
                  <a:cubicBezTo>
                    <a:pt x="9670" y="43200"/>
                    <a:pt x="0" y="33529"/>
                    <a:pt x="0" y="21600"/>
                  </a:cubicBezTo>
                  <a:cubicBezTo>
                    <a:pt x="0" y="9670"/>
                    <a:pt x="9670" y="-1"/>
                    <a:pt x="21600" y="-1"/>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39941" name="Rectangle 5"/>
          <p:cNvSpPr>
            <a:spLocks noGrp="1" noChangeArrowheads="1"/>
          </p:cNvSpPr>
          <p:nvPr>
            <p:ph type="title"/>
          </p:nvPr>
        </p:nvSpPr>
        <p:spPr bwMode="auto">
          <a:xfrm>
            <a:off x="739514" y="609600"/>
            <a:ext cx="875374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739510" y="1981200"/>
            <a:ext cx="84201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3" name="Rectangle 7"/>
          <p:cNvSpPr>
            <a:spLocks noGrp="1" noChangeArrowheads="1"/>
          </p:cNvSpPr>
          <p:nvPr>
            <p:ph type="dt" sz="half" idx="2"/>
          </p:nvPr>
        </p:nvSpPr>
        <p:spPr bwMode="auto">
          <a:xfrm>
            <a:off x="7816454" y="6442075"/>
            <a:ext cx="206375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r>
              <a:rPr lang="de-CH" smtClean="0"/>
              <a:t>C.-E. Wulz</a:t>
            </a:r>
            <a:endParaRPr lang="en-US"/>
          </a:p>
        </p:txBody>
      </p:sp>
      <p:sp>
        <p:nvSpPr>
          <p:cNvPr id="39944" name="Rectangle 8"/>
          <p:cNvSpPr>
            <a:spLocks noGrp="1" noChangeArrowheads="1"/>
          </p:cNvSpPr>
          <p:nvPr>
            <p:ph type="ftr" sz="quarter" idx="3"/>
          </p:nvPr>
        </p:nvSpPr>
        <p:spPr bwMode="auto">
          <a:xfrm>
            <a:off x="739510" y="6365875"/>
            <a:ext cx="4622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r>
              <a:rPr lang="en-US" smtClean="0"/>
              <a:t>Kinderuni 2011</a:t>
            </a:r>
            <a:endParaRPr lang="en-US"/>
          </a:p>
        </p:txBody>
      </p:sp>
      <p:sp>
        <p:nvSpPr>
          <p:cNvPr id="39945" name="Rectangle 9"/>
          <p:cNvSpPr>
            <a:spLocks noGrp="1" noChangeArrowheads="1"/>
          </p:cNvSpPr>
          <p:nvPr>
            <p:ph type="sldNum" sz="quarter" idx="4"/>
          </p:nvPr>
        </p:nvSpPr>
        <p:spPr bwMode="auto">
          <a:xfrm>
            <a:off x="7799256" y="6148388"/>
            <a:ext cx="206375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a:latin typeface="Arial" pitchFamily="-110" charset="0"/>
              </a:defRPr>
            </a:lvl2pPr>
          </a:lstStyle>
          <a:p>
            <a:pPr lvl="1"/>
            <a:fld id="{E56D1F73-6E85-5046-AD53-629B919F86AC}" type="slidenum">
              <a:rPr lang="en-US"/>
              <a:pPr lvl="1"/>
              <a:t>‹#›</a:t>
            </a:fld>
            <a:endParaRPr lang="en-US"/>
          </a:p>
        </p:txBody>
      </p:sp>
    </p:spTree>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110" charset="2"/>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pitchFamily="-110" charset="2"/>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gif"/><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slide" Target="slide16.xml"/><Relationship Id="rId5" Type="http://schemas.openxmlformats.org/officeDocument/2006/relationships/slide" Target="slide2.xml"/><Relationship Id="rId6" Type="http://schemas.openxmlformats.org/officeDocument/2006/relationships/slide" Target="slide7.xml"/><Relationship Id="rId7" Type="http://schemas.openxmlformats.org/officeDocument/2006/relationships/slide" Target="slide8.xml"/><Relationship Id="rId8" Type="http://schemas.openxmlformats.org/officeDocument/2006/relationships/slide" Target="slide9.xm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43.gif"/><Relationship Id="rId6" Type="http://schemas.openxmlformats.org/officeDocument/2006/relationships/image" Target="../media/image44.gif"/><Relationship Id="rId7" Type="http://schemas.openxmlformats.org/officeDocument/2006/relationships/image" Target="../media/image45.gif"/><Relationship Id="rId8"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6.gif"/><Relationship Id="rId5" Type="http://schemas.openxmlformats.org/officeDocument/2006/relationships/image" Target="../media/image47.gif"/><Relationship Id="rId6" Type="http://schemas.openxmlformats.org/officeDocument/2006/relationships/image" Target="../media/image48.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9.gif"/><Relationship Id="rId5" Type="http://schemas.openxmlformats.org/officeDocument/2006/relationships/image" Target="../media/image50.gif"/><Relationship Id="rId6" Type="http://schemas.openxmlformats.org/officeDocument/2006/relationships/image" Target="../media/image51.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52.gif"/><Relationship Id="rId5" Type="http://schemas.openxmlformats.org/officeDocument/2006/relationships/image" Target="../media/image53.gif"/><Relationship Id="rId6" Type="http://schemas.openxmlformats.org/officeDocument/2006/relationships/image" Target="../media/image54.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55.gif"/><Relationship Id="rId5" Type="http://schemas.openxmlformats.org/officeDocument/2006/relationships/image" Target="../media/image56.gif"/><Relationship Id="rId6" Type="http://schemas.openxmlformats.org/officeDocument/2006/relationships/image" Target="../media/image57.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8.gif"/><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gif"/><Relationship Id="rId5" Type="http://schemas.openxmlformats.org/officeDocument/2006/relationships/image" Target="../media/image82.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5" Type="http://schemas.openxmlformats.org/officeDocument/2006/relationships/image" Target="../media/image88.emf"/><Relationship Id="rId6" Type="http://schemas.openxmlformats.org/officeDocument/2006/relationships/image" Target="../media/image11.jpeg"/><Relationship Id="rId7" Type="http://schemas.openxmlformats.org/officeDocument/2006/relationships/image" Target="../media/image89.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9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00.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0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03.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Text Box 18"/>
          <p:cNvSpPr txBox="1">
            <a:spLocks noChangeArrowheads="1"/>
          </p:cNvSpPr>
          <p:nvPr/>
        </p:nvSpPr>
        <p:spPr bwMode="auto">
          <a:xfrm>
            <a:off x="6231995" y="5732996"/>
            <a:ext cx="3487738" cy="707886"/>
          </a:xfrm>
          <a:prstGeom prst="rect">
            <a:avLst/>
          </a:prstGeom>
          <a:noFill/>
          <a:ln w="9525">
            <a:noFill/>
            <a:miter lim="800000"/>
            <a:headEnd/>
            <a:tailEnd/>
          </a:ln>
          <a:effectLst>
            <a:outerShdw blurRad="50800" dist="38100" dir="2700000" algn="tl" rotWithShape="0">
              <a:srgbClr val="000000">
                <a:alpha val="43000"/>
              </a:srgbClr>
            </a:outerShdw>
          </a:effectLst>
        </p:spPr>
        <p:txBody>
          <a:bodyPr wrap="square">
            <a:prstTxWarp prst="textNoShape">
              <a:avLst/>
            </a:prstTxWarp>
            <a:spAutoFit/>
          </a:bodyPr>
          <a:lstStyle/>
          <a:p>
            <a:pPr>
              <a:defRPr/>
            </a:pPr>
            <a:r>
              <a:rPr lang="en-US" altLang="ja-JP" sz="2000" dirty="0" err="1" smtClean="0">
                <a:solidFill>
                  <a:srgbClr val="FFFF00"/>
                </a:solidFill>
                <a:latin typeface="Trebuchet MS" charset="0"/>
                <a:ea typeface="ＭＳ Ｐゴシック" charset="-128"/>
                <a:cs typeface="ＭＳ Ｐゴシック" charset="-128"/>
              </a:rPr>
              <a:t>Fachhochschule</a:t>
            </a:r>
            <a:r>
              <a:rPr lang="en-US" altLang="ja-JP" sz="2000" dirty="0" smtClean="0">
                <a:solidFill>
                  <a:srgbClr val="FFFF00"/>
                </a:solidFill>
                <a:latin typeface="Trebuchet MS" charset="0"/>
                <a:ea typeface="ＭＳ Ｐゴシック" charset="-128"/>
                <a:cs typeface="ＭＳ Ｐゴシック" charset="-128"/>
              </a:rPr>
              <a:t> Villach</a:t>
            </a:r>
          </a:p>
          <a:p>
            <a:pPr>
              <a:defRPr/>
            </a:pPr>
            <a:r>
              <a:rPr lang="en-US" sz="2000" dirty="0" smtClean="0">
                <a:solidFill>
                  <a:schemeClr val="bg1"/>
                </a:solidFill>
                <a:latin typeface="Trebuchet MS" charset="0"/>
              </a:rPr>
              <a:t>17. </a:t>
            </a:r>
            <a:r>
              <a:rPr lang="en-US" sz="2000" dirty="0" err="1" smtClean="0">
                <a:solidFill>
                  <a:schemeClr val="bg1"/>
                </a:solidFill>
                <a:latin typeface="Trebuchet MS" charset="0"/>
              </a:rPr>
              <a:t>Dez</a:t>
            </a:r>
            <a:r>
              <a:rPr lang="en-US" sz="2000" dirty="0" smtClean="0">
                <a:solidFill>
                  <a:schemeClr val="bg1"/>
                </a:solidFill>
                <a:latin typeface="Trebuchet MS" charset="0"/>
              </a:rPr>
              <a:t>. 2013</a:t>
            </a:r>
            <a:endParaRPr lang="en-US" dirty="0">
              <a:solidFill>
                <a:schemeClr val="bg1"/>
              </a:solidFill>
              <a:latin typeface="Trebuchet MS" charset="0"/>
            </a:endParaRPr>
          </a:p>
        </p:txBody>
      </p:sp>
      <p:sp>
        <p:nvSpPr>
          <p:cNvPr id="14" name="Rectangle 17"/>
          <p:cNvSpPr>
            <a:spLocks noChangeArrowheads="1"/>
          </p:cNvSpPr>
          <p:nvPr/>
        </p:nvSpPr>
        <p:spPr bwMode="auto">
          <a:xfrm>
            <a:off x="740832" y="5360466"/>
            <a:ext cx="4965695" cy="1077913"/>
          </a:xfrm>
          <a:prstGeom prst="rect">
            <a:avLst/>
          </a:prstGeom>
          <a:noFill/>
          <a:ln w="9525">
            <a:noFill/>
            <a:miter lim="800000"/>
            <a:headEnd/>
            <a:tailEnd/>
          </a:ln>
          <a:effectLst/>
        </p:spPr>
        <p:txBody>
          <a:bodyPr wrap="square">
            <a:prstTxWarp prst="textNoShape">
              <a:avLst/>
            </a:prstTxWarp>
            <a:spAutoFit/>
          </a:bodyPr>
          <a:lstStyle/>
          <a:p>
            <a:pPr>
              <a:defRPr/>
            </a:pPr>
            <a:r>
              <a:rPr lang="en-US" sz="2400" dirty="0">
                <a:solidFill>
                  <a:srgbClr val="FFFF00"/>
                </a:solidFill>
                <a:effectLst>
                  <a:outerShdw blurRad="50800" dist="38100" dir="2700000" algn="tl" rotWithShape="0">
                    <a:srgbClr val="000000">
                      <a:alpha val="43000"/>
                    </a:srgbClr>
                  </a:outerShdw>
                </a:effectLst>
                <a:latin typeface="Trebuchet MS" charset="0"/>
              </a:rPr>
              <a:t>Claudia-Elisabeth </a:t>
            </a:r>
            <a:r>
              <a:rPr lang="en-US" sz="2400" dirty="0" err="1">
                <a:solidFill>
                  <a:srgbClr val="FFFF00"/>
                </a:solidFill>
                <a:effectLst>
                  <a:outerShdw blurRad="50800" dist="38100" dir="2700000" algn="tl" rotWithShape="0">
                    <a:srgbClr val="000000">
                      <a:alpha val="43000"/>
                    </a:srgbClr>
                  </a:outerShdw>
                </a:effectLst>
                <a:latin typeface="Trebuchet MS" charset="0"/>
              </a:rPr>
              <a:t>Wulz</a:t>
            </a:r>
            <a:endParaRPr lang="en-US" sz="2400" dirty="0">
              <a:solidFill>
                <a:srgbClr val="FFFF00"/>
              </a:solidFill>
              <a:effectLst>
                <a:outerShdw blurRad="50800" dist="38100" dir="2700000" algn="tl" rotWithShape="0">
                  <a:srgbClr val="000000">
                    <a:alpha val="43000"/>
                  </a:srgbClr>
                </a:outerShdw>
              </a:effectLst>
              <a:latin typeface="Trebuchet MS" charset="0"/>
            </a:endParaRPr>
          </a:p>
          <a:p>
            <a:pPr>
              <a:defRPr/>
            </a:pPr>
            <a:r>
              <a:rPr lang="en-US" sz="2000" dirty="0" err="1">
                <a:solidFill>
                  <a:schemeClr val="bg1"/>
                </a:solidFill>
                <a:latin typeface="Trebuchet MS" charset="0"/>
              </a:rPr>
              <a:t>Institut</a:t>
            </a:r>
            <a:r>
              <a:rPr lang="en-US" sz="2000" dirty="0">
                <a:solidFill>
                  <a:schemeClr val="bg1"/>
                </a:solidFill>
                <a:latin typeface="Trebuchet MS" charset="0"/>
              </a:rPr>
              <a:t> </a:t>
            </a:r>
            <a:r>
              <a:rPr lang="en-US" sz="2000" dirty="0" err="1">
                <a:solidFill>
                  <a:schemeClr val="bg1"/>
                </a:solidFill>
                <a:latin typeface="Trebuchet MS" charset="0"/>
              </a:rPr>
              <a:t>für</a:t>
            </a:r>
            <a:r>
              <a:rPr lang="en-US" sz="2000" dirty="0">
                <a:solidFill>
                  <a:schemeClr val="bg1"/>
                </a:solidFill>
                <a:latin typeface="Trebuchet MS" charset="0"/>
              </a:rPr>
              <a:t> </a:t>
            </a:r>
            <a:r>
              <a:rPr lang="en-US" sz="2000" dirty="0" err="1">
                <a:solidFill>
                  <a:schemeClr val="bg1"/>
                </a:solidFill>
                <a:latin typeface="Trebuchet MS" charset="0"/>
              </a:rPr>
              <a:t>Hochenergiephysik</a:t>
            </a:r>
            <a:r>
              <a:rPr lang="en-US" sz="2000" dirty="0">
                <a:solidFill>
                  <a:schemeClr val="bg1"/>
                </a:solidFill>
                <a:latin typeface="Trebuchet MS" charset="0"/>
              </a:rPr>
              <a:t> </a:t>
            </a:r>
            <a:r>
              <a:rPr lang="en-US" sz="2000" dirty="0" err="1">
                <a:solidFill>
                  <a:schemeClr val="bg1"/>
                </a:solidFill>
                <a:latin typeface="Trebuchet MS" charset="0"/>
              </a:rPr>
              <a:t>der</a:t>
            </a:r>
            <a:r>
              <a:rPr lang="en-US" sz="2000" dirty="0">
                <a:solidFill>
                  <a:schemeClr val="bg1"/>
                </a:solidFill>
                <a:latin typeface="Trebuchet MS" charset="0"/>
              </a:rPr>
              <a:t> ÖAW </a:t>
            </a:r>
          </a:p>
          <a:p>
            <a:pPr>
              <a:defRPr/>
            </a:pPr>
            <a:r>
              <a:rPr lang="en-US" sz="2000" dirty="0">
                <a:solidFill>
                  <a:schemeClr val="bg1"/>
                </a:solidFill>
                <a:latin typeface="Trebuchet MS" charset="0"/>
              </a:rPr>
              <a:t>c/o CERN, </a:t>
            </a:r>
            <a:r>
              <a:rPr lang="en-US" sz="2000" dirty="0" err="1">
                <a:solidFill>
                  <a:schemeClr val="bg1"/>
                </a:solidFill>
                <a:latin typeface="Trebuchet MS" charset="0"/>
              </a:rPr>
              <a:t>Genf</a:t>
            </a:r>
            <a:endParaRPr lang="en-US" sz="2000" dirty="0">
              <a:solidFill>
                <a:schemeClr val="bg1"/>
              </a:solidFill>
              <a:latin typeface="Trebuchet MS" charset="0"/>
            </a:endParaRPr>
          </a:p>
        </p:txBody>
      </p:sp>
      <p:sp>
        <p:nvSpPr>
          <p:cNvPr id="13" name="Rectangle 19"/>
          <p:cNvSpPr>
            <a:spLocks noChangeArrowheads="1"/>
          </p:cNvSpPr>
          <p:nvPr/>
        </p:nvSpPr>
        <p:spPr bwMode="auto">
          <a:xfrm>
            <a:off x="989045" y="1456799"/>
            <a:ext cx="7579259" cy="1446550"/>
          </a:xfrm>
          <a:prstGeom prst="rect">
            <a:avLst/>
          </a:prstGeom>
          <a:noFill/>
          <a:ln w="9525">
            <a:noFill/>
            <a:miter lim="800000"/>
            <a:headEnd/>
            <a:tailEnd/>
          </a:ln>
          <a:effectLst>
            <a:outerShdw blurRad="50800" dist="38100" dir="2700000" algn="tl" rotWithShape="0">
              <a:schemeClr val="bg1">
                <a:alpha val="43000"/>
              </a:schemeClr>
            </a:outerShdw>
          </a:effectLst>
        </p:spPr>
        <p:txBody>
          <a:bodyPr wrap="square">
            <a:prstTxWarp prst="textNoShape">
              <a:avLst/>
            </a:prstTxWarp>
            <a:spAutoFit/>
          </a:bodyPr>
          <a:lstStyle/>
          <a:p>
            <a:pPr algn="ctr">
              <a:defRPr/>
            </a:pPr>
            <a:r>
              <a:rPr lang="en-US" sz="4400" dirty="0" smtClean="0">
                <a:solidFill>
                  <a:srgbClr val="FFF713"/>
                </a:solidFill>
                <a:latin typeface="Times" pitchFamily="-106" charset="0"/>
              </a:rPr>
              <a:t>	</a:t>
            </a:r>
            <a:r>
              <a:rPr lang="en-US" sz="4400" dirty="0" err="1" smtClean="0">
                <a:solidFill>
                  <a:srgbClr val="FFFF00"/>
                </a:solidFill>
                <a:latin typeface="Trebuchet MS" pitchFamily="-106" charset="0"/>
              </a:rPr>
              <a:t>Vom</a:t>
            </a:r>
            <a:r>
              <a:rPr lang="en-US" sz="4400" dirty="0" smtClean="0">
                <a:solidFill>
                  <a:srgbClr val="FFFF00"/>
                </a:solidFill>
                <a:latin typeface="Trebuchet MS" pitchFamily="-106" charset="0"/>
              </a:rPr>
              <a:t> Higgs-Boson </a:t>
            </a:r>
          </a:p>
          <a:p>
            <a:pPr algn="ctr">
              <a:defRPr/>
            </a:pPr>
            <a:r>
              <a:rPr lang="en-US" sz="4400" dirty="0" err="1" smtClean="0">
                <a:solidFill>
                  <a:srgbClr val="FFFF00"/>
                </a:solidFill>
                <a:latin typeface="Trebuchet MS" pitchFamily="-106" charset="0"/>
              </a:rPr>
              <a:t>zur</a:t>
            </a:r>
            <a:r>
              <a:rPr lang="en-US" sz="4400" dirty="0" smtClean="0">
                <a:solidFill>
                  <a:srgbClr val="FFFF00"/>
                </a:solidFill>
                <a:latin typeface="Trebuchet MS" pitchFamily="-106" charset="0"/>
              </a:rPr>
              <a:t> </a:t>
            </a:r>
            <a:r>
              <a:rPr lang="en-US" sz="4400" dirty="0" err="1" smtClean="0">
                <a:solidFill>
                  <a:srgbClr val="FFFF00"/>
                </a:solidFill>
                <a:latin typeface="Trebuchet MS" pitchFamily="-106" charset="0"/>
              </a:rPr>
              <a:t>Weltformel</a:t>
            </a:r>
            <a:endParaRPr lang="en-US" sz="4400" dirty="0">
              <a:solidFill>
                <a:srgbClr val="FFFF00"/>
              </a:solidFill>
              <a:latin typeface="Trebuchet MS" pitchFamily="-106" charset="0"/>
            </a:endParaRPr>
          </a:p>
        </p:txBody>
      </p:sp>
      <p:sp>
        <p:nvSpPr>
          <p:cNvPr id="6" name="TextBox 5"/>
          <p:cNvSpPr txBox="1"/>
          <p:nvPr/>
        </p:nvSpPr>
        <p:spPr>
          <a:xfrm>
            <a:off x="11768667" y="1642533"/>
            <a:ext cx="184666" cy="307777"/>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10</a:t>
            </a:fld>
            <a:endParaRPr lang="en-US" b="0" i="0">
              <a:latin typeface="Arial" charset="0"/>
            </a:endParaRPr>
          </a:p>
        </p:txBody>
      </p:sp>
      <p:sp>
        <p:nvSpPr>
          <p:cNvPr id="22537" name="Rectangle 19"/>
          <p:cNvSpPr>
            <a:spLocks noGrp="1" noChangeArrowheads="1"/>
          </p:cNvSpPr>
          <p:nvPr>
            <p:ph type="title"/>
          </p:nvPr>
        </p:nvSpPr>
        <p:spPr bwMode="auto">
          <a:xfrm>
            <a:off x="727075" y="400578"/>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Kraftteilchen</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9" name="TextBox 18"/>
          <p:cNvSpPr txBox="1"/>
          <p:nvPr/>
        </p:nvSpPr>
        <p:spPr>
          <a:xfrm>
            <a:off x="1354667" y="5677804"/>
            <a:ext cx="8009466" cy="523220"/>
          </a:xfrm>
          <a:prstGeom prst="rect">
            <a:avLst/>
          </a:prstGeom>
          <a:solidFill>
            <a:schemeClr val="tx1"/>
          </a:solidFill>
        </p:spPr>
        <p:txBody>
          <a:bodyPr wrap="square" rtlCol="0">
            <a:spAutoFit/>
          </a:bodyPr>
          <a:lstStyle/>
          <a:p>
            <a:pPr algn="just"/>
            <a:r>
              <a:rPr lang="en-US" sz="2800" b="0" dirty="0" err="1" smtClean="0">
                <a:solidFill>
                  <a:srgbClr val="FF0000"/>
                </a:solidFill>
                <a:latin typeface="Trebuchet MS"/>
              </a:rPr>
              <a:t>Teilchenaustausch</a:t>
            </a:r>
            <a:r>
              <a:rPr lang="en-US" sz="2800" b="0" dirty="0" smtClean="0">
                <a:solidFill>
                  <a:srgbClr val="FF0000"/>
                </a:solidFill>
                <a:latin typeface="Trebuchet MS"/>
              </a:rPr>
              <a:t> </a:t>
            </a:r>
            <a:r>
              <a:rPr lang="en-US" sz="2800" b="0" dirty="0" err="1" smtClean="0">
                <a:solidFill>
                  <a:srgbClr val="FF0000"/>
                </a:solidFill>
                <a:latin typeface="Trebuchet MS"/>
              </a:rPr>
              <a:t>ist</a:t>
            </a:r>
            <a:r>
              <a:rPr lang="en-US" sz="2800" b="0" dirty="0" smtClean="0">
                <a:solidFill>
                  <a:srgbClr val="FF0000"/>
                </a:solidFill>
                <a:latin typeface="Trebuchet MS"/>
              </a:rPr>
              <a:t> </a:t>
            </a:r>
            <a:r>
              <a:rPr lang="en-US" sz="2800" b="0" dirty="0" err="1" smtClean="0">
                <a:solidFill>
                  <a:srgbClr val="FF0000"/>
                </a:solidFill>
                <a:latin typeface="Trebuchet MS"/>
              </a:rPr>
              <a:t>für</a:t>
            </a:r>
            <a:r>
              <a:rPr lang="en-US" sz="2800" b="0" dirty="0" smtClean="0">
                <a:solidFill>
                  <a:srgbClr val="FF0000"/>
                </a:solidFill>
                <a:latin typeface="Trebuchet MS"/>
              </a:rPr>
              <a:t> Kraft </a:t>
            </a:r>
            <a:r>
              <a:rPr lang="en-US" sz="2800" b="0" dirty="0" err="1" smtClean="0">
                <a:solidFill>
                  <a:srgbClr val="FF0000"/>
                </a:solidFill>
                <a:latin typeface="Trebuchet MS"/>
              </a:rPr>
              <a:t>verantwortlich</a:t>
            </a:r>
            <a:r>
              <a:rPr lang="en-US" sz="2800" b="0" dirty="0" smtClean="0">
                <a:solidFill>
                  <a:srgbClr val="FF0000"/>
                </a:solidFill>
                <a:latin typeface="Trebuchet MS"/>
              </a:rPr>
              <a:t>.</a:t>
            </a:r>
            <a:endParaRPr lang="en-US" sz="2800" b="0" dirty="0">
              <a:solidFill>
                <a:srgbClr val="FF0000"/>
              </a:solidFill>
              <a:latin typeface="Trebuchet M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grpSp>
        <p:nvGrpSpPr>
          <p:cNvPr id="18" name="Group 17"/>
          <p:cNvGrpSpPr/>
          <p:nvPr/>
        </p:nvGrpSpPr>
        <p:grpSpPr>
          <a:xfrm>
            <a:off x="1573808" y="1225625"/>
            <a:ext cx="5081984" cy="4166583"/>
            <a:chOff x="2961349" y="1632028"/>
            <a:chExt cx="5081984" cy="4166583"/>
          </a:xfrm>
        </p:grpSpPr>
        <p:pic>
          <p:nvPicPr>
            <p:cNvPr id="10" name="Picture 9" descr="bosonexchange.jpg"/>
            <p:cNvPicPr>
              <a:picLocks noChangeAspect="1"/>
            </p:cNvPicPr>
            <p:nvPr/>
          </p:nvPicPr>
          <p:blipFill>
            <a:blip r:embed="rId3"/>
            <a:srcRect t="12918" b="23991"/>
            <a:stretch>
              <a:fillRect/>
            </a:stretch>
          </p:blipFill>
          <p:spPr>
            <a:xfrm>
              <a:off x="2961349" y="1632028"/>
              <a:ext cx="5081984" cy="4166583"/>
            </a:xfrm>
            <a:prstGeom prst="rect">
              <a:avLst/>
            </a:prstGeom>
          </p:spPr>
        </p:pic>
        <p:sp>
          <p:nvSpPr>
            <p:cNvPr id="14" name="Rectangle 13"/>
            <p:cNvSpPr/>
            <p:nvPr/>
          </p:nvSpPr>
          <p:spPr bwMode="auto">
            <a:xfrm>
              <a:off x="3014133" y="4114800"/>
              <a:ext cx="220134" cy="3894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5" name="Rectangle 14"/>
            <p:cNvSpPr/>
            <p:nvPr/>
          </p:nvSpPr>
          <p:spPr bwMode="auto">
            <a:xfrm>
              <a:off x="3369733" y="1930400"/>
              <a:ext cx="897467" cy="338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6" name="Rectangle 15"/>
            <p:cNvSpPr/>
            <p:nvPr/>
          </p:nvSpPr>
          <p:spPr bwMode="auto">
            <a:xfrm>
              <a:off x="6587067" y="1964266"/>
              <a:ext cx="914400" cy="338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2" name="TextBox 11"/>
            <p:cNvSpPr txBox="1"/>
            <p:nvPr/>
          </p:nvSpPr>
          <p:spPr>
            <a:xfrm rot="16200000">
              <a:off x="6942669" y="3581421"/>
              <a:ext cx="1676399" cy="400110"/>
            </a:xfrm>
            <a:prstGeom prst="rect">
              <a:avLst/>
            </a:prstGeom>
            <a:noFill/>
          </p:spPr>
          <p:txBody>
            <a:bodyPr wrap="square" rtlCol="0">
              <a:spAutoFit/>
            </a:bodyPr>
            <a:lstStyle/>
            <a:p>
              <a:pPr algn="just"/>
              <a:r>
                <a:rPr lang="en-US" sz="2000" b="0" dirty="0" smtClean="0">
                  <a:solidFill>
                    <a:schemeClr val="tx1"/>
                  </a:solidFill>
                  <a:latin typeface="Trebuchet MS"/>
                </a:rPr>
                <a:t>L.J. Curtis</a:t>
              </a:r>
              <a:endParaRPr lang="en-US" sz="2000" b="0" dirty="0">
                <a:solidFill>
                  <a:schemeClr val="tx1"/>
                </a:solidFill>
                <a:latin typeface="Trebuchet MS"/>
              </a:endParaRPr>
            </a:p>
          </p:txBody>
        </p:sp>
      </p:grpSp>
      <p:grpSp>
        <p:nvGrpSpPr>
          <p:cNvPr id="37" name="Group 36"/>
          <p:cNvGrpSpPr/>
          <p:nvPr/>
        </p:nvGrpSpPr>
        <p:grpSpPr>
          <a:xfrm>
            <a:off x="7518400" y="1794933"/>
            <a:ext cx="965200" cy="2803103"/>
            <a:chOff x="7518400" y="1794933"/>
            <a:chExt cx="965200" cy="2803103"/>
          </a:xfrm>
        </p:grpSpPr>
        <p:pic>
          <p:nvPicPr>
            <p:cNvPr id="24" name="Picture 10"/>
            <p:cNvPicPr>
              <a:picLocks noChangeAspect="1" noChangeArrowheads="1"/>
            </p:cNvPicPr>
            <p:nvPr/>
          </p:nvPicPr>
          <p:blipFill>
            <a:blip r:embed="rId4"/>
            <a:srcRect l="70866" t="25469" r="13780" b="17510"/>
            <a:stretch>
              <a:fillRect/>
            </a:stretch>
          </p:blipFill>
          <p:spPr bwMode="auto">
            <a:xfrm>
              <a:off x="7610699" y="1937530"/>
              <a:ext cx="627365" cy="2660506"/>
            </a:xfrm>
            <a:prstGeom prst="rect">
              <a:avLst/>
            </a:prstGeom>
            <a:noFill/>
            <a:ln w="9525">
              <a:noFill/>
              <a:miter lim="800000"/>
              <a:headEnd/>
              <a:tailEnd/>
            </a:ln>
          </p:spPr>
        </p:pic>
        <p:sp>
          <p:nvSpPr>
            <p:cNvPr id="36" name="Rectangle 35"/>
            <p:cNvSpPr/>
            <p:nvPr/>
          </p:nvSpPr>
          <p:spPr bwMode="auto">
            <a:xfrm>
              <a:off x="7518400" y="1794933"/>
              <a:ext cx="965200" cy="33866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0" name="TextBox 19"/>
          <p:cNvSpPr txBox="1"/>
          <p:nvPr/>
        </p:nvSpPr>
        <p:spPr>
          <a:xfrm>
            <a:off x="6925734" y="1529136"/>
            <a:ext cx="2285999" cy="523220"/>
          </a:xfrm>
          <a:prstGeom prst="rect">
            <a:avLst/>
          </a:prstGeom>
          <a:solidFill>
            <a:schemeClr val="tx1"/>
          </a:solidFill>
        </p:spPr>
        <p:txBody>
          <a:bodyPr wrap="square" rtlCol="0">
            <a:spAutoFit/>
          </a:bodyPr>
          <a:lstStyle/>
          <a:p>
            <a:pPr algn="just"/>
            <a:r>
              <a:rPr lang="en-US" sz="2800" b="0" dirty="0" err="1" smtClean="0">
                <a:solidFill>
                  <a:srgbClr val="27BCFF"/>
                </a:solidFill>
                <a:latin typeface="Trebuchet MS"/>
              </a:rPr>
              <a:t>Eichbosonen</a:t>
            </a:r>
            <a:endParaRPr lang="en-US" sz="2800" b="0" dirty="0">
              <a:solidFill>
                <a:srgbClr val="27BCFF"/>
              </a:solidFill>
              <a:latin typeface="Trebuchet MS"/>
            </a:endParaRPr>
          </a:p>
        </p:txBody>
      </p:sp>
      <p:sp>
        <p:nvSpPr>
          <p:cNvPr id="22"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0537" name="Rectangle 70"/>
          <p:cNvSpPr>
            <a:spLocks noGrp="1" noChangeArrowheads="1"/>
          </p:cNvSpPr>
          <p:nvPr>
            <p:ph type="title"/>
          </p:nvPr>
        </p:nvSpPr>
        <p:spPr>
          <a:xfrm>
            <a:off x="757771" y="1121840"/>
            <a:ext cx="8382000" cy="482600"/>
          </a:xfrm>
        </p:spPr>
        <p:txBody>
          <a:bodyPr/>
          <a:lstStyle/>
          <a:p>
            <a:r>
              <a:rPr lang="en-US" sz="3600" dirty="0">
                <a:latin typeface="Trebuchet MS"/>
              </a:rPr>
              <a:t>Die </a:t>
            </a:r>
            <a:r>
              <a:rPr lang="en-US" sz="3600" dirty="0" err="1">
                <a:latin typeface="Trebuchet MS"/>
              </a:rPr>
              <a:t>fundamentalen</a:t>
            </a:r>
            <a:r>
              <a:rPr lang="en-US" sz="3600" dirty="0">
                <a:latin typeface="Trebuchet MS"/>
              </a:rPr>
              <a:t> </a:t>
            </a:r>
            <a:r>
              <a:rPr lang="en-US" sz="3600" dirty="0" err="1">
                <a:latin typeface="Trebuchet MS"/>
              </a:rPr>
              <a:t>Kräfte</a:t>
            </a:r>
            <a:endParaRPr lang="en-US" sz="3600" dirty="0">
              <a:latin typeface="Trebuchet MS"/>
            </a:endParaRPr>
          </a:p>
        </p:txBody>
      </p:sp>
      <p:graphicFrame>
        <p:nvGraphicFramePr>
          <p:cNvPr id="58" name="Table 57"/>
          <p:cNvGraphicFramePr>
            <a:graphicFrameLocks noGrp="1"/>
          </p:cNvGraphicFramePr>
          <p:nvPr>
            <p:extLst>
              <p:ext uri="{D42A27DB-BD31-4B8C-83A1-F6EECF244321}">
                <p14:modId xmlns:p14="http://schemas.microsoft.com/office/powerpoint/2010/main" val="2157000078"/>
              </p:ext>
            </p:extLst>
          </p:nvPr>
        </p:nvGraphicFramePr>
        <p:xfrm>
          <a:off x="1329268" y="2133609"/>
          <a:ext cx="7442200" cy="2525076"/>
        </p:xfrm>
        <a:graphic>
          <a:graphicData uri="http://schemas.openxmlformats.org/drawingml/2006/table">
            <a:tbl>
              <a:tblPr firstRow="1" bandRow="1">
                <a:tableStyleId>{21E4AEA4-8DFA-4A89-87EB-49C32662AFE0}</a:tableStyleId>
              </a:tblPr>
              <a:tblGrid>
                <a:gridCol w="2052796"/>
                <a:gridCol w="1668304"/>
                <a:gridCol w="1860550"/>
                <a:gridCol w="1860550"/>
              </a:tblGrid>
              <a:tr h="761148">
                <a:tc>
                  <a:txBody>
                    <a:bodyPr/>
                    <a:lstStyle/>
                    <a:p>
                      <a:pPr algn="ctr"/>
                      <a:r>
                        <a:rPr lang="en-US" dirty="0" smtClean="0"/>
                        <a:t>KRAFT</a:t>
                      </a:r>
                      <a:endParaRPr lang="en-US" dirty="0"/>
                    </a:p>
                  </a:txBody>
                  <a:tcPr/>
                </a:tc>
                <a:tc>
                  <a:txBody>
                    <a:bodyPr/>
                    <a:lstStyle/>
                    <a:p>
                      <a:pPr algn="ctr"/>
                      <a:r>
                        <a:rPr lang="en-US" dirty="0" smtClean="0"/>
                        <a:t>RELATIVE STÄRKE</a:t>
                      </a:r>
                      <a:endParaRPr lang="en-US" dirty="0"/>
                    </a:p>
                  </a:txBody>
                  <a:tcPr/>
                </a:tc>
                <a:tc>
                  <a:txBody>
                    <a:bodyPr/>
                    <a:lstStyle/>
                    <a:p>
                      <a:pPr algn="ctr"/>
                      <a:r>
                        <a:rPr lang="en-US" dirty="0" smtClean="0"/>
                        <a:t>REICHWEITE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VERMITTLER</a:t>
                      </a:r>
                    </a:p>
                    <a:p>
                      <a:pPr algn="ctr"/>
                      <a:endParaRPr lang="en-US" dirty="0"/>
                    </a:p>
                  </a:txBody>
                  <a:tcPr/>
                </a:tc>
              </a:tr>
              <a:tr h="440982">
                <a:tc>
                  <a:txBody>
                    <a:bodyPr/>
                    <a:lstStyle/>
                    <a:p>
                      <a:r>
                        <a:rPr lang="en-US" dirty="0" smtClean="0"/>
                        <a:t>Stark</a:t>
                      </a:r>
                      <a:endParaRPr lang="en-US" dirty="0"/>
                    </a:p>
                  </a:txBody>
                  <a:tcPr/>
                </a:tc>
                <a:tc>
                  <a:txBody>
                    <a:bodyPr/>
                    <a:lstStyle/>
                    <a:p>
                      <a:pPr algn="ctr"/>
                      <a:r>
                        <a:rPr lang="en-US" dirty="0" smtClean="0"/>
                        <a:t>1 </a:t>
                      </a:r>
                      <a:endParaRPr lang="en-US" dirty="0"/>
                    </a:p>
                  </a:txBody>
                  <a:tcPr/>
                </a:tc>
                <a:tc>
                  <a:txBody>
                    <a:bodyPr/>
                    <a:lstStyle/>
                    <a:p>
                      <a:pPr algn="ctr"/>
                      <a:r>
                        <a:rPr lang="en-US" dirty="0" smtClean="0"/>
                        <a:t>10</a:t>
                      </a:r>
                      <a:r>
                        <a:rPr lang="en-US" baseline="30000" dirty="0" smtClean="0"/>
                        <a:t>-15 </a:t>
                      </a:r>
                      <a:r>
                        <a:rPr lang="en-US" dirty="0" err="1" smtClean="0"/>
                        <a:t>m</a:t>
                      </a:r>
                      <a:endParaRPr lang="en-US" dirty="0"/>
                    </a:p>
                  </a:txBody>
                  <a:tcPr/>
                </a:tc>
                <a:tc>
                  <a:txBody>
                    <a:bodyPr/>
                    <a:lstStyle/>
                    <a:p>
                      <a:pPr algn="ctr"/>
                      <a:r>
                        <a:rPr lang="en-US" dirty="0" err="1" smtClean="0"/>
                        <a:t>Gluonen</a:t>
                      </a:r>
                      <a:r>
                        <a:rPr lang="en-US" dirty="0" smtClean="0"/>
                        <a:t> (8)</a:t>
                      </a:r>
                      <a:endParaRPr lang="en-US" dirty="0"/>
                    </a:p>
                  </a:txBody>
                  <a:tcPr/>
                </a:tc>
              </a:tr>
              <a:tr h="440982">
                <a:tc>
                  <a:txBody>
                    <a:bodyPr/>
                    <a:lstStyle/>
                    <a:p>
                      <a:r>
                        <a:rPr lang="en-US" dirty="0" err="1" smtClean="0"/>
                        <a:t>Schwach</a:t>
                      </a:r>
                      <a:endParaRPr lang="en-US" dirty="0"/>
                    </a:p>
                  </a:txBody>
                  <a:tcPr/>
                </a:tc>
                <a:tc>
                  <a:txBody>
                    <a:bodyPr/>
                    <a:lstStyle/>
                    <a:p>
                      <a:pPr algn="ctr"/>
                      <a:r>
                        <a:rPr lang="en-US" dirty="0" smtClean="0"/>
                        <a:t>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-18 </a:t>
                      </a:r>
                      <a:r>
                        <a:rPr lang="en-US" dirty="0" err="1" smtClean="0"/>
                        <a:t>m</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W</a:t>
                      </a:r>
                      <a:r>
                        <a:rPr lang="en-US" baseline="30000" dirty="0" smtClean="0"/>
                        <a:t>+</a:t>
                      </a:r>
                      <a:r>
                        <a:rPr lang="en-US" dirty="0" smtClean="0"/>
                        <a:t>, W</a:t>
                      </a:r>
                      <a:r>
                        <a:rPr lang="en-US" baseline="30000" dirty="0" smtClean="0"/>
                        <a:t>-</a:t>
                      </a:r>
                      <a:r>
                        <a:rPr lang="en-US" dirty="0" smtClean="0"/>
                        <a:t>,</a:t>
                      </a:r>
                      <a:r>
                        <a:rPr lang="en-US" baseline="0" dirty="0" smtClean="0"/>
                        <a:t> Z</a:t>
                      </a:r>
                      <a:endParaRPr lang="en-US" dirty="0" smtClean="0"/>
                    </a:p>
                  </a:txBody>
                  <a:tcPr/>
                </a:tc>
              </a:tr>
              <a:tr h="440982">
                <a:tc>
                  <a:txBody>
                    <a:bodyPr/>
                    <a:lstStyle/>
                    <a:p>
                      <a:r>
                        <a:rPr lang="en-US" smtClean="0"/>
                        <a:t>Elektromagnetisch</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-2</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Photon</a:t>
                      </a:r>
                      <a:endParaRPr lang="en-US" dirty="0"/>
                    </a:p>
                  </a:txBody>
                  <a:tcPr/>
                </a:tc>
              </a:tr>
              <a:tr h="440982">
                <a:tc>
                  <a:txBody>
                    <a:bodyPr/>
                    <a:lstStyle/>
                    <a:p>
                      <a:r>
                        <a:rPr lang="en-US" dirty="0" err="1" smtClean="0"/>
                        <a:t>Schwerkraft</a:t>
                      </a:r>
                      <a:endParaRPr lang="en-US" dirty="0"/>
                    </a:p>
                  </a:txBody>
                  <a:tcPr/>
                </a:tc>
                <a:tc>
                  <a:txBody>
                    <a:bodyPr/>
                    <a:lstStyle/>
                    <a:p>
                      <a:pPr algn="ctr"/>
                      <a:r>
                        <a:rPr lang="en-US" dirty="0" smtClean="0"/>
                        <a:t>10</a:t>
                      </a:r>
                      <a:r>
                        <a:rPr lang="en-US" baseline="30000" dirty="0" smtClean="0"/>
                        <a:t>-38 </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Graviton (?)</a:t>
                      </a:r>
                      <a:endParaRPr lang="en-US" dirty="0"/>
                    </a:p>
                  </a:txBody>
                  <a:tcPr/>
                </a:tc>
              </a:tr>
            </a:tbl>
          </a:graphicData>
        </a:graphic>
      </p:graphicFrame>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11</a:t>
            </a:fld>
            <a:endParaRPr lang="en-US" b="0"/>
          </a:p>
        </p:txBody>
      </p:sp>
      <p:pic>
        <p:nvPicPr>
          <p:cNvPr id="6" name="Picture 5" descr="IsaacNewtonapple.JPG"/>
          <p:cNvPicPr>
            <a:picLocks noChangeAspect="1"/>
          </p:cNvPicPr>
          <p:nvPr/>
        </p:nvPicPr>
        <p:blipFill>
          <a:blip r:embed="rId4"/>
          <a:stretch>
            <a:fillRect/>
          </a:stretch>
        </p:blipFill>
        <p:spPr>
          <a:xfrm>
            <a:off x="7164815" y="4775209"/>
            <a:ext cx="1321121" cy="1083732"/>
          </a:xfrm>
          <a:prstGeom prst="rect">
            <a:avLst/>
          </a:prstGeom>
        </p:spPr>
      </p:pic>
      <p:grpSp>
        <p:nvGrpSpPr>
          <p:cNvPr id="7" name="Group 6"/>
          <p:cNvGrpSpPr/>
          <p:nvPr/>
        </p:nvGrpSpPr>
        <p:grpSpPr>
          <a:xfrm>
            <a:off x="1642533" y="4876808"/>
            <a:ext cx="1303867" cy="1117592"/>
            <a:chOff x="5842000" y="2641600"/>
            <a:chExt cx="3835400" cy="3589867"/>
          </a:xfrm>
        </p:grpSpPr>
        <p:pic>
          <p:nvPicPr>
            <p:cNvPr id="8" name="Picture 7" descr="QuarksGluons.jpg"/>
            <p:cNvPicPr>
              <a:picLocks noChangeAspect="1"/>
            </p:cNvPicPr>
            <p:nvPr/>
          </p:nvPicPr>
          <p:blipFill>
            <a:blip r:embed="rId5"/>
            <a:srcRect l="31364" t="2197" b="-11756"/>
            <a:stretch>
              <a:fillRect/>
            </a:stretch>
          </p:blipFill>
          <p:spPr>
            <a:xfrm>
              <a:off x="5842000" y="2641600"/>
              <a:ext cx="3835400" cy="3589867"/>
            </a:xfrm>
            <a:prstGeom prst="rect">
              <a:avLst/>
            </a:prstGeom>
          </p:spPr>
        </p:pic>
        <p:sp>
          <p:nvSpPr>
            <p:cNvPr id="9" name="Rectangle 8"/>
            <p:cNvSpPr/>
            <p:nvPr/>
          </p:nvSpPr>
          <p:spPr bwMode="auto">
            <a:xfrm>
              <a:off x="5842000" y="3318933"/>
              <a:ext cx="406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0" name="Rectangle 9"/>
            <p:cNvSpPr/>
            <p:nvPr/>
          </p:nvSpPr>
          <p:spPr bwMode="auto">
            <a:xfrm>
              <a:off x="5858933" y="4572000"/>
              <a:ext cx="355600" cy="1693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pic>
        <p:nvPicPr>
          <p:cNvPr id="11" name="Picture 10" descr="Radioactive.jpg"/>
          <p:cNvPicPr>
            <a:picLocks noChangeAspect="1"/>
          </p:cNvPicPr>
          <p:nvPr/>
        </p:nvPicPr>
        <p:blipFill>
          <a:blip r:embed="rId6"/>
          <a:stretch>
            <a:fillRect/>
          </a:stretch>
        </p:blipFill>
        <p:spPr>
          <a:xfrm>
            <a:off x="3609238" y="4910674"/>
            <a:ext cx="1017096" cy="982133"/>
          </a:xfrm>
          <a:prstGeom prst="rect">
            <a:avLst/>
          </a:prstGeom>
        </p:spPr>
      </p:pic>
      <p:pic>
        <p:nvPicPr>
          <p:cNvPr id="12" name="Picture 11" descr="electromagnetic.jpg"/>
          <p:cNvPicPr>
            <a:picLocks noChangeAspect="1"/>
          </p:cNvPicPr>
          <p:nvPr/>
        </p:nvPicPr>
        <p:blipFill>
          <a:blip r:embed="rId7"/>
          <a:stretch>
            <a:fillRect/>
          </a:stretch>
        </p:blipFill>
        <p:spPr>
          <a:xfrm rot="5400000">
            <a:off x="5489196" y="4741341"/>
            <a:ext cx="932768" cy="127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3"/>
          <p:cNvSpPr>
            <a:spLocks noChangeArrowheads="1"/>
          </p:cNvSpPr>
          <p:nvPr/>
        </p:nvSpPr>
        <p:spPr bwMode="auto">
          <a:xfrm>
            <a:off x="8226425" y="1808163"/>
            <a:ext cx="184666" cy="307777"/>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151558" name="Group 4"/>
          <p:cNvGrpSpPr>
            <a:grpSpLocks/>
          </p:cNvGrpSpPr>
          <p:nvPr/>
        </p:nvGrpSpPr>
        <p:grpSpPr bwMode="auto">
          <a:xfrm>
            <a:off x="1536703" y="3132138"/>
            <a:ext cx="6246650" cy="3509962"/>
            <a:chOff x="960" y="1920"/>
            <a:chExt cx="4015" cy="2256"/>
          </a:xfrm>
        </p:grpSpPr>
        <p:pic>
          <p:nvPicPr>
            <p:cNvPr id="151560" name="Picture 5"/>
            <p:cNvPicPr>
              <a:picLocks noChangeAspect="1" noChangeArrowheads="1"/>
            </p:cNvPicPr>
            <p:nvPr/>
          </p:nvPicPr>
          <p:blipFill>
            <a:blip r:embed="rId2"/>
            <a:srcRect/>
            <a:stretch>
              <a:fillRect/>
            </a:stretch>
          </p:blipFill>
          <p:spPr bwMode="auto">
            <a:xfrm>
              <a:off x="960" y="1920"/>
              <a:ext cx="3963" cy="2256"/>
            </a:xfrm>
            <a:prstGeom prst="rect">
              <a:avLst/>
            </a:prstGeom>
            <a:noFill/>
            <a:ln w="9525">
              <a:noFill/>
              <a:miter lim="800000"/>
              <a:headEnd/>
              <a:tailEnd/>
            </a:ln>
          </p:spPr>
        </p:pic>
        <p:sp>
          <p:nvSpPr>
            <p:cNvPr id="151561" name="Text Box 6"/>
            <p:cNvSpPr txBox="1">
              <a:spLocks noChangeArrowheads="1"/>
            </p:cNvSpPr>
            <p:nvPr/>
          </p:nvSpPr>
          <p:spPr bwMode="auto">
            <a:xfrm>
              <a:off x="2158" y="3843"/>
              <a:ext cx="119" cy="178"/>
            </a:xfrm>
            <a:prstGeom prst="rect">
              <a:avLst/>
            </a:prstGeom>
            <a:noFill/>
            <a:ln w="9525">
              <a:noFill/>
              <a:miter lim="800000"/>
              <a:headEnd/>
              <a:tailEnd/>
            </a:ln>
          </p:spPr>
          <p:txBody>
            <a:bodyPr wrap="none">
              <a:prstTxWarp prst="textNoShape">
                <a:avLst/>
              </a:prstTxWarp>
              <a:spAutoFit/>
            </a:bodyPr>
            <a:lstStyle/>
            <a:p>
              <a:endParaRPr lang="en-US" sz="1200"/>
            </a:p>
          </p:txBody>
        </p:sp>
        <p:sp>
          <p:nvSpPr>
            <p:cNvPr id="151562" name="Text Box 7"/>
            <p:cNvSpPr txBox="1">
              <a:spLocks noChangeArrowheads="1"/>
            </p:cNvSpPr>
            <p:nvPr/>
          </p:nvSpPr>
          <p:spPr bwMode="auto">
            <a:xfrm>
              <a:off x="1855" y="3675"/>
              <a:ext cx="905"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chemeClr val="tx1"/>
                  </a:solidFill>
                  <a:latin typeface="Arial" charset="0"/>
                </a:rPr>
                <a:t>Extra-Dimension</a:t>
              </a:r>
            </a:p>
          </p:txBody>
        </p:sp>
        <p:sp>
          <p:nvSpPr>
            <p:cNvPr id="151563" name="Text Box 8"/>
            <p:cNvSpPr txBox="1">
              <a:spLocks noChangeArrowheads="1"/>
            </p:cNvSpPr>
            <p:nvPr/>
          </p:nvSpPr>
          <p:spPr bwMode="auto">
            <a:xfrm>
              <a:off x="1567" y="2128"/>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sp>
          <p:nvSpPr>
            <p:cNvPr id="151564" name="Text Box 9"/>
            <p:cNvSpPr txBox="1">
              <a:spLocks noChangeArrowheads="1"/>
            </p:cNvSpPr>
            <p:nvPr/>
          </p:nvSpPr>
          <p:spPr bwMode="auto">
            <a:xfrm>
              <a:off x="3672" y="3066"/>
              <a:ext cx="1303" cy="29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200">
                  <a:solidFill>
                    <a:schemeClr val="tx1"/>
                  </a:solidFill>
                  <a:latin typeface="Arial" charset="0"/>
                </a:rPr>
                <a:t>unser 3+1-dimensionales</a:t>
              </a:r>
            </a:p>
            <a:p>
              <a:pPr algn="ctr"/>
              <a:r>
                <a:rPr lang="en-US" sz="1200">
                  <a:solidFill>
                    <a:schemeClr val="tx1"/>
                  </a:solidFill>
                  <a:latin typeface="Arial" charset="0"/>
                </a:rPr>
                <a:t>Universum</a:t>
              </a:r>
            </a:p>
          </p:txBody>
        </p:sp>
        <p:sp>
          <p:nvSpPr>
            <p:cNvPr id="151565" name="Text Box 10"/>
            <p:cNvSpPr txBox="1">
              <a:spLocks noChangeArrowheads="1"/>
            </p:cNvSpPr>
            <p:nvPr/>
          </p:nvSpPr>
          <p:spPr bwMode="auto">
            <a:xfrm>
              <a:off x="3169" y="3193"/>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grpSp>
      <p:sp>
        <p:nvSpPr>
          <p:cNvPr id="151559" name="Rectangle 11"/>
          <p:cNvSpPr>
            <a:spLocks noChangeArrowheads="1"/>
          </p:cNvSpPr>
          <p:nvPr/>
        </p:nvSpPr>
        <p:spPr bwMode="auto">
          <a:xfrm>
            <a:off x="368300" y="982664"/>
            <a:ext cx="9328150" cy="2123658"/>
          </a:xfrm>
          <a:prstGeom prst="rect">
            <a:avLst/>
          </a:prstGeom>
          <a:noFill/>
          <a:ln w="9525">
            <a:noFill/>
            <a:miter lim="800000"/>
            <a:headEnd/>
            <a:tailEnd/>
          </a:ln>
        </p:spPr>
        <p:txBody>
          <a:bodyPr>
            <a:prstTxWarp prst="textNoShape">
              <a:avLst/>
            </a:prstTxWarp>
            <a:spAutoFit/>
          </a:bodyPr>
          <a:lstStyle/>
          <a:p>
            <a:r>
              <a:rPr lang="en-GB" sz="2200" dirty="0">
                <a:solidFill>
                  <a:srgbClr val="000094"/>
                </a:solidFill>
                <a:latin typeface="Trebuchet MS"/>
              </a:rPr>
              <a:t>Gravitation </a:t>
            </a:r>
            <a:r>
              <a:rPr lang="en-GB" sz="2200" dirty="0" err="1">
                <a:solidFill>
                  <a:srgbClr val="000094"/>
                </a:solidFill>
                <a:latin typeface="Trebuchet MS"/>
              </a:rPr>
              <a:t>scheint</a:t>
            </a:r>
            <a:r>
              <a:rPr lang="en-GB" sz="2200" dirty="0">
                <a:solidFill>
                  <a:srgbClr val="000094"/>
                </a:solidFill>
                <a:latin typeface="Trebuchet MS"/>
              </a:rPr>
              <a:t> 10</a:t>
            </a:r>
            <a:r>
              <a:rPr lang="en-GB" sz="2200" baseline="30000" dirty="0">
                <a:solidFill>
                  <a:srgbClr val="000094"/>
                </a:solidFill>
                <a:latin typeface="Trebuchet MS"/>
              </a:rPr>
              <a:t>-38</a:t>
            </a:r>
            <a:r>
              <a:rPr lang="en-GB" sz="2200" dirty="0">
                <a:solidFill>
                  <a:srgbClr val="000094"/>
                </a:solidFill>
                <a:latin typeface="Trebuchet MS"/>
              </a:rPr>
              <a:t> mal so </a:t>
            </a:r>
            <a:r>
              <a:rPr lang="en-GB" sz="2200" dirty="0" err="1">
                <a:solidFill>
                  <a:srgbClr val="000094"/>
                </a:solidFill>
                <a:latin typeface="Trebuchet MS"/>
              </a:rPr>
              <a:t>schwach</a:t>
            </a:r>
            <a:r>
              <a:rPr lang="en-GB" sz="2200" dirty="0">
                <a:solidFill>
                  <a:srgbClr val="000094"/>
                </a:solidFill>
                <a:latin typeface="Trebuchet MS"/>
              </a:rPr>
              <a:t> </a:t>
            </a:r>
            <a:r>
              <a:rPr lang="en-GB" sz="2200" dirty="0" err="1">
                <a:solidFill>
                  <a:srgbClr val="000094"/>
                </a:solidFill>
                <a:latin typeface="Trebuchet MS"/>
              </a:rPr>
              <a:t>im</a:t>
            </a:r>
            <a:r>
              <a:rPr lang="en-GB" sz="2200" dirty="0">
                <a:solidFill>
                  <a:srgbClr val="000094"/>
                </a:solidFill>
                <a:latin typeface="Trebuchet MS"/>
              </a:rPr>
              <a:t> </a:t>
            </a:r>
            <a:r>
              <a:rPr lang="en-GB" sz="2200" dirty="0" err="1">
                <a:solidFill>
                  <a:srgbClr val="000094"/>
                </a:solidFill>
                <a:latin typeface="Trebuchet MS"/>
              </a:rPr>
              <a:t>Vergleich</a:t>
            </a:r>
            <a:r>
              <a:rPr lang="en-GB" sz="2200" dirty="0">
                <a:solidFill>
                  <a:srgbClr val="000094"/>
                </a:solidFill>
                <a:latin typeface="Trebuchet MS"/>
              </a:rPr>
              <a:t> </a:t>
            </a:r>
            <a:r>
              <a:rPr lang="en-GB" sz="2200" dirty="0" err="1">
                <a:solidFill>
                  <a:srgbClr val="000094"/>
                </a:solidFill>
                <a:latin typeface="Trebuchet MS"/>
              </a:rPr>
              <a:t>zur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starken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Wechselwirkung</a:t>
            </a:r>
            <a:r>
              <a:rPr lang="en-GB" altLang="ja-JP" sz="2200" dirty="0">
                <a:solidFill>
                  <a:srgbClr val="000094"/>
                </a:solidFill>
                <a:latin typeface="Trebuchet MS"/>
                <a:ea typeface="ＭＳ Ｐゴシック" charset="-128"/>
                <a:cs typeface="ＭＳ Ｐゴシック" charset="-128"/>
              </a:rPr>
              <a:t> -&gt; </a:t>
            </a:r>
            <a:r>
              <a:rPr lang="en-GB" altLang="ja-JP" sz="2200" dirty="0" err="1">
                <a:solidFill>
                  <a:srgbClr val="000094"/>
                </a:solidFill>
                <a:latin typeface="Trebuchet MS"/>
                <a:ea typeface="ＭＳ Ｐゴシック" charset="-128"/>
                <a:cs typeface="ＭＳ Ｐゴシック" charset="-128"/>
              </a:rPr>
              <a:t>schwer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vereinbar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mit</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anderen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Kräften</a:t>
            </a:r>
            <a:r>
              <a:rPr lang="en-GB" altLang="ja-JP" sz="2200" dirty="0">
                <a:solidFill>
                  <a:srgbClr val="000094"/>
                </a:solidFill>
                <a:latin typeface="Trebuchet MS"/>
                <a:ea typeface="ＭＳ Ｐゴシック" charset="-128"/>
                <a:cs typeface="ＭＳ Ｐゴシック" charset="-128"/>
              </a:rPr>
              <a:t>!</a:t>
            </a:r>
          </a:p>
          <a:p>
            <a:r>
              <a:rPr lang="en-GB" altLang="ja-JP" sz="2200" dirty="0" err="1">
                <a:solidFill>
                  <a:srgbClr val="000094"/>
                </a:solidFill>
                <a:latin typeface="Trebuchet MS"/>
                <a:ea typeface="ＭＳ Ｐゴシック" charset="-128"/>
                <a:cs typeface="ＭＳ Ｐゴシック" charset="-128"/>
              </a:rPr>
              <a:t>Mögliches</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Modell</a:t>
            </a:r>
            <a:r>
              <a:rPr lang="en-GB" altLang="ja-JP" sz="2200" dirty="0">
                <a:solidFill>
                  <a:srgbClr val="000094"/>
                </a:solidFill>
                <a:latin typeface="Trebuchet MS"/>
                <a:ea typeface="ＭＳ Ｐゴシック" charset="-128"/>
                <a:cs typeface="ＭＳ Ｐゴシック" charset="-128"/>
              </a:rPr>
              <a:t>: </a:t>
            </a:r>
            <a:endParaRPr lang="en-GB" altLang="ja-JP" sz="2200" dirty="0">
              <a:solidFill>
                <a:schemeClr val="bg2"/>
              </a:solidFill>
              <a:latin typeface="Trebuchet MS"/>
              <a:ea typeface="ＭＳ Ｐゴシック" charset="-128"/>
              <a:cs typeface="ＭＳ Ｐゴシック" charset="-128"/>
            </a:endParaRP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Bekannte</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Teilchen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leben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im</a:t>
            </a:r>
            <a:r>
              <a:rPr lang="en-GB" altLang="ja-JP" sz="2200" dirty="0">
                <a:solidFill>
                  <a:schemeClr val="bg2"/>
                </a:solidFill>
                <a:latin typeface="Trebuchet MS"/>
                <a:ea typeface="ＭＳ Ｐゴシック" charset="-128"/>
                <a:cs typeface="ＭＳ Ｐゴシック" charset="-128"/>
              </a:rPr>
              <a:t> 3+1-dimensionalen </a:t>
            </a:r>
            <a:r>
              <a:rPr lang="en-GB" altLang="ja-JP" sz="2200" dirty="0" err="1">
                <a:solidFill>
                  <a:schemeClr val="bg2"/>
                </a:solidFill>
                <a:latin typeface="Trebuchet MS"/>
                <a:ea typeface="ＭＳ Ｐゴシック" charset="-128"/>
                <a:cs typeface="ＭＳ Ｐゴシック" charset="-128"/>
              </a:rPr>
              <a:t>Universum</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Brane</a:t>
            </a:r>
            <a:r>
              <a:rPr lang="en-GB" altLang="ja-JP" sz="2200" dirty="0">
                <a:solidFill>
                  <a:schemeClr val="bg2"/>
                </a:solidFill>
                <a:latin typeface="Trebuchet MS"/>
                <a:ea typeface="ＭＳ Ｐゴシック" charset="-128"/>
                <a:cs typeface="ＭＳ Ｐゴシック" charset="-128"/>
              </a:rPr>
              <a:t>)</a:t>
            </a: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a:solidFill>
                  <a:srgbClr val="FF0000"/>
                </a:solidFill>
                <a:latin typeface="Trebuchet MS"/>
                <a:ea typeface="ＭＳ Ｐゴシック" charset="-128"/>
                <a:cs typeface="ＭＳ Ｐゴシック" charset="-128"/>
              </a:rPr>
              <a:t>Gravitation </a:t>
            </a:r>
            <a:r>
              <a:rPr lang="en-GB" altLang="ja-JP" sz="2200" dirty="0" err="1">
                <a:solidFill>
                  <a:srgbClr val="FF0000"/>
                </a:solidFill>
                <a:latin typeface="Trebuchet MS"/>
                <a:ea typeface="ＭＳ Ｐゴシック" charset="-128"/>
                <a:cs typeface="ＭＳ Ｐゴシック" charset="-128"/>
              </a:rPr>
              <a:t>lebt</a:t>
            </a:r>
            <a:r>
              <a:rPr lang="en-GB" altLang="ja-JP" sz="2200" dirty="0">
                <a:solidFill>
                  <a:srgbClr val="FF0000"/>
                </a:solidFill>
                <a:latin typeface="Trebuchet MS"/>
                <a:ea typeface="ＭＳ Ｐゴシック" charset="-128"/>
                <a:cs typeface="ＭＳ Ｐゴシック" charset="-128"/>
              </a:rPr>
              <a:t> in </a:t>
            </a:r>
            <a:r>
              <a:rPr lang="en-GB" altLang="ja-JP" sz="2200" dirty="0" err="1">
                <a:solidFill>
                  <a:srgbClr val="FF0000"/>
                </a:solidFill>
                <a:latin typeface="Trebuchet MS"/>
                <a:ea typeface="ＭＳ Ｐゴシック" charset="-128"/>
                <a:cs typeface="ＭＳ Ｐゴシック" charset="-128"/>
              </a:rPr>
              <a:t>einem</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höherdimensionalen</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Universum</a:t>
            </a:r>
            <a:r>
              <a:rPr lang="en-GB" altLang="ja-JP" sz="2200" dirty="0">
                <a:solidFill>
                  <a:srgbClr val="FF0000"/>
                </a:solidFill>
                <a:latin typeface="Trebuchet MS"/>
                <a:ea typeface="ＭＳ Ｐゴシック" charset="-128"/>
                <a:cs typeface="ＭＳ Ｐゴシック" charset="-128"/>
              </a:rPr>
              <a:t> (Bulk)</a:t>
            </a:r>
          </a:p>
          <a:p>
            <a:pPr>
              <a:buFont typeface="Times" charset="0"/>
              <a:buChar char="•"/>
            </a:pPr>
            <a:r>
              <a:rPr lang="en-GB" altLang="ja-JP" sz="2200" dirty="0">
                <a:solidFill>
                  <a:schemeClr val="bg2"/>
                </a:solidFill>
                <a:latin typeface="Trebuchet MS"/>
                <a:ea typeface="ＭＳ Ｐゴシック" charset="-128"/>
                <a:cs typeface="ＭＳ Ｐゴシック" charset="-128"/>
              </a:rPr>
              <a:t> Extra-</a:t>
            </a:r>
            <a:r>
              <a:rPr lang="en-GB" altLang="ja-JP" sz="2200" dirty="0" err="1">
                <a:solidFill>
                  <a:schemeClr val="bg2"/>
                </a:solidFill>
                <a:latin typeface="Trebuchet MS"/>
                <a:ea typeface="ＭＳ Ｐゴシック" charset="-128"/>
                <a:cs typeface="ＭＳ Ｐゴシック" charset="-128"/>
              </a:rPr>
              <a:t>Dimensionen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sind</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aufgerollt</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mit</a:t>
            </a:r>
            <a:r>
              <a:rPr lang="en-GB" altLang="ja-JP" sz="2200" dirty="0">
                <a:solidFill>
                  <a:schemeClr val="bg2"/>
                </a:solidFill>
                <a:latin typeface="Trebuchet MS"/>
                <a:ea typeface="ＭＳ Ｐゴシック" charset="-128"/>
                <a:cs typeface="ＭＳ Ｐゴシック" charset="-128"/>
              </a:rPr>
              <a:t> Radius R</a:t>
            </a:r>
            <a:endParaRPr lang="en-US" sz="2200" dirty="0">
              <a:solidFill>
                <a:srgbClr val="000094"/>
              </a:solidFill>
              <a:latin typeface="Trebuchet MS"/>
              <a:ea typeface="ＭＳ Ｐゴシック" charset="-128"/>
              <a:cs typeface="ＭＳ Ｐゴシック" charset="-128"/>
            </a:endParaRPr>
          </a:p>
        </p:txBody>
      </p:sp>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12</a:t>
            </a:fld>
            <a:endParaRPr lang="en-US" b="0"/>
          </a:p>
        </p:txBody>
      </p:sp>
      <p:sp>
        <p:nvSpPr>
          <p:cNvPr id="17"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9"/>
                </a:solidFill>
                <a:latin typeface="Trebuchet MS"/>
              </a:rPr>
              <a:t>Gravitation und </a:t>
            </a: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8" name="Picture 17" descr="strings.jpg"/>
          <p:cNvPicPr>
            <a:picLocks noChangeAspect="1"/>
          </p:cNvPicPr>
          <p:nvPr/>
        </p:nvPicPr>
        <p:blipFill>
          <a:blip r:embed="rId3"/>
          <a:stretch>
            <a:fillRect/>
          </a:stretch>
        </p:blipFill>
        <p:spPr>
          <a:xfrm>
            <a:off x="516463" y="264166"/>
            <a:ext cx="939800" cy="751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Rectangle 5"/>
          <p:cNvSpPr>
            <a:spLocks noChangeArrowheads="1"/>
          </p:cNvSpPr>
          <p:nvPr/>
        </p:nvSpPr>
        <p:spPr bwMode="auto">
          <a:xfrm>
            <a:off x="336550" y="1325568"/>
            <a:ext cx="9569450" cy="769441"/>
          </a:xfrm>
          <a:prstGeom prst="rect">
            <a:avLst/>
          </a:prstGeom>
          <a:noFill/>
          <a:ln w="9525">
            <a:noFill/>
            <a:miter lim="800000"/>
            <a:headEnd/>
            <a:tailEnd/>
          </a:ln>
        </p:spPr>
        <p:txBody>
          <a:bodyPr wrap="square">
            <a:prstTxWarp prst="textNoShape">
              <a:avLst/>
            </a:prstTxWarp>
            <a:spAutoFit/>
          </a:bodyPr>
          <a:lstStyle/>
          <a:p>
            <a:r>
              <a:rPr lang="en-GB" sz="2200" dirty="0">
                <a:solidFill>
                  <a:schemeClr val="tx1"/>
                </a:solidFill>
                <a:latin typeface="Trebuchet MS"/>
              </a:rPr>
              <a:t>Unser </a:t>
            </a:r>
            <a:r>
              <a:rPr lang="en-GB" sz="2200" dirty="0" err="1">
                <a:solidFill>
                  <a:schemeClr val="tx1"/>
                </a:solidFill>
                <a:latin typeface="Trebuchet MS"/>
              </a:rPr>
              <a:t>bekanntes</a:t>
            </a:r>
            <a:r>
              <a:rPr lang="en-GB" sz="2200" dirty="0">
                <a:solidFill>
                  <a:schemeClr val="tx1"/>
                </a:solidFill>
                <a:latin typeface="Trebuchet MS"/>
              </a:rPr>
              <a:t> </a:t>
            </a:r>
            <a:r>
              <a:rPr lang="en-GB" sz="2200" dirty="0" err="1">
                <a:solidFill>
                  <a:schemeClr val="tx1"/>
                </a:solidFill>
                <a:latin typeface="Trebuchet MS"/>
              </a:rPr>
              <a:t>Universum</a:t>
            </a:r>
            <a:r>
              <a:rPr lang="en-GB" sz="2200" dirty="0">
                <a:solidFill>
                  <a:schemeClr val="tx1"/>
                </a:solidFill>
                <a:latin typeface="Trebuchet MS"/>
              </a:rPr>
              <a:t>: 3 </a:t>
            </a:r>
            <a:r>
              <a:rPr lang="en-GB" sz="2200" dirty="0" err="1">
                <a:solidFill>
                  <a:schemeClr val="tx1"/>
                </a:solidFill>
                <a:latin typeface="Trebuchet MS"/>
              </a:rPr>
              <a:t>Raumdimensionen</a:t>
            </a:r>
            <a:r>
              <a:rPr lang="en-GB" sz="2200" dirty="0">
                <a:solidFill>
                  <a:schemeClr val="tx1"/>
                </a:solidFill>
                <a:latin typeface="Trebuchet MS"/>
              </a:rPr>
              <a:t> + 1 </a:t>
            </a:r>
            <a:r>
              <a:rPr lang="en-GB" sz="2200" dirty="0" err="1">
                <a:solidFill>
                  <a:schemeClr val="tx1"/>
                </a:solidFill>
                <a:latin typeface="Trebuchet MS"/>
              </a:rPr>
              <a:t>Zeitdimension</a:t>
            </a:r>
            <a:endParaRPr lang="en-GB" sz="2200" dirty="0">
              <a:solidFill>
                <a:schemeClr val="tx1"/>
              </a:solidFill>
              <a:latin typeface="Trebuchet MS"/>
            </a:endParaRPr>
          </a:p>
          <a:p>
            <a:r>
              <a:rPr lang="en-GB" sz="2200" dirty="0" err="1">
                <a:solidFill>
                  <a:schemeClr val="tx1"/>
                </a:solidFill>
                <a:latin typeface="Trebuchet MS"/>
              </a:rPr>
              <a:t>Stringtheorie</a:t>
            </a:r>
            <a:r>
              <a:rPr lang="en-GB" sz="2200" dirty="0">
                <a:solidFill>
                  <a:schemeClr val="tx1"/>
                </a:solidFill>
                <a:latin typeface="Trebuchet MS"/>
              </a:rPr>
              <a:t>: </a:t>
            </a:r>
            <a:r>
              <a:rPr lang="en-GB" sz="2200" dirty="0" err="1">
                <a:solidFill>
                  <a:schemeClr val="tx1"/>
                </a:solidFill>
                <a:latin typeface="Trebuchet MS"/>
              </a:rPr>
              <a:t>mindestens</a:t>
            </a:r>
            <a:r>
              <a:rPr lang="en-GB" sz="2200" dirty="0">
                <a:solidFill>
                  <a:schemeClr val="tx1"/>
                </a:solidFill>
                <a:latin typeface="Trebuchet MS"/>
              </a:rPr>
              <a:t> 9 + 1 </a:t>
            </a:r>
            <a:r>
              <a:rPr lang="en-GB" sz="2200" dirty="0" err="1">
                <a:solidFill>
                  <a:schemeClr val="tx1"/>
                </a:solidFill>
                <a:latin typeface="Trebuchet MS"/>
              </a:rPr>
              <a:t>Dimensionen</a:t>
            </a:r>
            <a:endParaRPr lang="en-US" sz="2200" dirty="0">
              <a:solidFill>
                <a:srgbClr val="000094"/>
              </a:solidFill>
              <a:latin typeface="Trebuchet MS"/>
            </a:endParaRPr>
          </a:p>
        </p:txBody>
      </p:sp>
      <p:sp>
        <p:nvSpPr>
          <p:cNvPr id="150535" name="Rectangle 6"/>
          <p:cNvSpPr>
            <a:spLocks noChangeArrowheads="1"/>
          </p:cNvSpPr>
          <p:nvPr/>
        </p:nvSpPr>
        <p:spPr bwMode="auto">
          <a:xfrm>
            <a:off x="3130553" y="6126172"/>
            <a:ext cx="3379138" cy="430887"/>
          </a:xfrm>
          <a:prstGeom prst="rect">
            <a:avLst/>
          </a:prstGeom>
          <a:noFill/>
          <a:ln w="9525">
            <a:noFill/>
            <a:miter lim="800000"/>
            <a:headEnd/>
            <a:tailEnd/>
          </a:ln>
        </p:spPr>
        <p:txBody>
          <a:bodyPr wrap="none">
            <a:prstTxWarp prst="textNoShape">
              <a:avLst/>
            </a:prstTxWarp>
            <a:spAutoFit/>
          </a:bodyPr>
          <a:lstStyle/>
          <a:p>
            <a:r>
              <a:rPr lang="en-GB" sz="2200" dirty="0">
                <a:solidFill>
                  <a:schemeClr val="tx1"/>
                </a:solidFill>
                <a:latin typeface="Trebuchet MS"/>
              </a:rPr>
              <a:t>2. Dimension: </a:t>
            </a:r>
            <a:r>
              <a:rPr lang="en-GB" sz="2200" dirty="0" err="1">
                <a:solidFill>
                  <a:schemeClr val="tx1"/>
                </a:solidFill>
                <a:latin typeface="Trebuchet MS"/>
              </a:rPr>
              <a:t>aufgerollt</a:t>
            </a:r>
            <a:endParaRPr lang="en-US" sz="2200" dirty="0">
              <a:solidFill>
                <a:srgbClr val="000094"/>
              </a:solidFill>
              <a:latin typeface="Trebuchet MS"/>
            </a:endParaRPr>
          </a:p>
        </p:txBody>
      </p:sp>
      <p:grpSp>
        <p:nvGrpSpPr>
          <p:cNvPr id="150536" name="Group 7"/>
          <p:cNvGrpSpPr>
            <a:grpSpLocks/>
          </p:cNvGrpSpPr>
          <p:nvPr/>
        </p:nvGrpSpPr>
        <p:grpSpPr bwMode="auto">
          <a:xfrm>
            <a:off x="1544638" y="2152658"/>
            <a:ext cx="6816726" cy="3927475"/>
            <a:chOff x="629" y="1356"/>
            <a:chExt cx="4294" cy="2474"/>
          </a:xfrm>
        </p:grpSpPr>
        <p:pic>
          <p:nvPicPr>
            <p:cNvPr id="150537" name="Picture 8" descr="60secs_extradim"/>
            <p:cNvPicPr>
              <a:picLocks noChangeAspect="1" noChangeArrowheads="1"/>
            </p:cNvPicPr>
            <p:nvPr/>
          </p:nvPicPr>
          <p:blipFill>
            <a:blip r:embed="rId2"/>
            <a:srcRect/>
            <a:stretch>
              <a:fillRect/>
            </a:stretch>
          </p:blipFill>
          <p:spPr bwMode="auto">
            <a:xfrm>
              <a:off x="629" y="1356"/>
              <a:ext cx="4294" cy="2474"/>
            </a:xfrm>
            <a:prstGeom prst="rect">
              <a:avLst/>
            </a:prstGeom>
            <a:noFill/>
            <a:ln w="9525">
              <a:noFill/>
              <a:miter lim="800000"/>
              <a:headEnd/>
              <a:tailEnd/>
            </a:ln>
          </p:spPr>
        </p:pic>
        <p:sp>
          <p:nvSpPr>
            <p:cNvPr id="150538" name="Rectangle 9"/>
            <p:cNvSpPr>
              <a:spLocks noChangeArrowheads="1"/>
            </p:cNvSpPr>
            <p:nvPr/>
          </p:nvSpPr>
          <p:spPr bwMode="auto">
            <a:xfrm>
              <a:off x="884" y="2171"/>
              <a:ext cx="2380" cy="288"/>
            </a:xfrm>
            <a:prstGeom prst="rect">
              <a:avLst/>
            </a:prstGeom>
            <a:noFill/>
            <a:ln w="9525">
              <a:noFill/>
              <a:miter lim="800000"/>
              <a:headEnd/>
              <a:tailEnd/>
            </a:ln>
          </p:spPr>
          <p:txBody>
            <a:bodyPr>
              <a:prstTxWarp prst="textNoShape">
                <a:avLst/>
              </a:prstTxWarp>
              <a:spAutoFit/>
            </a:bodyPr>
            <a:lstStyle/>
            <a:p>
              <a:r>
                <a:rPr lang="en-GB" sz="2400" dirty="0" err="1">
                  <a:solidFill>
                    <a:schemeClr val="bg1"/>
                  </a:solidFill>
                  <a:latin typeface="Trebuchet MS"/>
                </a:rPr>
                <a:t>Seilt</a:t>
              </a:r>
              <a:r>
                <a:rPr lang="en-GB" altLang="ja-JP" sz="2400" dirty="0" err="1">
                  <a:solidFill>
                    <a:schemeClr val="bg1"/>
                  </a:solidFill>
                  <a:latin typeface="Trebuchet MS"/>
                  <a:ea typeface="ＭＳ Ｐゴシック" charset="-128"/>
                  <a:cs typeface="ＭＳ Ｐゴシック" charset="-128"/>
                </a:rPr>
                <a:t>änzer</a:t>
              </a:r>
              <a:r>
                <a:rPr lang="en-GB" sz="2400" dirty="0">
                  <a:solidFill>
                    <a:schemeClr val="bg1"/>
                  </a:solidFill>
                  <a:latin typeface="Trebuchet MS"/>
                </a:rPr>
                <a:t>: 1 Dimension</a:t>
              </a:r>
              <a:endParaRPr lang="en-GB" sz="2400" dirty="0">
                <a:solidFill>
                  <a:srgbClr val="000094"/>
                </a:solidFill>
                <a:latin typeface="Trebuchet MS"/>
              </a:endParaRPr>
            </a:p>
          </p:txBody>
        </p:sp>
        <p:sp>
          <p:nvSpPr>
            <p:cNvPr id="150539" name="Rectangle 10"/>
            <p:cNvSpPr>
              <a:spLocks noChangeArrowheads="1"/>
            </p:cNvSpPr>
            <p:nvPr/>
          </p:nvSpPr>
          <p:spPr bwMode="auto">
            <a:xfrm>
              <a:off x="2220" y="3491"/>
              <a:ext cx="2238" cy="291"/>
            </a:xfrm>
            <a:prstGeom prst="rect">
              <a:avLst/>
            </a:prstGeom>
            <a:noFill/>
            <a:ln w="9525">
              <a:noFill/>
              <a:miter lim="800000"/>
              <a:headEnd/>
              <a:tailEnd/>
            </a:ln>
          </p:spPr>
          <p:txBody>
            <a:bodyPr wrap="none">
              <a:prstTxWarp prst="textNoShape">
                <a:avLst/>
              </a:prstTxWarp>
              <a:spAutoFit/>
            </a:bodyPr>
            <a:lstStyle/>
            <a:p>
              <a:r>
                <a:rPr lang="en-GB" sz="2400" dirty="0" err="1">
                  <a:solidFill>
                    <a:schemeClr val="bg1"/>
                  </a:solidFill>
                  <a:latin typeface="Trebuchet MS"/>
                </a:rPr>
                <a:t>Ameise</a:t>
              </a:r>
              <a:r>
                <a:rPr lang="en-GB" sz="2400" dirty="0">
                  <a:solidFill>
                    <a:schemeClr val="bg1"/>
                  </a:solidFill>
                  <a:latin typeface="Trebuchet MS"/>
                </a:rPr>
                <a:t>: 2 </a:t>
              </a:r>
              <a:r>
                <a:rPr lang="en-GB" sz="2400" dirty="0" err="1">
                  <a:solidFill>
                    <a:schemeClr val="bg1"/>
                  </a:solidFill>
                  <a:latin typeface="Trebuchet MS"/>
                </a:rPr>
                <a:t>Dimensionen</a:t>
              </a:r>
              <a:endParaRPr lang="en-US" sz="2400" dirty="0">
                <a:solidFill>
                  <a:srgbClr val="000094"/>
                </a:solidFill>
                <a:latin typeface="Trebuchet MS"/>
              </a:endParaRPr>
            </a:p>
          </p:txBody>
        </p:sp>
      </p:gr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13</a:t>
            </a:fld>
            <a:endParaRPr lang="en-US" b="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50533" name="Picture 4" descr="escher_extradim"/>
          <p:cNvPicPr>
            <a:picLocks noChangeAspect="1" noChangeArrowheads="1"/>
          </p:cNvPicPr>
          <p:nvPr/>
        </p:nvPicPr>
        <p:blipFill>
          <a:blip r:embed="rId3"/>
          <a:srcRect/>
          <a:stretch>
            <a:fillRect/>
          </a:stretch>
        </p:blipFill>
        <p:spPr bwMode="auto">
          <a:xfrm>
            <a:off x="563563" y="225425"/>
            <a:ext cx="1004887" cy="984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BH-multijets.jpg"/>
          <p:cNvPicPr>
            <a:picLocks noChangeAspect="1"/>
          </p:cNvPicPr>
          <p:nvPr/>
        </p:nvPicPr>
        <p:blipFill>
          <a:blip r:embed="rId2"/>
          <a:stretch>
            <a:fillRect/>
          </a:stretch>
        </p:blipFill>
        <p:spPr>
          <a:xfrm>
            <a:off x="1476118" y="541867"/>
            <a:ext cx="7231849" cy="5774267"/>
          </a:xfrm>
          <a:prstGeom prst="rect">
            <a:avLst/>
          </a:prstGeom>
        </p:spPr>
      </p:pic>
      <p:sp>
        <p:nvSpPr>
          <p:cNvPr id="153605" name="Rectangle 5"/>
          <p:cNvSpPr>
            <a:spLocks noChangeArrowheads="1"/>
          </p:cNvSpPr>
          <p:nvPr/>
        </p:nvSpPr>
        <p:spPr bwMode="auto">
          <a:xfrm>
            <a:off x="717555" y="1228719"/>
            <a:ext cx="8639175" cy="5262979"/>
          </a:xfrm>
          <a:prstGeom prst="rect">
            <a:avLst/>
          </a:prstGeom>
          <a:noFill/>
          <a:ln w="9525">
            <a:noFill/>
            <a:miter lim="800000"/>
            <a:headEnd/>
            <a:tailEnd/>
          </a:ln>
        </p:spPr>
        <p:txBody>
          <a:bodyPr>
            <a:prstTxWarp prst="textNoShape">
              <a:avLst/>
            </a:prstTxWarp>
            <a:spAutoFit/>
          </a:bodyPr>
          <a:lstStyle/>
          <a:p>
            <a:pPr algn="just"/>
            <a:r>
              <a:rPr lang="en-US" sz="2400" dirty="0" err="1">
                <a:solidFill>
                  <a:schemeClr val="bg1"/>
                </a:solidFill>
                <a:latin typeface="Trebuchet MS"/>
                <a:ea typeface="ＭＳ Ｐゴシック" charset="-128"/>
                <a:cs typeface="ＭＳ Ｐゴシック" charset="-128"/>
              </a:rPr>
              <a:t>Wenn</a:t>
            </a:r>
            <a:r>
              <a:rPr lang="en-US" sz="2400" dirty="0">
                <a:solidFill>
                  <a:schemeClr val="bg1"/>
                </a:solidFill>
                <a:latin typeface="Trebuchet MS"/>
                <a:ea typeface="ＭＳ Ｐゴシック" charset="-128"/>
                <a:cs typeface="ＭＳ Ｐゴシック" charset="-128"/>
              </a:rPr>
              <a:t> die Gravitation </a:t>
            </a:r>
            <a:r>
              <a:rPr lang="en-US" sz="2400" dirty="0" err="1">
                <a:solidFill>
                  <a:schemeClr val="bg1"/>
                </a:solidFill>
                <a:latin typeface="Trebuchet MS"/>
                <a:ea typeface="ＭＳ Ｐゴシック" charset="-128"/>
                <a:cs typeface="ＭＳ Ｐゴシック" charset="-128"/>
              </a:rPr>
              <a:t>bei</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kleinen</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Distanzen</a:t>
            </a:r>
            <a:r>
              <a:rPr lang="en-US" sz="2400" dirty="0" smtClean="0">
                <a:solidFill>
                  <a:schemeClr val="bg1"/>
                </a:solidFill>
                <a:latin typeface="Trebuchet MS"/>
                <a:ea typeface="ＭＳ Ｐゴシック" charset="-128"/>
                <a:cs typeface="ＭＳ Ｐゴシック" charset="-128"/>
              </a:rPr>
              <a:t> stark </a:t>
            </a:r>
            <a:r>
              <a:rPr lang="en-US" sz="2400" dirty="0" err="1">
                <a:solidFill>
                  <a:schemeClr val="bg1"/>
                </a:solidFill>
                <a:latin typeface="Trebuchet MS"/>
                <a:ea typeface="ＭＳ Ｐゴシック" charset="-128"/>
                <a:cs typeface="ＭＳ Ｐゴシック" charset="-128"/>
              </a:rPr>
              <a:t>wird</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kann</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der</a:t>
            </a:r>
            <a:r>
              <a:rPr lang="en-US" sz="2400" dirty="0">
                <a:solidFill>
                  <a:schemeClr val="bg1"/>
                </a:solidFill>
                <a:latin typeface="Trebuchet MS"/>
                <a:ea typeface="ＭＳ Ｐゴシック" charset="-128"/>
                <a:cs typeface="ＭＳ Ｐゴシック" charset="-128"/>
              </a:rPr>
              <a:t> LHC </a:t>
            </a:r>
            <a:r>
              <a:rPr lang="en-US" sz="2400" dirty="0" err="1">
                <a:solidFill>
                  <a:schemeClr val="bg1"/>
                </a:solidFill>
                <a:latin typeface="Trebuchet MS"/>
                <a:ea typeface="ＭＳ Ｐゴシック" charset="-128"/>
                <a:cs typeface="ＭＳ Ｐゴシック" charset="-128"/>
              </a:rPr>
              <a:t>auch</a:t>
            </a:r>
            <a:r>
              <a:rPr lang="en-US" sz="2400" dirty="0">
                <a:solidFill>
                  <a:schemeClr val="bg1"/>
                </a:solidFill>
                <a:latin typeface="Trebuchet MS"/>
                <a:ea typeface="ＭＳ Ｐゴシック" charset="-128"/>
                <a:cs typeface="ＭＳ Ｐゴシック" charset="-128"/>
              </a:rPr>
              <a:t> (Mini-) </a:t>
            </a:r>
            <a:r>
              <a:rPr lang="en-US" sz="2400" dirty="0" err="1">
                <a:solidFill>
                  <a:schemeClr val="bg1"/>
                </a:solidFill>
                <a:latin typeface="Trebuchet MS"/>
                <a:ea typeface="ＭＳ Ｐゴシック" charset="-128"/>
                <a:cs typeface="ＭＳ Ｐゴシック" charset="-128"/>
              </a:rPr>
              <a:t>Schwarze</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L</a:t>
            </a:r>
            <a:r>
              <a:rPr lang="en-US" altLang="ja-JP" sz="2400" dirty="0" err="1">
                <a:solidFill>
                  <a:schemeClr val="bg1"/>
                </a:solidFill>
                <a:latin typeface="Trebuchet MS"/>
                <a:ea typeface="ＭＳ Ｐゴシック" charset="-128"/>
                <a:cs typeface="ＭＳ Ｐゴシック" charset="-128"/>
              </a:rPr>
              <a:t>öcher</a:t>
            </a:r>
            <a:r>
              <a:rPr lang="en-US" altLang="ja-JP" sz="2400" dirty="0">
                <a:solidFill>
                  <a:schemeClr val="bg1"/>
                </a:solidFill>
                <a:latin typeface="Trebuchet MS"/>
                <a:ea typeface="ＭＳ Ｐゴシック" charset="-128"/>
                <a:cs typeface="ＭＳ Ｐゴシック" charset="-128"/>
              </a:rPr>
              <a:t> (Ø 10</a:t>
            </a:r>
            <a:r>
              <a:rPr lang="en-US" altLang="ja-JP" sz="2400" baseline="30000" dirty="0">
                <a:solidFill>
                  <a:schemeClr val="bg1"/>
                </a:solidFill>
                <a:latin typeface="Trebuchet MS"/>
                <a:ea typeface="ＭＳ Ｐゴシック" charset="-128"/>
                <a:cs typeface="ＭＳ Ｐゴシック" charset="-128"/>
              </a:rPr>
              <a:t>-18</a:t>
            </a:r>
            <a:r>
              <a:rPr lang="en-US" altLang="ja-JP" sz="2400" dirty="0">
                <a:solidFill>
                  <a:schemeClr val="bg1"/>
                </a:solidFill>
                <a:latin typeface="Trebuchet MS"/>
                <a:ea typeface="ＭＳ Ｐゴシック" charset="-128"/>
                <a:cs typeface="ＭＳ Ｐゴシック" charset="-128"/>
              </a:rPr>
              <a:t>m) </a:t>
            </a:r>
            <a:r>
              <a:rPr lang="en-US" altLang="ja-JP" sz="2400" dirty="0" err="1">
                <a:solidFill>
                  <a:schemeClr val="bg1"/>
                </a:solidFill>
                <a:latin typeface="Trebuchet MS"/>
                <a:ea typeface="ＭＳ Ｐゴシック" charset="-128"/>
                <a:cs typeface="ＭＳ Ｐゴシック" charset="-128"/>
              </a:rPr>
              <a:t>produzieren</a:t>
            </a:r>
            <a:r>
              <a:rPr lang="en-US" altLang="ja-JP" sz="2400" dirty="0">
                <a:solidFill>
                  <a:schemeClr val="bg1"/>
                </a:solidFill>
                <a:latin typeface="Trebuchet MS"/>
                <a:ea typeface="ＭＳ Ｐゴシック" charset="-128"/>
                <a:cs typeface="ＭＳ Ｐゴシック" charset="-128"/>
              </a:rPr>
              <a:t>! </a:t>
            </a:r>
          </a:p>
          <a:p>
            <a:pPr algn="just"/>
            <a:endParaRPr lang="en-US" altLang="ja-JP" sz="2400" dirty="0">
              <a:solidFill>
                <a:schemeClr val="bg1"/>
              </a:solidFill>
              <a:latin typeface="Trebuchet MS"/>
              <a:ea typeface="ＭＳ Ｐゴシック" charset="-128"/>
              <a:cs typeface="ＭＳ Ｐゴシック" charset="-128"/>
            </a:endParaRPr>
          </a:p>
          <a:p>
            <a:pPr algn="just"/>
            <a:endParaRPr lang="en-US" altLang="ja-JP" sz="2400" dirty="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r>
              <a:rPr lang="en-US" altLang="ja-JP" sz="2400" dirty="0" err="1" smtClean="0">
                <a:solidFill>
                  <a:schemeClr val="bg1"/>
                </a:solidFill>
                <a:latin typeface="Trebuchet MS"/>
                <a:ea typeface="ＭＳ Ｐゴシック" charset="-128"/>
                <a:cs typeface="ＭＳ Ｐゴシック" charset="-128"/>
              </a:rPr>
              <a:t>Sie</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sollten</a:t>
            </a:r>
            <a:r>
              <a:rPr lang="en-US" altLang="ja-JP" sz="2400" dirty="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jedoch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durch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quantenmechanische</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Effekte</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sehr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schnell</a:t>
            </a:r>
            <a:r>
              <a:rPr lang="en-US" altLang="ja-JP" sz="2400" dirty="0">
                <a:solidFill>
                  <a:schemeClr val="bg1"/>
                </a:solidFill>
                <a:latin typeface="Trebuchet MS"/>
                <a:ea typeface="ＭＳ Ｐゴシック" charset="-128"/>
                <a:cs typeface="ＭＳ Ｐゴシック" charset="-128"/>
              </a:rPr>
              <a:t> (~10</a:t>
            </a:r>
            <a:r>
              <a:rPr lang="en-US" altLang="ja-JP" sz="2400" baseline="30000" dirty="0">
                <a:solidFill>
                  <a:schemeClr val="bg1"/>
                </a:solidFill>
                <a:latin typeface="Trebuchet MS"/>
                <a:ea typeface="ＭＳ Ｐゴシック" charset="-128"/>
                <a:cs typeface="ＭＳ Ｐゴシック" charset="-128"/>
              </a:rPr>
              <a:t>-</a:t>
            </a:r>
            <a:r>
              <a:rPr lang="en-US" altLang="ja-JP" sz="2400" baseline="30000" dirty="0" smtClean="0">
                <a:solidFill>
                  <a:schemeClr val="bg1"/>
                </a:solidFill>
                <a:latin typeface="Trebuchet MS"/>
                <a:ea typeface="ＭＳ Ｐゴシック" charset="-128"/>
                <a:cs typeface="ＭＳ Ｐゴシック" charset="-128"/>
              </a:rPr>
              <a:t>35 </a:t>
            </a:r>
            <a:r>
              <a:rPr lang="en-US" altLang="ja-JP" sz="2400" dirty="0" smtClean="0">
                <a:solidFill>
                  <a:schemeClr val="bg1"/>
                </a:solidFill>
                <a:latin typeface="Trebuchet MS"/>
                <a:ea typeface="ＭＳ Ｐゴシック" charset="-128"/>
                <a:cs typeface="ＭＳ Ｐゴシック" charset="-128"/>
              </a:rPr>
              <a:t>s</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verdampfen</a:t>
            </a:r>
            <a:r>
              <a:rPr lang="en-US" altLang="ja-JP" sz="2400" dirty="0">
                <a:solidFill>
                  <a:schemeClr val="bg1"/>
                </a:solidFill>
                <a:latin typeface="Trebuchet MS"/>
                <a:ea typeface="ＭＳ Ｐゴシック" charset="-128"/>
                <a:cs typeface="ＭＳ Ｐゴシック" charset="-128"/>
              </a:rPr>
              <a:t> (Hawking-</a:t>
            </a:r>
            <a:r>
              <a:rPr lang="en-US" altLang="ja-JP" sz="2400" dirty="0" err="1">
                <a:solidFill>
                  <a:schemeClr val="bg1"/>
                </a:solidFill>
                <a:latin typeface="Trebuchet MS"/>
                <a:ea typeface="ＭＳ Ｐゴシック" charset="-128"/>
                <a:cs typeface="ＭＳ Ｐゴシック" charset="-128"/>
              </a:rPr>
              <a:t>Strahlung</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unter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Erzeugung</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aller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möglichen</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Standardmodellteilchen</a:t>
            </a:r>
            <a:r>
              <a:rPr lang="en-US" altLang="ja-JP" sz="2400" dirty="0" smtClean="0">
                <a:solidFill>
                  <a:schemeClr val="bg1"/>
                </a:solidFill>
                <a:latin typeface="Trebuchet MS"/>
                <a:ea typeface="ＭＳ Ｐゴシック" charset="-128"/>
                <a:cs typeface="ＭＳ Ｐゴシック" charset="-128"/>
              </a:rPr>
              <a:t>.</a:t>
            </a:r>
          </a:p>
          <a:p>
            <a:pPr algn="just"/>
            <a:r>
              <a:rPr lang="en-US" altLang="ja-JP" sz="2400" dirty="0" err="1" smtClean="0">
                <a:solidFill>
                  <a:schemeClr val="bg1"/>
                </a:solidFill>
                <a:latin typeface="Trebuchet MS"/>
                <a:ea typeface="ＭＳ Ｐゴシック" charset="-128"/>
                <a:cs typeface="ＭＳ Ｐゴシック" charset="-128"/>
              </a:rPr>
              <a:t>Bisher</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wurden</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jedoch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keine</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Schwarzen</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Löcher</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gefunden</a:t>
            </a:r>
            <a:r>
              <a:rPr lang="en-US" altLang="ja-JP" sz="2400" dirty="0" smtClean="0">
                <a:solidFill>
                  <a:schemeClr val="bg1"/>
                </a:solidFill>
                <a:latin typeface="Trebuchet MS"/>
                <a:ea typeface="ＭＳ Ｐゴシック" charset="-128"/>
                <a:cs typeface="ＭＳ Ｐゴシック" charset="-128"/>
              </a:rPr>
              <a:t>.</a:t>
            </a:r>
            <a:endParaRPr lang="en-US" altLang="ja-JP" sz="2400" dirty="0">
              <a:solidFill>
                <a:schemeClr val="bg1"/>
              </a:solidFill>
              <a:latin typeface="Trebuchet MS"/>
              <a:ea typeface="ＭＳ Ｐゴシック" charset="-128"/>
              <a:cs typeface="ＭＳ Ｐゴシック" charset="-128"/>
            </a:endParaRPr>
          </a:p>
        </p:txBody>
      </p:sp>
      <p:sp>
        <p:nvSpPr>
          <p:cNvPr id="7" name="Rectangle 4"/>
          <p:cNvSpPr>
            <a:spLocks noChangeArrowheads="1"/>
          </p:cNvSpPr>
          <p:nvPr/>
        </p:nvSpPr>
        <p:spPr bwMode="auto">
          <a:xfrm>
            <a:off x="2880863" y="508001"/>
            <a:ext cx="3872800" cy="646331"/>
          </a:xfrm>
          <a:prstGeom prst="rect">
            <a:avLst/>
          </a:prstGeom>
          <a:noFill/>
          <a:ln w="9525">
            <a:noFill/>
            <a:miter lim="800000"/>
            <a:headEnd/>
            <a:tailEnd/>
          </a:ln>
        </p:spPr>
        <p:txBody>
          <a:bodyPr wrap="none">
            <a:prstTxWarp prst="textNoShape">
              <a:avLst/>
            </a:prstTxWarp>
            <a:spAutoFit/>
          </a:bodyPr>
          <a:lstStyle/>
          <a:p>
            <a:r>
              <a:rPr lang="en-US" sz="3600" dirty="0" err="1" smtClean="0">
                <a:solidFill>
                  <a:srgbClr val="3366FF"/>
                </a:solidFill>
                <a:latin typeface="Trebuchet MS"/>
              </a:rPr>
              <a:t>Schwarze</a:t>
            </a:r>
            <a:r>
              <a:rPr lang="en-US" sz="3600" dirty="0" smtClean="0">
                <a:solidFill>
                  <a:srgbClr val="3366FF"/>
                </a:solidFill>
                <a:latin typeface="Trebuchet MS"/>
              </a:rPr>
              <a:t> </a:t>
            </a:r>
            <a:r>
              <a:rPr lang="en-US" sz="3600" dirty="0" err="1" smtClean="0">
                <a:solidFill>
                  <a:srgbClr val="3366FF"/>
                </a:solidFill>
                <a:latin typeface="Trebuchet MS"/>
              </a:rPr>
              <a:t>Löcher</a:t>
            </a:r>
            <a:endParaRPr lang="en-US" sz="3600" dirty="0">
              <a:solidFill>
                <a:srgbClr val="3366FF"/>
              </a:solidFill>
              <a:latin typeface="Trebuchet MS"/>
            </a:endParaRPr>
          </a:p>
        </p:txBody>
      </p:sp>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14</a:t>
            </a:fld>
            <a:endParaRPr lang="en-US" b="0" dirty="0">
              <a:solidFill>
                <a:schemeClr val="bg1"/>
              </a:solidFill>
            </a:endParaRPr>
          </a:p>
        </p:txBody>
      </p:sp>
      <p:sp>
        <p:nvSpPr>
          <p:cNvPr id="9"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p:spPr>
        <p:txBody>
          <a:bodyPr/>
          <a:lstStyle/>
          <a:p>
            <a:r>
              <a:rPr lang="en-US" smtClean="0">
                <a:latin typeface="Arial" charset="0"/>
              </a:rPr>
              <a:t>C.-E. Wulz</a:t>
            </a:r>
            <a:endParaRPr lang="en-US" b="0" i="0" smtClean="0">
              <a:latin typeface="Arial" charset="0"/>
            </a:endParaRPr>
          </a:p>
        </p:txBody>
      </p:sp>
      <p:sp>
        <p:nvSpPr>
          <p:cNvPr id="73731" name="Slide Number Placeholder 3"/>
          <p:cNvSpPr>
            <a:spLocks noGrp="1"/>
          </p:cNvSpPr>
          <p:nvPr>
            <p:ph type="sldNum" sz="quarter" idx="11"/>
          </p:nvPr>
        </p:nvSpPr>
        <p:spPr>
          <a:noFill/>
        </p:spPr>
        <p:txBody>
          <a:bodyPr/>
          <a:lstStyle/>
          <a:p>
            <a:fld id="{5FA027A2-809B-8D4D-9BD1-A558DFD6BC9B}" type="slidenum">
              <a:rPr lang="en-US" smtClean="0">
                <a:latin typeface="Arial" charset="0"/>
              </a:rPr>
              <a:pPr/>
              <a:t>15</a:t>
            </a:fld>
            <a:endParaRPr lang="en-US" b="0" i="0" smtClean="0">
              <a:latin typeface="Arial" charset="0"/>
            </a:endParaRPr>
          </a:p>
        </p:txBody>
      </p:sp>
      <p:sp>
        <p:nvSpPr>
          <p:cNvPr id="7" name="Slide Number Placeholder 1"/>
          <p:cNvSpPr>
            <a:spLocks noGrp="1"/>
          </p:cNvSpPr>
          <p:nvPr>
            <p:ph type="sldNum" sz="quarter" idx="4294967295"/>
          </p:nvPr>
        </p:nvSpPr>
        <p:spPr>
          <a:xfrm>
            <a:off x="7099300" y="6248400"/>
            <a:ext cx="2063750" cy="457200"/>
          </a:xfrm>
          <a:prstGeom prst="rect">
            <a:avLst/>
          </a:prstGeom>
          <a:ln>
            <a:solidFill>
              <a:schemeClr val="bg1">
                <a:alpha val="0"/>
              </a:schemeClr>
            </a:solidFill>
          </a:ln>
        </p:spPr>
        <p:txBody>
          <a:bodyPr/>
          <a:lstStyle/>
          <a:p>
            <a:fld id="{3C488B3C-A177-424A-82BD-65A18B8394C2}" type="slidenum">
              <a:rPr lang="en-US" smtClean="0"/>
              <a:pPr/>
              <a:t>15</a:t>
            </a:fld>
            <a:endParaRPr lang="en-US"/>
          </a:p>
        </p:txBody>
      </p:sp>
      <p:pic>
        <p:nvPicPr>
          <p:cNvPr id="13" name="Picture 12"/>
          <p:cNvPicPr>
            <a:picLocks noChangeAspect="1" noChangeArrowheads="1"/>
          </p:cNvPicPr>
          <p:nvPr/>
        </p:nvPicPr>
        <p:blipFill>
          <a:blip r:embed="rId4"/>
          <a:srcRect/>
          <a:stretch>
            <a:fillRect/>
          </a:stretch>
        </p:blipFill>
        <p:spPr bwMode="auto">
          <a:xfrm>
            <a:off x="6739464" y="3767670"/>
            <a:ext cx="2559050" cy="2763149"/>
          </a:xfrm>
          <a:prstGeom prst="rect">
            <a:avLst/>
          </a:prstGeom>
          <a:noFill/>
        </p:spPr>
      </p:pic>
      <p:sp>
        <p:nvSpPr>
          <p:cNvPr id="14" name="Rectangle 13"/>
          <p:cNvSpPr>
            <a:spLocks noChangeArrowheads="1"/>
          </p:cNvSpPr>
          <p:nvPr/>
        </p:nvSpPr>
        <p:spPr bwMode="auto">
          <a:xfrm>
            <a:off x="1322926" y="405824"/>
            <a:ext cx="7296155" cy="584776"/>
          </a:xfrm>
          <a:prstGeom prst="rect">
            <a:avLst/>
          </a:prstGeom>
          <a:solidFill>
            <a:srgbClr val="F98120"/>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Entdeckung</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b="1" i="1" dirty="0" err="1" smtClean="0">
                <a:solidFill>
                  <a:schemeClr val="bg1"/>
                </a:solidFill>
                <a:effectLst>
                  <a:outerShdw blurRad="38100" dist="38100" dir="2700000" algn="tl">
                    <a:srgbClr val="000000"/>
                  </a:outerShdw>
                </a:effectLst>
                <a:latin typeface="Helvetica" pitchFamily="-109" charset="0"/>
              </a:rPr>
              <a:t>der</a:t>
            </a:r>
            <a:r>
              <a:rPr lang="en-GB" sz="3200" b="1" i="1" dirty="0" smtClean="0">
                <a:solidFill>
                  <a:schemeClr val="bg1"/>
                </a:solidFill>
                <a:effectLst>
                  <a:outerShdw blurRad="38100" dist="38100" dir="2700000" algn="tl">
                    <a:srgbClr val="000000"/>
                  </a:outerShdw>
                </a:effectLst>
                <a:latin typeface="Helvetica" pitchFamily="-109" charset="0"/>
              </a:rPr>
              <a:t> W und Z am CERN</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5" name="Rectangle 19"/>
          <p:cNvSpPr>
            <a:spLocks noChangeArrowheads="1"/>
          </p:cNvSpPr>
          <p:nvPr/>
        </p:nvSpPr>
        <p:spPr bwMode="auto">
          <a:xfrm>
            <a:off x="1663714" y="1143004"/>
            <a:ext cx="7412554" cy="523220"/>
          </a:xfrm>
          <a:prstGeom prst="rect">
            <a:avLst/>
          </a:prstGeom>
          <a:noFill/>
          <a:ln w="9525">
            <a:noFill/>
            <a:miter lim="800000"/>
            <a:headEnd/>
            <a:tailEnd/>
          </a:ln>
          <a:effectLst/>
        </p:spPr>
        <p:txBody>
          <a:bodyPr wrap="square">
            <a:prstTxWarp prst="textNoShape">
              <a:avLst/>
            </a:prstTxWarp>
            <a:spAutoFit/>
          </a:bodyPr>
          <a:lstStyle/>
          <a:p>
            <a:pPr>
              <a:defRPr/>
            </a:pPr>
            <a:r>
              <a:rPr lang="en-GB" sz="2800" dirty="0" err="1" smtClean="0">
                <a:solidFill>
                  <a:schemeClr val="bg1"/>
                </a:solidFill>
                <a:effectLst>
                  <a:outerShdw blurRad="38100" dist="38100" dir="2700000" algn="tl">
                    <a:srgbClr val="000000"/>
                  </a:outerShdw>
                </a:effectLst>
                <a:latin typeface="Helvetica" pitchFamily="-109" charset="0"/>
              </a:rPr>
              <a:t>Zerfall</a:t>
            </a:r>
            <a:r>
              <a:rPr lang="en-GB" sz="2800" dirty="0" smtClean="0">
                <a:solidFill>
                  <a:schemeClr val="bg1"/>
                </a:solidFill>
                <a:effectLst>
                  <a:outerShdw blurRad="38100" dist="38100" dir="2700000" algn="tl">
                    <a:srgbClr val="000000"/>
                  </a:outerShdw>
                </a:effectLst>
                <a:latin typeface="Helvetica" pitchFamily="-109" charset="0"/>
              </a:rPr>
              <a:t> </a:t>
            </a:r>
            <a:r>
              <a:rPr lang="en-GB" sz="2800" dirty="0" err="1" smtClean="0">
                <a:solidFill>
                  <a:schemeClr val="bg1"/>
                </a:solidFill>
                <a:effectLst>
                  <a:outerShdw blurRad="38100" dist="38100" dir="2700000" algn="tl">
                    <a:srgbClr val="000000"/>
                  </a:outerShdw>
                </a:effectLst>
                <a:latin typeface="Helvetica" pitchFamily="-109" charset="0"/>
              </a:rPr>
              <a:t>eines</a:t>
            </a:r>
            <a:r>
              <a:rPr lang="en-GB" sz="2800" dirty="0" smtClean="0">
                <a:solidFill>
                  <a:schemeClr val="bg1"/>
                </a:solidFill>
                <a:effectLst>
                  <a:outerShdw blurRad="38100" dist="38100" dir="2700000" algn="tl">
                    <a:srgbClr val="000000"/>
                  </a:outerShdw>
                </a:effectLst>
                <a:latin typeface="Helvetica" pitchFamily="-109" charset="0"/>
              </a:rPr>
              <a:t> Z-</a:t>
            </a:r>
            <a:r>
              <a:rPr lang="en-GB" sz="2800" dirty="0" err="1" smtClean="0">
                <a:solidFill>
                  <a:schemeClr val="bg1"/>
                </a:solidFill>
                <a:effectLst>
                  <a:outerShdw blurRad="38100" dist="38100" dir="2700000" algn="tl">
                    <a:srgbClr val="000000"/>
                  </a:outerShdw>
                </a:effectLst>
                <a:latin typeface="Helvetica" pitchFamily="-109" charset="0"/>
              </a:rPr>
              <a:t>Teilchens</a:t>
            </a:r>
            <a:r>
              <a:rPr lang="en-GB" sz="2800" dirty="0" smtClean="0">
                <a:solidFill>
                  <a:schemeClr val="bg1"/>
                </a:solidFill>
                <a:effectLst>
                  <a:outerShdw blurRad="38100" dist="38100" dir="2700000" algn="tl">
                    <a:srgbClr val="000000"/>
                  </a:outerShdw>
                </a:effectLst>
                <a:latin typeface="Helvetica" pitchFamily="-109" charset="0"/>
              </a:rPr>
              <a:t> in 2 </a:t>
            </a:r>
            <a:r>
              <a:rPr lang="en-GB" sz="2800" dirty="0" err="1" smtClean="0">
                <a:solidFill>
                  <a:schemeClr val="bg1"/>
                </a:solidFill>
                <a:effectLst>
                  <a:outerShdw blurRad="38100" dist="38100" dir="2700000" algn="tl">
                    <a:srgbClr val="000000"/>
                  </a:outerShdw>
                </a:effectLst>
                <a:latin typeface="Helvetica" pitchFamily="-109" charset="0"/>
              </a:rPr>
              <a:t>Elektronen</a:t>
            </a:r>
            <a:endParaRPr lang="en-US" sz="2800" dirty="0">
              <a:solidFill>
                <a:srgbClr val="C21E12"/>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rebuchet MS" charset="0"/>
            </a:endParaRPr>
          </a:p>
        </p:txBody>
      </p:sp>
      <p:grpSp>
        <p:nvGrpSpPr>
          <p:cNvPr id="2" name="Group 16"/>
          <p:cNvGrpSpPr/>
          <p:nvPr/>
        </p:nvGrpSpPr>
        <p:grpSpPr>
          <a:xfrm>
            <a:off x="825500" y="4267201"/>
            <a:ext cx="3219450" cy="2246531"/>
            <a:chOff x="762000" y="4267200"/>
            <a:chExt cx="2971800" cy="2246531"/>
          </a:xfrm>
        </p:grpSpPr>
        <p:pic>
          <p:nvPicPr>
            <p:cNvPr id="11" name="Picture 10" descr="IMGP0261.JPG"/>
            <p:cNvPicPr>
              <a:picLocks noChangeAspect="1"/>
            </p:cNvPicPr>
            <p:nvPr/>
          </p:nvPicPr>
          <p:blipFill>
            <a:blip r:embed="rId5"/>
            <a:stretch>
              <a:fillRect/>
            </a:stretch>
          </p:blipFill>
          <p:spPr>
            <a:xfrm>
              <a:off x="762000" y="4267200"/>
              <a:ext cx="2971800" cy="2228850"/>
            </a:xfrm>
            <a:prstGeom prst="rect">
              <a:avLst/>
            </a:prstGeom>
          </p:spPr>
        </p:pic>
        <p:pic>
          <p:nvPicPr>
            <p:cNvPr id="12" name="Picture 11" descr="nobel_medal.jpg"/>
            <p:cNvPicPr>
              <a:picLocks noChangeAspect="1"/>
            </p:cNvPicPr>
            <p:nvPr/>
          </p:nvPicPr>
          <p:blipFill>
            <a:blip r:embed="rId6"/>
            <a:stretch>
              <a:fillRect/>
            </a:stretch>
          </p:blipFill>
          <p:spPr>
            <a:xfrm>
              <a:off x="914400" y="5715000"/>
              <a:ext cx="457200" cy="457200"/>
            </a:xfrm>
            <a:prstGeom prst="rect">
              <a:avLst/>
            </a:prstGeom>
          </p:spPr>
        </p:pic>
        <p:sp>
          <p:nvSpPr>
            <p:cNvPr id="16" name="Rectangle 19"/>
            <p:cNvSpPr>
              <a:spLocks noChangeArrowheads="1"/>
            </p:cNvSpPr>
            <p:nvPr/>
          </p:nvSpPr>
          <p:spPr bwMode="auto">
            <a:xfrm>
              <a:off x="838200" y="5867400"/>
              <a:ext cx="1524000" cy="646331"/>
            </a:xfrm>
            <a:prstGeom prst="rect">
              <a:avLst/>
            </a:prstGeom>
            <a:noFill/>
            <a:ln w="9525">
              <a:noFill/>
              <a:miter lim="800000"/>
              <a:headEnd/>
              <a:tailEnd/>
            </a:ln>
            <a:effectLst/>
          </p:spPr>
          <p:txBody>
            <a:bodyPr wrap="square">
              <a:prstTxWarp prst="textNoShape">
                <a:avLst/>
              </a:prstTxWarp>
              <a:spAutoFit/>
            </a:bodyPr>
            <a:lstStyle/>
            <a:p>
              <a:pPr>
                <a:defRPr/>
              </a:pPr>
              <a:r>
                <a:rPr lang="en-GB" sz="1800" dirty="0" smtClean="0">
                  <a:solidFill>
                    <a:schemeClr val="bg1"/>
                  </a:solidFill>
                  <a:latin typeface="Helvetica" pitchFamily="-109" charset="0"/>
                </a:rPr>
                <a:t>        </a:t>
              </a:r>
              <a:r>
                <a:rPr lang="en-GB" sz="1800" dirty="0" smtClean="0">
                  <a:solidFill>
                    <a:srgbClr val="FFFF00"/>
                  </a:solidFill>
                  <a:latin typeface="Helvetica" pitchFamily="-109" charset="0"/>
                </a:rPr>
                <a:t>1984</a:t>
              </a:r>
            </a:p>
            <a:p>
              <a:pPr>
                <a:defRPr/>
              </a:pPr>
              <a:r>
                <a:rPr lang="en-GB" sz="1800" dirty="0" smtClean="0">
                  <a:solidFill>
                    <a:schemeClr val="bg1"/>
                  </a:solidFill>
                  <a:latin typeface="Helvetica" pitchFamily="-109" charset="0"/>
                </a:rPr>
                <a:t>Carlo Rubbia</a:t>
              </a:r>
              <a:endParaRPr lang="en-US" sz="1800" dirty="0">
                <a:solidFill>
                  <a:srgbClr val="C21E12"/>
                </a:solidFill>
                <a:latin typeface="Trebuchet MS" charset="0"/>
              </a:endParaRPr>
            </a:p>
          </p:txBody>
        </p:sp>
      </p:grpSp>
      <p:sp>
        <p:nvSpPr>
          <p:cNvPr id="19" name="Date Placeholder 2"/>
          <p:cNvSpPr txBox="1">
            <a:spLocks/>
          </p:cNvSpPr>
          <p:nvPr/>
        </p:nvSpPr>
        <p:spPr bwMode="auto">
          <a:xfrm>
            <a:off x="584200" y="651933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0" name="Slide Number Placeholder 3"/>
          <p:cNvSpPr txBox="1">
            <a:spLocks/>
          </p:cNvSpPr>
          <p:nvPr/>
        </p:nvSpPr>
        <p:spPr bwMode="auto">
          <a:xfrm>
            <a:off x="5064125" y="651933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1" name="Rectangle 20"/>
          <p:cNvSpPr/>
          <p:nvPr/>
        </p:nvSpPr>
        <p:spPr>
          <a:xfrm>
            <a:off x="7111509" y="6255378"/>
            <a:ext cx="2016786" cy="369332"/>
          </a:xfrm>
          <a:prstGeom prst="rect">
            <a:avLst/>
          </a:prstGeom>
        </p:spPr>
        <p:txBody>
          <a:bodyPr wrap="none">
            <a:spAutoFit/>
          </a:bodyPr>
          <a:lstStyle/>
          <a:p>
            <a:pPr>
              <a:defRPr/>
            </a:pPr>
            <a:r>
              <a:rPr lang="en-GB" sz="1800" i="1" dirty="0" smtClean="0">
                <a:solidFill>
                  <a:schemeClr val="bg1"/>
                </a:solidFill>
                <a:latin typeface="Helvetica" pitchFamily="-109" charset="0"/>
              </a:rPr>
              <a:t>UA1 Experiment</a:t>
            </a:r>
          </a:p>
        </p:txBody>
      </p:sp>
      <p:sp>
        <p:nvSpPr>
          <p:cNvPr id="3" name="TextBox 2"/>
          <p:cNvSpPr txBox="1"/>
          <p:nvPr/>
        </p:nvSpPr>
        <p:spPr>
          <a:xfrm rot="20137602">
            <a:off x="4902234" y="2777063"/>
            <a:ext cx="5137441" cy="461665"/>
          </a:xfrm>
          <a:prstGeom prst="rect">
            <a:avLst/>
          </a:prstGeom>
          <a:noFill/>
        </p:spPr>
        <p:txBody>
          <a:bodyPr wrap="square" rtlCol="0">
            <a:spAutoFit/>
          </a:bodyPr>
          <a:lstStyle/>
          <a:p>
            <a:r>
              <a:rPr lang="en-US" sz="2400" b="0" dirty="0" err="1" smtClean="0">
                <a:solidFill>
                  <a:schemeClr val="bg1"/>
                </a:solidFill>
                <a:latin typeface="Trebuchet MS"/>
              </a:rPr>
              <a:t>Elektroschwache</a:t>
            </a:r>
            <a:r>
              <a:rPr lang="en-US" sz="2400" b="0" dirty="0" smtClean="0">
                <a:solidFill>
                  <a:schemeClr val="bg1"/>
                </a:solidFill>
                <a:latin typeface="Trebuchet MS"/>
              </a:rPr>
              <a:t> </a:t>
            </a:r>
            <a:r>
              <a:rPr lang="en-US" sz="2400" b="0" dirty="0" err="1" smtClean="0">
                <a:solidFill>
                  <a:schemeClr val="bg1"/>
                </a:solidFill>
                <a:latin typeface="Trebuchet MS"/>
              </a:rPr>
              <a:t>Wechselwirkung</a:t>
            </a:r>
            <a:endParaRPr lang="en-US" sz="2400" b="0" dirty="0">
              <a:solidFill>
                <a:schemeClr val="bg1"/>
              </a:solidFill>
              <a:latin typeface="Trebuchet MS"/>
            </a:endParaRPr>
          </a:p>
        </p:txBody>
      </p:sp>
      <p:sp>
        <p:nvSpPr>
          <p:cNvPr id="17"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445570" y="1964268"/>
            <a:ext cx="9054038" cy="3826928"/>
          </a:xfrm>
          <a:prstGeom prst="rect">
            <a:avLst/>
          </a:prstGeom>
          <a:solidFill>
            <a:schemeClr val="accent3">
              <a:alpha val="30980"/>
            </a:schemeClr>
          </a:solidFill>
          <a:ln w="28575">
            <a:solidFill>
              <a:srgbClr val="FFFF00"/>
            </a:solidFill>
            <a:miter lim="800000"/>
            <a:headEnd/>
            <a:tailEnd/>
          </a:ln>
        </p:spPr>
        <p:txBody>
          <a:bodyPr anchor="ctr">
            <a:prstTxWarp prst="textNoShape">
              <a:avLst/>
            </a:prstTxWarp>
          </a:bodyPr>
          <a:lstStyle/>
          <a:p>
            <a:pPr marL="195263" indent="-195263" eaLnBrk="1" hangingPunct="1">
              <a:buFontTx/>
              <a:buChar char="•"/>
            </a:pPr>
            <a:r>
              <a:rPr lang="de-DE" sz="2200" b="0" dirty="0" smtClean="0">
                <a:solidFill>
                  <a:schemeClr val="bg1"/>
                </a:solidFill>
                <a:latin typeface="Trebuchet MS"/>
              </a:rPr>
              <a:t>Ohne </a:t>
            </a:r>
            <a:r>
              <a:rPr lang="de-DE" sz="2200" b="0" dirty="0" err="1" smtClean="0">
                <a:solidFill>
                  <a:schemeClr val="bg1"/>
                </a:solidFill>
                <a:latin typeface="Trebuchet MS"/>
              </a:rPr>
              <a:t>Higgs</a:t>
            </a:r>
            <a:r>
              <a:rPr lang="de-DE" sz="2200" b="0" dirty="0" smtClean="0">
                <a:solidFill>
                  <a:schemeClr val="bg1"/>
                </a:solidFill>
                <a:latin typeface="Trebuchet MS"/>
              </a:rPr>
              <a:t>-Mechanismus wären alle Teilchen des Standardmodells</a:t>
            </a:r>
            <a:r>
              <a:rPr lang="de-DE" sz="2200" b="0" dirty="0" smtClean="0">
                <a:solidFill>
                  <a:schemeClr val="tx1"/>
                </a:solidFill>
                <a:latin typeface="Trebuchet MS"/>
              </a:rPr>
              <a:t> </a:t>
            </a:r>
            <a:r>
              <a:rPr lang="de-DE" sz="2200" b="0" dirty="0" smtClean="0">
                <a:solidFill>
                  <a:srgbClr val="FFFF00"/>
                </a:solidFill>
                <a:latin typeface="Trebuchet MS"/>
              </a:rPr>
              <a:t>masselos, </a:t>
            </a:r>
            <a:r>
              <a:rPr lang="de-DE" sz="2200" b="0" dirty="0" smtClean="0">
                <a:solidFill>
                  <a:schemeClr val="bg1"/>
                </a:solidFill>
                <a:latin typeface="Trebuchet MS"/>
              </a:rPr>
              <a:t>wenn man Invarianz (Symmetrie) verlangt.</a:t>
            </a:r>
          </a:p>
          <a:p>
            <a:pPr marL="195263" indent="-195263" eaLnBrk="1" hangingPunct="1">
              <a:buFontTx/>
              <a:buChar char="•"/>
            </a:pPr>
            <a:r>
              <a:rPr lang="de-DE" sz="2200" b="0" dirty="0">
                <a:solidFill>
                  <a:schemeClr val="bg1"/>
                </a:solidFill>
                <a:latin typeface="Trebuchet MS"/>
              </a:rPr>
              <a:t>Masse entsteht erst durch die Wechselwirkung mit </a:t>
            </a:r>
            <a:r>
              <a:rPr lang="de-DE" sz="2200" b="0" dirty="0" smtClean="0">
                <a:solidFill>
                  <a:schemeClr val="bg1"/>
                </a:solidFill>
                <a:latin typeface="Trebuchet MS"/>
              </a:rPr>
              <a:t>dem </a:t>
            </a:r>
            <a:r>
              <a:rPr lang="de-DE" sz="2200" b="0" dirty="0" err="1" smtClean="0">
                <a:solidFill>
                  <a:srgbClr val="FFFF00"/>
                </a:solidFill>
                <a:latin typeface="Trebuchet MS"/>
              </a:rPr>
              <a:t>Higgs</a:t>
            </a:r>
            <a:r>
              <a:rPr lang="de-DE" sz="2200" b="0" dirty="0">
                <a:solidFill>
                  <a:srgbClr val="FFFF00"/>
                </a:solidFill>
                <a:latin typeface="Trebuchet MS"/>
              </a:rPr>
              <a:t>-</a:t>
            </a:r>
            <a:r>
              <a:rPr lang="de-DE" sz="2200" b="0" dirty="0" smtClean="0">
                <a:solidFill>
                  <a:srgbClr val="FFFF00"/>
                </a:solidFill>
                <a:latin typeface="Trebuchet MS"/>
              </a:rPr>
              <a:t>Feld. </a:t>
            </a:r>
            <a:r>
              <a:rPr lang="de-DE" sz="2200" b="0" dirty="0" smtClean="0">
                <a:solidFill>
                  <a:schemeClr val="bg1"/>
                </a:solidFill>
                <a:latin typeface="Trebuchet MS"/>
              </a:rPr>
              <a:t>Teilchen mit Masse werden in diesem Feld „gebremst“.</a:t>
            </a:r>
            <a:endParaRPr lang="de-DE" sz="2200" b="0" dirty="0" smtClean="0">
              <a:solidFill>
                <a:srgbClr val="FFFF00"/>
              </a:solidFill>
              <a:latin typeface="Trebuchet MS"/>
            </a:endParaRPr>
          </a:p>
          <a:p>
            <a:pPr marL="195263" indent="-195263" eaLnBrk="1" hangingPunct="1">
              <a:buFontTx/>
              <a:buChar char="•"/>
            </a:pPr>
            <a:r>
              <a:rPr lang="de-DE" sz="2200" b="0" dirty="0" smtClean="0">
                <a:solidFill>
                  <a:schemeClr val="bg1"/>
                </a:solidFill>
                <a:latin typeface="Trebuchet MS"/>
              </a:rPr>
              <a:t>Das </a:t>
            </a:r>
            <a:r>
              <a:rPr lang="de-DE" sz="2200" b="0" dirty="0">
                <a:solidFill>
                  <a:schemeClr val="bg1"/>
                </a:solidFill>
                <a:latin typeface="Trebuchet MS"/>
              </a:rPr>
              <a:t>gesamte Universum</a:t>
            </a:r>
            <a:r>
              <a:rPr lang="de-DE" sz="2200" b="0" dirty="0" smtClean="0">
                <a:solidFill>
                  <a:schemeClr val="bg1"/>
                </a:solidFill>
                <a:latin typeface="Trebuchet MS"/>
              </a:rPr>
              <a:t> ist von </a:t>
            </a:r>
            <a:r>
              <a:rPr lang="de-DE" sz="2200" b="0" dirty="0">
                <a:solidFill>
                  <a:schemeClr val="bg1"/>
                </a:solidFill>
                <a:latin typeface="Trebuchet MS"/>
              </a:rPr>
              <a:t>diesem </a:t>
            </a:r>
            <a:r>
              <a:rPr lang="de-DE" sz="2200" b="0" dirty="0" err="1">
                <a:solidFill>
                  <a:schemeClr val="bg1"/>
                </a:solidFill>
                <a:latin typeface="Trebuchet MS"/>
              </a:rPr>
              <a:t>Higgs-Feld</a:t>
            </a:r>
            <a:r>
              <a:rPr lang="de-DE" sz="2200" b="0" dirty="0">
                <a:solidFill>
                  <a:schemeClr val="bg1"/>
                </a:solidFill>
                <a:latin typeface="Trebuchet MS"/>
              </a:rPr>
              <a:t> </a:t>
            </a:r>
            <a:r>
              <a:rPr lang="de-DE" sz="2200" b="0" dirty="0" smtClean="0">
                <a:solidFill>
                  <a:schemeClr val="bg1"/>
                </a:solidFill>
                <a:latin typeface="Trebuchet MS"/>
              </a:rPr>
              <a:t>durchdrungen. Weil es überall im Universum ist, merkt man davon nichts.</a:t>
            </a:r>
          </a:p>
          <a:p>
            <a:pPr marL="195263" indent="-195263" eaLnBrk="1" hangingPunct="1">
              <a:buFontTx/>
              <a:buChar char="•"/>
            </a:pPr>
            <a:r>
              <a:rPr lang="de-DE" sz="2200" b="0" dirty="0">
                <a:solidFill>
                  <a:schemeClr val="bg1"/>
                </a:solidFill>
                <a:latin typeface="Trebuchet MS"/>
              </a:rPr>
              <a:t>„Schwingungen</a:t>
            </a:r>
            <a:r>
              <a:rPr lang="de-DE" sz="2200" b="0" dirty="0" smtClean="0">
                <a:solidFill>
                  <a:schemeClr val="bg1"/>
                </a:solidFill>
                <a:latin typeface="Trebuchet MS"/>
              </a:rPr>
              <a:t>“ (lokale Verdichtungen) dieses </a:t>
            </a:r>
            <a:r>
              <a:rPr lang="de-DE" sz="2200" b="0" dirty="0" err="1">
                <a:solidFill>
                  <a:schemeClr val="bg1"/>
                </a:solidFill>
                <a:latin typeface="Trebuchet MS"/>
              </a:rPr>
              <a:t>Higgs</a:t>
            </a:r>
            <a:r>
              <a:rPr lang="de-DE" sz="2200" b="0" dirty="0">
                <a:solidFill>
                  <a:schemeClr val="bg1"/>
                </a:solidFill>
                <a:latin typeface="Trebuchet MS"/>
              </a:rPr>
              <a:t>-</a:t>
            </a:r>
            <a:r>
              <a:rPr lang="de-DE" sz="2200" b="0" dirty="0" smtClean="0">
                <a:solidFill>
                  <a:schemeClr val="bg1"/>
                </a:solidFill>
                <a:latin typeface="Trebuchet MS"/>
              </a:rPr>
              <a:t>Feldes erscheinen </a:t>
            </a:r>
            <a:r>
              <a:rPr lang="de-DE" sz="2200" b="0" dirty="0">
                <a:solidFill>
                  <a:schemeClr val="bg1"/>
                </a:solidFill>
                <a:latin typeface="Trebuchet MS"/>
              </a:rPr>
              <a:t>als</a:t>
            </a:r>
            <a:r>
              <a:rPr lang="de-DE" sz="2200" b="0" dirty="0" smtClean="0">
                <a:solidFill>
                  <a:schemeClr val="bg1"/>
                </a:solidFill>
                <a:latin typeface="Trebuchet MS"/>
              </a:rPr>
              <a:t> </a:t>
            </a:r>
            <a:r>
              <a:rPr lang="de-DE" sz="2200" b="0" dirty="0" err="1" smtClean="0">
                <a:solidFill>
                  <a:srgbClr val="FFFF00"/>
                </a:solidFill>
                <a:latin typeface="Trebuchet MS"/>
              </a:rPr>
              <a:t>Higgs</a:t>
            </a:r>
            <a:r>
              <a:rPr lang="de-DE" sz="2200" b="0" dirty="0" smtClean="0">
                <a:solidFill>
                  <a:srgbClr val="FFFF00"/>
                </a:solidFill>
                <a:latin typeface="Trebuchet MS"/>
              </a:rPr>
              <a:t>-Teilchen, </a:t>
            </a:r>
            <a:r>
              <a:rPr lang="de-DE" sz="2200" b="0" dirty="0" smtClean="0">
                <a:solidFill>
                  <a:schemeClr val="bg1"/>
                </a:solidFill>
                <a:latin typeface="Trebuchet MS"/>
              </a:rPr>
              <a:t>dessen </a:t>
            </a:r>
            <a:r>
              <a:rPr lang="de-DE" sz="2200" b="0" dirty="0">
                <a:solidFill>
                  <a:schemeClr val="bg1"/>
                </a:solidFill>
                <a:latin typeface="Trebuchet MS"/>
              </a:rPr>
              <a:t>Nachweis am LHC</a:t>
            </a:r>
            <a:r>
              <a:rPr lang="de-DE" sz="2200" b="0" dirty="0" smtClean="0">
                <a:solidFill>
                  <a:schemeClr val="bg1"/>
                </a:solidFill>
                <a:latin typeface="Trebuchet MS"/>
              </a:rPr>
              <a:t> am CERN gelungen ist. Die Masse des </a:t>
            </a:r>
            <a:r>
              <a:rPr lang="de-DE" sz="2200" b="0" dirty="0" err="1" smtClean="0">
                <a:solidFill>
                  <a:schemeClr val="bg1"/>
                </a:solidFill>
                <a:latin typeface="Trebuchet MS"/>
              </a:rPr>
              <a:t>Higgs</a:t>
            </a:r>
            <a:r>
              <a:rPr lang="de-DE" sz="2200" b="0" dirty="0" smtClean="0">
                <a:solidFill>
                  <a:schemeClr val="bg1"/>
                </a:solidFill>
                <a:latin typeface="Trebuchet MS"/>
              </a:rPr>
              <a:t>-Teilchens selbst war a priori nicht bekannt, aber alles deutete darauf hin, dass es relativ leicht sein musste.</a:t>
            </a:r>
            <a:endParaRPr lang="de-AT" sz="2200" b="0" dirty="0">
              <a:solidFill>
                <a:schemeClr val="bg1"/>
              </a:solidFill>
              <a:latin typeface="Trebuchet MS"/>
            </a:endParaRPr>
          </a:p>
        </p:txBody>
      </p:sp>
      <p:sp>
        <p:nvSpPr>
          <p:cNvPr id="32" name="Rectangle 17"/>
          <p:cNvSpPr>
            <a:spLocks noGrp="1" noChangeArrowheads="1"/>
          </p:cNvSpPr>
          <p:nvPr>
            <p:ph type="title"/>
          </p:nvPr>
        </p:nvSpPr>
        <p:spPr>
          <a:xfrm>
            <a:off x="-139690" y="410633"/>
            <a:ext cx="10113433" cy="482600"/>
          </a:xfrm>
        </p:spPr>
        <p:txBody>
          <a:bodyPr/>
          <a:lstStyle/>
          <a:p>
            <a:r>
              <a:rPr lang="en-US" sz="3200" dirty="0" err="1" smtClean="0">
                <a:solidFill>
                  <a:srgbClr val="FFFF00"/>
                </a:solidFill>
                <a:latin typeface="Trebuchet MS"/>
              </a:rPr>
              <a:t>Erzeugung</a:t>
            </a:r>
            <a:r>
              <a:rPr lang="en-US" sz="3200" dirty="0" smtClean="0">
                <a:solidFill>
                  <a:srgbClr val="FFFF00"/>
                </a:solidFill>
                <a:latin typeface="Trebuchet MS"/>
              </a:rPr>
              <a:t> von Masse </a:t>
            </a:r>
            <a:r>
              <a:rPr lang="en-US" sz="3200" dirty="0" err="1" smtClean="0">
                <a:solidFill>
                  <a:srgbClr val="FFFF00"/>
                </a:solidFill>
                <a:latin typeface="Trebuchet MS"/>
              </a:rPr>
              <a:t>durch</a:t>
            </a:r>
            <a:r>
              <a:rPr lang="en-US" sz="3200" dirty="0" smtClean="0">
                <a:solidFill>
                  <a:srgbClr val="FFFF00"/>
                </a:solidFill>
                <a:latin typeface="Trebuchet MS"/>
              </a:rPr>
              <a:t> Higgs-</a:t>
            </a:r>
            <a:r>
              <a:rPr lang="en-US" sz="3200" dirty="0" err="1" smtClean="0">
                <a:solidFill>
                  <a:srgbClr val="FFFF00"/>
                </a:solidFill>
                <a:latin typeface="Trebuchet MS"/>
              </a:rPr>
              <a:t>Mechanismus</a:t>
            </a:r>
            <a:endParaRPr lang="en-US" sz="3200" dirty="0">
              <a:solidFill>
                <a:srgbClr val="FFFF00"/>
              </a:solidFill>
              <a:latin typeface="Trebuchet MS"/>
            </a:endParaRPr>
          </a:p>
        </p:txBody>
      </p:sp>
      <p:sp>
        <p:nvSpPr>
          <p:cNvPr id="29"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30"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16</a:t>
            </a:fld>
            <a:endParaRPr lang="en-US" b="0"/>
          </a:p>
        </p:txBody>
      </p:sp>
      <p:sp>
        <p:nvSpPr>
          <p:cNvPr id="8"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0130" name="Rectangle 22"/>
          <p:cNvSpPr>
            <a:spLocks noGrp="1" noChangeArrowheads="1"/>
          </p:cNvSpPr>
          <p:nvPr>
            <p:ph type="title" idx="4294967295"/>
          </p:nvPr>
        </p:nvSpPr>
        <p:spPr>
          <a:xfrm>
            <a:off x="965206" y="266699"/>
            <a:ext cx="8382000" cy="482600"/>
          </a:xfrm>
        </p:spPr>
        <p:txBody>
          <a:bodyPr/>
          <a:lstStyle/>
          <a:p>
            <a:r>
              <a:rPr lang="en-US" sz="3200" dirty="0">
                <a:latin typeface="Trebuchet MS"/>
              </a:rPr>
              <a:t>LHC und die </a:t>
            </a:r>
            <a:r>
              <a:rPr lang="en-US" sz="3200" dirty="0" err="1">
                <a:latin typeface="Trebuchet MS"/>
              </a:rPr>
              <a:t>Experimente</a:t>
            </a:r>
            <a:endParaRPr lang="en-US" sz="3200" dirty="0">
              <a:latin typeface="Trebuchet MS"/>
            </a:endParaRPr>
          </a:p>
        </p:txBody>
      </p:sp>
      <p:pic>
        <p:nvPicPr>
          <p:cNvPr id="90117" name="Picture 7"/>
          <p:cNvPicPr>
            <a:picLocks noChangeAspect="1" noChangeArrowheads="1"/>
          </p:cNvPicPr>
          <p:nvPr/>
        </p:nvPicPr>
        <p:blipFill>
          <a:blip r:embed="rId4"/>
          <a:srcRect/>
          <a:stretch>
            <a:fillRect/>
          </a:stretch>
        </p:blipFill>
        <p:spPr bwMode="auto">
          <a:xfrm>
            <a:off x="306393" y="188913"/>
            <a:ext cx="687387" cy="673100"/>
          </a:xfrm>
          <a:prstGeom prst="rect">
            <a:avLst/>
          </a:prstGeom>
          <a:noFill/>
          <a:ln w="9525">
            <a:noFill/>
            <a:miter lim="800000"/>
            <a:headEnd/>
            <a:tailEnd/>
          </a:ln>
        </p:spPr>
      </p:pic>
      <p:sp>
        <p:nvSpPr>
          <p:cNvPr id="22" name="Date Placeholder 2"/>
          <p:cNvSpPr txBox="1">
            <a:spLocks/>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3" name="Slide Number Placeholder 3"/>
          <p:cNvSpPr txBox="1">
            <a:spLocks/>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8"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18</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6600"/>
              </a:gs>
              <a:gs pos="100000">
                <a:srgbClr val="FFFFFF"/>
              </a:gs>
            </a:gsLst>
            <a:lin ang="0" scaled="1"/>
            <a:tileRect/>
          </a:gradFill>
          <a:ln>
            <a:miter lim="800000"/>
            <a:headEnd/>
            <a:tailEnd/>
          </a:ln>
        </p:spPr>
        <p:txBody>
          <a:bodyPr wrap="square" lIns="91440" tIns="45720" rIns="91440" bIns="45720" numCol="1" anchor="ctr" anchorCtr="0" compatLnSpc="1">
            <a:prstTxWarp prst="textNoShape">
              <a:avLst/>
            </a:prstTxWarp>
          </a:bodyPr>
          <a:lstStyle/>
          <a:p>
            <a:r>
              <a:rPr lang="de-DE" dirty="0" smtClean="0">
                <a:solidFill>
                  <a:schemeClr val="tx2"/>
                </a:solidFill>
                <a:latin typeface="Trebuchet MS"/>
              </a:rPr>
              <a:t>Wie sucht man nach dem </a:t>
            </a:r>
            <a:r>
              <a:rPr lang="de-DE" dirty="0" err="1" smtClean="0">
                <a:solidFill>
                  <a:schemeClr val="tx2"/>
                </a:solidFill>
                <a:latin typeface="Trebuchet MS"/>
              </a:rPr>
              <a:t>Higgs-Teilchen</a:t>
            </a:r>
            <a:r>
              <a:rPr lang="de-DE" dirty="0" smtClean="0">
                <a:solidFill>
                  <a:schemeClr val="tx2"/>
                </a:solidFill>
                <a:latin typeface="Trebuchet MS"/>
              </a:rPr>
              <a:t>?</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18</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10" name="TextBox 9"/>
          <p:cNvSpPr txBox="1"/>
          <p:nvPr/>
        </p:nvSpPr>
        <p:spPr>
          <a:xfrm>
            <a:off x="778938" y="1193801"/>
            <a:ext cx="8534398" cy="5262979"/>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Da</a:t>
            </a:r>
            <a:r>
              <a:rPr lang="en-US" sz="2400" b="0" dirty="0" smtClean="0">
                <a:solidFill>
                  <a:srgbClr val="FFED94"/>
                </a:solidFill>
                <a:latin typeface="Trebuchet MS"/>
              </a:rPr>
              <a:t> das Higgs-</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extrem</a:t>
            </a:r>
            <a:r>
              <a:rPr lang="en-US" sz="2400" b="0" dirty="0" smtClean="0">
                <a:solidFill>
                  <a:srgbClr val="FFED94"/>
                </a:solidFill>
                <a:latin typeface="Trebuchet MS"/>
              </a:rPr>
              <a:t> </a:t>
            </a:r>
            <a:r>
              <a:rPr lang="en-US" sz="2400" b="0" dirty="0" err="1" smtClean="0">
                <a:solidFill>
                  <a:srgbClr val="FFED94"/>
                </a:solidFill>
                <a:latin typeface="Trebuchet MS"/>
              </a:rPr>
              <a:t>kurzlebig</a:t>
            </a:r>
            <a:r>
              <a:rPr lang="en-US" sz="2400" b="0" dirty="0" smtClean="0">
                <a:solidFill>
                  <a:srgbClr val="FFED94"/>
                </a:solidFill>
                <a:latin typeface="Trebuchet MS"/>
              </a:rPr>
              <a:t> </a:t>
            </a:r>
            <a:r>
              <a:rPr lang="en-US" sz="2400" b="0" dirty="0" err="1" smtClean="0">
                <a:solidFill>
                  <a:srgbClr val="FFED94"/>
                </a:solidFill>
                <a:latin typeface="Trebuchet MS"/>
              </a:rPr>
              <a:t>ist</a:t>
            </a:r>
            <a:r>
              <a:rPr lang="en-US" sz="2400" b="0" dirty="0" smtClean="0">
                <a:solidFill>
                  <a:srgbClr val="FFED94"/>
                </a:solidFill>
                <a:latin typeface="Trebuchet MS"/>
              </a:rPr>
              <a:t>, </a:t>
            </a:r>
            <a:r>
              <a:rPr lang="en-US" sz="2400" b="0" dirty="0" err="1" smtClean="0">
                <a:solidFill>
                  <a:srgbClr val="FFED94"/>
                </a:solidFill>
                <a:latin typeface="Trebuchet MS"/>
              </a:rPr>
              <a:t>zerfällt</a:t>
            </a:r>
            <a:r>
              <a:rPr lang="en-US" sz="2400" b="0" dirty="0" smtClean="0">
                <a:solidFill>
                  <a:srgbClr val="FFED94"/>
                </a:solidFill>
                <a:latin typeface="Trebuchet MS"/>
              </a:rPr>
              <a:t> </a:t>
            </a:r>
            <a:r>
              <a:rPr lang="en-US" sz="2400" b="0" dirty="0" err="1" smtClean="0">
                <a:solidFill>
                  <a:srgbClr val="FFED94"/>
                </a:solidFill>
                <a:latin typeface="Trebuchet MS"/>
              </a:rPr>
              <a:t>es</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und </a:t>
            </a:r>
            <a:r>
              <a:rPr lang="en-US" sz="2400" b="0" dirty="0" err="1" smtClean="0">
                <a:solidFill>
                  <a:srgbClr val="FFED94"/>
                </a:solidFill>
                <a:latin typeface="Trebuchet MS"/>
              </a:rPr>
              <a:t>zwar</a:t>
            </a:r>
            <a:r>
              <a:rPr lang="en-US" sz="2400" b="0" dirty="0" smtClean="0">
                <a:solidFill>
                  <a:srgbClr val="FFED94"/>
                </a:solidFill>
                <a:latin typeface="Trebuchet MS"/>
              </a:rPr>
              <a:t> in </a:t>
            </a:r>
            <a:r>
              <a:rPr lang="en-US" sz="2400" b="0" dirty="0" err="1" smtClean="0">
                <a:solidFill>
                  <a:srgbClr val="FFED94"/>
                </a:solidFill>
                <a:latin typeface="Trebuchet MS"/>
              </a:rPr>
              <a:t>bekannte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Photonen</a:t>
            </a:r>
            <a:r>
              <a:rPr lang="en-US" sz="2400" b="0" dirty="0" smtClean="0">
                <a:solidFill>
                  <a:srgbClr val="FFED94"/>
                </a:solidFill>
                <a:latin typeface="Trebuchet MS"/>
              </a:rPr>
              <a:t> (</a:t>
            </a:r>
            <a:r>
              <a:rPr lang="en-US" sz="2400" b="0" dirty="0" err="1" smtClean="0">
                <a:solidFill>
                  <a:srgbClr val="FFED94"/>
                </a:solidFill>
                <a:latin typeface="Symbol"/>
              </a:rPr>
              <a:t>g</a:t>
            </a:r>
            <a:r>
              <a:rPr lang="en-US" sz="2400" b="0" dirty="0" smtClean="0">
                <a:solidFill>
                  <a:srgbClr val="FFED94"/>
                </a:solidFill>
                <a:latin typeface="Trebuchet MS"/>
              </a:rPr>
              <a:t>), Z, W, </a:t>
            </a:r>
            <a:r>
              <a:rPr lang="en-US" sz="2400" b="0" dirty="0" err="1" smtClean="0">
                <a:solidFill>
                  <a:srgbClr val="FFED94"/>
                </a:solidFill>
                <a:latin typeface="Trebuchet MS"/>
              </a:rPr>
              <a:t>Taus</a:t>
            </a:r>
            <a:r>
              <a:rPr lang="en-US" sz="2400" b="0" dirty="0" smtClean="0">
                <a:solidFill>
                  <a:srgbClr val="FFED94"/>
                </a:solidFill>
                <a:latin typeface="Trebuchet MS"/>
              </a:rPr>
              <a:t> (</a:t>
            </a:r>
            <a:r>
              <a:rPr lang="en-US" sz="2400" b="0" dirty="0" err="1" smtClean="0">
                <a:solidFill>
                  <a:srgbClr val="FFED94"/>
                </a:solidFill>
                <a:latin typeface="Symbol"/>
              </a:rPr>
              <a:t>t</a:t>
            </a:r>
            <a:r>
              <a:rPr lang="en-US" sz="2400" b="0" dirty="0" smtClean="0">
                <a:solidFill>
                  <a:srgbClr val="FFED94"/>
                </a:solidFill>
                <a:latin typeface="Trebuchet MS"/>
              </a:rPr>
              <a:t>), </a:t>
            </a:r>
            <a:r>
              <a:rPr lang="en-US" sz="2400" b="0" dirty="0" err="1" smtClean="0">
                <a:solidFill>
                  <a:srgbClr val="FFED94"/>
                </a:solidFill>
                <a:latin typeface="Trebuchet MS"/>
              </a:rPr>
              <a:t>b</a:t>
            </a:r>
            <a:r>
              <a:rPr lang="en-US" sz="2400" b="0" dirty="0" smtClean="0">
                <a:solidFill>
                  <a:srgbClr val="FFED94"/>
                </a:solidFill>
                <a:latin typeface="Trebuchet MS"/>
              </a:rPr>
              <a:t>-Quarks, etc. </a:t>
            </a:r>
            <a:r>
              <a:rPr lang="en-US" sz="2400" b="0" dirty="0" err="1" smtClean="0">
                <a:solidFill>
                  <a:srgbClr val="FFED94"/>
                </a:solidFill>
                <a:latin typeface="Trebuchet MS"/>
              </a:rPr>
              <a:t>Diese</a:t>
            </a:r>
            <a:r>
              <a:rPr lang="en-US" sz="2400" b="0" dirty="0" smtClean="0">
                <a:solidFill>
                  <a:srgbClr val="FFED94"/>
                </a:solidFill>
                <a:latin typeface="Trebuchet MS"/>
              </a:rPr>
              <a:t> </a:t>
            </a:r>
            <a:r>
              <a:rPr lang="en-US" sz="2400" b="0" dirty="0" err="1" smtClean="0">
                <a:solidFill>
                  <a:srgbClr val="FFED94"/>
                </a:solidFill>
                <a:latin typeface="Trebuchet MS"/>
              </a:rPr>
              <a:t>Zerfallskanäle</a:t>
            </a:r>
            <a:r>
              <a:rPr lang="en-US" sz="2400" b="0" dirty="0" smtClean="0">
                <a:solidFill>
                  <a:srgbClr val="FFED94"/>
                </a:solidFill>
                <a:latin typeface="Trebuchet MS"/>
              </a:rPr>
              <a:t> hat man </a:t>
            </a:r>
            <a:r>
              <a:rPr lang="en-US" sz="2400" b="0" dirty="0" err="1" smtClean="0">
                <a:solidFill>
                  <a:srgbClr val="FFED94"/>
                </a:solidFill>
                <a:latin typeface="Trebuchet MS"/>
              </a:rPr>
              <a:t>bis</a:t>
            </a:r>
            <a:r>
              <a:rPr lang="en-US" sz="2400" b="0" dirty="0" smtClean="0">
                <a:solidFill>
                  <a:srgbClr val="FFED94"/>
                </a:solidFill>
                <a:latin typeface="Trebuchet MS"/>
              </a:rPr>
              <a:t> </a:t>
            </a:r>
            <a:r>
              <a:rPr lang="en-US" sz="2400" b="0" dirty="0" err="1" smtClean="0">
                <a:solidFill>
                  <a:srgbClr val="FFED94"/>
                </a:solidFill>
                <a:latin typeface="Trebuchet MS"/>
              </a:rPr>
              <a:t>jetzt</a:t>
            </a:r>
            <a:r>
              <a:rPr lang="en-US" sz="2400" b="0" dirty="0" smtClean="0">
                <a:solidFill>
                  <a:srgbClr val="FFED94"/>
                </a:solidFill>
                <a:latin typeface="Trebuchet MS"/>
              </a:rPr>
              <a:t> </a:t>
            </a:r>
            <a:r>
              <a:rPr lang="en-US" sz="2400" b="0" dirty="0" err="1" smtClean="0">
                <a:solidFill>
                  <a:srgbClr val="FFED94"/>
                </a:solidFill>
                <a:latin typeface="Trebuchet MS"/>
              </a:rPr>
              <a:t>vornehmlich</a:t>
            </a:r>
            <a:r>
              <a:rPr lang="en-US" sz="2400" b="0" dirty="0" smtClean="0">
                <a:solidFill>
                  <a:srgbClr val="FFED94"/>
                </a:solidFill>
                <a:latin typeface="Trebuchet MS"/>
              </a:rPr>
              <a:t> </a:t>
            </a:r>
            <a:r>
              <a:rPr lang="en-US" sz="2400" b="0" dirty="0" err="1" smtClean="0">
                <a:solidFill>
                  <a:srgbClr val="FFED94"/>
                </a:solidFill>
                <a:latin typeface="Trebuchet MS"/>
              </a:rPr>
              <a:t>untersucht</a:t>
            </a:r>
            <a:r>
              <a:rPr lang="en-US" sz="2400" b="0" dirty="0" smtClean="0">
                <a:solidFill>
                  <a:srgbClr val="FFED94"/>
                </a:solidFill>
                <a:latin typeface="Trebuchet MS"/>
              </a:rPr>
              <a:t>:</a:t>
            </a: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r>
              <a:rPr lang="en-US" sz="2400" b="0" dirty="0" err="1" smtClean="0">
                <a:solidFill>
                  <a:srgbClr val="FFED94"/>
                </a:solidFill>
                <a:latin typeface="Trebuchet MS"/>
              </a:rPr>
              <a:t>Andere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können</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Higgs-Boson </a:t>
            </a:r>
            <a:r>
              <a:rPr lang="en-US" sz="2400" b="0" dirty="0" err="1" smtClean="0">
                <a:solidFill>
                  <a:srgbClr val="FFED94"/>
                </a:solidFill>
                <a:latin typeface="Trebuchet MS"/>
              </a:rPr>
              <a:t>aussehen</a:t>
            </a:r>
            <a:r>
              <a:rPr lang="en-US" sz="2400" b="0" dirty="0" smtClean="0">
                <a:solidFill>
                  <a:srgbClr val="FFED94"/>
                </a:solidFill>
                <a:latin typeface="Trebuchet MS"/>
              </a:rPr>
              <a:t> und </a:t>
            </a:r>
            <a:r>
              <a:rPr lang="en-US" sz="2400" b="0" dirty="0" err="1" smtClean="0">
                <a:solidFill>
                  <a:srgbClr val="FFED94"/>
                </a:solidFill>
                <a:latin typeface="Trebuchet MS"/>
              </a:rPr>
              <a:t>somit</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“Signal” </a:t>
            </a:r>
            <a:r>
              <a:rPr lang="en-US" sz="2400" b="0" dirty="0" err="1" smtClean="0">
                <a:solidFill>
                  <a:srgbClr val="FFED94"/>
                </a:solidFill>
                <a:latin typeface="Trebuchet MS"/>
              </a:rPr>
              <a:t>vortäuschen</a:t>
            </a:r>
            <a:r>
              <a:rPr lang="en-US" sz="2400" b="0" dirty="0" smtClean="0">
                <a:solidFill>
                  <a:srgbClr val="FFED94"/>
                </a:solidFill>
                <a:latin typeface="Trebuchet MS"/>
              </a:rPr>
              <a:t> </a:t>
            </a:r>
            <a:r>
              <a:rPr lang="en-US" sz="2400" b="0" dirty="0" err="1" smtClean="0">
                <a:solidFill>
                  <a:srgbClr val="FF6600"/>
                </a:solidFill>
                <a:latin typeface="Trebuchet MS"/>
                <a:sym typeface="Symbol" charset="2"/>
              </a:rPr>
              <a:t></a:t>
            </a:r>
            <a:r>
              <a:rPr lang="en-US" sz="2400" b="0" dirty="0" smtClean="0">
                <a:solidFill>
                  <a:srgbClr val="FF6600"/>
                </a:solidFill>
                <a:latin typeface="Trebuchet MS"/>
                <a:sym typeface="Symbol" charset="2"/>
              </a:rPr>
              <a:t> </a:t>
            </a:r>
            <a:r>
              <a:rPr lang="en-US" sz="2400" b="0" dirty="0" err="1" smtClean="0">
                <a:solidFill>
                  <a:srgbClr val="FF6600"/>
                </a:solidFill>
                <a:latin typeface="Trebuchet MS"/>
                <a:sym typeface="Symbol" charset="2"/>
              </a:rPr>
              <a:t>Untergrund</a:t>
            </a:r>
            <a:r>
              <a:rPr lang="en-US" sz="2400" b="0" dirty="0" smtClean="0">
                <a:solidFill>
                  <a:srgbClr val="FF6600"/>
                </a:solidFill>
                <a:latin typeface="Trebuchet MS"/>
                <a:sym typeface="Symbol" charset="2"/>
              </a:rPr>
              <a:t>.</a:t>
            </a:r>
            <a:endParaRPr lang="en-US" sz="2400" b="0" dirty="0">
              <a:solidFill>
                <a:srgbClr val="FFED94"/>
              </a:solidFill>
              <a:latin typeface="Trebuchet MS"/>
            </a:endParaRPr>
          </a:p>
        </p:txBody>
      </p:sp>
      <p:sp>
        <p:nvSpPr>
          <p:cNvPr id="11" name="Rectangle 10"/>
          <p:cNvSpPr/>
          <p:nvPr/>
        </p:nvSpPr>
        <p:spPr>
          <a:xfrm>
            <a:off x="2188671" y="3054975"/>
            <a:ext cx="5596404" cy="2431435"/>
          </a:xfrm>
          <a:prstGeom prst="rect">
            <a:avLst/>
          </a:prstGeom>
        </p:spPr>
        <p:txBody>
          <a:bodyPr wrap="none">
            <a:spAutoFit/>
          </a:bodyPr>
          <a:lstStyle/>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gg</a:t>
            </a:r>
            <a:endParaRPr lang="en-GB" sz="28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de-CH" sz="2800" b="0" dirty="0" smtClean="0">
                <a:solidFill>
                  <a:srgbClr val="FF6600"/>
                </a:solidFill>
                <a:latin typeface="Trebuchet MS"/>
              </a:rPr>
              <a:t>ZZ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4e </a:t>
            </a:r>
            <a:r>
              <a:rPr lang="en-GB" sz="2400" b="0" dirty="0" err="1" smtClean="0">
                <a:solidFill>
                  <a:schemeClr val="bg1"/>
                </a:solidFill>
                <a:latin typeface="Trebuchet MS"/>
              </a:rPr>
              <a:t>oder</a:t>
            </a:r>
            <a:r>
              <a:rPr lang="en-GB" sz="2800" b="0" dirty="0" smtClean="0">
                <a:solidFill>
                  <a:srgbClr val="FF6600"/>
                </a:solidFill>
                <a:latin typeface="Trebuchet MS"/>
              </a:rPr>
              <a:t> 4</a:t>
            </a:r>
            <a:r>
              <a:rPr lang="en-GB" sz="2800" b="0" dirty="0" smtClean="0">
                <a:solidFill>
                  <a:srgbClr val="FF6600"/>
                </a:solidFill>
                <a:latin typeface="Symbol"/>
              </a:rPr>
              <a:t>m</a:t>
            </a:r>
            <a:r>
              <a:rPr lang="en-GB" sz="2800" b="0" dirty="0" smtClean="0">
                <a:solidFill>
                  <a:srgbClr val="FF6600"/>
                </a:solidFill>
                <a:latin typeface="Trebuchet MS"/>
              </a:rPr>
              <a:t> </a:t>
            </a:r>
            <a:r>
              <a:rPr lang="en-GB" sz="2400" b="0" dirty="0" err="1" smtClean="0">
                <a:solidFill>
                  <a:schemeClr val="bg1"/>
                </a:solidFill>
                <a:latin typeface="Trebuchet MS"/>
              </a:rPr>
              <a:t>oder</a:t>
            </a:r>
            <a:r>
              <a:rPr lang="en-GB" sz="2800" b="0" dirty="0" smtClean="0">
                <a:solidFill>
                  <a:srgbClr val="FF6600"/>
                </a:solidFill>
                <a:latin typeface="Trebuchet MS"/>
              </a:rPr>
              <a:t> 2e+2</a:t>
            </a:r>
            <a:r>
              <a:rPr lang="en-GB" sz="2800" b="0" dirty="0" smtClean="0">
                <a:solidFill>
                  <a:srgbClr val="FF6600"/>
                </a:solidFill>
                <a:latin typeface="Symbol"/>
              </a:rPr>
              <a:t>m</a:t>
            </a:r>
          </a:p>
          <a:p>
            <a:pPr algn="ctr"/>
            <a:endParaRPr lang="en-GB" sz="12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a:t>
            </a:r>
            <a:r>
              <a:rPr lang="de-CH" sz="2800" b="0" dirty="0" smtClean="0">
                <a:solidFill>
                  <a:srgbClr val="FF6600"/>
                </a:solidFill>
                <a:latin typeface="Trebuchet MS"/>
              </a:rPr>
              <a:t>WW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2e2</a:t>
            </a:r>
            <a:r>
              <a:rPr lang="en-GB" sz="2800" b="0" dirty="0" err="1" smtClean="0">
                <a:solidFill>
                  <a:srgbClr val="FF6600"/>
                </a:solidFill>
                <a:latin typeface="Symbol"/>
              </a:rPr>
              <a:t>n</a:t>
            </a:r>
            <a:r>
              <a:rPr lang="en-US" sz="2800" b="0" dirty="0" smtClean="0">
                <a:solidFill>
                  <a:srgbClr val="FF6600"/>
                </a:solidFill>
                <a:latin typeface="Trebuchet MS"/>
                <a:sym typeface="Symbol" charset="2"/>
              </a:rPr>
              <a:t> </a:t>
            </a:r>
            <a:r>
              <a:rPr lang="en-GB" sz="2400" b="0" dirty="0" err="1" smtClean="0">
                <a:solidFill>
                  <a:schemeClr val="bg1"/>
                </a:solidFill>
                <a:latin typeface="Trebuchet MS"/>
              </a:rPr>
              <a:t>oder</a:t>
            </a:r>
            <a:r>
              <a:rPr lang="en-US" sz="2800" b="0" dirty="0" smtClean="0">
                <a:solidFill>
                  <a:srgbClr val="FF6600"/>
                </a:solidFill>
                <a:latin typeface="Trebuchet MS"/>
                <a:sym typeface="Symbol" charset="2"/>
              </a:rPr>
              <a:t> 2</a:t>
            </a:r>
            <a:r>
              <a:rPr lang="en-GB" sz="2800" b="0" dirty="0" err="1" smtClean="0">
                <a:solidFill>
                  <a:srgbClr val="FF6600"/>
                </a:solidFill>
                <a:latin typeface="Symbol"/>
              </a:rPr>
              <a:t>m</a:t>
            </a:r>
            <a:r>
              <a:rPr lang="en-US" sz="2800" b="0" dirty="0" smtClean="0">
                <a:solidFill>
                  <a:srgbClr val="FF6600"/>
                </a:solidFill>
                <a:latin typeface="Trebuchet MS"/>
                <a:sym typeface="Symbol" charset="2"/>
              </a:rPr>
              <a:t>2</a:t>
            </a:r>
            <a:r>
              <a:rPr lang="en-GB" sz="2800" b="0" dirty="0" err="1" smtClean="0">
                <a:solidFill>
                  <a:srgbClr val="FF6600"/>
                </a:solidFill>
                <a:latin typeface="Symbol"/>
              </a:rPr>
              <a:t>n</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bb</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tt</a:t>
            </a:r>
            <a:endParaRPr lang="en-US" sz="2800" b="0" dirty="0">
              <a:solidFill>
                <a:srgbClr val="FF6600"/>
              </a:solidFill>
              <a:latin typeface="Trebuchet MS"/>
            </a:endParaRPr>
          </a:p>
        </p:txBody>
      </p:sp>
      <p:pic>
        <p:nvPicPr>
          <p:cNvPr id="13" name="Picture 8"/>
          <p:cNvPicPr>
            <a:picLocks noChangeAspect="1" noChangeArrowheads="1"/>
          </p:cNvPicPr>
          <p:nvPr/>
        </p:nvPicPr>
        <p:blipFill>
          <a:blip r:embed="rId3"/>
          <a:srcRect/>
          <a:stretch>
            <a:fillRect/>
          </a:stretch>
        </p:blipFill>
        <p:spPr bwMode="auto">
          <a:xfrm>
            <a:off x="7907338" y="2647949"/>
            <a:ext cx="1110615" cy="1263650"/>
          </a:xfrm>
          <a:prstGeom prst="rect">
            <a:avLst/>
          </a:prstGeom>
          <a:noFill/>
          <a:ln w="28575" cmpd="sng">
            <a:solidFill>
              <a:srgbClr val="FF0000"/>
            </a:solidFill>
            <a:miter lim="800000"/>
            <a:headEnd/>
            <a:tailEnd/>
          </a:ln>
          <a:effectLst/>
        </p:spPr>
      </p:pic>
      <p:pic>
        <p:nvPicPr>
          <p:cNvPr id="14" name="Picture 7"/>
          <p:cNvPicPr>
            <a:picLocks noChangeAspect="1" noChangeArrowheads="1"/>
          </p:cNvPicPr>
          <p:nvPr/>
        </p:nvPicPr>
        <p:blipFill>
          <a:blip r:embed="rId4"/>
          <a:srcRect/>
          <a:stretch>
            <a:fillRect/>
          </a:stretch>
        </p:blipFill>
        <p:spPr bwMode="auto">
          <a:xfrm>
            <a:off x="5746976" y="2506135"/>
            <a:ext cx="1132191" cy="973262"/>
          </a:xfrm>
          <a:prstGeom prst="rect">
            <a:avLst/>
          </a:prstGeom>
          <a:noFill/>
          <a:ln w="28575" cmpd="sng">
            <a:solidFill>
              <a:schemeClr val="bg1">
                <a:lumMod val="65000"/>
              </a:schemeClr>
            </a:solidFill>
            <a:miter lim="800000"/>
            <a:headEnd/>
            <a:tailEnd/>
          </a:ln>
          <a:effectLst/>
        </p:spPr>
      </p:pic>
      <p:sp>
        <p:nvSpPr>
          <p:cNvPr id="15"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MSrealSize5000_final_dark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133" y="880533"/>
            <a:ext cx="6248400" cy="6248400"/>
          </a:xfrm>
          <a:prstGeom prst="rect">
            <a:avLst/>
          </a:prstGeom>
        </p:spPr>
      </p:pic>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19</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0000"/>
              </a:gs>
              <a:gs pos="100000">
                <a:srgbClr val="FFFFFF"/>
              </a:gs>
            </a:gsLst>
            <a:path path="circle">
              <a:fillToRect l="100000" t="100000"/>
            </a:path>
            <a:tileRect r="-100000" b="-100000"/>
          </a:gradFill>
          <a:ln>
            <a:miter lim="800000"/>
            <a:headEnd/>
            <a:tailEnd/>
          </a:ln>
        </p:spPr>
        <p:txBody>
          <a:bodyPr wrap="square" lIns="91440" tIns="45720" rIns="91440" bIns="45720" numCol="1" anchor="ctr" anchorCtr="0" compatLnSpc="1">
            <a:prstTxWarp prst="textNoShape">
              <a:avLst/>
            </a:prstTxWarp>
          </a:bodyPr>
          <a:lstStyle/>
          <a:p>
            <a:r>
              <a:rPr lang="de-DE" dirty="0" smtClean="0">
                <a:solidFill>
                  <a:schemeClr val="tx2"/>
                </a:solidFill>
                <a:latin typeface="Trebuchet MS"/>
              </a:rPr>
              <a:t>Querschnitt des CMS Experiments</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extLst>
      <p:ext uri="{BB962C8B-B14F-4D97-AF65-F5344CB8AC3E}">
        <p14:creationId xmlns:p14="http://schemas.microsoft.com/office/powerpoint/2010/main" val="19627527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a:t>
            </a:fld>
            <a:endParaRPr lang="en-US" b="0" dirty="0">
              <a:solidFill>
                <a:schemeClr val="bg1"/>
              </a:solidFill>
            </a:endParaRPr>
          </a:p>
        </p:txBody>
      </p:sp>
      <p:sp>
        <p:nvSpPr>
          <p:cNvPr id="35" name="Rectangle 3"/>
          <p:cNvSpPr>
            <a:spLocks noChangeArrowheads="1"/>
          </p:cNvSpPr>
          <p:nvPr/>
        </p:nvSpPr>
        <p:spPr bwMode="auto">
          <a:xfrm>
            <a:off x="3262851" y="3268138"/>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  </a:t>
            </a:r>
          </a:p>
        </p:txBody>
      </p:sp>
      <p:sp>
        <p:nvSpPr>
          <p:cNvPr id="36" name="Rectangle 3"/>
          <p:cNvSpPr>
            <a:spLocks noChangeArrowheads="1"/>
          </p:cNvSpPr>
          <p:nvPr/>
        </p:nvSpPr>
        <p:spPr bwMode="auto">
          <a:xfrm>
            <a:off x="-733417" y="5621871"/>
            <a:ext cx="3121014" cy="830997"/>
          </a:xfrm>
          <a:prstGeom prst="rect">
            <a:avLst/>
          </a:prstGeom>
          <a:noFill/>
          <a:ln w="9525">
            <a:noFill/>
            <a:miter lim="800000"/>
            <a:headEnd/>
            <a:tailEnd/>
          </a:ln>
        </p:spPr>
        <p:txBody>
          <a:bodyPr wrap="square">
            <a:prstTxWarp prst="textNoShape">
              <a:avLst/>
            </a:prstTxWarp>
            <a:spAutoFit/>
          </a:bodyPr>
          <a:lstStyle/>
          <a:p>
            <a:pPr algn="r"/>
            <a:r>
              <a:rPr lang="en-GB" sz="2400" dirty="0" smtClean="0">
                <a:solidFill>
                  <a:srgbClr val="FFE66E"/>
                </a:solidFill>
                <a:latin typeface="Trebuchet MS"/>
              </a:rPr>
              <a:t>P. Higgs</a:t>
            </a:r>
          </a:p>
          <a:p>
            <a:pPr algn="r"/>
            <a:r>
              <a:rPr lang="en-GB" sz="2400" dirty="0" smtClean="0">
                <a:solidFill>
                  <a:srgbClr val="FFE66E"/>
                </a:solidFill>
                <a:latin typeface="Trebuchet MS"/>
              </a:rPr>
              <a:t>August 1964</a:t>
            </a:r>
            <a:endParaRPr lang="en-US" sz="2400" dirty="0">
              <a:solidFill>
                <a:srgbClr val="FFE66E"/>
              </a:solidFill>
              <a:latin typeface="Trebuchet MS"/>
            </a:endParaRPr>
          </a:p>
        </p:txBody>
      </p:sp>
      <p:sp>
        <p:nvSpPr>
          <p:cNvPr id="18"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pic>
        <p:nvPicPr>
          <p:cNvPr id="4" name="Picture 3" descr="BroutEnglert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799" y="1554478"/>
            <a:ext cx="4572001" cy="3474721"/>
          </a:xfrm>
          <a:prstGeom prst="rect">
            <a:avLst/>
          </a:prstGeom>
        </p:spPr>
      </p:pic>
      <p:pic>
        <p:nvPicPr>
          <p:cNvPr id="5" name="Picture 4" descr="Higgspape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1" y="457199"/>
            <a:ext cx="3911475" cy="5164667"/>
          </a:xfrm>
          <a:prstGeom prst="rect">
            <a:avLst/>
          </a:prstGeom>
          <a:effectLst>
            <a:outerShdw blurRad="63500" dir="13500000" kx="2700000" rotWithShape="0">
              <a:srgbClr val="000000">
                <a:alpha val="15000"/>
              </a:srgbClr>
            </a:outerShdw>
          </a:effectLst>
        </p:spPr>
      </p:pic>
      <p:sp>
        <p:nvSpPr>
          <p:cNvPr id="21" name="Rectangle 3"/>
          <p:cNvSpPr>
            <a:spLocks noChangeArrowheads="1"/>
          </p:cNvSpPr>
          <p:nvPr/>
        </p:nvSpPr>
        <p:spPr bwMode="auto">
          <a:xfrm>
            <a:off x="6395515" y="626539"/>
            <a:ext cx="3121014" cy="830997"/>
          </a:xfrm>
          <a:prstGeom prst="rect">
            <a:avLst/>
          </a:prstGeom>
          <a:noFill/>
          <a:ln w="9525">
            <a:noFill/>
            <a:miter lim="800000"/>
            <a:headEnd/>
            <a:tailEnd/>
          </a:ln>
        </p:spPr>
        <p:txBody>
          <a:bodyPr wrap="square">
            <a:prstTxWarp prst="textNoShape">
              <a:avLst/>
            </a:prstTxWarp>
            <a:spAutoFit/>
          </a:bodyPr>
          <a:lstStyle/>
          <a:p>
            <a:pPr algn="r"/>
            <a:r>
              <a:rPr lang="en-GB" sz="2400" dirty="0" smtClean="0">
                <a:solidFill>
                  <a:srgbClr val="FFE66E"/>
                </a:solidFill>
                <a:latin typeface="Trebuchet MS"/>
              </a:rPr>
              <a:t>F. </a:t>
            </a:r>
            <a:r>
              <a:rPr lang="en-GB" sz="2400" dirty="0" err="1" smtClean="0">
                <a:solidFill>
                  <a:srgbClr val="FFE66E"/>
                </a:solidFill>
                <a:latin typeface="Trebuchet MS"/>
              </a:rPr>
              <a:t>Englert</a:t>
            </a:r>
            <a:r>
              <a:rPr lang="en-GB" sz="2400" dirty="0" smtClean="0">
                <a:solidFill>
                  <a:srgbClr val="FFE66E"/>
                </a:solidFill>
                <a:latin typeface="Trebuchet MS"/>
              </a:rPr>
              <a:t>, R. </a:t>
            </a:r>
            <a:r>
              <a:rPr lang="en-GB" sz="2400" dirty="0" err="1" smtClean="0">
                <a:solidFill>
                  <a:srgbClr val="FFE66E"/>
                </a:solidFill>
                <a:latin typeface="Trebuchet MS"/>
              </a:rPr>
              <a:t>Brout</a:t>
            </a:r>
            <a:endParaRPr lang="en-GB" sz="2400" dirty="0" smtClean="0">
              <a:solidFill>
                <a:srgbClr val="FFE66E"/>
              </a:solidFill>
              <a:latin typeface="Trebuchet MS"/>
            </a:endParaRPr>
          </a:p>
          <a:p>
            <a:pPr algn="r"/>
            <a:r>
              <a:rPr lang="en-GB" sz="2400" dirty="0" err="1" smtClean="0">
                <a:solidFill>
                  <a:srgbClr val="FFE66E"/>
                </a:solidFill>
                <a:latin typeface="Trebuchet MS"/>
              </a:rPr>
              <a:t>Juni</a:t>
            </a:r>
            <a:r>
              <a:rPr lang="en-GB" sz="2400" dirty="0" smtClean="0">
                <a:solidFill>
                  <a:srgbClr val="FFE66E"/>
                </a:solidFill>
                <a:latin typeface="Trebuchet MS"/>
              </a:rPr>
              <a:t> 1964</a:t>
            </a:r>
            <a:endParaRPr lang="en-US" sz="2400" dirty="0">
              <a:solidFill>
                <a:srgbClr val="FFE66E"/>
              </a:solidFill>
              <a:latin typeface="Trebuchet MS"/>
            </a:endParaRPr>
          </a:p>
        </p:txBody>
      </p:sp>
      <p:pic>
        <p:nvPicPr>
          <p:cNvPr id="6" name="Picture 5" descr="Hagen-Kibble-Guralni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833" y="4521200"/>
            <a:ext cx="3460408" cy="1833033"/>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
        <p:nvSpPr>
          <p:cNvPr id="23" name="Rectangle 3"/>
          <p:cNvSpPr>
            <a:spLocks noChangeArrowheads="1"/>
          </p:cNvSpPr>
          <p:nvPr/>
        </p:nvSpPr>
        <p:spPr bwMode="auto">
          <a:xfrm>
            <a:off x="6124582" y="5315804"/>
            <a:ext cx="3781418" cy="1200328"/>
          </a:xfrm>
          <a:prstGeom prst="rect">
            <a:avLst/>
          </a:prstGeom>
          <a:noFill/>
          <a:ln w="9525">
            <a:noFill/>
            <a:miter lim="800000"/>
            <a:headEnd/>
            <a:tailEnd/>
          </a:ln>
        </p:spPr>
        <p:txBody>
          <a:bodyPr wrap="square">
            <a:prstTxWarp prst="textNoShape">
              <a:avLst/>
            </a:prstTxWarp>
            <a:spAutoFit/>
          </a:bodyPr>
          <a:lstStyle/>
          <a:p>
            <a:r>
              <a:rPr lang="en-GB" sz="2400" dirty="0" smtClean="0">
                <a:solidFill>
                  <a:srgbClr val="FFE66E"/>
                </a:solidFill>
                <a:latin typeface="Trebuchet MS"/>
              </a:rPr>
              <a:t>G. </a:t>
            </a:r>
            <a:r>
              <a:rPr lang="en-GB" sz="2400" dirty="0" err="1" smtClean="0">
                <a:solidFill>
                  <a:srgbClr val="FFE66E"/>
                </a:solidFill>
                <a:latin typeface="Trebuchet MS"/>
              </a:rPr>
              <a:t>Guralnik</a:t>
            </a:r>
            <a:r>
              <a:rPr lang="en-GB" sz="2400" dirty="0" smtClean="0">
                <a:solidFill>
                  <a:srgbClr val="FFE66E"/>
                </a:solidFill>
                <a:latin typeface="Trebuchet MS"/>
              </a:rPr>
              <a:t>, </a:t>
            </a:r>
          </a:p>
          <a:p>
            <a:r>
              <a:rPr lang="en-GB" sz="2400" dirty="0" smtClean="0">
                <a:solidFill>
                  <a:srgbClr val="FFE66E"/>
                </a:solidFill>
                <a:latin typeface="Trebuchet MS"/>
              </a:rPr>
              <a:t>T. Kibble, C. Hagen</a:t>
            </a:r>
          </a:p>
          <a:p>
            <a:r>
              <a:rPr lang="en-GB" sz="2400" dirty="0" err="1" smtClean="0">
                <a:solidFill>
                  <a:srgbClr val="FFE66E"/>
                </a:solidFill>
                <a:latin typeface="Trebuchet MS"/>
              </a:rPr>
              <a:t>Oktober</a:t>
            </a:r>
            <a:r>
              <a:rPr lang="en-GB" sz="2400" dirty="0" smtClean="0">
                <a:solidFill>
                  <a:srgbClr val="FFE66E"/>
                </a:solidFill>
                <a:latin typeface="Trebuchet MS"/>
              </a:rPr>
              <a:t> </a:t>
            </a:r>
            <a:r>
              <a:rPr lang="en-GB" sz="2400" dirty="0" smtClean="0">
                <a:solidFill>
                  <a:srgbClr val="FFE66E"/>
                </a:solidFill>
                <a:latin typeface="Trebuchet MS"/>
              </a:rPr>
              <a:t>1964</a:t>
            </a:r>
            <a:endParaRPr lang="en-US" sz="2400" dirty="0">
              <a:solidFill>
                <a:srgbClr val="FFE66E"/>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a:ln>
            <a:noFill/>
          </a:ln>
        </p:spPr>
      </p:pic>
      <p:sp>
        <p:nvSpPr>
          <p:cNvPr id="3" name="Rectangle 2">
            <a:hlinkClick r:id="rId4" action="ppaction://hlinksldjump"/>
          </p:cNvPr>
          <p:cNvSpPr/>
          <p:nvPr/>
        </p:nvSpPr>
        <p:spPr>
          <a:xfrm>
            <a:off x="2688517" y="5787836"/>
            <a:ext cx="1644741"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rId5" action="ppaction://hlinksldjump"/>
          </p:cNvPr>
          <p:cNvSpPr/>
          <p:nvPr/>
        </p:nvSpPr>
        <p:spPr>
          <a:xfrm>
            <a:off x="401714" y="5794187"/>
            <a:ext cx="1375869"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action="ppaction://hlinksldjump"/>
          </p:cNvPr>
          <p:cNvSpPr/>
          <p:nvPr/>
        </p:nvSpPr>
        <p:spPr>
          <a:xfrm>
            <a:off x="4962149" y="5782268"/>
            <a:ext cx="3542301"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action="ppaction://hlinksldjump"/>
          </p:cNvPr>
          <p:cNvSpPr/>
          <p:nvPr/>
        </p:nvSpPr>
        <p:spPr>
          <a:xfrm>
            <a:off x="395215" y="6214589"/>
            <a:ext cx="3805778"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rId8" action="ppaction://hlinksldjump"/>
          </p:cNvPr>
          <p:cNvSpPr/>
          <p:nvPr/>
        </p:nvSpPr>
        <p:spPr>
          <a:xfrm>
            <a:off x="4976786" y="6228099"/>
            <a:ext cx="1566225"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2722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78" y="1569891"/>
            <a:ext cx="4612118" cy="1788082"/>
          </a:xfrm>
          <a:prstGeom prst="rect">
            <a:avLst/>
          </a:prstGeom>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57" y="2092062"/>
            <a:ext cx="9165010"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71" y="2050921"/>
            <a:ext cx="1803763" cy="532804"/>
          </a:xfrm>
          <a:prstGeom prst="rect">
            <a:avLst/>
          </a:prstGeom>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91" y="5838925"/>
            <a:ext cx="1511431" cy="240666"/>
          </a:xfrm>
          <a:prstGeom prst="rect">
            <a:avLst/>
          </a:prstGeom>
        </p:spPr>
      </p:pic>
      <p:sp>
        <p:nvSpPr>
          <p:cNvPr id="8" name="Rectangle 7">
            <a:hlinkClick r:id="rId8"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574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44" y="2370662"/>
            <a:ext cx="1434208"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66" y="2358255"/>
            <a:ext cx="1649543" cy="636470"/>
          </a:xfrm>
          <a:prstGeom prst="rect">
            <a:avLst/>
          </a:prstGeom>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528" y="5824327"/>
            <a:ext cx="1533272" cy="229283"/>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938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24" y="2399548"/>
            <a:ext cx="2014203"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2" y="2362315"/>
            <a:ext cx="2932296"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016" y="5757196"/>
            <a:ext cx="3531238" cy="404191"/>
          </a:xfrm>
          <a:prstGeom prst="rect">
            <a:avLst/>
          </a:prstGeom>
        </p:spPr>
      </p:pic>
      <p:sp>
        <p:nvSpPr>
          <p:cNvPr id="7" name="Rectangle 6">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16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1" y="6246874"/>
            <a:ext cx="367445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05" y="1903776"/>
            <a:ext cx="2161603"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022" y="1378017"/>
            <a:ext cx="1312814" cy="88753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47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150" y="6263143"/>
            <a:ext cx="1463760" cy="233076"/>
          </a:xfrm>
          <a:prstGeom prst="rect">
            <a:avLst/>
          </a:prstGeom>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6" y="1813085"/>
            <a:ext cx="1283708" cy="736988"/>
          </a:xfrm>
          <a:prstGeom prst="rect">
            <a:avLst/>
          </a:prstGeom>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409" y="1622489"/>
            <a:ext cx="378548" cy="31930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741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26</a:t>
            </a:fld>
            <a:endParaRPr lang="en-US" b="0" i="0" dirty="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GB" b="0" dirty="0" smtClean="0">
                <a:solidFill>
                  <a:schemeClr val="accent6">
                    <a:lumMod val="75000"/>
                  </a:schemeClr>
                </a:solidFill>
                <a:latin typeface="Trebuchet MS"/>
              </a:rPr>
              <a:t>Masse des Higgs</a:t>
            </a:r>
            <a:r>
              <a:rPr lang="en-GB" b="0" smtClean="0">
                <a:solidFill>
                  <a:schemeClr val="accent6">
                    <a:lumMod val="75000"/>
                  </a:schemeClr>
                </a:solidFill>
                <a:latin typeface="Trebuchet MS"/>
              </a:rPr>
              <a:t>-</a:t>
            </a:r>
            <a:r>
              <a:rPr lang="en-GB" b="0" smtClean="0">
                <a:solidFill>
                  <a:schemeClr val="accent6">
                    <a:lumMod val="75000"/>
                  </a:schemeClr>
                </a:solidFill>
                <a:latin typeface="Trebuchet MS"/>
              </a:rPr>
              <a:t>Bosons </a:t>
            </a:r>
            <a:r>
              <a:rPr lang="en-GB" b="0" dirty="0" smtClean="0">
                <a:solidFill>
                  <a:schemeClr val="accent6">
                    <a:lumMod val="75000"/>
                  </a:schemeClr>
                </a:solidFill>
                <a:latin typeface="Trebuchet MS"/>
              </a:rPr>
              <a:t>( ≈ 125 </a:t>
            </a:r>
            <a:r>
              <a:rPr lang="en-GB" b="0" dirty="0" err="1" smtClean="0">
                <a:solidFill>
                  <a:schemeClr val="accent6">
                    <a:lumMod val="75000"/>
                  </a:schemeClr>
                </a:solidFill>
                <a:latin typeface="Trebuchet MS"/>
              </a:rPr>
              <a:t>GeV</a:t>
            </a:r>
            <a:r>
              <a:rPr lang="en-GB" b="0" dirty="0" smtClean="0">
                <a:solidFill>
                  <a:schemeClr val="accent6">
                    <a:lumMod val="75000"/>
                  </a:schemeClr>
                </a:solidFill>
                <a:latin typeface="Trebuchet MS"/>
              </a:rPr>
              <a:t> )</a:t>
            </a:r>
          </a:p>
        </p:txBody>
      </p:sp>
      <p:sp>
        <p:nvSpPr>
          <p:cNvPr id="21" name="TextBox 20"/>
          <p:cNvSpPr txBox="1"/>
          <p:nvPr/>
        </p:nvSpPr>
        <p:spPr>
          <a:xfrm>
            <a:off x="13377333" y="5960533"/>
            <a:ext cx="184666" cy="307777"/>
          </a:xfrm>
          <a:prstGeom prst="rect">
            <a:avLst/>
          </a:prstGeom>
          <a:noFill/>
        </p:spPr>
        <p:txBody>
          <a:bodyPr wrap="none" rtlCol="0">
            <a:spAutoFit/>
          </a:bodyPr>
          <a:lstStyle/>
          <a:p>
            <a:endParaRPr lang="en-US"/>
          </a:p>
        </p:txBody>
      </p:sp>
      <p:pic>
        <p:nvPicPr>
          <p:cNvPr id="19" name="Picture 18" descr="4l-FixedScale-NoMuProf2.gif"/>
          <p:cNvPicPr>
            <a:picLocks noChangeAspect="1"/>
          </p:cNvPicPr>
          <p:nvPr/>
        </p:nvPicPr>
        <p:blipFill>
          <a:blip r:embed="rId3"/>
          <a:stretch>
            <a:fillRect/>
          </a:stretch>
        </p:blipFill>
        <p:spPr>
          <a:xfrm>
            <a:off x="5307149" y="1777999"/>
            <a:ext cx="4260182" cy="4131733"/>
          </a:xfrm>
          <a:prstGeom prst="rect">
            <a:avLst/>
          </a:prstGeom>
        </p:spPr>
      </p:pic>
      <p:pic>
        <p:nvPicPr>
          <p:cNvPr id="20" name="Picture 19" descr="new_boson_125_small.jpg"/>
          <p:cNvPicPr>
            <a:picLocks noChangeAspect="1"/>
          </p:cNvPicPr>
          <p:nvPr/>
        </p:nvPicPr>
        <p:blipFill>
          <a:blip r:embed="rId4"/>
          <a:stretch>
            <a:fillRect/>
          </a:stretch>
        </p:blipFill>
        <p:spPr>
          <a:xfrm>
            <a:off x="355598" y="1778000"/>
            <a:ext cx="4826000" cy="412623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27</a:t>
            </a:fld>
            <a:endParaRPr lang="en-US" b="0" i="0">
              <a:latin typeface="Arial" charset="0"/>
            </a:endParaRPr>
          </a:p>
        </p:txBody>
      </p:sp>
      <p:sp>
        <p:nvSpPr>
          <p:cNvPr id="22537" name="Rectangle 19"/>
          <p:cNvSpPr>
            <a:spLocks noGrp="1" noChangeArrowheads="1"/>
          </p:cNvSpPr>
          <p:nvPr>
            <p:ph type="title"/>
          </p:nvPr>
        </p:nvSpPr>
        <p:spPr bwMode="auto">
          <a:xfrm>
            <a:off x="1320802" y="315913"/>
            <a:ext cx="75184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Signifikanz der Resultate</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27</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8" name="TextBox 27"/>
          <p:cNvSpPr txBox="1"/>
          <p:nvPr/>
        </p:nvSpPr>
        <p:spPr>
          <a:xfrm>
            <a:off x="609600" y="5423805"/>
            <a:ext cx="8382000" cy="1200328"/>
          </a:xfrm>
          <a:prstGeom prst="rect">
            <a:avLst/>
          </a:prstGeom>
          <a:solidFill>
            <a:schemeClr val="tx1"/>
          </a:solidFill>
        </p:spPr>
        <p:txBody>
          <a:bodyPr wrap="square" rtlCol="0">
            <a:spAutoFit/>
          </a:bodyPr>
          <a:lstStyle/>
          <a:p>
            <a:pPr algn="just"/>
            <a:r>
              <a:rPr lang="en-US" sz="2400" dirty="0" err="1" smtClean="0">
                <a:solidFill>
                  <a:schemeClr val="bg1"/>
                </a:solidFill>
                <a:latin typeface="Trebuchet MS"/>
              </a:rPr>
              <a:t>p</a:t>
            </a:r>
            <a:r>
              <a:rPr lang="en-US" sz="2400" dirty="0" smtClean="0">
                <a:solidFill>
                  <a:schemeClr val="bg1"/>
                </a:solidFill>
                <a:latin typeface="Trebuchet MS"/>
              </a:rPr>
              <a:t>-Wert:</a:t>
            </a:r>
            <a:r>
              <a:rPr lang="en-US" sz="2400" b="0" dirty="0" smtClean="0">
                <a:solidFill>
                  <a:srgbClr val="0000FF"/>
                </a:solidFill>
                <a:latin typeface="Trebuchet MS"/>
              </a:rPr>
              <a:t> </a:t>
            </a:r>
          </a:p>
          <a:p>
            <a:pPr algn="just"/>
            <a:r>
              <a:rPr lang="en-US" sz="2400" b="0" dirty="0" err="1" smtClean="0">
                <a:solidFill>
                  <a:srgbClr val="27BCFF"/>
                </a:solidFill>
                <a:latin typeface="Trebuchet MS"/>
              </a:rPr>
              <a:t>Wahrscheinlichkeit</a:t>
            </a:r>
            <a:r>
              <a:rPr lang="en-US" sz="2400" b="0" dirty="0" smtClean="0">
                <a:solidFill>
                  <a:srgbClr val="27BCFF"/>
                </a:solidFill>
                <a:latin typeface="Trebuchet MS"/>
              </a:rPr>
              <a:t>, </a:t>
            </a:r>
            <a:r>
              <a:rPr lang="en-US" sz="2400" b="0" dirty="0" err="1" smtClean="0">
                <a:solidFill>
                  <a:srgbClr val="27BCFF"/>
                </a:solidFill>
                <a:latin typeface="Trebuchet MS"/>
              </a:rPr>
              <a:t>dass</a:t>
            </a:r>
            <a:r>
              <a:rPr lang="en-US" sz="2400" b="0" dirty="0" smtClean="0">
                <a:solidFill>
                  <a:srgbClr val="27BCFF"/>
                </a:solidFill>
                <a:latin typeface="Trebuchet MS"/>
              </a:rPr>
              <a:t> </a:t>
            </a:r>
            <a:r>
              <a:rPr lang="en-US" sz="2400" b="0" dirty="0" err="1" smtClean="0">
                <a:solidFill>
                  <a:srgbClr val="27BCFF"/>
                </a:solidFill>
                <a:latin typeface="Trebuchet MS"/>
              </a:rPr>
              <a:t>Untergrund</a:t>
            </a:r>
            <a:r>
              <a:rPr lang="en-US" sz="2400" b="0" dirty="0" smtClean="0">
                <a:solidFill>
                  <a:srgbClr val="27BCFF"/>
                </a:solidFill>
                <a:latin typeface="Trebuchet MS"/>
              </a:rPr>
              <a:t> </a:t>
            </a:r>
            <a:r>
              <a:rPr lang="en-US" sz="2400" b="0" dirty="0" err="1" smtClean="0">
                <a:solidFill>
                  <a:srgbClr val="27BCFF"/>
                </a:solidFill>
                <a:latin typeface="Trebuchet MS"/>
              </a:rPr>
              <a:t>wie</a:t>
            </a:r>
            <a:r>
              <a:rPr lang="en-US" sz="2400" b="0" dirty="0" smtClean="0">
                <a:solidFill>
                  <a:srgbClr val="27BCFF"/>
                </a:solidFill>
                <a:latin typeface="Trebuchet MS"/>
              </a:rPr>
              <a:t> Signal </a:t>
            </a:r>
            <a:r>
              <a:rPr lang="en-US" sz="2400" b="0" dirty="0" err="1" smtClean="0">
                <a:solidFill>
                  <a:srgbClr val="27BCFF"/>
                </a:solidFill>
                <a:latin typeface="Trebuchet MS"/>
              </a:rPr>
              <a:t>aussieht</a:t>
            </a:r>
            <a:r>
              <a:rPr lang="en-US" sz="2400" b="0" dirty="0" smtClean="0">
                <a:solidFill>
                  <a:srgbClr val="27BCFF"/>
                </a:solidFill>
                <a:latin typeface="Trebuchet MS"/>
              </a:rPr>
              <a:t>.</a:t>
            </a:r>
          </a:p>
          <a:p>
            <a:pPr algn="just"/>
            <a:r>
              <a:rPr lang="en-US" sz="2400" b="0" dirty="0" smtClean="0">
                <a:solidFill>
                  <a:srgbClr val="27BCFF"/>
                </a:solidFill>
                <a:latin typeface="Trebuchet MS"/>
              </a:rPr>
              <a:t>5.9 Sigma (</a:t>
            </a:r>
            <a:r>
              <a:rPr lang="en-US" sz="2400" b="0" dirty="0" err="1" smtClean="0">
                <a:solidFill>
                  <a:srgbClr val="27BCFF"/>
                </a:solidFill>
                <a:latin typeface="Symbol"/>
              </a:rPr>
              <a:t>s</a:t>
            </a:r>
            <a:r>
              <a:rPr lang="en-US" sz="2400" b="0" dirty="0" smtClean="0">
                <a:solidFill>
                  <a:srgbClr val="27BCFF"/>
                </a:solidFill>
                <a:latin typeface="Trebuchet MS"/>
              </a:rPr>
              <a:t>) </a:t>
            </a:r>
            <a:r>
              <a:rPr lang="en-US" sz="2400" b="0" dirty="0" err="1" smtClean="0">
                <a:solidFill>
                  <a:srgbClr val="27BCFF"/>
                </a:solidFill>
                <a:latin typeface="Trebuchet MS"/>
              </a:rPr>
              <a:t>entspricht</a:t>
            </a:r>
            <a:r>
              <a:rPr lang="en-US" sz="2400" b="0" dirty="0" smtClean="0">
                <a:solidFill>
                  <a:srgbClr val="27BCFF"/>
                </a:solidFill>
                <a:latin typeface="Trebuchet MS"/>
              </a:rPr>
              <a:t> 1 : 600 </a:t>
            </a:r>
            <a:r>
              <a:rPr lang="en-US" sz="2400" b="0" dirty="0" err="1" smtClean="0">
                <a:solidFill>
                  <a:srgbClr val="27BCFF"/>
                </a:solidFill>
                <a:latin typeface="Trebuchet MS"/>
              </a:rPr>
              <a:t>Millionen</a:t>
            </a:r>
            <a:r>
              <a:rPr lang="en-US" sz="2400" b="0" dirty="0" smtClean="0">
                <a:solidFill>
                  <a:srgbClr val="27BCFF"/>
                </a:solidFill>
                <a:latin typeface="Trebuchet MS"/>
              </a:rPr>
              <a:t>. </a:t>
            </a:r>
            <a:endParaRPr lang="en-US" sz="2400" b="0" dirty="0">
              <a:solidFill>
                <a:srgbClr val="27BCFF"/>
              </a:solidFill>
              <a:latin typeface="Trebuchet MS"/>
            </a:endParaRPr>
          </a:p>
        </p:txBody>
      </p:sp>
      <p:pic>
        <p:nvPicPr>
          <p:cNvPr id="12" name="Picture 11" descr="ATLAS_july31-2012-plot.jpg"/>
          <p:cNvPicPr>
            <a:picLocks noChangeAspect="1"/>
          </p:cNvPicPr>
          <p:nvPr/>
        </p:nvPicPr>
        <p:blipFill>
          <a:blip r:embed="rId3"/>
          <a:stretch>
            <a:fillRect/>
          </a:stretch>
        </p:blipFill>
        <p:spPr>
          <a:xfrm>
            <a:off x="1930420" y="1049868"/>
            <a:ext cx="6451580" cy="4639210"/>
          </a:xfrm>
          <a:prstGeom prst="rect">
            <a:avLst/>
          </a:prstGeom>
        </p:spPr>
      </p:pic>
      <p:sp>
        <p:nvSpPr>
          <p:cNvPr id="14"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28</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28</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13"/>
          <p:cNvSpPr/>
          <p:nvPr/>
        </p:nvSpPr>
        <p:spPr>
          <a:xfrm>
            <a:off x="4707102" y="3969379"/>
            <a:ext cx="3541354"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de-CH" sz="3200" b="0" dirty="0" smtClean="0">
                <a:solidFill>
                  <a:schemeClr val="accent6">
                    <a:lumMod val="20000"/>
                    <a:lumOff val="80000"/>
                  </a:schemeClr>
                </a:solidFill>
                <a:latin typeface="Trebuchet MS"/>
              </a:rPr>
              <a:t>ZZ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bg1"/>
                </a:solidFill>
                <a:latin typeface="Trebuchet MS"/>
              </a:rPr>
              <a:t> </a:t>
            </a:r>
            <a:r>
              <a:rPr lang="en-GB" sz="3200" b="0" dirty="0" smtClean="0">
                <a:solidFill>
                  <a:srgbClr val="FF0000"/>
                </a:solidFill>
                <a:latin typeface="Trebuchet MS"/>
              </a:rPr>
              <a:t>2</a:t>
            </a:r>
            <a:r>
              <a:rPr lang="en-GB" sz="3200" b="0" dirty="0" smtClean="0">
                <a:solidFill>
                  <a:srgbClr val="FF0000"/>
                </a:solidFill>
                <a:latin typeface="Symbol"/>
              </a:rPr>
              <a:t>m </a:t>
            </a:r>
            <a:r>
              <a:rPr lang="en-GB" sz="3200" b="0" dirty="0" smtClean="0">
                <a:solidFill>
                  <a:schemeClr val="accent6">
                    <a:lumMod val="20000"/>
                    <a:lumOff val="80000"/>
                  </a:schemeClr>
                </a:solidFill>
                <a:latin typeface="Trebuchet MS"/>
              </a:rPr>
              <a:t>+</a:t>
            </a:r>
            <a:r>
              <a:rPr lang="en-GB" sz="3200" b="0" dirty="0" smtClean="0">
                <a:solidFill>
                  <a:schemeClr val="bg1"/>
                </a:solidFill>
                <a:latin typeface="Trebuchet MS"/>
              </a:rPr>
              <a:t> </a:t>
            </a:r>
            <a:r>
              <a:rPr lang="en-GB" sz="3200" b="0" dirty="0" smtClean="0">
                <a:solidFill>
                  <a:srgbClr val="00BF00"/>
                </a:solidFill>
                <a:latin typeface="Trebuchet MS"/>
              </a:rPr>
              <a:t>2e</a:t>
            </a:r>
            <a:endParaRPr lang="en-US" sz="3200" dirty="0">
              <a:solidFill>
                <a:srgbClr val="FF0000"/>
              </a:solidFill>
            </a:endParaRPr>
          </a:p>
        </p:txBody>
      </p:sp>
      <p:sp>
        <p:nvSpPr>
          <p:cNvPr id="9"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29</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13"/>
          <p:cNvSpPr/>
          <p:nvPr/>
        </p:nvSpPr>
        <p:spPr>
          <a:xfrm>
            <a:off x="6112568" y="5408712"/>
            <a:ext cx="1544413"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en-GB" sz="3200" b="0" dirty="0" smtClean="0">
                <a:solidFill>
                  <a:srgbClr val="00BF00"/>
                </a:solidFill>
                <a:latin typeface="Trebuchet MS"/>
              </a:rPr>
              <a:t>2</a:t>
            </a:r>
            <a:r>
              <a:rPr lang="en-GB" sz="3200" b="0" dirty="0" smtClean="0">
                <a:solidFill>
                  <a:srgbClr val="00BF00"/>
                </a:solidFill>
                <a:latin typeface="Symbol"/>
              </a:rPr>
              <a:t>g</a:t>
            </a:r>
            <a:endParaRPr lang="en-US" sz="3200" dirty="0">
              <a:solidFill>
                <a:srgbClr val="FF0000"/>
              </a:solidFill>
              <a:latin typeface="Symbol"/>
            </a:endParaRPr>
          </a:p>
        </p:txBody>
      </p:sp>
      <p:pic>
        <p:nvPicPr>
          <p:cNvPr id="10" name="Picture 14" descr="CMS-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41" y="541866"/>
            <a:ext cx="80486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a:t>
            </a:fld>
            <a:endParaRPr lang="en-US" b="0" dirty="0">
              <a:solidFill>
                <a:schemeClr val="bg1"/>
              </a:solidFill>
            </a:endParaRPr>
          </a:p>
        </p:txBody>
      </p:sp>
      <p:pic>
        <p:nvPicPr>
          <p:cNvPr id="19" name="Picture 18" descr="Higgs-PressConference.jpg"/>
          <p:cNvPicPr>
            <a:picLocks noChangeAspect="1"/>
          </p:cNvPicPr>
          <p:nvPr/>
        </p:nvPicPr>
        <p:blipFill>
          <a:blip r:embed="rId3"/>
          <a:stretch>
            <a:fillRect/>
          </a:stretch>
        </p:blipFill>
        <p:spPr>
          <a:xfrm>
            <a:off x="3860801" y="474136"/>
            <a:ext cx="4965685" cy="3314556"/>
          </a:xfrm>
          <a:prstGeom prst="rect">
            <a:avLst/>
          </a:prstGeom>
        </p:spPr>
      </p:pic>
      <p:pic>
        <p:nvPicPr>
          <p:cNvPr id="27" name="Picture 26"/>
          <p:cNvPicPr>
            <a:picLocks noChangeAspect="1"/>
          </p:cNvPicPr>
          <p:nvPr/>
        </p:nvPicPr>
        <p:blipFill>
          <a:blip r:embed="rId4"/>
          <a:stretch>
            <a:fillRect/>
          </a:stretch>
        </p:blipFill>
        <p:spPr>
          <a:xfrm>
            <a:off x="6143333" y="3268133"/>
            <a:ext cx="3453298" cy="3244850"/>
          </a:xfrm>
          <a:prstGeom prst="rect">
            <a:avLst/>
          </a:prstGeom>
        </p:spPr>
      </p:pic>
      <p:sp>
        <p:nvSpPr>
          <p:cNvPr id="29" name="Rectangle 3"/>
          <p:cNvSpPr>
            <a:spLocks noChangeArrowheads="1"/>
          </p:cNvSpPr>
          <p:nvPr/>
        </p:nvSpPr>
        <p:spPr bwMode="auto">
          <a:xfrm>
            <a:off x="3889382" y="2624670"/>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F. </a:t>
            </a:r>
            <a:r>
              <a:rPr lang="en-GB" sz="2400" b="0" dirty="0" err="1" smtClean="0">
                <a:solidFill>
                  <a:schemeClr val="bg1"/>
                </a:solidFill>
                <a:latin typeface="Trebuchet MS"/>
              </a:rPr>
              <a:t>Englert</a:t>
            </a:r>
            <a:endParaRPr lang="en-US" sz="2400" b="0" dirty="0">
              <a:solidFill>
                <a:schemeClr val="bg1"/>
              </a:solidFill>
              <a:latin typeface="Trebuchet MS"/>
            </a:endParaRPr>
          </a:p>
        </p:txBody>
      </p:sp>
      <p:sp>
        <p:nvSpPr>
          <p:cNvPr id="30" name="Rectangle 3"/>
          <p:cNvSpPr>
            <a:spLocks noChangeArrowheads="1"/>
          </p:cNvSpPr>
          <p:nvPr/>
        </p:nvSpPr>
        <p:spPr bwMode="auto">
          <a:xfrm>
            <a:off x="5735116" y="2353736"/>
            <a:ext cx="12583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P. Higgs</a:t>
            </a:r>
            <a:endParaRPr lang="en-US" sz="2400" b="0" dirty="0">
              <a:solidFill>
                <a:schemeClr val="bg1"/>
              </a:solidFill>
              <a:latin typeface="Trebuchet MS"/>
            </a:endParaRPr>
          </a:p>
        </p:txBody>
      </p:sp>
      <p:sp>
        <p:nvSpPr>
          <p:cNvPr id="31" name="Rectangle 3"/>
          <p:cNvSpPr>
            <a:spLocks noChangeArrowheads="1"/>
          </p:cNvSpPr>
          <p:nvPr/>
        </p:nvSpPr>
        <p:spPr bwMode="auto">
          <a:xfrm>
            <a:off x="7140582" y="2302938"/>
            <a:ext cx="19187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G. </a:t>
            </a:r>
            <a:r>
              <a:rPr lang="en-GB" sz="2400" b="0" dirty="0" err="1" smtClean="0">
                <a:solidFill>
                  <a:schemeClr val="bg1"/>
                </a:solidFill>
                <a:latin typeface="Trebuchet MS"/>
              </a:rPr>
              <a:t>Guralnik</a:t>
            </a:r>
            <a:endParaRPr lang="en-US" sz="2400" b="0" dirty="0">
              <a:solidFill>
                <a:schemeClr val="bg1"/>
              </a:solidFill>
              <a:latin typeface="Trebuchet MS"/>
            </a:endParaRPr>
          </a:p>
        </p:txBody>
      </p:sp>
      <p:sp>
        <p:nvSpPr>
          <p:cNvPr id="32" name="Rectangle 3"/>
          <p:cNvSpPr>
            <a:spLocks noChangeArrowheads="1"/>
          </p:cNvSpPr>
          <p:nvPr/>
        </p:nvSpPr>
        <p:spPr bwMode="auto">
          <a:xfrm>
            <a:off x="6429379" y="1811868"/>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C. Hagen</a:t>
            </a:r>
            <a:endParaRPr lang="en-US" sz="2400" b="0" dirty="0">
              <a:solidFill>
                <a:schemeClr val="bg1"/>
              </a:solidFill>
              <a:latin typeface="Trebuchet MS"/>
            </a:endParaRPr>
          </a:p>
        </p:txBody>
      </p:sp>
      <p:pic>
        <p:nvPicPr>
          <p:cNvPr id="33" name="Picture 32" descr="1207136_47-A5-at-72-dp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810" y="3804722"/>
            <a:ext cx="4207190" cy="2804793"/>
          </a:xfrm>
          <a:prstGeom prst="rect">
            <a:avLst/>
          </a:prstGeom>
        </p:spPr>
      </p:pic>
      <p:pic>
        <p:nvPicPr>
          <p:cNvPr id="34" name="Picture 33" descr="Higgsobese.jpg"/>
          <p:cNvPicPr>
            <a:picLocks noChangeAspect="1"/>
          </p:cNvPicPr>
          <p:nvPr/>
        </p:nvPicPr>
        <p:blipFill>
          <a:blip r:embed="rId6"/>
          <a:stretch>
            <a:fillRect/>
          </a:stretch>
        </p:blipFill>
        <p:spPr>
          <a:xfrm>
            <a:off x="714376" y="711200"/>
            <a:ext cx="2299759" cy="2299759"/>
          </a:xfrm>
          <a:prstGeom prst="rect">
            <a:avLst/>
          </a:prstGeom>
        </p:spPr>
      </p:pic>
      <p:sp>
        <p:nvSpPr>
          <p:cNvPr id="35" name="Rectangle 3"/>
          <p:cNvSpPr>
            <a:spLocks noChangeArrowheads="1"/>
          </p:cNvSpPr>
          <p:nvPr/>
        </p:nvSpPr>
        <p:spPr bwMode="auto">
          <a:xfrm>
            <a:off x="3262851" y="3268138"/>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  </a:t>
            </a:r>
          </a:p>
        </p:txBody>
      </p:sp>
      <p:sp>
        <p:nvSpPr>
          <p:cNvPr id="36" name="Rectangle 3"/>
          <p:cNvSpPr>
            <a:spLocks noChangeArrowheads="1"/>
          </p:cNvSpPr>
          <p:nvPr/>
        </p:nvSpPr>
        <p:spPr bwMode="auto">
          <a:xfrm>
            <a:off x="1112316" y="3217338"/>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4.  </a:t>
            </a:r>
            <a:r>
              <a:rPr lang="en-GB" sz="2400" dirty="0" err="1" smtClean="0">
                <a:solidFill>
                  <a:srgbClr val="FFE66E"/>
                </a:solidFill>
                <a:latin typeface="Trebuchet MS"/>
              </a:rPr>
              <a:t>Juli</a:t>
            </a:r>
            <a:r>
              <a:rPr lang="en-GB" sz="2400" dirty="0" smtClean="0">
                <a:solidFill>
                  <a:srgbClr val="FFE66E"/>
                </a:solidFill>
                <a:latin typeface="Trebuchet MS"/>
              </a:rPr>
              <a:t> 2012</a:t>
            </a:r>
            <a:endParaRPr lang="en-US" sz="2400" dirty="0">
              <a:solidFill>
                <a:srgbClr val="FFE66E"/>
              </a:solidFill>
              <a:latin typeface="Trebuchet MS"/>
            </a:endParaRPr>
          </a:p>
        </p:txBody>
      </p:sp>
      <p:sp>
        <p:nvSpPr>
          <p:cNvPr id="15"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extLst>
      <p:ext uri="{BB962C8B-B14F-4D97-AF65-F5344CB8AC3E}">
        <p14:creationId xmlns:p14="http://schemas.microsoft.com/office/powerpoint/2010/main" val="38136808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Picture 2" descr="QuarkstoCosmos"/>
          <p:cNvPicPr>
            <a:picLocks noChangeAspect="1" noChangeArrowheads="1"/>
          </p:cNvPicPr>
          <p:nvPr/>
        </p:nvPicPr>
        <p:blipFill>
          <a:blip r:embed="rId4"/>
          <a:srcRect l="1897" t="7135" r="4321" b="1097"/>
          <a:stretch>
            <a:fillRect/>
          </a:stretch>
        </p:blipFill>
        <p:spPr bwMode="auto">
          <a:xfrm>
            <a:off x="-50799" y="0"/>
            <a:ext cx="10134600" cy="7850188"/>
          </a:xfrm>
          <a:prstGeom prst="rect">
            <a:avLst/>
          </a:prstGeom>
          <a:noFill/>
          <a:ln w="19050">
            <a:solidFill>
              <a:schemeClr val="tx1"/>
            </a:solidFill>
            <a:miter lim="800000"/>
            <a:headEnd/>
            <a:tailEnd/>
          </a:ln>
        </p:spPr>
      </p:pic>
      <p:sp>
        <p:nvSpPr>
          <p:cNvPr id="12" name="Rectangle 11"/>
          <p:cNvSpPr/>
          <p:nvPr/>
        </p:nvSpPr>
        <p:spPr>
          <a:xfrm>
            <a:off x="1607768" y="633520"/>
            <a:ext cx="6487285" cy="553998"/>
          </a:xfrm>
          <a:prstGeom prst="rect">
            <a:avLst/>
          </a:prstGeom>
        </p:spPr>
        <p:txBody>
          <a:bodyPr wrap="none">
            <a:spAutoFit/>
          </a:bodyPr>
          <a:lstStyle/>
          <a:p>
            <a:pPr algn="ctr">
              <a:spcBef>
                <a:spcPct val="50000"/>
              </a:spcBef>
              <a:defRPr/>
            </a:pPr>
            <a:r>
              <a:rPr lang="en-US" sz="3000" dirty="0" err="1" smtClean="0">
                <a:solidFill>
                  <a:srgbClr val="FFED94"/>
                </a:solidFill>
                <a:latin typeface="Trebuchet MS"/>
              </a:rPr>
              <a:t>Ungelöste</a:t>
            </a:r>
            <a:r>
              <a:rPr lang="en-US" sz="3000" dirty="0" smtClean="0">
                <a:solidFill>
                  <a:srgbClr val="FFED94"/>
                </a:solidFill>
                <a:latin typeface="Trebuchet MS"/>
              </a:rPr>
              <a:t> (und </a:t>
            </a:r>
            <a:r>
              <a:rPr lang="en-US" sz="3000" dirty="0" err="1" smtClean="0">
                <a:solidFill>
                  <a:srgbClr val="FFED94"/>
                </a:solidFill>
                <a:latin typeface="Trebuchet MS"/>
              </a:rPr>
              <a:t>ein</a:t>
            </a:r>
            <a:r>
              <a:rPr lang="en-US" sz="3000" dirty="0" smtClean="0">
                <a:solidFill>
                  <a:srgbClr val="FFED94"/>
                </a:solidFill>
                <a:latin typeface="Trebuchet MS"/>
              </a:rPr>
              <a:t> </a:t>
            </a:r>
            <a:r>
              <a:rPr lang="en-US" sz="3000" dirty="0" err="1" smtClean="0">
                <a:solidFill>
                  <a:srgbClr val="FFED94"/>
                </a:solidFill>
                <a:latin typeface="Trebuchet MS"/>
              </a:rPr>
              <a:t>gelöstes</a:t>
            </a:r>
            <a:r>
              <a:rPr lang="en-US" sz="3000" dirty="0" smtClean="0">
                <a:solidFill>
                  <a:srgbClr val="FFED94"/>
                </a:solidFill>
                <a:latin typeface="Trebuchet MS"/>
              </a:rPr>
              <a:t>) </a:t>
            </a:r>
            <a:r>
              <a:rPr lang="en-US" sz="3000" dirty="0" err="1" smtClean="0">
                <a:solidFill>
                  <a:srgbClr val="FFED94"/>
                </a:solidFill>
                <a:latin typeface="Trebuchet MS"/>
              </a:rPr>
              <a:t>Rätsel</a:t>
            </a:r>
            <a:endParaRPr lang="en-US" sz="3000" dirty="0">
              <a:solidFill>
                <a:srgbClr val="FFED94"/>
              </a:solidFill>
              <a:latin typeface="Trebuchet MS"/>
            </a:endParaRPr>
          </a:p>
        </p:txBody>
      </p:sp>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30</a:t>
            </a:fld>
            <a:endParaRPr lang="en-US" b="0" dirty="0">
              <a:solidFill>
                <a:schemeClr val="bg1"/>
              </a:solidFill>
            </a:endParaRPr>
          </a:p>
        </p:txBody>
      </p:sp>
      <p:sp>
        <p:nvSpPr>
          <p:cNvPr id="9" name="Rectangle 8"/>
          <p:cNvSpPr/>
          <p:nvPr/>
        </p:nvSpPr>
        <p:spPr bwMode="auto">
          <a:xfrm>
            <a:off x="7603067" y="5486400"/>
            <a:ext cx="1524000" cy="106679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54274" name="Rectangle 113"/>
          <p:cNvSpPr>
            <a:spLocks noChangeArrowheads="1"/>
          </p:cNvSpPr>
          <p:nvPr/>
        </p:nvSpPr>
        <p:spPr bwMode="auto">
          <a:xfrm>
            <a:off x="1077376" y="1287036"/>
            <a:ext cx="8506891" cy="6001642"/>
          </a:xfrm>
          <a:prstGeom prst="rect">
            <a:avLst/>
          </a:prstGeom>
          <a:noFill/>
          <a:ln w="9525">
            <a:noFill/>
            <a:miter lim="800000"/>
            <a:headEnd/>
            <a:tailEnd/>
          </a:ln>
        </p:spPr>
        <p:txBody>
          <a:bodyPr wrap="square">
            <a:prstTxWarp prst="textNoShape">
              <a:avLst/>
            </a:prstTxWarp>
            <a:spAutoFit/>
          </a:bodyPr>
          <a:lstStyle/>
          <a:p>
            <a:pPr>
              <a:spcBef>
                <a:spcPct val="50000"/>
              </a:spcBef>
              <a:buClr>
                <a:srgbClr val="00BF00"/>
              </a:buClr>
              <a:buFont typeface="Wingdings" charset="2"/>
              <a:buChar char="ü"/>
            </a:pPr>
            <a:r>
              <a:rPr lang="en-GB" sz="2400" b="0" dirty="0" smtClean="0">
                <a:solidFill>
                  <a:srgbClr val="00BF00"/>
                </a:solidFill>
                <a:latin typeface="Trebuchet MS"/>
              </a:rPr>
              <a:t> ?</a:t>
            </a:r>
            <a:r>
              <a:rPr lang="en-GB" sz="2400" b="0" dirty="0" smtClean="0">
                <a:solidFill>
                  <a:schemeClr val="bg1"/>
                </a:solidFill>
                <a:latin typeface="Trebuchet MS"/>
              </a:rPr>
              <a:t> </a:t>
            </a:r>
            <a:r>
              <a:rPr lang="en-GB" sz="2400" b="0" dirty="0" err="1" smtClean="0">
                <a:solidFill>
                  <a:schemeClr val="bg1"/>
                </a:solidFill>
                <a:latin typeface="Trebuchet MS"/>
              </a:rPr>
              <a:t>Warum</a:t>
            </a:r>
            <a:r>
              <a:rPr lang="en-GB" sz="2400" b="0" dirty="0" smtClean="0">
                <a:solidFill>
                  <a:schemeClr val="bg1"/>
                </a:solidFill>
                <a:latin typeface="Trebuchet MS"/>
              </a:rPr>
              <a:t> hat das </a:t>
            </a:r>
            <a:r>
              <a:rPr lang="en-GB" sz="2400" b="0" dirty="0" err="1" smtClean="0">
                <a:solidFill>
                  <a:schemeClr val="bg1"/>
                </a:solidFill>
                <a:latin typeface="Trebuchet MS"/>
              </a:rPr>
              <a:t>Universum</a:t>
            </a:r>
            <a:r>
              <a:rPr lang="en-GB" sz="2400" b="0" dirty="0" smtClean="0">
                <a:solidFill>
                  <a:schemeClr val="bg1"/>
                </a:solidFill>
                <a:latin typeface="Trebuchet MS"/>
              </a:rPr>
              <a:t> </a:t>
            </a:r>
            <a:r>
              <a:rPr lang="en-GB" sz="2400" b="0" dirty="0" err="1" smtClean="0">
                <a:solidFill>
                  <a:schemeClr val="bg1"/>
                </a:solidFill>
                <a:latin typeface="Trebuchet MS"/>
              </a:rPr>
              <a:t>Substanz</a:t>
            </a:r>
            <a:r>
              <a:rPr lang="en-GB" sz="2400" b="0" dirty="0" smtClean="0">
                <a:solidFill>
                  <a:schemeClr val="bg1"/>
                </a:solidFill>
                <a:latin typeface="Trebuchet MS"/>
              </a:rPr>
              <a:t>? -&gt; Higgs-</a:t>
            </a:r>
            <a:r>
              <a:rPr lang="en-GB" sz="2400" b="0" dirty="0" err="1" smtClean="0">
                <a:solidFill>
                  <a:schemeClr val="bg1"/>
                </a:solidFill>
                <a:latin typeface="Trebuchet MS"/>
              </a:rPr>
              <a:t>Teilchen</a:t>
            </a:r>
            <a:endParaRPr lang="en-GB" sz="2400" b="0" dirty="0" smtClean="0">
              <a:solidFill>
                <a:schemeClr val="bg1"/>
              </a:solidFill>
              <a:latin typeface="Trebuchet MS"/>
            </a:endParaRPr>
          </a:p>
          <a:p>
            <a:pPr>
              <a:spcBef>
                <a:spcPct val="50000"/>
              </a:spcBef>
              <a:buFont typeface="Arial"/>
              <a:buChar char="•"/>
            </a:pPr>
            <a:r>
              <a:rPr lang="en-GB" sz="2400" b="0" dirty="0" smtClean="0">
                <a:solidFill>
                  <a:schemeClr val="bg1"/>
                </a:solidFill>
                <a:latin typeface="Trebuchet MS"/>
              </a:rPr>
              <a:t> </a:t>
            </a:r>
            <a:r>
              <a:rPr lang="en-GB" sz="2400" b="0" dirty="0" err="1" smtClean="0">
                <a:solidFill>
                  <a:schemeClr val="bg1"/>
                </a:solidFill>
                <a:latin typeface="Trebuchet MS"/>
              </a:rPr>
              <a:t>Woraus</a:t>
            </a:r>
            <a:r>
              <a:rPr lang="en-GB" sz="2400" b="0" dirty="0" smtClean="0">
                <a:solidFill>
                  <a:schemeClr val="bg1"/>
                </a:solidFill>
                <a:latin typeface="Trebuchet MS"/>
              </a:rPr>
              <a:t> </a:t>
            </a:r>
            <a:r>
              <a:rPr lang="en-GB" sz="2400" b="0" dirty="0" err="1" smtClean="0">
                <a:solidFill>
                  <a:schemeClr val="bg1"/>
                </a:solidFill>
                <a:latin typeface="Trebuchet MS"/>
              </a:rPr>
              <a:t>besteht</a:t>
            </a:r>
            <a:r>
              <a:rPr lang="en-GB" sz="2400" b="0" dirty="0" smtClean="0">
                <a:solidFill>
                  <a:schemeClr val="bg1"/>
                </a:solidFill>
                <a:latin typeface="Trebuchet MS"/>
              </a:rPr>
              <a:t> das </a:t>
            </a:r>
            <a:r>
              <a:rPr lang="en-GB" sz="2400" b="0" dirty="0" err="1" smtClean="0">
                <a:solidFill>
                  <a:schemeClr val="bg1"/>
                </a:solidFill>
                <a:latin typeface="Trebuchet MS"/>
              </a:rPr>
              <a:t>Universum</a:t>
            </a:r>
            <a:r>
              <a:rPr lang="en-GB" sz="2400" b="0" dirty="0" smtClean="0">
                <a:solidFill>
                  <a:schemeClr val="bg1"/>
                </a:solidFill>
                <a:latin typeface="Trebuchet MS"/>
              </a:rPr>
              <a:t>? -&gt; </a:t>
            </a:r>
            <a:r>
              <a:rPr lang="en-GB" sz="2400" b="0" dirty="0" err="1" smtClean="0">
                <a:solidFill>
                  <a:schemeClr val="bg1"/>
                </a:solidFill>
                <a:latin typeface="Trebuchet MS"/>
              </a:rPr>
              <a:t>Wir</a:t>
            </a:r>
            <a:r>
              <a:rPr lang="en-GB" sz="2400" b="0" dirty="0" smtClean="0">
                <a:solidFill>
                  <a:schemeClr val="bg1"/>
                </a:solidFill>
                <a:latin typeface="Trebuchet MS"/>
              </a:rPr>
              <a:t> </a:t>
            </a:r>
            <a:r>
              <a:rPr lang="en-GB" sz="2400" b="0" dirty="0" err="1" smtClean="0">
                <a:solidFill>
                  <a:schemeClr val="bg1"/>
                </a:solidFill>
                <a:latin typeface="Trebuchet MS"/>
              </a:rPr>
              <a:t>kennen</a:t>
            </a:r>
            <a:r>
              <a:rPr lang="en-GB" sz="2400" b="0" dirty="0" smtClean="0">
                <a:solidFill>
                  <a:schemeClr val="bg1"/>
                </a:solidFill>
                <a:latin typeface="Trebuchet MS"/>
              </a:rPr>
              <a:t> </a:t>
            </a:r>
            <a:r>
              <a:rPr lang="en-GB" sz="2400" b="0" dirty="0" err="1" smtClean="0">
                <a:solidFill>
                  <a:schemeClr val="bg1"/>
                </a:solidFill>
                <a:latin typeface="Trebuchet MS"/>
              </a:rPr>
              <a:t>nur</a:t>
            </a:r>
            <a:r>
              <a:rPr lang="en-GB" sz="2400" b="0" dirty="0" smtClean="0">
                <a:solidFill>
                  <a:schemeClr val="bg1"/>
                </a:solidFill>
                <a:latin typeface="Trebuchet MS"/>
              </a:rPr>
              <a:t> 5% (</a:t>
            </a:r>
            <a:r>
              <a:rPr lang="en-GB" sz="2400" b="0" dirty="0" err="1" smtClean="0">
                <a:solidFill>
                  <a:schemeClr val="bg1"/>
                </a:solidFill>
                <a:latin typeface="Trebuchet MS"/>
              </a:rPr>
              <a:t>Atome</a:t>
            </a:r>
            <a:r>
              <a:rPr lang="en-GB" sz="2400" b="0" dirty="0" smtClean="0">
                <a:solidFill>
                  <a:schemeClr val="bg1"/>
                </a:solidFill>
                <a:latin typeface="Trebuchet MS"/>
              </a:rPr>
              <a:t>), Rest </a:t>
            </a:r>
            <a:r>
              <a:rPr lang="en-GB" sz="2400" b="0" dirty="0" err="1" smtClean="0">
                <a:solidFill>
                  <a:schemeClr val="bg1"/>
                </a:solidFill>
                <a:latin typeface="Trebuchet MS"/>
              </a:rPr>
              <a:t>ist</a:t>
            </a:r>
            <a:r>
              <a:rPr lang="en-GB" sz="2400" b="0" dirty="0" smtClean="0">
                <a:solidFill>
                  <a:schemeClr val="bg1"/>
                </a:solidFill>
                <a:latin typeface="Trebuchet MS"/>
              </a:rPr>
              <a:t>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und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Energie</a:t>
            </a:r>
            <a:r>
              <a:rPr lang="en-GB" sz="2400" b="0" dirty="0" smtClean="0">
                <a:solidFill>
                  <a:schemeClr val="bg1"/>
                </a:solidFill>
                <a:latin typeface="Trebuchet MS"/>
              </a:rPr>
              <a:t>.</a:t>
            </a:r>
          </a:p>
          <a:p>
            <a:pPr>
              <a:spcBef>
                <a:spcPct val="50000"/>
              </a:spcBef>
              <a:buFont typeface="Arial"/>
              <a:buChar char="•"/>
            </a:pPr>
            <a:endParaRPr lang="en-GB" sz="2400" b="0" dirty="0" smtClean="0">
              <a:solidFill>
                <a:schemeClr val="bg1"/>
              </a:solidFill>
              <a:latin typeface="Trebuchet MS"/>
            </a:endParaRPr>
          </a:p>
          <a:p>
            <a:pPr>
              <a:spcBef>
                <a:spcPct val="50000"/>
              </a:spcBef>
              <a:buFont typeface="Arial"/>
              <a:buChar char="•"/>
            </a:pPr>
            <a:endParaRPr lang="en-GB" sz="2400" b="0" dirty="0" smtClean="0">
              <a:solidFill>
                <a:schemeClr val="bg1"/>
              </a:solidFill>
              <a:latin typeface="Trebuchet MS"/>
            </a:endParaRP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Wie</a:t>
            </a:r>
            <a:r>
              <a:rPr lang="en-GB" sz="2400" b="0" dirty="0" smtClean="0">
                <a:solidFill>
                  <a:schemeClr val="bg1"/>
                </a:solidFill>
                <a:latin typeface="Trebuchet MS"/>
              </a:rPr>
              <a:t> muss das </a:t>
            </a:r>
            <a:r>
              <a:rPr lang="en-GB" sz="2400" b="0" dirty="0" err="1" smtClean="0">
                <a:solidFill>
                  <a:schemeClr val="bg1"/>
                </a:solidFill>
                <a:latin typeface="Trebuchet MS"/>
              </a:rPr>
              <a:t>Standardmodell</a:t>
            </a:r>
            <a:r>
              <a:rPr lang="en-GB" sz="2400" b="0" dirty="0" smtClean="0">
                <a:solidFill>
                  <a:schemeClr val="bg1"/>
                </a:solidFill>
                <a:latin typeface="Trebuchet MS"/>
              </a:rPr>
              <a:t> </a:t>
            </a:r>
            <a:r>
              <a:rPr lang="en-GB" sz="2400" b="0" dirty="0" err="1" smtClean="0">
                <a:solidFill>
                  <a:schemeClr val="bg1"/>
                </a:solidFill>
                <a:latin typeface="Trebuchet MS"/>
              </a:rPr>
              <a:t>der</a:t>
            </a:r>
            <a:r>
              <a:rPr lang="en-GB" sz="2400" b="0" dirty="0" smtClean="0">
                <a:solidFill>
                  <a:schemeClr val="bg1"/>
                </a:solidFill>
                <a:latin typeface="Trebuchet MS"/>
              </a:rPr>
              <a:t> </a:t>
            </a:r>
            <a:r>
              <a:rPr lang="en-GB" sz="2400" b="0" dirty="0" err="1" smtClean="0">
                <a:solidFill>
                  <a:schemeClr val="bg1"/>
                </a:solidFill>
                <a:latin typeface="Trebuchet MS"/>
              </a:rPr>
              <a:t>Teilchenphysik</a:t>
            </a:r>
            <a:r>
              <a:rPr lang="en-GB" sz="2400" b="0" dirty="0" smtClean="0">
                <a:solidFill>
                  <a:schemeClr val="bg1"/>
                </a:solidFill>
                <a:latin typeface="Trebuchet MS"/>
              </a:rPr>
              <a:t> </a:t>
            </a:r>
            <a:r>
              <a:rPr lang="en-GB" sz="2400" b="0" dirty="0" err="1" smtClean="0">
                <a:solidFill>
                  <a:schemeClr val="bg1"/>
                </a:solidFill>
                <a:latin typeface="Trebuchet MS"/>
              </a:rPr>
              <a:t>erweitert</a:t>
            </a:r>
            <a:r>
              <a:rPr lang="en-GB" sz="2400" b="0" dirty="0" smtClean="0">
                <a:solidFill>
                  <a:schemeClr val="bg1"/>
                </a:solidFill>
                <a:latin typeface="Trebuchet MS"/>
              </a:rPr>
              <a:t> </a:t>
            </a:r>
            <a:r>
              <a:rPr lang="en-GB" sz="2400" b="0" dirty="0" err="1" smtClean="0">
                <a:solidFill>
                  <a:schemeClr val="bg1"/>
                </a:solidFill>
                <a:latin typeface="Trebuchet MS"/>
              </a:rPr>
              <a:t>werden</a:t>
            </a:r>
            <a:r>
              <a:rPr lang="en-GB" sz="2400" b="0" dirty="0" smtClean="0">
                <a:solidFill>
                  <a:schemeClr val="bg1"/>
                </a:solidFill>
                <a:latin typeface="Trebuchet MS"/>
              </a:rPr>
              <a:t>? -&gt; </a:t>
            </a:r>
            <a:r>
              <a:rPr lang="en-GB" sz="2400" b="0" dirty="0" err="1" smtClean="0">
                <a:solidFill>
                  <a:schemeClr val="bg1"/>
                </a:solidFill>
                <a:latin typeface="Trebuchet MS"/>
              </a:rPr>
              <a:t>Supersymmetrie</a:t>
            </a:r>
            <a:r>
              <a:rPr lang="en-GB" sz="2400" b="0" dirty="0" smtClean="0">
                <a:solidFill>
                  <a:schemeClr val="bg1"/>
                </a:solidFill>
                <a:latin typeface="Trebuchet MS"/>
              </a:rPr>
              <a:t>, </a:t>
            </a:r>
            <a:r>
              <a:rPr lang="en-GB" sz="2400" b="0" dirty="0" err="1" smtClean="0">
                <a:solidFill>
                  <a:schemeClr val="bg1"/>
                </a:solidFill>
                <a:latin typeface="Trebuchet MS"/>
              </a:rPr>
              <a:t>Stringtheorie</a:t>
            </a:r>
            <a:r>
              <a:rPr lang="en-GB" sz="2400" b="0" dirty="0">
                <a:solidFill>
                  <a:schemeClr val="bg1"/>
                </a:solidFill>
                <a:latin typeface="Trebuchet MS"/>
              </a:rPr>
              <a:t>? </a:t>
            </a:r>
            <a:r>
              <a:rPr lang="en-GB" sz="2400" b="0" dirty="0" err="1" smtClean="0">
                <a:solidFill>
                  <a:schemeClr val="bg1"/>
                </a:solidFill>
                <a:latin typeface="Trebuchet MS"/>
              </a:rPr>
              <a:t>Gibt</a:t>
            </a:r>
            <a:r>
              <a:rPr lang="en-GB" sz="2400" b="0" dirty="0" smtClean="0">
                <a:solidFill>
                  <a:schemeClr val="bg1"/>
                </a:solidFill>
                <a:latin typeface="Trebuchet MS"/>
              </a:rPr>
              <a:t> </a:t>
            </a:r>
            <a:r>
              <a:rPr lang="en-GB" sz="2400" b="0" dirty="0" err="1">
                <a:solidFill>
                  <a:schemeClr val="bg1"/>
                </a:solidFill>
                <a:latin typeface="Trebuchet MS"/>
              </a:rPr>
              <a:t>es</a:t>
            </a:r>
            <a:r>
              <a:rPr lang="en-GB" sz="2400" b="0" dirty="0">
                <a:solidFill>
                  <a:schemeClr val="bg1"/>
                </a:solidFill>
                <a:latin typeface="Trebuchet MS"/>
              </a:rPr>
              <a:t> </a:t>
            </a:r>
            <a:r>
              <a:rPr lang="en-GB" sz="2400" b="0" dirty="0" err="1">
                <a:solidFill>
                  <a:schemeClr val="bg1"/>
                </a:solidFill>
                <a:latin typeface="Trebuchet MS"/>
              </a:rPr>
              <a:t>zusätzliche</a:t>
            </a:r>
            <a:r>
              <a:rPr lang="en-GB" sz="2400" b="0" dirty="0">
                <a:solidFill>
                  <a:schemeClr val="bg1"/>
                </a:solidFill>
                <a:latin typeface="Trebuchet MS"/>
              </a:rPr>
              <a:t> </a:t>
            </a:r>
            <a:r>
              <a:rPr lang="en-GB" sz="2400" b="0" dirty="0" err="1">
                <a:solidFill>
                  <a:schemeClr val="bg1"/>
                </a:solidFill>
                <a:latin typeface="Trebuchet MS"/>
              </a:rPr>
              <a:t>Raumdimensionen</a:t>
            </a:r>
            <a:r>
              <a:rPr lang="en-GB" sz="2400" b="0" dirty="0">
                <a:solidFill>
                  <a:schemeClr val="bg1"/>
                </a:solidFill>
                <a:latin typeface="Trebuchet MS"/>
              </a:rPr>
              <a:t>? </a:t>
            </a:r>
            <a:endParaRPr lang="en-GB" sz="2400" b="0" dirty="0" smtClean="0">
              <a:solidFill>
                <a:schemeClr val="bg1"/>
              </a:solidFill>
              <a:latin typeface="Trebuchet MS"/>
            </a:endParaRPr>
          </a:p>
          <a:p>
            <a:pPr>
              <a:spcBef>
                <a:spcPct val="50000"/>
              </a:spcBef>
              <a:buFont typeface="Arial" charset="0"/>
              <a:buChar char="•"/>
            </a:pPr>
            <a:r>
              <a:rPr lang="en-GB" sz="2400" b="0" dirty="0" smtClean="0">
                <a:solidFill>
                  <a:schemeClr val="bg1"/>
                </a:solidFill>
                <a:latin typeface="Trebuchet MS"/>
              </a:rPr>
              <a:t> </a:t>
            </a:r>
          </a:p>
          <a:p>
            <a:pPr>
              <a:spcBef>
                <a:spcPct val="50000"/>
              </a:spcBef>
              <a:buFont typeface="Arial" charset="0"/>
              <a:buChar char="•"/>
            </a:pPr>
            <a:r>
              <a:rPr lang="en-GB" sz="2400" b="0" dirty="0" err="1" smtClean="0">
                <a:solidFill>
                  <a:schemeClr val="bg1"/>
                </a:solidFill>
                <a:latin typeface="Trebuchet MS"/>
              </a:rPr>
              <a:t>Gibt</a:t>
            </a:r>
            <a:r>
              <a:rPr lang="en-GB" sz="2400" b="0" dirty="0" smtClean="0">
                <a:solidFill>
                  <a:schemeClr val="bg1"/>
                </a:solidFill>
                <a:latin typeface="Trebuchet MS"/>
              </a:rPr>
              <a:t> </a:t>
            </a:r>
            <a:r>
              <a:rPr lang="en-GB" sz="2400" b="0" dirty="0" err="1" smtClean="0">
                <a:solidFill>
                  <a:schemeClr val="bg1"/>
                </a:solidFill>
                <a:latin typeface="Trebuchet MS"/>
              </a:rPr>
              <a:t>es</a:t>
            </a:r>
            <a:r>
              <a:rPr lang="en-GB" sz="2400" b="0" dirty="0" smtClean="0">
                <a:solidFill>
                  <a:schemeClr val="bg1"/>
                </a:solidFill>
                <a:latin typeface="Trebuchet MS"/>
              </a:rPr>
              <a:t> </a:t>
            </a:r>
            <a:r>
              <a:rPr lang="en-GB" sz="2400" b="0" dirty="0" err="1" smtClean="0">
                <a:solidFill>
                  <a:schemeClr val="bg1"/>
                </a:solidFill>
                <a:latin typeface="Trebuchet MS"/>
              </a:rPr>
              <a:t>eine</a:t>
            </a:r>
            <a:r>
              <a:rPr lang="en-GB" sz="2400" b="0" dirty="0" smtClean="0">
                <a:solidFill>
                  <a:schemeClr val="bg1"/>
                </a:solidFill>
                <a:latin typeface="Trebuchet MS"/>
              </a:rPr>
              <a:t> “</a:t>
            </a:r>
            <a:r>
              <a:rPr lang="en-GB" sz="2400" b="0" dirty="0" err="1" smtClean="0">
                <a:solidFill>
                  <a:schemeClr val="bg1"/>
                </a:solidFill>
                <a:latin typeface="Trebuchet MS"/>
              </a:rPr>
              <a:t>Weltformel</a:t>
            </a:r>
            <a:r>
              <a:rPr lang="en-GB" sz="2400" b="0" dirty="0" smtClean="0">
                <a:solidFill>
                  <a:schemeClr val="bg1"/>
                </a:solidFill>
                <a:latin typeface="Trebuchet MS"/>
              </a:rPr>
              <a:t>”? </a:t>
            </a:r>
          </a:p>
          <a:p>
            <a:pPr>
              <a:spcBef>
                <a:spcPct val="50000"/>
              </a:spcBef>
              <a:buFont typeface="Arial" charset="0"/>
              <a:buChar char="•"/>
            </a:pPr>
            <a:endParaRPr lang="en-GB" sz="2400" b="0" dirty="0" smtClean="0">
              <a:solidFill>
                <a:schemeClr val="bg1"/>
              </a:solidFill>
              <a:latin typeface="Trebuchet MS"/>
            </a:endParaRPr>
          </a:p>
          <a:p>
            <a:pPr>
              <a:spcBef>
                <a:spcPct val="50000"/>
              </a:spcBef>
            </a:pPr>
            <a:endParaRPr lang="en-GB" sz="2400" b="0" dirty="0">
              <a:solidFill>
                <a:schemeClr val="bg1"/>
              </a:solidFill>
              <a:latin typeface="Trebuchet MS"/>
            </a:endParaRPr>
          </a:p>
        </p:txBody>
      </p:sp>
      <p:sp>
        <p:nvSpPr>
          <p:cNvPr id="13"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18435" name="Slide Number Placeholder 4"/>
          <p:cNvSpPr>
            <a:spLocks noGrp="1"/>
          </p:cNvSpPr>
          <p:nvPr>
            <p:ph type="sldNum" sz="quarter" idx="11"/>
          </p:nvPr>
        </p:nvSpPr>
        <p:spPr>
          <a:noFill/>
        </p:spPr>
        <p:txBody>
          <a:bodyPr/>
          <a:lstStyle/>
          <a:p>
            <a:fld id="{A9AD4197-75D3-0D4F-BE4C-076FC8A3D78C}" type="slidenum">
              <a:rPr lang="en-US">
                <a:latin typeface="Arial" charset="0"/>
              </a:rPr>
              <a:pPr/>
              <a:t>31</a:t>
            </a:fld>
            <a:endParaRPr lang="en-US" b="0" i="0">
              <a:latin typeface="Arial" charset="0"/>
            </a:endParaRPr>
          </a:p>
        </p:txBody>
      </p:sp>
      <p:sp>
        <p:nvSpPr>
          <p:cNvPr id="18436" name="Rectangle 3"/>
          <p:cNvSpPr>
            <a:spLocks noChangeArrowheads="1"/>
          </p:cNvSpPr>
          <p:nvPr/>
        </p:nvSpPr>
        <p:spPr bwMode="auto">
          <a:xfrm>
            <a:off x="642938" y="846140"/>
            <a:ext cx="3411060" cy="1015663"/>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15B922"/>
                </a:solidFill>
                <a:latin typeface="Trebuchet MS"/>
              </a:rPr>
              <a:t>Teilchenbeschleuniger</a:t>
            </a:r>
            <a:endParaRPr lang="en-GB" sz="2400" dirty="0" smtClean="0">
              <a:solidFill>
                <a:srgbClr val="00000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LHC, RHIC, KEK-B</a:t>
            </a:r>
          </a:p>
          <a:p>
            <a:r>
              <a:rPr lang="en-GB" sz="1800" dirty="0" smtClean="0">
                <a:solidFill>
                  <a:srgbClr val="000000"/>
                </a:solidFill>
                <a:latin typeface="Trebuchet MS"/>
              </a:rPr>
              <a:t>	</a:t>
            </a:r>
            <a:endParaRPr lang="en-US" sz="2400" dirty="0">
              <a:solidFill>
                <a:srgbClr val="000000"/>
              </a:solidFill>
              <a:latin typeface="Trebuchet MS"/>
            </a:endParaRPr>
          </a:p>
        </p:txBody>
      </p:sp>
      <p:sp>
        <p:nvSpPr>
          <p:cNvPr id="18437" name="Rectangle 4"/>
          <p:cNvSpPr>
            <a:spLocks noChangeArrowheads="1"/>
          </p:cNvSpPr>
          <p:nvPr/>
        </p:nvSpPr>
        <p:spPr bwMode="auto">
          <a:xfrm>
            <a:off x="4165600" y="859894"/>
            <a:ext cx="5401735" cy="1754326"/>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804000"/>
                </a:solidFill>
                <a:latin typeface="Trebuchet MS"/>
              </a:rPr>
              <a:t>Undergrundlaboratorien</a:t>
            </a:r>
            <a:r>
              <a:rPr lang="en-GB" sz="2400" dirty="0" smtClean="0">
                <a:solidFill>
                  <a:srgbClr val="804000"/>
                </a:solidFill>
                <a:latin typeface="Trebuchet MS"/>
              </a:rPr>
              <a:t> und </a:t>
            </a:r>
          </a:p>
          <a:p>
            <a:r>
              <a:rPr lang="en-GB" sz="2400" dirty="0" smtClean="0">
                <a:solidFill>
                  <a:srgbClr val="804000"/>
                </a:solidFill>
                <a:latin typeface="Trebuchet MS"/>
              </a:rPr>
              <a:t>-</a:t>
            </a:r>
            <a:r>
              <a:rPr lang="en-GB" sz="2400" dirty="0" err="1" smtClean="0">
                <a:solidFill>
                  <a:srgbClr val="804000"/>
                </a:solidFill>
                <a:latin typeface="Trebuchet MS"/>
              </a:rPr>
              <a:t>experimente</a:t>
            </a:r>
            <a:endParaRPr lang="en-GB" sz="2400" dirty="0" smtClean="0">
              <a:solidFill>
                <a:srgbClr val="80400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Gran </a:t>
            </a:r>
            <a:r>
              <a:rPr lang="en-GB" sz="1800" dirty="0" err="1" smtClean="0">
                <a:solidFill>
                  <a:srgbClr val="000000"/>
                </a:solidFill>
                <a:latin typeface="Trebuchet MS"/>
              </a:rPr>
              <a:t>Sasso</a:t>
            </a:r>
            <a:r>
              <a:rPr lang="en-GB" sz="1800" dirty="0" smtClean="0">
                <a:solidFill>
                  <a:srgbClr val="000000"/>
                </a:solidFill>
                <a:latin typeface="Trebuchet MS"/>
              </a:rPr>
              <a:t>, </a:t>
            </a:r>
            <a:r>
              <a:rPr lang="en-GB" sz="1800" dirty="0" err="1" smtClean="0">
                <a:solidFill>
                  <a:srgbClr val="000000"/>
                </a:solidFill>
                <a:latin typeface="Trebuchet MS"/>
              </a:rPr>
              <a:t>Kamiokande</a:t>
            </a:r>
            <a:r>
              <a:rPr lang="en-GB" sz="1800" dirty="0" smtClean="0">
                <a:solidFill>
                  <a:srgbClr val="000000"/>
                </a:solidFill>
                <a:latin typeface="Trebuchet MS"/>
              </a:rPr>
              <a:t>, </a:t>
            </a:r>
            <a:r>
              <a:rPr lang="en-GB" sz="1800" dirty="0" err="1" smtClean="0">
                <a:solidFill>
                  <a:srgbClr val="000000"/>
                </a:solidFill>
                <a:latin typeface="Trebuchet MS"/>
              </a:rPr>
              <a:t>IceCube</a:t>
            </a:r>
            <a:endParaRPr lang="en-GB" sz="1800" dirty="0" smtClean="0">
              <a:solidFill>
                <a:srgbClr val="000000"/>
              </a:solidFill>
              <a:latin typeface="Trebuchet MS"/>
            </a:endParaRPr>
          </a:p>
          <a:p>
            <a:r>
              <a:rPr lang="en-GB" sz="1800" dirty="0" smtClean="0">
                <a:solidFill>
                  <a:srgbClr val="000000"/>
                </a:solidFill>
                <a:latin typeface="Trebuchet MS"/>
              </a:rPr>
              <a:t>	</a:t>
            </a:r>
            <a:endParaRPr lang="en-US" sz="1800" dirty="0" smtClean="0">
              <a:solidFill>
                <a:srgbClr val="000000"/>
              </a:solidFill>
              <a:latin typeface="Trebuchet MS"/>
            </a:endParaRPr>
          </a:p>
          <a:p>
            <a:endParaRPr lang="en-US" sz="2400" dirty="0">
              <a:solidFill>
                <a:srgbClr val="000000"/>
              </a:solidFill>
              <a:latin typeface="Trebuchet MS"/>
            </a:endParaRPr>
          </a:p>
        </p:txBody>
      </p:sp>
      <p:sp>
        <p:nvSpPr>
          <p:cNvPr id="18438" name="Rectangle 5"/>
          <p:cNvSpPr>
            <a:spLocks noChangeArrowheads="1"/>
          </p:cNvSpPr>
          <p:nvPr/>
        </p:nvSpPr>
        <p:spPr bwMode="auto">
          <a:xfrm>
            <a:off x="2657475" y="5665339"/>
            <a:ext cx="3108543" cy="1107996"/>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F3B130"/>
                </a:solidFill>
                <a:latin typeface="Trebuchet MS"/>
              </a:rPr>
              <a:t>Raumsonden</a:t>
            </a:r>
            <a:endParaRPr lang="en-GB" sz="2400" dirty="0" smtClean="0">
              <a:solidFill>
                <a:srgbClr val="F3B13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a:t>
            </a:r>
            <a:r>
              <a:rPr lang="de-CH" sz="1800" dirty="0" smtClean="0">
                <a:solidFill>
                  <a:srgbClr val="000000"/>
                </a:solidFill>
                <a:latin typeface="Trebuchet MS"/>
              </a:rPr>
              <a:t>FERMI, Hubble, Planck</a:t>
            </a:r>
            <a:endParaRPr lang="en-US" sz="1800" dirty="0" smtClean="0">
              <a:solidFill>
                <a:srgbClr val="0060BF"/>
              </a:solidFill>
              <a:latin typeface="Trebuchet MS"/>
            </a:endParaRPr>
          </a:p>
          <a:p>
            <a:endParaRPr lang="en-US" sz="2400" dirty="0">
              <a:solidFill>
                <a:srgbClr val="000000"/>
              </a:solidFill>
              <a:latin typeface="Trebuchet MS"/>
            </a:endParaRPr>
          </a:p>
        </p:txBody>
      </p:sp>
      <p:sp>
        <p:nvSpPr>
          <p:cNvPr id="18439" name="Rectangle 6"/>
          <p:cNvSpPr>
            <a:spLocks noChangeArrowheads="1"/>
          </p:cNvSpPr>
          <p:nvPr/>
        </p:nvSpPr>
        <p:spPr bwMode="auto">
          <a:xfrm>
            <a:off x="6110288" y="5654675"/>
            <a:ext cx="3721692" cy="1015663"/>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2339BF"/>
                </a:solidFill>
                <a:latin typeface="Trebuchet MS"/>
              </a:rPr>
              <a:t>Terrestrische</a:t>
            </a:r>
            <a:r>
              <a:rPr lang="en-GB" sz="2400" dirty="0" smtClean="0">
                <a:solidFill>
                  <a:srgbClr val="2339BF"/>
                </a:solidFill>
                <a:latin typeface="Trebuchet MS"/>
              </a:rPr>
              <a:t> </a:t>
            </a:r>
            <a:r>
              <a:rPr lang="en-GB" sz="2400" dirty="0" err="1" smtClean="0">
                <a:solidFill>
                  <a:srgbClr val="2339BF"/>
                </a:solidFill>
                <a:latin typeface="Trebuchet MS"/>
              </a:rPr>
              <a:t>Teleskope</a:t>
            </a:r>
            <a:endParaRPr lang="en-GB" sz="2400" dirty="0" smtClean="0">
              <a:solidFill>
                <a:srgbClr val="2339BF"/>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ALMA, VLT</a:t>
            </a:r>
            <a:endParaRPr lang="en-US" sz="1800" dirty="0" smtClean="0">
              <a:solidFill>
                <a:srgbClr val="0060BF"/>
              </a:solidFill>
              <a:latin typeface="Trebuchet MS"/>
            </a:endParaRPr>
          </a:p>
          <a:p>
            <a:endParaRPr lang="en-US" sz="1800" dirty="0">
              <a:solidFill>
                <a:srgbClr val="000000"/>
              </a:solidFill>
              <a:latin typeface="Trebuchet MS"/>
            </a:endParaRPr>
          </a:p>
        </p:txBody>
      </p:sp>
      <p:sp>
        <p:nvSpPr>
          <p:cNvPr id="18440" name="Rectangle 7"/>
          <p:cNvSpPr>
            <a:spLocks noChangeArrowheads="1"/>
          </p:cNvSpPr>
          <p:nvPr/>
        </p:nvSpPr>
        <p:spPr bwMode="auto">
          <a:xfrm>
            <a:off x="639235" y="3076575"/>
            <a:ext cx="4724400" cy="1477327"/>
          </a:xfrm>
          <a:prstGeom prst="rect">
            <a:avLst/>
          </a:prstGeom>
          <a:noFill/>
          <a:ln w="9525">
            <a:noFill/>
            <a:miter lim="800000"/>
            <a:headEnd/>
            <a:tailEnd/>
          </a:ln>
        </p:spPr>
        <p:txBody>
          <a:bodyPr wrap="square">
            <a:prstTxWarp prst="textNoShape">
              <a:avLst/>
            </a:prstTxWarp>
            <a:spAutoFit/>
          </a:bodyPr>
          <a:lstStyle/>
          <a:p>
            <a:r>
              <a:rPr lang="en-GB" sz="2400" dirty="0" err="1" smtClean="0">
                <a:solidFill>
                  <a:schemeClr val="bg2"/>
                </a:solidFill>
                <a:latin typeface="Trebuchet MS"/>
              </a:rPr>
              <a:t>Experimente</a:t>
            </a:r>
            <a:r>
              <a:rPr lang="en-GB" sz="2400" dirty="0" smtClean="0">
                <a:solidFill>
                  <a:schemeClr val="bg2"/>
                </a:solidFill>
                <a:latin typeface="Trebuchet MS"/>
              </a:rPr>
              <a:t> an </a:t>
            </a:r>
            <a:r>
              <a:rPr lang="en-GB" sz="2400" dirty="0" err="1" smtClean="0">
                <a:solidFill>
                  <a:schemeClr val="bg2"/>
                </a:solidFill>
                <a:latin typeface="Trebuchet MS"/>
              </a:rPr>
              <a:t>Kernreaktoren</a:t>
            </a:r>
            <a:r>
              <a:rPr lang="en-GB" sz="2400" dirty="0" smtClean="0">
                <a:solidFill>
                  <a:schemeClr val="bg2"/>
                </a:solidFill>
                <a:latin typeface="Trebuchet MS"/>
              </a:rPr>
              <a:t> </a:t>
            </a:r>
            <a:r>
              <a:rPr lang="en-GB" sz="2400" dirty="0" err="1" smtClean="0">
                <a:solidFill>
                  <a:schemeClr val="bg2"/>
                </a:solidFill>
                <a:latin typeface="Trebuchet MS"/>
              </a:rPr>
              <a:t>oder</a:t>
            </a:r>
            <a:r>
              <a:rPr lang="en-GB" sz="2400" dirty="0" smtClean="0">
                <a:solidFill>
                  <a:schemeClr val="bg2"/>
                </a:solidFill>
                <a:latin typeface="Trebuchet MS"/>
              </a:rPr>
              <a:t> </a:t>
            </a:r>
            <a:r>
              <a:rPr lang="en-GB" sz="2400" dirty="0" err="1" smtClean="0">
                <a:solidFill>
                  <a:schemeClr val="bg2"/>
                </a:solidFill>
                <a:latin typeface="Trebuchet MS"/>
              </a:rPr>
              <a:t>mit</a:t>
            </a:r>
            <a:r>
              <a:rPr lang="en-GB" sz="2400" dirty="0" smtClean="0">
                <a:solidFill>
                  <a:schemeClr val="bg2"/>
                </a:solidFill>
                <a:latin typeface="Trebuchet MS"/>
              </a:rPr>
              <a:t> </a:t>
            </a:r>
            <a:r>
              <a:rPr lang="en-GB" sz="2400" dirty="0" err="1" smtClean="0">
                <a:solidFill>
                  <a:schemeClr val="bg2"/>
                </a:solidFill>
                <a:latin typeface="Trebuchet MS"/>
              </a:rPr>
              <a:t>radioaktiven</a:t>
            </a:r>
            <a:r>
              <a:rPr lang="en-GB" sz="2400" dirty="0" smtClean="0">
                <a:solidFill>
                  <a:schemeClr val="bg2"/>
                </a:solidFill>
                <a:latin typeface="Trebuchet MS"/>
              </a:rPr>
              <a:t> </a:t>
            </a:r>
            <a:r>
              <a:rPr lang="en-GB" sz="2400" dirty="0" err="1" smtClean="0">
                <a:solidFill>
                  <a:schemeClr val="bg2"/>
                </a:solidFill>
                <a:latin typeface="Trebuchet MS"/>
              </a:rPr>
              <a:t>Quellen</a:t>
            </a:r>
            <a:endParaRPr lang="en-GB" sz="2400" dirty="0" smtClean="0">
              <a:solidFill>
                <a:schemeClr val="bg2"/>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a:t>
            </a:r>
            <a:r>
              <a:rPr lang="en-GB" sz="2400" dirty="0" smtClean="0">
                <a:solidFill>
                  <a:srgbClr val="000000"/>
                </a:solidFill>
                <a:latin typeface="Trebuchet MS"/>
              </a:rPr>
              <a:t> </a:t>
            </a:r>
            <a:r>
              <a:rPr lang="en-GB" sz="1800" dirty="0" err="1" smtClean="0">
                <a:solidFill>
                  <a:srgbClr val="000000"/>
                </a:solidFill>
                <a:latin typeface="Trebuchet MS"/>
              </a:rPr>
              <a:t>KamLAND</a:t>
            </a:r>
            <a:r>
              <a:rPr lang="en-GB" sz="1800" dirty="0" smtClean="0">
                <a:solidFill>
                  <a:srgbClr val="000000"/>
                </a:solidFill>
                <a:latin typeface="Trebuchet MS"/>
              </a:rPr>
              <a:t>, Double-CHOOZ,</a:t>
            </a:r>
          </a:p>
          <a:p>
            <a:r>
              <a:rPr lang="en-GB" sz="1800" dirty="0" err="1" smtClean="0">
                <a:solidFill>
                  <a:srgbClr val="000000"/>
                </a:solidFill>
                <a:latin typeface="Trebuchet MS"/>
              </a:rPr>
              <a:t>Katrin</a:t>
            </a:r>
            <a:r>
              <a:rPr lang="en-GB" sz="1800" dirty="0" smtClean="0">
                <a:solidFill>
                  <a:srgbClr val="000000"/>
                </a:solidFill>
                <a:latin typeface="Trebuchet MS"/>
              </a:rPr>
              <a:t>, </a:t>
            </a:r>
            <a:r>
              <a:rPr lang="en-GB" sz="1800" dirty="0" err="1" smtClean="0">
                <a:solidFill>
                  <a:srgbClr val="000000"/>
                </a:solidFill>
                <a:latin typeface="Trebuchet MS"/>
              </a:rPr>
              <a:t>Atominstitut</a:t>
            </a:r>
            <a:endParaRPr lang="en-US" sz="1800" dirty="0">
              <a:solidFill>
                <a:srgbClr val="0060BF"/>
              </a:solidFill>
              <a:latin typeface="Trebuchet MS"/>
            </a:endParaRPr>
          </a:p>
        </p:txBody>
      </p:sp>
      <p:pic>
        <p:nvPicPr>
          <p:cNvPr id="18447" name="Picture 21"/>
          <p:cNvPicPr>
            <a:picLocks noChangeAspect="1" noChangeArrowheads="1"/>
          </p:cNvPicPr>
          <p:nvPr/>
        </p:nvPicPr>
        <p:blipFill>
          <a:blip r:embed="rId3"/>
          <a:srcRect/>
          <a:stretch>
            <a:fillRect/>
          </a:stretch>
        </p:blipFill>
        <p:spPr bwMode="auto">
          <a:xfrm>
            <a:off x="4252258" y="3928534"/>
            <a:ext cx="1450042" cy="1846792"/>
          </a:xfrm>
          <a:prstGeom prst="rect">
            <a:avLst/>
          </a:prstGeom>
          <a:noFill/>
          <a:ln w="9525">
            <a:noFill/>
            <a:miter lim="800000"/>
            <a:headEnd/>
            <a:tailEnd/>
          </a:ln>
        </p:spPr>
      </p:pic>
      <p:sp>
        <p:nvSpPr>
          <p:cNvPr id="18448" name="Rectangle 22"/>
          <p:cNvSpPr>
            <a:spLocks noChangeArrowheads="1"/>
          </p:cNvSpPr>
          <p:nvPr/>
        </p:nvSpPr>
        <p:spPr bwMode="auto">
          <a:xfrm>
            <a:off x="4483632" y="5451479"/>
            <a:ext cx="993544" cy="307777"/>
          </a:xfrm>
          <a:prstGeom prst="rect">
            <a:avLst/>
          </a:prstGeom>
          <a:noFill/>
          <a:ln w="9525">
            <a:noFill/>
            <a:miter lim="800000"/>
            <a:headEnd/>
            <a:tailEnd/>
          </a:ln>
        </p:spPr>
        <p:txBody>
          <a:bodyPr wrap="none">
            <a:prstTxWarp prst="textNoShape">
              <a:avLst/>
            </a:prstTxWarp>
            <a:spAutoFit/>
          </a:bodyPr>
          <a:lstStyle/>
          <a:p>
            <a:r>
              <a:rPr lang="en-GB" dirty="0" err="1">
                <a:solidFill>
                  <a:schemeClr val="bg1"/>
                </a:solidFill>
                <a:latin typeface="Trebuchet MS"/>
              </a:rPr>
              <a:t>KamLAND</a:t>
            </a:r>
            <a:endParaRPr lang="en-US" dirty="0">
              <a:solidFill>
                <a:srgbClr val="0060BF"/>
              </a:solidFill>
              <a:latin typeface="Trebuchet MS"/>
            </a:endParaRPr>
          </a:p>
        </p:txBody>
      </p:sp>
      <p:sp>
        <p:nvSpPr>
          <p:cNvPr id="26" name="Rectangle 16"/>
          <p:cNvSpPr txBox="1">
            <a:spLocks noChangeArrowheads="1"/>
          </p:cNvSpPr>
          <p:nvPr/>
        </p:nvSpPr>
        <p:spPr bwMode="auto">
          <a:xfrm>
            <a:off x="854074" y="277813"/>
            <a:ext cx="8709025" cy="476250"/>
          </a:xfrm>
          <a:prstGeom prst="rect">
            <a:avLst/>
          </a:prstGeom>
          <a:gradFill rotWithShape="0">
            <a:gsLst>
              <a:gs pos="0">
                <a:schemeClr val="bg1"/>
              </a:gs>
              <a:gs pos="100000">
                <a:srgbClr val="97C1E1"/>
              </a:gs>
            </a:gsLst>
            <a:lin ang="0" scaled="1"/>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Anlagen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zur</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Beantwortung</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dieser</a:t>
            </a:r>
            <a:r>
              <a:rPr lang="en-US" sz="2800" kern="0" noProof="0" dirty="0" smtClean="0">
                <a:solidFill>
                  <a:srgbClr val="000099"/>
                </a:solidFill>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Fragen</a:t>
            </a:r>
            <a:endParaRPr kumimoji="0" lang="en-US" sz="2800" b="1" i="0" u="none" strike="noStrike" kern="0" cap="none" spc="0" normalizeH="0" baseline="0" noProof="0" dirty="0">
              <a:ln>
                <a:noFill/>
              </a:ln>
              <a:solidFill>
                <a:srgbClr val="000099"/>
              </a:solidFill>
              <a:effectLst/>
              <a:uLnTx/>
              <a:uFillTx/>
              <a:latin typeface="Trebuchet MS"/>
              <a:ea typeface="ＭＳ Ｐゴシック" charset="-128"/>
              <a:cs typeface="ＭＳ Ｐゴシック" charset="-128"/>
            </a:endParaRPr>
          </a:p>
        </p:txBody>
      </p:sp>
      <p:pic>
        <p:nvPicPr>
          <p:cNvPr id="27" name="Picture 7" descr="SMALLERfrigo_virtual_original"/>
          <p:cNvPicPr>
            <a:picLocks noChangeAspect="1" noChangeArrowheads="1"/>
          </p:cNvPicPr>
          <p:nvPr/>
        </p:nvPicPr>
        <p:blipFill>
          <a:blip r:embed="rId4"/>
          <a:srcRect/>
          <a:stretch>
            <a:fillRect/>
          </a:stretch>
        </p:blipFill>
        <p:spPr bwMode="auto">
          <a:xfrm>
            <a:off x="830264" y="1608667"/>
            <a:ext cx="2076634" cy="1282171"/>
          </a:xfrm>
          <a:prstGeom prst="rect">
            <a:avLst/>
          </a:prstGeom>
          <a:noFill/>
          <a:ln w="12700">
            <a:solidFill>
              <a:schemeClr val="bg1"/>
            </a:solidFill>
            <a:miter lim="800000"/>
            <a:headEnd/>
            <a:tailEnd/>
          </a:ln>
        </p:spPr>
      </p:pic>
      <p:sp>
        <p:nvSpPr>
          <p:cNvPr id="29" name="Rectangle 7"/>
          <p:cNvSpPr>
            <a:spLocks noChangeArrowheads="1"/>
          </p:cNvSpPr>
          <p:nvPr/>
        </p:nvSpPr>
        <p:spPr bwMode="auto">
          <a:xfrm>
            <a:off x="3022600" y="2001306"/>
            <a:ext cx="4724400" cy="1200328"/>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3366FF"/>
                </a:solidFill>
                <a:latin typeface="Trebuchet MS"/>
              </a:rPr>
              <a:t>Experimente</a:t>
            </a:r>
            <a:r>
              <a:rPr lang="en-GB" sz="2400" dirty="0" smtClean="0">
                <a:solidFill>
                  <a:srgbClr val="3366FF"/>
                </a:solidFill>
                <a:latin typeface="Trebuchet MS"/>
              </a:rPr>
              <a:t> </a:t>
            </a:r>
            <a:r>
              <a:rPr lang="en-GB" sz="2400" dirty="0" err="1" smtClean="0">
                <a:solidFill>
                  <a:srgbClr val="3366FF"/>
                </a:solidFill>
                <a:latin typeface="Trebuchet MS"/>
              </a:rPr>
              <a:t>mit</a:t>
            </a:r>
            <a:r>
              <a:rPr lang="en-GB" sz="2400" dirty="0" smtClean="0">
                <a:solidFill>
                  <a:srgbClr val="3366FF"/>
                </a:solidFill>
                <a:latin typeface="Trebuchet MS"/>
              </a:rPr>
              <a:t> </a:t>
            </a:r>
            <a:r>
              <a:rPr lang="en-GB" sz="2400" dirty="0" err="1" smtClean="0">
                <a:solidFill>
                  <a:srgbClr val="3366FF"/>
                </a:solidFill>
                <a:latin typeface="Trebuchet MS"/>
              </a:rPr>
              <a:t>kosmischen</a:t>
            </a:r>
            <a:r>
              <a:rPr lang="en-GB" sz="2400" dirty="0" smtClean="0">
                <a:solidFill>
                  <a:srgbClr val="3366FF"/>
                </a:solidFill>
                <a:latin typeface="Trebuchet MS"/>
              </a:rPr>
              <a:t> </a:t>
            </a:r>
            <a:r>
              <a:rPr lang="en-GB" sz="2400" dirty="0" err="1" smtClean="0">
                <a:solidFill>
                  <a:srgbClr val="3366FF"/>
                </a:solidFill>
                <a:latin typeface="Trebuchet MS"/>
              </a:rPr>
              <a:t>Strahlen</a:t>
            </a:r>
            <a:endParaRPr lang="en-GB" sz="2400" dirty="0" smtClean="0">
              <a:solidFill>
                <a:srgbClr val="3366FF"/>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a:t>
            </a:r>
            <a:r>
              <a:rPr lang="en-GB" sz="2400" dirty="0" smtClean="0">
                <a:solidFill>
                  <a:srgbClr val="000000"/>
                </a:solidFill>
                <a:latin typeface="Trebuchet MS"/>
              </a:rPr>
              <a:t> </a:t>
            </a:r>
            <a:r>
              <a:rPr lang="en-GB" sz="1800" dirty="0" smtClean="0">
                <a:solidFill>
                  <a:srgbClr val="000000"/>
                </a:solidFill>
                <a:latin typeface="Trebuchet MS"/>
              </a:rPr>
              <a:t>Auger</a:t>
            </a:r>
            <a:endParaRPr lang="en-US" sz="1800" dirty="0">
              <a:solidFill>
                <a:srgbClr val="0060BF"/>
              </a:solidFill>
              <a:latin typeface="Trebuchet MS"/>
            </a:endParaRPr>
          </a:p>
        </p:txBody>
      </p:sp>
      <p:grpSp>
        <p:nvGrpSpPr>
          <p:cNvPr id="5" name="Group 24"/>
          <p:cNvGrpSpPr/>
          <p:nvPr/>
        </p:nvGrpSpPr>
        <p:grpSpPr>
          <a:xfrm>
            <a:off x="7400396" y="1985433"/>
            <a:ext cx="1962150" cy="1258888"/>
            <a:chOff x="7332663" y="1816100"/>
            <a:chExt cx="1962150" cy="1258888"/>
          </a:xfrm>
        </p:grpSpPr>
        <p:pic>
          <p:nvPicPr>
            <p:cNvPr id="18451" name="Picture 15"/>
            <p:cNvPicPr>
              <a:picLocks noChangeAspect="1" noChangeArrowheads="1"/>
            </p:cNvPicPr>
            <p:nvPr/>
          </p:nvPicPr>
          <p:blipFill>
            <a:blip r:embed="rId5"/>
            <a:srcRect/>
            <a:stretch>
              <a:fillRect/>
            </a:stretch>
          </p:blipFill>
          <p:spPr bwMode="auto">
            <a:xfrm>
              <a:off x="7332663" y="1816100"/>
              <a:ext cx="1962150" cy="1258888"/>
            </a:xfrm>
            <a:prstGeom prst="rect">
              <a:avLst/>
            </a:prstGeom>
            <a:noFill/>
            <a:ln w="9525">
              <a:noFill/>
              <a:miter lim="800000"/>
              <a:headEnd/>
              <a:tailEnd/>
            </a:ln>
          </p:spPr>
        </p:pic>
        <p:sp>
          <p:nvSpPr>
            <p:cNvPr id="23" name="Rectangle 13"/>
            <p:cNvSpPr>
              <a:spLocks noChangeArrowheads="1"/>
            </p:cNvSpPr>
            <p:nvPr/>
          </p:nvSpPr>
          <p:spPr bwMode="auto">
            <a:xfrm>
              <a:off x="8178392" y="1906588"/>
              <a:ext cx="107568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Gran </a:t>
              </a:r>
              <a:r>
                <a:rPr lang="en-GB" dirty="0" err="1" smtClean="0">
                  <a:solidFill>
                    <a:schemeClr val="bg1"/>
                  </a:solidFill>
                  <a:latin typeface="Trebuchet MS"/>
                </a:rPr>
                <a:t>Sasso</a:t>
              </a:r>
              <a:endParaRPr lang="en-US" sz="2400" dirty="0">
                <a:solidFill>
                  <a:srgbClr val="0060BF"/>
                </a:solidFill>
                <a:latin typeface="Trebuchet MS"/>
              </a:endParaRPr>
            </a:p>
          </p:txBody>
        </p:sp>
      </p:grpSp>
      <p:grpSp>
        <p:nvGrpSpPr>
          <p:cNvPr id="6" name="Group 27"/>
          <p:cNvGrpSpPr/>
          <p:nvPr/>
        </p:nvGrpSpPr>
        <p:grpSpPr>
          <a:xfrm>
            <a:off x="5217668" y="2499019"/>
            <a:ext cx="1348232" cy="1010440"/>
            <a:chOff x="5217668" y="2380488"/>
            <a:chExt cx="1348232" cy="1010440"/>
          </a:xfrm>
        </p:grpSpPr>
        <p:pic>
          <p:nvPicPr>
            <p:cNvPr id="22" name="Picture 21" descr="Auger_pampa.JPG"/>
            <p:cNvPicPr>
              <a:picLocks noChangeAspect="1"/>
            </p:cNvPicPr>
            <p:nvPr/>
          </p:nvPicPr>
          <p:blipFill>
            <a:blip r:embed="rId6"/>
            <a:stretch>
              <a:fillRect/>
            </a:stretch>
          </p:blipFill>
          <p:spPr>
            <a:xfrm>
              <a:off x="5217668" y="2380488"/>
              <a:ext cx="1348232" cy="1010440"/>
            </a:xfrm>
            <a:prstGeom prst="rect">
              <a:avLst/>
            </a:prstGeom>
          </p:spPr>
        </p:pic>
        <p:sp>
          <p:nvSpPr>
            <p:cNvPr id="24" name="Rectangle 13"/>
            <p:cNvSpPr>
              <a:spLocks noChangeArrowheads="1"/>
            </p:cNvSpPr>
            <p:nvPr/>
          </p:nvSpPr>
          <p:spPr bwMode="auto">
            <a:xfrm>
              <a:off x="5270092" y="2427288"/>
              <a:ext cx="67444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Auger</a:t>
              </a:r>
              <a:endParaRPr lang="en-US" sz="2400" dirty="0">
                <a:solidFill>
                  <a:srgbClr val="0060BF"/>
                </a:solidFill>
                <a:latin typeface="Trebuchet MS"/>
              </a:endParaRPr>
            </a:p>
          </p:txBody>
        </p:sp>
      </p:grpSp>
      <p:pic>
        <p:nvPicPr>
          <p:cNvPr id="31" name="Picture 30" descr="HubbleTelescope.jpg"/>
          <p:cNvPicPr>
            <a:picLocks noChangeAspect="1"/>
          </p:cNvPicPr>
          <p:nvPr/>
        </p:nvPicPr>
        <p:blipFill>
          <a:blip r:embed="rId7"/>
          <a:stretch>
            <a:fillRect/>
          </a:stretch>
        </p:blipFill>
        <p:spPr>
          <a:xfrm>
            <a:off x="829732" y="4690532"/>
            <a:ext cx="1659467" cy="1659467"/>
          </a:xfrm>
          <a:prstGeom prst="rect">
            <a:avLst/>
          </a:prstGeom>
        </p:spPr>
      </p:pic>
      <p:pic>
        <p:nvPicPr>
          <p:cNvPr id="32" name="Picture 31" descr="VLT_ESO-580x326.jpg"/>
          <p:cNvPicPr>
            <a:picLocks noChangeAspect="1"/>
          </p:cNvPicPr>
          <p:nvPr/>
        </p:nvPicPr>
        <p:blipFill>
          <a:blip r:embed="rId8"/>
          <a:stretch>
            <a:fillRect/>
          </a:stretch>
        </p:blipFill>
        <p:spPr>
          <a:xfrm>
            <a:off x="6212095" y="3742266"/>
            <a:ext cx="3185908" cy="1790700"/>
          </a:xfrm>
          <a:prstGeom prst="rect">
            <a:avLst/>
          </a:prstGeom>
        </p:spPr>
      </p:pic>
      <p:sp>
        <p:nvSpPr>
          <p:cNvPr id="33" name="Rectangle 22"/>
          <p:cNvSpPr>
            <a:spLocks noChangeArrowheads="1"/>
          </p:cNvSpPr>
          <p:nvPr/>
        </p:nvSpPr>
        <p:spPr bwMode="auto">
          <a:xfrm>
            <a:off x="876832" y="4740279"/>
            <a:ext cx="77841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Hubble</a:t>
            </a:r>
            <a:endParaRPr lang="en-US" dirty="0">
              <a:solidFill>
                <a:srgbClr val="0060BF"/>
              </a:solidFill>
              <a:latin typeface="Trebuchet MS"/>
            </a:endParaRPr>
          </a:p>
        </p:txBody>
      </p:sp>
      <p:sp>
        <p:nvSpPr>
          <p:cNvPr id="34" name="Rectangle 22"/>
          <p:cNvSpPr>
            <a:spLocks noChangeArrowheads="1"/>
          </p:cNvSpPr>
          <p:nvPr/>
        </p:nvSpPr>
        <p:spPr bwMode="auto">
          <a:xfrm>
            <a:off x="6380169" y="3910546"/>
            <a:ext cx="2452978"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Very Large Telescope (VLT)</a:t>
            </a:r>
            <a:endParaRPr lang="en-US" dirty="0">
              <a:solidFill>
                <a:srgbClr val="0060BF"/>
              </a:solidFill>
              <a:latin typeface="Trebuchet MS"/>
            </a:endParaRPr>
          </a:p>
        </p:txBody>
      </p:sp>
      <p:sp>
        <p:nvSpPr>
          <p:cNvPr id="35" name="Rectangle 22"/>
          <p:cNvSpPr>
            <a:spLocks noChangeArrowheads="1"/>
          </p:cNvSpPr>
          <p:nvPr/>
        </p:nvSpPr>
        <p:spPr bwMode="auto">
          <a:xfrm>
            <a:off x="2214559" y="2471212"/>
            <a:ext cx="51647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LHC</a:t>
            </a:r>
            <a:endParaRPr lang="en-US" dirty="0">
              <a:solidFill>
                <a:srgbClr val="0060BF"/>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2" name="Text Box 2"/>
          <p:cNvSpPr txBox="1">
            <a:spLocks noChangeArrowheads="1"/>
          </p:cNvSpPr>
          <p:nvPr/>
        </p:nvSpPr>
        <p:spPr bwMode="auto">
          <a:xfrm>
            <a:off x="791637" y="1349907"/>
            <a:ext cx="6184896" cy="2123658"/>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en-GB" sz="2200" b="0" dirty="0" err="1" smtClean="0">
                <a:solidFill>
                  <a:schemeClr val="bg1"/>
                </a:solidFill>
                <a:latin typeface="Trebuchet MS"/>
                <a:ea typeface="Times New Roman" charset="0"/>
                <a:cs typeface="Times New Roman" charset="0"/>
              </a:rPr>
              <a:t>Ein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Vergleich</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a:solidFill>
                  <a:srgbClr val="FF0000"/>
                </a:solidFill>
                <a:latin typeface="Trebuchet MS"/>
                <a:ea typeface="Times New Roman" charset="0"/>
                <a:cs typeface="Times New Roman" charset="0"/>
              </a:rPr>
              <a:t>Rotationsgeschwindigkeiten</a:t>
            </a:r>
            <a:r>
              <a:rPr lang="en-GB" sz="2200" b="0" dirty="0">
                <a:solidFill>
                  <a:schemeClr val="bg1"/>
                </a:solidFill>
                <a:latin typeface="Trebuchet MS"/>
                <a:ea typeface="Times New Roman" charset="0"/>
                <a:cs typeface="Times New Roman" charset="0"/>
              </a:rPr>
              <a:t> von </a:t>
            </a:r>
            <a:r>
              <a:rPr lang="en-GB" sz="2200" b="0" dirty="0" err="1">
                <a:solidFill>
                  <a:schemeClr val="bg1"/>
                </a:solidFill>
                <a:latin typeface="Trebuchet MS"/>
                <a:ea typeface="Times New Roman" charset="0"/>
                <a:cs typeface="Times New Roman" charset="0"/>
              </a:rPr>
              <a:t>Sternen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nahe</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dem</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Zentrum</a:t>
            </a:r>
            <a:r>
              <a:rPr lang="en-GB" sz="2200" b="0" dirty="0">
                <a:solidFill>
                  <a:schemeClr val="bg1"/>
                </a:solidFill>
                <a:latin typeface="Trebuchet MS"/>
                <a:ea typeface="Times New Roman" charset="0"/>
                <a:cs typeface="Times New Roman" charset="0"/>
              </a:rPr>
              <a:t> von </a:t>
            </a:r>
            <a:r>
              <a:rPr lang="en-GB" sz="2200" b="0" dirty="0" err="1">
                <a:solidFill>
                  <a:schemeClr val="bg1"/>
                </a:solidFill>
                <a:latin typeface="Trebuchet MS"/>
                <a:ea typeface="Times New Roman" charset="0"/>
                <a:cs typeface="Times New Roman" charset="0"/>
              </a:rPr>
              <a:t>Spiralgalaxien</a:t>
            </a:r>
            <a:r>
              <a:rPr lang="en-GB" sz="2200" b="0" dirty="0">
                <a:solidFill>
                  <a:schemeClr val="bg1"/>
                </a:solidFill>
                <a:latin typeface="Trebuchet MS"/>
                <a:ea typeface="Times New Roman" charset="0"/>
                <a:cs typeface="Times New Roman" charset="0"/>
              </a:rPr>
              <a:t> und </a:t>
            </a:r>
            <a:r>
              <a:rPr lang="en-GB" sz="2200" b="0" dirty="0" err="1">
                <a:solidFill>
                  <a:schemeClr val="bg1"/>
                </a:solidFill>
                <a:latin typeface="Trebuchet MS"/>
                <a:ea typeface="Times New Roman" charset="0"/>
                <a:cs typeface="Times New Roman" charset="0"/>
              </a:rPr>
              <a:t>weiter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außen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liegenden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Sternen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ergibt</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daß</a:t>
            </a:r>
            <a:r>
              <a:rPr lang="en-GB" sz="2200" b="0" dirty="0">
                <a:solidFill>
                  <a:schemeClr val="bg1"/>
                </a:solidFill>
                <a:latin typeface="Trebuchet MS"/>
                <a:ea typeface="Times New Roman" charset="0"/>
                <a:cs typeface="Times New Roman" charset="0"/>
              </a:rPr>
              <a:t> die </a:t>
            </a:r>
            <a:r>
              <a:rPr lang="en-GB" sz="2200" b="0" dirty="0" err="1">
                <a:solidFill>
                  <a:schemeClr val="bg1"/>
                </a:solidFill>
                <a:latin typeface="Trebuchet MS"/>
                <a:ea typeface="Times New Roman" charset="0"/>
                <a:cs typeface="Times New Roman" charset="0"/>
              </a:rPr>
              <a:t>Geschwindigkeiten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weiter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außen</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nicht</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mit</a:t>
            </a:r>
            <a:r>
              <a:rPr lang="en-GB" sz="2200" b="0" dirty="0" smtClean="0">
                <a:solidFill>
                  <a:schemeClr val="bg1"/>
                </a:solidFill>
                <a:latin typeface="Trebuchet MS"/>
                <a:ea typeface="Times New Roman" charset="0"/>
                <a:cs typeface="Times New Roman" charset="0"/>
              </a:rPr>
              <a:t> den </a:t>
            </a:r>
            <a:r>
              <a:rPr lang="en-GB" sz="2200" b="0" dirty="0" err="1">
                <a:solidFill>
                  <a:schemeClr val="bg1"/>
                </a:solidFill>
                <a:latin typeface="Trebuchet MS"/>
                <a:ea typeface="Times New Roman" charset="0"/>
                <a:cs typeface="Times New Roman" charset="0"/>
              </a:rPr>
              <a:t>Gesetzen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Mechanik</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kompatibel</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sind</a:t>
            </a:r>
            <a:r>
              <a:rPr lang="en-GB" sz="2200" b="0" dirty="0" smtClean="0">
                <a:solidFill>
                  <a:schemeClr val="bg1"/>
                </a:solidFill>
                <a:latin typeface="Trebuchet MS"/>
                <a:ea typeface="Times New Roman" charset="0"/>
                <a:cs typeface="Times New Roman" charset="0"/>
              </a:rPr>
              <a:t>.</a:t>
            </a:r>
            <a:endParaRPr lang="en-GB" sz="2600" b="0" dirty="0">
              <a:solidFill>
                <a:schemeClr val="bg1"/>
              </a:solidFill>
              <a:latin typeface="Trebuchet MS"/>
              <a:ea typeface="Times New Roman" charset="0"/>
              <a:cs typeface="Times New Roman" charset="0"/>
            </a:endParaRPr>
          </a:p>
        </p:txBody>
      </p:sp>
      <p:sp>
        <p:nvSpPr>
          <p:cNvPr id="8" name="Rectangle 4"/>
          <p:cNvSpPr>
            <a:spLocks noChangeArrowheads="1"/>
          </p:cNvSpPr>
          <p:nvPr/>
        </p:nvSpPr>
        <p:spPr bwMode="auto">
          <a:xfrm>
            <a:off x="3236436" y="406406"/>
            <a:ext cx="3458699" cy="646331"/>
          </a:xfrm>
          <a:prstGeom prst="rect">
            <a:avLst/>
          </a:prstGeom>
          <a:noFill/>
          <a:ln w="9525">
            <a:noFill/>
            <a:miter lim="800000"/>
            <a:headEnd/>
            <a:tailEnd/>
          </a:ln>
        </p:spPr>
        <p:txBody>
          <a:bodyPr wrap="none">
            <a:prstTxWarp prst="textNoShape">
              <a:avLst/>
            </a:prstTxWarp>
            <a:spAutoFit/>
          </a:bodyPr>
          <a:lstStyle/>
          <a:p>
            <a:r>
              <a:rPr lang="en-US" sz="3600" dirty="0" err="1" smtClean="0">
                <a:solidFill>
                  <a:schemeClr val="bg1">
                    <a:lumMod val="75000"/>
                  </a:schemeClr>
                </a:solidFill>
                <a:latin typeface="Trebuchet MS"/>
              </a:rPr>
              <a:t>Dunkle</a:t>
            </a:r>
            <a:r>
              <a:rPr lang="en-US" sz="3600" dirty="0" smtClean="0">
                <a:solidFill>
                  <a:schemeClr val="bg1">
                    <a:lumMod val="75000"/>
                  </a:schemeClr>
                </a:solidFill>
                <a:latin typeface="Trebuchet MS"/>
              </a:rPr>
              <a:t> </a:t>
            </a:r>
            <a:r>
              <a:rPr lang="en-US" sz="3600" dirty="0" err="1" smtClean="0">
                <a:solidFill>
                  <a:schemeClr val="bg1">
                    <a:lumMod val="75000"/>
                  </a:schemeClr>
                </a:solidFill>
                <a:latin typeface="Trebuchet MS"/>
              </a:rPr>
              <a:t>Materie</a:t>
            </a:r>
            <a:endParaRPr lang="en-US" sz="3600" dirty="0">
              <a:solidFill>
                <a:schemeClr val="bg1">
                  <a:lumMod val="75000"/>
                </a:schemeClr>
              </a:solidFill>
              <a:latin typeface="Trebuchet MS"/>
            </a:endParaRPr>
          </a:p>
        </p:txBody>
      </p:sp>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32</a:t>
            </a:fld>
            <a:endParaRPr lang="en-US" b="0"/>
          </a:p>
        </p:txBody>
      </p:sp>
      <p:sp>
        <p:nvSpPr>
          <p:cNvPr id="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32</a:t>
            </a:fld>
            <a:endParaRPr lang="en-US" b="0" dirty="0">
              <a:solidFill>
                <a:schemeClr val="bg1"/>
              </a:solidFill>
            </a:endParaRPr>
          </a:p>
        </p:txBody>
      </p:sp>
      <p:pic>
        <p:nvPicPr>
          <p:cNvPr id="11" name="Picture 18" descr="vera_rubin"/>
          <p:cNvPicPr>
            <a:picLocks noChangeAspect="1" noChangeArrowheads="1"/>
          </p:cNvPicPr>
          <p:nvPr/>
        </p:nvPicPr>
        <p:blipFill>
          <a:blip r:embed="rId3"/>
          <a:srcRect/>
          <a:stretch>
            <a:fillRect/>
          </a:stretch>
        </p:blipFill>
        <p:spPr bwMode="auto">
          <a:xfrm>
            <a:off x="7145868" y="1693339"/>
            <a:ext cx="2455333" cy="3682999"/>
          </a:xfrm>
          <a:prstGeom prst="rect">
            <a:avLst/>
          </a:prstGeom>
          <a:noFill/>
          <a:ln w="9525">
            <a:noFill/>
            <a:miter lim="800000"/>
            <a:headEnd/>
            <a:tailEnd/>
          </a:ln>
        </p:spPr>
      </p:pic>
      <p:sp>
        <p:nvSpPr>
          <p:cNvPr id="14" name="Rectangle 16"/>
          <p:cNvSpPr>
            <a:spLocks noChangeArrowheads="1"/>
          </p:cNvSpPr>
          <p:nvPr/>
        </p:nvSpPr>
        <p:spPr bwMode="auto">
          <a:xfrm>
            <a:off x="8631774" y="4687890"/>
            <a:ext cx="952492" cy="707886"/>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rgbClr val="C83442"/>
                </a:solidFill>
                <a:latin typeface="Trebuchet MS"/>
              </a:rPr>
              <a:t>Vera </a:t>
            </a:r>
          </a:p>
          <a:p>
            <a:pPr algn="just"/>
            <a:r>
              <a:rPr lang="en-US" sz="2000" dirty="0" smtClean="0">
                <a:solidFill>
                  <a:srgbClr val="C83442"/>
                </a:solidFill>
                <a:latin typeface="Trebuchet MS"/>
              </a:rPr>
              <a:t>Rubin</a:t>
            </a:r>
            <a:endParaRPr lang="en-US" sz="2000" dirty="0">
              <a:solidFill>
                <a:schemeClr val="accent2"/>
              </a:solidFill>
              <a:latin typeface="Trebuchet MS"/>
            </a:endParaRPr>
          </a:p>
        </p:txBody>
      </p:sp>
      <p:grpSp>
        <p:nvGrpSpPr>
          <p:cNvPr id="20" name="Group 19"/>
          <p:cNvGrpSpPr/>
          <p:nvPr/>
        </p:nvGrpSpPr>
        <p:grpSpPr>
          <a:xfrm>
            <a:off x="-169338" y="3488263"/>
            <a:ext cx="4182533" cy="3149599"/>
            <a:chOff x="-406400" y="3285067"/>
            <a:chExt cx="4182533" cy="3149599"/>
          </a:xfrm>
        </p:grpSpPr>
        <p:pic>
          <p:nvPicPr>
            <p:cNvPr id="17" name="Picture 16" descr="zwicky.jpg"/>
            <p:cNvPicPr>
              <a:picLocks noChangeAspect="1"/>
            </p:cNvPicPr>
            <p:nvPr/>
          </p:nvPicPr>
          <p:blipFill>
            <a:blip r:embed="rId4"/>
            <a:stretch>
              <a:fillRect/>
            </a:stretch>
          </p:blipFill>
          <p:spPr>
            <a:xfrm>
              <a:off x="-211667" y="3403600"/>
              <a:ext cx="3793066" cy="2844800"/>
            </a:xfrm>
            <a:prstGeom prst="rect">
              <a:avLst/>
            </a:prstGeom>
          </p:spPr>
        </p:pic>
        <p:sp>
          <p:nvSpPr>
            <p:cNvPr id="18" name="Rectangle 17"/>
            <p:cNvSpPr/>
            <p:nvPr/>
          </p:nvSpPr>
          <p:spPr bwMode="auto">
            <a:xfrm>
              <a:off x="-406400" y="3285067"/>
              <a:ext cx="1016000"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2946400" y="3318933"/>
              <a:ext cx="829733"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13" name="Text Box 2"/>
          <p:cNvSpPr txBox="1">
            <a:spLocks noChangeArrowheads="1"/>
          </p:cNvSpPr>
          <p:nvPr/>
        </p:nvSpPr>
        <p:spPr bwMode="auto">
          <a:xfrm>
            <a:off x="3297770" y="3470967"/>
            <a:ext cx="3729561" cy="3200876"/>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endParaRPr lang="en-GB" sz="2200" dirty="0" smtClean="0">
              <a:solidFill>
                <a:schemeClr val="bg1"/>
              </a:solidFill>
              <a:latin typeface="Trebuchet MS"/>
              <a:ea typeface="Times New Roman" charset="0"/>
              <a:cs typeface="Times New Roman" charset="0"/>
            </a:endParaRPr>
          </a:p>
          <a:p>
            <a:pPr algn="just" eaLnBrk="1" hangingPunct="1">
              <a:buClr>
                <a:schemeClr val="bg1"/>
              </a:buClr>
            </a:pPr>
            <a:r>
              <a:rPr lang="en-GB" sz="2200" b="0" dirty="0" err="1" smtClean="0">
                <a:solidFill>
                  <a:schemeClr val="bg1"/>
                </a:solidFill>
                <a:latin typeface="Trebuchet MS"/>
                <a:ea typeface="Times New Roman" charset="0"/>
                <a:cs typeface="Times New Roman" charset="0"/>
              </a:rPr>
              <a:t>Auch</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müssten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aufgrund</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hohen</a:t>
            </a:r>
            <a:r>
              <a:rPr lang="en-GB" sz="2200" b="0" dirty="0">
                <a:solidFill>
                  <a:schemeClr val="bg1"/>
                </a:solidFill>
                <a:latin typeface="Trebuchet MS"/>
                <a:ea typeface="Times New Roman" charset="0"/>
                <a:cs typeface="Times New Roman" charset="0"/>
              </a:rPr>
              <a:t> </a:t>
            </a:r>
            <a:r>
              <a:rPr lang="en-GB" sz="2200" b="0" dirty="0" err="1">
                <a:solidFill>
                  <a:srgbClr val="FF0000"/>
                </a:solidFill>
                <a:latin typeface="Trebuchet MS"/>
                <a:ea typeface="Times New Roman" charset="0"/>
                <a:cs typeface="Times New Roman" charset="0"/>
              </a:rPr>
              <a:t>Temperatur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viele</a:t>
            </a:r>
            <a:r>
              <a:rPr lang="en-GB" sz="2200" b="0" dirty="0">
                <a:solidFill>
                  <a:schemeClr val="bg1"/>
                </a:solidFill>
                <a:latin typeface="Trebuchet MS"/>
                <a:ea typeface="Times New Roman" charset="0"/>
                <a:cs typeface="Times New Roman" charset="0"/>
              </a:rPr>
              <a:t> Sterne </a:t>
            </a:r>
            <a:r>
              <a:rPr lang="en-GB" sz="2200" b="0" dirty="0" err="1" smtClean="0">
                <a:solidFill>
                  <a:schemeClr val="bg1"/>
                </a:solidFill>
                <a:latin typeface="Trebuchet MS"/>
                <a:ea typeface="Times New Roman" charset="0"/>
                <a:cs typeface="Times New Roman" charset="0"/>
              </a:rPr>
              <a:t>auseinander</a:t>
            </a:r>
            <a:r>
              <a:rPr lang="en-GB" sz="2200" b="0" dirty="0" smtClean="0">
                <a:solidFill>
                  <a:schemeClr val="bg1"/>
                </a:solidFill>
                <a:latin typeface="Trebuchet MS"/>
                <a:ea typeface="Times New Roman" charset="0"/>
                <a:cs typeface="Times New Roman" charset="0"/>
              </a:rPr>
              <a:t> fallen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wenn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nicht</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zusätzlich</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zur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sichtbaren</a:t>
            </a:r>
            <a:r>
              <a:rPr lang="en-GB" sz="2200" b="0" dirty="0">
                <a:solidFill>
                  <a:schemeClr val="bg1"/>
                </a:solidFill>
                <a:latin typeface="Trebuchet MS"/>
                <a:ea typeface="Times New Roman" charset="0"/>
                <a:cs typeface="Times New Roman" charset="0"/>
              </a:rPr>
              <a:t> Masse </a:t>
            </a:r>
            <a:r>
              <a:rPr lang="en-GB" sz="2200" b="0" dirty="0" err="1">
                <a:solidFill>
                  <a:schemeClr val="bg1"/>
                </a:solidFill>
                <a:latin typeface="Trebuchet MS"/>
                <a:ea typeface="Times New Roman" charset="0"/>
                <a:cs typeface="Times New Roman" charset="0"/>
              </a:rPr>
              <a:t>noch</a:t>
            </a:r>
            <a:r>
              <a:rPr lang="en-GB" sz="2200" b="0" dirty="0">
                <a:solidFill>
                  <a:schemeClr val="bg1"/>
                </a:solidFill>
                <a:latin typeface="Trebuchet MS"/>
                <a:ea typeface="Times New Roman" charset="0"/>
                <a:cs typeface="Times New Roman" charset="0"/>
              </a:rPr>
              <a:t> Masse </a:t>
            </a:r>
            <a:r>
              <a:rPr lang="en-GB" sz="2200" b="0" dirty="0" err="1">
                <a:solidFill>
                  <a:schemeClr val="bg1"/>
                </a:solidFill>
                <a:latin typeface="Trebuchet MS"/>
                <a:ea typeface="Times New Roman" charset="0"/>
                <a:cs typeface="Times New Roman" charset="0"/>
              </a:rPr>
              <a:t>aus</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dunkler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Materie</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vorhanden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wäre</a:t>
            </a:r>
            <a:r>
              <a:rPr lang="en-GB" sz="2200" b="0" dirty="0">
                <a:solidFill>
                  <a:schemeClr val="bg1"/>
                </a:solidFill>
                <a:latin typeface="Trebuchet MS"/>
                <a:ea typeface="Times New Roman" charset="0"/>
                <a:cs typeface="Times New Roman" charset="0"/>
              </a:rPr>
              <a:t>.</a:t>
            </a:r>
            <a:endParaRPr lang="en-GB" sz="2200" b="0" dirty="0" smtClean="0">
              <a:solidFill>
                <a:schemeClr val="bg1"/>
              </a:solidFill>
              <a:latin typeface="Trebuchet MS"/>
              <a:ea typeface="Times New Roman" charset="0"/>
              <a:cs typeface="Times New Roman" charset="0"/>
            </a:endParaRPr>
          </a:p>
          <a:p>
            <a:pPr algn="just" eaLnBrk="1" hangingPunct="1">
              <a:buClr>
                <a:schemeClr val="bg1"/>
              </a:buClr>
            </a:pPr>
            <a:endParaRPr lang="en-GB" sz="2600" dirty="0">
              <a:solidFill>
                <a:schemeClr val="bg1"/>
              </a:solidFill>
              <a:latin typeface="Trebuchet MS"/>
              <a:ea typeface="Times New Roman" charset="0"/>
              <a:cs typeface="Times New Roman" charset="0"/>
            </a:endParaRPr>
          </a:p>
        </p:txBody>
      </p:sp>
      <p:sp>
        <p:nvSpPr>
          <p:cNvPr id="15" name="Rectangle 16"/>
          <p:cNvSpPr>
            <a:spLocks noChangeArrowheads="1"/>
          </p:cNvSpPr>
          <p:nvPr/>
        </p:nvSpPr>
        <p:spPr bwMode="auto">
          <a:xfrm>
            <a:off x="1299640" y="6025622"/>
            <a:ext cx="2002360" cy="400110"/>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chemeClr val="accent1">
                    <a:lumMod val="75000"/>
                  </a:schemeClr>
                </a:solidFill>
                <a:latin typeface="Trebuchet MS"/>
              </a:rPr>
              <a:t>Fritz </a:t>
            </a:r>
            <a:r>
              <a:rPr lang="en-US" sz="2000" dirty="0" err="1" smtClean="0">
                <a:solidFill>
                  <a:schemeClr val="accent1">
                    <a:lumMod val="75000"/>
                  </a:schemeClr>
                </a:solidFill>
                <a:latin typeface="Trebuchet MS"/>
              </a:rPr>
              <a:t>Zwicky</a:t>
            </a:r>
            <a:endParaRPr lang="en-US" sz="2000" dirty="0">
              <a:solidFill>
                <a:schemeClr val="accent1">
                  <a:lumMod val="75000"/>
                </a:schemeClr>
              </a:solidFill>
              <a:latin typeface="Trebuchet MS"/>
            </a:endParaRPr>
          </a:p>
        </p:txBody>
      </p:sp>
      <p:pic>
        <p:nvPicPr>
          <p:cNvPr id="22" name="Picture 21" descr="jellybean_universe.jpg"/>
          <p:cNvPicPr>
            <a:picLocks noChangeAspect="1"/>
          </p:cNvPicPr>
          <p:nvPr/>
        </p:nvPicPr>
        <p:blipFill>
          <a:blip r:embed="rId5"/>
          <a:stretch>
            <a:fillRect/>
          </a:stretch>
        </p:blipFill>
        <p:spPr>
          <a:xfrm>
            <a:off x="254001" y="135468"/>
            <a:ext cx="968375" cy="1270000"/>
          </a:xfrm>
          <a:prstGeom prst="rect">
            <a:avLst/>
          </a:prstGeom>
        </p:spPr>
      </p:pic>
      <p:sp>
        <p:nvSpPr>
          <p:cNvPr id="23"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33</a:t>
            </a:fld>
            <a:endParaRPr lang="en-US" b="0"/>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2"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smtClean="0">
                <a:solidFill>
                  <a:schemeClr val="bg1"/>
                </a:solidFill>
              </a:rPr>
              <a:pPr>
                <a:defRPr/>
              </a:pPr>
              <a:t>33</a:t>
            </a:fld>
            <a:endParaRPr lang="en-US" b="0" dirty="0">
              <a:solidFill>
                <a:schemeClr val="bg1"/>
              </a:solidFill>
            </a:endParaRPr>
          </a:p>
        </p:txBody>
      </p:sp>
      <p:pic>
        <p:nvPicPr>
          <p:cNvPr id="14" name="Picture 13" descr="chandra-x-ray-observatory_Logo.jpg"/>
          <p:cNvPicPr>
            <a:picLocks noChangeAspect="1"/>
          </p:cNvPicPr>
          <p:nvPr/>
        </p:nvPicPr>
        <p:blipFill>
          <a:blip r:embed="rId4"/>
          <a:stretch>
            <a:fillRect/>
          </a:stretch>
        </p:blipFill>
        <p:spPr>
          <a:xfrm>
            <a:off x="7670801" y="3420532"/>
            <a:ext cx="1896533" cy="1896533"/>
          </a:xfrm>
          <a:prstGeom prst="rect">
            <a:avLst/>
          </a:prstGeom>
        </p:spPr>
      </p:pic>
      <p:sp>
        <p:nvSpPr>
          <p:cNvPr id="17" name="Rectangle 22"/>
          <p:cNvSpPr>
            <a:spLocks noChangeArrowheads="1"/>
          </p:cNvSpPr>
          <p:nvPr/>
        </p:nvSpPr>
        <p:spPr bwMode="auto">
          <a:xfrm>
            <a:off x="893772" y="5959481"/>
            <a:ext cx="8250125" cy="461665"/>
          </a:xfrm>
          <a:prstGeom prst="rect">
            <a:avLst/>
          </a:prstGeom>
          <a:noFill/>
          <a:ln w="9525">
            <a:noFill/>
            <a:miter lim="800000"/>
            <a:headEnd/>
            <a:tailEnd/>
          </a:ln>
        </p:spPr>
        <p:txBody>
          <a:bodyPr wrap="none">
            <a:prstTxWarp prst="textNoShape">
              <a:avLst/>
            </a:prstTxWarp>
            <a:spAutoFit/>
          </a:bodyPr>
          <a:lstStyle/>
          <a:p>
            <a:r>
              <a:rPr lang="en-GB" sz="2400" b="0" dirty="0" err="1" smtClean="0">
                <a:solidFill>
                  <a:schemeClr val="bg1"/>
                </a:solidFill>
                <a:latin typeface="Trebuchet MS"/>
              </a:rPr>
              <a:t>Kollision</a:t>
            </a:r>
            <a:r>
              <a:rPr lang="en-GB" sz="2400" b="0" dirty="0" smtClean="0">
                <a:solidFill>
                  <a:schemeClr val="bg1"/>
                </a:solidFill>
                <a:latin typeface="Trebuchet MS"/>
              </a:rPr>
              <a:t> von </a:t>
            </a:r>
            <a:r>
              <a:rPr lang="en-GB" sz="2400" b="0" dirty="0" err="1" smtClean="0">
                <a:solidFill>
                  <a:schemeClr val="bg1"/>
                </a:solidFill>
                <a:latin typeface="Trebuchet MS"/>
              </a:rPr>
              <a:t>zwei</a:t>
            </a:r>
            <a:r>
              <a:rPr lang="en-GB" sz="2400" b="0" dirty="0" smtClean="0">
                <a:solidFill>
                  <a:schemeClr val="bg1"/>
                </a:solidFill>
                <a:latin typeface="Trebuchet MS"/>
              </a:rPr>
              <a:t> </a:t>
            </a:r>
            <a:r>
              <a:rPr lang="en-GB" sz="2400" b="0" dirty="0" err="1" smtClean="0">
                <a:solidFill>
                  <a:schemeClr val="bg1"/>
                </a:solidFill>
                <a:latin typeface="Trebuchet MS"/>
              </a:rPr>
              <a:t>Galaxienhaufen</a:t>
            </a:r>
            <a:r>
              <a:rPr lang="en-GB" sz="2400" b="0" dirty="0" smtClean="0">
                <a:solidFill>
                  <a:schemeClr val="bg1"/>
                </a:solidFill>
                <a:latin typeface="Trebuchet MS"/>
              </a:rPr>
              <a:t> </a:t>
            </a:r>
            <a:r>
              <a:rPr lang="en-GB" sz="2400" b="0" dirty="0" err="1" smtClean="0">
                <a:solidFill>
                  <a:schemeClr val="bg1"/>
                </a:solidFill>
                <a:latin typeface="Trebuchet MS"/>
              </a:rPr>
              <a:t>im</a:t>
            </a:r>
            <a:r>
              <a:rPr lang="en-GB" sz="2400" b="0" dirty="0" smtClean="0">
                <a:solidFill>
                  <a:schemeClr val="bg1"/>
                </a:solidFill>
                <a:latin typeface="Trebuchet MS"/>
              </a:rPr>
              <a:t> Bullet Cluster (2006)</a:t>
            </a:r>
            <a:endParaRPr lang="en-US" sz="2400" b="0" dirty="0">
              <a:solidFill>
                <a:srgbClr val="0060BF"/>
              </a:solidFill>
              <a:latin typeface="Trebuchet MS"/>
            </a:endParaRPr>
          </a:p>
        </p:txBody>
      </p:sp>
      <p:sp>
        <p:nvSpPr>
          <p:cNvPr id="18" name="Rectangle 22"/>
          <p:cNvSpPr>
            <a:spLocks noChangeArrowheads="1"/>
          </p:cNvSpPr>
          <p:nvPr/>
        </p:nvSpPr>
        <p:spPr bwMode="auto">
          <a:xfrm>
            <a:off x="724432" y="1014960"/>
            <a:ext cx="8588901" cy="1938992"/>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Die </a:t>
            </a:r>
            <a:r>
              <a:rPr lang="en-GB" sz="2400" b="0" dirty="0" err="1" smtClean="0">
                <a:solidFill>
                  <a:schemeClr val="bg1"/>
                </a:solidFill>
                <a:latin typeface="Trebuchet MS"/>
              </a:rPr>
              <a:t>normale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(rot, </a:t>
            </a:r>
            <a:r>
              <a:rPr lang="en-GB" sz="2400" b="0" dirty="0" err="1" smtClean="0">
                <a:solidFill>
                  <a:schemeClr val="bg1"/>
                </a:solidFill>
                <a:latin typeface="Trebuchet MS"/>
              </a:rPr>
              <a:t>emittiert</a:t>
            </a:r>
            <a:r>
              <a:rPr lang="en-GB" sz="2400" b="0" dirty="0" smtClean="0">
                <a:solidFill>
                  <a:schemeClr val="bg1"/>
                </a:solidFill>
                <a:latin typeface="Trebuchet MS"/>
              </a:rPr>
              <a:t> </a:t>
            </a:r>
            <a:r>
              <a:rPr lang="en-GB" sz="2400" b="0" dirty="0" err="1" smtClean="0">
                <a:solidFill>
                  <a:schemeClr val="bg1"/>
                </a:solidFill>
                <a:latin typeface="Trebuchet MS"/>
              </a:rPr>
              <a:t>Röntgenlicht</a:t>
            </a:r>
            <a:r>
              <a:rPr lang="en-GB" sz="2400" b="0" dirty="0" smtClean="0">
                <a:solidFill>
                  <a:schemeClr val="bg1"/>
                </a:solidFill>
                <a:latin typeface="Trebuchet MS"/>
              </a:rPr>
              <a:t>) </a:t>
            </a:r>
            <a:r>
              <a:rPr lang="en-GB" sz="2400" b="0" dirty="0" err="1" smtClean="0">
                <a:solidFill>
                  <a:schemeClr val="bg1"/>
                </a:solidFill>
                <a:latin typeface="Trebuchet MS"/>
              </a:rPr>
              <a:t>wurde</a:t>
            </a:r>
            <a:r>
              <a:rPr lang="en-GB" sz="2400" b="0" dirty="0" smtClean="0">
                <a:solidFill>
                  <a:schemeClr val="bg1"/>
                </a:solidFill>
                <a:latin typeface="Trebuchet MS"/>
              </a:rPr>
              <a:t> </a:t>
            </a:r>
            <a:r>
              <a:rPr lang="en-GB" sz="2400" b="0" dirty="0" err="1" smtClean="0">
                <a:solidFill>
                  <a:schemeClr val="bg1"/>
                </a:solidFill>
                <a:latin typeface="Trebuchet MS"/>
              </a:rPr>
              <a:t>abgebremst</a:t>
            </a:r>
            <a:r>
              <a:rPr lang="en-GB" sz="2400" b="0" dirty="0" smtClean="0">
                <a:solidFill>
                  <a:schemeClr val="bg1"/>
                </a:solidFill>
                <a:latin typeface="Trebuchet MS"/>
              </a:rPr>
              <a:t>, </a:t>
            </a:r>
            <a:r>
              <a:rPr lang="en-GB" sz="2400" b="0" dirty="0" err="1" smtClean="0">
                <a:solidFill>
                  <a:schemeClr val="bg1"/>
                </a:solidFill>
                <a:latin typeface="Trebuchet MS"/>
              </a:rPr>
              <a:t>während</a:t>
            </a:r>
            <a:r>
              <a:rPr lang="en-GB" sz="2400" b="0" dirty="0" smtClean="0">
                <a:solidFill>
                  <a:schemeClr val="bg1"/>
                </a:solidFill>
                <a:latin typeface="Trebuchet MS"/>
              </a:rPr>
              <a:t> die </a:t>
            </a:r>
            <a:r>
              <a:rPr lang="en-GB" sz="2400" b="0" dirty="0" err="1" smtClean="0">
                <a:solidFill>
                  <a:schemeClr val="bg1"/>
                </a:solidFill>
                <a:latin typeface="Trebuchet MS"/>
              </a:rPr>
              <a:t>dunkle</a:t>
            </a:r>
            <a:r>
              <a:rPr lang="en-US" sz="2400" b="0" dirty="0" smtClean="0">
                <a:solidFill>
                  <a:schemeClr val="bg1"/>
                </a:solidFill>
                <a:latin typeface="Trebuchet MS"/>
              </a:rPr>
              <a:t> </a:t>
            </a:r>
            <a:r>
              <a:rPr lang="en-US" sz="2400" b="0" dirty="0" err="1" smtClean="0">
                <a:solidFill>
                  <a:schemeClr val="bg1"/>
                </a:solidFill>
                <a:latin typeface="Trebuchet MS"/>
              </a:rPr>
              <a:t>Materie</a:t>
            </a:r>
            <a:r>
              <a:rPr lang="en-US" sz="2400" b="0" dirty="0" smtClean="0">
                <a:solidFill>
                  <a:schemeClr val="bg1"/>
                </a:solidFill>
                <a:latin typeface="Trebuchet MS"/>
              </a:rPr>
              <a:t> (</a:t>
            </a:r>
            <a:r>
              <a:rPr lang="en-US" sz="2400" b="0" dirty="0" err="1" smtClean="0">
                <a:solidFill>
                  <a:schemeClr val="bg1"/>
                </a:solidFill>
                <a:latin typeface="Trebuchet MS"/>
              </a:rPr>
              <a:t>blau</a:t>
            </a:r>
            <a:r>
              <a:rPr lang="en-US" sz="2400" b="0" dirty="0" smtClean="0">
                <a:solidFill>
                  <a:schemeClr val="bg1"/>
                </a:solidFill>
                <a:latin typeface="Trebuchet MS"/>
              </a:rPr>
              <a:t>, </a:t>
            </a:r>
            <a:r>
              <a:rPr lang="en-US" sz="2400" b="0" dirty="0" err="1" smtClean="0">
                <a:solidFill>
                  <a:schemeClr val="bg1"/>
                </a:solidFill>
                <a:latin typeface="Trebuchet MS"/>
              </a:rPr>
              <a:t>durch</a:t>
            </a:r>
            <a:r>
              <a:rPr lang="en-US" sz="2400" b="0" dirty="0" smtClean="0">
                <a:solidFill>
                  <a:schemeClr val="bg1"/>
                </a:solidFill>
                <a:latin typeface="Trebuchet MS"/>
              </a:rPr>
              <a:t> </a:t>
            </a:r>
            <a:r>
              <a:rPr lang="en-US" sz="2400" b="0" dirty="0" err="1" smtClean="0">
                <a:solidFill>
                  <a:schemeClr val="bg1"/>
                </a:solidFill>
                <a:latin typeface="Trebuchet MS"/>
              </a:rPr>
              <a:t>Gravitationslinseneffekt</a:t>
            </a:r>
            <a:r>
              <a:rPr lang="en-US" sz="2400" b="0" dirty="0" smtClean="0">
                <a:solidFill>
                  <a:schemeClr val="bg1"/>
                </a:solidFill>
                <a:latin typeface="Trebuchet MS"/>
              </a:rPr>
              <a:t> </a:t>
            </a:r>
            <a:r>
              <a:rPr lang="en-US" sz="2400" b="0" dirty="0" err="1" smtClean="0">
                <a:solidFill>
                  <a:schemeClr val="bg1"/>
                </a:solidFill>
                <a:latin typeface="Trebuchet MS"/>
              </a:rPr>
              <a:t>bestimmt</a:t>
            </a:r>
            <a:r>
              <a:rPr lang="en-US" sz="2400" b="0" dirty="0" smtClean="0">
                <a:solidFill>
                  <a:schemeClr val="bg1"/>
                </a:solidFill>
                <a:latin typeface="Trebuchet MS"/>
              </a:rPr>
              <a:t>) </a:t>
            </a:r>
            <a:r>
              <a:rPr lang="en-US" sz="2400" b="0" dirty="0" err="1" smtClean="0">
                <a:solidFill>
                  <a:schemeClr val="bg1"/>
                </a:solidFill>
                <a:latin typeface="Trebuchet MS"/>
              </a:rPr>
              <a:t>bei</a:t>
            </a:r>
            <a:r>
              <a:rPr lang="en-US" sz="2400" b="0" dirty="0" smtClean="0">
                <a:solidFill>
                  <a:schemeClr val="bg1"/>
                </a:solidFill>
                <a:latin typeface="Trebuchet MS"/>
              </a:rPr>
              <a:t> der </a:t>
            </a:r>
            <a:r>
              <a:rPr lang="en-US" sz="2400" b="0" dirty="0" err="1" smtClean="0">
                <a:solidFill>
                  <a:schemeClr val="bg1"/>
                </a:solidFill>
                <a:latin typeface="Trebuchet MS"/>
              </a:rPr>
              <a:t>Kollision</a:t>
            </a:r>
            <a:r>
              <a:rPr lang="en-US" sz="2400" b="0" dirty="0" smtClean="0">
                <a:solidFill>
                  <a:schemeClr val="bg1"/>
                </a:solidFill>
                <a:latin typeface="Trebuchet MS"/>
              </a:rPr>
              <a:t> der </a:t>
            </a:r>
            <a:r>
              <a:rPr lang="en-US" sz="2400" b="0" dirty="0" err="1" smtClean="0">
                <a:solidFill>
                  <a:schemeClr val="bg1"/>
                </a:solidFill>
                <a:latin typeface="Trebuchet MS"/>
              </a:rPr>
              <a:t>beiden</a:t>
            </a:r>
            <a:r>
              <a:rPr lang="en-US" sz="2400" b="0" dirty="0" smtClean="0">
                <a:solidFill>
                  <a:schemeClr val="bg1"/>
                </a:solidFill>
                <a:latin typeface="Trebuchet MS"/>
              </a:rPr>
              <a:t> </a:t>
            </a:r>
            <a:r>
              <a:rPr lang="en-US" sz="2400" b="0" dirty="0" err="1" smtClean="0">
                <a:solidFill>
                  <a:schemeClr val="bg1"/>
                </a:solidFill>
                <a:latin typeface="Trebuchet MS"/>
              </a:rPr>
              <a:t>Galaxienhaufen</a:t>
            </a:r>
            <a:r>
              <a:rPr lang="en-US" sz="2400" b="0" dirty="0" smtClean="0">
                <a:solidFill>
                  <a:schemeClr val="bg1"/>
                </a:solidFill>
                <a:latin typeface="Trebuchet MS"/>
              </a:rPr>
              <a:t> </a:t>
            </a:r>
            <a:r>
              <a:rPr lang="en-US" sz="2400" b="0" dirty="0" err="1" smtClean="0">
                <a:solidFill>
                  <a:schemeClr val="bg1"/>
                </a:solidFill>
                <a:latin typeface="Trebuchet MS"/>
              </a:rPr>
              <a:t>sich</a:t>
            </a:r>
            <a:r>
              <a:rPr lang="en-US" sz="2400" b="0" dirty="0" smtClean="0">
                <a:solidFill>
                  <a:schemeClr val="bg1"/>
                </a:solidFill>
                <a:latin typeface="Trebuchet MS"/>
              </a:rPr>
              <a:t> </a:t>
            </a:r>
            <a:r>
              <a:rPr lang="en-US" sz="2400" b="0" dirty="0" err="1" smtClean="0">
                <a:solidFill>
                  <a:schemeClr val="bg1"/>
                </a:solidFill>
                <a:latin typeface="Trebuchet MS"/>
              </a:rPr>
              <a:t>ungehindert</a:t>
            </a:r>
            <a:r>
              <a:rPr lang="en-US" sz="2400" b="0" dirty="0" smtClean="0">
                <a:solidFill>
                  <a:schemeClr val="bg1"/>
                </a:solidFill>
                <a:latin typeface="Trebuchet MS"/>
              </a:rPr>
              <a:t> </a:t>
            </a:r>
            <a:r>
              <a:rPr lang="en-US" sz="2400" b="0" dirty="0" err="1" smtClean="0">
                <a:solidFill>
                  <a:schemeClr val="bg1"/>
                </a:solidFill>
                <a:latin typeface="Trebuchet MS"/>
              </a:rPr>
              <a:t>weiterbewegen</a:t>
            </a:r>
            <a:r>
              <a:rPr lang="en-US" sz="2400" b="0" dirty="0" smtClean="0">
                <a:solidFill>
                  <a:schemeClr val="bg1"/>
                </a:solidFill>
                <a:latin typeface="Trebuchet MS"/>
              </a:rPr>
              <a:t> </a:t>
            </a:r>
            <a:r>
              <a:rPr lang="en-US" sz="2400" b="0" dirty="0" err="1" smtClean="0">
                <a:solidFill>
                  <a:schemeClr val="bg1"/>
                </a:solidFill>
                <a:latin typeface="Trebuchet MS"/>
              </a:rPr>
              <a:t>konnte</a:t>
            </a:r>
            <a:r>
              <a:rPr lang="en-US" sz="2400" b="0" dirty="0" smtClean="0">
                <a:solidFill>
                  <a:schemeClr val="bg1"/>
                </a:solidFill>
                <a:latin typeface="Trebuchet MS"/>
              </a:rPr>
              <a:t>. </a:t>
            </a:r>
            <a:endParaRPr lang="en-US" sz="2400" b="0" dirty="0">
              <a:solidFill>
                <a:srgbClr val="0060BF"/>
              </a:solidFill>
              <a:latin typeface="Trebuchet MS"/>
            </a:endParaRPr>
          </a:p>
        </p:txBody>
      </p:sp>
      <p:sp>
        <p:nvSpPr>
          <p:cNvPr id="19" name="Rectangle 7"/>
          <p:cNvSpPr txBox="1">
            <a:spLocks noChangeArrowheads="1"/>
          </p:cNvSpPr>
          <p:nvPr/>
        </p:nvSpPr>
        <p:spPr bwMode="auto">
          <a:xfrm>
            <a:off x="939007" y="464077"/>
            <a:ext cx="8224044" cy="476250"/>
          </a:xfrm>
          <a:prstGeom prst="rect">
            <a:avLst/>
          </a:prstGeom>
          <a:gradFill flip="none" rotWithShape="1">
            <a:gsLst>
              <a:gs pos="100000">
                <a:srgbClr val="785B8E"/>
              </a:gs>
              <a:gs pos="0">
                <a:srgbClr val="FFFFFF"/>
              </a:gs>
            </a:gsLst>
            <a:lin ang="0" scaled="1"/>
            <a:tileRect/>
          </a:gradFill>
          <a:ln>
            <a:miter lim="800000"/>
            <a:headEnd/>
            <a:tailEnd/>
          </a:ln>
        </p:spPr>
        <p:txBody>
          <a:bodyPr anchor="ctr">
            <a:prstTxWarp prst="textNoShape">
              <a:avLst/>
            </a:prstTxWarp>
          </a:bodyPr>
          <a:lstStyle/>
          <a:p>
            <a:pPr algn="ctr">
              <a:defRPr/>
            </a:pPr>
            <a:r>
              <a:rPr lang="en-US" sz="2800" kern="0" dirty="0" err="1" smtClean="0">
                <a:solidFill>
                  <a:srgbClr val="000090"/>
                </a:solidFill>
                <a:latin typeface="Trebuchet MS"/>
              </a:rPr>
              <a:t>Erster</a:t>
            </a:r>
            <a:r>
              <a:rPr lang="en-US" sz="2800" kern="0" dirty="0" smtClean="0">
                <a:solidFill>
                  <a:srgbClr val="000090"/>
                </a:solidFill>
                <a:latin typeface="Trebuchet MS"/>
              </a:rPr>
              <a:t> </a:t>
            </a:r>
            <a:r>
              <a:rPr lang="en-US" sz="2800" kern="0" dirty="0" err="1" smtClean="0">
                <a:solidFill>
                  <a:srgbClr val="000090"/>
                </a:solidFill>
                <a:latin typeface="Trebuchet MS"/>
              </a:rPr>
              <a:t>direkter</a:t>
            </a:r>
            <a:r>
              <a:rPr lang="en-US" sz="2800" kern="0" dirty="0" smtClean="0">
                <a:solidFill>
                  <a:srgbClr val="000090"/>
                </a:solidFill>
                <a:latin typeface="Trebuchet MS"/>
              </a:rPr>
              <a:t> </a:t>
            </a:r>
            <a:r>
              <a:rPr lang="en-US" sz="2800" kern="0" dirty="0" err="1" smtClean="0">
                <a:solidFill>
                  <a:srgbClr val="000090"/>
                </a:solidFill>
                <a:latin typeface="Trebuchet MS"/>
              </a:rPr>
              <a:t>Nachweis</a:t>
            </a:r>
            <a:r>
              <a:rPr lang="en-US" sz="2800" kern="0" dirty="0" smtClean="0">
                <a:solidFill>
                  <a:srgbClr val="000090"/>
                </a:solidFill>
                <a:latin typeface="Trebuchet MS"/>
              </a:rPr>
              <a:t> </a:t>
            </a:r>
            <a:r>
              <a:rPr lang="en-US" sz="2800" kern="0" dirty="0" err="1" smtClean="0">
                <a:solidFill>
                  <a:srgbClr val="000090"/>
                </a:solidFill>
                <a:latin typeface="Trebuchet MS"/>
              </a:rPr>
              <a:t>der</a:t>
            </a:r>
            <a:r>
              <a:rPr lang="en-US" sz="2800" kern="0" dirty="0" smtClean="0">
                <a:solidFill>
                  <a:srgbClr val="000090"/>
                </a:solidFill>
                <a:latin typeface="Trebuchet MS"/>
              </a:rPr>
              <a:t> </a:t>
            </a:r>
            <a:r>
              <a:rPr lang="en-US" sz="2800" kern="0" dirty="0" err="1" smtClean="0">
                <a:solidFill>
                  <a:srgbClr val="000090"/>
                </a:solidFill>
                <a:latin typeface="Trebuchet MS"/>
              </a:rPr>
              <a:t>dunklen</a:t>
            </a:r>
            <a:r>
              <a:rPr lang="en-US" sz="2800" kern="0" dirty="0" smtClean="0">
                <a:solidFill>
                  <a:srgbClr val="000090"/>
                </a:solidFill>
                <a:latin typeface="Trebuchet MS"/>
              </a:rPr>
              <a:t> </a:t>
            </a:r>
            <a:r>
              <a:rPr lang="en-US" sz="2800" kern="0" dirty="0" err="1" smtClean="0">
                <a:solidFill>
                  <a:srgbClr val="000090"/>
                </a:solidFill>
                <a:latin typeface="Trebuchet MS"/>
              </a:rPr>
              <a:t>Materie</a:t>
            </a:r>
            <a:endParaRPr lang="en-US" sz="2800" b="1" kern="0" dirty="0">
              <a:solidFill>
                <a:srgbClr val="000090"/>
              </a:solidFill>
              <a:latin typeface="Trebuchet MS"/>
            </a:endParaRPr>
          </a:p>
        </p:txBody>
      </p:sp>
      <p:pic>
        <p:nvPicPr>
          <p:cNvPr id="16" name="Picture 15" descr="300px-NASA_logo.svg.png"/>
          <p:cNvPicPr>
            <a:picLocks noChangeAspect="1"/>
          </p:cNvPicPr>
          <p:nvPr/>
        </p:nvPicPr>
        <p:blipFill>
          <a:blip r:embed="rId5"/>
          <a:stretch>
            <a:fillRect/>
          </a:stretch>
        </p:blipFill>
        <p:spPr>
          <a:xfrm>
            <a:off x="390960" y="254000"/>
            <a:ext cx="956235" cy="812800"/>
          </a:xfrm>
          <a:prstGeom prst="rect">
            <a:avLst/>
          </a:prstGeom>
        </p:spPr>
      </p:pic>
      <p:sp>
        <p:nvSpPr>
          <p:cNvPr id="13"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679508" y="1100677"/>
            <a:ext cx="8312101" cy="1384995"/>
          </a:xfrm>
          <a:prstGeom prst="rect">
            <a:avLst/>
          </a:prstGeom>
          <a:noFill/>
          <a:ln w="9525">
            <a:noFill/>
            <a:miter lim="800000"/>
            <a:headEnd/>
            <a:tailEnd/>
          </a:ln>
        </p:spPr>
        <p:txBody>
          <a:bodyPr wrap="square">
            <a:prstTxWarp prst="textNoShape">
              <a:avLst/>
            </a:prstTxWarp>
            <a:spAutoFit/>
          </a:bodyPr>
          <a:lstStyle/>
          <a:p>
            <a:r>
              <a:rPr lang="en-US" sz="2800" dirty="0" smtClean="0">
                <a:solidFill>
                  <a:schemeClr val="bg1">
                    <a:lumMod val="85000"/>
                  </a:schemeClr>
                </a:solidFill>
                <a:latin typeface="Trebuchet MS"/>
              </a:rPr>
              <a:t>WIMPS (weakly interacting massive particles, </a:t>
            </a:r>
          </a:p>
          <a:p>
            <a:r>
              <a:rPr lang="en-US" sz="2800" dirty="0" smtClean="0">
                <a:solidFill>
                  <a:schemeClr val="bg1">
                    <a:lumMod val="85000"/>
                  </a:schemeClr>
                </a:solidFill>
                <a:latin typeface="Trebuchet MS"/>
              </a:rPr>
              <a:t>MACHOS (massive astrophysical compact halo objects), … ?</a:t>
            </a:r>
            <a:r>
              <a:rPr lang="en-US" sz="2800" b="0" dirty="0" smtClean="0">
                <a:solidFill>
                  <a:schemeClr val="bg1">
                    <a:lumMod val="85000"/>
                  </a:schemeClr>
                </a:solidFill>
                <a:latin typeface="Trebuchet MS"/>
              </a:rPr>
              <a:t> </a:t>
            </a:r>
            <a:endParaRPr lang="en-US" sz="2800" b="0" dirty="0">
              <a:solidFill>
                <a:schemeClr val="bg1">
                  <a:lumMod val="85000"/>
                </a:schemeClr>
              </a:solidFill>
              <a:latin typeface="Trebuchet MS"/>
            </a:endParaRPr>
          </a:p>
        </p:txBody>
      </p:sp>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34</a:t>
            </a:fld>
            <a:endParaRPr lang="en-US" b="0" dirty="0">
              <a:solidFill>
                <a:schemeClr val="bg1"/>
              </a:solidFill>
            </a:endParaRPr>
          </a:p>
        </p:txBody>
      </p:sp>
      <p:sp>
        <p:nvSpPr>
          <p:cNvPr id="12" name="Rectangle 7"/>
          <p:cNvSpPr txBox="1">
            <a:spLocks noChangeArrowheads="1"/>
          </p:cNvSpPr>
          <p:nvPr/>
        </p:nvSpPr>
        <p:spPr bwMode="auto">
          <a:xfrm>
            <a:off x="854342"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chemeClr val="tx1">
                    <a:lumMod val="85000"/>
                    <a:lumOff val="15000"/>
                  </a:schemeClr>
                </a:solidFill>
                <a:latin typeface="Trebuchet MS"/>
              </a:rPr>
              <a:t>Was </a:t>
            </a:r>
            <a:r>
              <a:rPr lang="en-US" sz="2800" kern="0" dirty="0" err="1" smtClean="0">
                <a:solidFill>
                  <a:schemeClr val="tx1">
                    <a:lumMod val="85000"/>
                    <a:lumOff val="15000"/>
                  </a:schemeClr>
                </a:solidFill>
                <a:latin typeface="Trebuchet MS"/>
              </a:rPr>
              <a:t>ist</a:t>
            </a:r>
            <a:r>
              <a:rPr lang="en-US" sz="2800" kern="0" dirty="0" smtClean="0">
                <a:solidFill>
                  <a:schemeClr val="tx1">
                    <a:lumMod val="85000"/>
                    <a:lumOff val="15000"/>
                  </a:schemeClr>
                </a:solidFill>
                <a:latin typeface="Trebuchet MS"/>
              </a:rPr>
              <a:t> die </a:t>
            </a:r>
            <a:r>
              <a:rPr lang="en-US" sz="2800" kern="0" dirty="0" err="1" smtClean="0">
                <a:solidFill>
                  <a:schemeClr val="tx1">
                    <a:lumMod val="85000"/>
                    <a:lumOff val="15000"/>
                  </a:schemeClr>
                </a:solidFill>
                <a:latin typeface="Trebuchet MS"/>
              </a:rPr>
              <a:t>dunkle</a:t>
            </a:r>
            <a:r>
              <a:rPr lang="en-US" sz="2800" kern="0" dirty="0" smtClean="0">
                <a:solidFill>
                  <a:schemeClr val="tx1">
                    <a:lumMod val="85000"/>
                    <a:lumOff val="15000"/>
                  </a:schemeClr>
                </a:solidFill>
                <a:latin typeface="Trebuchet MS"/>
              </a:rPr>
              <a:t> </a:t>
            </a:r>
            <a:r>
              <a:rPr lang="en-US" sz="2800" kern="0" dirty="0" err="1" smtClean="0">
                <a:solidFill>
                  <a:schemeClr val="tx1">
                    <a:lumMod val="85000"/>
                    <a:lumOff val="15000"/>
                  </a:schemeClr>
                </a:solidFill>
                <a:latin typeface="Trebuchet MS"/>
              </a:rPr>
              <a:t>Materie</a:t>
            </a:r>
            <a:r>
              <a:rPr lang="en-US" sz="2800" kern="0" dirty="0" smtClean="0">
                <a:solidFill>
                  <a:schemeClr val="tx1">
                    <a:lumMod val="85000"/>
                    <a:lumOff val="15000"/>
                  </a:schemeClr>
                </a:solidFill>
                <a:latin typeface="Trebuchet MS"/>
              </a:rPr>
              <a:t> ?</a:t>
            </a:r>
            <a:endParaRPr lang="en-US" sz="2800" b="1" kern="0" dirty="0">
              <a:solidFill>
                <a:schemeClr val="tx1">
                  <a:lumMod val="85000"/>
                  <a:lumOff val="15000"/>
                </a:schemeClr>
              </a:solidFill>
              <a:latin typeface="Trebuchet MS"/>
            </a:endParaRPr>
          </a:p>
        </p:txBody>
      </p:sp>
      <p:sp>
        <p:nvSpPr>
          <p:cNvPr id="10" name="Rectangle 6"/>
          <p:cNvSpPr>
            <a:spLocks noChangeArrowheads="1"/>
          </p:cNvSpPr>
          <p:nvPr/>
        </p:nvSpPr>
        <p:spPr bwMode="auto">
          <a:xfrm>
            <a:off x="463566" y="5783800"/>
            <a:ext cx="8675296"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EFA03A"/>
                </a:solidFill>
                <a:latin typeface="Trebuchet MS"/>
              </a:rPr>
              <a:t>… </a:t>
            </a:r>
            <a:r>
              <a:rPr lang="en-US" sz="2800" dirty="0" err="1" smtClean="0">
                <a:solidFill>
                  <a:srgbClr val="EFA03A"/>
                </a:solidFill>
                <a:latin typeface="Trebuchet MS"/>
              </a:rPr>
              <a:t>Verbindung</a:t>
            </a:r>
            <a:r>
              <a:rPr lang="en-US" sz="2800" dirty="0" smtClean="0">
                <a:solidFill>
                  <a:srgbClr val="EFA03A"/>
                </a:solidFill>
                <a:latin typeface="Trebuchet MS"/>
              </a:rPr>
              <a:t> von </a:t>
            </a:r>
            <a:r>
              <a:rPr lang="en-US" sz="2800" dirty="0" err="1">
                <a:solidFill>
                  <a:srgbClr val="EFA03A"/>
                </a:solidFill>
                <a:latin typeface="Trebuchet MS"/>
              </a:rPr>
              <a:t>Astrophysik</a:t>
            </a:r>
            <a:r>
              <a:rPr lang="en-US" sz="2800" dirty="0">
                <a:solidFill>
                  <a:srgbClr val="EFA03A"/>
                </a:solidFill>
                <a:latin typeface="Trebuchet MS"/>
              </a:rPr>
              <a:t> und </a:t>
            </a:r>
            <a:r>
              <a:rPr lang="en-US" sz="2800" dirty="0" err="1">
                <a:solidFill>
                  <a:srgbClr val="EFA03A"/>
                </a:solidFill>
                <a:latin typeface="Trebuchet MS"/>
              </a:rPr>
              <a:t>Teilchenphysik</a:t>
            </a:r>
            <a:r>
              <a:rPr lang="en-US" sz="2800" dirty="0">
                <a:solidFill>
                  <a:srgbClr val="EFA03A"/>
                </a:solidFill>
                <a:latin typeface="Trebuchet MS"/>
              </a:rPr>
              <a:t>!</a:t>
            </a:r>
          </a:p>
        </p:txBody>
      </p:sp>
      <p:sp>
        <p:nvSpPr>
          <p:cNvPr id="13" name="Rectangle 9"/>
          <p:cNvSpPr>
            <a:spLocks noChangeArrowheads="1"/>
          </p:cNvSpPr>
          <p:nvPr/>
        </p:nvSpPr>
        <p:spPr bwMode="auto">
          <a:xfrm>
            <a:off x="679456" y="2690816"/>
            <a:ext cx="8125883" cy="3785652"/>
          </a:xfrm>
          <a:prstGeom prst="rect">
            <a:avLst/>
          </a:prstGeom>
          <a:noFill/>
          <a:ln w="9525">
            <a:noFill/>
            <a:miter lim="800000"/>
            <a:headEnd/>
            <a:tailEnd/>
          </a:ln>
        </p:spPr>
        <p:txBody>
          <a:bodyPr wrap="square">
            <a:prstTxWarp prst="textNoShape">
              <a:avLst/>
            </a:prstTxWarp>
            <a:spAutoFit/>
          </a:bodyPr>
          <a:lstStyle/>
          <a:p>
            <a:r>
              <a:rPr lang="en-GB" sz="2400" dirty="0" err="1" smtClean="0">
                <a:solidFill>
                  <a:schemeClr val="bg1"/>
                </a:solidFill>
                <a:latin typeface="Trebuchet MS"/>
              </a:rPr>
              <a:t>Supersymmetrie</a:t>
            </a:r>
            <a:r>
              <a:rPr lang="en-GB" sz="2400" dirty="0" smtClean="0">
                <a:solidFill>
                  <a:schemeClr val="bg1"/>
                </a:solidFill>
                <a:latin typeface="Trebuchet MS"/>
              </a:rPr>
              <a:t> </a:t>
            </a:r>
            <a:r>
              <a:rPr lang="en-GB" sz="2400" dirty="0" err="1" smtClean="0">
                <a:solidFill>
                  <a:schemeClr val="bg1"/>
                </a:solidFill>
                <a:latin typeface="Trebuchet MS"/>
              </a:rPr>
              <a:t>sagt</a:t>
            </a:r>
            <a:r>
              <a:rPr lang="en-GB" sz="2400" dirty="0" smtClean="0">
                <a:solidFill>
                  <a:schemeClr val="bg1"/>
                </a:solidFill>
                <a:latin typeface="Trebuchet MS"/>
              </a:rPr>
              <a:t> </a:t>
            </a:r>
            <a:r>
              <a:rPr lang="en-GB" sz="2400" dirty="0" err="1" smtClean="0">
                <a:solidFill>
                  <a:schemeClr val="bg1"/>
                </a:solidFill>
                <a:latin typeface="Trebuchet MS"/>
              </a:rPr>
              <a:t>ein</a:t>
            </a:r>
            <a:r>
              <a:rPr lang="en-GB" sz="2400" dirty="0" smtClean="0">
                <a:solidFill>
                  <a:schemeClr val="bg1"/>
                </a:solidFill>
                <a:latin typeface="Trebuchet MS"/>
              </a:rPr>
              <a:t> </a:t>
            </a:r>
            <a:r>
              <a:rPr lang="en-GB" sz="2400" dirty="0" err="1" smtClean="0">
                <a:solidFill>
                  <a:schemeClr val="bg1"/>
                </a:solidFill>
                <a:latin typeface="Trebuchet MS"/>
              </a:rPr>
              <a:t>Teilchen</a:t>
            </a:r>
            <a:r>
              <a:rPr lang="en-GB" sz="2400" dirty="0" smtClean="0">
                <a:solidFill>
                  <a:schemeClr val="bg1"/>
                </a:solidFill>
                <a:latin typeface="Trebuchet MS"/>
              </a:rPr>
              <a:t> </a:t>
            </a:r>
            <a:r>
              <a:rPr lang="en-GB" sz="2400" dirty="0" err="1" smtClean="0">
                <a:solidFill>
                  <a:schemeClr val="bg1"/>
                </a:solidFill>
                <a:latin typeface="Trebuchet MS"/>
              </a:rPr>
              <a:t>voraus</a:t>
            </a:r>
            <a:r>
              <a:rPr lang="en-GB" sz="2400" dirty="0" smtClean="0">
                <a:solidFill>
                  <a:schemeClr val="bg1"/>
                </a:solidFill>
                <a:latin typeface="Trebuchet MS"/>
              </a:rPr>
              <a:t>, das </a:t>
            </a:r>
          </a:p>
          <a:p>
            <a:r>
              <a:rPr lang="en-GB" sz="2400" dirty="0" err="1" smtClean="0">
                <a:solidFill>
                  <a:schemeClr val="bg1"/>
                </a:solidFill>
                <a:latin typeface="Trebuchet MS"/>
              </a:rPr>
              <a:t>ein</a:t>
            </a:r>
            <a:r>
              <a:rPr lang="en-GB" sz="2400" dirty="0" smtClean="0">
                <a:solidFill>
                  <a:schemeClr val="bg1"/>
                </a:solidFill>
                <a:latin typeface="Trebuchet MS"/>
              </a:rPr>
              <a:t> WIMP </a:t>
            </a:r>
            <a:r>
              <a:rPr lang="en-GB" sz="2400" dirty="0" err="1" smtClean="0">
                <a:solidFill>
                  <a:schemeClr val="bg1"/>
                </a:solidFill>
                <a:latin typeface="Trebuchet MS"/>
              </a:rPr>
              <a:t>sein</a:t>
            </a:r>
            <a:r>
              <a:rPr lang="en-GB" sz="2400" dirty="0" smtClean="0">
                <a:solidFill>
                  <a:schemeClr val="bg1"/>
                </a:solidFill>
                <a:latin typeface="Trebuchet MS"/>
              </a:rPr>
              <a:t> </a:t>
            </a:r>
            <a:r>
              <a:rPr lang="en-GB" sz="2400" dirty="0" err="1" smtClean="0">
                <a:solidFill>
                  <a:schemeClr val="bg1"/>
                </a:solidFill>
                <a:latin typeface="Trebuchet MS"/>
              </a:rPr>
              <a:t>könnte</a:t>
            </a:r>
            <a:r>
              <a:rPr lang="en-GB" sz="2400" dirty="0" smtClean="0">
                <a:solidFill>
                  <a:schemeClr val="bg1"/>
                </a:solidFill>
                <a:latin typeface="Trebuchet MS"/>
              </a:rPr>
              <a:t>: das </a:t>
            </a:r>
            <a:r>
              <a:rPr lang="en-GB" sz="2400" dirty="0" err="1" smtClean="0">
                <a:solidFill>
                  <a:schemeClr val="bg1"/>
                </a:solidFill>
                <a:latin typeface="Trebuchet MS"/>
              </a:rPr>
              <a:t>leichteste</a:t>
            </a:r>
            <a:r>
              <a:rPr lang="en-GB" sz="2400" dirty="0" smtClean="0">
                <a:solidFill>
                  <a:srgbClr val="000094"/>
                </a:solidFill>
                <a:latin typeface="Trebuchet MS"/>
              </a:rPr>
              <a:t> </a:t>
            </a:r>
            <a:r>
              <a:rPr lang="en-GB" sz="2400" dirty="0" err="1" smtClean="0">
                <a:solidFill>
                  <a:srgbClr val="EBD714"/>
                </a:solidFill>
                <a:latin typeface="Trebuchet MS"/>
              </a:rPr>
              <a:t>Neutralino</a:t>
            </a:r>
            <a:endParaRPr lang="en-GB" sz="2400" dirty="0" smtClean="0">
              <a:solidFill>
                <a:srgbClr val="EBD714"/>
              </a:solidFill>
              <a:latin typeface="Trebuchet MS"/>
            </a:endParaRPr>
          </a:p>
          <a:p>
            <a:endParaRPr lang="en-GB" sz="2400" dirty="0" smtClean="0">
              <a:solidFill>
                <a:srgbClr val="000094"/>
              </a:solidFill>
              <a:latin typeface="Trebuchet MS"/>
            </a:endParaRPr>
          </a:p>
          <a:p>
            <a:r>
              <a:rPr lang="en-GB" sz="2400" dirty="0" smtClean="0">
                <a:solidFill>
                  <a:schemeClr val="bg1"/>
                </a:solidFill>
                <a:latin typeface="Trebuchet MS"/>
              </a:rPr>
              <a:t>MACHOS </a:t>
            </a:r>
            <a:r>
              <a:rPr lang="en-GB" sz="2400" dirty="0" err="1" smtClean="0">
                <a:solidFill>
                  <a:schemeClr val="bg1"/>
                </a:solidFill>
                <a:latin typeface="Trebuchet MS"/>
              </a:rPr>
              <a:t>sind</a:t>
            </a:r>
            <a:r>
              <a:rPr lang="en-GB" sz="2400" dirty="0" smtClean="0">
                <a:solidFill>
                  <a:schemeClr val="bg1"/>
                </a:solidFill>
                <a:latin typeface="Trebuchet MS"/>
              </a:rPr>
              <a:t> </a:t>
            </a:r>
            <a:r>
              <a:rPr lang="en-GB" sz="2400" dirty="0" err="1" smtClean="0">
                <a:solidFill>
                  <a:schemeClr val="bg1"/>
                </a:solidFill>
                <a:latin typeface="Trebuchet MS"/>
              </a:rPr>
              <a:t>astronomische</a:t>
            </a:r>
            <a:r>
              <a:rPr lang="en-GB" sz="2400" dirty="0" smtClean="0">
                <a:solidFill>
                  <a:schemeClr val="bg1"/>
                </a:solidFill>
                <a:latin typeface="Trebuchet MS"/>
              </a:rPr>
              <a:t> </a:t>
            </a:r>
            <a:r>
              <a:rPr lang="en-GB" sz="2400" dirty="0" err="1" smtClean="0">
                <a:solidFill>
                  <a:schemeClr val="bg1"/>
                </a:solidFill>
                <a:latin typeface="Trebuchet MS"/>
              </a:rPr>
              <a:t>Objekte</a:t>
            </a:r>
            <a:r>
              <a:rPr lang="en-GB" sz="2400" dirty="0" smtClean="0">
                <a:solidFill>
                  <a:schemeClr val="bg1"/>
                </a:solidFill>
                <a:latin typeface="Trebuchet MS"/>
              </a:rPr>
              <a:t> </a:t>
            </a:r>
            <a:r>
              <a:rPr lang="en-GB" sz="2400" dirty="0" err="1" smtClean="0">
                <a:solidFill>
                  <a:schemeClr val="bg1"/>
                </a:solidFill>
                <a:latin typeface="Trebuchet MS"/>
              </a:rPr>
              <a:t>aus</a:t>
            </a:r>
            <a:r>
              <a:rPr lang="en-GB" sz="2400" dirty="0" smtClean="0">
                <a:solidFill>
                  <a:schemeClr val="bg1"/>
                </a:solidFill>
                <a:latin typeface="Trebuchet MS"/>
              </a:rPr>
              <a:t> </a:t>
            </a:r>
            <a:r>
              <a:rPr lang="en-GB" sz="2400" dirty="0" err="1" smtClean="0">
                <a:solidFill>
                  <a:schemeClr val="bg1"/>
                </a:solidFill>
                <a:latin typeface="Trebuchet MS"/>
              </a:rPr>
              <a:t>normaler</a:t>
            </a:r>
            <a:r>
              <a:rPr lang="en-GB" sz="2400" dirty="0" smtClean="0">
                <a:solidFill>
                  <a:schemeClr val="bg1"/>
                </a:solidFill>
                <a:latin typeface="Trebuchet MS"/>
              </a:rPr>
              <a:t> (</a:t>
            </a:r>
            <a:r>
              <a:rPr lang="en-GB" sz="2400" dirty="0" err="1" smtClean="0">
                <a:solidFill>
                  <a:schemeClr val="bg1"/>
                </a:solidFill>
                <a:latin typeface="Trebuchet MS"/>
              </a:rPr>
              <a:t>baryonischer</a:t>
            </a:r>
            <a:r>
              <a:rPr lang="en-GB" sz="2400" dirty="0" smtClean="0">
                <a:solidFill>
                  <a:schemeClr val="bg1"/>
                </a:solidFill>
                <a:latin typeface="Trebuchet MS"/>
              </a:rPr>
              <a:t>) </a:t>
            </a:r>
            <a:r>
              <a:rPr lang="en-GB" sz="2400" dirty="0" err="1" smtClean="0">
                <a:solidFill>
                  <a:schemeClr val="bg1"/>
                </a:solidFill>
                <a:latin typeface="Trebuchet MS"/>
              </a:rPr>
              <a:t>Materie</a:t>
            </a:r>
            <a:r>
              <a:rPr lang="en-GB" sz="2400" dirty="0" smtClean="0">
                <a:solidFill>
                  <a:schemeClr val="bg1"/>
                </a:solidFill>
                <a:latin typeface="Trebuchet MS"/>
              </a:rPr>
              <a:t> </a:t>
            </a:r>
            <a:r>
              <a:rPr lang="en-GB" sz="2400" dirty="0" err="1" smtClean="0">
                <a:solidFill>
                  <a:schemeClr val="bg1"/>
                </a:solidFill>
                <a:latin typeface="Trebuchet MS"/>
              </a:rPr>
              <a:t>wie</a:t>
            </a:r>
            <a:r>
              <a:rPr lang="en-GB" sz="2400" dirty="0" smtClean="0">
                <a:solidFill>
                  <a:schemeClr val="bg1"/>
                </a:solidFill>
                <a:latin typeface="Trebuchet MS"/>
              </a:rPr>
              <a:t>:</a:t>
            </a:r>
          </a:p>
          <a:p>
            <a:r>
              <a:rPr lang="en-GB" sz="2400" dirty="0" err="1" smtClean="0">
                <a:solidFill>
                  <a:srgbClr val="EBD714"/>
                </a:solidFill>
                <a:latin typeface="Trebuchet MS"/>
              </a:rPr>
              <a:t>Braune</a:t>
            </a:r>
            <a:r>
              <a:rPr lang="en-GB" sz="2400" dirty="0" smtClean="0">
                <a:solidFill>
                  <a:srgbClr val="EBD714"/>
                </a:solidFill>
                <a:latin typeface="Trebuchet MS"/>
              </a:rPr>
              <a:t> und </a:t>
            </a:r>
            <a:r>
              <a:rPr lang="en-GB" sz="2400" dirty="0" err="1" smtClean="0">
                <a:solidFill>
                  <a:srgbClr val="EBD714"/>
                </a:solidFill>
                <a:latin typeface="Trebuchet MS"/>
              </a:rPr>
              <a:t>weiße</a:t>
            </a:r>
            <a:r>
              <a:rPr lang="en-GB" sz="2400" dirty="0" smtClean="0">
                <a:solidFill>
                  <a:srgbClr val="EBD714"/>
                </a:solidFill>
                <a:latin typeface="Trebuchet MS"/>
              </a:rPr>
              <a:t> </a:t>
            </a:r>
            <a:r>
              <a:rPr lang="en-GB" sz="2400" dirty="0" err="1" smtClean="0">
                <a:solidFill>
                  <a:srgbClr val="EBD714"/>
                </a:solidFill>
                <a:latin typeface="Trebuchet MS"/>
              </a:rPr>
              <a:t>Zwerge</a:t>
            </a:r>
            <a:r>
              <a:rPr lang="en-GB" sz="2400" dirty="0" smtClean="0">
                <a:solidFill>
                  <a:srgbClr val="000090"/>
                </a:solidFill>
                <a:latin typeface="Trebuchet MS"/>
              </a:rPr>
              <a:t> </a:t>
            </a:r>
            <a:r>
              <a:rPr lang="en-GB" sz="2400" dirty="0" smtClean="0">
                <a:solidFill>
                  <a:schemeClr val="bg1"/>
                </a:solidFill>
                <a:latin typeface="Trebuchet MS"/>
              </a:rPr>
              <a:t>(</a:t>
            </a:r>
            <a:r>
              <a:rPr lang="en-GB" sz="2400" dirty="0" err="1" smtClean="0">
                <a:solidFill>
                  <a:schemeClr val="bg1"/>
                </a:solidFill>
                <a:latin typeface="Trebuchet MS"/>
              </a:rPr>
              <a:t>z.B</a:t>
            </a:r>
            <a:r>
              <a:rPr lang="en-GB" sz="2400" dirty="0" smtClean="0">
                <a:solidFill>
                  <a:schemeClr val="bg1"/>
                </a:solidFill>
                <a:latin typeface="Trebuchet MS"/>
              </a:rPr>
              <a:t>. Supernovae </a:t>
            </a:r>
            <a:r>
              <a:rPr lang="en-GB" sz="2400" dirty="0" err="1" smtClean="0">
                <a:solidFill>
                  <a:schemeClr val="bg1"/>
                </a:solidFill>
                <a:latin typeface="Trebuchet MS"/>
              </a:rPr>
              <a:t>Ia</a:t>
            </a:r>
            <a:r>
              <a:rPr lang="en-GB" sz="2400" dirty="0" smtClean="0">
                <a:solidFill>
                  <a:schemeClr val="bg1"/>
                </a:solidFill>
                <a:latin typeface="Trebuchet MS"/>
              </a:rPr>
              <a:t>)</a:t>
            </a:r>
          </a:p>
          <a:p>
            <a:r>
              <a:rPr lang="en-GB" sz="2400" dirty="0" err="1" smtClean="0">
                <a:solidFill>
                  <a:srgbClr val="EBD714"/>
                </a:solidFill>
                <a:latin typeface="Trebuchet MS"/>
              </a:rPr>
              <a:t>Neutronensterne</a:t>
            </a:r>
            <a:r>
              <a:rPr lang="en-GB" sz="2400" dirty="0" smtClean="0">
                <a:solidFill>
                  <a:schemeClr val="accent5">
                    <a:lumMod val="50000"/>
                  </a:schemeClr>
                </a:solidFill>
                <a:latin typeface="Trebuchet MS"/>
              </a:rPr>
              <a:t> </a:t>
            </a:r>
            <a:r>
              <a:rPr lang="en-GB" sz="2400" dirty="0" smtClean="0">
                <a:solidFill>
                  <a:schemeClr val="bg1"/>
                </a:solidFill>
                <a:latin typeface="Trebuchet MS"/>
              </a:rPr>
              <a:t>(</a:t>
            </a:r>
            <a:r>
              <a:rPr lang="en-GB" sz="2400" dirty="0" err="1" smtClean="0">
                <a:solidFill>
                  <a:schemeClr val="bg1"/>
                </a:solidFill>
                <a:latin typeface="Trebuchet MS"/>
              </a:rPr>
              <a:t>Kollaps</a:t>
            </a:r>
            <a:r>
              <a:rPr lang="en-GB" sz="2400" dirty="0" smtClean="0">
                <a:solidFill>
                  <a:schemeClr val="bg1"/>
                </a:solidFill>
                <a:latin typeface="Trebuchet MS"/>
              </a:rPr>
              <a:t> </a:t>
            </a:r>
            <a:r>
              <a:rPr lang="en-GB" sz="2400" dirty="0" err="1" smtClean="0">
                <a:solidFill>
                  <a:schemeClr val="bg1"/>
                </a:solidFill>
                <a:latin typeface="Trebuchet MS"/>
              </a:rPr>
              <a:t>nach</a:t>
            </a:r>
            <a:r>
              <a:rPr lang="en-GB" sz="2400" dirty="0" smtClean="0">
                <a:solidFill>
                  <a:schemeClr val="bg1"/>
                </a:solidFill>
                <a:latin typeface="Trebuchet MS"/>
              </a:rPr>
              <a:t> Supernova-Explosion)</a:t>
            </a:r>
          </a:p>
          <a:p>
            <a:r>
              <a:rPr lang="en-GB" sz="2400" dirty="0" err="1" smtClean="0">
                <a:solidFill>
                  <a:srgbClr val="EBD714"/>
                </a:solidFill>
                <a:latin typeface="Trebuchet MS"/>
              </a:rPr>
              <a:t>Schwarze</a:t>
            </a:r>
            <a:r>
              <a:rPr lang="en-GB" sz="2400" dirty="0" smtClean="0">
                <a:solidFill>
                  <a:srgbClr val="EBD714"/>
                </a:solidFill>
                <a:latin typeface="Trebuchet MS"/>
              </a:rPr>
              <a:t> </a:t>
            </a:r>
            <a:r>
              <a:rPr lang="en-GB" sz="2400" dirty="0" err="1" smtClean="0">
                <a:solidFill>
                  <a:srgbClr val="EBD714"/>
                </a:solidFill>
                <a:latin typeface="Trebuchet MS"/>
              </a:rPr>
              <a:t>Löcher</a:t>
            </a:r>
            <a:endParaRPr lang="en-GB" sz="2400" dirty="0" smtClean="0">
              <a:solidFill>
                <a:srgbClr val="EBD71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p:txBody>
      </p:sp>
      <p:pic>
        <p:nvPicPr>
          <p:cNvPr id="24" name="Picture 23" descr="SUSYSchattenteilchen.jpg"/>
          <p:cNvPicPr>
            <a:picLocks noChangeAspect="1"/>
          </p:cNvPicPr>
          <p:nvPr/>
        </p:nvPicPr>
        <p:blipFill>
          <a:blip r:embed="rId4"/>
          <a:stretch>
            <a:fillRect/>
          </a:stretch>
        </p:blipFill>
        <p:spPr>
          <a:xfrm>
            <a:off x="7782991" y="2284762"/>
            <a:ext cx="1344083" cy="1383422"/>
          </a:xfrm>
          <a:prstGeom prst="rect">
            <a:avLst/>
          </a:prstGeom>
        </p:spPr>
      </p:pic>
      <p:sp>
        <p:nvSpPr>
          <p:cNvPr id="15"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35</a:t>
            </a:fld>
            <a:endParaRPr lang="en-US" b="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0"/>
                </a:solidFill>
                <a:latin typeface="Trebuchet MS"/>
              </a:rPr>
              <a:t>Suche</a:t>
            </a:r>
            <a:r>
              <a:rPr lang="en-US" sz="2800" kern="0" dirty="0" smtClean="0">
                <a:solidFill>
                  <a:srgbClr val="000090"/>
                </a:solidFill>
                <a:latin typeface="Trebuchet MS"/>
              </a:rPr>
              <a:t> </a:t>
            </a:r>
            <a:r>
              <a:rPr lang="en-US" sz="2800" kern="0" dirty="0" err="1" smtClean="0">
                <a:solidFill>
                  <a:srgbClr val="000090"/>
                </a:solidFill>
                <a:latin typeface="Trebuchet MS"/>
              </a:rPr>
              <a:t>nach</a:t>
            </a:r>
            <a:r>
              <a:rPr lang="en-US" sz="2800" kern="0" dirty="0" smtClean="0">
                <a:solidFill>
                  <a:srgbClr val="000090"/>
                </a:solidFill>
                <a:latin typeface="Trebuchet MS"/>
              </a:rPr>
              <a:t> WIMPS</a:t>
            </a:r>
            <a:endParaRPr lang="en-US" sz="2800" b="1" kern="0" dirty="0">
              <a:solidFill>
                <a:srgbClr val="000090"/>
              </a:solidFill>
              <a:latin typeface="Trebuchet MS"/>
            </a:endParaRPr>
          </a:p>
        </p:txBody>
      </p:sp>
      <p:sp>
        <p:nvSpPr>
          <p:cNvPr id="13" name="Rectangle 9"/>
          <p:cNvSpPr>
            <a:spLocks noChangeArrowheads="1"/>
          </p:cNvSpPr>
          <p:nvPr/>
        </p:nvSpPr>
        <p:spPr bwMode="auto">
          <a:xfrm>
            <a:off x="984250" y="997482"/>
            <a:ext cx="8125883" cy="5324535"/>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000094"/>
                </a:solidFill>
                <a:latin typeface="Trebuchet MS"/>
              </a:rPr>
              <a:t>Suche</a:t>
            </a:r>
            <a:r>
              <a:rPr lang="en-GB" sz="2400" dirty="0" smtClean="0">
                <a:solidFill>
                  <a:srgbClr val="000094"/>
                </a:solidFill>
                <a:latin typeface="Trebuchet MS"/>
              </a:rPr>
              <a:t> </a:t>
            </a:r>
            <a:r>
              <a:rPr lang="en-GB" sz="2400" dirty="0" err="1">
                <a:solidFill>
                  <a:srgbClr val="000094"/>
                </a:solidFill>
                <a:latin typeface="Trebuchet MS"/>
              </a:rPr>
              <a:t>nach</a:t>
            </a:r>
            <a:r>
              <a:rPr lang="en-GB" sz="2400" dirty="0">
                <a:solidFill>
                  <a:srgbClr val="000094"/>
                </a:solidFill>
                <a:latin typeface="Trebuchet MS"/>
              </a:rPr>
              <a:t> </a:t>
            </a:r>
            <a:r>
              <a:rPr lang="en-GB" sz="2400" dirty="0" err="1">
                <a:solidFill>
                  <a:srgbClr val="000094"/>
                </a:solidFill>
                <a:latin typeface="Trebuchet MS"/>
              </a:rPr>
              <a:t>Neutralinos</a:t>
            </a:r>
            <a:r>
              <a:rPr lang="en-GB" sz="2400" dirty="0" smtClean="0">
                <a:solidFill>
                  <a:srgbClr val="000094"/>
                </a:solidFill>
                <a:latin typeface="Trebuchet MS"/>
              </a:rPr>
              <a:t> (ATLAS, CMS am LHC) </a:t>
            </a:r>
          </a:p>
          <a:p>
            <a:endParaRPr lang="en-GB" sz="2400" dirty="0" smtClean="0">
              <a:solidFill>
                <a:srgbClr val="000094"/>
              </a:solidFill>
              <a:latin typeface="Trebuchet MS"/>
            </a:endParaRPr>
          </a:p>
          <a:p>
            <a:r>
              <a:rPr lang="en-GB" sz="2400" dirty="0" err="1" smtClean="0">
                <a:solidFill>
                  <a:srgbClr val="000094"/>
                </a:solidFill>
                <a:latin typeface="Trebuchet MS"/>
              </a:rPr>
              <a:t>Streuung</a:t>
            </a:r>
            <a:r>
              <a:rPr lang="en-GB" sz="2400" dirty="0" smtClean="0">
                <a:solidFill>
                  <a:srgbClr val="000094"/>
                </a:solidFill>
                <a:latin typeface="Trebuchet MS"/>
              </a:rPr>
              <a:t> von WIMPS an </a:t>
            </a:r>
            <a:r>
              <a:rPr lang="en-GB" sz="2400" dirty="0" err="1" smtClean="0">
                <a:solidFill>
                  <a:srgbClr val="000094"/>
                </a:solidFill>
                <a:latin typeface="Trebuchet MS"/>
              </a:rPr>
              <a:t>Atomkernen</a:t>
            </a:r>
            <a:r>
              <a:rPr lang="en-GB" sz="2400" dirty="0" smtClean="0">
                <a:solidFill>
                  <a:srgbClr val="000094"/>
                </a:solidFill>
                <a:latin typeface="Trebuchet MS"/>
              </a:rPr>
              <a:t> (</a:t>
            </a:r>
            <a:r>
              <a:rPr lang="en-GB" sz="2400" dirty="0" err="1" smtClean="0">
                <a:solidFill>
                  <a:srgbClr val="000094"/>
                </a:solidFill>
                <a:latin typeface="Trebuchet MS"/>
              </a:rPr>
              <a:t>Experimente</a:t>
            </a:r>
            <a:r>
              <a:rPr lang="en-GB" sz="2400" dirty="0" smtClean="0">
                <a:solidFill>
                  <a:srgbClr val="000094"/>
                </a:solidFill>
                <a:latin typeface="Trebuchet MS"/>
              </a:rPr>
              <a:t> Edelweiss, CDMS, DAMA, …)</a:t>
            </a: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000" dirty="0" smtClean="0">
              <a:solidFill>
                <a:srgbClr val="000094"/>
              </a:solidFill>
              <a:latin typeface="Trebuchet MS"/>
            </a:endParaRPr>
          </a:p>
          <a:p>
            <a:endParaRPr lang="en-GB" sz="2000" dirty="0" smtClean="0">
              <a:solidFill>
                <a:srgbClr val="000094"/>
              </a:solidFill>
              <a:latin typeface="Trebuchet MS"/>
            </a:endParaRPr>
          </a:p>
          <a:p>
            <a:endParaRPr lang="en-GB" sz="2000" dirty="0" smtClean="0">
              <a:solidFill>
                <a:srgbClr val="000094"/>
              </a:solidFill>
              <a:latin typeface="Trebuchet MS"/>
            </a:endParaRPr>
          </a:p>
          <a:p>
            <a:r>
              <a:rPr lang="en-GB" sz="2000" dirty="0" smtClean="0">
                <a:solidFill>
                  <a:srgbClr val="000094"/>
                </a:solidFill>
                <a:latin typeface="Trebuchet MS"/>
              </a:rPr>
              <a:t>Neutrinos </a:t>
            </a:r>
            <a:r>
              <a:rPr lang="en-GB" sz="2000" dirty="0" err="1">
                <a:solidFill>
                  <a:srgbClr val="000094"/>
                </a:solidFill>
                <a:latin typeface="Trebuchet MS"/>
              </a:rPr>
              <a:t>sind</a:t>
            </a:r>
            <a:r>
              <a:rPr lang="en-GB" sz="2000" dirty="0">
                <a:solidFill>
                  <a:srgbClr val="000094"/>
                </a:solidFill>
                <a:latin typeface="Trebuchet MS"/>
              </a:rPr>
              <a:t> </a:t>
            </a:r>
            <a:r>
              <a:rPr lang="en-GB" sz="2000" dirty="0" err="1">
                <a:solidFill>
                  <a:srgbClr val="000094"/>
                </a:solidFill>
                <a:latin typeface="Trebuchet MS"/>
              </a:rPr>
              <a:t>nach</a:t>
            </a:r>
            <a:r>
              <a:rPr lang="en-GB" sz="2000" dirty="0">
                <a:solidFill>
                  <a:srgbClr val="000094"/>
                </a:solidFill>
                <a:latin typeface="Trebuchet MS"/>
              </a:rPr>
              <a:t> </a:t>
            </a:r>
            <a:r>
              <a:rPr lang="en-GB" sz="2000" dirty="0" err="1">
                <a:solidFill>
                  <a:srgbClr val="000094"/>
                </a:solidFill>
                <a:latin typeface="Trebuchet MS"/>
              </a:rPr>
              <a:t>heutigem</a:t>
            </a:r>
            <a:r>
              <a:rPr lang="en-GB" sz="2000" dirty="0">
                <a:solidFill>
                  <a:srgbClr val="000094"/>
                </a:solidFill>
                <a:latin typeface="Trebuchet MS"/>
              </a:rPr>
              <a:t> </a:t>
            </a:r>
            <a:r>
              <a:rPr lang="en-GB" sz="2000" dirty="0" err="1">
                <a:solidFill>
                  <a:srgbClr val="000094"/>
                </a:solidFill>
                <a:latin typeface="Trebuchet MS"/>
              </a:rPr>
              <a:t>Wissen</a:t>
            </a:r>
            <a:r>
              <a:rPr lang="en-GB" sz="2000" dirty="0">
                <a:solidFill>
                  <a:srgbClr val="000094"/>
                </a:solidFill>
                <a:latin typeface="Trebuchet MS"/>
              </a:rPr>
              <a:t> </a:t>
            </a:r>
            <a:r>
              <a:rPr lang="en-GB" sz="2000" dirty="0" err="1">
                <a:solidFill>
                  <a:srgbClr val="000094"/>
                </a:solidFill>
                <a:latin typeface="Trebuchet MS"/>
              </a:rPr>
              <a:t>nicht</a:t>
            </a:r>
            <a:r>
              <a:rPr lang="en-GB" sz="2000" dirty="0">
                <a:solidFill>
                  <a:srgbClr val="000094"/>
                </a:solidFill>
                <a:latin typeface="Trebuchet MS"/>
              </a:rPr>
              <a:t> </a:t>
            </a:r>
            <a:r>
              <a:rPr lang="en-GB" sz="2000" dirty="0" err="1">
                <a:solidFill>
                  <a:srgbClr val="000094"/>
                </a:solidFill>
                <a:latin typeface="Trebuchet MS"/>
              </a:rPr>
              <a:t>Bestandteil</a:t>
            </a:r>
            <a:r>
              <a:rPr lang="en-GB" sz="2000" dirty="0">
                <a:solidFill>
                  <a:srgbClr val="000094"/>
                </a:solidFill>
                <a:latin typeface="Trebuchet MS"/>
              </a:rPr>
              <a:t> </a:t>
            </a:r>
            <a:r>
              <a:rPr lang="en-GB" sz="2000" dirty="0" err="1">
                <a:solidFill>
                  <a:srgbClr val="000094"/>
                </a:solidFill>
                <a:latin typeface="Trebuchet MS"/>
              </a:rPr>
              <a:t>der</a:t>
            </a:r>
            <a:r>
              <a:rPr lang="en-GB" sz="2000" dirty="0">
                <a:solidFill>
                  <a:srgbClr val="000094"/>
                </a:solidFill>
                <a:latin typeface="Trebuchet MS"/>
              </a:rPr>
              <a:t> </a:t>
            </a:r>
            <a:r>
              <a:rPr lang="en-GB" sz="2000" dirty="0" err="1">
                <a:solidFill>
                  <a:srgbClr val="000094"/>
                </a:solidFill>
                <a:latin typeface="Trebuchet MS"/>
              </a:rPr>
              <a:t>dunklen</a:t>
            </a:r>
            <a:r>
              <a:rPr lang="en-GB" sz="2000" dirty="0">
                <a:solidFill>
                  <a:srgbClr val="000094"/>
                </a:solidFill>
                <a:latin typeface="Trebuchet MS"/>
              </a:rPr>
              <a:t> </a:t>
            </a:r>
            <a:r>
              <a:rPr lang="en-GB" sz="2000" dirty="0" err="1">
                <a:solidFill>
                  <a:srgbClr val="000094"/>
                </a:solidFill>
                <a:latin typeface="Trebuchet MS"/>
              </a:rPr>
              <a:t>Materie</a:t>
            </a:r>
            <a:r>
              <a:rPr lang="en-GB" sz="2000" dirty="0">
                <a:solidFill>
                  <a:srgbClr val="000094"/>
                </a:solidFill>
                <a:latin typeface="Trebuchet MS"/>
              </a:rPr>
              <a:t>, </a:t>
            </a:r>
            <a:r>
              <a:rPr lang="en-GB" sz="2000" dirty="0" err="1">
                <a:solidFill>
                  <a:srgbClr val="000094"/>
                </a:solidFill>
                <a:latin typeface="Trebuchet MS"/>
              </a:rPr>
              <a:t>obwohl</a:t>
            </a:r>
            <a:r>
              <a:rPr lang="en-GB" sz="2000" dirty="0">
                <a:solidFill>
                  <a:srgbClr val="000094"/>
                </a:solidFill>
                <a:latin typeface="Trebuchet MS"/>
              </a:rPr>
              <a:t> </a:t>
            </a:r>
            <a:r>
              <a:rPr lang="en-GB" sz="2000" dirty="0" err="1">
                <a:solidFill>
                  <a:srgbClr val="000094"/>
                </a:solidFill>
                <a:latin typeface="Trebuchet MS"/>
              </a:rPr>
              <a:t>sie</a:t>
            </a:r>
            <a:r>
              <a:rPr lang="en-GB" sz="2000" dirty="0" smtClean="0">
                <a:solidFill>
                  <a:srgbClr val="000094"/>
                </a:solidFill>
                <a:latin typeface="Trebuchet MS"/>
              </a:rPr>
              <a:t> </a:t>
            </a:r>
            <a:r>
              <a:rPr lang="en-GB" sz="2000" dirty="0" err="1" smtClean="0">
                <a:solidFill>
                  <a:srgbClr val="000094"/>
                </a:solidFill>
                <a:latin typeface="Trebuchet MS"/>
              </a:rPr>
              <a:t>nicht</a:t>
            </a:r>
            <a:r>
              <a:rPr lang="en-GB" sz="2000" dirty="0" smtClean="0">
                <a:solidFill>
                  <a:srgbClr val="000094"/>
                </a:solidFill>
                <a:latin typeface="Trebuchet MS"/>
              </a:rPr>
              <a:t> </a:t>
            </a:r>
            <a:r>
              <a:rPr lang="en-GB" sz="2000" dirty="0" err="1" smtClean="0">
                <a:solidFill>
                  <a:srgbClr val="000094"/>
                </a:solidFill>
                <a:latin typeface="Trebuchet MS"/>
              </a:rPr>
              <a:t>masselos</a:t>
            </a:r>
            <a:r>
              <a:rPr lang="en-GB" sz="2000" dirty="0" smtClean="0">
                <a:solidFill>
                  <a:srgbClr val="000094"/>
                </a:solidFill>
                <a:latin typeface="Trebuchet MS"/>
              </a:rPr>
              <a:t> </a:t>
            </a:r>
            <a:r>
              <a:rPr lang="en-GB" sz="2000" dirty="0" err="1" smtClean="0">
                <a:solidFill>
                  <a:srgbClr val="000094"/>
                </a:solidFill>
                <a:latin typeface="Trebuchet MS"/>
              </a:rPr>
              <a:t>sind</a:t>
            </a:r>
            <a:r>
              <a:rPr lang="en-GB" sz="2000" dirty="0" smtClean="0">
                <a:solidFill>
                  <a:srgbClr val="000094"/>
                </a:solidFill>
                <a:latin typeface="Trebuchet MS"/>
              </a:rPr>
              <a:t>. </a:t>
            </a:r>
            <a:endParaRPr lang="en-US" sz="2000" dirty="0">
              <a:solidFill>
                <a:srgbClr val="000094"/>
              </a:solidFill>
              <a:latin typeface="Trebuchet MS"/>
            </a:endParaRPr>
          </a:p>
        </p:txBody>
      </p:sp>
      <p:pic>
        <p:nvPicPr>
          <p:cNvPr id="14" name="Picture 13" descr="320px-EDELWEISS_logo.png"/>
          <p:cNvPicPr>
            <a:picLocks noChangeAspect="1"/>
          </p:cNvPicPr>
          <p:nvPr/>
        </p:nvPicPr>
        <p:blipFill>
          <a:blip r:embed="rId3"/>
          <a:stretch>
            <a:fillRect/>
          </a:stretch>
        </p:blipFill>
        <p:spPr>
          <a:xfrm>
            <a:off x="1142787" y="2657388"/>
            <a:ext cx="1651213" cy="670805"/>
          </a:xfrm>
          <a:prstGeom prst="rect">
            <a:avLst/>
          </a:prstGeom>
        </p:spPr>
      </p:pic>
      <p:pic>
        <p:nvPicPr>
          <p:cNvPr id="15" name="Picture 14" descr="Edelweiss-Ge-detectors.gif"/>
          <p:cNvPicPr>
            <a:picLocks noChangeAspect="1"/>
          </p:cNvPicPr>
          <p:nvPr/>
        </p:nvPicPr>
        <p:blipFill>
          <a:blip r:embed="rId4"/>
          <a:stretch>
            <a:fillRect/>
          </a:stretch>
        </p:blipFill>
        <p:spPr>
          <a:xfrm>
            <a:off x="1905002" y="3412066"/>
            <a:ext cx="2844800" cy="2133600"/>
          </a:xfrm>
          <a:prstGeom prst="rect">
            <a:avLst/>
          </a:prstGeom>
        </p:spPr>
      </p:pic>
      <p:sp>
        <p:nvSpPr>
          <p:cNvPr id="16" name="Rectangle 22"/>
          <p:cNvSpPr>
            <a:spLocks noChangeArrowheads="1"/>
          </p:cNvSpPr>
          <p:nvPr/>
        </p:nvSpPr>
        <p:spPr bwMode="auto">
          <a:xfrm>
            <a:off x="2282304" y="5129751"/>
            <a:ext cx="2469321" cy="369332"/>
          </a:xfrm>
          <a:prstGeom prst="rect">
            <a:avLst/>
          </a:prstGeom>
          <a:noFill/>
          <a:ln w="9525">
            <a:noFill/>
            <a:miter lim="800000"/>
            <a:headEnd/>
            <a:tailEnd/>
          </a:ln>
        </p:spPr>
        <p:txBody>
          <a:bodyPr wrap="none">
            <a:prstTxWarp prst="textNoShape">
              <a:avLst/>
            </a:prstTxWarp>
            <a:spAutoFit/>
          </a:bodyPr>
          <a:lstStyle/>
          <a:p>
            <a:r>
              <a:rPr lang="en-GB" sz="1800" dirty="0" smtClean="0">
                <a:solidFill>
                  <a:schemeClr val="bg1"/>
                </a:solidFill>
                <a:latin typeface="Trebuchet MS"/>
              </a:rPr>
              <a:t>Germanium-</a:t>
            </a:r>
            <a:r>
              <a:rPr lang="en-GB" sz="1800" dirty="0" err="1" smtClean="0">
                <a:solidFill>
                  <a:schemeClr val="bg1"/>
                </a:solidFill>
                <a:latin typeface="Trebuchet MS"/>
              </a:rPr>
              <a:t>Detektor</a:t>
            </a:r>
            <a:endParaRPr lang="en-US" sz="1800" dirty="0">
              <a:solidFill>
                <a:srgbClr val="0060BF"/>
              </a:solidFill>
              <a:latin typeface="Trebuchet MS"/>
            </a:endParaRPr>
          </a:p>
        </p:txBody>
      </p:sp>
      <p:pic>
        <p:nvPicPr>
          <p:cNvPr id="10" name="Picture 9" descr="neutralino.jpg"/>
          <p:cNvPicPr>
            <a:picLocks noChangeAspect="1"/>
          </p:cNvPicPr>
          <p:nvPr/>
        </p:nvPicPr>
        <p:blipFill>
          <a:blip r:embed="rId5"/>
          <a:stretch>
            <a:fillRect/>
          </a:stretch>
        </p:blipFill>
        <p:spPr>
          <a:xfrm>
            <a:off x="5401729" y="2238407"/>
            <a:ext cx="3403604" cy="3446962"/>
          </a:xfrm>
          <a:prstGeom prst="rect">
            <a:avLst/>
          </a:prstGeom>
        </p:spPr>
      </p:pic>
      <p:sp>
        <p:nvSpPr>
          <p:cNvPr id="11" name="Rectangle 22"/>
          <p:cNvSpPr>
            <a:spLocks noChangeArrowheads="1"/>
          </p:cNvSpPr>
          <p:nvPr/>
        </p:nvSpPr>
        <p:spPr bwMode="auto">
          <a:xfrm>
            <a:off x="5465770" y="2369618"/>
            <a:ext cx="841997" cy="369332"/>
          </a:xfrm>
          <a:prstGeom prst="rect">
            <a:avLst/>
          </a:prstGeom>
          <a:noFill/>
          <a:ln w="9525">
            <a:noFill/>
            <a:miter lim="800000"/>
            <a:headEnd/>
            <a:tailEnd/>
          </a:ln>
        </p:spPr>
        <p:txBody>
          <a:bodyPr wrap="none">
            <a:prstTxWarp prst="textNoShape">
              <a:avLst/>
            </a:prstTxWarp>
            <a:spAutoFit/>
          </a:bodyPr>
          <a:lstStyle/>
          <a:p>
            <a:r>
              <a:rPr lang="en-GB" sz="1800" dirty="0" smtClean="0">
                <a:solidFill>
                  <a:schemeClr val="bg1"/>
                </a:solidFill>
                <a:latin typeface="Trebuchet MS"/>
              </a:rPr>
              <a:t>ATLAS</a:t>
            </a:r>
            <a:endParaRPr lang="en-US" sz="1800" dirty="0">
              <a:solidFill>
                <a:srgbClr val="0060BF"/>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0839" name="Rectangle 18"/>
          <p:cNvSpPr>
            <a:spLocks noGrp="1" noChangeArrowheads="1"/>
          </p:cNvSpPr>
          <p:nvPr>
            <p:ph type="title"/>
          </p:nvPr>
        </p:nvSpPr>
        <p:spPr/>
        <p:txBody>
          <a:bodyPr/>
          <a:lstStyle/>
          <a:p>
            <a:r>
              <a:rPr lang="en-US" dirty="0" smtClean="0"/>
              <a:t>AMS-02 auf </a:t>
            </a:r>
            <a:r>
              <a:rPr lang="en-US" dirty="0" err="1" smtClean="0"/>
              <a:t>der</a:t>
            </a:r>
            <a:r>
              <a:rPr lang="en-US" dirty="0" smtClean="0"/>
              <a:t> ISS</a:t>
            </a:r>
            <a:endParaRPr lang="en-US" dirty="0"/>
          </a:p>
        </p:txBody>
      </p:sp>
      <p:sp>
        <p:nvSpPr>
          <p:cNvPr id="18"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A46D70-4298-E446-9229-6A2D074C130F}" type="slidenum">
              <a:rPr kumimoji="0" lang="en-US" sz="1400" b="0" i="0" u="none" strike="noStrike" kern="1200" cap="none" spc="0" normalizeH="0" baseline="0" noProof="0" smtClean="0">
                <a:ln>
                  <a:noFill/>
                </a:ln>
                <a:solidFill>
                  <a:schemeClr val="bg1"/>
                </a:solidFill>
                <a:effectLst/>
                <a:uLnTx/>
                <a:uFillTx/>
                <a:latin typeface="+mn-lt"/>
                <a:ea typeface="+mn-ea"/>
                <a:cs typeface="+mn-cs"/>
                <a:sym typeface="Symbol" pitchFamily="-109" charset="2"/>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400" b="0" i="0" u="none" strike="noStrike" kern="1200" cap="none" spc="0" normalizeH="0" baseline="0" noProof="0" dirty="0">
              <a:ln>
                <a:noFill/>
              </a:ln>
              <a:solidFill>
                <a:schemeClr val="bg1"/>
              </a:solidFill>
              <a:effectLst/>
              <a:uLnTx/>
              <a:uFillTx/>
              <a:latin typeface="+mn-lt"/>
              <a:ea typeface="+mn-ea"/>
              <a:cs typeface="+mn-cs"/>
              <a:sym typeface="Symbol" pitchFamily="-109" charset="2"/>
            </a:endParaRPr>
          </a:p>
        </p:txBody>
      </p:sp>
      <p:sp>
        <p:nvSpPr>
          <p:cNvPr id="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t>C.-E. Wulz</a:t>
            </a:r>
            <a:endParaRPr lang="en-US" b="0" dirty="0"/>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36</a:t>
            </a:fld>
            <a:endParaRPr lang="en-US" b="0"/>
          </a:p>
        </p:txBody>
      </p:sp>
      <p:sp>
        <p:nvSpPr>
          <p:cNvPr id="8"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0"/>
                </a:solidFill>
                <a:latin typeface="Trebuchet MS"/>
              </a:rPr>
              <a:t>AMS auf </a:t>
            </a:r>
            <a:r>
              <a:rPr lang="en-US" sz="2800" kern="0" dirty="0" err="1" smtClean="0">
                <a:solidFill>
                  <a:srgbClr val="000090"/>
                </a:solidFill>
                <a:latin typeface="Trebuchet MS"/>
              </a:rPr>
              <a:t>der</a:t>
            </a:r>
            <a:r>
              <a:rPr lang="en-US" sz="2800" kern="0" dirty="0" smtClean="0">
                <a:solidFill>
                  <a:srgbClr val="000090"/>
                </a:solidFill>
                <a:latin typeface="Trebuchet MS"/>
              </a:rPr>
              <a:t> ISS</a:t>
            </a:r>
            <a:endParaRPr lang="en-US" sz="2800" b="1" kern="0" dirty="0">
              <a:solidFill>
                <a:srgbClr val="000090"/>
              </a:solidFill>
              <a:latin typeface="Trebuchet MS"/>
            </a:endParaRPr>
          </a:p>
        </p:txBody>
      </p:sp>
      <p:pic>
        <p:nvPicPr>
          <p:cNvPr id="20" name="Picture 19" descr="AMS-02_logo.jpg"/>
          <p:cNvPicPr>
            <a:picLocks noChangeAspect="1"/>
          </p:cNvPicPr>
          <p:nvPr/>
        </p:nvPicPr>
        <p:blipFill>
          <a:blip r:embed="rId4"/>
          <a:stretch>
            <a:fillRect/>
          </a:stretch>
        </p:blipFill>
        <p:spPr>
          <a:xfrm>
            <a:off x="638556" y="292100"/>
            <a:ext cx="783844" cy="1060044"/>
          </a:xfrm>
          <a:prstGeom prst="rect">
            <a:avLst/>
          </a:prstGeom>
        </p:spPr>
      </p:pic>
      <p:pic>
        <p:nvPicPr>
          <p:cNvPr id="10" name="Picture 9" descr="ting_galaxy.jpg"/>
          <p:cNvPicPr>
            <a:picLocks noChangeAspect="1"/>
          </p:cNvPicPr>
          <p:nvPr/>
        </p:nvPicPr>
        <p:blipFill>
          <a:blip r:embed="rId5"/>
          <a:stretch>
            <a:fillRect/>
          </a:stretch>
        </p:blipFill>
        <p:spPr>
          <a:xfrm>
            <a:off x="1704791" y="4927600"/>
            <a:ext cx="2725269" cy="193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FE3"/>
        </a:solidFill>
        <a:effectLst/>
      </p:bgPr>
    </p:bg>
    <p:spTree>
      <p:nvGrpSpPr>
        <p:cNvPr id="1" name=""/>
        <p:cNvGrpSpPr/>
        <p:nvPr/>
      </p:nvGrpSpPr>
      <p:grpSpPr>
        <a:xfrm>
          <a:off x="0" y="0"/>
          <a:ext cx="0" cy="0"/>
          <a:chOff x="0" y="0"/>
          <a:chExt cx="0" cy="0"/>
        </a:xfrm>
      </p:grpSpPr>
      <p:sp>
        <p:nvSpPr>
          <p:cNvPr id="142342" name="Rectangle 2"/>
          <p:cNvSpPr>
            <a:spLocks noChangeArrowheads="1"/>
          </p:cNvSpPr>
          <p:nvPr/>
        </p:nvSpPr>
        <p:spPr bwMode="auto">
          <a:xfrm>
            <a:off x="292100" y="5784855"/>
            <a:ext cx="9436100" cy="769441"/>
          </a:xfrm>
          <a:prstGeom prst="rect">
            <a:avLst/>
          </a:prstGeom>
          <a:solidFill>
            <a:schemeClr val="tx1"/>
          </a:solidFill>
          <a:ln w="9525">
            <a:noFill/>
            <a:miter lim="800000"/>
            <a:headEnd/>
            <a:tailEnd/>
          </a:ln>
        </p:spPr>
        <p:txBody>
          <a:bodyPr>
            <a:prstTxWarp prst="textNoShape">
              <a:avLst/>
            </a:prstTxWarp>
            <a:spAutoFit/>
          </a:bodyPr>
          <a:lstStyle/>
          <a:p>
            <a:r>
              <a:rPr lang="en-GB" sz="2200" dirty="0" err="1">
                <a:solidFill>
                  <a:srgbClr val="FF0000"/>
                </a:solidFill>
                <a:latin typeface="Trebuchet MS"/>
              </a:rPr>
              <a:t>Beobachtungen</a:t>
            </a:r>
            <a:r>
              <a:rPr lang="en-GB" sz="2200" dirty="0">
                <a:solidFill>
                  <a:srgbClr val="FF0000"/>
                </a:solidFill>
                <a:latin typeface="Trebuchet MS"/>
              </a:rPr>
              <a:t> von Supernovae </a:t>
            </a:r>
            <a:r>
              <a:rPr lang="en-GB" sz="2200" dirty="0" err="1">
                <a:solidFill>
                  <a:srgbClr val="FF0000"/>
                </a:solidFill>
                <a:latin typeface="Trebuchet MS"/>
              </a:rPr>
              <a:t>ergaben</a:t>
            </a:r>
            <a:r>
              <a:rPr lang="en-GB" sz="2200" dirty="0">
                <a:solidFill>
                  <a:srgbClr val="FF0000"/>
                </a:solidFill>
                <a:latin typeface="Trebuchet MS"/>
              </a:rPr>
              <a:t>, </a:t>
            </a:r>
            <a:r>
              <a:rPr lang="en-GB" sz="2200" dirty="0" err="1" smtClean="0">
                <a:solidFill>
                  <a:srgbClr val="FF0000"/>
                </a:solidFill>
                <a:latin typeface="Trebuchet MS"/>
              </a:rPr>
              <a:t>dass</a:t>
            </a:r>
            <a:r>
              <a:rPr lang="en-GB" sz="2200" dirty="0" smtClean="0">
                <a:solidFill>
                  <a:srgbClr val="FF0000"/>
                </a:solidFill>
                <a:latin typeface="Trebuchet MS"/>
              </a:rPr>
              <a:t> </a:t>
            </a:r>
            <a:r>
              <a:rPr lang="en-GB" sz="2200" dirty="0" err="1">
                <a:solidFill>
                  <a:srgbClr val="FF0000"/>
                </a:solidFill>
                <a:latin typeface="Trebuchet MS"/>
              </a:rPr>
              <a:t>eine</a:t>
            </a:r>
            <a:r>
              <a:rPr lang="en-GB" sz="2200" dirty="0">
                <a:solidFill>
                  <a:srgbClr val="FF0000"/>
                </a:solidFill>
                <a:latin typeface="Trebuchet MS"/>
              </a:rPr>
              <a:t> </a:t>
            </a:r>
            <a:r>
              <a:rPr lang="en-GB" sz="2200" dirty="0" err="1">
                <a:solidFill>
                  <a:srgbClr val="FF0000"/>
                </a:solidFill>
                <a:latin typeface="Trebuchet MS"/>
              </a:rPr>
              <a:t>mysteriöse</a:t>
            </a:r>
            <a:r>
              <a:rPr lang="en-GB" sz="2200" dirty="0">
                <a:solidFill>
                  <a:srgbClr val="FF0000"/>
                </a:solidFill>
                <a:latin typeface="Trebuchet MS"/>
              </a:rPr>
              <a:t> Kraft -</a:t>
            </a:r>
            <a:r>
              <a:rPr lang="en-GB" sz="2200" dirty="0" err="1">
                <a:solidFill>
                  <a:schemeClr val="bg2"/>
                </a:solidFill>
                <a:latin typeface="Trebuchet MS"/>
              </a:rPr>
              <a:t>dunkle</a:t>
            </a:r>
            <a:r>
              <a:rPr lang="en-GB" sz="2200" dirty="0">
                <a:solidFill>
                  <a:schemeClr val="bg2"/>
                </a:solidFill>
                <a:latin typeface="Trebuchet MS"/>
              </a:rPr>
              <a:t> </a:t>
            </a:r>
            <a:r>
              <a:rPr lang="en-GB" sz="2200" dirty="0" err="1">
                <a:solidFill>
                  <a:schemeClr val="bg2"/>
                </a:solidFill>
                <a:latin typeface="Trebuchet MS"/>
              </a:rPr>
              <a:t>Energie</a:t>
            </a:r>
            <a:r>
              <a:rPr lang="en-GB" sz="2200" dirty="0">
                <a:solidFill>
                  <a:srgbClr val="FF0000"/>
                </a:solidFill>
                <a:latin typeface="Trebuchet MS"/>
              </a:rPr>
              <a:t> - das </a:t>
            </a:r>
            <a:r>
              <a:rPr lang="en-GB" sz="2200" dirty="0" err="1">
                <a:solidFill>
                  <a:srgbClr val="FF0000"/>
                </a:solidFill>
                <a:latin typeface="Trebuchet MS"/>
              </a:rPr>
              <a:t>Universum</a:t>
            </a:r>
            <a:r>
              <a:rPr lang="en-GB" sz="2200" dirty="0">
                <a:solidFill>
                  <a:srgbClr val="FF0000"/>
                </a:solidFill>
                <a:latin typeface="Trebuchet MS"/>
              </a:rPr>
              <a:t> </a:t>
            </a:r>
            <a:r>
              <a:rPr lang="en-GB" sz="2200" dirty="0" err="1">
                <a:solidFill>
                  <a:srgbClr val="FF0000"/>
                </a:solidFill>
                <a:latin typeface="Trebuchet MS"/>
              </a:rPr>
              <a:t>immer</a:t>
            </a:r>
            <a:r>
              <a:rPr lang="en-GB" sz="2200" dirty="0">
                <a:solidFill>
                  <a:srgbClr val="FF0000"/>
                </a:solidFill>
                <a:latin typeface="Trebuchet MS"/>
              </a:rPr>
              <a:t> </a:t>
            </a:r>
            <a:r>
              <a:rPr lang="en-GB" sz="2200" dirty="0" err="1">
                <a:solidFill>
                  <a:srgbClr val="FF0000"/>
                </a:solidFill>
                <a:latin typeface="Trebuchet MS"/>
              </a:rPr>
              <a:t>schneller</a:t>
            </a:r>
            <a:r>
              <a:rPr lang="en-GB" sz="2200" dirty="0">
                <a:solidFill>
                  <a:srgbClr val="FF0000"/>
                </a:solidFill>
                <a:latin typeface="Trebuchet MS"/>
              </a:rPr>
              <a:t> </a:t>
            </a:r>
            <a:r>
              <a:rPr lang="en-GB" sz="2200" dirty="0" err="1">
                <a:solidFill>
                  <a:srgbClr val="FF0000"/>
                </a:solidFill>
                <a:latin typeface="Trebuchet MS"/>
              </a:rPr>
              <a:t>auseinander</a:t>
            </a:r>
            <a:r>
              <a:rPr lang="en-GB" sz="2200" dirty="0">
                <a:solidFill>
                  <a:srgbClr val="FF0000"/>
                </a:solidFill>
                <a:latin typeface="Trebuchet MS"/>
              </a:rPr>
              <a:t> </a:t>
            </a:r>
            <a:r>
              <a:rPr lang="en-GB" sz="2200" dirty="0" err="1">
                <a:solidFill>
                  <a:srgbClr val="FF0000"/>
                </a:solidFill>
                <a:latin typeface="Trebuchet MS"/>
              </a:rPr>
              <a:t>treibt</a:t>
            </a:r>
            <a:r>
              <a:rPr lang="en-GB" sz="2200" dirty="0">
                <a:solidFill>
                  <a:srgbClr val="FF0000"/>
                </a:solidFill>
                <a:latin typeface="Trebuchet MS"/>
              </a:rPr>
              <a:t>!</a:t>
            </a:r>
            <a:endParaRPr lang="en-US" sz="2200" dirty="0">
              <a:solidFill>
                <a:srgbClr val="FF0000"/>
              </a:solidFill>
              <a:latin typeface="Trebuchet MS"/>
            </a:endParaRPr>
          </a:p>
        </p:txBody>
      </p:sp>
      <p:grpSp>
        <p:nvGrpSpPr>
          <p:cNvPr id="142343" name="Group 4"/>
          <p:cNvGrpSpPr>
            <a:grpSpLocks/>
          </p:cNvGrpSpPr>
          <p:nvPr/>
        </p:nvGrpSpPr>
        <p:grpSpPr bwMode="auto">
          <a:xfrm>
            <a:off x="581026" y="874715"/>
            <a:ext cx="6316663" cy="4941890"/>
            <a:chOff x="590" y="703"/>
            <a:chExt cx="3979" cy="3113"/>
          </a:xfrm>
        </p:grpSpPr>
        <p:sp>
          <p:nvSpPr>
            <p:cNvPr id="142352" name="Rectangle 5"/>
            <p:cNvSpPr>
              <a:spLocks noChangeAspect="1" noChangeArrowheads="1"/>
            </p:cNvSpPr>
            <p:nvPr/>
          </p:nvSpPr>
          <p:spPr bwMode="auto">
            <a:xfrm>
              <a:off x="1161" y="825"/>
              <a:ext cx="3408" cy="2448"/>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142353" name="Line 6"/>
            <p:cNvSpPr>
              <a:spLocks noChangeAspect="1" noChangeShapeType="1"/>
            </p:cNvSpPr>
            <p:nvPr/>
          </p:nvSpPr>
          <p:spPr bwMode="auto">
            <a:xfrm>
              <a:off x="303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4" name="Line 7"/>
            <p:cNvSpPr>
              <a:spLocks noChangeAspect="1" noChangeShapeType="1"/>
            </p:cNvSpPr>
            <p:nvPr/>
          </p:nvSpPr>
          <p:spPr bwMode="auto">
            <a:xfrm>
              <a:off x="159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5" name="Line 8"/>
            <p:cNvSpPr>
              <a:spLocks noChangeAspect="1" noChangeShapeType="1"/>
            </p:cNvSpPr>
            <p:nvPr/>
          </p:nvSpPr>
          <p:spPr bwMode="auto">
            <a:xfrm flipH="1">
              <a:off x="1065" y="2929"/>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6" name="Line 9"/>
            <p:cNvSpPr>
              <a:spLocks noChangeAspect="1" noChangeShapeType="1"/>
            </p:cNvSpPr>
            <p:nvPr/>
          </p:nvSpPr>
          <p:spPr bwMode="auto">
            <a:xfrm flipH="1">
              <a:off x="1065" y="2497"/>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7" name="Line 10"/>
            <p:cNvSpPr>
              <a:spLocks noChangeAspect="1" noChangeShapeType="1"/>
            </p:cNvSpPr>
            <p:nvPr/>
          </p:nvSpPr>
          <p:spPr bwMode="auto">
            <a:xfrm flipH="1">
              <a:off x="1065" y="2038"/>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8" name="Line 11"/>
            <p:cNvSpPr>
              <a:spLocks noChangeAspect="1" noChangeShapeType="1"/>
            </p:cNvSpPr>
            <p:nvPr/>
          </p:nvSpPr>
          <p:spPr bwMode="auto">
            <a:xfrm flipH="1">
              <a:off x="1065" y="1633"/>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9" name="Line 12"/>
            <p:cNvSpPr>
              <a:spLocks noChangeAspect="1" noChangeShapeType="1"/>
            </p:cNvSpPr>
            <p:nvPr/>
          </p:nvSpPr>
          <p:spPr bwMode="auto">
            <a:xfrm flipH="1">
              <a:off x="1065" y="1201"/>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0" name="Line 13"/>
            <p:cNvSpPr>
              <a:spLocks noChangeAspect="1" noChangeShapeType="1"/>
            </p:cNvSpPr>
            <p:nvPr/>
          </p:nvSpPr>
          <p:spPr bwMode="auto">
            <a:xfrm flipH="1">
              <a:off x="1065" y="825"/>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1" name="Line 14"/>
            <p:cNvSpPr>
              <a:spLocks noChangeAspect="1" noChangeShapeType="1"/>
            </p:cNvSpPr>
            <p:nvPr/>
          </p:nvSpPr>
          <p:spPr bwMode="auto">
            <a:xfrm flipH="1">
              <a:off x="1065" y="3273"/>
              <a:ext cx="9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2" name="Line 15"/>
            <p:cNvSpPr>
              <a:spLocks noChangeAspect="1" noChangeShapeType="1"/>
            </p:cNvSpPr>
            <p:nvPr/>
          </p:nvSpPr>
          <p:spPr bwMode="auto">
            <a:xfrm>
              <a:off x="1161" y="3273"/>
              <a:ext cx="0" cy="104"/>
            </a:xfrm>
            <a:prstGeom prst="line">
              <a:avLst/>
            </a:prstGeom>
            <a:noFill/>
            <a:ln w="19050">
              <a:solidFill>
                <a:schemeClr val="tx1"/>
              </a:solidFill>
              <a:round/>
              <a:headEnd/>
              <a:tailEnd/>
            </a:ln>
          </p:spPr>
          <p:txBody>
            <a:bodyPr>
              <a:prstTxWarp prst="textNoShape">
                <a:avLst/>
              </a:prstTxWarp>
            </a:bodyPr>
            <a:lstStyle/>
            <a:p>
              <a:endParaRPr lang="en-US"/>
            </a:p>
          </p:txBody>
        </p:sp>
        <p:grpSp>
          <p:nvGrpSpPr>
            <p:cNvPr id="142363" name="Group 18"/>
            <p:cNvGrpSpPr>
              <a:grpSpLocks/>
            </p:cNvGrpSpPr>
            <p:nvPr/>
          </p:nvGrpSpPr>
          <p:grpSpPr bwMode="auto">
            <a:xfrm>
              <a:off x="1546" y="3476"/>
              <a:ext cx="2793" cy="340"/>
              <a:chOff x="2042" y="3484"/>
              <a:chExt cx="2793" cy="340"/>
            </a:xfrm>
          </p:grpSpPr>
          <p:sp>
            <p:nvSpPr>
              <p:cNvPr id="142403" name="Text Box 19"/>
              <p:cNvSpPr txBox="1">
                <a:spLocks noChangeAspect="1" noChangeArrowheads="1"/>
              </p:cNvSpPr>
              <p:nvPr/>
            </p:nvSpPr>
            <p:spPr bwMode="auto">
              <a:xfrm>
                <a:off x="2665" y="3591"/>
                <a:ext cx="1393" cy="233"/>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Relative Entfernung</a:t>
                </a:r>
              </a:p>
            </p:txBody>
          </p:sp>
          <p:grpSp>
            <p:nvGrpSpPr>
              <p:cNvPr id="142404" name="Group 20"/>
              <p:cNvGrpSpPr>
                <a:grpSpLocks/>
              </p:cNvGrpSpPr>
              <p:nvPr/>
            </p:nvGrpSpPr>
            <p:grpSpPr bwMode="auto">
              <a:xfrm>
                <a:off x="2042" y="3484"/>
                <a:ext cx="2793" cy="174"/>
                <a:chOff x="1914" y="3708"/>
                <a:chExt cx="2793" cy="174"/>
              </a:xfrm>
            </p:grpSpPr>
            <p:sp>
              <p:nvSpPr>
                <p:cNvPr id="142405" name="Text Box 21"/>
                <p:cNvSpPr txBox="1">
                  <a:spLocks noChangeAspect="1" noChangeArrowheads="1"/>
                </p:cNvSpPr>
                <p:nvPr/>
              </p:nvSpPr>
              <p:spPr bwMode="auto">
                <a:xfrm>
                  <a:off x="4262" y="3708"/>
                  <a:ext cx="445"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entfernt</a:t>
                  </a:r>
                </a:p>
              </p:txBody>
            </p:sp>
            <p:sp>
              <p:nvSpPr>
                <p:cNvPr id="142406" name="Line 22"/>
                <p:cNvSpPr>
                  <a:spLocks noChangeAspect="1" noChangeShapeType="1"/>
                </p:cNvSpPr>
                <p:nvPr/>
              </p:nvSpPr>
              <p:spPr bwMode="auto">
                <a:xfrm rot="5400000">
                  <a:off x="3249" y="2782"/>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7" name="Text Box 23"/>
                <p:cNvSpPr txBox="1">
                  <a:spLocks noChangeAspect="1" noChangeArrowheads="1"/>
                </p:cNvSpPr>
                <p:nvPr/>
              </p:nvSpPr>
              <p:spPr bwMode="auto">
                <a:xfrm>
                  <a:off x="1914" y="3708"/>
                  <a:ext cx="332"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nahe</a:t>
                  </a:r>
                </a:p>
              </p:txBody>
            </p:sp>
          </p:grpSp>
        </p:grpSp>
        <p:sp>
          <p:nvSpPr>
            <p:cNvPr id="142364" name="Line 24"/>
            <p:cNvSpPr>
              <a:spLocks noChangeAspect="1" noChangeShapeType="1"/>
            </p:cNvSpPr>
            <p:nvPr/>
          </p:nvSpPr>
          <p:spPr bwMode="auto">
            <a:xfrm flipV="1">
              <a:off x="1161" y="1098"/>
              <a:ext cx="3408" cy="1903"/>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5" name="Line 25"/>
            <p:cNvSpPr>
              <a:spLocks noChangeAspect="1" noChangeShapeType="1"/>
            </p:cNvSpPr>
            <p:nvPr/>
          </p:nvSpPr>
          <p:spPr bwMode="auto">
            <a:xfrm flipV="1">
              <a:off x="3033" y="1279"/>
              <a:ext cx="1536" cy="681"/>
            </a:xfrm>
            <a:prstGeom prst="line">
              <a:avLst/>
            </a:prstGeom>
            <a:noFill/>
            <a:ln w="15875">
              <a:solidFill>
                <a:srgbClr val="0000FF"/>
              </a:solidFill>
              <a:round/>
              <a:headEnd/>
              <a:tailEnd/>
            </a:ln>
          </p:spPr>
          <p:txBody>
            <a:bodyPr>
              <a:prstTxWarp prst="textNoShape">
                <a:avLst/>
              </a:prstTxWarp>
            </a:bodyPr>
            <a:lstStyle/>
            <a:p>
              <a:endParaRPr lang="en-US"/>
            </a:p>
          </p:txBody>
        </p:sp>
        <p:sp>
          <p:nvSpPr>
            <p:cNvPr id="142366" name="Line 26"/>
            <p:cNvSpPr>
              <a:spLocks noChangeAspect="1" noChangeShapeType="1"/>
            </p:cNvSpPr>
            <p:nvPr/>
          </p:nvSpPr>
          <p:spPr bwMode="auto">
            <a:xfrm flipV="1">
              <a:off x="3033" y="903"/>
              <a:ext cx="1536" cy="1057"/>
            </a:xfrm>
            <a:prstGeom prst="line">
              <a:avLst/>
            </a:prstGeom>
            <a:noFill/>
            <a:ln w="15875">
              <a:solidFill>
                <a:srgbClr val="FF0000"/>
              </a:solidFill>
              <a:round/>
              <a:headEnd/>
              <a:tailEnd/>
            </a:ln>
          </p:spPr>
          <p:txBody>
            <a:bodyPr>
              <a:prstTxWarp prst="textNoShape">
                <a:avLst/>
              </a:prstTxWarp>
            </a:bodyPr>
            <a:lstStyle/>
            <a:p>
              <a:endParaRPr lang="en-US"/>
            </a:p>
          </p:txBody>
        </p:sp>
        <p:sp>
          <p:nvSpPr>
            <p:cNvPr id="142367" name="Oval 27"/>
            <p:cNvSpPr>
              <a:spLocks noChangeAspect="1" noChangeArrowheads="1"/>
            </p:cNvSpPr>
            <p:nvPr/>
          </p:nvSpPr>
          <p:spPr bwMode="auto">
            <a:xfrm>
              <a:off x="1461" y="279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8" name="Oval 28"/>
            <p:cNvSpPr>
              <a:spLocks noChangeAspect="1" noChangeArrowheads="1"/>
            </p:cNvSpPr>
            <p:nvPr/>
          </p:nvSpPr>
          <p:spPr bwMode="auto">
            <a:xfrm>
              <a:off x="1724" y="26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9" name="Oval 29"/>
            <p:cNvSpPr>
              <a:spLocks noChangeAspect="1" noChangeArrowheads="1"/>
            </p:cNvSpPr>
            <p:nvPr/>
          </p:nvSpPr>
          <p:spPr bwMode="auto">
            <a:xfrm>
              <a:off x="1984" y="249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0" name="Oval 30"/>
            <p:cNvSpPr>
              <a:spLocks noChangeAspect="1" noChangeArrowheads="1"/>
            </p:cNvSpPr>
            <p:nvPr/>
          </p:nvSpPr>
          <p:spPr bwMode="auto">
            <a:xfrm>
              <a:off x="2232"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1" name="Oval 31"/>
            <p:cNvSpPr>
              <a:spLocks noChangeAspect="1" noChangeArrowheads="1"/>
            </p:cNvSpPr>
            <p:nvPr/>
          </p:nvSpPr>
          <p:spPr bwMode="auto">
            <a:xfrm>
              <a:off x="2289"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2" name="Oval 32"/>
            <p:cNvSpPr>
              <a:spLocks noChangeAspect="1" noChangeArrowheads="1"/>
            </p:cNvSpPr>
            <p:nvPr/>
          </p:nvSpPr>
          <p:spPr bwMode="auto">
            <a:xfrm>
              <a:off x="2266" y="228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3" name="Oval 33"/>
            <p:cNvSpPr>
              <a:spLocks noChangeAspect="1" noChangeArrowheads="1"/>
            </p:cNvSpPr>
            <p:nvPr/>
          </p:nvSpPr>
          <p:spPr bwMode="auto">
            <a:xfrm>
              <a:off x="2401" y="22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4" name="Oval 34"/>
            <p:cNvSpPr>
              <a:spLocks noChangeAspect="1" noChangeArrowheads="1"/>
            </p:cNvSpPr>
            <p:nvPr/>
          </p:nvSpPr>
          <p:spPr bwMode="auto">
            <a:xfrm>
              <a:off x="2452" y="226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5" name="Oval 35"/>
            <p:cNvSpPr>
              <a:spLocks noChangeAspect="1" noChangeArrowheads="1"/>
            </p:cNvSpPr>
            <p:nvPr/>
          </p:nvSpPr>
          <p:spPr bwMode="auto">
            <a:xfrm>
              <a:off x="2435" y="2206"/>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6" name="Oval 36"/>
            <p:cNvSpPr>
              <a:spLocks noChangeAspect="1" noChangeArrowheads="1"/>
            </p:cNvSpPr>
            <p:nvPr/>
          </p:nvSpPr>
          <p:spPr bwMode="auto">
            <a:xfrm>
              <a:off x="2480" y="2184"/>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7" name="Oval 37"/>
            <p:cNvSpPr>
              <a:spLocks noChangeAspect="1" noChangeArrowheads="1"/>
            </p:cNvSpPr>
            <p:nvPr/>
          </p:nvSpPr>
          <p:spPr bwMode="auto">
            <a:xfrm>
              <a:off x="2632" y="2127"/>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8" name="Oval 38"/>
            <p:cNvSpPr>
              <a:spLocks noChangeAspect="1" noChangeArrowheads="1"/>
            </p:cNvSpPr>
            <p:nvPr/>
          </p:nvSpPr>
          <p:spPr bwMode="auto">
            <a:xfrm>
              <a:off x="2498" y="222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9" name="Oval 39"/>
            <p:cNvSpPr>
              <a:spLocks noChangeAspect="1" noChangeArrowheads="1"/>
            </p:cNvSpPr>
            <p:nvPr/>
          </p:nvSpPr>
          <p:spPr bwMode="auto">
            <a:xfrm>
              <a:off x="2786" y="205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0" name="Oval 40"/>
            <p:cNvSpPr>
              <a:spLocks noChangeAspect="1" noChangeArrowheads="1"/>
            </p:cNvSpPr>
            <p:nvPr/>
          </p:nvSpPr>
          <p:spPr bwMode="auto">
            <a:xfrm>
              <a:off x="2899" y="200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1" name="Oval 41"/>
            <p:cNvSpPr>
              <a:spLocks noChangeAspect="1" noChangeArrowheads="1"/>
            </p:cNvSpPr>
            <p:nvPr/>
          </p:nvSpPr>
          <p:spPr bwMode="auto">
            <a:xfrm>
              <a:off x="3000" y="190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2" name="Oval 42"/>
            <p:cNvSpPr>
              <a:spLocks noChangeAspect="1" noChangeArrowheads="1"/>
            </p:cNvSpPr>
            <p:nvPr/>
          </p:nvSpPr>
          <p:spPr bwMode="auto">
            <a:xfrm>
              <a:off x="3323" y="177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3" name="Oval 43"/>
            <p:cNvSpPr>
              <a:spLocks noChangeAspect="1" noChangeArrowheads="1"/>
            </p:cNvSpPr>
            <p:nvPr/>
          </p:nvSpPr>
          <p:spPr bwMode="auto">
            <a:xfrm>
              <a:off x="4418" y="85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4" name="Oval 44"/>
            <p:cNvSpPr>
              <a:spLocks noChangeAspect="1" noChangeArrowheads="1"/>
            </p:cNvSpPr>
            <p:nvPr/>
          </p:nvSpPr>
          <p:spPr bwMode="auto">
            <a:xfrm>
              <a:off x="3915"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5" name="Oval 45"/>
            <p:cNvSpPr>
              <a:spLocks noChangeAspect="1" noChangeArrowheads="1"/>
            </p:cNvSpPr>
            <p:nvPr/>
          </p:nvSpPr>
          <p:spPr bwMode="auto">
            <a:xfrm>
              <a:off x="3199" y="1821"/>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6" name="Oval 46"/>
            <p:cNvSpPr>
              <a:spLocks noChangeAspect="1" noChangeArrowheads="1"/>
            </p:cNvSpPr>
            <p:nvPr/>
          </p:nvSpPr>
          <p:spPr bwMode="auto">
            <a:xfrm>
              <a:off x="3853" y="122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7" name="Oval 47"/>
            <p:cNvSpPr>
              <a:spLocks noChangeAspect="1" noChangeArrowheads="1"/>
            </p:cNvSpPr>
            <p:nvPr/>
          </p:nvSpPr>
          <p:spPr bwMode="auto">
            <a:xfrm>
              <a:off x="4322" y="952"/>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8" name="Oval 48"/>
            <p:cNvSpPr>
              <a:spLocks noChangeAspect="1" noChangeArrowheads="1"/>
            </p:cNvSpPr>
            <p:nvPr/>
          </p:nvSpPr>
          <p:spPr bwMode="auto">
            <a:xfrm>
              <a:off x="4176" y="103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9" name="Oval 49"/>
            <p:cNvSpPr>
              <a:spLocks noChangeAspect="1" noChangeArrowheads="1"/>
            </p:cNvSpPr>
            <p:nvPr/>
          </p:nvSpPr>
          <p:spPr bwMode="auto">
            <a:xfrm>
              <a:off x="3453" y="161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0" name="Oval 50"/>
            <p:cNvSpPr>
              <a:spLocks noChangeAspect="1" noChangeArrowheads="1"/>
            </p:cNvSpPr>
            <p:nvPr/>
          </p:nvSpPr>
          <p:spPr bwMode="auto">
            <a:xfrm>
              <a:off x="3655" y="140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1" name="Oval 51"/>
            <p:cNvSpPr>
              <a:spLocks noChangeAspect="1" noChangeArrowheads="1"/>
            </p:cNvSpPr>
            <p:nvPr/>
          </p:nvSpPr>
          <p:spPr bwMode="auto">
            <a:xfrm>
              <a:off x="3707" y="13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2" name="Oval 52"/>
            <p:cNvSpPr>
              <a:spLocks noChangeAspect="1" noChangeArrowheads="1"/>
            </p:cNvSpPr>
            <p:nvPr/>
          </p:nvSpPr>
          <p:spPr bwMode="auto">
            <a:xfrm>
              <a:off x="3593" y="155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3" name="Oval 53"/>
            <p:cNvSpPr>
              <a:spLocks noChangeAspect="1" noChangeArrowheads="1"/>
            </p:cNvSpPr>
            <p:nvPr/>
          </p:nvSpPr>
          <p:spPr bwMode="auto">
            <a:xfrm>
              <a:off x="4027"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142394" name="Group 54"/>
            <p:cNvGrpSpPr>
              <a:grpSpLocks/>
            </p:cNvGrpSpPr>
            <p:nvPr/>
          </p:nvGrpSpPr>
          <p:grpSpPr bwMode="auto">
            <a:xfrm>
              <a:off x="590" y="703"/>
              <a:ext cx="258" cy="2762"/>
              <a:chOff x="822" y="567"/>
              <a:chExt cx="258" cy="2762"/>
            </a:xfrm>
          </p:grpSpPr>
          <p:sp>
            <p:nvSpPr>
              <p:cNvPr id="142399" name="Text Box 55"/>
              <p:cNvSpPr txBox="1">
                <a:spLocks noChangeAspect="1" noChangeArrowheads="1"/>
              </p:cNvSpPr>
              <p:nvPr/>
            </p:nvSpPr>
            <p:spPr bwMode="auto">
              <a:xfrm rot="16200000">
                <a:off x="153" y="1794"/>
                <a:ext cx="1571" cy="233"/>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Relative Lichtintensität</a:t>
                </a:r>
              </a:p>
            </p:txBody>
          </p:sp>
          <p:sp>
            <p:nvSpPr>
              <p:cNvPr id="142400" name="Text Box 56"/>
              <p:cNvSpPr txBox="1">
                <a:spLocks noChangeAspect="1" noChangeArrowheads="1"/>
              </p:cNvSpPr>
              <p:nvPr/>
            </p:nvSpPr>
            <p:spPr bwMode="auto">
              <a:xfrm rot="16200000">
                <a:off x="789" y="684"/>
                <a:ext cx="40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niedrig</a:t>
                </a:r>
              </a:p>
            </p:txBody>
          </p:sp>
          <p:sp>
            <p:nvSpPr>
              <p:cNvPr id="142401" name="Line 57"/>
              <p:cNvSpPr>
                <a:spLocks noChangeAspect="1" noChangeShapeType="1"/>
              </p:cNvSpPr>
              <p:nvPr/>
            </p:nvSpPr>
            <p:spPr bwMode="auto">
              <a:xfrm>
                <a:off x="987" y="988"/>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2" name="Text Box 58"/>
              <p:cNvSpPr txBox="1">
                <a:spLocks noChangeAspect="1" noChangeArrowheads="1"/>
              </p:cNvSpPr>
              <p:nvPr/>
            </p:nvSpPr>
            <p:spPr bwMode="auto">
              <a:xfrm rot="16200000">
                <a:off x="824" y="3079"/>
                <a:ext cx="32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hoch</a:t>
                </a:r>
              </a:p>
            </p:txBody>
          </p:sp>
        </p:grpSp>
        <p:sp>
          <p:nvSpPr>
            <p:cNvPr id="142395" name="Text Box 59"/>
            <p:cNvSpPr txBox="1">
              <a:spLocks noChangeAspect="1" noChangeArrowheads="1"/>
            </p:cNvSpPr>
            <p:nvPr/>
          </p:nvSpPr>
          <p:spPr bwMode="auto">
            <a:xfrm>
              <a:off x="2295" y="1141"/>
              <a:ext cx="1038" cy="407"/>
            </a:xfrm>
            <a:prstGeom prst="rect">
              <a:avLst/>
            </a:prstGeom>
            <a:noFill/>
            <a:ln w="9525">
              <a:noFill/>
              <a:miter lim="800000"/>
              <a:headEnd/>
              <a:tailEnd/>
            </a:ln>
          </p:spPr>
          <p:txBody>
            <a:bodyPr wrap="none">
              <a:prstTxWarp prst="textNoShape">
                <a:avLst/>
              </a:prstTxWarp>
              <a:spAutoFit/>
            </a:bodyPr>
            <a:lstStyle/>
            <a:p>
              <a:pPr eaLnBrk="1" hangingPunct="1"/>
              <a:r>
                <a:rPr lang="en-US" sz="1800" b="0" dirty="0" err="1">
                  <a:solidFill>
                    <a:srgbClr val="FF0000"/>
                  </a:solidFill>
                  <a:latin typeface="Arial" charset="0"/>
                </a:rPr>
                <a:t>Beschleunigte</a:t>
              </a:r>
              <a:endParaRPr lang="en-US" sz="1800" b="0" dirty="0">
                <a:solidFill>
                  <a:srgbClr val="FF0000"/>
                </a:solidFill>
                <a:latin typeface="Arial" charset="0"/>
              </a:endParaRPr>
            </a:p>
            <a:p>
              <a:pPr eaLnBrk="1" hangingPunct="1"/>
              <a:r>
                <a:rPr lang="en-US" sz="1800" b="0" dirty="0" err="1">
                  <a:solidFill>
                    <a:srgbClr val="FF0000"/>
                  </a:solidFill>
                  <a:latin typeface="Arial" charset="0"/>
                </a:rPr>
                <a:t>Ausdehnung</a:t>
              </a:r>
              <a:endParaRPr lang="en-US" sz="1800" b="0" dirty="0">
                <a:solidFill>
                  <a:srgbClr val="0000FF"/>
                </a:solidFill>
                <a:latin typeface="Arial" charset="0"/>
              </a:endParaRPr>
            </a:p>
          </p:txBody>
        </p:sp>
        <p:sp>
          <p:nvSpPr>
            <p:cNvPr id="142396" name="Text Box 60"/>
            <p:cNvSpPr txBox="1">
              <a:spLocks noChangeAspect="1" noChangeArrowheads="1"/>
            </p:cNvSpPr>
            <p:nvPr/>
          </p:nvSpPr>
          <p:spPr bwMode="auto">
            <a:xfrm>
              <a:off x="3329" y="2181"/>
              <a:ext cx="941" cy="407"/>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Gebremste</a:t>
              </a:r>
            </a:p>
            <a:p>
              <a:pPr eaLnBrk="1" hangingPunct="1"/>
              <a:r>
                <a:rPr lang="en-US" sz="1800" b="0">
                  <a:solidFill>
                    <a:srgbClr val="0000FF"/>
                  </a:solidFill>
                  <a:latin typeface="Arial" charset="0"/>
                </a:rPr>
                <a:t>Ausdehnung</a:t>
              </a:r>
            </a:p>
          </p:txBody>
        </p:sp>
        <p:sp>
          <p:nvSpPr>
            <p:cNvPr id="142397" name="Line 61"/>
            <p:cNvSpPr>
              <a:spLocks noChangeAspect="1" noChangeShapeType="1"/>
            </p:cNvSpPr>
            <p:nvPr/>
          </p:nvSpPr>
          <p:spPr bwMode="auto">
            <a:xfrm>
              <a:off x="3186" y="1463"/>
              <a:ext cx="157" cy="24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98" name="Line 62"/>
            <p:cNvSpPr>
              <a:spLocks noChangeAspect="1" noChangeShapeType="1"/>
            </p:cNvSpPr>
            <p:nvPr/>
          </p:nvSpPr>
          <p:spPr bwMode="auto">
            <a:xfrm>
              <a:off x="3288" y="1882"/>
              <a:ext cx="186" cy="333"/>
            </a:xfrm>
            <a:prstGeom prst="line">
              <a:avLst/>
            </a:prstGeom>
            <a:noFill/>
            <a:ln w="15875">
              <a:solidFill>
                <a:schemeClr val="tx1"/>
              </a:solidFill>
              <a:round/>
              <a:headEnd/>
              <a:tailEnd/>
            </a:ln>
          </p:spPr>
          <p:txBody>
            <a:bodyPr>
              <a:prstTxWarp prst="textNoShape">
                <a:avLst/>
              </a:prstTxWarp>
            </a:bodyPr>
            <a:lstStyle/>
            <a:p>
              <a:endParaRPr lang="en-US"/>
            </a:p>
          </p:txBody>
        </p:sp>
      </p:grpSp>
      <p:grpSp>
        <p:nvGrpSpPr>
          <p:cNvPr id="142344" name="Group 63"/>
          <p:cNvGrpSpPr>
            <a:grpSpLocks/>
          </p:cNvGrpSpPr>
          <p:nvPr/>
        </p:nvGrpSpPr>
        <p:grpSpPr bwMode="auto">
          <a:xfrm>
            <a:off x="6646864" y="2032000"/>
            <a:ext cx="2979737" cy="3416300"/>
            <a:chOff x="4251" y="1624"/>
            <a:chExt cx="1877" cy="2152"/>
          </a:xfrm>
        </p:grpSpPr>
        <p:pic>
          <p:nvPicPr>
            <p:cNvPr id="142350" name="Picture 64"/>
            <p:cNvPicPr>
              <a:picLocks noChangeAspect="1" noChangeArrowheads="1"/>
            </p:cNvPicPr>
            <p:nvPr/>
          </p:nvPicPr>
          <p:blipFill>
            <a:blip r:embed="rId3"/>
            <a:srcRect/>
            <a:stretch>
              <a:fillRect/>
            </a:stretch>
          </p:blipFill>
          <p:spPr bwMode="auto">
            <a:xfrm>
              <a:off x="4251" y="1624"/>
              <a:ext cx="1877" cy="2152"/>
            </a:xfrm>
            <a:prstGeom prst="rect">
              <a:avLst/>
            </a:prstGeom>
            <a:noFill/>
            <a:ln w="9525">
              <a:noFill/>
              <a:miter lim="800000"/>
              <a:headEnd/>
              <a:tailEnd/>
            </a:ln>
          </p:spPr>
        </p:pic>
        <p:sp>
          <p:nvSpPr>
            <p:cNvPr id="142351" name="Rectangle 65"/>
            <p:cNvSpPr>
              <a:spLocks noChangeArrowheads="1"/>
            </p:cNvSpPr>
            <p:nvPr/>
          </p:nvSpPr>
          <p:spPr bwMode="auto">
            <a:xfrm>
              <a:off x="4913" y="1739"/>
              <a:ext cx="1183" cy="213"/>
            </a:xfrm>
            <a:prstGeom prst="rect">
              <a:avLst/>
            </a:prstGeom>
            <a:noFill/>
            <a:ln w="9525">
              <a:noFill/>
              <a:miter lim="800000"/>
              <a:headEnd/>
              <a:tailEnd/>
            </a:ln>
          </p:spPr>
          <p:txBody>
            <a:bodyPr wrap="none">
              <a:prstTxWarp prst="textNoShape">
                <a:avLst/>
              </a:prstTxWarp>
              <a:spAutoFit/>
            </a:bodyPr>
            <a:lstStyle/>
            <a:p>
              <a:r>
                <a:rPr lang="en-GB" sz="1600" dirty="0">
                  <a:solidFill>
                    <a:schemeClr val="bg1"/>
                  </a:solidFill>
                  <a:latin typeface="Trebuchet MS"/>
                </a:rPr>
                <a:t>Supernova 1987A</a:t>
              </a:r>
              <a:endParaRPr lang="en-US" sz="1600" b="0" dirty="0">
                <a:solidFill>
                  <a:schemeClr val="bg1"/>
                </a:solidFill>
                <a:latin typeface="Trebuchet MS"/>
              </a:endParaRPr>
            </a:p>
          </p:txBody>
        </p:sp>
      </p:grpSp>
      <p:pic>
        <p:nvPicPr>
          <p:cNvPr id="142345" name="Picture 66"/>
          <p:cNvPicPr>
            <a:picLocks noChangeAspect="1" noChangeArrowheads="1"/>
          </p:cNvPicPr>
          <p:nvPr/>
        </p:nvPicPr>
        <p:blipFill>
          <a:blip r:embed="rId4"/>
          <a:srcRect/>
          <a:stretch>
            <a:fillRect/>
          </a:stretch>
        </p:blipFill>
        <p:spPr bwMode="auto">
          <a:xfrm>
            <a:off x="3873505" y="3478220"/>
            <a:ext cx="809625" cy="1430337"/>
          </a:xfrm>
          <a:prstGeom prst="rect">
            <a:avLst/>
          </a:prstGeom>
          <a:noFill/>
          <a:ln w="9525">
            <a:noFill/>
            <a:miter lim="800000"/>
            <a:headEnd/>
            <a:tailEnd/>
          </a:ln>
        </p:spPr>
      </p:pic>
      <p:sp>
        <p:nvSpPr>
          <p:cNvPr id="142346" name="Rectangle 67"/>
          <p:cNvSpPr>
            <a:spLocks noChangeArrowheads="1"/>
          </p:cNvSpPr>
          <p:nvPr/>
        </p:nvSpPr>
        <p:spPr bwMode="auto">
          <a:xfrm>
            <a:off x="2762251" y="4321184"/>
            <a:ext cx="1108522"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a:t>
            </a:r>
          </a:p>
          <a:p>
            <a:r>
              <a:rPr lang="en-US" sz="1200" b="0">
                <a:solidFill>
                  <a:schemeClr val="tx1"/>
                </a:solidFill>
                <a:latin typeface="Arial" charset="0"/>
              </a:rPr>
              <a:t>der Sonne</a:t>
            </a:r>
            <a:endParaRPr lang="en-US" sz="1800" b="0">
              <a:solidFill>
                <a:srgbClr val="0000FF"/>
              </a:solidFill>
              <a:latin typeface="Arial" charset="0"/>
            </a:endParaRPr>
          </a:p>
        </p:txBody>
      </p:sp>
      <p:sp>
        <p:nvSpPr>
          <p:cNvPr id="142347" name="Rectangle 68"/>
          <p:cNvSpPr>
            <a:spLocks noChangeArrowheads="1"/>
          </p:cNvSpPr>
          <p:nvPr/>
        </p:nvSpPr>
        <p:spPr bwMode="auto">
          <a:xfrm>
            <a:off x="4730750" y="4333884"/>
            <a:ext cx="1493468"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einer</a:t>
            </a:r>
          </a:p>
          <a:p>
            <a:r>
              <a:rPr lang="en-US" sz="1200" b="0">
                <a:solidFill>
                  <a:schemeClr val="tx1"/>
                </a:solidFill>
                <a:latin typeface="Arial" charset="0"/>
              </a:rPr>
              <a:t>entfernten Galaxie</a:t>
            </a:r>
            <a:endParaRPr lang="en-US" sz="1800" b="0">
              <a:solidFill>
                <a:srgbClr val="0000FF"/>
              </a:solidFill>
              <a:latin typeface="Arial" charset="0"/>
            </a:endParaRPr>
          </a:p>
        </p:txBody>
      </p:sp>
      <p:sp>
        <p:nvSpPr>
          <p:cNvPr id="142348" name="Rectangle 69"/>
          <p:cNvSpPr>
            <a:spLocks noChangeArrowheads="1"/>
          </p:cNvSpPr>
          <p:nvPr/>
        </p:nvSpPr>
        <p:spPr bwMode="auto">
          <a:xfrm>
            <a:off x="2495555" y="4079884"/>
            <a:ext cx="1441621" cy="276999"/>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latin typeface="Arial" charset="0"/>
              </a:rPr>
              <a:t>Rotverschiebung</a:t>
            </a:r>
          </a:p>
        </p:txBody>
      </p:sp>
      <p:pic>
        <p:nvPicPr>
          <p:cNvPr id="142338" name="Picture 2"/>
          <p:cNvPicPr>
            <a:picLocks noChangeAspect="1" noChangeArrowheads="1"/>
          </p:cNvPicPr>
          <p:nvPr/>
        </p:nvPicPr>
        <p:blipFill>
          <a:blip r:embed="rId5"/>
          <a:srcRect/>
          <a:stretch>
            <a:fillRect/>
          </a:stretch>
        </p:blipFill>
        <p:spPr bwMode="auto">
          <a:xfrm>
            <a:off x="6821488" y="5157788"/>
            <a:ext cx="152400" cy="228600"/>
          </a:xfrm>
          <a:prstGeom prst="rect">
            <a:avLst/>
          </a:prstGeom>
          <a:noFill/>
        </p:spPr>
      </p:pic>
      <p:pic>
        <p:nvPicPr>
          <p:cNvPr id="142339" name="Picture 3"/>
          <p:cNvPicPr>
            <a:picLocks noChangeAspect="1" noChangeArrowheads="1"/>
          </p:cNvPicPr>
          <p:nvPr/>
        </p:nvPicPr>
        <p:blipFill>
          <a:blip r:embed="rId5"/>
          <a:srcRect/>
          <a:stretch>
            <a:fillRect/>
          </a:stretch>
        </p:blipFill>
        <p:spPr bwMode="auto">
          <a:xfrm>
            <a:off x="1182690" y="4294188"/>
            <a:ext cx="152400" cy="228600"/>
          </a:xfrm>
          <a:prstGeom prst="rect">
            <a:avLst/>
          </a:prstGeom>
          <a:noFill/>
        </p:spPr>
      </p:pic>
      <p:sp>
        <p:nvSpPr>
          <p:cNvPr id="7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37</a:t>
            </a:fld>
            <a:endParaRPr lang="en-US" b="0"/>
          </a:p>
        </p:txBody>
      </p:sp>
      <p:pic>
        <p:nvPicPr>
          <p:cNvPr id="72" name="Picture 71" descr="nobel_medal.jpg"/>
          <p:cNvPicPr>
            <a:picLocks noChangeAspect="1"/>
          </p:cNvPicPr>
          <p:nvPr/>
        </p:nvPicPr>
        <p:blipFill>
          <a:blip r:embed="rId6"/>
          <a:stretch>
            <a:fillRect/>
          </a:stretch>
        </p:blipFill>
        <p:spPr>
          <a:xfrm>
            <a:off x="1879595" y="1883796"/>
            <a:ext cx="740833" cy="740833"/>
          </a:xfrm>
          <a:prstGeom prst="rect">
            <a:avLst/>
          </a:prstGeom>
        </p:spPr>
      </p:pic>
      <p:sp>
        <p:nvSpPr>
          <p:cNvPr id="74" name="Rectangle 73"/>
          <p:cNvSpPr/>
          <p:nvPr/>
        </p:nvSpPr>
        <p:spPr>
          <a:xfrm>
            <a:off x="1828796" y="2580064"/>
            <a:ext cx="906017" cy="461665"/>
          </a:xfrm>
          <a:prstGeom prst="rect">
            <a:avLst/>
          </a:prstGeom>
        </p:spPr>
        <p:txBody>
          <a:bodyPr wrap="none">
            <a:spAutoFit/>
          </a:bodyPr>
          <a:lstStyle/>
          <a:p>
            <a:r>
              <a:rPr lang="en-GB" sz="2400" dirty="0" smtClean="0">
                <a:solidFill>
                  <a:srgbClr val="EBD714"/>
                </a:solidFill>
                <a:latin typeface="Trebuchet MS"/>
              </a:rPr>
              <a:t>2011</a:t>
            </a:r>
            <a:endParaRPr lang="en-US" sz="2400" dirty="0">
              <a:solidFill>
                <a:srgbClr val="EBD714"/>
              </a:solidFill>
              <a:latin typeface="Trebuchet MS"/>
            </a:endParaRPr>
          </a:p>
        </p:txBody>
      </p:sp>
      <p:sp>
        <p:nvSpPr>
          <p:cNvPr id="75" name="Rectangle 7"/>
          <p:cNvSpPr txBox="1">
            <a:spLocks noChangeArrowheads="1"/>
          </p:cNvSpPr>
          <p:nvPr/>
        </p:nvSpPr>
        <p:spPr bwMode="auto">
          <a:xfrm>
            <a:off x="110833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Entdeckung</a:t>
            </a:r>
            <a:r>
              <a:rPr lang="en-US" sz="2800" kern="0" dirty="0" smtClean="0">
                <a:solidFill>
                  <a:srgbClr val="000099"/>
                </a:solidFill>
                <a:latin typeface="Trebuchet MS"/>
              </a:rPr>
              <a:t> </a:t>
            </a:r>
            <a:r>
              <a:rPr lang="en-US" sz="2800" kern="0" dirty="0" err="1" smtClean="0">
                <a:solidFill>
                  <a:srgbClr val="000099"/>
                </a:solidFill>
                <a:latin typeface="Trebuchet MS"/>
              </a:rPr>
              <a:t>der</a:t>
            </a:r>
            <a:r>
              <a:rPr lang="en-US" sz="2800" kern="0" dirty="0" smtClean="0">
                <a:solidFill>
                  <a:srgbClr val="000099"/>
                </a:solidFill>
                <a:latin typeface="Trebuchet MS"/>
              </a:rPr>
              <a:t> </a:t>
            </a:r>
            <a:r>
              <a:rPr lang="en-US" sz="2800" kern="0" dirty="0" err="1" smtClean="0">
                <a:solidFill>
                  <a:srgbClr val="000099"/>
                </a:solidFill>
                <a:latin typeface="Trebuchet MS"/>
              </a:rPr>
              <a:t>dunklen</a:t>
            </a:r>
            <a:r>
              <a:rPr lang="en-US" sz="2800" kern="0" dirty="0" smtClean="0">
                <a:solidFill>
                  <a:srgbClr val="000099"/>
                </a:solidFill>
                <a:latin typeface="Trebuchet MS"/>
              </a:rPr>
              <a:t> </a:t>
            </a:r>
            <a:r>
              <a:rPr lang="en-US" sz="2800" kern="0" dirty="0" err="1" smtClean="0">
                <a:solidFill>
                  <a:srgbClr val="000099"/>
                </a:solidFill>
                <a:latin typeface="Trebuchet MS"/>
              </a:rPr>
              <a:t>Energie</a:t>
            </a:r>
            <a:r>
              <a:rPr lang="en-US" sz="2800" kern="0" dirty="0" smtClean="0">
                <a:solidFill>
                  <a:srgbClr val="000099"/>
                </a:solidFill>
                <a:latin typeface="Trebuchet MS"/>
              </a:rPr>
              <a:t> (1998)</a:t>
            </a:r>
            <a:endParaRPr lang="en-US" sz="2800" b="1" kern="0" dirty="0">
              <a:solidFill>
                <a:srgbClr val="000099"/>
              </a:solidFill>
              <a:latin typeface="Trebuchet MS"/>
            </a:endParaRPr>
          </a:p>
        </p:txBody>
      </p:sp>
      <p:sp>
        <p:nvSpPr>
          <p:cNvPr id="76" name="Rectangle 75"/>
          <p:cNvSpPr/>
          <p:nvPr/>
        </p:nvSpPr>
        <p:spPr>
          <a:xfrm>
            <a:off x="1522284" y="1090715"/>
            <a:ext cx="4335542" cy="338554"/>
          </a:xfrm>
          <a:prstGeom prst="rect">
            <a:avLst/>
          </a:prstGeom>
          <a:solidFill>
            <a:srgbClr val="FFFF00"/>
          </a:solidFill>
        </p:spPr>
        <p:txBody>
          <a:bodyPr wrap="none">
            <a:spAutoFit/>
          </a:bodyPr>
          <a:lstStyle/>
          <a:p>
            <a:r>
              <a:rPr lang="en-US" sz="1600" dirty="0" smtClean="0">
                <a:solidFill>
                  <a:schemeClr val="tx1"/>
                </a:solidFill>
                <a:latin typeface="Trebuchet MS"/>
              </a:rPr>
              <a:t>Saul </a:t>
            </a:r>
            <a:r>
              <a:rPr lang="en-US" sz="1600" dirty="0" err="1" smtClean="0">
                <a:solidFill>
                  <a:schemeClr val="tx1"/>
                </a:solidFill>
                <a:latin typeface="Trebuchet MS"/>
              </a:rPr>
              <a:t>Perlmutter</a:t>
            </a:r>
            <a:r>
              <a:rPr lang="en-US" sz="1600" dirty="0" smtClean="0">
                <a:solidFill>
                  <a:schemeClr val="tx1"/>
                </a:solidFill>
                <a:latin typeface="Trebuchet MS"/>
              </a:rPr>
              <a:t>, Brian Schmidt, Adam </a:t>
            </a:r>
            <a:r>
              <a:rPr lang="en-US" sz="1600" dirty="0" err="1" smtClean="0">
                <a:solidFill>
                  <a:schemeClr val="tx1"/>
                </a:solidFill>
                <a:latin typeface="Trebuchet MS"/>
              </a:rPr>
              <a:t>Riess</a:t>
            </a:r>
            <a:endParaRPr lang="en-US" sz="1600" dirty="0">
              <a:solidFill>
                <a:schemeClr val="tx1"/>
              </a:solidFill>
              <a:latin typeface="Trebuchet MS"/>
            </a:endParaRPr>
          </a:p>
        </p:txBody>
      </p:sp>
      <p:pic>
        <p:nvPicPr>
          <p:cNvPr id="78" name="Picture 77" descr="darkenergy_logo.jpg"/>
          <p:cNvPicPr>
            <a:picLocks noChangeAspect="1"/>
          </p:cNvPicPr>
          <p:nvPr/>
        </p:nvPicPr>
        <p:blipFill>
          <a:blip r:embed="rId7"/>
          <a:stretch>
            <a:fillRect/>
          </a:stretch>
        </p:blipFill>
        <p:spPr>
          <a:xfrm>
            <a:off x="372533" y="321727"/>
            <a:ext cx="846667" cy="60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8484" name="Picture 13" descr="future_universe"/>
          <p:cNvPicPr>
            <a:picLocks noChangeAspect="1" noChangeArrowheads="1"/>
          </p:cNvPicPr>
          <p:nvPr/>
        </p:nvPicPr>
        <p:blipFill>
          <a:blip r:embed="rId3"/>
          <a:srcRect/>
          <a:stretch>
            <a:fillRect/>
          </a:stretch>
        </p:blipFill>
        <p:spPr bwMode="auto">
          <a:xfrm>
            <a:off x="1104901" y="955679"/>
            <a:ext cx="7475538" cy="5775325"/>
          </a:xfrm>
          <a:prstGeom prst="rect">
            <a:avLst/>
          </a:prstGeom>
          <a:noFill/>
          <a:ln w="9525">
            <a:noFill/>
            <a:miter lim="800000"/>
            <a:headEnd/>
            <a:tailEnd/>
          </a:ln>
        </p:spPr>
      </p:pic>
      <p:sp>
        <p:nvSpPr>
          <p:cNvPr id="7" name="Rectangle 4"/>
          <p:cNvSpPr>
            <a:spLocks noChangeArrowheads="1"/>
          </p:cNvSpPr>
          <p:nvPr/>
        </p:nvSpPr>
        <p:spPr bwMode="auto">
          <a:xfrm>
            <a:off x="1915662" y="321747"/>
            <a:ext cx="6000110" cy="646331"/>
          </a:xfrm>
          <a:prstGeom prst="rect">
            <a:avLst/>
          </a:prstGeom>
          <a:noFill/>
          <a:ln w="9525">
            <a:noFill/>
            <a:miter lim="800000"/>
            <a:headEnd/>
            <a:tailEnd/>
          </a:ln>
        </p:spPr>
        <p:txBody>
          <a:bodyPr wrap="none">
            <a:prstTxWarp prst="textNoShape">
              <a:avLst/>
            </a:prstTxWarp>
            <a:spAutoFit/>
          </a:bodyPr>
          <a:lstStyle/>
          <a:p>
            <a:r>
              <a:rPr lang="en-US" sz="3600" b="0" dirty="0" err="1" smtClean="0">
                <a:solidFill>
                  <a:schemeClr val="bg1">
                    <a:lumMod val="75000"/>
                  </a:schemeClr>
                </a:solidFill>
                <a:latin typeface="Trebuchet MS"/>
              </a:rPr>
              <a:t>Entwicklung</a:t>
            </a:r>
            <a:r>
              <a:rPr lang="en-US" sz="3600" b="0" dirty="0" smtClean="0">
                <a:solidFill>
                  <a:schemeClr val="bg1">
                    <a:lumMod val="75000"/>
                  </a:schemeClr>
                </a:solidFill>
                <a:latin typeface="Trebuchet MS"/>
              </a:rPr>
              <a:t> des </a:t>
            </a:r>
            <a:r>
              <a:rPr lang="en-US" sz="3600" b="0" dirty="0" err="1" smtClean="0">
                <a:solidFill>
                  <a:schemeClr val="bg1">
                    <a:lumMod val="75000"/>
                  </a:schemeClr>
                </a:solidFill>
                <a:latin typeface="Trebuchet MS"/>
              </a:rPr>
              <a:t>Universums</a:t>
            </a:r>
            <a:endParaRPr lang="en-US" sz="3600" b="0" dirty="0">
              <a:solidFill>
                <a:schemeClr val="bg1">
                  <a:lumMod val="75000"/>
                </a:schemeClr>
              </a:solidFill>
              <a:latin typeface="Trebuchet MS"/>
            </a:endParaRPr>
          </a:p>
        </p:txBody>
      </p:sp>
      <p:sp>
        <p:nvSpPr>
          <p:cNvPr id="148482" name="Date Placeholder 2"/>
          <p:cNvSpPr>
            <a:spLocks noGrp="1"/>
          </p:cNvSpPr>
          <p:nvPr>
            <p:ph type="dt" sz="quarter" idx="10"/>
          </p:nvPr>
        </p:nvSpPr>
        <p:spPr>
          <a:noFill/>
        </p:spPr>
        <p:txBody>
          <a:bodyPr/>
          <a:lstStyle/>
          <a:p>
            <a:r>
              <a:rPr lang="de-CH" smtClean="0">
                <a:solidFill>
                  <a:schemeClr val="bg1"/>
                </a:solidFill>
                <a:latin typeface="Arial" charset="0"/>
              </a:rPr>
              <a:t>C.-E. Wulz</a:t>
            </a:r>
            <a:endParaRPr lang="en-US" b="0" i="0" dirty="0" smtClean="0">
              <a:solidFill>
                <a:schemeClr val="bg1"/>
              </a:solidFill>
              <a:latin typeface="Arial" charset="0"/>
            </a:endParaRPr>
          </a:p>
        </p:txBody>
      </p:sp>
      <p:sp>
        <p:nvSpPr>
          <p:cNvPr id="148483" name="Slide Number Placeholder 3"/>
          <p:cNvSpPr>
            <a:spLocks noGrp="1"/>
          </p:cNvSpPr>
          <p:nvPr>
            <p:ph type="sldNum" sz="quarter" idx="11"/>
          </p:nvPr>
        </p:nvSpPr>
        <p:spPr>
          <a:xfrm>
            <a:off x="4928658" y="6553200"/>
            <a:ext cx="515938" cy="304800"/>
          </a:xfrm>
          <a:noFill/>
        </p:spPr>
        <p:txBody>
          <a:bodyPr/>
          <a:lstStyle/>
          <a:p>
            <a:fld id="{82AFD4F8-4DEF-3944-AE09-24A6EB230966}" type="slidenum">
              <a:rPr lang="en-US" smtClean="0">
                <a:solidFill>
                  <a:schemeClr val="bg1"/>
                </a:solidFill>
                <a:latin typeface="Arial" charset="0"/>
              </a:rPr>
              <a:pPr/>
              <a:t>38</a:t>
            </a:fld>
            <a:endParaRPr lang="en-US" b="0" i="0" dirty="0" smtClean="0">
              <a:solidFill>
                <a:schemeClr val="bg1"/>
              </a:solidFill>
              <a:latin typeface="Arial" charset="0"/>
            </a:endParaRPr>
          </a:p>
        </p:txBody>
      </p:sp>
      <p:pic>
        <p:nvPicPr>
          <p:cNvPr id="8" name="Picture 7" descr="big_rip.jpg"/>
          <p:cNvPicPr>
            <a:picLocks noChangeAspect="1"/>
          </p:cNvPicPr>
          <p:nvPr/>
        </p:nvPicPr>
        <p:blipFill>
          <a:blip r:embed="rId4"/>
          <a:stretch>
            <a:fillRect/>
          </a:stretch>
        </p:blipFill>
        <p:spPr>
          <a:xfrm>
            <a:off x="2697911" y="1155701"/>
            <a:ext cx="2500623" cy="1689100"/>
          </a:xfrm>
          <a:prstGeom prst="rect">
            <a:avLst/>
          </a:prstGeom>
        </p:spPr>
      </p:pic>
      <p:pic>
        <p:nvPicPr>
          <p:cNvPr id="9" name="Picture 8" descr="bigCrunch.jpg"/>
          <p:cNvPicPr>
            <a:picLocks noChangeAspect="1"/>
          </p:cNvPicPr>
          <p:nvPr/>
        </p:nvPicPr>
        <p:blipFill>
          <a:blip r:embed="rId5"/>
          <a:stretch>
            <a:fillRect/>
          </a:stretch>
        </p:blipFill>
        <p:spPr>
          <a:xfrm>
            <a:off x="5668434" y="4232807"/>
            <a:ext cx="2036234" cy="1386944"/>
          </a:xfrm>
          <a:prstGeom prst="rect">
            <a:avLst/>
          </a:prstGeom>
        </p:spPr>
      </p:pic>
      <p:sp>
        <p:nvSpPr>
          <p:cNvPr id="10" name="TextBox 9"/>
          <p:cNvSpPr txBox="1"/>
          <p:nvPr/>
        </p:nvSpPr>
        <p:spPr>
          <a:xfrm>
            <a:off x="1138766" y="6007100"/>
            <a:ext cx="774700" cy="288000"/>
          </a:xfrm>
          <a:prstGeom prst="rect">
            <a:avLst/>
          </a:prstGeom>
          <a:solidFill>
            <a:srgbClr val="FEEC68"/>
          </a:solidFill>
        </p:spPr>
        <p:txBody>
          <a:bodyPr wrap="square" rtlCol="0">
            <a:spAutoFit/>
          </a:bodyPr>
          <a:lstStyle/>
          <a:p>
            <a:r>
              <a:rPr lang="en-US" sz="1000" dirty="0" smtClean="0">
                <a:solidFill>
                  <a:srgbClr val="FF6600"/>
                </a:solidFill>
                <a:latin typeface="Trebuchet MS"/>
              </a:rPr>
              <a:t> </a:t>
            </a:r>
            <a:r>
              <a:rPr lang="en-US" sz="1000" dirty="0" smtClean="0">
                <a:solidFill>
                  <a:schemeClr val="tx1"/>
                </a:solidFill>
                <a:latin typeface="Trebuchet MS"/>
              </a:rPr>
              <a:t>URKNALL</a:t>
            </a:r>
            <a:endParaRPr lang="en-US" sz="1000" dirty="0">
              <a:solidFill>
                <a:srgbClr val="FF6600"/>
              </a:solidFill>
              <a:latin typeface="Trebuchet MS"/>
            </a:endParaRPr>
          </a:p>
        </p:txBody>
      </p:sp>
      <p:sp>
        <p:nvSpPr>
          <p:cNvPr id="11" name="TextBox 10"/>
          <p:cNvSpPr txBox="1"/>
          <p:nvPr/>
        </p:nvSpPr>
        <p:spPr>
          <a:xfrm rot="16200000">
            <a:off x="-508001" y="3003553"/>
            <a:ext cx="3886200"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GRÖSZE DES UNIVERSUMS    </a:t>
            </a:r>
            <a:endParaRPr lang="en-US" dirty="0">
              <a:solidFill>
                <a:schemeClr val="bg1"/>
              </a:solidFill>
              <a:latin typeface="Trebuchet MS"/>
            </a:endParaRPr>
          </a:p>
        </p:txBody>
      </p:sp>
      <p:sp>
        <p:nvSpPr>
          <p:cNvPr id="14" name="TextBox 13"/>
          <p:cNvSpPr txBox="1"/>
          <p:nvPr/>
        </p:nvSpPr>
        <p:spPr>
          <a:xfrm>
            <a:off x="2425700" y="6305553"/>
            <a:ext cx="5232401"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ZEIT  </a:t>
            </a:r>
            <a:endParaRPr lang="en-US" dirty="0">
              <a:solidFill>
                <a:schemeClr val="bg1"/>
              </a:solidFill>
              <a:latin typeface="Trebuchet MS"/>
            </a:endParaRPr>
          </a:p>
        </p:txBody>
      </p:sp>
      <p:sp>
        <p:nvSpPr>
          <p:cNvPr id="15" name="TextBox 14"/>
          <p:cNvSpPr txBox="1"/>
          <p:nvPr/>
        </p:nvSpPr>
        <p:spPr>
          <a:xfrm>
            <a:off x="4089398" y="6013453"/>
            <a:ext cx="4711702"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sz="1200" dirty="0" smtClean="0">
                <a:solidFill>
                  <a:schemeClr val="bg1"/>
                </a:solidFill>
                <a:latin typeface="Trebuchet MS"/>
              </a:rPr>
              <a:t>HEUTE (13,7 </a:t>
            </a:r>
            <a:r>
              <a:rPr lang="en-US" sz="1200" dirty="0" err="1" smtClean="0">
                <a:solidFill>
                  <a:schemeClr val="bg1"/>
                </a:solidFill>
                <a:latin typeface="Trebuchet MS"/>
              </a:rPr>
              <a:t>Milliarden</a:t>
            </a:r>
            <a:r>
              <a:rPr lang="en-US" sz="1200" dirty="0" smtClean="0">
                <a:solidFill>
                  <a:schemeClr val="bg1"/>
                </a:solidFill>
                <a:latin typeface="Trebuchet MS"/>
              </a:rPr>
              <a:t> </a:t>
            </a:r>
            <a:r>
              <a:rPr lang="en-US" sz="1200" dirty="0" err="1" smtClean="0">
                <a:solidFill>
                  <a:schemeClr val="bg1"/>
                </a:solidFill>
                <a:latin typeface="Trebuchet MS"/>
              </a:rPr>
              <a:t>Jahre</a:t>
            </a:r>
            <a:r>
              <a:rPr lang="en-US" sz="1200" dirty="0" smtClean="0">
                <a:solidFill>
                  <a:schemeClr val="bg1"/>
                </a:solidFill>
                <a:latin typeface="Trebuchet MS"/>
              </a:rPr>
              <a:t>)            ZUKUNFT </a:t>
            </a:r>
            <a:r>
              <a:rPr lang="en-US" dirty="0" smtClean="0">
                <a:solidFill>
                  <a:schemeClr val="bg1"/>
                </a:solidFill>
                <a:latin typeface="Trebuchet MS"/>
              </a:rPr>
              <a:t> </a:t>
            </a:r>
            <a:endParaRPr lang="en-US" dirty="0">
              <a:solidFill>
                <a:schemeClr val="bg1"/>
              </a:solidFill>
              <a:latin typeface="Trebuchet MS"/>
            </a:endParaRPr>
          </a:p>
        </p:txBody>
      </p:sp>
      <p:grpSp>
        <p:nvGrpSpPr>
          <p:cNvPr id="2" name="Group 19"/>
          <p:cNvGrpSpPr/>
          <p:nvPr/>
        </p:nvGrpSpPr>
        <p:grpSpPr>
          <a:xfrm>
            <a:off x="3759201" y="4394200"/>
            <a:ext cx="1447800" cy="330200"/>
            <a:chOff x="3759200" y="4394200"/>
            <a:chExt cx="1447800" cy="330200"/>
          </a:xfrm>
        </p:grpSpPr>
        <p:sp>
          <p:nvSpPr>
            <p:cNvPr id="16" name="Rectangle 15"/>
            <p:cNvSpPr/>
            <p:nvPr/>
          </p:nvSpPr>
          <p:spPr bwMode="auto">
            <a:xfrm>
              <a:off x="3759200" y="4546600"/>
              <a:ext cx="711200" cy="177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7" name="Rectangle 16"/>
            <p:cNvSpPr/>
            <p:nvPr/>
          </p:nvSpPr>
          <p:spPr bwMode="auto">
            <a:xfrm>
              <a:off x="4025900" y="4559300"/>
              <a:ext cx="787400" cy="1524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8" name="Rectangle 17"/>
            <p:cNvSpPr/>
            <p:nvPr/>
          </p:nvSpPr>
          <p:spPr bwMode="auto">
            <a:xfrm>
              <a:off x="4178300" y="4483100"/>
              <a:ext cx="711200" cy="127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4406900" y="4394200"/>
              <a:ext cx="8001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grpSp>
        <p:nvGrpSpPr>
          <p:cNvPr id="3" name="Group 23"/>
          <p:cNvGrpSpPr/>
          <p:nvPr/>
        </p:nvGrpSpPr>
        <p:grpSpPr>
          <a:xfrm>
            <a:off x="2184400" y="4762500"/>
            <a:ext cx="1371600" cy="660400"/>
            <a:chOff x="2184400" y="4762500"/>
            <a:chExt cx="1371600" cy="660400"/>
          </a:xfrm>
        </p:grpSpPr>
        <p:sp>
          <p:nvSpPr>
            <p:cNvPr id="21" name="Rectangle 20"/>
            <p:cNvSpPr/>
            <p:nvPr/>
          </p:nvSpPr>
          <p:spPr bwMode="auto">
            <a:xfrm>
              <a:off x="2413000" y="49403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2755900" y="47625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3" name="Rectangle 22"/>
            <p:cNvSpPr/>
            <p:nvPr/>
          </p:nvSpPr>
          <p:spPr bwMode="auto">
            <a:xfrm>
              <a:off x="2184400" y="5118100"/>
              <a:ext cx="80010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5" name="TextBox 24"/>
          <p:cNvSpPr txBox="1"/>
          <p:nvPr/>
        </p:nvSpPr>
        <p:spPr>
          <a:xfrm>
            <a:off x="7124699" y="1987551"/>
            <a:ext cx="1422402" cy="400110"/>
          </a:xfrm>
          <a:prstGeom prst="rect">
            <a:avLst/>
          </a:prstGeom>
          <a:solidFill>
            <a:schemeClr val="tx1"/>
          </a:solidFill>
        </p:spPr>
        <p:txBody>
          <a:bodyPr wrap="square" rtlCol="0">
            <a:spAutoFit/>
          </a:bodyPr>
          <a:lstStyle/>
          <a:p>
            <a:r>
              <a:rPr lang="en-US" sz="1000" dirty="0" smtClean="0">
                <a:solidFill>
                  <a:srgbClr val="FF6600"/>
                </a:solidFill>
                <a:latin typeface="Trebuchet MS"/>
              </a:rPr>
              <a:t>KONSTANTE</a:t>
            </a:r>
          </a:p>
          <a:p>
            <a:r>
              <a:rPr lang="en-US" sz="1000" dirty="0" smtClean="0">
                <a:solidFill>
                  <a:srgbClr val="FF6600"/>
                </a:solidFill>
                <a:latin typeface="Trebuchet MS"/>
              </a:rPr>
              <a:t>DUNKLE ENERGIE</a:t>
            </a:r>
            <a:endParaRPr lang="en-US" sz="1000" dirty="0">
              <a:solidFill>
                <a:srgbClr val="FF6600"/>
              </a:solidFill>
              <a:latin typeface="Trebuchet MS"/>
            </a:endParaRPr>
          </a:p>
        </p:txBody>
      </p:sp>
      <p:sp>
        <p:nvSpPr>
          <p:cNvPr id="26" name="TextBox 25"/>
          <p:cNvSpPr txBox="1"/>
          <p:nvPr/>
        </p:nvSpPr>
        <p:spPr>
          <a:xfrm>
            <a:off x="5194300" y="1695452"/>
            <a:ext cx="838201" cy="246221"/>
          </a:xfrm>
          <a:prstGeom prst="rect">
            <a:avLst/>
          </a:prstGeom>
          <a:solidFill>
            <a:schemeClr val="tx1"/>
          </a:solidFill>
        </p:spPr>
        <p:txBody>
          <a:bodyPr wrap="square" rtlCol="0">
            <a:spAutoFit/>
          </a:bodyPr>
          <a:lstStyle/>
          <a:p>
            <a:pPr algn="ctr"/>
            <a:r>
              <a:rPr lang="en-US" sz="1000" dirty="0" smtClean="0">
                <a:solidFill>
                  <a:schemeClr val="tx2">
                    <a:lumMod val="65000"/>
                    <a:lumOff val="35000"/>
                  </a:schemeClr>
                </a:solidFill>
                <a:latin typeface="Trebuchet MS"/>
              </a:rPr>
              <a:t>ENDKNALL</a:t>
            </a:r>
            <a:endParaRPr lang="en-US" sz="1000" dirty="0">
              <a:solidFill>
                <a:schemeClr val="tx2">
                  <a:lumMod val="65000"/>
                  <a:lumOff val="35000"/>
                </a:schemeClr>
              </a:solidFill>
              <a:latin typeface="Trebuchet MS"/>
            </a:endParaRPr>
          </a:p>
        </p:txBody>
      </p:sp>
      <p:sp>
        <p:nvSpPr>
          <p:cNvPr id="27" name="TextBox 26"/>
          <p:cNvSpPr txBox="1"/>
          <p:nvPr/>
        </p:nvSpPr>
        <p:spPr>
          <a:xfrm>
            <a:off x="7035799" y="3867153"/>
            <a:ext cx="1003301" cy="246221"/>
          </a:xfrm>
          <a:prstGeom prst="rect">
            <a:avLst/>
          </a:prstGeom>
          <a:solidFill>
            <a:schemeClr val="tx1"/>
          </a:solidFill>
        </p:spPr>
        <p:txBody>
          <a:bodyPr wrap="square" rtlCol="0">
            <a:spAutoFit/>
          </a:bodyPr>
          <a:lstStyle/>
          <a:p>
            <a:r>
              <a:rPr lang="en-US" sz="1000" dirty="0" smtClean="0">
                <a:solidFill>
                  <a:srgbClr val="008000"/>
                </a:solidFill>
                <a:latin typeface="Trebuchet MS"/>
              </a:rPr>
              <a:t>KOLLAPS</a:t>
            </a:r>
            <a:endParaRPr lang="en-US" sz="1000" dirty="0">
              <a:solidFill>
                <a:srgbClr val="008000"/>
              </a:solidFill>
              <a:latin typeface="Trebuchet MS"/>
            </a:endParaRPr>
          </a:p>
        </p:txBody>
      </p:sp>
      <p:sp>
        <p:nvSpPr>
          <p:cNvPr id="28"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p>
            <a:pPr>
              <a:defRPr/>
            </a:pPr>
            <a:fld id="{46E01AC1-9AA4-A24C-9A37-A86FD825E15D}" type="slidenum">
              <a:rPr lang="en-US" smtClean="0"/>
              <a:pPr>
                <a:defRPr/>
              </a:pPr>
              <a:t>39</a:t>
            </a:fld>
            <a:endParaRPr lang="en-US" b="0" i="0"/>
          </a:p>
        </p:txBody>
      </p:sp>
      <p:sp>
        <p:nvSpPr>
          <p:cNvPr id="9" name="Title 1"/>
          <p:cNvSpPr txBox="1">
            <a:spLocks/>
          </p:cNvSpPr>
          <p:nvPr/>
        </p:nvSpPr>
        <p:spPr bwMode="auto">
          <a:xfrm>
            <a:off x="2451108" y="766237"/>
            <a:ext cx="4864098"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Trebuchet MS"/>
                <a:ea typeface="ＭＳ Ｐゴシック" charset="-128"/>
                <a:cs typeface="ＭＳ Ｐゴシック" charset="-128"/>
              </a:rPr>
              <a:t>DARK ENERGY</a:t>
            </a:r>
            <a:r>
              <a:rPr kumimoji="0" lang="en-US" sz="2800" b="1" i="0" u="none" strike="noStrike" kern="0" cap="none" spc="0" normalizeH="0" noProof="0" dirty="0" smtClean="0">
                <a:ln>
                  <a:noFill/>
                </a:ln>
                <a:solidFill>
                  <a:schemeClr val="bg1"/>
                </a:solidFill>
                <a:effectLst/>
                <a:uLnTx/>
                <a:uFillTx/>
                <a:latin typeface="Trebuchet MS"/>
                <a:ea typeface="ＭＳ Ｐゴシック" charset="-128"/>
                <a:cs typeface="ＭＳ Ｐゴシック" charset="-128"/>
              </a:rPr>
              <a:t> SURVEY</a:t>
            </a:r>
            <a:endParaRPr kumimoji="0" lang="en-US" sz="2800" b="1" i="0" u="none" strike="noStrike" kern="0" cap="none" spc="0" normalizeH="0" baseline="0" noProof="0" dirty="0">
              <a:ln>
                <a:noFill/>
              </a:ln>
              <a:solidFill>
                <a:schemeClr val="bg1"/>
              </a:solidFill>
              <a:effectLst/>
              <a:uLnTx/>
              <a:uFillTx/>
              <a:latin typeface="Trebuchet MS"/>
              <a:ea typeface="ＭＳ Ｐゴシック" charset="-128"/>
              <a:cs typeface="ＭＳ Ｐゴシック" charset="-128"/>
            </a:endParaRPr>
          </a:p>
        </p:txBody>
      </p:sp>
      <p:sp>
        <p:nvSpPr>
          <p:cNvPr id="11" name="Rectangle 22"/>
          <p:cNvSpPr txBox="1">
            <a:spLocks noChangeArrowheads="1"/>
          </p:cNvSpPr>
          <p:nvPr/>
        </p:nvSpPr>
        <p:spPr bwMode="auto">
          <a:xfrm>
            <a:off x="584200" y="6553203"/>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5064125" y="6553203"/>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6" name="Rectangle 5"/>
          <p:cNvSpPr/>
          <p:nvPr/>
        </p:nvSpPr>
        <p:spPr>
          <a:xfrm>
            <a:off x="1045391" y="5950578"/>
            <a:ext cx="2227217" cy="369332"/>
          </a:xfrm>
          <a:prstGeom prst="rect">
            <a:avLst/>
          </a:prstGeom>
        </p:spPr>
        <p:txBody>
          <a:bodyPr wrap="none">
            <a:spAutoFit/>
          </a:bodyPr>
          <a:lstStyle/>
          <a:p>
            <a:pPr lvl="0" algn="ctr">
              <a:defRPr/>
            </a:pPr>
            <a:r>
              <a:rPr lang="en-US" sz="1800" kern="0" dirty="0">
                <a:solidFill>
                  <a:schemeClr val="bg1"/>
                </a:solidFill>
                <a:latin typeface="Trebuchet MS"/>
                <a:ea typeface="ＭＳ Ｐゴシック" charset="-128"/>
                <a:cs typeface="ＭＳ Ｐゴシック" charset="-128"/>
              </a:rPr>
              <a:t>Cerro </a:t>
            </a:r>
            <a:r>
              <a:rPr lang="en-US" sz="1800" kern="0" dirty="0" err="1">
                <a:solidFill>
                  <a:schemeClr val="bg1"/>
                </a:solidFill>
                <a:latin typeface="Trebuchet MS"/>
                <a:ea typeface="ＭＳ Ｐゴシック" charset="-128"/>
                <a:cs typeface="ＭＳ Ｐゴシック" charset="-128"/>
              </a:rPr>
              <a:t>Tololo</a:t>
            </a:r>
            <a:r>
              <a:rPr lang="en-US" sz="1800" kern="0" dirty="0">
                <a:solidFill>
                  <a:schemeClr val="bg1"/>
                </a:solidFill>
                <a:latin typeface="Trebuchet MS"/>
                <a:ea typeface="ＭＳ Ｐゴシック" charset="-128"/>
                <a:cs typeface="ＭＳ Ｐゴシック" charset="-128"/>
              </a:rPr>
              <a:t>, Chile</a:t>
            </a:r>
          </a:p>
        </p:txBody>
      </p:sp>
      <p:sp>
        <p:nvSpPr>
          <p:cNvPr id="13"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a:t>
            </a:fld>
            <a:endParaRPr lang="en-US" b="0" dirty="0">
              <a:solidFill>
                <a:schemeClr val="bg1"/>
              </a:solidFill>
            </a:endParaRPr>
          </a:p>
        </p:txBody>
      </p:sp>
      <p:sp>
        <p:nvSpPr>
          <p:cNvPr id="28" name="Rectangle 3"/>
          <p:cNvSpPr>
            <a:spLocks noChangeArrowheads="1"/>
          </p:cNvSpPr>
          <p:nvPr/>
        </p:nvSpPr>
        <p:spPr bwMode="auto">
          <a:xfrm>
            <a:off x="6801916" y="1524006"/>
            <a:ext cx="2409817"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10. </a:t>
            </a:r>
            <a:r>
              <a:rPr lang="en-GB" sz="2400" b="0" dirty="0" err="1" smtClean="0">
                <a:solidFill>
                  <a:schemeClr val="bg1"/>
                </a:solidFill>
                <a:latin typeface="Trebuchet MS"/>
              </a:rPr>
              <a:t>Dez</a:t>
            </a:r>
            <a:r>
              <a:rPr lang="en-GB" sz="2400" b="0" dirty="0" smtClean="0">
                <a:solidFill>
                  <a:schemeClr val="bg1"/>
                </a:solidFill>
                <a:latin typeface="Trebuchet MS"/>
              </a:rPr>
              <a:t>. 2013</a:t>
            </a:r>
          </a:p>
        </p:txBody>
      </p:sp>
      <p:sp>
        <p:nvSpPr>
          <p:cNvPr id="35" name="Rectangle 3"/>
          <p:cNvSpPr>
            <a:spLocks noChangeArrowheads="1"/>
          </p:cNvSpPr>
          <p:nvPr/>
        </p:nvSpPr>
        <p:spPr bwMode="auto">
          <a:xfrm>
            <a:off x="3262851" y="3268138"/>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  </a:t>
            </a:r>
          </a:p>
        </p:txBody>
      </p:sp>
      <p:pic>
        <p:nvPicPr>
          <p:cNvPr id="2" name="Picture 1" descr="Higgs_receives_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66" y="457201"/>
            <a:ext cx="5814471" cy="3268134"/>
          </a:xfrm>
          <a:prstGeom prst="rect">
            <a:avLst/>
          </a:prstGeom>
        </p:spPr>
      </p:pic>
      <p:pic>
        <p:nvPicPr>
          <p:cNvPr id="3" name="Picture 2" descr="englert-banquet-arrival_0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3589868"/>
            <a:ext cx="5080000" cy="3048000"/>
          </a:xfrm>
          <a:prstGeom prst="rect">
            <a:avLst/>
          </a:prstGeom>
        </p:spPr>
      </p:pic>
      <p:sp>
        <p:nvSpPr>
          <p:cNvPr id="18" name="Rectangle 3"/>
          <p:cNvSpPr>
            <a:spLocks noChangeArrowheads="1"/>
          </p:cNvSpPr>
          <p:nvPr/>
        </p:nvSpPr>
        <p:spPr bwMode="auto">
          <a:xfrm>
            <a:off x="6818849" y="2032005"/>
            <a:ext cx="2511418" cy="523220"/>
          </a:xfrm>
          <a:prstGeom prst="rect">
            <a:avLst/>
          </a:prstGeom>
          <a:noFill/>
          <a:ln w="9525">
            <a:noFill/>
            <a:miter lim="800000"/>
            <a:headEnd/>
            <a:tailEnd/>
          </a:ln>
        </p:spPr>
        <p:txBody>
          <a:bodyPr wrap="square">
            <a:prstTxWarp prst="textNoShape">
              <a:avLst/>
            </a:prstTxWarp>
            <a:spAutoFit/>
          </a:bodyPr>
          <a:lstStyle/>
          <a:p>
            <a:r>
              <a:rPr lang="en-GB" sz="2800" b="0" dirty="0" smtClean="0">
                <a:solidFill>
                  <a:schemeClr val="bg1"/>
                </a:solidFill>
                <a:latin typeface="Trebuchet MS"/>
              </a:rPr>
              <a:t>Stockholm</a:t>
            </a:r>
          </a:p>
        </p:txBody>
      </p:sp>
      <p:sp>
        <p:nvSpPr>
          <p:cNvPr id="4" name="Rectangle 3"/>
          <p:cNvSpPr/>
          <p:nvPr/>
        </p:nvSpPr>
        <p:spPr>
          <a:xfrm>
            <a:off x="478367" y="4994759"/>
            <a:ext cx="4953000" cy="1384995"/>
          </a:xfrm>
          <a:prstGeom prst="rect">
            <a:avLst/>
          </a:prstGeom>
        </p:spPr>
        <p:txBody>
          <a:bodyPr>
            <a:spAutoFit/>
          </a:bodyPr>
          <a:lstStyle/>
          <a:p>
            <a:pPr algn="just"/>
            <a:r>
              <a:rPr lang="en-US" dirty="0">
                <a:solidFill>
                  <a:srgbClr val="FFF9B1"/>
                </a:solidFill>
                <a:latin typeface="Trebuchet MS"/>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en-US" dirty="0">
                <a:solidFill>
                  <a:srgbClr val="FFF9B1"/>
                </a:solidFill>
              </a:rPr>
              <a:t>.”</a:t>
            </a:r>
          </a:p>
        </p:txBody>
      </p:sp>
      <p:pic>
        <p:nvPicPr>
          <p:cNvPr id="12" name="Picture 11" descr="nobel_medal.jpg"/>
          <p:cNvPicPr>
            <a:picLocks noChangeAspect="1"/>
          </p:cNvPicPr>
          <p:nvPr/>
        </p:nvPicPr>
        <p:blipFill>
          <a:blip r:embed="rId5"/>
          <a:stretch>
            <a:fillRect/>
          </a:stretch>
        </p:blipFill>
        <p:spPr>
          <a:xfrm>
            <a:off x="584200" y="4394201"/>
            <a:ext cx="495300" cy="457200"/>
          </a:xfrm>
          <a:prstGeom prst="rect">
            <a:avLst/>
          </a:prstGeom>
        </p:spPr>
      </p:pic>
      <p:sp>
        <p:nvSpPr>
          <p:cNvPr id="13"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extLst>
      <p:ext uri="{BB962C8B-B14F-4D97-AF65-F5344CB8AC3E}">
        <p14:creationId xmlns:p14="http://schemas.microsoft.com/office/powerpoint/2010/main" val="7991868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9266" name="Title 1"/>
          <p:cNvSpPr>
            <a:spLocks noGrp="1"/>
          </p:cNvSpPr>
          <p:nvPr>
            <p:ph type="title" idx="4294967295"/>
          </p:nvPr>
        </p:nvSpPr>
        <p:spPr>
          <a:xfrm>
            <a:off x="4381500" y="482600"/>
            <a:ext cx="5880100" cy="482600"/>
          </a:xfrm>
        </p:spPr>
        <p:txBody>
          <a:bodyPr/>
          <a:lstStyle/>
          <a:p>
            <a:r>
              <a:rPr lang="en-US" sz="3600" dirty="0" smtClean="0">
                <a:solidFill>
                  <a:schemeClr val="tx1"/>
                </a:solidFill>
                <a:effectLst>
                  <a:outerShdw blurRad="50800" dist="38100" dir="2700000" algn="tl" rotWithShape="0">
                    <a:schemeClr val="bg1">
                      <a:alpha val="43000"/>
                    </a:schemeClr>
                  </a:outerShdw>
                </a:effectLst>
                <a:latin typeface="Trebuchet MS"/>
              </a:rPr>
              <a:t>Planck-</a:t>
            </a:r>
            <a:r>
              <a:rPr lang="en-US" sz="3600" dirty="0" err="1" smtClean="0">
                <a:solidFill>
                  <a:schemeClr val="tx1"/>
                </a:solidFill>
                <a:effectLst>
                  <a:outerShdw blurRad="50800" dist="38100" dir="2700000" algn="tl" rotWithShape="0">
                    <a:schemeClr val="bg1">
                      <a:alpha val="43000"/>
                    </a:schemeClr>
                  </a:outerShdw>
                </a:effectLst>
                <a:latin typeface="Trebuchet MS"/>
              </a:rPr>
              <a:t>Satellit</a:t>
            </a:r>
            <a:endParaRPr lang="en-US" sz="3600" dirty="0" smtClean="0">
              <a:solidFill>
                <a:schemeClr val="tx1"/>
              </a:solidFill>
              <a:effectLst>
                <a:outerShdw blurRad="50800" dist="38100" dir="2700000" algn="tl" rotWithShape="0">
                  <a:schemeClr val="bg1">
                    <a:alpha val="43000"/>
                  </a:schemeClr>
                </a:outerShdw>
              </a:effectLst>
              <a:latin typeface="Trebuchet MS"/>
            </a:endParaRPr>
          </a:p>
        </p:txBody>
      </p:sp>
      <p:pic>
        <p:nvPicPr>
          <p:cNvPr id="139269" name="Picture 4" descr="Ariane_Planck_Herschel.jpg"/>
          <p:cNvPicPr>
            <a:picLocks noChangeAspect="1"/>
          </p:cNvPicPr>
          <p:nvPr/>
        </p:nvPicPr>
        <p:blipFill>
          <a:blip r:embed="rId4"/>
          <a:srcRect/>
          <a:stretch>
            <a:fillRect/>
          </a:stretch>
        </p:blipFill>
        <p:spPr bwMode="auto">
          <a:xfrm>
            <a:off x="1672909" y="3911600"/>
            <a:ext cx="1654493" cy="2679700"/>
          </a:xfrm>
          <a:prstGeom prst="rect">
            <a:avLst/>
          </a:prstGeom>
          <a:noFill/>
          <a:ln w="9525">
            <a:noFill/>
            <a:miter lim="800000"/>
            <a:headEnd/>
            <a:tailEnd/>
          </a:ln>
        </p:spPr>
      </p:pic>
      <p:sp>
        <p:nvSpPr>
          <p:cNvPr id="139272" name="Rectangle 7"/>
          <p:cNvSpPr>
            <a:spLocks noChangeArrowheads="1"/>
          </p:cNvSpPr>
          <p:nvPr/>
        </p:nvSpPr>
        <p:spPr bwMode="auto">
          <a:xfrm>
            <a:off x="1775843" y="4176714"/>
            <a:ext cx="1478289" cy="584776"/>
          </a:xfrm>
          <a:prstGeom prst="rect">
            <a:avLst/>
          </a:prstGeom>
          <a:noFill/>
          <a:ln w="9525">
            <a:noFill/>
            <a:miter lim="800000"/>
            <a:headEnd/>
            <a:tailEnd/>
          </a:ln>
        </p:spPr>
        <p:txBody>
          <a:bodyPr wrap="none">
            <a:prstTxWarp prst="textNoShape">
              <a:avLst/>
            </a:prstTxWarp>
            <a:spAutoFit/>
          </a:bodyPr>
          <a:lstStyle/>
          <a:p>
            <a:pPr algn="ctr"/>
            <a:r>
              <a:rPr lang="en-GB" sz="1600" b="0" dirty="0">
                <a:solidFill>
                  <a:schemeClr val="bg1"/>
                </a:solidFill>
                <a:latin typeface="Trebuchet MS"/>
              </a:rPr>
              <a:t>14. Mai </a:t>
            </a:r>
            <a:r>
              <a:rPr lang="en-GB" sz="1600" b="0" dirty="0" smtClean="0">
                <a:solidFill>
                  <a:schemeClr val="bg1"/>
                </a:solidFill>
                <a:latin typeface="Trebuchet MS"/>
              </a:rPr>
              <a:t>2009 -</a:t>
            </a:r>
          </a:p>
          <a:p>
            <a:pPr algn="ctr"/>
            <a:r>
              <a:rPr lang="en-GB" sz="1600" b="0" dirty="0" smtClean="0">
                <a:solidFill>
                  <a:schemeClr val="bg1"/>
                </a:solidFill>
                <a:latin typeface="Trebuchet MS"/>
              </a:rPr>
              <a:t>23. </a:t>
            </a:r>
            <a:r>
              <a:rPr lang="en-GB" sz="1600" b="0" dirty="0" err="1" smtClean="0">
                <a:solidFill>
                  <a:schemeClr val="bg1"/>
                </a:solidFill>
                <a:latin typeface="Trebuchet MS"/>
              </a:rPr>
              <a:t>Okt</a:t>
            </a:r>
            <a:r>
              <a:rPr lang="en-GB" sz="1600" b="0" dirty="0" smtClean="0">
                <a:solidFill>
                  <a:schemeClr val="bg1"/>
                </a:solidFill>
                <a:latin typeface="Trebuchet MS"/>
              </a:rPr>
              <a:t>. 2013</a:t>
            </a:r>
            <a:endParaRPr lang="en-GB" sz="1600" b="0" dirty="0">
              <a:solidFill>
                <a:schemeClr val="bg1"/>
              </a:solidFill>
              <a:latin typeface="Trebuchet MS"/>
            </a:endParaRPr>
          </a:p>
        </p:txBody>
      </p:sp>
      <p:pic>
        <p:nvPicPr>
          <p:cNvPr id="12" name="Picture 11" descr="esa_logo.jpg"/>
          <p:cNvPicPr>
            <a:picLocks noChangeAspect="1"/>
          </p:cNvPicPr>
          <p:nvPr/>
        </p:nvPicPr>
        <p:blipFill>
          <a:blip r:embed="rId5"/>
          <a:stretch>
            <a:fillRect/>
          </a:stretch>
        </p:blipFill>
        <p:spPr>
          <a:xfrm>
            <a:off x="536426" y="406404"/>
            <a:ext cx="1673375" cy="660957"/>
          </a:xfrm>
          <a:prstGeom prst="rect">
            <a:avLst/>
          </a:prstGeom>
        </p:spPr>
      </p:pic>
      <p:pic>
        <p:nvPicPr>
          <p:cNvPr id="13" name="Picture 12" descr="planck-himmel-bild-540x304.jpg"/>
          <p:cNvPicPr>
            <a:picLocks noChangeAspect="1"/>
          </p:cNvPicPr>
          <p:nvPr/>
        </p:nvPicPr>
        <p:blipFill>
          <a:blip r:embed="rId6"/>
          <a:stretch>
            <a:fillRect/>
          </a:stretch>
        </p:blipFill>
        <p:spPr>
          <a:xfrm>
            <a:off x="657728" y="1219204"/>
            <a:ext cx="4396874" cy="2475277"/>
          </a:xfrm>
          <a:prstGeom prst="rect">
            <a:avLst/>
          </a:prstGeom>
        </p:spPr>
      </p:pic>
      <p:sp>
        <p:nvSpPr>
          <p:cNvPr id="1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40</a:t>
            </a:fld>
            <a:endParaRPr lang="en-US" b="0" dirty="0">
              <a:solidFill>
                <a:schemeClr val="bg1"/>
              </a:solidFill>
            </a:endParaRPr>
          </a:p>
        </p:txBody>
      </p:sp>
      <p:pic>
        <p:nvPicPr>
          <p:cNvPr id="19" name="Picture 18" descr="Planck_Cosmic recipe pie chart_orig.jpg"/>
          <p:cNvPicPr>
            <a:picLocks noChangeAspect="1"/>
          </p:cNvPicPr>
          <p:nvPr/>
        </p:nvPicPr>
        <p:blipFill>
          <a:blip r:embed="rId7"/>
          <a:stretch>
            <a:fillRect/>
          </a:stretch>
        </p:blipFill>
        <p:spPr>
          <a:xfrm>
            <a:off x="7095068" y="4791366"/>
            <a:ext cx="2540000" cy="1795700"/>
          </a:xfrm>
          <a:prstGeom prst="rect">
            <a:avLst/>
          </a:prstGeom>
        </p:spPr>
      </p:pic>
      <p:sp>
        <p:nvSpPr>
          <p:cNvPr id="14"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JohnEll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737" y="1257301"/>
            <a:ext cx="8890000" cy="4851400"/>
          </a:xfrm>
          <a:prstGeom prst="rect">
            <a:avLst/>
          </a:prstGeom>
        </p:spPr>
      </p:pic>
      <p:sp>
        <p:nvSpPr>
          <p:cNvPr id="20537" name="Rectangle 70"/>
          <p:cNvSpPr>
            <a:spLocks noGrp="1" noChangeArrowheads="1"/>
          </p:cNvSpPr>
          <p:nvPr>
            <p:ph type="title"/>
          </p:nvPr>
        </p:nvSpPr>
        <p:spPr>
          <a:xfrm>
            <a:off x="825504" y="664640"/>
            <a:ext cx="8382000" cy="482600"/>
          </a:xfrm>
        </p:spPr>
        <p:txBody>
          <a:bodyPr/>
          <a:lstStyle/>
          <a:p>
            <a:r>
              <a:rPr lang="en-US" sz="3600" dirty="0" smtClean="0">
                <a:solidFill>
                  <a:srgbClr val="FFF9B1"/>
                </a:solidFill>
                <a:latin typeface="Trebuchet MS"/>
              </a:rPr>
              <a:t>Was </a:t>
            </a:r>
            <a:r>
              <a:rPr lang="en-US" sz="3600" dirty="0" err="1" smtClean="0">
                <a:solidFill>
                  <a:srgbClr val="FFF9B1"/>
                </a:solidFill>
                <a:latin typeface="Trebuchet MS"/>
              </a:rPr>
              <a:t>ist</a:t>
            </a:r>
            <a:r>
              <a:rPr lang="en-US" sz="3600" dirty="0" smtClean="0">
                <a:solidFill>
                  <a:srgbClr val="FFF9B1"/>
                </a:solidFill>
                <a:latin typeface="Trebuchet MS"/>
              </a:rPr>
              <a:t> die </a:t>
            </a:r>
            <a:r>
              <a:rPr lang="en-US" sz="3600" dirty="0" err="1" smtClean="0">
                <a:solidFill>
                  <a:srgbClr val="FFF9B1"/>
                </a:solidFill>
                <a:latin typeface="Trebuchet MS"/>
              </a:rPr>
              <a:t>Weltformel</a:t>
            </a:r>
            <a:r>
              <a:rPr lang="en-US" sz="3600" dirty="0" smtClean="0">
                <a:solidFill>
                  <a:srgbClr val="FFF9B1"/>
                </a:solidFill>
                <a:latin typeface="Trebuchet MS"/>
              </a:rPr>
              <a:t> ?</a:t>
            </a:r>
            <a:endParaRPr lang="en-US" sz="3600" dirty="0">
              <a:solidFill>
                <a:srgbClr val="FFF9B1"/>
              </a:solidFill>
              <a:latin typeface="Trebuchet MS"/>
            </a:endParaRPr>
          </a:p>
        </p:txBody>
      </p:sp>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41</a:t>
            </a:fld>
            <a:endParaRPr lang="en-US" b="0" dirty="0">
              <a:solidFill>
                <a:schemeClr val="bg1"/>
              </a:solidFill>
            </a:endParaRPr>
          </a:p>
        </p:txBody>
      </p:sp>
      <p:sp>
        <p:nvSpPr>
          <p:cNvPr id="6" name="Rectangle 70"/>
          <p:cNvSpPr txBox="1">
            <a:spLocks noChangeArrowheads="1"/>
          </p:cNvSpPr>
          <p:nvPr/>
        </p:nvSpPr>
        <p:spPr bwMode="auto">
          <a:xfrm>
            <a:off x="3488267" y="1714506"/>
            <a:ext cx="5350934"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a:lstStyle>
          <a:p>
            <a:pPr algn="l"/>
            <a:r>
              <a:rPr lang="en-US" sz="3600" b="0" dirty="0" err="1" smtClean="0">
                <a:solidFill>
                  <a:schemeClr val="bg1"/>
                </a:solidFill>
                <a:latin typeface="Trebuchet MS"/>
              </a:rPr>
              <a:t>Sie</a:t>
            </a:r>
            <a:r>
              <a:rPr lang="en-US" sz="3600" b="0" dirty="0" smtClean="0">
                <a:solidFill>
                  <a:schemeClr val="bg1"/>
                </a:solidFill>
                <a:latin typeface="Trebuchet MS"/>
              </a:rPr>
              <a:t> </a:t>
            </a:r>
            <a:r>
              <a:rPr lang="en-US" sz="3600" b="0" dirty="0" err="1" smtClean="0">
                <a:solidFill>
                  <a:schemeClr val="bg1"/>
                </a:solidFill>
                <a:latin typeface="Trebuchet MS"/>
              </a:rPr>
              <a:t>sollte</a:t>
            </a:r>
            <a:r>
              <a:rPr lang="en-US" sz="3600" b="0" dirty="0" smtClean="0">
                <a:solidFill>
                  <a:schemeClr val="bg1"/>
                </a:solidFill>
                <a:latin typeface="Trebuchet MS"/>
              </a:rPr>
              <a:t> (fast) auf </a:t>
            </a:r>
            <a:r>
              <a:rPr lang="en-US" sz="3600" b="0" dirty="0" err="1" smtClean="0">
                <a:solidFill>
                  <a:schemeClr val="bg1"/>
                </a:solidFill>
                <a:latin typeface="Trebuchet MS"/>
              </a:rPr>
              <a:t>ein</a:t>
            </a:r>
            <a:r>
              <a:rPr lang="en-US" sz="3600" b="0" dirty="0" smtClean="0">
                <a:solidFill>
                  <a:schemeClr val="bg1"/>
                </a:solidFill>
                <a:latin typeface="Trebuchet MS"/>
              </a:rPr>
              <a:t> T-Shirt </a:t>
            </a:r>
            <a:r>
              <a:rPr lang="en-US" sz="3600" b="0" dirty="0" err="1" smtClean="0">
                <a:solidFill>
                  <a:schemeClr val="bg1"/>
                </a:solidFill>
                <a:latin typeface="Trebuchet MS"/>
              </a:rPr>
              <a:t>passen</a:t>
            </a:r>
            <a:r>
              <a:rPr lang="en-US" sz="3600" b="0" dirty="0" smtClean="0">
                <a:solidFill>
                  <a:schemeClr val="bg1"/>
                </a:solidFill>
                <a:latin typeface="Trebuchet MS"/>
              </a:rPr>
              <a:t> …</a:t>
            </a:r>
            <a:endParaRPr lang="en-US" sz="3600" b="0" dirty="0">
              <a:solidFill>
                <a:schemeClr val="bg1"/>
              </a:solidFill>
              <a:latin typeface="Trebuchet MS"/>
            </a:endParaRPr>
          </a:p>
        </p:txBody>
      </p:sp>
      <p:sp>
        <p:nvSpPr>
          <p:cNvPr id="2" name="Rectangle 1"/>
          <p:cNvSpPr/>
          <p:nvPr/>
        </p:nvSpPr>
        <p:spPr>
          <a:xfrm>
            <a:off x="4779432" y="3379969"/>
            <a:ext cx="4669368" cy="1569660"/>
          </a:xfrm>
          <a:prstGeom prst="rect">
            <a:avLst/>
          </a:prstGeom>
        </p:spPr>
        <p:txBody>
          <a:bodyPr wrap="square">
            <a:spAutoFit/>
          </a:bodyPr>
          <a:lstStyle/>
          <a:p>
            <a:r>
              <a:rPr lang="en-US" sz="2400" b="0" dirty="0" smtClean="0">
                <a:solidFill>
                  <a:schemeClr val="bg1"/>
                </a:solidFill>
                <a:latin typeface="Trebuchet MS"/>
              </a:rPr>
              <a:t>Die </a:t>
            </a:r>
            <a:r>
              <a:rPr lang="en-US" sz="2400" b="0" dirty="0" err="1" smtClean="0">
                <a:solidFill>
                  <a:schemeClr val="bg1"/>
                </a:solidFill>
                <a:latin typeface="Trebuchet MS"/>
              </a:rPr>
              <a:t>Weltformel</a:t>
            </a:r>
            <a:r>
              <a:rPr lang="en-US" sz="2400" b="0" dirty="0" smtClean="0">
                <a:solidFill>
                  <a:schemeClr val="bg1"/>
                </a:solidFill>
                <a:latin typeface="Trebuchet MS"/>
              </a:rPr>
              <a:t> </a:t>
            </a:r>
            <a:r>
              <a:rPr lang="en-US" sz="2400" dirty="0" smtClean="0">
                <a:solidFill>
                  <a:srgbClr val="FF0000"/>
                </a:solidFill>
                <a:latin typeface="Apple Chancery"/>
              </a:rPr>
              <a:t>(L) </a:t>
            </a:r>
            <a:r>
              <a:rPr lang="en-US" sz="2400" b="0" dirty="0" err="1" smtClean="0">
                <a:solidFill>
                  <a:schemeClr val="bg1"/>
                </a:solidFill>
                <a:latin typeface="Trebuchet MS"/>
              </a:rPr>
              <a:t>beschreibt</a:t>
            </a:r>
            <a:r>
              <a:rPr lang="en-US" sz="2400" b="0" dirty="0" smtClean="0">
                <a:solidFill>
                  <a:schemeClr val="bg1"/>
                </a:solidFill>
                <a:latin typeface="Trebuchet MS"/>
              </a:rPr>
              <a:t> die </a:t>
            </a:r>
            <a:r>
              <a:rPr lang="en-US" sz="2400" b="0" dirty="0" err="1" smtClean="0">
                <a:solidFill>
                  <a:schemeClr val="bg1"/>
                </a:solidFill>
                <a:latin typeface="Trebuchet MS"/>
              </a:rPr>
              <a:t>Bestandteile</a:t>
            </a:r>
            <a:r>
              <a:rPr lang="en-US" sz="2400" b="0" dirty="0" smtClean="0">
                <a:solidFill>
                  <a:schemeClr val="bg1"/>
                </a:solidFill>
                <a:latin typeface="Trebuchet MS"/>
              </a:rPr>
              <a:t> </a:t>
            </a:r>
            <a:r>
              <a:rPr lang="en-US" sz="2400" b="0" dirty="0" err="1" smtClean="0">
                <a:solidFill>
                  <a:schemeClr val="bg1"/>
                </a:solidFill>
                <a:latin typeface="Trebuchet MS"/>
              </a:rPr>
              <a:t>aller</a:t>
            </a:r>
            <a:r>
              <a:rPr lang="en-US" sz="2400" b="0" dirty="0" smtClean="0">
                <a:solidFill>
                  <a:schemeClr val="bg1"/>
                </a:solidFill>
                <a:latin typeface="Trebuchet MS"/>
              </a:rPr>
              <a:t> </a:t>
            </a:r>
            <a:r>
              <a:rPr lang="en-US" sz="2400" b="0" dirty="0" err="1" smtClean="0">
                <a:solidFill>
                  <a:schemeClr val="bg1"/>
                </a:solidFill>
                <a:latin typeface="Trebuchet MS"/>
              </a:rPr>
              <a:t>Materie</a:t>
            </a:r>
            <a:r>
              <a:rPr lang="en-US" sz="2400" b="0" dirty="0" smtClean="0">
                <a:solidFill>
                  <a:schemeClr val="bg1"/>
                </a:solidFill>
                <a:latin typeface="Trebuchet MS"/>
              </a:rPr>
              <a:t> </a:t>
            </a:r>
            <a:r>
              <a:rPr lang="en-US" sz="2400" b="0" dirty="0" err="1" smtClean="0">
                <a:solidFill>
                  <a:schemeClr val="bg1"/>
                </a:solidFill>
                <a:latin typeface="Trebuchet MS"/>
              </a:rPr>
              <a:t>sowie</a:t>
            </a:r>
            <a:r>
              <a:rPr lang="en-US" sz="2400" b="0" dirty="0" smtClean="0">
                <a:solidFill>
                  <a:schemeClr val="bg1"/>
                </a:solidFill>
                <a:latin typeface="Trebuchet MS"/>
              </a:rPr>
              <a:t> die </a:t>
            </a:r>
            <a:r>
              <a:rPr lang="en-US" sz="2400" b="0" dirty="0" err="1" smtClean="0">
                <a:solidFill>
                  <a:schemeClr val="bg1"/>
                </a:solidFill>
                <a:latin typeface="Trebuchet MS"/>
              </a:rPr>
              <a:t>Wechselwirkungen</a:t>
            </a:r>
            <a:r>
              <a:rPr lang="en-US" sz="2400" b="0" dirty="0" smtClean="0">
                <a:solidFill>
                  <a:schemeClr val="bg1"/>
                </a:solidFill>
                <a:latin typeface="Trebuchet MS"/>
              </a:rPr>
              <a:t> </a:t>
            </a:r>
            <a:r>
              <a:rPr lang="en-US" sz="2400" b="0" dirty="0" err="1" smtClean="0">
                <a:solidFill>
                  <a:schemeClr val="bg1"/>
                </a:solidFill>
                <a:latin typeface="Trebuchet MS"/>
              </a:rPr>
              <a:t>dieser</a:t>
            </a:r>
            <a:r>
              <a:rPr lang="en-US" sz="2400" b="0" dirty="0" smtClean="0">
                <a:solidFill>
                  <a:schemeClr val="bg1"/>
                </a:solidFill>
                <a:latin typeface="Trebuchet MS"/>
              </a:rPr>
              <a:t> </a:t>
            </a:r>
            <a:r>
              <a:rPr lang="en-US" sz="2400" b="0" dirty="0" err="1" smtClean="0">
                <a:solidFill>
                  <a:schemeClr val="bg1"/>
                </a:solidFill>
                <a:latin typeface="Trebuchet MS"/>
              </a:rPr>
              <a:t>Bestandteile</a:t>
            </a:r>
            <a:r>
              <a:rPr lang="en-US" sz="2400" b="0" dirty="0" smtClean="0">
                <a:solidFill>
                  <a:schemeClr val="bg1"/>
                </a:solidFill>
                <a:latin typeface="Trebuchet MS"/>
              </a:rPr>
              <a:t> </a:t>
            </a:r>
            <a:r>
              <a:rPr lang="en-US" sz="2400" b="0" dirty="0" err="1" smtClean="0">
                <a:solidFill>
                  <a:schemeClr val="bg1"/>
                </a:solidFill>
                <a:latin typeface="Trebuchet MS"/>
              </a:rPr>
              <a:t>miteinander</a:t>
            </a:r>
            <a:r>
              <a:rPr lang="en-US" sz="2400" b="0" dirty="0" smtClean="0">
                <a:solidFill>
                  <a:schemeClr val="bg1"/>
                </a:solidFill>
                <a:latin typeface="Trebuchet MS"/>
              </a:rPr>
              <a:t>.</a:t>
            </a:r>
          </a:p>
        </p:txBody>
      </p:sp>
      <p:sp>
        <p:nvSpPr>
          <p:cNvPr id="10"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extLst>
      <p:ext uri="{BB962C8B-B14F-4D97-AF65-F5344CB8AC3E}">
        <p14:creationId xmlns:p14="http://schemas.microsoft.com/office/powerpoint/2010/main" val="37744933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42</a:t>
            </a:fld>
            <a:endParaRPr lang="en-US" b="0" dirty="0">
              <a:solidFill>
                <a:schemeClr val="bg1"/>
              </a:solidFill>
            </a:endParaRPr>
          </a:p>
        </p:txBody>
      </p:sp>
      <p:pic>
        <p:nvPicPr>
          <p:cNvPr id="3" name="Picture 2" descr="toe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599" y="1502832"/>
            <a:ext cx="4741229" cy="2865967"/>
          </a:xfrm>
          <a:prstGeom prst="rect">
            <a:avLst/>
          </a:prstGeom>
        </p:spPr>
      </p:pic>
      <p:sp>
        <p:nvSpPr>
          <p:cNvPr id="9" name="Rectangle 70"/>
          <p:cNvSpPr>
            <a:spLocks noGrp="1" noChangeArrowheads="1"/>
          </p:cNvSpPr>
          <p:nvPr>
            <p:ph type="title"/>
          </p:nvPr>
        </p:nvSpPr>
        <p:spPr>
          <a:xfrm>
            <a:off x="825504" y="664640"/>
            <a:ext cx="8382000" cy="482600"/>
          </a:xfrm>
        </p:spPr>
        <p:txBody>
          <a:bodyPr/>
          <a:lstStyle/>
          <a:p>
            <a:r>
              <a:rPr lang="en-US" sz="3600" dirty="0" err="1" smtClean="0">
                <a:solidFill>
                  <a:srgbClr val="FFF9B1"/>
                </a:solidFill>
                <a:latin typeface="Trebuchet MS"/>
              </a:rPr>
              <a:t>Ein</a:t>
            </a:r>
            <a:r>
              <a:rPr lang="en-US" sz="3600" dirty="0" smtClean="0">
                <a:solidFill>
                  <a:srgbClr val="FFF9B1"/>
                </a:solidFill>
                <a:latin typeface="Trebuchet MS"/>
              </a:rPr>
              <a:t> </a:t>
            </a:r>
            <a:r>
              <a:rPr lang="en-US" sz="3600" dirty="0" err="1" smtClean="0">
                <a:solidFill>
                  <a:srgbClr val="FFF9B1"/>
                </a:solidFill>
                <a:latin typeface="Trebuchet MS"/>
              </a:rPr>
              <a:t>Teil</a:t>
            </a:r>
            <a:r>
              <a:rPr lang="en-US" sz="3600" dirty="0" smtClean="0">
                <a:solidFill>
                  <a:srgbClr val="FFF9B1"/>
                </a:solidFill>
                <a:latin typeface="Trebuchet MS"/>
              </a:rPr>
              <a:t> der </a:t>
            </a:r>
            <a:r>
              <a:rPr lang="en-US" sz="3600" dirty="0" err="1" smtClean="0">
                <a:solidFill>
                  <a:srgbClr val="FFF9B1"/>
                </a:solidFill>
                <a:latin typeface="Trebuchet MS"/>
              </a:rPr>
              <a:t>Weltformel</a:t>
            </a:r>
            <a:endParaRPr lang="en-US" sz="3600" dirty="0">
              <a:solidFill>
                <a:srgbClr val="FFF9B1"/>
              </a:solidFill>
              <a:latin typeface="Trebuchet MS"/>
            </a:endParaRPr>
          </a:p>
        </p:txBody>
      </p:sp>
      <p:sp>
        <p:nvSpPr>
          <p:cNvPr id="10" name="Rectangle 9"/>
          <p:cNvSpPr/>
          <p:nvPr/>
        </p:nvSpPr>
        <p:spPr>
          <a:xfrm>
            <a:off x="1308103" y="4700769"/>
            <a:ext cx="7361768" cy="1569660"/>
          </a:xfrm>
          <a:prstGeom prst="rect">
            <a:avLst/>
          </a:prstGeom>
        </p:spPr>
        <p:txBody>
          <a:bodyPr wrap="square">
            <a:spAutoFit/>
          </a:bodyPr>
          <a:lstStyle/>
          <a:p>
            <a:pPr algn="just"/>
            <a:r>
              <a:rPr lang="en-US" sz="2400" b="0" dirty="0" smtClean="0">
                <a:solidFill>
                  <a:schemeClr val="bg1"/>
                </a:solidFill>
                <a:latin typeface="Trebuchet MS"/>
              </a:rPr>
              <a:t>Die </a:t>
            </a:r>
            <a:r>
              <a:rPr lang="en-US" sz="2400" b="0" dirty="0" err="1" smtClean="0">
                <a:solidFill>
                  <a:schemeClr val="bg1"/>
                </a:solidFill>
                <a:latin typeface="Trebuchet MS"/>
              </a:rPr>
              <a:t>Formel</a:t>
            </a:r>
            <a:r>
              <a:rPr lang="en-US" sz="2400" b="0" dirty="0" smtClean="0">
                <a:solidFill>
                  <a:schemeClr val="bg1"/>
                </a:solidFill>
                <a:latin typeface="Trebuchet MS"/>
              </a:rPr>
              <a:t> </a:t>
            </a:r>
            <a:r>
              <a:rPr lang="en-US" sz="2400" b="0" dirty="0" err="1" smtClean="0">
                <a:solidFill>
                  <a:schemeClr val="bg1"/>
                </a:solidFill>
                <a:latin typeface="Trebuchet MS"/>
              </a:rPr>
              <a:t>beschreibt</a:t>
            </a:r>
            <a:r>
              <a:rPr lang="en-US" sz="2400" b="0" dirty="0" smtClean="0">
                <a:solidFill>
                  <a:schemeClr val="bg1"/>
                </a:solidFill>
                <a:latin typeface="Trebuchet MS"/>
              </a:rPr>
              <a:t> </a:t>
            </a:r>
            <a:r>
              <a:rPr lang="en-US" sz="2400" b="0" dirty="0" err="1" smtClean="0">
                <a:solidFill>
                  <a:schemeClr val="bg1"/>
                </a:solidFill>
                <a:latin typeface="Trebuchet MS"/>
              </a:rPr>
              <a:t>ein</a:t>
            </a:r>
            <a:r>
              <a:rPr lang="en-US" sz="2400" b="0" dirty="0" smtClean="0">
                <a:solidFill>
                  <a:schemeClr val="bg1"/>
                </a:solidFill>
                <a:latin typeface="Trebuchet MS"/>
              </a:rPr>
              <a:t> </a:t>
            </a:r>
            <a:r>
              <a:rPr lang="en-US" sz="2400" b="0" dirty="0" err="1" smtClean="0">
                <a:solidFill>
                  <a:schemeClr val="bg1"/>
                </a:solidFill>
                <a:latin typeface="Trebuchet MS"/>
              </a:rPr>
              <a:t>Elektron</a:t>
            </a:r>
            <a:r>
              <a:rPr lang="en-US" sz="2400" b="0" dirty="0" smtClean="0">
                <a:solidFill>
                  <a:schemeClr val="bg1"/>
                </a:solidFill>
                <a:latin typeface="Trebuchet MS"/>
              </a:rPr>
              <a:t>, das </a:t>
            </a:r>
            <a:r>
              <a:rPr lang="en-US" sz="2400" b="0" dirty="0" err="1" smtClean="0">
                <a:solidFill>
                  <a:schemeClr val="bg1"/>
                </a:solidFill>
                <a:latin typeface="Trebuchet MS"/>
              </a:rPr>
              <a:t>ein</a:t>
            </a:r>
            <a:r>
              <a:rPr lang="en-US" sz="2400" b="0" dirty="0" smtClean="0">
                <a:solidFill>
                  <a:schemeClr val="bg1"/>
                </a:solidFill>
                <a:latin typeface="Trebuchet MS"/>
              </a:rPr>
              <a:t> Photon </a:t>
            </a:r>
            <a:r>
              <a:rPr lang="en-US" sz="2400" b="0" dirty="0" err="1" smtClean="0">
                <a:solidFill>
                  <a:schemeClr val="bg1"/>
                </a:solidFill>
                <a:latin typeface="Trebuchet MS"/>
              </a:rPr>
              <a:t>emittiert</a:t>
            </a:r>
            <a:r>
              <a:rPr lang="en-US" sz="2400" b="0" dirty="0" smtClean="0">
                <a:solidFill>
                  <a:schemeClr val="bg1"/>
                </a:solidFill>
                <a:latin typeface="Trebuchet MS"/>
              </a:rPr>
              <a:t>. </a:t>
            </a:r>
            <a:r>
              <a:rPr lang="en-US" sz="2400" b="0" dirty="0" err="1" smtClean="0">
                <a:solidFill>
                  <a:schemeClr val="bg1"/>
                </a:solidFill>
                <a:latin typeface="Trebuchet MS"/>
              </a:rPr>
              <a:t>Es</a:t>
            </a:r>
            <a:r>
              <a:rPr lang="en-US" sz="2400" b="0" dirty="0" smtClean="0">
                <a:solidFill>
                  <a:schemeClr val="bg1"/>
                </a:solidFill>
                <a:latin typeface="Trebuchet MS"/>
              </a:rPr>
              <a:t> </a:t>
            </a:r>
            <a:r>
              <a:rPr lang="en-US" sz="2400" b="0" dirty="0" err="1" smtClean="0">
                <a:solidFill>
                  <a:schemeClr val="bg1"/>
                </a:solidFill>
                <a:latin typeface="Trebuchet MS"/>
              </a:rPr>
              <a:t>bleibt</a:t>
            </a:r>
            <a:r>
              <a:rPr lang="en-US" sz="2400" b="0" dirty="0" smtClean="0">
                <a:solidFill>
                  <a:schemeClr val="bg1"/>
                </a:solidFill>
                <a:latin typeface="Trebuchet MS"/>
              </a:rPr>
              <a:t> </a:t>
            </a:r>
            <a:r>
              <a:rPr lang="en-US" sz="2400" b="0" dirty="0" err="1" smtClean="0">
                <a:solidFill>
                  <a:schemeClr val="bg1"/>
                </a:solidFill>
                <a:latin typeface="Trebuchet MS"/>
              </a:rPr>
              <a:t>aber</a:t>
            </a:r>
            <a:r>
              <a:rPr lang="en-US" sz="2400" b="0" dirty="0" smtClean="0">
                <a:solidFill>
                  <a:schemeClr val="bg1"/>
                </a:solidFill>
                <a:latin typeface="Trebuchet MS"/>
              </a:rPr>
              <a:t> </a:t>
            </a:r>
            <a:r>
              <a:rPr lang="en-US" sz="2400" b="0" dirty="0" err="1" smtClean="0">
                <a:solidFill>
                  <a:schemeClr val="bg1"/>
                </a:solidFill>
                <a:latin typeface="Trebuchet MS"/>
              </a:rPr>
              <a:t>ein</a:t>
            </a:r>
            <a:r>
              <a:rPr lang="en-US" sz="2400" b="0" dirty="0" smtClean="0">
                <a:solidFill>
                  <a:schemeClr val="bg1"/>
                </a:solidFill>
                <a:latin typeface="Trebuchet MS"/>
              </a:rPr>
              <a:t> </a:t>
            </a:r>
            <a:r>
              <a:rPr lang="en-US" sz="2400" b="0" dirty="0" err="1" smtClean="0">
                <a:solidFill>
                  <a:schemeClr val="bg1"/>
                </a:solidFill>
                <a:latin typeface="Trebuchet MS"/>
              </a:rPr>
              <a:t>Elektron</a:t>
            </a:r>
            <a:r>
              <a:rPr lang="en-US" sz="2400" b="0" dirty="0" smtClean="0">
                <a:solidFill>
                  <a:schemeClr val="bg1"/>
                </a:solidFill>
                <a:latin typeface="Trebuchet MS"/>
              </a:rPr>
              <a:t>. </a:t>
            </a:r>
            <a:r>
              <a:rPr lang="en-US" sz="2400" b="0" dirty="0" err="1" smtClean="0">
                <a:solidFill>
                  <a:schemeClr val="bg1"/>
                </a:solidFill>
                <a:latin typeface="Trebuchet MS"/>
              </a:rPr>
              <a:t>Dieser</a:t>
            </a:r>
            <a:r>
              <a:rPr lang="en-US" sz="2400" b="0" dirty="0" smtClean="0">
                <a:solidFill>
                  <a:schemeClr val="bg1"/>
                </a:solidFill>
                <a:latin typeface="Trebuchet MS"/>
              </a:rPr>
              <a:t> </a:t>
            </a:r>
            <a:r>
              <a:rPr lang="en-US" sz="2400" b="0" dirty="0" err="1" smtClean="0">
                <a:solidFill>
                  <a:schemeClr val="bg1"/>
                </a:solidFill>
                <a:latin typeface="Trebuchet MS"/>
              </a:rPr>
              <a:t>Prozess</a:t>
            </a:r>
            <a:r>
              <a:rPr lang="en-US" sz="2400" b="0" dirty="0" smtClean="0">
                <a:solidFill>
                  <a:schemeClr val="bg1"/>
                </a:solidFill>
                <a:latin typeface="Trebuchet MS"/>
              </a:rPr>
              <a:t> </a:t>
            </a:r>
            <a:r>
              <a:rPr lang="en-US" sz="2400" b="0" dirty="0" err="1" smtClean="0">
                <a:solidFill>
                  <a:schemeClr val="bg1"/>
                </a:solidFill>
                <a:latin typeface="Trebuchet MS"/>
              </a:rPr>
              <a:t>tritt</a:t>
            </a:r>
            <a:r>
              <a:rPr lang="en-US" sz="2400" b="0" dirty="0" smtClean="0">
                <a:solidFill>
                  <a:schemeClr val="bg1"/>
                </a:solidFill>
                <a:latin typeface="Trebuchet MS"/>
              </a:rPr>
              <a:t> </a:t>
            </a:r>
            <a:r>
              <a:rPr lang="en-US" sz="2400" b="0" dirty="0" err="1" smtClean="0">
                <a:solidFill>
                  <a:schemeClr val="bg1"/>
                </a:solidFill>
                <a:latin typeface="Trebuchet MS"/>
              </a:rPr>
              <a:t>zum</a:t>
            </a:r>
            <a:r>
              <a:rPr lang="en-US" sz="2400" b="0" dirty="0" smtClean="0">
                <a:solidFill>
                  <a:schemeClr val="bg1"/>
                </a:solidFill>
                <a:latin typeface="Trebuchet MS"/>
              </a:rPr>
              <a:t> </a:t>
            </a:r>
            <a:r>
              <a:rPr lang="en-US" sz="2400" b="0" dirty="0" err="1" smtClean="0">
                <a:solidFill>
                  <a:schemeClr val="bg1"/>
                </a:solidFill>
                <a:latin typeface="Trebuchet MS"/>
              </a:rPr>
              <a:t>Beispiel</a:t>
            </a:r>
            <a:r>
              <a:rPr lang="en-US" sz="2400" b="0" dirty="0" smtClean="0">
                <a:solidFill>
                  <a:schemeClr val="bg1"/>
                </a:solidFill>
                <a:latin typeface="Trebuchet MS"/>
              </a:rPr>
              <a:t> </a:t>
            </a:r>
            <a:r>
              <a:rPr lang="en-US" sz="2400" b="0" dirty="0" err="1" smtClean="0">
                <a:solidFill>
                  <a:schemeClr val="bg1"/>
                </a:solidFill>
                <a:latin typeface="Trebuchet MS"/>
              </a:rPr>
              <a:t>bei</a:t>
            </a:r>
            <a:r>
              <a:rPr lang="en-US" sz="2400" b="0" dirty="0" smtClean="0">
                <a:solidFill>
                  <a:schemeClr val="bg1"/>
                </a:solidFill>
                <a:latin typeface="Trebuchet MS"/>
              </a:rPr>
              <a:t> </a:t>
            </a:r>
            <a:r>
              <a:rPr lang="en-US" sz="2400" b="0" dirty="0" err="1" smtClean="0">
                <a:solidFill>
                  <a:schemeClr val="bg1"/>
                </a:solidFill>
                <a:latin typeface="Trebuchet MS"/>
              </a:rPr>
              <a:t>einer</a:t>
            </a:r>
            <a:r>
              <a:rPr lang="en-US" sz="2400" b="0" dirty="0" smtClean="0">
                <a:solidFill>
                  <a:schemeClr val="bg1"/>
                </a:solidFill>
                <a:latin typeface="Trebuchet MS"/>
              </a:rPr>
              <a:t> </a:t>
            </a:r>
            <a:r>
              <a:rPr lang="en-US" sz="2400" b="0" dirty="0" err="1" smtClean="0">
                <a:solidFill>
                  <a:schemeClr val="bg1"/>
                </a:solidFill>
                <a:latin typeface="Trebuchet MS"/>
              </a:rPr>
              <a:t>leuchtenden</a:t>
            </a:r>
            <a:r>
              <a:rPr lang="en-US" sz="2400" b="0" dirty="0" smtClean="0">
                <a:solidFill>
                  <a:schemeClr val="bg1"/>
                </a:solidFill>
                <a:latin typeface="Trebuchet MS"/>
              </a:rPr>
              <a:t> </a:t>
            </a:r>
            <a:r>
              <a:rPr lang="en-US" sz="2400" b="0" dirty="0" err="1" smtClean="0">
                <a:solidFill>
                  <a:schemeClr val="bg1"/>
                </a:solidFill>
                <a:latin typeface="Trebuchet MS"/>
              </a:rPr>
              <a:t>Glühbirne</a:t>
            </a:r>
            <a:r>
              <a:rPr lang="en-US" sz="2400" b="0" dirty="0" smtClean="0">
                <a:solidFill>
                  <a:schemeClr val="bg1"/>
                </a:solidFill>
                <a:latin typeface="Trebuchet MS"/>
              </a:rPr>
              <a:t> auf.</a:t>
            </a:r>
          </a:p>
        </p:txBody>
      </p:sp>
      <p:sp>
        <p:nvSpPr>
          <p:cNvPr id="8"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extLst>
      <p:ext uri="{BB962C8B-B14F-4D97-AF65-F5344CB8AC3E}">
        <p14:creationId xmlns:p14="http://schemas.microsoft.com/office/powerpoint/2010/main" val="28874758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43</a:t>
            </a:fld>
            <a:endParaRPr lang="en-US" b="0" dirty="0">
              <a:solidFill>
                <a:schemeClr val="bg1"/>
              </a:solidFill>
            </a:endParaRPr>
          </a:p>
        </p:txBody>
      </p:sp>
      <p:sp>
        <p:nvSpPr>
          <p:cNvPr id="9" name="Rectangle 70"/>
          <p:cNvSpPr>
            <a:spLocks noGrp="1" noChangeArrowheads="1"/>
          </p:cNvSpPr>
          <p:nvPr>
            <p:ph type="title"/>
          </p:nvPr>
        </p:nvSpPr>
        <p:spPr>
          <a:xfrm>
            <a:off x="825504" y="664640"/>
            <a:ext cx="8382000" cy="482600"/>
          </a:xfrm>
        </p:spPr>
        <p:txBody>
          <a:bodyPr/>
          <a:lstStyle/>
          <a:p>
            <a:r>
              <a:rPr lang="en-US" sz="3600" dirty="0" err="1" smtClean="0">
                <a:solidFill>
                  <a:srgbClr val="FFF9B1"/>
                </a:solidFill>
                <a:latin typeface="Trebuchet MS"/>
              </a:rPr>
              <a:t>Ein</a:t>
            </a:r>
            <a:r>
              <a:rPr lang="en-US" sz="3600" dirty="0" smtClean="0">
                <a:solidFill>
                  <a:srgbClr val="FFF9B1"/>
                </a:solidFill>
                <a:latin typeface="Trebuchet MS"/>
              </a:rPr>
              <a:t> </a:t>
            </a:r>
            <a:r>
              <a:rPr lang="en-US" sz="3600" dirty="0" err="1" smtClean="0">
                <a:solidFill>
                  <a:srgbClr val="FFF9B1"/>
                </a:solidFill>
                <a:latin typeface="Trebuchet MS"/>
              </a:rPr>
              <a:t>Teil</a:t>
            </a:r>
            <a:r>
              <a:rPr lang="en-US" sz="3600" dirty="0" smtClean="0">
                <a:solidFill>
                  <a:srgbClr val="FFF9B1"/>
                </a:solidFill>
                <a:latin typeface="Trebuchet MS"/>
              </a:rPr>
              <a:t> der </a:t>
            </a:r>
            <a:r>
              <a:rPr lang="en-US" sz="3600" dirty="0" err="1" smtClean="0">
                <a:solidFill>
                  <a:srgbClr val="FFF9B1"/>
                </a:solidFill>
                <a:latin typeface="Trebuchet MS"/>
              </a:rPr>
              <a:t>Weltformel</a:t>
            </a:r>
            <a:endParaRPr lang="en-US" sz="3600" dirty="0">
              <a:solidFill>
                <a:srgbClr val="FFF9B1"/>
              </a:solidFill>
              <a:latin typeface="Trebuchet MS"/>
            </a:endParaRPr>
          </a:p>
        </p:txBody>
      </p:sp>
      <p:sp>
        <p:nvSpPr>
          <p:cNvPr id="10" name="Rectangle 9"/>
          <p:cNvSpPr/>
          <p:nvPr/>
        </p:nvSpPr>
        <p:spPr>
          <a:xfrm>
            <a:off x="1274236" y="3041302"/>
            <a:ext cx="7361768" cy="3046988"/>
          </a:xfrm>
          <a:prstGeom prst="rect">
            <a:avLst/>
          </a:prstGeom>
        </p:spPr>
        <p:txBody>
          <a:bodyPr wrap="square">
            <a:spAutoFit/>
          </a:bodyPr>
          <a:lstStyle/>
          <a:p>
            <a:pPr algn="just"/>
            <a:r>
              <a:rPr lang="en-US" sz="2400" b="0" dirty="0" smtClean="0">
                <a:solidFill>
                  <a:schemeClr val="bg1"/>
                </a:solidFill>
                <a:latin typeface="Trebuchet MS"/>
              </a:rPr>
              <a:t>Der 2. Term </a:t>
            </a:r>
            <a:r>
              <a:rPr lang="en-US" sz="2400" b="0" dirty="0" err="1" smtClean="0">
                <a:solidFill>
                  <a:schemeClr val="bg1"/>
                </a:solidFill>
                <a:latin typeface="Trebuchet MS"/>
              </a:rPr>
              <a:t>beschreibt</a:t>
            </a:r>
            <a:r>
              <a:rPr lang="en-US" sz="2400" b="0" dirty="0" smtClean="0">
                <a:solidFill>
                  <a:schemeClr val="bg1"/>
                </a:solidFill>
                <a:latin typeface="Trebuchet MS"/>
              </a:rPr>
              <a:t> </a:t>
            </a:r>
            <a:r>
              <a:rPr lang="en-US" sz="2400" b="0" dirty="0" err="1" smtClean="0">
                <a:solidFill>
                  <a:schemeClr val="bg1"/>
                </a:solidFill>
                <a:latin typeface="Trebuchet MS"/>
              </a:rPr>
              <a:t>ein</a:t>
            </a:r>
            <a:r>
              <a:rPr lang="en-US" sz="2400" b="0" dirty="0" smtClean="0">
                <a:solidFill>
                  <a:schemeClr val="bg1"/>
                </a:solidFill>
                <a:latin typeface="Trebuchet MS"/>
              </a:rPr>
              <a:t> u-Quark, das </a:t>
            </a:r>
            <a:r>
              <a:rPr lang="en-US" sz="2400" b="0" dirty="0" err="1" smtClean="0">
                <a:solidFill>
                  <a:schemeClr val="bg1"/>
                </a:solidFill>
                <a:latin typeface="Trebuchet MS"/>
              </a:rPr>
              <a:t>ein</a:t>
            </a:r>
            <a:r>
              <a:rPr lang="en-US" sz="2400" b="0" dirty="0" smtClean="0">
                <a:solidFill>
                  <a:schemeClr val="bg1"/>
                </a:solidFill>
                <a:latin typeface="Trebuchet MS"/>
              </a:rPr>
              <a:t> W </a:t>
            </a:r>
            <a:r>
              <a:rPr lang="en-US" sz="2400" b="0" dirty="0" err="1" smtClean="0">
                <a:solidFill>
                  <a:schemeClr val="bg1"/>
                </a:solidFill>
                <a:latin typeface="Trebuchet MS"/>
              </a:rPr>
              <a:t>emittiert</a:t>
            </a:r>
            <a:r>
              <a:rPr lang="en-US" sz="2400" b="0" dirty="0" smtClean="0">
                <a:solidFill>
                  <a:schemeClr val="bg1"/>
                </a:solidFill>
                <a:latin typeface="Trebuchet MS"/>
              </a:rPr>
              <a:t> und </a:t>
            </a:r>
            <a:r>
              <a:rPr lang="en-US" sz="2400" b="0" dirty="0" err="1" smtClean="0">
                <a:solidFill>
                  <a:schemeClr val="bg1"/>
                </a:solidFill>
                <a:latin typeface="Trebuchet MS"/>
              </a:rPr>
              <a:t>zu</a:t>
            </a:r>
            <a:r>
              <a:rPr lang="en-US" sz="2400" b="0" dirty="0" smtClean="0">
                <a:solidFill>
                  <a:schemeClr val="bg1"/>
                </a:solidFill>
                <a:latin typeface="Trebuchet MS"/>
              </a:rPr>
              <a:t> </a:t>
            </a:r>
            <a:r>
              <a:rPr lang="en-US" sz="2400" b="0" dirty="0" err="1" smtClean="0">
                <a:solidFill>
                  <a:schemeClr val="bg1"/>
                </a:solidFill>
                <a:latin typeface="Trebuchet MS"/>
              </a:rPr>
              <a:t>einem</a:t>
            </a:r>
            <a:r>
              <a:rPr lang="en-US" sz="2400" b="0" dirty="0">
                <a:solidFill>
                  <a:schemeClr val="bg1"/>
                </a:solidFill>
                <a:latin typeface="Trebuchet MS"/>
              </a:rPr>
              <a:t> d-</a:t>
            </a:r>
            <a:r>
              <a:rPr lang="en-US" sz="2400" b="0" dirty="0" smtClean="0">
                <a:solidFill>
                  <a:schemeClr val="bg1"/>
                </a:solidFill>
                <a:latin typeface="Trebuchet MS"/>
              </a:rPr>
              <a:t>Quark </a:t>
            </a:r>
            <a:r>
              <a:rPr lang="en-US" sz="2400" b="0" dirty="0" err="1" smtClean="0">
                <a:solidFill>
                  <a:schemeClr val="bg1"/>
                </a:solidFill>
                <a:latin typeface="Trebuchet MS"/>
              </a:rPr>
              <a:t>wird</a:t>
            </a:r>
            <a:r>
              <a:rPr lang="en-US" sz="2400" b="0" dirty="0" smtClean="0">
                <a:solidFill>
                  <a:schemeClr val="bg1"/>
                </a:solidFill>
                <a:latin typeface="Trebuchet MS"/>
              </a:rPr>
              <a:t>. Dies </a:t>
            </a:r>
            <a:r>
              <a:rPr lang="en-US" sz="2400" b="0" dirty="0" err="1" smtClean="0">
                <a:solidFill>
                  <a:schemeClr val="bg1"/>
                </a:solidFill>
                <a:latin typeface="Trebuchet MS"/>
              </a:rPr>
              <a:t>geschieht</a:t>
            </a:r>
            <a:r>
              <a:rPr lang="en-US" sz="2400" b="0" dirty="0" smtClean="0">
                <a:solidFill>
                  <a:schemeClr val="bg1"/>
                </a:solidFill>
                <a:latin typeface="Trebuchet MS"/>
              </a:rPr>
              <a:t> </a:t>
            </a:r>
            <a:r>
              <a:rPr lang="en-US" sz="2400" b="0" dirty="0" err="1" smtClean="0">
                <a:solidFill>
                  <a:schemeClr val="bg1"/>
                </a:solidFill>
                <a:latin typeface="Trebuchet MS"/>
              </a:rPr>
              <a:t>zum</a:t>
            </a:r>
            <a:r>
              <a:rPr lang="en-US" sz="2400" b="0" dirty="0" smtClean="0">
                <a:solidFill>
                  <a:schemeClr val="bg1"/>
                </a:solidFill>
                <a:latin typeface="Trebuchet MS"/>
              </a:rPr>
              <a:t> </a:t>
            </a:r>
            <a:r>
              <a:rPr lang="en-US" sz="2400" b="0" dirty="0" err="1" smtClean="0">
                <a:solidFill>
                  <a:schemeClr val="bg1"/>
                </a:solidFill>
                <a:latin typeface="Trebuchet MS"/>
              </a:rPr>
              <a:t>Beispiel</a:t>
            </a:r>
            <a:r>
              <a:rPr lang="en-US" sz="2400" b="0" dirty="0" smtClean="0">
                <a:solidFill>
                  <a:schemeClr val="bg1"/>
                </a:solidFill>
                <a:latin typeface="Trebuchet MS"/>
              </a:rPr>
              <a:t> </a:t>
            </a:r>
            <a:r>
              <a:rPr lang="en-US" sz="2400" b="0" dirty="0" err="1" smtClean="0">
                <a:solidFill>
                  <a:schemeClr val="bg1"/>
                </a:solidFill>
                <a:latin typeface="Trebuchet MS"/>
              </a:rPr>
              <a:t>bei</a:t>
            </a:r>
            <a:r>
              <a:rPr lang="en-US" sz="2400" b="0" dirty="0" smtClean="0">
                <a:solidFill>
                  <a:schemeClr val="bg1"/>
                </a:solidFill>
                <a:latin typeface="Trebuchet MS"/>
              </a:rPr>
              <a:t> </a:t>
            </a:r>
            <a:r>
              <a:rPr lang="en-US" sz="2400" b="0" dirty="0" err="1" smtClean="0">
                <a:solidFill>
                  <a:schemeClr val="bg1"/>
                </a:solidFill>
                <a:latin typeface="Trebuchet MS"/>
              </a:rPr>
              <a:t>radioaktiven</a:t>
            </a:r>
            <a:r>
              <a:rPr lang="en-US" sz="2400" b="0" dirty="0" smtClean="0">
                <a:solidFill>
                  <a:schemeClr val="bg1"/>
                </a:solidFill>
                <a:latin typeface="Trebuchet MS"/>
              </a:rPr>
              <a:t> </a:t>
            </a:r>
            <a:r>
              <a:rPr lang="en-US" sz="2400" b="0" dirty="0" err="1" smtClean="0">
                <a:solidFill>
                  <a:schemeClr val="bg1"/>
                </a:solidFill>
                <a:latin typeface="Trebuchet MS"/>
              </a:rPr>
              <a:t>Zerfällen</a:t>
            </a:r>
            <a:r>
              <a:rPr lang="en-US" sz="2400" b="0" dirty="0" smtClean="0">
                <a:solidFill>
                  <a:schemeClr val="bg1"/>
                </a:solidFill>
                <a:latin typeface="Trebuchet MS"/>
              </a:rPr>
              <a:t>.</a:t>
            </a:r>
          </a:p>
          <a:p>
            <a:pPr algn="just"/>
            <a:r>
              <a:rPr lang="en-US" sz="2400" b="0" dirty="0" smtClean="0">
                <a:solidFill>
                  <a:schemeClr val="bg1"/>
                </a:solidFill>
                <a:latin typeface="Trebuchet MS"/>
              </a:rPr>
              <a:t>Der 3. Term </a:t>
            </a:r>
            <a:r>
              <a:rPr lang="en-US" sz="2400" b="0" dirty="0" err="1" smtClean="0">
                <a:solidFill>
                  <a:schemeClr val="bg1"/>
                </a:solidFill>
                <a:latin typeface="Trebuchet MS"/>
              </a:rPr>
              <a:t>beschreibt</a:t>
            </a:r>
            <a:r>
              <a:rPr lang="en-US" sz="2400" b="0" dirty="0" smtClean="0">
                <a:solidFill>
                  <a:schemeClr val="bg1"/>
                </a:solidFill>
                <a:latin typeface="Trebuchet MS"/>
              </a:rPr>
              <a:t> die </a:t>
            </a:r>
            <a:r>
              <a:rPr lang="en-US" sz="2400" b="0" dirty="0" err="1" smtClean="0">
                <a:solidFill>
                  <a:schemeClr val="bg1"/>
                </a:solidFill>
                <a:latin typeface="Trebuchet MS"/>
              </a:rPr>
              <a:t>Wechselwirkung</a:t>
            </a:r>
            <a:r>
              <a:rPr lang="en-US" sz="2400" b="0" dirty="0" smtClean="0">
                <a:solidFill>
                  <a:schemeClr val="bg1"/>
                </a:solidFill>
                <a:latin typeface="Trebuchet MS"/>
              </a:rPr>
              <a:t> </a:t>
            </a:r>
            <a:r>
              <a:rPr lang="en-US" sz="2400" b="0" dirty="0" err="1" smtClean="0">
                <a:solidFill>
                  <a:schemeClr val="bg1"/>
                </a:solidFill>
                <a:latin typeface="Trebuchet MS"/>
              </a:rPr>
              <a:t>einen</a:t>
            </a:r>
            <a:r>
              <a:rPr lang="en-US" sz="2400" b="0" dirty="0" smtClean="0">
                <a:solidFill>
                  <a:schemeClr val="bg1"/>
                </a:solidFill>
                <a:latin typeface="Trebuchet MS"/>
              </a:rPr>
              <a:t> Higgs-Bosons </a:t>
            </a:r>
            <a:r>
              <a:rPr lang="en-US" sz="2400" b="0" dirty="0" err="1" smtClean="0">
                <a:solidFill>
                  <a:schemeClr val="bg1"/>
                </a:solidFill>
                <a:latin typeface="Trebuchet MS"/>
              </a:rPr>
              <a:t>mit</a:t>
            </a:r>
            <a:r>
              <a:rPr lang="en-US" sz="2400" b="0" dirty="0" smtClean="0">
                <a:solidFill>
                  <a:schemeClr val="bg1"/>
                </a:solidFill>
                <a:latin typeface="Trebuchet MS"/>
              </a:rPr>
              <a:t> </a:t>
            </a:r>
            <a:r>
              <a:rPr lang="en-US" sz="2400" b="0" dirty="0" err="1" smtClean="0">
                <a:solidFill>
                  <a:schemeClr val="bg1"/>
                </a:solidFill>
                <a:latin typeface="Trebuchet MS"/>
              </a:rPr>
              <a:t>dem</a:t>
            </a:r>
            <a:r>
              <a:rPr lang="en-US" sz="2400" b="0" dirty="0" smtClean="0">
                <a:solidFill>
                  <a:schemeClr val="bg1"/>
                </a:solidFill>
                <a:latin typeface="Trebuchet MS"/>
              </a:rPr>
              <a:t> W-</a:t>
            </a:r>
            <a:r>
              <a:rPr lang="en-US" sz="2400" b="0" dirty="0" err="1" smtClean="0">
                <a:solidFill>
                  <a:schemeClr val="bg1"/>
                </a:solidFill>
                <a:latin typeface="Trebuchet MS"/>
              </a:rPr>
              <a:t>Teilchen</a:t>
            </a:r>
            <a:r>
              <a:rPr lang="en-US" sz="2400" b="0" dirty="0" smtClean="0">
                <a:solidFill>
                  <a:schemeClr val="bg1"/>
                </a:solidFill>
                <a:latin typeface="Trebuchet MS"/>
              </a:rPr>
              <a:t>. Man </a:t>
            </a:r>
            <a:r>
              <a:rPr lang="en-US" sz="2400" b="0" dirty="0" err="1" smtClean="0">
                <a:solidFill>
                  <a:schemeClr val="bg1"/>
                </a:solidFill>
                <a:latin typeface="Trebuchet MS"/>
              </a:rPr>
              <a:t>kann</a:t>
            </a:r>
            <a:r>
              <a:rPr lang="en-US" sz="2400" b="0" dirty="0" smtClean="0">
                <a:solidFill>
                  <a:schemeClr val="bg1"/>
                </a:solidFill>
                <a:latin typeface="Trebuchet MS"/>
              </a:rPr>
              <a:t> so </a:t>
            </a:r>
            <a:r>
              <a:rPr lang="en-US" sz="2400" b="0" dirty="0" err="1" smtClean="0">
                <a:solidFill>
                  <a:schemeClr val="bg1"/>
                </a:solidFill>
                <a:latin typeface="Trebuchet MS"/>
              </a:rPr>
              <a:t>z.B</a:t>
            </a:r>
            <a:r>
              <a:rPr lang="en-US" sz="2400" b="0" dirty="0" smtClean="0">
                <a:solidFill>
                  <a:schemeClr val="bg1"/>
                </a:solidFill>
                <a:latin typeface="Trebuchet MS"/>
              </a:rPr>
              <a:t>. </a:t>
            </a:r>
            <a:r>
              <a:rPr lang="en-US" sz="2400" b="0" dirty="0" err="1" smtClean="0">
                <a:solidFill>
                  <a:schemeClr val="bg1"/>
                </a:solidFill>
                <a:latin typeface="Trebuchet MS"/>
              </a:rPr>
              <a:t>berechnen</a:t>
            </a:r>
            <a:r>
              <a:rPr lang="en-US" sz="2400" b="0" dirty="0" smtClean="0">
                <a:solidFill>
                  <a:schemeClr val="bg1"/>
                </a:solidFill>
                <a:latin typeface="Trebuchet MS"/>
              </a:rPr>
              <a:t>, </a:t>
            </a:r>
            <a:r>
              <a:rPr lang="en-US" sz="2400" b="0" dirty="0" err="1" smtClean="0">
                <a:solidFill>
                  <a:schemeClr val="bg1"/>
                </a:solidFill>
                <a:latin typeface="Trebuchet MS"/>
              </a:rPr>
              <a:t>wie</a:t>
            </a:r>
            <a:r>
              <a:rPr lang="en-US" sz="2400" b="0" dirty="0" smtClean="0">
                <a:solidFill>
                  <a:schemeClr val="bg1"/>
                </a:solidFill>
                <a:latin typeface="Trebuchet MS"/>
              </a:rPr>
              <a:t> oft </a:t>
            </a:r>
            <a:r>
              <a:rPr lang="en-US" sz="2400" b="0" dirty="0" err="1" smtClean="0">
                <a:solidFill>
                  <a:schemeClr val="bg1"/>
                </a:solidFill>
                <a:latin typeface="Trebuchet MS"/>
              </a:rPr>
              <a:t>ein</a:t>
            </a:r>
            <a:r>
              <a:rPr lang="en-US" sz="2400" b="0" dirty="0" smtClean="0">
                <a:solidFill>
                  <a:schemeClr val="bg1"/>
                </a:solidFill>
                <a:latin typeface="Trebuchet MS"/>
              </a:rPr>
              <a:t> Higgs-</a:t>
            </a:r>
            <a:r>
              <a:rPr lang="en-US" sz="2400" b="0" dirty="0" err="1" smtClean="0">
                <a:solidFill>
                  <a:schemeClr val="bg1"/>
                </a:solidFill>
                <a:latin typeface="Trebuchet MS"/>
              </a:rPr>
              <a:t>Teilchen</a:t>
            </a:r>
            <a:r>
              <a:rPr lang="en-US" sz="2400" b="0" dirty="0" smtClean="0">
                <a:solidFill>
                  <a:schemeClr val="bg1"/>
                </a:solidFill>
                <a:latin typeface="Trebuchet MS"/>
              </a:rPr>
              <a:t> in W’s </a:t>
            </a:r>
            <a:r>
              <a:rPr lang="en-US" sz="2400" b="0" dirty="0" err="1" smtClean="0">
                <a:solidFill>
                  <a:schemeClr val="bg1"/>
                </a:solidFill>
                <a:latin typeface="Trebuchet MS"/>
              </a:rPr>
              <a:t>zerfällt</a:t>
            </a:r>
            <a:r>
              <a:rPr lang="en-US" sz="2400" b="0" dirty="0" smtClean="0">
                <a:solidFill>
                  <a:schemeClr val="bg1"/>
                </a:solidFill>
                <a:latin typeface="Trebuchet MS"/>
              </a:rPr>
              <a:t>.</a:t>
            </a:r>
          </a:p>
          <a:p>
            <a:pPr algn="just"/>
            <a:r>
              <a:rPr lang="en-US" sz="2400" b="0" dirty="0" smtClean="0">
                <a:solidFill>
                  <a:schemeClr val="bg1"/>
                </a:solidFill>
                <a:latin typeface="Trebuchet MS"/>
              </a:rPr>
              <a:t>…..  </a:t>
            </a:r>
            <a:r>
              <a:rPr lang="en-US" sz="2400" b="0" dirty="0" err="1" smtClean="0">
                <a:solidFill>
                  <a:schemeClr val="bg1"/>
                </a:solidFill>
                <a:latin typeface="Trebuchet MS"/>
              </a:rPr>
              <a:t>weitere</a:t>
            </a:r>
            <a:r>
              <a:rPr lang="en-US" sz="2400" b="0" dirty="0" smtClean="0">
                <a:solidFill>
                  <a:schemeClr val="bg1"/>
                </a:solidFill>
                <a:latin typeface="Trebuchet MS"/>
              </a:rPr>
              <a:t> </a:t>
            </a:r>
            <a:r>
              <a:rPr lang="en-US" sz="2400" b="0" dirty="0" err="1" smtClean="0">
                <a:solidFill>
                  <a:schemeClr val="bg1"/>
                </a:solidFill>
                <a:latin typeface="Trebuchet MS"/>
              </a:rPr>
              <a:t>Terme</a:t>
            </a:r>
            <a:r>
              <a:rPr lang="en-US" sz="2400" b="0" dirty="0" smtClean="0">
                <a:solidFill>
                  <a:schemeClr val="bg1"/>
                </a:solidFill>
                <a:latin typeface="Trebuchet MS"/>
              </a:rPr>
              <a:t> (</a:t>
            </a:r>
            <a:r>
              <a:rPr lang="en-US" sz="2400" b="0" dirty="0" err="1" smtClean="0">
                <a:solidFill>
                  <a:schemeClr val="bg1"/>
                </a:solidFill>
                <a:latin typeface="Trebuchet MS"/>
              </a:rPr>
              <a:t>nicht</a:t>
            </a:r>
            <a:r>
              <a:rPr lang="en-US" sz="2400" b="0" dirty="0" smtClean="0">
                <a:solidFill>
                  <a:schemeClr val="bg1"/>
                </a:solidFill>
                <a:latin typeface="Trebuchet MS"/>
              </a:rPr>
              <a:t> </a:t>
            </a:r>
            <a:r>
              <a:rPr lang="en-US" sz="2400" b="0" dirty="0" err="1" smtClean="0">
                <a:solidFill>
                  <a:schemeClr val="bg1"/>
                </a:solidFill>
                <a:latin typeface="Trebuchet MS"/>
              </a:rPr>
              <a:t>alle</a:t>
            </a:r>
            <a:r>
              <a:rPr lang="en-US" sz="2400" b="0" dirty="0" smtClean="0">
                <a:solidFill>
                  <a:schemeClr val="bg1"/>
                </a:solidFill>
                <a:latin typeface="Trebuchet MS"/>
              </a:rPr>
              <a:t> </a:t>
            </a:r>
            <a:r>
              <a:rPr lang="en-US" sz="2400" b="0" dirty="0" err="1" smtClean="0">
                <a:solidFill>
                  <a:schemeClr val="bg1"/>
                </a:solidFill>
                <a:latin typeface="Trebuchet MS"/>
              </a:rPr>
              <a:t>bekannt</a:t>
            </a:r>
            <a:r>
              <a:rPr lang="en-US" sz="2400" b="0" dirty="0">
                <a:solidFill>
                  <a:schemeClr val="bg1"/>
                </a:solidFill>
                <a:latin typeface="Trebuchet MS"/>
              </a:rPr>
              <a:t>)</a:t>
            </a:r>
            <a:endParaRPr lang="en-US" sz="2400" b="0" dirty="0" smtClean="0">
              <a:solidFill>
                <a:schemeClr val="bg1"/>
              </a:solidFill>
              <a:latin typeface="Trebuchet MS"/>
            </a:endParaRPr>
          </a:p>
        </p:txBody>
      </p:sp>
      <p:pic>
        <p:nvPicPr>
          <p:cNvPr id="2" name="Picture 1" descr="to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966" y="1998133"/>
            <a:ext cx="7042389" cy="643467"/>
          </a:xfrm>
          <a:prstGeom prst="rect">
            <a:avLst/>
          </a:prstGeom>
        </p:spPr>
      </p:pic>
      <p:sp>
        <p:nvSpPr>
          <p:cNvPr id="8"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extLst>
      <p:ext uri="{BB962C8B-B14F-4D97-AF65-F5344CB8AC3E}">
        <p14:creationId xmlns:p14="http://schemas.microsoft.com/office/powerpoint/2010/main" val="6244402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6169" y="2188631"/>
            <a:ext cx="5524497" cy="482600"/>
          </a:xfrm>
        </p:spPr>
        <p:txBody>
          <a:bodyPr/>
          <a:lstStyle/>
          <a:p>
            <a:r>
              <a:rPr lang="en-US" dirty="0" err="1" smtClean="0">
                <a:solidFill>
                  <a:schemeClr val="tx1"/>
                </a:solidFill>
                <a:latin typeface="Trebuchet MS"/>
              </a:rPr>
              <a:t>Dunkle</a:t>
            </a:r>
            <a:r>
              <a:rPr lang="en-US" dirty="0" smtClean="0">
                <a:solidFill>
                  <a:schemeClr val="tx1"/>
                </a:solidFill>
                <a:latin typeface="Trebuchet MS"/>
              </a:rPr>
              <a:t> </a:t>
            </a:r>
            <a:r>
              <a:rPr lang="en-US" dirty="0" err="1" smtClean="0">
                <a:solidFill>
                  <a:schemeClr val="tx1"/>
                </a:solidFill>
                <a:latin typeface="Trebuchet MS"/>
              </a:rPr>
              <a:t>Materie</a:t>
            </a:r>
            <a:r>
              <a:rPr lang="en-US" dirty="0" smtClean="0">
                <a:solidFill>
                  <a:schemeClr val="tx1"/>
                </a:solidFill>
              </a:rPr>
              <a:t/>
            </a:r>
            <a:br>
              <a:rPr lang="en-US" dirty="0" smtClean="0">
                <a:solidFill>
                  <a:schemeClr val="tx1"/>
                </a:solidFill>
              </a:rPr>
            </a:br>
            <a:r>
              <a:rPr lang="en-US" dirty="0" smtClean="0">
                <a:solidFill>
                  <a:schemeClr val="tx1"/>
                </a:solidFill>
                <a:latin typeface="Trebuchet MS"/>
              </a:rPr>
              <a:t>(27%)</a:t>
            </a:r>
            <a:br>
              <a:rPr lang="en-US" dirty="0" smtClean="0">
                <a:solidFill>
                  <a:schemeClr val="tx1"/>
                </a:solidFill>
                <a:latin typeface="Trebuchet MS"/>
              </a:rPr>
            </a:b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p>
            <a:pPr>
              <a:defRPr/>
            </a:pPr>
            <a:fld id="{46E01AC1-9AA4-A24C-9A37-A86FD825E15D}" type="slidenum">
              <a:rPr lang="en-US" smtClean="0"/>
              <a:pPr>
                <a:defRPr/>
              </a:pPr>
              <a:t>44</a:t>
            </a:fld>
            <a:endParaRPr lang="en-US" b="0" i="0"/>
          </a:p>
        </p:txBody>
      </p:sp>
      <p:sp>
        <p:nvSpPr>
          <p:cNvPr id="8" name="Title 1"/>
          <p:cNvSpPr txBox="1">
            <a:spLocks/>
          </p:cNvSpPr>
          <p:nvPr/>
        </p:nvSpPr>
        <p:spPr bwMode="auto">
          <a:xfrm>
            <a:off x="622307" y="3712634"/>
            <a:ext cx="8382000"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tx1"/>
                </a:solidFill>
                <a:effectLst/>
                <a:uLnTx/>
                <a:uFillTx/>
                <a:latin typeface="Trebuchet MS"/>
                <a:ea typeface="ＭＳ Ｐゴシック" charset="-128"/>
                <a:cs typeface="ＭＳ Ｐゴシック" charset="-128"/>
              </a:rPr>
              <a:t>Dunkle</a:t>
            </a:r>
            <a:r>
              <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chemeClr val="tx1"/>
                </a:solidFill>
                <a:effectLst/>
                <a:uLnTx/>
                <a:uFillTx/>
                <a:latin typeface="Trebuchet MS"/>
                <a:ea typeface="ＭＳ Ｐゴシック" charset="-128"/>
                <a:cs typeface="ＭＳ Ｐゴシック" charset="-128"/>
              </a:rPr>
              <a:t>Energie</a:t>
            </a:r>
            <a:endPar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chemeClr val="tx1"/>
                </a:solidFill>
                <a:latin typeface="Trebuchet MS"/>
                <a:ea typeface="ＭＳ Ｐゴシック" charset="-128"/>
                <a:cs typeface="ＭＳ Ｐゴシック" charset="-128"/>
              </a:rPr>
              <a:t>(68%)</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chemeClr val="tx1"/>
              </a:solidFill>
              <a:effectLst/>
              <a:uLnTx/>
              <a:uFillTx/>
              <a:latin typeface="Trebuchet MS"/>
              <a:ea typeface="ＭＳ Ｐゴシック" charset="-128"/>
              <a:cs typeface="ＭＳ Ｐゴシック" charset="-128"/>
            </a:endParaRPr>
          </a:p>
        </p:txBody>
      </p:sp>
      <p:sp>
        <p:nvSpPr>
          <p:cNvPr id="9" name="Title 1"/>
          <p:cNvSpPr txBox="1">
            <a:spLocks/>
          </p:cNvSpPr>
          <p:nvPr/>
        </p:nvSpPr>
        <p:spPr bwMode="auto">
          <a:xfrm>
            <a:off x="2315640" y="867837"/>
            <a:ext cx="4864098"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accent2">
                    <a:lumMod val="75000"/>
                  </a:schemeClr>
                </a:solidFill>
                <a:effectLst/>
                <a:uLnTx/>
                <a:uFillTx/>
                <a:latin typeface="Trebuchet MS"/>
                <a:ea typeface="ＭＳ Ｐゴシック" charset="-128"/>
                <a:cs typeface="ＭＳ Ｐゴシック" charset="-128"/>
              </a:rPr>
              <a:t>Bekannte</a:t>
            </a: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chemeClr val="accent2">
                    <a:lumMod val="75000"/>
                  </a:schemeClr>
                </a:solidFill>
                <a:effectLst/>
                <a:uLnTx/>
                <a:uFillTx/>
                <a:latin typeface="Trebuchet MS"/>
                <a:ea typeface="ＭＳ Ｐゴシック" charset="-128"/>
                <a:cs typeface="ＭＳ Ｐゴシック" charset="-128"/>
              </a:rPr>
              <a:t>Materie</a:t>
            </a: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
            </a:r>
            <a:b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b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(5%)</a:t>
            </a:r>
            <a:endParaRPr kumimoji="0" lang="en-US" sz="2800" b="1" i="0" u="none" strike="noStrike" kern="0" cap="none" spc="0" normalizeH="0" baseline="0" noProof="0" dirty="0">
              <a:ln>
                <a:noFill/>
              </a:ln>
              <a:solidFill>
                <a:schemeClr val="accent2">
                  <a:lumMod val="75000"/>
                </a:schemeClr>
              </a:solidFill>
              <a:effectLst/>
              <a:uLnTx/>
              <a:uFillTx/>
              <a:latin typeface="Trebuchet MS"/>
              <a:ea typeface="ＭＳ Ｐゴシック" charset="-128"/>
              <a:cs typeface="ＭＳ Ｐゴシック" charset="-128"/>
            </a:endParaRPr>
          </a:p>
        </p:txBody>
      </p:sp>
      <p:sp>
        <p:nvSpPr>
          <p:cNvPr id="11" name="Rectangle 22"/>
          <p:cNvSpPr txBox="1">
            <a:spLocks noChangeArrowheads="1"/>
          </p:cNvSpPr>
          <p:nvPr/>
        </p:nvSpPr>
        <p:spPr bwMode="auto">
          <a:xfrm>
            <a:off x="584200" y="6553203"/>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5064125" y="6553203"/>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44</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extLst>
      <p:ext uri="{BB962C8B-B14F-4D97-AF65-F5344CB8AC3E}">
        <p14:creationId xmlns:p14="http://schemas.microsoft.com/office/powerpoint/2010/main" val="2404326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762000" y="694267"/>
            <a:ext cx="8466667" cy="5520266"/>
          </a:xfrm>
          <a:prstGeom prst="roundRect">
            <a:avLst/>
          </a:prstGeom>
          <a:solidFill>
            <a:schemeClr val="bg1">
              <a:alpha val="5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771526" y="1530352"/>
            <a:ext cx="8237008" cy="5693866"/>
          </a:xfrm>
          <a:prstGeom prst="rect">
            <a:avLst/>
          </a:prstGeom>
          <a:noFill/>
          <a:ln w="9525">
            <a:noFill/>
            <a:miter lim="800000"/>
            <a:headEnd/>
            <a:tailEnd/>
          </a:ln>
        </p:spPr>
        <p:txBody>
          <a:bodyPr wrap="square">
            <a:prstTxWarp prst="textNoShape">
              <a:avLst/>
            </a:prstTxWarp>
            <a:spAutoFit/>
          </a:bodyPr>
          <a:lstStyle/>
          <a:p>
            <a:pPr algn="just">
              <a:buClr>
                <a:schemeClr val="bg1"/>
              </a:buClr>
              <a:buFont typeface="Arial"/>
              <a:buChar char="•"/>
            </a:pPr>
            <a:r>
              <a:rPr lang="en-US" sz="2000" dirty="0" smtClean="0">
                <a:solidFill>
                  <a:schemeClr val="tx1"/>
                </a:solidFill>
                <a:latin typeface="Trebuchet MS"/>
              </a:rPr>
              <a:t> </a:t>
            </a:r>
            <a:r>
              <a:rPr lang="en-US" sz="2400" b="0" dirty="0" smtClean="0">
                <a:solidFill>
                  <a:schemeClr val="tx1"/>
                </a:solidFill>
                <a:latin typeface="Trebuchet MS"/>
              </a:rPr>
              <a:t>Das </a:t>
            </a:r>
            <a:r>
              <a:rPr lang="en-US" sz="2400" b="0" dirty="0" err="1" smtClean="0">
                <a:solidFill>
                  <a:schemeClr val="tx1"/>
                </a:solidFill>
                <a:latin typeface="Trebuchet MS"/>
              </a:rPr>
              <a:t>Standardmodell</a:t>
            </a:r>
            <a:r>
              <a:rPr lang="en-US" sz="2400" b="0" dirty="0" smtClean="0">
                <a:solidFill>
                  <a:schemeClr val="tx1"/>
                </a:solidFill>
                <a:latin typeface="Trebuchet MS"/>
              </a:rPr>
              <a:t> </a:t>
            </a:r>
            <a:r>
              <a:rPr lang="en-US" sz="2400" b="0" dirty="0" err="1" smtClean="0">
                <a:solidFill>
                  <a:schemeClr val="tx1"/>
                </a:solidFill>
                <a:latin typeface="Trebuchet MS"/>
              </a:rPr>
              <a:t>ist</a:t>
            </a:r>
            <a:r>
              <a:rPr lang="en-US" sz="2400" b="0" dirty="0" smtClean="0">
                <a:solidFill>
                  <a:schemeClr val="tx1"/>
                </a:solidFill>
                <a:latin typeface="Trebuchet MS"/>
              </a:rPr>
              <a:t> </a:t>
            </a:r>
            <a:r>
              <a:rPr lang="en-US" sz="2400" b="0" dirty="0" err="1" smtClean="0">
                <a:solidFill>
                  <a:schemeClr val="tx1"/>
                </a:solidFill>
                <a:latin typeface="Trebuchet MS"/>
              </a:rPr>
              <a:t>komplett</a:t>
            </a:r>
            <a:r>
              <a:rPr lang="en-US" sz="2400" b="0" dirty="0" smtClean="0">
                <a:solidFill>
                  <a:schemeClr val="tx1"/>
                </a:solidFill>
                <a:latin typeface="Trebuchet MS"/>
              </a:rPr>
              <a:t>.</a:t>
            </a:r>
          </a:p>
          <a:p>
            <a:pPr algn="just">
              <a:buClr>
                <a:schemeClr val="bg1"/>
              </a:buClr>
              <a:buFont typeface="Arial"/>
              <a:buChar char="•"/>
            </a:pPr>
            <a:endParaRPr lang="en-US" sz="2400" b="0" dirty="0">
              <a:solidFill>
                <a:schemeClr val="tx1"/>
              </a:solidFill>
              <a:latin typeface="Trebuchet MS"/>
            </a:endParaRPr>
          </a:p>
          <a:p>
            <a:pPr algn="just">
              <a:buClr>
                <a:schemeClr val="bg1"/>
              </a:buClr>
              <a:buFont typeface="Arial"/>
              <a:buChar char="•"/>
            </a:pPr>
            <a:r>
              <a:rPr lang="en-US" sz="2400" b="0" dirty="0" smtClean="0">
                <a:solidFill>
                  <a:schemeClr val="tx1"/>
                </a:solidFill>
                <a:latin typeface="Trebuchet MS"/>
              </a:rPr>
              <a:t> 95% des </a:t>
            </a:r>
            <a:r>
              <a:rPr lang="en-US" sz="2400" b="0" dirty="0" err="1" smtClean="0">
                <a:solidFill>
                  <a:schemeClr val="tx1"/>
                </a:solidFill>
                <a:latin typeface="Trebuchet MS"/>
              </a:rPr>
              <a:t>Universums</a:t>
            </a:r>
            <a:r>
              <a:rPr lang="en-US" sz="2400" b="0" dirty="0" smtClean="0">
                <a:solidFill>
                  <a:schemeClr val="tx1"/>
                </a:solidFill>
                <a:latin typeface="Trebuchet MS"/>
              </a:rPr>
              <a:t> </a:t>
            </a:r>
            <a:r>
              <a:rPr lang="en-US" sz="2400" b="0" dirty="0" err="1" smtClean="0">
                <a:solidFill>
                  <a:schemeClr val="tx1"/>
                </a:solidFill>
                <a:latin typeface="Trebuchet MS"/>
              </a:rPr>
              <a:t>harren</a:t>
            </a:r>
            <a:r>
              <a:rPr lang="en-US" sz="2400" b="0" dirty="0" smtClean="0">
                <a:solidFill>
                  <a:schemeClr val="tx1"/>
                </a:solidFill>
                <a:latin typeface="Trebuchet MS"/>
              </a:rPr>
              <a:t> </a:t>
            </a:r>
            <a:r>
              <a:rPr lang="en-US" sz="2400" b="0" dirty="0" err="1" smtClean="0">
                <a:solidFill>
                  <a:schemeClr val="tx1"/>
                </a:solidFill>
                <a:latin typeface="Trebuchet MS"/>
              </a:rPr>
              <a:t>noch</a:t>
            </a:r>
            <a:r>
              <a:rPr lang="en-US" sz="2400" b="0" dirty="0" smtClean="0">
                <a:solidFill>
                  <a:schemeClr val="tx1"/>
                </a:solidFill>
                <a:latin typeface="Trebuchet MS"/>
              </a:rPr>
              <a:t> </a:t>
            </a:r>
            <a:r>
              <a:rPr lang="en-US" sz="2400" b="0" dirty="0" err="1" smtClean="0">
                <a:solidFill>
                  <a:schemeClr val="tx1"/>
                </a:solidFill>
                <a:latin typeface="Trebuchet MS"/>
              </a:rPr>
              <a:t>einer</a:t>
            </a:r>
            <a:r>
              <a:rPr lang="en-US" sz="2400" b="0" dirty="0" smtClean="0">
                <a:solidFill>
                  <a:schemeClr val="tx1"/>
                </a:solidFill>
                <a:latin typeface="Trebuchet MS"/>
              </a:rPr>
              <a:t> </a:t>
            </a:r>
            <a:r>
              <a:rPr lang="en-US" sz="2400" b="0" dirty="0" err="1" smtClean="0">
                <a:solidFill>
                  <a:schemeClr val="tx1"/>
                </a:solidFill>
                <a:latin typeface="Trebuchet MS"/>
              </a:rPr>
              <a:t>Erklärung</a:t>
            </a:r>
            <a:r>
              <a:rPr lang="en-US" sz="2400" b="0" dirty="0" smtClean="0">
                <a:solidFill>
                  <a:schemeClr val="tx1"/>
                </a:solidFill>
                <a:latin typeface="Trebuchet MS"/>
              </a:rPr>
              <a:t>.</a:t>
            </a:r>
          </a:p>
          <a:p>
            <a:pPr algn="just">
              <a:buClr>
                <a:schemeClr val="bg1"/>
              </a:buClr>
              <a:buFont typeface="Arial"/>
              <a:buChar char="•"/>
            </a:pPr>
            <a:endParaRPr lang="en-US" sz="2400" b="0" dirty="0">
              <a:solidFill>
                <a:schemeClr val="tx1"/>
              </a:solidFill>
              <a:latin typeface="Trebuchet MS"/>
            </a:endParaRPr>
          </a:p>
          <a:p>
            <a:pPr algn="just">
              <a:buClr>
                <a:schemeClr val="bg1"/>
              </a:buClr>
              <a:buFont typeface="Arial"/>
              <a:buChar char="•"/>
            </a:pPr>
            <a:r>
              <a:rPr lang="en-US" sz="2400" b="0" dirty="0" smtClean="0">
                <a:solidFill>
                  <a:schemeClr val="tx1"/>
                </a:solidFill>
                <a:latin typeface="Trebuchet MS"/>
              </a:rPr>
              <a:t> </a:t>
            </a:r>
            <a:r>
              <a:rPr lang="en-US" sz="2400" b="0" dirty="0" err="1" smtClean="0">
                <a:solidFill>
                  <a:schemeClr val="tx1"/>
                </a:solidFill>
                <a:latin typeface="Trebuchet MS"/>
              </a:rPr>
              <a:t>Teilchenphysik</a:t>
            </a:r>
            <a:r>
              <a:rPr lang="en-US" sz="2400" b="0" dirty="0" smtClean="0">
                <a:solidFill>
                  <a:schemeClr val="tx1"/>
                </a:solidFill>
                <a:latin typeface="Trebuchet MS"/>
              </a:rPr>
              <a:t>- und </a:t>
            </a:r>
            <a:r>
              <a:rPr lang="en-US" sz="2400" b="0" dirty="0" err="1" smtClean="0">
                <a:solidFill>
                  <a:schemeClr val="tx1"/>
                </a:solidFill>
                <a:latin typeface="Trebuchet MS"/>
              </a:rPr>
              <a:t>Astrophysikexperimente</a:t>
            </a:r>
            <a:r>
              <a:rPr lang="en-US" sz="2400" b="0" dirty="0" smtClean="0">
                <a:solidFill>
                  <a:schemeClr val="tx1"/>
                </a:solidFill>
                <a:latin typeface="Trebuchet MS"/>
              </a:rPr>
              <a:t> </a:t>
            </a:r>
            <a:r>
              <a:rPr lang="en-US" sz="2400" b="0" dirty="0" err="1" smtClean="0">
                <a:solidFill>
                  <a:schemeClr val="tx1"/>
                </a:solidFill>
                <a:latin typeface="Trebuchet MS"/>
              </a:rPr>
              <a:t>müssen</a:t>
            </a:r>
            <a:r>
              <a:rPr lang="en-US" sz="2400" b="0" dirty="0" smtClean="0">
                <a:solidFill>
                  <a:schemeClr val="tx1"/>
                </a:solidFill>
                <a:latin typeface="Trebuchet MS"/>
              </a:rPr>
              <a:t> </a:t>
            </a:r>
            <a:r>
              <a:rPr lang="en-US" sz="2400" b="0" dirty="0" err="1" smtClean="0">
                <a:solidFill>
                  <a:schemeClr val="tx1"/>
                </a:solidFill>
                <a:latin typeface="Trebuchet MS"/>
              </a:rPr>
              <a:t>zusammenarbeiten</a:t>
            </a:r>
            <a:r>
              <a:rPr lang="en-US" sz="2400" b="0" dirty="0" smtClean="0">
                <a:solidFill>
                  <a:schemeClr val="tx1"/>
                </a:solidFill>
                <a:latin typeface="Trebuchet MS"/>
              </a:rPr>
              <a:t>, um die </a:t>
            </a:r>
            <a:r>
              <a:rPr lang="en-US" sz="2400" b="0" dirty="0" err="1" smtClean="0">
                <a:solidFill>
                  <a:schemeClr val="tx1"/>
                </a:solidFill>
                <a:latin typeface="Trebuchet MS"/>
              </a:rPr>
              <a:t>Erklärung</a:t>
            </a:r>
            <a:r>
              <a:rPr lang="en-US" sz="2400" b="0" dirty="0" smtClean="0">
                <a:solidFill>
                  <a:schemeClr val="tx1"/>
                </a:solidFill>
                <a:latin typeface="Trebuchet MS"/>
              </a:rPr>
              <a:t> </a:t>
            </a:r>
            <a:r>
              <a:rPr lang="en-US" sz="2400" b="0" dirty="0" err="1" smtClean="0">
                <a:solidFill>
                  <a:schemeClr val="tx1"/>
                </a:solidFill>
                <a:latin typeface="Trebuchet MS"/>
              </a:rPr>
              <a:t>herbeizuführen</a:t>
            </a:r>
            <a:r>
              <a:rPr lang="en-US" sz="2400" b="0" dirty="0" smtClean="0">
                <a:solidFill>
                  <a:schemeClr val="tx1"/>
                </a:solidFill>
                <a:latin typeface="Trebuchet MS"/>
              </a:rPr>
              <a:t>.</a:t>
            </a:r>
            <a:endParaRPr lang="en-US" sz="2400" b="0" dirty="0">
              <a:solidFill>
                <a:schemeClr val="tx1"/>
              </a:solidFill>
              <a:latin typeface="Trebuchet MS"/>
            </a:endParaRPr>
          </a:p>
          <a:p>
            <a:pPr algn="just">
              <a:buClr>
                <a:schemeClr val="bg1"/>
              </a:buClr>
              <a:buFont typeface="Arial"/>
              <a:buChar char="•"/>
            </a:pPr>
            <a:endParaRPr lang="en-US" sz="2400" b="0" dirty="0" smtClean="0">
              <a:solidFill>
                <a:schemeClr val="tx1"/>
              </a:solidFill>
              <a:latin typeface="Trebuchet MS"/>
            </a:endParaRPr>
          </a:p>
          <a:p>
            <a:pPr algn="just">
              <a:buClr>
                <a:schemeClr val="bg1"/>
              </a:buClr>
              <a:buFont typeface="Arial"/>
              <a:buChar char="•"/>
            </a:pPr>
            <a:r>
              <a:rPr lang="en-US" sz="2400" b="0" dirty="0" smtClean="0">
                <a:solidFill>
                  <a:schemeClr val="tx1"/>
                </a:solidFill>
                <a:latin typeface="Trebuchet MS"/>
              </a:rPr>
              <a:t> </a:t>
            </a:r>
            <a:r>
              <a:rPr lang="en-US" sz="2400" b="0" dirty="0" err="1" smtClean="0">
                <a:solidFill>
                  <a:schemeClr val="tx1"/>
                </a:solidFill>
                <a:latin typeface="Trebuchet MS"/>
              </a:rPr>
              <a:t>Fundamentale</a:t>
            </a:r>
            <a:r>
              <a:rPr lang="en-US" sz="2400" b="0" dirty="0" smtClean="0">
                <a:solidFill>
                  <a:schemeClr val="tx1"/>
                </a:solidFill>
                <a:latin typeface="Trebuchet MS"/>
              </a:rPr>
              <a:t> </a:t>
            </a:r>
            <a:r>
              <a:rPr lang="en-US" sz="2400" b="0" dirty="0" err="1" smtClean="0">
                <a:solidFill>
                  <a:schemeClr val="tx1"/>
                </a:solidFill>
                <a:latin typeface="Trebuchet MS"/>
              </a:rPr>
              <a:t>Entdeckungen</a:t>
            </a:r>
            <a:r>
              <a:rPr lang="en-US" sz="2400" b="0" dirty="0" smtClean="0">
                <a:solidFill>
                  <a:schemeClr val="tx1"/>
                </a:solidFill>
                <a:latin typeface="Trebuchet MS"/>
              </a:rPr>
              <a:t> </a:t>
            </a:r>
            <a:r>
              <a:rPr lang="en-US" sz="2400" b="0" dirty="0" err="1" smtClean="0">
                <a:solidFill>
                  <a:schemeClr val="tx1"/>
                </a:solidFill>
                <a:latin typeface="Trebuchet MS"/>
              </a:rPr>
              <a:t>stehen</a:t>
            </a:r>
            <a:r>
              <a:rPr lang="en-US" sz="2400" b="0" dirty="0" smtClean="0">
                <a:solidFill>
                  <a:schemeClr val="tx1"/>
                </a:solidFill>
                <a:latin typeface="Trebuchet MS"/>
              </a:rPr>
              <a:t> </a:t>
            </a:r>
            <a:r>
              <a:rPr lang="en-US" sz="2400" b="0" dirty="0" err="1" smtClean="0">
                <a:solidFill>
                  <a:schemeClr val="tx1"/>
                </a:solidFill>
                <a:latin typeface="Trebuchet MS"/>
              </a:rPr>
              <a:t>vielleicht</a:t>
            </a:r>
            <a:r>
              <a:rPr lang="en-US" sz="2400" b="0" dirty="0" smtClean="0">
                <a:solidFill>
                  <a:schemeClr val="tx1"/>
                </a:solidFill>
                <a:latin typeface="Trebuchet MS"/>
              </a:rPr>
              <a:t> </a:t>
            </a:r>
            <a:r>
              <a:rPr lang="en-US" sz="2400" b="0" dirty="0" err="1" smtClean="0">
                <a:solidFill>
                  <a:schemeClr val="tx1"/>
                </a:solidFill>
                <a:latin typeface="Trebuchet MS"/>
              </a:rPr>
              <a:t>bevor</a:t>
            </a:r>
            <a:r>
              <a:rPr lang="en-US" sz="2400" b="0" dirty="0" smtClean="0">
                <a:solidFill>
                  <a:schemeClr val="tx1"/>
                </a:solidFill>
                <a:latin typeface="Trebuchet MS"/>
              </a:rPr>
              <a:t>.</a:t>
            </a:r>
          </a:p>
          <a:p>
            <a:pPr algn="just"/>
            <a:endParaRPr lang="en-US" sz="2400" b="0" dirty="0" smtClean="0">
              <a:solidFill>
                <a:schemeClr val="tx1"/>
              </a:solidFill>
              <a:latin typeface="Trebuchet MS"/>
            </a:endParaRPr>
          </a:p>
          <a:p>
            <a:pPr algn="just">
              <a:buFont typeface="Arial"/>
              <a:buChar char="•"/>
            </a:pPr>
            <a:endParaRPr lang="en-US" sz="2400" b="0" dirty="0" smtClean="0">
              <a:solidFill>
                <a:schemeClr val="bg1"/>
              </a:solidFill>
              <a:latin typeface="Trebuchet MS"/>
            </a:endParaRPr>
          </a:p>
          <a:p>
            <a:pPr algn="just"/>
            <a:r>
              <a:rPr lang="en-US" sz="2400" b="0" dirty="0" smtClean="0">
                <a:solidFill>
                  <a:schemeClr val="bg1"/>
                </a:solidFill>
                <a:latin typeface="Trebuchet MS"/>
              </a:rPr>
              <a:t>     				</a:t>
            </a:r>
            <a:r>
              <a:rPr lang="en-US" sz="2400" b="0" dirty="0" err="1" smtClean="0">
                <a:solidFill>
                  <a:srgbClr val="0000FF"/>
                </a:solidFill>
                <a:latin typeface="Trebuchet MS"/>
              </a:rPr>
              <a:t>Danke</a:t>
            </a:r>
            <a:r>
              <a:rPr lang="en-US" sz="2400" b="0" dirty="0" smtClean="0">
                <a:solidFill>
                  <a:srgbClr val="0000FF"/>
                </a:solidFill>
                <a:latin typeface="Trebuchet MS"/>
              </a:rPr>
              <a:t> </a:t>
            </a:r>
            <a:r>
              <a:rPr lang="en-US" sz="2400" b="0" dirty="0" err="1" smtClean="0">
                <a:solidFill>
                  <a:srgbClr val="0000FF"/>
                </a:solidFill>
                <a:latin typeface="Trebuchet MS"/>
              </a:rPr>
              <a:t>für</a:t>
            </a:r>
            <a:r>
              <a:rPr lang="en-US" sz="2400" b="0" dirty="0" smtClean="0">
                <a:solidFill>
                  <a:srgbClr val="0000FF"/>
                </a:solidFill>
                <a:latin typeface="Trebuchet MS"/>
              </a:rPr>
              <a:t> </a:t>
            </a:r>
            <a:r>
              <a:rPr lang="en-US" sz="2400" b="0" dirty="0" err="1" smtClean="0">
                <a:solidFill>
                  <a:srgbClr val="0000FF"/>
                </a:solidFill>
                <a:latin typeface="Trebuchet MS"/>
              </a:rPr>
              <a:t>Ihre</a:t>
            </a:r>
            <a:r>
              <a:rPr lang="en-US" sz="2400" b="0" dirty="0" smtClean="0">
                <a:solidFill>
                  <a:srgbClr val="0000FF"/>
                </a:solidFill>
                <a:latin typeface="Trebuchet MS"/>
              </a:rPr>
              <a:t> </a:t>
            </a:r>
            <a:r>
              <a:rPr lang="en-US" sz="2400" b="0" dirty="0" err="1" smtClean="0">
                <a:solidFill>
                  <a:srgbClr val="0000FF"/>
                </a:solidFill>
                <a:latin typeface="Trebuchet MS"/>
              </a:rPr>
              <a:t>Aufmerksamkeit</a:t>
            </a:r>
            <a:r>
              <a:rPr lang="en-US" sz="2400" b="0" dirty="0" smtClean="0">
                <a:solidFill>
                  <a:srgbClr val="0000FF"/>
                </a:solidFill>
                <a:latin typeface="Trebuchet MS"/>
              </a:rPr>
              <a:t>!</a:t>
            </a:r>
          </a:p>
          <a:p>
            <a:pPr algn="just">
              <a:buFont typeface="Arial"/>
              <a:buChar char="•"/>
            </a:pPr>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b="0" i="1" dirty="0" smtClean="0">
              <a:solidFill>
                <a:schemeClr val="bg1"/>
              </a:solidFill>
              <a:latin typeface="Trebuchet MS"/>
            </a:endParaRPr>
          </a:p>
          <a:p>
            <a:pPr algn="just"/>
            <a:endParaRPr lang="en-US" sz="2000" b="0" i="1" dirty="0" smtClean="0">
              <a:solidFill>
                <a:schemeClr val="bg1"/>
              </a:solidFill>
              <a:latin typeface="Trebuchet MS"/>
            </a:endParaRPr>
          </a:p>
        </p:txBody>
      </p:sp>
      <p:sp>
        <p:nvSpPr>
          <p:cNvPr id="8" name="Rectangle 7"/>
          <p:cNvSpPr/>
          <p:nvPr/>
        </p:nvSpPr>
        <p:spPr>
          <a:xfrm>
            <a:off x="3323657" y="718179"/>
            <a:ext cx="3650158" cy="584776"/>
          </a:xfrm>
          <a:prstGeom prst="rect">
            <a:avLst/>
          </a:prstGeom>
        </p:spPr>
        <p:txBody>
          <a:bodyPr wrap="none">
            <a:spAutoFit/>
          </a:bodyPr>
          <a:lstStyle/>
          <a:p>
            <a:r>
              <a:rPr lang="en-US" sz="3200" dirty="0" err="1" smtClean="0">
                <a:solidFill>
                  <a:srgbClr val="FF0000"/>
                </a:solidFill>
                <a:latin typeface="Trebuchet MS"/>
              </a:rPr>
              <a:t>Zusammenfassung</a:t>
            </a:r>
            <a:endParaRPr lang="en-US" sz="3200" dirty="0"/>
          </a:p>
        </p:txBody>
      </p:sp>
      <p:sp>
        <p:nvSpPr>
          <p:cNvPr id="11" name="Rectangle 22"/>
          <p:cNvSpPr txBox="1">
            <a:spLocks noChangeArrowheads="1"/>
          </p:cNvSpPr>
          <p:nvPr/>
        </p:nvSpPr>
        <p:spPr bwMode="auto">
          <a:xfrm>
            <a:off x="54611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45</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5</a:t>
            </a:fld>
            <a:endParaRPr lang="en-US" b="0"/>
          </a:p>
        </p:txBody>
      </p:sp>
      <p:sp>
        <p:nvSpPr>
          <p:cNvPr id="11" name="Rectangle 15"/>
          <p:cNvSpPr>
            <a:spLocks noGrp="1" noChangeArrowheads="1"/>
          </p:cNvSpPr>
          <p:nvPr>
            <p:ph type="title"/>
          </p:nvPr>
        </p:nvSpPr>
        <p:spPr>
          <a:xfrm>
            <a:off x="2925236" y="546100"/>
            <a:ext cx="4254497" cy="482600"/>
          </a:xfrm>
          <a:solidFill>
            <a:srgbClr val="FFED94"/>
          </a:solidFill>
        </p:spPr>
        <p:txBody>
          <a:bodyPr/>
          <a:lstStyle/>
          <a:p>
            <a:pPr algn="l"/>
            <a:r>
              <a:rPr lang="en-US" sz="3600" dirty="0" smtClean="0">
                <a:solidFill>
                  <a:srgbClr val="0000FF"/>
                </a:solidFill>
                <a:latin typeface="Trebuchet MS"/>
              </a:rPr>
              <a:t>ATLAS</a:t>
            </a:r>
            <a:r>
              <a:rPr lang="en-US" sz="3600" dirty="0">
                <a:solidFill>
                  <a:srgbClr val="0000FF"/>
                </a:solidFill>
                <a:latin typeface="Trebuchet MS"/>
              </a:rPr>
              <a:t>-Experiment</a:t>
            </a:r>
          </a:p>
        </p:txBody>
      </p:sp>
      <p:sp>
        <p:nvSpPr>
          <p:cNvPr id="13"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5</a:t>
            </a:fld>
            <a:endParaRPr lang="en-US" b="0" dirty="0">
              <a:solidFill>
                <a:schemeClr val="bg1"/>
              </a:solidFill>
            </a:endParaRPr>
          </a:p>
        </p:txBody>
      </p:sp>
      <p:pic>
        <p:nvPicPr>
          <p:cNvPr id="8" name="Picture 7" descr="ATLASlogo_White_480x720_02.jpg"/>
          <p:cNvPicPr>
            <a:picLocks noChangeAspect="1"/>
          </p:cNvPicPr>
          <p:nvPr/>
        </p:nvPicPr>
        <p:blipFill>
          <a:blip r:embed="rId4"/>
          <a:stretch>
            <a:fillRect/>
          </a:stretch>
        </p:blipFill>
        <p:spPr>
          <a:xfrm>
            <a:off x="651933" y="177800"/>
            <a:ext cx="618067" cy="927100"/>
          </a:xfrm>
          <a:prstGeom prst="rect">
            <a:avLst/>
          </a:prstGeom>
        </p:spPr>
      </p:pic>
      <p:sp>
        <p:nvSpPr>
          <p:cNvPr id="10"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404" name="Picture 12" descr="CMS-Color-Label"/>
          <p:cNvPicPr>
            <a:picLocks noChangeAspect="1" noChangeArrowheads="1"/>
          </p:cNvPicPr>
          <p:nvPr/>
        </p:nvPicPr>
        <p:blipFill>
          <a:blip r:embed="rId4"/>
          <a:srcRect/>
          <a:stretch>
            <a:fillRect/>
          </a:stretch>
        </p:blipFill>
        <p:spPr bwMode="auto">
          <a:xfrm>
            <a:off x="430217" y="355600"/>
            <a:ext cx="646112" cy="596900"/>
          </a:xfrm>
          <a:prstGeom prst="rect">
            <a:avLst/>
          </a:prstGeom>
          <a:noFill/>
          <a:ln w="9525">
            <a:noFill/>
            <a:miter lim="800000"/>
            <a:headEnd/>
            <a:tailEnd/>
          </a:ln>
        </p:spPr>
      </p:pic>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6</a:t>
            </a:fld>
            <a:endParaRPr lang="en-US" b="0"/>
          </a:p>
        </p:txBody>
      </p:sp>
      <p:sp>
        <p:nvSpPr>
          <p:cNvPr id="11" name="Rectangle 15"/>
          <p:cNvSpPr>
            <a:spLocks noGrp="1" noChangeArrowheads="1"/>
          </p:cNvSpPr>
          <p:nvPr>
            <p:ph type="title"/>
          </p:nvPr>
        </p:nvSpPr>
        <p:spPr>
          <a:xfrm>
            <a:off x="2925236" y="546100"/>
            <a:ext cx="3729565" cy="482600"/>
          </a:xfrm>
          <a:solidFill>
            <a:srgbClr val="FFD544"/>
          </a:solidFill>
        </p:spPr>
        <p:txBody>
          <a:bodyPr/>
          <a:lstStyle/>
          <a:p>
            <a:pPr algn="l"/>
            <a:r>
              <a:rPr lang="en-US" sz="3600" dirty="0" smtClean="0">
                <a:solidFill>
                  <a:srgbClr val="FF0000"/>
                </a:solidFill>
                <a:latin typeface="Trebuchet MS"/>
              </a:rPr>
              <a:t>CMS</a:t>
            </a:r>
            <a:r>
              <a:rPr lang="en-US" sz="3600" dirty="0">
                <a:solidFill>
                  <a:srgbClr val="FF0000"/>
                </a:solidFill>
                <a:latin typeface="Trebuchet MS"/>
              </a:rPr>
              <a:t>-Experiment</a:t>
            </a:r>
          </a:p>
        </p:txBody>
      </p:sp>
      <p:sp>
        <p:nvSpPr>
          <p:cNvPr id="13"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6</a:t>
            </a:fld>
            <a:endParaRPr lang="en-US" b="0" dirty="0">
              <a:solidFill>
                <a:schemeClr val="bg1"/>
              </a:solidFill>
            </a:endParaRPr>
          </a:p>
        </p:txBody>
      </p:sp>
      <p:sp>
        <p:nvSpPr>
          <p:cNvPr id="9"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auto">
          <a:xfrm>
            <a:off x="647702" y="4191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3" name="Rectangle 12"/>
          <p:cNvSpPr/>
          <p:nvPr/>
        </p:nvSpPr>
        <p:spPr bwMode="auto">
          <a:xfrm>
            <a:off x="762002" y="56769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4" name="Rectangle 13"/>
          <p:cNvSpPr/>
          <p:nvPr/>
        </p:nvSpPr>
        <p:spPr bwMode="auto">
          <a:xfrm>
            <a:off x="7023101" y="18542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1" name="TextBox 10"/>
          <p:cNvSpPr txBox="1"/>
          <p:nvPr/>
        </p:nvSpPr>
        <p:spPr>
          <a:xfrm>
            <a:off x="800100" y="228600"/>
            <a:ext cx="2040868" cy="738664"/>
          </a:xfrm>
          <a:prstGeom prst="rect">
            <a:avLst/>
          </a:prstGeom>
          <a:noFill/>
        </p:spPr>
        <p:txBody>
          <a:bodyPr wrap="none" rtlCol="0">
            <a:spAutoFit/>
          </a:bodyPr>
          <a:lstStyle/>
          <a:p>
            <a:r>
              <a:rPr lang="en-US" sz="4200" dirty="0" smtClean="0">
                <a:solidFill>
                  <a:schemeClr val="bg1"/>
                </a:solidFill>
                <a:latin typeface="Arial"/>
              </a:rPr>
              <a:t>Quarks</a:t>
            </a:r>
            <a:endParaRPr lang="en-US" sz="4200" dirty="0">
              <a:solidFill>
                <a:schemeClr val="bg1"/>
              </a:solidFill>
              <a:latin typeface="Arial"/>
            </a:endParaRPr>
          </a:p>
        </p:txBody>
      </p:sp>
      <p:sp>
        <p:nvSpPr>
          <p:cNvPr id="15" name="TextBox 14"/>
          <p:cNvSpPr txBox="1"/>
          <p:nvPr/>
        </p:nvSpPr>
        <p:spPr>
          <a:xfrm>
            <a:off x="850902" y="5664200"/>
            <a:ext cx="2608143" cy="738664"/>
          </a:xfrm>
          <a:prstGeom prst="rect">
            <a:avLst/>
          </a:prstGeom>
          <a:noFill/>
        </p:spPr>
        <p:txBody>
          <a:bodyPr wrap="none" rtlCol="0">
            <a:spAutoFit/>
          </a:bodyPr>
          <a:lstStyle/>
          <a:p>
            <a:r>
              <a:rPr lang="en-US" sz="4200" dirty="0" err="1" smtClean="0">
                <a:solidFill>
                  <a:schemeClr val="bg1"/>
                </a:solidFill>
                <a:latin typeface="Arial"/>
              </a:rPr>
              <a:t>Leptonen</a:t>
            </a:r>
            <a:endParaRPr lang="en-US" sz="4200" dirty="0">
              <a:solidFill>
                <a:schemeClr val="bg1"/>
              </a:solidFill>
              <a:latin typeface="Arial"/>
            </a:endParaRPr>
          </a:p>
        </p:txBody>
      </p:sp>
      <p:sp>
        <p:nvSpPr>
          <p:cNvPr id="16" name="TextBox 15"/>
          <p:cNvSpPr txBox="1"/>
          <p:nvPr/>
        </p:nvSpPr>
        <p:spPr>
          <a:xfrm>
            <a:off x="5913994" y="1587500"/>
            <a:ext cx="3476808" cy="738664"/>
          </a:xfrm>
          <a:prstGeom prst="rect">
            <a:avLst/>
          </a:prstGeom>
          <a:noFill/>
        </p:spPr>
        <p:txBody>
          <a:bodyPr wrap="none" rtlCol="0">
            <a:spAutoFit/>
          </a:bodyPr>
          <a:lstStyle/>
          <a:p>
            <a:r>
              <a:rPr lang="en-US" sz="4200" dirty="0" err="1" smtClean="0">
                <a:solidFill>
                  <a:schemeClr val="bg1"/>
                </a:solidFill>
                <a:latin typeface="Arial"/>
              </a:rPr>
              <a:t>Kraftteilchen</a:t>
            </a:r>
            <a:endParaRPr lang="en-US" sz="4200" dirty="0">
              <a:solidFill>
                <a:schemeClr val="bg1"/>
              </a:solidFill>
              <a:latin typeface="Arial"/>
            </a:endParaRPr>
          </a:p>
        </p:txBody>
      </p:sp>
      <p:sp>
        <p:nvSpPr>
          <p:cNvPr id="18" name="TextBox 17"/>
          <p:cNvSpPr txBox="1"/>
          <p:nvPr/>
        </p:nvSpPr>
        <p:spPr>
          <a:xfrm>
            <a:off x="4694767" y="5461003"/>
            <a:ext cx="4642367" cy="800219"/>
          </a:xfrm>
          <a:prstGeom prst="rect">
            <a:avLst/>
          </a:prstGeom>
          <a:noFill/>
        </p:spPr>
        <p:txBody>
          <a:bodyPr wrap="none" rtlCol="0">
            <a:spAutoFit/>
          </a:bodyPr>
          <a:lstStyle/>
          <a:p>
            <a:r>
              <a:rPr lang="en-US" sz="4600" dirty="0" err="1" smtClean="0">
                <a:solidFill>
                  <a:srgbClr val="FFD544"/>
                </a:solidFill>
                <a:latin typeface="Arial"/>
              </a:rPr>
              <a:t>Standardmodell</a:t>
            </a:r>
            <a:endParaRPr lang="en-US" sz="4600" dirty="0">
              <a:solidFill>
                <a:srgbClr val="FFD544"/>
              </a:solidFill>
              <a:latin typeface="Arial"/>
            </a:endParaRPr>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7</a:t>
            </a:fld>
            <a:endParaRPr lang="en-US" b="0" dirty="0">
              <a:solidFill>
                <a:schemeClr val="bg1"/>
              </a:solidFill>
            </a:endParaRPr>
          </a:p>
        </p:txBody>
      </p:sp>
      <p:sp>
        <p:nvSpPr>
          <p:cNvPr id="19"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8</a:t>
            </a:fld>
            <a:endParaRPr lang="en-US" b="0" i="0">
              <a:latin typeface="Arial" charset="0"/>
            </a:endParaRPr>
          </a:p>
        </p:txBody>
      </p:sp>
      <p:sp>
        <p:nvSpPr>
          <p:cNvPr id="22534" name="Rectangle 14"/>
          <p:cNvSpPr>
            <a:spLocks noChangeArrowheads="1"/>
          </p:cNvSpPr>
          <p:nvPr/>
        </p:nvSpPr>
        <p:spPr bwMode="auto">
          <a:xfrm>
            <a:off x="5651498" y="4593143"/>
            <a:ext cx="988171" cy="400110"/>
          </a:xfrm>
          <a:prstGeom prst="rect">
            <a:avLst/>
          </a:prstGeom>
          <a:solidFill>
            <a:srgbClr val="FF0000"/>
          </a:solidFill>
          <a:ln w="9525">
            <a:noFill/>
            <a:miter lim="800000"/>
            <a:headEnd/>
            <a:tailEnd/>
          </a:ln>
        </p:spPr>
        <p:txBody>
          <a:bodyPr wrap="none">
            <a:prstTxWarp prst="textNoShape">
              <a:avLst/>
            </a:prstTxWarp>
            <a:spAutoFit/>
          </a:bodyPr>
          <a:lstStyle/>
          <a:p>
            <a:r>
              <a:rPr lang="en-GB" sz="2000" dirty="0">
                <a:solidFill>
                  <a:srgbClr val="FFFF00"/>
                </a:solidFill>
                <a:latin typeface="Trebuchet MS"/>
              </a:rPr>
              <a:t>Proton</a:t>
            </a:r>
            <a:endParaRPr lang="en-US" sz="2000" dirty="0">
              <a:solidFill>
                <a:srgbClr val="F2A520"/>
              </a:solidFill>
              <a:latin typeface="Trebuchet MS"/>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Aufbau der Materie</a:t>
            </a:r>
            <a:endParaRPr lang="de-DE" dirty="0">
              <a:latin typeface="Trebuchet MS"/>
            </a:endParaRPr>
          </a:p>
        </p:txBody>
      </p:sp>
      <p:grpSp>
        <p:nvGrpSpPr>
          <p:cNvPr id="23" name="Group 22"/>
          <p:cNvGrpSpPr/>
          <p:nvPr/>
        </p:nvGrpSpPr>
        <p:grpSpPr>
          <a:xfrm>
            <a:off x="554045" y="1507056"/>
            <a:ext cx="5422901" cy="5298017"/>
            <a:chOff x="875772" y="965200"/>
            <a:chExt cx="5422901" cy="5298017"/>
          </a:xfrm>
        </p:grpSpPr>
        <p:grpSp>
          <p:nvGrpSpPr>
            <p:cNvPr id="2" name="Group 29"/>
            <p:cNvGrpSpPr>
              <a:grpSpLocks/>
            </p:cNvGrpSpPr>
            <p:nvPr/>
          </p:nvGrpSpPr>
          <p:grpSpPr bwMode="auto">
            <a:xfrm>
              <a:off x="875772" y="1037166"/>
              <a:ext cx="5422901" cy="5226051"/>
              <a:chOff x="509" y="624"/>
              <a:chExt cx="3416" cy="3292"/>
            </a:xfrm>
          </p:grpSpPr>
          <p:pic>
            <p:nvPicPr>
              <p:cNvPr id="22539" name="Picture 10"/>
              <p:cNvPicPr>
                <a:picLocks noChangeAspect="1" noChangeArrowheads="1"/>
              </p:cNvPicPr>
              <p:nvPr/>
            </p:nvPicPr>
            <p:blipFill>
              <a:blip r:embed="rId3"/>
              <a:srcRect/>
              <a:stretch>
                <a:fillRect/>
              </a:stretch>
            </p:blipFill>
            <p:spPr bwMode="auto">
              <a:xfrm>
                <a:off x="538" y="624"/>
                <a:ext cx="2574" cy="2939"/>
              </a:xfrm>
              <a:prstGeom prst="rect">
                <a:avLst/>
              </a:prstGeom>
              <a:noFill/>
              <a:ln w="9525">
                <a:noFill/>
                <a:miter lim="800000"/>
                <a:headEnd/>
                <a:tailEnd/>
              </a:ln>
            </p:spPr>
          </p:pic>
          <p:sp>
            <p:nvSpPr>
              <p:cNvPr id="22540" name="Text Box 20"/>
              <p:cNvSpPr txBox="1">
                <a:spLocks noChangeArrowheads="1"/>
              </p:cNvSpPr>
              <p:nvPr/>
            </p:nvSpPr>
            <p:spPr bwMode="auto">
              <a:xfrm>
                <a:off x="663" y="721"/>
                <a:ext cx="2347" cy="518"/>
              </a:xfrm>
              <a:prstGeom prst="rect">
                <a:avLst/>
              </a:prstGeom>
              <a:solidFill>
                <a:schemeClr val="tx1"/>
              </a:solidFill>
              <a:ln w="9525">
                <a:noFill/>
                <a:miter lim="800000"/>
                <a:headEnd/>
                <a:tailEnd/>
              </a:ln>
            </p:spPr>
            <p:txBody>
              <a:bodyPr>
                <a:prstTxWarp prst="textNoShape">
                  <a:avLst/>
                </a:prstTxWarp>
                <a:spAutoFit/>
              </a:bodyPr>
              <a:lstStyle/>
              <a:p>
                <a:pPr algn="ctr">
                  <a:lnSpc>
                    <a:spcPct val="75000"/>
                  </a:lnSpc>
                </a:pPr>
                <a:r>
                  <a:rPr lang="en-US" sz="3200" dirty="0">
                    <a:solidFill>
                      <a:srgbClr val="FF8000"/>
                    </a:solidFill>
                  </a:rPr>
                  <a:t>ELEMENTAR-</a:t>
                </a:r>
              </a:p>
              <a:p>
                <a:pPr algn="ctr">
                  <a:lnSpc>
                    <a:spcPct val="75000"/>
                  </a:lnSpc>
                </a:pPr>
                <a:r>
                  <a:rPr lang="en-US" sz="3200" dirty="0">
                    <a:solidFill>
                      <a:srgbClr val="FF8000"/>
                    </a:solidFill>
                  </a:rPr>
                  <a:t>TEILCHEN</a:t>
                </a:r>
              </a:p>
            </p:txBody>
          </p:sp>
          <p:sp>
            <p:nvSpPr>
              <p:cNvPr id="22541" name="Rectangle 21"/>
              <p:cNvSpPr>
                <a:spLocks noChangeArrowheads="1"/>
              </p:cNvSpPr>
              <p:nvPr/>
            </p:nvSpPr>
            <p:spPr bwMode="auto">
              <a:xfrm>
                <a:off x="509" y="3237"/>
                <a:ext cx="3416" cy="679"/>
              </a:xfrm>
              <a:prstGeom prst="rect">
                <a:avLst/>
              </a:prstGeom>
              <a:solidFill>
                <a:schemeClr val="tx1"/>
              </a:solidFill>
              <a:ln w="9525">
                <a:noFill/>
                <a:miter lim="800000"/>
                <a:headEnd/>
                <a:tailEnd/>
              </a:ln>
            </p:spPr>
            <p:txBody>
              <a:bodyPr wrap="square">
                <a:prstTxWarp prst="textNoShape">
                  <a:avLst/>
                </a:prstTxWarp>
                <a:spAutoFit/>
              </a:bodyPr>
              <a:lstStyle/>
              <a:p>
                <a:r>
                  <a:rPr lang="en-GB" sz="1800" dirty="0" smtClean="0">
                    <a:solidFill>
                      <a:srgbClr val="F2A520"/>
                    </a:solidFill>
                    <a:latin typeface="Trebuchet MS"/>
                  </a:rPr>
                  <a:t> </a:t>
                </a:r>
              </a:p>
              <a:p>
                <a:r>
                  <a:rPr lang="en-GB" sz="1800" dirty="0" smtClean="0">
                    <a:solidFill>
                      <a:srgbClr val="F2A520"/>
                    </a:solidFill>
                    <a:latin typeface="Trebuchet MS"/>
                  </a:rPr>
                  <a:t> </a:t>
                </a:r>
                <a:r>
                  <a:rPr lang="en-GB" sz="2400" dirty="0" smtClean="0">
                    <a:solidFill>
                      <a:srgbClr val="F2A520"/>
                    </a:solidFill>
                    <a:latin typeface="Trebuchet MS"/>
                  </a:rPr>
                  <a:t>3 </a:t>
                </a:r>
                <a:r>
                  <a:rPr lang="en-GB" sz="2400" dirty="0" err="1">
                    <a:solidFill>
                      <a:srgbClr val="F2A520"/>
                    </a:solidFill>
                    <a:latin typeface="Trebuchet MS"/>
                  </a:rPr>
                  <a:t>Generationen</a:t>
                </a:r>
                <a:r>
                  <a:rPr lang="en-GB" sz="2400" dirty="0">
                    <a:solidFill>
                      <a:srgbClr val="F2A520"/>
                    </a:solidFill>
                    <a:latin typeface="Trebuchet MS"/>
                  </a:rPr>
                  <a:t> von </a:t>
                </a:r>
                <a:r>
                  <a:rPr lang="en-GB" sz="2400" dirty="0" err="1" smtClean="0">
                    <a:solidFill>
                      <a:srgbClr val="F2A520"/>
                    </a:solidFill>
                    <a:latin typeface="Trebuchet MS"/>
                  </a:rPr>
                  <a:t>Materieteilchen</a:t>
                </a:r>
                <a:endParaRPr lang="en-GB" sz="2400" dirty="0" smtClean="0">
                  <a:solidFill>
                    <a:srgbClr val="F2A520"/>
                  </a:solidFill>
                  <a:latin typeface="Trebuchet MS"/>
                </a:endParaRPr>
              </a:p>
              <a:p>
                <a:endParaRPr lang="en-US" sz="2200" dirty="0">
                  <a:solidFill>
                    <a:srgbClr val="F2A520"/>
                  </a:solidFill>
                  <a:latin typeface="Trebuchet MS"/>
                </a:endParaRPr>
              </a:p>
            </p:txBody>
          </p:sp>
          <p:sp>
            <p:nvSpPr>
              <p:cNvPr id="22542" name="Rectangle 22"/>
              <p:cNvSpPr>
                <a:spLocks noChangeArrowheads="1"/>
              </p:cNvSpPr>
              <p:nvPr/>
            </p:nvSpPr>
            <p:spPr bwMode="auto">
              <a:xfrm rot="16200000">
                <a:off x="2029" y="2103"/>
                <a:ext cx="1761" cy="291"/>
              </a:xfrm>
              <a:prstGeom prst="rect">
                <a:avLst/>
              </a:prstGeom>
              <a:solidFill>
                <a:schemeClr val="tx1"/>
              </a:solidFill>
              <a:ln w="9525">
                <a:noFill/>
                <a:miter lim="800000"/>
                <a:headEnd/>
                <a:tailEnd/>
              </a:ln>
            </p:spPr>
            <p:txBody>
              <a:bodyPr wrap="square">
                <a:prstTxWarp prst="textNoShape">
                  <a:avLst/>
                </a:prstTxWarp>
                <a:spAutoFit/>
              </a:bodyPr>
              <a:lstStyle/>
              <a:p>
                <a:r>
                  <a:rPr lang="en-GB" sz="2400" dirty="0" smtClean="0">
                    <a:solidFill>
                      <a:srgbClr val="0BC8FF"/>
                    </a:solidFill>
                    <a:latin typeface="Arial" charset="0"/>
                  </a:rPr>
                  <a:t>     </a:t>
                </a:r>
                <a:r>
                  <a:rPr lang="en-GB" sz="2400" dirty="0" err="1" smtClean="0">
                    <a:solidFill>
                      <a:srgbClr val="0BC8FF"/>
                    </a:solidFill>
                    <a:latin typeface="Arial" charset="0"/>
                  </a:rPr>
                  <a:t>Kraftteilchen</a:t>
                </a:r>
                <a:r>
                  <a:rPr lang="en-GB" sz="2400" dirty="0" smtClean="0">
                    <a:solidFill>
                      <a:srgbClr val="0BC8FF"/>
                    </a:solidFill>
                    <a:latin typeface="Arial" charset="0"/>
                  </a:rPr>
                  <a:t>          </a:t>
                </a:r>
                <a:endParaRPr lang="en-US" sz="2400" dirty="0">
                  <a:solidFill>
                    <a:srgbClr val="0BDEFF"/>
                  </a:solidFill>
                  <a:latin typeface="Arial" charset="0"/>
                </a:endParaRPr>
              </a:p>
            </p:txBody>
          </p:sp>
          <p:sp>
            <p:nvSpPr>
              <p:cNvPr id="22543" name="Rectangle 27"/>
              <p:cNvSpPr>
                <a:spLocks noChangeArrowheads="1"/>
              </p:cNvSpPr>
              <p:nvPr/>
            </p:nvSpPr>
            <p:spPr bwMode="auto">
              <a:xfrm rot="-5400000">
                <a:off x="428" y="1716"/>
                <a:ext cx="672"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4" name="Rectangle 28"/>
              <p:cNvSpPr>
                <a:spLocks noChangeArrowheads="1"/>
              </p:cNvSpPr>
              <p:nvPr/>
            </p:nvSpPr>
            <p:spPr bwMode="auto">
              <a:xfrm rot="16200000">
                <a:off x="469" y="1737"/>
                <a:ext cx="612"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rgbClr val="FF129C"/>
                    </a:solidFill>
                    <a:latin typeface="Arial" charset="0"/>
                  </a:rPr>
                  <a:t>Quarks</a:t>
                </a:r>
                <a:endParaRPr lang="en-US" sz="2400">
                  <a:solidFill>
                    <a:srgbClr val="0BDEFF"/>
                  </a:solidFill>
                  <a:latin typeface="Lucida Grande" charset="0"/>
                </a:endParaRPr>
              </a:p>
            </p:txBody>
          </p:sp>
          <p:sp>
            <p:nvSpPr>
              <p:cNvPr id="22545" name="Rectangle 26"/>
              <p:cNvSpPr>
                <a:spLocks noChangeArrowheads="1"/>
              </p:cNvSpPr>
              <p:nvPr/>
            </p:nvSpPr>
            <p:spPr bwMode="auto">
              <a:xfrm rot="-5400000">
                <a:off x="392" y="2496"/>
                <a:ext cx="744"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6" name="Rectangle 24"/>
              <p:cNvSpPr>
                <a:spLocks noChangeArrowheads="1"/>
              </p:cNvSpPr>
              <p:nvPr/>
            </p:nvSpPr>
            <p:spPr bwMode="auto">
              <a:xfrm rot="16200000">
                <a:off x="393" y="2518"/>
                <a:ext cx="764"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chemeClr val="bg2"/>
                    </a:solidFill>
                    <a:latin typeface="Arial" charset="0"/>
                  </a:rPr>
                  <a:t>Leptonen</a:t>
                </a:r>
                <a:endParaRPr lang="en-US" sz="2400">
                  <a:solidFill>
                    <a:srgbClr val="0BDEFF"/>
                  </a:solidFill>
                  <a:latin typeface="Lucida Grande" charset="0"/>
                </a:endParaRPr>
              </a:p>
            </p:txBody>
          </p:sp>
        </p:grpSp>
        <p:sp>
          <p:nvSpPr>
            <p:cNvPr id="20" name="Rectangle 19"/>
            <p:cNvSpPr/>
            <p:nvPr/>
          </p:nvSpPr>
          <p:spPr bwMode="auto">
            <a:xfrm>
              <a:off x="1439334" y="1981199"/>
              <a:ext cx="1066800" cy="3268133"/>
            </a:xfrm>
            <a:prstGeom prst="rect">
              <a:avLst/>
            </a:prstGeom>
            <a:noFill/>
            <a:ln w="50800" cap="flat" cmpd="sng" algn="ctr">
              <a:solidFill>
                <a:srgbClr val="B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4910667" y="965200"/>
              <a:ext cx="152400" cy="431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4"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5"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pic>
        <p:nvPicPr>
          <p:cNvPr id="27" name="Picture 26" descr="proton.jpg"/>
          <p:cNvPicPr>
            <a:picLocks noChangeAspect="1"/>
          </p:cNvPicPr>
          <p:nvPr/>
        </p:nvPicPr>
        <p:blipFill>
          <a:blip r:embed="rId4"/>
          <a:stretch>
            <a:fillRect/>
          </a:stretch>
        </p:blipFill>
        <p:spPr>
          <a:xfrm>
            <a:off x="4910667" y="3124962"/>
            <a:ext cx="2287117" cy="2463048"/>
          </a:xfrm>
          <a:prstGeom prst="rect">
            <a:avLst/>
          </a:prstGeom>
        </p:spPr>
      </p:pic>
      <p:pic>
        <p:nvPicPr>
          <p:cNvPr id="28" name="Picture 27" descr="neutron.jpg"/>
          <p:cNvPicPr>
            <a:picLocks noChangeAspect="1"/>
          </p:cNvPicPr>
          <p:nvPr/>
        </p:nvPicPr>
        <p:blipFill>
          <a:blip r:embed="rId5"/>
          <a:stretch>
            <a:fillRect/>
          </a:stretch>
        </p:blipFill>
        <p:spPr>
          <a:xfrm>
            <a:off x="6947535" y="3113168"/>
            <a:ext cx="2298065" cy="2474840"/>
          </a:xfrm>
          <a:prstGeom prst="rect">
            <a:avLst/>
          </a:prstGeom>
        </p:spPr>
      </p:pic>
      <p:sp>
        <p:nvSpPr>
          <p:cNvPr id="21" name="TextBox 20"/>
          <p:cNvSpPr txBox="1"/>
          <p:nvPr/>
        </p:nvSpPr>
        <p:spPr>
          <a:xfrm>
            <a:off x="558801" y="905933"/>
            <a:ext cx="8890000" cy="1569660"/>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Nur</a:t>
            </a:r>
            <a:r>
              <a:rPr lang="en-US" sz="2400" b="0" dirty="0" smtClean="0">
                <a:solidFill>
                  <a:srgbClr val="FFED94"/>
                </a:solidFill>
                <a:latin typeface="Trebuchet MS"/>
              </a:rPr>
              <a:t> die 1. Generation von Quarks und </a:t>
            </a:r>
            <a:r>
              <a:rPr lang="en-US" sz="2400" b="0" dirty="0" err="1" smtClean="0">
                <a:solidFill>
                  <a:srgbClr val="FFED94"/>
                </a:solidFill>
                <a:latin typeface="Trebuchet MS"/>
              </a:rPr>
              <a:t>Leptonen</a:t>
            </a:r>
            <a:r>
              <a:rPr lang="en-US" sz="2400" b="0" dirty="0" smtClean="0">
                <a:solidFill>
                  <a:srgbClr val="FFED94"/>
                </a:solidFill>
                <a:latin typeface="Trebuchet MS"/>
              </a:rPr>
              <a:t> </a:t>
            </a:r>
            <a:r>
              <a:rPr lang="en-US" sz="2400" b="0" dirty="0" err="1" smtClean="0">
                <a:solidFill>
                  <a:srgbClr val="FFED94"/>
                </a:solidFill>
                <a:latin typeface="Trebuchet MS"/>
              </a:rPr>
              <a:t>spielt</a:t>
            </a:r>
            <a:r>
              <a:rPr lang="en-US" sz="2400" b="0" dirty="0" smtClean="0">
                <a:solidFill>
                  <a:srgbClr val="FFED94"/>
                </a:solidFill>
                <a:latin typeface="Trebuchet MS"/>
              </a:rPr>
              <a:t> </a:t>
            </a:r>
            <a:r>
              <a:rPr lang="en-US" sz="2400" b="0" dirty="0" err="1" smtClean="0">
                <a:solidFill>
                  <a:srgbClr val="FFED94"/>
                </a:solidFill>
                <a:latin typeface="Trebuchet MS"/>
              </a:rPr>
              <a:t>Rolle</a:t>
            </a:r>
            <a:r>
              <a:rPr lang="en-US" sz="2400" b="0" dirty="0" smtClean="0">
                <a:solidFill>
                  <a:srgbClr val="FFED94"/>
                </a:solidFill>
                <a:latin typeface="Trebuchet MS"/>
              </a:rPr>
              <a:t> </a:t>
            </a:r>
            <a:r>
              <a:rPr lang="en-US" sz="2400" b="0" dirty="0" err="1" smtClean="0">
                <a:solidFill>
                  <a:srgbClr val="FFED94"/>
                </a:solidFill>
                <a:latin typeface="Trebuchet MS"/>
              </a:rPr>
              <a:t>beim</a:t>
            </a:r>
            <a:r>
              <a:rPr lang="en-US" sz="2400" b="0" dirty="0" smtClean="0">
                <a:solidFill>
                  <a:srgbClr val="FFED94"/>
                </a:solidFill>
                <a:latin typeface="Trebuchet MS"/>
              </a:rPr>
              <a:t> </a:t>
            </a:r>
            <a:r>
              <a:rPr lang="en-US" sz="2400" b="0" dirty="0" err="1" smtClean="0">
                <a:solidFill>
                  <a:srgbClr val="FFED94"/>
                </a:solidFill>
                <a:latin typeface="Trebuchet MS"/>
              </a:rPr>
              <a:t>Aufbau</a:t>
            </a:r>
            <a:r>
              <a:rPr lang="en-US" sz="2400" b="0" dirty="0" smtClean="0">
                <a:solidFill>
                  <a:srgbClr val="FFED94"/>
                </a:solidFill>
                <a:latin typeface="Trebuchet MS"/>
              </a:rPr>
              <a:t> </a:t>
            </a:r>
            <a:r>
              <a:rPr lang="en-US" sz="2400" b="0" dirty="0" err="1" smtClean="0">
                <a:solidFill>
                  <a:srgbClr val="FFED94"/>
                </a:solidFill>
                <a:latin typeface="Trebuchet MS"/>
              </a:rPr>
              <a:t>normaler</a:t>
            </a:r>
            <a:r>
              <a:rPr lang="en-US" sz="2400" b="0" dirty="0" smtClean="0">
                <a:solidFill>
                  <a:srgbClr val="FFED94"/>
                </a:solidFill>
                <a:latin typeface="Trebuchet MS"/>
              </a:rPr>
              <a:t> </a:t>
            </a:r>
            <a:r>
              <a:rPr lang="en-US" sz="2400" b="0" dirty="0" err="1" smtClean="0">
                <a:solidFill>
                  <a:srgbClr val="FFED94"/>
                </a:solidFill>
                <a:latin typeface="Trebuchet MS"/>
              </a:rPr>
              <a:t>Materie</a:t>
            </a:r>
            <a:r>
              <a:rPr lang="en-US" sz="2400" b="0" dirty="0" smtClean="0">
                <a:solidFill>
                  <a:srgbClr val="FFED94"/>
                </a:solidFill>
                <a:latin typeface="Trebuchet MS"/>
              </a:rPr>
              <a:t>. Die </a:t>
            </a:r>
            <a:r>
              <a:rPr lang="en-US" sz="2400" b="0" dirty="0" err="1" smtClean="0">
                <a:solidFill>
                  <a:srgbClr val="FFED94"/>
                </a:solidFill>
                <a:latin typeface="Trebuchet MS"/>
              </a:rPr>
              <a:t>anderen</a:t>
            </a:r>
            <a:r>
              <a:rPr lang="en-US" sz="2400" b="0" dirty="0" smtClean="0">
                <a:solidFill>
                  <a:srgbClr val="FFED94"/>
                </a:solidFill>
                <a:latin typeface="Trebuchet MS"/>
              </a:rPr>
              <a:t> </a:t>
            </a:r>
            <a:r>
              <a:rPr lang="en-US" sz="2400" b="0" dirty="0" err="1" smtClean="0">
                <a:solidFill>
                  <a:srgbClr val="FFED94"/>
                </a:solidFill>
                <a:latin typeface="Trebuchet MS"/>
              </a:rPr>
              <a:t>existierten</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a:t>
            </a:r>
            <a:r>
              <a:rPr lang="en-US" sz="2400" b="0" dirty="0" err="1" smtClean="0">
                <a:solidFill>
                  <a:srgbClr val="FFED94"/>
                </a:solidFill>
                <a:latin typeface="Trebuchet MS"/>
              </a:rPr>
              <a:t>kurz</a:t>
            </a:r>
            <a:r>
              <a:rPr lang="en-US" sz="2400" b="0" dirty="0" smtClean="0">
                <a:solidFill>
                  <a:srgbClr val="FFED94"/>
                </a:solidFill>
                <a:latin typeface="Trebuchet MS"/>
              </a:rPr>
              <a:t> </a:t>
            </a:r>
            <a:r>
              <a:rPr lang="en-US" sz="2400" b="0" dirty="0" err="1" smtClean="0">
                <a:solidFill>
                  <a:srgbClr val="FFED94"/>
                </a:solidFill>
                <a:latin typeface="Trebuchet MS"/>
              </a:rPr>
              <a:t>nach</a:t>
            </a:r>
            <a:r>
              <a:rPr lang="en-US" sz="2400" b="0" dirty="0" smtClean="0">
                <a:solidFill>
                  <a:srgbClr val="FFED94"/>
                </a:solidFill>
                <a:latin typeface="Trebuchet MS"/>
              </a:rPr>
              <a:t> </a:t>
            </a:r>
            <a:r>
              <a:rPr lang="en-US" sz="2400" b="0" dirty="0" err="1" smtClean="0">
                <a:solidFill>
                  <a:srgbClr val="FFED94"/>
                </a:solidFill>
                <a:latin typeface="Trebuchet MS"/>
              </a:rPr>
              <a:t>dem</a:t>
            </a:r>
            <a:r>
              <a:rPr lang="en-US" sz="2400" b="0" dirty="0" smtClean="0">
                <a:solidFill>
                  <a:srgbClr val="FFED94"/>
                </a:solidFill>
                <a:latin typeface="Trebuchet MS"/>
              </a:rPr>
              <a:t> </a:t>
            </a:r>
            <a:r>
              <a:rPr lang="en-US" sz="2400" b="0" dirty="0" err="1" smtClean="0">
                <a:solidFill>
                  <a:srgbClr val="FFED94"/>
                </a:solidFill>
                <a:latin typeface="Trebuchet MS"/>
              </a:rPr>
              <a:t>Urknall</a:t>
            </a:r>
            <a:r>
              <a:rPr lang="en-US" sz="2400" b="0" dirty="0" smtClean="0">
                <a:solidFill>
                  <a:srgbClr val="FFED94"/>
                </a:solidFill>
                <a:latin typeface="Trebuchet MS"/>
              </a:rPr>
              <a:t>. </a:t>
            </a:r>
            <a:r>
              <a:rPr lang="en-US" sz="2400" b="0" dirty="0" err="1" smtClean="0">
                <a:solidFill>
                  <a:srgbClr val="FFED94"/>
                </a:solidFill>
                <a:latin typeface="Trebuchet MS"/>
              </a:rPr>
              <a:t>Heute</a:t>
            </a:r>
            <a:r>
              <a:rPr lang="en-US" sz="2400" b="0" dirty="0" smtClean="0">
                <a:solidFill>
                  <a:srgbClr val="FFED94"/>
                </a:solidFill>
                <a:latin typeface="Trebuchet MS"/>
              </a:rPr>
              <a:t> </a:t>
            </a:r>
            <a:r>
              <a:rPr lang="en-US" sz="2400" b="0" dirty="0" err="1" smtClean="0">
                <a:solidFill>
                  <a:srgbClr val="FFED94"/>
                </a:solidFill>
                <a:latin typeface="Trebuchet MS"/>
              </a:rPr>
              <a:t>treten</a:t>
            </a:r>
            <a:r>
              <a:rPr lang="en-US" sz="2400" b="0" dirty="0" smtClean="0">
                <a:solidFill>
                  <a:srgbClr val="FFED94"/>
                </a:solidFill>
                <a:latin typeface="Trebuchet MS"/>
              </a:rPr>
              <a:t> </a:t>
            </a:r>
            <a:r>
              <a:rPr lang="en-US" sz="2400" b="0" dirty="0" err="1" smtClean="0">
                <a:solidFill>
                  <a:srgbClr val="FFED94"/>
                </a:solidFill>
                <a:latin typeface="Trebuchet MS"/>
              </a:rPr>
              <a:t>sie</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in </a:t>
            </a:r>
            <a:r>
              <a:rPr lang="en-US" sz="2400" b="0" dirty="0" err="1" smtClean="0">
                <a:solidFill>
                  <a:srgbClr val="FFED94"/>
                </a:solidFill>
                <a:latin typeface="Trebuchet MS"/>
              </a:rPr>
              <a:t>der</a:t>
            </a:r>
            <a:r>
              <a:rPr lang="en-US" sz="2400" b="0" dirty="0" smtClean="0">
                <a:solidFill>
                  <a:srgbClr val="FFED94"/>
                </a:solidFill>
                <a:latin typeface="Trebuchet MS"/>
              </a:rPr>
              <a:t> </a:t>
            </a:r>
            <a:r>
              <a:rPr lang="en-US" sz="2400" b="0" dirty="0" err="1" smtClean="0">
                <a:solidFill>
                  <a:srgbClr val="FFED94"/>
                </a:solidFill>
                <a:latin typeface="Trebuchet MS"/>
              </a:rPr>
              <a:t>kosmischen</a:t>
            </a:r>
            <a:r>
              <a:rPr lang="en-US" sz="2400" b="0" dirty="0" smtClean="0">
                <a:solidFill>
                  <a:srgbClr val="FFED94"/>
                </a:solidFill>
                <a:latin typeface="Trebuchet MS"/>
              </a:rPr>
              <a:t> </a:t>
            </a:r>
            <a:r>
              <a:rPr lang="en-US" sz="2400" b="0" dirty="0" err="1" smtClean="0">
                <a:solidFill>
                  <a:srgbClr val="FFED94"/>
                </a:solidFill>
                <a:latin typeface="Trebuchet MS"/>
              </a:rPr>
              <a:t>Strahlung</a:t>
            </a:r>
            <a:r>
              <a:rPr lang="en-US" sz="2400" b="0" dirty="0" smtClean="0">
                <a:solidFill>
                  <a:srgbClr val="FFED94"/>
                </a:solidFill>
                <a:latin typeface="Trebuchet MS"/>
              </a:rPr>
              <a:t> auf </a:t>
            </a:r>
            <a:r>
              <a:rPr lang="en-US" sz="2400" b="0" dirty="0" err="1" smtClean="0">
                <a:solidFill>
                  <a:srgbClr val="FFED94"/>
                </a:solidFill>
                <a:latin typeface="Trebuchet MS"/>
              </a:rPr>
              <a:t>oder</a:t>
            </a:r>
            <a:r>
              <a:rPr lang="en-US" sz="2400" b="0" dirty="0" smtClean="0">
                <a:solidFill>
                  <a:srgbClr val="FFED94"/>
                </a:solidFill>
                <a:latin typeface="Trebuchet MS"/>
              </a:rPr>
              <a:t> </a:t>
            </a:r>
            <a:r>
              <a:rPr lang="en-US" sz="2400" b="0" dirty="0" err="1" smtClean="0">
                <a:solidFill>
                  <a:srgbClr val="FFED94"/>
                </a:solidFill>
                <a:latin typeface="Trebuchet MS"/>
              </a:rPr>
              <a:t>werden</a:t>
            </a:r>
            <a:r>
              <a:rPr lang="en-US" sz="2400" b="0" dirty="0" smtClean="0">
                <a:solidFill>
                  <a:srgbClr val="FFED94"/>
                </a:solidFill>
                <a:latin typeface="Trebuchet MS"/>
              </a:rPr>
              <a:t> in </a:t>
            </a:r>
            <a:r>
              <a:rPr lang="en-US" sz="2400" b="0" dirty="0" err="1" smtClean="0">
                <a:solidFill>
                  <a:srgbClr val="FFED94"/>
                </a:solidFill>
                <a:latin typeface="Trebuchet MS"/>
              </a:rPr>
              <a:t>Beschleunigern</a:t>
            </a:r>
            <a:r>
              <a:rPr lang="en-US" sz="2400" b="0" dirty="0" smtClean="0">
                <a:solidFill>
                  <a:srgbClr val="FFED94"/>
                </a:solidFill>
                <a:latin typeface="Trebuchet MS"/>
              </a:rPr>
              <a:t> </a:t>
            </a:r>
            <a:r>
              <a:rPr lang="en-US" sz="2400" b="0" dirty="0" err="1" smtClean="0">
                <a:solidFill>
                  <a:srgbClr val="FFED94"/>
                </a:solidFill>
                <a:latin typeface="Trebuchet MS"/>
              </a:rPr>
              <a:t>erzeugt</a:t>
            </a:r>
            <a:r>
              <a:rPr lang="en-US" sz="2400" b="0" dirty="0" smtClean="0">
                <a:solidFill>
                  <a:srgbClr val="FFED94"/>
                </a:solidFill>
                <a:latin typeface="Trebuchet MS"/>
              </a:rPr>
              <a:t>.</a:t>
            </a:r>
            <a:endParaRPr lang="en-US" sz="2400" b="0" dirty="0">
              <a:solidFill>
                <a:srgbClr val="FFED94"/>
              </a:solidFill>
              <a:latin typeface="Trebuchet MS"/>
            </a:endParaRPr>
          </a:p>
        </p:txBody>
      </p:sp>
      <p:sp>
        <p:nvSpPr>
          <p:cNvPr id="26"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FH Villach, </a:t>
            </a:r>
            <a:r>
              <a:rPr lang="en-US" sz="1000" i="1" dirty="0" err="1" smtClean="0">
                <a:solidFill>
                  <a:schemeClr val="bg1"/>
                </a:solidFill>
                <a:latin typeface="Arial" charset="0"/>
              </a:rPr>
              <a:t>Dez</a:t>
            </a:r>
            <a:r>
              <a:rPr lang="en-US" sz="1000" i="1" dirty="0" smtClean="0">
                <a:solidFill>
                  <a:schemeClr val="bg1"/>
                </a:solidFill>
                <a:latin typeface="Arial" charset="0"/>
              </a:rPr>
              <a:t>.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9233" y="4030135"/>
            <a:ext cx="6557433" cy="1761065"/>
          </a:xfrm>
          <a:solidFill>
            <a:schemeClr val="tx1">
              <a:alpha val="53000"/>
            </a:schemeClr>
          </a:solidFill>
        </p:spPr>
        <p:txBody>
          <a:bodyPr/>
          <a:lstStyle/>
          <a:p>
            <a:r>
              <a:rPr lang="en-US" sz="3600" dirty="0">
                <a:solidFill>
                  <a:schemeClr val="tx1"/>
                </a:solidFill>
              </a:rPr>
              <a:t>Der LHC </a:t>
            </a:r>
            <a:r>
              <a:rPr lang="en-US" sz="3600" dirty="0" err="1">
                <a:solidFill>
                  <a:schemeClr val="tx1"/>
                </a:solidFill>
              </a:rPr>
              <a:t>ist</a:t>
            </a:r>
            <a:r>
              <a:rPr lang="en-US" sz="3600" dirty="0">
                <a:solidFill>
                  <a:schemeClr val="tx1"/>
                </a:solidFill>
              </a:rPr>
              <a:t> </a:t>
            </a:r>
            <a:r>
              <a:rPr lang="en-US" sz="3600" dirty="0" err="1">
                <a:solidFill>
                  <a:schemeClr val="tx1"/>
                </a:solidFill>
              </a:rPr>
              <a:t>eine</a:t>
            </a:r>
            <a:r>
              <a:rPr lang="en-US" sz="3600" dirty="0">
                <a:solidFill>
                  <a:schemeClr val="tx1"/>
                </a:solidFill>
              </a:rPr>
              <a:t> </a:t>
            </a:r>
            <a:r>
              <a:rPr lang="en-US" sz="3600" dirty="0" err="1">
                <a:solidFill>
                  <a:schemeClr val="tx1"/>
                </a:solidFill>
              </a:rPr>
              <a:t>Zeitmaschine</a:t>
            </a:r>
            <a:r>
              <a:rPr lang="en-US" sz="3600" dirty="0">
                <a:solidFill>
                  <a:schemeClr val="tx1"/>
                </a:solidFill>
              </a:rPr>
              <a:t>, </a:t>
            </a:r>
            <a:r>
              <a:rPr lang="en-US" sz="3600" dirty="0" err="1">
                <a:solidFill>
                  <a:schemeClr val="tx1"/>
                </a:solidFill>
              </a:rPr>
              <a:t>genau</a:t>
            </a:r>
            <a:r>
              <a:rPr lang="en-US" sz="3600" dirty="0">
                <a:solidFill>
                  <a:schemeClr val="tx1"/>
                </a:solidFill>
              </a:rPr>
              <a:t> so </a:t>
            </a:r>
            <a:r>
              <a:rPr lang="en-US" sz="3600" dirty="0" err="1">
                <a:solidFill>
                  <a:schemeClr val="tx1"/>
                </a:solidFill>
              </a:rPr>
              <a:t>wie</a:t>
            </a:r>
            <a:r>
              <a:rPr lang="en-US" sz="3600" dirty="0">
                <a:solidFill>
                  <a:schemeClr val="tx1"/>
                </a:solidFill>
              </a:rPr>
              <a:t> </a:t>
            </a:r>
            <a:r>
              <a:rPr lang="en-US" sz="3600" dirty="0" err="1">
                <a:solidFill>
                  <a:schemeClr val="tx1"/>
                </a:solidFill>
              </a:rPr>
              <a:t>Teleskope</a:t>
            </a:r>
            <a:r>
              <a:rPr lang="en-US" sz="3600" dirty="0">
                <a:solidFill>
                  <a:schemeClr val="tx1"/>
                </a:solidFill>
              </a:rPr>
              <a:t> </a:t>
            </a:r>
            <a:r>
              <a:rPr lang="en-US" sz="3600" dirty="0" err="1">
                <a:solidFill>
                  <a:schemeClr val="tx1"/>
                </a:solidFill>
              </a:rPr>
              <a:t>oder</a:t>
            </a:r>
            <a:r>
              <a:rPr lang="en-US" sz="3600" dirty="0">
                <a:solidFill>
                  <a:schemeClr val="tx1"/>
                </a:solidFill>
              </a:rPr>
              <a:t> </a:t>
            </a:r>
            <a:r>
              <a:rPr lang="en-US" sz="3600" dirty="0" err="1">
                <a:solidFill>
                  <a:schemeClr val="tx1"/>
                </a:solidFill>
              </a:rPr>
              <a:t>Raumsonden</a:t>
            </a:r>
            <a:r>
              <a:rPr lang="en-US" sz="3600" dirty="0">
                <a:solidFill>
                  <a:schemeClr val="tx1"/>
                </a:solidFill>
              </a:rPr>
              <a:t>!</a:t>
            </a:r>
          </a:p>
        </p:txBody>
      </p:sp>
      <p:sp>
        <p:nvSpPr>
          <p:cNvPr id="7" name="Rectangle 23"/>
          <p:cNvSpPr>
            <a:spLocks noGrp="1" noChangeArrowheads="1"/>
          </p:cNvSpPr>
          <p:nvPr>
            <p:ph type="sldNum" sz="quarter" idx="4294967295"/>
          </p:nvPr>
        </p:nvSpPr>
        <p:spPr bwMode="auto">
          <a:xfrm>
            <a:off x="4911725" y="6603999"/>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9</a:t>
            </a:fld>
            <a:endParaRPr lang="en-US" b="0"/>
          </a:p>
        </p:txBody>
      </p:sp>
      <p:sp>
        <p:nvSpPr>
          <p:cNvPr id="8" name="Date Placeholder 7"/>
          <p:cNvSpPr>
            <a:spLocks noGrp="1"/>
          </p:cNvSpPr>
          <p:nvPr>
            <p:ph type="dt" sz="half" idx="10"/>
          </p:nvPr>
        </p:nvSpPr>
        <p:spPr>
          <a:xfrm>
            <a:off x="431800" y="6603999"/>
            <a:ext cx="2146300" cy="304800"/>
          </a:xfrm>
        </p:spPr>
        <p:txBody>
          <a:bodyPr/>
          <a:lstStyle/>
          <a:p>
            <a:pPr algn="l">
              <a:defRPr/>
            </a:pPr>
            <a:r>
              <a:rPr lang="de-CH" sz="1000" i="1" dirty="0" smtClean="0">
                <a:solidFill>
                  <a:schemeClr val="tx1"/>
                </a:solidFill>
                <a:latin typeface="Arial"/>
              </a:rPr>
              <a:t>C.-E. Wulz</a:t>
            </a:r>
            <a:endParaRPr lang="en-US" sz="1000" b="0" i="1" dirty="0">
              <a:solidFill>
                <a:schemeClr val="tx1"/>
              </a:solidFill>
              <a:latin typeface="Arial"/>
            </a:endParaRPr>
          </a:p>
        </p:txBody>
      </p:sp>
      <p:sp>
        <p:nvSpPr>
          <p:cNvPr id="6" name="Rectangle 24"/>
          <p:cNvSpPr>
            <a:spLocks noChangeArrowheads="1"/>
          </p:cNvSpPr>
          <p:nvPr/>
        </p:nvSpPr>
        <p:spPr bwMode="auto">
          <a:xfrm>
            <a:off x="8225355"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FH Villach, </a:t>
            </a:r>
            <a:r>
              <a:rPr lang="en-US" sz="1000" i="1" dirty="0" err="1" smtClean="0">
                <a:solidFill>
                  <a:schemeClr val="tx1"/>
                </a:solidFill>
                <a:latin typeface="Arial" charset="0"/>
              </a:rPr>
              <a:t>Dez</a:t>
            </a:r>
            <a:r>
              <a:rPr lang="en-US" sz="1000" i="1" dirty="0" smtClean="0">
                <a:solidFill>
                  <a:schemeClr val="tx1"/>
                </a:solidFill>
                <a:latin typeface="Arial" charset="0"/>
              </a:rPr>
              <a:t>. 2013</a:t>
            </a:r>
            <a:endParaRPr lang="en-US" sz="1000" b="0"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in_s">
  <a:themeElements>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_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_s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_s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_s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_s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30230</TotalTime>
  <Words>2947</Words>
  <Application>Microsoft Macintosh PowerPoint</Application>
  <PresentationFormat>A4 Paper (210x297 mm)</PresentationFormat>
  <Paragraphs>461</Paragraphs>
  <Slides>45</Slides>
  <Notes>39</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Leere Präsentation</vt:lpstr>
      <vt:lpstr>Blank Presentation</vt:lpstr>
      <vt:lpstr>train_s</vt:lpstr>
      <vt:lpstr>PowerPoint Presentation</vt:lpstr>
      <vt:lpstr>PowerPoint Presentation</vt:lpstr>
      <vt:lpstr>PowerPoint Presentation</vt:lpstr>
      <vt:lpstr>PowerPoint Presentation</vt:lpstr>
      <vt:lpstr>ATLAS-Experiment</vt:lpstr>
      <vt:lpstr>CMS-Experiment</vt:lpstr>
      <vt:lpstr>PowerPoint Presentation</vt:lpstr>
      <vt:lpstr>Aufbau der Materie</vt:lpstr>
      <vt:lpstr>Der LHC ist eine Zeitmaschine, genau so wie Teleskope oder Raumsonden!</vt:lpstr>
      <vt:lpstr>Kraftteilchen</vt:lpstr>
      <vt:lpstr>Die fundamentalen Kräfte</vt:lpstr>
      <vt:lpstr>PowerPoint Presentation</vt:lpstr>
      <vt:lpstr>PowerPoint Presentation</vt:lpstr>
      <vt:lpstr>PowerPoint Presentation</vt:lpstr>
      <vt:lpstr>PowerPoint Presentation</vt:lpstr>
      <vt:lpstr>Erzeugung von Masse durch Higgs-Mechanismus</vt:lpstr>
      <vt:lpstr>LHC und die Experimente</vt:lpstr>
      <vt:lpstr>Wie sucht man nach dem Higgs-Teilchen?</vt:lpstr>
      <vt:lpstr>Querschnitt des CMS Experiments</vt:lpstr>
      <vt:lpstr>PowerPoint Presentation</vt:lpstr>
      <vt:lpstr>PowerPoint Presentation</vt:lpstr>
      <vt:lpstr>PowerPoint Presentation</vt:lpstr>
      <vt:lpstr>PowerPoint Presentation</vt:lpstr>
      <vt:lpstr>PowerPoint Presentation</vt:lpstr>
      <vt:lpstr>PowerPoint Presentation</vt:lpstr>
      <vt:lpstr>Masse des Higgs-Bosons ( ≈ 125 GeV )</vt:lpstr>
      <vt:lpstr>Signifikanz der Resultate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AMS-02 auf der ISS</vt:lpstr>
      <vt:lpstr>PowerPoint Presentation</vt:lpstr>
      <vt:lpstr>PowerPoint Presentation</vt:lpstr>
      <vt:lpstr>PowerPoint Presentation</vt:lpstr>
      <vt:lpstr>Planck-Satellit</vt:lpstr>
      <vt:lpstr>Was ist die Weltformel ?</vt:lpstr>
      <vt:lpstr>Ein Teil der Weltformel</vt:lpstr>
      <vt:lpstr>Ein Teil der Weltformel</vt:lpstr>
      <vt:lpstr>Dunkle Materie (27%) </vt:lpstr>
      <vt:lpstr>PowerPoint Presentation</vt:lpstr>
    </vt:vector>
  </TitlesOfParts>
  <Manager/>
  <Company>hephy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wulz</dc:creator>
  <cp:keywords/>
  <dc:description/>
  <cp:lastModifiedBy>Claudia-Elisabeth Wulz</cp:lastModifiedBy>
  <cp:revision>2659</cp:revision>
  <cp:lastPrinted>2007-03-28T14:58:24Z</cp:lastPrinted>
  <dcterms:created xsi:type="dcterms:W3CDTF">2012-08-09T12:21:23Z</dcterms:created>
  <dcterms:modified xsi:type="dcterms:W3CDTF">2013-12-20T10:34:33Z</dcterms:modified>
  <cp:category/>
</cp:coreProperties>
</file>