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774" r:id="rId2"/>
    <p:sldMasterId id="2147483810" r:id="rId3"/>
  </p:sldMasterIdLst>
  <p:notesMasterIdLst>
    <p:notesMasterId r:id="rId44"/>
  </p:notesMasterIdLst>
  <p:handoutMasterIdLst>
    <p:handoutMasterId r:id="rId45"/>
  </p:handoutMasterIdLst>
  <p:sldIdLst>
    <p:sldId id="772" r:id="rId4"/>
    <p:sldId id="879" r:id="rId5"/>
    <p:sldId id="880" r:id="rId6"/>
    <p:sldId id="648" r:id="rId7"/>
    <p:sldId id="876" r:id="rId8"/>
    <p:sldId id="882" r:id="rId9"/>
    <p:sldId id="883" r:id="rId10"/>
    <p:sldId id="904" r:id="rId11"/>
    <p:sldId id="881" r:id="rId12"/>
    <p:sldId id="780" r:id="rId13"/>
    <p:sldId id="860" r:id="rId14"/>
    <p:sldId id="845" r:id="rId15"/>
    <p:sldId id="855" r:id="rId16"/>
    <p:sldId id="708" r:id="rId17"/>
    <p:sldId id="833" r:id="rId18"/>
    <p:sldId id="890" r:id="rId19"/>
    <p:sldId id="891" r:id="rId20"/>
    <p:sldId id="680" r:id="rId21"/>
    <p:sldId id="740" r:id="rId22"/>
    <p:sldId id="865" r:id="rId23"/>
    <p:sldId id="866" r:id="rId24"/>
    <p:sldId id="867" r:id="rId25"/>
    <p:sldId id="868" r:id="rId26"/>
    <p:sldId id="869" r:id="rId27"/>
    <p:sldId id="870" r:id="rId28"/>
    <p:sldId id="871" r:id="rId29"/>
    <p:sldId id="863" r:id="rId30"/>
    <p:sldId id="862" r:id="rId31"/>
    <p:sldId id="872" r:id="rId32"/>
    <p:sldId id="873" r:id="rId33"/>
    <p:sldId id="853" r:id="rId34"/>
    <p:sldId id="902" r:id="rId35"/>
    <p:sldId id="766" r:id="rId36"/>
    <p:sldId id="815" r:id="rId37"/>
    <p:sldId id="894" r:id="rId38"/>
    <p:sldId id="903" r:id="rId39"/>
    <p:sldId id="898" r:id="rId40"/>
    <p:sldId id="899" r:id="rId41"/>
    <p:sldId id="900" r:id="rId42"/>
    <p:sldId id="874" r:id="rId43"/>
  </p:sldIdLst>
  <p:sldSz cx="9906000" cy="6858000" type="A4"/>
  <p:notesSz cx="9779000" cy="6645275"/>
  <p:defaultTextStyle>
    <a:defPPr>
      <a:defRPr lang="en-US"/>
    </a:defPPr>
    <a:lvl1pPr algn="l" rtl="0" eaLnBrk="0" fontAlgn="base" hangingPunct="0">
      <a:spcBef>
        <a:spcPct val="0"/>
      </a:spcBef>
      <a:spcAft>
        <a:spcPct val="0"/>
      </a:spcAft>
      <a:defRPr sz="1400" b="1" kern="1200">
        <a:solidFill>
          <a:srgbClr val="DDFFF6"/>
        </a:solidFill>
        <a:latin typeface="Times New Roman" charset="0"/>
        <a:ea typeface="+mn-ea"/>
        <a:cs typeface="+mn-c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6E"/>
    <a:srgbClr val="FFD365"/>
    <a:srgbClr val="00BF00"/>
    <a:srgbClr val="FF9C54"/>
    <a:srgbClr val="27BCFF"/>
    <a:srgbClr val="FFED94"/>
    <a:srgbClr val="AC552B"/>
    <a:srgbClr val="4F4F4F"/>
    <a:srgbClr val="646464"/>
    <a:srgbClr val="B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3379" autoAdjust="0"/>
  </p:normalViewPr>
  <p:slideViewPr>
    <p:cSldViewPr snapToGrid="0">
      <p:cViewPr>
        <p:scale>
          <a:sx n="100" d="100"/>
          <a:sy n="100" d="100"/>
        </p:scale>
        <p:origin x="-80" y="-120"/>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9" d="100"/>
          <a:sy n="99" d="100"/>
        </p:scale>
        <p:origin x="-440" y="-104"/>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0A3E189B-957C-8846-8E40-2FACCD4E4F3F}" type="datetimeFigureOut">
              <a:rPr lang="en-US" smtClean="0"/>
              <a:pPr/>
              <a:t>18.05.16</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9FEE2B5A-9A35-204B-AEEB-54B39127AE09}" type="slidenum">
              <a:rPr lang="en-US" smtClean="0"/>
              <a:pPr/>
              <a:t>‹#›</a:t>
            </a:fld>
            <a:endParaRPr lang="en-US"/>
          </a:p>
        </p:txBody>
      </p:sp>
    </p:spTree>
    <p:extLst>
      <p:ext uri="{BB962C8B-B14F-4D97-AF65-F5344CB8AC3E}">
        <p14:creationId xmlns:p14="http://schemas.microsoft.com/office/powerpoint/2010/main" val="41417129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fld id="{CEC5A135-E164-3A4F-9140-D3C64C26ABF8}" type="slidenum">
              <a:rPr lang="de-DE"/>
              <a:pPr>
                <a:defRPr/>
              </a:pPr>
              <a:t>‹#›</a:t>
            </a:fld>
            <a:endParaRPr lang="de-DE"/>
          </a:p>
        </p:txBody>
      </p:sp>
    </p:spTree>
    <p:extLst>
      <p:ext uri="{BB962C8B-B14F-4D97-AF65-F5344CB8AC3E}">
        <p14:creationId xmlns:p14="http://schemas.microsoft.com/office/powerpoint/2010/main" val="6626535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Standing_wave" TargetMode="External"/><Relationship Id="rId4" Type="http://schemas.openxmlformats.org/officeDocument/2006/relationships/hyperlink" Target="http://en.wikipedia.org/wiki/Mass" TargetMode="External"/><Relationship Id="rId5" Type="http://schemas.openxmlformats.org/officeDocument/2006/relationships/hyperlink" Target="http://en.wikipedia.org/wiki/Integer" TargetMode="External"/><Relationship Id="rId6" Type="http://schemas.openxmlformats.org/officeDocument/2006/relationships/hyperlink" Target="http://en.wikipedia.org/wiki/Planck's_constant" TargetMode="External"/><Relationship Id="rId7" Type="http://schemas.openxmlformats.org/officeDocument/2006/relationships/hyperlink" Target="http://en.wikipedia.org/wiki/Speed_of_light"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1</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11</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13</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14</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r>
              <a:rPr lang="en-US" sz="1200" b="0" kern="1200" dirty="0" smtClean="0">
                <a:solidFill>
                  <a:schemeClr val="tx1"/>
                </a:solidFill>
                <a:latin typeface="Times New Roman" pitchFamily="-106" charset="0"/>
                <a:ea typeface="ＭＳ Ｐゴシック" charset="-128"/>
                <a:cs typeface="ＭＳ Ｐゴシック" charset="-128"/>
              </a:rPr>
              <a:t>Das </a:t>
            </a:r>
            <a:r>
              <a:rPr lang="en-US" sz="1200" b="0" kern="1200" dirty="0" err="1" smtClean="0">
                <a:solidFill>
                  <a:schemeClr val="tx1"/>
                </a:solidFill>
                <a:latin typeface="Times New Roman" pitchFamily="-106" charset="0"/>
                <a:ea typeface="ＭＳ Ｐゴシック" charset="-128"/>
                <a:cs typeface="ＭＳ Ｐゴシック" charset="-128"/>
              </a:rPr>
              <a:t>Standardmodell</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Theorie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starken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schwachen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und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elektromagnetischen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Kräfte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formuliert</a:t>
            </a:r>
            <a:r>
              <a:rPr lang="en-US" sz="1200" b="0" kern="1200" dirty="0" smtClean="0">
                <a:solidFill>
                  <a:schemeClr val="tx1"/>
                </a:solidFill>
                <a:latin typeface="Times New Roman" pitchFamily="-106" charset="0"/>
                <a:ea typeface="ＭＳ Ｐゴシック" charset="-128"/>
                <a:cs typeface="ＭＳ Ｐゴシック" charset="-128"/>
              </a:rPr>
              <a:t> in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Sprache</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Quantenfeldtheorien</a:t>
            </a:r>
            <a:r>
              <a:rPr lang="en-US" sz="1200" b="0" kern="1200" dirty="0" smtClean="0">
                <a:solidFill>
                  <a:schemeClr val="tx1"/>
                </a:solidFill>
                <a:latin typeface="Times New Roman" pitchFamily="-106" charset="0"/>
                <a:ea typeface="ＭＳ Ｐゴシック" charset="-128"/>
                <a:cs typeface="ＭＳ Ｐゴシック" charset="-128"/>
              </a:rPr>
              <a:t>, und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Elementarteilchen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a:t>
            </a:r>
            <a:r>
              <a:rPr lang="en-US" sz="1200" b="0" kern="1200" dirty="0" smtClean="0">
                <a:solidFill>
                  <a:schemeClr val="tx1"/>
                </a:solidFill>
                <a:latin typeface="Times New Roman" pitchFamily="-106" charset="0"/>
                <a:ea typeface="ＭＳ Ｐゴシック" charset="-128"/>
                <a:cs typeface="ＭＳ Ｐゴシック" charset="-128"/>
              </a:rPr>
              <a:t> die an </a:t>
            </a:r>
            <a:r>
              <a:rPr lang="en-US" sz="1200" b="0" kern="1200" dirty="0" err="1" smtClean="0">
                <a:solidFill>
                  <a:schemeClr val="tx1"/>
                </a:solidFill>
                <a:latin typeface="Times New Roman" pitchFamily="-106" charset="0"/>
                <a:ea typeface="ＭＳ Ｐゴシック" charset="-128"/>
                <a:cs typeface="ＭＳ Ｐゴシック" charset="-128"/>
              </a:rPr>
              <a:t>diesen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teilnehmen</a:t>
            </a:r>
            <a:r>
              <a:rPr lang="en-US" sz="1200" b="0" kern="1200" dirty="0" smtClean="0">
                <a:solidFill>
                  <a:schemeClr val="tx1"/>
                </a:solidFill>
                <a:latin typeface="Times New Roman" pitchFamily="-106" charset="0"/>
                <a:ea typeface="ＭＳ Ｐゴシック" charset="-128"/>
                <a:cs typeface="ＭＳ Ｐゴシック" charset="-128"/>
              </a:rPr>
              <a:t>. Die Gravitation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jedoch</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nicht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eingeschlossen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werden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durch</a:t>
            </a:r>
            <a:r>
              <a:rPr lang="en-US" sz="1200" b="0" kern="1200" dirty="0" smtClean="0">
                <a:solidFill>
                  <a:schemeClr val="tx1"/>
                </a:solidFill>
                <a:latin typeface="Times New Roman" pitchFamily="-106" charset="0"/>
                <a:ea typeface="ＭＳ Ｐゴシック" charset="-128"/>
                <a:cs typeface="ＭＳ Ｐゴシック" charset="-128"/>
              </a:rPr>
              <a:t> den </a:t>
            </a:r>
            <a:r>
              <a:rPr lang="en-US" sz="1200" b="0" kern="1200" dirty="0" err="1" smtClean="0">
                <a:solidFill>
                  <a:schemeClr val="tx1"/>
                </a:solidFill>
                <a:latin typeface="Times New Roman" pitchFamily="-106" charset="0"/>
                <a:ea typeface="ＭＳ Ｐゴシック" charset="-128"/>
                <a:cs typeface="ＭＳ Ｐゴシック" charset="-128"/>
              </a:rPr>
              <a:t>Austausch</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tx1"/>
                </a:solidFill>
                <a:latin typeface="Times New Roman" pitchFamily="-106" charset="0"/>
                <a:ea typeface="ＭＳ Ｐゴシック" charset="-128"/>
                <a:cs typeface="ＭＳ Ｐゴシック" charset="-128"/>
              </a:rPr>
              <a:t>virtuellen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Teilchen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vermittelt</a:t>
            </a:r>
            <a:r>
              <a:rPr lang="en-US" sz="1200" b="0" kern="1200" dirty="0" smtClean="0">
                <a:solidFill>
                  <a:schemeClr val="tx1"/>
                </a:solidFill>
                <a:latin typeface="Times New Roman" pitchFamily="-106" charset="0"/>
                <a:ea typeface="ＭＳ Ｐゴシック" charset="-128"/>
                <a:cs typeface="ＭＳ Ｐゴシック" charset="-128"/>
              </a:rPr>
              <a:t>.</a:t>
            </a:r>
            <a:endParaRPr lang="en-US" b="0" dirty="0" smtClean="0">
              <a:latin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0517475-7967-5542-847D-618A00C2D7E3}" type="slidenum">
              <a:rPr lang="de-DE">
                <a:latin typeface="Times New Roman" charset="0"/>
              </a:rPr>
              <a:pPr/>
              <a:t>15</a:t>
            </a:fld>
            <a:endParaRPr lang="de-DE">
              <a:latin typeface="Times New Roman" charset="0"/>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16</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excited </a:t>
            </a:r>
            <a:r>
              <a:rPr lang="en-US" dirty="0" err="1" smtClean="0"/>
              <a:t>b</a:t>
            </a:r>
            <a:r>
              <a:rPr lang="en-US" dirty="0" smtClean="0"/>
              <a:t> baryon via its strong decay into </a:t>
            </a:r>
            <a:r>
              <a:rPr lang="en-US" dirty="0" err="1" smtClean="0"/>
              <a:t>Xi(b</a:t>
            </a:r>
            <a:r>
              <a:rPr lang="en-US" dirty="0" smtClean="0"/>
              <a:t>)^- pi^+ (plus charge conjugates)</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17</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18</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r>
              <a:rPr lang="en-US" dirty="0" smtClean="0">
                <a:latin typeface="Times New Roman" charset="0"/>
              </a:rPr>
              <a:t>Missing: Kibble, </a:t>
            </a:r>
            <a:r>
              <a:rPr lang="en-US" dirty="0" err="1" smtClean="0">
                <a:latin typeface="Times New Roman" charset="0"/>
              </a:rPr>
              <a:t>Brout</a:t>
            </a:r>
            <a:r>
              <a:rPr lang="en-US" dirty="0" smtClean="0">
                <a:latin typeface="Times New Roman" charset="0"/>
              </a:rPr>
              <a:t> (deceased)</a:t>
            </a:r>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472BA7B-CB80-0940-9495-08AD4E1CC75C}" type="slidenum">
              <a:rPr lang="de-DE">
                <a:latin typeface="Times New Roman" charset="0"/>
              </a:rPr>
              <a:pPr/>
              <a:t>19</a:t>
            </a:fld>
            <a:endParaRPr lang="de-DE">
              <a:latin typeface="Times New Roman" charset="0"/>
            </a:endParaRPr>
          </a:p>
        </p:txBody>
      </p:sp>
      <p:sp>
        <p:nvSpPr>
          <p:cNvPr id="84995" name="Rectangle 2"/>
          <p:cNvSpPr>
            <a:spLocks noGrp="1" noRot="1" noChangeAspect="1" noChangeArrowheads="1"/>
          </p:cNvSpPr>
          <p:nvPr>
            <p:ph type="sldImg"/>
          </p:nvPr>
        </p:nvSpPr>
        <p:spPr>
          <a:xfrm>
            <a:off x="3090863" y="498475"/>
            <a:ext cx="3598862" cy="2492375"/>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Analogie</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Schwimmen</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Wasser</a:t>
            </a:r>
            <a:r>
              <a:rPr lang="en-US" baseline="0" dirty="0" smtClean="0">
                <a:latin typeface="Times New Roman" charset="0"/>
              </a:rPr>
              <a:t> </a:t>
            </a:r>
            <a:r>
              <a:rPr lang="en-US" baseline="0" dirty="0" err="1" smtClean="0">
                <a:latin typeface="Times New Roman" charset="0"/>
              </a:rPr>
              <a:t>oder</a:t>
            </a:r>
            <a:r>
              <a:rPr lang="en-US" baseline="0" dirty="0" smtClean="0">
                <a:latin typeface="Times New Roman" charset="0"/>
              </a:rPr>
              <a:t> in </a:t>
            </a:r>
            <a:r>
              <a:rPr lang="en-US" baseline="0" dirty="0" err="1" smtClean="0">
                <a:latin typeface="Times New Roman" charset="0"/>
              </a:rPr>
              <a:t>Honig</a:t>
            </a:r>
            <a:r>
              <a:rPr lang="en-US" baseline="0" dirty="0" smtClean="0">
                <a:latin typeface="Times New Roman" charset="0"/>
              </a:rPr>
              <a:t>. </a:t>
            </a:r>
            <a:r>
              <a:rPr lang="en-US" baseline="0" dirty="0" err="1" smtClean="0">
                <a:latin typeface="Times New Roman" charset="0"/>
              </a:rPr>
              <a:t>Higgsfeld</a:t>
            </a:r>
            <a:r>
              <a:rPr lang="en-US" baseline="0" dirty="0" smtClean="0">
                <a:latin typeface="Times New Roman" charset="0"/>
              </a:rPr>
              <a:t> </a:t>
            </a:r>
            <a:r>
              <a:rPr lang="en-US" baseline="0" dirty="0" err="1" smtClean="0">
                <a:latin typeface="Times New Roman" charset="0"/>
              </a:rPr>
              <a:t>überall</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Universum</a:t>
            </a:r>
            <a:r>
              <a:rPr lang="en-US" baseline="0" dirty="0" smtClean="0">
                <a:latin typeface="Times New Roman" charset="0"/>
              </a:rPr>
              <a:t>: </a:t>
            </a:r>
            <a:r>
              <a:rPr lang="en-US" baseline="0" dirty="0" err="1" smtClean="0">
                <a:latin typeface="Times New Roman" charset="0"/>
              </a:rPr>
              <a:t>wie</a:t>
            </a:r>
            <a:r>
              <a:rPr lang="en-US" baseline="0" dirty="0" smtClean="0">
                <a:latin typeface="Times New Roman" charset="0"/>
              </a:rPr>
              <a:t> </a:t>
            </a:r>
            <a:r>
              <a:rPr lang="en-US" baseline="0" dirty="0" err="1" smtClean="0">
                <a:latin typeface="Times New Roman" charset="0"/>
              </a:rPr>
              <a:t>Luft</a:t>
            </a:r>
            <a:r>
              <a:rPr lang="en-US" baseline="0" dirty="0" smtClean="0">
                <a:latin typeface="Times New Roman" charset="0"/>
              </a:rPr>
              <a:t> </a:t>
            </a:r>
            <a:r>
              <a:rPr lang="en-US" baseline="0" dirty="0" err="1" smtClean="0">
                <a:latin typeface="Times New Roman" charset="0"/>
              </a:rPr>
              <a:t>bei</a:t>
            </a:r>
            <a:r>
              <a:rPr lang="en-US" baseline="0" dirty="0" smtClean="0">
                <a:latin typeface="Times New Roman" charset="0"/>
              </a:rPr>
              <a:t> </a:t>
            </a:r>
            <a:r>
              <a:rPr lang="en-US" baseline="0" dirty="0" err="1" smtClean="0">
                <a:latin typeface="Times New Roman" charset="0"/>
              </a:rPr>
              <a:t>Windstille</a:t>
            </a:r>
            <a:r>
              <a:rPr lang="en-US" baseline="0" dirty="0" smtClean="0">
                <a:latin typeface="Times New Roman" charset="0"/>
              </a:rPr>
              <a:t>. Higgs-</a:t>
            </a:r>
            <a:r>
              <a:rPr lang="en-US" baseline="0" dirty="0" err="1" smtClean="0">
                <a:latin typeface="Times New Roman" charset="0"/>
              </a:rPr>
              <a:t>Teilchen</a:t>
            </a:r>
            <a:r>
              <a:rPr lang="en-US" baseline="0" dirty="0" smtClean="0">
                <a:latin typeface="Times New Roman" charset="0"/>
              </a:rPr>
              <a:t>: man </a:t>
            </a:r>
            <a:r>
              <a:rPr lang="en-US" baseline="0" dirty="0" err="1" smtClean="0">
                <a:latin typeface="Times New Roman" charset="0"/>
              </a:rPr>
              <a:t>verdichtet</a:t>
            </a:r>
            <a:r>
              <a:rPr lang="en-US" baseline="0" dirty="0" smtClean="0">
                <a:latin typeface="Times New Roman" charset="0"/>
              </a:rPr>
              <a:t> das </a:t>
            </a:r>
            <a:r>
              <a:rPr lang="en-US" baseline="0" dirty="0" err="1" smtClean="0">
                <a:latin typeface="Times New Roman" charset="0"/>
              </a:rPr>
              <a:t>Feld</a:t>
            </a:r>
            <a:r>
              <a:rPr lang="en-US" baseline="0" dirty="0" smtClean="0">
                <a:latin typeface="Times New Roman" charset="0"/>
              </a:rPr>
              <a:t> </a:t>
            </a:r>
            <a:r>
              <a:rPr lang="en-US" baseline="0" dirty="0" err="1" smtClean="0">
                <a:latin typeface="Times New Roman" charset="0"/>
              </a:rPr>
              <a:t>lokal</a:t>
            </a:r>
            <a:r>
              <a:rPr lang="en-US" baseline="0" dirty="0" smtClean="0">
                <a:latin typeface="Times New Roman" charset="0"/>
              </a:rPr>
              <a:t>, analog Wind.</a:t>
            </a:r>
            <a:endParaRPr lang="en-US" dirty="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20</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smtClean="0">
                <a:latin typeface="Times New Roman" charset="0"/>
              </a:rPr>
              <a:t>Golden channels: </a:t>
            </a:r>
            <a:r>
              <a:rPr lang="en-US" dirty="0" smtClean="0">
                <a:latin typeface="Symbol"/>
              </a:rPr>
              <a:t>g</a:t>
            </a:r>
            <a:r>
              <a:rPr lang="en-US" dirty="0" smtClean="0">
                <a:latin typeface="Times New Roman" charset="0"/>
              </a:rPr>
              <a:t>amma gamma and ZZ</a:t>
            </a:r>
            <a:endParaRPr lang="en-US"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Buttons. Click</a:t>
            </a:r>
            <a:r>
              <a:rPr lang="en-US" baseline="0" dirty="0" smtClean="0"/>
              <a:t> on any particle type to display the relevant slide with animations. Clicking again will return to this slide. </a:t>
            </a:r>
          </a:p>
          <a:p>
            <a:r>
              <a:rPr lang="en-US" baseline="0" dirty="0" smtClean="0"/>
              <a:t>Recommend putting this slide in the middle of your presentation and putting the other 5 slides at the end. </a:t>
            </a:r>
          </a:p>
          <a:p>
            <a:r>
              <a:rPr lang="en-US" baseline="0" dirty="0" smtClean="0"/>
              <a:t>If you have any difficulties, contact </a:t>
            </a:r>
            <a:r>
              <a:rPr lang="en-US" baseline="0" dirty="0" err="1" smtClean="0"/>
              <a:t>David.Barney</a:t>
            </a:r>
            <a:r>
              <a:rPr lang="en-US" baseline="0" err="1" smtClean="0"/>
              <a:t>@</a:t>
            </a:r>
            <a:r>
              <a:rPr lang="en-US" baseline="0" smtClean="0"/>
              <a:t>cern.ch</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21</a:t>
            </a:fld>
            <a:endParaRPr lang="en-US"/>
          </a:p>
        </p:txBody>
      </p:sp>
    </p:spTree>
    <p:extLst>
      <p:ext uri="{BB962C8B-B14F-4D97-AF65-F5344CB8AC3E}">
        <p14:creationId xmlns:p14="http://schemas.microsoft.com/office/powerpoint/2010/main" val="107677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AE96CC4-933F-844B-995D-9E61E0D7F113}" type="slidenum">
              <a:rPr lang="de-DE"/>
              <a:pPr/>
              <a:t>2</a:t>
            </a:fld>
            <a:endParaRPr lang="de-DE"/>
          </a:p>
        </p:txBody>
      </p:sp>
      <p:sp>
        <p:nvSpPr>
          <p:cNvPr id="21507" name="Rectangle 2"/>
          <p:cNvSpPr>
            <a:spLocks noGrp="1" noRot="1" noChangeAspect="1" noChangeArrowheads="1" noTextEdit="1"/>
          </p:cNvSpPr>
          <p:nvPr>
            <p:ph type="sldImg"/>
          </p:nvPr>
        </p:nvSpPr>
        <p:spPr>
          <a:xfrm>
            <a:off x="3090863" y="498475"/>
            <a:ext cx="3598862" cy="2492375"/>
          </a:xfrm>
          <a:ln/>
        </p:spPr>
      </p:sp>
      <p:sp>
        <p:nvSpPr>
          <p:cNvPr id="21508" name="Rectangle 3"/>
          <p:cNvSpPr>
            <a:spLocks noGrp="1" noChangeArrowheads="1"/>
          </p:cNvSpPr>
          <p:nvPr>
            <p:ph type="body" idx="1"/>
          </p:nvPr>
        </p:nvSpPr>
        <p:spPr>
          <a:noFill/>
          <a:ln/>
        </p:spPr>
        <p:txBody>
          <a:bodyPr/>
          <a:lstStyle/>
          <a:p>
            <a:r>
              <a:rPr lang="en-US" dirty="0" err="1" smtClean="0"/>
              <a:t>Moedal</a:t>
            </a:r>
            <a:r>
              <a:rPr lang="en-US" dirty="0" smtClean="0"/>
              <a:t>: approved in 2010, monopole search.</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Muon</a:t>
            </a:r>
            <a:r>
              <a:rPr lang="en-US" dirty="0" smtClean="0"/>
              <a:t>: passing</a:t>
            </a:r>
            <a:r>
              <a:rPr lang="en-US" baseline="0" dirty="0" smtClean="0"/>
              <a:t> through CMS, bending in the field (both ways, depending on when it is inside or outside of the solenoid) leaving hits in the Tracker layers and the </a:t>
            </a:r>
            <a:r>
              <a:rPr lang="en-US" baseline="0" dirty="0" err="1" smtClean="0"/>
              <a:t>muon</a:t>
            </a:r>
            <a:r>
              <a:rPr lang="en-US" baseline="0" dirty="0" smtClean="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22</a:t>
            </a:fld>
            <a:endParaRPr lang="en-US"/>
          </a:p>
        </p:txBody>
      </p:sp>
    </p:spTree>
    <p:extLst>
      <p:ext uri="{BB962C8B-B14F-4D97-AF65-F5344CB8AC3E}">
        <p14:creationId xmlns:p14="http://schemas.microsoft.com/office/powerpoint/2010/main" val="1595752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 Bending in the magnetic field, leaving hits in the tracker layers</a:t>
            </a:r>
            <a:r>
              <a:rPr lang="en-US" baseline="0" dirty="0" smtClean="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23</a:t>
            </a:fld>
            <a:endParaRPr lang="en-US"/>
          </a:p>
        </p:txBody>
      </p:sp>
    </p:spTree>
    <p:extLst>
      <p:ext uri="{BB962C8B-B14F-4D97-AF65-F5344CB8AC3E}">
        <p14:creationId xmlns:p14="http://schemas.microsoft.com/office/powerpoint/2010/main" val="1553648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Charged hadron: Bends in the magnetic field and leaves signals in the tracker layers; passes through the electromagnetic</a:t>
            </a:r>
            <a:r>
              <a:rPr lang="en-US" baseline="0" dirty="0" smtClean="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24</a:t>
            </a:fld>
            <a:endParaRPr lang="en-US"/>
          </a:p>
        </p:txBody>
      </p:sp>
    </p:spTree>
    <p:extLst>
      <p:ext uri="{BB962C8B-B14F-4D97-AF65-F5344CB8AC3E}">
        <p14:creationId xmlns:p14="http://schemas.microsoft.com/office/powerpoint/2010/main" val="337558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Neutral hadron: Does not bend in the magnetic field and does not leave any signal in the tracker layers; passes through the electromagnetic</a:t>
            </a:r>
            <a:r>
              <a:rPr lang="en-US" baseline="0" dirty="0" smtClean="0"/>
              <a:t> calorimeter leaving essentially no signal, and is “stopped” by the hadron calorimeter</a:t>
            </a:r>
            <a:endParaRPr lang="en-US" dirty="0" smtClean="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25</a:t>
            </a:fld>
            <a:endParaRPr lang="en-US"/>
          </a:p>
        </p:txBody>
      </p:sp>
    </p:spTree>
    <p:extLst>
      <p:ext uri="{BB962C8B-B14F-4D97-AF65-F5344CB8AC3E}">
        <p14:creationId xmlns:p14="http://schemas.microsoft.com/office/powerpoint/2010/main" val="598567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Photon: passes through</a:t>
            </a:r>
            <a:r>
              <a:rPr lang="en-US" baseline="0" dirty="0" smtClean="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26</a:t>
            </a:fld>
            <a:endParaRPr lang="en-US"/>
          </a:p>
        </p:txBody>
      </p:sp>
    </p:spTree>
    <p:extLst>
      <p:ext uri="{BB962C8B-B14F-4D97-AF65-F5344CB8AC3E}">
        <p14:creationId xmlns:p14="http://schemas.microsoft.com/office/powerpoint/2010/main" val="90162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27</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28</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Kein</a:t>
            </a:r>
            <a:r>
              <a:rPr lang="en-US" dirty="0" smtClean="0">
                <a:latin typeface="Times New Roman" charset="0"/>
              </a:rPr>
              <a:t> Signal </a:t>
            </a:r>
            <a:r>
              <a:rPr lang="en-US" dirty="0" err="1" smtClean="0">
                <a:latin typeface="Times New Roman" charset="0"/>
              </a:rPr>
              <a:t>bei</a:t>
            </a:r>
            <a:r>
              <a:rPr lang="en-US" baseline="0" dirty="0" smtClean="0">
                <a:latin typeface="Times New Roman" charset="0"/>
              </a:rPr>
              <a:t> </a:t>
            </a:r>
            <a:r>
              <a:rPr lang="en-US" baseline="0" dirty="0" err="1" smtClean="0">
                <a:latin typeface="Times New Roman" charset="0"/>
              </a:rPr>
              <a:t>anderen</a:t>
            </a:r>
            <a:r>
              <a:rPr lang="en-US" baseline="0" dirty="0" smtClean="0">
                <a:latin typeface="Times New Roman" charset="0"/>
              </a:rPr>
              <a:t> </a:t>
            </a:r>
            <a:r>
              <a:rPr lang="en-US" baseline="0" dirty="0" err="1" smtClean="0">
                <a:latin typeface="Times New Roman" charset="0"/>
              </a:rPr>
              <a:t>Massen</a:t>
            </a:r>
            <a:r>
              <a:rPr lang="en-US" baseline="0" dirty="0" smtClean="0">
                <a:latin typeface="Times New Roman" charset="0"/>
              </a:rPr>
              <a:t> </a:t>
            </a:r>
            <a:r>
              <a:rPr lang="en-US" baseline="0" dirty="0" err="1" smtClean="0">
                <a:latin typeface="Times New Roman" charset="0"/>
              </a:rPr>
              <a:t>als</a:t>
            </a:r>
            <a:r>
              <a:rPr lang="en-US" baseline="0" dirty="0" smtClean="0">
                <a:latin typeface="Times New Roman" charset="0"/>
              </a:rPr>
              <a:t> 126 </a:t>
            </a:r>
            <a:r>
              <a:rPr lang="en-US" baseline="0" dirty="0" err="1" smtClean="0">
                <a:latin typeface="Times New Roman" charset="0"/>
              </a:rPr>
              <a:t>GeV</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29</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30</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31</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958EC2-B62F-3446-B310-EF94077D54C3}" type="slidenum">
              <a:rPr lang="de-DE"/>
              <a:pPr/>
              <a:t>3</a:t>
            </a:fld>
            <a:endParaRPr lang="de-DE"/>
          </a:p>
        </p:txBody>
      </p:sp>
      <p:sp>
        <p:nvSpPr>
          <p:cNvPr id="23555" name="Rectangle 2"/>
          <p:cNvSpPr>
            <a:spLocks noGrp="1" noRot="1" noChangeAspect="1" noChangeArrowheads="1" noTextEdit="1"/>
          </p:cNvSpPr>
          <p:nvPr>
            <p:ph type="sldImg"/>
          </p:nvPr>
        </p:nvSpPr>
        <p:spPr>
          <a:xfrm>
            <a:off x="3090863" y="498475"/>
            <a:ext cx="3598862" cy="2492375"/>
          </a:xfrm>
          <a:ln/>
        </p:spPr>
      </p:sp>
      <p:sp>
        <p:nvSpPr>
          <p:cNvPr id="23556" name="Rectangle 3"/>
          <p:cNvSpPr>
            <a:spLocks noGrp="1" noChangeArrowheads="1"/>
          </p:cNvSpPr>
          <p:nvPr>
            <p:ph type="body" idx="1"/>
          </p:nvPr>
        </p:nvSpPr>
        <p:spPr>
          <a:noFill/>
          <a:ln/>
        </p:spPr>
        <p:txBody>
          <a:bodyPr/>
          <a:lstStyle/>
          <a:p>
            <a:r>
              <a:rPr lang="en-US" dirty="0" smtClean="0"/>
              <a:t>2x10**32</a:t>
            </a:r>
            <a:r>
              <a:rPr lang="en-US" baseline="0" dirty="0" smtClean="0"/>
              <a:t> is already nominal luminosity for </a:t>
            </a:r>
            <a:r>
              <a:rPr lang="en-US" baseline="0" dirty="0" err="1" smtClean="0"/>
              <a:t>LHCb</a:t>
            </a:r>
            <a:r>
              <a:rPr lang="en-US" baseline="0" dirty="0" smtClean="0"/>
              <a:t>, and double the design luminosity for 2010! </a:t>
            </a:r>
          </a:p>
          <a:p>
            <a:r>
              <a:rPr lang="en-US" baseline="0" dirty="0" smtClean="0"/>
              <a:t>Design energy per beam 350 MJ. 1 fb-1 had been planned for 2011. CMS prefers 25 ns, but lower </a:t>
            </a:r>
            <a:r>
              <a:rPr lang="en-US" baseline="0" dirty="0" err="1" smtClean="0"/>
              <a:t>lumi</a:t>
            </a:r>
            <a:r>
              <a:rPr lang="en-US" baseline="0" dirty="0" smtClean="0"/>
              <a:t>.</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32</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Kein</a:t>
            </a:r>
            <a:r>
              <a:rPr lang="en-US" dirty="0" smtClean="0">
                <a:latin typeface="Times New Roman" charset="0"/>
              </a:rPr>
              <a:t> Signal </a:t>
            </a:r>
            <a:r>
              <a:rPr lang="en-US" dirty="0" err="1" smtClean="0">
                <a:latin typeface="Times New Roman" charset="0"/>
              </a:rPr>
              <a:t>bei</a:t>
            </a:r>
            <a:r>
              <a:rPr lang="en-US" baseline="0" dirty="0" smtClean="0">
                <a:latin typeface="Times New Roman" charset="0"/>
              </a:rPr>
              <a:t> </a:t>
            </a:r>
            <a:r>
              <a:rPr lang="en-US" baseline="0" dirty="0" err="1" smtClean="0">
                <a:latin typeface="Times New Roman" charset="0"/>
              </a:rPr>
              <a:t>anderen</a:t>
            </a:r>
            <a:r>
              <a:rPr lang="en-US" baseline="0" dirty="0" smtClean="0">
                <a:latin typeface="Times New Roman" charset="0"/>
              </a:rPr>
              <a:t> </a:t>
            </a:r>
            <a:r>
              <a:rPr lang="en-US" baseline="0" dirty="0" err="1" smtClean="0">
                <a:latin typeface="Times New Roman" charset="0"/>
              </a:rPr>
              <a:t>Massen</a:t>
            </a:r>
            <a:r>
              <a:rPr lang="en-US" baseline="0" dirty="0" smtClean="0">
                <a:latin typeface="Times New Roman" charset="0"/>
              </a:rPr>
              <a:t> </a:t>
            </a:r>
            <a:r>
              <a:rPr lang="en-US" baseline="0" dirty="0" err="1" smtClean="0">
                <a:latin typeface="Times New Roman" charset="0"/>
              </a:rPr>
              <a:t>als</a:t>
            </a:r>
            <a:r>
              <a:rPr lang="en-US" baseline="0" dirty="0" smtClean="0">
                <a:latin typeface="Times New Roman" charset="0"/>
              </a:rPr>
              <a:t> 126 </a:t>
            </a:r>
            <a:r>
              <a:rPr lang="en-US" baseline="0" dirty="0" err="1" smtClean="0">
                <a:latin typeface="Times New Roman" charset="0"/>
              </a:rPr>
              <a:t>GeV</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E42768B-7255-FE4F-9131-8E6F6D75A682}" type="slidenum">
              <a:rPr lang="en-US">
                <a:latin typeface="Arial" charset="0"/>
                <a:ea typeface="ＭＳ Ｐゴシック" charset="-128"/>
                <a:cs typeface="ＭＳ Ｐゴシック" charset="-128"/>
              </a:rPr>
              <a:pPr/>
              <a:t>33</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3090863" y="498475"/>
            <a:ext cx="3597275" cy="2492375"/>
          </a:xfrm>
          <a:ln/>
        </p:spPr>
      </p:sp>
      <p:sp>
        <p:nvSpPr>
          <p:cNvPr id="553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34</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35</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36</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Deviations from Newton’s Law at short distance:</a:t>
            </a:r>
            <a:r>
              <a:rPr lang="en-US" baseline="0" dirty="0" smtClean="0"/>
              <a:t> t</a:t>
            </a:r>
            <a:r>
              <a:rPr lang="en-US" dirty="0" smtClean="0"/>
              <a:t>orsion-balance “Cavendish” experiments.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a:t>
            </a:r>
            <a:r>
              <a:rPr lang="en-US" dirty="0" smtClean="0">
                <a:hlinkClick r:id="rId3" tooltip="Standing wave"/>
              </a:rPr>
              <a:t>standing waves</a:t>
            </a:r>
            <a:r>
              <a:rPr lang="en-US" dirty="0" smtClean="0"/>
              <a:t> in the extra </a:t>
            </a:r>
            <a:r>
              <a:rPr lang="en-US" dirty="0" err="1" smtClean="0"/>
              <a:t>compactified</a:t>
            </a:r>
            <a:r>
              <a:rPr lang="en-US" dirty="0" smtClean="0"/>
              <a:t> </a:t>
            </a:r>
            <a:r>
              <a:rPr lang="en-US" dirty="0" err="1" smtClean="0"/>
              <a:t>dimension(s</a:t>
            </a:r>
            <a:r>
              <a:rPr lang="en-US" dirty="0" smtClean="0"/>
              <a:t>). If a spatial extra dimension is of radius </a:t>
            </a:r>
            <a:r>
              <a:rPr lang="en-US" i="1" dirty="0" smtClean="0"/>
              <a:t>R</a:t>
            </a:r>
            <a:r>
              <a:rPr lang="en-US" dirty="0" smtClean="0"/>
              <a:t>, the invariant </a:t>
            </a:r>
            <a:r>
              <a:rPr lang="en-US" dirty="0" smtClean="0">
                <a:hlinkClick r:id="rId4" tooltip="Mass"/>
              </a:rPr>
              <a:t>mass</a:t>
            </a:r>
            <a:r>
              <a:rPr lang="en-US" dirty="0" smtClean="0"/>
              <a:t> of such standing waves would be </a:t>
            </a:r>
            <a:r>
              <a:rPr lang="en-US" i="1" dirty="0" err="1" smtClean="0"/>
              <a:t>M</a:t>
            </a:r>
            <a:r>
              <a:rPr lang="en-US" i="1" baseline="-25000" dirty="0" err="1" smtClean="0"/>
              <a:t>n</a:t>
            </a:r>
            <a:r>
              <a:rPr lang="en-US" dirty="0" smtClean="0"/>
              <a:t> = </a:t>
            </a:r>
            <a:r>
              <a:rPr lang="en-US" i="1" dirty="0" err="1" smtClean="0"/>
              <a:t>nh</a:t>
            </a:r>
            <a:r>
              <a:rPr lang="en-US" dirty="0" smtClean="0"/>
              <a:t> / </a:t>
            </a:r>
            <a:r>
              <a:rPr lang="en-US" i="1" dirty="0" err="1" smtClean="0"/>
              <a:t>Rc</a:t>
            </a:r>
            <a:r>
              <a:rPr lang="en-US" dirty="0" smtClean="0"/>
              <a:t> with </a:t>
            </a:r>
            <a:r>
              <a:rPr lang="en-US" i="1" dirty="0" err="1" smtClean="0"/>
              <a:t>n</a:t>
            </a:r>
            <a:r>
              <a:rPr lang="en-US" dirty="0" smtClean="0"/>
              <a:t> an </a:t>
            </a:r>
            <a:r>
              <a:rPr lang="en-US" dirty="0" smtClean="0">
                <a:hlinkClick r:id="rId5" tooltip="Integer"/>
              </a:rPr>
              <a:t>integer</a:t>
            </a:r>
            <a:r>
              <a:rPr lang="en-US" dirty="0" smtClean="0"/>
              <a:t>, </a:t>
            </a:r>
            <a:r>
              <a:rPr lang="en-US" i="1" dirty="0" err="1" smtClean="0"/>
              <a:t>h</a:t>
            </a:r>
            <a:r>
              <a:rPr lang="en-US" dirty="0" smtClean="0"/>
              <a:t> being </a:t>
            </a:r>
            <a:r>
              <a:rPr lang="en-US" dirty="0" smtClean="0">
                <a:hlinkClick r:id="rId6" tooltip="Planck's constant"/>
              </a:rPr>
              <a:t>Planck's constant</a:t>
            </a:r>
            <a:r>
              <a:rPr lang="en-US" dirty="0" smtClean="0"/>
              <a:t> and </a:t>
            </a:r>
            <a:r>
              <a:rPr lang="en-US" i="1" dirty="0" err="1" smtClean="0"/>
              <a:t>c</a:t>
            </a:r>
            <a:r>
              <a:rPr lang="en-US" dirty="0" smtClean="0"/>
              <a:t> the </a:t>
            </a:r>
            <a:r>
              <a:rPr lang="en-US" dirty="0" smtClean="0">
                <a:hlinkClick r:id="rId7" tooltip="Speed of light"/>
              </a:rPr>
              <a:t>speed of light</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38</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err="1" smtClean="0"/>
              <a:t>Schwarzschilrradius</a:t>
            </a:r>
            <a:r>
              <a:rPr lang="en-US" dirty="0" smtClean="0"/>
              <a:t>:</a:t>
            </a:r>
            <a:r>
              <a:rPr lang="en-US" baseline="0" dirty="0" smtClean="0"/>
              <a:t> </a:t>
            </a:r>
            <a:r>
              <a:rPr lang="en-US" dirty="0" smtClean="0"/>
              <a:t>distance from the center of an object such that, if all the mass of the object were compressed within that sphere, the escape speed from the surface would equal the speed of light. </a:t>
            </a:r>
            <a:r>
              <a:rPr lang="en-US" dirty="0" err="1" smtClean="0"/>
              <a:t>extradim_vest.pdf</a:t>
            </a:r>
            <a:r>
              <a:rPr lang="en-US" dirty="0" smtClean="0"/>
              <a:t>. </a:t>
            </a:r>
            <a:r>
              <a:rPr lang="en-US" dirty="0" err="1" smtClean="0"/>
              <a:t>Genaue</a:t>
            </a:r>
            <a:r>
              <a:rPr lang="en-US" baseline="0" dirty="0" smtClean="0"/>
              <a:t> </a:t>
            </a:r>
            <a:r>
              <a:rPr lang="en-US" baseline="0" dirty="0" err="1" smtClean="0"/>
              <a:t>Formel</a:t>
            </a:r>
            <a:r>
              <a:rPr lang="en-US" baseline="0" dirty="0" smtClean="0"/>
              <a:t> </a:t>
            </a:r>
            <a:r>
              <a:rPr lang="en-US" baseline="0" dirty="0" err="1" smtClean="0"/>
              <a:t>fuer</a:t>
            </a:r>
            <a:r>
              <a:rPr lang="en-US" baseline="0" dirty="0" smtClean="0"/>
              <a:t> </a:t>
            </a:r>
            <a:r>
              <a:rPr lang="en-US" baseline="0" dirty="0" err="1" smtClean="0"/>
              <a:t>Schwarzschildradius</a:t>
            </a:r>
            <a:r>
              <a:rPr lang="en-US" baseline="0" dirty="0" smtClean="0"/>
              <a:t>:  R</a:t>
            </a:r>
            <a:r>
              <a:rPr lang="en-US" baseline="-25000" dirty="0" smtClean="0"/>
              <a:t>S</a:t>
            </a:r>
            <a:r>
              <a:rPr lang="en-US" baseline="0" dirty="0" smtClean="0"/>
              <a:t> = 2 M</a:t>
            </a:r>
            <a:r>
              <a:rPr lang="en-US" baseline="-25000" dirty="0" smtClean="0"/>
              <a:t>BH</a:t>
            </a:r>
            <a:r>
              <a:rPr lang="en-US" baseline="0" dirty="0" smtClean="0"/>
              <a:t>G</a:t>
            </a:r>
            <a:r>
              <a:rPr lang="en-US" baseline="-25000" dirty="0" smtClean="0"/>
              <a:t>N </a:t>
            </a:r>
            <a:r>
              <a:rPr lang="en-US" baseline="0" dirty="0" smtClean="0"/>
              <a:t>/c</a:t>
            </a:r>
            <a:r>
              <a:rPr lang="en-US" baseline="30000" dirty="0" smtClean="0"/>
              <a:t>2. </a:t>
            </a:r>
            <a:r>
              <a:rPr lang="en-US" sz="1200" dirty="0" smtClean="0">
                <a:solidFill>
                  <a:schemeClr val="accent2"/>
                </a:solidFill>
              </a:rPr>
              <a:t>Na</a:t>
            </a:r>
            <a:r>
              <a:rPr lang="ru-RU" sz="1200" dirty="0" smtClean="0">
                <a:solidFill>
                  <a:schemeClr val="accent2"/>
                </a:solidFill>
                <a:ea typeface="Arial" pitchFamily="-110" charset="0"/>
                <a:cs typeface="Arial" pitchFamily="-110" charset="0"/>
              </a:rPr>
              <a:t>ї</a:t>
            </a:r>
            <a:r>
              <a:rPr lang="en-US" sz="1200" dirty="0" err="1" smtClean="0">
                <a:solidFill>
                  <a:schemeClr val="accent2"/>
                </a:solidFill>
              </a:rPr>
              <a:t>vely</a:t>
            </a:r>
            <a:r>
              <a:rPr lang="en-US" sz="1200" dirty="0" smtClean="0">
                <a:solidFill>
                  <a:schemeClr val="accent2"/>
                </a:solidFill>
              </a:rPr>
              <a:t>, black holes would only grow</a:t>
            </a:r>
            <a:r>
              <a:rPr lang="en-US" sz="1200" dirty="0" smtClean="0"/>
              <a:t> once they are formed.</a:t>
            </a:r>
          </a:p>
          <a:p>
            <a:pPr>
              <a:lnSpc>
                <a:spcPct val="80000"/>
              </a:lnSpc>
            </a:pPr>
            <a:r>
              <a:rPr lang="en-US" sz="1200" dirty="0" smtClean="0"/>
              <a:t>In 1975 </a:t>
            </a:r>
            <a:r>
              <a:rPr lang="en-US" sz="1200" dirty="0" smtClean="0">
                <a:solidFill>
                  <a:schemeClr val="accent2"/>
                </a:solidFill>
              </a:rPr>
              <a:t>Steven Hawking</a:t>
            </a:r>
            <a:r>
              <a:rPr lang="en-US" sz="1200" dirty="0" smtClean="0"/>
              <a:t> showed that this is not true, as the black hole can evaporate by emitting pairs of virtual photons at the event horizon, with one of the pair escaping the BH gravity</a:t>
            </a:r>
          </a:p>
          <a:p>
            <a:pPr marL="0" marR="0" indent="0" algn="l" defTabSz="914400" rtl="0" eaLnBrk="0" fontAlgn="base" latinLnBrk="0" hangingPunct="0">
              <a:lnSpc>
                <a:spcPct val="80000"/>
              </a:lnSpc>
              <a:spcBef>
                <a:spcPct val="30000"/>
              </a:spcBef>
              <a:spcAft>
                <a:spcPct val="0"/>
              </a:spcAft>
              <a:buClrTx/>
              <a:buSzTx/>
              <a:buFontTx/>
              <a:buNone/>
              <a:tabLst/>
              <a:defRPr/>
            </a:pPr>
            <a:r>
              <a:rPr lang="en-US" sz="1200" dirty="0" smtClean="0"/>
              <a:t>These photons have a black-body spectrum (Planck) with the </a:t>
            </a:r>
            <a:r>
              <a:rPr lang="en-US" sz="1200" i="1" dirty="0" smtClean="0">
                <a:solidFill>
                  <a:schemeClr val="accent2"/>
                </a:solidFill>
              </a:rPr>
              <a:t>Hawking temperature</a:t>
            </a:r>
            <a:r>
              <a:rPr lang="en-US" sz="1200" i="0" dirty="0" smtClean="0">
                <a:solidFill>
                  <a:schemeClr val="tx1"/>
                </a:solidFill>
              </a:rPr>
              <a:t>. </a:t>
            </a:r>
            <a:r>
              <a:rPr lang="en-US" baseline="0" dirty="0" smtClean="0"/>
              <a:t>G</a:t>
            </a:r>
            <a:r>
              <a:rPr lang="en-US" baseline="-25000" dirty="0" smtClean="0"/>
              <a:t>N </a:t>
            </a:r>
            <a:r>
              <a:rPr lang="en-US" baseline="0" dirty="0" smtClean="0"/>
              <a:t>= </a:t>
            </a:r>
            <a:r>
              <a:rPr lang="en-US" b="1" dirty="0" smtClean="0"/>
              <a:t>6.67300 × 10</a:t>
            </a:r>
            <a:r>
              <a:rPr lang="en-US" b="1" baseline="30000" dirty="0" smtClean="0"/>
              <a:t>-11</a:t>
            </a:r>
            <a:r>
              <a:rPr lang="en-US" b="1" dirty="0" smtClean="0"/>
              <a:t> m</a:t>
            </a:r>
            <a:r>
              <a:rPr lang="en-US" b="1" baseline="30000" dirty="0" smtClean="0"/>
              <a:t>3</a:t>
            </a:r>
            <a:r>
              <a:rPr lang="en-US" b="1" dirty="0" smtClean="0"/>
              <a:t> kg</a:t>
            </a:r>
            <a:r>
              <a:rPr lang="en-US" b="1" baseline="30000" dirty="0" smtClean="0"/>
              <a:t>-1</a:t>
            </a:r>
            <a:r>
              <a:rPr lang="en-US" b="1" dirty="0" smtClean="0"/>
              <a:t> s</a:t>
            </a:r>
            <a:r>
              <a:rPr lang="en-US" b="1" baseline="30000" dirty="0" smtClean="0"/>
              <a:t>-2</a:t>
            </a:r>
            <a:endParaRPr lang="en-US" b="1" dirty="0" smtClean="0"/>
          </a:p>
          <a:p>
            <a:pPr>
              <a:lnSpc>
                <a:spcPct val="80000"/>
              </a:lnSpc>
            </a:pPr>
            <a:endParaRPr lang="en-US" sz="1200" i="0" dirty="0" smtClean="0">
              <a:solidFill>
                <a:schemeClr val="tx1"/>
              </a:solidFill>
            </a:endParaRPr>
          </a:p>
          <a:p>
            <a:pPr>
              <a:lnSpc>
                <a:spcPct val="80000"/>
              </a:lnSpc>
            </a:pPr>
            <a:r>
              <a:rPr lang="en-US" sz="1200" i="0" dirty="0" smtClean="0">
                <a:solidFill>
                  <a:schemeClr val="tx1"/>
                </a:solidFill>
              </a:rPr>
              <a:t>See</a:t>
            </a:r>
            <a:r>
              <a:rPr lang="en-US" sz="1200" i="0" baseline="0" dirty="0" smtClean="0">
                <a:solidFill>
                  <a:schemeClr val="tx1"/>
                </a:solidFill>
              </a:rPr>
              <a:t> </a:t>
            </a:r>
            <a:r>
              <a:rPr lang="en-US" sz="1200" i="0" baseline="0" dirty="0" err="1" smtClean="0">
                <a:solidFill>
                  <a:schemeClr val="tx1"/>
                </a:solidFill>
              </a:rPr>
              <a:t>Sven_Black_Holes_with_ATLAS.ppt</a:t>
            </a:r>
            <a:endParaRPr lang="en-US" sz="1200" dirty="0" smtClean="0"/>
          </a:p>
          <a:p>
            <a:endParaRPr lang="en-US" baseline="30000" dirty="0" smtClean="0"/>
          </a:p>
          <a:p>
            <a:r>
              <a:rPr lang="en-US" dirty="0" smtClean="0"/>
              <a:t>Masse </a:t>
            </a:r>
            <a:r>
              <a:rPr lang="en-US" dirty="0" err="1" smtClean="0"/>
              <a:t>eines</a:t>
            </a:r>
            <a:r>
              <a:rPr lang="en-US" dirty="0" smtClean="0"/>
              <a:t> </a:t>
            </a:r>
            <a:r>
              <a:rPr lang="en-US" dirty="0" err="1" smtClean="0"/>
              <a:t>schwarzen</a:t>
            </a:r>
            <a:r>
              <a:rPr lang="en-US" baseline="0" dirty="0" smtClean="0"/>
              <a:t> Lochs </a:t>
            </a:r>
            <a:r>
              <a:rPr lang="en-US" baseline="0" dirty="0" err="1" smtClean="0"/>
              <a:t>mindestens</a:t>
            </a:r>
            <a:r>
              <a:rPr lang="en-US" baseline="0" dirty="0" smtClean="0"/>
              <a:t> 3mal so gross </a:t>
            </a:r>
            <a:r>
              <a:rPr lang="en-US" baseline="0" dirty="0" err="1" smtClean="0"/>
              <a:t>wie</a:t>
            </a:r>
            <a:r>
              <a:rPr lang="en-US" baseline="0" dirty="0" smtClean="0"/>
              <a:t> die </a:t>
            </a:r>
            <a:r>
              <a:rPr lang="en-US" baseline="0" dirty="0" err="1" smtClean="0"/>
              <a:t>Sonnenmasse</a:t>
            </a:r>
            <a:r>
              <a:rPr lang="en-US" baseline="0" dirty="0" smtClean="0"/>
              <a:t> (</a:t>
            </a:r>
            <a:r>
              <a:rPr lang="en-US" baseline="0" dirty="0" err="1" smtClean="0"/>
              <a:t>mSonne</a:t>
            </a:r>
            <a:r>
              <a:rPr lang="en-US" baseline="0" dirty="0" smtClean="0"/>
              <a:t> = 2x10*30 kg).</a:t>
            </a:r>
          </a:p>
          <a:p>
            <a:r>
              <a:rPr lang="en-GB" sz="1200" b="1" dirty="0" smtClean="0">
                <a:solidFill>
                  <a:srgbClr val="CC0000"/>
                </a:solidFill>
              </a:rPr>
              <a:t>1/GeV </a:t>
            </a:r>
            <a:r>
              <a:rPr lang="en-GB" sz="1200" b="1" dirty="0" smtClean="0">
                <a:solidFill>
                  <a:srgbClr val="CC0000"/>
                </a:solidFill>
                <a:latin typeface="Symbol" pitchFamily="-110" charset="2"/>
              </a:rPr>
              <a:t>= </a:t>
            </a:r>
            <a:r>
              <a:rPr lang="en-GB" sz="1200" b="1" dirty="0" smtClean="0">
                <a:solidFill>
                  <a:srgbClr val="CC0000"/>
                </a:solidFill>
              </a:rPr>
              <a:t>0.2 </a:t>
            </a:r>
            <a:r>
              <a:rPr lang="en-GB" sz="1200" b="1" baseline="30000" dirty="0" smtClean="0">
                <a:solidFill>
                  <a:srgbClr val="CC0000"/>
                </a:solidFill>
              </a:rPr>
              <a:t>.</a:t>
            </a:r>
            <a:r>
              <a:rPr lang="en-GB" sz="1200" b="1" dirty="0" smtClean="0">
                <a:solidFill>
                  <a:srgbClr val="CC0000"/>
                </a:solidFill>
              </a:rPr>
              <a:t> 10</a:t>
            </a:r>
            <a:r>
              <a:rPr lang="en-GB" sz="1200" b="1" baseline="30000" dirty="0" smtClean="0">
                <a:solidFill>
                  <a:srgbClr val="CC0000"/>
                </a:solidFill>
              </a:rPr>
              <a:t>-15</a:t>
            </a:r>
            <a:r>
              <a:rPr lang="en-GB" sz="1200" b="1" dirty="0" smtClean="0">
                <a:solidFill>
                  <a:srgbClr val="CC0000"/>
                </a:solidFill>
              </a:rPr>
              <a:t> </a:t>
            </a:r>
            <a:r>
              <a:rPr lang="en-GB" sz="1200" b="1" dirty="0" err="1" smtClean="0">
                <a:solidFill>
                  <a:srgbClr val="CC0000"/>
                </a:solidFill>
              </a:rPr>
              <a:t>m</a:t>
            </a:r>
            <a:r>
              <a:rPr lang="en-US" sz="1200" b="1" dirty="0" smtClean="0">
                <a:solidFill>
                  <a:srgbClr val="CC0000"/>
                </a:solidFill>
              </a:rPr>
              <a:t>. </a:t>
            </a:r>
            <a:r>
              <a:rPr lang="en-US" sz="1200" b="1" dirty="0" err="1" smtClean="0">
                <a:solidFill>
                  <a:srgbClr val="CC0000"/>
                </a:solidFill>
              </a:rPr>
              <a:t>Planckmasse</a:t>
            </a:r>
            <a:r>
              <a:rPr lang="en-US" sz="1200" b="1" dirty="0" smtClean="0">
                <a:solidFill>
                  <a:srgbClr val="CC0000"/>
                </a:solidFill>
              </a:rPr>
              <a:t> = 2 </a:t>
            </a:r>
            <a:r>
              <a:rPr lang="en-US" sz="1200" b="1" dirty="0" err="1" smtClean="0">
                <a:solidFill>
                  <a:srgbClr val="CC0000"/>
                </a:solidFill>
              </a:rPr>
              <a:t>x</a:t>
            </a:r>
            <a:r>
              <a:rPr lang="en-US" sz="1200" b="1" dirty="0" smtClean="0">
                <a:solidFill>
                  <a:srgbClr val="CC0000"/>
                </a:solidFill>
              </a:rPr>
              <a:t> 10*-8 kg.</a:t>
            </a:r>
          </a:p>
          <a:p>
            <a:r>
              <a:rPr lang="en-US" dirty="0" err="1" smtClean="0"/>
              <a:t>Wenn</a:t>
            </a:r>
            <a:r>
              <a:rPr lang="en-US" dirty="0" smtClean="0"/>
              <a:t> </a:t>
            </a:r>
            <a:r>
              <a:rPr lang="en-US" dirty="0" err="1" smtClean="0"/>
              <a:t>ein</a:t>
            </a:r>
            <a:r>
              <a:rPr lang="en-US" dirty="0" smtClean="0"/>
              <a:t> </a:t>
            </a:r>
            <a:r>
              <a:rPr lang="en-US" dirty="0" err="1" smtClean="0"/>
              <a:t>Objekt</a:t>
            </a:r>
            <a:r>
              <a:rPr lang="en-US" dirty="0" smtClean="0"/>
              <a:t> </a:t>
            </a:r>
            <a:r>
              <a:rPr lang="en-US" dirty="0" err="1" smtClean="0"/>
              <a:t>einer</a:t>
            </a:r>
            <a:r>
              <a:rPr lang="en-US" dirty="0" smtClean="0"/>
              <a:t> </a:t>
            </a:r>
            <a:r>
              <a:rPr lang="en-US" dirty="0" err="1" smtClean="0"/>
              <a:t>bestimmten</a:t>
            </a:r>
            <a:r>
              <a:rPr lang="en-US" dirty="0" smtClean="0"/>
              <a:t> Masse auf </a:t>
            </a:r>
            <a:r>
              <a:rPr lang="en-US" dirty="0" err="1" smtClean="0"/>
              <a:t>ein</a:t>
            </a:r>
            <a:r>
              <a:rPr lang="en-US" dirty="0" smtClean="0"/>
              <a:t> </a:t>
            </a:r>
            <a:r>
              <a:rPr lang="en-US" dirty="0" err="1" smtClean="0"/>
              <a:t>Kugelvolumen</a:t>
            </a:r>
            <a:r>
              <a:rPr lang="en-US" dirty="0" smtClean="0"/>
              <a:t> </a:t>
            </a:r>
            <a:r>
              <a:rPr lang="en-US" dirty="0" err="1" smtClean="0"/>
              <a:t>mit</a:t>
            </a:r>
            <a:r>
              <a:rPr lang="en-US" dirty="0" smtClean="0"/>
              <a:t> </a:t>
            </a:r>
            <a:r>
              <a:rPr lang="en-US" dirty="0" err="1" smtClean="0"/>
              <a:t>einem</a:t>
            </a:r>
            <a:r>
              <a:rPr lang="en-US" dirty="0" smtClean="0"/>
              <a:t> </a:t>
            </a:r>
            <a:r>
              <a:rPr lang="en-US" dirty="0" err="1" smtClean="0"/>
              <a:t>kleineren</a:t>
            </a:r>
            <a:r>
              <a:rPr lang="en-US" dirty="0" smtClean="0"/>
              <a:t> Radius </a:t>
            </a:r>
            <a:r>
              <a:rPr lang="en-US" dirty="0" err="1" smtClean="0"/>
              <a:t>als</a:t>
            </a:r>
            <a:r>
              <a:rPr lang="en-US" dirty="0" smtClean="0"/>
              <a:t> </a:t>
            </a:r>
            <a:r>
              <a:rPr lang="en-US" dirty="0" err="1" smtClean="0"/>
              <a:t>dem</a:t>
            </a:r>
            <a:r>
              <a:rPr lang="en-US" dirty="0" smtClean="0"/>
              <a:t> </a:t>
            </a:r>
            <a:r>
              <a:rPr lang="en-US" dirty="0" err="1" smtClean="0"/>
              <a:t>Schwarzschildradius</a:t>
            </a:r>
            <a:r>
              <a:rPr lang="en-US" dirty="0" smtClean="0"/>
              <a:t> </a:t>
            </a:r>
            <a:r>
              <a:rPr lang="en-US" dirty="0" err="1" smtClean="0"/>
              <a:t>komprimiert</a:t>
            </a:r>
            <a:r>
              <a:rPr lang="en-US" dirty="0" smtClean="0"/>
              <a:t> </a:t>
            </a:r>
            <a:r>
              <a:rPr lang="en-US" dirty="0" err="1" smtClean="0"/>
              <a:t>wird</a:t>
            </a:r>
            <a:r>
              <a:rPr lang="en-US" dirty="0" smtClean="0"/>
              <a:t> (und </a:t>
            </a:r>
            <a:r>
              <a:rPr lang="en-US" dirty="0" err="1" smtClean="0"/>
              <a:t>damit</a:t>
            </a:r>
            <a:r>
              <a:rPr lang="en-US" dirty="0" smtClean="0"/>
              <a:t> </a:t>
            </a:r>
            <a:r>
              <a:rPr lang="en-US" dirty="0" err="1" smtClean="0"/>
              <a:t>einen</a:t>
            </a:r>
            <a:r>
              <a:rPr lang="en-US" dirty="0" smtClean="0"/>
              <a:t> </a:t>
            </a:r>
            <a:r>
              <a:rPr lang="en-US" dirty="0" err="1" smtClean="0"/>
              <a:t>kritischen</a:t>
            </a:r>
            <a:r>
              <a:rPr lang="en-US" dirty="0" smtClean="0"/>
              <a:t> </a:t>
            </a:r>
            <a:r>
              <a:rPr lang="en-US" dirty="0" err="1" smtClean="0"/>
              <a:t>Schwellwert</a:t>
            </a:r>
            <a:r>
              <a:rPr lang="en-US" dirty="0" smtClean="0"/>
              <a:t> in </a:t>
            </a:r>
            <a:r>
              <a:rPr lang="en-US" dirty="0" err="1" smtClean="0"/>
              <a:t>der</a:t>
            </a:r>
            <a:r>
              <a:rPr lang="en-US" dirty="0" smtClean="0"/>
              <a:t> </a:t>
            </a:r>
            <a:r>
              <a:rPr lang="en-US" dirty="0" err="1" smtClean="0"/>
              <a:t>Dichte</a:t>
            </a:r>
            <a:r>
              <a:rPr lang="en-US" dirty="0" smtClean="0"/>
              <a:t> </a:t>
            </a:r>
            <a:r>
              <a:rPr lang="en-US" dirty="0" err="1" smtClean="0"/>
              <a:t>überschreitet</a:t>
            </a:r>
            <a:r>
              <a:rPr lang="en-US" dirty="0" smtClean="0"/>
              <a:t>), </a:t>
            </a:r>
            <a:r>
              <a:rPr lang="en-US" dirty="0" err="1" smtClean="0"/>
              <a:t>kollabiert</a:t>
            </a:r>
            <a:r>
              <a:rPr lang="en-US" dirty="0" smtClean="0"/>
              <a:t> </a:t>
            </a:r>
            <a:r>
              <a:rPr lang="en-US" dirty="0" err="1" smtClean="0"/>
              <a:t>es</a:t>
            </a:r>
            <a:r>
              <a:rPr lang="en-US" dirty="0" smtClean="0"/>
              <a:t> in </a:t>
            </a:r>
            <a:r>
              <a:rPr lang="en-US" dirty="0" err="1" smtClean="0"/>
              <a:t>ein</a:t>
            </a:r>
            <a:r>
              <a:rPr lang="en-US" dirty="0" smtClean="0"/>
              <a:t> </a:t>
            </a:r>
            <a:r>
              <a:rPr lang="en-US" dirty="0" err="1" smtClean="0"/>
              <a:t>Schwarzes</a:t>
            </a:r>
            <a:r>
              <a:rPr lang="en-US" dirty="0" smtClean="0"/>
              <a:t> Loch.</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39</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4</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5</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F69AF40-AE93-3647-A71E-AF1C14413AE4}" type="slidenum">
              <a:rPr lang="de-DE"/>
              <a:pPr/>
              <a:t>6</a:t>
            </a:fld>
            <a:endParaRPr lang="de-DE"/>
          </a:p>
        </p:txBody>
      </p:sp>
      <p:sp>
        <p:nvSpPr>
          <p:cNvPr id="35843" name="Rectangle 2"/>
          <p:cNvSpPr>
            <a:spLocks noGrp="1" noRot="1" noChangeAspect="1" noChangeArrowheads="1" noTextEdit="1"/>
          </p:cNvSpPr>
          <p:nvPr>
            <p:ph type="sldImg"/>
          </p:nvPr>
        </p:nvSpPr>
        <p:spPr>
          <a:xfrm>
            <a:off x="3090863" y="498475"/>
            <a:ext cx="3598862" cy="2492375"/>
          </a:xfrm>
          <a:ln/>
        </p:spPr>
      </p:sp>
      <p:sp>
        <p:nvSpPr>
          <p:cNvPr id="358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766DD31-377F-6C44-AFA0-E6DBE3C87761}" type="slidenum">
              <a:rPr lang="de-DE"/>
              <a:pPr/>
              <a:t>7</a:t>
            </a:fld>
            <a:endParaRPr lang="de-DE"/>
          </a:p>
        </p:txBody>
      </p:sp>
      <p:sp>
        <p:nvSpPr>
          <p:cNvPr id="44035" name="Rectangle 2"/>
          <p:cNvSpPr>
            <a:spLocks noGrp="1" noRot="1" noChangeAspect="1" noChangeArrowheads="1" noTextEdit="1"/>
          </p:cNvSpPr>
          <p:nvPr>
            <p:ph type="sldImg"/>
          </p:nvPr>
        </p:nvSpPr>
        <p:spPr>
          <a:xfrm>
            <a:off x="3090863" y="498475"/>
            <a:ext cx="3598862" cy="2492375"/>
          </a:xfrm>
          <a:ln/>
        </p:spPr>
      </p:sp>
      <p:sp>
        <p:nvSpPr>
          <p:cNvPr id="440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766DD31-377F-6C44-AFA0-E6DBE3C87761}" type="slidenum">
              <a:rPr lang="de-DE"/>
              <a:pPr/>
              <a:t>8</a:t>
            </a:fld>
            <a:endParaRPr lang="de-DE"/>
          </a:p>
        </p:txBody>
      </p:sp>
      <p:sp>
        <p:nvSpPr>
          <p:cNvPr id="44035" name="Rectangle 2"/>
          <p:cNvSpPr>
            <a:spLocks noGrp="1" noRot="1" noChangeAspect="1" noChangeArrowheads="1" noTextEdit="1"/>
          </p:cNvSpPr>
          <p:nvPr>
            <p:ph type="sldImg"/>
          </p:nvPr>
        </p:nvSpPr>
        <p:spPr>
          <a:xfrm>
            <a:off x="3090863" y="498475"/>
            <a:ext cx="3598862" cy="2492375"/>
          </a:xfrm>
          <a:ln/>
        </p:spPr>
      </p:sp>
      <p:sp>
        <p:nvSpPr>
          <p:cNvPr id="440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3"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5" name="Rectangle 24"/>
          <p:cNvSpPr>
            <a:spLocks noChangeArrowheads="1"/>
          </p:cNvSpPr>
          <p:nvPr userDrawn="1"/>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Graz,</a:t>
            </a:r>
            <a:r>
              <a:rPr lang="en-US" sz="1000" i="1" baseline="0" dirty="0" smtClean="0">
                <a:solidFill>
                  <a:schemeClr val="tx1"/>
                </a:solidFill>
                <a:latin typeface="Arial" charset="0"/>
              </a:rPr>
              <a:t> June 2016</a:t>
            </a:r>
            <a:endParaRPr lang="en-US" sz="1000" b="0" dirty="0">
              <a:solidFill>
                <a:schemeClr val="tx1"/>
              </a:solidFill>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16A0D8D0-A009-6248-933F-B3333407B371}" type="slidenum">
              <a:rPr lang="en-US"/>
              <a:pPr>
                <a:defRPr/>
              </a:pPr>
              <a:t>‹#›</a:t>
            </a:fld>
            <a:endParaRPr lang="en-US"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444510"/>
            <a:ext cx="2228850" cy="5681663"/>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5" y="444510"/>
            <a:ext cx="6534150" cy="56816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E7C77FFD-65CC-3145-B28E-08FD1200BFF0}" type="slidenum">
              <a:rPr lang="en-US"/>
              <a:pPr>
                <a:defRPr/>
              </a:pPr>
              <a:t>‹#›</a:t>
            </a:fld>
            <a:endParaRPr lang="en-US" b="0"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E77ACB8-0A1B-1A41-8C05-81805CA130A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0B96A41-161A-BA44-9FF6-50F41F54C31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4"/>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5A99786-9178-564A-8F79-7E5BF564216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415B42F-5BBB-704D-BC87-AB66B1BCD89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6ECCC80-44F1-6B4A-B149-0019166595A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9A46D70-4298-E446-9229-6A2D074C130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C488B3C-A177-424A-82BD-65A18B8394C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94C833-7AB9-354C-872E-527D4574E14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a:xfrm>
            <a:off x="495300" y="1600206"/>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AA0F4DC7-34CC-5941-A0F4-F925217C41AF}" type="slidenum">
              <a:rPr lang="en-US"/>
              <a:pPr>
                <a:defRPr/>
              </a:pPr>
              <a:t>‹#›</a:t>
            </a:fld>
            <a:endParaRPr lang="en-US" b="0"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6A47B8A-2496-304A-B5FE-C9EF7104781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ED0C58A-3C4D-EE47-8049-597C7961DB4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742953" y="609600"/>
            <a:ext cx="6162675" cy="5486400"/>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8BD8FC8-F9D2-924B-8D6D-EE850E1007D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04622" y="1463675"/>
            <a:ext cx="18310622" cy="10795000"/>
            <a:chOff x="-4887" y="922"/>
            <a:chExt cx="10647" cy="6800"/>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6" name="Arc 4"/>
            <p:cNvSpPr>
              <a:spLocks/>
            </p:cNvSpPr>
            <p:nvPr/>
          </p:nvSpPr>
          <p:spPr bwMode="auto">
            <a:xfrm>
              <a:off x="-4887" y="922"/>
              <a:ext cx="8474" cy="6800"/>
            </a:xfrm>
            <a:custGeom>
              <a:avLst/>
              <a:gdLst>
                <a:gd name="T0" fmla="*/ 8474 w 43200"/>
                <a:gd name="T1" fmla="*/ 3400 h 43200"/>
                <a:gd name="T2" fmla="*/ 4900 w 43200"/>
                <a:gd name="T3" fmla="*/ 42 h 43200"/>
                <a:gd name="T4" fmla="*/ 4237 w 43200"/>
                <a:gd name="T5" fmla="*/ 340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40965" name="Rectangle 5"/>
          <p:cNvSpPr>
            <a:spLocks noGrp="1" noChangeArrowheads="1"/>
          </p:cNvSpPr>
          <p:nvPr>
            <p:ph type="ctrTitle" sz="quarter"/>
          </p:nvPr>
        </p:nvSpPr>
        <p:spPr>
          <a:xfrm>
            <a:off x="1401631" y="762000"/>
            <a:ext cx="8420100" cy="1143000"/>
          </a:xfrm>
        </p:spPr>
        <p:txBody>
          <a:bodyPr anchor="b"/>
          <a:lstStyle>
            <a:lvl1pPr>
              <a:defRPr/>
            </a:lvl1pPr>
          </a:lstStyle>
          <a:p>
            <a:r>
              <a:rPr lang="en-US"/>
              <a:t>Click to edit Master title style</a:t>
            </a:r>
          </a:p>
        </p:txBody>
      </p:sp>
      <p:sp>
        <p:nvSpPr>
          <p:cNvPr id="40966" name="Rectangle 6"/>
          <p:cNvSpPr>
            <a:spLocks noGrp="1" noChangeArrowheads="1"/>
          </p:cNvSpPr>
          <p:nvPr>
            <p:ph type="subTitle" sz="quarter" idx="1"/>
          </p:nvPr>
        </p:nvSpPr>
        <p:spPr>
          <a:xfrm>
            <a:off x="3714750" y="2085982"/>
            <a:ext cx="6108700" cy="1038225"/>
          </a:xfrm>
        </p:spPr>
        <p:txBody>
          <a:bodyPr lIns="92075" rIns="92075"/>
          <a:lstStyle>
            <a:lvl1pPr marL="0" indent="0">
              <a:lnSpc>
                <a:spcPct val="70000"/>
              </a:lnSpc>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r>
              <a:rPr lang="de-CH" smtClean="0"/>
              <a:t>C.-E. Wulz</a:t>
            </a:r>
            <a:endParaRPr lang="en-US"/>
          </a:p>
        </p:txBody>
      </p:sp>
      <p:sp>
        <p:nvSpPr>
          <p:cNvPr id="8" name="Rectangle 8"/>
          <p:cNvSpPr>
            <a:spLocks noGrp="1" noChangeArrowheads="1"/>
          </p:cNvSpPr>
          <p:nvPr>
            <p:ph type="ftr" sz="quarter" idx="11"/>
          </p:nvPr>
        </p:nvSpPr>
        <p:spPr>
          <a:xfrm>
            <a:off x="1403350" y="6365875"/>
            <a:ext cx="4622800" cy="457200"/>
          </a:xfrm>
        </p:spPr>
        <p:txBody>
          <a:bodyPr/>
          <a:lstStyle>
            <a:lvl1pPr>
              <a:defRPr/>
            </a:lvl1pPr>
          </a:lstStyle>
          <a:p>
            <a:r>
              <a:rPr lang="en-US" smtClean="0"/>
              <a:t>Kinderuni 2011</a:t>
            </a:r>
            <a:endParaRPr lang="en-US"/>
          </a:p>
        </p:txBody>
      </p:sp>
      <p:sp>
        <p:nvSpPr>
          <p:cNvPr id="9" name="Rectangle 9"/>
          <p:cNvSpPr>
            <a:spLocks noGrp="1" noChangeArrowheads="1"/>
          </p:cNvSpPr>
          <p:nvPr>
            <p:ph type="sldNum" sz="quarter" idx="12"/>
          </p:nvPr>
        </p:nvSpPr>
        <p:spPr/>
        <p:txBody>
          <a:bodyPr/>
          <a:lstStyle>
            <a:lvl2pPr lvl="1">
              <a:defRPr>
                <a:latin typeface="Times New Roman" pitchFamily="-110" charset="0"/>
              </a:defRPr>
            </a:lvl2pPr>
          </a:lstStyle>
          <a:p>
            <a:pPr lvl="1"/>
            <a:fld id="{884B109B-BA86-B243-AB15-F1BFB18B5C48}" type="slidenum">
              <a:rPr lang="en-US"/>
              <a:pPr lvl="1"/>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E0C48FBB-BEC8-8949-AC53-D29F1CCEC399}" type="slidenum">
              <a:rPr lang="en-US"/>
              <a:pPr lvl="1"/>
              <a:t>‹#›</a:t>
            </a:fld>
            <a:endParaRPr lang="en-US">
              <a:latin typeface="Times New Roman" pitchFamily="-110"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379B1278-0389-B348-B5E5-69C0AD392397}" type="slidenum">
              <a:rPr lang="en-US"/>
              <a:pPr lvl="1"/>
              <a:t>‹#›</a:t>
            </a:fld>
            <a:endParaRPr lang="en-US">
              <a:latin typeface="Times New Roman" pitchFamily="-110"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5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21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99798D48-7052-064D-A097-A131A724E8CA}" type="slidenum">
              <a:rPr lang="en-US"/>
              <a:pPr lvl="1"/>
              <a:t>‹#›</a:t>
            </a:fld>
            <a:endParaRPr lang="en-US">
              <a:latin typeface="Times New Roman" pitchFamily="-110"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r>
              <a:rPr lang="en-US" smtClean="0"/>
              <a:t>Kinderuni 2011</a:t>
            </a:r>
            <a:endParaRPr lang="en-US"/>
          </a:p>
        </p:txBody>
      </p:sp>
      <p:sp>
        <p:nvSpPr>
          <p:cNvPr id="9" name="Slide Number Placeholder 8"/>
          <p:cNvSpPr>
            <a:spLocks noGrp="1"/>
          </p:cNvSpPr>
          <p:nvPr>
            <p:ph type="sldNum" sz="quarter" idx="12"/>
          </p:nvPr>
        </p:nvSpPr>
        <p:spPr/>
        <p:txBody>
          <a:bodyPr/>
          <a:lstStyle>
            <a:lvl2pPr lvl="1">
              <a:defRPr/>
            </a:lvl2pPr>
          </a:lstStyle>
          <a:p>
            <a:pPr lvl="1"/>
            <a:fld id="{CBFEB732-B13E-1343-91F3-7EB2777C566A}" type="slidenum">
              <a:rPr lang="en-US"/>
              <a:pPr lvl="1"/>
              <a:t>‹#›</a:t>
            </a:fld>
            <a:endParaRPr lang="en-US">
              <a:latin typeface="Times New Roman" pitchFamily="-110"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r>
              <a:rPr lang="en-US" smtClean="0"/>
              <a:t>Kinderuni 2011</a:t>
            </a:r>
            <a:endParaRPr lang="en-US"/>
          </a:p>
        </p:txBody>
      </p:sp>
      <p:sp>
        <p:nvSpPr>
          <p:cNvPr id="5" name="Slide Number Placeholder 4"/>
          <p:cNvSpPr>
            <a:spLocks noGrp="1"/>
          </p:cNvSpPr>
          <p:nvPr>
            <p:ph type="sldNum" sz="quarter" idx="12"/>
          </p:nvPr>
        </p:nvSpPr>
        <p:spPr/>
        <p:txBody>
          <a:bodyPr/>
          <a:lstStyle>
            <a:lvl2pPr lvl="1">
              <a:defRPr/>
            </a:lvl2pPr>
          </a:lstStyle>
          <a:p>
            <a:pPr lvl="1"/>
            <a:fld id="{11888CD6-D715-5B40-8CE3-8CC53D7ADCBC}" type="slidenum">
              <a:rPr lang="en-US"/>
              <a:pPr lvl="1"/>
              <a:t>‹#›</a:t>
            </a:fld>
            <a:endParaRPr lang="en-US">
              <a:latin typeface="Times New Roman" pitchFamily="-110"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r>
              <a:rPr lang="en-US" smtClean="0"/>
              <a:t>Kinderuni 2011</a:t>
            </a:r>
            <a:endParaRPr lang="en-US"/>
          </a:p>
        </p:txBody>
      </p:sp>
      <p:sp>
        <p:nvSpPr>
          <p:cNvPr id="4" name="Slide Number Placeholder 3"/>
          <p:cNvSpPr>
            <a:spLocks noGrp="1"/>
          </p:cNvSpPr>
          <p:nvPr>
            <p:ph type="sldNum" sz="quarter" idx="12"/>
          </p:nvPr>
        </p:nvSpPr>
        <p:spPr/>
        <p:txBody>
          <a:bodyPr/>
          <a:lstStyle>
            <a:lvl2pPr lvl="1">
              <a:defRPr/>
            </a:lvl2pPr>
          </a:lstStyle>
          <a:p>
            <a:pPr lvl="1"/>
            <a:fld id="{6645989A-A1BD-B847-BE67-022B2E11AC92}" type="slidenum">
              <a:rPr lang="en-US"/>
              <a:pPr lvl="1"/>
              <a:t>‹#›</a:t>
            </a:fld>
            <a:endParaRPr lang="en-US">
              <a:latin typeface="Times New Roman" pitchFamily="-110"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86345750-31F1-2747-A1DB-80D0123719C8}" type="slidenum">
              <a:rPr lang="en-US"/>
              <a:pPr>
                <a:defRPr/>
              </a:pPr>
              <a:t>‹#›</a:t>
            </a:fld>
            <a:endParaRPr lang="en-US" b="0" i="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B2CE483-1118-F446-B482-2806B6B8C2DC}" type="slidenum">
              <a:rPr lang="en-US"/>
              <a:pPr lvl="1"/>
              <a:t>‹#›</a:t>
            </a:fld>
            <a:endParaRPr lang="en-US">
              <a:latin typeface="Times New Roman" pitchFamily="-110"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F64CA91-EA7B-C044-BFEF-B58FAA16BFD3}" type="slidenum">
              <a:rPr lang="en-US"/>
              <a:pPr lvl="1"/>
              <a:t>‹#›</a:t>
            </a:fld>
            <a:endParaRPr lang="en-US">
              <a:latin typeface="Times New Roman" pitchFamily="-110"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91A7353E-BE99-6344-A353-BDB427789980}" type="slidenum">
              <a:rPr lang="en-US"/>
              <a:pPr lvl="1"/>
              <a:t>‹#›</a:t>
            </a:fld>
            <a:endParaRPr lang="en-US">
              <a:latin typeface="Times New Roman" pitchFamily="-110"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609600"/>
            <a:ext cx="21875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514" y="609600"/>
            <a:ext cx="640106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087AC6A9-0C31-3247-BD4E-120154A68E23}" type="slidenum">
              <a:rPr lang="en-US"/>
              <a:pPr lvl="1"/>
              <a:t>‹#›</a:t>
            </a:fld>
            <a:endParaRPr lang="en-US">
              <a:latin typeface="Times New Roman" pitchFamily="-110"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3"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850505F8-2622-1346-9A74-A88F617B4DCF}" type="slidenum">
              <a:rPr lang="en-US"/>
              <a:pPr>
                <a:defRPr/>
              </a:pPr>
              <a:t>‹#›</a:t>
            </a:fld>
            <a:endParaRPr lang="en-US"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81"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81"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6D818434-5F43-274B-BFF2-D41B07F8850A}" type="slidenum">
              <a:rPr lang="en-US"/>
              <a:pPr>
                <a:defRPr/>
              </a:pPr>
              <a:t>‹#›</a:t>
            </a:fld>
            <a:endParaRPr lang="en-US"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46E01AC1-9AA4-A24C-9A37-A86FD825E15D}" type="slidenum">
              <a:rPr lang="en-US"/>
              <a:pPr>
                <a:defRPr/>
              </a:pPr>
              <a:t>‹#›</a:t>
            </a:fld>
            <a:endParaRPr lang="en-US"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F478B3B6-E4CF-F84A-A88F-83BB5B5BC6B5}" type="slidenum">
              <a:rPr lang="en-US"/>
              <a:pPr>
                <a:defRPr/>
              </a:pPr>
              <a:t>‹#›</a:t>
            </a:fld>
            <a:endParaRPr lang="en-US"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5"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60"/>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5" y="1435103"/>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B41D866D-E840-7F40-9CB0-344FBE65D24F}" type="slidenum">
              <a:rPr lang="en-US"/>
              <a:pPr>
                <a:defRPr/>
              </a:pPr>
              <a:t>‹#›</a:t>
            </a:fld>
            <a:endParaRPr lang="en-US"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720B6592-4D09-284F-A3E1-F87D97BFE9C0}" type="slidenum">
              <a:rPr lang="en-US"/>
              <a:pPr>
                <a:defRPr/>
              </a:pPr>
              <a:t>‹#›</a:t>
            </a:fld>
            <a:endParaRPr lang="en-US" b="0" i="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047"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1048" name="Rectangle 24"/>
          <p:cNvSpPr>
            <a:spLocks noChangeArrowheads="1"/>
          </p:cNvSpPr>
          <p:nvPr userDrawn="1"/>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Graz,</a:t>
            </a:r>
            <a:r>
              <a:rPr lang="en-US" sz="1000" i="1" baseline="0" dirty="0" smtClean="0">
                <a:solidFill>
                  <a:schemeClr val="tx1"/>
                </a:solidFill>
                <a:latin typeface="Arial" charset="0"/>
              </a:rPr>
              <a:t> June 2016</a:t>
            </a:r>
            <a:endParaRPr lang="en-US" sz="1000" b="0" dirty="0">
              <a:solidFill>
                <a:schemeClr val="tx1"/>
              </a:solidFill>
              <a:latin typeface="Arial" charset="0"/>
            </a:endParaRPr>
          </a:p>
        </p:txBody>
      </p:sp>
      <p:sp>
        <p:nvSpPr>
          <p:cNvPr id="1030" name="Rectangle 29"/>
          <p:cNvSpPr>
            <a:spLocks noGrp="1" noChangeArrowheads="1"/>
          </p:cNvSpPr>
          <p:nvPr>
            <p:ph type="title"/>
          </p:nvPr>
        </p:nvSpPr>
        <p:spPr bwMode="auto">
          <a:xfrm>
            <a:off x="774702" y="444500"/>
            <a:ext cx="8382000"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r>
              <a:rPr lang="de-CH" smtClean="0"/>
              <a:t>C.-E. Wulz</a:t>
            </a:r>
            <a:endParaRPr lang="en-US"/>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9B5C4-CCF7-B14D-88B7-50200A9D572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9" charset="0"/>
        </a:defRPr>
      </a:lvl2pPr>
      <a:lvl3pPr algn="ctr" rtl="0" eaLnBrk="0" fontAlgn="base" hangingPunct="0">
        <a:spcBef>
          <a:spcPct val="0"/>
        </a:spcBef>
        <a:spcAft>
          <a:spcPct val="0"/>
        </a:spcAft>
        <a:defRPr sz="4400">
          <a:solidFill>
            <a:schemeClr val="tx2"/>
          </a:solidFill>
          <a:latin typeface="Times" pitchFamily="-109" charset="0"/>
        </a:defRPr>
      </a:lvl3pPr>
      <a:lvl4pPr algn="ctr" rtl="0" eaLnBrk="0" fontAlgn="base" hangingPunct="0">
        <a:spcBef>
          <a:spcPct val="0"/>
        </a:spcBef>
        <a:spcAft>
          <a:spcPct val="0"/>
        </a:spcAft>
        <a:defRPr sz="4400">
          <a:solidFill>
            <a:schemeClr val="tx2"/>
          </a:solidFill>
          <a:latin typeface="Times" pitchFamily="-109" charset="0"/>
        </a:defRPr>
      </a:lvl4pPr>
      <a:lvl5pPr algn="ctr" rtl="0" eaLnBrk="0" fontAlgn="base" hangingPunct="0">
        <a:spcBef>
          <a:spcPct val="0"/>
        </a:spcBef>
        <a:spcAft>
          <a:spcPct val="0"/>
        </a:spcAft>
        <a:defRPr sz="4400">
          <a:solidFill>
            <a:schemeClr val="tx2"/>
          </a:solidFill>
          <a:latin typeface="Times" pitchFamily="-109" charset="0"/>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9106295" y="4763"/>
            <a:ext cx="19000259" cy="13690600"/>
            <a:chOff x="-5295" y="3"/>
            <a:chExt cx="11048" cy="8624"/>
          </a:xfrm>
        </p:grpSpPr>
        <p:sp>
          <p:nvSpPr>
            <p:cNvPr id="399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1033" name="Arc 4"/>
            <p:cNvSpPr>
              <a:spLocks/>
            </p:cNvSpPr>
            <p:nvPr/>
          </p:nvSpPr>
          <p:spPr bwMode="auto">
            <a:xfrm>
              <a:off x="-5295" y="3"/>
              <a:ext cx="10596" cy="8624"/>
            </a:xfrm>
            <a:custGeom>
              <a:avLst/>
              <a:gdLst>
                <a:gd name="T0" fmla="*/ 10596 w 43200"/>
                <a:gd name="T1" fmla="*/ 4312 h 43200"/>
                <a:gd name="T2" fmla="*/ 5298 w 43200"/>
                <a:gd name="T3" fmla="*/ 0 h 43200"/>
                <a:gd name="T4" fmla="*/ 5298 w 43200"/>
                <a:gd name="T5" fmla="*/ 4312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1"/>
                    <a:pt x="21600" y="-1"/>
                  </a:cubicBezTo>
                </a:path>
                <a:path w="43200" h="43200" stroke="0" extrusionOk="0">
                  <a:moveTo>
                    <a:pt x="43200" y="21600"/>
                  </a:moveTo>
                  <a:cubicBezTo>
                    <a:pt x="43200" y="33529"/>
                    <a:pt x="33529" y="43200"/>
                    <a:pt x="21600" y="43200"/>
                  </a:cubicBezTo>
                  <a:cubicBezTo>
                    <a:pt x="9670" y="43200"/>
                    <a:pt x="0" y="33529"/>
                    <a:pt x="0" y="21600"/>
                  </a:cubicBezTo>
                  <a:cubicBezTo>
                    <a:pt x="0" y="9670"/>
                    <a:pt x="9670" y="-1"/>
                    <a:pt x="21600" y="-1"/>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39941" name="Rectangle 5"/>
          <p:cNvSpPr>
            <a:spLocks noGrp="1" noChangeArrowheads="1"/>
          </p:cNvSpPr>
          <p:nvPr>
            <p:ph type="title"/>
          </p:nvPr>
        </p:nvSpPr>
        <p:spPr bwMode="auto">
          <a:xfrm>
            <a:off x="739514" y="609600"/>
            <a:ext cx="875374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739510" y="1981200"/>
            <a:ext cx="84201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3" name="Rectangle 7"/>
          <p:cNvSpPr>
            <a:spLocks noGrp="1" noChangeArrowheads="1"/>
          </p:cNvSpPr>
          <p:nvPr>
            <p:ph type="dt" sz="half" idx="2"/>
          </p:nvPr>
        </p:nvSpPr>
        <p:spPr bwMode="auto">
          <a:xfrm>
            <a:off x="7816454" y="6442075"/>
            <a:ext cx="206375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r>
              <a:rPr lang="de-CH" smtClean="0"/>
              <a:t>C.-E. Wulz</a:t>
            </a:r>
            <a:endParaRPr lang="en-US"/>
          </a:p>
        </p:txBody>
      </p:sp>
      <p:sp>
        <p:nvSpPr>
          <p:cNvPr id="39944" name="Rectangle 8"/>
          <p:cNvSpPr>
            <a:spLocks noGrp="1" noChangeArrowheads="1"/>
          </p:cNvSpPr>
          <p:nvPr>
            <p:ph type="ftr" sz="quarter" idx="3"/>
          </p:nvPr>
        </p:nvSpPr>
        <p:spPr bwMode="auto">
          <a:xfrm>
            <a:off x="739510" y="6365875"/>
            <a:ext cx="4622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r>
              <a:rPr lang="en-US" smtClean="0"/>
              <a:t>Kinderuni 2011</a:t>
            </a:r>
            <a:endParaRPr lang="en-US"/>
          </a:p>
        </p:txBody>
      </p:sp>
      <p:sp>
        <p:nvSpPr>
          <p:cNvPr id="39945" name="Rectangle 9"/>
          <p:cNvSpPr>
            <a:spLocks noGrp="1" noChangeArrowheads="1"/>
          </p:cNvSpPr>
          <p:nvPr>
            <p:ph type="sldNum" sz="quarter" idx="4"/>
          </p:nvPr>
        </p:nvSpPr>
        <p:spPr bwMode="auto">
          <a:xfrm>
            <a:off x="7799256" y="6148388"/>
            <a:ext cx="206375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a:latin typeface="Arial" pitchFamily="-110" charset="0"/>
              </a:defRPr>
            </a:lvl2pPr>
          </a:lstStyle>
          <a:p>
            <a:pPr lvl="1"/>
            <a:fld id="{E56D1F73-6E85-5046-AD53-629B919F86AC}" type="slidenum">
              <a:rPr lang="en-US"/>
              <a:pPr lvl="1"/>
              <a:t>‹#›</a:t>
            </a:fld>
            <a:endParaRPr lang="en-US"/>
          </a:p>
        </p:txBody>
      </p:sp>
    </p:spTree>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110" charset="2"/>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pitchFamily="-110" charset="2"/>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gif"/><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7.png"/><Relationship Id="rId5" Type="http://schemas.openxmlformats.org/officeDocument/2006/relationships/image" Target="../media/image39.png"/><Relationship Id="rId6" Type="http://schemas.openxmlformats.org/officeDocument/2006/relationships/image" Target="../media/image40.emf"/><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pn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6.jpeg"/></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slide" Target="slide19.xml"/><Relationship Id="rId5" Type="http://schemas.openxmlformats.org/officeDocument/2006/relationships/slide" Target="slide18.xml"/><Relationship Id="rId6" Type="http://schemas.openxmlformats.org/officeDocument/2006/relationships/slide" Target="slide10.xml"/><Relationship Id="rId7" Type="http://schemas.openxmlformats.org/officeDocument/2006/relationships/slide" Target="slide11.xml"/><Relationship Id="rId8" Type="http://schemas.openxmlformats.org/officeDocument/2006/relationships/slide" Target="slide12.xm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0.gif"/><Relationship Id="rId5" Type="http://schemas.openxmlformats.org/officeDocument/2006/relationships/image" Target="../media/image51.gif"/><Relationship Id="rId6" Type="http://schemas.openxmlformats.org/officeDocument/2006/relationships/image" Target="../media/image52.gif"/><Relationship Id="rId7" Type="http://schemas.openxmlformats.org/officeDocument/2006/relationships/image" Target="../media/image53.gif"/><Relationship Id="rId8"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4.gif"/><Relationship Id="rId5" Type="http://schemas.openxmlformats.org/officeDocument/2006/relationships/image" Target="../media/image55.gif"/><Relationship Id="rId6" Type="http://schemas.openxmlformats.org/officeDocument/2006/relationships/image" Target="../media/image56.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7.gif"/><Relationship Id="rId5" Type="http://schemas.openxmlformats.org/officeDocument/2006/relationships/image" Target="../media/image58.gif"/><Relationship Id="rId6" Type="http://schemas.openxmlformats.org/officeDocument/2006/relationships/image" Target="../media/image59.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60.gif"/><Relationship Id="rId5" Type="http://schemas.openxmlformats.org/officeDocument/2006/relationships/image" Target="../media/image61.gif"/><Relationship Id="rId6" Type="http://schemas.openxmlformats.org/officeDocument/2006/relationships/image" Target="../media/image62.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63.gif"/><Relationship Id="rId5" Type="http://schemas.openxmlformats.org/officeDocument/2006/relationships/image" Target="../media/image64.gif"/><Relationship Id="rId6" Type="http://schemas.openxmlformats.org/officeDocument/2006/relationships/image" Target="../media/image65.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6.png"/><Relationship Id="rId3"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6.png"/><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emf"/><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5.jpe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7.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7.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1768667" y="1642533"/>
            <a:ext cx="184666" cy="307777"/>
          </a:xfrm>
          <a:prstGeom prst="rect">
            <a:avLst/>
          </a:prstGeom>
          <a:noFill/>
        </p:spPr>
        <p:txBody>
          <a:bodyPr wrap="none" rtlCol="0">
            <a:spAutoFit/>
          </a:bodyPr>
          <a:lstStyle/>
          <a:p>
            <a:endParaRPr lang="en-US" dirty="0"/>
          </a:p>
        </p:txBody>
      </p:sp>
      <p:grpSp>
        <p:nvGrpSpPr>
          <p:cNvPr id="17" name="Group 16"/>
          <p:cNvGrpSpPr/>
          <p:nvPr/>
        </p:nvGrpSpPr>
        <p:grpSpPr>
          <a:xfrm>
            <a:off x="16933" y="16933"/>
            <a:ext cx="9889068" cy="6824134"/>
            <a:chOff x="16933" y="16933"/>
            <a:chExt cx="9889068" cy="6824134"/>
          </a:xfrm>
        </p:grpSpPr>
        <p:sp>
          <p:nvSpPr>
            <p:cNvPr id="12" name="Text Box 18"/>
            <p:cNvSpPr txBox="1">
              <a:spLocks noChangeArrowheads="1"/>
            </p:cNvSpPr>
            <p:nvPr/>
          </p:nvSpPr>
          <p:spPr bwMode="auto">
            <a:xfrm>
              <a:off x="6688686" y="5394332"/>
              <a:ext cx="2167467" cy="1015663"/>
            </a:xfrm>
            <a:prstGeom prst="rect">
              <a:avLst/>
            </a:prstGeom>
            <a:noFill/>
            <a:ln w="9525">
              <a:noFill/>
              <a:miter lim="800000"/>
              <a:headEnd/>
              <a:tailEnd/>
            </a:ln>
            <a:effectLst>
              <a:outerShdw blurRad="50800" dist="38100" dir="2700000" algn="tl" rotWithShape="0">
                <a:srgbClr val="000000">
                  <a:alpha val="43000"/>
                </a:srgbClr>
              </a:outerShdw>
            </a:effectLst>
          </p:spPr>
          <p:txBody>
            <a:bodyPr wrap="square">
              <a:prstTxWarp prst="textNoShape">
                <a:avLst/>
              </a:prstTxWarp>
              <a:spAutoFit/>
            </a:bodyPr>
            <a:lstStyle/>
            <a:p>
              <a:pPr algn="r">
                <a:defRPr/>
              </a:pPr>
              <a:r>
                <a:rPr lang="en-US" altLang="ja-JP" sz="2000" dirty="0" smtClean="0">
                  <a:solidFill>
                    <a:srgbClr val="FFE66E"/>
                  </a:solidFill>
                  <a:effectLst>
                    <a:outerShdw blurRad="38100" dist="38100" dir="2700000" algn="tl">
                      <a:srgbClr val="DDDDDD"/>
                    </a:outerShdw>
                  </a:effectLst>
                  <a:latin typeface="Trebuchet MS" charset="0"/>
                  <a:ea typeface="ＭＳ Ｐゴシック" charset="-128"/>
                  <a:cs typeface="ＭＳ Ｐゴシック" charset="-128"/>
                </a:rPr>
                <a:t>ESA-</a:t>
              </a:r>
              <a:r>
                <a:rPr lang="en-US" altLang="ja-JP" sz="2000" dirty="0" err="1" smtClean="0">
                  <a:solidFill>
                    <a:srgbClr val="FFE66E"/>
                  </a:solidFill>
                  <a:effectLst>
                    <a:outerShdw blurRad="38100" dist="38100" dir="2700000" algn="tl">
                      <a:srgbClr val="DDDDDD"/>
                    </a:outerShdw>
                  </a:effectLst>
                  <a:latin typeface="Trebuchet MS" charset="0"/>
                  <a:ea typeface="ＭＳ Ｐゴシック" charset="-128"/>
                  <a:cs typeface="ＭＳ Ｐゴシック" charset="-128"/>
                </a:rPr>
                <a:t>estec</a:t>
              </a:r>
              <a:endParaRPr lang="en-US" altLang="ja-JP" sz="2000" dirty="0" smtClean="0">
                <a:solidFill>
                  <a:srgbClr val="FFE66E"/>
                </a:solidFill>
                <a:effectLst>
                  <a:outerShdw blurRad="38100" dist="38100" dir="2700000" algn="tl">
                    <a:srgbClr val="DDDDDD"/>
                  </a:outerShdw>
                </a:effectLst>
                <a:latin typeface="Trebuchet MS" charset="0"/>
                <a:ea typeface="ＭＳ Ｐゴシック" charset="-128"/>
                <a:cs typeface="ＭＳ Ｐゴシック" charset="-128"/>
              </a:endParaRPr>
            </a:p>
            <a:p>
              <a:pPr algn="r">
                <a:defRPr/>
              </a:pPr>
              <a:r>
                <a:rPr lang="en-US" sz="2000" dirty="0" err="1" smtClean="0">
                  <a:solidFill>
                    <a:schemeClr val="bg1"/>
                  </a:solidFill>
                  <a:effectLst>
                    <a:outerShdw blurRad="38100" dist="38100" dir="2700000" algn="tl">
                      <a:srgbClr val="DDDDDD"/>
                    </a:outerShdw>
                  </a:effectLst>
                  <a:latin typeface="Trebuchet MS" charset="0"/>
                </a:rPr>
                <a:t>Noordwijk</a:t>
              </a:r>
              <a:endParaRPr lang="en-US" sz="2000" dirty="0" smtClean="0">
                <a:solidFill>
                  <a:schemeClr val="bg1"/>
                </a:solidFill>
                <a:effectLst>
                  <a:outerShdw blurRad="38100" dist="38100" dir="2700000" algn="tl">
                    <a:srgbClr val="DDDDDD"/>
                  </a:outerShdw>
                </a:effectLst>
                <a:latin typeface="Trebuchet MS" charset="0"/>
              </a:endParaRPr>
            </a:p>
            <a:p>
              <a:pPr algn="r">
                <a:defRPr/>
              </a:pPr>
              <a:r>
                <a:rPr lang="en-US" sz="2000" dirty="0" smtClean="0">
                  <a:solidFill>
                    <a:schemeClr val="bg1"/>
                  </a:solidFill>
                  <a:effectLst>
                    <a:outerShdw blurRad="38100" dist="38100" dir="2700000" algn="tl">
                      <a:srgbClr val="DDDDDD"/>
                    </a:outerShdw>
                  </a:effectLst>
                  <a:latin typeface="Trebuchet MS" charset="0"/>
                </a:rPr>
                <a:t>21 Sep. 2012</a:t>
              </a:r>
              <a:endParaRPr lang="en-US" dirty="0">
                <a:solidFill>
                  <a:schemeClr val="bg1"/>
                </a:solidFill>
                <a:latin typeface="Trebuchet MS" charset="0"/>
              </a:endParaRPr>
            </a:p>
          </p:txBody>
        </p:sp>
        <p:sp>
          <p:nvSpPr>
            <p:cNvPr id="14" name="Rectangle 17"/>
            <p:cNvSpPr>
              <a:spLocks noChangeArrowheads="1"/>
            </p:cNvSpPr>
            <p:nvPr/>
          </p:nvSpPr>
          <p:spPr bwMode="auto">
            <a:xfrm>
              <a:off x="740832" y="5360466"/>
              <a:ext cx="4965695" cy="1077218"/>
            </a:xfrm>
            <a:prstGeom prst="rect">
              <a:avLst/>
            </a:prstGeom>
            <a:noFill/>
            <a:ln w="9525">
              <a:noFill/>
              <a:miter lim="800000"/>
              <a:headEnd/>
              <a:tailEnd/>
            </a:ln>
            <a:effectLst/>
          </p:spPr>
          <p:txBody>
            <a:bodyPr wrap="square">
              <a:prstTxWarp prst="textNoShape">
                <a:avLst/>
              </a:prstTxWarp>
              <a:spAutoFit/>
            </a:bodyPr>
            <a:lstStyle/>
            <a:p>
              <a:pPr>
                <a:defRPr/>
              </a:pPr>
              <a:r>
                <a:rPr lang="en-US" sz="2400" dirty="0">
                  <a:solidFill>
                    <a:srgbClr val="FFE66E"/>
                  </a:solidFill>
                  <a:effectLst>
                    <a:outerShdw blurRad="50800" dist="38100" dir="2700000" algn="tl" rotWithShape="0">
                      <a:srgbClr val="000000">
                        <a:alpha val="43000"/>
                      </a:srgbClr>
                    </a:outerShdw>
                  </a:effectLst>
                  <a:latin typeface="Trebuchet MS" charset="0"/>
                </a:rPr>
                <a:t>Claudia-Elisabeth </a:t>
              </a:r>
              <a:r>
                <a:rPr lang="en-US" sz="2400" dirty="0" err="1">
                  <a:solidFill>
                    <a:srgbClr val="FFE66E"/>
                  </a:solidFill>
                  <a:effectLst>
                    <a:outerShdw blurRad="50800" dist="38100" dir="2700000" algn="tl" rotWithShape="0">
                      <a:srgbClr val="000000">
                        <a:alpha val="43000"/>
                      </a:srgbClr>
                    </a:outerShdw>
                  </a:effectLst>
                  <a:latin typeface="Trebuchet MS" charset="0"/>
                </a:rPr>
                <a:t>Wulz</a:t>
              </a:r>
              <a:endParaRPr lang="en-US" sz="2400" dirty="0">
                <a:solidFill>
                  <a:srgbClr val="FFE66E"/>
                </a:solidFill>
                <a:effectLst>
                  <a:outerShdw blurRad="50800" dist="38100" dir="2700000" algn="tl" rotWithShape="0">
                    <a:srgbClr val="000000">
                      <a:alpha val="43000"/>
                    </a:srgbClr>
                  </a:outerShdw>
                </a:effectLst>
                <a:latin typeface="Trebuchet MS" charset="0"/>
              </a:endParaRPr>
            </a:p>
            <a:p>
              <a:pPr>
                <a:defRPr/>
              </a:pPr>
              <a:r>
                <a:rPr lang="en-US" sz="2000" dirty="0" smtClean="0">
                  <a:solidFill>
                    <a:schemeClr val="bg1"/>
                  </a:solidFill>
                  <a:effectLst>
                    <a:outerShdw blurRad="50800" dist="38100" dir="2700000" algn="tl" rotWithShape="0">
                      <a:schemeClr val="bg2">
                        <a:lumMod val="40000"/>
                        <a:lumOff val="60000"/>
                        <a:alpha val="43000"/>
                      </a:schemeClr>
                    </a:outerShdw>
                  </a:effectLst>
                  <a:latin typeface="Trebuchet MS" charset="0"/>
                </a:rPr>
                <a:t>Institute of High Energy Physics, Vienna</a:t>
              </a:r>
            </a:p>
            <a:p>
              <a:pPr>
                <a:defRPr/>
              </a:pP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c/o CERN, </a:t>
              </a:r>
              <a:r>
                <a:rPr lang="en-US" sz="2000" dirty="0" smtClean="0">
                  <a:solidFill>
                    <a:schemeClr val="bg1"/>
                  </a:solidFill>
                  <a:effectLst>
                    <a:outerShdw blurRad="50800" dist="38100" dir="2700000" algn="tl" rotWithShape="0">
                      <a:schemeClr val="bg2">
                        <a:lumMod val="40000"/>
                        <a:lumOff val="60000"/>
                        <a:alpha val="43000"/>
                      </a:schemeClr>
                    </a:outerShdw>
                  </a:effectLst>
                  <a:latin typeface="Trebuchet MS" charset="0"/>
                </a:rPr>
                <a:t>Geneva</a:t>
              </a:r>
              <a:endPar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endParaRPr>
            </a:p>
          </p:txBody>
        </p:sp>
        <p:sp>
          <p:nvSpPr>
            <p:cNvPr id="13" name="Rectangle 19"/>
            <p:cNvSpPr>
              <a:spLocks noChangeArrowheads="1"/>
            </p:cNvSpPr>
            <p:nvPr/>
          </p:nvSpPr>
          <p:spPr bwMode="auto">
            <a:xfrm>
              <a:off x="23808" y="677876"/>
              <a:ext cx="9852026" cy="1446550"/>
            </a:xfrm>
            <a:prstGeom prst="rect">
              <a:avLst/>
            </a:prstGeom>
            <a:noFill/>
            <a:ln w="9525">
              <a:noFill/>
              <a:miter lim="800000"/>
              <a:headEnd/>
              <a:tailEnd/>
            </a:ln>
            <a:effectLst>
              <a:outerShdw blurRad="50800" dist="38100" dir="2700000" algn="tl" rotWithShape="0">
                <a:schemeClr val="bg1">
                  <a:alpha val="43000"/>
                </a:schemeClr>
              </a:outerShdw>
            </a:effectLst>
          </p:spPr>
          <p:txBody>
            <a:bodyPr>
              <a:prstTxWarp prst="textNoShape">
                <a:avLst/>
              </a:prstTxWarp>
              <a:spAutoFit/>
            </a:bodyPr>
            <a:lstStyle/>
            <a:p>
              <a:pPr algn="ctr">
                <a:defRPr/>
              </a:pPr>
              <a:r>
                <a:rPr lang="en-US" sz="4400" dirty="0" smtClean="0">
                  <a:solidFill>
                    <a:srgbClr val="FFF713"/>
                  </a:solidFill>
                  <a:effectLst>
                    <a:outerShdw blurRad="38100" dist="38100" dir="2700000" algn="tl">
                      <a:srgbClr val="DDDDDD"/>
                    </a:outerShdw>
                  </a:effectLst>
                  <a:latin typeface="Times" pitchFamily="-106" charset="0"/>
                </a:rPr>
                <a:t>	</a:t>
              </a:r>
              <a:r>
                <a:rPr lang="en-US" sz="4400" dirty="0" smtClean="0">
                  <a:solidFill>
                    <a:srgbClr val="FFE66E"/>
                  </a:solidFill>
                  <a:effectLst>
                    <a:outerShdw dist="38100" dir="2700000" algn="tl" rotWithShape="0">
                      <a:schemeClr val="tx1">
                        <a:alpha val="43000"/>
                      </a:schemeClr>
                    </a:outerShdw>
                  </a:effectLst>
                  <a:latin typeface="Trebuchet MS" pitchFamily="-106" charset="0"/>
                </a:rPr>
                <a:t>Discoveries </a:t>
              </a:r>
            </a:p>
            <a:p>
              <a:pPr algn="ctr">
                <a:defRPr/>
              </a:pPr>
              <a:r>
                <a:rPr lang="en-US" sz="4400" dirty="0" smtClean="0">
                  <a:solidFill>
                    <a:srgbClr val="FFE66E"/>
                  </a:solidFill>
                  <a:effectLst>
                    <a:outerShdw dist="38100" dir="2700000" algn="tl" rotWithShape="0">
                      <a:schemeClr val="tx1">
                        <a:alpha val="43000"/>
                      </a:schemeClr>
                    </a:outerShdw>
                  </a:effectLst>
                  <a:latin typeface="Trebuchet MS" pitchFamily="-106" charset="0"/>
                </a:rPr>
                <a:t>at the Large </a:t>
              </a:r>
              <a:r>
                <a:rPr lang="en-US" sz="4400" dirty="0" err="1" smtClean="0">
                  <a:solidFill>
                    <a:srgbClr val="FFE66E"/>
                  </a:solidFill>
                  <a:effectLst>
                    <a:outerShdw dist="38100" dir="2700000" algn="tl" rotWithShape="0">
                      <a:schemeClr val="tx1">
                        <a:alpha val="43000"/>
                      </a:schemeClr>
                    </a:outerShdw>
                  </a:effectLst>
                  <a:latin typeface="Trebuchet MS" pitchFamily="-106" charset="0"/>
                </a:rPr>
                <a:t>Hadron</a:t>
              </a:r>
              <a:r>
                <a:rPr lang="en-US" sz="4400" dirty="0" smtClean="0">
                  <a:solidFill>
                    <a:srgbClr val="FFE66E"/>
                  </a:solidFill>
                  <a:effectLst>
                    <a:outerShdw dist="38100" dir="2700000" algn="tl" rotWithShape="0">
                      <a:schemeClr val="tx1">
                        <a:alpha val="43000"/>
                      </a:schemeClr>
                    </a:outerShdw>
                  </a:effectLst>
                  <a:latin typeface="Trebuchet MS" pitchFamily="-106" charset="0"/>
                </a:rPr>
                <a:t> Collider</a:t>
              </a:r>
              <a:endParaRPr lang="en-US" sz="4400" dirty="0">
                <a:solidFill>
                  <a:srgbClr val="FFE66E"/>
                </a:solidFill>
                <a:effectLst>
                  <a:outerShdw dist="38100" dir="2700000" algn="tl" rotWithShape="0">
                    <a:schemeClr val="tx1">
                      <a:alpha val="43000"/>
                    </a:schemeClr>
                  </a:outerShdw>
                </a:effectLst>
                <a:latin typeface="Trebuchet MS" pitchFamily="-106" charset="0"/>
              </a:endParaRPr>
            </a:p>
          </p:txBody>
        </p:sp>
        <p:sp>
          <p:nvSpPr>
            <p:cNvPr id="7" name="Rectangle 6"/>
            <p:cNvSpPr/>
            <p:nvPr/>
          </p:nvSpPr>
          <p:spPr bwMode="auto">
            <a:xfrm>
              <a:off x="16933" y="16933"/>
              <a:ext cx="3911600" cy="812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8" name="Rectangle 7"/>
            <p:cNvSpPr/>
            <p:nvPr/>
          </p:nvSpPr>
          <p:spPr bwMode="auto">
            <a:xfrm>
              <a:off x="16933" y="778933"/>
              <a:ext cx="2912533"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1" name="Rectangle 10"/>
            <p:cNvSpPr/>
            <p:nvPr/>
          </p:nvSpPr>
          <p:spPr bwMode="auto">
            <a:xfrm>
              <a:off x="254000" y="6536267"/>
              <a:ext cx="2912533"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5" name="Rectangle 14"/>
            <p:cNvSpPr/>
            <p:nvPr/>
          </p:nvSpPr>
          <p:spPr bwMode="auto">
            <a:xfrm>
              <a:off x="6553201" y="6502400"/>
              <a:ext cx="3352800" cy="3386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6" name="Rectangle 15"/>
            <p:cNvSpPr/>
            <p:nvPr/>
          </p:nvSpPr>
          <p:spPr bwMode="auto">
            <a:xfrm>
              <a:off x="9110134" y="4148667"/>
              <a:ext cx="778933" cy="321733"/>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auto">
          <a:xfrm>
            <a:off x="647702" y="4191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3" name="Rectangle 12"/>
          <p:cNvSpPr/>
          <p:nvPr/>
        </p:nvSpPr>
        <p:spPr bwMode="auto">
          <a:xfrm>
            <a:off x="762002" y="56769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4" name="Rectangle 13"/>
          <p:cNvSpPr/>
          <p:nvPr/>
        </p:nvSpPr>
        <p:spPr bwMode="auto">
          <a:xfrm>
            <a:off x="7023101" y="18542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1" name="TextBox 10"/>
          <p:cNvSpPr txBox="1"/>
          <p:nvPr/>
        </p:nvSpPr>
        <p:spPr>
          <a:xfrm>
            <a:off x="800100" y="228600"/>
            <a:ext cx="2040868" cy="738664"/>
          </a:xfrm>
          <a:prstGeom prst="rect">
            <a:avLst/>
          </a:prstGeom>
          <a:noFill/>
        </p:spPr>
        <p:txBody>
          <a:bodyPr wrap="none" rtlCol="0">
            <a:spAutoFit/>
          </a:bodyPr>
          <a:lstStyle/>
          <a:p>
            <a:r>
              <a:rPr lang="en-US" sz="4200" dirty="0" smtClean="0">
                <a:solidFill>
                  <a:schemeClr val="bg1"/>
                </a:solidFill>
                <a:latin typeface="Arial"/>
              </a:rPr>
              <a:t>Quarks</a:t>
            </a:r>
            <a:endParaRPr lang="en-US" sz="4200" dirty="0">
              <a:solidFill>
                <a:schemeClr val="bg1"/>
              </a:solidFill>
              <a:latin typeface="Arial"/>
            </a:endParaRPr>
          </a:p>
        </p:txBody>
      </p:sp>
      <p:sp>
        <p:nvSpPr>
          <p:cNvPr id="15" name="TextBox 14"/>
          <p:cNvSpPr txBox="1"/>
          <p:nvPr/>
        </p:nvSpPr>
        <p:spPr>
          <a:xfrm>
            <a:off x="850902" y="5664200"/>
            <a:ext cx="2279140" cy="738664"/>
          </a:xfrm>
          <a:prstGeom prst="rect">
            <a:avLst/>
          </a:prstGeom>
          <a:noFill/>
        </p:spPr>
        <p:txBody>
          <a:bodyPr wrap="none" rtlCol="0">
            <a:spAutoFit/>
          </a:bodyPr>
          <a:lstStyle/>
          <a:p>
            <a:r>
              <a:rPr lang="en-US" sz="4200" dirty="0" smtClean="0">
                <a:solidFill>
                  <a:schemeClr val="bg1"/>
                </a:solidFill>
                <a:latin typeface="Arial"/>
              </a:rPr>
              <a:t>Leptons</a:t>
            </a:r>
            <a:endParaRPr lang="en-US" sz="4200" dirty="0">
              <a:solidFill>
                <a:schemeClr val="bg1"/>
              </a:solidFill>
              <a:latin typeface="Arial"/>
            </a:endParaRPr>
          </a:p>
        </p:txBody>
      </p:sp>
      <p:sp>
        <p:nvSpPr>
          <p:cNvPr id="16" name="TextBox 15"/>
          <p:cNvSpPr txBox="1"/>
          <p:nvPr/>
        </p:nvSpPr>
        <p:spPr>
          <a:xfrm>
            <a:off x="5524527" y="1587500"/>
            <a:ext cx="3777672" cy="738664"/>
          </a:xfrm>
          <a:prstGeom prst="rect">
            <a:avLst/>
          </a:prstGeom>
          <a:noFill/>
        </p:spPr>
        <p:txBody>
          <a:bodyPr wrap="none" rtlCol="0">
            <a:spAutoFit/>
          </a:bodyPr>
          <a:lstStyle/>
          <a:p>
            <a:r>
              <a:rPr lang="en-US" sz="4200" dirty="0" smtClean="0">
                <a:solidFill>
                  <a:schemeClr val="bg1"/>
                </a:solidFill>
                <a:latin typeface="Arial"/>
              </a:rPr>
              <a:t>Force carriers</a:t>
            </a:r>
            <a:endParaRPr lang="en-US" sz="4200" dirty="0">
              <a:solidFill>
                <a:schemeClr val="bg1"/>
              </a:solidFill>
              <a:latin typeface="Arial"/>
            </a:endParaRPr>
          </a:p>
        </p:txBody>
      </p:sp>
      <p:sp>
        <p:nvSpPr>
          <p:cNvPr id="18" name="TextBox 17"/>
          <p:cNvSpPr txBox="1"/>
          <p:nvPr/>
        </p:nvSpPr>
        <p:spPr>
          <a:xfrm>
            <a:off x="4694767" y="5461003"/>
            <a:ext cx="4609242" cy="800219"/>
          </a:xfrm>
          <a:prstGeom prst="rect">
            <a:avLst/>
          </a:prstGeom>
          <a:noFill/>
        </p:spPr>
        <p:txBody>
          <a:bodyPr wrap="none" rtlCol="0">
            <a:spAutoFit/>
          </a:bodyPr>
          <a:lstStyle/>
          <a:p>
            <a:r>
              <a:rPr lang="en-US" sz="4600" dirty="0" smtClean="0">
                <a:solidFill>
                  <a:srgbClr val="FFD544"/>
                </a:solidFill>
                <a:latin typeface="Arial"/>
              </a:rPr>
              <a:t>Standard Model</a:t>
            </a:r>
            <a:endParaRPr lang="en-US" sz="4600" dirty="0">
              <a:solidFill>
                <a:srgbClr val="FFD544"/>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11</a:t>
            </a:fld>
            <a:endParaRPr lang="en-US" b="0" i="0">
              <a:latin typeface="Arial" charset="0"/>
            </a:endParaRPr>
          </a:p>
        </p:txBody>
      </p:sp>
      <p:sp>
        <p:nvSpPr>
          <p:cNvPr id="22534" name="Rectangle 14"/>
          <p:cNvSpPr>
            <a:spLocks noChangeArrowheads="1"/>
          </p:cNvSpPr>
          <p:nvPr/>
        </p:nvSpPr>
        <p:spPr bwMode="auto">
          <a:xfrm>
            <a:off x="5651498" y="4593143"/>
            <a:ext cx="988171" cy="400110"/>
          </a:xfrm>
          <a:prstGeom prst="rect">
            <a:avLst/>
          </a:prstGeom>
          <a:solidFill>
            <a:srgbClr val="FF0000"/>
          </a:solidFill>
          <a:ln w="9525">
            <a:noFill/>
            <a:miter lim="800000"/>
            <a:headEnd/>
            <a:tailEnd/>
          </a:ln>
        </p:spPr>
        <p:txBody>
          <a:bodyPr wrap="none">
            <a:prstTxWarp prst="textNoShape">
              <a:avLst/>
            </a:prstTxWarp>
            <a:spAutoFit/>
          </a:bodyPr>
          <a:lstStyle/>
          <a:p>
            <a:r>
              <a:rPr lang="en-GB" sz="2000" dirty="0">
                <a:solidFill>
                  <a:srgbClr val="FFFF00"/>
                </a:solidFill>
                <a:latin typeface="Trebuchet MS"/>
              </a:rPr>
              <a:t>Proton</a:t>
            </a:r>
            <a:endParaRPr lang="en-US" sz="2000" dirty="0">
              <a:solidFill>
                <a:srgbClr val="F2A520"/>
              </a:solidFill>
              <a:latin typeface="Trebuchet MS"/>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err="1" smtClean="0">
                <a:latin typeface="Trebuchet MS"/>
              </a:rPr>
              <a:t>What</a:t>
            </a:r>
            <a:r>
              <a:rPr lang="de-DE" dirty="0" smtClean="0">
                <a:latin typeface="Trebuchet MS"/>
              </a:rPr>
              <a:t> </a:t>
            </a:r>
            <a:r>
              <a:rPr lang="de-DE" dirty="0" err="1" smtClean="0">
                <a:latin typeface="Trebuchet MS"/>
              </a:rPr>
              <a:t>is</a:t>
            </a:r>
            <a:r>
              <a:rPr lang="de-DE" dirty="0" smtClean="0">
                <a:latin typeface="Trebuchet MS"/>
              </a:rPr>
              <a:t> matter </a:t>
            </a:r>
            <a:r>
              <a:rPr lang="de-DE" dirty="0" err="1" smtClean="0">
                <a:latin typeface="Trebuchet MS"/>
              </a:rPr>
              <a:t>made</a:t>
            </a:r>
            <a:r>
              <a:rPr lang="de-DE" dirty="0" smtClean="0">
                <a:latin typeface="Trebuchet MS"/>
              </a:rPr>
              <a:t> of?</a:t>
            </a:r>
            <a:endParaRPr lang="de-DE" dirty="0">
              <a:latin typeface="Trebuchet MS"/>
            </a:endParaRPr>
          </a:p>
        </p:txBody>
      </p:sp>
      <p:pic>
        <p:nvPicPr>
          <p:cNvPr id="22539" name="Picture 10"/>
          <p:cNvPicPr>
            <a:picLocks noChangeAspect="1" noChangeArrowheads="1"/>
          </p:cNvPicPr>
          <p:nvPr/>
        </p:nvPicPr>
        <p:blipFill>
          <a:blip r:embed="rId3"/>
          <a:srcRect/>
          <a:stretch>
            <a:fillRect/>
          </a:stretch>
        </p:blipFill>
        <p:spPr bwMode="auto">
          <a:xfrm>
            <a:off x="600083" y="1579022"/>
            <a:ext cx="4086226" cy="4665663"/>
          </a:xfrm>
          <a:prstGeom prst="rect">
            <a:avLst/>
          </a:prstGeom>
          <a:noFill/>
          <a:ln w="9525">
            <a:noFill/>
            <a:miter lim="800000"/>
            <a:headEnd/>
            <a:tailEnd/>
          </a:ln>
        </p:spPr>
      </p:pic>
      <p:sp>
        <p:nvSpPr>
          <p:cNvPr id="22540" name="Text Box 20"/>
          <p:cNvSpPr txBox="1">
            <a:spLocks noChangeArrowheads="1"/>
          </p:cNvSpPr>
          <p:nvPr/>
        </p:nvSpPr>
        <p:spPr bwMode="auto">
          <a:xfrm>
            <a:off x="798520" y="1733010"/>
            <a:ext cx="3725863" cy="822325"/>
          </a:xfrm>
          <a:prstGeom prst="rect">
            <a:avLst/>
          </a:prstGeom>
          <a:solidFill>
            <a:schemeClr val="tx1"/>
          </a:solidFill>
          <a:ln w="9525">
            <a:noFill/>
            <a:miter lim="800000"/>
            <a:headEnd/>
            <a:tailEnd/>
          </a:ln>
        </p:spPr>
        <p:txBody>
          <a:bodyPr>
            <a:prstTxWarp prst="textNoShape">
              <a:avLst/>
            </a:prstTxWarp>
            <a:spAutoFit/>
          </a:bodyPr>
          <a:lstStyle/>
          <a:p>
            <a:pPr algn="ctr">
              <a:lnSpc>
                <a:spcPct val="75000"/>
              </a:lnSpc>
            </a:pPr>
            <a:r>
              <a:rPr lang="en-US" sz="3200" dirty="0">
                <a:solidFill>
                  <a:srgbClr val="FF8000"/>
                </a:solidFill>
              </a:rPr>
              <a:t>ELEMENTAR-</a:t>
            </a:r>
          </a:p>
          <a:p>
            <a:pPr algn="ctr">
              <a:lnSpc>
                <a:spcPct val="75000"/>
              </a:lnSpc>
            </a:pPr>
            <a:r>
              <a:rPr lang="en-US" sz="3200" dirty="0">
                <a:solidFill>
                  <a:srgbClr val="FF8000"/>
                </a:solidFill>
              </a:rPr>
              <a:t>TEILCHEN</a:t>
            </a:r>
          </a:p>
        </p:txBody>
      </p:sp>
      <p:sp>
        <p:nvSpPr>
          <p:cNvPr id="22541" name="Rectangle 21"/>
          <p:cNvSpPr>
            <a:spLocks noChangeArrowheads="1"/>
          </p:cNvSpPr>
          <p:nvPr/>
        </p:nvSpPr>
        <p:spPr bwMode="auto">
          <a:xfrm>
            <a:off x="579445" y="5739249"/>
            <a:ext cx="8259755" cy="830997"/>
          </a:xfrm>
          <a:prstGeom prst="rect">
            <a:avLst/>
          </a:prstGeom>
          <a:solidFill>
            <a:schemeClr val="tx1"/>
          </a:solidFill>
          <a:ln w="9525">
            <a:noFill/>
            <a:miter lim="800000"/>
            <a:headEnd/>
            <a:tailEnd/>
          </a:ln>
        </p:spPr>
        <p:txBody>
          <a:bodyPr wrap="square">
            <a:prstTxWarp prst="textNoShape">
              <a:avLst/>
            </a:prstTxWarp>
            <a:spAutoFit/>
          </a:bodyPr>
          <a:lstStyle/>
          <a:p>
            <a:r>
              <a:rPr lang="en-GB" sz="1800" dirty="0" smtClean="0">
                <a:solidFill>
                  <a:srgbClr val="F2A520"/>
                </a:solidFill>
                <a:latin typeface="Trebuchet MS"/>
              </a:rPr>
              <a:t> </a:t>
            </a:r>
            <a:r>
              <a:rPr lang="en-GB" sz="2400" b="0" dirty="0" smtClean="0">
                <a:solidFill>
                  <a:srgbClr val="F2A520"/>
                </a:solidFill>
                <a:latin typeface="Trebuchet MS"/>
              </a:rPr>
              <a:t>3 generations of matter particles (leptons, quarks, which</a:t>
            </a:r>
          </a:p>
          <a:p>
            <a:r>
              <a:rPr lang="en-GB" sz="2400" b="0" dirty="0" smtClean="0">
                <a:solidFill>
                  <a:srgbClr val="F2A520"/>
                </a:solidFill>
                <a:latin typeface="Trebuchet MS"/>
              </a:rPr>
              <a:t> are “fermions”: particles with half-integer spin)</a:t>
            </a:r>
            <a:endParaRPr lang="en-US" sz="2200" dirty="0">
              <a:solidFill>
                <a:srgbClr val="F2A520"/>
              </a:solidFill>
              <a:latin typeface="Trebuchet MS"/>
            </a:endParaRPr>
          </a:p>
        </p:txBody>
      </p:sp>
      <p:sp>
        <p:nvSpPr>
          <p:cNvPr id="20" name="Rectangle 19"/>
          <p:cNvSpPr/>
          <p:nvPr/>
        </p:nvSpPr>
        <p:spPr bwMode="auto">
          <a:xfrm>
            <a:off x="1117607" y="2523055"/>
            <a:ext cx="1066800" cy="3268133"/>
          </a:xfrm>
          <a:prstGeom prst="rect">
            <a:avLst/>
          </a:prstGeom>
          <a:noFill/>
          <a:ln w="50800" cap="flat" cmpd="sng" algn="ctr">
            <a:solidFill>
              <a:srgbClr val="B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4588940" y="1507056"/>
            <a:ext cx="152400" cy="431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4"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5"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pic>
        <p:nvPicPr>
          <p:cNvPr id="27" name="Picture 26" descr="proton.jpg"/>
          <p:cNvPicPr>
            <a:picLocks noChangeAspect="1"/>
          </p:cNvPicPr>
          <p:nvPr/>
        </p:nvPicPr>
        <p:blipFill>
          <a:blip r:embed="rId4"/>
          <a:stretch>
            <a:fillRect/>
          </a:stretch>
        </p:blipFill>
        <p:spPr>
          <a:xfrm>
            <a:off x="4910667" y="3124962"/>
            <a:ext cx="2287117" cy="2463048"/>
          </a:xfrm>
          <a:prstGeom prst="rect">
            <a:avLst/>
          </a:prstGeom>
        </p:spPr>
      </p:pic>
      <p:pic>
        <p:nvPicPr>
          <p:cNvPr id="28" name="Picture 27" descr="neutron.jpg"/>
          <p:cNvPicPr>
            <a:picLocks noChangeAspect="1"/>
          </p:cNvPicPr>
          <p:nvPr/>
        </p:nvPicPr>
        <p:blipFill>
          <a:blip r:embed="rId5"/>
          <a:stretch>
            <a:fillRect/>
          </a:stretch>
        </p:blipFill>
        <p:spPr>
          <a:xfrm>
            <a:off x="6947535" y="3113168"/>
            <a:ext cx="2298065" cy="2474840"/>
          </a:xfrm>
          <a:prstGeom prst="rect">
            <a:avLst/>
          </a:prstGeom>
        </p:spPr>
      </p:pic>
      <p:sp>
        <p:nvSpPr>
          <p:cNvPr id="21" name="TextBox 20"/>
          <p:cNvSpPr txBox="1"/>
          <p:nvPr/>
        </p:nvSpPr>
        <p:spPr>
          <a:xfrm>
            <a:off x="863603" y="939800"/>
            <a:ext cx="8263465" cy="1569660"/>
          </a:xfrm>
          <a:prstGeom prst="rect">
            <a:avLst/>
          </a:prstGeom>
          <a:solidFill>
            <a:schemeClr val="tx1"/>
          </a:solidFill>
        </p:spPr>
        <p:txBody>
          <a:bodyPr wrap="square" rtlCol="0">
            <a:spAutoFit/>
          </a:bodyPr>
          <a:lstStyle/>
          <a:p>
            <a:pPr algn="just"/>
            <a:r>
              <a:rPr lang="en-US" sz="2400" b="0" dirty="0" smtClean="0">
                <a:solidFill>
                  <a:srgbClr val="FFED94"/>
                </a:solidFill>
                <a:latin typeface="Trebuchet MS"/>
              </a:rPr>
              <a:t>Only the first generation of quarks and leptons makes up ordinary matter. The other generations existed only shortly after the Big Bang. Today they are only present in cosmic rays or are briefly recreated in accelerators. </a:t>
            </a:r>
            <a:endParaRPr lang="en-US" sz="2400" b="0" dirty="0">
              <a:solidFill>
                <a:srgbClr val="FFED94"/>
              </a:solidFill>
              <a:latin typeface="Trebuchet MS"/>
            </a:endParaRPr>
          </a:p>
        </p:txBody>
      </p:sp>
      <p:sp>
        <p:nvSpPr>
          <p:cNvPr id="29"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1700" y="4140200"/>
            <a:ext cx="5897033" cy="1587500"/>
          </a:xfrm>
          <a:solidFill>
            <a:schemeClr val="tx1">
              <a:alpha val="53000"/>
            </a:schemeClr>
          </a:solidFill>
        </p:spPr>
        <p:txBody>
          <a:bodyPr/>
          <a:lstStyle/>
          <a:p>
            <a:r>
              <a:rPr lang="en-US" sz="3600" dirty="0" smtClean="0">
                <a:solidFill>
                  <a:schemeClr val="tx1"/>
                </a:solidFill>
              </a:rPr>
              <a:t>The LHC is a time machine, just like telescopes and space probes!</a:t>
            </a:r>
            <a:endParaRPr lang="en-US" sz="3600" dirty="0">
              <a:solidFill>
                <a:schemeClr val="tx1"/>
              </a:solidFill>
            </a:endParaRPr>
          </a:p>
        </p:txBody>
      </p:sp>
      <p:sp>
        <p:nvSpPr>
          <p:cNvPr id="7" name="Rectangle 23"/>
          <p:cNvSpPr>
            <a:spLocks noGrp="1" noChangeArrowheads="1"/>
          </p:cNvSpPr>
          <p:nvPr>
            <p:ph type="sldNum" sz="quarter" idx="4294967295"/>
          </p:nvPr>
        </p:nvSpPr>
        <p:spPr bwMode="auto">
          <a:xfrm>
            <a:off x="4911725" y="6603999"/>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12</a:t>
            </a:fld>
            <a:endParaRPr lang="en-US" b="0"/>
          </a:p>
        </p:txBody>
      </p:sp>
      <p:sp>
        <p:nvSpPr>
          <p:cNvPr id="8" name="Date Placeholder 7"/>
          <p:cNvSpPr>
            <a:spLocks noGrp="1"/>
          </p:cNvSpPr>
          <p:nvPr>
            <p:ph type="dt" sz="half" idx="10"/>
          </p:nvPr>
        </p:nvSpPr>
        <p:spPr>
          <a:xfrm>
            <a:off x="431800" y="6603999"/>
            <a:ext cx="2146300" cy="304800"/>
          </a:xfrm>
        </p:spPr>
        <p:txBody>
          <a:bodyPr/>
          <a:lstStyle/>
          <a:p>
            <a:pPr algn="l">
              <a:defRPr/>
            </a:pPr>
            <a:r>
              <a:rPr lang="de-CH" sz="1000" i="1" dirty="0" smtClean="0">
                <a:solidFill>
                  <a:schemeClr val="tx1"/>
                </a:solidFill>
                <a:latin typeface="Arial"/>
              </a:rPr>
              <a:t>C.-E. Wulz</a:t>
            </a:r>
            <a:endParaRPr lang="en-US" sz="1000" b="0" i="1" dirty="0">
              <a:solidFill>
                <a:schemeClr val="tx1"/>
              </a:solidFill>
              <a:latin typeface="Arial"/>
            </a:endParaRPr>
          </a:p>
        </p:txBody>
      </p:sp>
      <p:sp>
        <p:nvSpPr>
          <p:cNvPr id="9" name="Rectangle 24"/>
          <p:cNvSpPr>
            <a:spLocks noChangeArrowheads="1"/>
          </p:cNvSpPr>
          <p:nvPr/>
        </p:nvSpPr>
        <p:spPr bwMode="auto">
          <a:xfrm>
            <a:off x="8360819" y="6587066"/>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ESA, Sep. 2012</a:t>
            </a:r>
            <a:endParaRPr lang="en-US" sz="1000" b="0"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13</a:t>
            </a:fld>
            <a:endParaRPr lang="en-US" b="0" i="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Force </a:t>
            </a:r>
            <a:r>
              <a:rPr lang="de-DE" dirty="0" err="1" smtClean="0">
                <a:latin typeface="Trebuchet MS"/>
              </a:rPr>
              <a:t>carrier</a:t>
            </a:r>
            <a:r>
              <a:rPr lang="de-DE" dirty="0" smtClean="0">
                <a:latin typeface="Trebuchet MS"/>
              </a:rPr>
              <a:t> </a:t>
            </a:r>
            <a:r>
              <a:rPr lang="de-DE" dirty="0" err="1" smtClean="0">
                <a:latin typeface="Trebuchet MS"/>
              </a:rPr>
              <a:t>particles</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9" name="TextBox 18"/>
          <p:cNvSpPr txBox="1"/>
          <p:nvPr/>
        </p:nvSpPr>
        <p:spPr>
          <a:xfrm>
            <a:off x="1075266" y="5614304"/>
            <a:ext cx="8106834" cy="523220"/>
          </a:xfrm>
          <a:prstGeom prst="rect">
            <a:avLst/>
          </a:prstGeom>
          <a:solidFill>
            <a:schemeClr val="tx1"/>
          </a:solidFill>
        </p:spPr>
        <p:txBody>
          <a:bodyPr wrap="square" rtlCol="0">
            <a:spAutoFit/>
          </a:bodyPr>
          <a:lstStyle/>
          <a:p>
            <a:pPr algn="just"/>
            <a:r>
              <a:rPr lang="en-US" sz="2800" b="0" dirty="0" smtClean="0">
                <a:solidFill>
                  <a:srgbClr val="FF0000"/>
                </a:solidFill>
                <a:latin typeface="Trebuchet MS"/>
              </a:rPr>
              <a:t>Forces are created by the exchange of particles.</a:t>
            </a:r>
            <a:endParaRPr lang="en-US" sz="2800" b="0" dirty="0">
              <a:solidFill>
                <a:srgbClr val="FF0000"/>
              </a:solidFill>
              <a:latin typeface="Trebuchet M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grpSp>
        <p:nvGrpSpPr>
          <p:cNvPr id="18" name="Group 17"/>
          <p:cNvGrpSpPr/>
          <p:nvPr/>
        </p:nvGrpSpPr>
        <p:grpSpPr>
          <a:xfrm>
            <a:off x="1573808" y="1225625"/>
            <a:ext cx="5081984" cy="4166583"/>
            <a:chOff x="2961349" y="1632028"/>
            <a:chExt cx="5081984" cy="4166583"/>
          </a:xfrm>
        </p:grpSpPr>
        <p:pic>
          <p:nvPicPr>
            <p:cNvPr id="10" name="Picture 9" descr="bosonexchange.jpg"/>
            <p:cNvPicPr>
              <a:picLocks noChangeAspect="1"/>
            </p:cNvPicPr>
            <p:nvPr/>
          </p:nvPicPr>
          <p:blipFill>
            <a:blip r:embed="rId3"/>
            <a:srcRect t="12918" b="23991"/>
            <a:stretch>
              <a:fillRect/>
            </a:stretch>
          </p:blipFill>
          <p:spPr>
            <a:xfrm>
              <a:off x="2961349" y="1632028"/>
              <a:ext cx="5081984" cy="4166583"/>
            </a:xfrm>
            <a:prstGeom prst="rect">
              <a:avLst/>
            </a:prstGeom>
          </p:spPr>
        </p:pic>
        <p:sp>
          <p:nvSpPr>
            <p:cNvPr id="14" name="Rectangle 13"/>
            <p:cNvSpPr/>
            <p:nvPr/>
          </p:nvSpPr>
          <p:spPr bwMode="auto">
            <a:xfrm>
              <a:off x="3014133" y="4114800"/>
              <a:ext cx="220134" cy="3894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5" name="Rectangle 14"/>
            <p:cNvSpPr/>
            <p:nvPr/>
          </p:nvSpPr>
          <p:spPr bwMode="auto">
            <a:xfrm>
              <a:off x="3369733" y="1930400"/>
              <a:ext cx="897467" cy="338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6" name="Rectangle 15"/>
            <p:cNvSpPr/>
            <p:nvPr/>
          </p:nvSpPr>
          <p:spPr bwMode="auto">
            <a:xfrm>
              <a:off x="6587067" y="1964266"/>
              <a:ext cx="914400" cy="338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2" name="TextBox 11"/>
            <p:cNvSpPr txBox="1"/>
            <p:nvPr/>
          </p:nvSpPr>
          <p:spPr>
            <a:xfrm rot="16200000">
              <a:off x="6942669" y="3581421"/>
              <a:ext cx="1676399" cy="400110"/>
            </a:xfrm>
            <a:prstGeom prst="rect">
              <a:avLst/>
            </a:prstGeom>
            <a:noFill/>
          </p:spPr>
          <p:txBody>
            <a:bodyPr wrap="square" rtlCol="0">
              <a:spAutoFit/>
            </a:bodyPr>
            <a:lstStyle/>
            <a:p>
              <a:pPr algn="just"/>
              <a:r>
                <a:rPr lang="en-US" sz="2000" b="0" dirty="0" smtClean="0">
                  <a:solidFill>
                    <a:schemeClr val="tx1"/>
                  </a:solidFill>
                  <a:latin typeface="Trebuchet MS"/>
                </a:rPr>
                <a:t>L.J. Curtis</a:t>
              </a:r>
              <a:endParaRPr lang="en-US" sz="2000" b="0" dirty="0">
                <a:solidFill>
                  <a:schemeClr val="tx1"/>
                </a:solidFill>
                <a:latin typeface="Trebuchet MS"/>
              </a:endParaRPr>
            </a:p>
          </p:txBody>
        </p:sp>
      </p:grpSp>
      <p:grpSp>
        <p:nvGrpSpPr>
          <p:cNvPr id="37" name="Group 36"/>
          <p:cNvGrpSpPr/>
          <p:nvPr/>
        </p:nvGrpSpPr>
        <p:grpSpPr>
          <a:xfrm>
            <a:off x="7518400" y="1794933"/>
            <a:ext cx="965200" cy="2803103"/>
            <a:chOff x="7518400" y="1794933"/>
            <a:chExt cx="965200" cy="2803103"/>
          </a:xfrm>
        </p:grpSpPr>
        <p:pic>
          <p:nvPicPr>
            <p:cNvPr id="24" name="Picture 10"/>
            <p:cNvPicPr>
              <a:picLocks noChangeAspect="1" noChangeArrowheads="1"/>
            </p:cNvPicPr>
            <p:nvPr/>
          </p:nvPicPr>
          <p:blipFill>
            <a:blip r:embed="rId4"/>
            <a:srcRect l="70866" t="25469" r="13780" b="17510"/>
            <a:stretch>
              <a:fillRect/>
            </a:stretch>
          </p:blipFill>
          <p:spPr bwMode="auto">
            <a:xfrm>
              <a:off x="7610699" y="1937530"/>
              <a:ext cx="627365" cy="2660506"/>
            </a:xfrm>
            <a:prstGeom prst="rect">
              <a:avLst/>
            </a:prstGeom>
            <a:noFill/>
            <a:ln w="9525">
              <a:noFill/>
              <a:miter lim="800000"/>
              <a:headEnd/>
              <a:tailEnd/>
            </a:ln>
          </p:spPr>
        </p:pic>
        <p:sp>
          <p:nvSpPr>
            <p:cNvPr id="36" name="Rectangle 35"/>
            <p:cNvSpPr/>
            <p:nvPr/>
          </p:nvSpPr>
          <p:spPr bwMode="auto">
            <a:xfrm>
              <a:off x="7518400" y="1794933"/>
              <a:ext cx="965200" cy="33866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0" name="TextBox 19"/>
          <p:cNvSpPr txBox="1"/>
          <p:nvPr/>
        </p:nvSpPr>
        <p:spPr>
          <a:xfrm>
            <a:off x="6925734" y="1529136"/>
            <a:ext cx="2607733" cy="523220"/>
          </a:xfrm>
          <a:prstGeom prst="rect">
            <a:avLst/>
          </a:prstGeom>
          <a:solidFill>
            <a:schemeClr val="tx1"/>
          </a:solidFill>
        </p:spPr>
        <p:txBody>
          <a:bodyPr wrap="square" rtlCol="0">
            <a:spAutoFit/>
          </a:bodyPr>
          <a:lstStyle/>
          <a:p>
            <a:pPr algn="just"/>
            <a:r>
              <a:rPr lang="en-US" sz="2800" b="0" dirty="0" smtClean="0">
                <a:solidFill>
                  <a:srgbClr val="27BCFF"/>
                </a:solidFill>
                <a:latin typeface="Trebuchet MS"/>
              </a:rPr>
              <a:t>Gauge bosons</a:t>
            </a:r>
            <a:endParaRPr lang="en-US" sz="2800" b="0" dirty="0">
              <a:solidFill>
                <a:srgbClr val="27BCFF"/>
              </a:solidFill>
              <a:latin typeface="Trebuchet MS"/>
            </a:endParaRPr>
          </a:p>
        </p:txBody>
      </p:sp>
      <p:sp>
        <p:nvSpPr>
          <p:cNvPr id="21"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0537" name="Rectangle 70"/>
          <p:cNvSpPr>
            <a:spLocks noGrp="1" noChangeArrowheads="1"/>
          </p:cNvSpPr>
          <p:nvPr>
            <p:ph type="title"/>
          </p:nvPr>
        </p:nvSpPr>
        <p:spPr>
          <a:xfrm>
            <a:off x="757771" y="1121840"/>
            <a:ext cx="8382000" cy="482600"/>
          </a:xfrm>
        </p:spPr>
        <p:txBody>
          <a:bodyPr/>
          <a:lstStyle/>
          <a:p>
            <a:r>
              <a:rPr lang="en-US" sz="3600" dirty="0" smtClean="0">
                <a:latin typeface="Trebuchet MS"/>
              </a:rPr>
              <a:t>The fundamental forces</a:t>
            </a:r>
            <a:endParaRPr lang="en-US" sz="3600" dirty="0">
              <a:latin typeface="Trebuchet MS"/>
            </a:endParaRPr>
          </a:p>
        </p:txBody>
      </p:sp>
      <p:graphicFrame>
        <p:nvGraphicFramePr>
          <p:cNvPr id="58" name="Table 57"/>
          <p:cNvGraphicFramePr>
            <a:graphicFrameLocks noGrp="1"/>
          </p:cNvGraphicFramePr>
          <p:nvPr/>
        </p:nvGraphicFramePr>
        <p:xfrm>
          <a:off x="1329268" y="2133609"/>
          <a:ext cx="7442200" cy="2525076"/>
        </p:xfrm>
        <a:graphic>
          <a:graphicData uri="http://schemas.openxmlformats.org/drawingml/2006/table">
            <a:tbl>
              <a:tblPr firstRow="1" bandRow="1">
                <a:tableStyleId>{21E4AEA4-8DFA-4A89-87EB-49C32662AFE0}</a:tableStyleId>
              </a:tblPr>
              <a:tblGrid>
                <a:gridCol w="2052796"/>
                <a:gridCol w="1668304"/>
                <a:gridCol w="1860550"/>
                <a:gridCol w="1860550"/>
              </a:tblGrid>
              <a:tr h="761148">
                <a:tc>
                  <a:txBody>
                    <a:bodyPr/>
                    <a:lstStyle/>
                    <a:p>
                      <a:pPr algn="ctr"/>
                      <a:r>
                        <a:rPr lang="en-US" dirty="0" smtClean="0"/>
                        <a:t>FORCE</a:t>
                      </a:r>
                      <a:endParaRPr lang="en-US" dirty="0"/>
                    </a:p>
                  </a:txBody>
                  <a:tcPr/>
                </a:tc>
                <a:tc>
                  <a:txBody>
                    <a:bodyPr/>
                    <a:lstStyle/>
                    <a:p>
                      <a:pPr algn="ctr"/>
                      <a:r>
                        <a:rPr lang="en-US" dirty="0" smtClean="0"/>
                        <a:t>RELATIVE STRENGTH</a:t>
                      </a:r>
                      <a:endParaRPr lang="en-US" dirty="0"/>
                    </a:p>
                  </a:txBody>
                  <a:tcPr/>
                </a:tc>
                <a:tc>
                  <a:txBody>
                    <a:bodyPr/>
                    <a:lstStyle/>
                    <a:p>
                      <a:pPr algn="ctr"/>
                      <a:r>
                        <a:rPr lang="en-US" dirty="0" smtClean="0"/>
                        <a:t>REACH</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MEDIATOR</a:t>
                      </a:r>
                    </a:p>
                    <a:p>
                      <a:pPr algn="ctr"/>
                      <a:endParaRPr lang="en-US" dirty="0"/>
                    </a:p>
                  </a:txBody>
                  <a:tcPr/>
                </a:tc>
              </a:tr>
              <a:tr h="440982">
                <a:tc>
                  <a:txBody>
                    <a:bodyPr/>
                    <a:lstStyle/>
                    <a:p>
                      <a:r>
                        <a:rPr lang="en-US" dirty="0" smtClean="0"/>
                        <a:t>Strong</a:t>
                      </a:r>
                      <a:endParaRPr lang="en-US" dirty="0"/>
                    </a:p>
                  </a:txBody>
                  <a:tcPr/>
                </a:tc>
                <a:tc>
                  <a:txBody>
                    <a:bodyPr/>
                    <a:lstStyle/>
                    <a:p>
                      <a:pPr algn="ctr"/>
                      <a:r>
                        <a:rPr lang="en-US" dirty="0" smtClean="0"/>
                        <a:t>1 </a:t>
                      </a:r>
                      <a:endParaRPr lang="en-US" dirty="0"/>
                    </a:p>
                  </a:txBody>
                  <a:tcPr/>
                </a:tc>
                <a:tc>
                  <a:txBody>
                    <a:bodyPr/>
                    <a:lstStyle/>
                    <a:p>
                      <a:pPr algn="ctr"/>
                      <a:r>
                        <a:rPr lang="en-US" dirty="0" smtClean="0"/>
                        <a:t>10</a:t>
                      </a:r>
                      <a:r>
                        <a:rPr lang="en-US" baseline="30000" dirty="0" smtClean="0"/>
                        <a:t>-15 </a:t>
                      </a:r>
                      <a:r>
                        <a:rPr lang="en-US" dirty="0" err="1" smtClean="0"/>
                        <a:t>m</a:t>
                      </a:r>
                      <a:endParaRPr lang="en-US" dirty="0"/>
                    </a:p>
                  </a:txBody>
                  <a:tcPr/>
                </a:tc>
                <a:tc>
                  <a:txBody>
                    <a:bodyPr/>
                    <a:lstStyle/>
                    <a:p>
                      <a:pPr algn="ctr"/>
                      <a:r>
                        <a:rPr lang="en-US" dirty="0" smtClean="0"/>
                        <a:t>gluons</a:t>
                      </a:r>
                      <a:endParaRPr lang="en-US" dirty="0"/>
                    </a:p>
                  </a:txBody>
                  <a:tcPr/>
                </a:tc>
              </a:tr>
              <a:tr h="440982">
                <a:tc>
                  <a:txBody>
                    <a:bodyPr/>
                    <a:lstStyle/>
                    <a:p>
                      <a:r>
                        <a:rPr lang="en-US" dirty="0" smtClean="0"/>
                        <a:t>Weak</a:t>
                      </a:r>
                      <a:endParaRPr lang="en-US" dirty="0"/>
                    </a:p>
                  </a:txBody>
                  <a:tcPr/>
                </a:tc>
                <a:tc>
                  <a:txBody>
                    <a:bodyPr/>
                    <a:lstStyle/>
                    <a:p>
                      <a:pPr algn="ctr"/>
                      <a:r>
                        <a:rPr lang="en-US" dirty="0" smtClean="0"/>
                        <a:t>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-18 </a:t>
                      </a:r>
                      <a:r>
                        <a:rPr lang="en-US" dirty="0" err="1" smtClean="0"/>
                        <a:t>m</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W,</a:t>
                      </a:r>
                      <a:r>
                        <a:rPr lang="en-US" baseline="0" dirty="0" smtClean="0"/>
                        <a:t> Z</a:t>
                      </a:r>
                      <a:endParaRPr lang="en-US" dirty="0" smtClean="0"/>
                    </a:p>
                  </a:txBody>
                  <a:tcPr/>
                </a:tc>
              </a:tr>
              <a:tr h="440982">
                <a:tc>
                  <a:txBody>
                    <a:bodyPr/>
                    <a:lstStyle/>
                    <a:p>
                      <a:r>
                        <a:rPr lang="en-US" dirty="0" smtClean="0"/>
                        <a:t>Electromagnetic</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-2</a:t>
                      </a:r>
                      <a:endParaRPr lang="en-US" dirty="0"/>
                    </a:p>
                  </a:txBody>
                  <a:tcPr/>
                </a:tc>
                <a:tc>
                  <a:txBody>
                    <a:bodyPr/>
                    <a:lstStyle/>
                    <a:p>
                      <a:pPr algn="ctr"/>
                      <a:r>
                        <a:rPr lang="en-US" dirty="0" smtClean="0"/>
                        <a:t>infinite</a:t>
                      </a:r>
                      <a:endParaRPr lang="en-US" dirty="0"/>
                    </a:p>
                  </a:txBody>
                  <a:tcPr/>
                </a:tc>
                <a:tc>
                  <a:txBody>
                    <a:bodyPr/>
                    <a:lstStyle/>
                    <a:p>
                      <a:pPr algn="ctr"/>
                      <a:r>
                        <a:rPr lang="en-US" dirty="0" smtClean="0"/>
                        <a:t>photon</a:t>
                      </a:r>
                      <a:endParaRPr lang="en-US" dirty="0"/>
                    </a:p>
                  </a:txBody>
                  <a:tcPr/>
                </a:tc>
              </a:tr>
              <a:tr h="440982">
                <a:tc>
                  <a:txBody>
                    <a:bodyPr/>
                    <a:lstStyle/>
                    <a:p>
                      <a:r>
                        <a:rPr lang="en-US" dirty="0" smtClean="0"/>
                        <a:t>Gravitational</a:t>
                      </a:r>
                      <a:endParaRPr lang="en-US" dirty="0"/>
                    </a:p>
                  </a:txBody>
                  <a:tcPr/>
                </a:tc>
                <a:tc>
                  <a:txBody>
                    <a:bodyPr/>
                    <a:lstStyle/>
                    <a:p>
                      <a:pPr algn="ctr"/>
                      <a:r>
                        <a:rPr lang="en-US" dirty="0" smtClean="0"/>
                        <a:t>10</a:t>
                      </a:r>
                      <a:r>
                        <a:rPr lang="en-US" baseline="30000" dirty="0" smtClean="0"/>
                        <a:t>-38 </a:t>
                      </a:r>
                      <a:endParaRPr lang="en-US" dirty="0"/>
                    </a:p>
                  </a:txBody>
                  <a:tcPr/>
                </a:tc>
                <a:tc>
                  <a:txBody>
                    <a:bodyPr/>
                    <a:lstStyle/>
                    <a:p>
                      <a:pPr algn="ctr"/>
                      <a:r>
                        <a:rPr lang="en-US" dirty="0" smtClean="0"/>
                        <a:t>infinite</a:t>
                      </a:r>
                      <a:endParaRPr lang="en-US" dirty="0"/>
                    </a:p>
                  </a:txBody>
                  <a:tcPr/>
                </a:tc>
                <a:tc>
                  <a:txBody>
                    <a:bodyPr/>
                    <a:lstStyle/>
                    <a:p>
                      <a:pPr algn="ctr"/>
                      <a:r>
                        <a:rPr lang="en-US" dirty="0" smtClean="0"/>
                        <a:t>graviton</a:t>
                      </a:r>
                      <a:endParaRPr lang="en-US" dirty="0"/>
                    </a:p>
                  </a:txBody>
                  <a:tcPr/>
                </a:tc>
              </a:tr>
            </a:tbl>
          </a:graphicData>
        </a:graphic>
      </p:graphicFrame>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14</a:t>
            </a:fld>
            <a:endParaRPr lang="en-US" b="0"/>
          </a:p>
        </p:txBody>
      </p:sp>
      <p:pic>
        <p:nvPicPr>
          <p:cNvPr id="6" name="Picture 5" descr="IsaacNewtonapple.JPG"/>
          <p:cNvPicPr>
            <a:picLocks noChangeAspect="1"/>
          </p:cNvPicPr>
          <p:nvPr/>
        </p:nvPicPr>
        <p:blipFill>
          <a:blip r:embed="rId4"/>
          <a:stretch>
            <a:fillRect/>
          </a:stretch>
        </p:blipFill>
        <p:spPr>
          <a:xfrm>
            <a:off x="7164815" y="4775209"/>
            <a:ext cx="1321121" cy="1083732"/>
          </a:xfrm>
          <a:prstGeom prst="rect">
            <a:avLst/>
          </a:prstGeom>
        </p:spPr>
      </p:pic>
      <p:grpSp>
        <p:nvGrpSpPr>
          <p:cNvPr id="7" name="Group 6"/>
          <p:cNvGrpSpPr/>
          <p:nvPr/>
        </p:nvGrpSpPr>
        <p:grpSpPr>
          <a:xfrm>
            <a:off x="1642533" y="4876808"/>
            <a:ext cx="1303867" cy="1117592"/>
            <a:chOff x="5842000" y="2641600"/>
            <a:chExt cx="3835400" cy="3589867"/>
          </a:xfrm>
        </p:grpSpPr>
        <p:pic>
          <p:nvPicPr>
            <p:cNvPr id="8" name="Picture 7" descr="QuarksGluons.jpg"/>
            <p:cNvPicPr>
              <a:picLocks noChangeAspect="1"/>
            </p:cNvPicPr>
            <p:nvPr/>
          </p:nvPicPr>
          <p:blipFill>
            <a:blip r:embed="rId5"/>
            <a:srcRect l="31364" t="2197" b="-11756"/>
            <a:stretch>
              <a:fillRect/>
            </a:stretch>
          </p:blipFill>
          <p:spPr>
            <a:xfrm>
              <a:off x="5842000" y="2641600"/>
              <a:ext cx="3835400" cy="3589867"/>
            </a:xfrm>
            <a:prstGeom prst="rect">
              <a:avLst/>
            </a:prstGeom>
          </p:spPr>
        </p:pic>
        <p:sp>
          <p:nvSpPr>
            <p:cNvPr id="9" name="Rectangle 8"/>
            <p:cNvSpPr/>
            <p:nvPr/>
          </p:nvSpPr>
          <p:spPr bwMode="auto">
            <a:xfrm>
              <a:off x="5842000" y="3318933"/>
              <a:ext cx="406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0" name="Rectangle 9"/>
            <p:cNvSpPr/>
            <p:nvPr/>
          </p:nvSpPr>
          <p:spPr bwMode="auto">
            <a:xfrm>
              <a:off x="5858933" y="4572000"/>
              <a:ext cx="355600" cy="1693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pic>
        <p:nvPicPr>
          <p:cNvPr id="11" name="Picture 10" descr="Radioactive.jpg"/>
          <p:cNvPicPr>
            <a:picLocks noChangeAspect="1"/>
          </p:cNvPicPr>
          <p:nvPr/>
        </p:nvPicPr>
        <p:blipFill>
          <a:blip r:embed="rId6"/>
          <a:stretch>
            <a:fillRect/>
          </a:stretch>
        </p:blipFill>
        <p:spPr>
          <a:xfrm>
            <a:off x="3609238" y="4910674"/>
            <a:ext cx="1017096" cy="982133"/>
          </a:xfrm>
          <a:prstGeom prst="rect">
            <a:avLst/>
          </a:prstGeom>
        </p:spPr>
      </p:pic>
      <p:pic>
        <p:nvPicPr>
          <p:cNvPr id="12" name="Picture 11" descr="electromagnetic.jpg"/>
          <p:cNvPicPr>
            <a:picLocks noChangeAspect="1"/>
          </p:cNvPicPr>
          <p:nvPr/>
        </p:nvPicPr>
        <p:blipFill>
          <a:blip r:embed="rId7"/>
          <a:stretch>
            <a:fillRect/>
          </a:stretch>
        </p:blipFill>
        <p:spPr>
          <a:xfrm rot="5400000">
            <a:off x="5489196" y="4741341"/>
            <a:ext cx="932768" cy="127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p:spPr>
        <p:txBody>
          <a:bodyPr/>
          <a:lstStyle/>
          <a:p>
            <a:r>
              <a:rPr lang="en-US" smtClean="0">
                <a:latin typeface="Arial" charset="0"/>
              </a:rPr>
              <a:t>C.-E. Wulz</a:t>
            </a:r>
            <a:endParaRPr lang="en-US" b="0" i="0" smtClean="0">
              <a:latin typeface="Arial" charset="0"/>
            </a:endParaRPr>
          </a:p>
        </p:txBody>
      </p:sp>
      <p:sp>
        <p:nvSpPr>
          <p:cNvPr id="73731" name="Slide Number Placeholder 3"/>
          <p:cNvSpPr>
            <a:spLocks noGrp="1"/>
          </p:cNvSpPr>
          <p:nvPr>
            <p:ph type="sldNum" sz="quarter" idx="11"/>
          </p:nvPr>
        </p:nvSpPr>
        <p:spPr>
          <a:noFill/>
        </p:spPr>
        <p:txBody>
          <a:bodyPr/>
          <a:lstStyle/>
          <a:p>
            <a:fld id="{5FA027A2-809B-8D4D-9BD1-A558DFD6BC9B}" type="slidenum">
              <a:rPr lang="en-US" smtClean="0">
                <a:solidFill>
                  <a:schemeClr val="bg1"/>
                </a:solidFill>
                <a:latin typeface="Arial" charset="0"/>
              </a:rPr>
              <a:pPr/>
              <a:t>15</a:t>
            </a:fld>
            <a:endParaRPr lang="en-US" b="0" i="0" dirty="0" smtClean="0">
              <a:solidFill>
                <a:schemeClr val="bg1"/>
              </a:solidFill>
              <a:latin typeface="Arial" charset="0"/>
            </a:endParaRPr>
          </a:p>
        </p:txBody>
      </p:sp>
      <p:sp>
        <p:nvSpPr>
          <p:cNvPr id="7" name="Slide Number Placeholder 1"/>
          <p:cNvSpPr>
            <a:spLocks noGrp="1"/>
          </p:cNvSpPr>
          <p:nvPr>
            <p:ph type="sldNum" sz="quarter" idx="4294967295"/>
          </p:nvPr>
        </p:nvSpPr>
        <p:spPr>
          <a:xfrm>
            <a:off x="7099300" y="6248400"/>
            <a:ext cx="2063750" cy="457200"/>
          </a:xfrm>
          <a:prstGeom prst="rect">
            <a:avLst/>
          </a:prstGeom>
          <a:ln>
            <a:solidFill>
              <a:schemeClr val="bg1">
                <a:alpha val="0"/>
              </a:schemeClr>
            </a:solidFill>
          </a:ln>
        </p:spPr>
        <p:txBody>
          <a:bodyPr/>
          <a:lstStyle/>
          <a:p>
            <a:fld id="{3C488B3C-A177-424A-82BD-65A18B8394C2}" type="slidenum">
              <a:rPr lang="en-US" smtClean="0"/>
              <a:pPr/>
              <a:t>15</a:t>
            </a:fld>
            <a:endParaRPr lang="en-US"/>
          </a:p>
        </p:txBody>
      </p:sp>
      <p:pic>
        <p:nvPicPr>
          <p:cNvPr id="13" name="Picture 12"/>
          <p:cNvPicPr>
            <a:picLocks noChangeAspect="1" noChangeArrowheads="1"/>
          </p:cNvPicPr>
          <p:nvPr/>
        </p:nvPicPr>
        <p:blipFill>
          <a:blip r:embed="rId4"/>
          <a:srcRect/>
          <a:stretch>
            <a:fillRect/>
          </a:stretch>
        </p:blipFill>
        <p:spPr bwMode="auto">
          <a:xfrm>
            <a:off x="6739464" y="3767670"/>
            <a:ext cx="2559050" cy="2763149"/>
          </a:xfrm>
          <a:prstGeom prst="rect">
            <a:avLst/>
          </a:prstGeom>
          <a:noFill/>
        </p:spPr>
      </p:pic>
      <p:sp>
        <p:nvSpPr>
          <p:cNvPr id="14" name="Rectangle 13"/>
          <p:cNvSpPr>
            <a:spLocks noChangeArrowheads="1"/>
          </p:cNvSpPr>
          <p:nvPr/>
        </p:nvSpPr>
        <p:spPr bwMode="auto">
          <a:xfrm>
            <a:off x="781070" y="405824"/>
            <a:ext cx="8583074" cy="584776"/>
          </a:xfrm>
          <a:prstGeom prst="rect">
            <a:avLst/>
          </a:prstGeom>
          <a:solidFill>
            <a:srgbClr val="F9812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Discovery </a:t>
            </a:r>
            <a:r>
              <a:rPr lang="en-GB" sz="3200" i="1" dirty="0" smtClean="0">
                <a:solidFill>
                  <a:schemeClr val="bg1"/>
                </a:solidFill>
                <a:effectLst>
                  <a:outerShdw blurRad="38100" dist="38100" dir="2700000" algn="tl">
                    <a:srgbClr val="000000"/>
                  </a:outerShdw>
                </a:effectLst>
                <a:latin typeface="Helvetica" pitchFamily="-109" charset="0"/>
              </a:rPr>
              <a:t>of the</a:t>
            </a:r>
            <a:r>
              <a:rPr lang="en-GB" sz="3200" b="1" i="1" dirty="0" smtClean="0">
                <a:solidFill>
                  <a:schemeClr val="bg1"/>
                </a:solidFill>
                <a:effectLst>
                  <a:outerShdw blurRad="38100" dist="38100" dir="2700000" algn="tl">
                    <a:srgbClr val="000000"/>
                  </a:outerShdw>
                </a:effectLst>
                <a:latin typeface="Helvetica" pitchFamily="-109" charset="0"/>
              </a:rPr>
              <a:t> W and Z at the CERN SPS</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5" name="Rectangle 19"/>
          <p:cNvSpPr>
            <a:spLocks noChangeArrowheads="1"/>
          </p:cNvSpPr>
          <p:nvPr/>
        </p:nvSpPr>
        <p:spPr bwMode="auto">
          <a:xfrm>
            <a:off x="2002381" y="1143004"/>
            <a:ext cx="6599753" cy="523220"/>
          </a:xfrm>
          <a:prstGeom prst="rect">
            <a:avLst/>
          </a:prstGeom>
          <a:noFill/>
          <a:ln w="9525">
            <a:noFill/>
            <a:miter lim="800000"/>
            <a:headEnd/>
            <a:tailEnd/>
          </a:ln>
          <a:effectLst/>
        </p:spPr>
        <p:txBody>
          <a:bodyPr wrap="square">
            <a:prstTxWarp prst="textNoShape">
              <a:avLst/>
            </a:prstTxWarp>
            <a:spAutoFit/>
          </a:bodyPr>
          <a:lstStyle/>
          <a:p>
            <a:pPr>
              <a:defRPr/>
            </a:pPr>
            <a:r>
              <a:rPr lang="en-GB" sz="2800" dirty="0" smtClean="0">
                <a:solidFill>
                  <a:schemeClr val="bg1"/>
                </a:solidFill>
                <a:effectLst>
                  <a:outerShdw blurRad="38100" dist="38100" dir="2700000" algn="tl">
                    <a:srgbClr val="000000"/>
                  </a:outerShdw>
                </a:effectLst>
                <a:latin typeface="Helvetica" pitchFamily="-109" charset="0"/>
              </a:rPr>
              <a:t>Decay of a Z particle into 2 electrons</a:t>
            </a:r>
            <a:endParaRPr lang="en-US" sz="2800" dirty="0">
              <a:solidFill>
                <a:srgbClr val="C21E12"/>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rebuchet MS" charset="0"/>
            </a:endParaRPr>
          </a:p>
        </p:txBody>
      </p:sp>
      <p:grpSp>
        <p:nvGrpSpPr>
          <p:cNvPr id="2" name="Group 16"/>
          <p:cNvGrpSpPr/>
          <p:nvPr/>
        </p:nvGrpSpPr>
        <p:grpSpPr>
          <a:xfrm>
            <a:off x="825500" y="4267201"/>
            <a:ext cx="3219450" cy="2246531"/>
            <a:chOff x="762000" y="4267200"/>
            <a:chExt cx="2971800" cy="2246531"/>
          </a:xfrm>
        </p:grpSpPr>
        <p:pic>
          <p:nvPicPr>
            <p:cNvPr id="11" name="Picture 10" descr="IMGP0261.JPG"/>
            <p:cNvPicPr>
              <a:picLocks noChangeAspect="1"/>
            </p:cNvPicPr>
            <p:nvPr/>
          </p:nvPicPr>
          <p:blipFill>
            <a:blip r:embed="rId5"/>
            <a:stretch>
              <a:fillRect/>
            </a:stretch>
          </p:blipFill>
          <p:spPr>
            <a:xfrm>
              <a:off x="762000" y="4267200"/>
              <a:ext cx="2971800" cy="2228850"/>
            </a:xfrm>
            <a:prstGeom prst="rect">
              <a:avLst/>
            </a:prstGeom>
          </p:spPr>
        </p:pic>
        <p:pic>
          <p:nvPicPr>
            <p:cNvPr id="12" name="Picture 11" descr="nobel_medal.jpg"/>
            <p:cNvPicPr>
              <a:picLocks noChangeAspect="1"/>
            </p:cNvPicPr>
            <p:nvPr/>
          </p:nvPicPr>
          <p:blipFill>
            <a:blip r:embed="rId6"/>
            <a:stretch>
              <a:fillRect/>
            </a:stretch>
          </p:blipFill>
          <p:spPr>
            <a:xfrm>
              <a:off x="914400" y="5715000"/>
              <a:ext cx="457200" cy="457200"/>
            </a:xfrm>
            <a:prstGeom prst="rect">
              <a:avLst/>
            </a:prstGeom>
          </p:spPr>
        </p:pic>
        <p:sp>
          <p:nvSpPr>
            <p:cNvPr id="16" name="Rectangle 19"/>
            <p:cNvSpPr>
              <a:spLocks noChangeArrowheads="1"/>
            </p:cNvSpPr>
            <p:nvPr/>
          </p:nvSpPr>
          <p:spPr bwMode="auto">
            <a:xfrm>
              <a:off x="838200" y="5867400"/>
              <a:ext cx="1524000" cy="646331"/>
            </a:xfrm>
            <a:prstGeom prst="rect">
              <a:avLst/>
            </a:prstGeom>
            <a:noFill/>
            <a:ln w="9525">
              <a:noFill/>
              <a:miter lim="800000"/>
              <a:headEnd/>
              <a:tailEnd/>
            </a:ln>
            <a:effectLst/>
          </p:spPr>
          <p:txBody>
            <a:bodyPr wrap="square">
              <a:prstTxWarp prst="textNoShape">
                <a:avLst/>
              </a:prstTxWarp>
              <a:spAutoFit/>
            </a:bodyPr>
            <a:lstStyle/>
            <a:p>
              <a:pPr>
                <a:defRPr/>
              </a:pPr>
              <a:r>
                <a:rPr lang="en-GB" sz="1800" dirty="0" smtClean="0">
                  <a:solidFill>
                    <a:schemeClr val="bg1"/>
                  </a:solidFill>
                  <a:latin typeface="Helvetica" pitchFamily="-109" charset="0"/>
                </a:rPr>
                <a:t>        </a:t>
              </a:r>
              <a:r>
                <a:rPr lang="en-GB" sz="1800" dirty="0" smtClean="0">
                  <a:solidFill>
                    <a:srgbClr val="FFFF00"/>
                  </a:solidFill>
                  <a:latin typeface="Helvetica" pitchFamily="-109" charset="0"/>
                </a:rPr>
                <a:t>1984</a:t>
              </a:r>
            </a:p>
            <a:p>
              <a:pPr>
                <a:defRPr/>
              </a:pPr>
              <a:r>
                <a:rPr lang="en-GB" sz="1800" dirty="0" smtClean="0">
                  <a:solidFill>
                    <a:schemeClr val="bg1"/>
                  </a:solidFill>
                  <a:latin typeface="Helvetica" pitchFamily="-109" charset="0"/>
                </a:rPr>
                <a:t>Carlo Rubbia</a:t>
              </a:r>
              <a:endParaRPr lang="en-US" sz="1800" dirty="0">
                <a:solidFill>
                  <a:srgbClr val="C21E12"/>
                </a:solidFill>
                <a:latin typeface="Trebuchet MS" charset="0"/>
              </a:endParaRPr>
            </a:p>
          </p:txBody>
        </p:sp>
      </p:grpSp>
      <p:sp>
        <p:nvSpPr>
          <p:cNvPr id="19" name="Date Placeholder 2"/>
          <p:cNvSpPr txBox="1">
            <a:spLocks/>
          </p:cNvSpPr>
          <p:nvPr/>
        </p:nvSpPr>
        <p:spPr bwMode="auto">
          <a:xfrm>
            <a:off x="584200" y="651933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1" name="Rectangle 20"/>
          <p:cNvSpPr/>
          <p:nvPr/>
        </p:nvSpPr>
        <p:spPr>
          <a:xfrm>
            <a:off x="4148176" y="3275112"/>
            <a:ext cx="1609648" cy="307777"/>
          </a:xfrm>
          <a:prstGeom prst="rect">
            <a:avLst/>
          </a:prstGeom>
        </p:spPr>
        <p:txBody>
          <a:bodyPr wrap="none">
            <a:spAutoFit/>
          </a:bodyPr>
          <a:lstStyle/>
          <a:p>
            <a:pPr>
              <a:defRPr/>
            </a:pPr>
            <a:r>
              <a:rPr lang="en-GB" i="1" dirty="0" smtClean="0">
                <a:solidFill>
                  <a:schemeClr val="bg1"/>
                </a:solidFill>
                <a:latin typeface="Helvetica" pitchFamily="-109" charset="0"/>
              </a:rPr>
              <a:t>UA1 Experiment</a:t>
            </a:r>
          </a:p>
        </p:txBody>
      </p:sp>
      <p:sp>
        <p:nvSpPr>
          <p:cNvPr id="22"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16</a:t>
            </a:fld>
            <a:endParaRPr lang="en-US" b="0" i="0" dirty="0"/>
          </a:p>
        </p:txBody>
      </p:sp>
      <p:sp>
        <p:nvSpPr>
          <p:cNvPr id="37"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Rediscovery of the Standard Model at the LHC</a:t>
            </a:r>
            <a:endParaRPr lang="en-US" sz="2800" dirty="0">
              <a:solidFill>
                <a:srgbClr val="000099"/>
              </a:solidFill>
              <a:latin typeface="Times" charset="0"/>
            </a:endParaRPr>
          </a:p>
        </p:txBody>
      </p:sp>
      <p:pic>
        <p:nvPicPr>
          <p:cNvPr id="46" name="Picture 3" descr="CMS-Color-Label"/>
          <p:cNvPicPr>
            <a:picLocks noChangeAspect="1" noChangeArrowheads="1"/>
          </p:cNvPicPr>
          <p:nvPr/>
        </p:nvPicPr>
        <p:blipFill>
          <a:blip r:embed="rId3"/>
          <a:srcRect/>
          <a:stretch>
            <a:fillRect/>
          </a:stretch>
        </p:blipFill>
        <p:spPr bwMode="auto">
          <a:xfrm>
            <a:off x="404814" y="266700"/>
            <a:ext cx="646112" cy="596900"/>
          </a:xfrm>
          <a:prstGeom prst="rect">
            <a:avLst/>
          </a:prstGeom>
          <a:noFill/>
          <a:ln w="9525">
            <a:noFill/>
            <a:miter lim="800000"/>
            <a:headEnd/>
            <a:tailEnd/>
          </a:ln>
        </p:spPr>
      </p:pic>
      <p:pic>
        <p:nvPicPr>
          <p:cNvPr id="17" name="Picture 16"/>
          <p:cNvPicPr>
            <a:picLocks noChangeAspect="1"/>
          </p:cNvPicPr>
          <p:nvPr/>
        </p:nvPicPr>
        <p:blipFill>
          <a:blip r:embed="rId4"/>
          <a:stretch>
            <a:fillRect/>
          </a:stretch>
        </p:blipFill>
        <p:spPr>
          <a:xfrm>
            <a:off x="948464" y="977900"/>
            <a:ext cx="7973285" cy="5676900"/>
          </a:xfrm>
          <a:prstGeom prst="rect">
            <a:avLst/>
          </a:prstGeom>
        </p:spPr>
      </p:pic>
      <p:sp>
        <p:nvSpPr>
          <p:cNvPr id="18" name="Rectangle 17"/>
          <p:cNvSpPr/>
          <p:nvPr/>
        </p:nvSpPr>
        <p:spPr>
          <a:xfrm>
            <a:off x="8162233" y="6211501"/>
            <a:ext cx="1270953"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J. </a:t>
            </a:r>
            <a:r>
              <a:rPr lang="en-US" sz="1800" b="0" i="1" dirty="0" err="1" smtClean="0">
                <a:solidFill>
                  <a:schemeClr val="tx1">
                    <a:lumMod val="75000"/>
                    <a:lumOff val="25000"/>
                  </a:schemeClr>
                </a:solidFill>
                <a:latin typeface="Trebuchet MS"/>
              </a:rPr>
              <a:t>Pivarski</a:t>
            </a:r>
            <a:endParaRPr lang="en-US" sz="1800" b="0" dirty="0">
              <a:solidFill>
                <a:schemeClr val="tx1">
                  <a:lumMod val="75000"/>
                  <a:lumOff val="25000"/>
                </a:schemeClr>
              </a:solidFill>
              <a:latin typeface="Trebuchet MS"/>
            </a:endParaRPr>
          </a:p>
        </p:txBody>
      </p:sp>
      <p:sp>
        <p:nvSpPr>
          <p:cNvPr id="8"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effectLst/>
                <a:uLnTx/>
                <a:uFillTx/>
                <a:latin typeface="Arial" pitchFamily="-106" charset="0"/>
                <a:ea typeface="+mn-ea"/>
                <a:cs typeface="+mn-cs"/>
              </a:rPr>
              <a:t>C.-E. Wulz</a:t>
            </a:r>
            <a:endParaRPr kumimoji="0" lang="en-US" sz="1000" b="0" i="1" u="none" strike="noStrike" kern="1200" cap="none" spc="0" normalizeH="0" baseline="0" noProof="0" dirty="0">
              <a:ln>
                <a:noFill/>
              </a:ln>
              <a:effectLst/>
              <a:uLnTx/>
              <a:uFillTx/>
              <a:latin typeface="Arial" pitchFamily="-106" charset="0"/>
              <a:ea typeface="+mn-ea"/>
              <a:cs typeface="+mn-cs"/>
            </a:endParaRPr>
          </a:p>
        </p:txBody>
      </p:sp>
      <p:sp>
        <p:nvSpPr>
          <p:cNvPr id="9" name="Rectangle 23"/>
          <p:cNvSpPr>
            <a:spLocks noGrp="1" noChangeArrowheads="1"/>
          </p:cNvSpPr>
          <p:nvPr>
            <p:ph type="sldNum" sz="quarter" idx="4294967295"/>
          </p:nvPr>
        </p:nvSpPr>
        <p:spPr bwMode="auto">
          <a:xfrm>
            <a:off x="48609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16</a:t>
            </a:fld>
            <a:endParaRPr lang="en-US" b="0" dirty="0"/>
          </a:p>
        </p:txBody>
      </p:sp>
      <p:sp>
        <p:nvSpPr>
          <p:cNvPr id="10"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ESA, Sep. 2012</a:t>
            </a:r>
            <a:endParaRPr lang="en-US" sz="1000" b="0"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Xib0star_decay.png"/>
          <p:cNvPicPr>
            <a:picLocks noChangeAspect="1"/>
          </p:cNvPicPr>
          <p:nvPr/>
        </p:nvPicPr>
        <p:blipFill>
          <a:blip r:embed="rId3"/>
          <a:stretch>
            <a:fillRect/>
          </a:stretch>
        </p:blipFill>
        <p:spPr>
          <a:xfrm>
            <a:off x="4445000" y="3275921"/>
            <a:ext cx="4597400" cy="3505879"/>
          </a:xfrm>
          <a:prstGeom prst="rect">
            <a:avLst/>
          </a:prstGeom>
        </p:spPr>
      </p:pic>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17</a:t>
            </a:fld>
            <a:endParaRPr lang="en-US" b="0" i="0" dirty="0"/>
          </a:p>
        </p:txBody>
      </p:sp>
      <p:sp>
        <p:nvSpPr>
          <p:cNvPr id="37" name="Rectangle 10"/>
          <p:cNvSpPr>
            <a:spLocks noChangeArrowheads="1"/>
          </p:cNvSpPr>
          <p:nvPr/>
        </p:nvSpPr>
        <p:spPr bwMode="auto">
          <a:xfrm>
            <a:off x="663572" y="328613"/>
            <a:ext cx="8666693"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A new particle state made of quarks </a:t>
            </a:r>
            <a:r>
              <a:rPr lang="en-US" sz="2800" i="1" dirty="0" err="1" smtClean="0">
                <a:solidFill>
                  <a:srgbClr val="000099"/>
                </a:solidFill>
                <a:latin typeface="Trebuchet MS"/>
              </a:rPr>
              <a:t>bsu</a:t>
            </a:r>
            <a:r>
              <a:rPr lang="en-US" sz="2800" dirty="0" smtClean="0">
                <a:solidFill>
                  <a:srgbClr val="000099"/>
                </a:solidFill>
                <a:latin typeface="Trebuchet MS"/>
              </a:rPr>
              <a:t>:</a:t>
            </a:r>
            <a:r>
              <a:rPr lang="en-US" sz="2800" dirty="0" smtClean="0">
                <a:solidFill>
                  <a:srgbClr val="000099"/>
                </a:solidFill>
                <a:latin typeface="Times" charset="0"/>
              </a:rPr>
              <a:t> </a:t>
            </a:r>
            <a:r>
              <a:rPr lang="en-US" sz="3600" b="0" i="1" dirty="0" err="1" smtClean="0">
                <a:solidFill>
                  <a:srgbClr val="000099"/>
                </a:solidFill>
                <a:latin typeface="Symbol"/>
              </a:rPr>
              <a:t>X</a:t>
            </a:r>
            <a:r>
              <a:rPr lang="en-US" sz="2800" i="1" baseline="-15000" dirty="0" err="1" smtClean="0">
                <a:solidFill>
                  <a:srgbClr val="000099"/>
                </a:solidFill>
                <a:latin typeface="Trebuchet MS"/>
              </a:rPr>
              <a:t>b</a:t>
            </a:r>
            <a:r>
              <a:rPr lang="en-US" sz="3400" b="0" dirty="0" smtClean="0">
                <a:solidFill>
                  <a:srgbClr val="000099"/>
                </a:solidFill>
                <a:latin typeface="Trebuchet MS"/>
              </a:rPr>
              <a:t>*</a:t>
            </a:r>
            <a:r>
              <a:rPr lang="en-US" sz="2800" b="0" baseline="50000" dirty="0" smtClean="0">
                <a:solidFill>
                  <a:srgbClr val="000099"/>
                </a:solidFill>
                <a:latin typeface="Trebuchet MS"/>
              </a:rPr>
              <a:t>0</a:t>
            </a:r>
            <a:endParaRPr lang="en-US" sz="2800" b="0" baseline="50000" dirty="0">
              <a:solidFill>
                <a:srgbClr val="000099"/>
              </a:solidFill>
              <a:latin typeface="Times" charset="0"/>
            </a:endParaRPr>
          </a:p>
        </p:txBody>
      </p:sp>
      <p:sp>
        <p:nvSpPr>
          <p:cNvPr id="70" name="Rectangle 69"/>
          <p:cNvSpPr/>
          <p:nvPr/>
        </p:nvSpPr>
        <p:spPr>
          <a:xfrm>
            <a:off x="1130300" y="5728901"/>
            <a:ext cx="2931038" cy="646331"/>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1204.5955 </a:t>
            </a:r>
          </a:p>
          <a:p>
            <a:r>
              <a:rPr lang="en-US" sz="1800" b="0" i="1" dirty="0" err="1" smtClean="0">
                <a:solidFill>
                  <a:schemeClr val="tx1">
                    <a:lumMod val="75000"/>
                    <a:lumOff val="25000"/>
                  </a:schemeClr>
                </a:solidFill>
                <a:latin typeface="Trebuchet MS"/>
              </a:rPr>
              <a:t>Phys.Rev.Lett</a:t>
            </a:r>
            <a:r>
              <a:rPr lang="en-US" sz="1800" b="0" i="1" dirty="0" smtClean="0">
                <a:solidFill>
                  <a:schemeClr val="tx1">
                    <a:lumMod val="75000"/>
                    <a:lumOff val="25000"/>
                  </a:schemeClr>
                </a:solidFill>
                <a:latin typeface="Trebuchet MS"/>
              </a:rPr>
              <a:t>. 108.252002</a:t>
            </a:r>
            <a:endParaRPr lang="en-US" sz="1800" b="0" dirty="0">
              <a:solidFill>
                <a:schemeClr val="tx1">
                  <a:lumMod val="75000"/>
                  <a:lumOff val="25000"/>
                </a:schemeClr>
              </a:solidFill>
              <a:latin typeface="Trebuchet MS"/>
            </a:endParaRPr>
          </a:p>
        </p:txBody>
      </p:sp>
      <p:pic>
        <p:nvPicPr>
          <p:cNvPr id="28" name="Picture 3" descr="CMS-Color-Label"/>
          <p:cNvPicPr>
            <a:picLocks noChangeAspect="1" noChangeArrowheads="1"/>
          </p:cNvPicPr>
          <p:nvPr/>
        </p:nvPicPr>
        <p:blipFill>
          <a:blip r:embed="rId4"/>
          <a:srcRect/>
          <a:stretch>
            <a:fillRect/>
          </a:stretch>
        </p:blipFill>
        <p:spPr bwMode="auto">
          <a:xfrm>
            <a:off x="404814" y="266700"/>
            <a:ext cx="646112" cy="596900"/>
          </a:xfrm>
          <a:prstGeom prst="rect">
            <a:avLst/>
          </a:prstGeom>
          <a:noFill/>
          <a:ln w="9525">
            <a:noFill/>
            <a:miter lim="800000"/>
            <a:headEnd/>
            <a:tailEnd/>
          </a:ln>
        </p:spPr>
      </p:pic>
      <p:pic>
        <p:nvPicPr>
          <p:cNvPr id="29" name="Picture 28" descr="Xi_b_0_event_display_2012.png"/>
          <p:cNvPicPr>
            <a:picLocks noChangeAspect="1"/>
          </p:cNvPicPr>
          <p:nvPr/>
        </p:nvPicPr>
        <p:blipFill>
          <a:blip r:embed="rId5"/>
          <a:stretch>
            <a:fillRect/>
          </a:stretch>
        </p:blipFill>
        <p:spPr>
          <a:xfrm>
            <a:off x="655693" y="1276126"/>
            <a:ext cx="5567307" cy="3968973"/>
          </a:xfrm>
          <a:prstGeom prst="rect">
            <a:avLst/>
          </a:prstGeom>
        </p:spPr>
      </p:pic>
      <p:sp>
        <p:nvSpPr>
          <p:cNvPr id="10" name="Rectangle 8"/>
          <p:cNvSpPr>
            <a:spLocks noChangeArrowheads="1"/>
          </p:cNvSpPr>
          <p:nvPr/>
        </p:nvSpPr>
        <p:spPr bwMode="auto">
          <a:xfrm>
            <a:off x="2159001" y="864137"/>
            <a:ext cx="2489199" cy="369332"/>
          </a:xfrm>
          <a:prstGeom prst="rect">
            <a:avLst/>
          </a:prstGeom>
          <a:noFill/>
          <a:ln w="9525">
            <a:noFill/>
            <a:miter lim="800000"/>
            <a:headEnd/>
            <a:tailEnd/>
          </a:ln>
        </p:spPr>
        <p:txBody>
          <a:bodyPr wrap="square">
            <a:prstTxWarp prst="textNoShape">
              <a:avLst/>
            </a:prstTxWarp>
            <a:spAutoFit/>
          </a:bodyPr>
          <a:lstStyle/>
          <a:p>
            <a:pPr>
              <a:buClr>
                <a:srgbClr val="990000"/>
              </a:buClr>
            </a:pPr>
            <a:r>
              <a:rPr lang="en-GB" sz="1800" dirty="0" smtClean="0">
                <a:solidFill>
                  <a:schemeClr val="accent6">
                    <a:lumMod val="75000"/>
                  </a:schemeClr>
                </a:solidFill>
                <a:latin typeface="Trebuchet MS"/>
              </a:rPr>
              <a:t>Excited </a:t>
            </a:r>
            <a:r>
              <a:rPr lang="en-GB" sz="1800" dirty="0" err="1" smtClean="0">
                <a:solidFill>
                  <a:schemeClr val="accent6">
                    <a:lumMod val="75000"/>
                  </a:schemeClr>
                </a:solidFill>
                <a:latin typeface="Trebuchet MS"/>
              </a:rPr>
              <a:t>b</a:t>
            </a:r>
            <a:r>
              <a:rPr lang="en-GB" sz="1800" dirty="0" smtClean="0">
                <a:solidFill>
                  <a:schemeClr val="accent6">
                    <a:lumMod val="75000"/>
                  </a:schemeClr>
                </a:solidFill>
                <a:latin typeface="Trebuchet MS"/>
              </a:rPr>
              <a:t> baryon</a:t>
            </a:r>
          </a:p>
        </p:txBody>
      </p:sp>
      <p:pic>
        <p:nvPicPr>
          <p:cNvPr id="31" name="Picture 30" descr="XiB_best6.pdf"/>
          <p:cNvPicPr>
            <a:picLocks noChangeAspect="1"/>
          </p:cNvPicPr>
          <p:nvPr/>
        </p:nvPicPr>
        <p:blipFill>
          <a:blip r:embed="rId6"/>
          <a:stretch>
            <a:fillRect/>
          </a:stretch>
        </p:blipFill>
        <p:spPr>
          <a:xfrm>
            <a:off x="6832599" y="804622"/>
            <a:ext cx="2616201" cy="2510077"/>
          </a:xfrm>
          <a:prstGeom prst="rect">
            <a:avLst/>
          </a:prstGeom>
        </p:spPr>
      </p:pic>
      <p:sp>
        <p:nvSpPr>
          <p:cNvPr id="13"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effectLst/>
                <a:uLnTx/>
                <a:uFillTx/>
                <a:latin typeface="Arial" pitchFamily="-106" charset="0"/>
                <a:ea typeface="+mn-ea"/>
                <a:cs typeface="+mn-cs"/>
              </a:rPr>
              <a:t>C.-E. Wulz</a:t>
            </a:r>
            <a:endParaRPr kumimoji="0" lang="en-US" sz="1000" b="0" i="1" u="none" strike="noStrike" kern="1200" cap="none" spc="0" normalizeH="0" baseline="0" noProof="0" dirty="0">
              <a:ln>
                <a:noFill/>
              </a:ln>
              <a:effectLst/>
              <a:uLnTx/>
              <a:uFillTx/>
              <a:latin typeface="Arial" pitchFamily="-106" charset="0"/>
              <a:ea typeface="+mn-ea"/>
              <a:cs typeface="+mn-cs"/>
            </a:endParaRPr>
          </a:p>
        </p:txBody>
      </p:sp>
      <p:sp>
        <p:nvSpPr>
          <p:cNvPr id="14" name="Rectangle 23"/>
          <p:cNvSpPr>
            <a:spLocks noGrp="1" noChangeArrowheads="1"/>
          </p:cNvSpPr>
          <p:nvPr>
            <p:ph type="sldNum" sz="quarter" idx="4294967295"/>
          </p:nvPr>
        </p:nvSpPr>
        <p:spPr bwMode="auto">
          <a:xfrm>
            <a:off x="48736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17</a:t>
            </a:fld>
            <a:endParaRPr lang="en-US" b="0" dirty="0"/>
          </a:p>
        </p:txBody>
      </p:sp>
      <p:sp>
        <p:nvSpPr>
          <p:cNvPr id="15"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ESA, Sep. 2012</a:t>
            </a:r>
            <a:endParaRPr lang="en-US" sz="1000" b="0"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dt" sz="half" idx="10"/>
          </p:nvPr>
        </p:nvSpPr>
        <p:spPr bwMode="auto">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11"/>
          </p:nvPr>
        </p:nvSpPr>
        <p:spPr bwMode="auto">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18</a:t>
            </a:fld>
            <a:endParaRPr lang="en-US" b="0" dirty="0">
              <a:solidFill>
                <a:schemeClr val="bg1"/>
              </a:solidFill>
            </a:endParaRPr>
          </a:p>
        </p:txBody>
      </p:sp>
      <p:sp>
        <p:nvSpPr>
          <p:cNvPr id="11"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pic>
        <p:nvPicPr>
          <p:cNvPr id="10" name="Picture 9" descr="Higgs-PressConference.jpg"/>
          <p:cNvPicPr>
            <a:picLocks noChangeAspect="1"/>
          </p:cNvPicPr>
          <p:nvPr/>
        </p:nvPicPr>
        <p:blipFill>
          <a:blip r:embed="rId3"/>
          <a:stretch>
            <a:fillRect/>
          </a:stretch>
        </p:blipFill>
        <p:spPr>
          <a:xfrm>
            <a:off x="4385734" y="592670"/>
            <a:ext cx="4965685" cy="3314556"/>
          </a:xfrm>
          <a:prstGeom prst="rect">
            <a:avLst/>
          </a:prstGeom>
        </p:spPr>
      </p:pic>
      <p:pic>
        <p:nvPicPr>
          <p:cNvPr id="12" name="Picture 11" descr="HiggsseminarICHEP.jpg"/>
          <p:cNvPicPr>
            <a:picLocks noChangeAspect="1"/>
          </p:cNvPicPr>
          <p:nvPr/>
        </p:nvPicPr>
        <p:blipFill>
          <a:blip r:embed="rId4"/>
          <a:stretch>
            <a:fillRect/>
          </a:stretch>
        </p:blipFill>
        <p:spPr>
          <a:xfrm>
            <a:off x="321733" y="406403"/>
            <a:ext cx="3818467" cy="2863850"/>
          </a:xfrm>
          <a:prstGeom prst="rect">
            <a:avLst/>
          </a:prstGeom>
        </p:spPr>
      </p:pic>
      <p:pic>
        <p:nvPicPr>
          <p:cNvPr id="18" name="Picture 17"/>
          <p:cNvPicPr>
            <a:picLocks noChangeAspect="1"/>
          </p:cNvPicPr>
          <p:nvPr/>
        </p:nvPicPr>
        <p:blipFill>
          <a:blip r:embed="rId5"/>
          <a:stretch>
            <a:fillRect/>
          </a:stretch>
        </p:blipFill>
        <p:spPr>
          <a:xfrm>
            <a:off x="6143333" y="3268133"/>
            <a:ext cx="3453298" cy="3244850"/>
          </a:xfrm>
          <a:prstGeom prst="rect">
            <a:avLst/>
          </a:prstGeom>
        </p:spPr>
      </p:pic>
      <p:sp>
        <p:nvSpPr>
          <p:cNvPr id="16387" name="Rectangle 3"/>
          <p:cNvSpPr>
            <a:spLocks noChangeArrowheads="1"/>
          </p:cNvSpPr>
          <p:nvPr/>
        </p:nvSpPr>
        <p:spPr bwMode="auto">
          <a:xfrm>
            <a:off x="1806582" y="2218272"/>
            <a:ext cx="2562219"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ICHEP Melbourne</a:t>
            </a:r>
          </a:p>
        </p:txBody>
      </p:sp>
      <p:sp>
        <p:nvSpPr>
          <p:cNvPr id="22" name="Rectangle 3"/>
          <p:cNvSpPr>
            <a:spLocks noChangeArrowheads="1"/>
          </p:cNvSpPr>
          <p:nvPr/>
        </p:nvSpPr>
        <p:spPr bwMode="auto">
          <a:xfrm>
            <a:off x="4414315" y="2743204"/>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F. </a:t>
            </a:r>
            <a:r>
              <a:rPr lang="en-GB" sz="2400" b="0" dirty="0" err="1" smtClean="0">
                <a:solidFill>
                  <a:schemeClr val="bg1"/>
                </a:solidFill>
                <a:latin typeface="Trebuchet MS"/>
              </a:rPr>
              <a:t>Englert</a:t>
            </a:r>
            <a:endParaRPr lang="en-US" sz="2400" b="0" dirty="0">
              <a:solidFill>
                <a:schemeClr val="bg1"/>
              </a:solidFill>
              <a:latin typeface="Trebuchet MS"/>
            </a:endParaRPr>
          </a:p>
        </p:txBody>
      </p:sp>
      <p:sp>
        <p:nvSpPr>
          <p:cNvPr id="23" name="Rectangle 3"/>
          <p:cNvSpPr>
            <a:spLocks noChangeArrowheads="1"/>
          </p:cNvSpPr>
          <p:nvPr/>
        </p:nvSpPr>
        <p:spPr bwMode="auto">
          <a:xfrm>
            <a:off x="6260049" y="2472270"/>
            <a:ext cx="12583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P. Higgs</a:t>
            </a:r>
            <a:endParaRPr lang="en-US" sz="2400" b="0" dirty="0">
              <a:solidFill>
                <a:schemeClr val="bg1"/>
              </a:solidFill>
              <a:latin typeface="Trebuchet MS"/>
            </a:endParaRPr>
          </a:p>
        </p:txBody>
      </p:sp>
      <p:sp>
        <p:nvSpPr>
          <p:cNvPr id="24" name="Rectangle 3"/>
          <p:cNvSpPr>
            <a:spLocks noChangeArrowheads="1"/>
          </p:cNvSpPr>
          <p:nvPr/>
        </p:nvSpPr>
        <p:spPr bwMode="auto">
          <a:xfrm>
            <a:off x="7665515" y="2421472"/>
            <a:ext cx="19187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G. </a:t>
            </a:r>
            <a:r>
              <a:rPr lang="en-GB" sz="2400" b="0" dirty="0" err="1" smtClean="0">
                <a:solidFill>
                  <a:schemeClr val="bg1"/>
                </a:solidFill>
                <a:latin typeface="Trebuchet MS"/>
              </a:rPr>
              <a:t>Guralnik</a:t>
            </a:r>
            <a:endParaRPr lang="en-US" sz="2400" b="0" dirty="0">
              <a:solidFill>
                <a:schemeClr val="bg1"/>
              </a:solidFill>
              <a:latin typeface="Trebuchet MS"/>
            </a:endParaRPr>
          </a:p>
        </p:txBody>
      </p:sp>
      <p:sp>
        <p:nvSpPr>
          <p:cNvPr id="25" name="Rectangle 3"/>
          <p:cNvSpPr>
            <a:spLocks noChangeArrowheads="1"/>
          </p:cNvSpPr>
          <p:nvPr/>
        </p:nvSpPr>
        <p:spPr bwMode="auto">
          <a:xfrm>
            <a:off x="6954312" y="1930402"/>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C. Hagen</a:t>
            </a:r>
            <a:endParaRPr lang="en-US" sz="2400" b="0" dirty="0">
              <a:solidFill>
                <a:schemeClr val="bg1"/>
              </a:solidFill>
              <a:latin typeface="Trebuchet MS"/>
            </a:endParaRPr>
          </a:p>
        </p:txBody>
      </p:sp>
      <p:pic>
        <p:nvPicPr>
          <p:cNvPr id="17" name="Picture 16" descr="1207136_47-A5-at-72-dpi.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810" y="3804722"/>
            <a:ext cx="4207190" cy="2804793"/>
          </a:xfrm>
          <a:prstGeom prst="rect">
            <a:avLst/>
          </a:prstGeom>
        </p:spPr>
      </p:pic>
      <p:pic>
        <p:nvPicPr>
          <p:cNvPr id="16" name="Picture 15" descr="Higgsobese.jpg"/>
          <p:cNvPicPr>
            <a:picLocks noChangeAspect="1"/>
          </p:cNvPicPr>
          <p:nvPr/>
        </p:nvPicPr>
        <p:blipFill>
          <a:blip r:embed="rId7"/>
          <a:stretch>
            <a:fillRect/>
          </a:stretch>
        </p:blipFill>
        <p:spPr>
          <a:xfrm>
            <a:off x="372533" y="2943224"/>
            <a:ext cx="1405468" cy="1405468"/>
          </a:xfrm>
          <a:prstGeom prst="rect">
            <a:avLst/>
          </a:prstGeom>
        </p:spPr>
      </p:pic>
      <p:sp>
        <p:nvSpPr>
          <p:cNvPr id="20" name="Rectangle 3"/>
          <p:cNvSpPr>
            <a:spLocks noChangeArrowheads="1"/>
          </p:cNvSpPr>
          <p:nvPr/>
        </p:nvSpPr>
        <p:spPr bwMode="auto">
          <a:xfrm>
            <a:off x="3262851" y="3268138"/>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  </a:t>
            </a:r>
          </a:p>
        </p:txBody>
      </p:sp>
      <p:sp>
        <p:nvSpPr>
          <p:cNvPr id="19" name="Rectangle 3"/>
          <p:cNvSpPr>
            <a:spLocks noChangeArrowheads="1"/>
          </p:cNvSpPr>
          <p:nvPr/>
        </p:nvSpPr>
        <p:spPr bwMode="auto">
          <a:xfrm>
            <a:off x="1569517" y="3200405"/>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4  July 2012</a:t>
            </a:r>
            <a:endParaRPr lang="en-US" sz="2400" dirty="0">
              <a:solidFill>
                <a:srgbClr val="FFE66E"/>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851962" y="1219200"/>
            <a:ext cx="8207375" cy="4385733"/>
          </a:xfrm>
          <a:prstGeom prst="rect">
            <a:avLst/>
          </a:prstGeom>
          <a:solidFill>
            <a:schemeClr val="accent3">
              <a:alpha val="30980"/>
            </a:schemeClr>
          </a:solidFill>
          <a:ln w="28575">
            <a:solidFill>
              <a:srgbClr val="FFFF00"/>
            </a:solidFill>
            <a:miter lim="800000"/>
            <a:headEnd/>
            <a:tailEnd/>
          </a:ln>
        </p:spPr>
        <p:txBody>
          <a:bodyPr anchor="ctr">
            <a:prstTxWarp prst="textNoShape">
              <a:avLst/>
            </a:prstTxWarp>
          </a:bodyPr>
          <a:lstStyle/>
          <a:p>
            <a:pPr marL="195263" indent="-195263" eaLnBrk="1" hangingPunct="1">
              <a:buFontTx/>
              <a:buChar char="•"/>
            </a:pPr>
            <a:r>
              <a:rPr lang="en-GB" sz="2200" b="0" dirty="0" smtClean="0">
                <a:solidFill>
                  <a:schemeClr val="bg1"/>
                </a:solidFill>
                <a:latin typeface="Trebuchet MS"/>
              </a:rPr>
              <a:t>Without the Higgs mechanism all particles of the standard model would be </a:t>
            </a:r>
            <a:r>
              <a:rPr lang="en-GB" sz="2200" b="0" dirty="0" err="1" smtClean="0">
                <a:solidFill>
                  <a:schemeClr val="bg1"/>
                </a:solidFill>
                <a:latin typeface="Trebuchet MS"/>
              </a:rPr>
              <a:t>massless</a:t>
            </a:r>
            <a:r>
              <a:rPr lang="en-GB" sz="2200" b="0" dirty="0" smtClean="0">
                <a:solidFill>
                  <a:schemeClr val="bg1"/>
                </a:solidFill>
                <a:latin typeface="Trebuchet MS"/>
              </a:rPr>
              <a:t>.</a:t>
            </a:r>
            <a:endParaRPr lang="en-GB" sz="2200" b="0" dirty="0" smtClean="0">
              <a:solidFill>
                <a:schemeClr val="tx1"/>
              </a:solidFill>
              <a:latin typeface="Trebuchet MS"/>
            </a:endParaRPr>
          </a:p>
          <a:p>
            <a:pPr marL="195263" indent="-195263" eaLnBrk="1" hangingPunct="1">
              <a:buFontTx/>
              <a:buChar char="•"/>
            </a:pPr>
            <a:r>
              <a:rPr lang="en-GB" sz="2200" b="0" dirty="0" smtClean="0">
                <a:solidFill>
                  <a:schemeClr val="bg1"/>
                </a:solidFill>
                <a:latin typeface="Trebuchet MS"/>
              </a:rPr>
              <a:t>Mass is generated through interaction with a (hypothetical)</a:t>
            </a:r>
            <a:r>
              <a:rPr lang="en-GB" sz="2200" b="0" dirty="0" smtClean="0">
                <a:solidFill>
                  <a:schemeClr val="tx1"/>
                </a:solidFill>
                <a:latin typeface="Trebuchet MS"/>
              </a:rPr>
              <a:t> </a:t>
            </a:r>
            <a:r>
              <a:rPr lang="en-GB" sz="2200" b="0" dirty="0" smtClean="0">
                <a:solidFill>
                  <a:srgbClr val="FFFF00"/>
                </a:solidFill>
                <a:latin typeface="Trebuchet MS"/>
              </a:rPr>
              <a:t>Higgs field. </a:t>
            </a:r>
            <a:r>
              <a:rPr lang="en-GB" sz="2200" b="0" dirty="0" smtClean="0">
                <a:solidFill>
                  <a:schemeClr val="bg1"/>
                </a:solidFill>
                <a:latin typeface="Trebuchet MS"/>
              </a:rPr>
              <a:t>Particles that should get mass are “slowed down” in this field.</a:t>
            </a:r>
            <a:endParaRPr lang="en-GB" sz="2200" b="0" dirty="0" smtClean="0">
              <a:solidFill>
                <a:srgbClr val="FFFF00"/>
              </a:solidFill>
              <a:latin typeface="Trebuchet MS"/>
            </a:endParaRPr>
          </a:p>
          <a:p>
            <a:pPr marL="195263" indent="-195263" eaLnBrk="1" hangingPunct="1">
              <a:buFontTx/>
              <a:buChar char="•"/>
            </a:pPr>
            <a:r>
              <a:rPr lang="en-GB" sz="2200" b="0" dirty="0" smtClean="0">
                <a:solidFill>
                  <a:schemeClr val="bg1"/>
                </a:solidFill>
                <a:latin typeface="Trebuchet MS"/>
              </a:rPr>
              <a:t>The entire universe is filled by this Higgs field. Because it is uniform and ubiquitous, one does not feel it.</a:t>
            </a:r>
          </a:p>
          <a:p>
            <a:pPr marL="195263" indent="-195263" eaLnBrk="1" hangingPunct="1">
              <a:buFontTx/>
              <a:buChar char="•"/>
            </a:pPr>
            <a:r>
              <a:rPr lang="en-GB" sz="2200" b="0" dirty="0" smtClean="0">
                <a:solidFill>
                  <a:schemeClr val="bg1"/>
                </a:solidFill>
                <a:latin typeface="Trebuchet MS"/>
              </a:rPr>
              <a:t>„Excitations“ (local density fluctuation) of this field appear as a </a:t>
            </a:r>
            <a:r>
              <a:rPr lang="en-GB" sz="2200" b="0" dirty="0" smtClean="0">
                <a:solidFill>
                  <a:srgbClr val="FFFF00"/>
                </a:solidFill>
                <a:latin typeface="Trebuchet MS"/>
              </a:rPr>
              <a:t>Higgs particle, </a:t>
            </a:r>
            <a:r>
              <a:rPr lang="en-GB" sz="2200" b="0" dirty="0" smtClean="0">
                <a:solidFill>
                  <a:schemeClr val="bg1"/>
                </a:solidFill>
                <a:latin typeface="Trebuchet MS"/>
              </a:rPr>
              <a:t>which has probably been discovered at the LHC. The mass of that particle was a priori not known, but everything pointed to the hypothesis that it had to be relatively light.</a:t>
            </a:r>
            <a:endParaRPr lang="en-GB" sz="2200" b="0" dirty="0">
              <a:solidFill>
                <a:schemeClr val="bg1"/>
              </a:solidFill>
              <a:latin typeface="Trebuchet MS"/>
            </a:endParaRPr>
          </a:p>
        </p:txBody>
      </p:sp>
      <p:sp>
        <p:nvSpPr>
          <p:cNvPr id="32" name="Rectangle 17"/>
          <p:cNvSpPr>
            <a:spLocks noGrp="1" noChangeArrowheads="1"/>
          </p:cNvSpPr>
          <p:nvPr>
            <p:ph type="title"/>
          </p:nvPr>
        </p:nvSpPr>
        <p:spPr>
          <a:xfrm>
            <a:off x="-139690" y="410633"/>
            <a:ext cx="10113433" cy="482600"/>
          </a:xfrm>
        </p:spPr>
        <p:txBody>
          <a:bodyPr/>
          <a:lstStyle/>
          <a:p>
            <a:r>
              <a:rPr lang="en-US" sz="3200" dirty="0" smtClean="0">
                <a:solidFill>
                  <a:srgbClr val="FFFF00"/>
                </a:solidFill>
                <a:latin typeface="Trebuchet MS"/>
              </a:rPr>
              <a:t>Generation of mass by the Higgs mechanism</a:t>
            </a:r>
            <a:endParaRPr lang="en-US" sz="3200" dirty="0">
              <a:solidFill>
                <a:srgbClr val="FFFF00"/>
              </a:solidFill>
              <a:latin typeface="Trebuchet MS"/>
            </a:endParaRPr>
          </a:p>
        </p:txBody>
      </p:sp>
      <p:sp>
        <p:nvSpPr>
          <p:cNvPr id="29"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30"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19</a:t>
            </a:fld>
            <a:endParaRPr lang="en-US" b="0" dirty="0">
              <a:solidFill>
                <a:schemeClr val="bg1"/>
              </a:solidFill>
            </a:endParaRPr>
          </a:p>
        </p:txBody>
      </p:sp>
      <p:sp>
        <p:nvSpPr>
          <p:cNvPr id="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0488" name="Picture 8" descr="ATLAScom-gen-2002-002"/>
          <p:cNvPicPr>
            <a:picLocks noChangeAspect="1" noChangeArrowheads="1"/>
          </p:cNvPicPr>
          <p:nvPr/>
        </p:nvPicPr>
        <p:blipFill>
          <a:blip r:embed="rId4"/>
          <a:srcRect/>
          <a:stretch>
            <a:fillRect/>
          </a:stretch>
        </p:blipFill>
        <p:spPr bwMode="auto">
          <a:xfrm>
            <a:off x="6291199" y="1638300"/>
            <a:ext cx="1354202" cy="1014415"/>
          </a:xfrm>
          <a:prstGeom prst="rect">
            <a:avLst/>
          </a:prstGeom>
          <a:noFill/>
          <a:ln w="9525">
            <a:solidFill>
              <a:srgbClr val="33CCCC"/>
            </a:solidFill>
            <a:miter lim="800000"/>
            <a:headEnd/>
            <a:tailEnd/>
          </a:ln>
        </p:spPr>
      </p:pic>
      <p:grpSp>
        <p:nvGrpSpPr>
          <p:cNvPr id="2" name="Group 10"/>
          <p:cNvGrpSpPr>
            <a:grpSpLocks/>
          </p:cNvGrpSpPr>
          <p:nvPr/>
        </p:nvGrpSpPr>
        <p:grpSpPr bwMode="auto">
          <a:xfrm>
            <a:off x="739776" y="2579690"/>
            <a:ext cx="1743075" cy="1169987"/>
            <a:chOff x="1696" y="1055"/>
            <a:chExt cx="970" cy="705"/>
          </a:xfrm>
        </p:grpSpPr>
        <p:pic>
          <p:nvPicPr>
            <p:cNvPr id="20498" name="Picture 11" descr="CMS"/>
            <p:cNvPicPr>
              <a:picLocks noChangeAspect="1" noChangeArrowheads="1"/>
            </p:cNvPicPr>
            <p:nvPr/>
          </p:nvPicPr>
          <p:blipFill>
            <a:blip r:embed="rId5"/>
            <a:srcRect/>
            <a:stretch>
              <a:fillRect/>
            </a:stretch>
          </p:blipFill>
          <p:spPr bwMode="auto">
            <a:xfrm>
              <a:off x="1696" y="1055"/>
              <a:ext cx="970" cy="705"/>
            </a:xfrm>
            <a:prstGeom prst="rect">
              <a:avLst/>
            </a:prstGeom>
            <a:noFill/>
            <a:ln w="9525">
              <a:solidFill>
                <a:srgbClr val="FF0000"/>
              </a:solidFill>
              <a:miter lim="800000"/>
              <a:headEnd/>
              <a:tailEnd/>
            </a:ln>
          </p:spPr>
        </p:pic>
        <p:sp>
          <p:nvSpPr>
            <p:cNvPr id="385036" name="Text Box 12"/>
            <p:cNvSpPr txBox="1">
              <a:spLocks noChangeArrowheads="1"/>
            </p:cNvSpPr>
            <p:nvPr/>
          </p:nvSpPr>
          <p:spPr bwMode="auto">
            <a:xfrm>
              <a:off x="1747" y="1514"/>
              <a:ext cx="420" cy="241"/>
            </a:xfrm>
            <a:prstGeom prst="rect">
              <a:avLst/>
            </a:prstGeom>
            <a:noFill/>
            <a:ln w="9525">
              <a:noFill/>
              <a:miter lim="800000"/>
              <a:headEnd/>
              <a:tailEnd/>
            </a:ln>
            <a:effectLst/>
          </p:spPr>
          <p:txBody>
            <a:bodyPr wrap="none">
              <a:prstTxWarp prst="textNoShape">
                <a:avLst/>
              </a:prstTxWarp>
              <a:spAutoFit/>
            </a:bodyPr>
            <a:lstStyle/>
            <a:p>
              <a:pPr>
                <a:defRPr/>
              </a:pPr>
              <a:r>
                <a:rPr lang="en-GB" sz="2000" dirty="0">
                  <a:solidFill>
                    <a:srgbClr val="FF3300"/>
                  </a:solidFill>
                  <a:effectLst>
                    <a:outerShdw blurRad="38100" dist="38100" dir="2700000" algn="tl">
                      <a:srgbClr val="000000"/>
                    </a:outerShdw>
                  </a:effectLst>
                  <a:latin typeface="Times" charset="0"/>
                </a:rPr>
                <a:t>CMS</a:t>
              </a:r>
              <a:endParaRPr lang="en-GB" sz="2400" b="0" dirty="0">
                <a:solidFill>
                  <a:schemeClr val="tx1"/>
                </a:solidFill>
                <a:latin typeface="Times" charset="0"/>
              </a:endParaRPr>
            </a:p>
          </p:txBody>
        </p:sp>
      </p:grpSp>
      <p:grpSp>
        <p:nvGrpSpPr>
          <p:cNvPr id="3" name="Group 23"/>
          <p:cNvGrpSpPr/>
          <p:nvPr/>
        </p:nvGrpSpPr>
        <p:grpSpPr>
          <a:xfrm>
            <a:off x="889000" y="4241801"/>
            <a:ext cx="1928814" cy="884240"/>
            <a:chOff x="4865689" y="2003427"/>
            <a:chExt cx="2105025" cy="836613"/>
          </a:xfrm>
        </p:grpSpPr>
        <p:pic>
          <p:nvPicPr>
            <p:cNvPr id="20489" name="Picture 9"/>
            <p:cNvPicPr>
              <a:picLocks noChangeAspect="1" noChangeArrowheads="1"/>
            </p:cNvPicPr>
            <p:nvPr/>
          </p:nvPicPr>
          <p:blipFill>
            <a:blip r:embed="rId6"/>
            <a:srcRect/>
            <a:stretch>
              <a:fillRect/>
            </a:stretch>
          </p:blipFill>
          <p:spPr bwMode="auto">
            <a:xfrm>
              <a:off x="4865689" y="2003427"/>
              <a:ext cx="2105025" cy="836613"/>
            </a:xfrm>
            <a:prstGeom prst="rect">
              <a:avLst/>
            </a:prstGeom>
            <a:noFill/>
            <a:ln w="12700">
              <a:solidFill>
                <a:srgbClr val="FF0000"/>
              </a:solidFill>
              <a:miter lim="800000"/>
              <a:headEnd type="none" w="sm" len="sm"/>
              <a:tailEnd type="none" w="sm" len="sm"/>
            </a:ln>
          </p:spPr>
        </p:pic>
        <p:sp>
          <p:nvSpPr>
            <p:cNvPr id="385037" name="Text Box 13"/>
            <p:cNvSpPr txBox="1">
              <a:spLocks noChangeArrowheads="1"/>
            </p:cNvSpPr>
            <p:nvPr/>
          </p:nvSpPr>
          <p:spPr bwMode="auto">
            <a:xfrm>
              <a:off x="5878512" y="2039938"/>
              <a:ext cx="1038491" cy="320319"/>
            </a:xfrm>
            <a:prstGeom prst="rect">
              <a:avLst/>
            </a:prstGeom>
            <a:noFill/>
            <a:ln w="9525">
              <a:noFill/>
              <a:miter lim="800000"/>
              <a:headEnd/>
              <a:tailEnd/>
            </a:ln>
            <a:effectLst/>
          </p:spPr>
          <p:txBody>
            <a:bodyPr wrap="square">
              <a:prstTxWarp prst="textNoShape">
                <a:avLst/>
              </a:prstTxWarp>
              <a:spAutoFit/>
            </a:bodyPr>
            <a:lstStyle/>
            <a:p>
              <a:pPr>
                <a:defRPr/>
              </a:pPr>
              <a:r>
                <a:rPr lang="en-GB" sz="1600" dirty="0">
                  <a:solidFill>
                    <a:srgbClr val="FFC42F"/>
                  </a:solidFill>
                  <a:effectLst>
                    <a:outerShdw blurRad="38100" dist="38100" dir="2700000" algn="tl">
                      <a:srgbClr val="000000"/>
                    </a:outerShdw>
                  </a:effectLst>
                  <a:latin typeface="Times" charset="0"/>
                </a:rPr>
                <a:t>TOTEM</a:t>
              </a:r>
              <a:endParaRPr lang="en-GB" sz="1600" b="0" dirty="0">
                <a:solidFill>
                  <a:srgbClr val="FF9143"/>
                </a:solidFill>
                <a:latin typeface="Times" charset="0"/>
              </a:endParaRPr>
            </a:p>
          </p:txBody>
        </p:sp>
      </p:grpSp>
      <p:sp>
        <p:nvSpPr>
          <p:cNvPr id="385038" name="Text Box 14"/>
          <p:cNvSpPr txBox="1">
            <a:spLocks noChangeArrowheads="1"/>
          </p:cNvSpPr>
          <p:nvPr/>
        </p:nvSpPr>
        <p:spPr bwMode="auto">
          <a:xfrm>
            <a:off x="7764464" y="1563689"/>
            <a:ext cx="1020983" cy="400110"/>
          </a:xfrm>
          <a:prstGeom prst="rect">
            <a:avLst/>
          </a:prstGeom>
          <a:solidFill>
            <a:schemeClr val="bg1">
              <a:alpha val="81000"/>
            </a:schemeClr>
          </a:solidFill>
          <a:ln w="9525">
            <a:noFill/>
            <a:miter lim="800000"/>
            <a:headEnd/>
            <a:tailEnd/>
          </a:ln>
          <a:effectLst/>
        </p:spPr>
        <p:txBody>
          <a:bodyPr wrap="none">
            <a:prstTxWarp prst="textNoShape">
              <a:avLst/>
            </a:prstTxWarp>
            <a:spAutoFit/>
          </a:bodyPr>
          <a:lstStyle/>
          <a:p>
            <a:pPr>
              <a:defRPr/>
            </a:pPr>
            <a:r>
              <a:rPr lang="en-GB" sz="2000">
                <a:solidFill>
                  <a:srgbClr val="2C6FAD"/>
                </a:solidFill>
                <a:effectLst>
                  <a:outerShdw blurRad="38100" dist="38100" dir="2700000" algn="tl">
                    <a:srgbClr val="DDDDDD"/>
                  </a:outerShdw>
                </a:effectLst>
                <a:latin typeface="Times" charset="0"/>
              </a:rPr>
              <a:t>ATLAS</a:t>
            </a:r>
            <a:endParaRPr lang="en-GB" sz="2400" b="0">
              <a:solidFill>
                <a:srgbClr val="4EFFFF"/>
              </a:solidFill>
              <a:latin typeface="Times" charset="0"/>
            </a:endParaRPr>
          </a:p>
        </p:txBody>
      </p:sp>
      <p:pic>
        <p:nvPicPr>
          <p:cNvPr id="20494" name="Picture 16"/>
          <p:cNvPicPr>
            <a:picLocks noChangeAspect="1" noChangeArrowheads="1"/>
          </p:cNvPicPr>
          <p:nvPr/>
        </p:nvPicPr>
        <p:blipFill>
          <a:blip r:embed="rId7"/>
          <a:srcRect/>
          <a:stretch>
            <a:fillRect/>
          </a:stretch>
        </p:blipFill>
        <p:spPr bwMode="auto">
          <a:xfrm>
            <a:off x="4313238" y="1371600"/>
            <a:ext cx="1400873" cy="903288"/>
          </a:xfrm>
          <a:prstGeom prst="rect">
            <a:avLst/>
          </a:prstGeom>
          <a:noFill/>
          <a:ln w="9525">
            <a:noFill/>
            <a:miter lim="800000"/>
            <a:headEnd/>
            <a:tailEnd/>
          </a:ln>
        </p:spPr>
      </p:pic>
      <p:pic>
        <p:nvPicPr>
          <p:cNvPr id="20495" name="Picture 17"/>
          <p:cNvPicPr>
            <a:picLocks noChangeAspect="1" noChangeArrowheads="1"/>
          </p:cNvPicPr>
          <p:nvPr/>
        </p:nvPicPr>
        <p:blipFill>
          <a:blip r:embed="rId8"/>
          <a:srcRect/>
          <a:stretch>
            <a:fillRect/>
          </a:stretch>
        </p:blipFill>
        <p:spPr bwMode="auto">
          <a:xfrm>
            <a:off x="8226424" y="3875090"/>
            <a:ext cx="1285876" cy="827087"/>
          </a:xfrm>
          <a:prstGeom prst="rect">
            <a:avLst/>
          </a:prstGeom>
          <a:noFill/>
          <a:ln w="9525">
            <a:noFill/>
            <a:miter lim="800000"/>
            <a:headEnd/>
            <a:tailEnd/>
          </a:ln>
        </p:spPr>
      </p:pic>
      <p:pic>
        <p:nvPicPr>
          <p:cNvPr id="20496" name="Picture 22" descr="LHCf_Logo"/>
          <p:cNvPicPr>
            <a:picLocks noChangeAspect="1" noChangeArrowheads="1"/>
          </p:cNvPicPr>
          <p:nvPr/>
        </p:nvPicPr>
        <p:blipFill>
          <a:blip r:embed="rId9"/>
          <a:srcRect/>
          <a:stretch>
            <a:fillRect/>
          </a:stretch>
        </p:blipFill>
        <p:spPr bwMode="auto">
          <a:xfrm>
            <a:off x="7751763" y="2032000"/>
            <a:ext cx="959800" cy="630238"/>
          </a:xfrm>
          <a:prstGeom prst="rect">
            <a:avLst/>
          </a:prstGeom>
          <a:noFill/>
          <a:ln w="9525">
            <a:noFill/>
            <a:miter lim="800000"/>
            <a:headEnd/>
            <a:tailEnd/>
          </a:ln>
        </p:spPr>
      </p:pic>
      <p:pic>
        <p:nvPicPr>
          <p:cNvPr id="22" name="Picture 21" descr="LHCTunnel.jpg"/>
          <p:cNvPicPr>
            <a:picLocks noChangeAspect="1"/>
          </p:cNvPicPr>
          <p:nvPr/>
        </p:nvPicPr>
        <p:blipFill>
          <a:blip r:embed="rId10"/>
          <a:stretch>
            <a:fillRect/>
          </a:stretch>
        </p:blipFill>
        <p:spPr>
          <a:xfrm>
            <a:off x="4025900" y="5588000"/>
            <a:ext cx="1882048" cy="1041400"/>
          </a:xfrm>
          <a:prstGeom prst="rect">
            <a:avLst/>
          </a:prstGeom>
        </p:spPr>
      </p:pic>
      <p:sp>
        <p:nvSpPr>
          <p:cNvPr id="25" name="Rectangle 24"/>
          <p:cNvSpPr/>
          <p:nvPr/>
        </p:nvSpPr>
        <p:spPr>
          <a:xfrm>
            <a:off x="2739724" y="3315901"/>
            <a:ext cx="4880262" cy="584776"/>
          </a:xfrm>
          <a:prstGeom prst="rect">
            <a:avLst/>
          </a:prstGeom>
          <a:solidFill>
            <a:schemeClr val="bg1">
              <a:alpha val="82000"/>
            </a:schemeClr>
          </a:solidFill>
        </p:spPr>
        <p:txBody>
          <a:bodyPr wrap="none">
            <a:spAutoFit/>
          </a:bodyPr>
          <a:lstStyle/>
          <a:p>
            <a:pPr algn="ctr"/>
            <a:r>
              <a:rPr lang="en-US" sz="3200" dirty="0" smtClean="0">
                <a:solidFill>
                  <a:schemeClr val="accent6">
                    <a:lumMod val="75000"/>
                  </a:schemeClr>
                </a:solidFill>
                <a:latin typeface="Trebuchet MS"/>
              </a:rPr>
              <a:t>LHC and its experiments</a:t>
            </a:r>
            <a:endParaRPr lang="en-US" sz="3200" dirty="0">
              <a:solidFill>
                <a:schemeClr val="accent6">
                  <a:lumMod val="75000"/>
                </a:schemeClr>
              </a:solidFill>
            </a:endParaRPr>
          </a:p>
        </p:txBody>
      </p:sp>
      <p:pic>
        <p:nvPicPr>
          <p:cNvPr id="20485" name="Picture 18"/>
          <p:cNvPicPr>
            <a:picLocks noChangeAspect="1" noChangeArrowheads="1"/>
          </p:cNvPicPr>
          <p:nvPr/>
        </p:nvPicPr>
        <p:blipFill>
          <a:blip r:embed="rId11"/>
          <a:srcRect/>
          <a:stretch>
            <a:fillRect/>
          </a:stretch>
        </p:blipFill>
        <p:spPr bwMode="auto">
          <a:xfrm>
            <a:off x="5429660" y="6121400"/>
            <a:ext cx="471077" cy="455613"/>
          </a:xfrm>
          <a:prstGeom prst="rect">
            <a:avLst/>
          </a:prstGeom>
          <a:noFill/>
          <a:ln w="9525">
            <a:noFill/>
            <a:miter lim="800000"/>
            <a:headEnd/>
            <a:tailEnd/>
          </a:ln>
        </p:spPr>
      </p:pic>
      <p:pic>
        <p:nvPicPr>
          <p:cNvPr id="19" name="Picture 18" descr="MoEDAL-logo.png"/>
          <p:cNvPicPr>
            <a:picLocks noChangeAspect="1"/>
          </p:cNvPicPr>
          <p:nvPr/>
        </p:nvPicPr>
        <p:blipFill>
          <a:blip r:embed="rId12"/>
          <a:stretch>
            <a:fillRect/>
          </a:stretch>
        </p:blipFill>
        <p:spPr>
          <a:xfrm>
            <a:off x="3295650" y="1308100"/>
            <a:ext cx="869950" cy="977472"/>
          </a:xfrm>
          <a:prstGeom prst="rect">
            <a:avLst/>
          </a:prstGeom>
        </p:spPr>
      </p:pic>
      <p:sp>
        <p:nvSpPr>
          <p:cNvPr id="2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21"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a:t>
            </a:fld>
            <a:endParaRPr lang="en-US" b="0" dirty="0">
              <a:solidFill>
                <a:schemeClr val="bg1"/>
              </a:solidFill>
            </a:endParaRPr>
          </a:p>
        </p:txBody>
      </p:sp>
      <p:sp>
        <p:nvSpPr>
          <p:cNvPr id="23"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Graz, June 2016</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20</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6600"/>
              </a:gs>
              <a:gs pos="100000">
                <a:srgbClr val="FFFFFF"/>
              </a:gs>
            </a:gsLst>
            <a:lin ang="0" scaled="1"/>
            <a:tileRect/>
          </a:gradFill>
          <a:ln>
            <a:miter lim="800000"/>
            <a:headEnd/>
            <a:tailEnd/>
          </a:ln>
        </p:spPr>
        <p:txBody>
          <a:bodyPr wrap="square" lIns="91440" tIns="45720" rIns="91440" bIns="45720" numCol="1" anchor="ctr" anchorCtr="0" compatLnSpc="1">
            <a:prstTxWarp prst="textNoShape">
              <a:avLst/>
            </a:prstTxWarp>
          </a:bodyPr>
          <a:lstStyle/>
          <a:p>
            <a:r>
              <a:rPr lang="de-DE" dirty="0" err="1" smtClean="0">
                <a:solidFill>
                  <a:schemeClr val="tx2"/>
                </a:solidFill>
                <a:latin typeface="Trebuchet MS"/>
              </a:rPr>
              <a:t>How</a:t>
            </a:r>
            <a:r>
              <a:rPr lang="de-DE" dirty="0" smtClean="0">
                <a:solidFill>
                  <a:schemeClr val="tx2"/>
                </a:solidFill>
                <a:latin typeface="Trebuchet MS"/>
              </a:rPr>
              <a:t> </a:t>
            </a:r>
            <a:r>
              <a:rPr lang="de-DE" dirty="0" err="1" smtClean="0">
                <a:solidFill>
                  <a:schemeClr val="tx2"/>
                </a:solidFill>
                <a:latin typeface="Trebuchet MS"/>
              </a:rPr>
              <a:t>does</a:t>
            </a:r>
            <a:r>
              <a:rPr lang="de-DE" dirty="0" smtClean="0">
                <a:solidFill>
                  <a:schemeClr val="tx2"/>
                </a:solidFill>
                <a:latin typeface="Trebuchet MS"/>
              </a:rPr>
              <a:t> </a:t>
            </a:r>
            <a:r>
              <a:rPr lang="de-DE" dirty="0" err="1" smtClean="0">
                <a:solidFill>
                  <a:schemeClr val="tx2"/>
                </a:solidFill>
                <a:latin typeface="Trebuchet MS"/>
              </a:rPr>
              <a:t>one</a:t>
            </a:r>
            <a:r>
              <a:rPr lang="de-DE" dirty="0" smtClean="0">
                <a:solidFill>
                  <a:schemeClr val="tx2"/>
                </a:solidFill>
                <a:latin typeface="Trebuchet MS"/>
              </a:rPr>
              <a:t> </a:t>
            </a:r>
            <a:r>
              <a:rPr lang="de-DE" dirty="0" err="1" smtClean="0">
                <a:solidFill>
                  <a:schemeClr val="tx2"/>
                </a:solidFill>
                <a:latin typeface="Trebuchet MS"/>
              </a:rPr>
              <a:t>look</a:t>
            </a:r>
            <a:r>
              <a:rPr lang="de-DE" dirty="0" smtClean="0">
                <a:solidFill>
                  <a:schemeClr val="tx2"/>
                </a:solidFill>
                <a:latin typeface="Trebuchet MS"/>
              </a:rPr>
              <a:t> </a:t>
            </a:r>
            <a:r>
              <a:rPr lang="de-DE" dirty="0" err="1" smtClean="0">
                <a:solidFill>
                  <a:schemeClr val="tx2"/>
                </a:solidFill>
                <a:latin typeface="Trebuchet MS"/>
              </a:rPr>
              <a:t>for</a:t>
            </a:r>
            <a:r>
              <a:rPr lang="de-DE" dirty="0" smtClean="0">
                <a:solidFill>
                  <a:schemeClr val="tx2"/>
                </a:solidFill>
                <a:latin typeface="Trebuchet MS"/>
              </a:rPr>
              <a:t> </a:t>
            </a:r>
            <a:r>
              <a:rPr lang="de-DE" dirty="0" err="1" smtClean="0">
                <a:solidFill>
                  <a:schemeClr val="tx2"/>
                </a:solidFill>
                <a:latin typeface="Trebuchet MS"/>
              </a:rPr>
              <a:t>the</a:t>
            </a:r>
            <a:r>
              <a:rPr lang="de-DE" dirty="0" smtClean="0">
                <a:solidFill>
                  <a:schemeClr val="tx2"/>
                </a:solidFill>
                <a:latin typeface="Trebuchet MS"/>
              </a:rPr>
              <a:t> Higgs </a:t>
            </a:r>
            <a:r>
              <a:rPr lang="de-DE" dirty="0" err="1" smtClean="0">
                <a:solidFill>
                  <a:schemeClr val="tx2"/>
                </a:solidFill>
                <a:latin typeface="Trebuchet MS"/>
              </a:rPr>
              <a:t>particle</a:t>
            </a:r>
            <a:r>
              <a:rPr lang="de-DE" dirty="0" smtClean="0">
                <a:solidFill>
                  <a:schemeClr val="tx2"/>
                </a:solidFill>
                <a:latin typeface="Trebuchet MS"/>
              </a:rPr>
              <a:t>?</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10" name="TextBox 9"/>
          <p:cNvSpPr txBox="1"/>
          <p:nvPr/>
        </p:nvSpPr>
        <p:spPr>
          <a:xfrm>
            <a:off x="711205" y="1193801"/>
            <a:ext cx="8754529" cy="5262979"/>
          </a:xfrm>
          <a:prstGeom prst="rect">
            <a:avLst/>
          </a:prstGeom>
          <a:solidFill>
            <a:schemeClr val="tx1"/>
          </a:solidFill>
        </p:spPr>
        <p:txBody>
          <a:bodyPr wrap="square" rtlCol="0">
            <a:spAutoFit/>
          </a:bodyPr>
          <a:lstStyle/>
          <a:p>
            <a:pPr algn="just"/>
            <a:r>
              <a:rPr lang="en-US" sz="2400" b="0" dirty="0" smtClean="0">
                <a:solidFill>
                  <a:srgbClr val="FFED94"/>
                </a:solidFill>
                <a:latin typeface="Trebuchet MS"/>
              </a:rPr>
              <a:t>Since the Higgs particle has an extremely short lifetime, it decays in the detector, to known particles such as photons (</a:t>
            </a:r>
            <a:r>
              <a:rPr lang="en-US" sz="2400" b="0" dirty="0" err="1" smtClean="0">
                <a:solidFill>
                  <a:srgbClr val="FFED94"/>
                </a:solidFill>
                <a:latin typeface="Symbol"/>
              </a:rPr>
              <a:t>g</a:t>
            </a:r>
            <a:r>
              <a:rPr lang="en-US" sz="2400" b="0" dirty="0" smtClean="0">
                <a:solidFill>
                  <a:srgbClr val="FFED94"/>
                </a:solidFill>
                <a:latin typeface="Trebuchet MS"/>
              </a:rPr>
              <a:t>), Z, W, </a:t>
            </a:r>
            <a:r>
              <a:rPr lang="en-US" sz="2400" b="0" dirty="0" err="1" smtClean="0">
                <a:solidFill>
                  <a:srgbClr val="FFED94"/>
                </a:solidFill>
                <a:latin typeface="Trebuchet MS"/>
              </a:rPr>
              <a:t>taus</a:t>
            </a:r>
            <a:r>
              <a:rPr lang="en-US" sz="2400" b="0" dirty="0" smtClean="0">
                <a:solidFill>
                  <a:srgbClr val="FFED94"/>
                </a:solidFill>
                <a:latin typeface="Trebuchet MS"/>
              </a:rPr>
              <a:t> (</a:t>
            </a:r>
            <a:r>
              <a:rPr lang="en-US" sz="2400" b="0" dirty="0" err="1" smtClean="0">
                <a:solidFill>
                  <a:srgbClr val="FFED94"/>
                </a:solidFill>
                <a:latin typeface="Symbol"/>
              </a:rPr>
              <a:t>t</a:t>
            </a:r>
            <a:r>
              <a:rPr lang="en-US" sz="2400" b="0" dirty="0" smtClean="0">
                <a:solidFill>
                  <a:srgbClr val="FFED94"/>
                </a:solidFill>
                <a:latin typeface="Trebuchet MS"/>
              </a:rPr>
              <a:t>), </a:t>
            </a:r>
            <a:r>
              <a:rPr lang="en-US" sz="2400" b="0" dirty="0" err="1" smtClean="0">
                <a:solidFill>
                  <a:srgbClr val="FFED94"/>
                </a:solidFill>
                <a:latin typeface="Trebuchet MS"/>
              </a:rPr>
              <a:t>b</a:t>
            </a:r>
            <a:r>
              <a:rPr lang="en-US" sz="2400" b="0" dirty="0" smtClean="0">
                <a:solidFill>
                  <a:srgbClr val="FFED94"/>
                </a:solidFill>
                <a:latin typeface="Trebuchet MS"/>
              </a:rPr>
              <a:t> quarks, etc. These decay channels have so far been studied:</a:t>
            </a: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r>
              <a:rPr lang="en-US" sz="2400" b="0" dirty="0" smtClean="0">
                <a:solidFill>
                  <a:srgbClr val="FFED94"/>
                </a:solidFill>
                <a:latin typeface="Trebuchet MS"/>
              </a:rPr>
              <a:t>Other particles may leave the same traces as a Higgs boson in the detector and therefore mimic a “signal” </a:t>
            </a:r>
            <a:r>
              <a:rPr lang="en-US" sz="2400" b="0" dirty="0" err="1" smtClean="0">
                <a:solidFill>
                  <a:srgbClr val="FF6600"/>
                </a:solidFill>
                <a:latin typeface="Trebuchet MS"/>
                <a:sym typeface="Symbol" charset="2"/>
              </a:rPr>
              <a:t></a:t>
            </a:r>
            <a:r>
              <a:rPr lang="en-US" sz="2400" b="0" dirty="0" smtClean="0">
                <a:solidFill>
                  <a:srgbClr val="FF6600"/>
                </a:solidFill>
                <a:latin typeface="Trebuchet MS"/>
                <a:sym typeface="Symbol" charset="2"/>
              </a:rPr>
              <a:t> background.</a:t>
            </a:r>
            <a:endParaRPr lang="en-US" sz="2400" b="0" dirty="0">
              <a:solidFill>
                <a:srgbClr val="FFED94"/>
              </a:solidFill>
              <a:latin typeface="Trebuchet MS"/>
            </a:endParaRPr>
          </a:p>
        </p:txBody>
      </p:sp>
      <p:sp>
        <p:nvSpPr>
          <p:cNvPr id="11" name="Rectangle 10"/>
          <p:cNvSpPr/>
          <p:nvPr/>
        </p:nvSpPr>
        <p:spPr>
          <a:xfrm>
            <a:off x="2566423" y="3054975"/>
            <a:ext cx="4705435" cy="2431435"/>
          </a:xfrm>
          <a:prstGeom prst="rect">
            <a:avLst/>
          </a:prstGeom>
        </p:spPr>
        <p:txBody>
          <a:bodyPr wrap="none">
            <a:spAutoFit/>
          </a:bodyPr>
          <a:lstStyle/>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gg</a:t>
            </a:r>
            <a:endParaRPr lang="en-GB" sz="28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de-CH" sz="2800" b="0" dirty="0" smtClean="0">
                <a:solidFill>
                  <a:srgbClr val="FF6600"/>
                </a:solidFill>
                <a:latin typeface="Trebuchet MS"/>
              </a:rPr>
              <a:t>ZZ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4e </a:t>
            </a:r>
            <a:r>
              <a:rPr lang="en-GB" sz="2400" b="0" dirty="0" smtClean="0">
                <a:solidFill>
                  <a:schemeClr val="bg1"/>
                </a:solidFill>
                <a:latin typeface="Trebuchet MS"/>
              </a:rPr>
              <a:t>or</a:t>
            </a:r>
            <a:r>
              <a:rPr lang="en-GB" sz="2800" b="0" dirty="0" smtClean="0">
                <a:solidFill>
                  <a:srgbClr val="FF6600"/>
                </a:solidFill>
                <a:latin typeface="Trebuchet MS"/>
              </a:rPr>
              <a:t> 4</a:t>
            </a:r>
            <a:r>
              <a:rPr lang="en-GB" sz="2800" b="0" dirty="0" smtClean="0">
                <a:solidFill>
                  <a:srgbClr val="FF6600"/>
                </a:solidFill>
                <a:latin typeface="Symbol"/>
              </a:rPr>
              <a:t>m</a:t>
            </a:r>
            <a:r>
              <a:rPr lang="en-GB" sz="2800" b="0" dirty="0" smtClean="0">
                <a:solidFill>
                  <a:srgbClr val="FF6600"/>
                </a:solidFill>
                <a:latin typeface="Trebuchet MS"/>
              </a:rPr>
              <a:t> </a:t>
            </a:r>
            <a:r>
              <a:rPr lang="en-GB" sz="2400" b="0" dirty="0" smtClean="0">
                <a:solidFill>
                  <a:schemeClr val="bg1"/>
                </a:solidFill>
                <a:latin typeface="Trebuchet MS"/>
              </a:rPr>
              <a:t>or</a:t>
            </a:r>
            <a:r>
              <a:rPr lang="en-GB" sz="2800" b="0" dirty="0" smtClean="0">
                <a:solidFill>
                  <a:srgbClr val="FF6600"/>
                </a:solidFill>
                <a:latin typeface="Trebuchet MS"/>
              </a:rPr>
              <a:t> 2e+2</a:t>
            </a:r>
            <a:r>
              <a:rPr lang="en-GB" sz="2800" b="0" dirty="0" smtClean="0">
                <a:solidFill>
                  <a:srgbClr val="FF6600"/>
                </a:solidFill>
                <a:latin typeface="Symbol"/>
              </a:rPr>
              <a:t>m</a:t>
            </a:r>
          </a:p>
          <a:p>
            <a:pPr algn="ctr"/>
            <a:endParaRPr lang="en-GB" sz="12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a:t>
            </a:r>
            <a:r>
              <a:rPr lang="de-CH" sz="2800" b="0" dirty="0" smtClean="0">
                <a:solidFill>
                  <a:srgbClr val="FF6600"/>
                </a:solidFill>
                <a:latin typeface="Trebuchet MS"/>
              </a:rPr>
              <a:t>WW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2e2</a:t>
            </a:r>
            <a:r>
              <a:rPr lang="en-GB" sz="2800" b="0" dirty="0" err="1" smtClean="0">
                <a:solidFill>
                  <a:srgbClr val="FF6600"/>
                </a:solidFill>
                <a:latin typeface="Symbol"/>
              </a:rPr>
              <a:t>n</a:t>
            </a:r>
            <a:r>
              <a:rPr lang="en-US" sz="2800" b="0" dirty="0" smtClean="0">
                <a:solidFill>
                  <a:srgbClr val="FF6600"/>
                </a:solidFill>
                <a:latin typeface="Trebuchet MS"/>
                <a:sym typeface="Symbol" charset="2"/>
              </a:rPr>
              <a:t> </a:t>
            </a:r>
            <a:r>
              <a:rPr lang="en-GB" sz="2400" b="0" dirty="0" smtClean="0">
                <a:solidFill>
                  <a:schemeClr val="bg1"/>
                </a:solidFill>
                <a:latin typeface="Trebuchet MS"/>
              </a:rPr>
              <a:t>or</a:t>
            </a:r>
            <a:r>
              <a:rPr lang="en-US" sz="2800" b="0" dirty="0" smtClean="0">
                <a:solidFill>
                  <a:srgbClr val="FF6600"/>
                </a:solidFill>
                <a:latin typeface="Trebuchet MS"/>
                <a:sym typeface="Symbol" charset="2"/>
              </a:rPr>
              <a:t> 2</a:t>
            </a:r>
            <a:r>
              <a:rPr lang="en-GB" sz="2800" b="0" dirty="0" err="1" smtClean="0">
                <a:solidFill>
                  <a:srgbClr val="FF6600"/>
                </a:solidFill>
                <a:latin typeface="Symbol"/>
              </a:rPr>
              <a:t>m</a:t>
            </a:r>
            <a:r>
              <a:rPr lang="en-US" sz="2800" b="0" dirty="0" smtClean="0">
                <a:solidFill>
                  <a:srgbClr val="FF6600"/>
                </a:solidFill>
                <a:latin typeface="Trebuchet MS"/>
                <a:sym typeface="Symbol" charset="2"/>
              </a:rPr>
              <a:t>2</a:t>
            </a:r>
            <a:r>
              <a:rPr lang="en-GB" sz="2800" b="0" dirty="0" err="1" smtClean="0">
                <a:solidFill>
                  <a:srgbClr val="FF6600"/>
                </a:solidFill>
                <a:latin typeface="Symbol"/>
              </a:rPr>
              <a:t>n</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bb</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tt</a:t>
            </a:r>
            <a:endParaRPr lang="en-US" sz="2800" b="0" dirty="0">
              <a:solidFill>
                <a:srgbClr val="FF6600"/>
              </a:solidFill>
              <a:latin typeface="Trebuchet MS"/>
            </a:endParaRPr>
          </a:p>
        </p:txBody>
      </p:sp>
      <p:pic>
        <p:nvPicPr>
          <p:cNvPr id="13" name="Picture 8"/>
          <p:cNvPicPr>
            <a:picLocks noChangeAspect="1" noChangeArrowheads="1"/>
          </p:cNvPicPr>
          <p:nvPr/>
        </p:nvPicPr>
        <p:blipFill>
          <a:blip r:embed="rId3"/>
          <a:srcRect/>
          <a:stretch>
            <a:fillRect/>
          </a:stretch>
        </p:blipFill>
        <p:spPr bwMode="auto">
          <a:xfrm>
            <a:off x="7534812" y="2647949"/>
            <a:ext cx="1110615" cy="1263650"/>
          </a:xfrm>
          <a:prstGeom prst="rect">
            <a:avLst/>
          </a:prstGeom>
          <a:noFill/>
          <a:ln w="28575" cmpd="sng">
            <a:solidFill>
              <a:srgbClr val="FF0000"/>
            </a:solidFill>
            <a:miter lim="800000"/>
            <a:headEnd/>
            <a:tailEnd/>
          </a:ln>
          <a:effectLst/>
        </p:spPr>
      </p:pic>
      <p:pic>
        <p:nvPicPr>
          <p:cNvPr id="14" name="Picture 7"/>
          <p:cNvPicPr>
            <a:picLocks noChangeAspect="1" noChangeArrowheads="1"/>
          </p:cNvPicPr>
          <p:nvPr/>
        </p:nvPicPr>
        <p:blipFill>
          <a:blip r:embed="rId4"/>
          <a:srcRect/>
          <a:stretch>
            <a:fillRect/>
          </a:stretch>
        </p:blipFill>
        <p:spPr bwMode="auto">
          <a:xfrm>
            <a:off x="5746976" y="2506135"/>
            <a:ext cx="1132191" cy="973262"/>
          </a:xfrm>
          <a:prstGeom prst="rect">
            <a:avLst/>
          </a:prstGeom>
          <a:noFill/>
          <a:ln w="28575" cmpd="sng">
            <a:solidFill>
              <a:schemeClr val="bg1">
                <a:lumMod val="65000"/>
              </a:schemeClr>
            </a:solidFill>
            <a:miter lim="800000"/>
            <a:headEnd/>
            <a:tailEnd/>
          </a:ln>
          <a:effectLst/>
        </p:spPr>
      </p:pic>
      <p:sp>
        <p:nvSpPr>
          <p:cNvPr id="15"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a:ln>
            <a:noFill/>
          </a:ln>
        </p:spPr>
      </p:pic>
      <p:sp>
        <p:nvSpPr>
          <p:cNvPr id="3" name="Rectangle 2">
            <a:hlinkClick r:id="rId4" action="ppaction://hlinksldjump"/>
          </p:cNvPr>
          <p:cNvSpPr/>
          <p:nvPr/>
        </p:nvSpPr>
        <p:spPr>
          <a:xfrm>
            <a:off x="2688517" y="5787836"/>
            <a:ext cx="1644741"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rId5" action="ppaction://hlinksldjump"/>
          </p:cNvPr>
          <p:cNvSpPr/>
          <p:nvPr/>
        </p:nvSpPr>
        <p:spPr>
          <a:xfrm>
            <a:off x="401714" y="5794187"/>
            <a:ext cx="1375869"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action="ppaction://hlinksldjump"/>
          </p:cNvPr>
          <p:cNvSpPr/>
          <p:nvPr/>
        </p:nvSpPr>
        <p:spPr>
          <a:xfrm>
            <a:off x="4962149" y="5782268"/>
            <a:ext cx="3542301"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action="ppaction://hlinksldjump"/>
          </p:cNvPr>
          <p:cNvSpPr/>
          <p:nvPr/>
        </p:nvSpPr>
        <p:spPr>
          <a:xfrm>
            <a:off x="395215" y="6214589"/>
            <a:ext cx="3805778"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rId8" action="ppaction://hlinksldjump"/>
          </p:cNvPr>
          <p:cNvSpPr/>
          <p:nvPr/>
        </p:nvSpPr>
        <p:spPr>
          <a:xfrm>
            <a:off x="4976786" y="6228099"/>
            <a:ext cx="1566225"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4"/>
          <p:cNvSpPr>
            <a:spLocks noChangeArrowheads="1"/>
          </p:cNvSpPr>
          <p:nvPr/>
        </p:nvSpPr>
        <p:spPr bwMode="auto">
          <a:xfrm>
            <a:off x="8360819" y="64516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extLst>
      <p:ext uri="{BB962C8B-B14F-4D97-AF65-F5344CB8AC3E}">
        <p14:creationId xmlns:p14="http://schemas.microsoft.com/office/powerpoint/2010/main" val="13102722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78" y="1569891"/>
            <a:ext cx="4612118" cy="1788082"/>
          </a:xfrm>
          <a:prstGeom prst="rect">
            <a:avLst/>
          </a:prstGeom>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57" y="2092062"/>
            <a:ext cx="9165010"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71" y="2050921"/>
            <a:ext cx="1803763" cy="532804"/>
          </a:xfrm>
          <a:prstGeom prst="rect">
            <a:avLst/>
          </a:prstGeom>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91" y="5838925"/>
            <a:ext cx="1511431" cy="240666"/>
          </a:xfrm>
          <a:prstGeom prst="rect">
            <a:avLst/>
          </a:prstGeom>
        </p:spPr>
      </p:pic>
      <p:sp>
        <p:nvSpPr>
          <p:cNvPr id="8" name="Rectangle 7">
            <a:hlinkClick r:id="rId8"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22</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5" name="Rectangle 24"/>
          <p:cNvSpPr>
            <a:spLocks noChangeArrowheads="1"/>
          </p:cNvSpPr>
          <p:nvPr/>
        </p:nvSpPr>
        <p:spPr bwMode="auto">
          <a:xfrm>
            <a:off x="8360819" y="64516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extLst>
      <p:ext uri="{BB962C8B-B14F-4D97-AF65-F5344CB8AC3E}">
        <p14:creationId xmlns:p14="http://schemas.microsoft.com/office/powerpoint/2010/main" val="3325574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44" y="2370662"/>
            <a:ext cx="1434208"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66" y="2358255"/>
            <a:ext cx="1649543" cy="636470"/>
          </a:xfrm>
          <a:prstGeom prst="rect">
            <a:avLst/>
          </a:prstGeom>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528" y="5824327"/>
            <a:ext cx="1533272" cy="229283"/>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23</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4"/>
          <p:cNvSpPr>
            <a:spLocks noChangeArrowheads="1"/>
          </p:cNvSpPr>
          <p:nvPr/>
        </p:nvSpPr>
        <p:spPr bwMode="auto">
          <a:xfrm>
            <a:off x="8360819" y="64516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extLst>
      <p:ext uri="{BB962C8B-B14F-4D97-AF65-F5344CB8AC3E}">
        <p14:creationId xmlns:p14="http://schemas.microsoft.com/office/powerpoint/2010/main" val="1718938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24" y="2399548"/>
            <a:ext cx="2014203"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2" y="2362315"/>
            <a:ext cx="2932296"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016" y="5757196"/>
            <a:ext cx="3531238" cy="404191"/>
          </a:xfrm>
          <a:prstGeom prst="rect">
            <a:avLst/>
          </a:prstGeom>
        </p:spPr>
      </p:pic>
      <p:sp>
        <p:nvSpPr>
          <p:cNvPr id="7" name="Rectangle 6">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24</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Rectangle 24"/>
          <p:cNvSpPr>
            <a:spLocks noChangeArrowheads="1"/>
          </p:cNvSpPr>
          <p:nvPr/>
        </p:nvSpPr>
        <p:spPr bwMode="auto">
          <a:xfrm>
            <a:off x="8360819" y="64516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extLst>
      <p:ext uri="{BB962C8B-B14F-4D97-AF65-F5344CB8AC3E}">
        <p14:creationId xmlns:p14="http://schemas.microsoft.com/office/powerpoint/2010/main" val="1347016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1" y="6246874"/>
            <a:ext cx="367445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05" y="1903776"/>
            <a:ext cx="2161603"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022" y="1378017"/>
            <a:ext cx="1312814" cy="88753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25</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4"/>
          <p:cNvSpPr>
            <a:spLocks noChangeArrowheads="1"/>
          </p:cNvSpPr>
          <p:nvPr/>
        </p:nvSpPr>
        <p:spPr bwMode="auto">
          <a:xfrm>
            <a:off x="8360819" y="64516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extLst>
      <p:ext uri="{BB962C8B-B14F-4D97-AF65-F5344CB8AC3E}">
        <p14:creationId xmlns:p14="http://schemas.microsoft.com/office/powerpoint/2010/main" val="172747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150" y="6263143"/>
            <a:ext cx="1463760" cy="233076"/>
          </a:xfrm>
          <a:prstGeom prst="rect">
            <a:avLst/>
          </a:prstGeom>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6" y="1813085"/>
            <a:ext cx="1283708" cy="736988"/>
          </a:xfrm>
          <a:prstGeom prst="rect">
            <a:avLst/>
          </a:prstGeom>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409" y="1622489"/>
            <a:ext cx="378548" cy="31930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26</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4"/>
          <p:cNvSpPr>
            <a:spLocks noChangeArrowheads="1"/>
          </p:cNvSpPr>
          <p:nvPr/>
        </p:nvSpPr>
        <p:spPr bwMode="auto">
          <a:xfrm>
            <a:off x="8360819" y="64516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extLst>
      <p:ext uri="{BB962C8B-B14F-4D97-AF65-F5344CB8AC3E}">
        <p14:creationId xmlns:p14="http://schemas.microsoft.com/office/powerpoint/2010/main" val="539741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27</a:t>
            </a:fld>
            <a:endParaRPr lang="en-US" b="0" i="0" dirty="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GB" b="0" dirty="0" smtClean="0">
                <a:solidFill>
                  <a:schemeClr val="accent6">
                    <a:lumMod val="75000"/>
                  </a:schemeClr>
                </a:solidFill>
                <a:latin typeface="Trebuchet MS"/>
              </a:rPr>
              <a:t>Mass of the new particle ( ≈ 125 </a:t>
            </a:r>
            <a:r>
              <a:rPr lang="en-GB" b="0" dirty="0" err="1" smtClean="0">
                <a:solidFill>
                  <a:schemeClr val="accent6">
                    <a:lumMod val="75000"/>
                  </a:schemeClr>
                </a:solidFill>
                <a:latin typeface="Trebuchet MS"/>
              </a:rPr>
              <a:t>GeV</a:t>
            </a:r>
            <a:r>
              <a:rPr lang="en-GB" b="0" dirty="0" smtClean="0">
                <a:solidFill>
                  <a:schemeClr val="accent6">
                    <a:lumMod val="75000"/>
                  </a:schemeClr>
                </a:solidFill>
                <a:latin typeface="Trebuchet MS"/>
              </a:rPr>
              <a:t> )</a:t>
            </a:r>
          </a:p>
        </p:txBody>
      </p:sp>
      <p:sp>
        <p:nvSpPr>
          <p:cNvPr id="21" name="TextBox 20"/>
          <p:cNvSpPr txBox="1"/>
          <p:nvPr/>
        </p:nvSpPr>
        <p:spPr>
          <a:xfrm>
            <a:off x="13377333" y="5960533"/>
            <a:ext cx="184666" cy="307777"/>
          </a:xfrm>
          <a:prstGeom prst="rect">
            <a:avLst/>
          </a:prstGeom>
          <a:noFill/>
        </p:spPr>
        <p:txBody>
          <a:bodyPr wrap="none" rtlCol="0">
            <a:spAutoFit/>
          </a:bodyPr>
          <a:lstStyle/>
          <a:p>
            <a:endParaRPr lang="en-US"/>
          </a:p>
        </p:txBody>
      </p:sp>
      <p:grpSp>
        <p:nvGrpSpPr>
          <p:cNvPr id="35" name="Group 34"/>
          <p:cNvGrpSpPr/>
          <p:nvPr/>
        </p:nvGrpSpPr>
        <p:grpSpPr>
          <a:xfrm>
            <a:off x="440263" y="1236133"/>
            <a:ext cx="9076266" cy="4978400"/>
            <a:chOff x="237067" y="1236133"/>
            <a:chExt cx="9076266" cy="4978400"/>
          </a:xfrm>
        </p:grpSpPr>
        <p:sp>
          <p:nvSpPr>
            <p:cNvPr id="26" name="Rectangle 25"/>
            <p:cNvSpPr/>
            <p:nvPr/>
          </p:nvSpPr>
          <p:spPr bwMode="auto">
            <a:xfrm>
              <a:off x="237067" y="1236133"/>
              <a:ext cx="9076266" cy="4978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nvGrpSpPr>
            <p:cNvPr id="16" name="Group 15"/>
            <p:cNvGrpSpPr/>
            <p:nvPr/>
          </p:nvGrpSpPr>
          <p:grpSpPr>
            <a:xfrm>
              <a:off x="389468" y="1253934"/>
              <a:ext cx="4470400" cy="4723534"/>
              <a:chOff x="2421466" y="896970"/>
              <a:chExt cx="5261791" cy="5402230"/>
            </a:xfrm>
          </p:grpSpPr>
          <p:pic>
            <p:nvPicPr>
              <p:cNvPr id="13" name="Picture 12" descr="sbweightedmassunweightedinset1_5GeV.pdf"/>
              <p:cNvPicPr>
                <a:picLocks noChangeAspect="1"/>
              </p:cNvPicPr>
              <p:nvPr/>
            </p:nvPicPr>
            <p:blipFill>
              <a:blip r:embed="rId3"/>
              <a:stretch>
                <a:fillRect/>
              </a:stretch>
            </p:blipFill>
            <p:spPr>
              <a:xfrm>
                <a:off x="2421466" y="896970"/>
                <a:ext cx="5261791" cy="5402230"/>
              </a:xfrm>
              <a:prstGeom prst="rect">
                <a:avLst/>
              </a:prstGeom>
            </p:spPr>
          </p:pic>
          <p:sp>
            <p:nvSpPr>
              <p:cNvPr id="14" name="Rectangle 13"/>
              <p:cNvSpPr/>
              <p:nvPr/>
            </p:nvSpPr>
            <p:spPr bwMode="auto">
              <a:xfrm>
                <a:off x="4927600" y="1591734"/>
                <a:ext cx="2506133" cy="16594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5" name="Rectangle 14"/>
              <p:cNvSpPr/>
              <p:nvPr/>
            </p:nvSpPr>
            <p:spPr bwMode="auto">
              <a:xfrm>
                <a:off x="5537200" y="3149600"/>
                <a:ext cx="1896533"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pic>
          <p:nvPicPr>
            <p:cNvPr id="12" name="Picture 11" descr="signal125_comp_comb.eps"/>
            <p:cNvPicPr>
              <a:picLocks noChangeAspect="1"/>
            </p:cNvPicPr>
            <p:nvPr/>
          </p:nvPicPr>
          <p:blipFill>
            <a:blip r:embed="rId4"/>
            <a:stretch>
              <a:fillRect/>
            </a:stretch>
          </p:blipFill>
          <p:spPr>
            <a:xfrm>
              <a:off x="4842934" y="1526431"/>
              <a:ext cx="4429110" cy="4263950"/>
            </a:xfrm>
            <a:prstGeom prst="rect">
              <a:avLst/>
            </a:prstGeom>
          </p:spPr>
        </p:pic>
        <p:sp>
          <p:nvSpPr>
            <p:cNvPr id="17" name="Oval 16"/>
            <p:cNvSpPr/>
            <p:nvPr/>
          </p:nvSpPr>
          <p:spPr bwMode="auto">
            <a:xfrm>
              <a:off x="2218267" y="3485264"/>
              <a:ext cx="694267" cy="88353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8" name="Oval 17"/>
            <p:cNvSpPr/>
            <p:nvPr/>
          </p:nvSpPr>
          <p:spPr bwMode="auto">
            <a:xfrm>
              <a:off x="5909733" y="3941941"/>
              <a:ext cx="694267" cy="1036459"/>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a:xfrm>
              <a:off x="2079314" y="2985669"/>
              <a:ext cx="1128284" cy="463241"/>
            </a:xfrm>
            <a:prstGeom prst="rect">
              <a:avLst/>
            </a:prstGeom>
          </p:spPr>
          <p:txBody>
            <a:bodyPr wrap="square">
              <a:spAutoFit/>
            </a:bodyPr>
            <a:lstStyle/>
            <a:p>
              <a:r>
                <a:rPr lang="en-GB" sz="2400" b="0" dirty="0" smtClean="0">
                  <a:solidFill>
                    <a:srgbClr val="FF0000"/>
                  </a:solidFill>
                  <a:latin typeface="Trebuchet MS"/>
                </a:rPr>
                <a:t>H </a:t>
              </a:r>
              <a:r>
                <a:rPr lang="en-US" sz="2400" b="0" dirty="0" err="1" smtClean="0">
                  <a:solidFill>
                    <a:srgbClr val="FF0000"/>
                  </a:solidFill>
                  <a:latin typeface="Trebuchet MS"/>
                  <a:sym typeface="Symbol" charset="2"/>
                </a:rPr>
                <a:t></a:t>
              </a:r>
              <a:r>
                <a:rPr lang="en-GB" sz="2400" b="0" dirty="0" smtClean="0">
                  <a:solidFill>
                    <a:srgbClr val="FF0000"/>
                  </a:solidFill>
                  <a:latin typeface="Trebuchet MS"/>
                </a:rPr>
                <a:t> </a:t>
              </a:r>
              <a:r>
                <a:rPr lang="en-GB" sz="2400" b="0" dirty="0" err="1" smtClean="0">
                  <a:solidFill>
                    <a:srgbClr val="FF0000"/>
                  </a:solidFill>
                  <a:latin typeface="Symbol"/>
                </a:rPr>
                <a:t>gg</a:t>
              </a:r>
              <a:endParaRPr lang="en-US" sz="2400" dirty="0">
                <a:solidFill>
                  <a:srgbClr val="FF0000"/>
                </a:solidFill>
              </a:endParaRPr>
            </a:p>
          </p:txBody>
        </p:sp>
        <p:cxnSp>
          <p:nvCxnSpPr>
            <p:cNvPr id="24" name="Straight Arrow Connector 23"/>
            <p:cNvCxnSpPr/>
            <p:nvPr/>
          </p:nvCxnSpPr>
          <p:spPr bwMode="auto">
            <a:xfrm rot="5400000">
              <a:off x="6256872" y="2683937"/>
              <a:ext cx="1811868" cy="1422401"/>
            </a:xfrm>
            <a:prstGeom prst="straightConnector1">
              <a:avLst/>
            </a:prstGeom>
            <a:solidFill>
              <a:schemeClr val="bg1"/>
            </a:solidFill>
            <a:ln w="25400" cap="flat" cmpd="sng" algn="ctr">
              <a:solidFill>
                <a:srgbClr val="FF0000"/>
              </a:solidFill>
              <a:prstDash val="solid"/>
              <a:round/>
              <a:headEnd type="none" w="med" len="med"/>
              <a:tailEnd type="arrow"/>
            </a:ln>
            <a:effectLst/>
          </p:spPr>
        </p:cxnSp>
      </p:gr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28</a:t>
            </a:fld>
            <a:endParaRPr lang="en-US" b="0" i="0">
              <a:latin typeface="Arial" charset="0"/>
            </a:endParaRPr>
          </a:p>
        </p:txBody>
      </p:sp>
      <p:sp>
        <p:nvSpPr>
          <p:cNvPr id="22537" name="Rectangle 19"/>
          <p:cNvSpPr>
            <a:spLocks noGrp="1" noChangeArrowheads="1"/>
          </p:cNvSpPr>
          <p:nvPr>
            <p:ph type="title"/>
          </p:nvPr>
        </p:nvSpPr>
        <p:spPr bwMode="auto">
          <a:xfrm>
            <a:off x="1320802" y="315913"/>
            <a:ext cx="75184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err="1" smtClean="0">
                <a:latin typeface="Trebuchet MS"/>
              </a:rPr>
              <a:t>Significance</a:t>
            </a:r>
            <a:r>
              <a:rPr lang="de-DE" dirty="0" smtClean="0">
                <a:latin typeface="Trebuchet MS"/>
              </a:rPr>
              <a:t> of </a:t>
            </a:r>
            <a:r>
              <a:rPr lang="de-DE" dirty="0" err="1" smtClean="0">
                <a:latin typeface="Trebuchet MS"/>
              </a:rPr>
              <a:t>the</a:t>
            </a:r>
            <a:r>
              <a:rPr lang="de-DE" dirty="0" smtClean="0">
                <a:latin typeface="Trebuchet MS"/>
              </a:rPr>
              <a:t> </a:t>
            </a:r>
            <a:r>
              <a:rPr lang="de-DE" dirty="0" err="1" smtClean="0">
                <a:latin typeface="Trebuchet MS"/>
              </a:rPr>
              <a:t>results</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28</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8" name="TextBox 27"/>
          <p:cNvSpPr txBox="1"/>
          <p:nvPr/>
        </p:nvSpPr>
        <p:spPr>
          <a:xfrm>
            <a:off x="584200" y="5030105"/>
            <a:ext cx="8382000" cy="1569660"/>
          </a:xfrm>
          <a:prstGeom prst="rect">
            <a:avLst/>
          </a:prstGeom>
          <a:solidFill>
            <a:schemeClr val="tx1"/>
          </a:solidFill>
        </p:spPr>
        <p:txBody>
          <a:bodyPr wrap="square" rtlCol="0">
            <a:spAutoFit/>
          </a:bodyPr>
          <a:lstStyle/>
          <a:p>
            <a:pPr algn="just"/>
            <a:r>
              <a:rPr lang="en-US" sz="2400" dirty="0" err="1" smtClean="0">
                <a:solidFill>
                  <a:schemeClr val="bg1"/>
                </a:solidFill>
                <a:latin typeface="Trebuchet MS"/>
              </a:rPr>
              <a:t>p</a:t>
            </a:r>
            <a:r>
              <a:rPr lang="en-US" sz="2400" dirty="0" smtClean="0">
                <a:solidFill>
                  <a:schemeClr val="bg1"/>
                </a:solidFill>
                <a:latin typeface="Trebuchet MS"/>
              </a:rPr>
              <a:t>-value:</a:t>
            </a:r>
            <a:r>
              <a:rPr lang="en-US" sz="2400" b="0" dirty="0" smtClean="0">
                <a:solidFill>
                  <a:srgbClr val="0000FF"/>
                </a:solidFill>
                <a:latin typeface="Trebuchet MS"/>
              </a:rPr>
              <a:t> </a:t>
            </a:r>
          </a:p>
          <a:p>
            <a:pPr algn="just"/>
            <a:r>
              <a:rPr lang="en-US" sz="2400" b="0" dirty="0" smtClean="0">
                <a:solidFill>
                  <a:srgbClr val="27BCFF"/>
                </a:solidFill>
                <a:latin typeface="Trebuchet MS"/>
              </a:rPr>
              <a:t>Probability for the background to fluctuate upwards to give the same number of events as seen in the data.</a:t>
            </a:r>
          </a:p>
          <a:p>
            <a:pPr algn="just"/>
            <a:r>
              <a:rPr lang="en-US" sz="2400" b="0" dirty="0" smtClean="0">
                <a:solidFill>
                  <a:srgbClr val="27BCFF"/>
                </a:solidFill>
                <a:latin typeface="Trebuchet MS"/>
              </a:rPr>
              <a:t>5.9 sigma (</a:t>
            </a:r>
            <a:r>
              <a:rPr lang="en-US" sz="2400" b="0" dirty="0" err="1" smtClean="0">
                <a:solidFill>
                  <a:srgbClr val="27BCFF"/>
                </a:solidFill>
                <a:latin typeface="Symbol"/>
              </a:rPr>
              <a:t>s</a:t>
            </a:r>
            <a:r>
              <a:rPr lang="en-US" sz="2400" b="0" dirty="0" smtClean="0">
                <a:solidFill>
                  <a:srgbClr val="27BCFF"/>
                </a:solidFill>
                <a:latin typeface="Trebuchet MS"/>
              </a:rPr>
              <a:t>) corresponds to probability of 1 : 600 millions. </a:t>
            </a:r>
            <a:endParaRPr lang="en-US" sz="2400" b="0" dirty="0">
              <a:solidFill>
                <a:srgbClr val="27BCFF"/>
              </a:solidFill>
              <a:latin typeface="Trebuchet MS"/>
            </a:endParaRPr>
          </a:p>
        </p:txBody>
      </p:sp>
      <p:pic>
        <p:nvPicPr>
          <p:cNvPr id="12" name="Picture 11" descr="ATLAS_july31-2012-plot.jpg"/>
          <p:cNvPicPr>
            <a:picLocks noChangeAspect="1"/>
          </p:cNvPicPr>
          <p:nvPr/>
        </p:nvPicPr>
        <p:blipFill>
          <a:blip r:embed="rId3"/>
          <a:stretch>
            <a:fillRect/>
          </a:stretch>
        </p:blipFill>
        <p:spPr>
          <a:xfrm>
            <a:off x="1930420" y="1049868"/>
            <a:ext cx="5702280" cy="4100402"/>
          </a:xfrm>
          <a:prstGeom prst="rect">
            <a:avLst/>
          </a:prstGeom>
        </p:spPr>
      </p:pic>
      <p:sp>
        <p:nvSpPr>
          <p:cNvPr id="13"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29</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13"/>
          <p:cNvSpPr/>
          <p:nvPr/>
        </p:nvSpPr>
        <p:spPr>
          <a:xfrm>
            <a:off x="4707102" y="3969379"/>
            <a:ext cx="3541354"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de-CH" sz="3200" b="0" dirty="0" smtClean="0">
                <a:solidFill>
                  <a:schemeClr val="accent6">
                    <a:lumMod val="20000"/>
                    <a:lumOff val="80000"/>
                  </a:schemeClr>
                </a:solidFill>
                <a:latin typeface="Trebuchet MS"/>
              </a:rPr>
              <a:t>ZZ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bg1"/>
                </a:solidFill>
                <a:latin typeface="Trebuchet MS"/>
              </a:rPr>
              <a:t> </a:t>
            </a:r>
            <a:r>
              <a:rPr lang="en-GB" sz="3200" b="0" dirty="0" smtClean="0">
                <a:solidFill>
                  <a:srgbClr val="FF0000"/>
                </a:solidFill>
                <a:latin typeface="Trebuchet MS"/>
              </a:rPr>
              <a:t>2</a:t>
            </a:r>
            <a:r>
              <a:rPr lang="en-GB" sz="3200" b="0" dirty="0" smtClean="0">
                <a:solidFill>
                  <a:srgbClr val="FF0000"/>
                </a:solidFill>
                <a:latin typeface="Symbol"/>
              </a:rPr>
              <a:t>m </a:t>
            </a:r>
            <a:r>
              <a:rPr lang="en-GB" sz="3200" b="0" dirty="0" smtClean="0">
                <a:solidFill>
                  <a:schemeClr val="accent6">
                    <a:lumMod val="20000"/>
                    <a:lumOff val="80000"/>
                  </a:schemeClr>
                </a:solidFill>
                <a:latin typeface="Trebuchet MS"/>
              </a:rPr>
              <a:t>+</a:t>
            </a:r>
            <a:r>
              <a:rPr lang="en-GB" sz="3200" b="0" dirty="0" smtClean="0">
                <a:solidFill>
                  <a:schemeClr val="bg1"/>
                </a:solidFill>
                <a:latin typeface="Trebuchet MS"/>
              </a:rPr>
              <a:t> </a:t>
            </a:r>
            <a:r>
              <a:rPr lang="en-GB" sz="3200" b="0" dirty="0" smtClean="0">
                <a:solidFill>
                  <a:srgbClr val="00BF00"/>
                </a:solidFill>
                <a:latin typeface="Trebuchet MS"/>
              </a:rPr>
              <a:t>2e</a:t>
            </a:r>
            <a:endParaRPr lang="en-US" sz="3200" dirty="0">
              <a:solidFill>
                <a:srgbClr val="FF0000"/>
              </a:solidFill>
            </a:endParaRPr>
          </a:p>
        </p:txBody>
      </p:sp>
      <p:sp>
        <p:nvSpPr>
          <p:cNvPr id="8"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p:cNvPicPr>
          <p:nvPr/>
        </p:nvPicPr>
        <p:blipFill>
          <a:blip r:embed="rId3" cstate="print">
            <a:lum contrast="20000"/>
            <a:alphaModFix amt="38000"/>
          </a:blip>
          <a:srcRect l="15717" t="2966"/>
          <a:stretch>
            <a:fillRect/>
          </a:stretch>
        </p:blipFill>
        <p:spPr bwMode="auto">
          <a:xfrm>
            <a:off x="1" y="-571501"/>
            <a:ext cx="9906000" cy="7429501"/>
          </a:xfrm>
          <a:prstGeom prst="rect">
            <a:avLst/>
          </a:prstGeom>
          <a:noFill/>
          <a:ln w="9525">
            <a:noFill/>
            <a:miter lim="800000"/>
            <a:headEnd/>
            <a:tailEnd/>
          </a:ln>
        </p:spPr>
      </p:pic>
      <p:sp>
        <p:nvSpPr>
          <p:cNvPr id="22530" name="Date Placeholder 2"/>
          <p:cNvSpPr>
            <a:spLocks noGrp="1"/>
          </p:cNvSpPr>
          <p:nvPr>
            <p:ph type="dt" sz="half" idx="2"/>
          </p:nvPr>
        </p:nvSpPr>
        <p:spPr>
          <a:noFill/>
        </p:spPr>
        <p:txBody>
          <a:bodyPr/>
          <a:lstStyle/>
          <a:p>
            <a:r>
              <a:rPr lang="de-CH" smtClean="0"/>
              <a:t>C.-E. Wulz</a:t>
            </a:r>
            <a:endParaRPr lang="en-US" b="0" i="0" smtClean="0"/>
          </a:p>
        </p:txBody>
      </p:sp>
      <p:sp>
        <p:nvSpPr>
          <p:cNvPr id="22531" name="Slide Number Placeholder 3"/>
          <p:cNvSpPr>
            <a:spLocks noGrp="1"/>
          </p:cNvSpPr>
          <p:nvPr>
            <p:ph type="sldNum" sz="quarter" idx="4"/>
          </p:nvPr>
        </p:nvSpPr>
        <p:spPr>
          <a:noFill/>
        </p:spPr>
        <p:txBody>
          <a:bodyPr/>
          <a:lstStyle/>
          <a:p>
            <a:fld id="{C30093A4-F5F3-CD4E-9E43-39460457A657}" type="slidenum">
              <a:rPr lang="en-US" smtClean="0"/>
              <a:pPr/>
              <a:t>3</a:t>
            </a:fld>
            <a:endParaRPr lang="en-US" b="0" i="0" smtClean="0"/>
          </a:p>
        </p:txBody>
      </p:sp>
      <p:pic>
        <p:nvPicPr>
          <p:cNvPr id="22537" name="Picture 11"/>
          <p:cNvPicPr>
            <a:picLocks noChangeAspect="1" noChangeArrowheads="1"/>
          </p:cNvPicPr>
          <p:nvPr/>
        </p:nvPicPr>
        <p:blipFill>
          <a:blip r:embed="rId4"/>
          <a:srcRect/>
          <a:stretch>
            <a:fillRect/>
          </a:stretch>
        </p:blipFill>
        <p:spPr bwMode="auto">
          <a:xfrm>
            <a:off x="463551" y="285750"/>
            <a:ext cx="581025" cy="546100"/>
          </a:xfrm>
          <a:prstGeom prst="rect">
            <a:avLst/>
          </a:prstGeom>
          <a:noFill/>
          <a:ln w="9525">
            <a:noFill/>
            <a:miter lim="800000"/>
            <a:headEnd/>
            <a:tailEnd/>
          </a:ln>
        </p:spPr>
      </p:pic>
      <p:sp>
        <p:nvSpPr>
          <p:cNvPr id="14" name="Rectangle 10"/>
          <p:cNvSpPr>
            <a:spLocks noChangeArrowheads="1"/>
          </p:cNvSpPr>
          <p:nvPr/>
        </p:nvSpPr>
        <p:spPr bwMode="auto">
          <a:xfrm>
            <a:off x="1082675" y="362479"/>
            <a:ext cx="7722658"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LHC milestones and performance</a:t>
            </a:r>
            <a:endParaRPr lang="en-US" sz="2800" dirty="0">
              <a:solidFill>
                <a:srgbClr val="000099"/>
              </a:solidFill>
              <a:latin typeface="Times" charset="0"/>
            </a:endParaRPr>
          </a:p>
        </p:txBody>
      </p:sp>
      <p:sp>
        <p:nvSpPr>
          <p:cNvPr id="16" name="Text Box 14"/>
          <p:cNvSpPr txBox="1">
            <a:spLocks noChangeArrowheads="1"/>
          </p:cNvSpPr>
          <p:nvPr/>
        </p:nvSpPr>
        <p:spPr bwMode="auto">
          <a:xfrm>
            <a:off x="272013" y="823385"/>
            <a:ext cx="8871987" cy="1938992"/>
          </a:xfrm>
          <a:prstGeom prst="rect">
            <a:avLst/>
          </a:prstGeom>
          <a:noFill/>
          <a:ln w="9525">
            <a:noFill/>
            <a:miter lim="800000"/>
            <a:headEnd/>
            <a:tailEnd/>
          </a:ln>
        </p:spPr>
        <p:txBody>
          <a:bodyPr wrap="square">
            <a:prstTxWarp prst="textNoShape">
              <a:avLst/>
            </a:prstTxWarp>
            <a:spAutoFit/>
          </a:bodyPr>
          <a:lstStyle/>
          <a:p>
            <a:endParaRPr lang="en-GB" sz="2000" dirty="0" smtClean="0">
              <a:solidFill>
                <a:schemeClr val="tx1"/>
              </a:solidFill>
              <a:latin typeface="Times" charset="0"/>
            </a:endParaRPr>
          </a:p>
          <a:p>
            <a:pPr>
              <a:buFont typeface="Arial"/>
              <a:buChar char="•"/>
            </a:pPr>
            <a:r>
              <a:rPr lang="en-GB" sz="2000" b="0" dirty="0" smtClean="0">
                <a:solidFill>
                  <a:schemeClr val="tx1"/>
                </a:solidFill>
                <a:latin typeface="Trebuchet MS"/>
              </a:rPr>
              <a:t> 10 Sep. 2008: First proton beam</a:t>
            </a:r>
          </a:p>
          <a:p>
            <a:pPr>
              <a:buFont typeface="Arial"/>
              <a:buChar char="•"/>
            </a:pPr>
            <a:r>
              <a:rPr lang="en-GB" sz="2000" b="0" dirty="0" smtClean="0">
                <a:solidFill>
                  <a:schemeClr val="tx1"/>
                </a:solidFill>
                <a:latin typeface="Trebuchet MS"/>
              </a:rPr>
              <a:t> 20 Nov. 2009: Restart after accident</a:t>
            </a:r>
          </a:p>
          <a:p>
            <a:pPr>
              <a:buFont typeface="Arial"/>
              <a:buChar char="•"/>
            </a:pPr>
            <a:r>
              <a:rPr lang="en-GB" sz="2000" b="0" dirty="0" smtClean="0">
                <a:solidFill>
                  <a:schemeClr val="tx1"/>
                </a:solidFill>
                <a:latin typeface="Trebuchet MS"/>
              </a:rPr>
              <a:t> 23 Nov. 2009: First proton collisions at 900 </a:t>
            </a:r>
            <a:r>
              <a:rPr lang="en-GB" sz="2000" b="0" dirty="0" err="1" smtClean="0">
                <a:solidFill>
                  <a:schemeClr val="tx1"/>
                </a:solidFill>
                <a:latin typeface="Trebuchet MS"/>
              </a:rPr>
              <a:t>GeV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30 Nov. 2009: World record energy 2.36 </a:t>
            </a:r>
            <a:r>
              <a:rPr lang="en-GB" sz="2000" b="0" dirty="0" err="1" smtClean="0">
                <a:solidFill>
                  <a:schemeClr val="tx1"/>
                </a:solidFill>
                <a:latin typeface="Trebuchet MS"/>
              </a:rPr>
              <a:t>TeV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30 March 2010: New world record energy 7 </a:t>
            </a:r>
            <a:r>
              <a:rPr lang="en-GB" sz="2000" b="0" dirty="0" err="1" smtClean="0">
                <a:solidFill>
                  <a:schemeClr val="tx1"/>
                </a:solidFill>
                <a:latin typeface="Trebuchet MS"/>
              </a:rPr>
              <a:t>TeV</a:t>
            </a:r>
            <a:endParaRPr lang="en-GB" sz="2000" b="0" dirty="0" smtClean="0">
              <a:solidFill>
                <a:schemeClr val="tx1"/>
              </a:solidFill>
              <a:latin typeface="Trebuchet MS"/>
            </a:endParaRPr>
          </a:p>
        </p:txBody>
      </p:sp>
      <p:sp>
        <p:nvSpPr>
          <p:cNvPr id="18" name="Text Box 14"/>
          <p:cNvSpPr txBox="1">
            <a:spLocks noChangeArrowheads="1"/>
          </p:cNvSpPr>
          <p:nvPr/>
        </p:nvSpPr>
        <p:spPr bwMode="auto">
          <a:xfrm>
            <a:off x="330200" y="3432939"/>
            <a:ext cx="8871987" cy="3170099"/>
          </a:xfrm>
          <a:prstGeom prst="rect">
            <a:avLst/>
          </a:prstGeom>
          <a:noFill/>
          <a:ln w="9525">
            <a:noFill/>
            <a:miter lim="800000"/>
            <a:headEnd/>
            <a:tailEnd/>
          </a:ln>
        </p:spPr>
        <p:txBody>
          <a:bodyPr wrap="square">
            <a:prstTxWarp prst="textNoShape">
              <a:avLst/>
            </a:prstTxWarp>
            <a:spAutoFit/>
          </a:bodyPr>
          <a:lstStyle/>
          <a:p>
            <a:endParaRPr lang="en-GB" sz="2000" dirty="0" smtClean="0">
              <a:solidFill>
                <a:schemeClr val="tx1"/>
              </a:solidFill>
              <a:latin typeface="Times" charset="0"/>
            </a:endParaRPr>
          </a:p>
          <a:p>
            <a:pPr>
              <a:buFont typeface="Arial"/>
              <a:buChar char="•"/>
            </a:pPr>
            <a:r>
              <a:rPr lang="en-GB" sz="2000" b="0" dirty="0" smtClean="0">
                <a:solidFill>
                  <a:schemeClr val="tx1"/>
                </a:solidFill>
                <a:latin typeface="Trebuchet MS"/>
              </a:rPr>
              <a:t> 8 Nov. 2010: First collisions of lead ions at 2.76 </a:t>
            </a:r>
            <a:r>
              <a:rPr lang="en-GB" sz="2000" b="0" dirty="0" err="1" smtClean="0">
                <a:solidFill>
                  <a:schemeClr val="tx1"/>
                </a:solidFill>
                <a:latin typeface="Trebuchet MS"/>
              </a:rPr>
              <a:t>TeV</a:t>
            </a:r>
            <a:r>
              <a:rPr lang="en-GB" sz="2000" b="0" dirty="0" smtClean="0">
                <a:solidFill>
                  <a:schemeClr val="tx1"/>
                </a:solidFill>
                <a:latin typeface="Trebuchet MS"/>
              </a:rPr>
              <a:t> per nucleon pair (NN)</a:t>
            </a:r>
          </a:p>
          <a:p>
            <a:pPr>
              <a:buFont typeface="Arial"/>
              <a:buChar char="•"/>
            </a:pPr>
            <a:r>
              <a:rPr lang="en-GB" sz="2000" b="0" dirty="0" smtClean="0">
                <a:solidFill>
                  <a:schemeClr val="tx1"/>
                </a:solidFill>
                <a:latin typeface="Trebuchet MS"/>
              </a:rPr>
              <a:t> March 2011: Restart with protons at 7 </a:t>
            </a:r>
            <a:r>
              <a:rPr lang="en-GB" sz="2000" b="0" dirty="0" err="1" smtClean="0">
                <a:solidFill>
                  <a:schemeClr val="tx1"/>
                </a:solidFill>
                <a:latin typeface="Trebuchet MS"/>
              </a:rPr>
              <a:t>TeV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March – Dec. 2011: protons at 7 </a:t>
            </a:r>
            <a:r>
              <a:rPr lang="en-GB" sz="2000" b="0" dirty="0" err="1" smtClean="0">
                <a:solidFill>
                  <a:schemeClr val="tx1"/>
                </a:solidFill>
                <a:latin typeface="Trebuchet MS"/>
              </a:rPr>
              <a:t>TeV</a:t>
            </a:r>
            <a:r>
              <a:rPr lang="en-GB" sz="2000" b="0" dirty="0" smtClean="0">
                <a:solidFill>
                  <a:schemeClr val="tx1"/>
                </a:solidFill>
                <a:latin typeface="Trebuchet MS"/>
              </a:rPr>
              <a:t>, lead ions at 2.76 </a:t>
            </a:r>
            <a:r>
              <a:rPr lang="en-GB" sz="2000" b="0" dirty="0" err="1" smtClean="0">
                <a:solidFill>
                  <a:schemeClr val="tx1"/>
                </a:solidFill>
                <a:latin typeface="Trebuchet MS"/>
              </a:rPr>
              <a:t>TeV</a:t>
            </a:r>
            <a:r>
              <a:rPr lang="en-GB" sz="2000" b="0" dirty="0" smtClean="0">
                <a:solidFill>
                  <a:schemeClr val="tx1"/>
                </a:solidFill>
                <a:latin typeface="Trebuchet MS"/>
              </a:rPr>
              <a:t> per NN</a:t>
            </a:r>
          </a:p>
          <a:p>
            <a:pPr>
              <a:buFont typeface="Arial"/>
              <a:buChar char="•"/>
            </a:pPr>
            <a:r>
              <a:rPr lang="en-GB" sz="2000" b="0" dirty="0" smtClean="0">
                <a:solidFill>
                  <a:schemeClr val="tx1"/>
                </a:solidFill>
                <a:latin typeface="Trebuchet MS"/>
              </a:rPr>
              <a:t> March 2012 – Feb. 2013: protons </a:t>
            </a:r>
            <a:r>
              <a:rPr lang="en-GB" sz="2000" b="0" smtClean="0">
                <a:solidFill>
                  <a:schemeClr val="tx1"/>
                </a:solidFill>
                <a:latin typeface="Trebuchet MS"/>
              </a:rPr>
              <a:t>at 8 </a:t>
            </a:r>
            <a:r>
              <a:rPr lang="en-GB" sz="2000" b="0" dirty="0" err="1" smtClean="0">
                <a:solidFill>
                  <a:schemeClr val="tx1"/>
                </a:solidFill>
                <a:latin typeface="Trebuchet MS"/>
              </a:rPr>
              <a:t>TeV</a:t>
            </a:r>
            <a:r>
              <a:rPr lang="en-GB" sz="2000" b="0" dirty="0" smtClean="0">
                <a:solidFill>
                  <a:schemeClr val="tx1"/>
                </a:solidFill>
                <a:latin typeface="Trebuchet MS"/>
              </a:rPr>
              <a:t>, lead ions at 2.76 </a:t>
            </a:r>
            <a:r>
              <a:rPr lang="en-GB" sz="2000" b="0" dirty="0" err="1" smtClean="0">
                <a:solidFill>
                  <a:schemeClr val="tx1"/>
                </a:solidFill>
                <a:latin typeface="Trebuchet MS"/>
              </a:rPr>
              <a:t>TeV</a:t>
            </a:r>
            <a:r>
              <a:rPr lang="en-GB" sz="2000" b="0" dirty="0" smtClean="0">
                <a:solidFill>
                  <a:schemeClr val="tx1"/>
                </a:solidFill>
                <a:latin typeface="Trebuchet MS"/>
              </a:rPr>
              <a:t> per NN</a:t>
            </a:r>
          </a:p>
          <a:p>
            <a:pPr>
              <a:buFont typeface="Arial"/>
              <a:buChar char="•"/>
            </a:pPr>
            <a:r>
              <a:rPr lang="en-GB" sz="2000" b="0" dirty="0" smtClean="0">
                <a:solidFill>
                  <a:schemeClr val="tx1"/>
                </a:solidFill>
                <a:latin typeface="Trebuchet MS"/>
              </a:rPr>
              <a:t> March 2013 – autumn 2014: Shutdown for magnet interconnection reinforcement</a:t>
            </a:r>
          </a:p>
          <a:p>
            <a:pPr>
              <a:buFont typeface="Arial"/>
              <a:buChar char="•"/>
            </a:pPr>
            <a:r>
              <a:rPr lang="en-GB" sz="2000" b="0" dirty="0" smtClean="0">
                <a:solidFill>
                  <a:schemeClr val="tx1"/>
                </a:solidFill>
                <a:latin typeface="Trebuchet MS"/>
              </a:rPr>
              <a:t> Autumn or late 2014: Restart at 13 - 14 </a:t>
            </a:r>
            <a:r>
              <a:rPr lang="en-GB" sz="2000" b="0" dirty="0" err="1" smtClean="0">
                <a:solidFill>
                  <a:schemeClr val="tx1"/>
                </a:solidFill>
                <a:latin typeface="Trebuchet MS"/>
              </a:rPr>
              <a:t>TeV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2015 or 2016: Shutdown for luminosity upgrade</a:t>
            </a:r>
          </a:p>
          <a:p>
            <a:endParaRPr lang="en-GB" sz="2000" dirty="0" smtClean="0">
              <a:solidFill>
                <a:schemeClr val="tx1"/>
              </a:solidFill>
              <a:latin typeface="Times" charset="0"/>
            </a:endParaRPr>
          </a:p>
        </p:txBody>
      </p:sp>
      <p:pic>
        <p:nvPicPr>
          <p:cNvPr id="19" name="Picture 18" descr="int_lumi_cumulative_pp_alt.png"/>
          <p:cNvPicPr>
            <a:picLocks noChangeAspect="1"/>
          </p:cNvPicPr>
          <p:nvPr/>
        </p:nvPicPr>
        <p:blipFill>
          <a:blip r:embed="rId5"/>
          <a:stretch>
            <a:fillRect/>
          </a:stretch>
        </p:blipFill>
        <p:spPr>
          <a:xfrm>
            <a:off x="5954003" y="939800"/>
            <a:ext cx="3474987" cy="26546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30</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13"/>
          <p:cNvSpPr/>
          <p:nvPr/>
        </p:nvSpPr>
        <p:spPr>
          <a:xfrm>
            <a:off x="6112568" y="5408712"/>
            <a:ext cx="1544413"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en-GB" sz="3200" b="0" dirty="0" smtClean="0">
                <a:solidFill>
                  <a:srgbClr val="00BF00"/>
                </a:solidFill>
                <a:latin typeface="Trebuchet MS"/>
              </a:rPr>
              <a:t>2</a:t>
            </a:r>
            <a:r>
              <a:rPr lang="en-GB" sz="3200" b="0" dirty="0" smtClean="0">
                <a:solidFill>
                  <a:srgbClr val="00BF00"/>
                </a:solidFill>
                <a:latin typeface="Symbol"/>
              </a:rPr>
              <a:t>g</a:t>
            </a:r>
            <a:endParaRPr lang="en-US" sz="3200" dirty="0">
              <a:solidFill>
                <a:srgbClr val="FF0000"/>
              </a:solidFill>
              <a:latin typeface="Symbol"/>
            </a:endParaRPr>
          </a:p>
        </p:txBody>
      </p:sp>
      <p:pic>
        <p:nvPicPr>
          <p:cNvPr id="10" name="Picture 14" descr="CMS-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41" y="541866"/>
            <a:ext cx="80486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QuarkstoCosmos"/>
          <p:cNvPicPr>
            <a:picLocks noChangeAspect="1" noChangeArrowheads="1"/>
          </p:cNvPicPr>
          <p:nvPr/>
        </p:nvPicPr>
        <p:blipFill>
          <a:blip r:embed="rId3"/>
          <a:srcRect l="1897" t="7135" r="4321" b="1097"/>
          <a:stretch>
            <a:fillRect/>
          </a:stretch>
        </p:blipFill>
        <p:spPr bwMode="auto">
          <a:xfrm>
            <a:off x="-50799" y="0"/>
            <a:ext cx="10134600" cy="7850188"/>
          </a:xfrm>
          <a:prstGeom prst="rect">
            <a:avLst/>
          </a:prstGeom>
          <a:noFill/>
          <a:ln w="19050">
            <a:solidFill>
              <a:schemeClr val="tx1"/>
            </a:solidFill>
            <a:miter lim="800000"/>
            <a:headEnd/>
            <a:tailEnd/>
          </a:ln>
        </p:spPr>
      </p:pic>
      <p:sp>
        <p:nvSpPr>
          <p:cNvPr id="16387" name="Rectangle 3"/>
          <p:cNvSpPr>
            <a:spLocks noChangeArrowheads="1"/>
          </p:cNvSpPr>
          <p:nvPr/>
        </p:nvSpPr>
        <p:spPr bwMode="auto">
          <a:xfrm>
            <a:off x="777881" y="1076335"/>
            <a:ext cx="8747125" cy="830997"/>
          </a:xfrm>
          <a:prstGeom prst="rect">
            <a:avLst/>
          </a:prstGeom>
          <a:noFill/>
          <a:ln w="9525">
            <a:noFill/>
            <a:miter lim="800000"/>
            <a:headEnd/>
            <a:tailEnd/>
          </a:ln>
        </p:spPr>
        <p:txBody>
          <a:bodyPr>
            <a:prstTxWarp prst="textNoShape">
              <a:avLst/>
            </a:prstTxWarp>
            <a:spAutoFit/>
          </a:bodyPr>
          <a:lstStyle/>
          <a:p>
            <a:r>
              <a:rPr lang="en-GB" sz="2400" b="0" dirty="0" smtClean="0">
                <a:solidFill>
                  <a:srgbClr val="FFFF00"/>
                </a:solidFill>
                <a:latin typeface="Trebuchet MS"/>
              </a:rPr>
              <a:t>How can we tell if what was found at the LHC is really the Higgs particle of the Standard Model?</a:t>
            </a:r>
            <a:endParaRPr lang="en-US" sz="2400" b="0" dirty="0">
              <a:solidFill>
                <a:srgbClr val="FFFF00"/>
              </a:solidFill>
              <a:latin typeface="Trebuchet MS"/>
            </a:endParaRPr>
          </a:p>
        </p:txBody>
      </p:sp>
      <p:sp>
        <p:nvSpPr>
          <p:cNvPr id="9" name="Rectangle 8"/>
          <p:cNvSpPr/>
          <p:nvPr/>
        </p:nvSpPr>
        <p:spPr bwMode="auto">
          <a:xfrm>
            <a:off x="-203200" y="6858000"/>
            <a:ext cx="10346268" cy="101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31</a:t>
            </a:fld>
            <a:endParaRPr lang="en-US" b="0" dirty="0">
              <a:solidFill>
                <a:schemeClr val="bg1"/>
              </a:solidFill>
            </a:endParaRPr>
          </a:p>
        </p:txBody>
      </p:sp>
      <p:sp>
        <p:nvSpPr>
          <p:cNvPr id="10"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
        <p:nvSpPr>
          <p:cNvPr id="11" name="Rectangle 3"/>
          <p:cNvSpPr>
            <a:spLocks noChangeArrowheads="1"/>
          </p:cNvSpPr>
          <p:nvPr/>
        </p:nvSpPr>
        <p:spPr bwMode="auto">
          <a:xfrm>
            <a:off x="5743581" y="4594235"/>
            <a:ext cx="3527419" cy="1754327"/>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 </a:t>
            </a:r>
            <a:r>
              <a:rPr lang="en-GB" sz="2000" b="0" dirty="0" smtClean="0">
                <a:solidFill>
                  <a:schemeClr val="bg1"/>
                </a:solidFill>
                <a:latin typeface="Trebuchet MS"/>
              </a:rPr>
              <a:t>Decays to all predicted channels must be found at the predicted rates </a:t>
            </a:r>
          </a:p>
          <a:p>
            <a:endParaRPr lang="en-GB" sz="2000" b="0" dirty="0" smtClean="0">
              <a:solidFill>
                <a:schemeClr val="bg1"/>
              </a:solidFill>
              <a:latin typeface="Trebuchet MS"/>
            </a:endParaRPr>
          </a:p>
          <a:p>
            <a:r>
              <a:rPr lang="en-GB" sz="2000" b="0" dirty="0" smtClean="0">
                <a:solidFill>
                  <a:schemeClr val="bg1"/>
                </a:solidFill>
                <a:latin typeface="Trebuchet MS"/>
              </a:rPr>
              <a:t>- Its spin must be zero</a:t>
            </a:r>
            <a:r>
              <a:rPr lang="en-GB" sz="2400" b="0" dirty="0" smtClean="0">
                <a:solidFill>
                  <a:schemeClr val="bg1"/>
                </a:solidFill>
                <a:latin typeface="Trebuchet MS"/>
              </a:rPr>
              <a:t> </a:t>
            </a:r>
            <a:endParaRPr lang="en-US" sz="2400" b="0" dirty="0">
              <a:solidFill>
                <a:schemeClr val="bg1"/>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32</a:t>
            </a:fld>
            <a:endParaRPr lang="en-US" b="0" i="0">
              <a:latin typeface="Arial" charset="0"/>
            </a:endParaRPr>
          </a:p>
        </p:txBody>
      </p:sp>
      <p:sp>
        <p:nvSpPr>
          <p:cNvPr id="22537" name="Rectangle 19"/>
          <p:cNvSpPr>
            <a:spLocks noGrp="1" noChangeArrowheads="1"/>
          </p:cNvSpPr>
          <p:nvPr>
            <p:ph type="title"/>
          </p:nvPr>
        </p:nvSpPr>
        <p:spPr bwMode="auto">
          <a:xfrm>
            <a:off x="1320802" y="315913"/>
            <a:ext cx="75184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err="1" smtClean="0">
                <a:latin typeface="Trebuchet MS"/>
              </a:rPr>
              <a:t>Impostor</a:t>
            </a:r>
            <a:r>
              <a:rPr lang="de-DE" dirty="0" smtClean="0">
                <a:latin typeface="Trebuchet MS"/>
              </a:rPr>
              <a:t> </a:t>
            </a:r>
            <a:r>
              <a:rPr lang="de-DE" dirty="0" err="1" smtClean="0">
                <a:latin typeface="Trebuchet MS"/>
              </a:rPr>
              <a:t>or</a:t>
            </a:r>
            <a:r>
              <a:rPr lang="de-DE" dirty="0" smtClean="0">
                <a:latin typeface="Trebuchet MS"/>
              </a:rPr>
              <a:t> </a:t>
            </a:r>
            <a:r>
              <a:rPr lang="de-DE" dirty="0" err="1" smtClean="0">
                <a:latin typeface="Trebuchet MS"/>
              </a:rPr>
              <a:t>not</a:t>
            </a:r>
            <a:r>
              <a:rPr lang="de-DE" dirty="0" smtClean="0">
                <a:latin typeface="Trebuchet MS"/>
              </a:rPr>
              <a:t>?</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13"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pic>
        <p:nvPicPr>
          <p:cNvPr id="16" name="Picture 15" descr="spin-table-en.jpg"/>
          <p:cNvPicPr>
            <a:picLocks noChangeAspect="1"/>
          </p:cNvPicPr>
          <p:nvPr/>
        </p:nvPicPr>
        <p:blipFill>
          <a:blip r:embed="rId3"/>
          <a:stretch>
            <a:fillRect/>
          </a:stretch>
        </p:blipFill>
        <p:spPr>
          <a:xfrm>
            <a:off x="2165350" y="941922"/>
            <a:ext cx="5632450" cy="2584095"/>
          </a:xfrm>
          <a:prstGeom prst="rect">
            <a:avLst/>
          </a:prstGeom>
        </p:spPr>
      </p:pic>
      <p:pic>
        <p:nvPicPr>
          <p:cNvPr id="17" name="Picture 16" descr="fig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3680944"/>
            <a:ext cx="2909708" cy="2793320"/>
          </a:xfrm>
          <a:prstGeom prst="rect">
            <a:avLst/>
          </a:prstGeom>
        </p:spPr>
      </p:pic>
      <p:sp>
        <p:nvSpPr>
          <p:cNvPr id="18" name="Rectangle 3"/>
          <p:cNvSpPr>
            <a:spLocks noChangeArrowheads="1"/>
          </p:cNvSpPr>
          <p:nvPr/>
        </p:nvSpPr>
        <p:spPr bwMode="auto">
          <a:xfrm>
            <a:off x="1146181" y="4098935"/>
            <a:ext cx="4060819" cy="2308324"/>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 </a:t>
            </a:r>
            <a:r>
              <a:rPr lang="en-GB" sz="2000" b="0" dirty="0" smtClean="0">
                <a:solidFill>
                  <a:schemeClr val="bg1"/>
                </a:solidFill>
                <a:latin typeface="Trebuchet MS"/>
              </a:rPr>
              <a:t>If the new particle is the Higgs boson, the “signal strength” should be one.  </a:t>
            </a:r>
          </a:p>
          <a:p>
            <a:endParaRPr lang="en-GB" sz="2000" b="0" dirty="0" smtClean="0">
              <a:solidFill>
                <a:schemeClr val="bg1"/>
              </a:solidFill>
              <a:latin typeface="Trebuchet MS"/>
            </a:endParaRPr>
          </a:p>
          <a:p>
            <a:r>
              <a:rPr lang="en-GB" sz="2000" b="0" dirty="0" smtClean="0">
                <a:solidFill>
                  <a:schemeClr val="bg1"/>
                </a:solidFill>
                <a:latin typeface="Trebuchet MS"/>
              </a:rPr>
              <a:t>- No decays to </a:t>
            </a:r>
            <a:r>
              <a:rPr lang="en-GB" sz="2000" b="0" dirty="0" err="1" smtClean="0">
                <a:solidFill>
                  <a:schemeClr val="bg1"/>
                </a:solidFill>
                <a:latin typeface="Trebuchet MS"/>
              </a:rPr>
              <a:t>taus</a:t>
            </a:r>
            <a:r>
              <a:rPr lang="en-GB" sz="2000" b="0" dirty="0" smtClean="0">
                <a:solidFill>
                  <a:schemeClr val="bg1"/>
                </a:solidFill>
                <a:latin typeface="Trebuchet MS"/>
              </a:rPr>
              <a:t> have been found yet. </a:t>
            </a:r>
            <a:r>
              <a:rPr lang="en-GB" sz="2000" b="0" dirty="0" smtClean="0">
                <a:solidFill>
                  <a:srgbClr val="FF0000"/>
                </a:solidFill>
                <a:latin typeface="Trebuchet MS"/>
              </a:rPr>
              <a:t>Interesting, but it is too early to be excited yet!</a:t>
            </a:r>
            <a:endParaRPr lang="en-US" sz="2400" b="0" dirty="0">
              <a:solidFill>
                <a:srgbClr val="FF0000"/>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1007306" y="633520"/>
            <a:ext cx="7688223" cy="553998"/>
          </a:xfrm>
          <a:prstGeom prst="rect">
            <a:avLst/>
          </a:prstGeom>
        </p:spPr>
        <p:txBody>
          <a:bodyPr wrap="none">
            <a:spAutoFit/>
          </a:bodyPr>
          <a:lstStyle/>
          <a:p>
            <a:pPr algn="ctr">
              <a:spcBef>
                <a:spcPct val="50000"/>
              </a:spcBef>
              <a:defRPr/>
            </a:pPr>
            <a:r>
              <a:rPr lang="en-US" sz="3000" dirty="0" smtClean="0">
                <a:solidFill>
                  <a:schemeClr val="accent6">
                    <a:lumMod val="40000"/>
                    <a:lumOff val="60000"/>
                  </a:schemeClr>
                </a:solidFill>
                <a:latin typeface="Trebuchet MS"/>
              </a:rPr>
              <a:t>Unsolved (and maybe one solved) puzzles</a:t>
            </a:r>
            <a:endParaRPr lang="en-US" sz="3000" dirty="0">
              <a:solidFill>
                <a:schemeClr val="accent6">
                  <a:lumMod val="40000"/>
                  <a:lumOff val="60000"/>
                </a:schemeClr>
              </a:solidFill>
              <a:latin typeface="Trebuchet MS"/>
            </a:endParaRPr>
          </a:p>
        </p:txBody>
      </p:sp>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33</a:t>
            </a:fld>
            <a:endParaRPr lang="en-US" b="0" dirty="0">
              <a:solidFill>
                <a:schemeClr val="bg1"/>
              </a:solidFill>
            </a:endParaRPr>
          </a:p>
        </p:txBody>
      </p:sp>
      <p:sp>
        <p:nvSpPr>
          <p:cNvPr id="9" name="Rectangle 8"/>
          <p:cNvSpPr/>
          <p:nvPr/>
        </p:nvSpPr>
        <p:spPr bwMode="auto">
          <a:xfrm>
            <a:off x="7603067" y="5486400"/>
            <a:ext cx="1524000" cy="106679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54274" name="Rectangle 113"/>
          <p:cNvSpPr>
            <a:spLocks noChangeArrowheads="1"/>
          </p:cNvSpPr>
          <p:nvPr/>
        </p:nvSpPr>
        <p:spPr bwMode="auto">
          <a:xfrm>
            <a:off x="882650" y="1367467"/>
            <a:ext cx="8585200" cy="4893646"/>
          </a:xfrm>
          <a:prstGeom prst="rect">
            <a:avLst/>
          </a:prstGeom>
          <a:noFill/>
          <a:ln w="9525">
            <a:noFill/>
            <a:miter lim="800000"/>
            <a:headEnd/>
            <a:tailEnd/>
          </a:ln>
        </p:spPr>
        <p:txBody>
          <a:bodyPr wrap="square">
            <a:prstTxWarp prst="textNoShape">
              <a:avLst/>
            </a:prstTxWarp>
            <a:spAutoFit/>
          </a:bodyPr>
          <a:lstStyle/>
          <a:p>
            <a:pPr>
              <a:spcBef>
                <a:spcPct val="50000"/>
              </a:spcBef>
              <a:buClr>
                <a:srgbClr val="00BF00"/>
              </a:buClr>
              <a:buFont typeface="Wingdings" charset="2"/>
              <a:buChar char="ü"/>
            </a:pPr>
            <a:r>
              <a:rPr lang="en-GB" sz="2400" b="0" dirty="0" smtClean="0">
                <a:solidFill>
                  <a:srgbClr val="00BF00"/>
                </a:solidFill>
                <a:latin typeface="Trebuchet MS"/>
              </a:rPr>
              <a:t> ?</a:t>
            </a:r>
            <a:r>
              <a:rPr lang="en-GB" sz="2400" b="0" dirty="0" smtClean="0">
                <a:solidFill>
                  <a:schemeClr val="bg1"/>
                </a:solidFill>
                <a:latin typeface="Trebuchet MS"/>
              </a:rPr>
              <a:t> Why does the Universe have substance? -&gt; Higgs field</a:t>
            </a:r>
          </a:p>
          <a:p>
            <a:pPr>
              <a:spcBef>
                <a:spcPct val="50000"/>
              </a:spcBef>
              <a:buFont typeface="Arial"/>
              <a:buChar char="•"/>
            </a:pPr>
            <a:r>
              <a:rPr lang="en-GB" sz="2400" b="0" dirty="0" smtClean="0">
                <a:solidFill>
                  <a:schemeClr val="bg1"/>
                </a:solidFill>
                <a:latin typeface="Trebuchet MS"/>
              </a:rPr>
              <a:t> What is the Universe made of? -&gt; We only know 4% (atoms), the rest is dark matter and dark energy.</a:t>
            </a:r>
          </a:p>
          <a:p>
            <a:pPr>
              <a:spcBef>
                <a:spcPct val="50000"/>
              </a:spcBef>
              <a:buFont typeface="Arial"/>
              <a:buChar char="•"/>
            </a:pPr>
            <a:endParaRPr lang="en-GB" sz="2400" b="0" dirty="0" smtClean="0">
              <a:solidFill>
                <a:schemeClr val="bg1"/>
              </a:solidFill>
              <a:latin typeface="Trebuchet MS"/>
            </a:endParaRPr>
          </a:p>
          <a:p>
            <a:pPr>
              <a:spcBef>
                <a:spcPct val="50000"/>
              </a:spcBef>
              <a:buFont typeface="Arial" charset="0"/>
              <a:buChar char="•"/>
            </a:pPr>
            <a:r>
              <a:rPr lang="en-GB" sz="2400" b="0" dirty="0" smtClean="0">
                <a:solidFill>
                  <a:schemeClr val="bg1"/>
                </a:solidFill>
                <a:latin typeface="Trebuchet MS"/>
              </a:rPr>
              <a:t> How must the Standard Model be extended? -&gt; </a:t>
            </a:r>
            <a:r>
              <a:rPr lang="en-GB" sz="2400" b="0" dirty="0" err="1" smtClean="0">
                <a:solidFill>
                  <a:schemeClr val="bg1"/>
                </a:solidFill>
                <a:latin typeface="Trebuchet MS"/>
              </a:rPr>
              <a:t>supersymmetry</a:t>
            </a:r>
            <a:r>
              <a:rPr lang="en-GB" sz="2400" b="0" dirty="0" smtClean="0">
                <a:solidFill>
                  <a:schemeClr val="bg1"/>
                </a:solidFill>
                <a:latin typeface="Trebuchet MS"/>
              </a:rPr>
              <a:t>, string theory?</a:t>
            </a:r>
          </a:p>
          <a:p>
            <a:pPr>
              <a:spcBef>
                <a:spcPct val="50000"/>
              </a:spcBef>
              <a:buFont typeface="Arial" charset="0"/>
              <a:buChar char="•"/>
            </a:pPr>
            <a:r>
              <a:rPr lang="en-GB" sz="2400" b="0" dirty="0" smtClean="0">
                <a:solidFill>
                  <a:schemeClr val="bg1"/>
                </a:solidFill>
                <a:latin typeface="Trebuchet MS"/>
              </a:rPr>
              <a:t> Can all forces be unified -&gt; is there a “world formula”? </a:t>
            </a:r>
          </a:p>
          <a:p>
            <a:pPr>
              <a:spcBef>
                <a:spcPct val="50000"/>
              </a:spcBef>
              <a:buFont typeface="Arial" charset="0"/>
              <a:buChar char="•"/>
            </a:pPr>
            <a:r>
              <a:rPr lang="en-GB" sz="2400" b="0" dirty="0" smtClean="0">
                <a:solidFill>
                  <a:schemeClr val="bg1"/>
                </a:solidFill>
                <a:latin typeface="Trebuchet MS"/>
              </a:rPr>
              <a:t> Are there extra dimensions? -&gt; gravity (not included in the Standard Model)</a:t>
            </a:r>
          </a:p>
          <a:p>
            <a:pPr>
              <a:spcBef>
                <a:spcPct val="50000"/>
              </a:spcBef>
            </a:pPr>
            <a:endParaRPr lang="en-GB" sz="2400" b="0" dirty="0">
              <a:solidFill>
                <a:schemeClr val="bg1"/>
              </a:solidFill>
              <a:latin typeface="Trebuchet MS"/>
            </a:endParaRPr>
          </a:p>
        </p:txBody>
      </p:sp>
      <p:sp>
        <p:nvSpPr>
          <p:cNvPr id="11"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
        <p:nvSpPr>
          <p:cNvPr id="10" name="Rectangle 9"/>
          <p:cNvSpPr/>
          <p:nvPr/>
        </p:nvSpPr>
        <p:spPr>
          <a:xfrm>
            <a:off x="423113" y="5657672"/>
            <a:ext cx="9364763" cy="830997"/>
          </a:xfrm>
          <a:prstGeom prst="rect">
            <a:avLst/>
          </a:prstGeom>
        </p:spPr>
        <p:txBody>
          <a:bodyPr wrap="none">
            <a:spAutoFit/>
          </a:bodyPr>
          <a:lstStyle/>
          <a:p>
            <a:pPr>
              <a:spcBef>
                <a:spcPts val="0"/>
              </a:spcBef>
              <a:defRPr/>
            </a:pPr>
            <a:r>
              <a:rPr lang="en-US" sz="2400" b="0" dirty="0" smtClean="0">
                <a:solidFill>
                  <a:srgbClr val="660066"/>
                </a:solidFill>
                <a:latin typeface="Trebuchet MS"/>
              </a:rPr>
              <a:t>Many of these questions could be answered by the LHC!</a:t>
            </a:r>
          </a:p>
          <a:p>
            <a:pPr>
              <a:spcBef>
                <a:spcPts val="0"/>
              </a:spcBef>
              <a:defRPr/>
            </a:pPr>
            <a:r>
              <a:rPr lang="en-US" sz="2400" b="0" dirty="0" smtClean="0">
                <a:solidFill>
                  <a:srgbClr val="660066"/>
                </a:solidFill>
                <a:latin typeface="Trebuchet MS"/>
              </a:rPr>
              <a:t>Connection between particle physics, astrophysics and cosmology!</a:t>
            </a:r>
            <a:endParaRPr lang="en-US" sz="2400" b="0" dirty="0">
              <a:solidFill>
                <a:srgbClr val="660066"/>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18435" name="Slide Number Placeholder 4"/>
          <p:cNvSpPr>
            <a:spLocks noGrp="1"/>
          </p:cNvSpPr>
          <p:nvPr>
            <p:ph type="sldNum" sz="quarter" idx="11"/>
          </p:nvPr>
        </p:nvSpPr>
        <p:spPr>
          <a:noFill/>
        </p:spPr>
        <p:txBody>
          <a:bodyPr/>
          <a:lstStyle/>
          <a:p>
            <a:fld id="{A9AD4197-75D3-0D4F-BE4C-076FC8A3D78C}" type="slidenum">
              <a:rPr lang="en-US">
                <a:latin typeface="Arial" charset="0"/>
              </a:rPr>
              <a:pPr/>
              <a:t>34</a:t>
            </a:fld>
            <a:endParaRPr lang="en-US" b="0" i="0">
              <a:latin typeface="Arial" charset="0"/>
            </a:endParaRPr>
          </a:p>
        </p:txBody>
      </p:sp>
      <p:sp>
        <p:nvSpPr>
          <p:cNvPr id="18436" name="Rectangle 3"/>
          <p:cNvSpPr>
            <a:spLocks noChangeArrowheads="1"/>
          </p:cNvSpPr>
          <p:nvPr/>
        </p:nvSpPr>
        <p:spPr bwMode="auto">
          <a:xfrm>
            <a:off x="642938" y="846140"/>
            <a:ext cx="3147616" cy="1015663"/>
          </a:xfrm>
          <a:prstGeom prst="rect">
            <a:avLst/>
          </a:prstGeom>
          <a:noFill/>
          <a:ln w="9525">
            <a:noFill/>
            <a:miter lim="800000"/>
            <a:headEnd/>
            <a:tailEnd/>
          </a:ln>
        </p:spPr>
        <p:txBody>
          <a:bodyPr wrap="none">
            <a:prstTxWarp prst="textNoShape">
              <a:avLst/>
            </a:prstTxWarp>
            <a:spAutoFit/>
          </a:bodyPr>
          <a:lstStyle/>
          <a:p>
            <a:r>
              <a:rPr lang="en-GB" sz="2400" dirty="0" smtClean="0">
                <a:solidFill>
                  <a:srgbClr val="15B922"/>
                </a:solidFill>
                <a:latin typeface="Trebuchet MS"/>
              </a:rPr>
              <a:t>Particle accelerators</a:t>
            </a:r>
            <a:endParaRPr lang="en-GB" sz="2400" dirty="0" smtClean="0">
              <a:solidFill>
                <a:srgbClr val="000000"/>
              </a:solidFill>
              <a:latin typeface="Trebuchet MS"/>
            </a:endParaRPr>
          </a:p>
          <a:p>
            <a:r>
              <a:rPr lang="en-GB" sz="1800" dirty="0" smtClean="0">
                <a:solidFill>
                  <a:srgbClr val="000000"/>
                </a:solidFill>
                <a:latin typeface="Trebuchet MS"/>
              </a:rPr>
              <a:t>e.g. LHC, RHIC, KEK-B</a:t>
            </a:r>
          </a:p>
          <a:p>
            <a:r>
              <a:rPr lang="en-GB" sz="1800" dirty="0" smtClean="0">
                <a:solidFill>
                  <a:srgbClr val="000000"/>
                </a:solidFill>
                <a:latin typeface="Trebuchet MS"/>
              </a:rPr>
              <a:t>	</a:t>
            </a:r>
            <a:endParaRPr lang="en-US" sz="2400" dirty="0">
              <a:solidFill>
                <a:srgbClr val="000000"/>
              </a:solidFill>
              <a:latin typeface="Trebuchet MS"/>
            </a:endParaRPr>
          </a:p>
        </p:txBody>
      </p:sp>
      <p:sp>
        <p:nvSpPr>
          <p:cNvPr id="18437" name="Rectangle 4"/>
          <p:cNvSpPr>
            <a:spLocks noChangeArrowheads="1"/>
          </p:cNvSpPr>
          <p:nvPr/>
        </p:nvSpPr>
        <p:spPr bwMode="auto">
          <a:xfrm>
            <a:off x="4165600" y="859894"/>
            <a:ext cx="5401735" cy="1754326"/>
          </a:xfrm>
          <a:prstGeom prst="rect">
            <a:avLst/>
          </a:prstGeom>
          <a:noFill/>
          <a:ln w="9525">
            <a:noFill/>
            <a:miter lim="800000"/>
            <a:headEnd/>
            <a:tailEnd/>
          </a:ln>
        </p:spPr>
        <p:txBody>
          <a:bodyPr wrap="square">
            <a:prstTxWarp prst="textNoShape">
              <a:avLst/>
            </a:prstTxWarp>
            <a:spAutoFit/>
          </a:bodyPr>
          <a:lstStyle/>
          <a:p>
            <a:r>
              <a:rPr lang="en-GB" sz="2400" dirty="0" smtClean="0">
                <a:solidFill>
                  <a:srgbClr val="804000"/>
                </a:solidFill>
                <a:latin typeface="Trebuchet MS"/>
              </a:rPr>
              <a:t>Underground laboratories and </a:t>
            </a:r>
          </a:p>
          <a:p>
            <a:r>
              <a:rPr lang="en-GB" sz="2400" dirty="0" smtClean="0">
                <a:solidFill>
                  <a:srgbClr val="804000"/>
                </a:solidFill>
                <a:latin typeface="Trebuchet MS"/>
              </a:rPr>
              <a:t>experiments</a:t>
            </a:r>
          </a:p>
          <a:p>
            <a:r>
              <a:rPr lang="en-GB" sz="1800" dirty="0" smtClean="0">
                <a:solidFill>
                  <a:srgbClr val="000000"/>
                </a:solidFill>
                <a:latin typeface="Trebuchet MS"/>
              </a:rPr>
              <a:t>e.g. Gran </a:t>
            </a:r>
            <a:r>
              <a:rPr lang="en-GB" sz="1800" dirty="0" err="1" smtClean="0">
                <a:solidFill>
                  <a:srgbClr val="000000"/>
                </a:solidFill>
                <a:latin typeface="Trebuchet MS"/>
              </a:rPr>
              <a:t>Sasso</a:t>
            </a:r>
            <a:r>
              <a:rPr lang="en-GB" sz="1800" dirty="0" smtClean="0">
                <a:solidFill>
                  <a:srgbClr val="000000"/>
                </a:solidFill>
                <a:latin typeface="Trebuchet MS"/>
              </a:rPr>
              <a:t>, </a:t>
            </a:r>
            <a:r>
              <a:rPr lang="en-GB" sz="1800" dirty="0" err="1" smtClean="0">
                <a:solidFill>
                  <a:srgbClr val="000000"/>
                </a:solidFill>
                <a:latin typeface="Trebuchet MS"/>
              </a:rPr>
              <a:t>Kamiokande</a:t>
            </a:r>
            <a:r>
              <a:rPr lang="en-GB" sz="1800" dirty="0" smtClean="0">
                <a:solidFill>
                  <a:srgbClr val="000000"/>
                </a:solidFill>
                <a:latin typeface="Trebuchet MS"/>
              </a:rPr>
              <a:t>, </a:t>
            </a:r>
            <a:r>
              <a:rPr lang="en-GB" sz="1800" dirty="0" err="1" smtClean="0">
                <a:solidFill>
                  <a:srgbClr val="000000"/>
                </a:solidFill>
                <a:latin typeface="Trebuchet MS"/>
              </a:rPr>
              <a:t>IceCube</a:t>
            </a:r>
            <a:endParaRPr lang="en-GB" sz="1800" dirty="0" smtClean="0">
              <a:solidFill>
                <a:srgbClr val="000000"/>
              </a:solidFill>
              <a:latin typeface="Trebuchet MS"/>
            </a:endParaRPr>
          </a:p>
          <a:p>
            <a:r>
              <a:rPr lang="en-GB" sz="1800" dirty="0" smtClean="0">
                <a:solidFill>
                  <a:srgbClr val="000000"/>
                </a:solidFill>
                <a:latin typeface="Trebuchet MS"/>
              </a:rPr>
              <a:t>	</a:t>
            </a:r>
            <a:endParaRPr lang="en-US" sz="1800" dirty="0" smtClean="0">
              <a:solidFill>
                <a:srgbClr val="000000"/>
              </a:solidFill>
              <a:latin typeface="Trebuchet MS"/>
            </a:endParaRPr>
          </a:p>
          <a:p>
            <a:endParaRPr lang="en-US" sz="2400" dirty="0">
              <a:solidFill>
                <a:srgbClr val="000000"/>
              </a:solidFill>
              <a:latin typeface="Trebuchet MS"/>
            </a:endParaRPr>
          </a:p>
        </p:txBody>
      </p:sp>
      <p:sp>
        <p:nvSpPr>
          <p:cNvPr id="18438" name="Rectangle 5"/>
          <p:cNvSpPr>
            <a:spLocks noChangeArrowheads="1"/>
          </p:cNvSpPr>
          <p:nvPr/>
        </p:nvSpPr>
        <p:spPr bwMode="auto">
          <a:xfrm>
            <a:off x="2657475" y="5665339"/>
            <a:ext cx="3095719" cy="1107996"/>
          </a:xfrm>
          <a:prstGeom prst="rect">
            <a:avLst/>
          </a:prstGeom>
          <a:noFill/>
          <a:ln w="9525">
            <a:noFill/>
            <a:miter lim="800000"/>
            <a:headEnd/>
            <a:tailEnd/>
          </a:ln>
        </p:spPr>
        <p:txBody>
          <a:bodyPr wrap="none">
            <a:prstTxWarp prst="textNoShape">
              <a:avLst/>
            </a:prstTxWarp>
            <a:spAutoFit/>
          </a:bodyPr>
          <a:lstStyle/>
          <a:p>
            <a:r>
              <a:rPr lang="en-GB" sz="2400" dirty="0" smtClean="0">
                <a:solidFill>
                  <a:srgbClr val="F3B130"/>
                </a:solidFill>
                <a:latin typeface="Trebuchet MS"/>
              </a:rPr>
              <a:t>Space probes</a:t>
            </a:r>
          </a:p>
          <a:p>
            <a:r>
              <a:rPr lang="en-GB" sz="1800" dirty="0" smtClean="0">
                <a:solidFill>
                  <a:srgbClr val="000000"/>
                </a:solidFill>
                <a:latin typeface="Trebuchet MS"/>
              </a:rPr>
              <a:t>e.g. </a:t>
            </a:r>
            <a:r>
              <a:rPr lang="de-CH" sz="1800" dirty="0" smtClean="0">
                <a:solidFill>
                  <a:srgbClr val="000000"/>
                </a:solidFill>
                <a:latin typeface="Trebuchet MS"/>
              </a:rPr>
              <a:t>FERMI, Hubble, Planck</a:t>
            </a:r>
            <a:endParaRPr lang="en-US" sz="1800" dirty="0" smtClean="0">
              <a:solidFill>
                <a:srgbClr val="0060BF"/>
              </a:solidFill>
              <a:latin typeface="Trebuchet MS"/>
            </a:endParaRPr>
          </a:p>
          <a:p>
            <a:endParaRPr lang="en-US" sz="2400" dirty="0">
              <a:solidFill>
                <a:srgbClr val="000000"/>
              </a:solidFill>
              <a:latin typeface="Trebuchet MS"/>
            </a:endParaRPr>
          </a:p>
        </p:txBody>
      </p:sp>
      <p:sp>
        <p:nvSpPr>
          <p:cNvPr id="18439" name="Rectangle 6"/>
          <p:cNvSpPr>
            <a:spLocks noChangeArrowheads="1"/>
          </p:cNvSpPr>
          <p:nvPr/>
        </p:nvSpPr>
        <p:spPr bwMode="auto">
          <a:xfrm>
            <a:off x="6110288" y="5654675"/>
            <a:ext cx="3300453" cy="1015663"/>
          </a:xfrm>
          <a:prstGeom prst="rect">
            <a:avLst/>
          </a:prstGeom>
          <a:noFill/>
          <a:ln w="9525">
            <a:noFill/>
            <a:miter lim="800000"/>
            <a:headEnd/>
            <a:tailEnd/>
          </a:ln>
        </p:spPr>
        <p:txBody>
          <a:bodyPr wrap="none">
            <a:prstTxWarp prst="textNoShape">
              <a:avLst/>
            </a:prstTxWarp>
            <a:spAutoFit/>
          </a:bodyPr>
          <a:lstStyle/>
          <a:p>
            <a:r>
              <a:rPr lang="en-GB" sz="2400" dirty="0" smtClean="0">
                <a:solidFill>
                  <a:srgbClr val="2339BF"/>
                </a:solidFill>
                <a:latin typeface="Trebuchet MS"/>
              </a:rPr>
              <a:t>Terrestrial telescopes</a:t>
            </a:r>
          </a:p>
          <a:p>
            <a:r>
              <a:rPr lang="en-GB" sz="1800" dirty="0" smtClean="0">
                <a:solidFill>
                  <a:srgbClr val="000000"/>
                </a:solidFill>
                <a:latin typeface="Trebuchet MS"/>
              </a:rPr>
              <a:t>e.g. ALMA, VLT</a:t>
            </a:r>
            <a:endParaRPr lang="en-US" sz="1800" dirty="0" smtClean="0">
              <a:solidFill>
                <a:srgbClr val="0060BF"/>
              </a:solidFill>
              <a:latin typeface="Trebuchet MS"/>
            </a:endParaRPr>
          </a:p>
          <a:p>
            <a:endParaRPr lang="en-US" sz="1800" dirty="0">
              <a:solidFill>
                <a:srgbClr val="000000"/>
              </a:solidFill>
              <a:latin typeface="Trebuchet MS"/>
            </a:endParaRPr>
          </a:p>
        </p:txBody>
      </p:sp>
      <p:sp>
        <p:nvSpPr>
          <p:cNvPr id="18440" name="Rectangle 7"/>
          <p:cNvSpPr>
            <a:spLocks noChangeArrowheads="1"/>
          </p:cNvSpPr>
          <p:nvPr/>
        </p:nvSpPr>
        <p:spPr bwMode="auto">
          <a:xfrm>
            <a:off x="639234" y="3076575"/>
            <a:ext cx="4897965" cy="1477327"/>
          </a:xfrm>
          <a:prstGeom prst="rect">
            <a:avLst/>
          </a:prstGeom>
          <a:noFill/>
          <a:ln w="9525">
            <a:noFill/>
            <a:miter lim="800000"/>
            <a:headEnd/>
            <a:tailEnd/>
          </a:ln>
        </p:spPr>
        <p:txBody>
          <a:bodyPr wrap="square">
            <a:prstTxWarp prst="textNoShape">
              <a:avLst/>
            </a:prstTxWarp>
            <a:spAutoFit/>
          </a:bodyPr>
          <a:lstStyle/>
          <a:p>
            <a:r>
              <a:rPr lang="en-GB" sz="2400" dirty="0" smtClean="0">
                <a:solidFill>
                  <a:schemeClr val="bg2"/>
                </a:solidFill>
                <a:latin typeface="Trebuchet MS"/>
              </a:rPr>
              <a:t>Experiments at nuclear reactors or with radioactive sources</a:t>
            </a:r>
          </a:p>
          <a:p>
            <a:r>
              <a:rPr lang="en-GB" sz="1800" dirty="0" smtClean="0">
                <a:solidFill>
                  <a:srgbClr val="000000"/>
                </a:solidFill>
                <a:latin typeface="Trebuchet MS"/>
              </a:rPr>
              <a:t>e.g.</a:t>
            </a:r>
            <a:r>
              <a:rPr lang="en-GB" sz="2400" dirty="0" smtClean="0">
                <a:solidFill>
                  <a:srgbClr val="000000"/>
                </a:solidFill>
                <a:latin typeface="Trebuchet MS"/>
              </a:rPr>
              <a:t> </a:t>
            </a:r>
            <a:r>
              <a:rPr lang="en-GB" sz="1800" dirty="0" err="1" smtClean="0">
                <a:solidFill>
                  <a:srgbClr val="000000"/>
                </a:solidFill>
                <a:latin typeface="Trebuchet MS"/>
              </a:rPr>
              <a:t>KamLAND</a:t>
            </a:r>
            <a:r>
              <a:rPr lang="en-GB" sz="1800" dirty="0" smtClean="0">
                <a:solidFill>
                  <a:srgbClr val="000000"/>
                </a:solidFill>
                <a:latin typeface="Trebuchet MS"/>
              </a:rPr>
              <a:t>, Double-CHOOZ,</a:t>
            </a:r>
          </a:p>
          <a:p>
            <a:r>
              <a:rPr lang="en-GB" sz="1800" dirty="0" err="1" smtClean="0">
                <a:solidFill>
                  <a:srgbClr val="000000"/>
                </a:solidFill>
                <a:latin typeface="Trebuchet MS"/>
              </a:rPr>
              <a:t>Katrin</a:t>
            </a:r>
            <a:endParaRPr lang="en-US" sz="1800" dirty="0">
              <a:solidFill>
                <a:srgbClr val="0060BF"/>
              </a:solidFill>
              <a:latin typeface="Trebuchet MS"/>
            </a:endParaRPr>
          </a:p>
        </p:txBody>
      </p:sp>
      <p:pic>
        <p:nvPicPr>
          <p:cNvPr id="18447" name="Picture 21"/>
          <p:cNvPicPr>
            <a:picLocks noChangeAspect="1" noChangeArrowheads="1"/>
          </p:cNvPicPr>
          <p:nvPr/>
        </p:nvPicPr>
        <p:blipFill>
          <a:blip r:embed="rId3"/>
          <a:srcRect/>
          <a:stretch>
            <a:fillRect/>
          </a:stretch>
        </p:blipFill>
        <p:spPr bwMode="auto">
          <a:xfrm>
            <a:off x="4252258" y="3928534"/>
            <a:ext cx="1450042" cy="1846792"/>
          </a:xfrm>
          <a:prstGeom prst="rect">
            <a:avLst/>
          </a:prstGeom>
          <a:noFill/>
          <a:ln w="9525">
            <a:noFill/>
            <a:miter lim="800000"/>
            <a:headEnd/>
            <a:tailEnd/>
          </a:ln>
        </p:spPr>
      </p:pic>
      <p:sp>
        <p:nvSpPr>
          <p:cNvPr id="18448" name="Rectangle 22"/>
          <p:cNvSpPr>
            <a:spLocks noChangeArrowheads="1"/>
          </p:cNvSpPr>
          <p:nvPr/>
        </p:nvSpPr>
        <p:spPr bwMode="auto">
          <a:xfrm>
            <a:off x="4483632" y="5451479"/>
            <a:ext cx="993544" cy="307777"/>
          </a:xfrm>
          <a:prstGeom prst="rect">
            <a:avLst/>
          </a:prstGeom>
          <a:noFill/>
          <a:ln w="9525">
            <a:noFill/>
            <a:miter lim="800000"/>
            <a:headEnd/>
            <a:tailEnd/>
          </a:ln>
        </p:spPr>
        <p:txBody>
          <a:bodyPr wrap="none">
            <a:prstTxWarp prst="textNoShape">
              <a:avLst/>
            </a:prstTxWarp>
            <a:spAutoFit/>
          </a:bodyPr>
          <a:lstStyle/>
          <a:p>
            <a:r>
              <a:rPr lang="en-GB" dirty="0" err="1">
                <a:solidFill>
                  <a:schemeClr val="bg1"/>
                </a:solidFill>
                <a:latin typeface="Trebuchet MS"/>
              </a:rPr>
              <a:t>KamLAND</a:t>
            </a:r>
            <a:endParaRPr lang="en-US" dirty="0">
              <a:solidFill>
                <a:srgbClr val="0060BF"/>
              </a:solidFill>
              <a:latin typeface="Trebuchet MS"/>
            </a:endParaRPr>
          </a:p>
        </p:txBody>
      </p:sp>
      <p:sp>
        <p:nvSpPr>
          <p:cNvPr id="26" name="Rectangle 16"/>
          <p:cNvSpPr txBox="1">
            <a:spLocks noChangeArrowheads="1"/>
          </p:cNvSpPr>
          <p:nvPr/>
        </p:nvSpPr>
        <p:spPr bwMode="auto">
          <a:xfrm>
            <a:off x="193674" y="277813"/>
            <a:ext cx="9509126" cy="476250"/>
          </a:xfrm>
          <a:prstGeom prst="rect">
            <a:avLst/>
          </a:prstGeom>
          <a:gradFill rotWithShape="0">
            <a:gsLst>
              <a:gs pos="0">
                <a:schemeClr val="bg1"/>
              </a:gs>
              <a:gs pos="100000">
                <a:srgbClr val="97C1E1"/>
              </a:gs>
            </a:gsLst>
            <a:lin ang="0" scaled="1"/>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Facilities</a:t>
            </a:r>
            <a:r>
              <a:rPr kumimoji="0" lang="en-US" sz="2800" b="1" i="0" u="none" strike="noStrike" kern="0" cap="none" spc="0" normalizeH="0" noProof="0" dirty="0" smtClean="0">
                <a:ln>
                  <a:noFill/>
                </a:ln>
                <a:solidFill>
                  <a:srgbClr val="000099"/>
                </a:solidFill>
                <a:effectLst/>
                <a:uLnTx/>
                <a:uFillTx/>
                <a:latin typeface="Trebuchet MS"/>
                <a:ea typeface="ＭＳ Ｐゴシック" charset="-128"/>
                <a:cs typeface="ＭＳ Ｐゴシック" charset="-128"/>
              </a:rPr>
              <a:t> to answer </a:t>
            </a:r>
            <a:r>
              <a:rPr lang="en-US" sz="2800" kern="0" dirty="0" smtClean="0">
                <a:solidFill>
                  <a:srgbClr val="000099"/>
                </a:solidFill>
                <a:latin typeface="Trebuchet MS"/>
                <a:ea typeface="ＭＳ Ｐゴシック" charset="-128"/>
                <a:cs typeface="ＭＳ Ｐゴシック" charset="-128"/>
              </a:rPr>
              <a:t>open questions about the Universe</a:t>
            </a:r>
            <a:endParaRPr kumimoji="0" lang="en-US" sz="2800" b="1" i="0" u="none" strike="noStrike" kern="0" cap="none" spc="0" normalizeH="0" baseline="0" noProof="0" dirty="0">
              <a:ln>
                <a:noFill/>
              </a:ln>
              <a:solidFill>
                <a:srgbClr val="000099"/>
              </a:solidFill>
              <a:effectLst/>
              <a:uLnTx/>
              <a:uFillTx/>
              <a:latin typeface="Trebuchet MS"/>
              <a:ea typeface="ＭＳ Ｐゴシック" charset="-128"/>
              <a:cs typeface="ＭＳ Ｐゴシック" charset="-128"/>
            </a:endParaRPr>
          </a:p>
        </p:txBody>
      </p:sp>
      <p:pic>
        <p:nvPicPr>
          <p:cNvPr id="27" name="Picture 7" descr="SMALLERfrigo_virtual_original"/>
          <p:cNvPicPr>
            <a:picLocks noChangeAspect="1" noChangeArrowheads="1"/>
          </p:cNvPicPr>
          <p:nvPr/>
        </p:nvPicPr>
        <p:blipFill>
          <a:blip r:embed="rId4"/>
          <a:srcRect/>
          <a:stretch>
            <a:fillRect/>
          </a:stretch>
        </p:blipFill>
        <p:spPr bwMode="auto">
          <a:xfrm>
            <a:off x="830264" y="1608667"/>
            <a:ext cx="2076634" cy="1282171"/>
          </a:xfrm>
          <a:prstGeom prst="rect">
            <a:avLst/>
          </a:prstGeom>
          <a:noFill/>
          <a:ln w="12700">
            <a:solidFill>
              <a:schemeClr val="bg1"/>
            </a:solidFill>
            <a:miter lim="800000"/>
            <a:headEnd/>
            <a:tailEnd/>
          </a:ln>
        </p:spPr>
      </p:pic>
      <p:sp>
        <p:nvSpPr>
          <p:cNvPr id="29" name="Rectangle 7"/>
          <p:cNvSpPr>
            <a:spLocks noChangeArrowheads="1"/>
          </p:cNvSpPr>
          <p:nvPr/>
        </p:nvSpPr>
        <p:spPr bwMode="auto">
          <a:xfrm>
            <a:off x="3022600" y="2001306"/>
            <a:ext cx="4724400" cy="830997"/>
          </a:xfrm>
          <a:prstGeom prst="rect">
            <a:avLst/>
          </a:prstGeom>
          <a:noFill/>
          <a:ln w="9525">
            <a:noFill/>
            <a:miter lim="800000"/>
            <a:headEnd/>
            <a:tailEnd/>
          </a:ln>
        </p:spPr>
        <p:txBody>
          <a:bodyPr wrap="square">
            <a:prstTxWarp prst="textNoShape">
              <a:avLst/>
            </a:prstTxWarp>
            <a:spAutoFit/>
          </a:bodyPr>
          <a:lstStyle/>
          <a:p>
            <a:r>
              <a:rPr lang="en-GB" sz="2400" dirty="0" smtClean="0">
                <a:solidFill>
                  <a:srgbClr val="3366FF"/>
                </a:solidFill>
                <a:latin typeface="Trebuchet MS"/>
              </a:rPr>
              <a:t>Experiments with cosmic rays</a:t>
            </a:r>
          </a:p>
          <a:p>
            <a:r>
              <a:rPr lang="en-GB" sz="1800" dirty="0" smtClean="0">
                <a:solidFill>
                  <a:srgbClr val="000000"/>
                </a:solidFill>
                <a:latin typeface="Trebuchet MS"/>
              </a:rPr>
              <a:t>e.g.</a:t>
            </a:r>
            <a:r>
              <a:rPr lang="en-GB" sz="2400" dirty="0" smtClean="0">
                <a:solidFill>
                  <a:srgbClr val="000000"/>
                </a:solidFill>
                <a:latin typeface="Trebuchet MS"/>
              </a:rPr>
              <a:t> </a:t>
            </a:r>
            <a:r>
              <a:rPr lang="en-GB" sz="1800" dirty="0" smtClean="0">
                <a:solidFill>
                  <a:srgbClr val="000000"/>
                </a:solidFill>
                <a:latin typeface="Trebuchet MS"/>
              </a:rPr>
              <a:t>Auger, balloons</a:t>
            </a:r>
            <a:endParaRPr lang="en-US" sz="1800" dirty="0">
              <a:solidFill>
                <a:srgbClr val="0060BF"/>
              </a:solidFill>
              <a:latin typeface="Trebuchet MS"/>
            </a:endParaRPr>
          </a:p>
        </p:txBody>
      </p:sp>
      <p:grpSp>
        <p:nvGrpSpPr>
          <p:cNvPr id="5" name="Group 24"/>
          <p:cNvGrpSpPr/>
          <p:nvPr/>
        </p:nvGrpSpPr>
        <p:grpSpPr>
          <a:xfrm>
            <a:off x="7400396" y="1985433"/>
            <a:ext cx="1962150" cy="1258888"/>
            <a:chOff x="7332663" y="1816100"/>
            <a:chExt cx="1962150" cy="1258888"/>
          </a:xfrm>
        </p:grpSpPr>
        <p:pic>
          <p:nvPicPr>
            <p:cNvPr id="18451" name="Picture 15"/>
            <p:cNvPicPr>
              <a:picLocks noChangeAspect="1" noChangeArrowheads="1"/>
            </p:cNvPicPr>
            <p:nvPr/>
          </p:nvPicPr>
          <p:blipFill>
            <a:blip r:embed="rId5"/>
            <a:srcRect/>
            <a:stretch>
              <a:fillRect/>
            </a:stretch>
          </p:blipFill>
          <p:spPr bwMode="auto">
            <a:xfrm>
              <a:off x="7332663" y="1816100"/>
              <a:ext cx="1962150" cy="1258888"/>
            </a:xfrm>
            <a:prstGeom prst="rect">
              <a:avLst/>
            </a:prstGeom>
            <a:noFill/>
            <a:ln w="9525">
              <a:noFill/>
              <a:miter lim="800000"/>
              <a:headEnd/>
              <a:tailEnd/>
            </a:ln>
          </p:spPr>
        </p:pic>
        <p:sp>
          <p:nvSpPr>
            <p:cNvPr id="23" name="Rectangle 13"/>
            <p:cNvSpPr>
              <a:spLocks noChangeArrowheads="1"/>
            </p:cNvSpPr>
            <p:nvPr/>
          </p:nvSpPr>
          <p:spPr bwMode="auto">
            <a:xfrm>
              <a:off x="8178392" y="1906588"/>
              <a:ext cx="107568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Gran </a:t>
              </a:r>
              <a:r>
                <a:rPr lang="en-GB" dirty="0" err="1" smtClean="0">
                  <a:solidFill>
                    <a:schemeClr val="bg1"/>
                  </a:solidFill>
                  <a:latin typeface="Trebuchet MS"/>
                </a:rPr>
                <a:t>Sasso</a:t>
              </a:r>
              <a:endParaRPr lang="en-US" sz="2400" dirty="0">
                <a:solidFill>
                  <a:srgbClr val="0060BF"/>
                </a:solidFill>
                <a:latin typeface="Trebuchet MS"/>
              </a:endParaRPr>
            </a:p>
          </p:txBody>
        </p:sp>
      </p:grpSp>
      <p:grpSp>
        <p:nvGrpSpPr>
          <p:cNvPr id="6" name="Group 27"/>
          <p:cNvGrpSpPr/>
          <p:nvPr/>
        </p:nvGrpSpPr>
        <p:grpSpPr>
          <a:xfrm>
            <a:off x="5408168" y="2486319"/>
            <a:ext cx="1348232" cy="1010440"/>
            <a:chOff x="5217668" y="2380488"/>
            <a:chExt cx="1348232" cy="1010440"/>
          </a:xfrm>
        </p:grpSpPr>
        <p:pic>
          <p:nvPicPr>
            <p:cNvPr id="22" name="Picture 21" descr="Auger_pampa.JPG"/>
            <p:cNvPicPr>
              <a:picLocks noChangeAspect="1"/>
            </p:cNvPicPr>
            <p:nvPr/>
          </p:nvPicPr>
          <p:blipFill>
            <a:blip r:embed="rId6"/>
            <a:stretch>
              <a:fillRect/>
            </a:stretch>
          </p:blipFill>
          <p:spPr>
            <a:xfrm>
              <a:off x="5217668" y="2380488"/>
              <a:ext cx="1348232" cy="1010440"/>
            </a:xfrm>
            <a:prstGeom prst="rect">
              <a:avLst/>
            </a:prstGeom>
          </p:spPr>
        </p:pic>
        <p:sp>
          <p:nvSpPr>
            <p:cNvPr id="24" name="Rectangle 13"/>
            <p:cNvSpPr>
              <a:spLocks noChangeArrowheads="1"/>
            </p:cNvSpPr>
            <p:nvPr/>
          </p:nvSpPr>
          <p:spPr bwMode="auto">
            <a:xfrm>
              <a:off x="5270092" y="2427288"/>
              <a:ext cx="67444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Auger</a:t>
              </a:r>
              <a:endParaRPr lang="en-US" sz="2400" dirty="0">
                <a:solidFill>
                  <a:srgbClr val="0060BF"/>
                </a:solidFill>
                <a:latin typeface="Trebuchet MS"/>
              </a:endParaRPr>
            </a:p>
          </p:txBody>
        </p:sp>
      </p:grpSp>
      <p:pic>
        <p:nvPicPr>
          <p:cNvPr id="32" name="Picture 31" descr="VLT_ESO-580x326.jpg"/>
          <p:cNvPicPr>
            <a:picLocks noChangeAspect="1"/>
          </p:cNvPicPr>
          <p:nvPr/>
        </p:nvPicPr>
        <p:blipFill>
          <a:blip r:embed="rId7"/>
          <a:stretch>
            <a:fillRect/>
          </a:stretch>
        </p:blipFill>
        <p:spPr>
          <a:xfrm>
            <a:off x="6212095" y="3742266"/>
            <a:ext cx="3185908" cy="1790700"/>
          </a:xfrm>
          <a:prstGeom prst="rect">
            <a:avLst/>
          </a:prstGeom>
        </p:spPr>
      </p:pic>
      <p:sp>
        <p:nvSpPr>
          <p:cNvPr id="34" name="Rectangle 22"/>
          <p:cNvSpPr>
            <a:spLocks noChangeArrowheads="1"/>
          </p:cNvSpPr>
          <p:nvPr/>
        </p:nvSpPr>
        <p:spPr bwMode="auto">
          <a:xfrm>
            <a:off x="6380169" y="3910546"/>
            <a:ext cx="2452978"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Very Large Telescope (VLT)</a:t>
            </a:r>
            <a:endParaRPr lang="en-US" dirty="0">
              <a:solidFill>
                <a:srgbClr val="0060BF"/>
              </a:solidFill>
              <a:latin typeface="Trebuchet MS"/>
            </a:endParaRPr>
          </a:p>
        </p:txBody>
      </p:sp>
      <p:sp>
        <p:nvSpPr>
          <p:cNvPr id="35" name="Rectangle 22"/>
          <p:cNvSpPr>
            <a:spLocks noChangeArrowheads="1"/>
          </p:cNvSpPr>
          <p:nvPr/>
        </p:nvSpPr>
        <p:spPr bwMode="auto">
          <a:xfrm>
            <a:off x="2214559" y="2471212"/>
            <a:ext cx="51647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LHC</a:t>
            </a:r>
            <a:endParaRPr lang="en-US" dirty="0">
              <a:solidFill>
                <a:srgbClr val="0060BF"/>
              </a:solidFill>
              <a:latin typeface="Trebuchet MS"/>
            </a:endParaRPr>
          </a:p>
        </p:txBody>
      </p:sp>
      <p:grpSp>
        <p:nvGrpSpPr>
          <p:cNvPr id="28" name="Group 27"/>
          <p:cNvGrpSpPr/>
          <p:nvPr/>
        </p:nvGrpSpPr>
        <p:grpSpPr>
          <a:xfrm>
            <a:off x="711200" y="4864100"/>
            <a:ext cx="1952625" cy="1562100"/>
            <a:chOff x="1231900" y="5067300"/>
            <a:chExt cx="1952625" cy="1562100"/>
          </a:xfrm>
        </p:grpSpPr>
        <p:pic>
          <p:nvPicPr>
            <p:cNvPr id="25" name="Picture 6" descr="Planck.jpg"/>
            <p:cNvPicPr>
              <a:picLocks noChangeAspect="1"/>
            </p:cNvPicPr>
            <p:nvPr/>
          </p:nvPicPr>
          <p:blipFill>
            <a:blip r:embed="rId8"/>
            <a:srcRect/>
            <a:stretch>
              <a:fillRect/>
            </a:stretch>
          </p:blipFill>
          <p:spPr bwMode="auto">
            <a:xfrm>
              <a:off x="1231900" y="5067300"/>
              <a:ext cx="1952625" cy="1562100"/>
            </a:xfrm>
            <a:prstGeom prst="rect">
              <a:avLst/>
            </a:prstGeom>
            <a:noFill/>
            <a:ln w="9525">
              <a:noFill/>
              <a:miter lim="800000"/>
              <a:headEnd/>
              <a:tailEnd/>
            </a:ln>
          </p:spPr>
        </p:pic>
        <p:sp>
          <p:nvSpPr>
            <p:cNvPr id="33" name="Rectangle 22"/>
            <p:cNvSpPr>
              <a:spLocks noChangeArrowheads="1"/>
            </p:cNvSpPr>
            <p:nvPr/>
          </p:nvSpPr>
          <p:spPr bwMode="auto">
            <a:xfrm>
              <a:off x="1346732" y="5159379"/>
              <a:ext cx="734847"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Planck</a:t>
              </a:r>
              <a:endParaRPr lang="en-US" dirty="0">
                <a:solidFill>
                  <a:srgbClr val="0060BF"/>
                </a:solidFill>
                <a:latin typeface="Trebuchet MS"/>
              </a:endParaRPr>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USYTeilchen_engl.jpg"/>
          <p:cNvPicPr>
            <a:picLocks noChangeAspect="1"/>
          </p:cNvPicPr>
          <p:nvPr/>
        </p:nvPicPr>
        <p:blipFill>
          <a:blip r:embed="rId3"/>
          <a:stretch>
            <a:fillRect/>
          </a:stretch>
        </p:blipFill>
        <p:spPr>
          <a:xfrm>
            <a:off x="1846071" y="955040"/>
            <a:ext cx="6455863" cy="2969260"/>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35</a:t>
            </a:fld>
            <a:endParaRPr lang="en-US" b="0" i="0"/>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err="1" smtClean="0">
                <a:solidFill>
                  <a:srgbClr val="000099"/>
                </a:solidFill>
                <a:latin typeface="Trebuchet MS"/>
              </a:rPr>
              <a:t>Supersymmetry</a:t>
            </a:r>
            <a:endParaRPr lang="en-US" sz="2800" dirty="0">
              <a:solidFill>
                <a:srgbClr val="000099"/>
              </a:solidFill>
              <a:latin typeface="Times" charset="0"/>
            </a:endParaRPr>
          </a:p>
        </p:txBody>
      </p:sp>
      <p:sp>
        <p:nvSpPr>
          <p:cNvPr id="23" name="Rectangle 22"/>
          <p:cNvSpPr/>
          <p:nvPr/>
        </p:nvSpPr>
        <p:spPr bwMode="auto">
          <a:xfrm>
            <a:off x="9696747" y="1620699"/>
            <a:ext cx="209253" cy="3243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3" name="Picture 20" descr="jess1"/>
          <p:cNvPicPr>
            <a:picLocks noChangeAspect="1" noChangeArrowheads="1"/>
          </p:cNvPicPr>
          <p:nvPr/>
        </p:nvPicPr>
        <p:blipFill>
          <a:blip r:embed="rId4"/>
          <a:srcRect/>
          <a:stretch>
            <a:fillRect/>
          </a:stretch>
        </p:blipFill>
        <p:spPr bwMode="auto">
          <a:xfrm>
            <a:off x="515939" y="317500"/>
            <a:ext cx="831850" cy="831850"/>
          </a:xfrm>
          <a:prstGeom prst="rect">
            <a:avLst/>
          </a:prstGeom>
          <a:noFill/>
          <a:ln w="12700">
            <a:solidFill>
              <a:srgbClr val="990099"/>
            </a:solidFill>
            <a:miter lim="800000"/>
            <a:headEnd/>
            <a:tailEnd/>
          </a:ln>
        </p:spPr>
      </p:pic>
      <p:sp>
        <p:nvSpPr>
          <p:cNvPr id="14" name="Rectangle 21"/>
          <p:cNvSpPr>
            <a:spLocks noChangeAspect="1" noChangeArrowheads="1"/>
          </p:cNvSpPr>
          <p:nvPr/>
        </p:nvSpPr>
        <p:spPr bwMode="auto">
          <a:xfrm>
            <a:off x="515881" y="510700"/>
            <a:ext cx="830474" cy="400444"/>
          </a:xfrm>
          <a:prstGeom prst="rect">
            <a:avLst/>
          </a:prstGeom>
          <a:noFill/>
          <a:ln w="12700">
            <a:noFill/>
            <a:miter lim="800000"/>
            <a:headEnd/>
            <a:tailEnd/>
          </a:ln>
          <a:effectLst/>
        </p:spPr>
        <p:txBody>
          <a:bodyPr wrap="square" anchor="ctr">
            <a:prstTxWarp prst="textNoShape">
              <a:avLst/>
            </a:prstTxWarp>
            <a:spAutoFit/>
          </a:bodyPr>
          <a:lstStyle/>
          <a:p>
            <a:pPr algn="ctr"/>
            <a:r>
              <a:rPr lang="en-US" sz="2000" b="1" dirty="0">
                <a:solidFill>
                  <a:schemeClr val="accent2"/>
                </a:solidFill>
                <a:latin typeface="Times"/>
              </a:rPr>
              <a:t>SUSY</a:t>
            </a:r>
            <a:endParaRPr lang="en-US" sz="2000" dirty="0">
              <a:solidFill>
                <a:schemeClr val="accent2"/>
              </a:solidFill>
              <a:latin typeface="Times"/>
            </a:endParaRPr>
          </a:p>
        </p:txBody>
      </p:sp>
      <p:sp>
        <p:nvSpPr>
          <p:cNvPr id="16" name="Text Box 17"/>
          <p:cNvSpPr txBox="1">
            <a:spLocks noChangeArrowheads="1"/>
          </p:cNvSpPr>
          <p:nvPr/>
        </p:nvSpPr>
        <p:spPr bwMode="auto">
          <a:xfrm>
            <a:off x="762000" y="3932238"/>
            <a:ext cx="8394700" cy="2554545"/>
          </a:xfrm>
          <a:prstGeom prst="rect">
            <a:avLst/>
          </a:prstGeom>
          <a:solidFill>
            <a:srgbClr val="FFFF99"/>
          </a:solidFill>
          <a:ln w="12700">
            <a:noFill/>
            <a:miter lim="800000"/>
            <a:headEnd/>
            <a:tailEnd/>
          </a:ln>
          <a:effectLst/>
        </p:spPr>
        <p:txBody>
          <a:bodyPr wrap="square">
            <a:prstTxWarp prst="textNoShape">
              <a:avLst/>
            </a:prstTxWarp>
            <a:spAutoFit/>
          </a:bodyPr>
          <a:lstStyle/>
          <a:p>
            <a:pPr algn="just">
              <a:spcBef>
                <a:spcPts val="0"/>
              </a:spcBef>
            </a:pPr>
            <a:r>
              <a:rPr lang="en-US" sz="2000" b="0" dirty="0" smtClean="0">
                <a:solidFill>
                  <a:schemeClr val="tx1"/>
                </a:solidFill>
                <a:latin typeface="Trebuchet MS"/>
              </a:rPr>
              <a:t>We know that the Standard Model must be extended at high energies.</a:t>
            </a:r>
          </a:p>
          <a:p>
            <a:pPr algn="just">
              <a:spcBef>
                <a:spcPts val="0"/>
              </a:spcBef>
            </a:pPr>
            <a:r>
              <a:rPr lang="en-US" sz="2000" b="0" dirty="0" err="1" smtClean="0">
                <a:solidFill>
                  <a:schemeClr val="tx1"/>
                </a:solidFill>
                <a:latin typeface="Trebuchet MS"/>
              </a:rPr>
              <a:t>Supersymmetry</a:t>
            </a:r>
            <a:r>
              <a:rPr lang="en-US" sz="2000" b="0" dirty="0" smtClean="0">
                <a:solidFill>
                  <a:schemeClr val="tx1"/>
                </a:solidFill>
                <a:latin typeface="Trebuchet MS"/>
              </a:rPr>
              <a:t> is a candidate theory for this extension, which predicts five physical Higgs particles.</a:t>
            </a:r>
          </a:p>
          <a:p>
            <a:pPr algn="just">
              <a:spcBef>
                <a:spcPts val="0"/>
              </a:spcBef>
            </a:pPr>
            <a:r>
              <a:rPr lang="en-US" sz="2000" b="0" dirty="0" smtClean="0">
                <a:solidFill>
                  <a:schemeClr val="tx1"/>
                </a:solidFill>
                <a:latin typeface="Trebuchet MS"/>
              </a:rPr>
              <a:t>For each </a:t>
            </a:r>
            <a:r>
              <a:rPr lang="en-US" sz="2000" b="0" dirty="0" err="1" smtClean="0">
                <a:solidFill>
                  <a:schemeClr val="tx1"/>
                </a:solidFill>
                <a:latin typeface="Trebuchet MS"/>
              </a:rPr>
              <a:t>fermion</a:t>
            </a:r>
            <a:r>
              <a:rPr lang="en-US" sz="2000" b="0" dirty="0" smtClean="0">
                <a:solidFill>
                  <a:schemeClr val="tx1"/>
                </a:solidFill>
                <a:latin typeface="Trebuchet MS"/>
              </a:rPr>
              <a:t> of the Standard Model there is a </a:t>
            </a:r>
            <a:r>
              <a:rPr lang="en-US" sz="2000" b="0" dirty="0" err="1" smtClean="0">
                <a:solidFill>
                  <a:schemeClr val="tx1"/>
                </a:solidFill>
                <a:latin typeface="Trebuchet MS"/>
              </a:rPr>
              <a:t>supersymmetric</a:t>
            </a:r>
            <a:r>
              <a:rPr lang="en-US" sz="2000" b="0" dirty="0" smtClean="0">
                <a:solidFill>
                  <a:schemeClr val="tx1"/>
                </a:solidFill>
                <a:latin typeface="Trebuchet MS"/>
              </a:rPr>
              <a:t> boson partner and </a:t>
            </a:r>
            <a:r>
              <a:rPr lang="en-US" sz="2000" b="0" dirty="0">
                <a:solidFill>
                  <a:schemeClr val="tx1"/>
                </a:solidFill>
                <a:latin typeface="Trebuchet MS"/>
              </a:rPr>
              <a:t>vice versa</a:t>
            </a:r>
            <a:r>
              <a:rPr lang="en-US" sz="2000" b="0" dirty="0" smtClean="0">
                <a:solidFill>
                  <a:schemeClr val="tx1"/>
                </a:solidFill>
                <a:latin typeface="Trebuchet MS"/>
              </a:rPr>
              <a:t>.</a:t>
            </a:r>
          </a:p>
          <a:p>
            <a:pPr algn="just">
              <a:spcBef>
                <a:spcPts val="0"/>
              </a:spcBef>
            </a:pPr>
            <a:r>
              <a:rPr lang="en-US" sz="2000" b="0" dirty="0" smtClean="0">
                <a:solidFill>
                  <a:schemeClr val="tx1"/>
                </a:solidFill>
                <a:latin typeface="Trebuchet MS"/>
              </a:rPr>
              <a:t>-&gt; stability of Higgs mass</a:t>
            </a:r>
          </a:p>
          <a:p>
            <a:pPr algn="just">
              <a:spcBef>
                <a:spcPts val="0"/>
              </a:spcBef>
            </a:pPr>
            <a:r>
              <a:rPr lang="en-US" sz="2000" b="0" dirty="0" smtClean="0">
                <a:solidFill>
                  <a:schemeClr val="tx1"/>
                </a:solidFill>
                <a:latin typeface="Trebuchet MS"/>
              </a:rPr>
              <a:t>-&gt; unification of forces</a:t>
            </a:r>
          </a:p>
          <a:p>
            <a:pPr algn="just">
              <a:spcBef>
                <a:spcPts val="0"/>
              </a:spcBef>
            </a:pPr>
            <a:r>
              <a:rPr lang="en-US" sz="2000" b="0" dirty="0" smtClean="0">
                <a:solidFill>
                  <a:schemeClr val="tx1"/>
                </a:solidFill>
                <a:latin typeface="Trebuchet MS"/>
              </a:rPr>
              <a:t>-&gt; candidate for dark matter</a:t>
            </a:r>
          </a:p>
        </p:txBody>
      </p:sp>
      <p:sp>
        <p:nvSpPr>
          <p:cNvPr id="17"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effectLst/>
                <a:uLnTx/>
                <a:uFillTx/>
                <a:latin typeface="Arial" pitchFamily="-106" charset="0"/>
                <a:ea typeface="+mn-ea"/>
                <a:cs typeface="+mn-cs"/>
              </a:rPr>
              <a:t>C.-E. Wulz</a:t>
            </a:r>
            <a:endParaRPr kumimoji="0" lang="en-US" sz="1000" b="0" i="1" u="none" strike="noStrike" kern="1200" cap="none" spc="0" normalizeH="0" baseline="0" noProof="0" dirty="0">
              <a:ln>
                <a:noFill/>
              </a:ln>
              <a:effectLst/>
              <a:uLnTx/>
              <a:uFillTx/>
              <a:latin typeface="Arial" pitchFamily="-106" charset="0"/>
              <a:ea typeface="+mn-ea"/>
              <a:cs typeface="+mn-cs"/>
            </a:endParaRPr>
          </a:p>
        </p:txBody>
      </p:sp>
      <p:sp>
        <p:nvSpPr>
          <p:cNvPr id="18" name="Rectangle 23"/>
          <p:cNvSpPr>
            <a:spLocks noGrp="1" noChangeArrowheads="1"/>
          </p:cNvSpPr>
          <p:nvPr>
            <p:ph type="sldNum" sz="quarter" idx="4294967295"/>
          </p:nvPr>
        </p:nvSpPr>
        <p:spPr bwMode="auto">
          <a:xfrm>
            <a:off x="48863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35</a:t>
            </a:fld>
            <a:endParaRPr lang="en-US" b="0" dirty="0"/>
          </a:p>
        </p:txBody>
      </p:sp>
      <p:sp>
        <p:nvSpPr>
          <p:cNvPr id="19"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ESA, Sep. 2012</a:t>
            </a:r>
            <a:endParaRPr lang="en-US" sz="1000" b="0" dirty="0">
              <a:solidFill>
                <a:schemeClr val="tx1"/>
              </a:solidFill>
              <a:latin typeface="Arial" charset="0"/>
            </a:endParaRPr>
          </a:p>
        </p:txBody>
      </p:sp>
      <p:sp>
        <p:nvSpPr>
          <p:cNvPr id="20" name="Rectangle 19"/>
          <p:cNvSpPr/>
          <p:nvPr/>
        </p:nvSpPr>
        <p:spPr>
          <a:xfrm rot="21039765">
            <a:off x="3553152" y="5399389"/>
            <a:ext cx="5504632" cy="461665"/>
          </a:xfrm>
          <a:prstGeom prst="rect">
            <a:avLst/>
          </a:prstGeom>
        </p:spPr>
        <p:txBody>
          <a:bodyPr wrap="none">
            <a:spAutoFit/>
          </a:bodyPr>
          <a:lstStyle/>
          <a:p>
            <a:r>
              <a:rPr lang="en-US" sz="2400" b="0" dirty="0" smtClean="0">
                <a:solidFill>
                  <a:srgbClr val="FF0000"/>
                </a:solidFill>
                <a:latin typeface="Trebuchet MS"/>
              </a:rPr>
              <a:t>Now highest priority LHC search topic!</a:t>
            </a: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36</a:t>
            </a:fld>
            <a:endParaRPr lang="en-US" b="0" i="0"/>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Examples of </a:t>
            </a:r>
            <a:r>
              <a:rPr lang="en-US" sz="2800" dirty="0" err="1" smtClean="0">
                <a:solidFill>
                  <a:srgbClr val="000099"/>
                </a:solidFill>
                <a:latin typeface="Trebuchet MS"/>
              </a:rPr>
              <a:t>supersymmetry</a:t>
            </a:r>
            <a:r>
              <a:rPr lang="en-US" sz="2800" dirty="0" smtClean="0">
                <a:solidFill>
                  <a:srgbClr val="000099"/>
                </a:solidFill>
                <a:latin typeface="Trebuchet MS"/>
              </a:rPr>
              <a:t> signatures</a:t>
            </a:r>
            <a:endParaRPr lang="en-US" sz="2800" dirty="0">
              <a:solidFill>
                <a:srgbClr val="000099"/>
              </a:solidFill>
              <a:latin typeface="Times" charset="0"/>
            </a:endParaRPr>
          </a:p>
        </p:txBody>
      </p:sp>
      <p:sp>
        <p:nvSpPr>
          <p:cNvPr id="23" name="Rectangle 22"/>
          <p:cNvSpPr/>
          <p:nvPr/>
        </p:nvSpPr>
        <p:spPr bwMode="auto">
          <a:xfrm>
            <a:off x="9696747" y="1620699"/>
            <a:ext cx="209253" cy="3243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3" name="Picture 20" descr="jess1"/>
          <p:cNvPicPr>
            <a:picLocks noChangeAspect="1" noChangeArrowheads="1"/>
          </p:cNvPicPr>
          <p:nvPr/>
        </p:nvPicPr>
        <p:blipFill>
          <a:blip r:embed="rId3"/>
          <a:srcRect/>
          <a:stretch>
            <a:fillRect/>
          </a:stretch>
        </p:blipFill>
        <p:spPr bwMode="auto">
          <a:xfrm>
            <a:off x="515939" y="317500"/>
            <a:ext cx="831850" cy="831850"/>
          </a:xfrm>
          <a:prstGeom prst="rect">
            <a:avLst/>
          </a:prstGeom>
          <a:noFill/>
          <a:ln w="12700">
            <a:solidFill>
              <a:srgbClr val="990099"/>
            </a:solidFill>
            <a:miter lim="800000"/>
            <a:headEnd/>
            <a:tailEnd/>
          </a:ln>
        </p:spPr>
      </p:pic>
      <p:sp>
        <p:nvSpPr>
          <p:cNvPr id="14" name="Rectangle 21"/>
          <p:cNvSpPr>
            <a:spLocks noChangeAspect="1" noChangeArrowheads="1"/>
          </p:cNvSpPr>
          <p:nvPr/>
        </p:nvSpPr>
        <p:spPr bwMode="auto">
          <a:xfrm>
            <a:off x="515881" y="510700"/>
            <a:ext cx="830474" cy="400444"/>
          </a:xfrm>
          <a:prstGeom prst="rect">
            <a:avLst/>
          </a:prstGeom>
          <a:noFill/>
          <a:ln w="12700">
            <a:noFill/>
            <a:miter lim="800000"/>
            <a:headEnd/>
            <a:tailEnd/>
          </a:ln>
          <a:effectLst/>
        </p:spPr>
        <p:txBody>
          <a:bodyPr wrap="square" anchor="ctr">
            <a:prstTxWarp prst="textNoShape">
              <a:avLst/>
            </a:prstTxWarp>
            <a:spAutoFit/>
          </a:bodyPr>
          <a:lstStyle/>
          <a:p>
            <a:pPr algn="ctr"/>
            <a:r>
              <a:rPr lang="en-US" sz="2000" b="1" dirty="0">
                <a:solidFill>
                  <a:schemeClr val="accent2"/>
                </a:solidFill>
                <a:latin typeface="Times"/>
              </a:rPr>
              <a:t>SUSY</a:t>
            </a:r>
            <a:endParaRPr lang="en-US" sz="2000" dirty="0">
              <a:solidFill>
                <a:schemeClr val="accent2"/>
              </a:solidFill>
              <a:latin typeface="Times"/>
            </a:endParaRPr>
          </a:p>
        </p:txBody>
      </p:sp>
      <p:sp>
        <p:nvSpPr>
          <p:cNvPr id="16" name="Text Box 17"/>
          <p:cNvSpPr txBox="1">
            <a:spLocks noChangeArrowheads="1"/>
          </p:cNvSpPr>
          <p:nvPr/>
        </p:nvSpPr>
        <p:spPr bwMode="auto">
          <a:xfrm>
            <a:off x="990600" y="4935538"/>
            <a:ext cx="8089900" cy="1323439"/>
          </a:xfrm>
          <a:prstGeom prst="rect">
            <a:avLst/>
          </a:prstGeom>
          <a:solidFill>
            <a:srgbClr val="FFFF99"/>
          </a:solidFill>
          <a:ln w="12700">
            <a:noFill/>
            <a:miter lim="800000"/>
            <a:headEnd/>
            <a:tailEnd/>
          </a:ln>
          <a:effectLst/>
        </p:spPr>
        <p:txBody>
          <a:bodyPr wrap="square">
            <a:prstTxWarp prst="textNoShape">
              <a:avLst/>
            </a:prstTxWarp>
            <a:spAutoFit/>
          </a:bodyPr>
          <a:lstStyle/>
          <a:p>
            <a:pPr algn="just">
              <a:spcBef>
                <a:spcPts val="0"/>
              </a:spcBef>
            </a:pPr>
            <a:r>
              <a:rPr lang="en-US" sz="2000" b="0" dirty="0" smtClean="0">
                <a:solidFill>
                  <a:schemeClr val="tx1"/>
                </a:solidFill>
                <a:latin typeface="Trebuchet MS"/>
              </a:rPr>
              <a:t>- Complicated decay chains</a:t>
            </a:r>
          </a:p>
          <a:p>
            <a:pPr algn="just">
              <a:spcBef>
                <a:spcPts val="0"/>
              </a:spcBef>
            </a:pPr>
            <a:r>
              <a:rPr lang="en-US" sz="2000" b="0" dirty="0" smtClean="0">
                <a:solidFill>
                  <a:schemeClr val="tx1"/>
                </a:solidFill>
                <a:latin typeface="Trebuchet MS"/>
              </a:rPr>
              <a:t>- Different SUSY models with many parameters</a:t>
            </a:r>
          </a:p>
          <a:p>
            <a:pPr algn="just">
              <a:spcBef>
                <a:spcPts val="0"/>
              </a:spcBef>
            </a:pPr>
            <a:r>
              <a:rPr lang="en-US" sz="2000" b="0" dirty="0" smtClean="0">
                <a:solidFill>
                  <a:schemeClr val="tx1"/>
                </a:solidFill>
                <a:latin typeface="Trebuchet MS"/>
              </a:rPr>
              <a:t>- No SUSY signals seen so far, but mass value of the Higgs-like particle hints that SUSY may be a realistic model.</a:t>
            </a:r>
          </a:p>
        </p:txBody>
      </p:sp>
      <p:sp>
        <p:nvSpPr>
          <p:cNvPr id="17"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effectLst/>
                <a:uLnTx/>
                <a:uFillTx/>
                <a:latin typeface="Arial" pitchFamily="-106" charset="0"/>
                <a:ea typeface="+mn-ea"/>
                <a:cs typeface="+mn-cs"/>
              </a:rPr>
              <a:t>C.-E. Wulz</a:t>
            </a:r>
            <a:endParaRPr kumimoji="0" lang="en-US" sz="1000" b="0" i="1" u="none" strike="noStrike" kern="1200" cap="none" spc="0" normalizeH="0" baseline="0" noProof="0" dirty="0">
              <a:ln>
                <a:noFill/>
              </a:ln>
              <a:effectLst/>
              <a:uLnTx/>
              <a:uFillTx/>
              <a:latin typeface="Arial" pitchFamily="-106" charset="0"/>
              <a:ea typeface="+mn-ea"/>
              <a:cs typeface="+mn-cs"/>
            </a:endParaRPr>
          </a:p>
        </p:txBody>
      </p:sp>
      <p:sp>
        <p:nvSpPr>
          <p:cNvPr id="18" name="Rectangle 23"/>
          <p:cNvSpPr>
            <a:spLocks noGrp="1" noChangeArrowheads="1"/>
          </p:cNvSpPr>
          <p:nvPr>
            <p:ph type="sldNum" sz="quarter" idx="4294967295"/>
          </p:nvPr>
        </p:nvSpPr>
        <p:spPr bwMode="auto">
          <a:xfrm>
            <a:off x="48863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36</a:t>
            </a:fld>
            <a:endParaRPr lang="en-US" b="0" dirty="0"/>
          </a:p>
        </p:txBody>
      </p:sp>
      <p:sp>
        <p:nvSpPr>
          <p:cNvPr id="19"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ESA, Sep. 2012</a:t>
            </a:r>
            <a:endParaRPr lang="en-US" sz="1000" b="0" dirty="0">
              <a:solidFill>
                <a:schemeClr val="tx1"/>
              </a:solidFill>
              <a:latin typeface="Arial" charset="0"/>
            </a:endParaRPr>
          </a:p>
        </p:txBody>
      </p:sp>
      <p:pic>
        <p:nvPicPr>
          <p:cNvPr id="21" name="Picture 20"/>
          <p:cNvPicPr>
            <a:picLocks noChangeAspect="1"/>
          </p:cNvPicPr>
          <p:nvPr/>
        </p:nvPicPr>
        <p:blipFill>
          <a:blip r:embed="rId4"/>
          <a:stretch>
            <a:fillRect/>
          </a:stretch>
        </p:blipFill>
        <p:spPr>
          <a:xfrm>
            <a:off x="4178300" y="1248619"/>
            <a:ext cx="2508249" cy="3405931"/>
          </a:xfrm>
          <a:prstGeom prst="rect">
            <a:avLst/>
          </a:prstGeom>
        </p:spPr>
      </p:pic>
      <p:grpSp>
        <p:nvGrpSpPr>
          <p:cNvPr id="22" name="Group 21"/>
          <p:cNvGrpSpPr/>
          <p:nvPr/>
        </p:nvGrpSpPr>
        <p:grpSpPr>
          <a:xfrm>
            <a:off x="1727200" y="1037584"/>
            <a:ext cx="2273300" cy="3782844"/>
            <a:chOff x="635000" y="1456684"/>
            <a:chExt cx="1765300" cy="2937516"/>
          </a:xfrm>
        </p:grpSpPr>
        <p:pic>
          <p:nvPicPr>
            <p:cNvPr id="24" name="Picture 23"/>
            <p:cNvPicPr>
              <a:picLocks noChangeAspect="1"/>
            </p:cNvPicPr>
            <p:nvPr/>
          </p:nvPicPr>
          <p:blipFill>
            <a:blip r:embed="rId5"/>
            <a:stretch>
              <a:fillRect/>
            </a:stretch>
          </p:blipFill>
          <p:spPr>
            <a:xfrm>
              <a:off x="635000" y="1456684"/>
              <a:ext cx="1676400" cy="2886715"/>
            </a:xfrm>
            <a:prstGeom prst="rect">
              <a:avLst/>
            </a:prstGeom>
          </p:spPr>
        </p:pic>
        <p:sp>
          <p:nvSpPr>
            <p:cNvPr id="25" name="Rectangle 24"/>
            <p:cNvSpPr/>
            <p:nvPr/>
          </p:nvSpPr>
          <p:spPr bwMode="auto">
            <a:xfrm>
              <a:off x="1955800" y="3416300"/>
              <a:ext cx="444500" cy="977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26" name="Rectangle 25"/>
          <p:cNvSpPr/>
          <p:nvPr/>
        </p:nvSpPr>
        <p:spPr>
          <a:xfrm>
            <a:off x="6813667" y="1332012"/>
            <a:ext cx="2497373" cy="707886"/>
          </a:xfrm>
          <a:prstGeom prst="rect">
            <a:avLst/>
          </a:prstGeom>
        </p:spPr>
        <p:txBody>
          <a:bodyPr wrap="none">
            <a:spAutoFit/>
          </a:bodyPr>
          <a:lstStyle/>
          <a:p>
            <a:r>
              <a:rPr lang="en-US" b="0" dirty="0" smtClean="0">
                <a:solidFill>
                  <a:schemeClr val="tx1"/>
                </a:solidFill>
                <a:latin typeface="Trebuchet MS"/>
              </a:rPr>
              <a:t> </a:t>
            </a:r>
            <a:r>
              <a:rPr lang="en-US" sz="2000" b="0" dirty="0" err="1" smtClean="0">
                <a:solidFill>
                  <a:srgbClr val="FF0000"/>
                </a:solidFill>
                <a:latin typeface="Trebuchet MS"/>
              </a:rPr>
              <a:t>Neutralino</a:t>
            </a:r>
            <a:endParaRPr lang="en-US" sz="2000" b="0" dirty="0" smtClean="0">
              <a:solidFill>
                <a:srgbClr val="FF0000"/>
              </a:solidFill>
              <a:latin typeface="Trebuchet MS"/>
            </a:endParaRPr>
          </a:p>
          <a:p>
            <a:r>
              <a:rPr lang="en-US" sz="2000" b="0" dirty="0" smtClean="0">
                <a:solidFill>
                  <a:srgbClr val="FF0000"/>
                </a:solidFill>
                <a:latin typeface="Trebuchet MS"/>
              </a:rPr>
              <a:t>(dark matter, WIMP)</a:t>
            </a:r>
            <a:endParaRPr lang="en-US" sz="2000" dirty="0">
              <a:solidFill>
                <a:srgbClr val="FF0000"/>
              </a:solidFill>
            </a:endParaRPr>
          </a:p>
        </p:txBody>
      </p:sp>
      <p:sp>
        <p:nvSpPr>
          <p:cNvPr id="27" name="Oval 26"/>
          <p:cNvSpPr/>
          <p:nvPr/>
        </p:nvSpPr>
        <p:spPr bwMode="auto">
          <a:xfrm>
            <a:off x="6261100" y="1435100"/>
            <a:ext cx="495300" cy="4953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3" name="Picture 4" descr="escher_extradim"/>
          <p:cNvPicPr>
            <a:picLocks noChangeAspect="1" noChangeArrowheads="1"/>
          </p:cNvPicPr>
          <p:nvPr/>
        </p:nvPicPr>
        <p:blipFill>
          <a:blip r:embed="rId2"/>
          <a:srcRect/>
          <a:stretch>
            <a:fillRect/>
          </a:stretch>
        </p:blipFill>
        <p:spPr bwMode="auto">
          <a:xfrm>
            <a:off x="563563" y="288925"/>
            <a:ext cx="896937" cy="878517"/>
          </a:xfrm>
          <a:prstGeom prst="rect">
            <a:avLst/>
          </a:prstGeom>
          <a:noFill/>
          <a:ln w="9525">
            <a:noFill/>
            <a:miter lim="800000"/>
            <a:headEnd/>
            <a:tailEnd/>
          </a:ln>
        </p:spPr>
      </p:pic>
      <p:grpSp>
        <p:nvGrpSpPr>
          <p:cNvPr id="2" name="Group 7"/>
          <p:cNvGrpSpPr>
            <a:grpSpLocks/>
          </p:cNvGrpSpPr>
          <p:nvPr/>
        </p:nvGrpSpPr>
        <p:grpSpPr bwMode="auto">
          <a:xfrm>
            <a:off x="1456266" y="1202268"/>
            <a:ext cx="7129464" cy="4179358"/>
            <a:chOff x="629" y="1356"/>
            <a:chExt cx="4294" cy="2474"/>
          </a:xfrm>
        </p:grpSpPr>
        <p:pic>
          <p:nvPicPr>
            <p:cNvPr id="150537" name="Picture 8" descr="60secs_extradim"/>
            <p:cNvPicPr>
              <a:picLocks noChangeAspect="1" noChangeArrowheads="1"/>
            </p:cNvPicPr>
            <p:nvPr/>
          </p:nvPicPr>
          <p:blipFill>
            <a:blip r:embed="rId3"/>
            <a:srcRect/>
            <a:stretch>
              <a:fillRect/>
            </a:stretch>
          </p:blipFill>
          <p:spPr bwMode="auto">
            <a:xfrm>
              <a:off x="629" y="1356"/>
              <a:ext cx="4294" cy="2474"/>
            </a:xfrm>
            <a:prstGeom prst="rect">
              <a:avLst/>
            </a:prstGeom>
            <a:noFill/>
            <a:ln w="9525">
              <a:noFill/>
              <a:miter lim="800000"/>
              <a:headEnd/>
              <a:tailEnd/>
            </a:ln>
          </p:spPr>
        </p:pic>
        <p:sp>
          <p:nvSpPr>
            <p:cNvPr id="150538" name="Rectangle 9"/>
            <p:cNvSpPr>
              <a:spLocks noChangeArrowheads="1"/>
            </p:cNvSpPr>
            <p:nvPr/>
          </p:nvSpPr>
          <p:spPr bwMode="auto">
            <a:xfrm>
              <a:off x="788" y="2171"/>
              <a:ext cx="2836" cy="273"/>
            </a:xfrm>
            <a:prstGeom prst="rect">
              <a:avLst/>
            </a:prstGeom>
            <a:noFill/>
            <a:ln w="9525">
              <a:noFill/>
              <a:miter lim="800000"/>
              <a:headEnd/>
              <a:tailEnd/>
            </a:ln>
          </p:spPr>
          <p:txBody>
            <a:bodyPr wrap="square">
              <a:prstTxWarp prst="textNoShape">
                <a:avLst/>
              </a:prstTxWarp>
              <a:spAutoFit/>
            </a:bodyPr>
            <a:lstStyle/>
            <a:p>
              <a:r>
                <a:rPr lang="en-GB" sz="2400" dirty="0" smtClean="0">
                  <a:solidFill>
                    <a:schemeClr val="bg1"/>
                  </a:solidFill>
                  <a:latin typeface="Trebuchet MS"/>
                </a:rPr>
                <a:t>Funambulist: </a:t>
              </a:r>
              <a:r>
                <a:rPr lang="en-GB" sz="2400" dirty="0">
                  <a:solidFill>
                    <a:schemeClr val="bg1"/>
                  </a:solidFill>
                  <a:latin typeface="Trebuchet MS"/>
                </a:rPr>
                <a:t>1</a:t>
              </a:r>
              <a:r>
                <a:rPr lang="en-GB" sz="2400" dirty="0" smtClean="0">
                  <a:solidFill>
                    <a:schemeClr val="bg1"/>
                  </a:solidFill>
                  <a:latin typeface="Trebuchet MS"/>
                </a:rPr>
                <a:t> dimension</a:t>
              </a:r>
              <a:endParaRPr lang="en-GB" sz="2400" dirty="0">
                <a:solidFill>
                  <a:srgbClr val="000094"/>
                </a:solidFill>
                <a:latin typeface="Trebuchet MS"/>
              </a:endParaRPr>
            </a:p>
          </p:txBody>
        </p:sp>
        <p:sp>
          <p:nvSpPr>
            <p:cNvPr id="150539" name="Rectangle 10"/>
            <p:cNvSpPr>
              <a:spLocks noChangeArrowheads="1"/>
            </p:cNvSpPr>
            <p:nvPr/>
          </p:nvSpPr>
          <p:spPr bwMode="auto">
            <a:xfrm>
              <a:off x="740" y="3467"/>
              <a:ext cx="4072" cy="273"/>
            </a:xfrm>
            <a:prstGeom prst="rect">
              <a:avLst/>
            </a:prstGeom>
            <a:noFill/>
            <a:ln w="9525">
              <a:noFill/>
              <a:miter lim="800000"/>
              <a:headEnd/>
              <a:tailEnd/>
            </a:ln>
          </p:spPr>
          <p:txBody>
            <a:bodyPr wrap="square">
              <a:prstTxWarp prst="textNoShape">
                <a:avLst/>
              </a:prstTxWarp>
              <a:spAutoFit/>
            </a:bodyPr>
            <a:lstStyle/>
            <a:p>
              <a:r>
                <a:rPr lang="en-GB" sz="2400" dirty="0" smtClean="0">
                  <a:solidFill>
                    <a:schemeClr val="bg1"/>
                  </a:solidFill>
                  <a:latin typeface="Trebuchet MS"/>
                </a:rPr>
                <a:t>Ant: </a:t>
              </a:r>
              <a:r>
                <a:rPr lang="en-GB" sz="2400" dirty="0">
                  <a:solidFill>
                    <a:schemeClr val="bg1"/>
                  </a:solidFill>
                  <a:latin typeface="Trebuchet MS"/>
                </a:rPr>
                <a:t>2</a:t>
              </a:r>
              <a:r>
                <a:rPr lang="en-GB" sz="2400" dirty="0" smtClean="0">
                  <a:solidFill>
                    <a:schemeClr val="bg1"/>
                  </a:solidFill>
                  <a:latin typeface="Trebuchet MS"/>
                </a:rPr>
                <a:t> dimensions (2</a:t>
              </a:r>
              <a:r>
                <a:rPr lang="en-GB" sz="2400" baseline="30000" dirty="0" smtClean="0">
                  <a:solidFill>
                    <a:schemeClr val="bg1"/>
                  </a:solidFill>
                  <a:latin typeface="Trebuchet MS"/>
                </a:rPr>
                <a:t>nd</a:t>
              </a:r>
              <a:r>
                <a:rPr lang="en-GB" sz="2400" dirty="0" smtClean="0">
                  <a:solidFill>
                    <a:schemeClr val="bg1"/>
                  </a:solidFill>
                  <a:latin typeface="Trebuchet MS"/>
                </a:rPr>
                <a:t> dimension rolled up)</a:t>
              </a:r>
              <a:endParaRPr lang="en-US" sz="2400" dirty="0">
                <a:solidFill>
                  <a:srgbClr val="000094"/>
                </a:solidFill>
                <a:latin typeface="Trebuchet MS"/>
              </a:endParaRPr>
            </a:p>
          </p:txBody>
        </p:sp>
      </p:grpSp>
      <p:sp>
        <p:nvSpPr>
          <p:cNvPr id="15" name="Rectangle 11"/>
          <p:cNvSpPr>
            <a:spLocks noChangeArrowheads="1"/>
          </p:cNvSpPr>
          <p:nvPr/>
        </p:nvSpPr>
        <p:spPr bwMode="auto">
          <a:xfrm>
            <a:off x="831850" y="5516372"/>
            <a:ext cx="8616950" cy="1015663"/>
          </a:xfrm>
          <a:prstGeom prst="rect">
            <a:avLst/>
          </a:prstGeom>
          <a:noFill/>
          <a:ln w="9525">
            <a:noFill/>
            <a:miter lim="800000"/>
            <a:headEnd/>
            <a:tailEnd/>
          </a:ln>
        </p:spPr>
        <p:txBody>
          <a:bodyPr wrap="square">
            <a:prstTxWarp prst="textNoShape">
              <a:avLst/>
            </a:prstTxWarp>
            <a:spAutoFit/>
          </a:bodyPr>
          <a:lstStyle/>
          <a:p>
            <a:pPr algn="just"/>
            <a:r>
              <a:rPr lang="en-GB" sz="2000" b="0" dirty="0" smtClean="0">
                <a:solidFill>
                  <a:srgbClr val="FF0000"/>
                </a:solidFill>
                <a:latin typeface="Trebuchet MS"/>
              </a:rPr>
              <a:t>Gravity seems to be </a:t>
            </a:r>
            <a:r>
              <a:rPr lang="en-GB" sz="2000" b="0" dirty="0">
                <a:solidFill>
                  <a:srgbClr val="FF0000"/>
                </a:solidFill>
                <a:latin typeface="Trebuchet MS"/>
              </a:rPr>
              <a:t>10</a:t>
            </a:r>
            <a:r>
              <a:rPr lang="en-GB" sz="2000" b="0" baseline="30000" dirty="0">
                <a:solidFill>
                  <a:srgbClr val="FF0000"/>
                </a:solidFill>
                <a:latin typeface="Trebuchet MS"/>
              </a:rPr>
              <a:t>-38</a:t>
            </a:r>
            <a:r>
              <a:rPr lang="en-GB" sz="2000" b="0" dirty="0" smtClean="0">
                <a:solidFill>
                  <a:srgbClr val="FF0000"/>
                </a:solidFill>
                <a:latin typeface="Trebuchet MS"/>
              </a:rPr>
              <a:t> times weaker than the strong interaction</a:t>
            </a:r>
            <a:r>
              <a:rPr lang="en-GB" altLang="ja-JP" sz="2000" b="0" dirty="0" smtClean="0">
                <a:solidFill>
                  <a:srgbClr val="FF0000"/>
                </a:solidFill>
                <a:latin typeface="Trebuchet MS"/>
                <a:ea typeface="ＭＳ Ｐゴシック" charset="-128"/>
                <a:cs typeface="ＭＳ Ｐゴシック" charset="-128"/>
              </a:rPr>
              <a:t> </a:t>
            </a:r>
            <a:r>
              <a:rPr lang="en-GB" altLang="ja-JP" sz="2000" b="0" dirty="0">
                <a:solidFill>
                  <a:srgbClr val="FF0000"/>
                </a:solidFill>
                <a:latin typeface="Trebuchet MS"/>
                <a:ea typeface="ＭＳ Ｐゴシック" charset="-128"/>
                <a:cs typeface="ＭＳ Ｐゴシック" charset="-128"/>
              </a:rPr>
              <a:t>-&gt;</a:t>
            </a:r>
            <a:r>
              <a:rPr lang="en-GB" altLang="ja-JP" sz="2000" b="0" dirty="0" smtClean="0">
                <a:solidFill>
                  <a:srgbClr val="FF0000"/>
                </a:solidFill>
                <a:latin typeface="Trebuchet MS"/>
                <a:ea typeface="ＭＳ Ｐゴシック" charset="-128"/>
                <a:cs typeface="ＭＳ Ｐゴシック" charset="-128"/>
              </a:rPr>
              <a:t> difficult to unify with other forces! A possible solution of this hierarchy problem are extra dimensions. </a:t>
            </a:r>
          </a:p>
        </p:txBody>
      </p:sp>
      <p:sp>
        <p:nvSpPr>
          <p:cNvPr id="17"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effectLst/>
                <a:uLnTx/>
                <a:uFillTx/>
                <a:latin typeface="Arial" pitchFamily="-106" charset="0"/>
                <a:ea typeface="+mn-ea"/>
                <a:cs typeface="+mn-cs"/>
              </a:rPr>
              <a:t>C.-E. Wulz</a:t>
            </a:r>
            <a:endParaRPr kumimoji="0" lang="en-US" sz="1000" b="0" i="1" u="none" strike="noStrike" kern="1200" cap="none" spc="0" normalizeH="0" baseline="0" noProof="0" dirty="0">
              <a:ln>
                <a:noFill/>
              </a:ln>
              <a:effectLst/>
              <a:uLnTx/>
              <a:uFillTx/>
              <a:latin typeface="Arial" pitchFamily="-106" charset="0"/>
              <a:ea typeface="+mn-ea"/>
              <a:cs typeface="+mn-cs"/>
            </a:endParaRPr>
          </a:p>
        </p:txBody>
      </p:sp>
      <p:sp>
        <p:nvSpPr>
          <p:cNvPr id="18" name="Rectangle 23"/>
          <p:cNvSpPr>
            <a:spLocks noGrp="1" noChangeArrowheads="1"/>
          </p:cNvSpPr>
          <p:nvPr>
            <p:ph type="sldNum" sz="quarter" idx="4294967295"/>
          </p:nvPr>
        </p:nvSpPr>
        <p:spPr bwMode="auto">
          <a:xfrm>
            <a:off x="48863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37</a:t>
            </a:fld>
            <a:endParaRPr lang="en-US" b="0" dirty="0"/>
          </a:p>
        </p:txBody>
      </p:sp>
      <p:sp>
        <p:nvSpPr>
          <p:cNvPr id="19"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ESA, Sep. 2012</a:t>
            </a:r>
            <a:endParaRPr lang="en-US" sz="1000" b="0" dirty="0">
              <a:solidFill>
                <a:schemeClr val="tx1"/>
              </a:solidFill>
              <a:latin typeface="Arial" charset="0"/>
            </a:endParaRPr>
          </a:p>
        </p:txBody>
      </p:sp>
      <p:sp>
        <p:nvSpPr>
          <p:cNvPr id="20" name="Rectangle 10"/>
          <p:cNvSpPr>
            <a:spLocks noChangeArrowheads="1"/>
          </p:cNvSpPr>
          <p:nvPr/>
        </p:nvSpPr>
        <p:spPr bwMode="auto">
          <a:xfrm>
            <a:off x="1557874" y="328613"/>
            <a:ext cx="7590367"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Extra dimensions</a:t>
            </a:r>
            <a:endParaRPr lang="en-US" sz="2800" dirty="0">
              <a:solidFill>
                <a:srgbClr val="000099"/>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3"/>
          <p:cNvSpPr>
            <a:spLocks noChangeArrowheads="1"/>
          </p:cNvSpPr>
          <p:nvPr/>
        </p:nvSpPr>
        <p:spPr bwMode="auto">
          <a:xfrm>
            <a:off x="8226425" y="1808163"/>
            <a:ext cx="184150" cy="304800"/>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2" name="Group 4"/>
          <p:cNvGrpSpPr>
            <a:grpSpLocks/>
          </p:cNvGrpSpPr>
          <p:nvPr/>
        </p:nvGrpSpPr>
        <p:grpSpPr bwMode="auto">
          <a:xfrm>
            <a:off x="3060700" y="2984500"/>
            <a:ext cx="6365853" cy="3581400"/>
            <a:chOff x="960" y="1920"/>
            <a:chExt cx="4010" cy="2256"/>
          </a:xfrm>
        </p:grpSpPr>
        <p:pic>
          <p:nvPicPr>
            <p:cNvPr id="151560" name="Picture 5"/>
            <p:cNvPicPr>
              <a:picLocks noChangeAspect="1" noChangeArrowheads="1"/>
            </p:cNvPicPr>
            <p:nvPr/>
          </p:nvPicPr>
          <p:blipFill>
            <a:blip r:embed="rId3"/>
            <a:srcRect/>
            <a:stretch>
              <a:fillRect/>
            </a:stretch>
          </p:blipFill>
          <p:spPr bwMode="auto">
            <a:xfrm>
              <a:off x="960" y="1920"/>
              <a:ext cx="3963" cy="2256"/>
            </a:xfrm>
            <a:prstGeom prst="rect">
              <a:avLst/>
            </a:prstGeom>
            <a:noFill/>
            <a:ln w="9525">
              <a:noFill/>
              <a:miter lim="800000"/>
              <a:headEnd/>
              <a:tailEnd/>
            </a:ln>
          </p:spPr>
        </p:pic>
        <p:sp>
          <p:nvSpPr>
            <p:cNvPr id="151561" name="Text Box 6"/>
            <p:cNvSpPr txBox="1">
              <a:spLocks noChangeArrowheads="1"/>
            </p:cNvSpPr>
            <p:nvPr/>
          </p:nvSpPr>
          <p:spPr bwMode="auto">
            <a:xfrm>
              <a:off x="2158" y="3843"/>
              <a:ext cx="118" cy="177"/>
            </a:xfrm>
            <a:prstGeom prst="rect">
              <a:avLst/>
            </a:prstGeom>
            <a:noFill/>
            <a:ln w="9525">
              <a:noFill/>
              <a:miter lim="800000"/>
              <a:headEnd/>
              <a:tailEnd/>
            </a:ln>
          </p:spPr>
          <p:txBody>
            <a:bodyPr wrap="square">
              <a:prstTxWarp prst="textNoShape">
                <a:avLst/>
              </a:prstTxWarp>
              <a:spAutoFit/>
            </a:bodyPr>
            <a:lstStyle/>
            <a:p>
              <a:endParaRPr lang="en-US" sz="1200"/>
            </a:p>
          </p:txBody>
        </p:sp>
        <p:sp>
          <p:nvSpPr>
            <p:cNvPr id="151562" name="Text Box 7"/>
            <p:cNvSpPr txBox="1">
              <a:spLocks noChangeArrowheads="1"/>
            </p:cNvSpPr>
            <p:nvPr/>
          </p:nvSpPr>
          <p:spPr bwMode="auto">
            <a:xfrm>
              <a:off x="1855" y="3675"/>
              <a:ext cx="897" cy="174"/>
            </a:xfrm>
            <a:prstGeom prst="rect">
              <a:avLst/>
            </a:prstGeom>
            <a:solidFill>
              <a:schemeClr val="bg1"/>
            </a:solidFill>
            <a:ln w="9525">
              <a:noFill/>
              <a:miter lim="800000"/>
              <a:headEnd/>
              <a:tailEnd/>
            </a:ln>
          </p:spPr>
          <p:txBody>
            <a:bodyPr wrap="square">
              <a:prstTxWarp prst="textNoShape">
                <a:avLst/>
              </a:prstTxWarp>
              <a:spAutoFit/>
            </a:bodyPr>
            <a:lstStyle/>
            <a:p>
              <a:r>
                <a:rPr lang="en-US" sz="1200">
                  <a:solidFill>
                    <a:schemeClr val="tx1"/>
                  </a:solidFill>
                  <a:latin typeface="Arial" charset="0"/>
                </a:rPr>
                <a:t>Extra-Dimension</a:t>
              </a:r>
            </a:p>
          </p:txBody>
        </p:sp>
        <p:sp>
          <p:nvSpPr>
            <p:cNvPr id="151563" name="Text Box 8"/>
            <p:cNvSpPr txBox="1">
              <a:spLocks noChangeArrowheads="1"/>
            </p:cNvSpPr>
            <p:nvPr/>
          </p:nvSpPr>
          <p:spPr bwMode="auto">
            <a:xfrm>
              <a:off x="1567" y="2128"/>
              <a:ext cx="636" cy="174"/>
            </a:xfrm>
            <a:prstGeom prst="rect">
              <a:avLst/>
            </a:prstGeom>
            <a:solidFill>
              <a:schemeClr val="bg1"/>
            </a:solidFill>
            <a:ln w="9525">
              <a:noFill/>
              <a:miter lim="800000"/>
              <a:headEnd/>
              <a:tailEnd/>
            </a:ln>
          </p:spPr>
          <p:txBody>
            <a:bodyPr wrap="squar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sp>
          <p:nvSpPr>
            <p:cNvPr id="151564" name="Text Box 9"/>
            <p:cNvSpPr txBox="1">
              <a:spLocks noChangeArrowheads="1"/>
            </p:cNvSpPr>
            <p:nvPr/>
          </p:nvSpPr>
          <p:spPr bwMode="auto">
            <a:xfrm>
              <a:off x="3678" y="3066"/>
              <a:ext cx="1292" cy="291"/>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200">
                  <a:solidFill>
                    <a:schemeClr val="tx1"/>
                  </a:solidFill>
                  <a:latin typeface="Arial" charset="0"/>
                </a:rPr>
                <a:t>unser 3+1-dimensionales</a:t>
              </a:r>
            </a:p>
            <a:p>
              <a:pPr algn="ctr"/>
              <a:r>
                <a:rPr lang="en-US" sz="1200">
                  <a:solidFill>
                    <a:schemeClr val="tx1"/>
                  </a:solidFill>
                  <a:latin typeface="Arial" charset="0"/>
                </a:rPr>
                <a:t>Universum</a:t>
              </a:r>
            </a:p>
          </p:txBody>
        </p:sp>
        <p:sp>
          <p:nvSpPr>
            <p:cNvPr id="151565" name="Text Box 10"/>
            <p:cNvSpPr txBox="1">
              <a:spLocks noChangeArrowheads="1"/>
            </p:cNvSpPr>
            <p:nvPr/>
          </p:nvSpPr>
          <p:spPr bwMode="auto">
            <a:xfrm>
              <a:off x="3169" y="3193"/>
              <a:ext cx="636" cy="174"/>
            </a:xfrm>
            <a:prstGeom prst="rect">
              <a:avLst/>
            </a:prstGeom>
            <a:solidFill>
              <a:schemeClr val="bg1"/>
            </a:solidFill>
            <a:ln w="9525">
              <a:noFill/>
              <a:miter lim="800000"/>
              <a:headEnd/>
              <a:tailEnd/>
            </a:ln>
          </p:spPr>
          <p:txBody>
            <a:bodyPr wrap="squar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grpSp>
      <p:sp>
        <p:nvSpPr>
          <p:cNvPr id="151559" name="Rectangle 11"/>
          <p:cNvSpPr>
            <a:spLocks noChangeArrowheads="1"/>
          </p:cNvSpPr>
          <p:nvPr/>
        </p:nvSpPr>
        <p:spPr bwMode="auto">
          <a:xfrm>
            <a:off x="577850" y="1008063"/>
            <a:ext cx="9328150" cy="5262979"/>
          </a:xfrm>
          <a:prstGeom prst="rect">
            <a:avLst/>
          </a:prstGeom>
          <a:noFill/>
          <a:ln w="9525">
            <a:noFill/>
            <a:miter lim="800000"/>
            <a:headEnd/>
            <a:tailEnd/>
          </a:ln>
        </p:spPr>
        <p:txBody>
          <a:bodyPr>
            <a:prstTxWarp prst="textNoShape">
              <a:avLst/>
            </a:prstTxWarp>
            <a:spAutoFit/>
          </a:bodyPr>
          <a:lstStyle/>
          <a:p>
            <a:r>
              <a:rPr lang="en-GB" altLang="ja-JP" sz="2000" b="0" dirty="0" smtClean="0">
                <a:solidFill>
                  <a:srgbClr val="000094"/>
                </a:solidFill>
                <a:latin typeface="Times"/>
                <a:ea typeface="ＭＳ Ｐゴシック" charset="-128"/>
                <a:cs typeface="ＭＳ Ｐゴシック" charset="-128"/>
              </a:rPr>
              <a:t>There are several models, which have the following in common:</a:t>
            </a:r>
            <a:endParaRPr lang="en-GB" altLang="ja-JP" sz="2000" b="0" dirty="0" smtClean="0">
              <a:solidFill>
                <a:schemeClr val="bg2"/>
              </a:solidFill>
              <a:latin typeface="Times"/>
              <a:ea typeface="ＭＳ Ｐゴシック" charset="-128"/>
              <a:cs typeface="ＭＳ Ｐゴシック" charset="-128"/>
            </a:endParaRPr>
          </a:p>
          <a:p>
            <a:pPr>
              <a:buClr>
                <a:schemeClr val="tx1"/>
              </a:buClr>
              <a:buFont typeface="Times" charset="0"/>
              <a:buChar char="•"/>
            </a:pPr>
            <a:r>
              <a:rPr lang="en-GB" altLang="ja-JP" sz="2000" b="0" dirty="0" smtClean="0">
                <a:solidFill>
                  <a:schemeClr val="bg2"/>
                </a:solidFill>
                <a:latin typeface="Times"/>
                <a:ea typeface="ＭＳ Ｐゴシック" charset="-128"/>
                <a:cs typeface="ＭＳ Ｐゴシック" charset="-128"/>
              </a:rPr>
              <a:t> </a:t>
            </a:r>
            <a:r>
              <a:rPr lang="en-GB" altLang="ja-JP" sz="2000" b="0" dirty="0" smtClean="0">
                <a:solidFill>
                  <a:schemeClr val="tx1"/>
                </a:solidFill>
                <a:latin typeface="Times"/>
                <a:ea typeface="ＭＳ Ｐゴシック" charset="-128"/>
                <a:cs typeface="ＭＳ Ｐゴシック" charset="-128"/>
              </a:rPr>
              <a:t>There is a </a:t>
            </a:r>
            <a:r>
              <a:rPr lang="en-GB" altLang="ja-JP" sz="2000" b="0" dirty="0">
                <a:solidFill>
                  <a:schemeClr val="tx1"/>
                </a:solidFill>
                <a:latin typeface="Times"/>
                <a:ea typeface="ＭＳ Ｐゴシック" charset="-128"/>
                <a:cs typeface="ＭＳ Ｐゴシック" charset="-128"/>
              </a:rPr>
              <a:t>3+1-</a:t>
            </a:r>
            <a:r>
              <a:rPr lang="en-GB" altLang="ja-JP" sz="2000" b="0" dirty="0" smtClean="0">
                <a:solidFill>
                  <a:schemeClr val="tx1"/>
                </a:solidFill>
                <a:latin typeface="Times"/>
                <a:ea typeface="ＭＳ Ｐゴシック" charset="-128"/>
                <a:cs typeface="ＭＳ Ｐゴシック" charset="-128"/>
              </a:rPr>
              <a:t>dimensional (</a:t>
            </a:r>
            <a:r>
              <a:rPr lang="en-GB" altLang="ja-JP" sz="2000" b="0" dirty="0" err="1" smtClean="0">
                <a:solidFill>
                  <a:schemeClr val="tx1"/>
                </a:solidFill>
                <a:latin typeface="Times"/>
                <a:ea typeface="ＭＳ Ｐゴシック" charset="-128"/>
                <a:cs typeface="ＭＳ Ｐゴシック" charset="-128"/>
              </a:rPr>
              <a:t>sub)space</a:t>
            </a:r>
            <a:r>
              <a:rPr lang="en-GB" altLang="ja-JP" sz="2000" b="0" dirty="0" smtClean="0">
                <a:solidFill>
                  <a:schemeClr val="tx1"/>
                </a:solidFill>
                <a:latin typeface="Times"/>
                <a:ea typeface="ＭＳ Ｐゴシック" charset="-128"/>
                <a:cs typeface="ＭＳ Ｐゴシック" charset="-128"/>
              </a:rPr>
              <a:t> </a:t>
            </a:r>
            <a:r>
              <a:rPr lang="en-GB" altLang="ja-JP" sz="2000" b="0" dirty="0" smtClean="0">
                <a:solidFill>
                  <a:srgbClr val="FF0000"/>
                </a:solidFill>
                <a:latin typeface="Times"/>
                <a:ea typeface="ＭＳ Ｐゴシック" charset="-128"/>
                <a:cs typeface="ＭＳ Ｐゴシック" charset="-128"/>
              </a:rPr>
              <a:t>(</a:t>
            </a:r>
            <a:r>
              <a:rPr lang="en-GB" altLang="ja-JP" sz="2000" b="0" dirty="0" err="1" smtClean="0">
                <a:solidFill>
                  <a:srgbClr val="FF0000"/>
                </a:solidFill>
                <a:latin typeface="Times"/>
                <a:ea typeface="ＭＳ Ｐゴシック" charset="-128"/>
                <a:cs typeface="ＭＳ Ｐゴシック" charset="-128"/>
              </a:rPr>
              <a:t>brane</a:t>
            </a:r>
            <a:r>
              <a:rPr lang="en-GB" altLang="ja-JP" sz="2000" b="0" dirty="0" smtClean="0">
                <a:solidFill>
                  <a:srgbClr val="FF0000"/>
                </a:solidFill>
                <a:latin typeface="Times"/>
                <a:ea typeface="ＭＳ Ｐゴシック" charset="-128"/>
                <a:cs typeface="ＭＳ Ｐゴシック" charset="-128"/>
              </a:rPr>
              <a:t>, membrane)</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The </a:t>
            </a:r>
            <a:r>
              <a:rPr lang="en-GB" altLang="ja-JP" sz="2000" b="0" dirty="0" err="1" smtClean="0">
                <a:solidFill>
                  <a:schemeClr val="tx1"/>
                </a:solidFill>
                <a:latin typeface="Times"/>
                <a:ea typeface="ＭＳ Ｐゴシック" charset="-128"/>
                <a:cs typeface="ＭＳ Ｐゴシック" charset="-128"/>
              </a:rPr>
              <a:t>brane</a:t>
            </a:r>
            <a:r>
              <a:rPr lang="en-GB" altLang="ja-JP" sz="2000" b="0" dirty="0" smtClean="0">
                <a:solidFill>
                  <a:schemeClr val="tx1"/>
                </a:solidFill>
                <a:latin typeface="Times"/>
                <a:ea typeface="ＭＳ Ｐゴシック" charset="-128"/>
                <a:cs typeface="ＭＳ Ｐゴシック" charset="-128"/>
              </a:rPr>
              <a:t> is embedded in an 3+1</a:t>
            </a:r>
            <a:r>
              <a:rPr lang="en-GB" altLang="ja-JP" sz="2000" b="0" dirty="0" smtClean="0">
                <a:solidFill>
                  <a:srgbClr val="FF0000"/>
                </a:solidFill>
                <a:latin typeface="Times"/>
                <a:ea typeface="ＭＳ Ｐゴシック" charset="-128"/>
                <a:cs typeface="ＭＳ Ｐゴシック" charset="-128"/>
              </a:rPr>
              <a:t>+d</a:t>
            </a:r>
            <a:r>
              <a:rPr lang="en-GB" altLang="ja-JP" sz="2000" b="0" dirty="0" smtClean="0">
                <a:solidFill>
                  <a:schemeClr val="bg2"/>
                </a:solidFill>
                <a:latin typeface="Times"/>
                <a:ea typeface="ＭＳ Ｐゴシック" charset="-128"/>
                <a:cs typeface="ＭＳ Ｐゴシック" charset="-128"/>
              </a:rPr>
              <a:t> </a:t>
            </a:r>
            <a:r>
              <a:rPr lang="en-GB" altLang="ja-JP" sz="2000" b="0" dirty="0" smtClean="0">
                <a:solidFill>
                  <a:schemeClr val="tx1"/>
                </a:solidFill>
                <a:latin typeface="Times"/>
                <a:ea typeface="ＭＳ Ｐゴシック" charset="-128"/>
                <a:cs typeface="ＭＳ Ｐゴシック" charset="-128"/>
              </a:rPr>
              <a:t>dimensional space</a:t>
            </a:r>
            <a:r>
              <a:rPr lang="en-GB" altLang="ja-JP" sz="2000" b="0" dirty="0" smtClean="0">
                <a:solidFill>
                  <a:schemeClr val="bg2"/>
                </a:solidFill>
                <a:latin typeface="Times"/>
                <a:ea typeface="ＭＳ Ｐゴシック" charset="-128"/>
                <a:cs typeface="ＭＳ Ｐゴシック" charset="-128"/>
              </a:rPr>
              <a:t> </a:t>
            </a:r>
            <a:r>
              <a:rPr lang="en-GB" altLang="ja-JP" sz="2000" b="0" dirty="0" smtClean="0">
                <a:solidFill>
                  <a:srgbClr val="FF0000"/>
                </a:solidFill>
                <a:latin typeface="Times"/>
                <a:ea typeface="ＭＳ Ｐゴシック" charset="-128"/>
                <a:cs typeface="ＭＳ Ｐゴシック" charset="-128"/>
              </a:rPr>
              <a:t>(bulk)</a:t>
            </a:r>
            <a:r>
              <a:rPr lang="en-GB" altLang="ja-JP" sz="2000" b="0" dirty="0" smtClean="0">
                <a:solidFill>
                  <a:schemeClr val="bg2"/>
                </a:solidFill>
                <a:latin typeface="Times"/>
                <a:ea typeface="ＭＳ Ｐゴシック" charset="-128"/>
                <a:cs typeface="ＭＳ Ｐゴシック" charset="-128"/>
              </a:rPr>
              <a:t> </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The </a:t>
            </a:r>
            <a:r>
              <a:rPr lang="en-GB" altLang="ja-JP" sz="2000" b="0" dirty="0" err="1" smtClean="0">
                <a:solidFill>
                  <a:srgbClr val="FF0000"/>
                </a:solidFill>
                <a:latin typeface="Times"/>
                <a:ea typeface="ＭＳ Ｐゴシック" charset="-128"/>
                <a:cs typeface="ＭＳ Ｐゴシック" charset="-128"/>
              </a:rPr>
              <a:t>d</a:t>
            </a:r>
            <a:r>
              <a:rPr lang="en-GB" altLang="ja-JP" sz="2000" b="0" dirty="0" smtClean="0">
                <a:solidFill>
                  <a:schemeClr val="tx1"/>
                </a:solidFill>
                <a:latin typeface="Times"/>
                <a:ea typeface="ＭＳ Ｐゴシック" charset="-128"/>
                <a:cs typeface="ＭＳ Ｐゴシック" charset="-128"/>
              </a:rPr>
              <a:t> extra dimensions have the same size </a:t>
            </a:r>
            <a:r>
              <a:rPr lang="en-GB" altLang="ja-JP" sz="2000" b="0" i="1" dirty="0" smtClean="0">
                <a:solidFill>
                  <a:srgbClr val="FF0000"/>
                </a:solidFill>
                <a:latin typeface="Times"/>
                <a:ea typeface="ＭＳ Ｐゴシック" charset="-128"/>
                <a:cs typeface="ＭＳ Ｐゴシック" charset="-128"/>
              </a:rPr>
              <a:t>R</a:t>
            </a:r>
          </a:p>
          <a:p>
            <a:pPr>
              <a:buFont typeface="Times" charset="0"/>
              <a:buChar char="•"/>
            </a:pPr>
            <a:r>
              <a:rPr lang="en-GB" altLang="ja-JP" sz="2000" b="0" i="1" dirty="0" smtClean="0">
                <a:solidFill>
                  <a:schemeClr val="tx1"/>
                </a:solidFill>
                <a:latin typeface="Times"/>
                <a:ea typeface="ＭＳ Ｐゴシック" charset="-128"/>
                <a:cs typeface="ＭＳ Ｐゴシック" charset="-128"/>
              </a:rPr>
              <a:t> </a:t>
            </a:r>
            <a:r>
              <a:rPr lang="en-GB" altLang="ja-JP" sz="2000" b="0" dirty="0" smtClean="0">
                <a:solidFill>
                  <a:schemeClr val="tx1"/>
                </a:solidFill>
                <a:latin typeface="Times"/>
                <a:ea typeface="ＭＳ Ｐゴシック" charset="-128"/>
                <a:cs typeface="ＭＳ Ｐゴシック" charset="-128"/>
              </a:rPr>
              <a:t>All particles and fields living in the bulk are replicated in </a:t>
            </a:r>
            <a:r>
              <a:rPr lang="en-GB" altLang="ja-JP" sz="2000" b="0" dirty="0" err="1" smtClean="0">
                <a:solidFill>
                  <a:schemeClr val="tx1"/>
                </a:solidFill>
                <a:latin typeface="Times"/>
                <a:ea typeface="ＭＳ Ｐゴシック" charset="-128"/>
                <a:cs typeface="ＭＳ Ｐゴシック" charset="-128"/>
              </a:rPr>
              <a:t>Kaluza</a:t>
            </a:r>
            <a:r>
              <a:rPr lang="en-GB" altLang="ja-JP" sz="2000" b="0" dirty="0" smtClean="0">
                <a:solidFill>
                  <a:schemeClr val="tx1"/>
                </a:solidFill>
                <a:latin typeface="Times"/>
                <a:ea typeface="ＭＳ Ｐゴシック" charset="-128"/>
                <a:cs typeface="ＭＳ Ｐゴシック" charset="-128"/>
              </a:rPr>
              <a:t>-Klein-towers.</a:t>
            </a:r>
          </a:p>
          <a:p>
            <a:r>
              <a:rPr lang="en-GB" sz="1800" b="0" dirty="0" smtClean="0">
                <a:solidFill>
                  <a:schemeClr val="tx1">
                    <a:lumMod val="75000"/>
                    <a:lumOff val="25000"/>
                  </a:schemeClr>
                </a:solidFill>
                <a:latin typeface="Times"/>
              </a:rPr>
              <a:t>O. Klein 1926: Extra dimensions are rolled up, i.e. a particle, which moves in these dimensions, comes back to the starting point. Standing waves emerge.</a:t>
            </a:r>
            <a:endParaRPr lang="en-US" sz="1800" dirty="0" smtClean="0">
              <a:solidFill>
                <a:schemeClr val="tx1">
                  <a:lumMod val="75000"/>
                  <a:lumOff val="25000"/>
                </a:schemeClr>
              </a:solidFill>
            </a:endParaRPr>
          </a:p>
          <a:p>
            <a:endParaRPr lang="en-GB" altLang="ja-JP" sz="2000" b="0" dirty="0" smtClean="0">
              <a:solidFill>
                <a:srgbClr val="000094"/>
              </a:solidFill>
              <a:latin typeface="Times"/>
              <a:ea typeface="ＭＳ Ｐゴシック" charset="-128"/>
              <a:cs typeface="ＭＳ Ｐゴシック" charset="-128"/>
            </a:endParaRPr>
          </a:p>
          <a:p>
            <a:pPr>
              <a:buFont typeface="Times" charset="0"/>
              <a:buChar char="•"/>
            </a:pPr>
            <a:endParaRPr lang="en-GB" altLang="ja-JP" sz="2000" b="0" dirty="0" smtClean="0">
              <a:solidFill>
                <a:srgbClr val="000094"/>
              </a:solidFill>
              <a:latin typeface="Times"/>
              <a:ea typeface="ＭＳ Ｐゴシック" charset="-128"/>
              <a:cs typeface="ＭＳ Ｐゴシック" charset="-128"/>
            </a:endParaRPr>
          </a:p>
          <a:p>
            <a:endParaRPr lang="en-GB" altLang="ja-JP" sz="2000" b="0" dirty="0" smtClean="0">
              <a:solidFill>
                <a:srgbClr val="000094"/>
              </a:solidFill>
              <a:latin typeface="Times"/>
              <a:ea typeface="ＭＳ Ｐゴシック" charset="-128"/>
              <a:cs typeface="ＭＳ Ｐゴシック" charset="-128"/>
            </a:endParaRPr>
          </a:p>
          <a:p>
            <a:endParaRPr lang="en-GB" altLang="ja-JP" sz="2000" b="0" dirty="0" smtClean="0">
              <a:solidFill>
                <a:srgbClr val="000094"/>
              </a:solidFill>
              <a:latin typeface="Times"/>
              <a:ea typeface="ＭＳ Ｐゴシック" charset="-128"/>
              <a:cs typeface="ＭＳ Ｐゴシック" charset="-128"/>
            </a:endParaRPr>
          </a:p>
          <a:p>
            <a:r>
              <a:rPr lang="en-GB" altLang="ja-JP" sz="2000" b="0" dirty="0" smtClean="0">
                <a:solidFill>
                  <a:srgbClr val="000094"/>
                </a:solidFill>
                <a:latin typeface="Times"/>
                <a:ea typeface="ＭＳ Ｐゴシック" charset="-128"/>
                <a:cs typeface="ＭＳ Ｐゴシック" charset="-128"/>
              </a:rPr>
              <a:t>Differences between the </a:t>
            </a:r>
          </a:p>
          <a:p>
            <a:r>
              <a:rPr lang="en-GB" altLang="ja-JP" sz="2000" b="0" dirty="0" smtClean="0">
                <a:solidFill>
                  <a:srgbClr val="000094"/>
                </a:solidFill>
                <a:latin typeface="Times"/>
                <a:ea typeface="ＭＳ Ｐゴシック" charset="-128"/>
                <a:cs typeface="ＭＳ Ｐゴシック" charset="-128"/>
              </a:rPr>
              <a:t>models:</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Size and geometry of</a:t>
            </a:r>
          </a:p>
          <a:p>
            <a:r>
              <a:rPr lang="en-GB" altLang="ja-JP" sz="2000" b="0" dirty="0" smtClean="0">
                <a:solidFill>
                  <a:schemeClr val="tx1"/>
                </a:solidFill>
                <a:latin typeface="Times"/>
                <a:ea typeface="ＭＳ Ｐゴシック" charset="-128"/>
                <a:cs typeface="ＭＳ Ｐゴシック" charset="-128"/>
              </a:rPr>
              <a:t>   the bulk</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Kinds of particles that are </a:t>
            </a:r>
          </a:p>
          <a:p>
            <a:r>
              <a:rPr lang="en-GB" altLang="ja-JP" sz="2000" b="0" dirty="0" smtClean="0">
                <a:solidFill>
                  <a:schemeClr val="tx1"/>
                </a:solidFill>
                <a:latin typeface="Times"/>
                <a:ea typeface="ＭＳ Ｐゴシック" charset="-128"/>
                <a:cs typeface="ＭＳ Ｐゴシック" charset="-128"/>
              </a:rPr>
              <a:t>   allowed to move around in the bulk</a:t>
            </a:r>
            <a:endParaRPr lang="en-US" sz="2000" b="0" dirty="0">
              <a:solidFill>
                <a:schemeClr val="tx1"/>
              </a:solidFill>
              <a:latin typeface="Times"/>
              <a:ea typeface="ＭＳ Ｐゴシック" charset="-128"/>
              <a:cs typeface="ＭＳ Ｐゴシック" charset="-128"/>
            </a:endParaRPr>
          </a:p>
        </p:txBody>
      </p:sp>
      <p:pic>
        <p:nvPicPr>
          <p:cNvPr id="17" name="Picture 4" descr="escher_extradim"/>
          <p:cNvPicPr>
            <a:picLocks noChangeAspect="1" noChangeArrowheads="1"/>
          </p:cNvPicPr>
          <p:nvPr/>
        </p:nvPicPr>
        <p:blipFill>
          <a:blip r:embed="rId4"/>
          <a:srcRect/>
          <a:stretch>
            <a:fillRect/>
          </a:stretch>
        </p:blipFill>
        <p:spPr bwMode="auto">
          <a:xfrm>
            <a:off x="639763" y="390526"/>
            <a:ext cx="630237" cy="617294"/>
          </a:xfrm>
          <a:prstGeom prst="rect">
            <a:avLst/>
          </a:prstGeom>
          <a:noFill/>
          <a:ln w="9525">
            <a:noFill/>
            <a:miter lim="800000"/>
            <a:headEnd/>
            <a:tailEnd/>
          </a:ln>
        </p:spPr>
      </p:pic>
      <p:sp>
        <p:nvSpPr>
          <p:cNvPr id="18" name="TextBox 17"/>
          <p:cNvSpPr txBox="1"/>
          <p:nvPr/>
        </p:nvSpPr>
        <p:spPr>
          <a:xfrm>
            <a:off x="7467600" y="4711700"/>
            <a:ext cx="1903085" cy="523220"/>
          </a:xfrm>
          <a:prstGeom prst="rect">
            <a:avLst/>
          </a:prstGeom>
          <a:solidFill>
            <a:schemeClr val="bg1"/>
          </a:solidFill>
        </p:spPr>
        <p:txBody>
          <a:bodyPr wrap="none" rtlCol="0">
            <a:spAutoFit/>
          </a:bodyPr>
          <a:lstStyle/>
          <a:p>
            <a:pPr algn="ctr"/>
            <a:r>
              <a:rPr lang="en-US" sz="1400" dirty="0" smtClean="0">
                <a:solidFill>
                  <a:schemeClr val="tx1"/>
                </a:solidFill>
                <a:latin typeface="Trebuchet MS"/>
              </a:rPr>
              <a:t>our 3+1 dimensional </a:t>
            </a:r>
          </a:p>
          <a:p>
            <a:pPr algn="ctr"/>
            <a:r>
              <a:rPr lang="en-US" sz="1400" dirty="0" smtClean="0">
                <a:solidFill>
                  <a:schemeClr val="tx1"/>
                </a:solidFill>
                <a:latin typeface="Trebuchet MS"/>
              </a:rPr>
              <a:t>universe</a:t>
            </a:r>
            <a:endParaRPr lang="en-US" sz="1400" dirty="0">
              <a:solidFill>
                <a:schemeClr val="tx1"/>
              </a:solidFill>
              <a:latin typeface="Trebuchet MS"/>
            </a:endParaRPr>
          </a:p>
        </p:txBody>
      </p:sp>
      <p:sp>
        <p:nvSpPr>
          <p:cNvPr id="19" name="TextBox 18"/>
          <p:cNvSpPr txBox="1"/>
          <p:nvPr/>
        </p:nvSpPr>
        <p:spPr>
          <a:xfrm>
            <a:off x="6587647" y="5003801"/>
            <a:ext cx="968853" cy="307777"/>
          </a:xfrm>
          <a:prstGeom prst="rect">
            <a:avLst/>
          </a:prstGeom>
          <a:solidFill>
            <a:schemeClr val="bg1"/>
          </a:solidFill>
        </p:spPr>
        <p:txBody>
          <a:bodyPr wrap="square" rtlCol="0">
            <a:spAutoFit/>
          </a:bodyPr>
          <a:lstStyle/>
          <a:p>
            <a:pPr algn="ctr"/>
            <a:r>
              <a:rPr lang="en-US" sz="1400" dirty="0" smtClean="0">
                <a:solidFill>
                  <a:srgbClr val="FF0000"/>
                </a:solidFill>
                <a:latin typeface="Trebuchet MS"/>
              </a:rPr>
              <a:t>Gravity</a:t>
            </a:r>
            <a:endParaRPr lang="en-US" sz="1400" dirty="0">
              <a:solidFill>
                <a:srgbClr val="FF0000"/>
              </a:solidFill>
              <a:latin typeface="Trebuchet MS"/>
            </a:endParaRPr>
          </a:p>
        </p:txBody>
      </p:sp>
      <p:sp>
        <p:nvSpPr>
          <p:cNvPr id="20" name="TextBox 19"/>
          <p:cNvSpPr txBox="1"/>
          <p:nvPr/>
        </p:nvSpPr>
        <p:spPr>
          <a:xfrm>
            <a:off x="4060347" y="3276601"/>
            <a:ext cx="968853" cy="307777"/>
          </a:xfrm>
          <a:prstGeom prst="rect">
            <a:avLst/>
          </a:prstGeom>
          <a:solidFill>
            <a:schemeClr val="bg1"/>
          </a:solidFill>
        </p:spPr>
        <p:txBody>
          <a:bodyPr wrap="square" rtlCol="0">
            <a:spAutoFit/>
          </a:bodyPr>
          <a:lstStyle/>
          <a:p>
            <a:pPr algn="ctr"/>
            <a:r>
              <a:rPr lang="en-US" sz="1400" dirty="0" smtClean="0">
                <a:solidFill>
                  <a:srgbClr val="FF0000"/>
                </a:solidFill>
                <a:latin typeface="Trebuchet MS"/>
              </a:rPr>
              <a:t>Gravity</a:t>
            </a:r>
            <a:endParaRPr lang="en-US" sz="1400" dirty="0">
              <a:solidFill>
                <a:srgbClr val="FF0000"/>
              </a:solidFill>
              <a:latin typeface="Trebuchet MS"/>
            </a:endParaRPr>
          </a:p>
        </p:txBody>
      </p:sp>
      <p:sp>
        <p:nvSpPr>
          <p:cNvPr id="21" name="TextBox 20"/>
          <p:cNvSpPr txBox="1"/>
          <p:nvPr/>
        </p:nvSpPr>
        <p:spPr>
          <a:xfrm>
            <a:off x="4558799" y="5727700"/>
            <a:ext cx="1345290" cy="276999"/>
          </a:xfrm>
          <a:prstGeom prst="rect">
            <a:avLst/>
          </a:prstGeom>
          <a:solidFill>
            <a:schemeClr val="bg1"/>
          </a:solidFill>
        </p:spPr>
        <p:txBody>
          <a:bodyPr wrap="none" rtlCol="0">
            <a:spAutoFit/>
          </a:bodyPr>
          <a:lstStyle/>
          <a:p>
            <a:pPr algn="ctr"/>
            <a:r>
              <a:rPr lang="en-US" dirty="0" smtClean="0">
                <a:solidFill>
                  <a:schemeClr val="tx1"/>
                </a:solidFill>
                <a:latin typeface="Trebuchet MS"/>
              </a:rPr>
              <a:t>extra dimension</a:t>
            </a:r>
          </a:p>
        </p:txBody>
      </p:sp>
      <p:sp>
        <p:nvSpPr>
          <p:cNvPr id="22"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effectLst/>
                <a:uLnTx/>
                <a:uFillTx/>
                <a:latin typeface="Arial" pitchFamily="-106" charset="0"/>
                <a:ea typeface="+mn-ea"/>
                <a:cs typeface="+mn-cs"/>
              </a:rPr>
              <a:t>C.-E. Wulz</a:t>
            </a:r>
            <a:endParaRPr kumimoji="0" lang="en-US" sz="1000" b="0" i="1" u="none" strike="noStrike" kern="1200" cap="none" spc="0" normalizeH="0" baseline="0" noProof="0" dirty="0">
              <a:ln>
                <a:noFill/>
              </a:ln>
              <a:effectLst/>
              <a:uLnTx/>
              <a:uFillTx/>
              <a:latin typeface="Arial" pitchFamily="-106" charset="0"/>
              <a:ea typeface="+mn-ea"/>
              <a:cs typeface="+mn-cs"/>
            </a:endParaRPr>
          </a:p>
        </p:txBody>
      </p:sp>
      <p:sp>
        <p:nvSpPr>
          <p:cNvPr id="23" name="Rectangle 23"/>
          <p:cNvSpPr>
            <a:spLocks noGrp="1" noChangeArrowheads="1"/>
          </p:cNvSpPr>
          <p:nvPr>
            <p:ph type="sldNum" sz="quarter" idx="4294967295"/>
          </p:nvPr>
        </p:nvSpPr>
        <p:spPr bwMode="auto">
          <a:xfrm>
            <a:off x="4911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38</a:t>
            </a:fld>
            <a:endParaRPr lang="en-US" b="0" dirty="0"/>
          </a:p>
        </p:txBody>
      </p:sp>
      <p:sp>
        <p:nvSpPr>
          <p:cNvPr id="24"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ESA, Sep. 2012</a:t>
            </a:r>
            <a:endParaRPr lang="en-US" sz="1000" b="0" dirty="0">
              <a:solidFill>
                <a:schemeClr val="tx1"/>
              </a:solidFill>
              <a:latin typeface="Arial" charset="0"/>
            </a:endParaRPr>
          </a:p>
        </p:txBody>
      </p:sp>
      <p:sp>
        <p:nvSpPr>
          <p:cNvPr id="26" name="Rectangle 10"/>
          <p:cNvSpPr>
            <a:spLocks noChangeArrowheads="1"/>
          </p:cNvSpPr>
          <p:nvPr/>
        </p:nvSpPr>
        <p:spPr bwMode="auto">
          <a:xfrm>
            <a:off x="1507074" y="481013"/>
            <a:ext cx="7590367"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Models with extra dimensions</a:t>
            </a:r>
            <a:endParaRPr lang="en-US" sz="2800" dirty="0">
              <a:solidFill>
                <a:srgbClr val="000099"/>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4" name="Rectangle 2"/>
          <p:cNvSpPr>
            <a:spLocks noGrp="1" noChangeArrowheads="1"/>
          </p:cNvSpPr>
          <p:nvPr>
            <p:ph type="title"/>
          </p:nvPr>
        </p:nvSpPr>
        <p:spPr/>
        <p:txBody>
          <a:bodyPr/>
          <a:lstStyle/>
          <a:p>
            <a:r>
              <a:rPr lang="en-US" dirty="0" smtClean="0">
                <a:solidFill>
                  <a:schemeClr val="tx1"/>
                </a:solidFill>
                <a:latin typeface="Trebuchet MS"/>
              </a:rPr>
              <a:t>Black holes</a:t>
            </a:r>
            <a:endParaRPr lang="en-US" dirty="0">
              <a:solidFill>
                <a:schemeClr val="tx1"/>
              </a:solidFill>
              <a:latin typeface="Trebuchet MS"/>
            </a:endParaRPr>
          </a:p>
        </p:txBody>
      </p:sp>
      <p:sp>
        <p:nvSpPr>
          <p:cNvPr id="153605" name="Rectangle 5"/>
          <p:cNvSpPr>
            <a:spLocks noChangeArrowheads="1"/>
          </p:cNvSpPr>
          <p:nvPr/>
        </p:nvSpPr>
        <p:spPr bwMode="auto">
          <a:xfrm>
            <a:off x="717550" y="923925"/>
            <a:ext cx="8639175" cy="5232201"/>
          </a:xfrm>
          <a:prstGeom prst="rect">
            <a:avLst/>
          </a:prstGeom>
          <a:noFill/>
          <a:ln w="9525">
            <a:noFill/>
            <a:miter lim="800000"/>
            <a:headEnd/>
            <a:tailEnd/>
          </a:ln>
        </p:spPr>
        <p:txBody>
          <a:bodyPr>
            <a:prstTxWarp prst="textNoShape">
              <a:avLst/>
            </a:prstTxWarp>
            <a:spAutoFit/>
          </a:bodyPr>
          <a:lstStyle/>
          <a:p>
            <a:pPr algn="just"/>
            <a:r>
              <a:rPr lang="en-US" sz="2200" dirty="0" smtClean="0">
                <a:solidFill>
                  <a:schemeClr val="bg1"/>
                </a:solidFill>
                <a:latin typeface="Trebuchet MS"/>
                <a:ea typeface="ＭＳ Ｐゴシック" charset="-128"/>
                <a:cs typeface="ＭＳ Ｐゴシック" charset="-128"/>
              </a:rPr>
              <a:t>Definition:</a:t>
            </a:r>
            <a:r>
              <a:rPr lang="en-US" sz="2200" b="0" dirty="0" smtClean="0">
                <a:solidFill>
                  <a:schemeClr val="bg1"/>
                </a:solidFill>
                <a:latin typeface="Trebuchet MS"/>
                <a:ea typeface="ＭＳ Ｐゴシック" charset="-128"/>
                <a:cs typeface="ＭＳ Ｐゴシック" charset="-128"/>
              </a:rPr>
              <a:t> </a:t>
            </a:r>
          </a:p>
          <a:p>
            <a:pPr algn="just"/>
            <a:r>
              <a:rPr lang="en-US" sz="2200" b="0" dirty="0" smtClean="0">
                <a:solidFill>
                  <a:schemeClr val="bg1"/>
                </a:solidFill>
                <a:latin typeface="Trebuchet MS"/>
                <a:ea typeface="ＭＳ Ｐゴシック" charset="-128"/>
                <a:cs typeface="ＭＳ Ｐゴシック" charset="-128"/>
              </a:rPr>
              <a:t>Object, whose gravitation is so strong that even light cannot escape from it. </a:t>
            </a:r>
          </a:p>
          <a:p>
            <a:pPr algn="just"/>
            <a:r>
              <a:rPr lang="en-US" sz="2200" b="0" dirty="0" smtClean="0">
                <a:solidFill>
                  <a:schemeClr val="bg1"/>
                </a:solidFill>
                <a:latin typeface="Trebuchet MS"/>
                <a:ea typeface="ＭＳ Ｐゴシック" charset="-128"/>
                <a:cs typeface="ＭＳ Ｐゴシック" charset="-128"/>
              </a:rPr>
              <a:t>The Schwarzschild radius R</a:t>
            </a:r>
            <a:r>
              <a:rPr lang="en-US" sz="2200" b="0" baseline="-25000" dirty="0" smtClean="0">
                <a:solidFill>
                  <a:schemeClr val="bg1"/>
                </a:solidFill>
                <a:latin typeface="Trebuchet MS"/>
                <a:ea typeface="ＭＳ Ｐゴシック" charset="-128"/>
                <a:cs typeface="ＭＳ Ｐゴシック" charset="-128"/>
              </a:rPr>
              <a:t>S</a:t>
            </a:r>
            <a:r>
              <a:rPr lang="en-US" sz="2200" b="0" dirty="0" smtClean="0">
                <a:solidFill>
                  <a:schemeClr val="bg1"/>
                </a:solidFill>
                <a:latin typeface="Trebuchet MS"/>
                <a:ea typeface="ＭＳ Ｐゴシック" charset="-128"/>
                <a:cs typeface="ＭＳ Ｐゴシック" charset="-128"/>
              </a:rPr>
              <a:t> defines the size of a black hole: </a:t>
            </a:r>
          </a:p>
          <a:p>
            <a:pPr algn="just"/>
            <a:endParaRPr lang="en-US" sz="2400" b="0" dirty="0" smtClean="0">
              <a:solidFill>
                <a:schemeClr val="bg1"/>
              </a:solidFill>
              <a:latin typeface="Times"/>
              <a:ea typeface="ＭＳ Ｐゴシック" charset="-128"/>
              <a:cs typeface="ＭＳ Ｐゴシック" charset="-128"/>
            </a:endParaRPr>
          </a:p>
          <a:p>
            <a:pPr algn="just"/>
            <a:endParaRPr lang="en-US" sz="2400" b="0" dirty="0" smtClean="0">
              <a:solidFill>
                <a:schemeClr val="bg1"/>
              </a:solidFill>
              <a:latin typeface="Times"/>
              <a:ea typeface="ＭＳ Ｐゴシック" charset="-128"/>
              <a:cs typeface="ＭＳ Ｐゴシック" charset="-128"/>
            </a:endParaRPr>
          </a:p>
          <a:p>
            <a:pPr algn="just"/>
            <a:endParaRPr lang="en-US" sz="2200" b="0" dirty="0" smtClean="0">
              <a:solidFill>
                <a:schemeClr val="bg1"/>
              </a:solidFill>
              <a:latin typeface="Trebuchet MS"/>
              <a:ea typeface="ＭＳ Ｐゴシック" charset="-128"/>
              <a:cs typeface="ＭＳ Ｐゴシック" charset="-128"/>
            </a:endParaRPr>
          </a:p>
          <a:p>
            <a:pPr algn="just"/>
            <a:endParaRPr lang="en-US" sz="2200" b="0" dirty="0" smtClean="0">
              <a:solidFill>
                <a:schemeClr val="bg1"/>
              </a:solidFill>
              <a:latin typeface="Trebuchet MS"/>
              <a:ea typeface="ＭＳ Ｐゴシック" charset="-128"/>
              <a:cs typeface="ＭＳ Ｐゴシック" charset="-128"/>
            </a:endParaRPr>
          </a:p>
          <a:p>
            <a:pPr algn="just"/>
            <a:r>
              <a:rPr lang="en-US" sz="2200" b="0" dirty="0" smtClean="0">
                <a:solidFill>
                  <a:schemeClr val="bg1"/>
                </a:solidFill>
                <a:latin typeface="Trebuchet MS"/>
                <a:ea typeface="ＭＳ Ｐゴシック" charset="-128"/>
                <a:cs typeface="ＭＳ Ｐゴシック" charset="-128"/>
              </a:rPr>
              <a:t>If gravity becomes strong at small distances through extra dimensions, the LHC could also produce microscopic black holes</a:t>
            </a:r>
            <a:r>
              <a:rPr lang="en-US" altLang="ja-JP" sz="2200" b="0" dirty="0" smtClean="0">
                <a:solidFill>
                  <a:schemeClr val="bg1"/>
                </a:solidFill>
                <a:latin typeface="Trebuchet MS"/>
                <a:ea typeface="ＭＳ Ｐゴシック" charset="-128"/>
                <a:cs typeface="ＭＳ Ｐゴシック" charset="-128"/>
              </a:rPr>
              <a:t> (Ø 10</a:t>
            </a:r>
            <a:r>
              <a:rPr lang="en-US" altLang="ja-JP" sz="2200" b="0" baseline="30000" dirty="0" smtClean="0">
                <a:solidFill>
                  <a:schemeClr val="bg1"/>
                </a:solidFill>
                <a:latin typeface="Trebuchet MS"/>
                <a:ea typeface="ＭＳ Ｐゴシック" charset="-128"/>
                <a:cs typeface="ＭＳ Ｐゴシック" charset="-128"/>
              </a:rPr>
              <a:t>-18 </a:t>
            </a:r>
            <a:r>
              <a:rPr lang="en-US" altLang="ja-JP" sz="2200" b="0" dirty="0" err="1" smtClean="0">
                <a:solidFill>
                  <a:schemeClr val="bg1"/>
                </a:solidFill>
                <a:latin typeface="Trebuchet MS"/>
                <a:ea typeface="ＭＳ Ｐゴシック" charset="-128"/>
                <a:cs typeface="ＭＳ Ｐゴシック" charset="-128"/>
              </a:rPr>
              <a:t>m</a:t>
            </a:r>
            <a:r>
              <a:rPr lang="en-US" altLang="ja-JP" sz="2200" b="0" dirty="0" smtClean="0">
                <a:solidFill>
                  <a:schemeClr val="bg1"/>
                </a:solidFill>
                <a:latin typeface="Trebuchet MS"/>
                <a:ea typeface="ＭＳ Ｐゴシック" charset="-128"/>
                <a:cs typeface="ＭＳ Ｐゴシック" charset="-128"/>
              </a:rPr>
              <a:t>). The colliding quarks and gluons must come closer than a distance of 2 </a:t>
            </a:r>
            <a:r>
              <a:rPr lang="en-US" altLang="ja-JP" sz="2200" b="0" i="1" dirty="0" smtClean="0">
                <a:solidFill>
                  <a:schemeClr val="bg1"/>
                </a:solidFill>
                <a:latin typeface="Trebuchet MS"/>
                <a:ea typeface="ＭＳ Ｐゴシック" charset="-128"/>
                <a:cs typeface="ＭＳ Ｐゴシック" charset="-128"/>
              </a:rPr>
              <a:t>R</a:t>
            </a:r>
            <a:r>
              <a:rPr lang="en-US" altLang="ja-JP" sz="2200" b="0" i="1" baseline="-25000" dirty="0" smtClean="0">
                <a:solidFill>
                  <a:schemeClr val="bg1"/>
                </a:solidFill>
                <a:latin typeface="Trebuchet MS"/>
                <a:ea typeface="ＭＳ Ｐゴシック" charset="-128"/>
                <a:cs typeface="ＭＳ Ｐゴシック" charset="-128"/>
              </a:rPr>
              <a:t>S</a:t>
            </a:r>
            <a:r>
              <a:rPr lang="en-US" altLang="ja-JP" sz="2200" b="0" dirty="0" smtClean="0">
                <a:solidFill>
                  <a:schemeClr val="bg1"/>
                </a:solidFill>
                <a:latin typeface="Trebuchet MS"/>
                <a:ea typeface="ＭＳ Ｐゴシック" charset="-128"/>
                <a:cs typeface="ＭＳ Ｐゴシック" charset="-128"/>
              </a:rPr>
              <a:t>. The black holes should very quickly (~10</a:t>
            </a:r>
            <a:r>
              <a:rPr lang="en-US" altLang="ja-JP" sz="2200" b="0" baseline="30000" dirty="0" smtClean="0">
                <a:solidFill>
                  <a:schemeClr val="bg1"/>
                </a:solidFill>
                <a:latin typeface="Trebuchet MS"/>
                <a:ea typeface="ＭＳ Ｐゴシック" charset="-128"/>
                <a:cs typeface="ＭＳ Ｐゴシック" charset="-128"/>
              </a:rPr>
              <a:t>-26 </a:t>
            </a:r>
            <a:r>
              <a:rPr lang="en-US" altLang="ja-JP" sz="2200" b="0" dirty="0" err="1" smtClean="0">
                <a:solidFill>
                  <a:schemeClr val="bg1"/>
                </a:solidFill>
                <a:latin typeface="Trebuchet MS"/>
                <a:ea typeface="ＭＳ Ｐゴシック" charset="-128"/>
                <a:cs typeface="ＭＳ Ｐゴシック" charset="-128"/>
              </a:rPr>
              <a:t>s</a:t>
            </a:r>
            <a:r>
              <a:rPr lang="en-US" altLang="ja-JP" sz="2200" b="0" dirty="0" smtClean="0">
                <a:solidFill>
                  <a:schemeClr val="bg1"/>
                </a:solidFill>
                <a:latin typeface="Trebuchet MS"/>
                <a:ea typeface="ＭＳ Ｐゴシック" charset="-128"/>
                <a:cs typeface="ＭＳ Ｐゴシック" charset="-128"/>
              </a:rPr>
              <a:t>) evaporate through Hawking radiation (</a:t>
            </a:r>
            <a:r>
              <a:rPr lang="en-US" sz="2200" b="0" i="1" dirty="0" smtClean="0">
                <a:solidFill>
                  <a:schemeClr val="bg1"/>
                </a:solidFill>
                <a:latin typeface="Trebuchet MS"/>
                <a:ea typeface="ＭＳ Ｐゴシック" charset="-128"/>
                <a:cs typeface="ＭＳ Ｐゴシック" charset="-128"/>
              </a:rPr>
              <a:t>T</a:t>
            </a:r>
            <a:r>
              <a:rPr lang="en-US" sz="2200" b="0" i="1" baseline="-25000" dirty="0" smtClean="0">
                <a:solidFill>
                  <a:schemeClr val="bg1"/>
                </a:solidFill>
                <a:latin typeface="Trebuchet MS"/>
                <a:ea typeface="ＭＳ Ｐゴシック" charset="-128"/>
                <a:cs typeface="ＭＳ Ｐゴシック" charset="-128"/>
              </a:rPr>
              <a:t>H</a:t>
            </a:r>
            <a:r>
              <a:rPr lang="en-US" sz="2200" b="0" dirty="0" smtClean="0">
                <a:solidFill>
                  <a:schemeClr val="bg1"/>
                </a:solidFill>
                <a:latin typeface="Trebuchet MS"/>
                <a:ea typeface="ＭＳ Ｐゴシック" charset="-128"/>
                <a:cs typeface="ＭＳ Ｐゴシック" charset="-128"/>
              </a:rPr>
              <a:t> </a:t>
            </a:r>
            <a:r>
              <a:rPr lang="en-US" altLang="ja-JP" sz="2200" b="0" dirty="0" smtClean="0">
                <a:solidFill>
                  <a:schemeClr val="bg1"/>
                </a:solidFill>
                <a:latin typeface="Trebuchet MS"/>
                <a:ea typeface="ＭＳ Ｐゴシック" charset="-128"/>
                <a:cs typeface="ＭＳ Ｐゴシック" charset="-128"/>
              </a:rPr>
              <a:t>~1/</a:t>
            </a:r>
            <a:r>
              <a:rPr lang="en-US" sz="2200" b="0" i="1" dirty="0" smtClean="0">
                <a:solidFill>
                  <a:schemeClr val="bg1"/>
                </a:solidFill>
                <a:latin typeface="Trebuchet MS"/>
                <a:ea typeface="ＭＳ Ｐゴシック" charset="-128"/>
                <a:cs typeface="ＭＳ Ｐゴシック" charset="-128"/>
              </a:rPr>
              <a:t>M</a:t>
            </a:r>
            <a:r>
              <a:rPr lang="en-US" sz="2200" b="0" i="1" baseline="-25000" dirty="0" smtClean="0">
                <a:solidFill>
                  <a:schemeClr val="bg1"/>
                </a:solidFill>
                <a:latin typeface="Trebuchet MS"/>
                <a:ea typeface="ＭＳ Ｐゴシック" charset="-128"/>
                <a:cs typeface="ＭＳ Ｐゴシック" charset="-128"/>
              </a:rPr>
              <a:t>BH</a:t>
            </a:r>
            <a:r>
              <a:rPr lang="en-US" altLang="ja-JP" sz="2200" b="0" dirty="0" smtClean="0">
                <a:solidFill>
                  <a:schemeClr val="bg1"/>
                </a:solidFill>
                <a:latin typeface="Trebuchet MS"/>
                <a:ea typeface="ＭＳ Ｐゴシック" charset="-128"/>
                <a:cs typeface="ＭＳ Ｐゴシック" charset="-128"/>
              </a:rPr>
              <a:t>), producing all possible kinds of Standard Model particles. Signature at the LHC: many jets, leptons and photons with high energies.</a:t>
            </a:r>
            <a:endParaRPr lang="en-US" altLang="ja-JP" sz="2200" b="0" dirty="0">
              <a:solidFill>
                <a:schemeClr val="bg1"/>
              </a:solidFill>
              <a:latin typeface="Trebuchet MS"/>
              <a:ea typeface="ＭＳ Ｐゴシック" charset="-128"/>
              <a:cs typeface="ＭＳ Ｐゴシック" charset="-128"/>
            </a:endParaRPr>
          </a:p>
        </p:txBody>
      </p:sp>
      <p:pic>
        <p:nvPicPr>
          <p:cNvPr id="8" name="Picture 7"/>
          <p:cNvPicPr>
            <a:picLocks noChangeAspect="1"/>
          </p:cNvPicPr>
          <p:nvPr/>
        </p:nvPicPr>
        <p:blipFill>
          <a:blip r:embed="rId4"/>
          <a:stretch>
            <a:fillRect/>
          </a:stretch>
        </p:blipFill>
        <p:spPr>
          <a:xfrm>
            <a:off x="6470649" y="2654300"/>
            <a:ext cx="2714625" cy="571500"/>
          </a:xfrm>
          <a:prstGeom prst="rect">
            <a:avLst/>
          </a:prstGeom>
          <a:solidFill>
            <a:schemeClr val="bg2">
              <a:lumMod val="60000"/>
              <a:lumOff val="40000"/>
            </a:schemeClr>
          </a:solidFill>
        </p:spPr>
      </p:pic>
      <p:sp>
        <p:nvSpPr>
          <p:cNvPr id="9" name="Rectangle 4"/>
          <p:cNvSpPr>
            <a:spLocks noChangeArrowheads="1"/>
          </p:cNvSpPr>
          <p:nvPr/>
        </p:nvSpPr>
        <p:spPr bwMode="auto">
          <a:xfrm>
            <a:off x="3625930" y="474134"/>
            <a:ext cx="2646954"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3366FF"/>
                </a:solidFill>
                <a:latin typeface="Trebuchet MS"/>
              </a:rPr>
              <a:t>Black Holes</a:t>
            </a:r>
            <a:endParaRPr lang="en-US" sz="3600" dirty="0">
              <a:solidFill>
                <a:srgbClr val="3366FF"/>
              </a:solidFill>
              <a:latin typeface="Trebuchet MS"/>
            </a:endParaRPr>
          </a:p>
        </p:txBody>
      </p:sp>
      <p:sp>
        <p:nvSpPr>
          <p:cNvPr id="11"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a:spLocks noGrp="1" noChangeArrowheads="1"/>
          </p:cNvSpPr>
          <p:nvPr>
            <p:ph type="sldNum" sz="quarter" idx="4294967295"/>
          </p:nvPr>
        </p:nvSpPr>
        <p:spPr bwMode="auto">
          <a:xfrm>
            <a:off x="48990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39</a:t>
            </a:fld>
            <a:endParaRPr lang="en-US" b="0" dirty="0">
              <a:solidFill>
                <a:schemeClr val="bg1"/>
              </a:solidFill>
            </a:endParaRPr>
          </a:p>
        </p:txBody>
      </p:sp>
      <p:sp>
        <p:nvSpPr>
          <p:cNvPr id="13"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
        <p:nvSpPr>
          <p:cNvPr id="14" name="Rectangle 13"/>
          <p:cNvSpPr/>
          <p:nvPr/>
        </p:nvSpPr>
        <p:spPr>
          <a:xfrm>
            <a:off x="1353457" y="6131868"/>
            <a:ext cx="5081965" cy="400110"/>
          </a:xfrm>
          <a:prstGeom prst="rect">
            <a:avLst/>
          </a:prstGeom>
          <a:solidFill>
            <a:srgbClr val="FFFE77"/>
          </a:solidFill>
        </p:spPr>
        <p:txBody>
          <a:bodyPr wrap="none">
            <a:spAutoFit/>
          </a:bodyPr>
          <a:lstStyle/>
          <a:p>
            <a:r>
              <a:rPr lang="en-US" sz="2000" dirty="0" smtClean="0">
                <a:solidFill>
                  <a:schemeClr val="tx1"/>
                </a:solidFill>
                <a:latin typeface="Trebuchet MS"/>
              </a:rPr>
              <a:t>M</a:t>
            </a:r>
            <a:r>
              <a:rPr lang="en-US" sz="2000" baseline="-25000" dirty="0" smtClean="0">
                <a:solidFill>
                  <a:schemeClr val="tx1"/>
                </a:solidFill>
                <a:latin typeface="Trebuchet MS"/>
              </a:rPr>
              <a:t>BH</a:t>
            </a:r>
            <a:r>
              <a:rPr lang="en-US" sz="2000" dirty="0" smtClean="0">
                <a:solidFill>
                  <a:schemeClr val="tx1"/>
                </a:solidFill>
                <a:latin typeface="Trebuchet MS"/>
              </a:rPr>
              <a:t> &gt; 3.8 – 5.3 </a:t>
            </a:r>
            <a:r>
              <a:rPr lang="en-US" sz="2000" dirty="0" err="1" smtClean="0">
                <a:solidFill>
                  <a:schemeClr val="tx1"/>
                </a:solidFill>
                <a:latin typeface="Trebuchet MS"/>
              </a:rPr>
              <a:t>TeV</a:t>
            </a:r>
            <a:r>
              <a:rPr lang="en-US" sz="2000" dirty="0" smtClean="0">
                <a:solidFill>
                  <a:schemeClr val="tx1"/>
                </a:solidFill>
                <a:latin typeface="Trebuchet MS"/>
              </a:rPr>
              <a:t> … results up to now.</a:t>
            </a:r>
            <a:endParaRPr lang="en-US" sz="20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a:t>
            </a:fld>
            <a:endParaRPr lang="en-US" b="0" dirty="0">
              <a:solidFill>
                <a:schemeClr val="bg1"/>
              </a:solidFill>
            </a:endParaRPr>
          </a:p>
        </p:txBody>
      </p:sp>
      <p:sp>
        <p:nvSpPr>
          <p:cNvPr id="11" name="Rectangle 15"/>
          <p:cNvSpPr>
            <a:spLocks noGrp="1" noChangeArrowheads="1"/>
          </p:cNvSpPr>
          <p:nvPr>
            <p:ph type="title"/>
          </p:nvPr>
        </p:nvSpPr>
        <p:spPr>
          <a:xfrm>
            <a:off x="2925236" y="546100"/>
            <a:ext cx="4254497" cy="482600"/>
          </a:xfrm>
          <a:solidFill>
            <a:srgbClr val="FFED94"/>
          </a:solidFill>
        </p:spPr>
        <p:txBody>
          <a:bodyPr/>
          <a:lstStyle/>
          <a:p>
            <a:pPr algn="l"/>
            <a:r>
              <a:rPr lang="en-US" sz="3600" dirty="0" smtClean="0">
                <a:solidFill>
                  <a:srgbClr val="0000FF"/>
                </a:solidFill>
                <a:latin typeface="Trebuchet MS"/>
              </a:rPr>
              <a:t>ATLAS experiment</a:t>
            </a:r>
            <a:endParaRPr lang="en-US" sz="3600" dirty="0">
              <a:solidFill>
                <a:srgbClr val="0000FF"/>
              </a:solidFill>
              <a:latin typeface="Trebuchet MS"/>
            </a:endParaRPr>
          </a:p>
        </p:txBody>
      </p:sp>
      <p:pic>
        <p:nvPicPr>
          <p:cNvPr id="8" name="Picture 7" descr="ATLASlogo_White_480x720_02.jpg"/>
          <p:cNvPicPr>
            <a:picLocks noChangeAspect="1"/>
          </p:cNvPicPr>
          <p:nvPr/>
        </p:nvPicPr>
        <p:blipFill>
          <a:blip r:embed="rId4"/>
          <a:stretch>
            <a:fillRect/>
          </a:stretch>
        </p:blipFill>
        <p:spPr>
          <a:xfrm>
            <a:off x="651933" y="177800"/>
            <a:ext cx="618067" cy="927100"/>
          </a:xfrm>
          <a:prstGeom prst="rect">
            <a:avLst/>
          </a:prstGeom>
        </p:spPr>
      </p:pic>
      <p:sp>
        <p:nvSpPr>
          <p:cNvPr id="9"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746125" y="1403352"/>
            <a:ext cx="8448675" cy="6524863"/>
          </a:xfrm>
          <a:prstGeom prst="rect">
            <a:avLst/>
          </a:prstGeom>
          <a:noFill/>
          <a:ln w="9525">
            <a:noFill/>
            <a:miter lim="800000"/>
            <a:headEnd/>
            <a:tailEnd/>
          </a:ln>
        </p:spPr>
        <p:txBody>
          <a:bodyPr wrap="square">
            <a:prstTxWarp prst="textNoShape">
              <a:avLst/>
            </a:prstTxWarp>
            <a:spAutoFit/>
          </a:bodyPr>
          <a:lstStyle/>
          <a:p>
            <a:pPr algn="just">
              <a:buClr>
                <a:schemeClr val="bg1"/>
              </a:buClr>
              <a:buFont typeface="Arial"/>
              <a:buChar char="•"/>
            </a:pPr>
            <a:r>
              <a:rPr lang="en-US" sz="2000" dirty="0" smtClean="0">
                <a:solidFill>
                  <a:schemeClr val="tx1"/>
                </a:solidFill>
                <a:latin typeface="Trebuchet MS"/>
              </a:rPr>
              <a:t>   </a:t>
            </a:r>
            <a:r>
              <a:rPr lang="en-US" sz="2400" b="0" dirty="0" smtClean="0">
                <a:solidFill>
                  <a:schemeClr val="bg1"/>
                </a:solidFill>
                <a:latin typeface="Trebuchet MS"/>
              </a:rPr>
              <a:t>The LHC has already found new particles. One of these is fundamentally new. It could be the long-sought Higgs boson. If it is not, this will be another even </a:t>
            </a:r>
            <a:r>
              <a:rPr lang="en-US" sz="2400" b="0" smtClean="0">
                <a:solidFill>
                  <a:schemeClr val="bg1"/>
                </a:solidFill>
                <a:latin typeface="Trebuchet MS"/>
              </a:rPr>
              <a:t>more surprising </a:t>
            </a:r>
            <a:r>
              <a:rPr lang="en-US" sz="2400" b="0" dirty="0" smtClean="0">
                <a:solidFill>
                  <a:schemeClr val="bg1"/>
                </a:solidFill>
                <a:latin typeface="Trebuchet MS"/>
              </a:rPr>
              <a:t>discovery!</a:t>
            </a:r>
          </a:p>
          <a:p>
            <a:pPr algn="just">
              <a:buClr>
                <a:schemeClr val="bg1"/>
              </a:buClr>
              <a:buFont typeface="Arial"/>
              <a:buChar char="•"/>
            </a:pPr>
            <a:endParaRPr lang="en-US" sz="1800" b="0" dirty="0" smtClean="0">
              <a:solidFill>
                <a:schemeClr val="bg1"/>
              </a:solidFill>
              <a:latin typeface="Trebuchet MS"/>
            </a:endParaRPr>
          </a:p>
          <a:p>
            <a:pPr algn="just">
              <a:buClr>
                <a:schemeClr val="bg1"/>
              </a:buClr>
              <a:buFont typeface="Arial"/>
              <a:buChar char="•"/>
            </a:pPr>
            <a:r>
              <a:rPr lang="en-US" sz="2400" b="0" dirty="0" smtClean="0">
                <a:solidFill>
                  <a:schemeClr val="bg1"/>
                </a:solidFill>
                <a:latin typeface="Trebuchet MS"/>
              </a:rPr>
              <a:t>  The LHC was not only built to discover the Higgs particle.</a:t>
            </a:r>
          </a:p>
          <a:p>
            <a:pPr algn="just">
              <a:buClr>
                <a:schemeClr val="bg1"/>
              </a:buClr>
              <a:buFont typeface="Arial"/>
              <a:buChar char="•"/>
            </a:pPr>
            <a:endParaRPr lang="en-US" sz="1800" b="0" dirty="0" smtClean="0">
              <a:solidFill>
                <a:schemeClr val="bg1"/>
              </a:solidFill>
              <a:latin typeface="Trebuchet MS"/>
            </a:endParaRPr>
          </a:p>
          <a:p>
            <a:pPr algn="just">
              <a:buClr>
                <a:schemeClr val="bg1"/>
              </a:buClr>
              <a:buFont typeface="Arial"/>
              <a:buChar char="•"/>
            </a:pPr>
            <a:r>
              <a:rPr lang="en-US" sz="2400" b="0" dirty="0" smtClean="0">
                <a:solidFill>
                  <a:schemeClr val="bg1"/>
                </a:solidFill>
                <a:latin typeface="Trebuchet MS"/>
              </a:rPr>
              <a:t> Its main purpose is actually to point the way to the physics of the future.</a:t>
            </a:r>
          </a:p>
          <a:p>
            <a:pPr algn="just">
              <a:buClr>
                <a:schemeClr val="bg1"/>
              </a:buClr>
              <a:buFont typeface="Arial"/>
              <a:buChar char="•"/>
            </a:pPr>
            <a:endParaRPr lang="en-US" sz="1800" b="0" dirty="0" smtClean="0">
              <a:solidFill>
                <a:schemeClr val="bg1"/>
              </a:solidFill>
              <a:latin typeface="Trebuchet MS"/>
            </a:endParaRPr>
          </a:p>
          <a:p>
            <a:pPr algn="just">
              <a:buClr>
                <a:schemeClr val="bg1"/>
              </a:buClr>
              <a:buFont typeface="Arial"/>
              <a:buChar char="•"/>
            </a:pPr>
            <a:r>
              <a:rPr lang="en-US" sz="2400" b="0" dirty="0" smtClean="0">
                <a:solidFill>
                  <a:schemeClr val="bg1"/>
                </a:solidFill>
                <a:latin typeface="Trebuchet MS"/>
              </a:rPr>
              <a:t> Spectacular discoveries such as </a:t>
            </a:r>
            <a:r>
              <a:rPr lang="en-US" sz="2400" b="0" dirty="0" err="1" smtClean="0">
                <a:solidFill>
                  <a:schemeClr val="bg1"/>
                </a:solidFill>
                <a:latin typeface="Trebuchet MS"/>
              </a:rPr>
              <a:t>supersymmetry</a:t>
            </a:r>
            <a:r>
              <a:rPr lang="en-US" sz="2400" b="0" dirty="0" smtClean="0">
                <a:solidFill>
                  <a:schemeClr val="bg1"/>
                </a:solidFill>
                <a:latin typeface="Trebuchet MS"/>
              </a:rPr>
              <a:t> or extra dimensions may be just round the corner. </a:t>
            </a:r>
          </a:p>
          <a:p>
            <a:pPr algn="just"/>
            <a:endParaRPr lang="en-US" sz="2400" b="0" dirty="0" smtClean="0">
              <a:solidFill>
                <a:schemeClr val="bg1"/>
              </a:solidFill>
              <a:latin typeface="Trebuchet MS"/>
            </a:endParaRPr>
          </a:p>
          <a:p>
            <a:pPr algn="just"/>
            <a:r>
              <a:rPr lang="en-US" sz="2400" b="0" dirty="0" smtClean="0">
                <a:solidFill>
                  <a:srgbClr val="0000FF"/>
                </a:solidFill>
                <a:latin typeface="Trebuchet MS"/>
              </a:rPr>
              <a:t>			Thank you, and stay tuned!</a:t>
            </a:r>
          </a:p>
          <a:p>
            <a:pPr algn="just">
              <a:buFont typeface="Arial"/>
              <a:buChar char="•"/>
            </a:pPr>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b="0" i="1" dirty="0" smtClean="0">
              <a:solidFill>
                <a:schemeClr val="bg1"/>
              </a:solidFill>
              <a:latin typeface="Trebuchet MS"/>
            </a:endParaRPr>
          </a:p>
          <a:p>
            <a:pPr algn="just"/>
            <a:endParaRPr lang="en-US" sz="2000" b="0" i="1" dirty="0" smtClean="0">
              <a:solidFill>
                <a:schemeClr val="bg1"/>
              </a:solidFill>
              <a:latin typeface="Trebuchet MS"/>
            </a:endParaRPr>
          </a:p>
        </p:txBody>
      </p:sp>
      <p:sp>
        <p:nvSpPr>
          <p:cNvPr id="8" name="Rectangle 7"/>
          <p:cNvSpPr/>
          <p:nvPr/>
        </p:nvSpPr>
        <p:spPr>
          <a:xfrm>
            <a:off x="3526857" y="718179"/>
            <a:ext cx="2434080" cy="584776"/>
          </a:xfrm>
          <a:prstGeom prst="rect">
            <a:avLst/>
          </a:prstGeom>
        </p:spPr>
        <p:txBody>
          <a:bodyPr wrap="none">
            <a:spAutoFit/>
          </a:bodyPr>
          <a:lstStyle/>
          <a:p>
            <a:r>
              <a:rPr lang="en-US" sz="3200" dirty="0" smtClean="0">
                <a:solidFill>
                  <a:srgbClr val="FF0000"/>
                </a:solidFill>
                <a:latin typeface="Trebuchet MS"/>
              </a:rPr>
              <a:t>Conclusions</a:t>
            </a:r>
            <a:endParaRPr lang="en-US" sz="3200" dirty="0"/>
          </a:p>
        </p:txBody>
      </p:sp>
      <p:sp>
        <p:nvSpPr>
          <p:cNvPr id="11" name="Rectangle 22"/>
          <p:cNvSpPr txBox="1">
            <a:spLocks noChangeArrowheads="1"/>
          </p:cNvSpPr>
          <p:nvPr/>
        </p:nvSpPr>
        <p:spPr bwMode="auto">
          <a:xfrm>
            <a:off x="54611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404" name="Picture 12" descr="CMS-Color-Label"/>
          <p:cNvPicPr>
            <a:picLocks noChangeAspect="1" noChangeArrowheads="1"/>
          </p:cNvPicPr>
          <p:nvPr/>
        </p:nvPicPr>
        <p:blipFill>
          <a:blip r:embed="rId4"/>
          <a:srcRect/>
          <a:stretch>
            <a:fillRect/>
          </a:stretch>
        </p:blipFill>
        <p:spPr bwMode="auto">
          <a:xfrm>
            <a:off x="430217" y="355600"/>
            <a:ext cx="646112" cy="596900"/>
          </a:xfrm>
          <a:prstGeom prst="rect">
            <a:avLst/>
          </a:prstGeom>
          <a:noFill/>
          <a:ln w="9525">
            <a:noFill/>
            <a:miter lim="800000"/>
            <a:headEnd/>
            <a:tailEnd/>
          </a:ln>
        </p:spPr>
      </p:pic>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5</a:t>
            </a:fld>
            <a:endParaRPr lang="en-US" b="0" dirty="0">
              <a:solidFill>
                <a:schemeClr val="bg1"/>
              </a:solidFill>
            </a:endParaRPr>
          </a:p>
        </p:txBody>
      </p:sp>
      <p:sp>
        <p:nvSpPr>
          <p:cNvPr id="11" name="Rectangle 15"/>
          <p:cNvSpPr>
            <a:spLocks noGrp="1" noChangeArrowheads="1"/>
          </p:cNvSpPr>
          <p:nvPr>
            <p:ph type="title"/>
          </p:nvPr>
        </p:nvSpPr>
        <p:spPr>
          <a:xfrm>
            <a:off x="2925236" y="546100"/>
            <a:ext cx="3729565" cy="482600"/>
          </a:xfrm>
          <a:solidFill>
            <a:srgbClr val="FFD544"/>
          </a:solidFill>
        </p:spPr>
        <p:txBody>
          <a:bodyPr/>
          <a:lstStyle/>
          <a:p>
            <a:pPr algn="l"/>
            <a:r>
              <a:rPr lang="en-US" sz="3600" dirty="0" smtClean="0">
                <a:solidFill>
                  <a:srgbClr val="FF0000"/>
                </a:solidFill>
                <a:latin typeface="Trebuchet MS"/>
              </a:rPr>
              <a:t>CMS experiment</a:t>
            </a:r>
            <a:endParaRPr lang="en-US" sz="3600" dirty="0">
              <a:solidFill>
                <a:srgbClr val="FF0000"/>
              </a:solidFill>
              <a:latin typeface="Trebuchet MS"/>
            </a:endParaRPr>
          </a:p>
        </p:txBody>
      </p:sp>
      <p:sp>
        <p:nvSpPr>
          <p:cNvPr id="8"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
          <p:cNvSpPr>
            <a:spLocks noChangeArrowheads="1"/>
          </p:cNvSpPr>
          <p:nvPr/>
        </p:nvSpPr>
        <p:spPr bwMode="auto">
          <a:xfrm>
            <a:off x="879475" y="328613"/>
            <a:ext cx="8559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ATLAS experiment</a:t>
            </a:r>
            <a:endParaRPr lang="en-US" sz="2800" dirty="0">
              <a:solidFill>
                <a:srgbClr val="000099"/>
              </a:solidFill>
              <a:latin typeface="Times" charset="0"/>
            </a:endParaRPr>
          </a:p>
        </p:txBody>
      </p:sp>
      <p:pic>
        <p:nvPicPr>
          <p:cNvPr id="8" name="Picture 7" descr="ATLASlogo_White_480x720_02.jpg"/>
          <p:cNvPicPr>
            <a:picLocks noChangeAspect="1"/>
          </p:cNvPicPr>
          <p:nvPr/>
        </p:nvPicPr>
        <p:blipFill>
          <a:blip r:embed="rId4"/>
          <a:stretch>
            <a:fillRect/>
          </a:stretch>
        </p:blipFill>
        <p:spPr>
          <a:xfrm>
            <a:off x="651933" y="177800"/>
            <a:ext cx="618067" cy="927100"/>
          </a:xfrm>
          <a:prstGeom prst="rect">
            <a:avLst/>
          </a:prstGeom>
        </p:spPr>
      </p:pic>
      <p:sp>
        <p:nvSpPr>
          <p:cNvPr id="9"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2"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
        <p:nvSpPr>
          <p:cNvPr id="10"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6</a:t>
            </a:fld>
            <a:endParaRPr lang="en-US" b="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3013" name="Picture 6" descr="CMS-Color-Label"/>
          <p:cNvPicPr>
            <a:picLocks noChangeAspect="1" noChangeArrowheads="1"/>
          </p:cNvPicPr>
          <p:nvPr/>
        </p:nvPicPr>
        <p:blipFill>
          <a:blip r:embed="rId4"/>
          <a:srcRect/>
          <a:stretch>
            <a:fillRect/>
          </a:stretch>
        </p:blipFill>
        <p:spPr bwMode="auto">
          <a:xfrm>
            <a:off x="811214" y="279400"/>
            <a:ext cx="646112" cy="596900"/>
          </a:xfrm>
          <a:prstGeom prst="rect">
            <a:avLst/>
          </a:prstGeom>
          <a:noFill/>
          <a:ln w="9525">
            <a:noFill/>
            <a:miter lim="800000"/>
            <a:headEnd/>
            <a:tailEnd/>
          </a:ln>
        </p:spPr>
      </p:pic>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4"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
        <p:nvSpPr>
          <p:cNvPr id="8" name="Rectangle 15"/>
          <p:cNvSpPr>
            <a:spLocks noGrp="1" noChangeArrowheads="1"/>
          </p:cNvSpPr>
          <p:nvPr>
            <p:ph type="title"/>
          </p:nvPr>
        </p:nvSpPr>
        <p:spPr>
          <a:xfrm>
            <a:off x="791637" y="5765800"/>
            <a:ext cx="3513664" cy="482600"/>
          </a:xfrm>
          <a:solidFill>
            <a:srgbClr val="FFD544"/>
          </a:solidFill>
        </p:spPr>
        <p:txBody>
          <a:bodyPr/>
          <a:lstStyle/>
          <a:p>
            <a:pPr algn="l"/>
            <a:r>
              <a:rPr lang="en-US" sz="3600" dirty="0" smtClean="0">
                <a:solidFill>
                  <a:srgbClr val="FF0000"/>
                </a:solidFill>
                <a:latin typeface="Trebuchet MS"/>
              </a:rPr>
              <a:t>CMS experiment</a:t>
            </a:r>
            <a:endParaRPr lang="en-US" sz="3600" dirty="0">
              <a:solidFill>
                <a:srgbClr val="FF0000"/>
              </a:solidFill>
              <a:latin typeface="Trebuchet MS"/>
            </a:endParaRPr>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7</a:t>
            </a:fld>
            <a:endParaRPr lang="en-US" b="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3"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8</a:t>
            </a:fld>
            <a:endParaRPr lang="en-US" b="0" dirty="0">
              <a:solidFill>
                <a:schemeClr val="bg1"/>
              </a:solidFill>
            </a:endParaRPr>
          </a:p>
        </p:txBody>
      </p:sp>
      <p:sp>
        <p:nvSpPr>
          <p:cNvPr id="14"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
        <p:nvSpPr>
          <p:cNvPr id="8" name="Rectangle 15"/>
          <p:cNvSpPr>
            <a:spLocks noGrp="1" noChangeArrowheads="1"/>
          </p:cNvSpPr>
          <p:nvPr>
            <p:ph type="title"/>
          </p:nvPr>
        </p:nvSpPr>
        <p:spPr>
          <a:xfrm>
            <a:off x="4842936" y="4737100"/>
            <a:ext cx="3729565" cy="482600"/>
          </a:xfrm>
          <a:solidFill>
            <a:srgbClr val="FFD544"/>
          </a:solidFill>
        </p:spPr>
        <p:txBody>
          <a:bodyPr/>
          <a:lstStyle/>
          <a:p>
            <a:pPr algn="l"/>
            <a:r>
              <a:rPr lang="en-US" sz="3600" dirty="0" smtClean="0">
                <a:solidFill>
                  <a:srgbClr val="FF0000"/>
                </a:solidFill>
                <a:latin typeface="Trebuchet MS"/>
              </a:rPr>
              <a:t>CMS experiment</a:t>
            </a:r>
            <a:endParaRPr lang="en-US" sz="3600" dirty="0">
              <a:solidFill>
                <a:srgbClr val="FF0000"/>
              </a:solidFill>
              <a:latin typeface="Trebuchet MS"/>
            </a:endParaRPr>
          </a:p>
        </p:txBody>
      </p:sp>
      <p:pic>
        <p:nvPicPr>
          <p:cNvPr id="9" name="Picture 9" descr="DSC_0107"/>
          <p:cNvPicPr>
            <a:picLocks noChangeAspect="1" noChangeArrowheads="1"/>
          </p:cNvPicPr>
          <p:nvPr/>
        </p:nvPicPr>
        <p:blipFill>
          <a:blip r:embed="rId3"/>
          <a:srcRect/>
          <a:stretch>
            <a:fillRect/>
          </a:stretch>
        </p:blipFill>
        <p:spPr bwMode="auto">
          <a:xfrm>
            <a:off x="-477466" y="0"/>
            <a:ext cx="10383466" cy="6896100"/>
          </a:xfrm>
          <a:prstGeom prst="rect">
            <a:avLst/>
          </a:prstGeom>
          <a:noFill/>
          <a:ln w="9525">
            <a:noFill/>
            <a:miter lim="800000"/>
            <a:headEnd/>
            <a:tailEnd/>
          </a:ln>
        </p:spPr>
      </p:pic>
      <p:pic>
        <p:nvPicPr>
          <p:cNvPr id="43013" name="Picture 6" descr="CMS-Color-Label"/>
          <p:cNvPicPr>
            <a:picLocks noChangeAspect="1" noChangeArrowheads="1"/>
          </p:cNvPicPr>
          <p:nvPr/>
        </p:nvPicPr>
        <p:blipFill>
          <a:blip r:embed="rId4"/>
          <a:srcRect/>
          <a:stretch>
            <a:fillRect/>
          </a:stretch>
        </p:blipFill>
        <p:spPr bwMode="auto">
          <a:xfrm>
            <a:off x="811214" y="279400"/>
            <a:ext cx="646112" cy="596900"/>
          </a:xfrm>
          <a:prstGeom prst="rect">
            <a:avLst/>
          </a:prstGeom>
          <a:noFill/>
          <a:ln w="9525">
            <a:noFill/>
            <a:miter lim="800000"/>
            <a:headEnd/>
            <a:tailEnd/>
          </a:ln>
        </p:spPr>
      </p:pic>
      <p:sp>
        <p:nvSpPr>
          <p:cNvPr id="10" name="Rectangle 15"/>
          <p:cNvSpPr txBox="1">
            <a:spLocks noChangeArrowheads="1"/>
          </p:cNvSpPr>
          <p:nvPr/>
        </p:nvSpPr>
        <p:spPr bwMode="auto">
          <a:xfrm>
            <a:off x="6011337" y="6096000"/>
            <a:ext cx="3513664" cy="482600"/>
          </a:xfrm>
          <a:prstGeom prst="rect">
            <a:avLst/>
          </a:prstGeom>
          <a:solidFill>
            <a:srgbClr val="FFD544"/>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FF0000"/>
                </a:solidFill>
                <a:effectLst/>
                <a:uLnTx/>
                <a:uFillTx/>
                <a:latin typeface="Trebuchet MS"/>
                <a:ea typeface="+mj-ea"/>
                <a:cs typeface="+mj-cs"/>
              </a:rPr>
              <a:t>CMS experiment</a:t>
            </a:r>
            <a:endParaRPr kumimoji="0" lang="en-US" sz="3600" b="0" i="0" u="none" strike="noStrike" kern="0" cap="none" spc="0" normalizeH="0" baseline="0" noProof="0" dirty="0">
              <a:ln>
                <a:noFill/>
              </a:ln>
              <a:solidFill>
                <a:srgbClr val="FF0000"/>
              </a:solidFill>
              <a:effectLst/>
              <a:uLnTx/>
              <a:uFillTx/>
              <a:latin typeface="Trebuchet MS"/>
              <a:ea typeface="+mj-ea"/>
              <a:cs typeface="+mj-cs"/>
            </a:endParaRPr>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8</a:t>
            </a:fld>
            <a:endParaRPr lang="en-US" b="0" dirty="0">
              <a:solidFill>
                <a:schemeClr val="bg1"/>
              </a:solidFill>
            </a:endParaRPr>
          </a:p>
        </p:txBody>
      </p:sp>
      <p:sp>
        <p:nvSpPr>
          <p:cNvPr id="15" name="Rectangle 22"/>
          <p:cNvSpPr>
            <a:spLocks noGrp="1" noChangeArrowheads="1"/>
          </p:cNvSpPr>
          <p:nvPr>
            <p:ph type="dt" sz="half" idx="4294967295"/>
          </p:nvPr>
        </p:nvSpPr>
        <p:spPr bwMode="auto">
          <a:xfrm>
            <a:off x="584200" y="65151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6" name="Rectangle 24"/>
          <p:cNvSpPr>
            <a:spLocks noChangeArrowheads="1"/>
          </p:cNvSpPr>
          <p:nvPr/>
        </p:nvSpPr>
        <p:spPr bwMode="auto">
          <a:xfrm>
            <a:off x="8513219" y="65151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
        <p:nvSpPr>
          <p:cNvPr id="17" name="Rectangle 16"/>
          <p:cNvSpPr/>
          <p:nvPr/>
        </p:nvSpPr>
        <p:spPr bwMode="auto">
          <a:xfrm>
            <a:off x="9906000" y="-25400"/>
            <a:ext cx="736600" cy="706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18" name="Rectangle 17"/>
          <p:cNvSpPr/>
          <p:nvPr/>
        </p:nvSpPr>
        <p:spPr bwMode="auto">
          <a:xfrm>
            <a:off x="-736600" y="-25400"/>
            <a:ext cx="736600" cy="703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vert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555301" cy="6858000"/>
          </a:xfrm>
          <a:prstGeom prst="rect">
            <a:avLst/>
          </a:prstGeom>
        </p:spPr>
      </p:pic>
      <p:sp>
        <p:nvSpPr>
          <p:cNvPr id="3" name="Date Placeholder 2"/>
          <p:cNvSpPr>
            <a:spLocks noGrp="1"/>
          </p:cNvSpPr>
          <p:nvPr>
            <p:ph type="dt" sz="half" idx="2"/>
          </p:nvPr>
        </p:nvSpPr>
        <p:spPr/>
        <p:txBody>
          <a:bodyPr/>
          <a:lstStyle/>
          <a:p>
            <a:r>
              <a:rPr lang="de-CH" dirty="0" smtClean="0">
                <a:solidFill>
                  <a:schemeClr val="bg1"/>
                </a:solidFill>
              </a:rPr>
              <a:t>C.-E. Wulz</a:t>
            </a:r>
            <a:endParaRPr lang="en-US" dirty="0">
              <a:solidFill>
                <a:schemeClr val="bg1"/>
              </a:solidFill>
            </a:endParaRPr>
          </a:p>
        </p:txBody>
      </p:sp>
      <p:sp>
        <p:nvSpPr>
          <p:cNvPr id="4" name="Slide Number Placeholder 3"/>
          <p:cNvSpPr>
            <a:spLocks noGrp="1"/>
          </p:cNvSpPr>
          <p:nvPr>
            <p:ph type="sldNum" sz="quarter" idx="4"/>
          </p:nvPr>
        </p:nvSpPr>
        <p:spPr/>
        <p:txBody>
          <a:bodyPr/>
          <a:lstStyle/>
          <a:p>
            <a:fld id="{31D5C9F4-5521-BD46-B6F7-CBB45E7F2DA0}" type="slidenum">
              <a:rPr lang="en-US" smtClean="0">
                <a:solidFill>
                  <a:schemeClr val="bg1"/>
                </a:solidFill>
              </a:rPr>
              <a:pPr/>
              <a:t>9</a:t>
            </a:fld>
            <a:endParaRPr lang="en-US" dirty="0">
              <a:solidFill>
                <a:schemeClr val="bg1"/>
              </a:solidFill>
            </a:endParaRPr>
          </a:p>
        </p:txBody>
      </p:sp>
      <p:sp>
        <p:nvSpPr>
          <p:cNvPr id="9" name="Rectangle 16"/>
          <p:cNvSpPr>
            <a:spLocks noGrp="1" noChangeArrowheads="1"/>
          </p:cNvSpPr>
          <p:nvPr>
            <p:ph type="title" idx="4294967295"/>
          </p:nvPr>
        </p:nvSpPr>
        <p:spPr bwMode="auto">
          <a:xfrm>
            <a:off x="5299075" y="927100"/>
            <a:ext cx="4060825" cy="476250"/>
          </a:xfrm>
          <a:solidFill>
            <a:srgbClr val="D8F3C3"/>
          </a:solidFill>
          <a:ln>
            <a:miter lim="800000"/>
            <a:headEnd/>
            <a:tailEnd/>
          </a:ln>
        </p:spPr>
        <p:txBody>
          <a:bodyPr wrap="square" lIns="91440" tIns="45720" rIns="91440" bIns="45720" numCol="1" anchor="ctr" anchorCtr="0" compatLnSpc="1">
            <a:prstTxWarp prst="textNoShape">
              <a:avLst/>
            </a:prstTxWarp>
          </a:bodyPr>
          <a:lstStyle/>
          <a:p>
            <a:r>
              <a:rPr lang="en-US" dirty="0" smtClean="0">
                <a:latin typeface="Trebuchet MS"/>
              </a:rPr>
              <a:t>Challenge: pileup</a:t>
            </a:r>
            <a:endParaRPr lang="en-US" dirty="0">
              <a:latin typeface="Trebuchet MS"/>
            </a:endParaRPr>
          </a:p>
        </p:txBody>
      </p:sp>
      <p:sp>
        <p:nvSpPr>
          <p:cNvPr id="6" name="TextBox 4"/>
          <p:cNvSpPr txBox="1">
            <a:spLocks noChangeArrowheads="1"/>
          </p:cNvSpPr>
          <p:nvPr/>
        </p:nvSpPr>
        <p:spPr bwMode="auto">
          <a:xfrm>
            <a:off x="541868" y="4881035"/>
            <a:ext cx="8966199" cy="738664"/>
          </a:xfrm>
          <a:prstGeom prst="rect">
            <a:avLst/>
          </a:prstGeom>
          <a:solidFill>
            <a:srgbClr val="CCFF99"/>
          </a:solidFill>
          <a:ln w="19050">
            <a:noFill/>
            <a:round/>
            <a:headEnd/>
            <a:tailEnd/>
          </a:ln>
        </p:spPr>
        <p:txBody>
          <a:bodyPr wrap="square">
            <a:prstTxWarp prst="textNoShape">
              <a:avLst/>
            </a:prstTxWarp>
            <a:spAutoFit/>
          </a:bodyPr>
          <a:lstStyle/>
          <a:p>
            <a:r>
              <a:rPr lang="en-US" sz="2000" b="0" dirty="0" smtClean="0">
                <a:solidFill>
                  <a:schemeClr val="tx1"/>
                </a:solidFill>
                <a:latin typeface="Trebuchet MS"/>
              </a:rPr>
              <a:t>Vertex resolution better than </a:t>
            </a:r>
            <a:r>
              <a:rPr lang="en-US" sz="2000" b="0" dirty="0" smtClean="0">
                <a:solidFill>
                  <a:schemeClr val="tx1"/>
                </a:solidFill>
                <a:latin typeface="Trebuchet MS"/>
                <a:ea typeface="Lucida Grande" charset="0"/>
                <a:cs typeface="Lucida Grande" charset="0"/>
              </a:rPr>
              <a:t>~</a:t>
            </a:r>
            <a:r>
              <a:rPr lang="en-US" sz="2000" b="0" dirty="0">
                <a:solidFill>
                  <a:schemeClr val="tx1"/>
                </a:solidFill>
                <a:latin typeface="Trebuchet MS"/>
                <a:ea typeface="Lucida Grande" charset="0"/>
                <a:cs typeface="Lucida Grande" charset="0"/>
              </a:rPr>
              <a:t>200 </a:t>
            </a:r>
            <a:r>
              <a:rPr lang="en-US" sz="2000" b="0" dirty="0" err="1" smtClean="0">
                <a:solidFill>
                  <a:schemeClr val="tx1"/>
                </a:solidFill>
                <a:latin typeface="Trebuchet MS"/>
                <a:ea typeface="Lucida Grande" charset="0"/>
                <a:cs typeface="Lucida Grande" charset="0"/>
              </a:rPr>
              <a:t>μm</a:t>
            </a:r>
            <a:r>
              <a:rPr lang="en-US" sz="2000" b="0" dirty="0" smtClean="0">
                <a:solidFill>
                  <a:schemeClr val="tx1"/>
                </a:solidFill>
                <a:latin typeface="Trebuchet MS"/>
                <a:ea typeface="Lucida Grande" charset="0"/>
                <a:cs typeface="Lucida Grande" charset="0"/>
              </a:rPr>
              <a:t>, vertices a few cm apart, beam spot size 16 </a:t>
            </a:r>
            <a:r>
              <a:rPr lang="en-US" sz="2200" b="0" dirty="0" smtClean="0">
                <a:solidFill>
                  <a:schemeClr val="tx1"/>
                </a:solidFill>
                <a:latin typeface="Symbol"/>
                <a:ea typeface="Lucida Grande" charset="0"/>
                <a:cs typeface="Lucida Grande" charset="0"/>
              </a:rPr>
              <a:t>m</a:t>
            </a:r>
            <a:r>
              <a:rPr lang="en-US" sz="2000" b="0" dirty="0" smtClean="0">
                <a:solidFill>
                  <a:schemeClr val="tx1"/>
                </a:solidFill>
                <a:latin typeface="Trebuchet MS"/>
                <a:ea typeface="Lucida Grande" charset="0"/>
                <a:cs typeface="Lucida Grande" charset="0"/>
              </a:rPr>
              <a:t>m at collision point. </a:t>
            </a:r>
            <a:endParaRPr lang="en-US" sz="2000" b="0" dirty="0">
              <a:solidFill>
                <a:schemeClr val="tx1"/>
              </a:solidFill>
              <a:latin typeface="Trebuchet MS"/>
              <a:ea typeface="Lucida Grande" charset="0"/>
              <a:cs typeface="Lucida Grande" charset="0"/>
            </a:endParaRPr>
          </a:p>
        </p:txBody>
      </p:sp>
      <p:sp>
        <p:nvSpPr>
          <p:cNvPr id="13" name="Rectangle 12"/>
          <p:cNvSpPr/>
          <p:nvPr/>
        </p:nvSpPr>
        <p:spPr>
          <a:xfrm>
            <a:off x="694266" y="1799167"/>
            <a:ext cx="8856133" cy="1846659"/>
          </a:xfrm>
          <a:prstGeom prst="rect">
            <a:avLst/>
          </a:prstGeom>
        </p:spPr>
        <p:txBody>
          <a:bodyPr wrap="square">
            <a:spAutoFit/>
          </a:bodyPr>
          <a:lstStyle/>
          <a:p>
            <a:r>
              <a:rPr lang="en-GB" sz="2400" b="0" dirty="0" smtClean="0">
                <a:solidFill>
                  <a:schemeClr val="bg1"/>
                </a:solidFill>
                <a:latin typeface="Trebuchet MS"/>
              </a:rPr>
              <a:t>Multiple vertices (mean number is 33 for highest luminosity in 2012), many tracks (a few thousand) </a:t>
            </a:r>
          </a:p>
          <a:p>
            <a:r>
              <a:rPr lang="en-GB" sz="2400" b="0" dirty="0" smtClean="0">
                <a:solidFill>
                  <a:schemeClr val="bg1"/>
                </a:solidFill>
                <a:latin typeface="Trebuchet MS"/>
              </a:rPr>
              <a:t>-&gt; challenges for event selection (trigger) and computing!</a:t>
            </a:r>
          </a:p>
          <a:p>
            <a:endParaRPr lang="en-GB" sz="2200" b="0" dirty="0" smtClean="0">
              <a:solidFill>
                <a:schemeClr val="bg1"/>
              </a:solidFill>
              <a:latin typeface="Trebuchet MS"/>
            </a:endParaRPr>
          </a:p>
          <a:p>
            <a:endParaRPr lang="en-GB" sz="2000" dirty="0" smtClean="0">
              <a:solidFill>
                <a:schemeClr val="bg1"/>
              </a:solidFill>
              <a:latin typeface="Trebuchet MS"/>
            </a:endParaRPr>
          </a:p>
        </p:txBody>
      </p:sp>
      <p:sp>
        <p:nvSpPr>
          <p:cNvPr id="11"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endParaRPr lang="en-US" sz="1000" b="0" dirty="0">
              <a:solidFill>
                <a:schemeClr val="bg1"/>
              </a:solidFill>
              <a:latin typeface="Trebuchet MS"/>
            </a:endParaRPr>
          </a:p>
        </p:txBody>
      </p:sp>
      <p:sp>
        <p:nvSpPr>
          <p:cNvPr id="12" name="Rectangle 11"/>
          <p:cNvSpPr/>
          <p:nvPr/>
        </p:nvSpPr>
        <p:spPr bwMode="auto">
          <a:xfrm>
            <a:off x="9906000" y="-25400"/>
            <a:ext cx="736600" cy="688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25"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ESA, Sep. 2012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in_s">
  <a:themeElements>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_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_s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_s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_s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_s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26307</TotalTime>
  <Words>2876</Words>
  <Application>Microsoft Macintosh PowerPoint</Application>
  <PresentationFormat>A4 Paper (210x297 mm)</PresentationFormat>
  <Paragraphs>437</Paragraphs>
  <Slides>40</Slides>
  <Notes>37</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Leere Präsentation</vt:lpstr>
      <vt:lpstr>Blank Presentation</vt:lpstr>
      <vt:lpstr>train_s</vt:lpstr>
      <vt:lpstr>PowerPoint Presentation</vt:lpstr>
      <vt:lpstr>PowerPoint Presentation</vt:lpstr>
      <vt:lpstr>PowerPoint Presentation</vt:lpstr>
      <vt:lpstr>ATLAS experiment</vt:lpstr>
      <vt:lpstr>CMS experiment</vt:lpstr>
      <vt:lpstr>PowerPoint Presentation</vt:lpstr>
      <vt:lpstr>CMS experiment</vt:lpstr>
      <vt:lpstr>CMS experiment</vt:lpstr>
      <vt:lpstr>Challenge: pileup</vt:lpstr>
      <vt:lpstr>PowerPoint Presentation</vt:lpstr>
      <vt:lpstr>What is matter made of?</vt:lpstr>
      <vt:lpstr>The LHC is a time machine, just like telescopes and space probes!</vt:lpstr>
      <vt:lpstr>Force carrier particles</vt:lpstr>
      <vt:lpstr>The fundamental forces</vt:lpstr>
      <vt:lpstr>PowerPoint Presentation</vt:lpstr>
      <vt:lpstr>PowerPoint Presentation</vt:lpstr>
      <vt:lpstr>PowerPoint Presentation</vt:lpstr>
      <vt:lpstr>PowerPoint Presentation</vt:lpstr>
      <vt:lpstr>Generation of mass by the Higgs mechanism</vt:lpstr>
      <vt:lpstr>How does one look for the Higgs particle?</vt:lpstr>
      <vt:lpstr>PowerPoint Presentation</vt:lpstr>
      <vt:lpstr>PowerPoint Presentation</vt:lpstr>
      <vt:lpstr>PowerPoint Presentation</vt:lpstr>
      <vt:lpstr>PowerPoint Presentation</vt:lpstr>
      <vt:lpstr>PowerPoint Presentation</vt:lpstr>
      <vt:lpstr>PowerPoint Presentation</vt:lpstr>
      <vt:lpstr>Mass of the new particle ( ≈ 125 GeV )</vt:lpstr>
      <vt:lpstr>Significance of the results</vt:lpstr>
      <vt:lpstr>PowerPoint Presentation</vt:lpstr>
      <vt:lpstr>PowerPoint Presentation</vt:lpstr>
      <vt:lpstr>PowerPoint Presentation</vt:lpstr>
      <vt:lpstr>Impostor or not?</vt:lpstr>
      <vt:lpstr>PowerPoint Presentation</vt:lpstr>
      <vt:lpstr>PowerPoint Presentation</vt:lpstr>
      <vt:lpstr>PowerPoint Presentation</vt:lpstr>
      <vt:lpstr>PowerPoint Presentation</vt:lpstr>
      <vt:lpstr>PowerPoint Presentation</vt:lpstr>
      <vt:lpstr>PowerPoint Presentation</vt:lpstr>
      <vt:lpstr>Black holes</vt:lpstr>
      <vt:lpstr>PowerPoint Presentation</vt:lpstr>
    </vt:vector>
  </TitlesOfParts>
  <Manager/>
  <Company>hephy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Physics Overview</dc:title>
  <dc:subject>Advanced Study Institute, Prag, July 2001</dc:subject>
  <dc:creator>wulz</dc:creator>
  <cp:keywords/>
  <dc:description/>
  <cp:lastModifiedBy>Claudia-Elisabeth Wulz</cp:lastModifiedBy>
  <cp:revision>2679</cp:revision>
  <cp:lastPrinted>2007-03-28T14:58:24Z</cp:lastPrinted>
  <dcterms:created xsi:type="dcterms:W3CDTF">2012-11-23T11:53:54Z</dcterms:created>
  <dcterms:modified xsi:type="dcterms:W3CDTF">2016-05-18T13:19:49Z</dcterms:modified>
  <cp:category/>
</cp:coreProperties>
</file>