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4.xml" ContentType="application/vnd.openxmlformats-officedocument.presentationml.notesSlide+xml"/>
  <Override PartName="/ppt/theme/theme2.xml" ContentType="application/vnd.openxmlformats-officedocument.theme+xml"/>
  <Override PartName="/ppt/notesSlides/notesSlide11.xml" ContentType="application/vnd.openxmlformats-officedocument.presentationml.notesSlid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notesSlides/notesSlide9.xml" ContentType="application/vnd.openxmlformats-officedocument.presentationml.notes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notesSlides/notesSlide16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Slides/notesSlide17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Override PartName="/ppt/notesSlides/notesSlide10.xml" ContentType="application/vnd.openxmlformats-officedocument.presentationml.notesSlide+xml"/>
  <Default Extension="rels" ContentType="application/vnd.openxmlformats-package.relationships+xml"/>
  <Override PartName="/ppt/slides/slide9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Default Extension="gif" ContentType="image/gif"/>
  <Override PartName="/ppt/slides/slide1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</p:sldMasterIdLst>
  <p:notesMasterIdLst>
    <p:notesMasterId r:id="rId20"/>
  </p:notesMasterIdLst>
  <p:sldIdLst>
    <p:sldId id="299" r:id="rId2"/>
    <p:sldId id="600" r:id="rId3"/>
    <p:sldId id="605" r:id="rId4"/>
    <p:sldId id="606" r:id="rId5"/>
    <p:sldId id="607" r:id="rId6"/>
    <p:sldId id="609" r:id="rId7"/>
    <p:sldId id="610" r:id="rId8"/>
    <p:sldId id="575" r:id="rId9"/>
    <p:sldId id="611" r:id="rId10"/>
    <p:sldId id="608" r:id="rId11"/>
    <p:sldId id="612" r:id="rId12"/>
    <p:sldId id="602" r:id="rId13"/>
    <p:sldId id="603" r:id="rId14"/>
    <p:sldId id="614" r:id="rId15"/>
    <p:sldId id="613" r:id="rId16"/>
    <p:sldId id="615" r:id="rId17"/>
    <p:sldId id="616" r:id="rId18"/>
    <p:sldId id="617" r:id="rId19"/>
  </p:sldIdLst>
  <p:sldSz cx="9906000" cy="6858000" type="A4"/>
  <p:notesSz cx="6645275" cy="9779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000" b="1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000" b="1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000" b="1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000" b="1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B70000"/>
    <a:srgbClr val="CCFF99"/>
    <a:srgbClr val="376E0B"/>
    <a:srgbClr val="000597"/>
    <a:srgbClr val="3333CC"/>
    <a:srgbClr val="8DF89F"/>
    <a:srgbClr val="0E6C4A"/>
    <a:srgbClr val="FDFFA9"/>
    <a:srgbClr val="FF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Comments="0">
  <p:normalViewPr>
    <p:restoredLeft sz="32787"/>
    <p:restoredTop sz="96018" autoAdjust="0"/>
  </p:normalViewPr>
  <p:slideViewPr>
    <p:cSldViewPr snapToGrid="0">
      <p:cViewPr>
        <p:scale>
          <a:sx n="100" d="100"/>
          <a:sy n="100" d="100"/>
        </p:scale>
        <p:origin x="-176" y="-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8" d="100"/>
          <a:sy n="58" d="100"/>
        </p:scale>
        <p:origin x="-1424" y="-104"/>
      </p:cViewPr>
      <p:guideLst>
        <p:guide orient="horz" pos="3080"/>
        <p:guide pos="2093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7" Type="http://schemas.openxmlformats.org/officeDocument/2006/relationships/slide" Target="slides/slide6.xml"/><Relationship Id="rId1" Type="http://schemas.openxmlformats.org/officeDocument/2006/relationships/slideMaster" Target="slideMasters/slideMaster1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14" Type="http://schemas.openxmlformats.org/officeDocument/2006/relationships/slide" Target="slides/slide13.xml"/><Relationship Id="rId23" Type="http://schemas.openxmlformats.org/officeDocument/2006/relationships/viewProps" Target="viewProps.xml"/><Relationship Id="rId4" Type="http://schemas.openxmlformats.org/officeDocument/2006/relationships/slide" Target="slides/slide3.xml"/><Relationship Id="rId11" Type="http://schemas.openxmlformats.org/officeDocument/2006/relationships/slide" Target="slides/slide10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20" Type="http://schemas.openxmlformats.org/officeDocument/2006/relationships/notesMaster" Target="notesMasters/notesMaster1.xml"/><Relationship Id="rId22" Type="http://schemas.openxmlformats.org/officeDocument/2006/relationships/presProps" Target="presProps.xml"/><Relationship Id="rId21" Type="http://schemas.openxmlformats.org/officeDocument/2006/relationships/printerSettings" Target="printerSettings/printerSettings1.bin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797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48" tIns="46923" rIns="93848" bIns="46923" numCol="1" anchor="t" anchorCtr="0" compatLnSpc="1">
            <a:prstTxWarp prst="textNoShape">
              <a:avLst/>
            </a:prstTxWarp>
          </a:bodyPr>
          <a:lstStyle>
            <a:lvl1pPr defTabSz="938213">
              <a:defRPr sz="1300" b="0"/>
            </a:lvl1pPr>
          </a:lstStyle>
          <a:p>
            <a:endParaRPr lang="de-DE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65550" y="0"/>
            <a:ext cx="28797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48" tIns="46923" rIns="93848" bIns="46923" numCol="1" anchor="t" anchorCtr="0" compatLnSpc="1">
            <a:prstTxWarp prst="textNoShape">
              <a:avLst/>
            </a:prstTxWarp>
          </a:bodyPr>
          <a:lstStyle>
            <a:lvl1pPr algn="r" defTabSz="938213">
              <a:defRPr sz="1300" b="0"/>
            </a:lvl1pPr>
          </a:lstStyle>
          <a:p>
            <a:endParaRPr lang="de-DE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76275" y="733425"/>
            <a:ext cx="5297488" cy="36671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5825" y="4643438"/>
            <a:ext cx="4873625" cy="440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48" tIns="46923" rIns="93848" bIns="469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Klicken Sie, um die Textformatierung des Masters zu bearbeiten.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90050"/>
            <a:ext cx="28797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48" tIns="46923" rIns="93848" bIns="46923" numCol="1" anchor="b" anchorCtr="0" compatLnSpc="1">
            <a:prstTxWarp prst="textNoShape">
              <a:avLst/>
            </a:prstTxWarp>
          </a:bodyPr>
          <a:lstStyle>
            <a:lvl1pPr defTabSz="938213">
              <a:defRPr sz="1300" b="0"/>
            </a:lvl1pPr>
          </a:lstStyle>
          <a:p>
            <a:endParaRPr lang="de-DE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65550" y="9290050"/>
            <a:ext cx="28797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48" tIns="46923" rIns="93848" bIns="46923" numCol="1" anchor="b" anchorCtr="0" compatLnSpc="1">
            <a:prstTxWarp prst="textNoShape">
              <a:avLst/>
            </a:prstTxWarp>
          </a:bodyPr>
          <a:lstStyle>
            <a:lvl1pPr algn="r" defTabSz="938213">
              <a:defRPr sz="1300" b="0"/>
            </a:lvl1pPr>
          </a:lstStyle>
          <a:p>
            <a:fld id="{43015042-B097-7647-97CC-EBF0598BC417}" type="slidenum">
              <a:rPr lang="de-DE"/>
              <a:pPr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0AFEA6-24B3-D64A-AE16-7128DDFA09AB}" type="slidenum">
              <a:rPr lang="de-DE"/>
              <a:pPr/>
              <a:t>1</a:t>
            </a:fld>
            <a:endParaRPr lang="de-DE"/>
          </a:p>
        </p:txBody>
      </p:sp>
      <p:sp>
        <p:nvSpPr>
          <p:cNvPr id="482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2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1788DE-82FE-D74A-B8D8-1DE9EA6CC2EC}" type="slidenum">
              <a:rPr lang="de-DE"/>
              <a:pPr/>
              <a:t>10</a:t>
            </a:fld>
            <a:endParaRPr lang="de-DE"/>
          </a:p>
        </p:txBody>
      </p:sp>
      <p:sp>
        <p:nvSpPr>
          <p:cNvPr id="485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5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CLOUD: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cosmics</a:t>
            </a:r>
            <a:r>
              <a:rPr lang="en-US" baseline="0" dirty="0" smtClean="0"/>
              <a:t> leaving outdoor droplets. </a:t>
            </a:r>
            <a:r>
              <a:rPr lang="en-US" baseline="0" dirty="0" err="1" smtClean="0"/>
              <a:t>Aerosole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beinflussen</a:t>
            </a:r>
            <a:r>
              <a:rPr lang="en-US" baseline="0" dirty="0" smtClean="0"/>
              <a:t> die </a:t>
            </a:r>
            <a:r>
              <a:rPr lang="en-US" baseline="0" dirty="0" err="1" smtClean="0"/>
              <a:t>Wolkenbildung</a:t>
            </a:r>
            <a:r>
              <a:rPr lang="en-US" baseline="0" dirty="0" smtClean="0"/>
              <a:t>.</a:t>
            </a:r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1788DE-82FE-D74A-B8D8-1DE9EA6CC2EC}" type="slidenum">
              <a:rPr lang="de-DE"/>
              <a:pPr/>
              <a:t>11</a:t>
            </a:fld>
            <a:endParaRPr lang="de-DE"/>
          </a:p>
        </p:txBody>
      </p:sp>
      <p:sp>
        <p:nvSpPr>
          <p:cNvPr id="485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5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HESS: High Energy</a:t>
            </a:r>
            <a:r>
              <a:rPr lang="en-US" baseline="0" dirty="0" smtClean="0"/>
              <a:t> Stereoscopic System</a:t>
            </a:r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1788DE-82FE-D74A-B8D8-1DE9EA6CC2EC}" type="slidenum">
              <a:rPr lang="de-DE"/>
              <a:pPr/>
              <a:t>12</a:t>
            </a:fld>
            <a:endParaRPr lang="de-DE"/>
          </a:p>
        </p:txBody>
      </p:sp>
      <p:sp>
        <p:nvSpPr>
          <p:cNvPr id="485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5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1788DE-82FE-D74A-B8D8-1DE9EA6CC2EC}" type="slidenum">
              <a:rPr lang="de-DE"/>
              <a:pPr/>
              <a:t>13</a:t>
            </a:fld>
            <a:endParaRPr lang="de-DE"/>
          </a:p>
        </p:txBody>
      </p:sp>
      <p:sp>
        <p:nvSpPr>
          <p:cNvPr id="485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5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1788DE-82FE-D74A-B8D8-1DE9EA6CC2EC}" type="slidenum">
              <a:rPr lang="de-DE"/>
              <a:pPr/>
              <a:t>14</a:t>
            </a:fld>
            <a:endParaRPr lang="de-DE"/>
          </a:p>
        </p:txBody>
      </p:sp>
      <p:sp>
        <p:nvSpPr>
          <p:cNvPr id="485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5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1788DE-82FE-D74A-B8D8-1DE9EA6CC2EC}" type="slidenum">
              <a:rPr lang="de-DE"/>
              <a:pPr/>
              <a:t>15</a:t>
            </a:fld>
            <a:endParaRPr lang="de-DE"/>
          </a:p>
        </p:txBody>
      </p:sp>
      <p:sp>
        <p:nvSpPr>
          <p:cNvPr id="485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5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1788DE-82FE-D74A-B8D8-1DE9EA6CC2EC}" type="slidenum">
              <a:rPr lang="de-DE"/>
              <a:pPr/>
              <a:t>16</a:t>
            </a:fld>
            <a:endParaRPr lang="de-DE"/>
          </a:p>
        </p:txBody>
      </p:sp>
      <p:sp>
        <p:nvSpPr>
          <p:cNvPr id="485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5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Bild</a:t>
            </a:r>
            <a:r>
              <a:rPr lang="en-US" dirty="0" smtClean="0"/>
              <a:t>:</a:t>
            </a:r>
            <a:r>
              <a:rPr lang="en-US" baseline="0" dirty="0" smtClean="0"/>
              <a:t> ATLAS </a:t>
            </a:r>
            <a:r>
              <a:rPr lang="en-US" baseline="0" dirty="0" err="1" smtClean="0"/>
              <a:t>micromegas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Prototyp</a:t>
            </a:r>
            <a:r>
              <a:rPr lang="en-US" baseline="0" smtClean="0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948579-89BB-4A41-96F9-776A8FB222F0}" type="slidenum">
              <a:rPr lang="de-DE">
                <a:latin typeface="Times New Roman" charset="0"/>
              </a:rPr>
              <a:pPr/>
              <a:t>18</a:t>
            </a:fld>
            <a:endParaRPr lang="de-DE">
              <a:latin typeface="Times New Roman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1788DE-82FE-D74A-B8D8-1DE9EA6CC2EC}" type="slidenum">
              <a:rPr lang="de-DE"/>
              <a:pPr/>
              <a:t>2</a:t>
            </a:fld>
            <a:endParaRPr lang="de-DE"/>
          </a:p>
        </p:txBody>
      </p:sp>
      <p:sp>
        <p:nvSpPr>
          <p:cNvPr id="485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5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1788DE-82FE-D74A-B8D8-1DE9EA6CC2EC}" type="slidenum">
              <a:rPr lang="de-DE"/>
              <a:pPr/>
              <a:t>3</a:t>
            </a:fld>
            <a:endParaRPr lang="de-DE"/>
          </a:p>
        </p:txBody>
      </p:sp>
      <p:sp>
        <p:nvSpPr>
          <p:cNvPr id="485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5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1788DE-82FE-D74A-B8D8-1DE9EA6CC2EC}" type="slidenum">
              <a:rPr lang="de-DE"/>
              <a:pPr/>
              <a:t>4</a:t>
            </a:fld>
            <a:endParaRPr lang="de-DE"/>
          </a:p>
        </p:txBody>
      </p:sp>
      <p:sp>
        <p:nvSpPr>
          <p:cNvPr id="485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5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1788DE-82FE-D74A-B8D8-1DE9EA6CC2EC}" type="slidenum">
              <a:rPr lang="de-DE"/>
              <a:pPr/>
              <a:t>5</a:t>
            </a:fld>
            <a:endParaRPr lang="de-DE"/>
          </a:p>
        </p:txBody>
      </p:sp>
      <p:sp>
        <p:nvSpPr>
          <p:cNvPr id="485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5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1788DE-82FE-D74A-B8D8-1DE9EA6CC2EC}" type="slidenum">
              <a:rPr lang="de-DE"/>
              <a:pPr/>
              <a:t>6</a:t>
            </a:fld>
            <a:endParaRPr lang="de-DE"/>
          </a:p>
        </p:txBody>
      </p:sp>
      <p:sp>
        <p:nvSpPr>
          <p:cNvPr id="485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5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1788DE-82FE-D74A-B8D8-1DE9EA6CC2EC}" type="slidenum">
              <a:rPr lang="de-DE"/>
              <a:pPr/>
              <a:t>7</a:t>
            </a:fld>
            <a:endParaRPr lang="de-DE"/>
          </a:p>
        </p:txBody>
      </p:sp>
      <p:sp>
        <p:nvSpPr>
          <p:cNvPr id="485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5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AFB827-46D7-A741-A353-7D78A98EA5B2}" type="slidenum">
              <a:rPr lang="de-DE"/>
              <a:pPr/>
              <a:t>8</a:t>
            </a:fld>
            <a:endParaRPr lang="de-DE"/>
          </a:p>
        </p:txBody>
      </p:sp>
      <p:sp>
        <p:nvSpPr>
          <p:cNvPr id="504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4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1788DE-82FE-D74A-B8D8-1DE9EA6CC2EC}" type="slidenum">
              <a:rPr lang="de-DE"/>
              <a:pPr/>
              <a:t>9</a:t>
            </a:fld>
            <a:endParaRPr lang="de-DE"/>
          </a:p>
        </p:txBody>
      </p:sp>
      <p:sp>
        <p:nvSpPr>
          <p:cNvPr id="485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5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bg>
      <p:bgPr>
        <a:gradFill rotWithShape="0">
          <a:gsLst>
            <a:gs pos="0">
              <a:srgbClr val="ED181E"/>
            </a:gs>
            <a:gs pos="50000">
              <a:schemeClr val="bg1"/>
            </a:gs>
            <a:gs pos="100000">
              <a:srgbClr val="ED181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15913"/>
            <a:ext cx="8559800" cy="476250"/>
          </a:xfrm>
          <a:prstGeom prst="rect">
            <a:avLst/>
          </a:prstGeom>
        </p:spPr>
        <p:txBody>
          <a:bodyPr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C. - E. Wulz</a:t>
            </a:r>
            <a:endParaRPr lang="en-US" b="0" i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E96F25D5-745B-9545-AC1F-85ACF1D632ED}" type="slidenum">
              <a:rPr lang="en-US"/>
              <a:pPr/>
              <a:t>‹#›</a:t>
            </a:fld>
            <a:endParaRPr lang="en-US" b="0" i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315913"/>
            <a:ext cx="2228850" cy="5810250"/>
          </a:xfrm>
          <a:prstGeom prst="rect">
            <a:avLst/>
          </a:prstGeom>
        </p:spPr>
        <p:txBody>
          <a:bodyPr vert="eaVert"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315913"/>
            <a:ext cx="6534150" cy="58102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C. - E. Wulz</a:t>
            </a:r>
            <a:endParaRPr lang="en-US" b="0" i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9F3600F0-7743-A34B-9A2B-7872559A9495}" type="slidenum">
              <a:rPr lang="en-US"/>
              <a:pPr/>
              <a:t>‹#›</a:t>
            </a:fld>
            <a:endParaRPr lang="en-US" b="0" i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15913"/>
            <a:ext cx="8559800" cy="476250"/>
          </a:xfrm>
          <a:prstGeom prst="rect">
            <a:avLst/>
          </a:prstGeom>
        </p:spPr>
        <p:txBody>
          <a:bodyPr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C. - E. Wulz</a:t>
            </a:r>
            <a:endParaRPr lang="en-US" b="0" i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3E801161-3556-314E-972E-4FE5D72766E8}" type="slidenum">
              <a:rPr lang="en-US"/>
              <a:pPr/>
              <a:t>‹#›</a:t>
            </a:fld>
            <a:endParaRPr lang="en-US" b="0" i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C. - E. Wulz</a:t>
            </a:r>
            <a:endParaRPr lang="en-US" b="0" i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E73069D1-3C61-5E46-AF3C-1086E78FD40C}" type="slidenum">
              <a:rPr lang="en-US"/>
              <a:pPr/>
              <a:t>‹#›</a:t>
            </a:fld>
            <a:endParaRPr lang="en-US" b="0" i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15913"/>
            <a:ext cx="8559800" cy="476250"/>
          </a:xfrm>
          <a:prstGeom prst="rect">
            <a:avLst/>
          </a:prstGeom>
        </p:spPr>
        <p:txBody>
          <a:bodyPr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15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C. - E. Wulz</a:t>
            </a:r>
            <a:endParaRPr lang="en-US" b="0" i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AAB733F1-3923-6946-B719-DF480572203E}" type="slidenum">
              <a:rPr lang="en-US"/>
              <a:pPr/>
              <a:t>‹#›</a:t>
            </a:fld>
            <a:endParaRPr lang="en-US" b="0" i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C. - E. Wulz</a:t>
            </a:r>
            <a:endParaRPr lang="en-US" b="0" i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4A943A17-2FA9-194C-8E39-9872EA3FB081}" type="slidenum">
              <a:rPr lang="en-US"/>
              <a:pPr/>
              <a:t>‹#›</a:t>
            </a:fld>
            <a:endParaRPr lang="en-US" b="0" i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15913"/>
            <a:ext cx="8559800" cy="476250"/>
          </a:xfrm>
          <a:prstGeom prst="rect">
            <a:avLst/>
          </a:prstGeom>
        </p:spPr>
        <p:txBody>
          <a:bodyPr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C. - E. Wulz</a:t>
            </a:r>
            <a:endParaRPr lang="en-US" b="0" i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DE4A3157-E1F3-884B-9703-839392618F15}" type="slidenum">
              <a:rPr lang="en-US"/>
              <a:pPr/>
              <a:t>‹#›</a:t>
            </a:fld>
            <a:endParaRPr lang="en-US" b="0" i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C. - E. Wulz</a:t>
            </a:r>
            <a:endParaRPr lang="en-US" b="0" i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FA5C8351-DCFE-FD40-8FE9-CE0B306182F7}" type="slidenum">
              <a:rPr lang="en-US"/>
              <a:pPr/>
              <a:t>‹#›</a:t>
            </a:fld>
            <a:endParaRPr lang="en-US" b="0" i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C. - E. Wulz</a:t>
            </a:r>
            <a:endParaRPr lang="en-US" b="0" i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AD98ABFD-856B-454D-9C83-13E12086C842}" type="slidenum">
              <a:rPr lang="en-US"/>
              <a:pPr/>
              <a:t>‹#›</a:t>
            </a:fld>
            <a:endParaRPr lang="en-US" b="0" i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C. - E. Wulz</a:t>
            </a:r>
            <a:endParaRPr lang="en-US" b="0" i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690EF41C-848D-B34C-902C-9E80B5EFE98C}" type="slidenum">
              <a:rPr lang="en-US"/>
              <a:pPr/>
              <a:t>‹#›</a:t>
            </a:fld>
            <a:endParaRPr lang="en-US" b="0" i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6670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latin typeface="Arial" charset="0"/>
              </a:defRPr>
            </a:lvl1pPr>
          </a:lstStyle>
          <a:p>
            <a:r>
              <a:rPr lang="en-US"/>
              <a:t>C. - E. Wulz</a:t>
            </a:r>
            <a:endParaRPr lang="en-US" b="0"/>
          </a:p>
        </p:txBody>
      </p:sp>
      <p:sp>
        <p:nvSpPr>
          <p:cNvPr id="1048" name="Rectangle 2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762500" y="6553200"/>
            <a:ext cx="4762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000" i="1">
                <a:latin typeface="Arial" charset="0"/>
              </a:defRPr>
            </a:lvl1pPr>
          </a:lstStyle>
          <a:p>
            <a:fld id="{286E2854-0A28-B54E-9784-9934FEF4C0AF}" type="slidenum">
              <a:rPr lang="en-US"/>
              <a:pPr/>
              <a:t>‹#›</a:t>
            </a:fld>
            <a:endParaRPr lang="en-US" b="0"/>
          </a:p>
        </p:txBody>
      </p:sp>
      <p:sp>
        <p:nvSpPr>
          <p:cNvPr id="1049" name="Rectangle 25"/>
          <p:cNvSpPr>
            <a:spLocks noChangeArrowheads="1"/>
          </p:cNvSpPr>
          <p:nvPr/>
        </p:nvSpPr>
        <p:spPr bwMode="auto">
          <a:xfrm>
            <a:off x="7696200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>
            <a:prstTxWarp prst="textNoShape">
              <a:avLst/>
            </a:prstTxWarp>
          </a:bodyPr>
          <a:lstStyle/>
          <a:p>
            <a:pPr algn="r"/>
            <a:endParaRPr lang="en-GB" sz="1000" b="0">
              <a:latin typeface="Arial" charset="0"/>
            </a:endParaRPr>
          </a:p>
        </p:txBody>
      </p:sp>
      <p:sp>
        <p:nvSpPr>
          <p:cNvPr id="1050" name="Rectangle 26"/>
          <p:cNvSpPr>
            <a:spLocks noChangeArrowheads="1"/>
          </p:cNvSpPr>
          <p:nvPr/>
        </p:nvSpPr>
        <p:spPr bwMode="auto">
          <a:xfrm>
            <a:off x="689610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>
            <a:prstTxWarp prst="textNoShape">
              <a:avLst/>
            </a:prstTxWarp>
          </a:bodyPr>
          <a:lstStyle/>
          <a:p>
            <a:r>
              <a:rPr lang="en-US" sz="1000" i="1" dirty="0">
                <a:latin typeface="Arial" charset="0"/>
              </a:rPr>
              <a:t>            </a:t>
            </a:r>
            <a:r>
              <a:rPr lang="en-US" sz="1000" i="1" dirty="0" smtClean="0">
                <a:latin typeface="Arial" charset="0"/>
              </a:rPr>
              <a:t> AWO </a:t>
            </a:r>
            <a:r>
              <a:rPr lang="en-US" sz="1000" i="1" dirty="0" err="1" smtClean="0">
                <a:latin typeface="Arial" charset="0"/>
              </a:rPr>
              <a:t>Technologieforum</a:t>
            </a:r>
            <a:r>
              <a:rPr lang="en-US" sz="1000" i="1" dirty="0" smtClean="0">
                <a:latin typeface="Arial" charset="0"/>
              </a:rPr>
              <a:t>, Jan. 2013</a:t>
            </a:r>
            <a:endParaRPr lang="en-US" sz="1000" b="0" dirty="0"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imes New Roman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6.gi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1.jpeg"/><Relationship Id="rId5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7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4.jpeg"/><Relationship Id="rId6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image" Target="../media/image43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emf"/><Relationship Id="rId3" Type="http://schemas.openxmlformats.org/officeDocument/2006/relationships/image" Target="../media/image40.emf"/><Relationship Id="rId5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4.jpeg"/><Relationship Id="rId5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5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7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9" Type="http://schemas.openxmlformats.org/officeDocument/2006/relationships/image" Target="../media/image11.jpeg"/><Relationship Id="rId3" Type="http://schemas.openxmlformats.org/officeDocument/2006/relationships/image" Target="../media/image5.png"/><Relationship Id="rId6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7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9" Type="http://schemas.openxmlformats.org/officeDocument/2006/relationships/image" Target="../media/image20.jpeg"/><Relationship Id="rId3" Type="http://schemas.openxmlformats.org/officeDocument/2006/relationships/image" Target="../media/image14.png"/><Relationship Id="rId6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alphaModFix amt="29000"/>
          </a:blip>
          <a:srcRect t="25456" r="1666"/>
          <a:stretch>
            <a:fillRect/>
          </a:stretch>
        </p:blipFill>
        <p:spPr bwMode="auto">
          <a:xfrm>
            <a:off x="0" y="0"/>
            <a:ext cx="9906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406400" y="1558925"/>
            <a:ext cx="9144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6000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Österreichs</a:t>
            </a:r>
            <a:r>
              <a:rPr lang="en-US" sz="6000" baseline="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6000" baseline="0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Rolle</a:t>
            </a:r>
            <a:r>
              <a:rPr lang="en-US" sz="6000" baseline="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6000" baseline="0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bei</a:t>
            </a:r>
            <a:r>
              <a:rPr lang="en-US" sz="6000" baseline="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CERN</a:t>
            </a:r>
            <a:endParaRPr lang="en-US" sz="2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rebuchet MS" charset="0"/>
            </a:endParaRPr>
          </a:p>
        </p:txBody>
      </p:sp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2287634" y="5851525"/>
            <a:ext cx="529899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</a:rPr>
              <a:t>AWO-</a:t>
            </a:r>
            <a:r>
              <a:rPr lang="en-US" b="0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</a:rPr>
              <a:t>Technologieforum</a:t>
            </a:r>
            <a:r>
              <a:rPr lang="en-US" b="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</a:rPr>
              <a:t>, Wien, 29. Jan. 2013</a:t>
            </a:r>
            <a:endParaRPr lang="en-US" b="0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</a:endParaRPr>
          </a:p>
        </p:txBody>
      </p:sp>
      <p:sp>
        <p:nvSpPr>
          <p:cNvPr id="8" name="Rectangle 16"/>
          <p:cNvSpPr>
            <a:spLocks noChangeArrowheads="1"/>
          </p:cNvSpPr>
          <p:nvPr/>
        </p:nvSpPr>
        <p:spPr bwMode="auto">
          <a:xfrm>
            <a:off x="2715042" y="4027488"/>
            <a:ext cx="451878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rebuchet MS" charset="0"/>
              </a:rPr>
              <a:t>Claudia</a:t>
            </a:r>
            <a:r>
              <a:rPr 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rebuchet MS" charset="0"/>
              </a:rPr>
              <a:t>-Elisabeth </a:t>
            </a:r>
            <a:r>
              <a:rPr 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rebuchet MS" charset="0"/>
              </a:rPr>
              <a:t>Wulz</a:t>
            </a:r>
            <a:endParaRPr lang="en-US" sz="2400" dirty="0">
              <a:effectLst>
                <a:outerShdw blurRad="38100" dist="38100" dir="2700000" algn="tl">
                  <a:srgbClr val="FFFFFF"/>
                </a:outerShdw>
              </a:effectLst>
              <a:latin typeface="Trebuchet MS" charset="0"/>
            </a:endParaRPr>
          </a:p>
          <a:p>
            <a:pPr algn="ctr"/>
            <a:r>
              <a:rPr lang="en-US" dirty="0" err="1" smtClean="0">
                <a:latin typeface="Trebuchet MS" charset="0"/>
              </a:rPr>
              <a:t>Institut</a:t>
            </a:r>
            <a:r>
              <a:rPr lang="en-US" dirty="0" smtClean="0">
                <a:latin typeface="Trebuchet MS" charset="0"/>
              </a:rPr>
              <a:t> </a:t>
            </a:r>
            <a:r>
              <a:rPr lang="en-US" dirty="0" err="1" smtClean="0">
                <a:latin typeface="Trebuchet MS" charset="0"/>
              </a:rPr>
              <a:t>für</a:t>
            </a:r>
            <a:r>
              <a:rPr lang="en-US" dirty="0" smtClean="0">
                <a:latin typeface="Trebuchet MS" charset="0"/>
              </a:rPr>
              <a:t> </a:t>
            </a:r>
            <a:r>
              <a:rPr lang="en-US" dirty="0" err="1" smtClean="0">
                <a:latin typeface="Trebuchet MS" charset="0"/>
              </a:rPr>
              <a:t>Hochenergiephysik</a:t>
            </a:r>
            <a:r>
              <a:rPr lang="en-US" dirty="0" smtClean="0">
                <a:latin typeface="Trebuchet MS" charset="0"/>
              </a:rPr>
              <a:t> Wien</a:t>
            </a:r>
            <a:endParaRPr lang="en-GB" dirty="0">
              <a:solidFill>
                <a:schemeClr val="bg1"/>
              </a:solidFill>
              <a:latin typeface="Trebuchet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LOUDChamb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342" y="774700"/>
            <a:ext cx="8248713" cy="5207000"/>
          </a:xfrm>
          <a:prstGeom prst="rect">
            <a:avLst/>
          </a:prstGeom>
        </p:spPr>
      </p:pic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C. - E. Wulz</a:t>
            </a:r>
            <a:endParaRPr lang="en-US" b="0" i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1785D41-113A-5F45-94CC-ADBE0C4D5383}" type="slidenum">
              <a:rPr lang="en-US"/>
              <a:pPr/>
              <a:t>10</a:t>
            </a:fld>
            <a:endParaRPr lang="en-US" b="0" i="0"/>
          </a:p>
        </p:txBody>
      </p:sp>
      <p:sp>
        <p:nvSpPr>
          <p:cNvPr id="471042" name="Rectangle 2"/>
          <p:cNvSpPr>
            <a:spLocks noGrp="1" noChangeArrowheads="1"/>
          </p:cNvSpPr>
          <p:nvPr>
            <p:ph type="title"/>
          </p:nvPr>
        </p:nvSpPr>
        <p:spPr>
          <a:xfrm>
            <a:off x="711200" y="303213"/>
            <a:ext cx="8559800" cy="476250"/>
          </a:xfrm>
        </p:spPr>
        <p:txBody>
          <a:bodyPr/>
          <a:lstStyle/>
          <a:p>
            <a:r>
              <a:rPr lang="en-US" dirty="0" smtClean="0">
                <a:latin typeface="Arial"/>
              </a:rPr>
              <a:t>CLOUD</a:t>
            </a:r>
            <a:endParaRPr lang="en-US" dirty="0">
              <a:latin typeface="Arial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844550" y="5946914"/>
            <a:ext cx="81089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 smtClean="0">
                <a:solidFill>
                  <a:srgbClr val="00059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Erforschung</a:t>
            </a:r>
            <a:r>
              <a:rPr lang="en-US" dirty="0" smtClean="0">
                <a:solidFill>
                  <a:srgbClr val="00059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von </a:t>
            </a:r>
            <a:r>
              <a:rPr lang="en-US" dirty="0" err="1" smtClean="0">
                <a:solidFill>
                  <a:srgbClr val="00059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Auswirkungen</a:t>
            </a:r>
            <a:r>
              <a:rPr lang="en-US" dirty="0" smtClean="0">
                <a:solidFill>
                  <a:srgbClr val="00059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</a:t>
            </a:r>
            <a:r>
              <a:rPr lang="en-US" dirty="0" err="1" smtClean="0">
                <a:solidFill>
                  <a:srgbClr val="00059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der</a:t>
            </a:r>
            <a:r>
              <a:rPr lang="en-US" dirty="0" smtClean="0">
                <a:solidFill>
                  <a:srgbClr val="00059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</a:t>
            </a:r>
            <a:r>
              <a:rPr lang="en-US" dirty="0" err="1" smtClean="0">
                <a:solidFill>
                  <a:srgbClr val="00059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kosmischen</a:t>
            </a:r>
            <a:r>
              <a:rPr lang="en-US" dirty="0" smtClean="0">
                <a:solidFill>
                  <a:srgbClr val="00059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</a:t>
            </a:r>
            <a:r>
              <a:rPr lang="en-US" dirty="0" err="1" smtClean="0">
                <a:solidFill>
                  <a:srgbClr val="00059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Strahlung</a:t>
            </a:r>
            <a:r>
              <a:rPr lang="en-US" dirty="0" smtClean="0">
                <a:solidFill>
                  <a:srgbClr val="00059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auf die </a:t>
            </a:r>
            <a:r>
              <a:rPr lang="en-US" dirty="0" err="1" smtClean="0">
                <a:solidFill>
                  <a:srgbClr val="00059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Bildung</a:t>
            </a:r>
            <a:r>
              <a:rPr lang="en-US" dirty="0" smtClean="0">
                <a:solidFill>
                  <a:srgbClr val="00059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von </a:t>
            </a:r>
            <a:r>
              <a:rPr lang="en-US" dirty="0" err="1" smtClean="0">
                <a:solidFill>
                  <a:srgbClr val="00059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Aerosolen</a:t>
            </a:r>
            <a:r>
              <a:rPr lang="en-US" dirty="0" smtClean="0">
                <a:solidFill>
                  <a:srgbClr val="00059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in </a:t>
            </a:r>
            <a:r>
              <a:rPr lang="en-US" dirty="0" err="1" smtClean="0">
                <a:solidFill>
                  <a:srgbClr val="00059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der</a:t>
            </a:r>
            <a:r>
              <a:rPr lang="en-US" dirty="0" smtClean="0">
                <a:solidFill>
                  <a:srgbClr val="00059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</a:t>
            </a:r>
            <a:r>
              <a:rPr lang="en-US" dirty="0" err="1" smtClean="0">
                <a:solidFill>
                  <a:srgbClr val="00059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Atmosphäre</a:t>
            </a:r>
            <a:endParaRPr lang="en-US" dirty="0" smtClean="0">
              <a:solidFill>
                <a:srgbClr val="000597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rebuchet MS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C. - E. Wulz</a:t>
            </a:r>
            <a:endParaRPr lang="en-US" b="0" i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1785D41-113A-5F45-94CC-ADBE0C4D5383}" type="slidenum">
              <a:rPr lang="en-US"/>
              <a:pPr/>
              <a:t>11</a:t>
            </a:fld>
            <a:endParaRPr lang="en-US" b="0" i="0"/>
          </a:p>
        </p:txBody>
      </p:sp>
      <p:sp>
        <p:nvSpPr>
          <p:cNvPr id="471042" name="Rectangle 2"/>
          <p:cNvSpPr>
            <a:spLocks noGrp="1" noChangeArrowheads="1"/>
          </p:cNvSpPr>
          <p:nvPr>
            <p:ph type="title"/>
          </p:nvPr>
        </p:nvSpPr>
        <p:spPr>
          <a:xfrm>
            <a:off x="711200" y="303213"/>
            <a:ext cx="8559800" cy="476250"/>
          </a:xfrm>
        </p:spPr>
        <p:txBody>
          <a:bodyPr/>
          <a:lstStyle/>
          <a:p>
            <a:r>
              <a:rPr lang="en-US" dirty="0" smtClean="0">
                <a:latin typeface="Arial"/>
              </a:rPr>
              <a:t>HESS, CTA</a:t>
            </a:r>
            <a:endParaRPr lang="en-US" dirty="0">
              <a:latin typeface="Arial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644650" y="6188214"/>
            <a:ext cx="81089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 smtClean="0">
                <a:solidFill>
                  <a:srgbClr val="00059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Astrophysik</a:t>
            </a:r>
            <a:r>
              <a:rPr lang="en-US" dirty="0" smtClean="0">
                <a:solidFill>
                  <a:srgbClr val="00059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</a:t>
            </a:r>
            <a:r>
              <a:rPr lang="en-US" dirty="0" err="1" smtClean="0">
                <a:solidFill>
                  <a:srgbClr val="00059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mit</a:t>
            </a:r>
            <a:r>
              <a:rPr lang="en-US" dirty="0" smtClean="0">
                <a:solidFill>
                  <a:srgbClr val="00059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</a:t>
            </a:r>
            <a:r>
              <a:rPr lang="en-US" dirty="0" err="1" smtClean="0">
                <a:solidFill>
                  <a:srgbClr val="00059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hochenergetischen</a:t>
            </a:r>
            <a:r>
              <a:rPr lang="en-US" dirty="0" smtClean="0">
                <a:solidFill>
                  <a:srgbClr val="00059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Gamma-</a:t>
            </a:r>
            <a:r>
              <a:rPr lang="en-US" dirty="0" err="1" smtClean="0">
                <a:solidFill>
                  <a:srgbClr val="00059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Strahlen</a:t>
            </a:r>
            <a:endParaRPr lang="en-US" dirty="0" smtClean="0">
              <a:solidFill>
                <a:srgbClr val="000597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rebuchet MS" charset="0"/>
            </a:endParaRPr>
          </a:p>
        </p:txBody>
      </p:sp>
      <p:pic>
        <p:nvPicPr>
          <p:cNvPr id="9" name="Picture 8" descr="CT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" y="927100"/>
            <a:ext cx="8890000" cy="5003800"/>
          </a:xfrm>
          <a:prstGeom prst="rect">
            <a:avLst/>
          </a:prstGeom>
        </p:spPr>
      </p:pic>
      <p:pic>
        <p:nvPicPr>
          <p:cNvPr id="10" name="Picture 9" descr="hess-telescope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450" y="4058090"/>
            <a:ext cx="2851150" cy="2139510"/>
          </a:xfrm>
          <a:prstGeom prst="rect">
            <a:avLst/>
          </a:prstGeom>
        </p:spPr>
      </p:pic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047750" y="4105414"/>
            <a:ext cx="26352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Trebuchet MS" charset="0"/>
              </a:rPr>
              <a:t>HESS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Trebuchet MS" charset="0"/>
              </a:rPr>
              <a:t>Namibia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3663950" y="5108714"/>
            <a:ext cx="58356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Trebuchet MS" charset="0"/>
              </a:rPr>
              <a:t>CTA (Cerenkov Telescope Array) </a:t>
            </a:r>
          </a:p>
          <a:p>
            <a:pPr algn="ctr"/>
            <a:r>
              <a:rPr lang="en-US" dirty="0" err="1" smtClean="0">
                <a:solidFill>
                  <a:schemeClr val="bg1"/>
                </a:solidFill>
                <a:latin typeface="Trebuchet MS" charset="0"/>
              </a:rPr>
              <a:t>geplant</a:t>
            </a:r>
            <a:r>
              <a:rPr lang="en-US" dirty="0" smtClean="0">
                <a:solidFill>
                  <a:schemeClr val="bg1"/>
                </a:solidFill>
                <a:latin typeface="Trebuchet MS" charset="0"/>
              </a:rPr>
              <a:t> auf Nord- und </a:t>
            </a:r>
            <a:r>
              <a:rPr lang="en-US" dirty="0" err="1" smtClean="0">
                <a:solidFill>
                  <a:schemeClr val="bg1"/>
                </a:solidFill>
                <a:latin typeface="Trebuchet MS" charset="0"/>
              </a:rPr>
              <a:t>Südhalbkugel</a:t>
            </a:r>
            <a:endParaRPr lang="en-US" dirty="0" smtClean="0">
              <a:solidFill>
                <a:schemeClr val="bg1"/>
              </a:solidFill>
              <a:latin typeface="Trebuchet MS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C. - E. Wulz</a:t>
            </a:r>
            <a:endParaRPr lang="en-US" b="0" i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1785D41-113A-5F45-94CC-ADBE0C4D5383}" type="slidenum">
              <a:rPr lang="en-US"/>
              <a:pPr/>
              <a:t>12</a:t>
            </a:fld>
            <a:endParaRPr lang="en-US" b="0" i="0"/>
          </a:p>
        </p:txBody>
      </p:sp>
      <p:sp>
        <p:nvSpPr>
          <p:cNvPr id="471042" name="Rectangle 2"/>
          <p:cNvSpPr>
            <a:spLocks noGrp="1" noChangeArrowheads="1"/>
          </p:cNvSpPr>
          <p:nvPr>
            <p:ph type="title"/>
          </p:nvPr>
        </p:nvSpPr>
        <p:spPr>
          <a:xfrm>
            <a:off x="673100" y="684213"/>
            <a:ext cx="8559800" cy="476250"/>
          </a:xfrm>
        </p:spPr>
        <p:txBody>
          <a:bodyPr/>
          <a:lstStyle/>
          <a:p>
            <a:r>
              <a:rPr lang="en-US" dirty="0" err="1" smtClean="0">
                <a:latin typeface="Arial"/>
              </a:rPr>
              <a:t>Gelegenheiten</a:t>
            </a:r>
            <a:r>
              <a:rPr lang="en-US" dirty="0" smtClean="0">
                <a:latin typeface="Arial"/>
              </a:rPr>
              <a:t> </a:t>
            </a:r>
            <a:r>
              <a:rPr lang="en-US" dirty="0" err="1" smtClean="0">
                <a:latin typeface="Arial"/>
              </a:rPr>
              <a:t>für</a:t>
            </a:r>
            <a:r>
              <a:rPr lang="en-US" dirty="0" smtClean="0">
                <a:latin typeface="Arial"/>
              </a:rPr>
              <a:t> </a:t>
            </a:r>
            <a:r>
              <a:rPr lang="en-US" dirty="0" err="1" smtClean="0">
                <a:latin typeface="Arial"/>
              </a:rPr>
              <a:t>Firmen</a:t>
            </a:r>
            <a:endParaRPr lang="en-US" dirty="0">
              <a:latin typeface="Arial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25450" y="1492389"/>
            <a:ext cx="890905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Produktion</a:t>
            </a: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, </a:t>
            </a:r>
            <a:r>
              <a:rPr lang="en-US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Bau</a:t>
            </a: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, </a:t>
            </a:r>
            <a:r>
              <a:rPr lang="en-US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Planung</a:t>
            </a: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und Consulting</a:t>
            </a:r>
          </a:p>
          <a:p>
            <a:r>
              <a:rPr lang="en-US" dirty="0" err="1" smtClean="0">
                <a:solidFill>
                  <a:srgbClr val="00059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Beispiele</a:t>
            </a:r>
            <a:r>
              <a:rPr lang="en-US" dirty="0" smtClean="0">
                <a:solidFill>
                  <a:srgbClr val="00059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: </a:t>
            </a:r>
            <a:r>
              <a:rPr lang="en-US" dirty="0" err="1" smtClean="0">
                <a:solidFill>
                  <a:srgbClr val="00059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Porr-Asdag</a:t>
            </a:r>
            <a:r>
              <a:rPr lang="en-US" dirty="0" smtClean="0">
                <a:solidFill>
                  <a:srgbClr val="00059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</a:t>
            </a:r>
            <a:r>
              <a:rPr lang="en-US" dirty="0" err="1" smtClean="0">
                <a:solidFill>
                  <a:srgbClr val="00059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Tunnelbau</a:t>
            </a:r>
            <a:r>
              <a:rPr lang="en-US" dirty="0" smtClean="0">
                <a:solidFill>
                  <a:srgbClr val="00059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, </a:t>
            </a:r>
            <a:r>
              <a:rPr lang="en-US" dirty="0" err="1" smtClean="0">
                <a:solidFill>
                  <a:srgbClr val="00059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Geoconsult</a:t>
            </a:r>
            <a:r>
              <a:rPr lang="en-US" dirty="0" smtClean="0">
                <a:solidFill>
                  <a:srgbClr val="00059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ZT, </a:t>
            </a:r>
            <a:r>
              <a:rPr lang="en-US" dirty="0" err="1" smtClean="0">
                <a:solidFill>
                  <a:srgbClr val="00059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Böhler</a:t>
            </a:r>
            <a:r>
              <a:rPr lang="en-US" dirty="0" smtClean="0">
                <a:solidFill>
                  <a:srgbClr val="00059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, </a:t>
            </a:r>
            <a:r>
              <a:rPr lang="en-US" dirty="0" err="1" smtClean="0">
                <a:solidFill>
                  <a:srgbClr val="00059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Kapsch</a:t>
            </a:r>
            <a:r>
              <a:rPr lang="en-US" dirty="0" smtClean="0">
                <a:solidFill>
                  <a:srgbClr val="00059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, </a:t>
            </a:r>
            <a:r>
              <a:rPr lang="en-US" dirty="0" err="1" smtClean="0">
                <a:solidFill>
                  <a:srgbClr val="00059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Tschann</a:t>
            </a:r>
            <a:r>
              <a:rPr lang="en-US" dirty="0" smtClean="0">
                <a:solidFill>
                  <a:srgbClr val="00059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, High Q Laser Production, H. </a:t>
            </a:r>
            <a:r>
              <a:rPr lang="en-US" dirty="0" err="1" smtClean="0">
                <a:solidFill>
                  <a:srgbClr val="00059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Paigl</a:t>
            </a:r>
            <a:r>
              <a:rPr lang="en-US" dirty="0" smtClean="0">
                <a:solidFill>
                  <a:srgbClr val="00059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</a:t>
            </a:r>
          </a:p>
          <a:p>
            <a:r>
              <a:rPr lang="en-US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Dienstleistungen</a:t>
            </a:r>
            <a:endParaRPr lang="en-US" dirty="0" smtClean="0">
              <a:effectLst>
                <a:outerShdw blurRad="38100" dist="38100" dir="2700000" algn="tl">
                  <a:srgbClr val="DDDDDD"/>
                </a:outerShdw>
              </a:effectLst>
              <a:latin typeface="Trebuchet MS" charset="0"/>
            </a:endParaRPr>
          </a:p>
          <a:p>
            <a:r>
              <a:rPr lang="en-US" dirty="0" err="1" smtClean="0">
                <a:solidFill>
                  <a:srgbClr val="00059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Beispiele</a:t>
            </a:r>
            <a:r>
              <a:rPr lang="en-US" dirty="0" smtClean="0">
                <a:solidFill>
                  <a:srgbClr val="00059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: UNIQA-</a:t>
            </a:r>
            <a:r>
              <a:rPr lang="en-US" dirty="0" err="1" smtClean="0">
                <a:solidFill>
                  <a:srgbClr val="00059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Versicherung</a:t>
            </a:r>
            <a:endParaRPr lang="en-US" dirty="0" smtClean="0">
              <a:solidFill>
                <a:srgbClr val="000597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rebuchet MS" charset="0"/>
            </a:endParaRPr>
          </a:p>
          <a:p>
            <a:r>
              <a:rPr lang="en-US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Entwicklung</a:t>
            </a: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von </a:t>
            </a:r>
            <a:r>
              <a:rPr lang="en-US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innovativen</a:t>
            </a: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Produkten</a:t>
            </a: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, Motor </a:t>
            </a:r>
            <a:r>
              <a:rPr lang="en-US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für</a:t>
            </a: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Weiterentwicklung</a:t>
            </a:r>
            <a:endParaRPr lang="en-US" dirty="0" smtClean="0">
              <a:effectLst>
                <a:outerShdw blurRad="38100" dist="38100" dir="2700000" algn="tl">
                  <a:srgbClr val="DDDDDD"/>
                </a:outerShdw>
              </a:effectLst>
              <a:latin typeface="Trebuchet MS" charset="0"/>
            </a:endParaRPr>
          </a:p>
          <a:p>
            <a:r>
              <a:rPr lang="en-US" dirty="0" err="1" smtClean="0">
                <a:solidFill>
                  <a:srgbClr val="00059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Beispiele</a:t>
            </a:r>
            <a:r>
              <a:rPr lang="en-US" dirty="0" smtClean="0">
                <a:solidFill>
                  <a:srgbClr val="00059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: Infineon,</a:t>
            </a:r>
            <a:r>
              <a:rPr lang="en-US" dirty="0" smtClean="0">
                <a:solidFill>
                  <a:srgbClr val="00059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3T Communications, ETM </a:t>
            </a:r>
            <a:r>
              <a:rPr lang="en-US" dirty="0" smtClean="0">
                <a:solidFill>
                  <a:srgbClr val="00059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(PVSS/Siemens)</a:t>
            </a:r>
          </a:p>
          <a:p>
            <a:r>
              <a:rPr lang="en-US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Technologie</a:t>
            </a: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- und </a:t>
            </a:r>
            <a:r>
              <a:rPr lang="en-US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Wissenstransfer</a:t>
            </a:r>
            <a:endParaRPr lang="en-US" dirty="0" smtClean="0">
              <a:effectLst>
                <a:outerShdw blurRad="38100" dist="38100" dir="2700000" algn="tl">
                  <a:srgbClr val="DDDDDD"/>
                </a:outerShdw>
              </a:effectLst>
              <a:latin typeface="Trebuchet MS" charset="0"/>
            </a:endParaRPr>
          </a:p>
          <a:p>
            <a:r>
              <a:rPr lang="en-US" dirty="0" err="1" smtClean="0">
                <a:solidFill>
                  <a:srgbClr val="00059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Beispiele</a:t>
            </a:r>
            <a:r>
              <a:rPr lang="en-US" dirty="0" smtClean="0">
                <a:solidFill>
                  <a:srgbClr val="00059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: </a:t>
            </a:r>
            <a:r>
              <a:rPr lang="en-US" dirty="0" err="1" smtClean="0">
                <a:solidFill>
                  <a:srgbClr val="00059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medAUSTRON</a:t>
            </a:r>
            <a:endParaRPr lang="en-US" dirty="0" smtClean="0">
              <a:solidFill>
                <a:srgbClr val="000597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rebuchet MS" charset="0"/>
            </a:endParaRPr>
          </a:p>
          <a:p>
            <a:r>
              <a:rPr lang="en-US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Zugang</a:t>
            </a: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zu</a:t>
            </a: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geistigem</a:t>
            </a: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Eigentum</a:t>
            </a: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 </a:t>
            </a:r>
          </a:p>
          <a:p>
            <a:r>
              <a:rPr lang="en-US" dirty="0" err="1" smtClean="0">
                <a:solidFill>
                  <a:srgbClr val="00059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Beispiele</a:t>
            </a:r>
            <a:r>
              <a:rPr lang="en-US" dirty="0" smtClean="0">
                <a:solidFill>
                  <a:srgbClr val="00059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: CERN Easy Access Intellectual Property</a:t>
            </a:r>
            <a:endParaRPr lang="en-US" b="0" dirty="0" smtClean="0">
              <a:solidFill>
                <a:srgbClr val="000597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rebuchet MS" charset="0"/>
            </a:endParaRPr>
          </a:p>
          <a:p>
            <a:endParaRPr lang="en-US" dirty="0" smtClean="0">
              <a:effectLst>
                <a:outerShdw blurRad="38100" dist="38100" dir="2700000" algn="tl">
                  <a:srgbClr val="DDDDDD"/>
                </a:outerShdw>
              </a:effectLst>
              <a:latin typeface="Trebuchet MS" charset="0"/>
            </a:endParaRPr>
          </a:p>
          <a:p>
            <a:endParaRPr lang="en-US" dirty="0" smtClean="0">
              <a:effectLst>
                <a:outerShdw blurRad="38100" dist="38100" dir="2700000" algn="tl">
                  <a:srgbClr val="DDDDDD"/>
                </a:outerShdw>
              </a:effectLst>
              <a:latin typeface="Trebuchet MS" charset="0"/>
            </a:endParaRPr>
          </a:p>
          <a:p>
            <a:endParaRPr lang="en-US" dirty="0">
              <a:solidFill>
                <a:srgbClr val="3333CC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rebuchet MS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87400" y="5538857"/>
            <a:ext cx="8407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59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			</a:t>
            </a:r>
            <a:r>
              <a:rPr lang="en-US" dirty="0" err="1" smtClean="0">
                <a:solidFill>
                  <a:srgbClr val="00059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Ausstellung</a:t>
            </a:r>
            <a:r>
              <a:rPr lang="en-US" dirty="0" smtClean="0">
                <a:solidFill>
                  <a:srgbClr val="00059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am CERN: </a:t>
            </a:r>
          </a:p>
          <a:p>
            <a:r>
              <a:rPr lang="en-US" dirty="0" smtClean="0">
                <a:solidFill>
                  <a:srgbClr val="B7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“Austria at CERN”</a:t>
            </a:r>
            <a:r>
              <a:rPr lang="en-US" dirty="0" smtClean="0">
                <a:solidFill>
                  <a:srgbClr val="00059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</a:t>
            </a:r>
            <a:r>
              <a:rPr lang="en-US" dirty="0" err="1" smtClean="0">
                <a:solidFill>
                  <a:srgbClr val="00059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fand</a:t>
            </a:r>
            <a:r>
              <a:rPr lang="en-US" dirty="0" smtClean="0">
                <a:solidFill>
                  <a:srgbClr val="00059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</a:t>
            </a:r>
            <a:r>
              <a:rPr lang="en-US" dirty="0" err="1" smtClean="0">
                <a:solidFill>
                  <a:srgbClr val="00059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zuletzt</a:t>
            </a:r>
            <a:r>
              <a:rPr lang="en-US" dirty="0" smtClean="0">
                <a:solidFill>
                  <a:srgbClr val="00059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</a:t>
            </a:r>
            <a:r>
              <a:rPr lang="en-US" dirty="0" err="1" smtClean="0">
                <a:solidFill>
                  <a:srgbClr val="00059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im</a:t>
            </a:r>
            <a:r>
              <a:rPr lang="en-US" dirty="0" smtClean="0">
                <a:solidFill>
                  <a:srgbClr val="00059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Nov. 1992 </a:t>
            </a:r>
            <a:r>
              <a:rPr lang="en-US" dirty="0" err="1" smtClean="0">
                <a:solidFill>
                  <a:srgbClr val="00059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mit</a:t>
            </a:r>
            <a:r>
              <a:rPr lang="en-US" dirty="0" smtClean="0">
                <a:solidFill>
                  <a:srgbClr val="00059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29 </a:t>
            </a:r>
            <a:r>
              <a:rPr lang="en-US" dirty="0" err="1" smtClean="0">
                <a:solidFill>
                  <a:srgbClr val="00059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Firmen</a:t>
            </a:r>
            <a:r>
              <a:rPr lang="en-US" dirty="0" smtClean="0">
                <a:solidFill>
                  <a:srgbClr val="00059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</a:t>
            </a:r>
            <a:r>
              <a:rPr lang="en-US" dirty="0" err="1" smtClean="0">
                <a:solidFill>
                  <a:srgbClr val="00059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statt</a:t>
            </a:r>
            <a:r>
              <a:rPr lang="en-US" dirty="0" smtClean="0">
                <a:solidFill>
                  <a:srgbClr val="00059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.</a:t>
            </a:r>
          </a:p>
        </p:txBody>
      </p:sp>
      <p:pic>
        <p:nvPicPr>
          <p:cNvPr id="9" name="Picture 8" descr="UKatCER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0500" y="3999231"/>
            <a:ext cx="2730500" cy="183006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C. - E. Wulz</a:t>
            </a:r>
            <a:endParaRPr lang="en-US" b="0" i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1785D41-113A-5F45-94CC-ADBE0C4D5383}" type="slidenum">
              <a:rPr lang="en-US"/>
              <a:pPr/>
              <a:t>13</a:t>
            </a:fld>
            <a:endParaRPr lang="en-US" b="0" i="0"/>
          </a:p>
        </p:txBody>
      </p:sp>
      <p:sp>
        <p:nvSpPr>
          <p:cNvPr id="471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Arial"/>
              </a:rPr>
              <a:t>Rückflusskoeffizienten</a:t>
            </a:r>
            <a:endParaRPr lang="en-US" dirty="0">
              <a:latin typeface="Arial"/>
            </a:endParaRPr>
          </a:p>
        </p:txBody>
      </p:sp>
      <p:pic>
        <p:nvPicPr>
          <p:cNvPr id="538627" name="Graphique 3"/>
          <p:cNvPicPr>
            <a:picLocks noChangeArrowheads="1"/>
          </p:cNvPicPr>
          <p:nvPr/>
        </p:nvPicPr>
        <p:blipFill>
          <a:blip r:embed="rId3"/>
          <a:srcRect b="-102"/>
          <a:stretch>
            <a:fillRect/>
          </a:stretch>
        </p:blipFill>
        <p:spPr bwMode="auto">
          <a:xfrm>
            <a:off x="812800" y="3213100"/>
            <a:ext cx="6426200" cy="3302000"/>
          </a:xfrm>
          <a:prstGeom prst="rect">
            <a:avLst/>
          </a:prstGeom>
          <a:noFill/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5016500" y="1003300"/>
          <a:ext cx="4114800" cy="3208020"/>
        </p:xfrm>
        <a:graphic>
          <a:graphicData uri="http://schemas.openxmlformats.org/drawingml/2006/table">
            <a:tbl>
              <a:tblPr/>
              <a:tblGrid>
                <a:gridCol w="660400"/>
                <a:gridCol w="850900"/>
                <a:gridCol w="800100"/>
                <a:gridCol w="952500"/>
                <a:gridCol w="850900"/>
              </a:tblGrid>
              <a:tr h="54736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Year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Industrial Return (Supplies)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Target (Supplies)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Industrial Return (Industrial Services)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Target (Industrial Services)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99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1,33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0,87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0,24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0,40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2001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1,23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0,89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0,31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0,40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BD90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2002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1,16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0,89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0,85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0,40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2003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0,94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0,90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0,51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0,40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BD90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2004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0,59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0,92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0,30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0,40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2005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0,30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0,93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0,29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0,40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BD90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2006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0,24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0,94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0,29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0,40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2007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0,33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0,94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0,31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0,40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BD90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2008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0,32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0,93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0,31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0,40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2009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0,32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0,92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0,40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BD90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2010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0,66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0,90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0,40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2011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0,42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0,89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0,67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BD9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0,40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BD90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2012*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0,45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0,89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0,50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0,40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800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* Provisional figures for 2012 (excluding insurance)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527050" y="930612"/>
            <a:ext cx="8324850" cy="59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“Supplies”:</a:t>
            </a:r>
          </a:p>
          <a:p>
            <a:r>
              <a:rPr lang="en-US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- well balanced (R ≥ 0,89)</a:t>
            </a:r>
          </a:p>
          <a:p>
            <a:r>
              <a:rPr lang="en-US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- poorly balanced (0,20 &lt; R &lt; 0,89)</a:t>
            </a:r>
          </a:p>
          <a:p>
            <a:r>
              <a:rPr lang="en-US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- very poorly balanced (&lt; 0,20)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“Services”: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- 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well balanced (R ≥ 0,40)</a:t>
            </a:r>
          </a:p>
          <a:p>
            <a:r>
              <a:rPr lang="en-US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- poorly balanced (R &lt; 0,40)</a:t>
            </a:r>
          </a:p>
          <a:p>
            <a:endParaRPr lang="en-US" dirty="0" smtClean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rebuchet MS" charset="0"/>
            </a:endParaRPr>
          </a:p>
          <a:p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 </a:t>
            </a:r>
          </a:p>
          <a:p>
            <a:endParaRPr lang="en-US" dirty="0" smtClean="0">
              <a:effectLst>
                <a:outerShdw blurRad="38100" dist="38100" dir="2700000" algn="tl">
                  <a:srgbClr val="DDDDDD"/>
                </a:outerShdw>
              </a:effectLst>
              <a:latin typeface="Trebuchet MS" charset="0"/>
            </a:endParaRPr>
          </a:p>
          <a:p>
            <a:endParaRPr lang="en-US" dirty="0" smtClean="0">
              <a:effectLst>
                <a:outerShdw blurRad="38100" dist="38100" dir="2700000" algn="tl">
                  <a:srgbClr val="DDDDDD"/>
                </a:outerShdw>
              </a:effectLst>
              <a:latin typeface="Trebuchet MS" charset="0"/>
            </a:endParaRPr>
          </a:p>
          <a:p>
            <a:endParaRPr lang="en-US" dirty="0" smtClean="0">
              <a:effectLst>
                <a:outerShdw blurRad="38100" dist="38100" dir="2700000" algn="tl">
                  <a:srgbClr val="DDDDDD"/>
                </a:outerShdw>
              </a:effectLst>
              <a:latin typeface="Trebuchet MS" charset="0"/>
            </a:endParaRPr>
          </a:p>
          <a:p>
            <a:endParaRPr lang="en-US" dirty="0" smtClean="0">
              <a:effectLst>
                <a:outerShdw blurRad="38100" dist="38100" dir="2700000" algn="tl">
                  <a:srgbClr val="DDDDDD"/>
                </a:outerShdw>
              </a:effectLst>
              <a:latin typeface="Trebuchet MS" charset="0"/>
            </a:endParaRPr>
          </a:p>
          <a:p>
            <a:endParaRPr lang="en-US" dirty="0" smtClean="0">
              <a:effectLst>
                <a:outerShdw blurRad="38100" dist="38100" dir="2700000" algn="tl">
                  <a:srgbClr val="DDDDDD"/>
                </a:outerShdw>
              </a:effectLst>
              <a:latin typeface="Trebuchet MS" charset="0"/>
            </a:endParaRPr>
          </a:p>
          <a:p>
            <a:endParaRPr lang="en-US" dirty="0" smtClean="0">
              <a:effectLst>
                <a:outerShdw blurRad="38100" dist="38100" dir="2700000" algn="tl">
                  <a:srgbClr val="DDDDDD"/>
                </a:outerShdw>
              </a:effectLst>
              <a:latin typeface="Trebuchet MS" charset="0"/>
            </a:endParaRPr>
          </a:p>
          <a:p>
            <a:endParaRPr lang="en-US" dirty="0" smtClean="0">
              <a:effectLst>
                <a:outerShdw blurRad="38100" dist="38100" dir="2700000" algn="tl">
                  <a:srgbClr val="DDDDDD"/>
                </a:outerShdw>
              </a:effectLst>
              <a:latin typeface="Trebuchet MS" charset="0"/>
            </a:endParaRPr>
          </a:p>
          <a:p>
            <a:endParaRPr lang="en-US" dirty="0" smtClean="0">
              <a:effectLst>
                <a:outerShdw blurRad="38100" dist="38100" dir="2700000" algn="tl">
                  <a:srgbClr val="DDDDDD"/>
                </a:outerShdw>
              </a:effectLst>
              <a:latin typeface="Trebuchet MS" charset="0"/>
            </a:endParaRPr>
          </a:p>
          <a:p>
            <a:endParaRPr lang="en-US" dirty="0" smtClean="0">
              <a:effectLst>
                <a:outerShdw blurRad="38100" dist="38100" dir="2700000" algn="tl">
                  <a:srgbClr val="DDDDDD"/>
                </a:outerShdw>
              </a:effectLst>
              <a:latin typeface="Trebuchet MS" charset="0"/>
            </a:endParaRPr>
          </a:p>
          <a:p>
            <a:endParaRPr lang="en-US" dirty="0">
              <a:solidFill>
                <a:srgbClr val="3333CC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rebuchet MS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03390" y="3711545"/>
            <a:ext cx="28120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Mittelwert</a:t>
            </a: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1993-2011</a:t>
            </a:r>
          </a:p>
          <a:p>
            <a:r>
              <a:rPr lang="en-US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Supplies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3690" y="4702145"/>
            <a:ext cx="3513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R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 bwMode="auto">
          <a:xfrm>
            <a:off x="3695700" y="4902200"/>
            <a:ext cx="266700" cy="1841500"/>
          </a:xfrm>
          <a:prstGeom prst="ellipse">
            <a:avLst/>
          </a:prstGeom>
          <a:solidFill>
            <a:srgbClr val="CCFF99">
              <a:alpha val="19000"/>
            </a:srgbClr>
          </a:solidFill>
          <a:ln w="9525" cap="flat" cmpd="sng" algn="ctr">
            <a:solidFill>
              <a:srgbClr val="B7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C. - E. Wulz</a:t>
            </a:r>
            <a:endParaRPr lang="en-US" b="0" i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1785D41-113A-5F45-94CC-ADBE0C4D5383}" type="slidenum">
              <a:rPr lang="en-US"/>
              <a:pPr/>
              <a:t>14</a:t>
            </a:fld>
            <a:endParaRPr lang="en-US" b="0" i="0"/>
          </a:p>
        </p:txBody>
      </p:sp>
      <p:sp>
        <p:nvSpPr>
          <p:cNvPr id="4710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30213"/>
            <a:ext cx="8559800" cy="476250"/>
          </a:xfrm>
        </p:spPr>
        <p:txBody>
          <a:bodyPr/>
          <a:lstStyle/>
          <a:p>
            <a:r>
              <a:rPr lang="en-US" dirty="0" err="1" smtClean="0">
                <a:latin typeface="Arial"/>
              </a:rPr>
              <a:t>Beschleunigerinvestitionen</a:t>
            </a:r>
            <a:endParaRPr lang="en-US" dirty="0">
              <a:latin typeface="Arial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755650" y="1225689"/>
            <a:ext cx="386715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- </a:t>
            </a:r>
            <a:r>
              <a:rPr lang="en-US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Energieerhöhung</a:t>
            </a: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und </a:t>
            </a:r>
            <a:r>
              <a:rPr lang="en-US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Konsolidierung</a:t>
            </a: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des LHC 2013-2014: 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13 </a:t>
            </a:r>
            <a:r>
              <a:rPr lang="en-US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TeV</a:t>
            </a: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statt</a:t>
            </a: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vorher</a:t>
            </a: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8 </a:t>
            </a:r>
            <a:r>
              <a:rPr lang="en-US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TeV</a:t>
            </a: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</a:t>
            </a:r>
          </a:p>
          <a:p>
            <a:endParaRPr lang="en-US" dirty="0" smtClean="0">
              <a:effectLst>
                <a:outerShdw blurRad="38100" dist="38100" dir="2700000" algn="tl">
                  <a:srgbClr val="DDDDDD"/>
                </a:outerShdw>
              </a:effectLst>
              <a:latin typeface="Trebuchet MS" charset="0"/>
            </a:endParaRPr>
          </a:p>
          <a:p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- </a:t>
            </a:r>
            <a:r>
              <a:rPr lang="en-US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Neubau</a:t>
            </a: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und </a:t>
            </a:r>
            <a:r>
              <a:rPr lang="en-US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Aufrüstung</a:t>
            </a: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der</a:t>
            </a: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Injektoren</a:t>
            </a: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des LHC (LINAC4 etc.)</a:t>
            </a:r>
          </a:p>
          <a:p>
            <a:endParaRPr lang="en-US" dirty="0" smtClean="0">
              <a:effectLst>
                <a:outerShdw blurRad="38100" dist="38100" dir="2700000" algn="tl">
                  <a:srgbClr val="DDDDDD"/>
                </a:outerShdw>
              </a:effectLst>
              <a:latin typeface="Trebuchet MS" charset="0"/>
            </a:endParaRPr>
          </a:p>
          <a:p>
            <a:endParaRPr lang="en-US" dirty="0" smtClean="0">
              <a:effectLst>
                <a:outerShdw blurRad="38100" dist="38100" dir="2700000" algn="tl">
                  <a:srgbClr val="DDDDDD"/>
                </a:outerShdw>
              </a:effectLst>
              <a:latin typeface="Trebuchet MS" charset="0"/>
            </a:endParaRPr>
          </a:p>
          <a:p>
            <a:endParaRPr lang="en-US" dirty="0" smtClean="0">
              <a:effectLst>
                <a:outerShdw blurRad="38100" dist="38100" dir="2700000" algn="tl">
                  <a:srgbClr val="DDDDDD"/>
                </a:outerShdw>
              </a:effectLst>
              <a:latin typeface="Trebuchet MS" charset="0"/>
            </a:endParaRPr>
          </a:p>
          <a:p>
            <a:endParaRPr lang="en-US" dirty="0" smtClean="0">
              <a:effectLst>
                <a:outerShdw blurRad="38100" dist="38100" dir="2700000" algn="tl">
                  <a:srgbClr val="DDDDDD"/>
                </a:outerShdw>
              </a:effectLst>
              <a:latin typeface="Trebuchet MS" charset="0"/>
            </a:endParaRPr>
          </a:p>
          <a:p>
            <a:endParaRPr lang="en-US" dirty="0" smtClean="0">
              <a:effectLst>
                <a:outerShdw blurRad="38100" dist="38100" dir="2700000" algn="tl">
                  <a:srgbClr val="DDDDDD"/>
                </a:outerShdw>
              </a:effectLst>
              <a:latin typeface="Trebuchet MS" charset="0"/>
            </a:endParaRPr>
          </a:p>
          <a:p>
            <a:endParaRPr lang="en-US" dirty="0" smtClean="0">
              <a:effectLst>
                <a:outerShdw blurRad="38100" dist="38100" dir="2700000" algn="tl">
                  <a:srgbClr val="DDDDDD"/>
                </a:outerShdw>
              </a:effectLst>
              <a:latin typeface="Trebuchet MS" charset="0"/>
            </a:endParaRPr>
          </a:p>
          <a:p>
            <a:endParaRPr lang="en-US" dirty="0" smtClean="0">
              <a:effectLst>
                <a:outerShdw blurRad="38100" dist="38100" dir="2700000" algn="tl">
                  <a:srgbClr val="DDDDDD"/>
                </a:outerShdw>
              </a:effectLst>
              <a:latin typeface="Trebuchet MS" charset="0"/>
            </a:endParaRPr>
          </a:p>
          <a:p>
            <a:endParaRPr lang="en-US" dirty="0" smtClean="0">
              <a:effectLst>
                <a:outerShdw blurRad="38100" dist="38100" dir="2700000" algn="tl">
                  <a:srgbClr val="DDDDDD"/>
                </a:outerShdw>
              </a:effectLst>
              <a:latin typeface="Trebuchet MS" charset="0"/>
            </a:endParaRPr>
          </a:p>
          <a:p>
            <a:endParaRPr lang="en-US" dirty="0" smtClean="0">
              <a:effectLst>
                <a:outerShdw blurRad="38100" dist="38100" dir="2700000" algn="tl">
                  <a:srgbClr val="DDDDDD"/>
                </a:outerShdw>
              </a:effectLst>
              <a:latin typeface="Trebuchet MS" charset="0"/>
            </a:endParaRPr>
          </a:p>
          <a:p>
            <a:endParaRPr lang="en-US" dirty="0">
              <a:solidFill>
                <a:srgbClr val="3333CC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rebuchet MS" charset="0"/>
            </a:endParaRPr>
          </a:p>
        </p:txBody>
      </p:sp>
      <p:pic>
        <p:nvPicPr>
          <p:cNvPr id="9" name="Picture 8" descr="LHCInterconnectionWel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7550" y="1539076"/>
            <a:ext cx="4895850" cy="3674273"/>
          </a:xfrm>
          <a:prstGeom prst="rect">
            <a:avLst/>
          </a:prstGeom>
        </p:spPr>
      </p:pic>
      <p:pic>
        <p:nvPicPr>
          <p:cNvPr id="10" name="Picture 9" descr="linac4_PIMSprototyp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3870324"/>
            <a:ext cx="3365500" cy="252412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762500" y="5564257"/>
            <a:ext cx="4673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- </a:t>
            </a:r>
            <a:r>
              <a:rPr lang="en-US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Konsolidierung</a:t>
            </a: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von </a:t>
            </a:r>
            <a:r>
              <a:rPr lang="en-US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Beschleunigern</a:t>
            </a: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(</a:t>
            </a:r>
            <a:r>
              <a:rPr lang="en-US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z.B</a:t>
            </a: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. </a:t>
            </a:r>
            <a:r>
              <a:rPr lang="en-US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Elektrik</a:t>
            </a: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des SPS) 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C. - E. Wulz</a:t>
            </a:r>
            <a:endParaRPr lang="en-US" b="0" i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1785D41-113A-5F45-94CC-ADBE0C4D5383}" type="slidenum">
              <a:rPr lang="en-US"/>
              <a:pPr/>
              <a:t>15</a:t>
            </a:fld>
            <a:endParaRPr lang="en-US" b="0" i="0"/>
          </a:p>
        </p:txBody>
      </p:sp>
      <p:sp>
        <p:nvSpPr>
          <p:cNvPr id="4710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30213"/>
            <a:ext cx="8559800" cy="476250"/>
          </a:xfrm>
        </p:spPr>
        <p:txBody>
          <a:bodyPr/>
          <a:lstStyle/>
          <a:p>
            <a:r>
              <a:rPr lang="en-US" dirty="0" err="1" smtClean="0">
                <a:latin typeface="Arial"/>
              </a:rPr>
              <a:t>Geplante</a:t>
            </a:r>
            <a:r>
              <a:rPr lang="en-US" dirty="0" smtClean="0">
                <a:latin typeface="Arial"/>
              </a:rPr>
              <a:t> </a:t>
            </a:r>
            <a:r>
              <a:rPr lang="en-US" dirty="0" err="1" smtClean="0">
                <a:latin typeface="Arial"/>
              </a:rPr>
              <a:t>Beschleunigerprojekte</a:t>
            </a:r>
            <a:endParaRPr lang="en-US" dirty="0">
              <a:latin typeface="Arial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946150" y="2505412"/>
            <a:ext cx="832485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- </a:t>
            </a:r>
            <a:r>
              <a:rPr 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HL-LHC (High Luminosity LHC)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 </a:t>
            </a:r>
            <a:r>
              <a:rPr lang="en-US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Erhöhung</a:t>
            </a: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der</a:t>
            </a: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Intensität</a:t>
            </a: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um </a:t>
            </a:r>
            <a:r>
              <a:rPr lang="en-US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Faktor</a:t>
            </a: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10 </a:t>
            </a:r>
            <a:r>
              <a:rPr lang="en-US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ab</a:t>
            </a: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ca. 2020.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 Innovative </a:t>
            </a:r>
            <a:r>
              <a:rPr lang="en-US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Technologien</a:t>
            </a: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nötig</a:t>
            </a: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(</a:t>
            </a:r>
            <a:r>
              <a:rPr lang="en-US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z.B</a:t>
            </a: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. </a:t>
            </a:r>
            <a:r>
              <a:rPr lang="en-US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Supraleitung</a:t>
            </a: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).</a:t>
            </a:r>
          </a:p>
          <a:p>
            <a:endParaRPr lang="en-US" dirty="0" smtClean="0">
              <a:effectLst>
                <a:outerShdw blurRad="38100" dist="38100" dir="2700000" algn="tl">
                  <a:srgbClr val="DDDDDD"/>
                </a:outerShdw>
              </a:effectLst>
              <a:latin typeface="Trebuchet MS" charset="0"/>
            </a:endParaRPr>
          </a:p>
          <a:p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- </a:t>
            </a:r>
            <a:r>
              <a:rPr 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Linear Collider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 </a:t>
            </a:r>
            <a:r>
              <a:rPr lang="en-US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Neuer</a:t>
            </a: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Beschleuniger</a:t>
            </a: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, in </a:t>
            </a:r>
            <a:r>
              <a:rPr lang="en-US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Planung</a:t>
            </a: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. </a:t>
            </a:r>
            <a:r>
              <a:rPr lang="en-US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Entwicklung</a:t>
            </a: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von </a:t>
            </a:r>
            <a:r>
              <a:rPr lang="en-US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Prototypen</a:t>
            </a: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. </a:t>
            </a:r>
          </a:p>
          <a:p>
            <a:endParaRPr lang="en-US" dirty="0" smtClean="0">
              <a:effectLst>
                <a:outerShdw blurRad="38100" dist="38100" dir="2700000" algn="tl">
                  <a:srgbClr val="DDDDDD"/>
                </a:outerShdw>
              </a:effectLst>
              <a:latin typeface="Trebuchet MS" charset="0"/>
            </a:endParaRPr>
          </a:p>
          <a:p>
            <a:endParaRPr lang="en-US" dirty="0" smtClean="0">
              <a:effectLst>
                <a:outerShdw blurRad="38100" dist="38100" dir="2700000" algn="tl">
                  <a:srgbClr val="DDDDDD"/>
                </a:outerShdw>
              </a:effectLst>
              <a:latin typeface="Trebuchet MS" charset="0"/>
            </a:endParaRPr>
          </a:p>
          <a:p>
            <a:endParaRPr lang="en-US" dirty="0" smtClean="0">
              <a:effectLst>
                <a:outerShdw blurRad="38100" dist="38100" dir="2700000" algn="tl">
                  <a:srgbClr val="DDDDDD"/>
                </a:outerShdw>
              </a:effectLst>
              <a:latin typeface="Trebuchet MS" charset="0"/>
            </a:endParaRPr>
          </a:p>
          <a:p>
            <a:endParaRPr lang="en-US" dirty="0" smtClean="0">
              <a:effectLst>
                <a:outerShdw blurRad="38100" dist="38100" dir="2700000" algn="tl">
                  <a:srgbClr val="DDDDDD"/>
                </a:outerShdw>
              </a:effectLst>
              <a:latin typeface="Trebuchet MS" charset="0"/>
            </a:endParaRPr>
          </a:p>
          <a:p>
            <a:endParaRPr lang="en-US" dirty="0" smtClean="0">
              <a:effectLst>
                <a:outerShdw blurRad="38100" dist="38100" dir="2700000" algn="tl">
                  <a:srgbClr val="DDDDDD"/>
                </a:outerShdw>
              </a:effectLst>
              <a:latin typeface="Trebuchet MS" charset="0"/>
            </a:endParaRPr>
          </a:p>
          <a:p>
            <a:endParaRPr lang="en-US" dirty="0" smtClean="0">
              <a:effectLst>
                <a:outerShdw blurRad="38100" dist="38100" dir="2700000" algn="tl">
                  <a:srgbClr val="DDDDDD"/>
                </a:outerShdw>
              </a:effectLst>
              <a:latin typeface="Trebuchet MS" charset="0"/>
            </a:endParaRPr>
          </a:p>
          <a:p>
            <a:endParaRPr lang="en-US" dirty="0" smtClean="0">
              <a:effectLst>
                <a:outerShdw blurRad="38100" dist="38100" dir="2700000" algn="tl">
                  <a:srgbClr val="DDDDDD"/>
                </a:outerShdw>
              </a:effectLst>
              <a:latin typeface="Trebuchet MS" charset="0"/>
            </a:endParaRPr>
          </a:p>
          <a:p>
            <a:endParaRPr lang="en-US" dirty="0" smtClean="0">
              <a:effectLst>
                <a:outerShdw blurRad="38100" dist="38100" dir="2700000" algn="tl">
                  <a:srgbClr val="DDDDDD"/>
                </a:outerShdw>
              </a:effectLst>
              <a:latin typeface="Trebuchet MS" charset="0"/>
            </a:endParaRPr>
          </a:p>
          <a:p>
            <a:endParaRPr lang="en-US" dirty="0" smtClean="0">
              <a:effectLst>
                <a:outerShdw blurRad="38100" dist="38100" dir="2700000" algn="tl">
                  <a:srgbClr val="DDDDDD"/>
                </a:outerShdw>
              </a:effectLst>
              <a:latin typeface="Trebuchet MS" charset="0"/>
            </a:endParaRPr>
          </a:p>
          <a:p>
            <a:endParaRPr lang="en-US" dirty="0">
              <a:solidFill>
                <a:srgbClr val="3333CC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rebuchet MS" charset="0"/>
            </a:endParaRPr>
          </a:p>
        </p:txBody>
      </p:sp>
      <p:pic>
        <p:nvPicPr>
          <p:cNvPr id="12" name="Picture 11" descr="Banner_75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099922"/>
            <a:ext cx="7315200" cy="1355750"/>
          </a:xfrm>
          <a:prstGeom prst="rect">
            <a:avLst/>
          </a:prstGeom>
        </p:spPr>
      </p:pic>
      <p:pic>
        <p:nvPicPr>
          <p:cNvPr id="13" name="Picture 12" descr="HiLumi-log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5415" y="2679700"/>
            <a:ext cx="1992249" cy="960120"/>
          </a:xfrm>
          <a:prstGeom prst="rect">
            <a:avLst/>
          </a:prstGeom>
        </p:spPr>
      </p:pic>
      <p:pic>
        <p:nvPicPr>
          <p:cNvPr id="14" name="Picture 13" descr="65041_wl_91415v00_ilc_fig1_wl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9200" y="4445000"/>
            <a:ext cx="4699000" cy="212394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20120827_01_pixel_phase1_0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6227" y="2578100"/>
            <a:ext cx="2780507" cy="1968500"/>
          </a:xfrm>
          <a:prstGeom prst="rect">
            <a:avLst/>
          </a:prstGeom>
        </p:spPr>
      </p:pic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C. - E. Wulz</a:t>
            </a:r>
            <a:endParaRPr lang="en-US" b="0" i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1785D41-113A-5F45-94CC-ADBE0C4D5383}" type="slidenum">
              <a:rPr lang="en-US"/>
              <a:pPr/>
              <a:t>16</a:t>
            </a:fld>
            <a:endParaRPr lang="en-US" b="0" i="0"/>
          </a:p>
        </p:txBody>
      </p:sp>
      <p:sp>
        <p:nvSpPr>
          <p:cNvPr id="471042" name="Rectangle 2"/>
          <p:cNvSpPr>
            <a:spLocks noGrp="1" noChangeArrowheads="1"/>
          </p:cNvSpPr>
          <p:nvPr>
            <p:ph type="title"/>
          </p:nvPr>
        </p:nvSpPr>
        <p:spPr>
          <a:xfrm>
            <a:off x="-571500" y="354013"/>
            <a:ext cx="8559800" cy="476250"/>
          </a:xfrm>
        </p:spPr>
        <p:txBody>
          <a:bodyPr/>
          <a:lstStyle/>
          <a:p>
            <a:r>
              <a:rPr lang="en-US" dirty="0" smtClean="0">
                <a:latin typeface="Arial"/>
              </a:rPr>
              <a:t>Upgrade von ATLAS und CMS</a:t>
            </a:r>
            <a:endParaRPr lang="en-US" dirty="0">
              <a:latin typeface="Arial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603250" y="1032212"/>
            <a:ext cx="8324850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B7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Phase I (</a:t>
            </a:r>
            <a:r>
              <a:rPr lang="en-US" dirty="0" err="1" smtClean="0">
                <a:solidFill>
                  <a:srgbClr val="B7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vor</a:t>
            </a:r>
            <a:r>
              <a:rPr lang="en-US" dirty="0" smtClean="0">
                <a:solidFill>
                  <a:srgbClr val="B7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2020):</a:t>
            </a:r>
          </a:p>
          <a:p>
            <a:endParaRPr lang="en-US" dirty="0" smtClean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rebuchet MS" charset="0"/>
            </a:endParaRPr>
          </a:p>
          <a:p>
            <a:r>
              <a:rPr 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ATLAS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 </a:t>
            </a:r>
            <a:r>
              <a:rPr lang="en-US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Myondetektoren</a:t>
            </a:r>
            <a:endParaRPr lang="en-US" dirty="0" smtClean="0">
              <a:effectLst>
                <a:outerShdw blurRad="38100" dist="38100" dir="2700000" algn="tl">
                  <a:srgbClr val="DDDDDD"/>
                </a:outerShdw>
              </a:effectLst>
              <a:latin typeface="Trebuchet MS" charset="0"/>
            </a:endParaRPr>
          </a:p>
          <a:p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 Trigger und </a:t>
            </a:r>
            <a:r>
              <a:rPr lang="en-US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Datenakquisitionssystem</a:t>
            </a:r>
            <a:endParaRPr lang="en-US" dirty="0" smtClean="0">
              <a:effectLst>
                <a:outerShdw blurRad="38100" dist="38100" dir="2700000" algn="tl">
                  <a:srgbClr val="DDDDDD"/>
                </a:outerShdw>
              </a:effectLst>
              <a:latin typeface="Trebuchet MS" charset="0"/>
            </a:endParaRPr>
          </a:p>
          <a:p>
            <a:endParaRPr lang="en-US" dirty="0" smtClean="0">
              <a:effectLst>
                <a:outerShdw blurRad="38100" dist="38100" dir="2700000" algn="tl">
                  <a:srgbClr val="DDDDDD"/>
                </a:outerShdw>
              </a:effectLst>
              <a:latin typeface="Trebuchet MS" charset="0"/>
            </a:endParaRPr>
          </a:p>
          <a:p>
            <a:endParaRPr lang="en-US" dirty="0" smtClean="0">
              <a:effectLst>
                <a:outerShdw blurRad="38100" dist="38100" dir="2700000" algn="tl">
                  <a:srgbClr val="DDDDDD"/>
                </a:outerShdw>
              </a:effectLst>
              <a:latin typeface="Trebuchet MS" charset="0"/>
            </a:endParaRPr>
          </a:p>
          <a:p>
            <a:r>
              <a:rPr 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CMS</a:t>
            </a:r>
          </a:p>
          <a:p>
            <a:r>
              <a:rPr 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 </a:t>
            </a:r>
            <a:r>
              <a:rPr lang="en-US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Pixeldetektor</a:t>
            </a:r>
            <a:endParaRPr lang="en-US" dirty="0" smtClean="0">
              <a:effectLst>
                <a:outerShdw blurRad="38100" dist="38100" dir="2700000" algn="tl">
                  <a:srgbClr val="DDDDDD"/>
                </a:outerShdw>
              </a:effectLst>
              <a:latin typeface="Trebuchet MS" charset="0"/>
            </a:endParaRPr>
          </a:p>
          <a:p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 </a:t>
            </a:r>
            <a:r>
              <a:rPr lang="en-US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Hadronkalorimeter</a:t>
            </a:r>
            <a:endParaRPr lang="en-US" dirty="0" smtClean="0">
              <a:effectLst>
                <a:outerShdw blurRad="38100" dist="38100" dir="2700000" algn="tl">
                  <a:srgbClr val="DDDDDD"/>
                </a:outerShdw>
              </a:effectLst>
              <a:latin typeface="Trebuchet MS" charset="0"/>
            </a:endParaRPr>
          </a:p>
          <a:p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 Trigger und </a:t>
            </a:r>
            <a:r>
              <a:rPr lang="en-US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Datenakquisitionssystem</a:t>
            </a:r>
            <a:endParaRPr lang="en-US" dirty="0" smtClean="0">
              <a:effectLst>
                <a:outerShdw blurRad="38100" dist="38100" dir="2700000" algn="tl">
                  <a:srgbClr val="DDDDDD"/>
                </a:outerShdw>
              </a:effectLst>
              <a:latin typeface="Trebuchet MS" charset="0"/>
            </a:endParaRPr>
          </a:p>
          <a:p>
            <a:endParaRPr lang="en-US" dirty="0" smtClean="0">
              <a:effectLst>
                <a:outerShdw blurRad="38100" dist="38100" dir="2700000" algn="tl">
                  <a:srgbClr val="DDDDDD"/>
                </a:outerShdw>
              </a:effectLst>
              <a:latin typeface="Trebuchet MS" charset="0"/>
            </a:endParaRPr>
          </a:p>
          <a:p>
            <a:r>
              <a:rPr lang="en-US" dirty="0" smtClean="0">
                <a:solidFill>
                  <a:srgbClr val="B7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Phase II:</a:t>
            </a:r>
          </a:p>
          <a:p>
            <a:endParaRPr lang="en-US" dirty="0" smtClean="0">
              <a:effectLst>
                <a:outerShdw blurRad="38100" dist="38100" dir="2700000" algn="tl">
                  <a:srgbClr val="DDDDDD"/>
                </a:outerShdw>
              </a:effectLst>
              <a:latin typeface="Trebuchet MS" charset="0"/>
            </a:endParaRPr>
          </a:p>
          <a:p>
            <a:r>
              <a:rPr lang="en-US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Silizium-Spurendetektoren</a:t>
            </a: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etc.</a:t>
            </a:r>
            <a:endParaRPr lang="en-US" dirty="0">
              <a:solidFill>
                <a:srgbClr val="3333CC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rebuchet MS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0744" y="414473"/>
            <a:ext cx="2593756" cy="1947728"/>
          </a:xfrm>
          <a:prstGeom prst="rect">
            <a:avLst/>
          </a:prstGeom>
        </p:spPr>
      </p:pic>
      <p:pic>
        <p:nvPicPr>
          <p:cNvPr id="11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31123" y="4711700"/>
            <a:ext cx="2804913" cy="187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IMGP6347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16701" y="2567177"/>
            <a:ext cx="2755899" cy="2066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 descr="Virtex7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14773" y="5092700"/>
            <a:ext cx="2106273" cy="130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C. - E. Wulz</a:t>
            </a:r>
            <a:endParaRPr lang="en-US" b="0" i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4A3157-E1F3-884B-9703-839392618F15}" type="slidenum">
              <a:rPr lang="en-US" smtClean="0"/>
              <a:pPr/>
              <a:t>17</a:t>
            </a:fld>
            <a:endParaRPr lang="en-US" b="0" i="0"/>
          </a:p>
        </p:txBody>
      </p:sp>
      <p:pic>
        <p:nvPicPr>
          <p:cNvPr id="6" name="Bild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2556" y="1994768"/>
            <a:ext cx="2057378" cy="5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Bild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2356" y="1550640"/>
            <a:ext cx="2087999" cy="9272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8136" y="2680940"/>
            <a:ext cx="901612" cy="9001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1336" y="2676128"/>
            <a:ext cx="899999" cy="899999"/>
          </a:xfrm>
          <a:prstGeom prst="rect">
            <a:avLst/>
          </a:prstGeom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482600" y="392113"/>
            <a:ext cx="9626600" cy="476250"/>
          </a:xfrm>
        </p:spPr>
        <p:txBody>
          <a:bodyPr/>
          <a:lstStyle/>
          <a:p>
            <a:pPr algn="l"/>
            <a:r>
              <a:rPr lang="en-US" dirty="0" err="1" smtClean="0">
                <a:latin typeface="Arial"/>
              </a:rPr>
              <a:t>Zusammenarbeit</a:t>
            </a:r>
            <a:r>
              <a:rPr lang="en-US" dirty="0" smtClean="0">
                <a:latin typeface="Arial"/>
              </a:rPr>
              <a:t> </a:t>
            </a:r>
            <a:r>
              <a:rPr lang="en-US" dirty="0" err="1" smtClean="0">
                <a:latin typeface="Arial"/>
              </a:rPr>
              <a:t>Industrie</a:t>
            </a:r>
            <a:r>
              <a:rPr lang="en-US" dirty="0" smtClean="0">
                <a:latin typeface="Arial"/>
              </a:rPr>
              <a:t> – </a:t>
            </a:r>
            <a:r>
              <a:rPr lang="en-US" dirty="0" err="1" smtClean="0">
                <a:latin typeface="Arial"/>
              </a:rPr>
              <a:t>Physikinstitut</a:t>
            </a:r>
            <a:r>
              <a:rPr lang="en-US" dirty="0" smtClean="0">
                <a:latin typeface="Arial"/>
              </a:rPr>
              <a:t/>
            </a:r>
            <a:br>
              <a:rPr lang="en-US" dirty="0" smtClean="0">
                <a:latin typeface="Arial"/>
              </a:rPr>
            </a:br>
            <a:r>
              <a:rPr lang="en-US" sz="1400" dirty="0" smtClean="0">
                <a:latin typeface="Arial"/>
              </a:rPr>
              <a:t/>
            </a:r>
            <a:br>
              <a:rPr lang="en-US" sz="1400" dirty="0" smtClean="0">
                <a:latin typeface="Arial"/>
              </a:rPr>
            </a:br>
            <a:r>
              <a:rPr lang="en-US" sz="1400" dirty="0" smtClean="0">
                <a:latin typeface="Arial"/>
              </a:rPr>
              <a:t>  </a:t>
            </a:r>
            <a:r>
              <a:rPr lang="en-US" dirty="0" smtClean="0">
                <a:latin typeface="Arial"/>
              </a:rPr>
              <a:t>      </a:t>
            </a:r>
            <a:r>
              <a:rPr lang="en-US" sz="2400" dirty="0" err="1" smtClean="0">
                <a:solidFill>
                  <a:srgbClr val="B70000"/>
                </a:solidFill>
                <a:latin typeface="Arial"/>
              </a:rPr>
              <a:t>Entwicklung</a:t>
            </a:r>
            <a:r>
              <a:rPr lang="en-US" sz="2400" dirty="0" smtClean="0">
                <a:solidFill>
                  <a:srgbClr val="B70000"/>
                </a:solidFill>
                <a:latin typeface="Arial"/>
              </a:rPr>
              <a:t> und </a:t>
            </a:r>
            <a:r>
              <a:rPr lang="en-US" sz="2400" dirty="0" err="1" smtClean="0">
                <a:solidFill>
                  <a:srgbClr val="B70000"/>
                </a:solidFill>
                <a:latin typeface="Arial"/>
              </a:rPr>
              <a:t>Herstellung</a:t>
            </a:r>
            <a:r>
              <a:rPr lang="en-US" sz="2400" dirty="0" smtClean="0">
                <a:solidFill>
                  <a:srgbClr val="B70000"/>
                </a:solidFill>
                <a:latin typeface="Arial"/>
              </a:rPr>
              <a:t> von </a:t>
            </a:r>
            <a:r>
              <a:rPr lang="en-US" sz="2400" dirty="0" err="1" smtClean="0">
                <a:solidFill>
                  <a:srgbClr val="B70000"/>
                </a:solidFill>
                <a:latin typeface="Arial"/>
              </a:rPr>
              <a:t>Halbleiterdetektoren</a:t>
            </a:r>
            <a:endParaRPr lang="en-US" sz="2400" dirty="0">
              <a:solidFill>
                <a:srgbClr val="B70000"/>
              </a:solidFill>
              <a:latin typeface="Arial"/>
            </a:endParaRPr>
          </a:p>
        </p:txBody>
      </p:sp>
      <p:pic>
        <p:nvPicPr>
          <p:cNvPr id="11" name="Bild 9"/>
          <p:cNvPicPr>
            <a:picLocks noChangeAspect="1"/>
          </p:cNvPicPr>
          <p:nvPr/>
        </p:nvPicPr>
        <p:blipFill rotWithShape="1">
          <a:blip r:embed="rId6"/>
          <a:srcRect t="15167" b="18899"/>
          <a:stretch/>
        </p:blipFill>
        <p:spPr>
          <a:xfrm>
            <a:off x="5133086" y="4303619"/>
            <a:ext cx="4417314" cy="2184962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444500" y="1717675"/>
            <a:ext cx="4787900" cy="475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47500" lnSpcReduction="20000"/>
          </a:bodyPr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0061A0"/>
                </a:solidFill>
                <a:effectLst/>
                <a:uLnTx/>
                <a:uFillTx/>
                <a:latin typeface="+mn-lt"/>
                <a:ea typeface="+mn-ea"/>
                <a:cs typeface="ＭＳ Ｐゴシック" charset="0"/>
              </a:rPr>
              <a:t>Ausgangslage</a:t>
            </a:r>
          </a:p>
          <a:p>
            <a:pPr marL="342900" marR="0" lvl="0" indent="-342900" algn="l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AT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0061A0"/>
                </a:solidFill>
                <a:effectLst/>
                <a:uLnTx/>
                <a:uFillTx/>
                <a:latin typeface="+mn-lt"/>
                <a:ea typeface="+mn-ea"/>
                <a:cs typeface="ＭＳ Ｐゴシック" charset="0"/>
              </a:rPr>
              <a:t>Halbleiterdetektoren</a:t>
            </a:r>
            <a:r>
              <a:rPr kumimoji="0" lang="de-AT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61A0"/>
                </a:solidFill>
                <a:effectLst/>
                <a:uLnTx/>
                <a:uFillTx/>
                <a:latin typeface="+mn-lt"/>
                <a:ea typeface="+mn-ea"/>
                <a:cs typeface="ＭＳ Ｐゴシック" charset="0"/>
              </a:rPr>
              <a:t> </a:t>
            </a:r>
            <a:r>
              <a:rPr kumimoji="0" lang="de-AT" sz="3000" b="0" i="1" u="none" strike="noStrike" kern="0" cap="none" spc="0" normalizeH="0" baseline="0" noProof="0" dirty="0" smtClean="0">
                <a:ln>
                  <a:noFill/>
                </a:ln>
                <a:solidFill>
                  <a:srgbClr val="0061A0"/>
                </a:solidFill>
                <a:effectLst/>
                <a:uLnTx/>
                <a:uFillTx/>
                <a:latin typeface="+mn-lt"/>
                <a:ea typeface="+mn-ea"/>
                <a:cs typeface="ＭＳ Ｐゴシック" charset="0"/>
              </a:rPr>
              <a:t>(Sensoren für ionisierende Teilchen)</a:t>
            </a:r>
            <a:r>
              <a:rPr kumimoji="0" lang="de-AT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61A0"/>
                </a:solidFill>
                <a:effectLst/>
                <a:uLnTx/>
                <a:uFillTx/>
                <a:latin typeface="+mn-lt"/>
                <a:ea typeface="+mn-ea"/>
                <a:cs typeface="ＭＳ Ｐゴシック" charset="0"/>
              </a:rPr>
              <a:t> werden in einem </a:t>
            </a:r>
            <a:r>
              <a:rPr kumimoji="0" lang="de-AT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0061A0"/>
                </a:solidFill>
                <a:effectLst/>
                <a:uLnTx/>
                <a:uFillTx/>
                <a:latin typeface="+mn-lt"/>
                <a:ea typeface="+mn-ea"/>
                <a:cs typeface="ＭＳ Ｐゴシック" charset="0"/>
              </a:rPr>
              <a:t>ähnlichen Verfahren </a:t>
            </a:r>
            <a:r>
              <a:rPr kumimoji="0" lang="de-AT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61A0"/>
                </a:solidFill>
                <a:effectLst/>
                <a:uLnTx/>
                <a:uFillTx/>
                <a:latin typeface="+mn-lt"/>
                <a:ea typeface="+mn-ea"/>
                <a:cs typeface="ＭＳ Ｐゴシック" charset="0"/>
              </a:rPr>
              <a:t>hergestellt wie klassische Halbleiterbauelemente</a:t>
            </a:r>
          </a:p>
          <a:p>
            <a:pPr marL="342900" marR="0" lvl="0" indent="-342900" algn="l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AT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61A0"/>
                </a:solidFill>
                <a:effectLst/>
                <a:uLnTx/>
                <a:uFillTx/>
                <a:latin typeface="+mn-lt"/>
                <a:ea typeface="+mn-ea"/>
                <a:cs typeface="ＭＳ Ｐゴシック" charset="0"/>
              </a:rPr>
              <a:t>Einige Unterschiede machen die </a:t>
            </a:r>
            <a:r>
              <a:rPr kumimoji="0" lang="de-AT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0061A0"/>
                </a:solidFill>
                <a:effectLst/>
                <a:uLnTx/>
                <a:uFillTx/>
                <a:latin typeface="+mn-lt"/>
                <a:ea typeface="+mn-ea"/>
                <a:cs typeface="ＭＳ Ｐゴシック" charset="0"/>
              </a:rPr>
              <a:t>Herstellung sehr schwierig </a:t>
            </a:r>
            <a:r>
              <a:rPr kumimoji="0" lang="de-AT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61A0"/>
                </a:solidFill>
                <a:effectLst/>
                <a:uLnTx/>
                <a:uFillTx/>
                <a:latin typeface="+mn-lt"/>
                <a:ea typeface="+mn-ea"/>
                <a:cs typeface="ＭＳ Ｐゴシック" charset="0"/>
              </a:rPr>
              <a:t>für kommerzielle Erzeuger</a:t>
            </a:r>
          </a:p>
          <a:p>
            <a:pPr marL="342900" lvl="0" indent="-342900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kumimoji="0" lang="de-AT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61A0"/>
                </a:solidFill>
                <a:effectLst/>
                <a:uLnTx/>
                <a:uFillTx/>
                <a:latin typeface="+mn-lt"/>
                <a:ea typeface="+mn-ea"/>
                <a:cs typeface="ＭＳ Ｐゴシック" charset="0"/>
              </a:rPr>
              <a:t>Markt ist dominiert durch einige sehr </a:t>
            </a:r>
            <a:r>
              <a:rPr kumimoji="0" lang="de-AT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0061A0"/>
                </a:solidFill>
                <a:effectLst/>
                <a:uLnTx/>
                <a:uFillTx/>
                <a:latin typeface="+mn-lt"/>
                <a:ea typeface="+mn-ea"/>
                <a:cs typeface="ＭＳ Ｐゴシック" charset="0"/>
              </a:rPr>
              <a:t>kleine spezialisierte </a:t>
            </a:r>
            <a:r>
              <a:rPr kumimoji="0" lang="de-AT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61A0"/>
                </a:solidFill>
                <a:effectLst/>
                <a:uLnTx/>
                <a:uFillTx/>
                <a:latin typeface="+mn-lt"/>
                <a:ea typeface="+mn-ea"/>
                <a:cs typeface="ＭＳ Ｐゴシック" charset="0"/>
              </a:rPr>
              <a:t>und einem </a:t>
            </a:r>
            <a:r>
              <a:rPr kumimoji="0" lang="de-AT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0061A0"/>
                </a:solidFill>
                <a:effectLst/>
                <a:uLnTx/>
                <a:uFillTx/>
                <a:latin typeface="+mn-lt"/>
                <a:ea typeface="+mn-ea"/>
                <a:cs typeface="ＭＳ Ｐゴシック" charset="0"/>
              </a:rPr>
              <a:t>einzigen Hersteller </a:t>
            </a:r>
            <a:r>
              <a:rPr kumimoji="0" lang="de-AT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61A0"/>
                </a:solidFill>
                <a:effectLst/>
                <a:uLnTx/>
                <a:uFillTx/>
                <a:latin typeface="+mn-lt"/>
                <a:ea typeface="+mn-ea"/>
                <a:cs typeface="ＭＳ Ｐゴシック" charset="0"/>
              </a:rPr>
              <a:t>der auch Großserien (</a:t>
            </a:r>
            <a:r>
              <a:rPr lang="de-AT" sz="3000" b="0" kern="0" dirty="0" smtClean="0">
                <a:solidFill>
                  <a:srgbClr val="0061A0"/>
                </a:solidFill>
                <a:cs typeface="ＭＳ Ｐゴシック" charset="0"/>
              </a:rPr>
              <a:t>&gt;</a:t>
            </a:r>
            <a:r>
              <a:rPr kumimoji="0" lang="de-AT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61A0"/>
                </a:solidFill>
                <a:effectLst/>
                <a:uLnTx/>
                <a:uFillTx/>
                <a:latin typeface="+mn-lt"/>
                <a:ea typeface="+mn-ea"/>
                <a:cs typeface="ＭＳ Ｐゴシック" charset="0"/>
              </a:rPr>
              <a:t>1000 Stück/Jahr) liefern kann</a:t>
            </a:r>
            <a:br>
              <a:rPr kumimoji="0" lang="de-AT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61A0"/>
                </a:solidFill>
                <a:effectLst/>
                <a:uLnTx/>
                <a:uFillTx/>
                <a:latin typeface="+mn-lt"/>
                <a:ea typeface="+mn-ea"/>
                <a:cs typeface="ＭＳ Ｐゴシック" charset="0"/>
              </a:rPr>
            </a:br>
            <a:endParaRPr kumimoji="0" lang="de-AT" sz="3000" b="0" i="0" u="none" strike="noStrike" kern="0" cap="none" spc="0" normalizeH="0" baseline="0" noProof="0" dirty="0" smtClean="0">
              <a:ln>
                <a:noFill/>
              </a:ln>
              <a:solidFill>
                <a:srgbClr val="0061A0"/>
              </a:solidFill>
              <a:effectLst/>
              <a:uLnTx/>
              <a:uFillTx/>
              <a:latin typeface="+mn-lt"/>
              <a:ea typeface="+mn-ea"/>
              <a:cs typeface="ＭＳ Ｐゴシック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0061A0"/>
                </a:solidFill>
                <a:effectLst/>
                <a:uLnTx/>
                <a:uFillTx/>
                <a:latin typeface="+mn-lt"/>
                <a:ea typeface="+mn-ea"/>
                <a:cs typeface="ＭＳ Ｐゴシック" charset="0"/>
              </a:rPr>
              <a:t>Wichtig für eine Zusammenarbeit</a:t>
            </a:r>
          </a:p>
          <a:p>
            <a:pPr marL="342900" marR="0" lvl="0" indent="-342900" algn="l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AT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61A0"/>
                </a:solidFill>
                <a:effectLst/>
                <a:uLnTx/>
                <a:uFillTx/>
                <a:latin typeface="+mn-lt"/>
                <a:ea typeface="+mn-ea"/>
                <a:cs typeface="ＭＳ Ｐゴシック" charset="0"/>
              </a:rPr>
              <a:t>Bereitschaft auch </a:t>
            </a:r>
            <a:r>
              <a:rPr kumimoji="0" lang="de-AT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0061A0"/>
                </a:solidFill>
                <a:effectLst/>
                <a:uLnTx/>
                <a:uFillTx/>
                <a:latin typeface="+mn-lt"/>
                <a:ea typeface="+mn-ea"/>
                <a:cs typeface="ＭＳ Ｐゴシック" charset="0"/>
              </a:rPr>
              <a:t>unkonventionelle Produkte </a:t>
            </a:r>
            <a:r>
              <a:rPr kumimoji="0" lang="de-AT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61A0"/>
                </a:solidFill>
                <a:effectLst/>
                <a:uLnTx/>
                <a:uFillTx/>
                <a:latin typeface="+mn-lt"/>
                <a:ea typeface="+mn-ea"/>
                <a:cs typeface="ＭＳ Ｐゴシック" charset="0"/>
              </a:rPr>
              <a:t>zu erzeugen</a:t>
            </a:r>
          </a:p>
          <a:p>
            <a:pPr marL="342900" marR="0" lvl="0" indent="-342900" algn="l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AT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0061A0"/>
                </a:solidFill>
                <a:effectLst/>
                <a:uLnTx/>
                <a:uFillTx/>
                <a:latin typeface="+mn-lt"/>
                <a:ea typeface="+mn-ea"/>
                <a:cs typeface="ＭＳ Ｐゴシック" charset="0"/>
              </a:rPr>
              <a:t>Offene Diskussion </a:t>
            </a:r>
            <a:r>
              <a:rPr kumimoji="0" lang="de-AT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61A0"/>
                </a:solidFill>
                <a:effectLst/>
                <a:uLnTx/>
                <a:uFillTx/>
                <a:latin typeface="+mn-lt"/>
                <a:ea typeface="+mn-ea"/>
                <a:cs typeface="ＭＳ Ｐゴシック" charset="0"/>
              </a:rPr>
              <a:t>zwischen involvierten Ingenieure der Firma und den Wissenschaftlern</a:t>
            </a: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0061A0"/>
                </a:solidFill>
                <a:effectLst/>
                <a:uLnTx/>
                <a:uFillTx/>
                <a:latin typeface="+mn-lt"/>
                <a:ea typeface="+mn-ea"/>
                <a:cs typeface="ＭＳ Ｐゴシック" charset="0"/>
              </a:rPr>
              <a:t/>
            </a:r>
            <a:br>
              <a:rPr kumimoji="0" lang="de-AT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0061A0"/>
                </a:solidFill>
                <a:effectLst/>
                <a:uLnTx/>
                <a:uFillTx/>
                <a:latin typeface="+mn-lt"/>
                <a:ea typeface="+mn-ea"/>
                <a:cs typeface="ＭＳ Ｐゴシック" charset="0"/>
              </a:rPr>
            </a:br>
            <a:r>
              <a:rPr kumimoji="0" lang="de-AT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0061A0"/>
                </a:solidFill>
                <a:effectLst/>
                <a:uLnTx/>
                <a:uFillTx/>
                <a:latin typeface="+mn-lt"/>
                <a:ea typeface="+mn-ea"/>
                <a:cs typeface="ＭＳ Ｐゴシック" charset="0"/>
              </a:rPr>
              <a:t>Vorteile für die Firma</a:t>
            </a:r>
          </a:p>
          <a:p>
            <a:pPr marL="342900" marR="0" lvl="0" indent="-342900" algn="l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AT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61A0"/>
                </a:solidFill>
                <a:effectLst/>
                <a:uLnTx/>
                <a:uFillTx/>
                <a:latin typeface="+mn-lt"/>
                <a:ea typeface="+mn-ea"/>
                <a:cs typeface="ＭＳ Ｐゴシック" charset="0"/>
              </a:rPr>
              <a:t>Profitiert vom </a:t>
            </a:r>
            <a:r>
              <a:rPr kumimoji="0" lang="de-AT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0061A0"/>
                </a:solidFill>
                <a:effectLst/>
                <a:uLnTx/>
                <a:uFillTx/>
                <a:latin typeface="+mn-lt"/>
                <a:ea typeface="+mn-ea"/>
                <a:cs typeface="ＭＳ Ｐゴシック" charset="0"/>
              </a:rPr>
              <a:t>Wissen der Wissenschaftler</a:t>
            </a:r>
          </a:p>
          <a:p>
            <a:pPr marL="342900" marR="0" lvl="0" indent="-342900" algn="l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AT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61A0"/>
                </a:solidFill>
                <a:effectLst/>
                <a:uLnTx/>
                <a:uFillTx/>
                <a:latin typeface="+mn-lt"/>
                <a:ea typeface="+mn-ea"/>
                <a:cs typeface="ＭＳ Ｐゴシック" charset="0"/>
              </a:rPr>
              <a:t>Kann womöglich die </a:t>
            </a:r>
            <a:r>
              <a:rPr kumimoji="0" lang="de-AT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0061A0"/>
                </a:solidFill>
                <a:effectLst/>
                <a:uLnTx/>
                <a:uFillTx/>
                <a:latin typeface="+mn-lt"/>
                <a:ea typeface="+mn-ea"/>
                <a:cs typeface="ＭＳ Ｐゴシック" charset="0"/>
              </a:rPr>
              <a:t>Entwicklung neuer kommerzieller Produkte </a:t>
            </a:r>
            <a:r>
              <a:rPr kumimoji="0" lang="de-AT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61A0"/>
                </a:solidFill>
                <a:effectLst/>
                <a:uLnTx/>
                <a:uFillTx/>
                <a:latin typeface="+mn-lt"/>
                <a:ea typeface="+mn-ea"/>
                <a:cs typeface="ＭＳ Ｐゴシック" charset="0"/>
              </a:rPr>
              <a:t>anstossen</a:t>
            </a:r>
          </a:p>
          <a:p>
            <a:pPr marL="342900" marR="0" lvl="0" indent="-342900" algn="l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AT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61A0"/>
                </a:solidFill>
                <a:effectLst/>
                <a:uLnTx/>
                <a:uFillTx/>
                <a:latin typeface="+mn-lt"/>
                <a:ea typeface="+mn-ea"/>
                <a:cs typeface="ＭＳ Ｐゴシック" charset="0"/>
              </a:rPr>
              <a:t>Kann sich als Teil des wissenschaftlichen Erfolges verstehen - und das entsprechend </a:t>
            </a:r>
            <a:r>
              <a:rPr kumimoji="0" lang="de-AT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0061A0"/>
                </a:solidFill>
                <a:effectLst/>
                <a:uLnTx/>
                <a:uFillTx/>
                <a:latin typeface="+mn-lt"/>
                <a:ea typeface="+mn-ea"/>
                <a:cs typeface="ＭＳ Ｐゴシック" charset="0"/>
              </a:rPr>
              <a:t>werbewirksam nutzen</a:t>
            </a:r>
            <a:r>
              <a:rPr kumimoji="0" lang="de-AT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61A0"/>
                </a:solidFill>
                <a:effectLst/>
                <a:uLnTx/>
                <a:uFillTx/>
                <a:latin typeface="+mn-lt"/>
                <a:ea typeface="+mn-ea"/>
                <a:cs typeface="ＭＳ Ｐゴシック" charset="0"/>
              </a:rPr>
              <a:t>!</a:t>
            </a:r>
          </a:p>
          <a:p>
            <a:pPr marL="342900" marR="0" lvl="0" indent="-342900" algn="l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de-AT" sz="3000" b="0" i="0" u="none" strike="noStrike" kern="0" cap="none" spc="0" normalizeH="0" baseline="0" noProof="0" dirty="0">
              <a:ln>
                <a:noFill/>
              </a:ln>
              <a:solidFill>
                <a:srgbClr val="0061A0"/>
              </a:solidFill>
              <a:effectLst/>
              <a:uLnTx/>
              <a:uFillTx/>
              <a:latin typeface="+mn-lt"/>
              <a:ea typeface="+mn-ea"/>
              <a:cs typeface="ＭＳ Ｐゴシック" charset="0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5295900" y="3541713"/>
            <a:ext cx="4762500" cy="4762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/>
                <a:ea typeface="+mj-ea"/>
                <a:cs typeface="+mj-cs"/>
              </a:rPr>
              <a:t>Erste</a:t>
            </a:r>
            <a:r>
              <a:rPr kumimoji="0" lang="en-US" b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b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/>
                <a:ea typeface="+mj-ea"/>
                <a:cs typeface="+mj-cs"/>
              </a:rPr>
              <a:t>Sensoren</a:t>
            </a:r>
            <a:r>
              <a:rPr kumimoji="0" lang="en-US" b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j-ea"/>
                <a:cs typeface="+mj-cs"/>
              </a:rPr>
              <a:t> an CMS </a:t>
            </a:r>
            <a:r>
              <a:rPr kumimoji="0" lang="en-US" b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/>
                <a:ea typeface="+mj-ea"/>
                <a:cs typeface="+mj-cs"/>
              </a:rPr>
              <a:t>geliefert</a:t>
            </a:r>
            <a:r>
              <a:rPr kumimoji="0" lang="en-US" b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j-ea"/>
                <a:cs typeface="+mj-cs"/>
              </a:rPr>
              <a:t> - </a:t>
            </a:r>
            <a:r>
              <a:rPr kumimoji="0" lang="en-US" b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/>
                <a:ea typeface="+mj-ea"/>
                <a:cs typeface="+mj-cs"/>
              </a:rPr>
              <a:t>exzellente</a:t>
            </a:r>
            <a:r>
              <a:rPr kumimoji="0" lang="en-US" b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b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/>
                <a:ea typeface="+mj-ea"/>
                <a:cs typeface="+mj-cs"/>
              </a:rPr>
              <a:t>Qualität</a:t>
            </a:r>
            <a:r>
              <a:rPr kumimoji="0" lang="en-US" b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j-ea"/>
                <a:cs typeface="+mj-cs"/>
              </a:rPr>
              <a:t>!</a:t>
            </a:r>
            <a:endParaRPr kumimoji="0" lang="en-US" b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latin typeface="Arial" charset="0"/>
              </a:rPr>
              <a:t>C.-E. </a:t>
            </a:r>
            <a:r>
              <a:rPr lang="en-US" dirty="0" err="1">
                <a:latin typeface="Arial" charset="0"/>
              </a:rPr>
              <a:t>Wulz</a:t>
            </a:r>
            <a:endParaRPr lang="en-US" b="0" i="0" dirty="0">
              <a:latin typeface="Arial" charset="0"/>
            </a:endParaRPr>
          </a:p>
        </p:txBody>
      </p:sp>
      <p:sp>
        <p:nvSpPr>
          <p:cNvPr id="22531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4762500" y="6502400"/>
            <a:ext cx="476250" cy="304800"/>
          </a:xfrm>
          <a:noFill/>
        </p:spPr>
        <p:txBody>
          <a:bodyPr/>
          <a:lstStyle/>
          <a:p>
            <a:fld id="{C2B77ED3-60FA-254E-B49F-1C3F3153579A}" type="slidenum">
              <a:rPr lang="en-US">
                <a:solidFill>
                  <a:schemeClr val="bg1"/>
                </a:solidFill>
                <a:latin typeface="Arial" charset="0"/>
              </a:rPr>
              <a:pPr/>
              <a:t>18</a:t>
            </a:fld>
            <a:endParaRPr lang="en-US" b="0" i="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5" name="Rectangle 22"/>
          <p:cNvSpPr txBox="1">
            <a:spLocks noChangeArrowheads="1"/>
          </p:cNvSpPr>
          <p:nvPr/>
        </p:nvSpPr>
        <p:spPr bwMode="auto">
          <a:xfrm>
            <a:off x="431800" y="6502400"/>
            <a:ext cx="21463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C.-E. Wulz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985068" y="5561112"/>
            <a:ext cx="7387159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rebuchet MS"/>
              </a:rPr>
              <a:t>Zerfall</a:t>
            </a:r>
            <a:r>
              <a:rPr lang="en-GB" sz="3200" b="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rebuchet MS"/>
              </a:rPr>
              <a:t> des Higgs-</a:t>
            </a:r>
            <a:r>
              <a:rPr lang="en-GB" sz="3200" b="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rebuchet MS"/>
              </a:rPr>
              <a:t>Teilchens</a:t>
            </a:r>
            <a:r>
              <a:rPr lang="en-GB" sz="3200" b="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rebuchet MS"/>
              </a:rPr>
              <a:t> </a:t>
            </a:r>
            <a:r>
              <a:rPr lang="en-GB" sz="3200" b="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rebuchet MS"/>
              </a:rPr>
              <a:t>in </a:t>
            </a:r>
            <a:r>
              <a:rPr lang="en-GB" sz="3200" b="0" dirty="0" smtClean="0">
                <a:solidFill>
                  <a:srgbClr val="FF0000"/>
                </a:solidFill>
                <a:latin typeface="Trebuchet MS"/>
              </a:rPr>
              <a:t>4 </a:t>
            </a:r>
            <a:r>
              <a:rPr lang="en-GB" sz="3200" b="0" dirty="0" err="1" smtClean="0">
                <a:solidFill>
                  <a:srgbClr val="FF0000"/>
                </a:solidFill>
                <a:latin typeface="Trebuchet MS"/>
              </a:rPr>
              <a:t>Myonen</a:t>
            </a:r>
            <a:endParaRPr lang="en-US" sz="3200" dirty="0">
              <a:solidFill>
                <a:srgbClr val="FF0000"/>
              </a:solidFill>
              <a:latin typeface="Trebuchet MS"/>
            </a:endParaRPr>
          </a:p>
        </p:txBody>
      </p:sp>
      <p:pic>
        <p:nvPicPr>
          <p:cNvPr id="10" name="Picture 14" descr="CMS-Col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65641" y="135466"/>
            <a:ext cx="804863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6"/>
          <p:cNvSpPr>
            <a:spLocks noChangeArrowheads="1"/>
          </p:cNvSpPr>
          <p:nvPr/>
        </p:nvSpPr>
        <p:spPr bwMode="auto">
          <a:xfrm>
            <a:off x="6896100" y="65024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>
            <a:prstTxWarp prst="textNoShape">
              <a:avLst/>
            </a:prstTxWarp>
          </a:bodyPr>
          <a:lstStyle/>
          <a:p>
            <a:r>
              <a:rPr lang="en-US" sz="1000" i="1" dirty="0">
                <a:solidFill>
                  <a:schemeClr val="bg1"/>
                </a:solidFill>
                <a:latin typeface="Arial" charset="0"/>
              </a:rPr>
              <a:t>            </a:t>
            </a:r>
            <a:r>
              <a:rPr lang="en-US" sz="1000" i="1" dirty="0" smtClean="0">
                <a:solidFill>
                  <a:schemeClr val="bg1"/>
                </a:solidFill>
                <a:latin typeface="Arial" charset="0"/>
              </a:rPr>
              <a:t> AWO </a:t>
            </a:r>
            <a:r>
              <a:rPr lang="en-US" sz="1000" i="1" dirty="0" err="1" smtClean="0">
                <a:solidFill>
                  <a:schemeClr val="bg1"/>
                </a:solidFill>
                <a:latin typeface="Arial" charset="0"/>
              </a:rPr>
              <a:t>Technologieforum</a:t>
            </a:r>
            <a:r>
              <a:rPr lang="en-US" sz="1000" i="1" dirty="0" smtClean="0">
                <a:solidFill>
                  <a:schemeClr val="bg1"/>
                </a:solidFill>
                <a:latin typeface="Arial" charset="0"/>
              </a:rPr>
              <a:t>, Jan. 2013</a:t>
            </a:r>
            <a:endParaRPr lang="en-US" sz="1000" b="0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12" name="Picture 11" descr="HiggsPete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7100" y="0"/>
            <a:ext cx="2628900" cy="15773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C. - E. Wulz</a:t>
            </a:r>
            <a:endParaRPr lang="en-US" b="0" i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1785D41-113A-5F45-94CC-ADBE0C4D5383}" type="slidenum">
              <a:rPr lang="en-US"/>
              <a:pPr/>
              <a:t>2</a:t>
            </a:fld>
            <a:endParaRPr lang="en-US" b="0" i="0"/>
          </a:p>
        </p:txBody>
      </p:sp>
      <p:sp>
        <p:nvSpPr>
          <p:cNvPr id="471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Arial"/>
              </a:rPr>
              <a:t>Österreicher</a:t>
            </a:r>
            <a:r>
              <a:rPr lang="en-US" dirty="0" smtClean="0">
                <a:latin typeface="Arial"/>
              </a:rPr>
              <a:t> am CERN</a:t>
            </a:r>
            <a:endParaRPr lang="en-US" dirty="0">
              <a:latin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" y="1544077"/>
            <a:ext cx="8483600" cy="595872"/>
          </a:xfrm>
          <a:prstGeom prst="rect">
            <a:avLst/>
          </a:prstGeom>
        </p:spPr>
      </p:pic>
      <p:pic>
        <p:nvPicPr>
          <p:cNvPr id="19" name="Picture 1031" descr="MemberState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0200" y="2546350"/>
            <a:ext cx="46482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8" descr="CERNGlobe_by_night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89513" y="2546350"/>
            <a:ext cx="4548187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3041650" y="1035189"/>
            <a:ext cx="39306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err="1" smtClean="0">
                <a:solidFill>
                  <a:srgbClr val="ED181E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Personalstatistik</a:t>
            </a:r>
            <a:r>
              <a:rPr lang="en-US" dirty="0" smtClean="0">
                <a:solidFill>
                  <a:srgbClr val="ED181E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31. </a:t>
            </a:r>
            <a:r>
              <a:rPr lang="en-US" dirty="0" err="1" smtClean="0">
                <a:solidFill>
                  <a:srgbClr val="ED181E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Dez</a:t>
            </a:r>
            <a:r>
              <a:rPr lang="en-US" dirty="0" smtClean="0">
                <a:solidFill>
                  <a:srgbClr val="ED181E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. 2011</a:t>
            </a:r>
            <a:endParaRPr lang="en-US" dirty="0" smtClean="0">
              <a:effectLst>
                <a:outerShdw blurRad="38100" dist="38100" dir="2700000" algn="tl">
                  <a:srgbClr val="DDDDDD"/>
                </a:outerShdw>
              </a:effectLst>
              <a:latin typeface="Trebuchet MS" charset="0"/>
            </a:endParaRPr>
          </a:p>
          <a:p>
            <a:endParaRPr lang="en-US" dirty="0">
              <a:solidFill>
                <a:srgbClr val="3333CC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rebuchet MS" charset="0"/>
            </a:endParaRPr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742950" y="5743714"/>
            <a:ext cx="874395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Österreich</a:t>
            </a: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trat</a:t>
            </a: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1959 </a:t>
            </a:r>
            <a:r>
              <a:rPr lang="en-US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dem</a:t>
            </a: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CERN </a:t>
            </a:r>
            <a:r>
              <a:rPr lang="en-US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bei</a:t>
            </a: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, </a:t>
            </a:r>
            <a:r>
              <a:rPr lang="en-US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fünf</a:t>
            </a: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Jahre</a:t>
            </a: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nach</a:t>
            </a: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der</a:t>
            </a: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Gründung</a:t>
            </a: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.</a:t>
            </a:r>
          </a:p>
          <a:p>
            <a:r>
              <a:rPr lang="en-US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Österreichs</a:t>
            </a: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anteiliger</a:t>
            </a: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Budgetbeitrag</a:t>
            </a: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beträgt</a:t>
            </a: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2,19%.</a:t>
            </a:r>
          </a:p>
          <a:p>
            <a:endParaRPr lang="en-US" dirty="0">
              <a:solidFill>
                <a:srgbClr val="3333CC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rebuchet MS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C. - E. Wulz</a:t>
            </a:r>
            <a:endParaRPr lang="en-US" b="0" i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1785D41-113A-5F45-94CC-ADBE0C4D5383}" type="slidenum">
              <a:rPr lang="en-US"/>
              <a:pPr/>
              <a:t>3</a:t>
            </a:fld>
            <a:endParaRPr lang="en-US" b="0" i="0"/>
          </a:p>
        </p:txBody>
      </p:sp>
      <p:sp>
        <p:nvSpPr>
          <p:cNvPr id="4710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71513"/>
            <a:ext cx="8559800" cy="476250"/>
          </a:xfrm>
        </p:spPr>
        <p:txBody>
          <a:bodyPr/>
          <a:lstStyle/>
          <a:p>
            <a:r>
              <a:rPr lang="en-US" dirty="0" err="1" smtClean="0">
                <a:latin typeface="Arial"/>
              </a:rPr>
              <a:t>Österreichische</a:t>
            </a:r>
            <a:r>
              <a:rPr lang="en-US" dirty="0" smtClean="0">
                <a:latin typeface="Arial"/>
              </a:rPr>
              <a:t> </a:t>
            </a:r>
            <a:r>
              <a:rPr lang="en-US" dirty="0" err="1" smtClean="0">
                <a:latin typeface="Arial"/>
              </a:rPr>
              <a:t>Institutionen</a:t>
            </a:r>
            <a:r>
              <a:rPr lang="en-US" dirty="0" smtClean="0">
                <a:latin typeface="Arial"/>
              </a:rPr>
              <a:t> am CERN</a:t>
            </a:r>
            <a:endParaRPr lang="en-US" dirty="0">
              <a:latin typeface="Arial"/>
            </a:endParaRPr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755650" y="2013089"/>
            <a:ext cx="7943850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err="1" smtClean="0">
                <a:solidFill>
                  <a:srgbClr val="ED181E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Institut</a:t>
            </a:r>
            <a:r>
              <a:rPr lang="en-US" dirty="0" smtClean="0">
                <a:solidFill>
                  <a:srgbClr val="ED181E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</a:t>
            </a:r>
            <a:r>
              <a:rPr lang="en-US" dirty="0" err="1" smtClean="0">
                <a:solidFill>
                  <a:srgbClr val="ED181E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für</a:t>
            </a:r>
            <a:r>
              <a:rPr lang="en-US" dirty="0" smtClean="0">
                <a:solidFill>
                  <a:srgbClr val="ED181E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</a:t>
            </a:r>
            <a:r>
              <a:rPr lang="en-US" dirty="0" err="1" smtClean="0">
                <a:solidFill>
                  <a:srgbClr val="ED181E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Hochenergiephysik</a:t>
            </a:r>
            <a:r>
              <a:rPr lang="en-US" dirty="0" smtClean="0">
                <a:solidFill>
                  <a:srgbClr val="ED181E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</a:t>
            </a:r>
            <a:r>
              <a:rPr lang="en-US" dirty="0" err="1" smtClean="0">
                <a:solidFill>
                  <a:srgbClr val="ED181E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der</a:t>
            </a:r>
            <a:r>
              <a:rPr lang="en-US" dirty="0" smtClean="0">
                <a:solidFill>
                  <a:srgbClr val="ED181E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ÖAW, Wien</a:t>
            </a:r>
          </a:p>
          <a:p>
            <a:endParaRPr lang="en-US" dirty="0" smtClean="0">
              <a:solidFill>
                <a:srgbClr val="ED181E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rebuchet MS" charset="0"/>
            </a:endParaRPr>
          </a:p>
          <a:p>
            <a:r>
              <a:rPr lang="en-US" dirty="0" smtClean="0">
                <a:solidFill>
                  <a:srgbClr val="ED181E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Stefan-Meyer-</a:t>
            </a:r>
            <a:r>
              <a:rPr lang="en-US" dirty="0" err="1" smtClean="0">
                <a:solidFill>
                  <a:srgbClr val="ED181E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Institut</a:t>
            </a:r>
            <a:r>
              <a:rPr lang="en-US" dirty="0" smtClean="0">
                <a:solidFill>
                  <a:srgbClr val="ED181E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</a:t>
            </a:r>
            <a:r>
              <a:rPr lang="en-US" dirty="0" err="1" smtClean="0">
                <a:solidFill>
                  <a:srgbClr val="ED181E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der</a:t>
            </a:r>
            <a:r>
              <a:rPr lang="en-US" dirty="0" smtClean="0">
                <a:solidFill>
                  <a:srgbClr val="ED181E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ÖAW, Wien</a:t>
            </a:r>
          </a:p>
          <a:p>
            <a:endParaRPr lang="en-US" dirty="0" smtClean="0">
              <a:solidFill>
                <a:srgbClr val="ED181E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rebuchet MS" charset="0"/>
            </a:endParaRPr>
          </a:p>
          <a:p>
            <a:r>
              <a:rPr lang="en-US" dirty="0" err="1" smtClean="0">
                <a:solidFill>
                  <a:srgbClr val="ED181E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Institut</a:t>
            </a:r>
            <a:r>
              <a:rPr lang="en-US" dirty="0" smtClean="0">
                <a:solidFill>
                  <a:srgbClr val="ED181E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</a:t>
            </a:r>
            <a:r>
              <a:rPr lang="en-US" dirty="0" err="1" smtClean="0">
                <a:solidFill>
                  <a:srgbClr val="ED181E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für</a:t>
            </a:r>
            <a:r>
              <a:rPr lang="en-US" dirty="0" smtClean="0">
                <a:solidFill>
                  <a:srgbClr val="ED181E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</a:t>
            </a:r>
            <a:r>
              <a:rPr lang="en-US" dirty="0" err="1" smtClean="0">
                <a:solidFill>
                  <a:srgbClr val="ED181E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Astroteilchenphysik</a:t>
            </a:r>
            <a:r>
              <a:rPr lang="en-US" dirty="0" smtClean="0">
                <a:solidFill>
                  <a:srgbClr val="ED181E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</a:t>
            </a:r>
            <a:r>
              <a:rPr lang="en-US" dirty="0" err="1" smtClean="0">
                <a:solidFill>
                  <a:srgbClr val="ED181E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der</a:t>
            </a:r>
            <a:r>
              <a:rPr lang="en-US" dirty="0" smtClean="0">
                <a:solidFill>
                  <a:srgbClr val="ED181E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</a:t>
            </a:r>
            <a:r>
              <a:rPr lang="en-US" dirty="0" err="1" smtClean="0">
                <a:solidFill>
                  <a:srgbClr val="ED181E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Universität</a:t>
            </a:r>
            <a:r>
              <a:rPr lang="en-US" dirty="0" smtClean="0">
                <a:solidFill>
                  <a:srgbClr val="ED181E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Innsbruck</a:t>
            </a:r>
          </a:p>
          <a:p>
            <a:endParaRPr lang="en-US" dirty="0" smtClean="0">
              <a:solidFill>
                <a:srgbClr val="ED181E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rebuchet MS" charset="0"/>
            </a:endParaRPr>
          </a:p>
          <a:p>
            <a:r>
              <a:rPr lang="en-US" dirty="0" err="1" smtClean="0">
                <a:solidFill>
                  <a:srgbClr val="ED181E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Technische</a:t>
            </a:r>
            <a:r>
              <a:rPr lang="en-US" dirty="0" smtClean="0">
                <a:solidFill>
                  <a:srgbClr val="ED181E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</a:t>
            </a:r>
            <a:r>
              <a:rPr lang="en-US" dirty="0" err="1" smtClean="0">
                <a:solidFill>
                  <a:srgbClr val="ED181E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Universität</a:t>
            </a:r>
            <a:r>
              <a:rPr lang="en-US" dirty="0" smtClean="0">
                <a:solidFill>
                  <a:srgbClr val="ED181E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Wien, </a:t>
            </a:r>
            <a:r>
              <a:rPr lang="en-US" dirty="0" err="1" smtClean="0">
                <a:solidFill>
                  <a:srgbClr val="ED181E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Atominstitut</a:t>
            </a:r>
            <a:endParaRPr lang="en-US" dirty="0" smtClean="0">
              <a:solidFill>
                <a:srgbClr val="ED181E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rebuchet MS" charset="0"/>
            </a:endParaRPr>
          </a:p>
          <a:p>
            <a:endParaRPr lang="en-US" dirty="0" smtClean="0">
              <a:solidFill>
                <a:srgbClr val="ED181E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rebuchet MS" charset="0"/>
            </a:endParaRPr>
          </a:p>
          <a:p>
            <a:r>
              <a:rPr lang="en-US" dirty="0" err="1" smtClean="0">
                <a:solidFill>
                  <a:srgbClr val="ED181E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Universität</a:t>
            </a:r>
            <a:r>
              <a:rPr lang="en-US" dirty="0" smtClean="0">
                <a:solidFill>
                  <a:srgbClr val="ED181E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Wien</a:t>
            </a:r>
          </a:p>
          <a:p>
            <a:endParaRPr lang="en-US" dirty="0" smtClean="0">
              <a:solidFill>
                <a:srgbClr val="ED181E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rebuchet MS" charset="0"/>
            </a:endParaRPr>
          </a:p>
          <a:p>
            <a:r>
              <a:rPr lang="en-US" dirty="0" err="1" smtClean="0">
                <a:solidFill>
                  <a:srgbClr val="ED181E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Fachhochschule</a:t>
            </a:r>
            <a:r>
              <a:rPr lang="en-US" dirty="0" smtClean="0">
                <a:solidFill>
                  <a:srgbClr val="ED181E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Wiener </a:t>
            </a:r>
            <a:r>
              <a:rPr lang="en-US" dirty="0" err="1" smtClean="0">
                <a:solidFill>
                  <a:srgbClr val="ED181E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Neustadt</a:t>
            </a:r>
            <a:endParaRPr lang="en-US" dirty="0" smtClean="0">
              <a:solidFill>
                <a:srgbClr val="ED181E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rebuchet MS" charset="0"/>
            </a:endParaRPr>
          </a:p>
          <a:p>
            <a:r>
              <a:rPr lang="en-US" dirty="0" smtClean="0">
                <a:solidFill>
                  <a:srgbClr val="ED181E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</a:t>
            </a:r>
            <a:endParaRPr lang="en-US" dirty="0" smtClean="0">
              <a:effectLst>
                <a:outerShdw blurRad="38100" dist="38100" dir="2700000" algn="tl">
                  <a:srgbClr val="DDDDDD"/>
                </a:outerShdw>
              </a:effectLst>
              <a:latin typeface="Trebuchet MS" charset="0"/>
            </a:endParaRPr>
          </a:p>
          <a:p>
            <a:endParaRPr lang="en-US" dirty="0">
              <a:solidFill>
                <a:srgbClr val="3333CC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rebuchet MS" charset="0"/>
            </a:endParaRPr>
          </a:p>
        </p:txBody>
      </p:sp>
      <p:pic>
        <p:nvPicPr>
          <p:cNvPr id="10" name="Picture 9" descr="LOGO_HEPHY_CMYK_DEUTSCH_30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3500" y="1662176"/>
            <a:ext cx="2692400" cy="700024"/>
          </a:xfrm>
          <a:prstGeom prst="rect">
            <a:avLst/>
          </a:prstGeom>
        </p:spPr>
      </p:pic>
      <p:pic>
        <p:nvPicPr>
          <p:cNvPr id="11" name="Picture 5" descr="uni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10500" y="2476500"/>
            <a:ext cx="600075" cy="1192213"/>
          </a:xfrm>
          <a:prstGeom prst="rect">
            <a:avLst/>
          </a:prstGeom>
          <a:noFill/>
        </p:spPr>
      </p:pic>
      <p:pic>
        <p:nvPicPr>
          <p:cNvPr id="12" name="Picture 5" descr="Logo_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21300" y="2400299"/>
            <a:ext cx="818057" cy="806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 descr="tu-dt-voll-blau-n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61075" y="3687763"/>
            <a:ext cx="1454150" cy="788987"/>
          </a:xfrm>
          <a:prstGeom prst="rect">
            <a:avLst/>
          </a:prstGeom>
          <a:noFill/>
        </p:spPr>
      </p:pic>
      <p:pic>
        <p:nvPicPr>
          <p:cNvPr id="14" name="Picture 3" descr="atilogo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715250" y="3756025"/>
            <a:ext cx="1054100" cy="727075"/>
          </a:xfrm>
          <a:prstGeom prst="rect">
            <a:avLst/>
          </a:prstGeom>
          <a:noFill/>
        </p:spPr>
      </p:pic>
      <p:pic>
        <p:nvPicPr>
          <p:cNvPr id="15" name="Picture 10" descr="uni-logo-s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965450" y="4406900"/>
            <a:ext cx="1826573" cy="501650"/>
          </a:xfrm>
          <a:prstGeom prst="rect">
            <a:avLst/>
          </a:prstGeom>
          <a:noFill/>
        </p:spPr>
      </p:pic>
      <p:pic>
        <p:nvPicPr>
          <p:cNvPr id="17" name="Picture 16" descr="logo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30800" y="4821936"/>
            <a:ext cx="1416050" cy="96291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C. - E. Wulz</a:t>
            </a:r>
            <a:endParaRPr lang="en-US" b="0" i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1785D41-113A-5F45-94CC-ADBE0C4D5383}" type="slidenum">
              <a:rPr lang="en-US"/>
              <a:pPr/>
              <a:t>4</a:t>
            </a:fld>
            <a:endParaRPr lang="en-US" b="0" i="0"/>
          </a:p>
        </p:txBody>
      </p:sp>
      <p:sp>
        <p:nvSpPr>
          <p:cNvPr id="471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Arial"/>
              </a:rPr>
              <a:t>Experimentelle</a:t>
            </a:r>
            <a:r>
              <a:rPr lang="en-US" dirty="0" smtClean="0">
                <a:latin typeface="Arial"/>
              </a:rPr>
              <a:t> </a:t>
            </a:r>
            <a:r>
              <a:rPr lang="en-US" dirty="0" err="1" smtClean="0">
                <a:latin typeface="Arial"/>
              </a:rPr>
              <a:t>Beteiligungen</a:t>
            </a:r>
            <a:endParaRPr lang="en-US" dirty="0">
              <a:latin typeface="Arial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806450" y="736342"/>
            <a:ext cx="8540750" cy="686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ED181E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L</a:t>
            </a:r>
            <a:r>
              <a:rPr lang="en-US" b="0" dirty="0" smtClean="0">
                <a:solidFill>
                  <a:srgbClr val="ED181E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HC-</a:t>
            </a:r>
            <a:r>
              <a:rPr lang="en-US" b="0" dirty="0" err="1" smtClean="0">
                <a:solidFill>
                  <a:srgbClr val="ED181E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Programm</a:t>
            </a:r>
            <a:endParaRPr lang="en-US" b="0" dirty="0" smtClean="0">
              <a:solidFill>
                <a:srgbClr val="ED181E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rebuchet MS" charset="0"/>
            </a:endParaRPr>
          </a:p>
          <a:p>
            <a:r>
              <a:rPr lang="en-US" b="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CMS (HEPHY und TU Wien)</a:t>
            </a:r>
          </a:p>
          <a:p>
            <a:r>
              <a:rPr lang="en-US" b="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ATLAS (</a:t>
            </a:r>
            <a:r>
              <a:rPr lang="en-US" b="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Universität</a:t>
            </a:r>
            <a:r>
              <a:rPr lang="en-US" b="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Innsbruck, FH </a:t>
            </a:r>
            <a:r>
              <a:rPr lang="en-US" b="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Wr</a:t>
            </a:r>
            <a:r>
              <a:rPr lang="en-US" b="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. </a:t>
            </a:r>
            <a:r>
              <a:rPr lang="en-US" b="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Neustadt</a:t>
            </a:r>
            <a:r>
              <a:rPr lang="en-US" b="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)</a:t>
            </a:r>
          </a:p>
          <a:p>
            <a:r>
              <a:rPr lang="en-US" b="0" dirty="0" smtClean="0">
                <a:solidFill>
                  <a:srgbClr val="ED181E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Proton-Synchrotron (PS)</a:t>
            </a:r>
          </a:p>
          <a:p>
            <a:r>
              <a:rPr lang="en-US" b="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CLOUD (</a:t>
            </a:r>
            <a:r>
              <a:rPr lang="en-US" b="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Universität</a:t>
            </a:r>
            <a:r>
              <a:rPr lang="en-US" b="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Innsbruck, </a:t>
            </a:r>
            <a:r>
              <a:rPr lang="en-US" b="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Universität</a:t>
            </a:r>
            <a:r>
              <a:rPr lang="en-US" b="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Wien)</a:t>
            </a:r>
          </a:p>
          <a:p>
            <a:r>
              <a:rPr lang="en-US" b="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nTOF</a:t>
            </a:r>
            <a:r>
              <a:rPr lang="en-US" b="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(TU Wien, </a:t>
            </a:r>
            <a:r>
              <a:rPr lang="en-US" b="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Universität</a:t>
            </a:r>
            <a:r>
              <a:rPr lang="en-US" b="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Wien) </a:t>
            </a:r>
          </a:p>
          <a:p>
            <a:r>
              <a:rPr lang="en-US" b="0" dirty="0" smtClean="0">
                <a:solidFill>
                  <a:srgbClr val="ED181E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Antiproton-</a:t>
            </a:r>
            <a:r>
              <a:rPr lang="en-US" b="0" dirty="0" err="1" smtClean="0">
                <a:solidFill>
                  <a:srgbClr val="ED181E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Programm</a:t>
            </a:r>
            <a:endParaRPr lang="en-US" b="0" dirty="0" smtClean="0">
              <a:solidFill>
                <a:srgbClr val="ED181E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rebuchet MS" charset="0"/>
            </a:endParaRPr>
          </a:p>
          <a:p>
            <a:r>
              <a:rPr lang="en-US" b="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ASACUSA (Stefan-Meyer-</a:t>
            </a:r>
            <a:r>
              <a:rPr lang="en-US" b="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Institut</a:t>
            </a:r>
            <a:r>
              <a:rPr lang="en-US" b="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, </a:t>
            </a:r>
            <a:r>
              <a:rPr lang="en-US" b="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Universität</a:t>
            </a:r>
            <a:r>
              <a:rPr lang="en-US" b="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Wien)</a:t>
            </a:r>
          </a:p>
          <a:p>
            <a:r>
              <a:rPr lang="en-US" b="0" dirty="0" err="1" smtClean="0">
                <a:solidFill>
                  <a:srgbClr val="ED181E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Forschung</a:t>
            </a:r>
            <a:r>
              <a:rPr lang="en-US" b="0" dirty="0" smtClean="0">
                <a:solidFill>
                  <a:srgbClr val="ED181E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und </a:t>
            </a:r>
            <a:r>
              <a:rPr lang="en-US" b="0" dirty="0" err="1" smtClean="0">
                <a:solidFill>
                  <a:srgbClr val="ED181E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Entwicklung</a:t>
            </a:r>
            <a:endParaRPr lang="en-US" b="0" dirty="0" smtClean="0">
              <a:solidFill>
                <a:srgbClr val="ED181E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rebuchet MS" charset="0"/>
            </a:endParaRPr>
          </a:p>
          <a:p>
            <a:r>
              <a:rPr lang="en-US" b="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Upgradeprogramm</a:t>
            </a:r>
            <a:r>
              <a:rPr lang="en-US" b="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LHC und </a:t>
            </a:r>
            <a:r>
              <a:rPr lang="en-US" b="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Experimente</a:t>
            </a:r>
            <a:r>
              <a:rPr lang="en-US" b="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: </a:t>
            </a:r>
            <a:r>
              <a:rPr lang="en-US" b="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Detektoren</a:t>
            </a:r>
            <a:r>
              <a:rPr lang="en-US" b="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und </a:t>
            </a:r>
            <a:r>
              <a:rPr lang="en-US" b="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Elektronik</a:t>
            </a:r>
            <a:endParaRPr lang="en-US" b="0" dirty="0" smtClean="0">
              <a:effectLst>
                <a:outerShdw blurRad="38100" dist="38100" dir="2700000" algn="tl">
                  <a:srgbClr val="DDDDDD"/>
                </a:outerShdw>
              </a:effectLst>
              <a:latin typeface="Trebuchet MS" charset="0"/>
            </a:endParaRPr>
          </a:p>
          <a:p>
            <a:r>
              <a:rPr lang="en-US" b="0" dirty="0" err="1" smtClean="0">
                <a:solidFill>
                  <a:srgbClr val="ED181E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Beschleunigerentwicklung</a:t>
            </a:r>
            <a:r>
              <a:rPr lang="en-US" b="0" dirty="0" smtClean="0">
                <a:solidFill>
                  <a:srgbClr val="ED181E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und -</a:t>
            </a:r>
            <a:r>
              <a:rPr lang="en-US" b="0" dirty="0" err="1" smtClean="0">
                <a:solidFill>
                  <a:srgbClr val="ED181E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Betrieb</a:t>
            </a:r>
            <a:endParaRPr lang="en-US" b="0" dirty="0" smtClean="0">
              <a:solidFill>
                <a:srgbClr val="ED181E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rebuchet MS" charset="0"/>
            </a:endParaRPr>
          </a:p>
          <a:p>
            <a:r>
              <a:rPr lang="en-US" b="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LHC, Proton-Synchrotron, </a:t>
            </a:r>
            <a:r>
              <a:rPr lang="en-US" b="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Superproton</a:t>
            </a:r>
            <a:r>
              <a:rPr lang="en-US" b="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-Synchrotron / </a:t>
            </a:r>
            <a:r>
              <a:rPr lang="en-US" b="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Neutrinostrahl</a:t>
            </a:r>
            <a:r>
              <a:rPr lang="en-US" b="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</a:t>
            </a:r>
            <a:r>
              <a:rPr lang="en-US" b="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zum</a:t>
            </a:r>
            <a:r>
              <a:rPr lang="en-US" b="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Gran </a:t>
            </a:r>
            <a:r>
              <a:rPr lang="en-US" b="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Sasso</a:t>
            </a:r>
            <a:r>
              <a:rPr lang="en-US" b="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</a:t>
            </a:r>
            <a:r>
              <a:rPr lang="en-US" b="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Laboratorium</a:t>
            </a:r>
            <a:r>
              <a:rPr lang="en-US" b="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, </a:t>
            </a:r>
            <a:r>
              <a:rPr lang="en-US" b="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LINACs</a:t>
            </a:r>
            <a:r>
              <a:rPr lang="en-US" b="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(</a:t>
            </a:r>
            <a:r>
              <a:rPr lang="en-US" b="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Linearbeschleuniger</a:t>
            </a:r>
            <a:r>
              <a:rPr lang="en-US" b="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), </a:t>
            </a:r>
            <a:r>
              <a:rPr lang="en-US" b="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medAUSTRON</a:t>
            </a:r>
            <a:endParaRPr lang="en-US" b="0" dirty="0" smtClean="0">
              <a:effectLst>
                <a:outerShdw blurRad="38100" dist="38100" dir="2700000" algn="tl">
                  <a:srgbClr val="DDDDDD"/>
                </a:outerShdw>
              </a:effectLst>
              <a:latin typeface="Trebuchet MS" charset="0"/>
            </a:endParaRPr>
          </a:p>
          <a:p>
            <a:endParaRPr lang="en-US" b="0" dirty="0" smtClean="0">
              <a:solidFill>
                <a:srgbClr val="000597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rebuchet MS" charset="0"/>
            </a:endParaRPr>
          </a:p>
          <a:p>
            <a:r>
              <a:rPr lang="en-US" b="0" dirty="0" err="1" smtClean="0">
                <a:solidFill>
                  <a:srgbClr val="00059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Abgesehen</a:t>
            </a:r>
            <a:r>
              <a:rPr lang="en-US" b="0" dirty="0" smtClean="0">
                <a:solidFill>
                  <a:srgbClr val="00059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von CERN </a:t>
            </a:r>
            <a:r>
              <a:rPr lang="en-US" b="0" dirty="0" err="1" smtClean="0">
                <a:solidFill>
                  <a:srgbClr val="00059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gibt</a:t>
            </a:r>
            <a:r>
              <a:rPr lang="en-US" b="0" dirty="0" smtClean="0">
                <a:solidFill>
                  <a:srgbClr val="00059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</a:t>
            </a:r>
            <a:r>
              <a:rPr lang="en-US" b="0" dirty="0" err="1" smtClean="0">
                <a:solidFill>
                  <a:srgbClr val="00059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es</a:t>
            </a:r>
            <a:r>
              <a:rPr lang="en-US" b="0" dirty="0" smtClean="0">
                <a:solidFill>
                  <a:srgbClr val="00059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</a:t>
            </a:r>
            <a:r>
              <a:rPr lang="en-US" b="0" dirty="0" err="1" smtClean="0">
                <a:solidFill>
                  <a:srgbClr val="00059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ähnliche</a:t>
            </a:r>
            <a:r>
              <a:rPr lang="en-US" b="0" dirty="0" smtClean="0">
                <a:solidFill>
                  <a:srgbClr val="00059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</a:t>
            </a:r>
            <a:r>
              <a:rPr lang="en-US" b="0" dirty="0" err="1" smtClean="0">
                <a:solidFill>
                  <a:srgbClr val="00059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Beteiligungen</a:t>
            </a:r>
            <a:r>
              <a:rPr lang="en-US" b="0" dirty="0" smtClean="0">
                <a:solidFill>
                  <a:srgbClr val="00059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an </a:t>
            </a:r>
            <a:r>
              <a:rPr lang="en-US" b="0" dirty="0" err="1" smtClean="0">
                <a:solidFill>
                  <a:srgbClr val="00059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anderen</a:t>
            </a:r>
            <a:r>
              <a:rPr lang="en-US" b="0" dirty="0" smtClean="0">
                <a:solidFill>
                  <a:srgbClr val="00059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</a:t>
            </a:r>
            <a:r>
              <a:rPr lang="en-US" b="0" dirty="0" err="1" smtClean="0">
                <a:solidFill>
                  <a:srgbClr val="00059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teilchen</a:t>
            </a:r>
            <a:r>
              <a:rPr lang="en-US" b="0" dirty="0" smtClean="0">
                <a:solidFill>
                  <a:srgbClr val="00059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- und </a:t>
            </a:r>
            <a:r>
              <a:rPr lang="en-US" b="0" dirty="0" err="1" smtClean="0">
                <a:solidFill>
                  <a:srgbClr val="00059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astrophysikalischen</a:t>
            </a:r>
            <a:r>
              <a:rPr lang="en-US" b="0" dirty="0" smtClean="0">
                <a:solidFill>
                  <a:srgbClr val="00059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</a:t>
            </a:r>
            <a:r>
              <a:rPr lang="en-US" b="0" dirty="0" err="1" smtClean="0">
                <a:solidFill>
                  <a:srgbClr val="00059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Einrichtungen</a:t>
            </a:r>
            <a:r>
              <a:rPr lang="en-US" b="0" dirty="0" smtClean="0">
                <a:solidFill>
                  <a:srgbClr val="00059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:</a:t>
            </a:r>
          </a:p>
          <a:p>
            <a:r>
              <a:rPr lang="en-US" b="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BELLE II am KEK-</a:t>
            </a:r>
            <a:r>
              <a:rPr lang="en-US" b="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Beschleunigerzentrum</a:t>
            </a:r>
            <a:r>
              <a:rPr lang="en-US" b="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in Tsukuba, Japan (HEPHY Wien)</a:t>
            </a:r>
          </a:p>
          <a:p>
            <a:r>
              <a:rPr lang="en-US" b="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FAIR Facility for Antiproton and Ion Research, Darmstadt (SMI)</a:t>
            </a:r>
          </a:p>
          <a:p>
            <a:r>
              <a:rPr lang="en-US" b="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HESS, FERMI, CTA (</a:t>
            </a:r>
            <a:r>
              <a:rPr lang="en-US" b="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Universität</a:t>
            </a:r>
            <a:r>
              <a:rPr lang="en-US" b="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Innsbruck)</a:t>
            </a:r>
          </a:p>
          <a:p>
            <a:endParaRPr lang="en-US" b="0" dirty="0" smtClean="0">
              <a:effectLst>
                <a:outerShdw blurRad="38100" dist="38100" dir="2700000" algn="tl">
                  <a:srgbClr val="DDDDDD"/>
                </a:outerShdw>
              </a:effectLst>
              <a:latin typeface="Trebuchet MS" charset="0"/>
            </a:endParaRPr>
          </a:p>
          <a:p>
            <a:r>
              <a:rPr lang="en-US" b="0" dirty="0" smtClean="0">
                <a:solidFill>
                  <a:srgbClr val="00059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 </a:t>
            </a:r>
            <a:endParaRPr lang="en-US" b="0" dirty="0" smtClean="0">
              <a:effectLst>
                <a:outerShdw blurRad="38100" dist="38100" dir="2700000" algn="tl">
                  <a:srgbClr val="DDDDDD"/>
                </a:outerShdw>
              </a:effectLst>
              <a:latin typeface="Trebuchet MS" charset="0"/>
            </a:endParaRPr>
          </a:p>
          <a:p>
            <a:endParaRPr lang="en-US" dirty="0">
              <a:solidFill>
                <a:srgbClr val="3333CC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rebuchet MS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C. - E. Wulz</a:t>
            </a:r>
            <a:endParaRPr lang="en-US" b="0" i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1785D41-113A-5F45-94CC-ADBE0C4D5383}" type="slidenum">
              <a:rPr lang="en-US"/>
              <a:pPr/>
              <a:t>5</a:t>
            </a:fld>
            <a:endParaRPr lang="en-US" b="0" i="0"/>
          </a:p>
        </p:txBody>
      </p:sp>
      <p:sp>
        <p:nvSpPr>
          <p:cNvPr id="471042" name="Rectangle 2"/>
          <p:cNvSpPr>
            <a:spLocks noGrp="1" noChangeArrowheads="1"/>
          </p:cNvSpPr>
          <p:nvPr>
            <p:ph type="title"/>
          </p:nvPr>
        </p:nvSpPr>
        <p:spPr>
          <a:xfrm>
            <a:off x="711200" y="303213"/>
            <a:ext cx="8559800" cy="476250"/>
          </a:xfrm>
        </p:spPr>
        <p:txBody>
          <a:bodyPr/>
          <a:lstStyle/>
          <a:p>
            <a:r>
              <a:rPr lang="en-US" dirty="0" smtClean="0">
                <a:latin typeface="Arial"/>
              </a:rPr>
              <a:t>ATLAS</a:t>
            </a:r>
            <a:endParaRPr lang="en-US" dirty="0">
              <a:latin typeface="Arial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844550" y="5946914"/>
            <a:ext cx="81089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b="0" dirty="0" err="1" smtClean="0">
                <a:solidFill>
                  <a:schemeClr val="bg1"/>
                </a:solidFill>
                <a:latin typeface="Trebuchet MS" charset="0"/>
              </a:rPr>
              <a:t>Entdeckung</a:t>
            </a:r>
            <a:r>
              <a:rPr lang="en-US" b="0" dirty="0" smtClean="0">
                <a:solidFill>
                  <a:schemeClr val="bg1"/>
                </a:solidFill>
                <a:latin typeface="Trebuchet MS" charset="0"/>
              </a:rPr>
              <a:t> von </a:t>
            </a:r>
            <a:r>
              <a:rPr lang="en-US" b="0" dirty="0" err="1" smtClean="0">
                <a:solidFill>
                  <a:schemeClr val="bg1"/>
                </a:solidFill>
                <a:latin typeface="Trebuchet MS" charset="0"/>
              </a:rPr>
              <a:t>neuer</a:t>
            </a:r>
            <a:r>
              <a:rPr lang="en-US" b="0" dirty="0" smtClean="0">
                <a:solidFill>
                  <a:schemeClr val="bg1"/>
                </a:solidFill>
                <a:latin typeface="Trebuchet MS" charset="0"/>
              </a:rPr>
              <a:t> </a:t>
            </a:r>
            <a:r>
              <a:rPr lang="en-US" b="0" dirty="0" err="1" smtClean="0">
                <a:solidFill>
                  <a:schemeClr val="bg1"/>
                </a:solidFill>
                <a:latin typeface="Trebuchet MS" charset="0"/>
              </a:rPr>
              <a:t>Physik</a:t>
            </a:r>
            <a:r>
              <a:rPr lang="en-US" b="0" dirty="0" smtClean="0">
                <a:solidFill>
                  <a:schemeClr val="bg1"/>
                </a:solidFill>
                <a:latin typeface="Trebuchet MS" charset="0"/>
              </a:rPr>
              <a:t>: Higgs-</a:t>
            </a:r>
            <a:r>
              <a:rPr lang="en-US" b="0" dirty="0" err="1" smtClean="0">
                <a:solidFill>
                  <a:schemeClr val="bg1"/>
                </a:solidFill>
                <a:latin typeface="Trebuchet MS" charset="0"/>
              </a:rPr>
              <a:t>Teilchen</a:t>
            </a:r>
            <a:r>
              <a:rPr lang="en-US" b="0" dirty="0" smtClean="0">
                <a:solidFill>
                  <a:schemeClr val="bg1"/>
                </a:solidFill>
                <a:latin typeface="Trebuchet MS" charset="0"/>
              </a:rPr>
              <a:t>, </a:t>
            </a:r>
            <a:r>
              <a:rPr lang="en-US" b="0" dirty="0" err="1" smtClean="0">
                <a:solidFill>
                  <a:schemeClr val="bg1"/>
                </a:solidFill>
                <a:latin typeface="Trebuchet MS" charset="0"/>
              </a:rPr>
              <a:t>Supersymmetrie</a:t>
            </a:r>
            <a:r>
              <a:rPr lang="en-US" b="0" dirty="0" smtClean="0">
                <a:solidFill>
                  <a:schemeClr val="bg1"/>
                </a:solidFill>
                <a:latin typeface="Trebuchet MS" charset="0"/>
              </a:rPr>
              <a:t>, </a:t>
            </a:r>
            <a:r>
              <a:rPr lang="en-US" b="0" dirty="0" err="1" smtClean="0">
                <a:solidFill>
                  <a:schemeClr val="bg1"/>
                </a:solidFill>
                <a:latin typeface="Trebuchet MS" charset="0"/>
              </a:rPr>
              <a:t>dunkle</a:t>
            </a:r>
            <a:r>
              <a:rPr lang="en-US" b="0" dirty="0" smtClean="0">
                <a:solidFill>
                  <a:schemeClr val="bg1"/>
                </a:solidFill>
                <a:latin typeface="Trebuchet MS" charset="0"/>
              </a:rPr>
              <a:t> </a:t>
            </a:r>
            <a:r>
              <a:rPr lang="en-US" b="0" dirty="0" err="1" smtClean="0">
                <a:solidFill>
                  <a:schemeClr val="bg1"/>
                </a:solidFill>
                <a:latin typeface="Trebuchet MS" charset="0"/>
              </a:rPr>
              <a:t>Materie</a:t>
            </a:r>
            <a:r>
              <a:rPr lang="en-US" b="0" dirty="0" smtClean="0">
                <a:solidFill>
                  <a:schemeClr val="bg1"/>
                </a:solidFill>
                <a:latin typeface="Trebuchet MS" charset="0"/>
              </a:rPr>
              <a:t>, </a:t>
            </a:r>
            <a:r>
              <a:rPr lang="en-US" b="0" dirty="0" err="1" smtClean="0">
                <a:solidFill>
                  <a:schemeClr val="bg1"/>
                </a:solidFill>
                <a:latin typeface="Trebuchet MS" charset="0"/>
              </a:rPr>
              <a:t>Extradimensionen</a:t>
            </a:r>
            <a:r>
              <a:rPr lang="en-US" b="0" dirty="0" smtClean="0">
                <a:solidFill>
                  <a:schemeClr val="bg1"/>
                </a:solidFill>
                <a:latin typeface="Trebuchet MS" charset="0"/>
              </a:rPr>
              <a:t> etc.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C. - E. Wulz</a:t>
            </a: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1785D41-113A-5F45-94CC-ADBE0C4D5383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844550" y="5946914"/>
            <a:ext cx="81089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b="0" dirty="0" err="1" smtClean="0">
                <a:solidFill>
                  <a:schemeClr val="bg1"/>
                </a:solidFill>
                <a:latin typeface="Trebuchet MS" charset="0"/>
              </a:rPr>
              <a:t>Entdeckung</a:t>
            </a:r>
            <a:r>
              <a:rPr lang="en-US" b="0" dirty="0" smtClean="0">
                <a:solidFill>
                  <a:schemeClr val="bg1"/>
                </a:solidFill>
                <a:latin typeface="Trebuchet MS" charset="0"/>
              </a:rPr>
              <a:t> von </a:t>
            </a:r>
            <a:r>
              <a:rPr lang="en-US" b="0" dirty="0" err="1" smtClean="0">
                <a:solidFill>
                  <a:schemeClr val="bg1"/>
                </a:solidFill>
                <a:latin typeface="Trebuchet MS" charset="0"/>
              </a:rPr>
              <a:t>neuer</a:t>
            </a:r>
            <a:r>
              <a:rPr lang="en-US" b="0" dirty="0" smtClean="0">
                <a:solidFill>
                  <a:schemeClr val="bg1"/>
                </a:solidFill>
                <a:latin typeface="Trebuchet MS" charset="0"/>
              </a:rPr>
              <a:t> </a:t>
            </a:r>
            <a:r>
              <a:rPr lang="en-US" b="0" dirty="0" err="1" smtClean="0">
                <a:solidFill>
                  <a:schemeClr val="bg1"/>
                </a:solidFill>
                <a:latin typeface="Trebuchet MS" charset="0"/>
              </a:rPr>
              <a:t>Physik</a:t>
            </a:r>
            <a:r>
              <a:rPr lang="en-US" b="0" dirty="0" smtClean="0">
                <a:solidFill>
                  <a:schemeClr val="bg1"/>
                </a:solidFill>
                <a:latin typeface="Trebuchet MS" charset="0"/>
              </a:rPr>
              <a:t>: Higgs-</a:t>
            </a:r>
            <a:r>
              <a:rPr lang="en-US" b="0" dirty="0" err="1" smtClean="0">
                <a:solidFill>
                  <a:schemeClr val="bg1"/>
                </a:solidFill>
                <a:latin typeface="Trebuchet MS" charset="0"/>
              </a:rPr>
              <a:t>Teilchen</a:t>
            </a:r>
            <a:r>
              <a:rPr lang="en-US" b="0" dirty="0" smtClean="0">
                <a:solidFill>
                  <a:schemeClr val="bg1"/>
                </a:solidFill>
                <a:latin typeface="Trebuchet MS" charset="0"/>
              </a:rPr>
              <a:t>, </a:t>
            </a:r>
            <a:r>
              <a:rPr lang="en-US" b="0" dirty="0" err="1" smtClean="0">
                <a:solidFill>
                  <a:schemeClr val="bg1"/>
                </a:solidFill>
                <a:latin typeface="Trebuchet MS" charset="0"/>
              </a:rPr>
              <a:t>Supersymmetrie</a:t>
            </a:r>
            <a:r>
              <a:rPr lang="en-US" b="0" dirty="0" smtClean="0">
                <a:solidFill>
                  <a:schemeClr val="bg1"/>
                </a:solidFill>
                <a:latin typeface="Trebuchet MS" charset="0"/>
              </a:rPr>
              <a:t>, </a:t>
            </a:r>
            <a:r>
              <a:rPr lang="en-US" b="0" dirty="0" err="1" smtClean="0">
                <a:solidFill>
                  <a:schemeClr val="bg1"/>
                </a:solidFill>
                <a:latin typeface="Trebuchet MS" charset="0"/>
              </a:rPr>
              <a:t>dunkle</a:t>
            </a:r>
            <a:r>
              <a:rPr lang="en-US" b="0" dirty="0" smtClean="0">
                <a:solidFill>
                  <a:schemeClr val="bg1"/>
                </a:solidFill>
                <a:latin typeface="Trebuchet MS" charset="0"/>
              </a:rPr>
              <a:t> </a:t>
            </a:r>
            <a:r>
              <a:rPr lang="en-US" b="0" dirty="0" err="1" smtClean="0">
                <a:solidFill>
                  <a:schemeClr val="bg1"/>
                </a:solidFill>
                <a:latin typeface="Trebuchet MS" charset="0"/>
              </a:rPr>
              <a:t>Materie</a:t>
            </a:r>
            <a:r>
              <a:rPr lang="en-US" b="0" dirty="0" smtClean="0">
                <a:solidFill>
                  <a:schemeClr val="bg1"/>
                </a:solidFill>
                <a:latin typeface="Trebuchet MS" charset="0"/>
              </a:rPr>
              <a:t>, </a:t>
            </a:r>
            <a:r>
              <a:rPr lang="en-US" b="0" dirty="0" err="1" smtClean="0">
                <a:solidFill>
                  <a:schemeClr val="bg1"/>
                </a:solidFill>
                <a:latin typeface="Trebuchet MS" charset="0"/>
              </a:rPr>
              <a:t>Extradimensionen</a:t>
            </a:r>
            <a:r>
              <a:rPr lang="en-US" b="0" dirty="0" smtClean="0">
                <a:solidFill>
                  <a:schemeClr val="bg1"/>
                </a:solidFill>
                <a:latin typeface="Trebuchet MS" charset="0"/>
              </a:rPr>
              <a:t> etc.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711200" y="303213"/>
            <a:ext cx="8559800" cy="4762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DFFA9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CMS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DFFA9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63900" y="5194300"/>
            <a:ext cx="2102493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C. - E. Wulz</a:t>
            </a:r>
            <a:endParaRPr lang="en-US" b="0" i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1785D41-113A-5F45-94CC-ADBE0C4D5383}" type="slidenum">
              <a:rPr lang="en-US"/>
              <a:pPr/>
              <a:t>7</a:t>
            </a:fld>
            <a:endParaRPr lang="en-US" b="0" i="0"/>
          </a:p>
        </p:txBody>
      </p:sp>
      <p:sp>
        <p:nvSpPr>
          <p:cNvPr id="471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Arial"/>
              </a:rPr>
              <a:t>Einige</a:t>
            </a:r>
            <a:r>
              <a:rPr lang="en-US" dirty="0" smtClean="0">
                <a:latin typeface="Arial"/>
              </a:rPr>
              <a:t> </a:t>
            </a:r>
            <a:r>
              <a:rPr lang="en-US" dirty="0" err="1" smtClean="0">
                <a:latin typeface="Arial"/>
              </a:rPr>
              <a:t>österreichische</a:t>
            </a:r>
            <a:r>
              <a:rPr lang="en-US" dirty="0" smtClean="0">
                <a:latin typeface="Arial"/>
              </a:rPr>
              <a:t> </a:t>
            </a:r>
            <a:r>
              <a:rPr lang="en-US" dirty="0" err="1" smtClean="0">
                <a:latin typeface="Arial"/>
              </a:rPr>
              <a:t>Hardwarebeiträge</a:t>
            </a:r>
            <a:r>
              <a:rPr lang="en-US" dirty="0" smtClean="0">
                <a:latin typeface="Arial"/>
              </a:rPr>
              <a:t> </a:t>
            </a:r>
            <a:r>
              <a:rPr lang="en-US" dirty="0" err="1" smtClean="0">
                <a:latin typeface="Arial"/>
              </a:rPr>
              <a:t>zu</a:t>
            </a:r>
            <a:r>
              <a:rPr lang="en-US" dirty="0" smtClean="0">
                <a:latin typeface="Arial"/>
              </a:rPr>
              <a:t> CMS</a:t>
            </a:r>
            <a:endParaRPr lang="en-US" dirty="0">
              <a:latin typeface="Arial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>
            <a:lum contrast="20000"/>
          </a:blip>
          <a:srcRect/>
          <a:stretch>
            <a:fillRect/>
          </a:stretch>
        </p:blipFill>
        <p:spPr bwMode="auto">
          <a:xfrm>
            <a:off x="5600810" y="3775075"/>
            <a:ext cx="380989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728654" y="5956300"/>
            <a:ext cx="162105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Streifendetektor</a:t>
            </a:r>
          </a:p>
          <a:p>
            <a:r>
              <a:rPr lang="en-US" sz="1600">
                <a:solidFill>
                  <a:schemeClr val="bg1"/>
                </a:solidFill>
              </a:rPr>
              <a:t>Innere Module</a:t>
            </a:r>
          </a:p>
        </p:txBody>
      </p:sp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7141954" y="5842001"/>
            <a:ext cx="183694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err="1" smtClean="0">
                <a:solidFill>
                  <a:schemeClr val="bg1"/>
                </a:solidFill>
              </a:rPr>
              <a:t>Siliziumdetektor</a:t>
            </a:r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 err="1">
                <a:solidFill>
                  <a:schemeClr val="bg1"/>
                </a:solidFill>
              </a:rPr>
              <a:t>Endkappen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5"/>
          <a:srcRect b="4286"/>
          <a:stretch>
            <a:fillRect/>
          </a:stretch>
        </p:blipFill>
        <p:spPr bwMode="auto">
          <a:xfrm>
            <a:off x="3021014" y="3505200"/>
            <a:ext cx="1375120" cy="11049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20" name="Picture 4" descr="pixelAOH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97364" y="2984500"/>
            <a:ext cx="1392148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9"/>
          <p:cNvSpPr>
            <a:spLocks noChangeArrowheads="1"/>
          </p:cNvSpPr>
          <p:nvPr/>
        </p:nvSpPr>
        <p:spPr bwMode="auto">
          <a:xfrm>
            <a:off x="3116246" y="4628729"/>
            <a:ext cx="2217754" cy="5847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" charset="0"/>
              </a:rPr>
              <a:t>Präzisionsmechanische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" charset="0"/>
              </a:rPr>
              <a:t> </a:t>
            </a:r>
            <a:r>
              <a:rPr lang="en-GB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" charset="0"/>
              </a:rPr>
              <a:t>Teile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4" name="Picture 6" descr="DTTF_12A_00Abs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0525" y="1003300"/>
            <a:ext cx="2403475" cy="542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40" descr="GT_crate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94375" y="1003300"/>
            <a:ext cx="3616325" cy="2751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1" descr="pixelFEDv5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41485" y="952500"/>
            <a:ext cx="2041716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 9"/>
          <p:cNvSpPr>
            <a:spLocks noChangeArrowheads="1"/>
          </p:cNvSpPr>
          <p:nvPr/>
        </p:nvSpPr>
        <p:spPr bwMode="auto">
          <a:xfrm>
            <a:off x="2239946" y="3003129"/>
            <a:ext cx="1658954" cy="5847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GB" sz="1600" dirty="0" smtClean="0">
                <a:latin typeface="Times" charset="0"/>
              </a:rPr>
              <a:t>Trigger- und </a:t>
            </a:r>
            <a:r>
              <a:rPr lang="en-GB" sz="1600" dirty="0" err="1" smtClean="0">
                <a:latin typeface="Times" charset="0"/>
              </a:rPr>
              <a:t>Ausleselektronik</a:t>
            </a:r>
            <a:endParaRPr lang="en-US" sz="1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C. - E. </a:t>
            </a:r>
            <a:r>
              <a:rPr lang="en-US" dirty="0" err="1">
                <a:solidFill>
                  <a:schemeClr val="bg1"/>
                </a:solidFill>
              </a:rPr>
              <a:t>Wulz</a:t>
            </a:r>
            <a:endParaRPr lang="en-US" b="0" i="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BA14F1-EFEE-B643-ACF8-9BBBF788CD55}" type="slidenum">
              <a:rPr lang="en-US">
                <a:solidFill>
                  <a:schemeClr val="bg1"/>
                </a:solidFill>
              </a:rPr>
              <a:pPr/>
              <a:t>8</a:t>
            </a:fld>
            <a:endParaRPr lang="en-US" b="0" i="0">
              <a:solidFill>
                <a:schemeClr val="bg1"/>
              </a:solidFill>
            </a:endParaRPr>
          </a:p>
        </p:txBody>
      </p:sp>
      <p:sp>
        <p:nvSpPr>
          <p:cNvPr id="5038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01613"/>
            <a:ext cx="8559800" cy="47625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/>
              </a:rPr>
              <a:t>Tier-2</a:t>
            </a:r>
            <a:r>
              <a:rPr lang="en-US" dirty="0" smtClean="0">
                <a:solidFill>
                  <a:schemeClr val="bg1"/>
                </a:solidFill>
                <a:latin typeface="Arial"/>
              </a:rPr>
              <a:t> Grid-</a:t>
            </a:r>
            <a:r>
              <a:rPr lang="en-US" dirty="0" err="1" smtClean="0">
                <a:solidFill>
                  <a:schemeClr val="bg1"/>
                </a:solidFill>
                <a:latin typeface="Arial"/>
              </a:rPr>
              <a:t>Rechenzentrum</a:t>
            </a:r>
            <a:r>
              <a:rPr lang="en-US" dirty="0" smtClean="0">
                <a:solidFill>
                  <a:schemeClr val="bg1"/>
                </a:solidFill>
                <a:latin typeface="Arial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"/>
              </a:rPr>
              <a:t>für</a:t>
            </a:r>
            <a:r>
              <a:rPr lang="en-US" dirty="0" smtClean="0">
                <a:solidFill>
                  <a:schemeClr val="bg1"/>
                </a:solidFill>
                <a:latin typeface="Arial"/>
              </a:rPr>
              <a:t> CMS und ATLAS</a:t>
            </a:r>
            <a:endParaRPr lang="en-US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14900" y="5638969"/>
            <a:ext cx="46101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dirty="0" smtClean="0">
                <a:solidFill>
                  <a:schemeClr val="bg1"/>
                </a:solidFill>
                <a:latin typeface="Arial"/>
              </a:rPr>
              <a:t>1300 CPUs </a:t>
            </a:r>
            <a:r>
              <a:rPr lang="en-US" b="0" dirty="0" err="1" smtClean="0">
                <a:solidFill>
                  <a:schemeClr val="bg1"/>
                </a:solidFill>
                <a:latin typeface="Arial"/>
              </a:rPr>
              <a:t>Rechenleistung</a:t>
            </a:r>
            <a:endParaRPr lang="en-US" b="0" dirty="0" smtClean="0">
              <a:solidFill>
                <a:schemeClr val="bg1"/>
              </a:solidFill>
              <a:latin typeface="Arial"/>
            </a:endParaRPr>
          </a:p>
          <a:p>
            <a:r>
              <a:rPr lang="en-US" b="0" dirty="0" smtClean="0">
                <a:solidFill>
                  <a:schemeClr val="bg1"/>
                </a:solidFill>
                <a:latin typeface="Arial"/>
              </a:rPr>
              <a:t>550.000 Gigabyte </a:t>
            </a:r>
            <a:r>
              <a:rPr lang="en-US" b="0" dirty="0" err="1" smtClean="0">
                <a:solidFill>
                  <a:schemeClr val="bg1"/>
                </a:solidFill>
                <a:latin typeface="Arial"/>
              </a:rPr>
              <a:t>Speicherkapazität</a:t>
            </a:r>
            <a:endParaRPr lang="en-US" b="0" dirty="0">
              <a:solidFill>
                <a:schemeClr val="bg1"/>
              </a:solidFill>
              <a:latin typeface="Arial"/>
            </a:endParaRPr>
          </a:p>
        </p:txBody>
      </p:sp>
      <p:pic>
        <p:nvPicPr>
          <p:cNvPr id="6" name="Picture 5" descr="gri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501" y="962442"/>
            <a:ext cx="1904321" cy="143785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C. - E. Wulz</a:t>
            </a:r>
            <a:endParaRPr lang="en-US" b="0" i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1785D41-113A-5F45-94CC-ADBE0C4D5383}" type="slidenum">
              <a:rPr lang="en-US"/>
              <a:pPr/>
              <a:t>9</a:t>
            </a:fld>
            <a:endParaRPr lang="en-US" b="0" i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577850" y="5972314"/>
            <a:ext cx="81089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  <a:latin typeface="Trebuchet MS" charset="0"/>
              </a:rPr>
              <a:t>Antiprotonen</a:t>
            </a:r>
            <a:r>
              <a:rPr lang="en-US" dirty="0" smtClean="0">
                <a:solidFill>
                  <a:schemeClr val="bg1"/>
                </a:solidFill>
                <a:latin typeface="Trebuchet MS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Trebuchet MS" charset="0"/>
              </a:rPr>
              <a:t>Asymmetrie</a:t>
            </a:r>
            <a:r>
              <a:rPr lang="en-US" dirty="0" smtClean="0">
                <a:solidFill>
                  <a:schemeClr val="bg1"/>
                </a:solidFill>
                <a:latin typeface="Trebuchet MS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rebuchet MS" charset="0"/>
              </a:rPr>
              <a:t>zwischen</a:t>
            </a:r>
            <a:r>
              <a:rPr lang="en-US" dirty="0" smtClean="0">
                <a:solidFill>
                  <a:schemeClr val="bg1"/>
                </a:solidFill>
                <a:latin typeface="Trebuchet MS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rebuchet MS" charset="0"/>
              </a:rPr>
              <a:t>Materie</a:t>
            </a:r>
            <a:r>
              <a:rPr lang="en-US" dirty="0" smtClean="0">
                <a:solidFill>
                  <a:schemeClr val="bg1"/>
                </a:solidFill>
                <a:latin typeface="Trebuchet MS" charset="0"/>
              </a:rPr>
              <a:t> und </a:t>
            </a:r>
            <a:r>
              <a:rPr lang="en-US" dirty="0" err="1" smtClean="0">
                <a:solidFill>
                  <a:schemeClr val="bg1"/>
                </a:solidFill>
                <a:latin typeface="Trebuchet MS" charset="0"/>
              </a:rPr>
              <a:t>Antimaterie</a:t>
            </a:r>
            <a:endParaRPr lang="en-US" dirty="0" smtClean="0">
              <a:solidFill>
                <a:schemeClr val="bg1"/>
              </a:solidFill>
              <a:latin typeface="Trebuchet MS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eere Präsentation">
  <a:themeElements>
    <a:clrScheme name="Leere Prä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eere Prä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Office\Vorlagen\Leere Präsentation.pot</Template>
  <TotalTime>4459</TotalTime>
  <Words>1038</Words>
  <Application>Microsoft Macintosh PowerPoint</Application>
  <PresentationFormat>A4 Paper (210x297 mm)</PresentationFormat>
  <Paragraphs>285</Paragraphs>
  <Slides>18</Slides>
  <Notes>17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Leere Präsentation</vt:lpstr>
      <vt:lpstr>Slide 1</vt:lpstr>
      <vt:lpstr>Österreicher am CERN</vt:lpstr>
      <vt:lpstr>Österreichische Institutionen am CERN</vt:lpstr>
      <vt:lpstr>Experimentelle Beteiligungen</vt:lpstr>
      <vt:lpstr>ATLAS</vt:lpstr>
      <vt:lpstr>Slide 6</vt:lpstr>
      <vt:lpstr>Einige österreichische Hardwarebeiträge zu CMS</vt:lpstr>
      <vt:lpstr>Tier-2 Grid-Rechenzentrum für CMS und ATLAS</vt:lpstr>
      <vt:lpstr>Slide 9</vt:lpstr>
      <vt:lpstr>CLOUD</vt:lpstr>
      <vt:lpstr>HESS, CTA</vt:lpstr>
      <vt:lpstr>Gelegenheiten für Firmen</vt:lpstr>
      <vt:lpstr>Rückflusskoeffizienten</vt:lpstr>
      <vt:lpstr>Beschleunigerinvestitionen</vt:lpstr>
      <vt:lpstr>Geplante Beschleunigerprojekte</vt:lpstr>
      <vt:lpstr>Upgrade von ATLAS und CMS</vt:lpstr>
      <vt:lpstr>Zusammenarbeit Industrie – Physikinstitut          Entwicklung und Herstellung von Halbleiterdetektoren</vt:lpstr>
      <vt:lpstr>Slide 18</vt:lpstr>
    </vt:vector>
  </TitlesOfParts>
  <Company>CERN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Claudia Wulz</dc:creator>
  <cp:lastModifiedBy>Claudia-E. Wulz</cp:lastModifiedBy>
  <cp:revision>381</cp:revision>
  <cp:lastPrinted>2008-11-28T10:06:13Z</cp:lastPrinted>
  <dcterms:created xsi:type="dcterms:W3CDTF">2013-01-28T14:20:40Z</dcterms:created>
  <dcterms:modified xsi:type="dcterms:W3CDTF">2013-01-28T15:16:25Z</dcterms:modified>
</cp:coreProperties>
</file>