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theme/theme3.xml" ContentType="application/vnd.openxmlformats-officedocument.theme+xml"/>
  <Override PartName="/ppt/notesSlides/notesSlide16.xml" ContentType="application/vnd.openxmlformats-officedocument.presentationml.notesSlide+xml"/>
  <Override PartName="/ppt/notesSlides/notesSlide32.xml" ContentType="application/vnd.openxmlformats-officedocument.presentationml.notesSlide+xml"/>
  <Override PartName="/ppt/notesSlides/notesSlide52.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embeddings/Microsoft_Equation8.bin" ContentType="application/vnd.openxmlformats-officedocument.oleObject"/>
  <Override PartName="/ppt/slides/slide23.xml" ContentType="application/vnd.openxmlformats-officedocument.presentationml.slide+xml"/>
  <Override PartName="/ppt/slideLayouts/slideLayout9.xml" ContentType="application/vnd.openxmlformats-officedocument.presentationml.slideLayout+xml"/>
  <Override PartName="/ppt/notesSlides/notesSlide56.xml" ContentType="application/vnd.openxmlformats-officedocument.presentationml.notesSlide+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notesSlides/notesSlide41.xml" ContentType="application/vnd.openxmlformats-officedocument.presentationml.notesSlide+xml"/>
  <Override PartName="/ppt/embeddings/Microsoft_Equation4.bin" ContentType="application/vnd.openxmlformats-officedocument.oleObject"/>
  <Override PartName="/ppt/handoutMasters/handoutMaster1.xml" ContentType="application/vnd.openxmlformats-officedocument.presentationml.handoutMaster+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42.xml" ContentType="application/vnd.openxmlformats-officedocument.presentationml.notesSlide+xml"/>
  <Override PartName="/ppt/embeddings/Microsoft_Equation5.bin" ContentType="application/vnd.openxmlformats-officedocument.oleObject"/>
  <Default Extension="pict" ContentType="image/pict"/>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notesSlides/notesSlide35.xml" ContentType="application/vnd.openxmlformats-officedocument.presentationml.notesSlide+xml"/>
  <Override PartName="/ppt/notesSlides/notesSlide51.xml" ContentType="application/vnd.openxmlformats-officedocument.presentationml.notes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57.xml" ContentType="application/vnd.openxmlformats-officedocument.presentationml.notesSlide+xml"/>
  <Override PartName="/ppt/notesSlides/notesSlide1.xml" ContentType="application/vnd.openxmlformats-officedocument.presentationml.notes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notesSlides/notesSlide43.xml" ContentType="application/vnd.openxmlformats-officedocument.presentationml.notesSlide+xml"/>
  <Override PartName="/ppt/slides/slide10.xml" ContentType="application/vnd.openxmlformats-officedocument.presentationml.slide+xml"/>
  <Override PartName="/ppt/notesSlides/notesSlide45.xml" ContentType="application/vnd.openxmlformats-officedocument.presentationml.notesSlide+xml"/>
  <Override PartName="/ppt/slides/slide33.xml" ContentType="application/vnd.openxmlformats-officedocument.presentationml.slide+xml"/>
  <Override PartName="/ppt/notesSlides/notesSlide48.xml" ContentType="application/vnd.openxmlformats-officedocument.presentationml.notesSlide+xml"/>
  <Override PartName="/ppt/presProps.xml" ContentType="application/vnd.openxmlformats-officedocument.presentationml.presProps+xml"/>
  <Default Extension="vml" ContentType="application/vnd.openxmlformats-officedocument.vmlDrawing"/>
  <Override PartName="/ppt/notesSlides/notesSlide18.xml" ContentType="application/vnd.openxmlformats-officedocument.presentationml.notesSlide+xml"/>
  <Default Extension="png" ContentType="image/png"/>
  <Override PartName="/ppt/embeddings/Microsoft_Equation1.bin" ContentType="application/vnd.openxmlformats-officedocument.oleObject"/>
  <Override PartName="/ppt/slides/slide27.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notesSlides/notesSlide39.xml" ContentType="application/vnd.openxmlformats-officedocument.presentationml.notesSlide+xml"/>
  <Override PartName="/ppt/slides/slide53.xml" ContentType="application/vnd.openxmlformats-officedocument.presentationml.slide+xml"/>
  <Override PartName="/ppt/embeddings/Microsoft_Equation3.bin" ContentType="application/vnd.openxmlformats-officedocument.oleObject"/>
  <Override PartName="/ppt/notesSlides/notesSlide24.xml" ContentType="application/vnd.openxmlformats-officedocument.presentationml.notesSlide+xml"/>
  <Override PartName="/ppt/notesSlides/notesSlide47.xml" ContentType="application/vnd.openxmlformats-officedocument.presentationml.notesSlide+xml"/>
  <Override PartName="/ppt/notesSlides/notesSlide55.xml" ContentType="application/vnd.openxmlformats-officedocument.presentationml.notesSlide+xml"/>
  <Override PartName="/ppt/slides/slide55.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notesSlides/notesSlide53.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notesSlides/notesSlide40.xml" ContentType="application/vnd.openxmlformats-officedocument.presentationml.notesSlide+xml"/>
  <Override PartName="/ppt/slides/slide45.xml" ContentType="application/vnd.openxmlformats-officedocument.presentationml.slide+xml"/>
  <Override PartName="/ppt/notesSlides/notesSlide34.xml" ContentType="application/vnd.openxmlformats-officedocument.presentationml.notes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36.xml" ContentType="application/vnd.openxmlformats-officedocument.presentationml.notes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embeddings/Microsoft_Equation2.bin" ContentType="application/vnd.openxmlformats-officedocument.oleObject"/>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notesSlides/notesSlide50.xml" ContentType="application/vnd.openxmlformats-officedocument.presentationml.notesSlide+xml"/>
  <Override PartName="/ppt/slides/slide34.xml" ContentType="application/vnd.openxmlformats-officedocument.presentationml.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12.xml" ContentType="application/vnd.openxmlformats-officedocument.presentationml.notesSlide+xml"/>
  <Override PartName="/ppt/embeddings/Microsoft_Equation7.bin" ContentType="application/vnd.openxmlformats-officedocument.oleObject"/>
  <Override PartName="/ppt/notesSlides/notesSlide37.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Default Extension="jpeg" ContentType="image/jpeg"/>
  <Override PartName="/ppt/notesSlides/notesSlide33.xml" ContentType="application/vnd.openxmlformats-officedocument.presentationml.notesSlide+xml"/>
  <Override PartName="/ppt/notesSlides/notesSlide46.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notesSlides/notesSlide54.xml" ContentType="application/vnd.openxmlformats-officedocument.presentationml.notesSlide+xml"/>
  <Override PartName="/ppt/slides/slide8.xml" ContentType="application/vnd.openxmlformats-officedocument.presentationml.slide+xml"/>
  <Override PartName="/ppt/embeddings/Microsoft_Equation9.bin" ContentType="application/vnd.openxmlformats-officedocument.oleObject"/>
  <Override PartName="/ppt/slides/slide15.xml" ContentType="application/vnd.openxmlformats-officedocument.presentationml.slide+xml"/>
  <Override PartName="/ppt/embeddings/Microsoft_Equation6.bin" ContentType="application/vnd.openxmlformats-officedocument.oleObject"/>
  <Override PartName="/ppt/notesSlides/notesSlide49.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notesSlides/notesSlide30.xml" ContentType="application/vnd.openxmlformats-officedocument.presentationml.notes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Default Extension="pdf" ContentType="application/pdf"/>
  <Override PartName="/ppt/notesSlides/notesSlide20.xml" ContentType="application/vnd.openxmlformats-officedocument.presentationml.notesSlide+xml"/>
  <Default Extension="gif" ContentType="image/gif"/>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rstSlideNum="0" showSpecialPlsOnTitleSld="0" strictFirstAndLastChars="0" saveSubsetFonts="1" autoCompressPictures="0">
  <p:sldMasterIdLst>
    <p:sldMasterId id="2147483648" r:id="rId1"/>
  </p:sldMasterIdLst>
  <p:notesMasterIdLst>
    <p:notesMasterId r:id="rId61"/>
  </p:notesMasterIdLst>
  <p:handoutMasterIdLst>
    <p:handoutMasterId r:id="rId62"/>
  </p:handoutMasterIdLst>
  <p:sldIdLst>
    <p:sldId id="265" r:id="rId2"/>
    <p:sldId id="379" r:id="rId3"/>
    <p:sldId id="381" r:id="rId4"/>
    <p:sldId id="380" r:id="rId5"/>
    <p:sldId id="382" r:id="rId6"/>
    <p:sldId id="383" r:id="rId7"/>
    <p:sldId id="384" r:id="rId8"/>
    <p:sldId id="385" r:id="rId9"/>
    <p:sldId id="387" r:id="rId10"/>
    <p:sldId id="388" r:id="rId11"/>
    <p:sldId id="386" r:id="rId12"/>
    <p:sldId id="389" r:id="rId13"/>
    <p:sldId id="394" r:id="rId14"/>
    <p:sldId id="393" r:id="rId15"/>
    <p:sldId id="390" r:id="rId16"/>
    <p:sldId id="398" r:id="rId17"/>
    <p:sldId id="392" r:id="rId18"/>
    <p:sldId id="399" r:id="rId19"/>
    <p:sldId id="395" r:id="rId20"/>
    <p:sldId id="397" r:id="rId21"/>
    <p:sldId id="396" r:id="rId22"/>
    <p:sldId id="400" r:id="rId23"/>
    <p:sldId id="401" r:id="rId24"/>
    <p:sldId id="402" r:id="rId25"/>
    <p:sldId id="403" r:id="rId26"/>
    <p:sldId id="405" r:id="rId27"/>
    <p:sldId id="406" r:id="rId28"/>
    <p:sldId id="407" r:id="rId29"/>
    <p:sldId id="408" r:id="rId30"/>
    <p:sldId id="326" r:id="rId31"/>
    <p:sldId id="328" r:id="rId32"/>
    <p:sldId id="329" r:id="rId33"/>
    <p:sldId id="409" r:id="rId34"/>
    <p:sldId id="323" r:id="rId35"/>
    <p:sldId id="325" r:id="rId36"/>
    <p:sldId id="410" r:id="rId37"/>
    <p:sldId id="412" r:id="rId38"/>
    <p:sldId id="413" r:id="rId39"/>
    <p:sldId id="411" r:id="rId40"/>
    <p:sldId id="415" r:id="rId41"/>
    <p:sldId id="416" r:id="rId42"/>
    <p:sldId id="417" r:id="rId43"/>
    <p:sldId id="419" r:id="rId44"/>
    <p:sldId id="418" r:id="rId45"/>
    <p:sldId id="420" r:id="rId46"/>
    <p:sldId id="421" r:id="rId47"/>
    <p:sldId id="423" r:id="rId48"/>
    <p:sldId id="422" r:id="rId49"/>
    <p:sldId id="424" r:id="rId50"/>
    <p:sldId id="433" r:id="rId51"/>
    <p:sldId id="430" r:id="rId52"/>
    <p:sldId id="429" r:id="rId53"/>
    <p:sldId id="427" r:id="rId54"/>
    <p:sldId id="425" r:id="rId55"/>
    <p:sldId id="426" r:id="rId56"/>
    <p:sldId id="431" r:id="rId57"/>
    <p:sldId id="432" r:id="rId58"/>
    <p:sldId id="428" r:id="rId59"/>
    <p:sldId id="434" r:id="rId60"/>
  </p:sldIdLst>
  <p:sldSz cx="9906000" cy="6858000" type="A4"/>
  <p:notesSz cx="6858000" cy="9144000"/>
  <p:defaultTextStyle>
    <a:defPPr>
      <a:defRPr lang="en-US"/>
    </a:defPPr>
    <a:lvl1pPr algn="l" rtl="0" eaLnBrk="0" fontAlgn="base" hangingPunct="0">
      <a:spcBef>
        <a:spcPct val="0"/>
      </a:spcBef>
      <a:spcAft>
        <a:spcPct val="0"/>
      </a:spcAft>
      <a:defRPr sz="2400" kern="1200">
        <a:solidFill>
          <a:schemeClr val="tx1"/>
        </a:solidFill>
        <a:latin typeface="Symbol" pitchFamily="-109" charset="2"/>
        <a:ea typeface="+mn-ea"/>
        <a:cs typeface="+mn-cs"/>
        <a:sym typeface="Symbol" pitchFamily="-109" charset="2"/>
      </a:defRPr>
    </a:lvl1pPr>
    <a:lvl2pPr marL="457200" algn="l" rtl="0" eaLnBrk="0" fontAlgn="base" hangingPunct="0">
      <a:spcBef>
        <a:spcPct val="0"/>
      </a:spcBef>
      <a:spcAft>
        <a:spcPct val="0"/>
      </a:spcAft>
      <a:defRPr sz="2400" kern="1200">
        <a:solidFill>
          <a:schemeClr val="tx1"/>
        </a:solidFill>
        <a:latin typeface="Symbol" pitchFamily="-109" charset="2"/>
        <a:ea typeface="+mn-ea"/>
        <a:cs typeface="+mn-cs"/>
        <a:sym typeface="Symbol" pitchFamily="-109" charset="2"/>
      </a:defRPr>
    </a:lvl2pPr>
    <a:lvl3pPr marL="914400" algn="l" rtl="0" eaLnBrk="0" fontAlgn="base" hangingPunct="0">
      <a:spcBef>
        <a:spcPct val="0"/>
      </a:spcBef>
      <a:spcAft>
        <a:spcPct val="0"/>
      </a:spcAft>
      <a:defRPr sz="2400" kern="1200">
        <a:solidFill>
          <a:schemeClr val="tx1"/>
        </a:solidFill>
        <a:latin typeface="Symbol" pitchFamily="-109" charset="2"/>
        <a:ea typeface="+mn-ea"/>
        <a:cs typeface="+mn-cs"/>
        <a:sym typeface="Symbol" pitchFamily="-109" charset="2"/>
      </a:defRPr>
    </a:lvl3pPr>
    <a:lvl4pPr marL="1371600" algn="l" rtl="0" eaLnBrk="0" fontAlgn="base" hangingPunct="0">
      <a:spcBef>
        <a:spcPct val="0"/>
      </a:spcBef>
      <a:spcAft>
        <a:spcPct val="0"/>
      </a:spcAft>
      <a:defRPr sz="2400" kern="1200">
        <a:solidFill>
          <a:schemeClr val="tx1"/>
        </a:solidFill>
        <a:latin typeface="Symbol" pitchFamily="-109" charset="2"/>
        <a:ea typeface="+mn-ea"/>
        <a:cs typeface="+mn-cs"/>
        <a:sym typeface="Symbol" pitchFamily="-109" charset="2"/>
      </a:defRPr>
    </a:lvl4pPr>
    <a:lvl5pPr marL="1828800" algn="l" rtl="0" eaLnBrk="0" fontAlgn="base" hangingPunct="0">
      <a:spcBef>
        <a:spcPct val="0"/>
      </a:spcBef>
      <a:spcAft>
        <a:spcPct val="0"/>
      </a:spcAft>
      <a:defRPr sz="2400" kern="1200">
        <a:solidFill>
          <a:schemeClr val="tx1"/>
        </a:solidFill>
        <a:latin typeface="Symbol" pitchFamily="-109" charset="2"/>
        <a:ea typeface="+mn-ea"/>
        <a:cs typeface="+mn-cs"/>
        <a:sym typeface="Symbol" pitchFamily="-109" charset="2"/>
      </a:defRPr>
    </a:lvl5pPr>
    <a:lvl6pPr marL="2286000" algn="l" defTabSz="457200" rtl="0" eaLnBrk="1" latinLnBrk="0" hangingPunct="1">
      <a:defRPr sz="2400" kern="1200">
        <a:solidFill>
          <a:schemeClr val="tx1"/>
        </a:solidFill>
        <a:latin typeface="Symbol" pitchFamily="-109" charset="2"/>
        <a:ea typeface="+mn-ea"/>
        <a:cs typeface="+mn-cs"/>
        <a:sym typeface="Symbol" pitchFamily="-109" charset="2"/>
      </a:defRPr>
    </a:lvl6pPr>
    <a:lvl7pPr marL="2743200" algn="l" defTabSz="457200" rtl="0" eaLnBrk="1" latinLnBrk="0" hangingPunct="1">
      <a:defRPr sz="2400" kern="1200">
        <a:solidFill>
          <a:schemeClr val="tx1"/>
        </a:solidFill>
        <a:latin typeface="Symbol" pitchFamily="-109" charset="2"/>
        <a:ea typeface="+mn-ea"/>
        <a:cs typeface="+mn-cs"/>
        <a:sym typeface="Symbol" pitchFamily="-109" charset="2"/>
      </a:defRPr>
    </a:lvl7pPr>
    <a:lvl8pPr marL="3200400" algn="l" defTabSz="457200" rtl="0" eaLnBrk="1" latinLnBrk="0" hangingPunct="1">
      <a:defRPr sz="2400" kern="1200">
        <a:solidFill>
          <a:schemeClr val="tx1"/>
        </a:solidFill>
        <a:latin typeface="Symbol" pitchFamily="-109" charset="2"/>
        <a:ea typeface="+mn-ea"/>
        <a:cs typeface="+mn-cs"/>
        <a:sym typeface="Symbol" pitchFamily="-109" charset="2"/>
      </a:defRPr>
    </a:lvl8pPr>
    <a:lvl9pPr marL="3657600" algn="l" defTabSz="457200" rtl="0" eaLnBrk="1" latinLnBrk="0" hangingPunct="1">
      <a:defRPr sz="2400" kern="1200">
        <a:solidFill>
          <a:schemeClr val="tx1"/>
        </a:solidFill>
        <a:latin typeface="Symbol" pitchFamily="-109" charset="2"/>
        <a:ea typeface="+mn-ea"/>
        <a:cs typeface="+mn-cs"/>
        <a:sym typeface="Symbol" pitchFamily="-109" charset="2"/>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D77D8F"/>
    <a:srgbClr val="F2D91C"/>
    <a:srgbClr val="2E1FFF"/>
    <a:srgbClr val="48FF25"/>
    <a:srgbClr val="8A1CB0"/>
    <a:srgbClr val="FFFDCB"/>
    <a:srgbClr val="B0E2DD"/>
    <a:srgbClr val="F63F1B"/>
    <a:srgbClr val="F98120"/>
    <a:srgbClr val="FFCC18"/>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8880" autoAdjust="0"/>
    <p:restoredTop sz="90975" autoAdjust="0"/>
  </p:normalViewPr>
  <p:slideViewPr>
    <p:cSldViewPr snapToGrid="0">
      <p:cViewPr>
        <p:scale>
          <a:sx n="100" d="100"/>
          <a:sy n="100" d="100"/>
        </p:scale>
        <p:origin x="-1056" y="-112"/>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712"/>
    </p:cViewPr>
  </p:sorterViewPr>
  <p:notesViewPr>
    <p:cSldViewPr snapToGrid="0">
      <p:cViewPr varScale="1">
        <p:scale>
          <a:sx n="93" d="100"/>
          <a:sy n="93" d="100"/>
        </p:scale>
        <p:origin x="-2840" y="-10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64" Type="http://schemas.openxmlformats.org/officeDocument/2006/relationships/presProps" Target="presProps.xml"/><Relationship Id="rId60" Type="http://schemas.openxmlformats.org/officeDocument/2006/relationships/slide" Target="slides/slide59.xml"/><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63" Type="http://schemas.openxmlformats.org/officeDocument/2006/relationships/printerSettings" Target="printerSettings/printerSettings1.bin"/><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handoutMaster" Target="handoutMasters/handoutMaster1.xml"/><Relationship Id="rId66" Type="http://schemas.openxmlformats.org/officeDocument/2006/relationships/theme" Target="theme/theme1.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viewProps" Target="viewProps.xml"/><Relationship Id="rId67" Type="http://schemas.openxmlformats.org/officeDocument/2006/relationships/tableStyles" Target="tableStyles.xml"/><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notesMaster" Target="notesMasters/notesMaster1.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6" Type="http://schemas.openxmlformats.org/officeDocument/2006/relationships/image" Target="../media/image26.pict"/><Relationship Id="rId4" Type="http://schemas.openxmlformats.org/officeDocument/2006/relationships/image" Target="../media/image24.pict"/><Relationship Id="rId1" Type="http://schemas.openxmlformats.org/officeDocument/2006/relationships/image" Target="../media/image21.pict"/><Relationship Id="rId2" Type="http://schemas.openxmlformats.org/officeDocument/2006/relationships/image" Target="../media/image22.pict"/><Relationship Id="rId3" Type="http://schemas.openxmlformats.org/officeDocument/2006/relationships/image" Target="../media/image23.pict"/><Relationship Id="rId5" Type="http://schemas.openxmlformats.org/officeDocument/2006/relationships/image" Target="../media/image25.pict"/></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4.pict"/><Relationship Id="rId3" Type="http://schemas.openxmlformats.org/officeDocument/2006/relationships/image" Target="../media/image105.pict"/><Relationship Id="rId1" Type="http://schemas.openxmlformats.org/officeDocument/2006/relationships/image" Target="../media/image103.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559CBE0-7516-364B-A3F3-101DD92D1016}" type="datetimeFigureOut">
              <a:rPr lang="en-US" smtClean="0"/>
              <a:pPr/>
              <a:t>7/9/13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7D90A6C-41AF-1144-9F07-28BA4E7B802F}"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5053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50532" name="Rectangle 4"/>
          <p:cNvSpPr>
            <a:spLocks noGrp="1" noRot="1" noChangeAspect="1" noChangeArrowheads="1" noTextEdit="1"/>
          </p:cNvSpPr>
          <p:nvPr>
            <p:ph type="sldImg" idx="2"/>
          </p:nvPr>
        </p:nvSpPr>
        <p:spPr bwMode="auto">
          <a:xfrm>
            <a:off x="952500" y="685800"/>
            <a:ext cx="4953000" cy="3429000"/>
          </a:xfrm>
          <a:prstGeom prst="rect">
            <a:avLst/>
          </a:prstGeom>
          <a:noFill/>
          <a:ln w="9525">
            <a:solidFill>
              <a:srgbClr val="000000"/>
            </a:solidFill>
            <a:miter lim="800000"/>
            <a:headEnd/>
            <a:tailEnd/>
          </a:ln>
          <a:effectLst/>
        </p:spPr>
      </p:sp>
      <p:sp>
        <p:nvSpPr>
          <p:cNvPr id="15053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053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5053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C657345-4B96-EC42-92F7-BB34E93E4A0A}" type="slidenum">
              <a:rPr lang="en-US"/>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pitchFamily="-109"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09" charset="0"/>
        <a:ea typeface="ＭＳ Ｐゴシック" pitchFamily="-109" charset="-128"/>
        <a:cs typeface="+mn-cs"/>
      </a:defRPr>
    </a:lvl2pPr>
    <a:lvl3pPr marL="914400" algn="l" rtl="0" eaLnBrk="0" fontAlgn="base" hangingPunct="0">
      <a:spcBef>
        <a:spcPct val="30000"/>
      </a:spcBef>
      <a:spcAft>
        <a:spcPct val="0"/>
      </a:spcAft>
      <a:defRPr sz="1200" kern="1200">
        <a:solidFill>
          <a:schemeClr val="tx1"/>
        </a:solidFill>
        <a:latin typeface="Times" pitchFamily="-109" charset="0"/>
        <a:ea typeface="ＭＳ Ｐゴシック" pitchFamily="-109" charset="-128"/>
        <a:cs typeface="+mn-cs"/>
      </a:defRPr>
    </a:lvl3pPr>
    <a:lvl4pPr marL="1371600" algn="l" rtl="0" eaLnBrk="0" fontAlgn="base" hangingPunct="0">
      <a:spcBef>
        <a:spcPct val="30000"/>
      </a:spcBef>
      <a:spcAft>
        <a:spcPct val="0"/>
      </a:spcAft>
      <a:defRPr sz="1200" kern="1200">
        <a:solidFill>
          <a:schemeClr val="tx1"/>
        </a:solidFill>
        <a:latin typeface="Times" pitchFamily="-109" charset="0"/>
        <a:ea typeface="ＭＳ Ｐゴシック" pitchFamily="-109" charset="-128"/>
        <a:cs typeface="+mn-cs"/>
      </a:defRPr>
    </a:lvl4pPr>
    <a:lvl5pPr marL="1828800" algn="l" rtl="0" eaLnBrk="0" fontAlgn="base" hangingPunct="0">
      <a:spcBef>
        <a:spcPct val="30000"/>
      </a:spcBef>
      <a:spcAft>
        <a:spcPct val="0"/>
      </a:spcAft>
      <a:defRPr sz="1200" kern="1200">
        <a:solidFill>
          <a:schemeClr val="tx1"/>
        </a:solidFill>
        <a:latin typeface="Times" pitchFamily="-109" charset="0"/>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4" Type="http://schemas.openxmlformats.org/officeDocument/2006/relationships/hyperlink" Target="http://en.wikipedia.org/wiki/Angular_momentum" TargetMode="External"/><Relationship Id="rId5" Type="http://schemas.openxmlformats.org/officeDocument/2006/relationships/hyperlink" Target="http://en.wikipedia.org/wiki/Magnetic_dipole_moment" TargetMode="External"/><Relationship Id="rId7" Type="http://schemas.openxmlformats.org/officeDocument/2006/relationships/hyperlink" Target="http://en.wikipedia.org/wiki/Classical_physics" TargetMode="External"/><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en.wikipedia.org/wiki/Quantization_(physics)" TargetMode="External"/><Relationship Id="rId6" Type="http://schemas.openxmlformats.org/officeDocument/2006/relationships/hyperlink" Target="http://en.wikipedia.org/wiki/G-factor"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4EE940-EB25-6944-BB20-8DB349502EAF}" type="slidenum">
              <a:rPr lang="en-US"/>
              <a:pPr/>
              <a:t>0</a:t>
            </a:fld>
            <a:endParaRPr lang="en-U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GB" sz="1200" b="0" baseline="0" dirty="0" err="1" smtClean="0">
                <a:solidFill>
                  <a:srgbClr val="000000"/>
                </a:solidFill>
                <a:latin typeface="Symbol" charset="2"/>
              </a:rPr>
              <a:t>Isospin</a:t>
            </a:r>
            <a:r>
              <a:rPr lang="en-GB" sz="1200" b="0" baseline="0" dirty="0" smtClean="0">
                <a:solidFill>
                  <a:srgbClr val="000000"/>
                </a:solidFill>
                <a:latin typeface="Symbol" charset="2"/>
              </a:rPr>
              <a:t>: Introduced by Heisenberg, name give by Wigner</a:t>
            </a:r>
            <a:endParaRPr lang="en-GB" b="0" dirty="0">
              <a:solidFill>
                <a:srgbClr val="000000"/>
              </a:solidFill>
            </a:endParaRPr>
          </a:p>
        </p:txBody>
      </p:sp>
      <p:sp>
        <p:nvSpPr>
          <p:cNvPr id="4" name="Slide Number Placeholder 3"/>
          <p:cNvSpPr>
            <a:spLocks noGrp="1"/>
          </p:cNvSpPr>
          <p:nvPr>
            <p:ph type="sldNum" sz="quarter" idx="10"/>
          </p:nvPr>
        </p:nvSpPr>
        <p:spPr/>
        <p:txBody>
          <a:bodyPr/>
          <a:lstStyle/>
          <a:p>
            <a:fld id="{FC657345-4B96-EC42-92F7-BB34E93E4A0A}" type="slidenum">
              <a:rPr lang="en-US" smtClean="0"/>
              <a:pPr/>
              <a:t>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GB" sz="1200" b="0" dirty="0" smtClean="0">
                <a:solidFill>
                  <a:srgbClr val="000000"/>
                </a:solidFill>
                <a:latin typeface="Symbol" charset="2"/>
              </a:rPr>
              <a:t>pi0:</a:t>
            </a:r>
            <a:r>
              <a:rPr lang="en-GB" sz="1200" b="0" baseline="0" dirty="0" smtClean="0">
                <a:solidFill>
                  <a:srgbClr val="000000"/>
                </a:solidFill>
                <a:latin typeface="Symbol" charset="2"/>
              </a:rPr>
              <a:t> </a:t>
            </a:r>
            <a:r>
              <a:rPr lang="en-GB" sz="1200" b="0" baseline="0" dirty="0" err="1" smtClean="0">
                <a:solidFill>
                  <a:srgbClr val="000000"/>
                </a:solidFill>
                <a:latin typeface="Symbol" charset="2"/>
              </a:rPr>
              <a:t>Wenn</a:t>
            </a:r>
            <a:r>
              <a:rPr lang="en-GB" sz="1200" b="0" baseline="0" dirty="0" smtClean="0">
                <a:solidFill>
                  <a:srgbClr val="000000"/>
                </a:solidFill>
                <a:latin typeface="Symbol" charset="2"/>
              </a:rPr>
              <a:t> man in </a:t>
            </a:r>
            <a:r>
              <a:rPr lang="en-GB" sz="1200" b="0" baseline="0" dirty="0" err="1" smtClean="0">
                <a:solidFill>
                  <a:srgbClr val="000000"/>
                </a:solidFill>
                <a:latin typeface="Symbol" charset="2"/>
              </a:rPr>
              <a:t>ein</a:t>
            </a:r>
            <a:r>
              <a:rPr lang="en-GB" sz="1200" b="0" baseline="0" dirty="0" smtClean="0">
                <a:solidFill>
                  <a:srgbClr val="000000"/>
                </a:solidFill>
                <a:latin typeface="Symbol" charset="2"/>
              </a:rPr>
              <a:t> </a:t>
            </a:r>
            <a:r>
              <a:rPr lang="en-GB" sz="1200" b="0" baseline="0" dirty="0" err="1" smtClean="0">
                <a:solidFill>
                  <a:srgbClr val="000000"/>
                </a:solidFill>
                <a:latin typeface="Symbol" charset="2"/>
              </a:rPr>
              <a:t>Pion</a:t>
            </a:r>
            <a:r>
              <a:rPr lang="en-GB" sz="1200" b="0" baseline="0" dirty="0" smtClean="0">
                <a:solidFill>
                  <a:srgbClr val="000000"/>
                </a:solidFill>
                <a:latin typeface="Symbol" charset="2"/>
              </a:rPr>
              <a:t> </a:t>
            </a:r>
            <a:r>
              <a:rPr lang="en-GB" sz="1200" b="0" baseline="0" dirty="0" err="1" smtClean="0">
                <a:solidFill>
                  <a:srgbClr val="000000"/>
                </a:solidFill>
                <a:latin typeface="Symbol" charset="2"/>
              </a:rPr>
              <a:t>hineinschauen</a:t>
            </a:r>
            <a:r>
              <a:rPr lang="en-GB" sz="1200" b="0" baseline="0" dirty="0" smtClean="0">
                <a:solidFill>
                  <a:srgbClr val="000000"/>
                </a:solidFill>
                <a:latin typeface="Symbol" charset="2"/>
              </a:rPr>
              <a:t> </a:t>
            </a:r>
            <a:r>
              <a:rPr lang="en-GB" sz="1200" b="0" baseline="0" dirty="0" err="1" smtClean="0">
                <a:solidFill>
                  <a:srgbClr val="000000"/>
                </a:solidFill>
                <a:latin typeface="Symbol" charset="2"/>
              </a:rPr>
              <a:t>könnte</a:t>
            </a:r>
            <a:r>
              <a:rPr lang="en-GB" sz="1200" b="0" baseline="0" dirty="0" smtClean="0">
                <a:solidFill>
                  <a:srgbClr val="000000"/>
                </a:solidFill>
                <a:latin typeface="Symbol" charset="2"/>
              </a:rPr>
              <a:t>, </a:t>
            </a:r>
            <a:r>
              <a:rPr lang="en-GB" sz="1200" b="0" baseline="0" dirty="0" err="1" smtClean="0">
                <a:solidFill>
                  <a:srgbClr val="000000"/>
                </a:solidFill>
                <a:latin typeface="Symbol" charset="2"/>
              </a:rPr>
              <a:t>wäre</a:t>
            </a:r>
            <a:r>
              <a:rPr lang="en-GB" sz="1200" b="0" baseline="0" dirty="0" smtClean="0">
                <a:solidFill>
                  <a:srgbClr val="000000"/>
                </a:solidFill>
                <a:latin typeface="Symbol" charset="2"/>
              </a:rPr>
              <a:t> </a:t>
            </a:r>
            <a:r>
              <a:rPr lang="en-GB" sz="1200" b="0" baseline="0" dirty="0" err="1" smtClean="0">
                <a:solidFill>
                  <a:srgbClr val="000000"/>
                </a:solidFill>
                <a:latin typeface="Symbol" charset="2"/>
              </a:rPr>
              <a:t>es</a:t>
            </a:r>
            <a:r>
              <a:rPr lang="en-GB" sz="1200" b="0" baseline="0" dirty="0" smtClean="0">
                <a:solidFill>
                  <a:srgbClr val="000000"/>
                </a:solidFill>
                <a:latin typeface="Symbol" charset="2"/>
              </a:rPr>
              <a:t> </a:t>
            </a:r>
            <a:r>
              <a:rPr lang="en-GB" sz="1200" b="0" baseline="0" dirty="0" err="1" smtClean="0">
                <a:solidFill>
                  <a:srgbClr val="000000"/>
                </a:solidFill>
                <a:latin typeface="Symbol" charset="2"/>
              </a:rPr>
              <a:t>mit</a:t>
            </a:r>
            <a:r>
              <a:rPr lang="en-GB" sz="1200" b="0" baseline="0" dirty="0" smtClean="0">
                <a:solidFill>
                  <a:srgbClr val="000000"/>
                </a:solidFill>
                <a:latin typeface="Symbol" charset="2"/>
              </a:rPr>
              <a:t> </a:t>
            </a:r>
            <a:r>
              <a:rPr lang="en-GB" sz="1200" b="0" baseline="0" dirty="0" err="1" smtClean="0">
                <a:solidFill>
                  <a:srgbClr val="000000"/>
                </a:solidFill>
                <a:latin typeface="Symbol" charset="2"/>
              </a:rPr>
              <a:t>Wahrscheinlichkeit</a:t>
            </a:r>
            <a:r>
              <a:rPr lang="en-GB" sz="1200" b="0" baseline="0" dirty="0" smtClean="0">
                <a:solidFill>
                  <a:srgbClr val="000000"/>
                </a:solidFill>
                <a:latin typeface="Symbol" charset="2"/>
              </a:rPr>
              <a:t> ½ </a:t>
            </a:r>
            <a:r>
              <a:rPr lang="en-GB" sz="1200" b="0" baseline="0" dirty="0" err="1" smtClean="0">
                <a:solidFill>
                  <a:srgbClr val="000000"/>
                </a:solidFill>
                <a:latin typeface="Symbol" charset="2"/>
              </a:rPr>
              <a:t>u</a:t>
            </a:r>
            <a:r>
              <a:rPr lang="en-GB" sz="1200" b="0" baseline="0" dirty="0" smtClean="0">
                <a:solidFill>
                  <a:srgbClr val="000000"/>
                </a:solidFill>
                <a:latin typeface="Symbol" charset="2"/>
              </a:rPr>
              <a:t> </a:t>
            </a:r>
            <a:r>
              <a:rPr lang="en-GB" sz="1200" b="0" baseline="0" dirty="0" err="1" smtClean="0">
                <a:solidFill>
                  <a:srgbClr val="000000"/>
                </a:solidFill>
                <a:latin typeface="Symbol" charset="2"/>
              </a:rPr>
              <a:t>u</a:t>
            </a:r>
            <a:r>
              <a:rPr lang="en-GB" sz="1200" b="0" baseline="0" dirty="0" smtClean="0">
                <a:solidFill>
                  <a:srgbClr val="000000"/>
                </a:solidFill>
                <a:latin typeface="Symbol" charset="2"/>
              </a:rPr>
              <a:t>, und </a:t>
            </a:r>
            <a:r>
              <a:rPr lang="en-GB" sz="1200" b="0" baseline="0" dirty="0" err="1" smtClean="0">
                <a:solidFill>
                  <a:srgbClr val="000000"/>
                </a:solidFill>
                <a:latin typeface="Symbol" charset="2"/>
              </a:rPr>
              <a:t>mit</a:t>
            </a:r>
            <a:r>
              <a:rPr lang="en-GB" sz="1200" b="0" baseline="0" dirty="0" smtClean="0">
                <a:solidFill>
                  <a:srgbClr val="000000"/>
                </a:solidFill>
                <a:latin typeface="Symbol" charset="2"/>
              </a:rPr>
              <a:t> </a:t>
            </a:r>
            <a:r>
              <a:rPr lang="en-GB" sz="1200" b="0" baseline="0" dirty="0" err="1" smtClean="0">
                <a:solidFill>
                  <a:srgbClr val="000000"/>
                </a:solidFill>
                <a:latin typeface="Symbol" charset="2"/>
              </a:rPr>
              <a:t>Wahrscheinlichkeit</a:t>
            </a:r>
            <a:r>
              <a:rPr lang="en-GB" sz="1200" b="0" baseline="0" dirty="0" smtClean="0">
                <a:solidFill>
                  <a:srgbClr val="000000"/>
                </a:solidFill>
                <a:latin typeface="Symbol" charset="2"/>
              </a:rPr>
              <a:t> ½ </a:t>
            </a:r>
            <a:r>
              <a:rPr lang="en-GB" sz="1200" b="0" baseline="0" dirty="0" err="1" smtClean="0">
                <a:solidFill>
                  <a:srgbClr val="000000"/>
                </a:solidFill>
                <a:latin typeface="Symbol" charset="2"/>
              </a:rPr>
              <a:t>d</a:t>
            </a:r>
            <a:r>
              <a:rPr lang="en-GB" sz="1200" b="0" baseline="0" dirty="0" smtClean="0">
                <a:solidFill>
                  <a:srgbClr val="000000"/>
                </a:solidFill>
                <a:latin typeface="Symbol" charset="2"/>
              </a:rPr>
              <a:t> </a:t>
            </a:r>
            <a:r>
              <a:rPr lang="en-GB" sz="1200" b="0" baseline="0" dirty="0" err="1" smtClean="0">
                <a:solidFill>
                  <a:srgbClr val="000000"/>
                </a:solidFill>
                <a:latin typeface="Symbol" charset="2"/>
              </a:rPr>
              <a:t>d</a:t>
            </a:r>
            <a:r>
              <a:rPr lang="en-GB" sz="1200" b="0" baseline="0" dirty="0" smtClean="0">
                <a:solidFill>
                  <a:srgbClr val="000000"/>
                </a:solidFill>
                <a:latin typeface="Symbol" charset="2"/>
              </a:rPr>
              <a:t>.</a:t>
            </a:r>
            <a:endParaRPr lang="en-GB" sz="1200" b="0" dirty="0" smtClean="0">
              <a:solidFill>
                <a:srgbClr val="000000"/>
              </a:solidFill>
              <a:latin typeface="Symbol" charset="2"/>
            </a:endParaRPr>
          </a:p>
          <a:p>
            <a:pPr algn="just"/>
            <a:r>
              <a:rPr lang="en-GB" sz="1200" b="0" dirty="0" smtClean="0">
                <a:solidFill>
                  <a:srgbClr val="000000"/>
                </a:solidFill>
                <a:latin typeface="Symbol" charset="2"/>
              </a:rPr>
              <a:t>Delta</a:t>
            </a:r>
            <a:r>
              <a:rPr lang="en-GB" sz="1200" b="0" baseline="30000" dirty="0" smtClean="0">
                <a:solidFill>
                  <a:srgbClr val="000000"/>
                </a:solidFill>
                <a:latin typeface="Symbol" charset="2"/>
              </a:rPr>
              <a:t>+</a:t>
            </a:r>
            <a:r>
              <a:rPr lang="en-GB" sz="1200" b="0" dirty="0" smtClean="0">
                <a:solidFill>
                  <a:srgbClr val="000000"/>
                </a:solidFill>
              </a:rPr>
              <a:t> hat </a:t>
            </a:r>
            <a:r>
              <a:rPr lang="en-GB" sz="1200" b="0" dirty="0" err="1" smtClean="0">
                <a:solidFill>
                  <a:srgbClr val="000000"/>
                </a:solidFill>
              </a:rPr>
              <a:t>gleichen</a:t>
            </a:r>
            <a:r>
              <a:rPr lang="en-GB" sz="1200" b="0" dirty="0" smtClean="0">
                <a:solidFill>
                  <a:srgbClr val="000000"/>
                </a:solidFill>
              </a:rPr>
              <a:t> </a:t>
            </a:r>
            <a:r>
              <a:rPr lang="en-GB" sz="1200" b="0" dirty="0" err="1" smtClean="0">
                <a:solidFill>
                  <a:srgbClr val="000000"/>
                </a:solidFill>
              </a:rPr>
              <a:t>Quarkgehalt</a:t>
            </a:r>
            <a:r>
              <a:rPr lang="en-GB" sz="1200" b="0" dirty="0" smtClean="0">
                <a:solidFill>
                  <a:srgbClr val="000000"/>
                </a:solidFill>
              </a:rPr>
              <a:t> </a:t>
            </a:r>
            <a:r>
              <a:rPr lang="en-GB" sz="1200" b="0" dirty="0" err="1" smtClean="0">
                <a:solidFill>
                  <a:srgbClr val="000000"/>
                </a:solidFill>
              </a:rPr>
              <a:t>wie</a:t>
            </a:r>
            <a:r>
              <a:rPr lang="en-GB" sz="1200" b="0" dirty="0" smtClean="0">
                <a:solidFill>
                  <a:srgbClr val="000000"/>
                </a:solidFill>
              </a:rPr>
              <a:t> Proton, </a:t>
            </a:r>
            <a:r>
              <a:rPr lang="en-GB" sz="1200" b="0" dirty="0" err="1" smtClean="0">
                <a:solidFill>
                  <a:srgbClr val="000000"/>
                </a:solidFill>
              </a:rPr>
              <a:t>aber</a:t>
            </a:r>
            <a:r>
              <a:rPr lang="en-GB" sz="1200" b="0" dirty="0" smtClean="0">
                <a:solidFill>
                  <a:srgbClr val="000000"/>
                </a:solidFill>
              </a:rPr>
              <a:t> </a:t>
            </a:r>
            <a:r>
              <a:rPr lang="en-GB" sz="1200" b="0" dirty="0" err="1" smtClean="0">
                <a:solidFill>
                  <a:srgbClr val="000000"/>
                </a:solidFill>
              </a:rPr>
              <a:t>verschiedenes</a:t>
            </a:r>
            <a:r>
              <a:rPr lang="en-GB" sz="1200" b="0" dirty="0" smtClean="0">
                <a:solidFill>
                  <a:srgbClr val="000000"/>
                </a:solidFill>
              </a:rPr>
              <a:t> </a:t>
            </a:r>
            <a:r>
              <a:rPr lang="en-GB" sz="1200" b="0" dirty="0" err="1" smtClean="0">
                <a:solidFill>
                  <a:srgbClr val="000000"/>
                </a:solidFill>
              </a:rPr>
              <a:t>Energieniveau</a:t>
            </a:r>
            <a:r>
              <a:rPr lang="en-GB" sz="1200" b="0" dirty="0" smtClean="0">
                <a:solidFill>
                  <a:srgbClr val="000000"/>
                </a:solidFill>
              </a:rPr>
              <a:t>, </a:t>
            </a:r>
            <a:r>
              <a:rPr lang="en-GB" sz="1200" b="0" dirty="0" err="1" smtClean="0">
                <a:solidFill>
                  <a:srgbClr val="000000"/>
                </a:solidFill>
              </a:rPr>
              <a:t>analog</a:t>
            </a:r>
            <a:r>
              <a:rPr lang="en-GB" sz="1200" b="0" dirty="0" smtClean="0">
                <a:solidFill>
                  <a:srgbClr val="000000"/>
                </a:solidFill>
              </a:rPr>
              <a:t> H-Atom in </a:t>
            </a:r>
            <a:r>
              <a:rPr lang="en-GB" sz="1200" b="0" dirty="0" err="1" smtClean="0">
                <a:solidFill>
                  <a:srgbClr val="000000"/>
                </a:solidFill>
              </a:rPr>
              <a:t>verschiedenen</a:t>
            </a:r>
            <a:r>
              <a:rPr lang="en-GB" sz="1200" b="0" dirty="0" smtClean="0">
                <a:solidFill>
                  <a:srgbClr val="000000"/>
                </a:solidFill>
              </a:rPr>
              <a:t> </a:t>
            </a:r>
            <a:r>
              <a:rPr lang="en-GB" sz="1200" b="0" dirty="0" err="1" smtClean="0">
                <a:solidFill>
                  <a:srgbClr val="000000"/>
                </a:solidFill>
              </a:rPr>
              <a:t>Anregungszuständen</a:t>
            </a:r>
            <a:r>
              <a:rPr lang="en-GB" sz="1200" b="0" dirty="0" smtClean="0">
                <a:solidFill>
                  <a:srgbClr val="000000"/>
                </a:solidFill>
              </a:rPr>
              <a:t>.</a:t>
            </a:r>
          </a:p>
          <a:p>
            <a:pPr algn="just"/>
            <a:r>
              <a:rPr lang="en-GB" sz="1200" b="0" dirty="0" err="1" smtClean="0">
                <a:solidFill>
                  <a:srgbClr val="000000"/>
                </a:solidFill>
              </a:rPr>
              <a:t>Color</a:t>
            </a:r>
            <a:r>
              <a:rPr lang="en-GB" sz="1200" b="0" dirty="0" smtClean="0">
                <a:solidFill>
                  <a:srgbClr val="000000"/>
                </a:solidFill>
              </a:rPr>
              <a:t>:</a:t>
            </a:r>
            <a:r>
              <a:rPr lang="en-GB" sz="1200" b="0" baseline="0" dirty="0" smtClean="0">
                <a:solidFill>
                  <a:srgbClr val="000000"/>
                </a:solidFill>
              </a:rPr>
              <a:t> red, green, blue. Visible particles are </a:t>
            </a:r>
            <a:r>
              <a:rPr lang="en-GB" sz="1200" b="0" baseline="0" dirty="0" err="1" smtClean="0">
                <a:solidFill>
                  <a:srgbClr val="000000"/>
                </a:solidFill>
              </a:rPr>
              <a:t>colorless</a:t>
            </a:r>
            <a:r>
              <a:rPr lang="en-GB" sz="1200" b="0" baseline="0" dirty="0" smtClean="0">
                <a:solidFill>
                  <a:srgbClr val="000000"/>
                </a:solidFill>
              </a:rPr>
              <a:t>.</a:t>
            </a:r>
          </a:p>
          <a:p>
            <a:pPr algn="just"/>
            <a:r>
              <a:rPr lang="en-GB" sz="1200" b="0" baseline="0" dirty="0" err="1" smtClean="0">
                <a:solidFill>
                  <a:srgbClr val="000000"/>
                </a:solidFill>
              </a:rPr>
              <a:t>Teilchen</a:t>
            </a:r>
            <a:r>
              <a:rPr lang="en-GB" sz="1200" b="0" baseline="0" dirty="0" smtClean="0">
                <a:solidFill>
                  <a:srgbClr val="000000"/>
                </a:solidFill>
              </a:rPr>
              <a:t> in </a:t>
            </a:r>
            <a:r>
              <a:rPr lang="en-GB" sz="1200" b="0" baseline="0" dirty="0" err="1" smtClean="0">
                <a:solidFill>
                  <a:srgbClr val="000000"/>
                </a:solidFill>
              </a:rPr>
              <a:t>einem</a:t>
            </a:r>
            <a:r>
              <a:rPr lang="en-GB" sz="1200" b="0" baseline="0" dirty="0" smtClean="0">
                <a:solidFill>
                  <a:srgbClr val="000000"/>
                </a:solidFill>
              </a:rPr>
              <a:t> </a:t>
            </a:r>
            <a:r>
              <a:rPr lang="en-GB" sz="1200" b="0" baseline="0" dirty="0" err="1" smtClean="0">
                <a:solidFill>
                  <a:srgbClr val="000000"/>
                </a:solidFill>
              </a:rPr>
              <a:t>Multiplett</a:t>
            </a:r>
            <a:r>
              <a:rPr lang="en-GB" sz="1200" b="0" baseline="0" dirty="0" smtClean="0">
                <a:solidFill>
                  <a:srgbClr val="000000"/>
                </a:solidFill>
              </a:rPr>
              <a:t> </a:t>
            </a:r>
            <a:r>
              <a:rPr lang="en-GB" sz="1200" b="0" baseline="0" dirty="0" err="1" smtClean="0">
                <a:solidFill>
                  <a:srgbClr val="000000"/>
                </a:solidFill>
              </a:rPr>
              <a:t>haben</a:t>
            </a:r>
            <a:r>
              <a:rPr lang="en-GB" sz="1200" b="0" baseline="0" dirty="0" smtClean="0">
                <a:solidFill>
                  <a:srgbClr val="000000"/>
                </a:solidFill>
              </a:rPr>
              <a:t> in </a:t>
            </a:r>
            <a:r>
              <a:rPr lang="en-GB" sz="1200" b="0" baseline="0" dirty="0" err="1" smtClean="0">
                <a:solidFill>
                  <a:srgbClr val="000000"/>
                </a:solidFill>
              </a:rPr>
              <a:t>etwa</a:t>
            </a:r>
            <a:r>
              <a:rPr lang="en-GB" sz="1200" b="0" baseline="0" dirty="0" smtClean="0">
                <a:solidFill>
                  <a:srgbClr val="000000"/>
                </a:solidFill>
              </a:rPr>
              <a:t> die </a:t>
            </a:r>
            <a:r>
              <a:rPr lang="en-GB" sz="1200" b="0" baseline="0" dirty="0" err="1" smtClean="0">
                <a:solidFill>
                  <a:srgbClr val="000000"/>
                </a:solidFill>
              </a:rPr>
              <a:t>gleiche</a:t>
            </a:r>
            <a:r>
              <a:rPr lang="en-GB" sz="1200" b="0" baseline="0" dirty="0" smtClean="0">
                <a:solidFill>
                  <a:srgbClr val="000000"/>
                </a:solidFill>
              </a:rPr>
              <a:t> Masse.</a:t>
            </a:r>
            <a:endParaRPr lang="en-GB" b="0" dirty="0">
              <a:solidFill>
                <a:srgbClr val="000000"/>
              </a:solidFill>
            </a:endParaRPr>
          </a:p>
        </p:txBody>
      </p:sp>
      <p:sp>
        <p:nvSpPr>
          <p:cNvPr id="4" name="Slide Number Placeholder 3"/>
          <p:cNvSpPr>
            <a:spLocks noGrp="1"/>
          </p:cNvSpPr>
          <p:nvPr>
            <p:ph type="sldNum" sz="quarter" idx="10"/>
          </p:nvPr>
        </p:nvSpPr>
        <p:spPr/>
        <p:txBody>
          <a:bodyPr/>
          <a:lstStyle/>
          <a:p>
            <a:fld id="{FC657345-4B96-EC42-92F7-BB34E93E4A0A}" type="slidenum">
              <a:rPr lang="en-US" smtClean="0"/>
              <a:pPr/>
              <a:t>10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GB" sz="1200" b="0" baseline="0" dirty="0" smtClean="0">
                <a:solidFill>
                  <a:srgbClr val="000000"/>
                </a:solidFill>
                <a:latin typeface="Symbol" charset="2"/>
              </a:rPr>
              <a:t>Careful: only left-handed leptons/quarks and right-handed </a:t>
            </a:r>
            <a:r>
              <a:rPr lang="en-GB" sz="1200" b="0" baseline="0" dirty="0" err="1" smtClean="0">
                <a:solidFill>
                  <a:srgbClr val="000000"/>
                </a:solidFill>
                <a:latin typeface="Symbol" charset="2"/>
              </a:rPr>
              <a:t>antilepton/antiquarks</a:t>
            </a:r>
            <a:r>
              <a:rPr lang="en-GB" sz="1200" b="0" baseline="0" dirty="0" smtClean="0">
                <a:solidFill>
                  <a:srgbClr val="000000"/>
                </a:solidFill>
                <a:latin typeface="Symbol" charset="2"/>
              </a:rPr>
              <a:t> have weak interactions !</a:t>
            </a:r>
            <a:endParaRPr lang="en-GB" b="0" dirty="0">
              <a:solidFill>
                <a:srgbClr val="000000"/>
              </a:solidFill>
            </a:endParaRPr>
          </a:p>
        </p:txBody>
      </p:sp>
      <p:sp>
        <p:nvSpPr>
          <p:cNvPr id="4" name="Slide Number Placeholder 3"/>
          <p:cNvSpPr>
            <a:spLocks noGrp="1"/>
          </p:cNvSpPr>
          <p:nvPr>
            <p:ph type="sldNum" sz="quarter" idx="10"/>
          </p:nvPr>
        </p:nvSpPr>
        <p:spPr/>
        <p:txBody>
          <a:bodyPr/>
          <a:lstStyle/>
          <a:p>
            <a:fld id="{FC657345-4B96-EC42-92F7-BB34E93E4A0A}" type="slidenum">
              <a:rPr lang="en-US" smtClean="0"/>
              <a:pPr/>
              <a:t>11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endParaRPr lang="en-GB" b="0" dirty="0">
              <a:solidFill>
                <a:srgbClr val="000000"/>
              </a:solidFill>
            </a:endParaRPr>
          </a:p>
        </p:txBody>
      </p:sp>
      <p:sp>
        <p:nvSpPr>
          <p:cNvPr id="4" name="Slide Number Placeholder 3"/>
          <p:cNvSpPr>
            <a:spLocks noGrp="1"/>
          </p:cNvSpPr>
          <p:nvPr>
            <p:ph type="sldNum" sz="quarter" idx="10"/>
          </p:nvPr>
        </p:nvSpPr>
        <p:spPr/>
        <p:txBody>
          <a:bodyPr/>
          <a:lstStyle/>
          <a:p>
            <a:fld id="{FC657345-4B96-EC42-92F7-BB34E93E4A0A}" type="slidenum">
              <a:rPr lang="en-US" smtClean="0"/>
              <a:pPr/>
              <a:t>12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GB" sz="1200" b="0" baseline="0" dirty="0" err="1" smtClean="0">
                <a:solidFill>
                  <a:srgbClr val="000000"/>
                </a:solidFill>
                <a:latin typeface="Symbol" charset="2"/>
              </a:rPr>
              <a:t>Isospin</a:t>
            </a:r>
            <a:r>
              <a:rPr lang="en-GB" sz="1200" b="0" baseline="0" dirty="0" smtClean="0">
                <a:solidFill>
                  <a:srgbClr val="000000"/>
                </a:solidFill>
                <a:latin typeface="Symbol" charset="2"/>
              </a:rPr>
              <a:t>: Introduced by Heisenberg, name give by Wigner</a:t>
            </a:r>
            <a:endParaRPr lang="en-GB" b="0" dirty="0">
              <a:solidFill>
                <a:srgbClr val="000000"/>
              </a:solidFill>
            </a:endParaRPr>
          </a:p>
        </p:txBody>
      </p:sp>
      <p:sp>
        <p:nvSpPr>
          <p:cNvPr id="4" name="Slide Number Placeholder 3"/>
          <p:cNvSpPr>
            <a:spLocks noGrp="1"/>
          </p:cNvSpPr>
          <p:nvPr>
            <p:ph type="sldNum" sz="quarter" idx="10"/>
          </p:nvPr>
        </p:nvSpPr>
        <p:spPr/>
        <p:txBody>
          <a:bodyPr/>
          <a:lstStyle/>
          <a:p>
            <a:fld id="{FC657345-4B96-EC42-92F7-BB34E93E4A0A}" type="slidenum">
              <a:rPr lang="en-US" smtClean="0"/>
              <a:pPr/>
              <a:t>13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GB" sz="1200" b="0" baseline="0" dirty="0" err="1" smtClean="0">
                <a:solidFill>
                  <a:srgbClr val="000000"/>
                </a:solidFill>
                <a:latin typeface="Symbol" charset="2"/>
              </a:rPr>
              <a:t>Isospin</a:t>
            </a:r>
            <a:r>
              <a:rPr lang="en-GB" sz="1200" b="0" baseline="0" dirty="0" smtClean="0">
                <a:solidFill>
                  <a:srgbClr val="000000"/>
                </a:solidFill>
                <a:latin typeface="Symbol" charset="2"/>
              </a:rPr>
              <a:t>: name goes back to Heisenberg</a:t>
            </a:r>
            <a:endParaRPr lang="en-GB" b="0" dirty="0">
              <a:solidFill>
                <a:srgbClr val="000000"/>
              </a:solidFill>
            </a:endParaRPr>
          </a:p>
        </p:txBody>
      </p:sp>
      <p:sp>
        <p:nvSpPr>
          <p:cNvPr id="4" name="Slide Number Placeholder 3"/>
          <p:cNvSpPr>
            <a:spLocks noGrp="1"/>
          </p:cNvSpPr>
          <p:nvPr>
            <p:ph type="sldNum" sz="quarter" idx="10"/>
          </p:nvPr>
        </p:nvSpPr>
        <p:spPr/>
        <p:txBody>
          <a:bodyPr/>
          <a:lstStyle/>
          <a:p>
            <a:fld id="{FC657345-4B96-EC42-92F7-BB34E93E4A0A}" type="slidenum">
              <a:rPr lang="en-US" smtClean="0"/>
              <a:pPr/>
              <a:t>14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just" defTabSz="914400" rtl="0" eaLnBrk="0" fontAlgn="base" latinLnBrk="0" hangingPunct="0">
              <a:lnSpc>
                <a:spcPct val="100000"/>
              </a:lnSpc>
              <a:spcBef>
                <a:spcPct val="30000"/>
              </a:spcBef>
              <a:spcAft>
                <a:spcPct val="0"/>
              </a:spcAft>
              <a:buClrTx/>
              <a:buSzTx/>
              <a:buFontTx/>
              <a:buNone/>
              <a:tabLst/>
              <a:defRPr/>
            </a:pPr>
            <a:r>
              <a:rPr lang="en-US" sz="1200" b="0" baseline="0" dirty="0" smtClean="0">
                <a:solidFill>
                  <a:srgbClr val="000000"/>
                </a:solidFill>
                <a:latin typeface="Symbol" charset="2"/>
              </a:rPr>
              <a:t>Dirac equation describes free spin ½ particles: </a:t>
            </a:r>
            <a:r>
              <a:rPr lang="de-CH" sz="1200" b="0" baseline="0" dirty="0" err="1" smtClean="0">
                <a:solidFill>
                  <a:srgbClr val="000000"/>
                </a:solidFill>
                <a:latin typeface="Symbol" charset="2"/>
              </a:rPr>
              <a:t>Morii</a:t>
            </a:r>
            <a:r>
              <a:rPr lang="de-CH" sz="1200" b="0" baseline="0" dirty="0" smtClean="0">
                <a:solidFill>
                  <a:srgbClr val="000000"/>
                </a:solidFill>
                <a:latin typeface="Symbol" charset="2"/>
              </a:rPr>
              <a:t> S. 252</a:t>
            </a:r>
          </a:p>
          <a:p>
            <a:pPr marL="0" marR="0" indent="0" algn="just" defTabSz="914400" rtl="0" eaLnBrk="0" fontAlgn="base" latinLnBrk="0" hangingPunct="0">
              <a:lnSpc>
                <a:spcPct val="100000"/>
              </a:lnSpc>
              <a:spcBef>
                <a:spcPct val="30000"/>
              </a:spcBef>
              <a:spcAft>
                <a:spcPct val="0"/>
              </a:spcAft>
              <a:buClrTx/>
              <a:buSzTx/>
              <a:buFontTx/>
              <a:buNone/>
              <a:tabLst/>
              <a:defRPr/>
            </a:pPr>
            <a:r>
              <a:rPr lang="de-CH" sz="1200" b="0" baseline="0" dirty="0" err="1" smtClean="0">
                <a:solidFill>
                  <a:srgbClr val="000000"/>
                </a:solidFill>
                <a:latin typeface="Symbol" charset="2"/>
              </a:rPr>
              <a:t>Lohrmann</a:t>
            </a:r>
            <a:r>
              <a:rPr lang="de-CH" sz="1200" b="0" baseline="0" dirty="0" smtClean="0">
                <a:solidFill>
                  <a:srgbClr val="000000"/>
                </a:solidFill>
                <a:latin typeface="Symbol" charset="2"/>
              </a:rPr>
              <a:t> S. 72</a:t>
            </a:r>
          </a:p>
          <a:p>
            <a:pPr marL="0" marR="0" indent="0" algn="just" defTabSz="914400" rtl="0" eaLnBrk="0" fontAlgn="base" latinLnBrk="0" hangingPunct="0">
              <a:lnSpc>
                <a:spcPct val="100000"/>
              </a:lnSpc>
              <a:spcBef>
                <a:spcPct val="30000"/>
              </a:spcBef>
              <a:spcAft>
                <a:spcPct val="0"/>
              </a:spcAft>
              <a:buClrTx/>
              <a:buSzTx/>
              <a:buFontTx/>
              <a:buNone/>
              <a:tabLst/>
              <a:defRPr/>
            </a:pPr>
            <a:r>
              <a:rPr lang="de-CH" sz="1200" b="0" baseline="0" dirty="0" smtClean="0">
                <a:solidFill>
                  <a:srgbClr val="000000"/>
                </a:solidFill>
                <a:latin typeface="Symbol" charset="2"/>
              </a:rPr>
              <a:t>Plane </a:t>
            </a:r>
            <a:r>
              <a:rPr lang="de-CH" sz="1200" b="0" baseline="0" dirty="0" err="1" smtClean="0">
                <a:solidFill>
                  <a:srgbClr val="000000"/>
                </a:solidFill>
                <a:latin typeface="Symbol" charset="2"/>
              </a:rPr>
              <a:t>wave</a:t>
            </a:r>
            <a:r>
              <a:rPr lang="de-CH" sz="1200" b="0" baseline="0" dirty="0" smtClean="0">
                <a:solidFill>
                  <a:srgbClr val="000000"/>
                </a:solidFill>
                <a:latin typeface="Symbol" charset="2"/>
              </a:rPr>
              <a:t> </a:t>
            </a:r>
            <a:r>
              <a:rPr lang="de-CH" sz="1200" b="0" baseline="0" dirty="0" err="1" smtClean="0">
                <a:solidFill>
                  <a:srgbClr val="000000"/>
                </a:solidFill>
                <a:latin typeface="Symbol" charset="2"/>
              </a:rPr>
              <a:t>solutions</a:t>
            </a:r>
            <a:endParaRPr lang="en-GB" b="0" dirty="0">
              <a:solidFill>
                <a:srgbClr val="000000"/>
              </a:solidFill>
            </a:endParaRPr>
          </a:p>
        </p:txBody>
      </p:sp>
      <p:sp>
        <p:nvSpPr>
          <p:cNvPr id="4" name="Slide Number Placeholder 3"/>
          <p:cNvSpPr>
            <a:spLocks noGrp="1"/>
          </p:cNvSpPr>
          <p:nvPr>
            <p:ph type="sldNum" sz="quarter" idx="10"/>
          </p:nvPr>
        </p:nvSpPr>
        <p:spPr/>
        <p:txBody>
          <a:bodyPr/>
          <a:lstStyle/>
          <a:p>
            <a:fld id="{FC657345-4B96-EC42-92F7-BB34E93E4A0A}" type="slidenum">
              <a:rPr lang="en-US" smtClean="0"/>
              <a:pPr/>
              <a:t>15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sz="1200" b="0" baseline="0" dirty="0" err="1" smtClean="0">
                <a:solidFill>
                  <a:srgbClr val="000000"/>
                </a:solidFill>
                <a:latin typeface="Symbol" charset="2"/>
              </a:rPr>
              <a:t>Chirality</a:t>
            </a:r>
            <a:r>
              <a:rPr lang="en-US" sz="1200" b="0" baseline="0" dirty="0" smtClean="0">
                <a:solidFill>
                  <a:srgbClr val="000000"/>
                </a:solidFill>
                <a:latin typeface="Symbol" charset="2"/>
              </a:rPr>
              <a:t>: http://pibeta.web.psi.ch/docs/publications/ketevi_diss/node6.html</a:t>
            </a:r>
          </a:p>
          <a:p>
            <a:pPr algn="just"/>
            <a:r>
              <a:rPr lang="en-US" sz="1200" b="0" baseline="0" dirty="0" err="1" smtClean="0">
                <a:solidFill>
                  <a:srgbClr val="000000"/>
                </a:solidFill>
                <a:latin typeface="Symbol" charset="2"/>
              </a:rPr>
              <a:t>Lohrmann</a:t>
            </a:r>
            <a:r>
              <a:rPr lang="en-US" sz="1200" b="0" baseline="0" dirty="0" smtClean="0">
                <a:solidFill>
                  <a:srgbClr val="000000"/>
                </a:solidFill>
                <a:latin typeface="Symbol" charset="2"/>
              </a:rPr>
              <a:t>: S.71 und S.184.</a:t>
            </a:r>
          </a:p>
          <a:p>
            <a:pPr algn="just"/>
            <a:r>
              <a:rPr lang="en-US" sz="1200" b="0" baseline="0" dirty="0" smtClean="0">
                <a:solidFill>
                  <a:srgbClr val="000000"/>
                </a:solidFill>
                <a:latin typeface="Symbol" charset="2"/>
              </a:rPr>
              <a:t>Griffiths: S. 331</a:t>
            </a:r>
          </a:p>
        </p:txBody>
      </p:sp>
      <p:sp>
        <p:nvSpPr>
          <p:cNvPr id="4" name="Slide Number Placeholder 3"/>
          <p:cNvSpPr>
            <a:spLocks noGrp="1"/>
          </p:cNvSpPr>
          <p:nvPr>
            <p:ph type="sldNum" sz="quarter" idx="10"/>
          </p:nvPr>
        </p:nvSpPr>
        <p:spPr/>
        <p:txBody>
          <a:bodyPr/>
          <a:lstStyle/>
          <a:p>
            <a:fld id="{FC657345-4B96-EC42-92F7-BB34E93E4A0A}" type="slidenum">
              <a:rPr lang="en-US" smtClean="0"/>
              <a:pPr/>
              <a:t>16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de-CH" sz="1200" b="0" baseline="0" dirty="0" smtClean="0">
                <a:solidFill>
                  <a:srgbClr val="000000"/>
                </a:solidFill>
                <a:latin typeface="Symbol" charset="2"/>
              </a:rPr>
              <a:t>Last </a:t>
            </a:r>
            <a:r>
              <a:rPr lang="de-CH" sz="1200" b="0" baseline="0" dirty="0" err="1" smtClean="0">
                <a:solidFill>
                  <a:srgbClr val="000000"/>
                </a:solidFill>
                <a:latin typeface="Symbol" charset="2"/>
              </a:rPr>
              <a:t>page</a:t>
            </a:r>
            <a:r>
              <a:rPr lang="de-CH" sz="1200" b="0" baseline="0" dirty="0" smtClean="0">
                <a:solidFill>
                  <a:srgbClr val="000000"/>
                </a:solidFill>
                <a:latin typeface="Symbol" charset="2"/>
              </a:rPr>
              <a:t> of Griffiths</a:t>
            </a:r>
          </a:p>
          <a:p>
            <a:pPr algn="just"/>
            <a:r>
              <a:rPr lang="de-CH" sz="1200" b="0" baseline="0" dirty="0" err="1" smtClean="0">
                <a:solidFill>
                  <a:srgbClr val="000000"/>
                </a:solidFill>
                <a:latin typeface="Symbol" charset="2"/>
              </a:rPr>
              <a:t>Covariant</a:t>
            </a:r>
            <a:r>
              <a:rPr lang="de-CH" sz="1200" b="0" baseline="0" dirty="0" smtClean="0">
                <a:solidFill>
                  <a:srgbClr val="000000"/>
                </a:solidFill>
                <a:latin typeface="Symbol" charset="2"/>
              </a:rPr>
              <a:t> and </a:t>
            </a:r>
            <a:r>
              <a:rPr lang="de-CH" sz="1200" b="0" baseline="0" dirty="0" err="1" smtClean="0">
                <a:solidFill>
                  <a:srgbClr val="000000"/>
                </a:solidFill>
                <a:latin typeface="Symbol" charset="2"/>
              </a:rPr>
              <a:t>contravariant</a:t>
            </a:r>
            <a:r>
              <a:rPr lang="de-CH" sz="1200" b="0" baseline="0" dirty="0" smtClean="0">
                <a:solidFill>
                  <a:srgbClr val="000000"/>
                </a:solidFill>
                <a:latin typeface="Symbol" charset="2"/>
              </a:rPr>
              <a:t> 4-vectors: x </a:t>
            </a:r>
            <a:r>
              <a:rPr lang="de-CH" sz="1200" b="0" baseline="-25000" dirty="0" err="1" smtClean="0">
                <a:solidFill>
                  <a:srgbClr val="000000"/>
                </a:solidFill>
                <a:latin typeface="Symbol" charset="2"/>
              </a:rPr>
              <a:t>mu</a:t>
            </a:r>
            <a:r>
              <a:rPr lang="de-CH" sz="1200" b="0" baseline="0" dirty="0" smtClean="0">
                <a:solidFill>
                  <a:srgbClr val="000000"/>
                </a:solidFill>
                <a:latin typeface="Symbol" charset="2"/>
              </a:rPr>
              <a:t> (</a:t>
            </a:r>
            <a:r>
              <a:rPr lang="de-CH" sz="1200" b="0" baseline="0" dirty="0" err="1" smtClean="0">
                <a:solidFill>
                  <a:srgbClr val="000000"/>
                </a:solidFill>
                <a:latin typeface="Symbol" charset="2"/>
              </a:rPr>
              <a:t>subscript</a:t>
            </a:r>
            <a:r>
              <a:rPr lang="de-CH" sz="1200" b="0" baseline="0" dirty="0" smtClean="0">
                <a:solidFill>
                  <a:srgbClr val="000000"/>
                </a:solidFill>
                <a:latin typeface="Symbol" charset="2"/>
              </a:rPr>
              <a:t>) = g </a:t>
            </a:r>
            <a:r>
              <a:rPr lang="de-CH" sz="1200" b="0" baseline="-25000" dirty="0" err="1" smtClean="0">
                <a:solidFill>
                  <a:srgbClr val="000000"/>
                </a:solidFill>
                <a:latin typeface="Symbol" charset="2"/>
              </a:rPr>
              <a:t>mu</a:t>
            </a:r>
            <a:r>
              <a:rPr lang="de-CH" sz="1200" b="0" baseline="-25000" dirty="0" smtClean="0">
                <a:solidFill>
                  <a:srgbClr val="000000"/>
                </a:solidFill>
                <a:latin typeface="Symbol" charset="2"/>
              </a:rPr>
              <a:t> nu</a:t>
            </a:r>
            <a:r>
              <a:rPr lang="de-CH" sz="1200" b="0" baseline="0" dirty="0" smtClean="0">
                <a:solidFill>
                  <a:srgbClr val="000000"/>
                </a:solidFill>
                <a:latin typeface="Symbol" charset="2"/>
              </a:rPr>
              <a:t> x </a:t>
            </a:r>
            <a:r>
              <a:rPr lang="de-CH" sz="1200" b="0" baseline="30000" dirty="0" err="1" smtClean="0">
                <a:solidFill>
                  <a:srgbClr val="000000"/>
                </a:solidFill>
                <a:latin typeface="Symbol" charset="2"/>
              </a:rPr>
              <a:t>mu</a:t>
            </a:r>
            <a:r>
              <a:rPr lang="de-CH" sz="1200" b="0" baseline="0" dirty="0" smtClean="0">
                <a:solidFill>
                  <a:srgbClr val="000000"/>
                </a:solidFill>
                <a:latin typeface="Symbol" charset="2"/>
              </a:rPr>
              <a:t>...... g </a:t>
            </a:r>
            <a:r>
              <a:rPr lang="de-CH" sz="1200" b="0" baseline="-25000" dirty="0" err="1" smtClean="0">
                <a:solidFill>
                  <a:srgbClr val="000000"/>
                </a:solidFill>
                <a:latin typeface="Symbol" charset="2"/>
              </a:rPr>
              <a:t>mu</a:t>
            </a:r>
            <a:r>
              <a:rPr lang="de-CH" sz="1200" b="0" baseline="-25000" dirty="0" smtClean="0">
                <a:solidFill>
                  <a:srgbClr val="000000"/>
                </a:solidFill>
                <a:latin typeface="Symbol" charset="2"/>
              </a:rPr>
              <a:t> nu </a:t>
            </a:r>
            <a:r>
              <a:rPr lang="de-CH" sz="1200" b="0" baseline="0" dirty="0" err="1" smtClean="0">
                <a:solidFill>
                  <a:srgbClr val="000000"/>
                </a:solidFill>
                <a:latin typeface="Symbol" charset="2"/>
              </a:rPr>
              <a:t>metric</a:t>
            </a:r>
            <a:r>
              <a:rPr lang="de-CH" sz="1200" b="0" baseline="0" dirty="0" smtClean="0">
                <a:solidFill>
                  <a:srgbClr val="000000"/>
                </a:solidFill>
                <a:latin typeface="Symbol" charset="2"/>
              </a:rPr>
              <a:t> </a:t>
            </a:r>
            <a:r>
              <a:rPr lang="de-CH" sz="1200" b="0" baseline="0" dirty="0" err="1" smtClean="0">
                <a:solidFill>
                  <a:srgbClr val="000000"/>
                </a:solidFill>
                <a:latin typeface="Symbol" charset="2"/>
              </a:rPr>
              <a:t>tensor</a:t>
            </a:r>
            <a:endParaRPr lang="en-GB" b="0" dirty="0">
              <a:solidFill>
                <a:srgbClr val="000000"/>
              </a:solidFill>
            </a:endParaRPr>
          </a:p>
        </p:txBody>
      </p:sp>
      <p:sp>
        <p:nvSpPr>
          <p:cNvPr id="4" name="Slide Number Placeholder 3"/>
          <p:cNvSpPr>
            <a:spLocks noGrp="1"/>
          </p:cNvSpPr>
          <p:nvPr>
            <p:ph type="sldNum" sz="quarter" idx="10"/>
          </p:nvPr>
        </p:nvSpPr>
        <p:spPr/>
        <p:txBody>
          <a:bodyPr/>
          <a:lstStyle/>
          <a:p>
            <a:fld id="{FC657345-4B96-EC42-92F7-BB34E93E4A0A}" type="slidenum">
              <a:rPr lang="en-US" smtClean="0"/>
              <a:pPr/>
              <a:t>17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GB" b="0" dirty="0" smtClean="0">
                <a:solidFill>
                  <a:srgbClr val="000000"/>
                </a:solidFill>
              </a:rPr>
              <a:t>Also</a:t>
            </a:r>
            <a:r>
              <a:rPr lang="en-GB" b="0" baseline="0" dirty="0" smtClean="0">
                <a:solidFill>
                  <a:srgbClr val="000000"/>
                </a:solidFill>
              </a:rPr>
              <a:t> the </a:t>
            </a:r>
            <a:r>
              <a:rPr lang="en-GB" b="0" baseline="0" dirty="0" err="1" smtClean="0">
                <a:solidFill>
                  <a:srgbClr val="000000"/>
                </a:solidFill>
              </a:rPr>
              <a:t>fermion</a:t>
            </a:r>
            <a:r>
              <a:rPr lang="en-GB" b="0" baseline="0" dirty="0" smtClean="0">
                <a:solidFill>
                  <a:srgbClr val="000000"/>
                </a:solidFill>
              </a:rPr>
              <a:t> mixings are </a:t>
            </a:r>
            <a:r>
              <a:rPr lang="en-GB" b="0" baseline="0" smtClean="0">
                <a:solidFill>
                  <a:srgbClr val="000000"/>
                </a:solidFill>
              </a:rPr>
              <a:t>generated through SSB.</a:t>
            </a:r>
            <a:endParaRPr lang="en-GB" b="0" dirty="0">
              <a:solidFill>
                <a:srgbClr val="000000"/>
              </a:solidFill>
            </a:endParaRPr>
          </a:p>
        </p:txBody>
      </p:sp>
      <p:sp>
        <p:nvSpPr>
          <p:cNvPr id="4" name="Slide Number Placeholder 3"/>
          <p:cNvSpPr>
            <a:spLocks noGrp="1"/>
          </p:cNvSpPr>
          <p:nvPr>
            <p:ph type="sldNum" sz="quarter" idx="10"/>
          </p:nvPr>
        </p:nvSpPr>
        <p:spPr/>
        <p:txBody>
          <a:bodyPr/>
          <a:lstStyle/>
          <a:p>
            <a:fld id="{FC657345-4B96-EC42-92F7-BB34E93E4A0A}" type="slidenum">
              <a:rPr lang="en-US" smtClean="0"/>
              <a:pPr/>
              <a:t>18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Weakness</a:t>
            </a:r>
            <a:r>
              <a:rPr lang="en-US" baseline="0" dirty="0" smtClean="0"/>
              <a:t> of gravity: magnet can hold a pin against the gravitational pull of the whole earth</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Exact value for gravitational strength: 6 </a:t>
            </a:r>
            <a:r>
              <a:rPr lang="en-US" baseline="0" dirty="0" err="1" smtClean="0"/>
              <a:t>x</a:t>
            </a:r>
            <a:r>
              <a:rPr lang="en-US" baseline="0" dirty="0" smtClean="0"/>
              <a:t> 10**-39. Gravitational constant: G = 6.67 </a:t>
            </a:r>
            <a:r>
              <a:rPr lang="en-US" baseline="0" dirty="0" err="1" smtClean="0"/>
              <a:t>x</a:t>
            </a:r>
            <a:r>
              <a:rPr lang="en-US" baseline="0" dirty="0" smtClean="0"/>
              <a:t> 10**-11 N </a:t>
            </a:r>
            <a:r>
              <a:rPr lang="en-US" baseline="0" dirty="0" err="1" smtClean="0"/>
              <a:t>m</a:t>
            </a:r>
            <a:r>
              <a:rPr lang="en-US" baseline="0" dirty="0" smtClean="0"/>
              <a:t>**2 kg**-2</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Virtual particles: </a:t>
            </a:r>
            <a:r>
              <a:rPr lang="en-US" dirty="0" smtClean="0"/>
              <a:t>A virtual particle is one that does not precisely obey the </a:t>
            </a:r>
            <a:r>
              <a:rPr lang="en-US" i="1" dirty="0" smtClean="0"/>
              <a:t>m</a:t>
            </a:r>
            <a:r>
              <a:rPr lang="en-US" baseline="30000" dirty="0" smtClean="0"/>
              <a:t>2</a:t>
            </a:r>
            <a:r>
              <a:rPr lang="en-US" i="1" dirty="0" smtClean="0"/>
              <a:t>c</a:t>
            </a:r>
            <a:r>
              <a:rPr lang="en-US" baseline="30000" dirty="0" smtClean="0"/>
              <a:t>4</a:t>
            </a:r>
            <a:r>
              <a:rPr lang="en-US" dirty="0" smtClean="0"/>
              <a:t> = </a:t>
            </a:r>
            <a:r>
              <a:rPr lang="en-US" i="1" dirty="0" smtClean="0"/>
              <a:t>E</a:t>
            </a:r>
            <a:r>
              <a:rPr lang="en-US" baseline="30000" dirty="0" smtClean="0"/>
              <a:t>2</a:t>
            </a:r>
            <a:r>
              <a:rPr lang="en-US" dirty="0" smtClean="0"/>
              <a:t> − </a:t>
            </a:r>
            <a:r>
              <a:rPr lang="en-US" i="1" dirty="0" smtClean="0"/>
              <a:t>p</a:t>
            </a:r>
            <a:r>
              <a:rPr lang="en-US" baseline="30000" dirty="0" smtClean="0"/>
              <a:t>2</a:t>
            </a:r>
            <a:r>
              <a:rPr lang="en-US" i="1" dirty="0" smtClean="0"/>
              <a:t>c</a:t>
            </a:r>
            <a:r>
              <a:rPr lang="en-US" baseline="30000" dirty="0" smtClean="0"/>
              <a:t>2</a:t>
            </a:r>
            <a:r>
              <a:rPr lang="en-US" dirty="0" smtClean="0"/>
              <a:t> relationship for a short time. Virtual particles of larger mass have more limited range.</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Uncertainty</a:t>
            </a:r>
            <a:r>
              <a:rPr lang="en-US" baseline="0" dirty="0" smtClean="0"/>
              <a:t> relation: Delta E </a:t>
            </a:r>
            <a:r>
              <a:rPr lang="en-US" baseline="0" dirty="0" err="1" smtClean="0"/>
              <a:t>x</a:t>
            </a:r>
            <a:r>
              <a:rPr lang="en-US" baseline="0" dirty="0" smtClean="0"/>
              <a:t> Delta </a:t>
            </a:r>
            <a:r>
              <a:rPr lang="en-US" baseline="0" dirty="0" err="1" smtClean="0"/>
              <a:t>t</a:t>
            </a:r>
            <a:r>
              <a:rPr lang="en-US" baseline="0" dirty="0" smtClean="0"/>
              <a:t> &gt; </a:t>
            </a:r>
            <a:r>
              <a:rPr lang="en-US" baseline="0" dirty="0" err="1" smtClean="0"/>
              <a:t>h</a:t>
            </a:r>
            <a:r>
              <a:rPr lang="en-US" baseline="0" dirty="0" smtClean="0"/>
              <a:t> </a:t>
            </a:r>
            <a:r>
              <a:rPr lang="en-US" baseline="0" dirty="0" err="1" smtClean="0"/>
              <a:t>quer</a:t>
            </a:r>
            <a:r>
              <a:rPr lang="en-US" baseline="0" dirty="0" smtClean="0"/>
              <a:t>,  </a:t>
            </a:r>
            <a:r>
              <a:rPr lang="en-US" baseline="0" dirty="0" err="1" smtClean="0"/>
              <a:t>h</a:t>
            </a:r>
            <a:r>
              <a:rPr lang="en-US" baseline="0" dirty="0" smtClean="0"/>
              <a:t> </a:t>
            </a:r>
            <a:r>
              <a:rPr lang="en-US" baseline="0" dirty="0" err="1" smtClean="0"/>
              <a:t>quer</a:t>
            </a:r>
            <a:r>
              <a:rPr lang="en-US" baseline="0" dirty="0" smtClean="0"/>
              <a:t> = 6.6 </a:t>
            </a:r>
            <a:r>
              <a:rPr lang="en-US" baseline="0" dirty="0" err="1" smtClean="0"/>
              <a:t>x</a:t>
            </a:r>
            <a:r>
              <a:rPr lang="en-US" baseline="0" dirty="0" smtClean="0"/>
              <a:t> 10**-22 </a:t>
            </a:r>
            <a:r>
              <a:rPr lang="en-US" baseline="0" dirty="0" err="1" smtClean="0"/>
              <a:t>MeVs</a:t>
            </a:r>
            <a:endParaRPr lang="en-US" dirty="0" smtClean="0"/>
          </a:p>
          <a:p>
            <a:endParaRPr lang="en-US" dirty="0"/>
          </a:p>
        </p:txBody>
      </p:sp>
      <p:sp>
        <p:nvSpPr>
          <p:cNvPr id="4" name="Slide Number Placeholder 3"/>
          <p:cNvSpPr>
            <a:spLocks noGrp="1"/>
          </p:cNvSpPr>
          <p:nvPr>
            <p:ph type="sldNum" sz="quarter" idx="10"/>
          </p:nvPr>
        </p:nvSpPr>
        <p:spPr/>
        <p:txBody>
          <a:bodyPr/>
          <a:lstStyle/>
          <a:p>
            <a:fld id="{FC657345-4B96-EC42-92F7-BB34E93E4A0A}" type="slidenum">
              <a:rPr lang="en-US" smtClean="0"/>
              <a:pPr/>
              <a:t>1</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GB" b="0" dirty="0" smtClean="0">
                <a:solidFill>
                  <a:srgbClr val="000000"/>
                </a:solidFill>
              </a:rPr>
              <a:t>Griffiths S. 106</a:t>
            </a:r>
            <a:endParaRPr lang="en-GB" b="0" dirty="0">
              <a:solidFill>
                <a:srgbClr val="000000"/>
              </a:solidFill>
            </a:endParaRPr>
          </a:p>
        </p:txBody>
      </p:sp>
      <p:sp>
        <p:nvSpPr>
          <p:cNvPr id="4" name="Slide Number Placeholder 3"/>
          <p:cNvSpPr>
            <a:spLocks noGrp="1"/>
          </p:cNvSpPr>
          <p:nvPr>
            <p:ph type="sldNum" sz="quarter" idx="10"/>
          </p:nvPr>
        </p:nvSpPr>
        <p:spPr/>
        <p:txBody>
          <a:bodyPr/>
          <a:lstStyle/>
          <a:p>
            <a:fld id="{FC657345-4B96-EC42-92F7-BB34E93E4A0A}" type="slidenum">
              <a:rPr lang="en-US" smtClean="0"/>
              <a:pPr/>
              <a:t>19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GB" b="0" dirty="0" smtClean="0">
                <a:solidFill>
                  <a:srgbClr val="000000"/>
                </a:solidFill>
              </a:rPr>
              <a:t>Griffiths</a:t>
            </a:r>
            <a:r>
              <a:rPr lang="en-GB" b="0" baseline="0" dirty="0" smtClean="0">
                <a:solidFill>
                  <a:srgbClr val="000000"/>
                </a:solidFill>
              </a:rPr>
              <a:t> S. 105. </a:t>
            </a:r>
            <a:r>
              <a:rPr lang="en-GB" b="0" baseline="0" dirty="0" err="1" smtClean="0">
                <a:solidFill>
                  <a:srgbClr val="000000"/>
                </a:solidFill>
              </a:rPr>
              <a:t>Morii</a:t>
            </a:r>
            <a:r>
              <a:rPr lang="en-GB" b="0" baseline="0" dirty="0" smtClean="0">
                <a:solidFill>
                  <a:srgbClr val="000000"/>
                </a:solidFill>
              </a:rPr>
              <a:t> S. 37, </a:t>
            </a:r>
            <a:r>
              <a:rPr lang="en-GB" b="0" baseline="0" dirty="0" err="1" smtClean="0">
                <a:solidFill>
                  <a:srgbClr val="000000"/>
                </a:solidFill>
              </a:rPr>
              <a:t>Pich</a:t>
            </a:r>
            <a:r>
              <a:rPr lang="en-GB" b="0" baseline="0" dirty="0" smtClean="0">
                <a:solidFill>
                  <a:srgbClr val="000000"/>
                </a:solidFill>
              </a:rPr>
              <a:t> S. 2</a:t>
            </a:r>
          </a:p>
          <a:p>
            <a:pPr algn="just"/>
            <a:r>
              <a:rPr lang="en-GB" b="0" baseline="0" dirty="0" err="1" smtClean="0">
                <a:solidFill>
                  <a:srgbClr val="000000"/>
                </a:solidFill>
              </a:rPr>
              <a:t>Lagrangian</a:t>
            </a:r>
            <a:r>
              <a:rPr lang="en-GB" b="0" baseline="0" dirty="0" smtClean="0">
                <a:solidFill>
                  <a:srgbClr val="000000"/>
                </a:solidFill>
              </a:rPr>
              <a:t> in classical mechanics: L = T - V</a:t>
            </a:r>
            <a:endParaRPr lang="en-GB" b="0" dirty="0">
              <a:solidFill>
                <a:srgbClr val="000000"/>
              </a:solidFill>
            </a:endParaRPr>
          </a:p>
        </p:txBody>
      </p:sp>
      <p:sp>
        <p:nvSpPr>
          <p:cNvPr id="4" name="Slide Number Placeholder 3"/>
          <p:cNvSpPr>
            <a:spLocks noGrp="1"/>
          </p:cNvSpPr>
          <p:nvPr>
            <p:ph type="sldNum" sz="quarter" idx="10"/>
          </p:nvPr>
        </p:nvSpPr>
        <p:spPr/>
        <p:txBody>
          <a:bodyPr/>
          <a:lstStyle/>
          <a:p>
            <a:fld id="{FC657345-4B96-EC42-92F7-BB34E93E4A0A}" type="slidenum">
              <a:rPr lang="en-US" smtClean="0"/>
              <a:pPr/>
              <a:t>20</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GB" b="0" dirty="0" smtClean="0">
                <a:solidFill>
                  <a:srgbClr val="000000"/>
                </a:solidFill>
              </a:rPr>
              <a:t>Griffiths</a:t>
            </a:r>
            <a:r>
              <a:rPr lang="en-GB" b="0" baseline="0" dirty="0" smtClean="0">
                <a:solidFill>
                  <a:srgbClr val="000000"/>
                </a:solidFill>
              </a:rPr>
              <a:t> S. 105. </a:t>
            </a:r>
            <a:r>
              <a:rPr lang="en-GB" b="0" baseline="0" dirty="0" err="1" smtClean="0">
                <a:solidFill>
                  <a:srgbClr val="000000"/>
                </a:solidFill>
              </a:rPr>
              <a:t>Morii</a:t>
            </a:r>
            <a:r>
              <a:rPr lang="en-GB" b="0" baseline="0" dirty="0" smtClean="0">
                <a:solidFill>
                  <a:srgbClr val="000000"/>
                </a:solidFill>
              </a:rPr>
              <a:t> S. 37, </a:t>
            </a:r>
            <a:r>
              <a:rPr lang="en-GB" b="0" baseline="0" dirty="0" err="1" smtClean="0">
                <a:solidFill>
                  <a:srgbClr val="000000"/>
                </a:solidFill>
              </a:rPr>
              <a:t>Pich</a:t>
            </a:r>
            <a:r>
              <a:rPr lang="en-GB" b="0" baseline="0" dirty="0" smtClean="0">
                <a:solidFill>
                  <a:srgbClr val="000000"/>
                </a:solidFill>
              </a:rPr>
              <a:t> S. 2</a:t>
            </a:r>
          </a:p>
          <a:p>
            <a:pPr algn="just"/>
            <a:r>
              <a:rPr lang="en-GB" b="0" baseline="0" dirty="0" err="1" smtClean="0">
                <a:solidFill>
                  <a:srgbClr val="000000"/>
                </a:solidFill>
              </a:rPr>
              <a:t>Unitär</a:t>
            </a:r>
            <a:r>
              <a:rPr lang="en-GB" b="0" baseline="0" dirty="0" smtClean="0">
                <a:solidFill>
                  <a:srgbClr val="000000"/>
                </a:solidFill>
              </a:rPr>
              <a:t>: U</a:t>
            </a:r>
            <a:r>
              <a:rPr lang="en-GB" b="0" baseline="30000" dirty="0" smtClean="0">
                <a:solidFill>
                  <a:srgbClr val="000000"/>
                </a:solidFill>
              </a:rPr>
              <a:t>+</a:t>
            </a:r>
            <a:r>
              <a:rPr lang="en-GB" b="0" baseline="0" dirty="0" smtClean="0">
                <a:solidFill>
                  <a:srgbClr val="000000"/>
                </a:solidFill>
              </a:rPr>
              <a:t>U = 1</a:t>
            </a:r>
            <a:endParaRPr lang="en-GB" b="0" dirty="0">
              <a:solidFill>
                <a:srgbClr val="000000"/>
              </a:solidFill>
            </a:endParaRPr>
          </a:p>
        </p:txBody>
      </p:sp>
      <p:sp>
        <p:nvSpPr>
          <p:cNvPr id="4" name="Slide Number Placeholder 3"/>
          <p:cNvSpPr>
            <a:spLocks noGrp="1"/>
          </p:cNvSpPr>
          <p:nvPr>
            <p:ph type="sldNum" sz="quarter" idx="10"/>
          </p:nvPr>
        </p:nvSpPr>
        <p:spPr/>
        <p:txBody>
          <a:bodyPr/>
          <a:lstStyle/>
          <a:p>
            <a:fld id="{FC657345-4B96-EC42-92F7-BB34E93E4A0A}" type="slidenum">
              <a:rPr lang="en-US" smtClean="0"/>
              <a:pPr/>
              <a:t>21</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GB" b="0" baseline="0" dirty="0" err="1" smtClean="0">
                <a:solidFill>
                  <a:srgbClr val="000000"/>
                </a:solidFill>
              </a:rPr>
              <a:t>Pich</a:t>
            </a:r>
            <a:r>
              <a:rPr lang="en-GB" b="0" baseline="0" dirty="0" smtClean="0">
                <a:solidFill>
                  <a:srgbClr val="000000"/>
                </a:solidFill>
              </a:rPr>
              <a:t> S. 2</a:t>
            </a:r>
          </a:p>
          <a:p>
            <a:pPr algn="just"/>
            <a:r>
              <a:rPr lang="en-GB" b="0" baseline="0" dirty="0" smtClean="0">
                <a:solidFill>
                  <a:srgbClr val="000000"/>
                </a:solidFill>
              </a:rPr>
              <a:t>Spin-1 field: since </a:t>
            </a:r>
            <a:r>
              <a:rPr lang="en-GB" sz="1200" i="1" dirty="0" err="1" smtClean="0">
                <a:solidFill>
                  <a:srgbClr val="ED181E"/>
                </a:solidFill>
                <a:latin typeface="Times" charset="0"/>
              </a:rPr>
              <a:t>d</a:t>
            </a:r>
            <a:r>
              <a:rPr lang="en-GB" sz="1200" i="1" baseline="-25000" dirty="0" err="1" smtClean="0">
                <a:solidFill>
                  <a:srgbClr val="ED181E"/>
                </a:solidFill>
                <a:latin typeface="Symbol"/>
              </a:rPr>
              <a:t>mu</a:t>
            </a:r>
            <a:r>
              <a:rPr lang="en-GB" sz="1200" baseline="-25000" dirty="0" smtClean="0">
                <a:solidFill>
                  <a:srgbClr val="ED181E"/>
                </a:solidFill>
                <a:latin typeface="Times" charset="0"/>
              </a:rPr>
              <a:t> </a:t>
            </a:r>
            <a:r>
              <a:rPr lang="en-GB" sz="1200" i="1" dirty="0" smtClean="0">
                <a:solidFill>
                  <a:srgbClr val="ED181E"/>
                </a:solidFill>
                <a:latin typeface="Times" charset="0"/>
              </a:rPr>
              <a:t>theta has a Lorentz</a:t>
            </a:r>
            <a:r>
              <a:rPr lang="en-GB" sz="1200" i="1" baseline="0" dirty="0" smtClean="0">
                <a:solidFill>
                  <a:srgbClr val="ED181E"/>
                </a:solidFill>
                <a:latin typeface="Times" charset="0"/>
              </a:rPr>
              <a:t> index</a:t>
            </a:r>
          </a:p>
          <a:p>
            <a:pPr algn="just"/>
            <a:r>
              <a:rPr lang="en-GB" sz="1200" b="0" i="1" baseline="0" dirty="0" err="1" smtClean="0">
                <a:solidFill>
                  <a:srgbClr val="ED181E"/>
                </a:solidFill>
                <a:latin typeface="Times" charset="0"/>
              </a:rPr>
              <a:t>e</a:t>
            </a:r>
            <a:r>
              <a:rPr lang="en-GB" sz="1200" b="0" i="1" baseline="0" dirty="0" smtClean="0">
                <a:solidFill>
                  <a:srgbClr val="ED181E"/>
                </a:solidFill>
                <a:latin typeface="Times" charset="0"/>
              </a:rPr>
              <a:t>: electric charge of the </a:t>
            </a:r>
            <a:r>
              <a:rPr lang="en-GB" sz="1200" b="0" i="1" baseline="0" dirty="0" err="1" smtClean="0">
                <a:solidFill>
                  <a:srgbClr val="ED181E"/>
                </a:solidFill>
                <a:latin typeface="Times" charset="0"/>
              </a:rPr>
              <a:t>bispinor</a:t>
            </a:r>
            <a:r>
              <a:rPr lang="en-GB" sz="1200" b="0" i="1" baseline="0" dirty="0" smtClean="0">
                <a:solidFill>
                  <a:srgbClr val="ED181E"/>
                </a:solidFill>
                <a:latin typeface="Times" charset="0"/>
              </a:rPr>
              <a:t> field</a:t>
            </a:r>
            <a:endParaRPr lang="en-GB" b="0" dirty="0">
              <a:solidFill>
                <a:srgbClr val="000000"/>
              </a:solidFill>
            </a:endParaRPr>
          </a:p>
        </p:txBody>
      </p:sp>
      <p:sp>
        <p:nvSpPr>
          <p:cNvPr id="4" name="Slide Number Placeholder 3"/>
          <p:cNvSpPr>
            <a:spLocks noGrp="1"/>
          </p:cNvSpPr>
          <p:nvPr>
            <p:ph type="sldNum" sz="quarter" idx="10"/>
          </p:nvPr>
        </p:nvSpPr>
        <p:spPr/>
        <p:txBody>
          <a:bodyPr/>
          <a:lstStyle/>
          <a:p>
            <a:fld id="{FC657345-4B96-EC42-92F7-BB34E93E4A0A}" type="slidenum">
              <a:rPr lang="en-US" smtClean="0"/>
              <a:pPr/>
              <a:t>22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GB" b="0" baseline="0" dirty="0" err="1" smtClean="0">
                <a:solidFill>
                  <a:srgbClr val="000000"/>
                </a:solidFill>
              </a:rPr>
              <a:t>Morii</a:t>
            </a:r>
            <a:r>
              <a:rPr lang="en-GB" b="0" baseline="0" dirty="0" smtClean="0">
                <a:solidFill>
                  <a:srgbClr val="000000"/>
                </a:solidFill>
              </a:rPr>
              <a:t> S. 37, </a:t>
            </a:r>
            <a:r>
              <a:rPr lang="en-GB" b="0" baseline="0" dirty="0" err="1" smtClean="0">
                <a:solidFill>
                  <a:srgbClr val="000000"/>
                </a:solidFill>
              </a:rPr>
              <a:t>Pich</a:t>
            </a:r>
            <a:r>
              <a:rPr lang="en-GB" b="0" baseline="0" dirty="0" smtClean="0">
                <a:solidFill>
                  <a:srgbClr val="000000"/>
                </a:solidFill>
              </a:rPr>
              <a:t> S. </a:t>
            </a:r>
            <a:r>
              <a:rPr lang="en-GB" b="0" baseline="0" smtClean="0">
                <a:solidFill>
                  <a:srgbClr val="000000"/>
                </a:solidFill>
              </a:rPr>
              <a:t>2</a:t>
            </a:r>
            <a:endParaRPr lang="en-GB" b="0" dirty="0">
              <a:solidFill>
                <a:srgbClr val="000000"/>
              </a:solidFill>
            </a:endParaRPr>
          </a:p>
        </p:txBody>
      </p:sp>
      <p:sp>
        <p:nvSpPr>
          <p:cNvPr id="4" name="Slide Number Placeholder 3"/>
          <p:cNvSpPr>
            <a:spLocks noGrp="1"/>
          </p:cNvSpPr>
          <p:nvPr>
            <p:ph type="sldNum" sz="quarter" idx="10"/>
          </p:nvPr>
        </p:nvSpPr>
        <p:spPr/>
        <p:txBody>
          <a:bodyPr/>
          <a:lstStyle/>
          <a:p>
            <a:fld id="{FC657345-4B96-EC42-92F7-BB34E93E4A0A}" type="slidenum">
              <a:rPr lang="en-US" smtClean="0"/>
              <a:pPr/>
              <a:t>23</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GB" b="0" baseline="0" dirty="0" err="1" smtClean="0">
                <a:solidFill>
                  <a:srgbClr val="000000"/>
                </a:solidFill>
              </a:rPr>
              <a:t>Lohrmann</a:t>
            </a:r>
            <a:r>
              <a:rPr lang="en-GB" b="0" baseline="0" dirty="0" smtClean="0">
                <a:solidFill>
                  <a:srgbClr val="000000"/>
                </a:solidFill>
              </a:rPr>
              <a:t>: S. 100</a:t>
            </a:r>
            <a:endParaRPr lang="en-GB" b="0" dirty="0">
              <a:solidFill>
                <a:srgbClr val="000000"/>
              </a:solidFill>
            </a:endParaRPr>
          </a:p>
        </p:txBody>
      </p:sp>
      <p:sp>
        <p:nvSpPr>
          <p:cNvPr id="4" name="Slide Number Placeholder 3"/>
          <p:cNvSpPr>
            <a:spLocks noGrp="1"/>
          </p:cNvSpPr>
          <p:nvPr>
            <p:ph type="sldNum" sz="quarter" idx="10"/>
          </p:nvPr>
        </p:nvSpPr>
        <p:spPr/>
        <p:txBody>
          <a:bodyPr/>
          <a:lstStyle/>
          <a:p>
            <a:fld id="{FC657345-4B96-EC42-92F7-BB34E93E4A0A}" type="slidenum">
              <a:rPr lang="en-US" smtClean="0"/>
              <a:pPr/>
              <a:t>24</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05357B2A-08CB-7646-9039-60DCBB7D30F9}" type="slidenum">
              <a:rPr lang="de-DE">
                <a:latin typeface="Times New Roman" charset="0"/>
              </a:rPr>
              <a:pPr/>
              <a:t>25</a:t>
            </a:fld>
            <a:endParaRPr lang="de-DE">
              <a:latin typeface="Times New Roman"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8B477D-F587-894C-8B1D-46E543B5011E}" type="slidenum">
              <a:rPr lang="en-US"/>
              <a:pPr/>
              <a:t>26</a:t>
            </a:fld>
            <a:endParaRPr lang="en-US"/>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r>
              <a:rPr lang="en-US"/>
              <a:t>Griffiths S. 280</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8B477D-F587-894C-8B1D-46E543B5011E}" type="slidenum">
              <a:rPr lang="en-US"/>
              <a:pPr/>
              <a:t>27</a:t>
            </a:fld>
            <a:endParaRPr lang="en-US"/>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r>
              <a:rPr lang="en-US" dirty="0" err="1" smtClean="0"/>
              <a:t>Pich</a:t>
            </a:r>
            <a:r>
              <a:rPr lang="en-US" baseline="0" dirty="0" smtClean="0"/>
              <a:t> S. 4</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8B477D-F587-894C-8B1D-46E543B5011E}" type="slidenum">
              <a:rPr lang="en-US"/>
              <a:pPr/>
              <a:t>28</a:t>
            </a:fld>
            <a:endParaRPr lang="en-US"/>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r>
              <a:rPr lang="en-US" dirty="0" smtClean="0"/>
              <a:t>Griffiths</a:t>
            </a:r>
            <a:r>
              <a:rPr lang="en-US" baseline="0" dirty="0" smtClean="0"/>
              <a:t> S. 280</a:t>
            </a:r>
          </a:p>
          <a:p>
            <a:r>
              <a:rPr lang="en-US" baseline="0" dirty="0" smtClean="0"/>
              <a:t>Gluons 3 and 8 are colorless, but they are not </a:t>
            </a:r>
            <a:r>
              <a:rPr lang="en-US" baseline="0" dirty="0" err="1" smtClean="0"/>
              <a:t>singlets</a:t>
            </a:r>
            <a:r>
              <a:rPr lang="en-US" baseline="0" dirty="0" smtClean="0"/>
              <a:t>. Analogous to spin, we can have </a:t>
            </a:r>
            <a:r>
              <a:rPr lang="en-US" baseline="0" dirty="0" err="1" smtClean="0"/>
              <a:t>Sz</a:t>
            </a:r>
            <a:r>
              <a:rPr lang="en-US" baseline="0" dirty="0" smtClean="0"/>
              <a:t> = 0, but this does not mean that S = 0.</a:t>
            </a:r>
          </a:p>
          <a:p>
            <a:r>
              <a:rPr lang="en-US" baseline="0" dirty="0" smtClean="0"/>
              <a:t>If 9 were the photon, there would be a beautiful unification of the electromagnetic and the strong interactions.</a:t>
            </a:r>
          </a:p>
          <a:p>
            <a:r>
              <a:rPr lang="en-US" baseline="0" dirty="0" smtClean="0"/>
              <a:t>Explain probability interpretation for </a:t>
            </a:r>
            <a:r>
              <a:rPr lang="en-US" baseline="0" dirty="0" err="1" smtClean="0"/>
              <a:t>r</a:t>
            </a:r>
            <a:r>
              <a:rPr lang="en-US" baseline="0" dirty="0" smtClean="0"/>
              <a:t> </a:t>
            </a:r>
            <a:r>
              <a:rPr lang="en-US" baseline="0" dirty="0" err="1" smtClean="0"/>
              <a:t>antib</a:t>
            </a:r>
            <a:r>
              <a:rPr lang="en-US" baseline="0" dirty="0" smtClean="0"/>
              <a:t> + ….</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800" dirty="0" smtClean="0"/>
              <a:t>Spin:</a:t>
            </a:r>
            <a:r>
              <a:rPr lang="en-US" sz="800" baseline="0" dirty="0" smtClean="0"/>
              <a:t> intrinsic angular momentum. </a:t>
            </a:r>
            <a:r>
              <a:rPr lang="en-US" sz="800" b="1" dirty="0" err="1" smtClean="0">
                <a:latin typeface="Times"/>
              </a:rPr>
              <a:t>ħ</a:t>
            </a:r>
            <a:r>
              <a:rPr lang="en-US" sz="800" b="1" dirty="0" smtClean="0">
                <a:latin typeface="Times"/>
              </a:rPr>
              <a:t>: </a:t>
            </a:r>
            <a:r>
              <a:rPr lang="en-US" sz="800" b="0" dirty="0" smtClean="0">
                <a:latin typeface="Times"/>
              </a:rPr>
              <a:t>reduced</a:t>
            </a:r>
            <a:r>
              <a:rPr lang="en-US" sz="800" b="0" baseline="0" dirty="0" smtClean="0">
                <a:latin typeface="Times"/>
              </a:rPr>
              <a:t> Planck constant, 1.054 </a:t>
            </a:r>
            <a:r>
              <a:rPr lang="en-US" sz="800" b="0" baseline="0" dirty="0" err="1" smtClean="0">
                <a:latin typeface="Times"/>
              </a:rPr>
              <a:t>x</a:t>
            </a:r>
            <a:r>
              <a:rPr lang="en-US" sz="800" b="0" baseline="0" dirty="0" smtClean="0">
                <a:latin typeface="Times"/>
              </a:rPr>
              <a:t> 10**-34 Js = 6.6 </a:t>
            </a:r>
            <a:r>
              <a:rPr lang="en-US" sz="800" b="0" baseline="0" dirty="0" err="1" smtClean="0">
                <a:latin typeface="Times"/>
              </a:rPr>
              <a:t>x</a:t>
            </a:r>
            <a:r>
              <a:rPr lang="en-US" sz="800" b="0" baseline="0" dirty="0" smtClean="0">
                <a:latin typeface="Times"/>
              </a:rPr>
              <a:t> 10*-16 </a:t>
            </a:r>
            <a:r>
              <a:rPr lang="en-US" sz="800" b="0" baseline="0" dirty="0" err="1" smtClean="0">
                <a:latin typeface="Times"/>
              </a:rPr>
              <a:t>eVs</a:t>
            </a:r>
            <a:r>
              <a:rPr lang="en-US" sz="800" b="0" baseline="0" dirty="0" smtClean="0">
                <a:latin typeface="Times"/>
              </a:rPr>
              <a:t>. Fermions respect the Pauli exclusion principle.</a:t>
            </a:r>
            <a:endParaRPr lang="en-US" sz="800" baseline="0" dirty="0" smtClean="0"/>
          </a:p>
          <a:p>
            <a:r>
              <a:rPr lang="en-US" sz="800" baseline="0" dirty="0" smtClean="0"/>
              <a:t>One should not imagine particles actually spinning. What is meant is that additive quantum numbers similar to the laws for spin are involved. </a:t>
            </a:r>
          </a:p>
          <a:p>
            <a:r>
              <a:rPr lang="en-US" sz="800" dirty="0" smtClean="0"/>
              <a:t>Spin was originally conceived as the rotation of a particle around some axis. This picture is correct in so far as spins obey the same mathematical laws as do </a:t>
            </a:r>
            <a:r>
              <a:rPr lang="en-US" sz="800" dirty="0" smtClean="0">
                <a:hlinkClick r:id="rId3" tooltip="Quantization (physics)"/>
              </a:rPr>
              <a:t>quantized</a:t>
            </a:r>
            <a:r>
              <a:rPr lang="en-US" sz="800" dirty="0" smtClean="0"/>
              <a:t> </a:t>
            </a:r>
            <a:r>
              <a:rPr lang="en-US" sz="800" dirty="0" smtClean="0">
                <a:hlinkClick r:id="rId4" tooltip="Angular momentum"/>
              </a:rPr>
              <a:t>angular momenta</a:t>
            </a:r>
            <a:r>
              <a:rPr lang="en-US" sz="800" dirty="0" smtClean="0"/>
              <a:t>. On the other hand, spins have some peculiar properties that distinguish them from orbital angular </a:t>
            </a:r>
            <a:r>
              <a:rPr lang="en-US" sz="800" dirty="0" err="1" smtClean="0"/>
              <a:t>momenta</a:t>
            </a:r>
            <a:r>
              <a:rPr lang="en-US" sz="800" dirty="0" smtClean="0"/>
              <a:t>:</a:t>
            </a:r>
          </a:p>
          <a:p>
            <a:r>
              <a:rPr lang="en-US" sz="800" dirty="0" smtClean="0"/>
              <a:t>Spin quantum numbers may take on half-integer values;</a:t>
            </a:r>
          </a:p>
          <a:p>
            <a:r>
              <a:rPr lang="en-US" sz="800" dirty="0" smtClean="0"/>
              <a:t>The spin of a charged particle is associated with a </a:t>
            </a:r>
            <a:r>
              <a:rPr lang="en-US" sz="800" dirty="0" smtClean="0">
                <a:hlinkClick r:id="rId5" tooltip="Magnetic dipole moment"/>
              </a:rPr>
              <a:t>magnetic dipole moment</a:t>
            </a:r>
            <a:r>
              <a:rPr lang="en-US" sz="800" dirty="0" smtClean="0"/>
              <a:t> with a </a:t>
            </a:r>
            <a:r>
              <a:rPr lang="en-US" sz="800" dirty="0" smtClean="0">
                <a:hlinkClick r:id="rId6" tooltip="G-factor"/>
              </a:rPr>
              <a:t>g-factor</a:t>
            </a:r>
            <a:r>
              <a:rPr lang="en-US" sz="800" dirty="0" smtClean="0"/>
              <a:t> differing from 1. This is incompatible with </a:t>
            </a:r>
            <a:r>
              <a:rPr lang="en-US" sz="800" dirty="0" smtClean="0">
                <a:hlinkClick r:id="rId7" tooltip="Classical physics"/>
              </a:rPr>
              <a:t>classical physics</a:t>
            </a:r>
            <a:r>
              <a:rPr lang="en-US" sz="800" dirty="0" smtClean="0"/>
              <a:t>, assuming that the charge and mass of the particle are distributed evenly in spheres of equal radius.</a:t>
            </a:r>
          </a:p>
          <a:p>
            <a:r>
              <a:rPr lang="en-US" sz="800" dirty="0" smtClean="0"/>
              <a:t>Acquisition of mass through</a:t>
            </a:r>
            <a:r>
              <a:rPr lang="en-US" sz="800" baseline="0" dirty="0" smtClean="0"/>
              <a:t> the Higgs field: refraction slows down a photon traversing matter. </a:t>
            </a:r>
            <a:endParaRPr lang="en-US" sz="800" dirty="0" smtClean="0"/>
          </a:p>
          <a:p>
            <a:endParaRPr lang="en-US" sz="800" dirty="0"/>
          </a:p>
        </p:txBody>
      </p:sp>
      <p:sp>
        <p:nvSpPr>
          <p:cNvPr id="4" name="Slide Number Placeholder 3"/>
          <p:cNvSpPr>
            <a:spLocks noGrp="1"/>
          </p:cNvSpPr>
          <p:nvPr>
            <p:ph type="sldNum" sz="quarter" idx="10"/>
          </p:nvPr>
        </p:nvSpPr>
        <p:spPr/>
        <p:txBody>
          <a:bodyPr/>
          <a:lstStyle/>
          <a:p>
            <a:fld id="{FC657345-4B96-EC42-92F7-BB34E93E4A0A}" type="slidenum">
              <a:rPr lang="en-US" smtClean="0"/>
              <a:pPr/>
              <a:t>2</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27F8B4-42F4-C342-9FD8-1158F144A095}" type="slidenum">
              <a:rPr lang="en-US"/>
              <a:pPr/>
              <a:t>29</a:t>
            </a:fld>
            <a:endParaRPr 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r>
              <a:rPr lang="en-US"/>
              <a:t>Martin S.171</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7AD875-EFAC-5644-8B46-61B1746D9945}" type="slidenum">
              <a:rPr lang="en-US"/>
              <a:pPr/>
              <a:t>30</a:t>
            </a:fld>
            <a:endParaRPr lang="en-US"/>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41AFAF-83C5-8F40-9A30-21314FB48D31}" type="slidenum">
              <a:rPr lang="en-US"/>
              <a:pPr/>
              <a:t>31</a:t>
            </a:fld>
            <a:endParaRPr lang="en-US"/>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C00E58-6E8E-994A-9520-E309B19B4BEA}" type="slidenum">
              <a:rPr lang="en-US"/>
              <a:pPr/>
              <a:t>33</a:t>
            </a:fld>
            <a:endParaRPr 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7CE1FC-284E-EF48-B584-C59DBAF5133B}" type="slidenum">
              <a:rPr lang="en-US"/>
              <a:pPr/>
              <a:t>34</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Pich</a:t>
            </a:r>
            <a:r>
              <a:rPr lang="en-US" baseline="0" dirty="0" smtClean="0"/>
              <a:t> S. 5</a:t>
            </a:r>
          </a:p>
          <a:p>
            <a:r>
              <a:rPr lang="en-US" baseline="0" dirty="0" smtClean="0"/>
              <a:t>Structure constants: Griffiths S. 282</a:t>
            </a:r>
            <a:endParaRPr lang="en-US" dirty="0"/>
          </a:p>
        </p:txBody>
      </p:sp>
      <p:sp>
        <p:nvSpPr>
          <p:cNvPr id="4" name="Slide Number Placeholder 3"/>
          <p:cNvSpPr>
            <a:spLocks noGrp="1"/>
          </p:cNvSpPr>
          <p:nvPr>
            <p:ph type="sldNum" sz="quarter" idx="10"/>
          </p:nvPr>
        </p:nvSpPr>
        <p:spPr/>
        <p:txBody>
          <a:bodyPr/>
          <a:lstStyle/>
          <a:p>
            <a:fld id="{FC657345-4B96-EC42-92F7-BB34E93E4A0A}"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Pich</a:t>
            </a:r>
            <a:r>
              <a:rPr lang="en-US" baseline="0" dirty="0" smtClean="0"/>
              <a:t> S. 6</a:t>
            </a:r>
            <a:endParaRPr lang="en-US" dirty="0"/>
          </a:p>
        </p:txBody>
      </p:sp>
      <p:sp>
        <p:nvSpPr>
          <p:cNvPr id="4" name="Slide Number Placeholder 3"/>
          <p:cNvSpPr>
            <a:spLocks noGrp="1"/>
          </p:cNvSpPr>
          <p:nvPr>
            <p:ph type="sldNum" sz="quarter" idx="10"/>
          </p:nvPr>
        </p:nvSpPr>
        <p:spPr/>
        <p:txBody>
          <a:bodyPr/>
          <a:lstStyle/>
          <a:p>
            <a:fld id="{FC657345-4B96-EC42-92F7-BB34E93E4A0A}"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Pich</a:t>
            </a:r>
            <a:r>
              <a:rPr lang="en-US" baseline="0" dirty="0" smtClean="0"/>
              <a:t> S. 5</a:t>
            </a:r>
            <a:endParaRPr lang="en-US" dirty="0"/>
          </a:p>
        </p:txBody>
      </p:sp>
      <p:sp>
        <p:nvSpPr>
          <p:cNvPr id="4" name="Slide Number Placeholder 3"/>
          <p:cNvSpPr>
            <a:spLocks noGrp="1"/>
          </p:cNvSpPr>
          <p:nvPr>
            <p:ph type="sldNum" sz="quarter" idx="10"/>
          </p:nvPr>
        </p:nvSpPr>
        <p:spPr/>
        <p:txBody>
          <a:bodyPr/>
          <a:lstStyle/>
          <a:p>
            <a:fld id="{FC657345-4B96-EC42-92F7-BB34E93E4A0A}"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 -&gt; </a:t>
            </a:r>
            <a:r>
              <a:rPr lang="en-US" dirty="0" err="1" smtClean="0"/>
              <a:t>b</a:t>
            </a:r>
            <a:r>
              <a:rPr lang="en-US" dirty="0" smtClean="0"/>
              <a:t>’ anti</a:t>
            </a:r>
            <a:r>
              <a:rPr lang="en-US" baseline="0" dirty="0" smtClean="0"/>
              <a:t> top is </a:t>
            </a:r>
            <a:r>
              <a:rPr lang="en-US" baseline="0" dirty="0" err="1" smtClean="0"/>
              <a:t>kinematically</a:t>
            </a:r>
            <a:r>
              <a:rPr lang="en-US" baseline="0" dirty="0" smtClean="0"/>
              <a:t> forbidden, due to the high mass of the top quark.</a:t>
            </a:r>
          </a:p>
          <a:p>
            <a:r>
              <a:rPr lang="en-US" baseline="0" dirty="0" smtClean="0"/>
              <a:t>V matrix elements are only measured in experiments. The matrix elements are not independent. There is small mixing of the 3</a:t>
            </a:r>
            <a:r>
              <a:rPr lang="en-US" baseline="30000" dirty="0" smtClean="0"/>
              <a:t>rd</a:t>
            </a:r>
            <a:r>
              <a:rPr lang="en-US" baseline="0" dirty="0" smtClean="0"/>
              <a:t> generation with the others. </a:t>
            </a:r>
            <a:endParaRPr lang="en-US" dirty="0"/>
          </a:p>
        </p:txBody>
      </p:sp>
      <p:sp>
        <p:nvSpPr>
          <p:cNvPr id="4" name="Slide Number Placeholder 3"/>
          <p:cNvSpPr>
            <a:spLocks noGrp="1"/>
          </p:cNvSpPr>
          <p:nvPr>
            <p:ph type="sldNum" sz="quarter" idx="10"/>
          </p:nvPr>
        </p:nvSpPr>
        <p:spPr/>
        <p:txBody>
          <a:bodyPr/>
          <a:lstStyle/>
          <a:p>
            <a:fld id="{FC657345-4B96-EC42-92F7-BB34E93E4A0A}" type="slidenum">
              <a:rPr lang="en-US" smtClean="0"/>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657345-4B96-EC42-92F7-BB34E93E4A0A}" type="slidenum">
              <a:rPr lang="en-US" smtClean="0"/>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657345-4B96-EC42-92F7-BB34E93E4A0A}" type="slidenum">
              <a:rPr lang="en-US" smtClean="0"/>
              <a:pPr/>
              <a:t>3</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657345-4B96-EC42-92F7-BB34E93E4A0A}" type="slidenum">
              <a:rPr lang="en-US" smtClean="0"/>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Pich</a:t>
            </a:r>
            <a:r>
              <a:rPr lang="en-US" dirty="0" smtClean="0"/>
              <a:t> S. 9-10</a:t>
            </a:r>
            <a:endParaRPr lang="en-US" dirty="0"/>
          </a:p>
        </p:txBody>
      </p:sp>
      <p:sp>
        <p:nvSpPr>
          <p:cNvPr id="4" name="Slide Number Placeholder 3"/>
          <p:cNvSpPr>
            <a:spLocks noGrp="1"/>
          </p:cNvSpPr>
          <p:nvPr>
            <p:ph type="sldNum" sz="quarter" idx="10"/>
          </p:nvPr>
        </p:nvSpPr>
        <p:spPr/>
        <p:txBody>
          <a:bodyPr/>
          <a:lstStyle/>
          <a:p>
            <a:fld id="{FC657345-4B96-EC42-92F7-BB34E93E4A0A}" type="slidenum">
              <a:rPr lang="en-US" smtClean="0"/>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Pich</a:t>
            </a:r>
            <a:r>
              <a:rPr lang="en-US" baseline="0" dirty="0" smtClean="0"/>
              <a:t> A.17</a:t>
            </a:r>
            <a:endParaRPr lang="en-US" dirty="0" smtClean="0"/>
          </a:p>
        </p:txBody>
      </p:sp>
      <p:sp>
        <p:nvSpPr>
          <p:cNvPr id="4" name="Slide Number Placeholder 3"/>
          <p:cNvSpPr>
            <a:spLocks noGrp="1"/>
          </p:cNvSpPr>
          <p:nvPr>
            <p:ph type="sldNum" sz="quarter" idx="10"/>
          </p:nvPr>
        </p:nvSpPr>
        <p:spPr/>
        <p:txBody>
          <a:bodyPr/>
          <a:lstStyle/>
          <a:p>
            <a:fld id="{FC657345-4B96-EC42-92F7-BB34E93E4A0A}" type="slidenum">
              <a:rPr lang="en-US" smtClean="0"/>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657345-4B96-EC42-92F7-BB34E93E4A0A}" type="slidenum">
              <a:rPr lang="en-US" smtClean="0"/>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657345-4B96-EC42-92F7-BB34E93E4A0A}" type="slidenum">
              <a:rPr lang="en-US" smtClean="0"/>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Pich</a:t>
            </a:r>
            <a:r>
              <a:rPr lang="en-US" baseline="0" dirty="0" smtClean="0"/>
              <a:t> S. 15</a:t>
            </a:r>
          </a:p>
          <a:p>
            <a:r>
              <a:rPr lang="en-US" baseline="0" dirty="0" err="1" smtClean="0"/>
              <a:t>Massless</a:t>
            </a:r>
            <a:r>
              <a:rPr lang="en-US" baseline="0" dirty="0" smtClean="0"/>
              <a:t> state xi: easy to understand, since the field xi describes excitations around a flat direction in the potential, which costs no energy, and therefore correspond to a </a:t>
            </a:r>
            <a:r>
              <a:rPr lang="en-US" baseline="0" dirty="0" err="1" smtClean="0"/>
              <a:t>massless</a:t>
            </a:r>
            <a:r>
              <a:rPr lang="en-US" baseline="0" dirty="0" smtClean="0"/>
              <a:t> state.</a:t>
            </a:r>
            <a:endParaRPr lang="en-US" dirty="0"/>
          </a:p>
        </p:txBody>
      </p:sp>
      <p:sp>
        <p:nvSpPr>
          <p:cNvPr id="4" name="Slide Number Placeholder 3"/>
          <p:cNvSpPr>
            <a:spLocks noGrp="1"/>
          </p:cNvSpPr>
          <p:nvPr>
            <p:ph type="sldNum" sz="quarter" idx="10"/>
          </p:nvPr>
        </p:nvSpPr>
        <p:spPr/>
        <p:txBody>
          <a:bodyPr/>
          <a:lstStyle/>
          <a:p>
            <a:fld id="{FC657345-4B96-EC42-92F7-BB34E93E4A0A}" type="slidenum">
              <a:rPr lang="en-US" smtClean="0"/>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Pich</a:t>
            </a:r>
            <a:r>
              <a:rPr lang="en-US" baseline="0" dirty="0" smtClean="0"/>
              <a:t> S. 16</a:t>
            </a:r>
          </a:p>
          <a:p>
            <a:r>
              <a:rPr lang="en-US" baseline="0" dirty="0" smtClean="0"/>
              <a:t>Hypercharge must be 1, because of the requirement for the correct couplings between </a:t>
            </a:r>
            <a:r>
              <a:rPr lang="en-US" baseline="0" dirty="0" err="1" smtClean="0"/>
              <a:t>Phi(x</a:t>
            </a:r>
            <a:r>
              <a:rPr lang="en-US" baseline="0" dirty="0" smtClean="0"/>
              <a:t>) and </a:t>
            </a:r>
            <a:r>
              <a:rPr lang="en-US" baseline="0" dirty="0" err="1" smtClean="0"/>
              <a:t>Amu(x),i.e</a:t>
            </a:r>
            <a:r>
              <a:rPr lang="en-US" baseline="0" dirty="0" smtClean="0"/>
              <a:t>. photon does not couple to Phi0, and Phi+ has the right electric charge.</a:t>
            </a:r>
            <a:endParaRPr lang="en-US" dirty="0"/>
          </a:p>
        </p:txBody>
      </p:sp>
      <p:sp>
        <p:nvSpPr>
          <p:cNvPr id="4" name="Slide Number Placeholder 3"/>
          <p:cNvSpPr>
            <a:spLocks noGrp="1"/>
          </p:cNvSpPr>
          <p:nvPr>
            <p:ph type="sldNum" sz="quarter" idx="10"/>
          </p:nvPr>
        </p:nvSpPr>
        <p:spPr/>
        <p:txBody>
          <a:bodyPr/>
          <a:lstStyle/>
          <a:p>
            <a:fld id="{FC657345-4B96-EC42-92F7-BB34E93E4A0A}" type="slidenum">
              <a:rPr lang="en-US" smtClean="0"/>
              <a:pPr/>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err="1" smtClean="0"/>
              <a:t>Hollik</a:t>
            </a:r>
            <a:r>
              <a:rPr lang="en-US" baseline="0" dirty="0" smtClean="0"/>
              <a:t>. S. 9.</a:t>
            </a:r>
          </a:p>
        </p:txBody>
      </p:sp>
      <p:sp>
        <p:nvSpPr>
          <p:cNvPr id="4" name="Slide Number Placeholder 3"/>
          <p:cNvSpPr>
            <a:spLocks noGrp="1"/>
          </p:cNvSpPr>
          <p:nvPr>
            <p:ph type="sldNum" sz="quarter" idx="10"/>
          </p:nvPr>
        </p:nvSpPr>
        <p:spPr/>
        <p:txBody>
          <a:bodyPr/>
          <a:lstStyle/>
          <a:p>
            <a:fld id="{FC657345-4B96-EC42-92F7-BB34E93E4A0A}" type="slidenum">
              <a:rPr lang="en-US" smtClean="0"/>
              <a:pPr/>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err="1" smtClean="0"/>
              <a:t>Hollik</a:t>
            </a:r>
            <a:r>
              <a:rPr lang="en-US" baseline="0" dirty="0" smtClean="0"/>
              <a:t>. S. 9.</a:t>
            </a:r>
          </a:p>
        </p:txBody>
      </p:sp>
      <p:sp>
        <p:nvSpPr>
          <p:cNvPr id="4" name="Slide Number Placeholder 3"/>
          <p:cNvSpPr>
            <a:spLocks noGrp="1"/>
          </p:cNvSpPr>
          <p:nvPr>
            <p:ph type="sldNum" sz="quarter" idx="10"/>
          </p:nvPr>
        </p:nvSpPr>
        <p:spPr/>
        <p:txBody>
          <a:bodyPr/>
          <a:lstStyle/>
          <a:p>
            <a:fld id="{FC657345-4B96-EC42-92F7-BB34E93E4A0A}" type="slidenum">
              <a:rPr lang="en-US" smtClean="0"/>
              <a:pPr/>
              <a:t>49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2387714C-1119-1F46-933B-409269F664B7}" type="slidenum">
              <a:rPr lang="de-DE">
                <a:latin typeface="Times New Roman" charset="0"/>
              </a:rPr>
              <a:pPr/>
              <a:t>50</a:t>
            </a:fld>
            <a:endParaRPr lang="de-DE">
              <a:latin typeface="Times New Roman" charset="0"/>
            </a:endParaRPr>
          </a:p>
        </p:txBody>
      </p:sp>
      <p:sp>
        <p:nvSpPr>
          <p:cNvPr id="111619" name="Rectangle 2"/>
          <p:cNvSpPr>
            <a:spLocks noGrp="1" noRot="1" noChangeAspect="1" noChangeArrowheads="1"/>
          </p:cNvSpPr>
          <p:nvPr>
            <p:ph type="sldImg"/>
          </p:nvPr>
        </p:nvSpPr>
        <p:spPr>
          <a:solidFill>
            <a:srgbClr val="FFFFFF"/>
          </a:solidFill>
          <a:ln/>
        </p:spPr>
      </p:sp>
      <p:sp>
        <p:nvSpPr>
          <p:cNvPr id="11162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800" b="1" dirty="0" smtClean="0"/>
              <a:t>Murray Gell-Mann</a:t>
            </a:r>
            <a:r>
              <a:rPr lang="en-US" sz="800" dirty="0" smtClean="0"/>
              <a:t> and </a:t>
            </a:r>
            <a:r>
              <a:rPr lang="en-US" sz="800" b="1" dirty="0" smtClean="0"/>
              <a:t>George Zweig</a:t>
            </a:r>
            <a:r>
              <a:rPr lang="en-US" sz="800" dirty="0" smtClean="0"/>
              <a:t> tentatively put forth the idea of </a:t>
            </a:r>
            <a:r>
              <a:rPr lang="en-US" sz="800" b="1" dirty="0" smtClean="0"/>
              <a:t>quarks</a:t>
            </a:r>
            <a:r>
              <a:rPr lang="en-US" sz="800" dirty="0" smtClean="0"/>
              <a:t>. They suggested that mesons and baryons are composites of three quarks or </a:t>
            </a:r>
            <a:r>
              <a:rPr lang="en-US" sz="800" dirty="0" err="1" smtClean="0"/>
              <a:t>antiquarks</a:t>
            </a:r>
            <a:r>
              <a:rPr lang="en-US" sz="800" dirty="0" smtClean="0"/>
              <a:t>, called up, down, or strange (</a:t>
            </a:r>
            <a:r>
              <a:rPr lang="en-US" sz="800" dirty="0" err="1" smtClean="0"/>
              <a:t>u</a:t>
            </a:r>
            <a:r>
              <a:rPr lang="en-US" sz="800" dirty="0" smtClean="0"/>
              <a:t>, </a:t>
            </a:r>
            <a:r>
              <a:rPr lang="en-US" sz="800" dirty="0" err="1" smtClean="0"/>
              <a:t>d</a:t>
            </a:r>
            <a:r>
              <a:rPr lang="en-US" sz="800" dirty="0" smtClean="0"/>
              <a:t>, </a:t>
            </a:r>
            <a:r>
              <a:rPr lang="en-US" sz="800" dirty="0" err="1" smtClean="0"/>
              <a:t>s</a:t>
            </a:r>
            <a:r>
              <a:rPr lang="en-US" sz="800" dirty="0" smtClean="0"/>
              <a:t>) with spin 1/2 and electric charges 2/3, -1/3, -1/3, respectively (it turns out that this theory is not completely accurate). Since the charges had never been observed, the introduction of quarks was treated more as a mathematical explanation of flavor patterns of particle masses than as a postulate of actual physical object. Later theoretical and experimental developments allow us to now regard the quarks as real physical objects, even though they cannot be isolated.</a:t>
            </a:r>
          </a:p>
          <a:p>
            <a:r>
              <a:rPr lang="en-US" sz="800" dirty="0" smtClean="0"/>
              <a:t>1964:</a:t>
            </a:r>
            <a:r>
              <a:rPr lang="en-US" sz="800" baseline="0" dirty="0" smtClean="0"/>
              <a:t> </a:t>
            </a:r>
            <a:r>
              <a:rPr lang="en-US" sz="800" dirty="0" smtClean="0"/>
              <a:t>Since leptons had a certain pattern, several papers suggested a fourth quark carrying another flavor to give a similar repeated pattern for the quarks, now seen as the generations of matter. Very few physicists took this suggestion seriously at the time. </a:t>
            </a:r>
            <a:r>
              <a:rPr lang="en-US" sz="800" b="1" dirty="0" smtClean="0"/>
              <a:t>Sheldon Glashow</a:t>
            </a:r>
            <a:r>
              <a:rPr lang="en-US" sz="800" dirty="0" smtClean="0"/>
              <a:t> and </a:t>
            </a:r>
            <a:r>
              <a:rPr lang="en-US" sz="800" b="1" dirty="0" smtClean="0"/>
              <a:t>James </a:t>
            </a:r>
            <a:r>
              <a:rPr lang="en-US" sz="800" b="1" dirty="0" err="1" smtClean="0"/>
              <a:t>Bjorken</a:t>
            </a:r>
            <a:r>
              <a:rPr lang="en-US" sz="800" dirty="0" smtClean="0"/>
              <a:t> coin the term "charm" for the fourth (</a:t>
            </a:r>
            <a:r>
              <a:rPr lang="en-US" sz="800" dirty="0" err="1" smtClean="0"/>
              <a:t>c</a:t>
            </a:r>
            <a:r>
              <a:rPr lang="en-US" sz="800" dirty="0" smtClean="0"/>
              <a:t>) quark.</a:t>
            </a:r>
          </a:p>
          <a:p>
            <a:r>
              <a:rPr lang="en-US" sz="800" dirty="0" smtClean="0"/>
              <a:t>1974: In a summary talk for a conference, </a:t>
            </a:r>
            <a:r>
              <a:rPr lang="en-US" sz="800" b="1" dirty="0" smtClean="0"/>
              <a:t>John Iliopoulos</a:t>
            </a:r>
            <a:r>
              <a:rPr lang="en-US" sz="800" dirty="0" smtClean="0"/>
              <a:t> presents, for the first time in a single report, the view of physics now called the Standard Model.</a:t>
            </a:r>
          </a:p>
          <a:p>
            <a:r>
              <a:rPr lang="en-US" sz="800" dirty="0" smtClean="0"/>
              <a:t>FCNC:</a:t>
            </a:r>
            <a:r>
              <a:rPr lang="en-US" sz="800" baseline="0" dirty="0" smtClean="0"/>
              <a:t> </a:t>
            </a:r>
            <a:r>
              <a:rPr lang="en-US" sz="800" baseline="0" dirty="0" err="1" smtClean="0"/>
              <a:t>z.B</a:t>
            </a:r>
            <a:r>
              <a:rPr lang="en-US" sz="800" baseline="0" dirty="0" smtClean="0"/>
              <a:t>. </a:t>
            </a:r>
            <a:r>
              <a:rPr lang="en-GB" sz="800" b="1" i="1" dirty="0" err="1" smtClean="0">
                <a:latin typeface="Times" charset="0"/>
              </a:rPr>
              <a:t>s</a:t>
            </a:r>
            <a:r>
              <a:rPr lang="en-GB" sz="800" b="1" i="1" dirty="0" smtClean="0">
                <a:latin typeface="Times" charset="0"/>
              </a:rPr>
              <a:t> </a:t>
            </a:r>
            <a:r>
              <a:rPr lang="en-GB" sz="800" b="1" i="1" dirty="0" err="1" smtClean="0"/>
              <a:t></a:t>
            </a:r>
            <a:r>
              <a:rPr lang="en-GB" sz="800" b="1" i="1" dirty="0" smtClean="0">
                <a:latin typeface="Times" charset="0"/>
              </a:rPr>
              <a:t> </a:t>
            </a:r>
            <a:r>
              <a:rPr lang="en-GB" sz="800" b="1" i="1" dirty="0" err="1" smtClean="0">
                <a:latin typeface="Times" charset="0"/>
              </a:rPr>
              <a:t>d</a:t>
            </a:r>
            <a:r>
              <a:rPr lang="en-GB" sz="800" b="1" i="1" dirty="0" smtClean="0">
                <a:latin typeface="Times" charset="0"/>
              </a:rPr>
              <a:t> + Z</a:t>
            </a:r>
            <a:r>
              <a:rPr lang="en-GB" sz="800" b="1" i="1" baseline="30000" dirty="0" smtClean="0"/>
              <a:t></a:t>
            </a:r>
            <a:r>
              <a:rPr lang="en-GB" sz="800" b="1" dirty="0" smtClean="0">
                <a:latin typeface="Times" charset="0"/>
              </a:rPr>
              <a:t> </a:t>
            </a:r>
            <a:endParaRPr lang="en-US" sz="800" dirty="0"/>
          </a:p>
        </p:txBody>
      </p:sp>
      <p:sp>
        <p:nvSpPr>
          <p:cNvPr id="4" name="Slide Number Placeholder 3"/>
          <p:cNvSpPr>
            <a:spLocks noGrp="1"/>
          </p:cNvSpPr>
          <p:nvPr>
            <p:ph type="sldNum" sz="quarter" idx="10"/>
          </p:nvPr>
        </p:nvSpPr>
        <p:spPr/>
        <p:txBody>
          <a:bodyPr/>
          <a:lstStyle/>
          <a:p>
            <a:fld id="{FC657345-4B96-EC42-92F7-BB34E93E4A0A}" type="slidenum">
              <a:rPr lang="en-US" smtClean="0"/>
              <a:pPr/>
              <a:t>4</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err="1" smtClean="0"/>
              <a:t>Hollik</a:t>
            </a:r>
            <a:r>
              <a:rPr lang="en-US" baseline="0" dirty="0" smtClean="0"/>
              <a:t>. S. 9.</a:t>
            </a:r>
          </a:p>
        </p:txBody>
      </p:sp>
      <p:sp>
        <p:nvSpPr>
          <p:cNvPr id="4" name="Slide Number Placeholder 3"/>
          <p:cNvSpPr>
            <a:spLocks noGrp="1"/>
          </p:cNvSpPr>
          <p:nvPr>
            <p:ph type="sldNum" sz="quarter" idx="10"/>
          </p:nvPr>
        </p:nvSpPr>
        <p:spPr/>
        <p:txBody>
          <a:bodyPr/>
          <a:lstStyle/>
          <a:p>
            <a:fld id="{FC657345-4B96-EC42-92F7-BB34E93E4A0A}" type="slidenum">
              <a:rPr lang="en-US" smtClean="0"/>
              <a:pPr/>
              <a:t>51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t>
            </a:r>
            <a:r>
              <a:rPr lang="en-US" dirty="0" err="1" smtClean="0"/>
              <a:t>Wmu</a:t>
            </a:r>
            <a:r>
              <a:rPr lang="en-US" dirty="0" smtClean="0"/>
              <a:t>+ </a:t>
            </a:r>
            <a:r>
              <a:rPr lang="en-US" dirty="0" err="1" smtClean="0"/>
              <a:t>Wmu</a:t>
            </a:r>
            <a:r>
              <a:rPr lang="en-US" baseline="0" dirty="0" smtClean="0"/>
              <a:t> </a:t>
            </a:r>
            <a:r>
              <a:rPr lang="en-US" baseline="0" dirty="0" err="1" smtClean="0"/>
              <a:t>sind</a:t>
            </a:r>
            <a:r>
              <a:rPr lang="en-US" baseline="0" dirty="0" smtClean="0"/>
              <a:t> das W+ und das W- </a:t>
            </a:r>
            <a:r>
              <a:rPr lang="en-US" baseline="0" dirty="0" err="1" smtClean="0"/>
              <a:t>versteckt</a:t>
            </a:r>
            <a:r>
              <a:rPr lang="en-US" baseline="0" dirty="0" smtClean="0"/>
              <a:t>, </a:t>
            </a:r>
            <a:r>
              <a:rPr lang="en-US" baseline="0" dirty="0" err="1" smtClean="0"/>
              <a:t>deshalb</a:t>
            </a:r>
            <a:r>
              <a:rPr lang="en-US" baseline="0" dirty="0" smtClean="0"/>
              <a:t> </a:t>
            </a:r>
            <a:r>
              <a:rPr lang="en-US" baseline="0" dirty="0" err="1" smtClean="0"/>
              <a:t>der</a:t>
            </a:r>
            <a:r>
              <a:rPr lang="en-US" baseline="0" dirty="0" smtClean="0"/>
              <a:t> </a:t>
            </a:r>
            <a:r>
              <a:rPr lang="en-US" baseline="0" dirty="0" err="1" smtClean="0"/>
              <a:t>Faktor</a:t>
            </a:r>
            <a:r>
              <a:rPr lang="en-US" baseline="0" dirty="0" smtClean="0"/>
              <a:t> ¼, </a:t>
            </a:r>
            <a:r>
              <a:rPr lang="en-US" baseline="0" dirty="0" err="1" smtClean="0"/>
              <a:t>im</a:t>
            </a:r>
            <a:r>
              <a:rPr lang="en-US" baseline="0" dirty="0" smtClean="0"/>
              <a:t> </a:t>
            </a:r>
            <a:r>
              <a:rPr lang="en-US" baseline="0" dirty="0" err="1" smtClean="0"/>
              <a:t>Vergleich</a:t>
            </a:r>
            <a:r>
              <a:rPr lang="en-US" baseline="0" dirty="0" smtClean="0"/>
              <a:t> </a:t>
            </a:r>
            <a:r>
              <a:rPr lang="en-US" baseline="0" dirty="0" err="1" smtClean="0"/>
              <a:t>zum</a:t>
            </a:r>
            <a:r>
              <a:rPr lang="en-US" baseline="0" dirty="0" smtClean="0"/>
              <a:t> 1/8 </a:t>
            </a:r>
            <a:r>
              <a:rPr lang="en-US" baseline="0" dirty="0" err="1" smtClean="0"/>
              <a:t>beim</a:t>
            </a:r>
            <a:r>
              <a:rPr lang="en-US" baseline="0" dirty="0" smtClean="0"/>
              <a:t> Z.</a:t>
            </a:r>
            <a:endParaRPr lang="en-US" dirty="0"/>
          </a:p>
        </p:txBody>
      </p:sp>
      <p:sp>
        <p:nvSpPr>
          <p:cNvPr id="4" name="Slide Number Placeholder 3"/>
          <p:cNvSpPr>
            <a:spLocks noGrp="1"/>
          </p:cNvSpPr>
          <p:nvPr>
            <p:ph type="sldNum" sz="quarter" idx="10"/>
          </p:nvPr>
        </p:nvSpPr>
        <p:spPr/>
        <p:txBody>
          <a:bodyPr/>
          <a:lstStyle/>
          <a:p>
            <a:fld id="{FC657345-4B96-EC42-92F7-BB34E93E4A0A}" type="slidenum">
              <a:rPr lang="en-US" smtClean="0"/>
              <a:pPr/>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t>
            </a:r>
            <a:r>
              <a:rPr lang="en-US" dirty="0" err="1" smtClean="0"/>
              <a:t>Wmu</a:t>
            </a:r>
            <a:r>
              <a:rPr lang="en-US" dirty="0" smtClean="0"/>
              <a:t>+ </a:t>
            </a:r>
            <a:r>
              <a:rPr lang="en-US" dirty="0" err="1" smtClean="0"/>
              <a:t>Wmu</a:t>
            </a:r>
            <a:r>
              <a:rPr lang="en-US" baseline="0" dirty="0" smtClean="0"/>
              <a:t> </a:t>
            </a:r>
            <a:r>
              <a:rPr lang="en-US" baseline="0" dirty="0" err="1" smtClean="0"/>
              <a:t>sind</a:t>
            </a:r>
            <a:r>
              <a:rPr lang="en-US" baseline="0" dirty="0" smtClean="0"/>
              <a:t> das W+ und das W- </a:t>
            </a:r>
            <a:r>
              <a:rPr lang="en-US" baseline="0" dirty="0" err="1" smtClean="0"/>
              <a:t>versteckt</a:t>
            </a:r>
            <a:r>
              <a:rPr lang="en-US" baseline="0" dirty="0" smtClean="0"/>
              <a:t>, </a:t>
            </a:r>
            <a:r>
              <a:rPr lang="en-US" baseline="0" dirty="0" err="1" smtClean="0"/>
              <a:t>deshalb</a:t>
            </a:r>
            <a:r>
              <a:rPr lang="en-US" baseline="0" dirty="0" smtClean="0"/>
              <a:t> </a:t>
            </a:r>
            <a:r>
              <a:rPr lang="en-US" baseline="0" dirty="0" err="1" smtClean="0"/>
              <a:t>der</a:t>
            </a:r>
            <a:r>
              <a:rPr lang="en-US" baseline="0" dirty="0" smtClean="0"/>
              <a:t> </a:t>
            </a:r>
            <a:r>
              <a:rPr lang="en-US" baseline="0" dirty="0" err="1" smtClean="0"/>
              <a:t>Faktor</a:t>
            </a:r>
            <a:r>
              <a:rPr lang="en-US" baseline="0" dirty="0" smtClean="0"/>
              <a:t> ¼, </a:t>
            </a:r>
            <a:r>
              <a:rPr lang="en-US" baseline="0" dirty="0" err="1" smtClean="0"/>
              <a:t>im</a:t>
            </a:r>
            <a:r>
              <a:rPr lang="en-US" baseline="0" dirty="0" smtClean="0"/>
              <a:t> </a:t>
            </a:r>
            <a:r>
              <a:rPr lang="en-US" baseline="0" dirty="0" err="1" smtClean="0"/>
              <a:t>Vergleich</a:t>
            </a:r>
            <a:r>
              <a:rPr lang="en-US" baseline="0" dirty="0" smtClean="0"/>
              <a:t> </a:t>
            </a:r>
            <a:r>
              <a:rPr lang="en-US" baseline="0" dirty="0" err="1" smtClean="0"/>
              <a:t>zum</a:t>
            </a:r>
            <a:r>
              <a:rPr lang="en-US" baseline="0" dirty="0" smtClean="0"/>
              <a:t> 1/8 </a:t>
            </a:r>
            <a:r>
              <a:rPr lang="en-US" baseline="0" dirty="0" err="1" smtClean="0"/>
              <a:t>beim</a:t>
            </a:r>
            <a:r>
              <a:rPr lang="en-US" baseline="0" dirty="0" smtClean="0"/>
              <a:t> Z.</a:t>
            </a:r>
            <a:endParaRPr lang="en-US" dirty="0"/>
          </a:p>
        </p:txBody>
      </p:sp>
      <p:sp>
        <p:nvSpPr>
          <p:cNvPr id="4" name="Slide Number Placeholder 3"/>
          <p:cNvSpPr>
            <a:spLocks noGrp="1"/>
          </p:cNvSpPr>
          <p:nvPr>
            <p:ph type="sldNum" sz="quarter" idx="10"/>
          </p:nvPr>
        </p:nvSpPr>
        <p:spPr/>
        <p:txBody>
          <a:bodyPr/>
          <a:lstStyle/>
          <a:p>
            <a:fld id="{FC657345-4B96-EC42-92F7-BB34E93E4A0A}" type="slidenum">
              <a:rPr lang="en-US" smtClean="0"/>
              <a:pPr/>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657345-4B96-EC42-92F7-BB34E93E4A0A}" type="slidenum">
              <a:rPr lang="en-US" smtClean="0"/>
              <a:pPr/>
              <a:t>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D0517475-7967-5542-847D-618A00C2D7E3}" type="slidenum">
              <a:rPr lang="de-DE">
                <a:latin typeface="Times New Roman" charset="0"/>
              </a:rPr>
              <a:pPr/>
              <a:t>55</a:t>
            </a:fld>
            <a:endParaRPr lang="de-DE">
              <a:latin typeface="Times New Roman" charset="0"/>
            </a:endParaRPr>
          </a:p>
        </p:txBody>
      </p:sp>
      <p:sp>
        <p:nvSpPr>
          <p:cNvPr id="74755" name="Rectangle 2"/>
          <p:cNvSpPr>
            <a:spLocks noGrp="1" noRot="1" noChangeAspect="1" noChangeArrowheads="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Hollik</a:t>
            </a:r>
            <a:r>
              <a:rPr lang="en-US" baseline="0" dirty="0" smtClean="0"/>
              <a:t> S.10</a:t>
            </a:r>
          </a:p>
          <a:p>
            <a:r>
              <a:rPr lang="en-US" baseline="0" dirty="0" smtClean="0"/>
              <a:t>Can leave this transparency out if no time.</a:t>
            </a:r>
            <a:endParaRPr lang="en-US" dirty="0"/>
          </a:p>
        </p:txBody>
      </p:sp>
      <p:sp>
        <p:nvSpPr>
          <p:cNvPr id="4" name="Slide Number Placeholder 3"/>
          <p:cNvSpPr>
            <a:spLocks noGrp="1"/>
          </p:cNvSpPr>
          <p:nvPr>
            <p:ph type="sldNum" sz="quarter" idx="10"/>
          </p:nvPr>
        </p:nvSpPr>
        <p:spPr/>
        <p:txBody>
          <a:bodyPr/>
          <a:lstStyle/>
          <a:p>
            <a:fld id="{FC657345-4B96-EC42-92F7-BB34E93E4A0A}" type="slidenum">
              <a:rPr lang="en-US" smtClean="0"/>
              <a:pPr/>
              <a:t>56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657345-4B96-EC42-92F7-BB34E93E4A0A}" type="slidenum">
              <a:rPr lang="en-US" smtClean="0"/>
              <a:pPr/>
              <a:t>57</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84C07F50-D301-5F4B-AE1D-862CDE694FD9}" type="slidenum">
              <a:rPr lang="en-GB"/>
              <a:pPr/>
              <a:t>58</a:t>
            </a:fld>
            <a:endParaRPr lang="en-GB"/>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FC657345-4B96-EC42-92F7-BB34E93E4A0A}" type="slidenum">
              <a:rPr lang="en-US" smtClean="0"/>
              <a:pPr/>
              <a:t>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smtClean="0"/>
              <a:t>James Bjorken</a:t>
            </a:r>
            <a:r>
              <a:rPr lang="en-US" smtClean="0"/>
              <a:t> coin the term "charm" for the fourth (c) quark.</a:t>
            </a:r>
            <a:endParaRPr lang="en-US" dirty="0"/>
          </a:p>
        </p:txBody>
      </p:sp>
      <p:sp>
        <p:nvSpPr>
          <p:cNvPr id="4" name="Slide Number Placeholder 3"/>
          <p:cNvSpPr>
            <a:spLocks noGrp="1"/>
          </p:cNvSpPr>
          <p:nvPr>
            <p:ph type="sldNum" sz="quarter" idx="10"/>
          </p:nvPr>
        </p:nvSpPr>
        <p:spPr/>
        <p:txBody>
          <a:bodyPr/>
          <a:lstStyle/>
          <a:p>
            <a:fld id="{FC657345-4B96-EC42-92F7-BB34E93E4A0A}" type="slidenum">
              <a:rPr lang="en-US" smtClean="0"/>
              <a:pPr/>
              <a:t>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657345-4B96-EC42-92F7-BB34E93E4A0A}" type="slidenum">
              <a:rPr lang="en-US" smtClean="0"/>
              <a:pPr/>
              <a:t>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Weak </a:t>
            </a:r>
            <a:r>
              <a:rPr lang="en-US" dirty="0" err="1" smtClean="0"/>
              <a:t>isospin</a:t>
            </a:r>
            <a:r>
              <a:rPr lang="en-US" dirty="0" smtClean="0"/>
              <a:t>:</a:t>
            </a:r>
            <a:r>
              <a:rPr lang="en-US" baseline="0" dirty="0" smtClean="0"/>
              <a:t> to do</a:t>
            </a:r>
            <a:endParaRPr lang="en-US" dirty="0"/>
          </a:p>
        </p:txBody>
      </p:sp>
      <p:sp>
        <p:nvSpPr>
          <p:cNvPr id="4" name="Slide Number Placeholder 3"/>
          <p:cNvSpPr>
            <a:spLocks noGrp="1"/>
          </p:cNvSpPr>
          <p:nvPr>
            <p:ph type="sldNum" sz="quarter" idx="10"/>
          </p:nvPr>
        </p:nvSpPr>
        <p:spPr/>
        <p:txBody>
          <a:bodyPr/>
          <a:lstStyle/>
          <a:p>
            <a:fld id="{FC657345-4B96-EC42-92F7-BB34E93E4A0A}" type="slidenum">
              <a:rPr lang="en-US" smtClean="0"/>
              <a:pPr/>
              <a:t>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5"/>
            <a:ext cx="8420100" cy="1470025"/>
          </a:xfrm>
        </p:spPr>
        <p:txBody>
          <a:bodyPr/>
          <a:lstStyle/>
          <a:p>
            <a:r>
              <a:rPr lang="de-CH"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CH"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7E77ACB8-0A1B-1A41-8C05-81805CA130A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FED0C58A-3C4D-EE47-8049-597C7961DB41}"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8025" y="609600"/>
            <a:ext cx="2105025" cy="5486400"/>
          </a:xfrm>
        </p:spPr>
        <p:txBody>
          <a:bodyPr vert="eaVert"/>
          <a:lstStyle/>
          <a:p>
            <a:r>
              <a:rPr lang="de-CH" smtClean="0"/>
              <a:t>Click to edit Master title style</a:t>
            </a:r>
            <a:endParaRPr lang="en-US"/>
          </a:p>
        </p:txBody>
      </p:sp>
      <p:sp>
        <p:nvSpPr>
          <p:cNvPr id="3" name="Vertical Text Placeholder 2"/>
          <p:cNvSpPr>
            <a:spLocks noGrp="1"/>
          </p:cNvSpPr>
          <p:nvPr>
            <p:ph type="body" orient="vert" idx="1"/>
          </p:nvPr>
        </p:nvSpPr>
        <p:spPr>
          <a:xfrm>
            <a:off x="742950" y="609600"/>
            <a:ext cx="6162675" cy="5486400"/>
          </a:xfr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8BD8FC8-F9D2-924B-8D6D-EE850E1007D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idx="1"/>
          </p:nvPr>
        </p:nvSpPr>
        <p:spPr/>
        <p:txBody>
          <a:body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70B96A41-161A-BA44-9FF6-50F41F54C31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de-CH" smtClean="0"/>
              <a:t>Click to edit Master title style</a:t>
            </a:r>
            <a:endParaRPr lang="en-US"/>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55A99786-9178-564A-8F79-7E5BF5642167}"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sz="half" idx="1"/>
          </p:nvPr>
        </p:nvSpPr>
        <p:spPr>
          <a:xfrm>
            <a:off x="742950" y="19812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Content Placeholder 3"/>
          <p:cNvSpPr>
            <a:spLocks noGrp="1"/>
          </p:cNvSpPr>
          <p:nvPr>
            <p:ph sz="half" idx="2"/>
          </p:nvPr>
        </p:nvSpPr>
        <p:spPr>
          <a:xfrm>
            <a:off x="5029200" y="19812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A415B42F-5BBB-704D-BC87-AB66B1BCD892}"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de-CH" smtClean="0"/>
              <a:t>Click to edit Master title style</a:t>
            </a:r>
            <a:endParaRPr lang="en-US"/>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56ECCC80-44F1-6B4A-B149-0019166595A5}"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A9A46D70-4298-E446-9229-6A2D074C130F}"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3C488B3C-A177-424A-82BD-65A18B8394C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de-CH" smtClean="0"/>
              <a:t>Click to edit Master title style</a:t>
            </a:r>
            <a:endParaRPr lang="en-US"/>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9394C833-7AB9-354C-872E-527D4574E14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de-CH"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56A47B8A-2496-304A-B5FE-C9EF7104781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609600"/>
            <a:ext cx="84201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1029"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1030"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7749B5C4-CCF7-B14D-88B7-50200A9D572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09" charset="0"/>
        </a:defRPr>
      </a:lvl2pPr>
      <a:lvl3pPr algn="ctr" rtl="0" eaLnBrk="0" fontAlgn="base" hangingPunct="0">
        <a:spcBef>
          <a:spcPct val="0"/>
        </a:spcBef>
        <a:spcAft>
          <a:spcPct val="0"/>
        </a:spcAft>
        <a:defRPr sz="4400">
          <a:solidFill>
            <a:schemeClr val="tx2"/>
          </a:solidFill>
          <a:latin typeface="Times" pitchFamily="-109" charset="0"/>
        </a:defRPr>
      </a:lvl3pPr>
      <a:lvl4pPr algn="ctr" rtl="0" eaLnBrk="0" fontAlgn="base" hangingPunct="0">
        <a:spcBef>
          <a:spcPct val="0"/>
        </a:spcBef>
        <a:spcAft>
          <a:spcPct val="0"/>
        </a:spcAft>
        <a:defRPr sz="4400">
          <a:solidFill>
            <a:schemeClr val="tx2"/>
          </a:solidFill>
          <a:latin typeface="Times" pitchFamily="-109" charset="0"/>
        </a:defRPr>
      </a:lvl4pPr>
      <a:lvl5pPr algn="ctr" rtl="0" eaLnBrk="0" fontAlgn="base" hangingPunct="0">
        <a:spcBef>
          <a:spcPct val="0"/>
        </a:spcBef>
        <a:spcAft>
          <a:spcPct val="0"/>
        </a:spcAft>
        <a:defRPr sz="4400">
          <a:solidFill>
            <a:schemeClr val="tx2"/>
          </a:solidFill>
          <a:latin typeface="Times" pitchFamily="-109" charset="0"/>
        </a:defRPr>
      </a:lvl5pPr>
      <a:lvl6pPr marL="457200" algn="ctr" rtl="0" eaLnBrk="0" fontAlgn="base" hangingPunct="0">
        <a:spcBef>
          <a:spcPct val="0"/>
        </a:spcBef>
        <a:spcAft>
          <a:spcPct val="0"/>
        </a:spcAft>
        <a:defRPr sz="4400">
          <a:solidFill>
            <a:schemeClr val="tx2"/>
          </a:solidFill>
          <a:latin typeface="Times" pitchFamily="-109" charset="0"/>
        </a:defRPr>
      </a:lvl6pPr>
      <a:lvl7pPr marL="914400" algn="ctr" rtl="0" eaLnBrk="0" fontAlgn="base" hangingPunct="0">
        <a:spcBef>
          <a:spcPct val="0"/>
        </a:spcBef>
        <a:spcAft>
          <a:spcPct val="0"/>
        </a:spcAft>
        <a:defRPr sz="4400">
          <a:solidFill>
            <a:schemeClr val="tx2"/>
          </a:solidFill>
          <a:latin typeface="Times" pitchFamily="-109" charset="0"/>
        </a:defRPr>
      </a:lvl7pPr>
      <a:lvl8pPr marL="1371600" algn="ctr" rtl="0" eaLnBrk="0" fontAlgn="base" hangingPunct="0">
        <a:spcBef>
          <a:spcPct val="0"/>
        </a:spcBef>
        <a:spcAft>
          <a:spcPct val="0"/>
        </a:spcAft>
        <a:defRPr sz="4400">
          <a:solidFill>
            <a:schemeClr val="tx2"/>
          </a:solidFill>
          <a:latin typeface="Times" pitchFamily="-109" charset="0"/>
        </a:defRPr>
      </a:lvl8pPr>
      <a:lvl9pPr marL="1828800" algn="ctr" rtl="0" eaLnBrk="0" fontAlgn="base" hangingPunct="0">
        <a:spcBef>
          <a:spcPct val="0"/>
        </a:spcBef>
        <a:spcAft>
          <a:spcPct val="0"/>
        </a:spcAft>
        <a:defRPr sz="4400">
          <a:solidFill>
            <a:schemeClr val="tx2"/>
          </a:solidFill>
          <a:latin typeface="Times" pitchFamily="-10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4" Type="http://schemas.openxmlformats.org/officeDocument/2006/relationships/image" Target="../media/image11.png"/><Relationship Id="rId5" Type="http://schemas.openxmlformats.org/officeDocument/2006/relationships/image" Target="../media/image12.png"/><Relationship Id="rId7"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0.png"/><Relationship Id="rId6" Type="http://schemas.openxmlformats.org/officeDocument/2006/relationships/image" Target="../media/image13.pdf"/></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4" Type="http://schemas.openxmlformats.org/officeDocument/2006/relationships/image" Target="../media/image16.png"/><Relationship Id="rId5" Type="http://schemas.openxmlformats.org/officeDocument/2006/relationships/image" Target="../media/image17.pdf"/><Relationship Id="rId7"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5.pdf"/><Relationship Id="rId6"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Microsoft_Equation5.bin"/><Relationship Id="rId4" Type="http://schemas.openxmlformats.org/officeDocument/2006/relationships/oleObject" Target="../embeddings/Microsoft_Equation1.bin"/><Relationship Id="rId5" Type="http://schemas.openxmlformats.org/officeDocument/2006/relationships/oleObject" Target="../embeddings/Microsoft_Equation2.bin"/><Relationship Id="rId7" Type="http://schemas.openxmlformats.org/officeDocument/2006/relationships/oleObject" Target="../embeddings/Microsoft_Equation4.bin"/><Relationship Id="rId1" Type="http://schemas.openxmlformats.org/officeDocument/2006/relationships/vmlDrawing" Target="../drawings/vmlDrawing1.vml"/><Relationship Id="rId2" Type="http://schemas.openxmlformats.org/officeDocument/2006/relationships/slideLayout" Target="../slideLayouts/slideLayout7.xml"/><Relationship Id="rId9" Type="http://schemas.openxmlformats.org/officeDocument/2006/relationships/oleObject" Target="../embeddings/Microsoft_Equation6.bin"/><Relationship Id="rId3" Type="http://schemas.openxmlformats.org/officeDocument/2006/relationships/notesSlide" Target="../notesSlides/notesSlide13.xml"/><Relationship Id="rId6" Type="http://schemas.openxmlformats.org/officeDocument/2006/relationships/oleObject" Target="../embeddings/Microsoft_Equation3.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7.pdf"/></Relationships>
</file>

<file path=ppt/slides/_rels/slide16.xml.rels><?xml version="1.0" encoding="UTF-8" standalone="yes"?>
<Relationships xmlns="http://schemas.openxmlformats.org/package/2006/relationships"><Relationship Id="rId14" Type="http://schemas.openxmlformats.org/officeDocument/2006/relationships/image" Target="../media/image40.png"/><Relationship Id="rId4" Type="http://schemas.openxmlformats.org/officeDocument/2006/relationships/image" Target="../media/image30.png"/><Relationship Id="rId7" Type="http://schemas.openxmlformats.org/officeDocument/2006/relationships/image" Target="../media/image33.pdf"/><Relationship Id="rId11" Type="http://schemas.openxmlformats.org/officeDocument/2006/relationships/image" Target="../media/image37.pdf"/><Relationship Id="rId1" Type="http://schemas.openxmlformats.org/officeDocument/2006/relationships/slideLayout" Target="../slideLayouts/slideLayout7.xml"/><Relationship Id="rId6" Type="http://schemas.openxmlformats.org/officeDocument/2006/relationships/image" Target="../media/image32.png"/><Relationship Id="rId16" Type="http://schemas.openxmlformats.org/officeDocument/2006/relationships/image" Target="../media/image42.png"/><Relationship Id="rId8" Type="http://schemas.openxmlformats.org/officeDocument/2006/relationships/image" Target="../media/image34.png"/><Relationship Id="rId13" Type="http://schemas.openxmlformats.org/officeDocument/2006/relationships/image" Target="../media/image39.pdf"/><Relationship Id="rId10" Type="http://schemas.openxmlformats.org/officeDocument/2006/relationships/image" Target="../media/image36.png"/><Relationship Id="rId5" Type="http://schemas.openxmlformats.org/officeDocument/2006/relationships/image" Target="../media/image31.pdf"/><Relationship Id="rId15" Type="http://schemas.openxmlformats.org/officeDocument/2006/relationships/image" Target="../media/image41.pdf"/><Relationship Id="rId12" Type="http://schemas.openxmlformats.org/officeDocument/2006/relationships/image" Target="../media/image38.png"/><Relationship Id="rId17" Type="http://schemas.openxmlformats.org/officeDocument/2006/relationships/image" Target="../media/image43.pdf"/><Relationship Id="rId2" Type="http://schemas.openxmlformats.org/officeDocument/2006/relationships/notesSlide" Target="../notesSlides/notesSlide16.xml"/><Relationship Id="rId9" Type="http://schemas.openxmlformats.org/officeDocument/2006/relationships/image" Target="../media/image35.pdf"/><Relationship Id="rId3" Type="http://schemas.openxmlformats.org/officeDocument/2006/relationships/image" Target="../media/image29.pdf"/><Relationship Id="rId18"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4" Type="http://schemas.openxmlformats.org/officeDocument/2006/relationships/image" Target="../media/image46.png"/><Relationship Id="rId10" Type="http://schemas.openxmlformats.org/officeDocument/2006/relationships/image" Target="../media/image52.png"/><Relationship Id="rId5" Type="http://schemas.openxmlformats.org/officeDocument/2006/relationships/image" Target="../media/image47.pdf"/><Relationship Id="rId7" Type="http://schemas.openxmlformats.org/officeDocument/2006/relationships/image" Target="../media/image49.pdf"/><Relationship Id="rId1" Type="http://schemas.openxmlformats.org/officeDocument/2006/relationships/slideLayout" Target="../slideLayouts/slideLayout7.xml"/><Relationship Id="rId2" Type="http://schemas.openxmlformats.org/officeDocument/2006/relationships/notesSlide" Target="../notesSlides/notesSlide17.xml"/><Relationship Id="rId9" Type="http://schemas.openxmlformats.org/officeDocument/2006/relationships/image" Target="../media/image51.pdf"/><Relationship Id="rId3" Type="http://schemas.openxmlformats.org/officeDocument/2006/relationships/image" Target="../media/image45.pdf"/><Relationship Id="rId6" Type="http://schemas.openxmlformats.org/officeDocument/2006/relationships/image" Target="../media/image48.png"/></Relationships>
</file>

<file path=ppt/slides/_rels/slide18.xml.rels><?xml version="1.0" encoding="UTF-8" standalone="yes"?>
<Relationships xmlns="http://schemas.openxmlformats.org/package/2006/relationships"><Relationship Id="rId14" Type="http://schemas.openxmlformats.org/officeDocument/2006/relationships/image" Target="../media/image64.png"/><Relationship Id="rId4" Type="http://schemas.openxmlformats.org/officeDocument/2006/relationships/image" Target="../media/image54.png"/><Relationship Id="rId7" Type="http://schemas.openxmlformats.org/officeDocument/2006/relationships/image" Target="../media/image57.pdf"/><Relationship Id="rId11" Type="http://schemas.openxmlformats.org/officeDocument/2006/relationships/image" Target="../media/image61.pdf"/><Relationship Id="rId1" Type="http://schemas.openxmlformats.org/officeDocument/2006/relationships/slideLayout" Target="../slideLayouts/slideLayout7.xml"/><Relationship Id="rId6" Type="http://schemas.openxmlformats.org/officeDocument/2006/relationships/image" Target="../media/image56.png"/><Relationship Id="rId8" Type="http://schemas.openxmlformats.org/officeDocument/2006/relationships/image" Target="../media/image58.png"/><Relationship Id="rId13" Type="http://schemas.openxmlformats.org/officeDocument/2006/relationships/image" Target="../media/image63.pdf"/><Relationship Id="rId10" Type="http://schemas.openxmlformats.org/officeDocument/2006/relationships/image" Target="../media/image60.png"/><Relationship Id="rId5" Type="http://schemas.openxmlformats.org/officeDocument/2006/relationships/image" Target="../media/image55.pdf"/><Relationship Id="rId12" Type="http://schemas.openxmlformats.org/officeDocument/2006/relationships/image" Target="../media/image62.png"/><Relationship Id="rId2" Type="http://schemas.openxmlformats.org/officeDocument/2006/relationships/notesSlide" Target="../notesSlides/notesSlide18.xml"/><Relationship Id="rId9" Type="http://schemas.openxmlformats.org/officeDocument/2006/relationships/image" Target="../media/image59.pdf"/><Relationship Id="rId3" Type="http://schemas.openxmlformats.org/officeDocument/2006/relationships/image" Target="../media/image53.pdf"/></Relationships>
</file>

<file path=ppt/slides/_rels/slide19.xml.rels><?xml version="1.0" encoding="UTF-8" standalone="yes"?>
<Relationships xmlns="http://schemas.openxmlformats.org/package/2006/relationships"><Relationship Id="rId6" Type="http://schemas.openxmlformats.org/officeDocument/2006/relationships/image" Target="../media/image68.png"/><Relationship Id="rId4" Type="http://schemas.openxmlformats.org/officeDocument/2006/relationships/image" Target="../media/image66.png"/><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65.pdf"/><Relationship Id="rId5" Type="http://schemas.openxmlformats.org/officeDocument/2006/relationships/image" Target="../media/image67.pd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4"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69.pdf"/></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4" Type="http://schemas.openxmlformats.org/officeDocument/2006/relationships/image" Target="../media/image72.png"/><Relationship Id="rId10" Type="http://schemas.openxmlformats.org/officeDocument/2006/relationships/image" Target="../media/image78.png"/><Relationship Id="rId5" Type="http://schemas.openxmlformats.org/officeDocument/2006/relationships/image" Target="../media/image73.pdf"/><Relationship Id="rId7" Type="http://schemas.openxmlformats.org/officeDocument/2006/relationships/image" Target="../media/image75.pdf"/><Relationship Id="rId1" Type="http://schemas.openxmlformats.org/officeDocument/2006/relationships/slideLayout" Target="../slideLayouts/slideLayout7.xml"/><Relationship Id="rId2" Type="http://schemas.openxmlformats.org/officeDocument/2006/relationships/notesSlide" Target="../notesSlides/notesSlide22.xml"/><Relationship Id="rId9" Type="http://schemas.openxmlformats.org/officeDocument/2006/relationships/image" Target="../media/image77.pdf"/><Relationship Id="rId3" Type="http://schemas.openxmlformats.org/officeDocument/2006/relationships/image" Target="../media/image71.pdf"/><Relationship Id="rId6" Type="http://schemas.openxmlformats.org/officeDocument/2006/relationships/image" Target="../media/image74.png"/></Relationships>
</file>

<file path=ppt/slides/_rels/slide23.xml.rels><?xml version="1.0" encoding="UTF-8" standalone="yes"?>
<Relationships xmlns="http://schemas.openxmlformats.org/package/2006/relationships"><Relationship Id="rId8" Type="http://schemas.openxmlformats.org/officeDocument/2006/relationships/image" Target="../media/image84.png"/><Relationship Id="rId4" Type="http://schemas.openxmlformats.org/officeDocument/2006/relationships/image" Target="../media/image80.png"/><Relationship Id="rId10" Type="http://schemas.openxmlformats.org/officeDocument/2006/relationships/image" Target="../media/image86.png"/><Relationship Id="rId5" Type="http://schemas.openxmlformats.org/officeDocument/2006/relationships/image" Target="../media/image81.pdf"/><Relationship Id="rId7" Type="http://schemas.openxmlformats.org/officeDocument/2006/relationships/image" Target="../media/image83.pdf"/><Relationship Id="rId1" Type="http://schemas.openxmlformats.org/officeDocument/2006/relationships/slideLayout" Target="../slideLayouts/slideLayout7.xml"/><Relationship Id="rId2" Type="http://schemas.openxmlformats.org/officeDocument/2006/relationships/notesSlide" Target="../notesSlides/notesSlide23.xml"/><Relationship Id="rId9" Type="http://schemas.openxmlformats.org/officeDocument/2006/relationships/image" Target="../media/image85.pdf"/><Relationship Id="rId3" Type="http://schemas.openxmlformats.org/officeDocument/2006/relationships/image" Target="../media/image79.pdf"/><Relationship Id="rId6" Type="http://schemas.openxmlformats.org/officeDocument/2006/relationships/image" Target="../media/image82.png"/></Relationships>
</file>

<file path=ppt/slides/_rels/slide24.xml.rels><?xml version="1.0" encoding="UTF-8" standalone="yes"?>
<Relationships xmlns="http://schemas.openxmlformats.org/package/2006/relationships"><Relationship Id="rId8" Type="http://schemas.openxmlformats.org/officeDocument/2006/relationships/image" Target="../media/image92.png"/><Relationship Id="rId4" Type="http://schemas.openxmlformats.org/officeDocument/2006/relationships/image" Target="../media/image88.png"/><Relationship Id="rId10" Type="http://schemas.openxmlformats.org/officeDocument/2006/relationships/image" Target="../media/image94.png"/><Relationship Id="rId5" Type="http://schemas.openxmlformats.org/officeDocument/2006/relationships/image" Target="../media/image89.pdf"/><Relationship Id="rId7" Type="http://schemas.openxmlformats.org/officeDocument/2006/relationships/image" Target="../media/image91.pdf"/><Relationship Id="rId11" Type="http://schemas.openxmlformats.org/officeDocument/2006/relationships/image" Target="../media/image95.pdf"/><Relationship Id="rId12" Type="http://schemas.openxmlformats.org/officeDocument/2006/relationships/image" Target="../media/image96.png"/><Relationship Id="rId1" Type="http://schemas.openxmlformats.org/officeDocument/2006/relationships/slideLayout" Target="../slideLayouts/slideLayout7.xml"/><Relationship Id="rId2" Type="http://schemas.openxmlformats.org/officeDocument/2006/relationships/notesSlide" Target="../notesSlides/notesSlide24.xml"/><Relationship Id="rId9" Type="http://schemas.openxmlformats.org/officeDocument/2006/relationships/image" Target="../media/image93.pdf"/><Relationship Id="rId3" Type="http://schemas.openxmlformats.org/officeDocument/2006/relationships/image" Target="../media/image87.pdf"/><Relationship Id="rId6" Type="http://schemas.openxmlformats.org/officeDocument/2006/relationships/image" Target="../media/image90.png"/></Relationships>
</file>

<file path=ppt/slides/_rels/slide25.xml.rels><?xml version="1.0" encoding="UTF-8" standalone="yes"?>
<Relationships xmlns="http://schemas.openxmlformats.org/package/2006/relationships"><Relationship Id="rId4" Type="http://schemas.openxmlformats.org/officeDocument/2006/relationships/image" Target="../media/image98.png"/><Relationship Id="rId5" Type="http://schemas.openxmlformats.org/officeDocument/2006/relationships/image" Target="../media/image99.pdf"/><Relationship Id="rId7" Type="http://schemas.openxmlformats.org/officeDocument/2006/relationships/image" Target="../media/image101.gif"/><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97.pdf"/><Relationship Id="rId6" Type="http://schemas.openxmlformats.org/officeDocument/2006/relationships/image" Target="../media/image10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3" Type="http://schemas.openxmlformats.org/officeDocument/2006/relationships/image" Target="../media/image10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107.png"/><Relationship Id="rId4" Type="http://schemas.openxmlformats.org/officeDocument/2006/relationships/oleObject" Target="../embeddings/Microsoft_Equation7.bin"/><Relationship Id="rId5" Type="http://schemas.openxmlformats.org/officeDocument/2006/relationships/oleObject" Target="../embeddings/Microsoft_Equation8.bin"/><Relationship Id="rId7" Type="http://schemas.openxmlformats.org/officeDocument/2006/relationships/image" Target="../media/image106.pdf"/><Relationship Id="rId1" Type="http://schemas.openxmlformats.org/officeDocument/2006/relationships/vmlDrawing" Target="../drawings/vmlDrawing2.vml"/><Relationship Id="rId2" Type="http://schemas.openxmlformats.org/officeDocument/2006/relationships/slideLayout" Target="../slideLayouts/slideLayout7.xml"/><Relationship Id="rId3" Type="http://schemas.openxmlformats.org/officeDocument/2006/relationships/notesSlide" Target="../notesSlides/notesSlide27.xml"/><Relationship Id="rId6" Type="http://schemas.openxmlformats.org/officeDocument/2006/relationships/oleObject" Target="../embeddings/Microsoft_Equation9.bin"/></Relationships>
</file>

<file path=ppt/slides/_rels/slide28.xml.rels><?xml version="1.0" encoding="UTF-8" standalone="yes"?>
<Relationships xmlns="http://schemas.openxmlformats.org/package/2006/relationships"><Relationship Id="rId4" Type="http://schemas.openxmlformats.org/officeDocument/2006/relationships/image" Target="../media/image109.png"/><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08.pdf"/></Relationships>
</file>

<file path=ppt/slides/_rels/slide29.xml.rels><?xml version="1.0" encoding="UTF-8" standalone="yes"?>
<Relationships xmlns="http://schemas.openxmlformats.org/package/2006/relationships"><Relationship Id="rId8" Type="http://schemas.openxmlformats.org/officeDocument/2006/relationships/image" Target="../media/image115.png"/><Relationship Id="rId4" Type="http://schemas.openxmlformats.org/officeDocument/2006/relationships/image" Target="../media/image111.png"/><Relationship Id="rId5" Type="http://schemas.openxmlformats.org/officeDocument/2006/relationships/image" Target="../media/image112.pdf"/><Relationship Id="rId7" Type="http://schemas.openxmlformats.org/officeDocument/2006/relationships/image" Target="../media/image114.pdf"/><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110.pdf"/><Relationship Id="rId6" Type="http://schemas.openxmlformats.org/officeDocument/2006/relationships/image" Target="../media/image1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21.png"/><Relationship Id="rId4" Type="http://schemas.openxmlformats.org/officeDocument/2006/relationships/image" Target="../media/image117.png"/><Relationship Id="rId5" Type="http://schemas.openxmlformats.org/officeDocument/2006/relationships/image" Target="../media/image118.pdf"/><Relationship Id="rId7" Type="http://schemas.openxmlformats.org/officeDocument/2006/relationships/image" Target="../media/image120.pdf"/><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116.pdf"/><Relationship Id="rId6" Type="http://schemas.openxmlformats.org/officeDocument/2006/relationships/image" Target="../media/image119.png"/></Relationships>
</file>

<file path=ppt/slides/_rels/slide31.xml.rels><?xml version="1.0" encoding="UTF-8" standalone="yes"?>
<Relationships xmlns="http://schemas.openxmlformats.org/package/2006/relationships"><Relationship Id="rId4" Type="http://schemas.openxmlformats.org/officeDocument/2006/relationships/image" Target="../media/image123.jpeg"/><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122.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3" Type="http://schemas.openxmlformats.org/officeDocument/2006/relationships/image" Target="../media/image12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4" Type="http://schemas.openxmlformats.org/officeDocument/2006/relationships/image" Target="../media/image127.gif"/><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126.gi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3" Type="http://schemas.openxmlformats.org/officeDocument/2006/relationships/image" Target="../media/image1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4" Type="http://schemas.openxmlformats.org/officeDocument/2006/relationships/image" Target="../media/image140.png"/><Relationship Id="rId4" Type="http://schemas.openxmlformats.org/officeDocument/2006/relationships/image" Target="../media/image130.png"/><Relationship Id="rId7" Type="http://schemas.openxmlformats.org/officeDocument/2006/relationships/image" Target="../media/image133.pdf"/><Relationship Id="rId11" Type="http://schemas.openxmlformats.org/officeDocument/2006/relationships/image" Target="../media/image137.pdf"/><Relationship Id="rId1" Type="http://schemas.openxmlformats.org/officeDocument/2006/relationships/slideLayout" Target="../slideLayouts/slideLayout7.xml"/><Relationship Id="rId6" Type="http://schemas.openxmlformats.org/officeDocument/2006/relationships/image" Target="../media/image132.png"/><Relationship Id="rId16" Type="http://schemas.openxmlformats.org/officeDocument/2006/relationships/image" Target="../media/image142.png"/><Relationship Id="rId8" Type="http://schemas.openxmlformats.org/officeDocument/2006/relationships/image" Target="../media/image134.png"/><Relationship Id="rId13" Type="http://schemas.openxmlformats.org/officeDocument/2006/relationships/image" Target="../media/image139.pdf"/><Relationship Id="rId10" Type="http://schemas.openxmlformats.org/officeDocument/2006/relationships/image" Target="../media/image136.png"/><Relationship Id="rId5" Type="http://schemas.openxmlformats.org/officeDocument/2006/relationships/image" Target="../media/image131.pdf"/><Relationship Id="rId15" Type="http://schemas.openxmlformats.org/officeDocument/2006/relationships/image" Target="../media/image141.pdf"/><Relationship Id="rId12" Type="http://schemas.openxmlformats.org/officeDocument/2006/relationships/image" Target="../media/image138.png"/><Relationship Id="rId2" Type="http://schemas.openxmlformats.org/officeDocument/2006/relationships/notesSlide" Target="../notesSlides/notesSlide35.xml"/><Relationship Id="rId9" Type="http://schemas.openxmlformats.org/officeDocument/2006/relationships/image" Target="../media/image135.pdf"/><Relationship Id="rId3" Type="http://schemas.openxmlformats.org/officeDocument/2006/relationships/image" Target="../media/image129.pdf"/></Relationships>
</file>

<file path=ppt/slides/_rels/slide37.xml.rels><?xml version="1.0" encoding="UTF-8" standalone="yes"?>
<Relationships xmlns="http://schemas.openxmlformats.org/package/2006/relationships"><Relationship Id="rId8" Type="http://schemas.openxmlformats.org/officeDocument/2006/relationships/image" Target="../media/image148.png"/><Relationship Id="rId4" Type="http://schemas.openxmlformats.org/officeDocument/2006/relationships/image" Target="../media/image144.png"/><Relationship Id="rId10" Type="http://schemas.openxmlformats.org/officeDocument/2006/relationships/image" Target="../media/image150.png"/><Relationship Id="rId5" Type="http://schemas.openxmlformats.org/officeDocument/2006/relationships/image" Target="../media/image145.pdf"/><Relationship Id="rId7" Type="http://schemas.openxmlformats.org/officeDocument/2006/relationships/image" Target="../media/image147.pdf"/><Relationship Id="rId1" Type="http://schemas.openxmlformats.org/officeDocument/2006/relationships/slideLayout" Target="../slideLayouts/slideLayout7.xml"/><Relationship Id="rId2" Type="http://schemas.openxmlformats.org/officeDocument/2006/relationships/notesSlide" Target="../notesSlides/notesSlide36.xml"/><Relationship Id="rId9" Type="http://schemas.openxmlformats.org/officeDocument/2006/relationships/image" Target="../media/image149.pdf"/><Relationship Id="rId3" Type="http://schemas.openxmlformats.org/officeDocument/2006/relationships/image" Target="../media/image143.pdf"/><Relationship Id="rId6" Type="http://schemas.openxmlformats.org/officeDocument/2006/relationships/image" Target="../media/image146.png"/></Relationships>
</file>

<file path=ppt/slides/_rels/slide38.xml.rels><?xml version="1.0" encoding="UTF-8" standalone="yes"?>
<Relationships xmlns="http://schemas.openxmlformats.org/package/2006/relationships"><Relationship Id="rId8" Type="http://schemas.openxmlformats.org/officeDocument/2006/relationships/image" Target="../media/image156.pdf"/><Relationship Id="rId4" Type="http://schemas.openxmlformats.org/officeDocument/2006/relationships/image" Target="../media/image152.png"/><Relationship Id="rId5" Type="http://schemas.openxmlformats.org/officeDocument/2006/relationships/image" Target="../media/image153.png"/><Relationship Id="rId7" Type="http://schemas.openxmlformats.org/officeDocument/2006/relationships/image" Target="../media/image155.png"/><Relationship Id="rId1" Type="http://schemas.openxmlformats.org/officeDocument/2006/relationships/slideLayout" Target="../slideLayouts/slideLayout7.xml"/><Relationship Id="rId2" Type="http://schemas.openxmlformats.org/officeDocument/2006/relationships/notesSlide" Target="../notesSlides/notesSlide37.xml"/><Relationship Id="rId9" Type="http://schemas.openxmlformats.org/officeDocument/2006/relationships/image" Target="../media/image157.png"/><Relationship Id="rId3" Type="http://schemas.openxmlformats.org/officeDocument/2006/relationships/image" Target="../media/image151.pdf"/><Relationship Id="rId6" Type="http://schemas.openxmlformats.org/officeDocument/2006/relationships/image" Target="../media/image154.pd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4" Type="http://schemas.openxmlformats.org/officeDocument/2006/relationships/image" Target="../media/image159.png"/><Relationship Id="rId5" Type="http://schemas.openxmlformats.org/officeDocument/2006/relationships/image" Target="../media/image160.jpeg"/><Relationship Id="rId7" Type="http://schemas.openxmlformats.org/officeDocument/2006/relationships/image" Target="../media/image162.png"/><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158.pdf"/><Relationship Id="rId6" Type="http://schemas.openxmlformats.org/officeDocument/2006/relationships/image" Target="../media/image161.pdf"/></Relationships>
</file>

<file path=ppt/slides/_rels/slide41.xml.rels><?xml version="1.0" encoding="UTF-8" standalone="yes"?>
<Relationships xmlns="http://schemas.openxmlformats.org/package/2006/relationships"><Relationship Id="rId4" Type="http://schemas.openxmlformats.org/officeDocument/2006/relationships/image" Target="../media/image164.png"/><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163.pdf"/></Relationships>
</file>

<file path=ppt/slides/_rels/slide42.xml.rels><?xml version="1.0" encoding="UTF-8" standalone="yes"?>
<Relationships xmlns="http://schemas.openxmlformats.org/package/2006/relationships"><Relationship Id="rId14" Type="http://schemas.openxmlformats.org/officeDocument/2006/relationships/image" Target="../media/image174.png"/><Relationship Id="rId4" Type="http://schemas.openxmlformats.org/officeDocument/2006/relationships/image" Target="../media/image166.png"/><Relationship Id="rId7" Type="http://schemas.openxmlformats.org/officeDocument/2006/relationships/image" Target="../media/image169.pdf"/><Relationship Id="rId11" Type="http://schemas.openxmlformats.org/officeDocument/2006/relationships/image" Target="../media/image171.pdf"/><Relationship Id="rId1" Type="http://schemas.openxmlformats.org/officeDocument/2006/relationships/slideLayout" Target="../slideLayouts/slideLayout7.xml"/><Relationship Id="rId6" Type="http://schemas.openxmlformats.org/officeDocument/2006/relationships/image" Target="../media/image168.png"/><Relationship Id="rId16" Type="http://schemas.openxmlformats.org/officeDocument/2006/relationships/image" Target="../media/image176.png"/><Relationship Id="rId8" Type="http://schemas.openxmlformats.org/officeDocument/2006/relationships/image" Target="../media/image170.png"/><Relationship Id="rId13" Type="http://schemas.openxmlformats.org/officeDocument/2006/relationships/image" Target="../media/image173.pdf"/><Relationship Id="rId10" Type="http://schemas.openxmlformats.org/officeDocument/2006/relationships/image" Target="../media/image164.png"/><Relationship Id="rId5" Type="http://schemas.openxmlformats.org/officeDocument/2006/relationships/image" Target="../media/image167.pdf"/><Relationship Id="rId15" Type="http://schemas.openxmlformats.org/officeDocument/2006/relationships/image" Target="../media/image175.pdf"/><Relationship Id="rId12" Type="http://schemas.openxmlformats.org/officeDocument/2006/relationships/image" Target="../media/image172.png"/><Relationship Id="rId2" Type="http://schemas.openxmlformats.org/officeDocument/2006/relationships/notesSlide" Target="../notesSlides/notesSlide40.xml"/><Relationship Id="rId9" Type="http://schemas.openxmlformats.org/officeDocument/2006/relationships/image" Target="../media/image163.pdf"/><Relationship Id="rId3" Type="http://schemas.openxmlformats.org/officeDocument/2006/relationships/image" Target="../media/image165.pdf"/></Relationships>
</file>

<file path=ppt/slides/_rels/slide43.xml.rels><?xml version="1.0" encoding="UTF-8" standalone="yes"?>
<Relationships xmlns="http://schemas.openxmlformats.org/package/2006/relationships"><Relationship Id="rId6" Type="http://schemas.openxmlformats.org/officeDocument/2006/relationships/image" Target="../media/image180.png"/><Relationship Id="rId4" Type="http://schemas.openxmlformats.org/officeDocument/2006/relationships/image" Target="../media/image178.png"/><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177.pdf"/><Relationship Id="rId5" Type="http://schemas.openxmlformats.org/officeDocument/2006/relationships/image" Target="../media/image179.pdf"/></Relationships>
</file>

<file path=ppt/slides/_rels/slide44.xml.rels><?xml version="1.0" encoding="UTF-8" standalone="yes"?>
<Relationships xmlns="http://schemas.openxmlformats.org/package/2006/relationships"><Relationship Id="rId8" Type="http://schemas.openxmlformats.org/officeDocument/2006/relationships/image" Target="../media/image186.png"/><Relationship Id="rId4" Type="http://schemas.openxmlformats.org/officeDocument/2006/relationships/image" Target="../media/image182.png"/><Relationship Id="rId10" Type="http://schemas.openxmlformats.org/officeDocument/2006/relationships/image" Target="../media/image188.png"/><Relationship Id="rId5" Type="http://schemas.openxmlformats.org/officeDocument/2006/relationships/image" Target="../media/image183.pdf"/><Relationship Id="rId7" Type="http://schemas.openxmlformats.org/officeDocument/2006/relationships/image" Target="../media/image185.pdf"/><Relationship Id="rId1" Type="http://schemas.openxmlformats.org/officeDocument/2006/relationships/slideLayout" Target="../slideLayouts/slideLayout7.xml"/><Relationship Id="rId2" Type="http://schemas.openxmlformats.org/officeDocument/2006/relationships/notesSlide" Target="../notesSlides/notesSlide42.xml"/><Relationship Id="rId9" Type="http://schemas.openxmlformats.org/officeDocument/2006/relationships/image" Target="../media/image187.pdf"/><Relationship Id="rId3" Type="http://schemas.openxmlformats.org/officeDocument/2006/relationships/image" Target="../media/image181.pdf"/><Relationship Id="rId6" Type="http://schemas.openxmlformats.org/officeDocument/2006/relationships/image" Target="../media/image184.png"/></Relationships>
</file>

<file path=ppt/slides/_rels/slide45.xml.rels><?xml version="1.0" encoding="UTF-8" standalone="yes"?>
<Relationships xmlns="http://schemas.openxmlformats.org/package/2006/relationships"><Relationship Id="rId4" Type="http://schemas.openxmlformats.org/officeDocument/2006/relationships/image" Target="../media/image160.jpeg"/><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189.png"/></Relationships>
</file>

<file path=ppt/slides/_rels/slide46.xml.rels><?xml version="1.0" encoding="UTF-8" standalone="yes"?>
<Relationships xmlns="http://schemas.openxmlformats.org/package/2006/relationships"><Relationship Id="rId6" Type="http://schemas.openxmlformats.org/officeDocument/2006/relationships/image" Target="../media/image193.png"/><Relationship Id="rId4" Type="http://schemas.openxmlformats.org/officeDocument/2006/relationships/image" Target="../media/image191.png"/><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190.pdf"/><Relationship Id="rId5" Type="http://schemas.openxmlformats.org/officeDocument/2006/relationships/image" Target="../media/image192.pdf"/></Relationships>
</file>

<file path=ppt/slides/_rels/slide47.xml.rels><?xml version="1.0" encoding="UTF-8" standalone="yes"?>
<Relationships xmlns="http://schemas.openxmlformats.org/package/2006/relationships"><Relationship Id="rId8" Type="http://schemas.openxmlformats.org/officeDocument/2006/relationships/image" Target="../media/image199.pdf"/><Relationship Id="rId4" Type="http://schemas.openxmlformats.org/officeDocument/2006/relationships/image" Target="../media/image195.pdf"/><Relationship Id="rId10" Type="http://schemas.openxmlformats.org/officeDocument/2006/relationships/image" Target="../media/image201.pdf"/><Relationship Id="rId5" Type="http://schemas.openxmlformats.org/officeDocument/2006/relationships/image" Target="../media/image196.png"/><Relationship Id="rId7" Type="http://schemas.openxmlformats.org/officeDocument/2006/relationships/image" Target="../media/image198.png"/><Relationship Id="rId11" Type="http://schemas.openxmlformats.org/officeDocument/2006/relationships/image" Target="../media/image202.png"/><Relationship Id="rId1" Type="http://schemas.openxmlformats.org/officeDocument/2006/relationships/slideLayout" Target="../slideLayouts/slideLayout7.xml"/><Relationship Id="rId2" Type="http://schemas.openxmlformats.org/officeDocument/2006/relationships/notesSlide" Target="../notesSlides/notesSlide45.xml"/><Relationship Id="rId9" Type="http://schemas.openxmlformats.org/officeDocument/2006/relationships/image" Target="../media/image200.png"/><Relationship Id="rId3" Type="http://schemas.openxmlformats.org/officeDocument/2006/relationships/image" Target="../media/image194.png"/><Relationship Id="rId6" Type="http://schemas.openxmlformats.org/officeDocument/2006/relationships/image" Target="../media/image197.pdf"/></Relationships>
</file>

<file path=ppt/slides/_rels/slide48.xml.rels><?xml version="1.0" encoding="UTF-8" standalone="yes"?>
<Relationships xmlns="http://schemas.openxmlformats.org/package/2006/relationships"><Relationship Id="rId14" Type="http://schemas.openxmlformats.org/officeDocument/2006/relationships/image" Target="../media/image212.png"/><Relationship Id="rId4" Type="http://schemas.openxmlformats.org/officeDocument/2006/relationships/image" Target="../media/image204.png"/><Relationship Id="rId7" Type="http://schemas.openxmlformats.org/officeDocument/2006/relationships/image" Target="../media/image163.pdf"/><Relationship Id="rId11" Type="http://schemas.openxmlformats.org/officeDocument/2006/relationships/image" Target="../media/image209.pdf"/><Relationship Id="rId1" Type="http://schemas.openxmlformats.org/officeDocument/2006/relationships/slideLayout" Target="../slideLayouts/slideLayout7.xml"/><Relationship Id="rId6" Type="http://schemas.openxmlformats.org/officeDocument/2006/relationships/image" Target="../media/image206.png"/><Relationship Id="rId8" Type="http://schemas.openxmlformats.org/officeDocument/2006/relationships/image" Target="../media/image164.png"/><Relationship Id="rId13" Type="http://schemas.openxmlformats.org/officeDocument/2006/relationships/image" Target="../media/image211.pdf"/><Relationship Id="rId10" Type="http://schemas.openxmlformats.org/officeDocument/2006/relationships/image" Target="../media/image208.png"/><Relationship Id="rId5" Type="http://schemas.openxmlformats.org/officeDocument/2006/relationships/image" Target="../media/image205.pdf"/><Relationship Id="rId12" Type="http://schemas.openxmlformats.org/officeDocument/2006/relationships/image" Target="../media/image210.png"/><Relationship Id="rId2" Type="http://schemas.openxmlformats.org/officeDocument/2006/relationships/notesSlide" Target="../notesSlides/notesSlide46.xml"/><Relationship Id="rId9" Type="http://schemas.openxmlformats.org/officeDocument/2006/relationships/image" Target="../media/image207.pdf"/><Relationship Id="rId3" Type="http://schemas.openxmlformats.org/officeDocument/2006/relationships/image" Target="../media/image203.pdf"/></Relationships>
</file>

<file path=ppt/slides/_rels/slide49.xml.rels><?xml version="1.0" encoding="UTF-8" standalone="yes"?>
<Relationships xmlns="http://schemas.openxmlformats.org/package/2006/relationships"><Relationship Id="rId8" Type="http://schemas.openxmlformats.org/officeDocument/2006/relationships/image" Target="../media/image218.png"/><Relationship Id="rId4" Type="http://schemas.openxmlformats.org/officeDocument/2006/relationships/image" Target="../media/image214.png"/><Relationship Id="rId10" Type="http://schemas.openxmlformats.org/officeDocument/2006/relationships/image" Target="../media/image220.png"/><Relationship Id="rId5" Type="http://schemas.openxmlformats.org/officeDocument/2006/relationships/image" Target="../media/image215.pdf"/><Relationship Id="rId7" Type="http://schemas.openxmlformats.org/officeDocument/2006/relationships/image" Target="../media/image217.pdf"/><Relationship Id="rId1" Type="http://schemas.openxmlformats.org/officeDocument/2006/relationships/slideLayout" Target="../slideLayouts/slideLayout7.xml"/><Relationship Id="rId2" Type="http://schemas.openxmlformats.org/officeDocument/2006/relationships/notesSlide" Target="../notesSlides/notesSlide47.xml"/><Relationship Id="rId9" Type="http://schemas.openxmlformats.org/officeDocument/2006/relationships/image" Target="../media/image219.pdf"/><Relationship Id="rId3" Type="http://schemas.openxmlformats.org/officeDocument/2006/relationships/image" Target="../media/image213.pdf"/><Relationship Id="rId6" Type="http://schemas.openxmlformats.org/officeDocument/2006/relationships/image" Target="../media/image21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226.pdf"/><Relationship Id="rId4" Type="http://schemas.openxmlformats.org/officeDocument/2006/relationships/image" Target="../media/image222.png"/><Relationship Id="rId10" Type="http://schemas.openxmlformats.org/officeDocument/2006/relationships/image" Target="../media/image228.pdf"/><Relationship Id="rId5" Type="http://schemas.openxmlformats.org/officeDocument/2006/relationships/image" Target="../media/image223.png"/><Relationship Id="rId7" Type="http://schemas.openxmlformats.org/officeDocument/2006/relationships/image" Target="../media/image225.png"/><Relationship Id="rId11" Type="http://schemas.openxmlformats.org/officeDocument/2006/relationships/image" Target="../media/image229.png"/><Relationship Id="rId1" Type="http://schemas.openxmlformats.org/officeDocument/2006/relationships/slideLayout" Target="../slideLayouts/slideLayout7.xml"/><Relationship Id="rId2" Type="http://schemas.openxmlformats.org/officeDocument/2006/relationships/notesSlide" Target="../notesSlides/notesSlide48.xml"/><Relationship Id="rId9" Type="http://schemas.openxmlformats.org/officeDocument/2006/relationships/image" Target="../media/image227.png"/><Relationship Id="rId3" Type="http://schemas.openxmlformats.org/officeDocument/2006/relationships/image" Target="../media/image221.pdf"/><Relationship Id="rId6" Type="http://schemas.openxmlformats.org/officeDocument/2006/relationships/image" Target="../media/image224.pdf"/></Relationships>
</file>

<file path=ppt/slides/_rels/slide51.xml.rels><?xml version="1.0" encoding="UTF-8" standalone="yes"?>
<Relationships xmlns="http://schemas.openxmlformats.org/package/2006/relationships"><Relationship Id="rId4" Type="http://schemas.openxmlformats.org/officeDocument/2006/relationships/image" Target="../media/image231.png"/><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230.jpeg"/></Relationships>
</file>

<file path=ppt/slides/_rels/slide52.xml.rels><?xml version="1.0" encoding="UTF-8" standalone="yes"?>
<Relationships xmlns="http://schemas.openxmlformats.org/package/2006/relationships"><Relationship Id="rId8" Type="http://schemas.openxmlformats.org/officeDocument/2006/relationships/image" Target="../media/image237.png"/><Relationship Id="rId4" Type="http://schemas.openxmlformats.org/officeDocument/2006/relationships/image" Target="../media/image233.png"/><Relationship Id="rId5" Type="http://schemas.openxmlformats.org/officeDocument/2006/relationships/image" Target="../media/image234.png"/><Relationship Id="rId7" Type="http://schemas.openxmlformats.org/officeDocument/2006/relationships/image" Target="../media/image236.png"/><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232.png"/><Relationship Id="rId6" Type="http://schemas.openxmlformats.org/officeDocument/2006/relationships/image" Target="../media/image235.png"/></Relationships>
</file>

<file path=ppt/slides/_rels/slide53.xml.rels><?xml version="1.0" encoding="UTF-8" standalone="yes"?>
<Relationships xmlns="http://schemas.openxmlformats.org/package/2006/relationships"><Relationship Id="rId4" Type="http://schemas.openxmlformats.org/officeDocument/2006/relationships/image" Target="../media/image239.png"/><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238.pdf"/></Relationships>
</file>

<file path=ppt/slides/_rels/slide54.xml.rels><?xml version="1.0" encoding="UTF-8" standalone="yes"?>
<Relationships xmlns="http://schemas.openxmlformats.org/package/2006/relationships"><Relationship Id="rId20" Type="http://schemas.openxmlformats.org/officeDocument/2006/relationships/image" Target="../media/image249.png"/><Relationship Id="rId21" Type="http://schemas.openxmlformats.org/officeDocument/2006/relationships/image" Target="../media/image250.pdf"/><Relationship Id="rId4" Type="http://schemas.openxmlformats.org/officeDocument/2006/relationships/image" Target="../media/image206.png"/><Relationship Id="rId22" Type="http://schemas.openxmlformats.org/officeDocument/2006/relationships/image" Target="../media/image251.png"/><Relationship Id="rId23" Type="http://schemas.openxmlformats.org/officeDocument/2006/relationships/image" Target="../media/image252.pdf"/><Relationship Id="rId7" Type="http://schemas.openxmlformats.org/officeDocument/2006/relationships/image" Target="../media/image240.pdf"/><Relationship Id="rId11" Type="http://schemas.openxmlformats.org/officeDocument/2006/relationships/image" Target="../media/image244.pdf"/><Relationship Id="rId1" Type="http://schemas.openxmlformats.org/officeDocument/2006/relationships/slideLayout" Target="../slideLayouts/slideLayout7.xml"/><Relationship Id="rId24" Type="http://schemas.openxmlformats.org/officeDocument/2006/relationships/image" Target="../media/image253.png"/><Relationship Id="rId6" Type="http://schemas.openxmlformats.org/officeDocument/2006/relationships/image" Target="../media/image164.png"/><Relationship Id="rId16" Type="http://schemas.openxmlformats.org/officeDocument/2006/relationships/image" Target="../media/image2251.png"/><Relationship Id="rId8" Type="http://schemas.openxmlformats.org/officeDocument/2006/relationships/image" Target="../media/image241.png"/><Relationship Id="rId13" Type="http://schemas.openxmlformats.org/officeDocument/2006/relationships/image" Target="../media/image246.pdf"/><Relationship Id="rId10" Type="http://schemas.openxmlformats.org/officeDocument/2006/relationships/image" Target="../media/image243.png"/><Relationship Id="rId5" Type="http://schemas.openxmlformats.org/officeDocument/2006/relationships/image" Target="../media/image163.pdf"/><Relationship Id="rId19" Type="http://schemas.openxmlformats.org/officeDocument/2006/relationships/image" Target="../media/image248.pdf"/><Relationship Id="rId12" Type="http://schemas.openxmlformats.org/officeDocument/2006/relationships/image" Target="../media/image245.png"/><Relationship Id="rId17" Type="http://schemas.openxmlformats.org/officeDocument/2006/relationships/image" Target="../media/image247.pdf"/><Relationship Id="rId2" Type="http://schemas.openxmlformats.org/officeDocument/2006/relationships/notesSlide" Target="../notesSlides/notesSlide52.xml"/><Relationship Id="rId9" Type="http://schemas.openxmlformats.org/officeDocument/2006/relationships/image" Target="../media/image242.pdf"/><Relationship Id="rId3" Type="http://schemas.openxmlformats.org/officeDocument/2006/relationships/image" Target="../media/image205.pdf"/><Relationship Id="rId18" Type="http://schemas.openxmlformats.org/officeDocument/2006/relationships/image" Target="../media/image2271.png"/></Relationships>
</file>

<file path=ppt/slides/_rels/slide55.xml.rels><?xml version="1.0" encoding="UTF-8" standalone="yes"?>
<Relationships xmlns="http://schemas.openxmlformats.org/package/2006/relationships"><Relationship Id="rId4" Type="http://schemas.openxmlformats.org/officeDocument/2006/relationships/image" Target="../media/image160.jpeg"/><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254.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3" Type="http://schemas.openxmlformats.org/officeDocument/2006/relationships/image" Target="../media/image255.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8" Type="http://schemas.openxmlformats.org/officeDocument/2006/relationships/image" Target="../media/image187.pdf"/><Relationship Id="rId4" Type="http://schemas.openxmlformats.org/officeDocument/2006/relationships/image" Target="../media/image257.png"/><Relationship Id="rId5" Type="http://schemas.openxmlformats.org/officeDocument/2006/relationships/image" Target="../media/image258.pdf"/><Relationship Id="rId7" Type="http://schemas.openxmlformats.org/officeDocument/2006/relationships/image" Target="../media/image260.png"/><Relationship Id="rId1" Type="http://schemas.openxmlformats.org/officeDocument/2006/relationships/slideLayout" Target="../slideLayouts/slideLayout7.xml"/><Relationship Id="rId2" Type="http://schemas.openxmlformats.org/officeDocument/2006/relationships/notesSlide" Target="../notesSlides/notesSlide55.xml"/><Relationship Id="rId9" Type="http://schemas.openxmlformats.org/officeDocument/2006/relationships/image" Target="../media/image188.png"/><Relationship Id="rId3" Type="http://schemas.openxmlformats.org/officeDocument/2006/relationships/image" Target="../media/image256.pdf"/><Relationship Id="rId6" Type="http://schemas.openxmlformats.org/officeDocument/2006/relationships/image" Target="../media/image259.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4" Type="http://schemas.openxmlformats.org/officeDocument/2006/relationships/image" Target="../media/image3.png"/><Relationship Id="rId10" Type="http://schemas.openxmlformats.org/officeDocument/2006/relationships/image" Target="../media/image9.png"/><Relationship Id="rId5" Type="http://schemas.openxmlformats.org/officeDocument/2006/relationships/image" Target="../media/image4.pdf"/><Relationship Id="rId7" Type="http://schemas.openxmlformats.org/officeDocument/2006/relationships/image" Target="../media/image6.pdf"/><Relationship Id="rId1" Type="http://schemas.openxmlformats.org/officeDocument/2006/relationships/slideLayout" Target="../slideLayouts/slideLayout7.xml"/><Relationship Id="rId2" Type="http://schemas.openxmlformats.org/officeDocument/2006/relationships/notesSlide" Target="../notesSlides/notesSlide9.xml"/><Relationship Id="rId9" Type="http://schemas.openxmlformats.org/officeDocument/2006/relationships/image" Target="../media/image8.pdf"/><Relationship Id="rId3" Type="http://schemas.openxmlformats.org/officeDocument/2006/relationships/image" Target="../media/image2.pdf"/><Relationship Id="rId6"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800000"/>
        </a:solidFill>
        <a:effectLst/>
      </p:bgPr>
    </p:bg>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1065213" y="752475"/>
            <a:ext cx="7813675" cy="1323975"/>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12292" name="Rectangle 4"/>
          <p:cNvSpPr>
            <a:spLocks noChangeArrowheads="1"/>
          </p:cNvSpPr>
          <p:nvPr/>
        </p:nvSpPr>
        <p:spPr bwMode="auto">
          <a:xfrm>
            <a:off x="2668055" y="1104900"/>
            <a:ext cx="4747694" cy="738664"/>
          </a:xfrm>
          <a:prstGeom prst="rect">
            <a:avLst/>
          </a:prstGeom>
          <a:noFill/>
          <a:ln w="9525">
            <a:noFill/>
            <a:miter lim="800000"/>
            <a:headEnd/>
            <a:tailEnd/>
          </a:ln>
        </p:spPr>
        <p:txBody>
          <a:bodyPr wrap="none" lIns="0" tIns="0" rIns="0" bIns="0">
            <a:prstTxWarp prst="textNoShape">
              <a:avLst/>
            </a:prstTxWarp>
            <a:spAutoFit/>
          </a:bodyPr>
          <a:lstStyle/>
          <a:p>
            <a:pPr algn="ctr"/>
            <a:r>
              <a:rPr lang="en-GB" sz="4800" b="1" i="1" dirty="0" smtClean="0">
                <a:solidFill>
                  <a:srgbClr val="FEFF00"/>
                </a:solidFill>
                <a:latin typeface="Helvetica" pitchFamily="-109" charset="0"/>
              </a:rPr>
              <a:t>Standard Model</a:t>
            </a:r>
          </a:p>
        </p:txBody>
      </p:sp>
      <p:sp>
        <p:nvSpPr>
          <p:cNvPr id="12293" name="Rectangle 5"/>
          <p:cNvSpPr>
            <a:spLocks noChangeArrowheads="1"/>
          </p:cNvSpPr>
          <p:nvPr/>
        </p:nvSpPr>
        <p:spPr bwMode="auto">
          <a:xfrm>
            <a:off x="7448550" y="814388"/>
            <a:ext cx="127000" cy="549275"/>
          </a:xfrm>
          <a:prstGeom prst="rect">
            <a:avLst/>
          </a:prstGeom>
          <a:noFill/>
          <a:ln w="9525">
            <a:noFill/>
            <a:miter lim="800000"/>
            <a:headEnd/>
            <a:tailEnd/>
          </a:ln>
        </p:spPr>
        <p:txBody>
          <a:bodyPr wrap="none" lIns="0" tIns="0" rIns="0" bIns="0">
            <a:prstTxWarp prst="textNoShape">
              <a:avLst/>
            </a:prstTxWarp>
            <a:spAutoFit/>
          </a:bodyPr>
          <a:lstStyle/>
          <a:p>
            <a:r>
              <a:rPr lang="en-GB" sz="3600" b="1" i="1">
                <a:solidFill>
                  <a:srgbClr val="FFFF80"/>
                </a:solidFill>
                <a:latin typeface="Helvetica" pitchFamily="-109" charset="0"/>
              </a:rPr>
              <a:t> </a:t>
            </a:r>
            <a:endParaRPr lang="en-GB">
              <a:latin typeface="Times" pitchFamily="-109" charset="0"/>
            </a:endParaRPr>
          </a:p>
        </p:txBody>
      </p:sp>
      <p:sp>
        <p:nvSpPr>
          <p:cNvPr id="12295" name="Rectangle 7"/>
          <p:cNvSpPr>
            <a:spLocks noChangeArrowheads="1"/>
          </p:cNvSpPr>
          <p:nvPr/>
        </p:nvSpPr>
        <p:spPr bwMode="auto">
          <a:xfrm>
            <a:off x="7300913" y="1223963"/>
            <a:ext cx="127000" cy="549275"/>
          </a:xfrm>
          <a:prstGeom prst="rect">
            <a:avLst/>
          </a:prstGeom>
          <a:noFill/>
          <a:ln w="9525">
            <a:noFill/>
            <a:miter lim="800000"/>
            <a:headEnd/>
            <a:tailEnd/>
          </a:ln>
        </p:spPr>
        <p:txBody>
          <a:bodyPr wrap="none" lIns="0" tIns="0" rIns="0" bIns="0">
            <a:prstTxWarp prst="textNoShape">
              <a:avLst/>
            </a:prstTxWarp>
            <a:spAutoFit/>
          </a:bodyPr>
          <a:lstStyle/>
          <a:p>
            <a:r>
              <a:rPr lang="en-GB" sz="3600" b="1" i="1">
                <a:solidFill>
                  <a:srgbClr val="FFFF80"/>
                </a:solidFill>
                <a:latin typeface="Helvetica" pitchFamily="-109" charset="0"/>
              </a:rPr>
              <a:t> </a:t>
            </a:r>
            <a:endParaRPr lang="en-GB">
              <a:latin typeface="Times" pitchFamily="-109" charset="0"/>
            </a:endParaRPr>
          </a:p>
        </p:txBody>
      </p:sp>
      <p:sp>
        <p:nvSpPr>
          <p:cNvPr id="12327" name="Rectangle 39"/>
          <p:cNvSpPr>
            <a:spLocks noChangeArrowheads="1"/>
          </p:cNvSpPr>
          <p:nvPr/>
        </p:nvSpPr>
        <p:spPr bwMode="auto">
          <a:xfrm>
            <a:off x="4410075" y="2381250"/>
            <a:ext cx="0" cy="365125"/>
          </a:xfrm>
          <a:prstGeom prst="rect">
            <a:avLst/>
          </a:prstGeom>
          <a:noFill/>
          <a:ln w="9525">
            <a:noFill/>
            <a:miter lim="800000"/>
            <a:headEnd/>
            <a:tailEnd/>
          </a:ln>
        </p:spPr>
        <p:txBody>
          <a:bodyPr wrap="none" lIns="0" tIns="0" rIns="0" bIns="0">
            <a:prstTxWarp prst="textNoShape">
              <a:avLst/>
            </a:prstTxWarp>
            <a:spAutoFit/>
          </a:bodyPr>
          <a:lstStyle/>
          <a:p>
            <a:endParaRPr lang="en-GB">
              <a:latin typeface="Times" pitchFamily="-109" charset="0"/>
            </a:endParaRPr>
          </a:p>
        </p:txBody>
      </p:sp>
      <p:sp>
        <p:nvSpPr>
          <p:cNvPr id="12328" name="Rectangle 40"/>
          <p:cNvSpPr>
            <a:spLocks noChangeArrowheads="1"/>
          </p:cNvSpPr>
          <p:nvPr/>
        </p:nvSpPr>
        <p:spPr bwMode="auto">
          <a:xfrm>
            <a:off x="1046895" y="2590800"/>
            <a:ext cx="7702680" cy="3600986"/>
          </a:xfrm>
          <a:prstGeom prst="rect">
            <a:avLst/>
          </a:prstGeom>
          <a:noFill/>
          <a:ln w="9525">
            <a:noFill/>
            <a:miter lim="800000"/>
            <a:headEnd/>
            <a:tailEnd/>
          </a:ln>
        </p:spPr>
        <p:txBody>
          <a:bodyPr wrap="none" lIns="0" tIns="0" rIns="0" bIns="0">
            <a:prstTxWarp prst="textNoShape">
              <a:avLst/>
            </a:prstTxWarp>
            <a:spAutoFit/>
          </a:bodyPr>
          <a:lstStyle/>
          <a:p>
            <a:pPr algn="ctr"/>
            <a:r>
              <a:rPr lang="en-GB" sz="1800" b="1" i="1" dirty="0" smtClean="0">
                <a:solidFill>
                  <a:srgbClr val="FEFF00"/>
                </a:solidFill>
                <a:latin typeface="Helvetica" pitchFamily="-109" charset="0"/>
              </a:rPr>
              <a:t>TU: 142.101, University: 260.025</a:t>
            </a:r>
          </a:p>
          <a:p>
            <a:pPr algn="ctr"/>
            <a:endParaRPr lang="en-GB" sz="1800" b="1" i="1" dirty="0" smtClean="0">
              <a:solidFill>
                <a:srgbClr val="FEFF00"/>
              </a:solidFill>
              <a:latin typeface="Helvetica" pitchFamily="-109" charset="0"/>
            </a:endParaRPr>
          </a:p>
          <a:p>
            <a:pPr algn="ctr"/>
            <a:r>
              <a:rPr lang="en-GB" sz="1800" b="1" i="1" dirty="0">
                <a:solidFill>
                  <a:srgbClr val="FEFF00"/>
                </a:solidFill>
                <a:latin typeface="Helvetica" pitchFamily="-109" charset="0"/>
              </a:rPr>
              <a:t>Claudia-Elisabeth Wulz</a:t>
            </a:r>
          </a:p>
          <a:p>
            <a:pPr algn="ctr"/>
            <a:endParaRPr lang="en-GB" sz="1800" b="1" i="1" dirty="0">
              <a:solidFill>
                <a:srgbClr val="FEFF00"/>
              </a:solidFill>
              <a:latin typeface="Helvetica" pitchFamily="-109" charset="0"/>
            </a:endParaRPr>
          </a:p>
          <a:p>
            <a:pPr algn="ctr"/>
            <a:r>
              <a:rPr lang="en-GB" sz="1800" b="1" i="1" dirty="0" smtClean="0">
                <a:latin typeface="Helvetica" pitchFamily="-109" charset="0"/>
              </a:rPr>
              <a:t>Institute of High Energy Physics of the Austrian Academy of Sciences</a:t>
            </a:r>
          </a:p>
          <a:p>
            <a:pPr algn="ctr"/>
            <a:r>
              <a:rPr lang="en-GB" sz="1800" b="1" i="1" dirty="0" smtClean="0">
                <a:latin typeface="Helvetica" pitchFamily="-109" charset="0"/>
              </a:rPr>
              <a:t>c</a:t>
            </a:r>
            <a:r>
              <a:rPr lang="en-GB" sz="1800" b="1" i="1" dirty="0">
                <a:latin typeface="Helvetica" pitchFamily="-109" charset="0"/>
              </a:rPr>
              <a:t>/o CERN/PH, E26310, CH-1211 </a:t>
            </a:r>
            <a:r>
              <a:rPr lang="en-GB" sz="1800" b="1" i="1" dirty="0" smtClean="0">
                <a:latin typeface="Helvetica" pitchFamily="-109" charset="0"/>
              </a:rPr>
              <a:t>Geneva </a:t>
            </a:r>
            <a:r>
              <a:rPr lang="en-GB" sz="1800" b="1" i="1" dirty="0">
                <a:latin typeface="Helvetica" pitchFamily="-109" charset="0"/>
              </a:rPr>
              <a:t>23</a:t>
            </a:r>
          </a:p>
          <a:p>
            <a:pPr algn="ctr"/>
            <a:endParaRPr lang="en-GB" sz="1800" b="1" i="1" dirty="0">
              <a:solidFill>
                <a:srgbClr val="FEFF00"/>
              </a:solidFill>
              <a:latin typeface="Helvetica" pitchFamily="-109" charset="0"/>
            </a:endParaRPr>
          </a:p>
          <a:p>
            <a:pPr algn="ctr"/>
            <a:r>
              <a:rPr lang="en-GB" sz="1800" b="1" i="1" dirty="0">
                <a:solidFill>
                  <a:srgbClr val="FEFF00"/>
                </a:solidFill>
                <a:latin typeface="Helvetica" pitchFamily="-109" charset="0"/>
              </a:rPr>
              <a:t>Tel.</a:t>
            </a:r>
            <a:r>
              <a:rPr lang="en-GB" sz="1800" b="1" i="1" dirty="0" smtClean="0">
                <a:solidFill>
                  <a:srgbClr val="FEFF00"/>
                </a:solidFill>
                <a:latin typeface="Helvetica" pitchFamily="-109" charset="0"/>
              </a:rPr>
              <a:t> 0041 </a:t>
            </a:r>
            <a:r>
              <a:rPr lang="en-GB" sz="1800" b="1" i="1" dirty="0">
                <a:solidFill>
                  <a:srgbClr val="FEFF00"/>
                </a:solidFill>
                <a:latin typeface="Helvetica" pitchFamily="-109" charset="0"/>
              </a:rPr>
              <a:t>76 487 0919</a:t>
            </a:r>
          </a:p>
          <a:p>
            <a:pPr algn="ctr"/>
            <a:r>
              <a:rPr lang="en-GB" sz="1800" b="1" i="1" dirty="0">
                <a:solidFill>
                  <a:srgbClr val="FEFF00"/>
                </a:solidFill>
                <a:latin typeface="Helvetica" pitchFamily="-109" charset="0"/>
              </a:rPr>
              <a:t>E-mail: </a:t>
            </a:r>
            <a:r>
              <a:rPr lang="en-GB" sz="1800" b="1" i="1" dirty="0" err="1">
                <a:solidFill>
                  <a:srgbClr val="FEFF00"/>
                </a:solidFill>
                <a:latin typeface="Helvetica" pitchFamily="-109" charset="0"/>
              </a:rPr>
              <a:t>Claudia.Wulz@cern.ch</a:t>
            </a:r>
            <a:endParaRPr lang="en-GB" sz="1800" b="1" i="1" dirty="0">
              <a:solidFill>
                <a:srgbClr val="FEFF00"/>
              </a:solidFill>
              <a:latin typeface="Helvetica" pitchFamily="-109" charset="0"/>
            </a:endParaRPr>
          </a:p>
          <a:p>
            <a:pPr algn="ctr"/>
            <a:r>
              <a:rPr lang="en-GB" sz="1800" b="1" i="1" dirty="0">
                <a:solidFill>
                  <a:srgbClr val="FEFF00"/>
                </a:solidFill>
                <a:latin typeface="Helvetica" pitchFamily="-109" charset="0"/>
              </a:rPr>
              <a:t>http: //</a:t>
            </a:r>
            <a:r>
              <a:rPr lang="en-GB" sz="1800" b="1" i="1" dirty="0" err="1">
                <a:solidFill>
                  <a:srgbClr val="FEFF00"/>
                </a:solidFill>
                <a:latin typeface="Helvetica" pitchFamily="-109" charset="0"/>
              </a:rPr>
              <a:t>home.cern.ch/~wulz</a:t>
            </a:r>
            <a:endParaRPr lang="en-GB" sz="1800" b="1" i="1" dirty="0">
              <a:solidFill>
                <a:srgbClr val="FEFF00"/>
              </a:solidFill>
              <a:latin typeface="Helvetica" pitchFamily="-109" charset="0"/>
            </a:endParaRPr>
          </a:p>
          <a:p>
            <a:pPr algn="ctr"/>
            <a:endParaRPr lang="en-GB" sz="1800" b="1" i="1" dirty="0" smtClean="0">
              <a:solidFill>
                <a:srgbClr val="FEFF00"/>
              </a:solidFill>
              <a:latin typeface="Helvetica" pitchFamily="-109" charset="0"/>
            </a:endParaRPr>
          </a:p>
          <a:p>
            <a:pPr algn="ctr"/>
            <a:r>
              <a:rPr lang="en-GB" sz="1800" b="1" i="1" dirty="0" smtClean="0">
                <a:solidFill>
                  <a:srgbClr val="FFFF00"/>
                </a:solidFill>
                <a:latin typeface="Helvetica" pitchFamily="-109" charset="0"/>
              </a:rPr>
              <a:t>Advanced Seminar Series Particles and Interactions</a:t>
            </a:r>
            <a:endParaRPr lang="en-GB" sz="1100" b="1" i="1" dirty="0" smtClean="0">
              <a:solidFill>
                <a:srgbClr val="FFFF00"/>
              </a:solidFill>
              <a:latin typeface="Helvetica" pitchFamily="-109" charset="0"/>
            </a:endParaRPr>
          </a:p>
          <a:p>
            <a:pPr algn="ctr"/>
            <a:r>
              <a:rPr lang="en-GB" sz="1800" b="1" i="1" dirty="0" smtClean="0">
                <a:solidFill>
                  <a:srgbClr val="FEFF00"/>
                </a:solidFill>
                <a:latin typeface="Helvetica" pitchFamily="-109" charset="0"/>
              </a:rPr>
              <a:t>3 March 2010, Erwin Schrödinger Auditorium, University of Vienna</a:t>
            </a:r>
            <a:endParaRPr lang="en-GB" dirty="0">
              <a:solidFill>
                <a:srgbClr val="FFFF00"/>
              </a:solidFill>
              <a:latin typeface="Times" pitchFamily="-109" charset="0"/>
            </a:endParaRPr>
          </a:p>
        </p:txBody>
      </p:sp>
      <p:sp>
        <p:nvSpPr>
          <p:cNvPr id="12354" name="Rectangle 66"/>
          <p:cNvSpPr>
            <a:spLocks noChangeArrowheads="1"/>
          </p:cNvSpPr>
          <p:nvPr/>
        </p:nvSpPr>
        <p:spPr bwMode="auto">
          <a:xfrm>
            <a:off x="1187450" y="2198688"/>
            <a:ext cx="8045792" cy="400110"/>
          </a:xfrm>
          <a:prstGeom prst="rect">
            <a:avLst/>
          </a:prstGeom>
          <a:noFill/>
          <a:ln w="9525">
            <a:noFill/>
            <a:miter lim="800000"/>
            <a:headEnd/>
            <a:tailEnd/>
          </a:ln>
          <a:effectLst/>
        </p:spPr>
        <p:txBody>
          <a:bodyPr wrap="none">
            <a:prstTxWarp prst="textNoShape">
              <a:avLst/>
            </a:prstTxWarp>
            <a:spAutoFit/>
          </a:bodyPr>
          <a:lstStyle/>
          <a:p>
            <a:r>
              <a:rPr lang="en-US" sz="2000" b="1" dirty="0">
                <a:solidFill>
                  <a:schemeClr val="bg1"/>
                </a:solidFill>
                <a:latin typeface="Times" pitchFamily="-109" charset="0"/>
              </a:rPr>
              <a:t>http://wulz.home.cern.ch/wulz/Vorlesung</a:t>
            </a:r>
            <a:r>
              <a:rPr lang="en-US" sz="2000" b="1" dirty="0" smtClean="0">
                <a:solidFill>
                  <a:schemeClr val="bg1"/>
                </a:solidFill>
                <a:latin typeface="Times" pitchFamily="-109" charset="0"/>
              </a:rPr>
              <a:t>/StandardModel_Mar2010.</a:t>
            </a:r>
            <a:r>
              <a:rPr lang="en-US" sz="2000" b="1" dirty="0">
                <a:solidFill>
                  <a:schemeClr val="bg1"/>
                </a:solidFill>
                <a:latin typeface="Times" pitchFamily="-109" charset="0"/>
              </a:rPr>
              <a:t>pdf</a:t>
            </a:r>
            <a:endParaRPr lang="en-US" sz="1300" u="sng" dirty="0">
              <a:solidFill>
                <a:schemeClr val="bg1"/>
              </a:solidFill>
              <a:latin typeface="Lucida Grande" pitchFamily="-109"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027112" y="312738"/>
            <a:ext cx="7875587" cy="584776"/>
          </a:xfrm>
          <a:prstGeom prst="rect">
            <a:avLst/>
          </a:prstGeom>
          <a:solidFill>
            <a:schemeClr val="accent6">
              <a:lumMod val="60000"/>
              <a:lumOff val="40000"/>
            </a:schemeClr>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Strong </a:t>
            </a:r>
            <a:r>
              <a:rPr lang="en-GB" sz="3200" b="1" i="1" dirty="0" err="1" smtClean="0">
                <a:solidFill>
                  <a:schemeClr val="bg1"/>
                </a:solidFill>
                <a:effectLst>
                  <a:outerShdw blurRad="38100" dist="38100" dir="2700000" algn="tl">
                    <a:srgbClr val="000000"/>
                  </a:outerShdw>
                </a:effectLst>
                <a:latin typeface="Helvetica" pitchFamily="-109" charset="0"/>
              </a:rPr>
              <a:t>Isospin</a:t>
            </a:r>
            <a:endParaRPr lang="en-GB" sz="3200" b="1" i="1" dirty="0">
              <a:solidFill>
                <a:schemeClr val="bg1"/>
              </a:solidFill>
              <a:latin typeface="Helvetica" pitchFamily="-109" charset="0"/>
            </a:endParaRPr>
          </a:p>
        </p:txBody>
      </p:sp>
      <p:sp>
        <p:nvSpPr>
          <p:cNvPr id="5" name="Rectangle 4"/>
          <p:cNvSpPr/>
          <p:nvPr/>
        </p:nvSpPr>
        <p:spPr>
          <a:xfrm>
            <a:off x="952500" y="1199109"/>
            <a:ext cx="8216900" cy="2554545"/>
          </a:xfrm>
          <a:prstGeom prst="rect">
            <a:avLst/>
          </a:prstGeom>
        </p:spPr>
        <p:txBody>
          <a:bodyPr wrap="square">
            <a:spAutoFit/>
          </a:bodyPr>
          <a:lstStyle/>
          <a:p>
            <a:pPr algn="just"/>
            <a:r>
              <a:rPr lang="en-US" sz="2000" b="1" dirty="0" smtClean="0">
                <a:latin typeface="Times"/>
              </a:rPr>
              <a:t>Proton and neutron have about the same mass. Therefore it was convenient to order them into a doublet:</a:t>
            </a:r>
          </a:p>
          <a:p>
            <a:pPr algn="just"/>
            <a:endParaRPr lang="en-US" sz="2000" b="1" dirty="0" smtClean="0">
              <a:latin typeface="Times"/>
            </a:endParaRPr>
          </a:p>
          <a:p>
            <a:pPr algn="just"/>
            <a:endParaRPr lang="en-US" sz="2000" b="1" dirty="0" smtClean="0">
              <a:latin typeface="Times"/>
            </a:endParaRPr>
          </a:p>
          <a:p>
            <a:pPr algn="just"/>
            <a:endParaRPr lang="en-US" sz="2000" b="1" dirty="0" smtClean="0">
              <a:latin typeface="Times"/>
            </a:endParaRPr>
          </a:p>
          <a:p>
            <a:pPr algn="just"/>
            <a:r>
              <a:rPr lang="en-US" sz="2000" b="1" dirty="0" smtClean="0">
                <a:latin typeface="Times"/>
              </a:rPr>
              <a:t>In other words, they are the same particle with respect to the strong interaction (same “strong </a:t>
            </a:r>
            <a:r>
              <a:rPr lang="en-US" sz="2000" b="1" dirty="0" err="1" smtClean="0">
                <a:latin typeface="Times"/>
              </a:rPr>
              <a:t>isospin</a:t>
            </a:r>
            <a:r>
              <a:rPr lang="en-US" sz="2000" b="1" dirty="0" smtClean="0">
                <a:latin typeface="Times"/>
              </a:rPr>
              <a:t>” I) but with a different third component of strong </a:t>
            </a:r>
            <a:r>
              <a:rPr lang="en-US" sz="2000" b="1" dirty="0" err="1" smtClean="0">
                <a:latin typeface="Times"/>
              </a:rPr>
              <a:t>isospin</a:t>
            </a:r>
            <a:r>
              <a:rPr lang="en-US" sz="2000" b="1" dirty="0" smtClean="0">
                <a:latin typeface="Times"/>
              </a:rPr>
              <a:t> (I</a:t>
            </a:r>
            <a:r>
              <a:rPr lang="en-US" sz="2000" b="1" baseline="-25000" dirty="0" smtClean="0">
                <a:latin typeface="Times"/>
              </a:rPr>
              <a:t>3</a:t>
            </a:r>
            <a:r>
              <a:rPr lang="en-US" sz="2000" b="1" dirty="0" smtClean="0">
                <a:latin typeface="Times"/>
              </a:rPr>
              <a:t>).</a:t>
            </a:r>
            <a:endParaRPr lang="en-US" b="1" dirty="0" smtClean="0">
              <a:latin typeface="Times"/>
            </a:endParaRPr>
          </a:p>
        </p:txBody>
      </p:sp>
      <p:pic>
        <p:nvPicPr>
          <p:cNvPr id="15" name="Picture 14"/>
          <p:cNvPicPr>
            <a:picLocks noChangeAspect="1"/>
          </p:cNvPicPr>
          <p:nvPr/>
        </p:nvPicPr>
        <p:blipFill>
          <a:blip r:embed="rId3"/>
          <a:stretch>
            <a:fillRect/>
          </a:stretch>
        </p:blipFill>
        <p:spPr>
          <a:xfrm>
            <a:off x="4318000" y="3486150"/>
            <a:ext cx="1778000" cy="419100"/>
          </a:xfrm>
          <a:prstGeom prst="rect">
            <a:avLst/>
          </a:prstGeom>
        </p:spPr>
      </p:pic>
      <p:pic>
        <p:nvPicPr>
          <p:cNvPr id="16" name="Picture 15"/>
          <p:cNvPicPr>
            <a:picLocks noChangeAspect="1"/>
          </p:cNvPicPr>
          <p:nvPr/>
        </p:nvPicPr>
        <p:blipFill>
          <a:blip r:embed="rId4"/>
          <a:stretch>
            <a:fillRect/>
          </a:stretch>
        </p:blipFill>
        <p:spPr>
          <a:xfrm>
            <a:off x="7137400" y="3498850"/>
            <a:ext cx="1701800" cy="393700"/>
          </a:xfrm>
          <a:prstGeom prst="rect">
            <a:avLst/>
          </a:prstGeom>
        </p:spPr>
      </p:pic>
      <p:sp>
        <p:nvSpPr>
          <p:cNvPr id="17" name="Rectangle 16"/>
          <p:cNvSpPr/>
          <p:nvPr/>
        </p:nvSpPr>
        <p:spPr>
          <a:xfrm>
            <a:off x="990600" y="4628109"/>
            <a:ext cx="8229600" cy="1631216"/>
          </a:xfrm>
          <a:prstGeom prst="rect">
            <a:avLst/>
          </a:prstGeom>
        </p:spPr>
        <p:txBody>
          <a:bodyPr wrap="square">
            <a:spAutoFit/>
          </a:bodyPr>
          <a:lstStyle/>
          <a:p>
            <a:pPr algn="just"/>
            <a:r>
              <a:rPr lang="en-US" sz="2000" b="1" dirty="0" smtClean="0">
                <a:latin typeface="Times"/>
              </a:rPr>
              <a:t>Going to quarks, </a:t>
            </a:r>
            <a:r>
              <a:rPr lang="en-US" sz="2000" b="1" dirty="0" err="1" smtClean="0">
                <a:latin typeface="Times"/>
              </a:rPr>
              <a:t>isopin</a:t>
            </a:r>
            <a:r>
              <a:rPr lang="en-US" sz="2000" b="1" dirty="0" smtClean="0">
                <a:latin typeface="Times"/>
              </a:rPr>
              <a:t> is a quantum number that distinguishes flavor. Each of the 3 lighter quarks has a different orientation of I</a:t>
            </a:r>
            <a:r>
              <a:rPr lang="en-US" sz="2000" b="1" baseline="-25000" dirty="0" smtClean="0">
                <a:latin typeface="Times"/>
              </a:rPr>
              <a:t>3</a:t>
            </a:r>
            <a:r>
              <a:rPr lang="en-US" sz="2000" b="1" dirty="0" smtClean="0">
                <a:latin typeface="Times"/>
              </a:rPr>
              <a:t>: </a:t>
            </a:r>
          </a:p>
          <a:p>
            <a:pPr algn="just"/>
            <a:r>
              <a:rPr lang="en-US" sz="2000" b="1" dirty="0" smtClean="0">
                <a:latin typeface="Times"/>
              </a:rPr>
              <a:t>I</a:t>
            </a:r>
            <a:r>
              <a:rPr lang="en-US" sz="2000" b="1" baseline="-25000" dirty="0" smtClean="0">
                <a:latin typeface="Times"/>
              </a:rPr>
              <a:t>3</a:t>
            </a:r>
            <a:r>
              <a:rPr lang="en-US" sz="2000" b="1" dirty="0" smtClean="0">
                <a:latin typeface="Times"/>
              </a:rPr>
              <a:t>(u) = ½, I</a:t>
            </a:r>
            <a:r>
              <a:rPr lang="en-US" sz="2000" b="1" baseline="-25000" dirty="0" smtClean="0">
                <a:latin typeface="Times"/>
              </a:rPr>
              <a:t>3</a:t>
            </a:r>
            <a:r>
              <a:rPr lang="en-US" sz="2000" b="1" dirty="0" smtClean="0">
                <a:latin typeface="Times"/>
              </a:rPr>
              <a:t>(d) = -½, I</a:t>
            </a:r>
            <a:r>
              <a:rPr lang="en-US" sz="2000" b="1" baseline="-25000" dirty="0" smtClean="0">
                <a:latin typeface="Times"/>
              </a:rPr>
              <a:t>3</a:t>
            </a:r>
            <a:r>
              <a:rPr lang="en-US" sz="2000" b="1" dirty="0" smtClean="0">
                <a:latin typeface="Times"/>
              </a:rPr>
              <a:t>(s) = 0</a:t>
            </a:r>
          </a:p>
          <a:p>
            <a:pPr algn="just"/>
            <a:endParaRPr lang="en-US" sz="2000" b="1" dirty="0" smtClean="0">
              <a:latin typeface="Times"/>
            </a:endParaRPr>
          </a:p>
          <a:p>
            <a:pPr algn="just"/>
            <a:r>
              <a:rPr lang="en-US" sz="2000" b="1" dirty="0" smtClean="0">
                <a:latin typeface="Times"/>
              </a:rPr>
              <a:t>Many particle properties can be related to specific symmetries.</a:t>
            </a:r>
          </a:p>
        </p:txBody>
      </p:sp>
      <p:pic>
        <p:nvPicPr>
          <p:cNvPr id="19" name="Picture 18"/>
          <p:cNvPicPr>
            <a:picLocks noChangeAspect="1"/>
          </p:cNvPicPr>
          <p:nvPr/>
        </p:nvPicPr>
        <p:blipFill>
          <a:blip r:embed="rId5"/>
          <a:stretch>
            <a:fillRect/>
          </a:stretch>
        </p:blipFill>
        <p:spPr>
          <a:xfrm>
            <a:off x="2051050" y="3987800"/>
            <a:ext cx="6057900" cy="406400"/>
          </a:xfrm>
          <a:prstGeom prst="rect">
            <a:avLst/>
          </a:prstGeom>
        </p:spPr>
      </p:pic>
      <p:sp>
        <p:nvSpPr>
          <p:cNvPr id="20" name="Slide Number Placeholder 19"/>
          <p:cNvSpPr>
            <a:spLocks noGrp="1"/>
          </p:cNvSpPr>
          <p:nvPr>
            <p:ph type="sldNum" sz="quarter" idx="12"/>
          </p:nvPr>
        </p:nvSpPr>
        <p:spPr/>
        <p:txBody>
          <a:bodyPr/>
          <a:lstStyle/>
          <a:p>
            <a:fld id="{3C488B3C-A177-424A-82BD-65A18B8394C2}" type="slidenum">
              <a:rPr lang="en-US" smtClean="0"/>
              <a:pPr/>
              <a:t>9</a:t>
            </a:fld>
            <a:endParaRPr lang="en-US"/>
          </a:p>
        </p:txBody>
      </p:sp>
      <p:pic>
        <p:nvPicPr>
          <p:cNvPr id="10" name="Picture 9"/>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4660900" y="1943100"/>
            <a:ext cx="863036" cy="882650"/>
          </a:xfrm>
          <a:prstGeom prst="rect">
            <a:avLst/>
          </a:prstGeom>
          <a:solidFill>
            <a:srgbClr val="FFFDCB"/>
          </a:solid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027112" y="312738"/>
            <a:ext cx="7875587" cy="584776"/>
          </a:xfrm>
          <a:prstGeom prst="rect">
            <a:avLst/>
          </a:prstGeom>
          <a:solidFill>
            <a:srgbClr val="000080"/>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Hadrons: Mesons and Baryons</a:t>
            </a:r>
            <a:endParaRPr lang="en-GB" sz="3200" b="1" i="1" dirty="0">
              <a:solidFill>
                <a:schemeClr val="bg1"/>
              </a:solidFill>
              <a:latin typeface="Helvetica" pitchFamily="-109" charset="0"/>
            </a:endParaRPr>
          </a:p>
        </p:txBody>
      </p:sp>
      <p:sp>
        <p:nvSpPr>
          <p:cNvPr id="5" name="Rectangle 4"/>
          <p:cNvSpPr/>
          <p:nvPr/>
        </p:nvSpPr>
        <p:spPr>
          <a:xfrm>
            <a:off x="1295400" y="1199109"/>
            <a:ext cx="7454900" cy="400110"/>
          </a:xfrm>
          <a:prstGeom prst="rect">
            <a:avLst/>
          </a:prstGeom>
        </p:spPr>
        <p:txBody>
          <a:bodyPr wrap="square">
            <a:spAutoFit/>
          </a:bodyPr>
          <a:lstStyle/>
          <a:p>
            <a:pPr algn="just"/>
            <a:r>
              <a:rPr lang="en-US" sz="2000" b="1" dirty="0" smtClean="0">
                <a:latin typeface="Times"/>
              </a:rPr>
              <a:t>Examples: Meson </a:t>
            </a:r>
            <a:r>
              <a:rPr lang="en-US" sz="2000" b="1" dirty="0" err="1" smtClean="0">
                <a:latin typeface="Times"/>
              </a:rPr>
              <a:t>nonet</a:t>
            </a:r>
            <a:r>
              <a:rPr lang="en-US" sz="2000" b="1" dirty="0" smtClean="0">
                <a:latin typeface="Times"/>
              </a:rPr>
              <a:t> (octet plus singlet) and baryon </a:t>
            </a:r>
            <a:r>
              <a:rPr lang="en-US" sz="2000" b="1" dirty="0" err="1" smtClean="0">
                <a:latin typeface="Times"/>
              </a:rPr>
              <a:t>decuplet</a:t>
            </a:r>
            <a:r>
              <a:rPr lang="en-US" sz="2000" b="1" dirty="0" smtClean="0">
                <a:latin typeface="Times"/>
              </a:rPr>
              <a:t>.</a:t>
            </a:r>
            <a:endParaRPr lang="en-US" b="1" dirty="0" smtClean="0">
              <a:latin typeface="Times"/>
            </a:endParaRPr>
          </a:p>
        </p:txBody>
      </p:sp>
      <p:pic>
        <p:nvPicPr>
          <p:cNvPr id="57" name="Picture 56"/>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162050" y="4889500"/>
            <a:ext cx="2714624" cy="1206500"/>
          </a:xfrm>
          <a:prstGeom prst="rect">
            <a:avLst/>
          </a:prstGeom>
          <a:solidFill>
            <a:srgbClr val="CCFFCC"/>
          </a:solidFill>
        </p:spPr>
      </p:pic>
      <p:pic>
        <p:nvPicPr>
          <p:cNvPr id="10" name="Picture 9"/>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3442913" y="4178300"/>
            <a:ext cx="1891088" cy="374649"/>
          </a:xfrm>
          <a:prstGeom prst="rect">
            <a:avLst/>
          </a:prstGeom>
          <a:solidFill>
            <a:schemeClr val="accent6">
              <a:lumMod val="20000"/>
              <a:lumOff val="80000"/>
            </a:schemeClr>
          </a:solidFill>
        </p:spPr>
      </p:pic>
      <p:sp>
        <p:nvSpPr>
          <p:cNvPr id="11" name="Rectangle 40"/>
          <p:cNvSpPr>
            <a:spLocks noChangeArrowheads="1"/>
          </p:cNvSpPr>
          <p:nvPr/>
        </p:nvSpPr>
        <p:spPr bwMode="auto">
          <a:xfrm>
            <a:off x="4089400" y="4895671"/>
            <a:ext cx="2425700" cy="1200329"/>
          </a:xfrm>
          <a:prstGeom prst="rect">
            <a:avLst/>
          </a:prstGeom>
          <a:solidFill>
            <a:schemeClr val="accent2">
              <a:lumMod val="40000"/>
              <a:lumOff val="60000"/>
            </a:schemeClr>
          </a:solidFill>
          <a:ln w="9525">
            <a:noFill/>
            <a:miter lim="800000"/>
            <a:headEnd/>
            <a:tailEnd/>
          </a:ln>
          <a:effectLst/>
        </p:spPr>
        <p:txBody>
          <a:bodyPr wrap="square">
            <a:prstTxWarp prst="textNoShape">
              <a:avLst/>
            </a:prstTxWarp>
            <a:spAutoFit/>
          </a:bodyPr>
          <a:lstStyle/>
          <a:p>
            <a:r>
              <a:rPr lang="en-GB" sz="1800" b="1" dirty="0">
                <a:solidFill>
                  <a:srgbClr val="000000"/>
                </a:solidFill>
                <a:latin typeface="Times"/>
              </a:rPr>
              <a:t>Quarks:</a:t>
            </a:r>
            <a:r>
              <a:rPr lang="en-GB" sz="1800" b="1" dirty="0" smtClean="0">
                <a:solidFill>
                  <a:srgbClr val="000000"/>
                </a:solidFill>
                <a:latin typeface="Times"/>
              </a:rPr>
              <a:t> spin </a:t>
            </a:r>
            <a:r>
              <a:rPr lang="en-GB" sz="1800" b="1" dirty="0">
                <a:solidFill>
                  <a:srgbClr val="000000"/>
                </a:solidFill>
                <a:latin typeface="Times"/>
              </a:rPr>
              <a:t>1/2!</a:t>
            </a:r>
          </a:p>
          <a:p>
            <a:r>
              <a:rPr lang="en-GB" sz="1800" b="1" dirty="0" smtClean="0">
                <a:solidFill>
                  <a:srgbClr val="000000"/>
                </a:solidFill>
                <a:latin typeface="Times"/>
              </a:rPr>
              <a:t>Pauli principle</a:t>
            </a:r>
          </a:p>
          <a:p>
            <a:r>
              <a:rPr lang="en-GB" sz="1800" b="1" dirty="0">
                <a:solidFill>
                  <a:srgbClr val="000000"/>
                </a:solidFill>
                <a:latin typeface="Times"/>
              </a:rPr>
              <a:t>-&gt; </a:t>
            </a:r>
            <a:r>
              <a:rPr lang="en-GB" sz="1800" b="1" dirty="0">
                <a:solidFill>
                  <a:srgbClr val="FF0000"/>
                </a:solidFill>
                <a:latin typeface="Times"/>
              </a:rPr>
              <a:t>C</a:t>
            </a:r>
            <a:r>
              <a:rPr lang="en-GB" sz="1800" b="1" dirty="0">
                <a:solidFill>
                  <a:srgbClr val="00CC00"/>
                </a:solidFill>
                <a:latin typeface="Times"/>
              </a:rPr>
              <a:t>O</a:t>
            </a:r>
            <a:r>
              <a:rPr lang="en-GB" sz="1800" b="1" dirty="0">
                <a:solidFill>
                  <a:schemeClr val="accent2"/>
                </a:solidFill>
                <a:latin typeface="Times"/>
              </a:rPr>
              <a:t>L</a:t>
            </a:r>
            <a:r>
              <a:rPr lang="en-GB" sz="1800" b="1" dirty="0">
                <a:solidFill>
                  <a:srgbClr val="00CC00"/>
                </a:solidFill>
                <a:latin typeface="Times"/>
              </a:rPr>
              <a:t>O</a:t>
            </a:r>
            <a:r>
              <a:rPr lang="en-GB" sz="1800" b="1" dirty="0">
                <a:solidFill>
                  <a:srgbClr val="FF0000"/>
                </a:solidFill>
                <a:latin typeface="Times"/>
              </a:rPr>
              <a:t>R</a:t>
            </a:r>
            <a:endParaRPr lang="en-GB" sz="1800" b="1" dirty="0">
              <a:solidFill>
                <a:srgbClr val="000000"/>
              </a:solidFill>
              <a:latin typeface="Times"/>
            </a:endParaRPr>
          </a:p>
          <a:p>
            <a:r>
              <a:rPr lang="en-GB" sz="1800" dirty="0">
                <a:solidFill>
                  <a:srgbClr val="000000"/>
                </a:solidFill>
                <a:latin typeface="Times"/>
              </a:rPr>
              <a:t>(O.W. </a:t>
            </a:r>
            <a:r>
              <a:rPr lang="en-GB" sz="1800" dirty="0" smtClean="0">
                <a:solidFill>
                  <a:srgbClr val="000000"/>
                </a:solidFill>
                <a:latin typeface="Times"/>
              </a:rPr>
              <a:t>Greenberg et al.)</a:t>
            </a:r>
            <a:endParaRPr lang="en-GB" sz="1800" dirty="0">
              <a:solidFill>
                <a:srgbClr val="000000"/>
              </a:solidFill>
              <a:latin typeface="Times"/>
            </a:endParaRPr>
          </a:p>
        </p:txBody>
      </p:sp>
      <p:sp>
        <p:nvSpPr>
          <p:cNvPr id="9" name="Rectangle 8"/>
          <p:cNvSpPr/>
          <p:nvPr/>
        </p:nvSpPr>
        <p:spPr>
          <a:xfrm>
            <a:off x="7514650" y="5115868"/>
            <a:ext cx="2075792" cy="1015663"/>
          </a:xfrm>
          <a:prstGeom prst="rect">
            <a:avLst/>
          </a:prstGeom>
        </p:spPr>
        <p:txBody>
          <a:bodyPr wrap="none">
            <a:spAutoFit/>
          </a:bodyPr>
          <a:lstStyle/>
          <a:p>
            <a:r>
              <a:rPr lang="en-US" sz="2000" b="1" dirty="0" smtClean="0">
                <a:latin typeface="Times"/>
              </a:rPr>
              <a:t>I</a:t>
            </a:r>
            <a:r>
              <a:rPr lang="en-US" sz="2000" b="1" baseline="-25000" dirty="0" smtClean="0">
                <a:latin typeface="Times"/>
              </a:rPr>
              <a:t>3</a:t>
            </a:r>
            <a:r>
              <a:rPr lang="en-US" sz="2000" b="1" dirty="0" smtClean="0">
                <a:latin typeface="Times"/>
              </a:rPr>
              <a:t>: Strong </a:t>
            </a:r>
            <a:r>
              <a:rPr lang="en-US" sz="2000" b="1" dirty="0" err="1" smtClean="0">
                <a:latin typeface="Times"/>
              </a:rPr>
              <a:t>isospin</a:t>
            </a:r>
            <a:r>
              <a:rPr lang="en-US" sz="2000" b="1" dirty="0" smtClean="0">
                <a:latin typeface="Times"/>
              </a:rPr>
              <a:t> </a:t>
            </a:r>
          </a:p>
          <a:p>
            <a:r>
              <a:rPr lang="en-US" sz="2000" b="1" dirty="0" smtClean="0">
                <a:latin typeface="Times"/>
              </a:rPr>
              <a:t>(3</a:t>
            </a:r>
            <a:r>
              <a:rPr lang="en-US" sz="2000" b="1" baseline="30000" dirty="0" smtClean="0">
                <a:latin typeface="Times"/>
              </a:rPr>
              <a:t>rd</a:t>
            </a:r>
            <a:r>
              <a:rPr lang="en-US" sz="2000" b="1" dirty="0" smtClean="0">
                <a:latin typeface="Times"/>
              </a:rPr>
              <a:t> component),</a:t>
            </a:r>
          </a:p>
          <a:p>
            <a:r>
              <a:rPr lang="en-US" sz="2000" b="1" dirty="0" smtClean="0">
                <a:latin typeface="Times"/>
              </a:rPr>
              <a:t>S: Strangeness</a:t>
            </a:r>
            <a:endParaRPr lang="en-US" sz="2000" dirty="0"/>
          </a:p>
        </p:txBody>
      </p:sp>
      <p:sp>
        <p:nvSpPr>
          <p:cNvPr id="12" name="Slide Number Placeholder 11"/>
          <p:cNvSpPr>
            <a:spLocks noGrp="1"/>
          </p:cNvSpPr>
          <p:nvPr>
            <p:ph type="sldNum" sz="quarter" idx="12"/>
          </p:nvPr>
        </p:nvSpPr>
        <p:spPr/>
        <p:txBody>
          <a:bodyPr/>
          <a:lstStyle/>
          <a:p>
            <a:fld id="{3C488B3C-A177-424A-82BD-65A18B8394C2}" type="slidenum">
              <a:rPr lang="en-US" smtClean="0"/>
              <a:pPr/>
              <a:t>10</a:t>
            </a:fld>
            <a:endParaRPr lang="en-US"/>
          </a:p>
        </p:txBody>
      </p:sp>
      <p:grpSp>
        <p:nvGrpSpPr>
          <p:cNvPr id="17" name="Group 16"/>
          <p:cNvGrpSpPr/>
          <p:nvPr/>
        </p:nvGrpSpPr>
        <p:grpSpPr>
          <a:xfrm>
            <a:off x="393700" y="1257300"/>
            <a:ext cx="4103077" cy="3333750"/>
            <a:chOff x="393700" y="1257300"/>
            <a:chExt cx="4103077" cy="3333750"/>
          </a:xfrm>
        </p:grpSpPr>
        <p:pic>
          <p:nvPicPr>
            <p:cNvPr id="18" name="Picture 17" descr="400px-Meson-octet-small.svg.png"/>
            <p:cNvPicPr>
              <a:picLocks noChangeAspect="1"/>
            </p:cNvPicPr>
            <p:nvPr/>
          </p:nvPicPr>
          <p:blipFill>
            <a:blip r:embed="rId7"/>
            <a:stretch>
              <a:fillRect/>
            </a:stretch>
          </p:blipFill>
          <p:spPr>
            <a:xfrm>
              <a:off x="393700" y="1257300"/>
              <a:ext cx="4103077" cy="3333750"/>
            </a:xfrm>
            <a:prstGeom prst="rect">
              <a:avLst/>
            </a:prstGeom>
          </p:spPr>
        </p:pic>
        <p:sp>
          <p:nvSpPr>
            <p:cNvPr id="19" name="Rectangle 18"/>
            <p:cNvSpPr/>
            <p:nvPr/>
          </p:nvSpPr>
          <p:spPr>
            <a:xfrm>
              <a:off x="1850321" y="4049068"/>
              <a:ext cx="287158" cy="461665"/>
            </a:xfrm>
            <a:prstGeom prst="rect">
              <a:avLst/>
            </a:prstGeom>
          </p:spPr>
          <p:txBody>
            <a:bodyPr wrap="none">
              <a:spAutoFit/>
            </a:bodyPr>
            <a:lstStyle/>
            <a:p>
              <a:r>
                <a:rPr lang="en-US" b="1" dirty="0" smtClean="0">
                  <a:latin typeface="Times"/>
                </a:rPr>
                <a:t>-</a:t>
              </a:r>
              <a:endParaRPr lang="en-US" dirty="0"/>
            </a:p>
          </p:txBody>
        </p:sp>
      </p:grpSp>
      <p:grpSp>
        <p:nvGrpSpPr>
          <p:cNvPr id="20" name="Group 19"/>
          <p:cNvGrpSpPr/>
          <p:nvPr/>
        </p:nvGrpSpPr>
        <p:grpSpPr>
          <a:xfrm>
            <a:off x="4868545" y="1409700"/>
            <a:ext cx="4539171" cy="4040833"/>
            <a:chOff x="4868545" y="1409700"/>
            <a:chExt cx="4539171" cy="4040833"/>
          </a:xfrm>
        </p:grpSpPr>
        <p:pic>
          <p:nvPicPr>
            <p:cNvPr id="21" name="Picture 20" descr="677px-Baryon-decuplet.svg.png"/>
            <p:cNvPicPr>
              <a:picLocks noChangeAspect="1"/>
            </p:cNvPicPr>
            <p:nvPr/>
          </p:nvPicPr>
          <p:blipFill>
            <a:blip r:embed="rId8"/>
            <a:stretch>
              <a:fillRect/>
            </a:stretch>
          </p:blipFill>
          <p:spPr>
            <a:xfrm>
              <a:off x="4868545" y="1409700"/>
              <a:ext cx="4539171" cy="4022899"/>
            </a:xfrm>
            <a:prstGeom prst="rect">
              <a:avLst/>
            </a:prstGeom>
          </p:spPr>
        </p:pic>
        <p:sp>
          <p:nvSpPr>
            <p:cNvPr id="22" name="Rectangle 21"/>
            <p:cNvSpPr/>
            <p:nvPr/>
          </p:nvSpPr>
          <p:spPr>
            <a:xfrm>
              <a:off x="6523921" y="4988868"/>
              <a:ext cx="287158" cy="461665"/>
            </a:xfrm>
            <a:prstGeom prst="rect">
              <a:avLst/>
            </a:prstGeom>
          </p:spPr>
          <p:txBody>
            <a:bodyPr wrap="none">
              <a:spAutoFit/>
            </a:bodyPr>
            <a:lstStyle/>
            <a:p>
              <a:r>
                <a:rPr lang="en-US" b="1" dirty="0" smtClean="0">
                  <a:latin typeface="Times"/>
                </a:rPr>
                <a:t>-</a:t>
              </a:r>
              <a:endParaRPr lang="en-US" dirty="0"/>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027112" y="312738"/>
            <a:ext cx="7875587" cy="584776"/>
          </a:xfrm>
          <a:prstGeom prst="rect">
            <a:avLst/>
          </a:prstGeom>
          <a:solidFill>
            <a:srgbClr val="000080"/>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Interactions</a:t>
            </a:r>
            <a:endParaRPr lang="en-GB" sz="3200" b="1" i="1" dirty="0">
              <a:solidFill>
                <a:schemeClr val="bg1"/>
              </a:solidFill>
              <a:latin typeface="Helvetica" pitchFamily="-109" charset="0"/>
            </a:endParaRPr>
          </a:p>
        </p:txBody>
      </p:sp>
      <p:sp>
        <p:nvSpPr>
          <p:cNvPr id="5" name="Rectangle 4"/>
          <p:cNvSpPr/>
          <p:nvPr/>
        </p:nvSpPr>
        <p:spPr>
          <a:xfrm>
            <a:off x="990600" y="4386809"/>
            <a:ext cx="8026400" cy="1938992"/>
          </a:xfrm>
          <a:prstGeom prst="rect">
            <a:avLst/>
          </a:prstGeom>
        </p:spPr>
        <p:txBody>
          <a:bodyPr wrap="square">
            <a:spAutoFit/>
          </a:bodyPr>
          <a:lstStyle/>
          <a:p>
            <a:pPr algn="just"/>
            <a:r>
              <a:rPr lang="en-US" sz="2000" b="1" dirty="0" smtClean="0">
                <a:latin typeface="Times"/>
              </a:rPr>
              <a:t>Neutrinos have only weak interactions, charged leptons experience weak and electromagnetic interactions, quarks have strong, weak and electromagnetic interactions.</a:t>
            </a:r>
          </a:p>
          <a:p>
            <a:pPr algn="just"/>
            <a:r>
              <a:rPr lang="en-US" sz="2000" b="1" dirty="0" smtClean="0">
                <a:latin typeface="Times"/>
              </a:rPr>
              <a:t>In the classical Standard Model, neutrinos are </a:t>
            </a:r>
            <a:r>
              <a:rPr lang="en-US" sz="2000" b="1" dirty="0" err="1" smtClean="0">
                <a:latin typeface="Times"/>
              </a:rPr>
              <a:t>massless</a:t>
            </a:r>
            <a:r>
              <a:rPr lang="en-US" sz="2000" b="1" dirty="0" smtClean="0">
                <a:latin typeface="Times"/>
              </a:rPr>
              <a:t>. </a:t>
            </a:r>
          </a:p>
          <a:p>
            <a:pPr algn="just"/>
            <a:r>
              <a:rPr lang="en-US" sz="2000" b="1" dirty="0" smtClean="0">
                <a:latin typeface="Times"/>
              </a:rPr>
              <a:t>Fermions come in left-handed weak </a:t>
            </a:r>
            <a:r>
              <a:rPr lang="en-US" sz="2000" b="1" dirty="0" err="1" smtClean="0">
                <a:latin typeface="Times"/>
              </a:rPr>
              <a:t>isospin</a:t>
            </a:r>
            <a:r>
              <a:rPr lang="en-US" sz="2000" b="1" dirty="0" smtClean="0">
                <a:latin typeface="Times"/>
              </a:rPr>
              <a:t> doublets and right-handed </a:t>
            </a:r>
            <a:r>
              <a:rPr lang="en-US" sz="2000" b="1" dirty="0" err="1" smtClean="0">
                <a:latin typeface="Times"/>
              </a:rPr>
              <a:t>singlets</a:t>
            </a:r>
            <a:r>
              <a:rPr lang="en-US" sz="2000" b="1" dirty="0" smtClean="0">
                <a:latin typeface="Times"/>
              </a:rPr>
              <a:t>, quarks come in color triplets.</a:t>
            </a:r>
          </a:p>
        </p:txBody>
      </p:sp>
      <p:sp>
        <p:nvSpPr>
          <p:cNvPr id="20" name="Slide Number Placeholder 19"/>
          <p:cNvSpPr>
            <a:spLocks noGrp="1"/>
          </p:cNvSpPr>
          <p:nvPr>
            <p:ph type="sldNum" sz="quarter" idx="12"/>
          </p:nvPr>
        </p:nvSpPr>
        <p:spPr/>
        <p:txBody>
          <a:bodyPr/>
          <a:lstStyle/>
          <a:p>
            <a:fld id="{3C488B3C-A177-424A-82BD-65A18B8394C2}" type="slidenum">
              <a:rPr lang="en-US" smtClean="0"/>
              <a:pPr/>
              <a:t>11</a:t>
            </a:fld>
            <a:endParaRPr lang="en-US"/>
          </a:p>
        </p:txBody>
      </p:sp>
      <p:graphicFrame>
        <p:nvGraphicFramePr>
          <p:cNvPr id="10" name="Table 9"/>
          <p:cNvGraphicFramePr>
            <a:graphicFrameLocks noGrp="1"/>
          </p:cNvGraphicFramePr>
          <p:nvPr/>
        </p:nvGraphicFramePr>
        <p:xfrm>
          <a:off x="965200" y="1320800"/>
          <a:ext cx="7988300" cy="2684780"/>
        </p:xfrm>
        <a:graphic>
          <a:graphicData uri="http://schemas.openxmlformats.org/drawingml/2006/table">
            <a:tbl>
              <a:tblPr firstRow="1" bandRow="1">
                <a:tableStyleId>{5C22544A-7EE6-4342-B048-85BDC9FD1C3A}</a:tableStyleId>
              </a:tblPr>
              <a:tblGrid>
                <a:gridCol w="2259330"/>
                <a:gridCol w="1506220"/>
                <a:gridCol w="1403350"/>
                <a:gridCol w="2819400"/>
              </a:tblGrid>
              <a:tr h="264000">
                <a:tc>
                  <a:txBody>
                    <a:bodyPr/>
                    <a:lstStyle/>
                    <a:p>
                      <a:pPr algn="ctr"/>
                      <a:r>
                        <a:rPr lang="en-US" dirty="0" smtClean="0"/>
                        <a:t>Interaction</a:t>
                      </a:r>
                      <a:endParaRPr lang="en-US" dirty="0"/>
                    </a:p>
                  </a:txBody>
                  <a:tcPr/>
                </a:tc>
                <a:tc>
                  <a:txBody>
                    <a:bodyPr/>
                    <a:lstStyle/>
                    <a:p>
                      <a:pPr algn="ctr"/>
                      <a:r>
                        <a:rPr lang="en-US" dirty="0" smtClean="0"/>
                        <a:t>Mediator</a:t>
                      </a:r>
                      <a:endParaRPr lang="en-US" dirty="0"/>
                    </a:p>
                  </a:txBody>
                  <a:tcPr/>
                </a:tc>
                <a:tc>
                  <a:txBody>
                    <a:bodyPr/>
                    <a:lstStyle/>
                    <a:p>
                      <a:pPr algn="ctr"/>
                      <a:r>
                        <a:rPr lang="en-US" dirty="0" smtClean="0"/>
                        <a:t>Mass</a:t>
                      </a:r>
                      <a:endParaRPr lang="en-US" dirty="0"/>
                    </a:p>
                  </a:txBody>
                  <a:tcPr/>
                </a:tc>
                <a:tc>
                  <a:txBody>
                    <a:bodyPr/>
                    <a:lstStyle/>
                    <a:p>
                      <a:pPr algn="ctr"/>
                      <a:r>
                        <a:rPr lang="en-US" dirty="0" smtClean="0"/>
                        <a:t>Acts on</a:t>
                      </a:r>
                      <a:endParaRPr lang="en-US" dirty="0"/>
                    </a:p>
                  </a:txBody>
                  <a:tcPr/>
                </a:tc>
              </a:tr>
              <a:tr h="662027">
                <a:tc>
                  <a:txBody>
                    <a:bodyPr/>
                    <a:lstStyle/>
                    <a:p>
                      <a:pPr algn="ctr"/>
                      <a:r>
                        <a:rPr lang="en-US" dirty="0" smtClean="0"/>
                        <a:t>Electromagnetic</a:t>
                      </a:r>
                      <a:endParaRPr lang="en-US" dirty="0"/>
                    </a:p>
                  </a:txBody>
                  <a:tcPr/>
                </a:tc>
                <a:tc>
                  <a:txBody>
                    <a:bodyPr/>
                    <a:lstStyle/>
                    <a:p>
                      <a:pPr algn="ctr"/>
                      <a:r>
                        <a:rPr lang="en-US" sz="1800" dirty="0" err="1" smtClean="0">
                          <a:latin typeface="Symbol"/>
                        </a:rPr>
                        <a:t>g</a:t>
                      </a:r>
                      <a:endParaRPr lang="en-US" sz="1800" dirty="0" smtClean="0">
                        <a:latin typeface="Symbol"/>
                      </a:endParaRPr>
                    </a:p>
                    <a:p>
                      <a:pPr algn="ctr"/>
                      <a:r>
                        <a:rPr lang="en-US" dirty="0" smtClean="0"/>
                        <a:t>Photon</a:t>
                      </a:r>
                      <a:endParaRPr lang="en-US" sz="1800" dirty="0">
                        <a:latin typeface="Symbol"/>
                      </a:endParaRPr>
                    </a:p>
                  </a:txBody>
                  <a:tcPr/>
                </a:tc>
                <a:tc>
                  <a:txBody>
                    <a:bodyPr/>
                    <a:lstStyle/>
                    <a:p>
                      <a:pPr algn="ctr"/>
                      <a:r>
                        <a:rPr lang="en-US" dirty="0" smtClean="0"/>
                        <a:t>0</a:t>
                      </a:r>
                      <a:endParaRPr lang="en-US" dirty="0"/>
                    </a:p>
                  </a:txBody>
                  <a:tcPr/>
                </a:tc>
                <a:tc>
                  <a:txBody>
                    <a:bodyPr/>
                    <a:lstStyle/>
                    <a:p>
                      <a:pPr algn="ctr"/>
                      <a:r>
                        <a:rPr lang="en-US" dirty="0" smtClean="0"/>
                        <a:t>Particle</a:t>
                      </a:r>
                      <a:r>
                        <a:rPr lang="en-US" baseline="0" dirty="0" smtClean="0"/>
                        <a:t> with e</a:t>
                      </a:r>
                      <a:r>
                        <a:rPr lang="en-US" dirty="0" smtClean="0"/>
                        <a:t>lectric</a:t>
                      </a:r>
                      <a:r>
                        <a:rPr lang="en-US" baseline="0" dirty="0" smtClean="0"/>
                        <a:t> charge</a:t>
                      </a:r>
                      <a:endParaRPr lang="en-US" dirty="0"/>
                    </a:p>
                  </a:txBody>
                  <a:tcPr/>
                </a:tc>
              </a:tr>
              <a:tr h="1016913">
                <a:tc>
                  <a:txBody>
                    <a:bodyPr/>
                    <a:lstStyle/>
                    <a:p>
                      <a:pPr algn="ctr"/>
                      <a:endParaRPr lang="en-US" dirty="0" smtClean="0"/>
                    </a:p>
                    <a:p>
                      <a:pPr algn="ctr"/>
                      <a:r>
                        <a:rPr lang="en-US" dirty="0" smtClean="0"/>
                        <a:t>Weak</a:t>
                      </a:r>
                      <a:endParaRPr lang="en-US" dirty="0"/>
                    </a:p>
                  </a:txBody>
                  <a:tcPr/>
                </a:tc>
                <a:tc>
                  <a:txBody>
                    <a:bodyPr/>
                    <a:lstStyle/>
                    <a:p>
                      <a:pPr algn="ctr"/>
                      <a:r>
                        <a:rPr lang="en-US" dirty="0" smtClean="0"/>
                        <a:t>W</a:t>
                      </a:r>
                      <a:r>
                        <a:rPr lang="en-US" baseline="30000" dirty="0" smtClean="0"/>
                        <a:t>+</a:t>
                      </a:r>
                      <a:r>
                        <a:rPr lang="en-US" dirty="0" smtClean="0"/>
                        <a:t>, W</a:t>
                      </a:r>
                      <a:r>
                        <a:rPr lang="en-US" baseline="30000" dirty="0" smtClean="0"/>
                        <a:t>-</a:t>
                      </a:r>
                      <a:r>
                        <a:rPr lang="en-US" baseline="0" dirty="0" smtClean="0"/>
                        <a:t>, </a:t>
                      </a:r>
                      <a:r>
                        <a:rPr lang="en-US" dirty="0" smtClean="0"/>
                        <a:t>Z</a:t>
                      </a:r>
                      <a:r>
                        <a:rPr lang="en-US" baseline="30000" dirty="0" smtClean="0"/>
                        <a:t>0</a:t>
                      </a:r>
                    </a:p>
                    <a:p>
                      <a:pPr algn="ctr"/>
                      <a:r>
                        <a:rPr lang="en-US" dirty="0" smtClean="0"/>
                        <a:t>Intermediate</a:t>
                      </a:r>
                      <a:r>
                        <a:rPr lang="en-US" baseline="0" dirty="0" smtClean="0"/>
                        <a:t> vector bosons</a:t>
                      </a:r>
                      <a:endParaRPr lang="en-US" dirty="0"/>
                    </a:p>
                  </a:txBody>
                  <a:tcPr/>
                </a:tc>
                <a:tc>
                  <a:txBody>
                    <a:bodyPr/>
                    <a:lstStyle/>
                    <a:p>
                      <a:pPr algn="ctr"/>
                      <a:r>
                        <a:rPr lang="en-US" dirty="0" smtClean="0"/>
                        <a:t>80 </a:t>
                      </a:r>
                      <a:r>
                        <a:rPr lang="en-US" dirty="0" err="1" smtClean="0"/>
                        <a:t>GeV</a:t>
                      </a:r>
                      <a:endParaRPr lang="en-US" dirty="0" smtClean="0"/>
                    </a:p>
                    <a:p>
                      <a:pPr algn="ctr"/>
                      <a:r>
                        <a:rPr lang="en-US" dirty="0" smtClean="0"/>
                        <a:t>90 </a:t>
                      </a:r>
                      <a:r>
                        <a:rPr lang="en-US" dirty="0" err="1" smtClean="0"/>
                        <a:t>GeV</a:t>
                      </a:r>
                      <a:endParaRPr lang="en-US" dirty="0"/>
                    </a:p>
                  </a:txBody>
                  <a:tcPr/>
                </a:tc>
                <a:tc>
                  <a:txBody>
                    <a:bodyPr/>
                    <a:lstStyle/>
                    <a:p>
                      <a:pPr algn="ctr"/>
                      <a:r>
                        <a:rPr lang="en-US" dirty="0" smtClean="0"/>
                        <a:t>Left-handed</a:t>
                      </a:r>
                      <a:r>
                        <a:rPr lang="en-US" baseline="0" dirty="0" smtClean="0"/>
                        <a:t> particle or right-handed antiparticle with flavor</a:t>
                      </a:r>
                    </a:p>
                  </a:txBody>
                  <a:tcPr/>
                </a:tc>
              </a:tr>
              <a:tr h="383555">
                <a:tc>
                  <a:txBody>
                    <a:bodyPr/>
                    <a:lstStyle/>
                    <a:p>
                      <a:pPr algn="ctr"/>
                      <a:r>
                        <a:rPr lang="en-US" dirty="0" smtClean="0"/>
                        <a:t>Strong</a:t>
                      </a:r>
                      <a:endParaRPr lang="en-US" dirty="0"/>
                    </a:p>
                  </a:txBody>
                  <a:tcPr/>
                </a:tc>
                <a:tc>
                  <a:txBody>
                    <a:bodyPr/>
                    <a:lstStyle/>
                    <a:p>
                      <a:pPr algn="ctr"/>
                      <a:r>
                        <a:rPr lang="en-US" dirty="0" smtClean="0"/>
                        <a:t>g</a:t>
                      </a:r>
                      <a:r>
                        <a:rPr lang="en-US" baseline="-25000" dirty="0" smtClean="0"/>
                        <a:t>1</a:t>
                      </a:r>
                      <a:r>
                        <a:rPr lang="en-US" dirty="0" smtClean="0"/>
                        <a:t>, …, g</a:t>
                      </a:r>
                      <a:r>
                        <a:rPr lang="en-US" baseline="-25000" dirty="0" smtClean="0"/>
                        <a:t>8</a:t>
                      </a:r>
                    </a:p>
                    <a:p>
                      <a:pPr algn="ctr"/>
                      <a:r>
                        <a:rPr lang="en-US" baseline="0" dirty="0" smtClean="0"/>
                        <a:t>Gluons</a:t>
                      </a:r>
                      <a:endParaRPr lang="en-US" baseline="-25000" dirty="0"/>
                    </a:p>
                  </a:txBody>
                  <a:tcPr/>
                </a:tc>
                <a:tc>
                  <a:txBody>
                    <a:bodyPr/>
                    <a:lstStyle/>
                    <a:p>
                      <a:pPr algn="ctr"/>
                      <a:r>
                        <a:rPr lang="en-US" dirty="0" smtClean="0"/>
                        <a:t>0</a:t>
                      </a:r>
                      <a:endParaRPr lang="en-US" dirty="0"/>
                    </a:p>
                  </a:txBody>
                  <a:tcPr/>
                </a:tc>
                <a:tc>
                  <a:txBody>
                    <a:bodyPr/>
                    <a:lstStyle/>
                    <a:p>
                      <a:pPr algn="ctr"/>
                      <a:r>
                        <a:rPr lang="en-US" dirty="0" smtClean="0"/>
                        <a:t>Particle</a:t>
                      </a:r>
                      <a:r>
                        <a:rPr lang="en-US" baseline="0" dirty="0" smtClean="0"/>
                        <a:t> with color</a:t>
                      </a:r>
                      <a:endParaRPr lang="en-US" dirty="0"/>
                    </a:p>
                  </a:txBody>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Left-handed doublets, right-handed </a:t>
            </a:r>
            <a:r>
              <a:rPr lang="en-GB" sz="3200" b="1" i="1" dirty="0" err="1" smtClean="0">
                <a:solidFill>
                  <a:schemeClr val="bg1"/>
                </a:solidFill>
                <a:effectLst>
                  <a:outerShdw blurRad="38100" dist="38100" dir="2700000" algn="tl">
                    <a:srgbClr val="000000"/>
                  </a:outerShdw>
                </a:effectLst>
                <a:latin typeface="Helvetica" pitchFamily="-109" charset="0"/>
              </a:rPr>
              <a:t>singlets</a:t>
            </a:r>
            <a:r>
              <a:rPr lang="en-GB" sz="3200" b="1" i="1" dirty="0" smtClean="0">
                <a:solidFill>
                  <a:schemeClr val="bg1"/>
                </a:solidFill>
                <a:effectLst>
                  <a:outerShdw blurRad="38100" dist="38100" dir="2700000" algn="tl">
                    <a:srgbClr val="000000"/>
                  </a:outerShdw>
                </a:effectLst>
                <a:latin typeface="Helvetica" pitchFamily="-109" charset="0"/>
              </a:rPr>
              <a:t> </a:t>
            </a:r>
            <a:endParaRPr lang="en-GB" sz="3200" b="1" i="1" dirty="0">
              <a:solidFill>
                <a:schemeClr val="bg1"/>
              </a:solidFill>
              <a:latin typeface="Helvetica" pitchFamily="-109" charset="0"/>
            </a:endParaRPr>
          </a:p>
        </p:txBody>
      </p:sp>
      <p:sp>
        <p:nvSpPr>
          <p:cNvPr id="20" name="Slide Number Placeholder 19"/>
          <p:cNvSpPr>
            <a:spLocks noGrp="1"/>
          </p:cNvSpPr>
          <p:nvPr>
            <p:ph type="sldNum" sz="quarter" idx="12"/>
          </p:nvPr>
        </p:nvSpPr>
        <p:spPr/>
        <p:txBody>
          <a:bodyPr/>
          <a:lstStyle/>
          <a:p>
            <a:fld id="{3C488B3C-A177-424A-82BD-65A18B8394C2}" type="slidenum">
              <a:rPr lang="en-US" smtClean="0"/>
              <a:pPr/>
              <a:t>12</a:t>
            </a:fld>
            <a:endParaRPr lang="en-US"/>
          </a:p>
        </p:txBody>
      </p:sp>
      <p:sp>
        <p:nvSpPr>
          <p:cNvPr id="6" name="Rectangle 33"/>
          <p:cNvSpPr>
            <a:spLocks noChangeArrowheads="1"/>
          </p:cNvSpPr>
          <p:nvPr/>
        </p:nvSpPr>
        <p:spPr bwMode="auto">
          <a:xfrm>
            <a:off x="798513" y="974725"/>
            <a:ext cx="8545512" cy="7171194"/>
          </a:xfrm>
          <a:prstGeom prst="rect">
            <a:avLst/>
          </a:prstGeom>
          <a:noFill/>
          <a:ln w="9525">
            <a:noFill/>
            <a:miter lim="800000"/>
            <a:headEnd/>
            <a:tailEnd/>
          </a:ln>
          <a:effectLst/>
        </p:spPr>
        <p:txBody>
          <a:bodyPr>
            <a:prstTxWarp prst="textNoShape">
              <a:avLst/>
            </a:prstTxWarp>
            <a:spAutoFit/>
          </a:bodyPr>
          <a:lstStyle/>
          <a:p>
            <a:pPr algn="just">
              <a:buFont typeface="Symbol" charset="2"/>
              <a:buNone/>
            </a:pPr>
            <a:r>
              <a:rPr lang="en-GB" sz="2000" b="1" dirty="0" smtClean="0">
                <a:latin typeface="Times" charset="0"/>
              </a:rPr>
              <a:t>Left-handed </a:t>
            </a:r>
            <a:r>
              <a:rPr lang="en-GB" sz="2000" b="1" dirty="0" err="1" smtClean="0">
                <a:latin typeface="Times" charset="0"/>
              </a:rPr>
              <a:t>chiral</a:t>
            </a:r>
            <a:r>
              <a:rPr lang="en-GB" sz="2000" b="1" dirty="0" smtClean="0">
                <a:latin typeface="Times" charset="0"/>
              </a:rPr>
              <a:t> </a:t>
            </a:r>
            <a:r>
              <a:rPr lang="en-GB" sz="2000" b="1" dirty="0" err="1" smtClean="0">
                <a:latin typeface="Times" charset="0"/>
              </a:rPr>
              <a:t>fermion</a:t>
            </a:r>
            <a:r>
              <a:rPr lang="en-GB" sz="2000" b="1" dirty="0" smtClean="0">
                <a:latin typeface="Times" charset="0"/>
              </a:rPr>
              <a:t> doublets and right-handed </a:t>
            </a:r>
            <a:r>
              <a:rPr lang="en-GB" sz="2000" b="1" dirty="0" err="1" smtClean="0">
                <a:latin typeface="Times" charset="0"/>
              </a:rPr>
              <a:t>singlets</a:t>
            </a:r>
            <a:r>
              <a:rPr lang="en-GB" sz="2000" b="1" dirty="0" smtClean="0">
                <a:latin typeface="Times" charset="0"/>
              </a:rPr>
              <a:t>:</a:t>
            </a:r>
          </a:p>
          <a:p>
            <a:pPr algn="just">
              <a:buFont typeface="Symbol" charset="2"/>
              <a:buChar char="Þ"/>
            </a:pPr>
            <a:endParaRPr lang="en-GB" sz="2000" b="1" dirty="0">
              <a:latin typeface="Times" charset="0"/>
            </a:endParaRPr>
          </a:p>
          <a:p>
            <a:pPr>
              <a:buFont typeface="Symbol" charset="2"/>
              <a:buChar char="Þ"/>
            </a:pPr>
            <a:endParaRPr lang="en-GB" sz="2000" b="1" dirty="0">
              <a:latin typeface="Times" charset="0"/>
            </a:endParaRPr>
          </a:p>
          <a:p>
            <a:pPr>
              <a:buFont typeface="Symbol" charset="2"/>
              <a:buChar char="Þ"/>
            </a:pPr>
            <a:endParaRPr lang="en-GB" sz="2000" b="1" dirty="0">
              <a:latin typeface="Times" charset="0"/>
            </a:endParaRPr>
          </a:p>
          <a:p>
            <a:endParaRPr lang="en-GB" sz="2000" b="1" dirty="0" smtClean="0">
              <a:latin typeface="Times" charset="0"/>
            </a:endParaRPr>
          </a:p>
          <a:p>
            <a:r>
              <a:rPr lang="en-GB" sz="2000" b="1" dirty="0" smtClean="0">
                <a:latin typeface="Times" charset="0"/>
              </a:rPr>
              <a:t>If neutrinos are </a:t>
            </a:r>
            <a:r>
              <a:rPr lang="en-GB" sz="2000" b="1" dirty="0" err="1" smtClean="0">
                <a:latin typeface="Times" charset="0"/>
              </a:rPr>
              <a:t>massless</a:t>
            </a:r>
            <a:r>
              <a:rPr lang="en-GB" sz="2000" b="1" dirty="0" smtClean="0">
                <a:latin typeface="Times" charset="0"/>
              </a:rPr>
              <a:t>, as in the classical Standard Model, we would only have R = </a:t>
            </a:r>
            <a:r>
              <a:rPr lang="en-GB" sz="2000" b="1" i="1" dirty="0" err="1" smtClean="0">
                <a:latin typeface="Times" charset="0"/>
              </a:rPr>
              <a:t>l</a:t>
            </a:r>
            <a:r>
              <a:rPr lang="en-GB" sz="2000" b="1" i="1" baseline="-25000" dirty="0" err="1" smtClean="0">
                <a:latin typeface="Times" charset="0"/>
              </a:rPr>
              <a:t>R</a:t>
            </a:r>
            <a:r>
              <a:rPr lang="en-GB" sz="2000" b="1" dirty="0" smtClean="0">
                <a:latin typeface="Times" charset="0"/>
              </a:rPr>
              <a:t>.</a:t>
            </a:r>
          </a:p>
          <a:p>
            <a:endParaRPr lang="en-GB" sz="2000" b="1" dirty="0" smtClean="0">
              <a:latin typeface="Times" charset="0"/>
            </a:endParaRPr>
          </a:p>
          <a:p>
            <a:r>
              <a:rPr lang="en-GB" sz="2000" b="1" dirty="0" smtClean="0">
                <a:latin typeface="Times" charset="0"/>
              </a:rPr>
              <a:t>T</a:t>
            </a:r>
            <a:r>
              <a:rPr lang="en-GB" sz="2000" b="1" baseline="-25000" dirty="0" smtClean="0">
                <a:latin typeface="Times" charset="0"/>
              </a:rPr>
              <a:t>3 </a:t>
            </a:r>
            <a:r>
              <a:rPr lang="en-GB" sz="2000" b="1" dirty="0" smtClean="0">
                <a:latin typeface="Times" charset="0"/>
              </a:rPr>
              <a:t>    </a:t>
            </a:r>
            <a:r>
              <a:rPr lang="en-GB" sz="2000" b="1" dirty="0">
                <a:latin typeface="Times" charset="0"/>
              </a:rPr>
              <a:t>…	</a:t>
            </a:r>
            <a:r>
              <a:rPr lang="en-GB" sz="2000" b="1" dirty="0" smtClean="0">
                <a:latin typeface="Times" charset="0"/>
              </a:rPr>
              <a:t>3</a:t>
            </a:r>
            <a:r>
              <a:rPr lang="en-GB" sz="2000" b="1" baseline="30000" dirty="0" smtClean="0">
                <a:latin typeface="Times" charset="0"/>
              </a:rPr>
              <a:t>rd</a:t>
            </a:r>
            <a:r>
              <a:rPr lang="en-GB" sz="2000" b="1" dirty="0" smtClean="0">
                <a:latin typeface="Times" charset="0"/>
              </a:rPr>
              <a:t> component of weak </a:t>
            </a:r>
            <a:r>
              <a:rPr lang="en-GB" sz="2000" b="1" dirty="0" err="1" smtClean="0">
                <a:latin typeface="Times" charset="0"/>
              </a:rPr>
              <a:t>isospin</a:t>
            </a:r>
            <a:endParaRPr lang="en-GB" sz="2000" b="1" dirty="0" smtClean="0">
              <a:latin typeface="Times" charset="0"/>
            </a:endParaRPr>
          </a:p>
          <a:p>
            <a:endParaRPr lang="en-GB" sz="2000" b="1" dirty="0" smtClean="0">
              <a:latin typeface="Times" charset="0"/>
            </a:endParaRPr>
          </a:p>
          <a:p>
            <a:endParaRPr lang="en-GB" sz="2000" b="1" dirty="0" smtClean="0">
              <a:latin typeface="Times" charset="0"/>
            </a:endParaRPr>
          </a:p>
          <a:p>
            <a:endParaRPr lang="en-GB" sz="2000" b="1" dirty="0" smtClean="0">
              <a:latin typeface="Times" charset="0"/>
            </a:endParaRPr>
          </a:p>
          <a:p>
            <a:endParaRPr lang="en-GB" sz="2000" b="1" dirty="0" smtClean="0">
              <a:latin typeface="Times" charset="0"/>
            </a:endParaRPr>
          </a:p>
          <a:p>
            <a:pPr algn="just"/>
            <a:endParaRPr lang="en-GB" sz="2000" b="1" dirty="0" smtClean="0">
              <a:latin typeface="Times" charset="0"/>
            </a:endParaRPr>
          </a:p>
          <a:p>
            <a:pPr algn="just"/>
            <a:r>
              <a:rPr lang="en-GB" sz="2000" b="1" dirty="0" smtClean="0">
                <a:latin typeface="Times" charset="0"/>
              </a:rPr>
              <a:t>Similarly for quarks:</a:t>
            </a:r>
          </a:p>
          <a:p>
            <a:pPr algn="just"/>
            <a:endParaRPr lang="en-GB" sz="2000" b="1" dirty="0" smtClean="0">
              <a:latin typeface="Times" charset="0"/>
            </a:endParaRPr>
          </a:p>
          <a:p>
            <a:pPr algn="just"/>
            <a:r>
              <a:rPr lang="en-GB" sz="2000" b="1" dirty="0" smtClean="0">
                <a:latin typeface="Times" charset="0"/>
              </a:rPr>
              <a:t>Only left-handed </a:t>
            </a:r>
            <a:r>
              <a:rPr lang="en-GB" sz="2000" b="1" dirty="0" err="1" smtClean="0">
                <a:latin typeface="Times" charset="0"/>
              </a:rPr>
              <a:t>chiral</a:t>
            </a:r>
            <a:r>
              <a:rPr lang="en-GB" sz="2000" b="1" dirty="0" smtClean="0">
                <a:latin typeface="Times" charset="0"/>
              </a:rPr>
              <a:t> particle states (or right-handed </a:t>
            </a:r>
            <a:r>
              <a:rPr lang="en-GB" sz="2000" b="1" dirty="0" err="1" smtClean="0">
                <a:latin typeface="Times" charset="0"/>
              </a:rPr>
              <a:t>chiral</a:t>
            </a:r>
            <a:r>
              <a:rPr lang="en-GB" sz="2000" b="1" dirty="0" smtClean="0">
                <a:latin typeface="Times" charset="0"/>
              </a:rPr>
              <a:t> antiparticle states) take part in the weak interaction.</a:t>
            </a:r>
          </a:p>
          <a:p>
            <a:pPr algn="just"/>
            <a:endParaRPr lang="en-GB" sz="2000" b="1" dirty="0" smtClean="0">
              <a:latin typeface="Times" charset="0"/>
            </a:endParaRPr>
          </a:p>
          <a:p>
            <a:pPr algn="just"/>
            <a:endParaRPr lang="en-GB" sz="2000" b="1" dirty="0">
              <a:latin typeface="Times" charset="0"/>
            </a:endParaRPr>
          </a:p>
          <a:p>
            <a:pPr algn="just"/>
            <a:endParaRPr lang="en-GB" sz="2000" b="1" dirty="0">
              <a:latin typeface="Times" charset="0"/>
            </a:endParaRPr>
          </a:p>
          <a:p>
            <a:pPr algn="just"/>
            <a:endParaRPr lang="en-GB" sz="2000" b="1" dirty="0">
              <a:latin typeface="Times" charset="0"/>
            </a:endParaRPr>
          </a:p>
          <a:p>
            <a:pPr algn="just"/>
            <a:endParaRPr lang="en-GB" sz="2000" b="1" dirty="0">
              <a:latin typeface="Times" charset="0"/>
            </a:endParaRPr>
          </a:p>
        </p:txBody>
      </p:sp>
      <p:graphicFrame>
        <p:nvGraphicFramePr>
          <p:cNvPr id="7" name="Object 40"/>
          <p:cNvGraphicFramePr>
            <a:graphicFrameLocks noChangeAspect="1"/>
          </p:cNvGraphicFramePr>
          <p:nvPr/>
        </p:nvGraphicFramePr>
        <p:xfrm>
          <a:off x="3184525" y="3892550"/>
          <a:ext cx="1277938" cy="885825"/>
        </p:xfrm>
        <a:graphic>
          <a:graphicData uri="http://schemas.openxmlformats.org/presentationml/2006/ole">
            <p:oleObj spid="_x0000_s275458" name="Equation" r:id="rId4" imgW="660400" imgH="457200" progId="Equation.3">
              <p:embed/>
            </p:oleObj>
          </a:graphicData>
        </a:graphic>
      </p:graphicFrame>
      <p:graphicFrame>
        <p:nvGraphicFramePr>
          <p:cNvPr id="8" name="Object 41"/>
          <p:cNvGraphicFramePr>
            <a:graphicFrameLocks noChangeAspect="1"/>
          </p:cNvGraphicFramePr>
          <p:nvPr/>
        </p:nvGraphicFramePr>
        <p:xfrm>
          <a:off x="5816600" y="4221163"/>
          <a:ext cx="841375" cy="327025"/>
        </p:xfrm>
        <a:graphic>
          <a:graphicData uri="http://schemas.openxmlformats.org/presentationml/2006/ole">
            <p:oleObj spid="_x0000_s275459" name="Equation" r:id="rId5" imgW="457200" imgH="177800" progId="Equation.3">
              <p:embed/>
            </p:oleObj>
          </a:graphicData>
        </a:graphic>
      </p:graphicFrame>
      <p:grpSp>
        <p:nvGrpSpPr>
          <p:cNvPr id="9" name="Group 52"/>
          <p:cNvGrpSpPr>
            <a:grpSpLocks/>
          </p:cNvGrpSpPr>
          <p:nvPr/>
        </p:nvGrpSpPr>
        <p:grpSpPr bwMode="auto">
          <a:xfrm>
            <a:off x="2603500" y="1587500"/>
            <a:ext cx="5887352" cy="736600"/>
            <a:chOff x="1632" y="840"/>
            <a:chExt cx="3424" cy="464"/>
          </a:xfrm>
        </p:grpSpPr>
        <p:sp>
          <p:nvSpPr>
            <p:cNvPr id="10" name="AutoShape 32"/>
            <p:cNvSpPr>
              <a:spLocks noChangeArrowheads="1"/>
            </p:cNvSpPr>
            <p:nvPr/>
          </p:nvSpPr>
          <p:spPr bwMode="auto">
            <a:xfrm>
              <a:off x="1632" y="840"/>
              <a:ext cx="2392" cy="464"/>
            </a:xfrm>
            <a:prstGeom prst="roundRect">
              <a:avLst>
                <a:gd name="adj" fmla="val 16667"/>
              </a:avLst>
            </a:prstGeom>
            <a:solidFill>
              <a:srgbClr val="FFB05C"/>
            </a:solidFill>
            <a:ln w="9525">
              <a:solidFill>
                <a:schemeClr val="tx1"/>
              </a:solidFill>
              <a:round/>
              <a:headEnd/>
              <a:tailEnd/>
            </a:ln>
            <a:effectLst/>
          </p:spPr>
          <p:txBody>
            <a:bodyPr wrap="none" anchor="ctr">
              <a:prstTxWarp prst="textNoShape">
                <a:avLst/>
              </a:prstTxWarp>
            </a:bodyPr>
            <a:lstStyle/>
            <a:p>
              <a:endParaRPr lang="en-US"/>
            </a:p>
          </p:txBody>
        </p:sp>
        <p:sp>
          <p:nvSpPr>
            <p:cNvPr id="12" name="Rectangle 37"/>
            <p:cNvSpPr>
              <a:spLocks noChangeArrowheads="1"/>
            </p:cNvSpPr>
            <p:nvPr/>
          </p:nvSpPr>
          <p:spPr bwMode="auto">
            <a:xfrm>
              <a:off x="1984" y="948"/>
              <a:ext cx="3072" cy="252"/>
            </a:xfrm>
            <a:prstGeom prst="rect">
              <a:avLst/>
            </a:prstGeom>
            <a:noFill/>
            <a:ln w="9525">
              <a:noFill/>
              <a:miter lim="800000"/>
              <a:headEnd/>
              <a:tailEnd/>
            </a:ln>
            <a:effectLst/>
          </p:spPr>
          <p:txBody>
            <a:bodyPr wrap="none">
              <a:prstTxWarp prst="textNoShape">
                <a:avLst/>
              </a:prstTxWarp>
              <a:spAutoFit/>
            </a:bodyPr>
            <a:lstStyle/>
            <a:p>
              <a:r>
                <a:rPr lang="en-GB" sz="2000" b="1" dirty="0">
                  <a:latin typeface="Times" charset="0"/>
                </a:rPr>
                <a:t> L =                </a:t>
              </a:r>
              <a:r>
                <a:rPr lang="en-GB" sz="2000" b="1" dirty="0" smtClean="0">
                  <a:latin typeface="Times" charset="0"/>
                </a:rPr>
                <a:t> R = </a:t>
              </a:r>
              <a:r>
                <a:rPr lang="en-GB" sz="2000" b="1" i="1" dirty="0" err="1" smtClean="0">
                  <a:latin typeface="Times" charset="0"/>
                </a:rPr>
                <a:t>l</a:t>
              </a:r>
              <a:r>
                <a:rPr lang="en-GB" sz="2000" b="1" i="1" baseline="-25000" dirty="0" err="1" smtClean="0">
                  <a:latin typeface="Times" charset="0"/>
                </a:rPr>
                <a:t>R</a:t>
              </a:r>
              <a:r>
                <a:rPr lang="en-GB" sz="2000" b="1" i="1" baseline="-25000" dirty="0" smtClean="0">
                  <a:latin typeface="Times" charset="0"/>
                </a:rPr>
                <a:t> </a:t>
              </a:r>
              <a:r>
                <a:rPr lang="en-GB" sz="2000" b="1" i="1" dirty="0" smtClean="0">
                  <a:latin typeface="Times" charset="0"/>
                </a:rPr>
                <a:t>, (</a:t>
              </a:r>
              <a:r>
                <a:rPr lang="en-GB" sz="2000" b="1" i="1" dirty="0" err="1" smtClean="0"/>
                <a:t>n</a:t>
              </a:r>
              <a:r>
                <a:rPr lang="en-GB" sz="2000" b="1" i="1" baseline="-25000" dirty="0" err="1" smtClean="0">
                  <a:latin typeface="Times" charset="0"/>
                </a:rPr>
                <a:t>l</a:t>
              </a:r>
              <a:r>
                <a:rPr lang="en-GB" sz="2000" b="1" i="1" baseline="-25000" dirty="0" smtClean="0">
                  <a:latin typeface="Times" charset="0"/>
                </a:rPr>
                <a:t> </a:t>
              </a:r>
              <a:r>
                <a:rPr lang="en-GB" sz="2000" b="1" i="1" dirty="0" smtClean="0">
                  <a:latin typeface="Times" charset="0"/>
                </a:rPr>
                <a:t>)</a:t>
              </a:r>
              <a:r>
                <a:rPr lang="en-GB" sz="2000" b="1" i="1" baseline="-25000" dirty="0" smtClean="0">
                  <a:latin typeface="Times" charset="0"/>
                </a:rPr>
                <a:t>R </a:t>
              </a:r>
              <a:r>
                <a:rPr lang="en-GB" sz="2000" b="1" i="1" dirty="0" smtClean="0">
                  <a:latin typeface="Times" charset="0"/>
                </a:rPr>
                <a:t>	</a:t>
              </a:r>
              <a:r>
                <a:rPr lang="en-GB" sz="2000" b="1" i="1" dirty="0">
                  <a:latin typeface="Times" charset="0"/>
                </a:rPr>
                <a:t> </a:t>
              </a:r>
              <a:r>
                <a:rPr lang="en-GB" sz="2000" b="1" i="1" dirty="0" smtClean="0">
                  <a:latin typeface="Times" charset="0"/>
                </a:rPr>
                <a:t>  </a:t>
              </a:r>
              <a:r>
                <a:rPr lang="en-GB" sz="2000" b="1" i="1" dirty="0">
                  <a:latin typeface="Times" charset="0"/>
                </a:rPr>
                <a:t>(</a:t>
              </a:r>
              <a:r>
                <a:rPr lang="en-GB" sz="2000" b="1" i="1" dirty="0" err="1">
                  <a:latin typeface="Times" charset="0"/>
                </a:rPr>
                <a:t>l</a:t>
              </a:r>
              <a:r>
                <a:rPr lang="en-GB" sz="2000" b="1" i="1" dirty="0">
                  <a:latin typeface="Times" charset="0"/>
                </a:rPr>
                <a:t> = </a:t>
              </a:r>
              <a:r>
                <a:rPr lang="en-GB" sz="2000" b="1" i="1" dirty="0" err="1">
                  <a:latin typeface="Times" charset="0"/>
                </a:rPr>
                <a:t>e</a:t>
              </a:r>
              <a:r>
                <a:rPr lang="en-GB" sz="2000" b="1" i="1" dirty="0">
                  <a:latin typeface="Times" charset="0"/>
                </a:rPr>
                <a:t>, </a:t>
              </a:r>
              <a:r>
                <a:rPr lang="en-GB" sz="2000" b="1" i="1" dirty="0" err="1"/>
                <a:t>m</a:t>
              </a:r>
              <a:r>
                <a:rPr lang="en-GB" sz="2000" b="1" i="1" dirty="0">
                  <a:latin typeface="Times" charset="0"/>
                </a:rPr>
                <a:t>, </a:t>
              </a:r>
              <a:r>
                <a:rPr lang="en-GB" sz="2000" b="1" i="1" dirty="0" err="1"/>
                <a:t>t</a:t>
              </a:r>
              <a:r>
                <a:rPr lang="en-GB" sz="2000" b="1" i="1" dirty="0">
                  <a:latin typeface="Times" charset="0"/>
                </a:rPr>
                <a:t> )</a:t>
              </a:r>
              <a:r>
                <a:rPr lang="en-GB" sz="2000" b="1" dirty="0">
                  <a:latin typeface="Times" charset="0"/>
                </a:rPr>
                <a:t> </a:t>
              </a:r>
            </a:p>
          </p:txBody>
        </p:sp>
        <p:graphicFrame>
          <p:nvGraphicFramePr>
            <p:cNvPr id="13" name="Object 43"/>
            <p:cNvGraphicFramePr>
              <a:graphicFrameLocks noChangeAspect="1"/>
            </p:cNvGraphicFramePr>
            <p:nvPr/>
          </p:nvGraphicFramePr>
          <p:xfrm>
            <a:off x="2344" y="880"/>
            <a:ext cx="305" cy="399"/>
          </p:xfrm>
          <a:graphic>
            <a:graphicData uri="http://schemas.openxmlformats.org/presentationml/2006/ole">
              <p:oleObj spid="_x0000_s275460" name="Equation" r:id="rId6" imgW="330200" imgH="431800" progId="Equation.3">
                <p:embed/>
              </p:oleObj>
            </a:graphicData>
          </a:graphic>
        </p:graphicFrame>
      </p:grpSp>
      <p:grpSp>
        <p:nvGrpSpPr>
          <p:cNvPr id="31" name="Group 30"/>
          <p:cNvGrpSpPr/>
          <p:nvPr/>
        </p:nvGrpSpPr>
        <p:grpSpPr>
          <a:xfrm>
            <a:off x="3513138" y="5168900"/>
            <a:ext cx="5339497" cy="870803"/>
            <a:chOff x="3513138" y="5168900"/>
            <a:chExt cx="5339497" cy="870803"/>
          </a:xfrm>
        </p:grpSpPr>
        <p:graphicFrame>
          <p:nvGraphicFramePr>
            <p:cNvPr id="27" name="Object 47"/>
            <p:cNvGraphicFramePr>
              <a:graphicFrameLocks noChangeAspect="1"/>
            </p:cNvGraphicFramePr>
            <p:nvPr/>
          </p:nvGraphicFramePr>
          <p:xfrm>
            <a:off x="5480580" y="5181600"/>
            <a:ext cx="486701" cy="638175"/>
          </p:xfrm>
          <a:graphic>
            <a:graphicData uri="http://schemas.openxmlformats.org/presentationml/2006/ole">
              <p:oleObj spid="_x0000_s275465" name="Equation" r:id="rId7" imgW="304800" imgH="431800" progId="Equation.3">
                <p:embed/>
              </p:oleObj>
            </a:graphicData>
          </a:graphic>
        </p:graphicFrame>
        <p:graphicFrame>
          <p:nvGraphicFramePr>
            <p:cNvPr id="28" name="Object 48"/>
            <p:cNvGraphicFramePr>
              <a:graphicFrameLocks noChangeAspect="1"/>
            </p:cNvGraphicFramePr>
            <p:nvPr/>
          </p:nvGraphicFramePr>
          <p:xfrm>
            <a:off x="7468659" y="5168900"/>
            <a:ext cx="505619" cy="636588"/>
          </p:xfrm>
          <a:graphic>
            <a:graphicData uri="http://schemas.openxmlformats.org/presentationml/2006/ole">
              <p:oleObj spid="_x0000_s275466" name="Equation" r:id="rId8" imgW="317500" imgH="431800" progId="Equation.3">
                <p:embed/>
              </p:oleObj>
            </a:graphicData>
          </a:graphic>
        </p:graphicFrame>
        <p:graphicFrame>
          <p:nvGraphicFramePr>
            <p:cNvPr id="29" name="Object 46"/>
            <p:cNvGraphicFramePr>
              <a:graphicFrameLocks noChangeAspect="1"/>
            </p:cNvGraphicFramePr>
            <p:nvPr/>
          </p:nvGraphicFramePr>
          <p:xfrm>
            <a:off x="3513138" y="5168900"/>
            <a:ext cx="526256" cy="635000"/>
          </p:xfrm>
          <a:graphic>
            <a:graphicData uri="http://schemas.openxmlformats.org/presentationml/2006/ole">
              <p:oleObj spid="_x0000_s275467" name="Equation" r:id="rId9" imgW="330200" imgH="431800" progId="Equation.3">
                <p:embed/>
              </p:oleObj>
            </a:graphicData>
          </a:graphic>
        </p:graphicFrame>
        <p:sp>
          <p:nvSpPr>
            <p:cNvPr id="30" name="Rectangle 49"/>
            <p:cNvSpPr>
              <a:spLocks noChangeArrowheads="1"/>
            </p:cNvSpPr>
            <p:nvPr/>
          </p:nvSpPr>
          <p:spPr bwMode="auto">
            <a:xfrm>
              <a:off x="3912130" y="5229225"/>
              <a:ext cx="4940505" cy="810478"/>
            </a:xfrm>
            <a:prstGeom prst="rect">
              <a:avLst/>
            </a:prstGeom>
            <a:noFill/>
            <a:ln w="9525">
              <a:noFill/>
              <a:miter lim="800000"/>
              <a:headEnd/>
              <a:tailEnd/>
            </a:ln>
            <a:effectLst/>
          </p:spPr>
          <p:txBody>
            <a:bodyPr wrap="none">
              <a:prstTxWarp prst="textNoShape">
                <a:avLst/>
              </a:prstTxWarp>
              <a:spAutoFit/>
            </a:bodyPr>
            <a:lstStyle/>
            <a:p>
              <a:r>
                <a:rPr lang="en-GB" sz="2000" b="1" i="1" dirty="0">
                  <a:latin typeface="Times" charset="0"/>
                </a:rPr>
                <a:t>, </a:t>
              </a:r>
              <a:r>
                <a:rPr lang="en-GB" sz="2000" b="1" i="1" dirty="0" err="1">
                  <a:latin typeface="Times" charset="0"/>
                </a:rPr>
                <a:t>u</a:t>
              </a:r>
              <a:r>
                <a:rPr lang="en-GB" sz="2000" b="1" i="1" baseline="-25000" dirty="0" err="1">
                  <a:latin typeface="Times" charset="0"/>
                </a:rPr>
                <a:t>R</a:t>
              </a:r>
              <a:r>
                <a:rPr lang="en-GB" sz="2000" b="1" i="1" dirty="0">
                  <a:latin typeface="Times" charset="0"/>
                </a:rPr>
                <a:t>, </a:t>
              </a:r>
              <a:r>
                <a:rPr lang="en-GB" sz="2000" b="1" i="1" dirty="0" err="1">
                  <a:latin typeface="Times" charset="0"/>
                </a:rPr>
                <a:t>d</a:t>
              </a:r>
              <a:r>
                <a:rPr lang="en-GB" sz="2000" b="1" i="1" baseline="-25000" dirty="0" err="1">
                  <a:latin typeface="Times" charset="0"/>
                </a:rPr>
                <a:t>R</a:t>
              </a:r>
              <a:r>
                <a:rPr lang="en-GB" sz="2000" b="1" i="1" baseline="-25000" dirty="0">
                  <a:latin typeface="Times" charset="0"/>
                </a:rPr>
                <a:t>                            </a:t>
              </a:r>
              <a:r>
                <a:rPr lang="en-GB" sz="2000" b="1" i="1" dirty="0">
                  <a:latin typeface="Times" charset="0"/>
                </a:rPr>
                <a:t>, </a:t>
              </a:r>
              <a:r>
                <a:rPr lang="en-GB" sz="2000" b="1" i="1" dirty="0" err="1">
                  <a:latin typeface="Times" charset="0"/>
                </a:rPr>
                <a:t>c</a:t>
              </a:r>
              <a:r>
                <a:rPr lang="en-GB" sz="2000" b="1" i="1" baseline="-25000" dirty="0" err="1">
                  <a:latin typeface="Times" charset="0"/>
                </a:rPr>
                <a:t>R</a:t>
              </a:r>
              <a:r>
                <a:rPr lang="en-GB" sz="2000" b="1" i="1" dirty="0">
                  <a:latin typeface="Times" charset="0"/>
                </a:rPr>
                <a:t>, </a:t>
              </a:r>
              <a:r>
                <a:rPr lang="en-GB" sz="2000" b="1" i="1" dirty="0" err="1">
                  <a:latin typeface="Times" charset="0"/>
                </a:rPr>
                <a:t>s</a:t>
              </a:r>
              <a:r>
                <a:rPr lang="en-GB" sz="2000" b="1" i="1" baseline="-25000" dirty="0" err="1">
                  <a:latin typeface="Times" charset="0"/>
                </a:rPr>
                <a:t>R</a:t>
              </a:r>
              <a:r>
                <a:rPr lang="en-GB" sz="2000" b="1" i="1" baseline="-25000" dirty="0">
                  <a:latin typeface="Times" charset="0"/>
                </a:rPr>
                <a:t>                              </a:t>
              </a:r>
              <a:r>
                <a:rPr lang="en-GB" sz="2000" b="1" i="1" baseline="-25000" dirty="0" smtClean="0">
                  <a:latin typeface="Times" charset="0"/>
                </a:rPr>
                <a:t> </a:t>
              </a:r>
              <a:r>
                <a:rPr lang="en-GB" sz="2000" b="1" i="1" dirty="0" smtClean="0">
                  <a:latin typeface="Times" charset="0"/>
                </a:rPr>
                <a:t>, </a:t>
              </a:r>
              <a:r>
                <a:rPr lang="en-GB" sz="2000" b="1" i="1" dirty="0" err="1">
                  <a:latin typeface="Times" charset="0"/>
                </a:rPr>
                <a:t>b</a:t>
              </a:r>
              <a:r>
                <a:rPr lang="en-GB" sz="2000" b="1" i="1" baseline="-25000" dirty="0" err="1">
                  <a:latin typeface="Times" charset="0"/>
                </a:rPr>
                <a:t>R</a:t>
              </a:r>
              <a:r>
                <a:rPr lang="en-GB" sz="2000" b="1" i="1" dirty="0">
                  <a:latin typeface="Times" charset="0"/>
                </a:rPr>
                <a:t>, </a:t>
              </a:r>
              <a:r>
                <a:rPr lang="en-GB" sz="2000" b="1" i="1" dirty="0" err="1">
                  <a:latin typeface="Times" charset="0"/>
                </a:rPr>
                <a:t>t</a:t>
              </a:r>
              <a:r>
                <a:rPr lang="en-GB" sz="2000" b="1" i="1" baseline="-25000" dirty="0" err="1">
                  <a:latin typeface="Times" charset="0"/>
                </a:rPr>
                <a:t>R</a:t>
              </a:r>
              <a:endParaRPr lang="en-GB" sz="2000" b="1" i="1" baseline="-25000" dirty="0">
                <a:latin typeface="Times" charset="0"/>
              </a:endParaRPr>
            </a:p>
            <a:p>
              <a:endParaRPr lang="en-GB" sz="2000" b="1" i="1" baseline="-25000" dirty="0">
                <a:latin typeface="Times" charset="0"/>
              </a:endParaRPr>
            </a:p>
            <a:p>
              <a:endParaRPr lang="en-GB" sz="2000" b="1" i="1" baseline="-25000" dirty="0">
                <a:latin typeface="Times" charset="0"/>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027112" y="312738"/>
            <a:ext cx="7875587" cy="584776"/>
          </a:xfrm>
          <a:prstGeom prst="rect">
            <a:avLst/>
          </a:prstGeom>
          <a:solidFill>
            <a:schemeClr val="accent6">
              <a:lumMod val="60000"/>
              <a:lumOff val="40000"/>
            </a:schemeClr>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Weak </a:t>
            </a:r>
            <a:r>
              <a:rPr lang="en-GB" sz="3200" b="1" i="1" dirty="0" err="1" smtClean="0">
                <a:solidFill>
                  <a:schemeClr val="bg1"/>
                </a:solidFill>
                <a:effectLst>
                  <a:outerShdw blurRad="38100" dist="38100" dir="2700000" algn="tl">
                    <a:srgbClr val="000000"/>
                  </a:outerShdw>
                </a:effectLst>
                <a:latin typeface="Helvetica" pitchFamily="-109" charset="0"/>
              </a:rPr>
              <a:t>Isospin</a:t>
            </a:r>
            <a:endParaRPr lang="en-GB" sz="3200" b="1" i="1" dirty="0">
              <a:solidFill>
                <a:schemeClr val="bg1"/>
              </a:solidFill>
              <a:latin typeface="Helvetica" pitchFamily="-109" charset="0"/>
            </a:endParaRPr>
          </a:p>
        </p:txBody>
      </p:sp>
      <p:sp>
        <p:nvSpPr>
          <p:cNvPr id="17" name="Rectangle 16"/>
          <p:cNvSpPr/>
          <p:nvPr/>
        </p:nvSpPr>
        <p:spPr>
          <a:xfrm>
            <a:off x="914400" y="1249909"/>
            <a:ext cx="8229600" cy="5324535"/>
          </a:xfrm>
          <a:prstGeom prst="rect">
            <a:avLst/>
          </a:prstGeom>
        </p:spPr>
        <p:txBody>
          <a:bodyPr wrap="square">
            <a:spAutoFit/>
          </a:bodyPr>
          <a:lstStyle/>
          <a:p>
            <a:pPr algn="just"/>
            <a:r>
              <a:rPr lang="en-US" sz="2000" b="1" dirty="0" smtClean="0">
                <a:latin typeface="Times"/>
              </a:rPr>
              <a:t>Leptons and quarks have another quantum number: weak </a:t>
            </a:r>
            <a:r>
              <a:rPr lang="en-US" sz="2000" b="1" dirty="0" err="1" smtClean="0">
                <a:latin typeface="Times"/>
              </a:rPr>
              <a:t>isospin</a:t>
            </a:r>
            <a:r>
              <a:rPr lang="en-US" sz="2000" b="1" dirty="0" smtClean="0">
                <a:latin typeface="Times"/>
              </a:rPr>
              <a:t>. </a:t>
            </a:r>
          </a:p>
          <a:p>
            <a:pPr algn="just"/>
            <a:endParaRPr lang="en-US" sz="2000" b="1" dirty="0" smtClean="0">
              <a:latin typeface="Times"/>
            </a:endParaRPr>
          </a:p>
          <a:p>
            <a:pPr algn="just"/>
            <a:r>
              <a:rPr lang="en-US" sz="2000" b="1" dirty="0" smtClean="0">
                <a:latin typeface="Times"/>
              </a:rPr>
              <a:t>Weak </a:t>
            </a:r>
            <a:r>
              <a:rPr lang="en-US" sz="2000" b="1" dirty="0" err="1" smtClean="0">
                <a:latin typeface="Times"/>
              </a:rPr>
              <a:t>isospin</a:t>
            </a:r>
            <a:r>
              <a:rPr lang="en-US" sz="2000" b="1" dirty="0" smtClean="0">
                <a:latin typeface="Times"/>
              </a:rPr>
              <a:t> connects quark and lepton doublets of left-handed particles, in each generation. Left-handed fermions (fermions with negative </a:t>
            </a:r>
            <a:r>
              <a:rPr lang="en-US" sz="2000" b="1" dirty="0" err="1" smtClean="0">
                <a:latin typeface="Times"/>
              </a:rPr>
              <a:t>chirality</a:t>
            </a:r>
            <a:r>
              <a:rPr lang="en-US" sz="2000" b="1" dirty="0" smtClean="0">
                <a:latin typeface="Times"/>
              </a:rPr>
              <a:t>) have T = ½ and can be grouped into doublets with T</a:t>
            </a:r>
            <a:r>
              <a:rPr lang="en-US" sz="2000" b="1" baseline="-25000" dirty="0" smtClean="0">
                <a:latin typeface="Times"/>
              </a:rPr>
              <a:t>3</a:t>
            </a:r>
            <a:r>
              <a:rPr lang="en-US" sz="2000" b="1" dirty="0" smtClean="0">
                <a:latin typeface="Times"/>
              </a:rPr>
              <a:t> = ± ½ that behave the same under the weak interaction.</a:t>
            </a:r>
          </a:p>
          <a:p>
            <a:pPr algn="just"/>
            <a:endParaRPr lang="en-US" sz="2000" b="1" dirty="0" smtClean="0">
              <a:latin typeface="Times"/>
            </a:endParaRPr>
          </a:p>
          <a:p>
            <a:pPr algn="just"/>
            <a:r>
              <a:rPr lang="en-US" sz="2000" b="1" dirty="0" smtClean="0">
                <a:latin typeface="Times"/>
              </a:rPr>
              <a:t>T</a:t>
            </a:r>
            <a:r>
              <a:rPr lang="en-US" sz="2000" b="1" baseline="-25000" dirty="0" smtClean="0">
                <a:latin typeface="Times"/>
              </a:rPr>
              <a:t>3</a:t>
            </a:r>
            <a:r>
              <a:rPr lang="en-US" sz="2000" b="1" dirty="0" smtClean="0">
                <a:latin typeface="Times"/>
              </a:rPr>
              <a:t>(u</a:t>
            </a:r>
            <a:r>
              <a:rPr lang="en-US" sz="2000" b="1" baseline="-25000" dirty="0" smtClean="0">
                <a:latin typeface="Times"/>
              </a:rPr>
              <a:t>L</a:t>
            </a:r>
            <a:r>
              <a:rPr lang="en-US" sz="2000" b="1" dirty="0" smtClean="0">
                <a:latin typeface="Times"/>
              </a:rPr>
              <a:t>) = T</a:t>
            </a:r>
            <a:r>
              <a:rPr lang="en-US" sz="2000" b="1" baseline="-25000" dirty="0" smtClean="0">
                <a:latin typeface="Times"/>
              </a:rPr>
              <a:t>3</a:t>
            </a:r>
            <a:r>
              <a:rPr lang="en-US" sz="2000" b="1" dirty="0" smtClean="0">
                <a:latin typeface="Times"/>
              </a:rPr>
              <a:t>(c</a:t>
            </a:r>
            <a:r>
              <a:rPr lang="en-US" sz="2000" b="1" baseline="-25000" dirty="0" smtClean="0">
                <a:latin typeface="Times"/>
              </a:rPr>
              <a:t>L</a:t>
            </a:r>
            <a:r>
              <a:rPr lang="en-US" sz="2000" b="1" dirty="0" smtClean="0">
                <a:latin typeface="Times"/>
              </a:rPr>
              <a:t>) = T</a:t>
            </a:r>
            <a:r>
              <a:rPr lang="en-US" sz="2000" b="1" baseline="-25000" dirty="0" smtClean="0">
                <a:latin typeface="Times"/>
              </a:rPr>
              <a:t>3</a:t>
            </a:r>
            <a:r>
              <a:rPr lang="en-US" sz="2000" b="1" dirty="0" smtClean="0">
                <a:latin typeface="Times"/>
              </a:rPr>
              <a:t>(t</a:t>
            </a:r>
            <a:r>
              <a:rPr lang="en-US" sz="2000" b="1" baseline="-25000" dirty="0" smtClean="0">
                <a:latin typeface="Times"/>
              </a:rPr>
              <a:t>L</a:t>
            </a:r>
            <a:r>
              <a:rPr lang="en-US" sz="2000" b="1" dirty="0" smtClean="0">
                <a:latin typeface="Times"/>
              </a:rPr>
              <a:t>) = ½, T</a:t>
            </a:r>
            <a:r>
              <a:rPr lang="en-US" sz="2000" b="1" baseline="-25000" dirty="0" smtClean="0">
                <a:latin typeface="Times"/>
              </a:rPr>
              <a:t>3</a:t>
            </a:r>
            <a:r>
              <a:rPr lang="en-US" sz="2000" b="1" dirty="0" smtClean="0">
                <a:latin typeface="Times"/>
              </a:rPr>
              <a:t>(d</a:t>
            </a:r>
            <a:r>
              <a:rPr lang="en-US" sz="2000" b="1" baseline="-25000" dirty="0" smtClean="0">
                <a:latin typeface="Times"/>
              </a:rPr>
              <a:t>L</a:t>
            </a:r>
            <a:r>
              <a:rPr lang="en-US" sz="2000" b="1" dirty="0" smtClean="0">
                <a:latin typeface="Times"/>
              </a:rPr>
              <a:t>) = T</a:t>
            </a:r>
            <a:r>
              <a:rPr lang="en-US" sz="2000" b="1" baseline="-25000" dirty="0" smtClean="0">
                <a:latin typeface="Times"/>
              </a:rPr>
              <a:t>3</a:t>
            </a:r>
            <a:r>
              <a:rPr lang="en-US" sz="2000" b="1" dirty="0" smtClean="0">
                <a:latin typeface="Times"/>
              </a:rPr>
              <a:t>(s</a:t>
            </a:r>
            <a:r>
              <a:rPr lang="en-US" sz="2000" b="1" baseline="-25000" dirty="0" smtClean="0">
                <a:latin typeface="Times"/>
              </a:rPr>
              <a:t>L</a:t>
            </a:r>
            <a:r>
              <a:rPr lang="en-US" sz="2000" b="1" dirty="0" smtClean="0">
                <a:latin typeface="Times"/>
              </a:rPr>
              <a:t>) = T</a:t>
            </a:r>
            <a:r>
              <a:rPr lang="en-US" sz="2000" b="1" baseline="-25000" dirty="0" smtClean="0">
                <a:latin typeface="Times"/>
              </a:rPr>
              <a:t>3</a:t>
            </a:r>
            <a:r>
              <a:rPr lang="en-US" sz="2000" b="1" dirty="0" smtClean="0">
                <a:latin typeface="Times"/>
              </a:rPr>
              <a:t>(b</a:t>
            </a:r>
            <a:r>
              <a:rPr lang="en-US" sz="2000" b="1" baseline="-25000" dirty="0" smtClean="0">
                <a:latin typeface="Times"/>
              </a:rPr>
              <a:t>L</a:t>
            </a:r>
            <a:r>
              <a:rPr lang="en-US" sz="2000" b="1" dirty="0" smtClean="0">
                <a:latin typeface="Times"/>
              </a:rPr>
              <a:t>) = -½</a:t>
            </a:r>
          </a:p>
          <a:p>
            <a:pPr algn="just"/>
            <a:r>
              <a:rPr lang="en-US" sz="2000" b="1" dirty="0" smtClean="0">
                <a:latin typeface="Times"/>
              </a:rPr>
              <a:t>T</a:t>
            </a:r>
            <a:r>
              <a:rPr lang="en-US" sz="2000" b="1" baseline="-25000" dirty="0" smtClean="0">
                <a:latin typeface="Times"/>
              </a:rPr>
              <a:t>3</a:t>
            </a:r>
            <a:r>
              <a:rPr lang="en-US" sz="2000" b="1" dirty="0" smtClean="0">
                <a:latin typeface="Times"/>
              </a:rPr>
              <a:t>(e</a:t>
            </a:r>
            <a:r>
              <a:rPr lang="en-US" sz="2000" b="1" baseline="30000" dirty="0" smtClean="0">
                <a:latin typeface="Times"/>
              </a:rPr>
              <a:t>-</a:t>
            </a:r>
            <a:r>
              <a:rPr lang="en-US" sz="2000" b="1" baseline="-25000" dirty="0" smtClean="0">
                <a:latin typeface="Times"/>
              </a:rPr>
              <a:t>L</a:t>
            </a:r>
            <a:r>
              <a:rPr lang="en-US" sz="2000" b="1" dirty="0" smtClean="0">
                <a:latin typeface="Times"/>
              </a:rPr>
              <a:t>) = T</a:t>
            </a:r>
            <a:r>
              <a:rPr lang="en-US" sz="2000" b="1" baseline="-25000" dirty="0" smtClean="0">
                <a:latin typeface="Times"/>
              </a:rPr>
              <a:t>3</a:t>
            </a:r>
            <a:r>
              <a:rPr lang="en-US" sz="2000" b="1" dirty="0" smtClean="0">
                <a:latin typeface="Times"/>
              </a:rPr>
              <a:t>(</a:t>
            </a:r>
            <a:r>
              <a:rPr lang="en-US" sz="2000" b="1" dirty="0" smtClean="0">
                <a:latin typeface="Symbol"/>
              </a:rPr>
              <a:t>m</a:t>
            </a:r>
            <a:r>
              <a:rPr lang="en-US" sz="2000" b="1" baseline="30000" dirty="0" smtClean="0">
                <a:latin typeface="Times"/>
              </a:rPr>
              <a:t>-</a:t>
            </a:r>
            <a:r>
              <a:rPr lang="en-US" sz="2000" b="1" baseline="-25000" dirty="0" smtClean="0">
                <a:latin typeface="Times"/>
              </a:rPr>
              <a:t>L</a:t>
            </a:r>
            <a:r>
              <a:rPr lang="en-US" sz="2000" b="1" dirty="0" smtClean="0">
                <a:latin typeface="Times"/>
              </a:rPr>
              <a:t>) = T</a:t>
            </a:r>
            <a:r>
              <a:rPr lang="en-US" sz="2000" b="1" baseline="-25000" dirty="0" smtClean="0">
                <a:latin typeface="Times"/>
              </a:rPr>
              <a:t>3</a:t>
            </a:r>
            <a:r>
              <a:rPr lang="en-US" sz="2000" b="1" dirty="0" smtClean="0">
                <a:latin typeface="Times"/>
              </a:rPr>
              <a:t>(</a:t>
            </a:r>
            <a:r>
              <a:rPr lang="en-US" sz="2000" b="1" dirty="0" smtClean="0">
                <a:latin typeface="Symbol"/>
              </a:rPr>
              <a:t>t</a:t>
            </a:r>
            <a:r>
              <a:rPr lang="en-US" sz="2000" b="1" baseline="30000" dirty="0" smtClean="0">
                <a:latin typeface="Times"/>
              </a:rPr>
              <a:t>-</a:t>
            </a:r>
            <a:r>
              <a:rPr lang="en-US" sz="2000" b="1" baseline="-25000" dirty="0" smtClean="0">
                <a:latin typeface="Times"/>
              </a:rPr>
              <a:t>L</a:t>
            </a:r>
            <a:r>
              <a:rPr lang="en-US" sz="2000" b="1" dirty="0" smtClean="0">
                <a:latin typeface="Times"/>
              </a:rPr>
              <a:t>) = -½, T</a:t>
            </a:r>
            <a:r>
              <a:rPr lang="en-US" sz="2000" b="1" baseline="-25000" dirty="0" smtClean="0">
                <a:latin typeface="Times"/>
              </a:rPr>
              <a:t>3</a:t>
            </a:r>
            <a:r>
              <a:rPr lang="en-US" sz="2000" b="1" dirty="0" smtClean="0">
                <a:latin typeface="Times"/>
              </a:rPr>
              <a:t>(</a:t>
            </a:r>
            <a:r>
              <a:rPr lang="en-US" sz="2000" b="1" dirty="0" smtClean="0">
                <a:latin typeface="Symbol"/>
              </a:rPr>
              <a:t>n</a:t>
            </a:r>
            <a:r>
              <a:rPr lang="en-US" sz="2000" b="1" baseline="-25000" dirty="0" smtClean="0">
                <a:latin typeface="Times"/>
              </a:rPr>
              <a:t>eL</a:t>
            </a:r>
            <a:r>
              <a:rPr lang="en-US" sz="2000" b="1" dirty="0" smtClean="0">
                <a:latin typeface="Times"/>
              </a:rPr>
              <a:t>) = T</a:t>
            </a:r>
            <a:r>
              <a:rPr lang="en-US" sz="2000" b="1" baseline="-25000" dirty="0" smtClean="0">
                <a:latin typeface="Times"/>
              </a:rPr>
              <a:t>3</a:t>
            </a:r>
            <a:r>
              <a:rPr lang="en-US" sz="2000" b="1" dirty="0" smtClean="0">
                <a:latin typeface="Times"/>
              </a:rPr>
              <a:t>(</a:t>
            </a:r>
            <a:r>
              <a:rPr lang="en-US" sz="2000" b="1" dirty="0" smtClean="0">
                <a:latin typeface="Symbol"/>
              </a:rPr>
              <a:t>n</a:t>
            </a:r>
            <a:r>
              <a:rPr lang="en-US" sz="2000" b="1" baseline="-25000" dirty="0" smtClean="0">
                <a:latin typeface="Symbol"/>
              </a:rPr>
              <a:t>m</a:t>
            </a:r>
            <a:r>
              <a:rPr lang="en-US" sz="2000" b="1" baseline="-25000" dirty="0" smtClean="0">
                <a:latin typeface="Times"/>
              </a:rPr>
              <a:t>L</a:t>
            </a:r>
            <a:r>
              <a:rPr lang="en-US" sz="2000" b="1" dirty="0" smtClean="0">
                <a:latin typeface="Times"/>
              </a:rPr>
              <a:t>) = T</a:t>
            </a:r>
            <a:r>
              <a:rPr lang="en-US" sz="2000" b="1" baseline="-25000" dirty="0" smtClean="0">
                <a:latin typeface="Times"/>
              </a:rPr>
              <a:t>3</a:t>
            </a:r>
            <a:r>
              <a:rPr lang="en-US" sz="2000" b="1" dirty="0" smtClean="0">
                <a:latin typeface="Times"/>
              </a:rPr>
              <a:t>(</a:t>
            </a:r>
            <a:r>
              <a:rPr lang="en-US" sz="2000" b="1" dirty="0" smtClean="0">
                <a:latin typeface="Symbol"/>
              </a:rPr>
              <a:t>n</a:t>
            </a:r>
            <a:r>
              <a:rPr lang="en-US" sz="2000" b="1" baseline="-25000" dirty="0" smtClean="0">
                <a:latin typeface="Symbol"/>
              </a:rPr>
              <a:t>t</a:t>
            </a:r>
            <a:r>
              <a:rPr lang="en-US" sz="2000" b="1" baseline="-25000" dirty="0" smtClean="0">
                <a:latin typeface="Times"/>
              </a:rPr>
              <a:t>L</a:t>
            </a:r>
            <a:r>
              <a:rPr lang="en-US" sz="2000" b="1" dirty="0" smtClean="0">
                <a:latin typeface="Times"/>
              </a:rPr>
              <a:t>) = ½</a:t>
            </a:r>
          </a:p>
          <a:p>
            <a:pPr algn="just"/>
            <a:endParaRPr lang="en-US" sz="2000" b="1" dirty="0" smtClean="0">
              <a:latin typeface="Times"/>
            </a:endParaRPr>
          </a:p>
          <a:p>
            <a:pPr algn="just"/>
            <a:r>
              <a:rPr lang="en-US" sz="2000" b="1" dirty="0" smtClean="0">
                <a:latin typeface="Times"/>
              </a:rPr>
              <a:t>In analogy to the </a:t>
            </a:r>
            <a:r>
              <a:rPr lang="en-US" sz="2000" b="1" dirty="0" err="1" smtClean="0">
                <a:latin typeface="Times"/>
              </a:rPr>
              <a:t>Gell-Mann-Nishijima</a:t>
            </a:r>
            <a:r>
              <a:rPr lang="en-US" sz="2000" b="1" dirty="0" smtClean="0">
                <a:latin typeface="Times"/>
              </a:rPr>
              <a:t> formula (Q = I</a:t>
            </a:r>
            <a:r>
              <a:rPr lang="en-US" sz="2000" b="1" baseline="-25000" dirty="0" smtClean="0">
                <a:latin typeface="Times"/>
              </a:rPr>
              <a:t>3</a:t>
            </a:r>
            <a:r>
              <a:rPr lang="en-US" sz="2000" b="1" dirty="0" smtClean="0">
                <a:latin typeface="Times"/>
              </a:rPr>
              <a:t> + Y/2; Y = B+S):</a:t>
            </a:r>
          </a:p>
          <a:p>
            <a:pPr algn="just"/>
            <a:endParaRPr lang="en-US" sz="2000" b="1" dirty="0" smtClean="0">
              <a:latin typeface="Times"/>
            </a:endParaRPr>
          </a:p>
          <a:p>
            <a:pPr algn="just"/>
            <a:endParaRPr lang="en-US" sz="2000" b="1" dirty="0" smtClean="0">
              <a:latin typeface="Times"/>
            </a:endParaRPr>
          </a:p>
          <a:p>
            <a:pPr algn="just"/>
            <a:endParaRPr lang="en-US" sz="2000" b="1" dirty="0" smtClean="0">
              <a:latin typeface="Times"/>
            </a:endParaRPr>
          </a:p>
          <a:p>
            <a:pPr algn="just"/>
            <a:r>
              <a:rPr lang="en-US" sz="2000" b="1" dirty="0" smtClean="0">
                <a:latin typeface="Times"/>
              </a:rPr>
              <a:t>Y</a:t>
            </a:r>
            <a:r>
              <a:rPr lang="en-US" sz="2000" b="1" baseline="-25000" dirty="0" smtClean="0">
                <a:latin typeface="Times"/>
              </a:rPr>
              <a:t>W</a:t>
            </a:r>
            <a:r>
              <a:rPr lang="en-US" sz="2000" b="1" dirty="0" smtClean="0">
                <a:latin typeface="Times"/>
              </a:rPr>
              <a:t> … weak hypercharge</a:t>
            </a:r>
          </a:p>
          <a:p>
            <a:pPr algn="just"/>
            <a:endParaRPr lang="en-US" sz="2000" b="1" dirty="0" smtClean="0">
              <a:latin typeface="Times"/>
            </a:endParaRPr>
          </a:p>
          <a:p>
            <a:pPr algn="just"/>
            <a:endParaRPr lang="en-US" sz="2000" b="1" dirty="0" smtClean="0">
              <a:latin typeface="Times"/>
            </a:endParaRPr>
          </a:p>
        </p:txBody>
      </p:sp>
      <p:sp>
        <p:nvSpPr>
          <p:cNvPr id="20" name="Slide Number Placeholder 19"/>
          <p:cNvSpPr>
            <a:spLocks noGrp="1"/>
          </p:cNvSpPr>
          <p:nvPr>
            <p:ph type="sldNum" sz="quarter" idx="12"/>
          </p:nvPr>
        </p:nvSpPr>
        <p:spPr/>
        <p:txBody>
          <a:bodyPr/>
          <a:lstStyle/>
          <a:p>
            <a:fld id="{3C488B3C-A177-424A-82BD-65A18B8394C2}" type="slidenum">
              <a:rPr lang="en-US" smtClean="0"/>
              <a:pPr/>
              <a:t>13</a:t>
            </a:fld>
            <a:endParaRPr lang="en-US"/>
          </a:p>
        </p:txBody>
      </p:sp>
      <p:sp>
        <p:nvSpPr>
          <p:cNvPr id="11" name="Rectangle 10"/>
          <p:cNvSpPr/>
          <p:nvPr/>
        </p:nvSpPr>
        <p:spPr>
          <a:xfrm>
            <a:off x="2578437" y="4925368"/>
            <a:ext cx="2031325" cy="461665"/>
          </a:xfrm>
          <a:prstGeom prst="rect">
            <a:avLst/>
          </a:prstGeom>
          <a:solidFill>
            <a:srgbClr val="FFCC18"/>
          </a:solidFill>
        </p:spPr>
        <p:txBody>
          <a:bodyPr wrap="none">
            <a:spAutoFit/>
          </a:bodyPr>
          <a:lstStyle/>
          <a:p>
            <a:pPr algn="just"/>
            <a:r>
              <a:rPr lang="en-US" b="1" dirty="0" smtClean="0">
                <a:latin typeface="Times"/>
              </a:rPr>
              <a:t>Y</a:t>
            </a:r>
            <a:r>
              <a:rPr lang="en-US" b="1" baseline="-25000" dirty="0" smtClean="0">
                <a:latin typeface="Times"/>
              </a:rPr>
              <a:t>W</a:t>
            </a:r>
            <a:r>
              <a:rPr lang="en-US" b="1" dirty="0" smtClean="0">
                <a:latin typeface="Times"/>
              </a:rPr>
              <a:t> = 2 (Q-T</a:t>
            </a:r>
            <a:r>
              <a:rPr lang="en-US" b="1" baseline="-25000" dirty="0" smtClean="0">
                <a:latin typeface="Times"/>
              </a:rPr>
              <a:t>3</a:t>
            </a:r>
            <a:r>
              <a:rPr lang="en-US" b="1" dirty="0" smtClean="0">
                <a:latin typeface="Times"/>
              </a:rPr>
              <a: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027112" y="312738"/>
            <a:ext cx="7875587" cy="584776"/>
          </a:xfrm>
          <a:prstGeom prst="rect">
            <a:avLst/>
          </a:prstGeom>
          <a:solidFill>
            <a:schemeClr val="accent6">
              <a:lumMod val="60000"/>
              <a:lumOff val="40000"/>
            </a:schemeClr>
          </a:solidFill>
          <a:ln w="9525">
            <a:noFill/>
            <a:miter lim="800000"/>
            <a:headEnd/>
            <a:tailEnd/>
          </a:ln>
          <a:effectLst/>
        </p:spPr>
        <p:txBody>
          <a:bodyPr wrap="square">
            <a:prstTxWarp prst="textNoShape">
              <a:avLst/>
            </a:prstTxWarp>
            <a:spAutoFit/>
          </a:bodyPr>
          <a:lstStyle/>
          <a:p>
            <a:pPr algn="ctr"/>
            <a:r>
              <a:rPr lang="en-GB" sz="3200" b="1" i="1" dirty="0" err="1" smtClean="0">
                <a:solidFill>
                  <a:schemeClr val="bg1"/>
                </a:solidFill>
                <a:effectLst>
                  <a:outerShdw blurRad="38100" dist="38100" dir="2700000" algn="tl">
                    <a:srgbClr val="000000"/>
                  </a:outerShdw>
                </a:effectLst>
                <a:latin typeface="Helvetica" pitchFamily="-109" charset="0"/>
              </a:rPr>
              <a:t>Helicity</a:t>
            </a:r>
            <a:endParaRPr lang="en-GB" sz="3200" b="1" i="1" dirty="0">
              <a:solidFill>
                <a:schemeClr val="bg1"/>
              </a:solidFill>
              <a:latin typeface="Helvetica" pitchFamily="-109" charset="0"/>
            </a:endParaRPr>
          </a:p>
        </p:txBody>
      </p:sp>
      <p:sp>
        <p:nvSpPr>
          <p:cNvPr id="20" name="Slide Number Placeholder 19"/>
          <p:cNvSpPr>
            <a:spLocks noGrp="1"/>
          </p:cNvSpPr>
          <p:nvPr>
            <p:ph type="sldNum" sz="quarter" idx="12"/>
          </p:nvPr>
        </p:nvSpPr>
        <p:spPr/>
        <p:txBody>
          <a:bodyPr/>
          <a:lstStyle/>
          <a:p>
            <a:fld id="{3C488B3C-A177-424A-82BD-65A18B8394C2}" type="slidenum">
              <a:rPr lang="en-US" smtClean="0"/>
              <a:pPr/>
              <a:t>14</a:t>
            </a:fld>
            <a:endParaRPr lang="en-US"/>
          </a:p>
        </p:txBody>
      </p:sp>
      <p:grpSp>
        <p:nvGrpSpPr>
          <p:cNvPr id="49" name="Group 48"/>
          <p:cNvGrpSpPr/>
          <p:nvPr/>
        </p:nvGrpSpPr>
        <p:grpSpPr>
          <a:xfrm>
            <a:off x="2808288" y="4175130"/>
            <a:ext cx="288925" cy="396875"/>
            <a:chOff x="2808288" y="4175130"/>
            <a:chExt cx="288925" cy="396875"/>
          </a:xfrm>
        </p:grpSpPr>
        <p:sp>
          <p:nvSpPr>
            <p:cNvPr id="47" name="Rectangle 37"/>
            <p:cNvSpPr>
              <a:spLocks noChangeArrowheads="1"/>
            </p:cNvSpPr>
            <p:nvPr/>
          </p:nvSpPr>
          <p:spPr bwMode="auto">
            <a:xfrm>
              <a:off x="2808288" y="4175130"/>
              <a:ext cx="282046" cy="396875"/>
            </a:xfrm>
            <a:prstGeom prst="rect">
              <a:avLst/>
            </a:prstGeom>
            <a:noFill/>
            <a:ln w="9525">
              <a:noFill/>
              <a:miter lim="800000"/>
              <a:headEnd/>
              <a:tailEnd/>
            </a:ln>
            <a:effectLst/>
          </p:spPr>
          <p:txBody>
            <a:bodyPr wrap="none">
              <a:prstTxWarp prst="textNoShape">
                <a:avLst/>
              </a:prstTxWarp>
              <a:spAutoFit/>
            </a:bodyPr>
            <a:lstStyle/>
            <a:p>
              <a:r>
                <a:rPr lang="en-GB" sz="2000" b="1">
                  <a:latin typeface="Times" charset="0"/>
                </a:rPr>
                <a:t>s</a:t>
              </a:r>
            </a:p>
          </p:txBody>
        </p:sp>
        <p:sp>
          <p:nvSpPr>
            <p:cNvPr id="48" name="Line 38"/>
            <p:cNvSpPr>
              <a:spLocks noChangeShapeType="1"/>
            </p:cNvSpPr>
            <p:nvPr/>
          </p:nvSpPr>
          <p:spPr bwMode="auto">
            <a:xfrm>
              <a:off x="2890838" y="4216405"/>
              <a:ext cx="206375" cy="0"/>
            </a:xfrm>
            <a:prstGeom prst="line">
              <a:avLst/>
            </a:prstGeom>
            <a:noFill/>
            <a:ln w="12700">
              <a:solidFill>
                <a:schemeClr val="tx1"/>
              </a:solidFill>
              <a:round/>
              <a:headEnd/>
              <a:tailEnd type="arrow" w="med" len="med"/>
            </a:ln>
            <a:effectLst/>
          </p:spPr>
          <p:txBody>
            <a:bodyPr wrap="none" anchor="ctr">
              <a:prstTxWarp prst="textNoShape">
                <a:avLst/>
              </a:prstTxWarp>
            </a:bodyPr>
            <a:lstStyle/>
            <a:p>
              <a:endParaRPr lang="en-US"/>
            </a:p>
          </p:txBody>
        </p:sp>
      </p:grpSp>
      <p:grpSp>
        <p:nvGrpSpPr>
          <p:cNvPr id="59" name="Group 58"/>
          <p:cNvGrpSpPr/>
          <p:nvPr/>
        </p:nvGrpSpPr>
        <p:grpSpPr>
          <a:xfrm>
            <a:off x="1322388" y="3248029"/>
            <a:ext cx="7027864" cy="1655758"/>
            <a:chOff x="1322388" y="3248029"/>
            <a:chExt cx="7027864" cy="1655758"/>
          </a:xfrm>
        </p:grpSpPr>
        <p:sp>
          <p:nvSpPr>
            <p:cNvPr id="15" name="Line 8"/>
            <p:cNvSpPr>
              <a:spLocks noChangeShapeType="1"/>
            </p:cNvSpPr>
            <p:nvPr/>
          </p:nvSpPr>
          <p:spPr bwMode="auto">
            <a:xfrm>
              <a:off x="1885951" y="3594101"/>
              <a:ext cx="1073150" cy="0"/>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16" name="Line 9"/>
            <p:cNvSpPr>
              <a:spLocks noChangeShapeType="1"/>
            </p:cNvSpPr>
            <p:nvPr/>
          </p:nvSpPr>
          <p:spPr bwMode="auto">
            <a:xfrm>
              <a:off x="3303588" y="3594101"/>
              <a:ext cx="1073150" cy="0"/>
            </a:xfrm>
            <a:prstGeom prst="line">
              <a:avLst/>
            </a:prstGeom>
            <a:noFill/>
            <a:ln w="28575">
              <a:solidFill>
                <a:schemeClr val="tx1"/>
              </a:solidFill>
              <a:round/>
              <a:headEnd/>
              <a:tailEnd type="stealth" w="med" len="med"/>
            </a:ln>
            <a:effectLst/>
          </p:spPr>
          <p:txBody>
            <a:bodyPr wrap="none" anchor="ctr">
              <a:prstTxWarp prst="textNoShape">
                <a:avLst/>
              </a:prstTxWarp>
            </a:bodyPr>
            <a:lstStyle/>
            <a:p>
              <a:endParaRPr lang="en-US"/>
            </a:p>
          </p:txBody>
        </p:sp>
        <p:grpSp>
          <p:nvGrpSpPr>
            <p:cNvPr id="50" name="Group 49"/>
            <p:cNvGrpSpPr/>
            <p:nvPr/>
          </p:nvGrpSpPr>
          <p:grpSpPr>
            <a:xfrm>
              <a:off x="2957244" y="3416304"/>
              <a:ext cx="305069" cy="406400"/>
              <a:chOff x="2957244" y="3416304"/>
              <a:chExt cx="305069" cy="406400"/>
            </a:xfrm>
          </p:grpSpPr>
          <p:sp>
            <p:nvSpPr>
              <p:cNvPr id="44" name="Freeform 14"/>
              <p:cNvSpPr>
                <a:spLocks/>
              </p:cNvSpPr>
              <p:nvPr/>
            </p:nvSpPr>
            <p:spPr bwMode="auto">
              <a:xfrm rot="894296">
                <a:off x="2973388" y="3416304"/>
                <a:ext cx="288925" cy="406400"/>
              </a:xfrm>
              <a:custGeom>
                <a:avLst/>
                <a:gdLst/>
                <a:ahLst/>
                <a:cxnLst>
                  <a:cxn ang="0">
                    <a:pos x="0" y="56"/>
                  </a:cxn>
                  <a:cxn ang="0">
                    <a:pos x="64" y="0"/>
                  </a:cxn>
                  <a:cxn ang="0">
                    <a:pos x="168" y="152"/>
                  </a:cxn>
                  <a:cxn ang="0">
                    <a:pos x="104" y="256"/>
                  </a:cxn>
                  <a:cxn ang="0">
                    <a:pos x="40" y="224"/>
                  </a:cxn>
                  <a:cxn ang="0">
                    <a:pos x="8" y="176"/>
                  </a:cxn>
                </a:cxnLst>
                <a:rect l="0" t="0" r="r" b="b"/>
                <a:pathLst>
                  <a:path w="168" h="256">
                    <a:moveTo>
                      <a:pt x="0" y="56"/>
                    </a:moveTo>
                    <a:cubicBezTo>
                      <a:pt x="12" y="18"/>
                      <a:pt x="26" y="9"/>
                      <a:pt x="64" y="0"/>
                    </a:cubicBezTo>
                    <a:cubicBezTo>
                      <a:pt x="144" y="20"/>
                      <a:pt x="153" y="79"/>
                      <a:pt x="168" y="152"/>
                    </a:cubicBezTo>
                    <a:cubicBezTo>
                      <a:pt x="158" y="207"/>
                      <a:pt x="163" y="241"/>
                      <a:pt x="104" y="256"/>
                    </a:cubicBezTo>
                    <a:cubicBezTo>
                      <a:pt x="60" y="247"/>
                      <a:pt x="66" y="256"/>
                      <a:pt x="40" y="224"/>
                    </a:cubicBezTo>
                    <a:cubicBezTo>
                      <a:pt x="30" y="212"/>
                      <a:pt x="21" y="176"/>
                      <a:pt x="8" y="176"/>
                    </a:cubicBezTo>
                  </a:path>
                </a:pathLst>
              </a:custGeom>
              <a:noFill/>
              <a:ln w="28575" cmpd="sng">
                <a:solidFill>
                  <a:schemeClr val="tx1"/>
                </a:solidFill>
                <a:round/>
                <a:headEnd/>
                <a:tailEnd/>
              </a:ln>
              <a:effectLst/>
            </p:spPr>
            <p:txBody>
              <a:bodyPr wrap="none" anchor="ctr">
                <a:prstTxWarp prst="textNoShape">
                  <a:avLst/>
                </a:prstTxWarp>
              </a:bodyPr>
              <a:lstStyle/>
              <a:p>
                <a:endParaRPr lang="en-US"/>
              </a:p>
            </p:txBody>
          </p:sp>
          <p:sp>
            <p:nvSpPr>
              <p:cNvPr id="45" name="Line 15"/>
              <p:cNvSpPr>
                <a:spLocks noChangeShapeType="1"/>
              </p:cNvSpPr>
              <p:nvPr/>
            </p:nvSpPr>
            <p:spPr bwMode="auto">
              <a:xfrm rot="894296">
                <a:off x="2957244" y="3682998"/>
                <a:ext cx="0" cy="63500"/>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46" name="Line 17"/>
              <p:cNvSpPr>
                <a:spLocks noChangeShapeType="1"/>
              </p:cNvSpPr>
              <p:nvPr/>
            </p:nvSpPr>
            <p:spPr bwMode="auto">
              <a:xfrm rot="894296">
                <a:off x="2978951" y="3673035"/>
                <a:ext cx="82550" cy="38100"/>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grpSp>
        <p:sp>
          <p:nvSpPr>
            <p:cNvPr id="18" name="Line 19"/>
            <p:cNvSpPr>
              <a:spLocks noChangeShapeType="1"/>
            </p:cNvSpPr>
            <p:nvPr/>
          </p:nvSpPr>
          <p:spPr bwMode="auto">
            <a:xfrm>
              <a:off x="5297489" y="3594101"/>
              <a:ext cx="1073150" cy="0"/>
            </a:xfrm>
            <a:prstGeom prst="line">
              <a:avLst/>
            </a:prstGeom>
            <a:noFill/>
            <a:ln w="28575">
              <a:solidFill>
                <a:schemeClr val="tx1"/>
              </a:solidFill>
              <a:round/>
              <a:headEnd type="stealth" w="med" len="med"/>
              <a:tailEnd/>
            </a:ln>
            <a:effectLst/>
          </p:spPr>
          <p:txBody>
            <a:bodyPr wrap="none" anchor="ctr">
              <a:prstTxWarp prst="textNoShape">
                <a:avLst/>
              </a:prstTxWarp>
            </a:bodyPr>
            <a:lstStyle/>
            <a:p>
              <a:endParaRPr lang="en-US"/>
            </a:p>
          </p:txBody>
        </p:sp>
        <p:sp>
          <p:nvSpPr>
            <p:cNvPr id="19" name="Line 20"/>
            <p:cNvSpPr>
              <a:spLocks noChangeShapeType="1"/>
            </p:cNvSpPr>
            <p:nvPr/>
          </p:nvSpPr>
          <p:spPr bwMode="auto">
            <a:xfrm>
              <a:off x="6715127" y="3594101"/>
              <a:ext cx="1073150" cy="0"/>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grpSp>
          <p:nvGrpSpPr>
            <p:cNvPr id="51" name="Group 50"/>
            <p:cNvGrpSpPr/>
            <p:nvPr/>
          </p:nvGrpSpPr>
          <p:grpSpPr>
            <a:xfrm>
              <a:off x="6368782" y="3416304"/>
              <a:ext cx="305069" cy="406400"/>
              <a:chOff x="6368782" y="3416304"/>
              <a:chExt cx="305069" cy="406400"/>
            </a:xfrm>
          </p:grpSpPr>
          <p:sp>
            <p:nvSpPr>
              <p:cNvPr id="41" name="Freeform 22"/>
              <p:cNvSpPr>
                <a:spLocks/>
              </p:cNvSpPr>
              <p:nvPr/>
            </p:nvSpPr>
            <p:spPr bwMode="auto">
              <a:xfrm rot="894296">
                <a:off x="6384926" y="3416304"/>
                <a:ext cx="288925" cy="406400"/>
              </a:xfrm>
              <a:custGeom>
                <a:avLst/>
                <a:gdLst/>
                <a:ahLst/>
                <a:cxnLst>
                  <a:cxn ang="0">
                    <a:pos x="0" y="56"/>
                  </a:cxn>
                  <a:cxn ang="0">
                    <a:pos x="64" y="0"/>
                  </a:cxn>
                  <a:cxn ang="0">
                    <a:pos x="168" y="152"/>
                  </a:cxn>
                  <a:cxn ang="0">
                    <a:pos x="104" y="256"/>
                  </a:cxn>
                  <a:cxn ang="0">
                    <a:pos x="40" y="224"/>
                  </a:cxn>
                  <a:cxn ang="0">
                    <a:pos x="8" y="176"/>
                  </a:cxn>
                </a:cxnLst>
                <a:rect l="0" t="0" r="r" b="b"/>
                <a:pathLst>
                  <a:path w="168" h="256">
                    <a:moveTo>
                      <a:pt x="0" y="56"/>
                    </a:moveTo>
                    <a:cubicBezTo>
                      <a:pt x="12" y="18"/>
                      <a:pt x="26" y="9"/>
                      <a:pt x="64" y="0"/>
                    </a:cubicBezTo>
                    <a:cubicBezTo>
                      <a:pt x="144" y="20"/>
                      <a:pt x="153" y="79"/>
                      <a:pt x="168" y="152"/>
                    </a:cubicBezTo>
                    <a:cubicBezTo>
                      <a:pt x="158" y="207"/>
                      <a:pt x="163" y="241"/>
                      <a:pt x="104" y="256"/>
                    </a:cubicBezTo>
                    <a:cubicBezTo>
                      <a:pt x="60" y="247"/>
                      <a:pt x="66" y="256"/>
                      <a:pt x="40" y="224"/>
                    </a:cubicBezTo>
                    <a:cubicBezTo>
                      <a:pt x="30" y="212"/>
                      <a:pt x="21" y="176"/>
                      <a:pt x="8" y="176"/>
                    </a:cubicBezTo>
                  </a:path>
                </a:pathLst>
              </a:custGeom>
              <a:noFill/>
              <a:ln w="28575" cmpd="sng">
                <a:solidFill>
                  <a:schemeClr val="tx1"/>
                </a:solidFill>
                <a:round/>
                <a:headEnd/>
                <a:tailEnd/>
              </a:ln>
              <a:effectLst/>
            </p:spPr>
            <p:txBody>
              <a:bodyPr wrap="none" anchor="ctr">
                <a:prstTxWarp prst="textNoShape">
                  <a:avLst/>
                </a:prstTxWarp>
              </a:bodyPr>
              <a:lstStyle/>
              <a:p>
                <a:endParaRPr lang="en-US"/>
              </a:p>
            </p:txBody>
          </p:sp>
          <p:sp>
            <p:nvSpPr>
              <p:cNvPr id="42" name="Line 23"/>
              <p:cNvSpPr>
                <a:spLocks noChangeShapeType="1"/>
              </p:cNvSpPr>
              <p:nvPr/>
            </p:nvSpPr>
            <p:spPr bwMode="auto">
              <a:xfrm rot="894296">
                <a:off x="6368782" y="3682998"/>
                <a:ext cx="0" cy="63500"/>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43" name="Line 24"/>
              <p:cNvSpPr>
                <a:spLocks noChangeShapeType="1"/>
              </p:cNvSpPr>
              <p:nvPr/>
            </p:nvSpPr>
            <p:spPr bwMode="auto">
              <a:xfrm rot="894296">
                <a:off x="6390489" y="3673035"/>
                <a:ext cx="82550" cy="38100"/>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grpSp>
        <p:grpSp>
          <p:nvGrpSpPr>
            <p:cNvPr id="53" name="Group 52"/>
            <p:cNvGrpSpPr/>
            <p:nvPr/>
          </p:nvGrpSpPr>
          <p:grpSpPr>
            <a:xfrm>
              <a:off x="3605213" y="3248029"/>
              <a:ext cx="311150" cy="396875"/>
              <a:chOff x="3605213" y="3248029"/>
              <a:chExt cx="311150" cy="396875"/>
            </a:xfrm>
          </p:grpSpPr>
          <p:sp>
            <p:nvSpPr>
              <p:cNvPr id="39" name="Rectangle 25"/>
              <p:cNvSpPr>
                <a:spLocks noChangeArrowheads="1"/>
              </p:cNvSpPr>
              <p:nvPr/>
            </p:nvSpPr>
            <p:spPr bwMode="auto">
              <a:xfrm>
                <a:off x="3605213" y="3248029"/>
                <a:ext cx="311150" cy="396875"/>
              </a:xfrm>
              <a:prstGeom prst="rect">
                <a:avLst/>
              </a:prstGeom>
              <a:noFill/>
              <a:ln w="9525">
                <a:noFill/>
                <a:miter lim="800000"/>
                <a:headEnd/>
                <a:tailEnd/>
              </a:ln>
              <a:effectLst/>
            </p:spPr>
            <p:txBody>
              <a:bodyPr wrap="none">
                <a:prstTxWarp prst="textNoShape">
                  <a:avLst/>
                </a:prstTxWarp>
                <a:spAutoFit/>
              </a:bodyPr>
              <a:lstStyle/>
              <a:p>
                <a:r>
                  <a:rPr lang="en-GB" sz="2000" b="1">
                    <a:latin typeface="Times" charset="0"/>
                  </a:rPr>
                  <a:t>v</a:t>
                </a:r>
              </a:p>
            </p:txBody>
          </p:sp>
          <p:sp>
            <p:nvSpPr>
              <p:cNvPr id="40" name="Line 29"/>
              <p:cNvSpPr>
                <a:spLocks noChangeShapeType="1"/>
              </p:cNvSpPr>
              <p:nvPr/>
            </p:nvSpPr>
            <p:spPr bwMode="auto">
              <a:xfrm>
                <a:off x="3687728" y="3289304"/>
                <a:ext cx="206287" cy="0"/>
              </a:xfrm>
              <a:prstGeom prst="line">
                <a:avLst/>
              </a:prstGeom>
              <a:noFill/>
              <a:ln w="12700">
                <a:solidFill>
                  <a:schemeClr val="tx1"/>
                </a:solidFill>
                <a:round/>
                <a:headEnd/>
                <a:tailEnd type="arrow" w="med" len="med"/>
              </a:ln>
              <a:effectLst/>
            </p:spPr>
            <p:txBody>
              <a:bodyPr wrap="none" anchor="ctr">
                <a:prstTxWarp prst="textNoShape">
                  <a:avLst/>
                </a:prstTxWarp>
              </a:bodyPr>
              <a:lstStyle/>
              <a:p>
                <a:endParaRPr lang="en-US"/>
              </a:p>
            </p:txBody>
          </p:sp>
        </p:grpSp>
        <p:grpSp>
          <p:nvGrpSpPr>
            <p:cNvPr id="55" name="Group 54"/>
            <p:cNvGrpSpPr/>
            <p:nvPr/>
          </p:nvGrpSpPr>
          <p:grpSpPr>
            <a:xfrm>
              <a:off x="5627688" y="3260729"/>
              <a:ext cx="311150" cy="396875"/>
              <a:chOff x="5627688" y="3260729"/>
              <a:chExt cx="311150" cy="396875"/>
            </a:xfrm>
          </p:grpSpPr>
          <p:sp>
            <p:nvSpPr>
              <p:cNvPr id="37" name="Rectangle 32"/>
              <p:cNvSpPr>
                <a:spLocks noChangeArrowheads="1"/>
              </p:cNvSpPr>
              <p:nvPr/>
            </p:nvSpPr>
            <p:spPr bwMode="auto">
              <a:xfrm>
                <a:off x="5627688" y="3260729"/>
                <a:ext cx="311150" cy="396875"/>
              </a:xfrm>
              <a:prstGeom prst="rect">
                <a:avLst/>
              </a:prstGeom>
              <a:noFill/>
              <a:ln w="9525">
                <a:noFill/>
                <a:miter lim="800000"/>
                <a:headEnd/>
                <a:tailEnd/>
              </a:ln>
              <a:effectLst/>
            </p:spPr>
            <p:txBody>
              <a:bodyPr wrap="none">
                <a:prstTxWarp prst="textNoShape">
                  <a:avLst/>
                </a:prstTxWarp>
                <a:spAutoFit/>
              </a:bodyPr>
              <a:lstStyle/>
              <a:p>
                <a:r>
                  <a:rPr lang="en-GB" sz="2000" b="1">
                    <a:latin typeface="Times" charset="0"/>
                  </a:rPr>
                  <a:t>v</a:t>
                </a:r>
              </a:p>
            </p:txBody>
          </p:sp>
          <p:sp>
            <p:nvSpPr>
              <p:cNvPr id="38" name="Line 33"/>
              <p:cNvSpPr>
                <a:spLocks noChangeShapeType="1"/>
              </p:cNvSpPr>
              <p:nvPr/>
            </p:nvSpPr>
            <p:spPr bwMode="auto">
              <a:xfrm>
                <a:off x="5710203" y="3302004"/>
                <a:ext cx="206287" cy="0"/>
              </a:xfrm>
              <a:prstGeom prst="line">
                <a:avLst/>
              </a:prstGeom>
              <a:noFill/>
              <a:ln w="12700">
                <a:solidFill>
                  <a:schemeClr val="tx1"/>
                </a:solidFill>
                <a:round/>
                <a:headEnd/>
                <a:tailEnd type="arrow" w="med" len="med"/>
              </a:ln>
              <a:effectLst/>
            </p:spPr>
            <p:txBody>
              <a:bodyPr wrap="none" anchor="ctr">
                <a:prstTxWarp prst="textNoShape">
                  <a:avLst/>
                </a:prstTxWarp>
              </a:bodyPr>
              <a:lstStyle/>
              <a:p>
                <a:endParaRPr lang="en-US"/>
              </a:p>
            </p:txBody>
          </p:sp>
        </p:grpSp>
        <p:sp>
          <p:nvSpPr>
            <p:cNvPr id="24" name="Line 34"/>
            <p:cNvSpPr>
              <a:spLocks noChangeShapeType="1"/>
            </p:cNvSpPr>
            <p:nvPr/>
          </p:nvSpPr>
          <p:spPr bwMode="auto">
            <a:xfrm>
              <a:off x="2670176" y="4114801"/>
              <a:ext cx="701675" cy="0"/>
            </a:xfrm>
            <a:prstGeom prst="line">
              <a:avLst/>
            </a:prstGeom>
            <a:noFill/>
            <a:ln w="28575">
              <a:solidFill>
                <a:srgbClr val="00FF00"/>
              </a:solidFill>
              <a:round/>
              <a:headEnd/>
              <a:tailEnd type="stealth" w="med" len="med"/>
            </a:ln>
            <a:effectLst/>
          </p:spPr>
          <p:txBody>
            <a:bodyPr wrap="none" anchor="ctr">
              <a:prstTxWarp prst="textNoShape">
                <a:avLst/>
              </a:prstTxWarp>
            </a:bodyPr>
            <a:lstStyle/>
            <a:p>
              <a:endParaRPr lang="en-US"/>
            </a:p>
          </p:txBody>
        </p:sp>
        <p:sp>
          <p:nvSpPr>
            <p:cNvPr id="25" name="Line 35"/>
            <p:cNvSpPr>
              <a:spLocks noChangeShapeType="1"/>
            </p:cNvSpPr>
            <p:nvPr/>
          </p:nvSpPr>
          <p:spPr bwMode="auto">
            <a:xfrm flipH="1">
              <a:off x="6178552" y="4114801"/>
              <a:ext cx="701675" cy="0"/>
            </a:xfrm>
            <a:prstGeom prst="line">
              <a:avLst/>
            </a:prstGeom>
            <a:noFill/>
            <a:ln w="28575">
              <a:solidFill>
                <a:srgbClr val="00FF00"/>
              </a:solidFill>
              <a:round/>
              <a:headEnd/>
              <a:tailEnd type="stealth" w="med" len="med"/>
            </a:ln>
            <a:effectLst/>
          </p:spPr>
          <p:txBody>
            <a:bodyPr wrap="none" anchor="ctr">
              <a:prstTxWarp prst="textNoShape">
                <a:avLst/>
              </a:prstTxWarp>
            </a:bodyPr>
            <a:lstStyle/>
            <a:p>
              <a:endParaRPr lang="en-US"/>
            </a:p>
          </p:txBody>
        </p:sp>
        <p:grpSp>
          <p:nvGrpSpPr>
            <p:cNvPr id="56" name="Group 55"/>
            <p:cNvGrpSpPr/>
            <p:nvPr/>
          </p:nvGrpSpPr>
          <p:grpSpPr>
            <a:xfrm>
              <a:off x="6357938" y="4175128"/>
              <a:ext cx="288925" cy="396875"/>
              <a:chOff x="6357938" y="4175128"/>
              <a:chExt cx="288925" cy="396875"/>
            </a:xfrm>
          </p:grpSpPr>
          <p:sp>
            <p:nvSpPr>
              <p:cNvPr id="35" name="Rectangle 40"/>
              <p:cNvSpPr>
                <a:spLocks noChangeArrowheads="1"/>
              </p:cNvSpPr>
              <p:nvPr/>
            </p:nvSpPr>
            <p:spPr bwMode="auto">
              <a:xfrm>
                <a:off x="6357938" y="4175128"/>
                <a:ext cx="282046" cy="396875"/>
              </a:xfrm>
              <a:prstGeom prst="rect">
                <a:avLst/>
              </a:prstGeom>
              <a:noFill/>
              <a:ln w="9525">
                <a:noFill/>
                <a:miter lim="800000"/>
                <a:headEnd/>
                <a:tailEnd/>
              </a:ln>
              <a:effectLst/>
            </p:spPr>
            <p:txBody>
              <a:bodyPr wrap="none">
                <a:prstTxWarp prst="textNoShape">
                  <a:avLst/>
                </a:prstTxWarp>
                <a:spAutoFit/>
              </a:bodyPr>
              <a:lstStyle/>
              <a:p>
                <a:r>
                  <a:rPr lang="en-GB" sz="2000" b="1">
                    <a:latin typeface="Times" charset="0"/>
                  </a:rPr>
                  <a:t>s</a:t>
                </a:r>
              </a:p>
            </p:txBody>
          </p:sp>
          <p:sp>
            <p:nvSpPr>
              <p:cNvPr id="36" name="Line 41"/>
              <p:cNvSpPr>
                <a:spLocks noChangeShapeType="1"/>
              </p:cNvSpPr>
              <p:nvPr/>
            </p:nvSpPr>
            <p:spPr bwMode="auto">
              <a:xfrm>
                <a:off x="6440488" y="4216403"/>
                <a:ext cx="206375" cy="0"/>
              </a:xfrm>
              <a:prstGeom prst="line">
                <a:avLst/>
              </a:prstGeom>
              <a:noFill/>
              <a:ln w="12700">
                <a:solidFill>
                  <a:schemeClr val="tx1"/>
                </a:solidFill>
                <a:round/>
                <a:headEnd/>
                <a:tailEnd type="arrow" w="med" len="med"/>
              </a:ln>
              <a:effectLst/>
            </p:spPr>
            <p:txBody>
              <a:bodyPr wrap="none" anchor="ctr">
                <a:prstTxWarp prst="textNoShape">
                  <a:avLst/>
                </a:prstTxWarp>
              </a:bodyPr>
              <a:lstStyle/>
              <a:p>
                <a:endParaRPr lang="en-US"/>
              </a:p>
            </p:txBody>
          </p:sp>
        </p:grpSp>
        <p:sp>
          <p:nvSpPr>
            <p:cNvPr id="27" name="Rectangle 47"/>
            <p:cNvSpPr>
              <a:spLocks noChangeArrowheads="1"/>
            </p:cNvSpPr>
            <p:nvPr/>
          </p:nvSpPr>
          <p:spPr bwMode="auto">
            <a:xfrm>
              <a:off x="2119313" y="4492626"/>
              <a:ext cx="6230939" cy="400050"/>
            </a:xfrm>
            <a:prstGeom prst="rect">
              <a:avLst/>
            </a:prstGeom>
            <a:noFill/>
            <a:ln w="9525">
              <a:noFill/>
              <a:miter lim="800000"/>
              <a:headEnd/>
              <a:tailEnd/>
            </a:ln>
            <a:effectLst/>
          </p:spPr>
          <p:txBody>
            <a:bodyPr wrap="none">
              <a:prstTxWarp prst="textNoShape">
                <a:avLst/>
              </a:prstTxWarp>
              <a:spAutoFit/>
            </a:bodyPr>
            <a:lstStyle/>
            <a:p>
              <a:r>
                <a:rPr lang="en-GB" sz="2000" b="1" dirty="0">
                  <a:latin typeface="Times" charset="0"/>
                </a:rPr>
                <a:t>:</a:t>
              </a:r>
              <a:r>
                <a:rPr lang="en-GB" sz="2000" b="1" dirty="0" smtClean="0">
                  <a:latin typeface="Times" charset="0"/>
                </a:rPr>
                <a:t>     </a:t>
              </a:r>
              <a:r>
                <a:rPr lang="en-GB" sz="2000" b="1" i="1" dirty="0" err="1" smtClean="0">
                  <a:solidFill>
                    <a:srgbClr val="ED181E"/>
                  </a:solidFill>
                  <a:latin typeface="Times" charset="0"/>
                </a:rPr>
                <a:t>h</a:t>
              </a:r>
              <a:r>
                <a:rPr lang="en-GB" sz="2000" b="1" dirty="0" smtClean="0">
                  <a:solidFill>
                    <a:srgbClr val="ED181E"/>
                  </a:solidFill>
                  <a:latin typeface="Times" charset="0"/>
                </a:rPr>
                <a:t> = </a:t>
              </a:r>
              <a:r>
                <a:rPr lang="en-GB" sz="2000" b="1" dirty="0">
                  <a:solidFill>
                    <a:srgbClr val="ED181E"/>
                  </a:solidFill>
                  <a:latin typeface="Times" charset="0"/>
                </a:rPr>
                <a:t>+1 (“</a:t>
              </a:r>
              <a:r>
                <a:rPr lang="en-GB" sz="2000" b="1" dirty="0" smtClean="0">
                  <a:solidFill>
                    <a:srgbClr val="ED181E"/>
                  </a:solidFill>
                  <a:latin typeface="Times" charset="0"/>
                </a:rPr>
                <a:t>right-handed”</a:t>
              </a:r>
              <a:r>
                <a:rPr lang="en-GB" sz="2000" b="1" dirty="0">
                  <a:solidFill>
                    <a:srgbClr val="ED181E"/>
                  </a:solidFill>
                  <a:latin typeface="Times" charset="0"/>
                </a:rPr>
                <a:t>)         </a:t>
              </a:r>
              <a:r>
                <a:rPr lang="en-GB" sz="2000" b="1" i="1" dirty="0" err="1">
                  <a:solidFill>
                    <a:srgbClr val="ED181E"/>
                  </a:solidFill>
                  <a:latin typeface="Times" charset="0"/>
                </a:rPr>
                <a:t>h</a:t>
              </a:r>
              <a:r>
                <a:rPr lang="en-GB" sz="2000" b="1" dirty="0">
                  <a:solidFill>
                    <a:srgbClr val="ED181E"/>
                  </a:solidFill>
                  <a:latin typeface="Times" charset="0"/>
                </a:rPr>
                <a:t> = - 1 (</a:t>
              </a:r>
              <a:r>
                <a:rPr lang="en-GB" sz="2000" b="1" dirty="0" smtClean="0">
                  <a:solidFill>
                    <a:srgbClr val="ED181E"/>
                  </a:solidFill>
                  <a:latin typeface="Times" charset="0"/>
                </a:rPr>
                <a:t>“left-handed”</a:t>
              </a:r>
              <a:r>
                <a:rPr lang="en-GB" sz="2000" b="1" dirty="0">
                  <a:solidFill>
                    <a:srgbClr val="ED181E"/>
                  </a:solidFill>
                  <a:latin typeface="Times" charset="0"/>
                </a:rPr>
                <a:t>)</a:t>
              </a:r>
            </a:p>
          </p:txBody>
        </p:sp>
        <p:grpSp>
          <p:nvGrpSpPr>
            <p:cNvPr id="57" name="Group 56"/>
            <p:cNvGrpSpPr/>
            <p:nvPr/>
          </p:nvGrpSpPr>
          <p:grpSpPr>
            <a:xfrm>
              <a:off x="1322388" y="4446587"/>
              <a:ext cx="573088" cy="457200"/>
              <a:chOff x="1322388" y="4446587"/>
              <a:chExt cx="573088" cy="457200"/>
            </a:xfrm>
          </p:grpSpPr>
          <p:sp>
            <p:nvSpPr>
              <p:cNvPr id="33" name="Rectangle 49"/>
              <p:cNvSpPr>
                <a:spLocks noChangeArrowheads="1"/>
              </p:cNvSpPr>
              <p:nvPr/>
            </p:nvSpPr>
            <p:spPr bwMode="auto">
              <a:xfrm>
                <a:off x="1322388" y="4446587"/>
                <a:ext cx="573088" cy="457200"/>
              </a:xfrm>
              <a:prstGeom prst="rect">
                <a:avLst/>
              </a:prstGeom>
              <a:noFill/>
              <a:ln w="9525">
                <a:noFill/>
                <a:miter lim="800000"/>
                <a:headEnd/>
                <a:tailEnd/>
              </a:ln>
              <a:effectLst/>
            </p:spPr>
            <p:txBody>
              <a:bodyPr wrap="none">
                <a:prstTxWarp prst="textNoShape">
                  <a:avLst/>
                </a:prstTxWarp>
                <a:spAutoFit/>
              </a:bodyPr>
              <a:lstStyle/>
              <a:p>
                <a:r>
                  <a:rPr lang="en-GB" sz="2000" b="1">
                    <a:latin typeface="Times" charset="0"/>
                  </a:rPr>
                  <a:t>v  </a:t>
                </a:r>
                <a:r>
                  <a:rPr lang="en-GB" b="1">
                    <a:latin typeface="Times" charset="0"/>
                  </a:rPr>
                  <a:t>||</a:t>
                </a:r>
                <a:endParaRPr lang="en-GB" sz="2000" b="1">
                  <a:latin typeface="Times" charset="0"/>
                </a:endParaRPr>
              </a:p>
            </p:txBody>
          </p:sp>
          <p:sp>
            <p:nvSpPr>
              <p:cNvPr id="34" name="Line 50"/>
              <p:cNvSpPr>
                <a:spLocks noChangeShapeType="1"/>
              </p:cNvSpPr>
              <p:nvPr/>
            </p:nvSpPr>
            <p:spPr bwMode="auto">
              <a:xfrm>
                <a:off x="1404995" y="4533900"/>
                <a:ext cx="206518" cy="0"/>
              </a:xfrm>
              <a:prstGeom prst="line">
                <a:avLst/>
              </a:prstGeom>
              <a:noFill/>
              <a:ln w="12700">
                <a:solidFill>
                  <a:schemeClr val="tx1"/>
                </a:solidFill>
                <a:round/>
                <a:headEnd/>
                <a:tailEnd type="arrow" w="med" len="med"/>
              </a:ln>
              <a:effectLst/>
            </p:spPr>
            <p:txBody>
              <a:bodyPr wrap="none" anchor="ctr">
                <a:prstTxWarp prst="textNoShape">
                  <a:avLst/>
                </a:prstTxWarp>
              </a:bodyPr>
              <a:lstStyle/>
              <a:p>
                <a:endParaRPr lang="en-US"/>
              </a:p>
            </p:txBody>
          </p:sp>
        </p:grpSp>
        <p:grpSp>
          <p:nvGrpSpPr>
            <p:cNvPr id="58" name="Group 57"/>
            <p:cNvGrpSpPr/>
            <p:nvPr/>
          </p:nvGrpSpPr>
          <p:grpSpPr>
            <a:xfrm>
              <a:off x="1858963" y="4481512"/>
              <a:ext cx="288925" cy="396875"/>
              <a:chOff x="1858963" y="4481512"/>
              <a:chExt cx="288925" cy="396875"/>
            </a:xfrm>
          </p:grpSpPr>
          <p:sp>
            <p:nvSpPr>
              <p:cNvPr id="31" name="Rectangle 52"/>
              <p:cNvSpPr>
                <a:spLocks noChangeArrowheads="1"/>
              </p:cNvSpPr>
              <p:nvPr/>
            </p:nvSpPr>
            <p:spPr bwMode="auto">
              <a:xfrm>
                <a:off x="1858963" y="4481512"/>
                <a:ext cx="282046" cy="396875"/>
              </a:xfrm>
              <a:prstGeom prst="rect">
                <a:avLst/>
              </a:prstGeom>
              <a:noFill/>
              <a:ln w="9525">
                <a:noFill/>
                <a:miter lim="800000"/>
                <a:headEnd/>
                <a:tailEnd/>
              </a:ln>
              <a:effectLst/>
            </p:spPr>
            <p:txBody>
              <a:bodyPr wrap="none">
                <a:prstTxWarp prst="textNoShape">
                  <a:avLst/>
                </a:prstTxWarp>
                <a:spAutoFit/>
              </a:bodyPr>
              <a:lstStyle/>
              <a:p>
                <a:r>
                  <a:rPr lang="en-GB" sz="2000" b="1">
                    <a:latin typeface="Times" charset="0"/>
                  </a:rPr>
                  <a:t>s</a:t>
                </a:r>
              </a:p>
            </p:txBody>
          </p:sp>
          <p:sp>
            <p:nvSpPr>
              <p:cNvPr id="32" name="Line 53"/>
              <p:cNvSpPr>
                <a:spLocks noChangeShapeType="1"/>
              </p:cNvSpPr>
              <p:nvPr/>
            </p:nvSpPr>
            <p:spPr bwMode="auto">
              <a:xfrm>
                <a:off x="1941513" y="4522787"/>
                <a:ext cx="206375" cy="0"/>
              </a:xfrm>
              <a:prstGeom prst="line">
                <a:avLst/>
              </a:prstGeom>
              <a:noFill/>
              <a:ln w="12700">
                <a:solidFill>
                  <a:schemeClr val="tx1"/>
                </a:solidFill>
                <a:round/>
                <a:headEnd/>
                <a:tailEnd type="arrow" w="med" len="med"/>
              </a:ln>
              <a:effectLst/>
            </p:spPr>
            <p:txBody>
              <a:bodyPr wrap="none" anchor="ctr">
                <a:prstTxWarp prst="textNoShape">
                  <a:avLst/>
                </a:prstTxWarp>
              </a:bodyPr>
              <a:lstStyle/>
              <a:p>
                <a:endParaRPr lang="en-US"/>
              </a:p>
            </p:txBody>
          </p:sp>
        </p:grpSp>
      </p:grpSp>
      <p:sp>
        <p:nvSpPr>
          <p:cNvPr id="7" name="Rectangle 55"/>
          <p:cNvSpPr>
            <a:spLocks noChangeArrowheads="1"/>
          </p:cNvSpPr>
          <p:nvPr/>
        </p:nvSpPr>
        <p:spPr bwMode="auto">
          <a:xfrm>
            <a:off x="793750" y="1511300"/>
            <a:ext cx="8366125" cy="4709146"/>
          </a:xfrm>
          <a:prstGeom prst="rect">
            <a:avLst/>
          </a:prstGeom>
          <a:noFill/>
          <a:ln w="9525">
            <a:noFill/>
            <a:miter lim="800000"/>
            <a:headEnd/>
            <a:tailEnd/>
          </a:ln>
          <a:effectLst/>
        </p:spPr>
        <p:txBody>
          <a:bodyPr wrap="square">
            <a:prstTxWarp prst="textNoShape">
              <a:avLst/>
            </a:prstTxWarp>
            <a:spAutoFit/>
          </a:bodyPr>
          <a:lstStyle/>
          <a:p>
            <a:pPr algn="just"/>
            <a:r>
              <a:rPr lang="en-GB" sz="2000" b="1" dirty="0" err="1" smtClean="0">
                <a:solidFill>
                  <a:srgbClr val="ED181E"/>
                </a:solidFill>
                <a:latin typeface="Times" charset="0"/>
              </a:rPr>
              <a:t>Helicity</a:t>
            </a:r>
            <a:r>
              <a:rPr lang="en-GB" sz="2000" b="1" dirty="0" smtClean="0">
                <a:solidFill>
                  <a:srgbClr val="ED181E"/>
                </a:solidFill>
                <a:latin typeface="Times" charset="0"/>
              </a:rPr>
              <a:t> (</a:t>
            </a:r>
            <a:r>
              <a:rPr lang="en-GB" sz="2000" b="1" i="1" dirty="0" err="1" smtClean="0">
                <a:solidFill>
                  <a:srgbClr val="ED181E"/>
                </a:solidFill>
                <a:latin typeface="Times" charset="0"/>
              </a:rPr>
              <a:t>h</a:t>
            </a:r>
            <a:r>
              <a:rPr lang="en-GB" sz="2000" b="1" dirty="0" smtClean="0">
                <a:solidFill>
                  <a:srgbClr val="ED181E"/>
                </a:solidFill>
                <a:latin typeface="Times" charset="0"/>
              </a:rPr>
              <a:t>)</a:t>
            </a:r>
            <a:r>
              <a:rPr lang="en-GB" sz="2000" b="1" dirty="0" smtClean="0">
                <a:latin typeface="Times" charset="0"/>
              </a:rPr>
              <a:t> corresponds to the sign of the projection of spin onto the direction of motion.  It is, however, not Lorentz invariant. This can be seen if the inertial system in the right-handed case moves at a speed faster than    : </a:t>
            </a:r>
            <a:r>
              <a:rPr lang="en-GB" sz="2000" b="1" i="1" dirty="0" err="1" smtClean="0">
                <a:latin typeface="Times" charset="0"/>
              </a:rPr>
              <a:t>h</a:t>
            </a:r>
            <a:r>
              <a:rPr lang="en-GB" sz="2000" b="1" dirty="0" smtClean="0">
                <a:latin typeface="Times" charset="0"/>
              </a:rPr>
              <a:t> changes from +</a:t>
            </a:r>
            <a:r>
              <a:rPr lang="en-GB" sz="2000" b="1" dirty="0">
                <a:latin typeface="Times" charset="0"/>
              </a:rPr>
              <a:t>1</a:t>
            </a:r>
            <a:r>
              <a:rPr lang="en-GB" sz="2000" b="1" dirty="0" smtClean="0">
                <a:latin typeface="Times" charset="0"/>
              </a:rPr>
              <a:t> to </a:t>
            </a:r>
            <a:r>
              <a:rPr lang="en-GB" sz="2000" b="1" dirty="0">
                <a:latin typeface="Times" charset="0"/>
              </a:rPr>
              <a:t>-1.</a:t>
            </a:r>
            <a:r>
              <a:rPr lang="en-GB" sz="2000" b="1" dirty="0" smtClean="0">
                <a:latin typeface="Times" charset="0"/>
              </a:rPr>
              <a:t> </a:t>
            </a:r>
          </a:p>
          <a:p>
            <a:pPr algn="just"/>
            <a:endParaRPr lang="en-GB" sz="2000" b="1" dirty="0" smtClean="0">
              <a:latin typeface="Times" charset="0"/>
            </a:endParaRPr>
          </a:p>
          <a:p>
            <a:pPr algn="just"/>
            <a:endParaRPr lang="en-GB" sz="2000" b="1" dirty="0" smtClean="0">
              <a:latin typeface="Times" charset="0"/>
            </a:endParaRPr>
          </a:p>
          <a:p>
            <a:pPr algn="just"/>
            <a:endParaRPr lang="en-GB" sz="2000" b="1" dirty="0" smtClean="0">
              <a:latin typeface="Times" charset="0"/>
            </a:endParaRPr>
          </a:p>
          <a:p>
            <a:pPr algn="just"/>
            <a:endParaRPr lang="en-GB" sz="2000" b="1" dirty="0" smtClean="0">
              <a:latin typeface="Times" charset="0"/>
            </a:endParaRPr>
          </a:p>
          <a:p>
            <a:pPr algn="just"/>
            <a:endParaRPr lang="en-GB" sz="2000" b="1" dirty="0" smtClean="0">
              <a:latin typeface="Times" charset="0"/>
            </a:endParaRPr>
          </a:p>
          <a:p>
            <a:pPr algn="just"/>
            <a:endParaRPr lang="en-GB" sz="2000" b="1" dirty="0" smtClean="0">
              <a:latin typeface="Times" charset="0"/>
            </a:endParaRPr>
          </a:p>
          <a:p>
            <a:pPr algn="just"/>
            <a:endParaRPr lang="en-GB" sz="2000" b="1" dirty="0" smtClean="0">
              <a:latin typeface="Times" charset="0"/>
            </a:endParaRPr>
          </a:p>
          <a:p>
            <a:pPr algn="just"/>
            <a:endParaRPr lang="en-GB" sz="2000" b="1" dirty="0" smtClean="0">
              <a:latin typeface="Times" charset="0"/>
            </a:endParaRPr>
          </a:p>
          <a:p>
            <a:pPr algn="just"/>
            <a:r>
              <a:rPr lang="en-GB" sz="2000" b="1" dirty="0" smtClean="0">
                <a:latin typeface="Times" charset="0"/>
              </a:rPr>
              <a:t>For a </a:t>
            </a:r>
            <a:r>
              <a:rPr lang="en-GB" sz="2000" b="1" dirty="0" err="1" smtClean="0">
                <a:latin typeface="Times" charset="0"/>
              </a:rPr>
              <a:t>massless</a:t>
            </a:r>
            <a:r>
              <a:rPr lang="en-GB" sz="2000" b="1" dirty="0" smtClean="0">
                <a:latin typeface="Times" charset="0"/>
              </a:rPr>
              <a:t> particle there is no inertial system that can move faster than the speed of light, therefore for such particles </a:t>
            </a:r>
            <a:r>
              <a:rPr lang="en-GB" sz="2000" b="1" i="1" dirty="0" err="1" smtClean="0">
                <a:latin typeface="Times" charset="0"/>
              </a:rPr>
              <a:t>h</a:t>
            </a:r>
            <a:r>
              <a:rPr lang="en-GB" sz="2000" b="1" dirty="0" smtClean="0">
                <a:latin typeface="Times" charset="0"/>
              </a:rPr>
              <a:t> is Lorentz invariant. For </a:t>
            </a:r>
            <a:r>
              <a:rPr lang="en-GB" sz="2000" b="1" dirty="0" err="1" smtClean="0">
                <a:latin typeface="Times" charset="0"/>
              </a:rPr>
              <a:t>massless</a:t>
            </a:r>
            <a:r>
              <a:rPr lang="en-GB" sz="2000" b="1" dirty="0" smtClean="0">
                <a:latin typeface="Times" charset="0"/>
              </a:rPr>
              <a:t> particles, </a:t>
            </a:r>
            <a:r>
              <a:rPr lang="en-GB" sz="2000" b="1" dirty="0" err="1" smtClean="0">
                <a:latin typeface="Times" charset="0"/>
              </a:rPr>
              <a:t>helicity</a:t>
            </a:r>
            <a:r>
              <a:rPr lang="en-GB" sz="2000" b="1" dirty="0" smtClean="0">
                <a:latin typeface="Times" charset="0"/>
              </a:rPr>
              <a:t> is also the same as </a:t>
            </a:r>
            <a:r>
              <a:rPr lang="en-GB" sz="2000" b="1" dirty="0" err="1" smtClean="0">
                <a:latin typeface="Times" charset="0"/>
              </a:rPr>
              <a:t>chirality</a:t>
            </a:r>
            <a:r>
              <a:rPr lang="en-GB" sz="2000" b="1" dirty="0" smtClean="0">
                <a:latin typeface="Times" charset="0"/>
              </a:rPr>
              <a:t>.</a:t>
            </a:r>
            <a:endParaRPr lang="en-GB" sz="2000" b="1" dirty="0">
              <a:latin typeface="Times" charset="0"/>
            </a:endParaRPr>
          </a:p>
        </p:txBody>
      </p:sp>
      <p:pic>
        <p:nvPicPr>
          <p:cNvPr id="52" name="Picture 51"/>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250949" y="2413000"/>
            <a:ext cx="545523" cy="4445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027112" y="312738"/>
            <a:ext cx="7875587" cy="584776"/>
          </a:xfrm>
          <a:prstGeom prst="rect">
            <a:avLst/>
          </a:prstGeom>
          <a:solidFill>
            <a:schemeClr val="accent6">
              <a:lumMod val="60000"/>
              <a:lumOff val="40000"/>
            </a:schemeClr>
          </a:solidFill>
          <a:ln w="9525">
            <a:noFill/>
            <a:miter lim="800000"/>
            <a:headEnd/>
            <a:tailEnd/>
          </a:ln>
          <a:effectLst/>
        </p:spPr>
        <p:txBody>
          <a:bodyPr wrap="square">
            <a:prstTxWarp prst="textNoShape">
              <a:avLst/>
            </a:prstTxWarp>
            <a:spAutoFit/>
          </a:bodyPr>
          <a:lstStyle/>
          <a:p>
            <a:pPr algn="ctr"/>
            <a:r>
              <a:rPr lang="en-GB" sz="3200" b="1" i="1" dirty="0" err="1" smtClean="0">
                <a:solidFill>
                  <a:schemeClr val="bg1"/>
                </a:solidFill>
                <a:effectLst>
                  <a:outerShdw blurRad="38100" dist="38100" dir="2700000" algn="tl">
                    <a:srgbClr val="000000"/>
                  </a:outerShdw>
                </a:effectLst>
                <a:latin typeface="Helvetica" pitchFamily="-109" charset="0"/>
              </a:rPr>
              <a:t>Spinors</a:t>
            </a:r>
            <a:r>
              <a:rPr lang="en-GB" sz="3200" b="1" i="1" dirty="0" smtClean="0">
                <a:solidFill>
                  <a:schemeClr val="bg1"/>
                </a:solidFill>
                <a:effectLst>
                  <a:outerShdw blurRad="38100" dist="38100" dir="2700000" algn="tl">
                    <a:srgbClr val="000000"/>
                  </a:outerShdw>
                </a:effectLst>
                <a:latin typeface="Helvetica" pitchFamily="-109" charset="0"/>
              </a:rPr>
              <a:t>, Dirac Equation</a:t>
            </a:r>
            <a:endParaRPr lang="en-GB" sz="3200" b="1" i="1" dirty="0">
              <a:solidFill>
                <a:schemeClr val="bg1"/>
              </a:solidFill>
              <a:latin typeface="Helvetica" pitchFamily="-109" charset="0"/>
            </a:endParaRPr>
          </a:p>
        </p:txBody>
      </p:sp>
      <p:sp>
        <p:nvSpPr>
          <p:cNvPr id="20" name="Slide Number Placeholder 19"/>
          <p:cNvSpPr>
            <a:spLocks noGrp="1"/>
          </p:cNvSpPr>
          <p:nvPr>
            <p:ph type="sldNum" sz="quarter" idx="12"/>
          </p:nvPr>
        </p:nvSpPr>
        <p:spPr/>
        <p:txBody>
          <a:bodyPr/>
          <a:lstStyle/>
          <a:p>
            <a:fld id="{3C488B3C-A177-424A-82BD-65A18B8394C2}" type="slidenum">
              <a:rPr lang="en-US" smtClean="0"/>
              <a:pPr/>
              <a:t>15</a:t>
            </a:fld>
            <a:endParaRPr lang="en-US"/>
          </a:p>
        </p:txBody>
      </p:sp>
      <p:sp>
        <p:nvSpPr>
          <p:cNvPr id="49" name="Rectangle 48"/>
          <p:cNvSpPr/>
          <p:nvPr/>
        </p:nvSpPr>
        <p:spPr>
          <a:xfrm>
            <a:off x="901700" y="1105406"/>
            <a:ext cx="8255000" cy="1384995"/>
          </a:xfrm>
          <a:prstGeom prst="rect">
            <a:avLst/>
          </a:prstGeom>
        </p:spPr>
        <p:txBody>
          <a:bodyPr wrap="square">
            <a:spAutoFit/>
          </a:bodyPr>
          <a:lstStyle/>
          <a:p>
            <a:pPr algn="just"/>
            <a:r>
              <a:rPr lang="en-GB" sz="2000" b="1" dirty="0" smtClean="0">
                <a:latin typeface="Times" charset="0"/>
              </a:rPr>
              <a:t>Dirac equation for a free </a:t>
            </a:r>
            <a:r>
              <a:rPr lang="en-GB" sz="2000" b="1" dirty="0" err="1" smtClean="0">
                <a:latin typeface="Times" charset="0"/>
              </a:rPr>
              <a:t>fermion</a:t>
            </a:r>
            <a:r>
              <a:rPr lang="en-GB" sz="2000" b="1" dirty="0" smtClean="0">
                <a:latin typeface="Times" charset="0"/>
              </a:rPr>
              <a:t> with mass </a:t>
            </a:r>
            <a:r>
              <a:rPr lang="en-GB" sz="2000" b="1" i="1" dirty="0" err="1" smtClean="0">
                <a:latin typeface="Times" charset="0"/>
              </a:rPr>
              <a:t>m</a:t>
            </a:r>
            <a:r>
              <a:rPr lang="en-GB" sz="2000" b="1" dirty="0" smtClean="0">
                <a:latin typeface="Times" charset="0"/>
              </a:rPr>
              <a:t>:  </a:t>
            </a:r>
            <a:r>
              <a:rPr lang="en-GB" b="1" i="1" dirty="0" smtClean="0">
                <a:solidFill>
                  <a:srgbClr val="FF0000"/>
                </a:solidFill>
                <a:latin typeface="Times" charset="0"/>
              </a:rPr>
              <a:t>(</a:t>
            </a:r>
            <a:r>
              <a:rPr lang="en-GB" b="1" i="1" dirty="0" err="1" smtClean="0">
                <a:solidFill>
                  <a:srgbClr val="FF0000"/>
                </a:solidFill>
                <a:latin typeface="Times" charset="0"/>
              </a:rPr>
              <a:t>i</a:t>
            </a:r>
            <a:r>
              <a:rPr lang="en-GB" b="1" i="1" dirty="0" err="1" smtClean="0">
                <a:solidFill>
                  <a:srgbClr val="FF0000"/>
                </a:solidFill>
                <a:latin typeface="Symbol"/>
              </a:rPr>
              <a:t>g</a:t>
            </a:r>
            <a:r>
              <a:rPr lang="en-GB" b="1" i="1" baseline="30000" dirty="0" err="1" smtClean="0">
                <a:solidFill>
                  <a:srgbClr val="FF0000"/>
                </a:solidFill>
                <a:latin typeface="Symbol"/>
              </a:rPr>
              <a:t>m</a:t>
            </a:r>
            <a:r>
              <a:rPr lang="en-GB" i="1" dirty="0" err="1" smtClean="0">
                <a:solidFill>
                  <a:srgbClr val="FF0000"/>
                </a:solidFill>
                <a:latin typeface="Times" charset="0"/>
              </a:rPr>
              <a:t>∂</a:t>
            </a:r>
            <a:r>
              <a:rPr lang="en-GB" b="1" i="1" baseline="-25000" dirty="0" err="1" smtClean="0">
                <a:solidFill>
                  <a:srgbClr val="FF0000"/>
                </a:solidFill>
                <a:latin typeface="Symbol"/>
              </a:rPr>
              <a:t>m</a:t>
            </a:r>
            <a:r>
              <a:rPr lang="en-GB" b="1" i="1" dirty="0" smtClean="0">
                <a:solidFill>
                  <a:srgbClr val="FF0000"/>
                </a:solidFill>
                <a:latin typeface="Times" charset="0"/>
              </a:rPr>
              <a:t> – </a:t>
            </a:r>
            <a:r>
              <a:rPr lang="en-GB" b="1" i="1" dirty="0" err="1" smtClean="0">
                <a:solidFill>
                  <a:srgbClr val="FF0000"/>
                </a:solidFill>
                <a:latin typeface="Times" charset="0"/>
              </a:rPr>
              <a:t>m</a:t>
            </a:r>
            <a:r>
              <a:rPr lang="en-GB" b="1" i="1" dirty="0" smtClean="0">
                <a:solidFill>
                  <a:srgbClr val="FF0000"/>
                </a:solidFill>
                <a:latin typeface="Times" charset="0"/>
              </a:rPr>
              <a:t>)</a:t>
            </a:r>
            <a:r>
              <a:rPr lang="en-GB" b="1" i="1" dirty="0" smtClean="0">
                <a:latin typeface="Times" charset="0"/>
              </a:rPr>
              <a:t> </a:t>
            </a:r>
            <a:r>
              <a:rPr lang="en-GB" b="1" i="1" dirty="0" err="1" smtClean="0">
                <a:solidFill>
                  <a:srgbClr val="FF0000"/>
                </a:solidFill>
                <a:latin typeface="Symbol"/>
              </a:rPr>
              <a:t>y</a:t>
            </a:r>
            <a:r>
              <a:rPr lang="en-GB" b="1" i="1" dirty="0" smtClean="0">
                <a:solidFill>
                  <a:srgbClr val="FF0000"/>
                </a:solidFill>
                <a:latin typeface="Symbol"/>
              </a:rPr>
              <a:t> </a:t>
            </a:r>
            <a:r>
              <a:rPr lang="en-GB" b="1" i="1" dirty="0" smtClean="0">
                <a:solidFill>
                  <a:srgbClr val="F63F1B"/>
                </a:solidFill>
                <a:latin typeface="+mn-lt"/>
              </a:rPr>
              <a:t>(</a:t>
            </a:r>
            <a:r>
              <a:rPr lang="en-GB" i="1" dirty="0" err="1" smtClean="0">
                <a:solidFill>
                  <a:srgbClr val="F63F1B"/>
                </a:solidFill>
                <a:latin typeface="+mn-lt"/>
              </a:rPr>
              <a:t>x</a:t>
            </a:r>
            <a:r>
              <a:rPr lang="en-GB" b="1" i="1" dirty="0" smtClean="0">
                <a:solidFill>
                  <a:srgbClr val="F63F1B"/>
                </a:solidFill>
                <a:latin typeface="+mn-lt"/>
              </a:rPr>
              <a:t>) = 0</a:t>
            </a:r>
          </a:p>
          <a:p>
            <a:pPr algn="just"/>
            <a:endParaRPr lang="en-GB" sz="2000" i="1" dirty="0" smtClean="0">
              <a:latin typeface="Symbol"/>
            </a:endParaRPr>
          </a:p>
          <a:p>
            <a:pPr algn="just"/>
            <a:endParaRPr lang="en-GB" sz="2000" b="1" dirty="0" smtClean="0">
              <a:latin typeface="Times"/>
            </a:endParaRPr>
          </a:p>
          <a:p>
            <a:pPr algn="just"/>
            <a:endParaRPr lang="en-GB" sz="2000" b="1" dirty="0" smtClean="0">
              <a:latin typeface="Times"/>
            </a:endParaRPr>
          </a:p>
        </p:txBody>
      </p:sp>
      <p:pic>
        <p:nvPicPr>
          <p:cNvPr id="14" name="Picture 13"/>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174750" y="3581400"/>
            <a:ext cx="2832100" cy="1066800"/>
          </a:xfrm>
          <a:prstGeom prst="rect">
            <a:avLst/>
          </a:prstGeom>
        </p:spPr>
      </p:pic>
      <p:pic>
        <p:nvPicPr>
          <p:cNvPr id="15" name="Picture 14"/>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4679950" y="3613150"/>
            <a:ext cx="2806700" cy="1003300"/>
          </a:xfrm>
          <a:prstGeom prst="rect">
            <a:avLst/>
          </a:prstGeom>
        </p:spPr>
      </p:pic>
      <p:pic>
        <p:nvPicPr>
          <p:cNvPr id="16" name="Picture 15"/>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1250950" y="4819650"/>
            <a:ext cx="2781300" cy="1054100"/>
          </a:xfrm>
          <a:prstGeom prst="rect">
            <a:avLst/>
          </a:prstGeom>
        </p:spPr>
      </p:pic>
      <p:pic>
        <p:nvPicPr>
          <p:cNvPr id="17" name="Picture 16"/>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4749800" y="4883150"/>
            <a:ext cx="2717800" cy="977900"/>
          </a:xfrm>
          <a:prstGeom prst="rect">
            <a:avLst/>
          </a:prstGeom>
        </p:spPr>
      </p:pic>
      <p:pic>
        <p:nvPicPr>
          <p:cNvPr id="18" name="Picture 17"/>
          <p:cNvPicPr>
            <a:picLocks noChangeAspect="1"/>
          </p:cNvPicPr>
          <p:nvPr/>
        </p:nvPicPr>
        <mc:AlternateContent>
          <mc:Choice xmlns:ma="http://schemas.microsoft.com/office/mac/drawingml/2008/main" Requires="ma">
            <p:blipFill>
              <a:blip r:embed="rId11"/>
              <a:stretch>
                <a:fillRect/>
              </a:stretch>
            </p:blipFill>
          </mc:Choice>
          <mc:Fallback>
            <p:blipFill>
              <a:blip r:embed="rId12"/>
              <a:stretch>
                <a:fillRect/>
              </a:stretch>
            </p:blipFill>
          </mc:Fallback>
        </mc:AlternateContent>
        <p:spPr>
          <a:xfrm>
            <a:off x="6299200" y="1752600"/>
            <a:ext cx="1751034" cy="1047750"/>
          </a:xfrm>
          <a:prstGeom prst="rect">
            <a:avLst/>
          </a:prstGeom>
        </p:spPr>
      </p:pic>
      <p:sp>
        <p:nvSpPr>
          <p:cNvPr id="19" name="Rectangle 18"/>
          <p:cNvSpPr/>
          <p:nvPr/>
        </p:nvSpPr>
        <p:spPr>
          <a:xfrm>
            <a:off x="1017555" y="3058468"/>
            <a:ext cx="2892489" cy="400110"/>
          </a:xfrm>
          <a:prstGeom prst="rect">
            <a:avLst/>
          </a:prstGeom>
        </p:spPr>
        <p:txBody>
          <a:bodyPr wrap="none">
            <a:spAutoFit/>
          </a:bodyPr>
          <a:lstStyle/>
          <a:p>
            <a:pPr algn="just"/>
            <a:r>
              <a:rPr lang="en-GB" sz="2000" b="1" dirty="0" smtClean="0">
                <a:latin typeface="Times"/>
              </a:rPr>
              <a:t>4 fundamental solutions:</a:t>
            </a:r>
          </a:p>
        </p:txBody>
      </p:sp>
      <p:sp>
        <p:nvSpPr>
          <p:cNvPr id="21" name="Rectangle 20"/>
          <p:cNvSpPr/>
          <p:nvPr/>
        </p:nvSpPr>
        <p:spPr>
          <a:xfrm>
            <a:off x="965200" y="2022902"/>
            <a:ext cx="4953000" cy="400110"/>
          </a:xfrm>
          <a:prstGeom prst="rect">
            <a:avLst/>
          </a:prstGeom>
        </p:spPr>
        <p:txBody>
          <a:bodyPr>
            <a:spAutoFit/>
          </a:bodyPr>
          <a:lstStyle/>
          <a:p>
            <a:pPr algn="just"/>
            <a:r>
              <a:rPr lang="en-GB" sz="2000" i="1" dirty="0" err="1" smtClean="0">
                <a:latin typeface="Symbol"/>
              </a:rPr>
              <a:t>y</a:t>
            </a:r>
            <a:r>
              <a:rPr lang="en-GB" sz="2000" i="1" dirty="0" smtClean="0">
                <a:latin typeface="Symbol"/>
              </a:rPr>
              <a:t> </a:t>
            </a:r>
            <a:r>
              <a:rPr lang="en-GB" sz="2000" dirty="0" smtClean="0"/>
              <a:t>(</a:t>
            </a:r>
            <a:r>
              <a:rPr lang="en-GB" sz="2000" i="1" dirty="0" err="1" smtClean="0">
                <a:latin typeface="Times"/>
              </a:rPr>
              <a:t>x</a:t>
            </a:r>
            <a:r>
              <a:rPr lang="en-GB" sz="2000" i="1" dirty="0" smtClean="0"/>
              <a:t>)</a:t>
            </a:r>
            <a:r>
              <a:rPr lang="en-GB" sz="2000" dirty="0" smtClean="0"/>
              <a:t> </a:t>
            </a:r>
            <a:r>
              <a:rPr lang="en-GB" sz="2000" dirty="0" smtClean="0">
                <a:latin typeface="Times"/>
              </a:rPr>
              <a:t>... 4-component Dirac </a:t>
            </a:r>
            <a:r>
              <a:rPr lang="en-GB" sz="2000" dirty="0" err="1" smtClean="0">
                <a:latin typeface="Times"/>
              </a:rPr>
              <a:t>spinor</a:t>
            </a:r>
            <a:r>
              <a:rPr lang="en-GB" sz="2000" dirty="0" smtClean="0">
                <a:latin typeface="Times"/>
              </a:rPr>
              <a:t>, </a:t>
            </a:r>
            <a:r>
              <a:rPr lang="en-GB" sz="2000" i="1" dirty="0" err="1" smtClean="0">
                <a:latin typeface="Times"/>
              </a:rPr>
              <a:t>x</a:t>
            </a:r>
            <a:r>
              <a:rPr lang="en-GB" sz="2000" i="1" dirty="0" smtClean="0">
                <a:latin typeface="Times"/>
              </a:rPr>
              <a:t> = (</a:t>
            </a:r>
            <a:r>
              <a:rPr lang="en-GB" sz="2000" i="1" dirty="0" err="1" smtClean="0">
                <a:latin typeface="Times"/>
              </a:rPr>
              <a:t>t,x,y,z</a:t>
            </a:r>
            <a:r>
              <a:rPr lang="en-GB" sz="2000" i="1" dirty="0" smtClean="0">
                <a:latin typeface="Times"/>
              </a:rPr>
              <a:t>)</a:t>
            </a:r>
          </a:p>
        </p:txBody>
      </p:sp>
      <p:pic>
        <p:nvPicPr>
          <p:cNvPr id="23" name="Picture 22"/>
          <p:cNvPicPr>
            <a:picLocks noChangeAspect="1"/>
          </p:cNvPicPr>
          <p:nvPr/>
        </p:nvPicPr>
        <mc:AlternateContent>
          <mc:Choice xmlns:ma="http://schemas.microsoft.com/office/mac/drawingml/2008/main" Requires="ma">
            <p:blipFill>
              <a:blip r:embed="rId13"/>
              <a:stretch>
                <a:fillRect/>
              </a:stretch>
            </p:blipFill>
          </mc:Choice>
          <mc:Fallback>
            <p:blipFill>
              <a:blip r:embed="rId14"/>
              <a:stretch>
                <a:fillRect/>
              </a:stretch>
            </p:blipFill>
          </mc:Fallback>
        </mc:AlternateContent>
        <p:spPr>
          <a:xfrm>
            <a:off x="4438649" y="2946400"/>
            <a:ext cx="4421043" cy="673100"/>
          </a:xfrm>
          <a:prstGeom prst="rect">
            <a:avLst/>
          </a:prstGeom>
        </p:spPr>
      </p:pic>
      <p:pic>
        <p:nvPicPr>
          <p:cNvPr id="24" name="Picture 23"/>
          <p:cNvPicPr>
            <a:picLocks noChangeAspect="1"/>
          </p:cNvPicPr>
          <p:nvPr/>
        </p:nvPicPr>
        <mc:AlternateContent>
          <mc:Choice xmlns:ma="http://schemas.microsoft.com/office/mac/drawingml/2008/main" Requires="ma">
            <p:blipFill>
              <a:blip r:embed="rId15"/>
              <a:stretch>
                <a:fillRect/>
              </a:stretch>
            </p:blipFill>
          </mc:Choice>
          <mc:Fallback>
            <p:blipFill>
              <a:blip r:embed="rId16"/>
              <a:stretch>
                <a:fillRect/>
              </a:stretch>
            </p:blipFill>
          </mc:Fallback>
        </mc:AlternateContent>
        <p:spPr>
          <a:xfrm>
            <a:off x="7766050" y="4368800"/>
            <a:ext cx="1181100" cy="457200"/>
          </a:xfrm>
          <a:prstGeom prst="rect">
            <a:avLst/>
          </a:prstGeom>
        </p:spPr>
      </p:pic>
      <p:pic>
        <p:nvPicPr>
          <p:cNvPr id="25" name="Picture 24"/>
          <p:cNvPicPr>
            <a:picLocks noChangeAspect="1"/>
          </p:cNvPicPr>
          <p:nvPr/>
        </p:nvPicPr>
        <mc:AlternateContent>
          <mc:Choice xmlns:ma="http://schemas.microsoft.com/office/mac/drawingml/2008/main" Requires="ma">
            <p:blipFill>
              <a:blip r:embed="rId17"/>
              <a:stretch>
                <a:fillRect/>
              </a:stretch>
            </p:blipFill>
          </mc:Choice>
          <mc:Fallback>
            <p:blipFill>
              <a:blip r:embed="rId18"/>
              <a:stretch>
                <a:fillRect/>
              </a:stretch>
            </p:blipFill>
          </mc:Fallback>
        </mc:AlternateContent>
        <p:spPr>
          <a:xfrm>
            <a:off x="7651750" y="4724400"/>
            <a:ext cx="1511300" cy="381000"/>
          </a:xfrm>
          <a:prstGeom prst="rect">
            <a:avLst/>
          </a:prstGeom>
        </p:spPr>
      </p:pic>
      <p:sp>
        <p:nvSpPr>
          <p:cNvPr id="26" name="Rectangle 25"/>
          <p:cNvSpPr/>
          <p:nvPr/>
        </p:nvSpPr>
        <p:spPr>
          <a:xfrm>
            <a:off x="1054846" y="5852468"/>
            <a:ext cx="8482854" cy="707886"/>
          </a:xfrm>
          <a:prstGeom prst="rect">
            <a:avLst/>
          </a:prstGeom>
        </p:spPr>
        <p:txBody>
          <a:bodyPr wrap="square">
            <a:spAutoFit/>
          </a:bodyPr>
          <a:lstStyle/>
          <a:p>
            <a:r>
              <a:rPr lang="en-GB" sz="2000" b="1" i="1" dirty="0" smtClean="0">
                <a:latin typeface="Times" charset="0"/>
              </a:rPr>
              <a:t>u</a:t>
            </a:r>
            <a:r>
              <a:rPr lang="en-GB" sz="2000" b="1" i="1" baseline="-25000" dirty="0" smtClean="0">
                <a:latin typeface="Times" charset="0"/>
              </a:rPr>
              <a:t>1</a:t>
            </a:r>
            <a:r>
              <a:rPr lang="en-GB" sz="2000" b="1" i="1" dirty="0" smtClean="0">
                <a:latin typeface="Times" charset="0"/>
              </a:rPr>
              <a:t>, u</a:t>
            </a:r>
            <a:r>
              <a:rPr lang="en-GB" sz="2000" b="1" i="1" baseline="-25000" dirty="0" smtClean="0">
                <a:latin typeface="Times" charset="0"/>
              </a:rPr>
              <a:t>2</a:t>
            </a:r>
            <a:r>
              <a:rPr lang="en-GB" sz="2000" b="1" dirty="0" smtClean="0">
                <a:latin typeface="Times" charset="0"/>
              </a:rPr>
              <a:t> describe a particle,  </a:t>
            </a:r>
            <a:r>
              <a:rPr lang="en-GB" sz="2000" b="1" i="1" dirty="0" smtClean="0">
                <a:latin typeface="Times" charset="0"/>
              </a:rPr>
              <a:t>v</a:t>
            </a:r>
            <a:r>
              <a:rPr lang="en-GB" sz="2000" b="1" i="1" baseline="-25000" dirty="0" smtClean="0">
                <a:latin typeface="Times" charset="0"/>
              </a:rPr>
              <a:t>1</a:t>
            </a:r>
            <a:r>
              <a:rPr lang="en-GB" sz="2000" b="1" i="1" dirty="0" smtClean="0">
                <a:latin typeface="Times" charset="0"/>
              </a:rPr>
              <a:t>, v</a:t>
            </a:r>
            <a:r>
              <a:rPr lang="en-GB" sz="2000" b="1" i="1" baseline="-25000" dirty="0" smtClean="0">
                <a:latin typeface="Times" charset="0"/>
              </a:rPr>
              <a:t>2</a:t>
            </a:r>
            <a:r>
              <a:rPr lang="en-GB" sz="2000" b="1" dirty="0" smtClean="0">
                <a:latin typeface="Times" charset="0"/>
              </a:rPr>
              <a:t> an antiparticle. </a:t>
            </a:r>
          </a:p>
          <a:p>
            <a:r>
              <a:rPr lang="en-GB" sz="2000" b="1" dirty="0" smtClean="0">
                <a:latin typeface="Times" charset="0"/>
              </a:rPr>
              <a:t>The spin of </a:t>
            </a:r>
            <a:r>
              <a:rPr lang="en-GB" sz="2000" b="1" i="1" dirty="0" smtClean="0">
                <a:latin typeface="Times" charset="0"/>
              </a:rPr>
              <a:t>u</a:t>
            </a:r>
            <a:r>
              <a:rPr lang="en-GB" sz="2000" b="1" i="1" baseline="-25000" dirty="0" smtClean="0">
                <a:latin typeface="Times" charset="0"/>
              </a:rPr>
              <a:t>1</a:t>
            </a:r>
            <a:r>
              <a:rPr lang="en-GB" sz="2000" b="1" i="1" dirty="0" smtClean="0">
                <a:latin typeface="Times" charset="0"/>
              </a:rPr>
              <a:t>, v</a:t>
            </a:r>
            <a:r>
              <a:rPr lang="en-GB" sz="2000" b="1" i="1" baseline="-25000" dirty="0" smtClean="0">
                <a:latin typeface="Times" charset="0"/>
              </a:rPr>
              <a:t>1 </a:t>
            </a:r>
            <a:r>
              <a:rPr lang="en-GB" sz="2000" b="1" dirty="0" smtClean="0">
                <a:latin typeface="Times" charset="0"/>
              </a:rPr>
              <a:t>is in +</a:t>
            </a:r>
            <a:r>
              <a:rPr lang="en-GB" sz="2000" b="1" dirty="0" err="1" smtClean="0">
                <a:latin typeface="Times" charset="0"/>
              </a:rPr>
              <a:t>z</a:t>
            </a:r>
            <a:r>
              <a:rPr lang="en-GB" sz="2000" b="1" dirty="0" smtClean="0">
                <a:latin typeface="Times" charset="0"/>
              </a:rPr>
              <a:t>-direction, the spin of </a:t>
            </a:r>
            <a:r>
              <a:rPr lang="en-GB" sz="2000" b="1" i="1" dirty="0" smtClean="0">
                <a:latin typeface="Times" charset="0"/>
              </a:rPr>
              <a:t>u</a:t>
            </a:r>
            <a:r>
              <a:rPr lang="en-GB" sz="2000" b="1" i="1" baseline="-25000" dirty="0" smtClean="0">
                <a:latin typeface="Times" charset="0"/>
              </a:rPr>
              <a:t>2</a:t>
            </a:r>
            <a:r>
              <a:rPr lang="en-GB" sz="2000" b="1" i="1" dirty="0" smtClean="0">
                <a:latin typeface="Times" charset="0"/>
              </a:rPr>
              <a:t>, v</a:t>
            </a:r>
            <a:r>
              <a:rPr lang="en-GB" sz="2000" b="1" i="1" baseline="-25000" dirty="0" smtClean="0">
                <a:latin typeface="Times" charset="0"/>
              </a:rPr>
              <a:t>2 </a:t>
            </a:r>
            <a:r>
              <a:rPr lang="en-GB" sz="2000" b="1" dirty="0" smtClean="0">
                <a:latin typeface="Times" charset="0"/>
              </a:rPr>
              <a:t>in -</a:t>
            </a:r>
            <a:r>
              <a:rPr lang="en-GB" sz="2000" b="1" dirty="0" err="1" smtClean="0">
                <a:latin typeface="Times" charset="0"/>
              </a:rPr>
              <a:t>z</a:t>
            </a:r>
            <a:r>
              <a:rPr lang="en-GB" sz="2000" b="1" dirty="0" smtClean="0">
                <a:latin typeface="Times" charset="0"/>
              </a:rPr>
              <a:t>-direction. </a:t>
            </a:r>
            <a:endParaRPr lang="en-US" sz="2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027112" y="312738"/>
            <a:ext cx="7875587" cy="584776"/>
          </a:xfrm>
          <a:prstGeom prst="rect">
            <a:avLst/>
          </a:prstGeom>
          <a:solidFill>
            <a:schemeClr val="accent6">
              <a:lumMod val="60000"/>
              <a:lumOff val="40000"/>
            </a:schemeClr>
          </a:solidFill>
          <a:ln w="9525">
            <a:noFill/>
            <a:miter lim="800000"/>
            <a:headEnd/>
            <a:tailEnd/>
          </a:ln>
          <a:effectLst/>
        </p:spPr>
        <p:txBody>
          <a:bodyPr wrap="square">
            <a:prstTxWarp prst="textNoShape">
              <a:avLst/>
            </a:prstTxWarp>
            <a:spAutoFit/>
          </a:bodyPr>
          <a:lstStyle/>
          <a:p>
            <a:pPr algn="ctr"/>
            <a:r>
              <a:rPr lang="en-GB" sz="3200" b="1" i="1" dirty="0" err="1" smtClean="0">
                <a:solidFill>
                  <a:schemeClr val="bg1"/>
                </a:solidFill>
                <a:effectLst>
                  <a:outerShdw blurRad="38100" dist="38100" dir="2700000" algn="tl">
                    <a:srgbClr val="000000"/>
                  </a:outerShdw>
                </a:effectLst>
                <a:latin typeface="Helvetica" pitchFamily="-109" charset="0"/>
              </a:rPr>
              <a:t>Chirality</a:t>
            </a:r>
            <a:endParaRPr lang="en-GB" sz="3200" b="1" i="1" dirty="0">
              <a:solidFill>
                <a:schemeClr val="bg1"/>
              </a:solidFill>
              <a:latin typeface="Helvetica" pitchFamily="-109" charset="0"/>
            </a:endParaRPr>
          </a:p>
        </p:txBody>
      </p:sp>
      <p:sp>
        <p:nvSpPr>
          <p:cNvPr id="20" name="Slide Number Placeholder 19"/>
          <p:cNvSpPr>
            <a:spLocks noGrp="1"/>
          </p:cNvSpPr>
          <p:nvPr>
            <p:ph type="sldNum" sz="quarter" idx="12"/>
          </p:nvPr>
        </p:nvSpPr>
        <p:spPr/>
        <p:txBody>
          <a:bodyPr/>
          <a:lstStyle/>
          <a:p>
            <a:fld id="{3C488B3C-A177-424A-82BD-65A18B8394C2}" type="slidenum">
              <a:rPr lang="en-US" smtClean="0"/>
              <a:pPr/>
              <a:t>16</a:t>
            </a:fld>
            <a:endParaRPr lang="en-US"/>
          </a:p>
        </p:txBody>
      </p:sp>
      <p:sp>
        <p:nvSpPr>
          <p:cNvPr id="49" name="Rectangle 48"/>
          <p:cNvSpPr/>
          <p:nvPr/>
        </p:nvSpPr>
        <p:spPr>
          <a:xfrm>
            <a:off x="901700" y="1295906"/>
            <a:ext cx="8255000" cy="1384995"/>
          </a:xfrm>
          <a:prstGeom prst="rect">
            <a:avLst/>
          </a:prstGeom>
        </p:spPr>
        <p:txBody>
          <a:bodyPr wrap="square">
            <a:spAutoFit/>
          </a:bodyPr>
          <a:lstStyle/>
          <a:p>
            <a:pPr algn="just"/>
            <a:r>
              <a:rPr lang="en-GB" sz="2000" b="1" dirty="0" smtClean="0">
                <a:latin typeface="Times" charset="0"/>
              </a:rPr>
              <a:t>The </a:t>
            </a:r>
            <a:r>
              <a:rPr lang="en-GB" sz="2000" b="1" dirty="0" err="1" smtClean="0">
                <a:latin typeface="Times" charset="0"/>
              </a:rPr>
              <a:t>eigenstates</a:t>
            </a:r>
            <a:r>
              <a:rPr lang="en-GB" sz="2000" b="1" dirty="0" smtClean="0">
                <a:latin typeface="Times" charset="0"/>
              </a:rPr>
              <a:t> of the </a:t>
            </a:r>
            <a:r>
              <a:rPr lang="en-GB" sz="2000" b="1" dirty="0" err="1" smtClean="0">
                <a:solidFill>
                  <a:srgbClr val="FF0000"/>
                </a:solidFill>
                <a:latin typeface="Times" charset="0"/>
              </a:rPr>
              <a:t>chirality</a:t>
            </a:r>
            <a:r>
              <a:rPr lang="en-GB" sz="2000" b="1" dirty="0" smtClean="0">
                <a:solidFill>
                  <a:srgbClr val="FF0000"/>
                </a:solidFill>
                <a:latin typeface="Times" charset="0"/>
              </a:rPr>
              <a:t> operator </a:t>
            </a:r>
            <a:r>
              <a:rPr lang="en-GB" b="1" i="1" dirty="0" smtClean="0">
                <a:solidFill>
                  <a:srgbClr val="FF0000"/>
                </a:solidFill>
                <a:latin typeface="Symbol"/>
              </a:rPr>
              <a:t>g</a:t>
            </a:r>
            <a:r>
              <a:rPr lang="en-GB" b="1" i="1" baseline="30000" dirty="0" smtClean="0">
                <a:solidFill>
                  <a:srgbClr val="FF0000"/>
                </a:solidFill>
                <a:latin typeface="Times" charset="0"/>
              </a:rPr>
              <a:t>5</a:t>
            </a:r>
            <a:r>
              <a:rPr lang="en-GB" sz="2000" b="1" i="1" dirty="0" smtClean="0">
                <a:latin typeface="Times" charset="0"/>
              </a:rPr>
              <a:t> </a:t>
            </a:r>
            <a:r>
              <a:rPr lang="en-GB" sz="2000" b="1" dirty="0" smtClean="0">
                <a:latin typeface="Times" charset="0"/>
              </a:rPr>
              <a:t>are defined as left-handed </a:t>
            </a:r>
          </a:p>
          <a:p>
            <a:pPr algn="just"/>
            <a:r>
              <a:rPr lang="en-GB" sz="2000" b="1" dirty="0" smtClean="0">
                <a:latin typeface="Times" charset="0"/>
              </a:rPr>
              <a:t>(</a:t>
            </a:r>
            <a:r>
              <a:rPr lang="en-GB" sz="2000" b="1" i="1" dirty="0" err="1" smtClean="0">
                <a:latin typeface="Times" charset="0"/>
              </a:rPr>
              <a:t>u</a:t>
            </a:r>
            <a:r>
              <a:rPr lang="en-GB" sz="2000" b="1" i="1" baseline="-25000" dirty="0" err="1" smtClean="0">
                <a:latin typeface="Times" charset="0"/>
              </a:rPr>
              <a:t>L</a:t>
            </a:r>
            <a:r>
              <a:rPr lang="en-GB" sz="2000" b="1" dirty="0" smtClean="0">
                <a:latin typeface="Times" charset="0"/>
              </a:rPr>
              <a:t>,</a:t>
            </a:r>
            <a:r>
              <a:rPr lang="en-GB" sz="2000" b="1" i="1" dirty="0" smtClean="0">
                <a:latin typeface="Times" charset="0"/>
              </a:rPr>
              <a:t> </a:t>
            </a:r>
            <a:r>
              <a:rPr lang="en-GB" sz="2000" b="1" i="1" dirty="0" err="1" smtClean="0">
                <a:latin typeface="Times" charset="0"/>
              </a:rPr>
              <a:t>v</a:t>
            </a:r>
            <a:r>
              <a:rPr lang="en-GB" sz="2000" b="1" i="1" baseline="-25000" dirty="0" err="1" smtClean="0">
                <a:latin typeface="Times" charset="0"/>
              </a:rPr>
              <a:t>L</a:t>
            </a:r>
            <a:r>
              <a:rPr lang="en-GB" sz="2000" b="1" dirty="0" smtClean="0">
                <a:latin typeface="Times" charset="0"/>
              </a:rPr>
              <a:t>) and right-handed (</a:t>
            </a:r>
            <a:r>
              <a:rPr lang="en-GB" sz="2000" b="1" i="1" dirty="0" err="1" smtClean="0">
                <a:latin typeface="Times" charset="0"/>
              </a:rPr>
              <a:t>u</a:t>
            </a:r>
            <a:r>
              <a:rPr lang="en-GB" sz="2000" b="1" i="1" baseline="-25000" dirty="0" err="1" smtClean="0">
                <a:latin typeface="Times" charset="0"/>
              </a:rPr>
              <a:t>R</a:t>
            </a:r>
            <a:r>
              <a:rPr lang="en-GB" sz="2000" b="1" dirty="0" smtClean="0">
                <a:latin typeface="Times" charset="0"/>
              </a:rPr>
              <a:t>,</a:t>
            </a:r>
            <a:r>
              <a:rPr lang="en-GB" sz="2000" b="1" i="1" dirty="0" smtClean="0">
                <a:latin typeface="Times" charset="0"/>
              </a:rPr>
              <a:t> </a:t>
            </a:r>
            <a:r>
              <a:rPr lang="en-GB" sz="2000" b="1" i="1" dirty="0" err="1" smtClean="0">
                <a:latin typeface="Times" charset="0"/>
              </a:rPr>
              <a:t>v</a:t>
            </a:r>
            <a:r>
              <a:rPr lang="en-GB" sz="2000" b="1" i="1" baseline="-25000" dirty="0" err="1" smtClean="0">
                <a:latin typeface="Times" charset="0"/>
              </a:rPr>
              <a:t>R</a:t>
            </a:r>
            <a:r>
              <a:rPr lang="en-GB" sz="2000" b="1" dirty="0" smtClean="0">
                <a:latin typeface="Times" charset="0"/>
              </a:rPr>
              <a:t>) </a:t>
            </a:r>
            <a:r>
              <a:rPr lang="en-GB" sz="2000" b="1" dirty="0" err="1" smtClean="0">
                <a:latin typeface="Times" charset="0"/>
              </a:rPr>
              <a:t>chiral</a:t>
            </a:r>
            <a:r>
              <a:rPr lang="en-GB" sz="2000" b="1" dirty="0" smtClean="0">
                <a:latin typeface="Times" charset="0"/>
              </a:rPr>
              <a:t> states:</a:t>
            </a:r>
          </a:p>
          <a:p>
            <a:pPr algn="just"/>
            <a:endParaRPr lang="en-GB" sz="2000" b="1" dirty="0" smtClean="0">
              <a:latin typeface="Times" charset="0"/>
            </a:endParaRPr>
          </a:p>
          <a:p>
            <a:pPr algn="just"/>
            <a:endParaRPr lang="en-GB" sz="2000" b="1" dirty="0">
              <a:latin typeface="Times" charset="0"/>
            </a:endParaRPr>
          </a:p>
        </p:txBody>
      </p:sp>
      <p:sp>
        <p:nvSpPr>
          <p:cNvPr id="54" name="Rectangle 53"/>
          <p:cNvSpPr/>
          <p:nvPr/>
        </p:nvSpPr>
        <p:spPr>
          <a:xfrm>
            <a:off x="901700" y="2784902"/>
            <a:ext cx="8242300" cy="400110"/>
          </a:xfrm>
          <a:prstGeom prst="rect">
            <a:avLst/>
          </a:prstGeom>
        </p:spPr>
        <p:txBody>
          <a:bodyPr wrap="square">
            <a:spAutoFit/>
          </a:bodyPr>
          <a:lstStyle/>
          <a:p>
            <a:r>
              <a:rPr lang="en-GB" sz="2000" b="1" dirty="0" smtClean="0">
                <a:latin typeface="Times" charset="0"/>
              </a:rPr>
              <a:t>Projection operators project out the </a:t>
            </a:r>
            <a:r>
              <a:rPr lang="en-GB" sz="2000" b="1" dirty="0" err="1" smtClean="0">
                <a:latin typeface="Times" charset="0"/>
              </a:rPr>
              <a:t>chiral</a:t>
            </a:r>
            <a:r>
              <a:rPr lang="en-GB" sz="2000" b="1" dirty="0" smtClean="0">
                <a:latin typeface="Times" charset="0"/>
              </a:rPr>
              <a:t> </a:t>
            </a:r>
            <a:r>
              <a:rPr lang="en-GB" sz="2000" b="1" dirty="0" err="1" smtClean="0">
                <a:latin typeface="Times" charset="0"/>
              </a:rPr>
              <a:t>eigenstates</a:t>
            </a:r>
            <a:r>
              <a:rPr lang="en-GB" sz="2000" b="1" dirty="0" smtClean="0">
                <a:latin typeface="Times" charset="0"/>
              </a:rPr>
              <a:t>:</a:t>
            </a:r>
            <a:endParaRPr lang="en-US" sz="2000" dirty="0"/>
          </a:p>
        </p:txBody>
      </p:sp>
      <p:pic>
        <p:nvPicPr>
          <p:cNvPr id="11" name="Picture 10"/>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638299" y="2095500"/>
            <a:ext cx="7224607" cy="673100"/>
          </a:xfrm>
          <a:prstGeom prst="rect">
            <a:avLst/>
          </a:prstGeom>
        </p:spPr>
      </p:pic>
      <p:pic>
        <p:nvPicPr>
          <p:cNvPr id="12" name="Picture 11"/>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2997199" y="3225800"/>
            <a:ext cx="4507654" cy="558800"/>
          </a:xfrm>
          <a:prstGeom prst="rect">
            <a:avLst/>
          </a:prstGeom>
          <a:solidFill>
            <a:srgbClr val="FFFDCB"/>
          </a:solidFill>
        </p:spPr>
      </p:pic>
      <p:pic>
        <p:nvPicPr>
          <p:cNvPr id="13" name="Picture 12"/>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1517650" y="3797300"/>
            <a:ext cx="7330342" cy="819150"/>
          </a:xfrm>
          <a:prstGeom prst="rect">
            <a:avLst/>
          </a:prstGeom>
        </p:spPr>
      </p:pic>
      <p:sp>
        <p:nvSpPr>
          <p:cNvPr id="14" name="Rectangle 13"/>
          <p:cNvSpPr/>
          <p:nvPr/>
        </p:nvSpPr>
        <p:spPr>
          <a:xfrm>
            <a:off x="901700" y="4766102"/>
            <a:ext cx="8242300" cy="1323439"/>
          </a:xfrm>
          <a:prstGeom prst="rect">
            <a:avLst/>
          </a:prstGeom>
        </p:spPr>
        <p:txBody>
          <a:bodyPr wrap="square">
            <a:spAutoFit/>
          </a:bodyPr>
          <a:lstStyle/>
          <a:p>
            <a:r>
              <a:rPr lang="en-GB" sz="2000" b="1" i="1" dirty="0" smtClean="0">
                <a:latin typeface="Times" charset="0"/>
              </a:rPr>
              <a:t>P</a:t>
            </a:r>
            <a:r>
              <a:rPr lang="en-GB" sz="2000" b="1" i="1" baseline="-25000" dirty="0" smtClean="0">
                <a:latin typeface="Times" charset="0"/>
              </a:rPr>
              <a:t>R</a:t>
            </a:r>
            <a:r>
              <a:rPr lang="en-GB" sz="2000" b="1" dirty="0" smtClean="0">
                <a:latin typeface="Times" charset="0"/>
              </a:rPr>
              <a:t> projects out right-handed particle states and left-handed antiparticle states.</a:t>
            </a:r>
          </a:p>
          <a:p>
            <a:r>
              <a:rPr lang="en-GB" sz="2000" b="1" dirty="0" smtClean="0">
                <a:latin typeface="Times" charset="0"/>
              </a:rPr>
              <a:t>We can write any </a:t>
            </a:r>
            <a:r>
              <a:rPr lang="en-GB" sz="2000" b="1" dirty="0" err="1" smtClean="0">
                <a:latin typeface="Times" charset="0"/>
              </a:rPr>
              <a:t>spinor</a:t>
            </a:r>
            <a:r>
              <a:rPr lang="en-GB" sz="2000" b="1" dirty="0" smtClean="0">
                <a:latin typeface="Times" charset="0"/>
              </a:rPr>
              <a:t> in the form of its </a:t>
            </a:r>
            <a:r>
              <a:rPr lang="en-GB" sz="2000" b="1" dirty="0" err="1" smtClean="0">
                <a:latin typeface="Times" charset="0"/>
              </a:rPr>
              <a:t>chiral</a:t>
            </a:r>
            <a:r>
              <a:rPr lang="en-GB" sz="2000" b="1" dirty="0" smtClean="0">
                <a:latin typeface="Times" charset="0"/>
              </a:rPr>
              <a:t> components:</a:t>
            </a:r>
            <a:endParaRPr lang="en-US" sz="2000" dirty="0" smtClean="0"/>
          </a:p>
          <a:p>
            <a:endParaRPr lang="en-US" sz="2000" dirty="0"/>
          </a:p>
        </p:txBody>
      </p:sp>
      <p:pic>
        <p:nvPicPr>
          <p:cNvPr id="15" name="Picture 14"/>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2311399" y="5880100"/>
            <a:ext cx="5292969" cy="5334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027112" y="312738"/>
            <a:ext cx="7875587" cy="584776"/>
          </a:xfrm>
          <a:prstGeom prst="rect">
            <a:avLst/>
          </a:prstGeom>
          <a:solidFill>
            <a:schemeClr val="accent6">
              <a:lumMod val="60000"/>
              <a:lumOff val="40000"/>
            </a:schemeClr>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Dirac and Pauli Matrices</a:t>
            </a:r>
            <a:endParaRPr lang="en-GB" sz="3200" b="1" i="1" dirty="0">
              <a:solidFill>
                <a:schemeClr val="bg1"/>
              </a:solidFill>
              <a:latin typeface="Helvetica" pitchFamily="-109" charset="0"/>
            </a:endParaRPr>
          </a:p>
        </p:txBody>
      </p:sp>
      <p:sp>
        <p:nvSpPr>
          <p:cNvPr id="20" name="Slide Number Placeholder 19"/>
          <p:cNvSpPr>
            <a:spLocks noGrp="1"/>
          </p:cNvSpPr>
          <p:nvPr>
            <p:ph type="sldNum" sz="quarter" idx="12"/>
          </p:nvPr>
        </p:nvSpPr>
        <p:spPr/>
        <p:txBody>
          <a:bodyPr/>
          <a:lstStyle/>
          <a:p>
            <a:fld id="{3C488B3C-A177-424A-82BD-65A18B8394C2}" type="slidenum">
              <a:rPr lang="en-US" smtClean="0"/>
              <a:pPr/>
              <a:t>17</a:t>
            </a:fld>
            <a:endParaRPr lang="en-US"/>
          </a:p>
        </p:txBody>
      </p:sp>
      <p:pic>
        <p:nvPicPr>
          <p:cNvPr id="5" name="Picture 4"/>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047749" y="1854200"/>
            <a:ext cx="2895099" cy="1333500"/>
          </a:xfrm>
          <a:prstGeom prst="rect">
            <a:avLst/>
          </a:prstGeom>
        </p:spPr>
      </p:pic>
      <p:pic>
        <p:nvPicPr>
          <p:cNvPr id="6" name="Picture 5"/>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5003799" y="2092480"/>
            <a:ext cx="2413001" cy="771369"/>
          </a:xfrm>
          <a:prstGeom prst="rect">
            <a:avLst/>
          </a:prstGeom>
        </p:spPr>
      </p:pic>
      <p:pic>
        <p:nvPicPr>
          <p:cNvPr id="7" name="Picture 6"/>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1193800" y="3556000"/>
            <a:ext cx="3498548" cy="825500"/>
          </a:xfrm>
          <a:prstGeom prst="rect">
            <a:avLst/>
          </a:prstGeom>
        </p:spPr>
      </p:pic>
      <p:pic>
        <p:nvPicPr>
          <p:cNvPr id="8" name="Picture 7"/>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4044949" y="5232400"/>
            <a:ext cx="1786713" cy="692150"/>
          </a:xfrm>
          <a:prstGeom prst="rect">
            <a:avLst/>
          </a:prstGeom>
        </p:spPr>
      </p:pic>
      <p:pic>
        <p:nvPicPr>
          <p:cNvPr id="9" name="Picture 8"/>
          <p:cNvPicPr>
            <a:picLocks noChangeAspect="1"/>
          </p:cNvPicPr>
          <p:nvPr/>
        </p:nvPicPr>
        <mc:AlternateContent>
          <mc:Choice xmlns:ma="http://schemas.microsoft.com/office/mac/drawingml/2008/main" Requires="ma">
            <p:blipFill>
              <a:blip r:embed="rId11"/>
              <a:stretch>
                <a:fillRect/>
              </a:stretch>
            </p:blipFill>
          </mc:Choice>
          <mc:Fallback>
            <p:blipFill>
              <a:blip r:embed="rId12"/>
              <a:stretch>
                <a:fillRect/>
              </a:stretch>
            </p:blipFill>
          </mc:Fallback>
        </mc:AlternateContent>
        <p:spPr>
          <a:xfrm>
            <a:off x="2006599" y="5207000"/>
            <a:ext cx="1690959" cy="654050"/>
          </a:xfrm>
          <a:prstGeom prst="rect">
            <a:avLst/>
          </a:prstGeom>
        </p:spPr>
      </p:pic>
      <p:pic>
        <p:nvPicPr>
          <p:cNvPr id="10" name="Picture 9"/>
          <p:cNvPicPr>
            <a:picLocks noChangeAspect="1"/>
          </p:cNvPicPr>
          <p:nvPr/>
        </p:nvPicPr>
        <mc:AlternateContent>
          <mc:Choice xmlns:ma="http://schemas.microsoft.com/office/mac/drawingml/2008/main" Requires="ma">
            <p:blipFill>
              <a:blip r:embed="rId13"/>
              <a:stretch>
                <a:fillRect/>
              </a:stretch>
            </p:blipFill>
          </mc:Choice>
          <mc:Fallback>
            <p:blipFill>
              <a:blip r:embed="rId14"/>
              <a:stretch>
                <a:fillRect/>
              </a:stretch>
            </p:blipFill>
          </mc:Fallback>
        </mc:AlternateContent>
        <p:spPr>
          <a:xfrm>
            <a:off x="6172200" y="5270500"/>
            <a:ext cx="1676400" cy="609600"/>
          </a:xfrm>
          <a:prstGeom prst="rect">
            <a:avLst/>
          </a:prstGeom>
        </p:spPr>
      </p:pic>
      <p:sp>
        <p:nvSpPr>
          <p:cNvPr id="11" name="Rectangle 10"/>
          <p:cNvSpPr/>
          <p:nvPr/>
        </p:nvSpPr>
        <p:spPr>
          <a:xfrm>
            <a:off x="1165976" y="1255068"/>
            <a:ext cx="3507240" cy="461665"/>
          </a:xfrm>
          <a:prstGeom prst="rect">
            <a:avLst/>
          </a:prstGeom>
        </p:spPr>
        <p:txBody>
          <a:bodyPr wrap="none">
            <a:spAutoFit/>
          </a:bodyPr>
          <a:lstStyle/>
          <a:p>
            <a:r>
              <a:rPr lang="en-GB" b="1" dirty="0" smtClean="0">
                <a:solidFill>
                  <a:srgbClr val="FF0000"/>
                </a:solidFill>
                <a:latin typeface="Times" charset="0"/>
              </a:rPr>
              <a:t>Dirac (</a:t>
            </a:r>
            <a:r>
              <a:rPr lang="en-GB" b="1" i="1" dirty="0" err="1" smtClean="0">
                <a:solidFill>
                  <a:srgbClr val="FF0000"/>
                </a:solidFill>
                <a:latin typeface="Symbol"/>
              </a:rPr>
              <a:t>g</a:t>
            </a:r>
            <a:r>
              <a:rPr lang="en-GB" b="1" i="1" dirty="0" smtClean="0">
                <a:solidFill>
                  <a:srgbClr val="FF0000"/>
                </a:solidFill>
                <a:latin typeface="Symbol"/>
              </a:rPr>
              <a:t> </a:t>
            </a:r>
            <a:r>
              <a:rPr lang="en-GB" b="1" dirty="0" smtClean="0">
                <a:solidFill>
                  <a:srgbClr val="FF0000"/>
                </a:solidFill>
                <a:latin typeface="Times" charset="0"/>
              </a:rPr>
              <a:t>) matrices (4 </a:t>
            </a:r>
            <a:r>
              <a:rPr lang="en-GB" b="1" dirty="0" err="1" smtClean="0">
                <a:solidFill>
                  <a:srgbClr val="FF0000"/>
                </a:solidFill>
                <a:latin typeface="Times" charset="0"/>
              </a:rPr>
              <a:t>x</a:t>
            </a:r>
            <a:r>
              <a:rPr lang="en-GB" b="1" dirty="0" smtClean="0">
                <a:solidFill>
                  <a:srgbClr val="FF0000"/>
                </a:solidFill>
                <a:latin typeface="Times" charset="0"/>
              </a:rPr>
              <a:t> 4)</a:t>
            </a:r>
            <a:endParaRPr lang="en-US" dirty="0"/>
          </a:p>
        </p:txBody>
      </p:sp>
      <p:sp>
        <p:nvSpPr>
          <p:cNvPr id="12" name="Rectangle 11"/>
          <p:cNvSpPr/>
          <p:nvPr/>
        </p:nvSpPr>
        <p:spPr>
          <a:xfrm>
            <a:off x="1165976" y="4607868"/>
            <a:ext cx="2971036" cy="461665"/>
          </a:xfrm>
          <a:prstGeom prst="rect">
            <a:avLst/>
          </a:prstGeom>
        </p:spPr>
        <p:txBody>
          <a:bodyPr wrap="none">
            <a:spAutoFit/>
          </a:bodyPr>
          <a:lstStyle/>
          <a:p>
            <a:r>
              <a:rPr lang="en-GB" b="1" dirty="0" smtClean="0">
                <a:solidFill>
                  <a:srgbClr val="FF0000"/>
                </a:solidFill>
                <a:latin typeface="Times" charset="0"/>
              </a:rPr>
              <a:t>Pauli matrices</a:t>
            </a:r>
            <a:r>
              <a:rPr lang="en-US" b="1" dirty="0" smtClean="0">
                <a:solidFill>
                  <a:srgbClr val="FF0000"/>
                </a:solidFill>
                <a:latin typeface="Times" charset="0"/>
              </a:rPr>
              <a:t> (2 </a:t>
            </a:r>
            <a:r>
              <a:rPr lang="en-US" b="1" dirty="0" err="1" smtClean="0">
                <a:solidFill>
                  <a:srgbClr val="FF0000"/>
                </a:solidFill>
                <a:latin typeface="Times" charset="0"/>
              </a:rPr>
              <a:t>x</a:t>
            </a:r>
            <a:r>
              <a:rPr lang="en-US" b="1" dirty="0" smtClean="0">
                <a:solidFill>
                  <a:srgbClr val="FF0000"/>
                </a:solidFill>
                <a:latin typeface="Times" charset="0"/>
              </a:rPr>
              <a:t> 2)</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Group Structure of the Standard Model</a:t>
            </a:r>
            <a:endParaRPr lang="en-GB" sz="3200" b="1" i="1" dirty="0">
              <a:solidFill>
                <a:schemeClr val="bg1"/>
              </a:solidFill>
              <a:latin typeface="Helvetica" pitchFamily="-109" charset="0"/>
            </a:endParaRPr>
          </a:p>
        </p:txBody>
      </p:sp>
      <p:sp>
        <p:nvSpPr>
          <p:cNvPr id="20" name="Slide Number Placeholder 19"/>
          <p:cNvSpPr>
            <a:spLocks noGrp="1"/>
          </p:cNvSpPr>
          <p:nvPr>
            <p:ph type="sldNum" sz="quarter" idx="12"/>
          </p:nvPr>
        </p:nvSpPr>
        <p:spPr/>
        <p:txBody>
          <a:bodyPr/>
          <a:lstStyle/>
          <a:p>
            <a:fld id="{3C488B3C-A177-424A-82BD-65A18B8394C2}" type="slidenum">
              <a:rPr lang="en-US" smtClean="0"/>
              <a:pPr/>
              <a:t>18</a:t>
            </a:fld>
            <a:endParaRPr lang="en-US"/>
          </a:p>
        </p:txBody>
      </p:sp>
      <p:grpSp>
        <p:nvGrpSpPr>
          <p:cNvPr id="23" name="Group 22"/>
          <p:cNvGrpSpPr/>
          <p:nvPr/>
        </p:nvGrpSpPr>
        <p:grpSpPr>
          <a:xfrm>
            <a:off x="762000" y="1117074"/>
            <a:ext cx="8636000" cy="6287552"/>
            <a:chOff x="774700" y="1294874"/>
            <a:chExt cx="8636000" cy="6287552"/>
          </a:xfrm>
        </p:grpSpPr>
        <p:pic>
          <p:nvPicPr>
            <p:cNvPr id="17" name="Picture 16"/>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921000" y="3009900"/>
              <a:ext cx="4183626" cy="704850"/>
            </a:xfrm>
            <a:prstGeom prst="rect">
              <a:avLst/>
            </a:prstGeom>
            <a:solidFill>
              <a:srgbClr val="FFFDCB"/>
            </a:solidFill>
          </p:spPr>
        </p:pic>
        <p:sp>
          <p:nvSpPr>
            <p:cNvPr id="18" name="Rectangle 17"/>
            <p:cNvSpPr/>
            <p:nvPr/>
          </p:nvSpPr>
          <p:spPr>
            <a:xfrm>
              <a:off x="774700" y="1294874"/>
              <a:ext cx="8483600" cy="2246769"/>
            </a:xfrm>
            <a:prstGeom prst="rect">
              <a:avLst/>
            </a:prstGeom>
          </p:spPr>
          <p:txBody>
            <a:bodyPr wrap="square">
              <a:spAutoFit/>
            </a:bodyPr>
            <a:lstStyle/>
            <a:p>
              <a:pPr algn="just"/>
              <a:r>
                <a:rPr lang="en-US" sz="2000" b="1" dirty="0" smtClean="0">
                  <a:latin typeface="Times"/>
                </a:rPr>
                <a:t>In a gauge theory there is a group of transformations of the field variables (gauge transformations) that leaves the physics of the quantum field unchanged. This condition is called gauge invariance. </a:t>
              </a:r>
            </a:p>
            <a:p>
              <a:pPr algn="just">
                <a:buFont typeface="Symbol" charset="2"/>
                <a:buNone/>
              </a:pPr>
              <a:endParaRPr lang="en-GB" sz="2000" b="1" dirty="0" smtClean="0">
                <a:latin typeface="Times" charset="0"/>
              </a:endParaRPr>
            </a:p>
            <a:p>
              <a:pPr algn="just">
                <a:buFont typeface="Symbol" charset="2"/>
                <a:buNone/>
              </a:pPr>
              <a:r>
                <a:rPr lang="en-GB" sz="2000" b="1" dirty="0" smtClean="0">
                  <a:latin typeface="Times" charset="0"/>
                </a:rPr>
                <a:t>The Standard Model is a gauge theory. It is based on the symmetry group:</a:t>
              </a:r>
            </a:p>
            <a:p>
              <a:pPr algn="just">
                <a:buFont typeface="Symbol" charset="2"/>
                <a:buNone/>
              </a:pPr>
              <a:endParaRPr lang="en-GB" sz="2000" b="1" dirty="0" smtClean="0">
                <a:latin typeface="Times" charset="0"/>
              </a:endParaRPr>
            </a:p>
            <a:p>
              <a:pPr algn="just"/>
              <a:endParaRPr lang="en-US" sz="2000" b="1" dirty="0">
                <a:latin typeface="Times"/>
              </a:endParaRPr>
            </a:p>
          </p:txBody>
        </p:sp>
        <p:sp>
          <p:nvSpPr>
            <p:cNvPr id="19" name="Rectangle 18"/>
            <p:cNvSpPr/>
            <p:nvPr/>
          </p:nvSpPr>
          <p:spPr>
            <a:xfrm>
              <a:off x="927100" y="3796774"/>
              <a:ext cx="8483600" cy="3785652"/>
            </a:xfrm>
            <a:prstGeom prst="rect">
              <a:avLst/>
            </a:prstGeom>
          </p:spPr>
          <p:txBody>
            <a:bodyPr wrap="square">
              <a:spAutoFit/>
            </a:bodyPr>
            <a:lstStyle/>
            <a:p>
              <a:pPr algn="just"/>
              <a:r>
                <a:rPr lang="en-US" sz="2000" b="1" dirty="0" smtClean="0">
                  <a:latin typeface="Times"/>
                </a:rPr>
                <a:t>The gauge symmetry is broken by the vacuum. The electroweak group is broken down to the electromagnetic subgroup through Spontaneous Symmetry Breaking (SSB) to:</a:t>
              </a:r>
            </a:p>
            <a:p>
              <a:pPr algn="just"/>
              <a:endParaRPr lang="en-US" sz="2000" b="1" dirty="0" smtClean="0">
                <a:latin typeface="Times"/>
              </a:endParaRPr>
            </a:p>
            <a:p>
              <a:pPr algn="just"/>
              <a:endParaRPr lang="en-US" sz="2000" b="1" dirty="0" smtClean="0">
                <a:latin typeface="Times"/>
              </a:endParaRPr>
            </a:p>
            <a:p>
              <a:pPr algn="just"/>
              <a:endParaRPr lang="en-US" sz="2000" b="1" dirty="0" smtClean="0">
                <a:latin typeface="Times"/>
              </a:endParaRPr>
            </a:p>
            <a:p>
              <a:pPr algn="just"/>
              <a:r>
                <a:rPr lang="en-US" sz="2000" b="1" dirty="0" smtClean="0">
                  <a:latin typeface="Times"/>
                </a:rPr>
                <a:t>SSB generates the masses of the weak gauge bosons, and gives rise to a scalar particle, the Higgs particle. The </a:t>
              </a:r>
              <a:r>
                <a:rPr lang="en-US" sz="2000" b="1" dirty="0" err="1" smtClean="0">
                  <a:latin typeface="Times"/>
                </a:rPr>
                <a:t>fermion</a:t>
              </a:r>
              <a:r>
                <a:rPr lang="en-US" sz="2000" b="1" dirty="0" smtClean="0">
                  <a:latin typeface="Times"/>
                </a:rPr>
                <a:t> masses are also generated through SSB.</a:t>
              </a:r>
            </a:p>
            <a:p>
              <a:pPr algn="just">
                <a:buFont typeface="Symbol" charset="2"/>
                <a:buNone/>
              </a:pPr>
              <a:endParaRPr lang="en-GB" sz="2000" b="1" dirty="0" smtClean="0">
                <a:latin typeface="Times" charset="0"/>
              </a:endParaRPr>
            </a:p>
            <a:p>
              <a:pPr algn="just">
                <a:buFont typeface="Symbol" charset="2"/>
                <a:buNone/>
              </a:pPr>
              <a:endParaRPr lang="en-GB" sz="2000" b="1" dirty="0" smtClean="0">
                <a:latin typeface="Times" charset="0"/>
              </a:endParaRPr>
            </a:p>
            <a:p>
              <a:pPr algn="just"/>
              <a:endParaRPr lang="en-US" sz="2000" b="1" dirty="0">
                <a:latin typeface="Times"/>
              </a:endParaRPr>
            </a:p>
          </p:txBody>
        </p:sp>
        <p:pic>
          <p:nvPicPr>
            <p:cNvPr id="22" name="Picture 21"/>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3835399" y="4965700"/>
              <a:ext cx="2709333" cy="508000"/>
            </a:xfrm>
            <a:prstGeom prst="rect">
              <a:avLst/>
            </a:prstGeom>
            <a:solidFill>
              <a:srgbClr val="CCFFCC"/>
            </a:solidFill>
          </p:spPr>
        </p:pic>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027112" y="312738"/>
            <a:ext cx="7875587" cy="584776"/>
          </a:xfrm>
          <a:prstGeom prst="rect">
            <a:avLst/>
          </a:prstGeom>
          <a:solidFill>
            <a:srgbClr val="000080"/>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The Standard Model of Particle Physics</a:t>
            </a:r>
            <a:endParaRPr lang="en-GB" sz="3200" b="1" i="1" dirty="0">
              <a:solidFill>
                <a:schemeClr val="bg1"/>
              </a:solidFill>
              <a:latin typeface="Helvetica" pitchFamily="-109" charset="0"/>
            </a:endParaRPr>
          </a:p>
        </p:txBody>
      </p:sp>
      <p:sp>
        <p:nvSpPr>
          <p:cNvPr id="4" name="Rectangle 3"/>
          <p:cNvSpPr/>
          <p:nvPr/>
        </p:nvSpPr>
        <p:spPr>
          <a:xfrm>
            <a:off x="1028700" y="1300709"/>
            <a:ext cx="7861300" cy="3785652"/>
          </a:xfrm>
          <a:prstGeom prst="rect">
            <a:avLst/>
          </a:prstGeom>
        </p:spPr>
        <p:txBody>
          <a:bodyPr wrap="square">
            <a:spAutoFit/>
          </a:bodyPr>
          <a:lstStyle/>
          <a:p>
            <a:pPr algn="just"/>
            <a:r>
              <a:rPr lang="en-US" b="1" dirty="0" smtClean="0">
                <a:latin typeface="Times"/>
              </a:rPr>
              <a:t>The Standard Model is a </a:t>
            </a:r>
            <a:r>
              <a:rPr lang="en-US" b="1" dirty="0" smtClean="0">
                <a:solidFill>
                  <a:schemeClr val="accent6">
                    <a:lumMod val="75000"/>
                  </a:schemeClr>
                </a:solidFill>
                <a:latin typeface="Times"/>
              </a:rPr>
              <a:t>theory </a:t>
            </a:r>
            <a:r>
              <a:rPr lang="en-US" b="1" dirty="0" smtClean="0">
                <a:latin typeface="Times"/>
              </a:rPr>
              <a:t>of the </a:t>
            </a:r>
            <a:r>
              <a:rPr lang="en-US" b="1" dirty="0" smtClean="0">
                <a:solidFill>
                  <a:schemeClr val="accent6">
                    <a:lumMod val="75000"/>
                  </a:schemeClr>
                </a:solidFill>
                <a:latin typeface="Times"/>
              </a:rPr>
              <a:t>strong, weak and electromagnetic forces</a:t>
            </a:r>
            <a:r>
              <a:rPr lang="en-US" b="1" dirty="0" smtClean="0">
                <a:latin typeface="Times"/>
              </a:rPr>
              <a:t>, formulated in the language of </a:t>
            </a:r>
            <a:r>
              <a:rPr lang="en-US" b="1" dirty="0" smtClean="0">
                <a:solidFill>
                  <a:schemeClr val="accent6">
                    <a:lumMod val="75000"/>
                  </a:schemeClr>
                </a:solidFill>
                <a:latin typeface="Times"/>
              </a:rPr>
              <a:t>quantum gauge field theories</a:t>
            </a:r>
            <a:r>
              <a:rPr lang="en-US" b="1" dirty="0" smtClean="0">
                <a:latin typeface="Times"/>
              </a:rPr>
              <a:t>, and of the </a:t>
            </a:r>
            <a:r>
              <a:rPr lang="en-US" b="1" dirty="0" smtClean="0">
                <a:solidFill>
                  <a:schemeClr val="accent6">
                    <a:lumMod val="75000"/>
                  </a:schemeClr>
                </a:solidFill>
                <a:latin typeface="Times"/>
              </a:rPr>
              <a:t>elementary particles</a:t>
            </a:r>
            <a:r>
              <a:rPr lang="en-US" b="1" dirty="0" smtClean="0">
                <a:latin typeface="Times"/>
              </a:rPr>
              <a:t> that take part in these interactions. It does, however, not include gravity. Interactions are mediated by the exchange of virtual particles.</a:t>
            </a:r>
            <a:endParaRPr lang="en-US" sz="1800" dirty="0" smtClean="0">
              <a:latin typeface="Symbol"/>
            </a:endParaRPr>
          </a:p>
          <a:p>
            <a:pPr algn="just"/>
            <a:endParaRPr lang="en-US" b="1" dirty="0" smtClean="0">
              <a:latin typeface="Times"/>
            </a:endParaRPr>
          </a:p>
          <a:p>
            <a:pPr algn="just"/>
            <a:endParaRPr lang="en-US" b="1" dirty="0" smtClean="0">
              <a:latin typeface="Times"/>
            </a:endParaRPr>
          </a:p>
          <a:p>
            <a:pPr algn="just"/>
            <a:endParaRPr lang="en-US" b="1" dirty="0" smtClean="0">
              <a:latin typeface="Times"/>
            </a:endParaRPr>
          </a:p>
          <a:p>
            <a:pPr algn="just"/>
            <a:endParaRPr lang="en-US" b="1" dirty="0" smtClean="0">
              <a:latin typeface="Times"/>
            </a:endParaRPr>
          </a:p>
        </p:txBody>
      </p:sp>
      <p:graphicFrame>
        <p:nvGraphicFramePr>
          <p:cNvPr id="7" name="Table 6"/>
          <p:cNvGraphicFramePr>
            <a:graphicFrameLocks noGrp="1"/>
          </p:cNvGraphicFramePr>
          <p:nvPr/>
        </p:nvGraphicFramePr>
        <p:xfrm>
          <a:off x="1371600" y="3666066"/>
          <a:ext cx="7251699" cy="2123440"/>
        </p:xfrm>
        <a:graphic>
          <a:graphicData uri="http://schemas.openxmlformats.org/drawingml/2006/table">
            <a:tbl>
              <a:tblPr firstRow="1" bandRow="1">
                <a:tableStyleId>{21E4AEA4-8DFA-4A89-87EB-49C32662AFE0}</a:tableStyleId>
              </a:tblPr>
              <a:tblGrid>
                <a:gridCol w="2667000"/>
                <a:gridCol w="2167466"/>
                <a:gridCol w="2417233"/>
              </a:tblGrid>
              <a:tr h="370840">
                <a:tc>
                  <a:txBody>
                    <a:bodyPr/>
                    <a:lstStyle/>
                    <a:p>
                      <a:pPr algn="ctr"/>
                      <a:r>
                        <a:rPr lang="en-US" dirty="0" smtClean="0"/>
                        <a:t>FORCE</a:t>
                      </a:r>
                      <a:endParaRPr lang="en-US" dirty="0"/>
                    </a:p>
                  </a:txBody>
                  <a:tcPr/>
                </a:tc>
                <a:tc>
                  <a:txBody>
                    <a:bodyPr/>
                    <a:lstStyle/>
                    <a:p>
                      <a:pPr algn="ctr"/>
                      <a:r>
                        <a:rPr lang="en-US" dirty="0" smtClean="0"/>
                        <a:t>RELATIVE STRENGTH</a:t>
                      </a:r>
                      <a:endParaRPr lang="en-US" dirty="0"/>
                    </a:p>
                  </a:txBody>
                  <a:tcPr/>
                </a:tc>
                <a:tc>
                  <a:txBody>
                    <a:bodyPr/>
                    <a:lstStyle/>
                    <a:p>
                      <a:pPr algn="ctr"/>
                      <a:r>
                        <a:rPr lang="en-US" dirty="0" smtClean="0"/>
                        <a:t>RANGE</a:t>
                      </a:r>
                      <a:endParaRPr lang="en-US" dirty="0"/>
                    </a:p>
                  </a:txBody>
                  <a:tcPr/>
                </a:tc>
              </a:tr>
              <a:tr h="370840">
                <a:tc>
                  <a:txBody>
                    <a:bodyPr/>
                    <a:lstStyle/>
                    <a:p>
                      <a:r>
                        <a:rPr lang="en-US" dirty="0" smtClean="0"/>
                        <a:t>Strong (nuclear)</a:t>
                      </a:r>
                      <a:endParaRPr lang="en-US" dirty="0"/>
                    </a:p>
                  </a:txBody>
                  <a:tcPr/>
                </a:tc>
                <a:tc>
                  <a:txBody>
                    <a:bodyPr/>
                    <a:lstStyle/>
                    <a:p>
                      <a:pPr algn="ctr"/>
                      <a:r>
                        <a:rPr lang="en-US" dirty="0" smtClean="0"/>
                        <a:t>1 </a:t>
                      </a:r>
                      <a:endParaRPr lang="en-US" dirty="0"/>
                    </a:p>
                  </a:txBody>
                  <a:tcPr/>
                </a:tc>
                <a:tc>
                  <a:txBody>
                    <a:bodyPr/>
                    <a:lstStyle/>
                    <a:p>
                      <a:pPr algn="ctr"/>
                      <a:r>
                        <a:rPr lang="en-US" dirty="0" smtClean="0"/>
                        <a:t>10</a:t>
                      </a:r>
                      <a:r>
                        <a:rPr lang="en-US" baseline="30000" dirty="0" smtClean="0"/>
                        <a:t>-15 </a:t>
                      </a:r>
                      <a:r>
                        <a:rPr lang="en-US" dirty="0" err="1" smtClean="0"/>
                        <a:t>m</a:t>
                      </a:r>
                      <a:endParaRPr lang="en-US" dirty="0"/>
                    </a:p>
                  </a:txBody>
                  <a:tcPr/>
                </a:tc>
              </a:tr>
              <a:tr h="370840">
                <a:tc>
                  <a:txBody>
                    <a:bodyPr/>
                    <a:lstStyle/>
                    <a:p>
                      <a:r>
                        <a:rPr lang="en-US" dirty="0" smtClean="0"/>
                        <a:t>Weak (radioactive</a:t>
                      </a:r>
                      <a:r>
                        <a:rPr lang="en-US" baseline="0" dirty="0" smtClean="0"/>
                        <a:t> decay)</a:t>
                      </a:r>
                      <a:endParaRPr lang="en-US" dirty="0"/>
                    </a:p>
                  </a:txBody>
                  <a:tcPr/>
                </a:tc>
                <a:tc>
                  <a:txBody>
                    <a:bodyPr/>
                    <a:lstStyle/>
                    <a:p>
                      <a:pPr algn="ctr"/>
                      <a:r>
                        <a:rPr lang="en-US" dirty="0" smtClean="0"/>
                        <a:t>10</a:t>
                      </a:r>
                      <a:r>
                        <a:rPr lang="en-US" baseline="30000" dirty="0" smtClean="0"/>
                        <a:t>-6</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10</a:t>
                      </a:r>
                      <a:r>
                        <a:rPr lang="en-US" baseline="30000" dirty="0" smtClean="0"/>
                        <a:t>-18 </a:t>
                      </a:r>
                      <a:r>
                        <a:rPr lang="en-US" dirty="0" err="1" smtClean="0"/>
                        <a:t>m</a:t>
                      </a:r>
                      <a:endParaRPr lang="en-US" dirty="0" smtClean="0"/>
                    </a:p>
                  </a:txBody>
                  <a:tcPr/>
                </a:tc>
              </a:tr>
              <a:tr h="370840">
                <a:tc>
                  <a:txBody>
                    <a:bodyPr/>
                    <a:lstStyle/>
                    <a:p>
                      <a:r>
                        <a:rPr lang="en-US" dirty="0" smtClean="0"/>
                        <a:t>Electromagnetic</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Symbol"/>
                        </a:rPr>
                        <a:t>a</a:t>
                      </a:r>
                      <a:r>
                        <a:rPr lang="en-US" baseline="0" dirty="0" smtClean="0"/>
                        <a:t> (</a:t>
                      </a:r>
                      <a:r>
                        <a:rPr lang="en-US" dirty="0" smtClean="0"/>
                        <a:t>10</a:t>
                      </a:r>
                      <a:r>
                        <a:rPr lang="en-US" baseline="30000" dirty="0" smtClean="0"/>
                        <a:t>-2</a:t>
                      </a:r>
                      <a:r>
                        <a:rPr lang="en-US" baseline="0" dirty="0" smtClean="0"/>
                        <a:t>)</a:t>
                      </a:r>
                      <a:endParaRPr lang="en-US" dirty="0"/>
                    </a:p>
                  </a:txBody>
                  <a:tcPr/>
                </a:tc>
                <a:tc>
                  <a:txBody>
                    <a:bodyPr/>
                    <a:lstStyle/>
                    <a:p>
                      <a:pPr algn="ctr"/>
                      <a:r>
                        <a:rPr lang="en-US" dirty="0" smtClean="0"/>
                        <a:t>infinite</a:t>
                      </a:r>
                      <a:endParaRPr lang="en-US" dirty="0"/>
                    </a:p>
                  </a:txBody>
                  <a:tcPr/>
                </a:tc>
              </a:tr>
              <a:tr h="370840">
                <a:tc>
                  <a:txBody>
                    <a:bodyPr/>
                    <a:lstStyle/>
                    <a:p>
                      <a:r>
                        <a:rPr lang="en-US" dirty="0" smtClean="0"/>
                        <a:t>Gravitational</a:t>
                      </a:r>
                      <a:endParaRPr lang="en-US" dirty="0"/>
                    </a:p>
                  </a:txBody>
                  <a:tcPr/>
                </a:tc>
                <a:tc>
                  <a:txBody>
                    <a:bodyPr/>
                    <a:lstStyle/>
                    <a:p>
                      <a:pPr algn="ctr"/>
                      <a:r>
                        <a:rPr lang="en-US" dirty="0" smtClean="0"/>
                        <a:t>10</a:t>
                      </a:r>
                      <a:r>
                        <a:rPr lang="en-US" baseline="30000" dirty="0" smtClean="0"/>
                        <a:t>-38 </a:t>
                      </a:r>
                      <a:endParaRPr lang="en-US" dirty="0"/>
                    </a:p>
                  </a:txBody>
                  <a:tcPr/>
                </a:tc>
                <a:tc>
                  <a:txBody>
                    <a:bodyPr/>
                    <a:lstStyle/>
                    <a:p>
                      <a:pPr algn="ctr"/>
                      <a:r>
                        <a:rPr lang="en-US" dirty="0" smtClean="0"/>
                        <a:t>infinite</a:t>
                      </a:r>
                      <a:endParaRPr lang="en-US" dirty="0"/>
                    </a:p>
                  </a:txBody>
                  <a:tcPr/>
                </a:tc>
              </a:tr>
            </a:tbl>
          </a:graphicData>
        </a:graphic>
      </p:graphicFrame>
      <p:sp>
        <p:nvSpPr>
          <p:cNvPr id="5" name="Slide Number Placeholder 4"/>
          <p:cNvSpPr>
            <a:spLocks noGrp="1"/>
          </p:cNvSpPr>
          <p:nvPr>
            <p:ph type="sldNum" sz="quarter" idx="12"/>
          </p:nvPr>
        </p:nvSpPr>
        <p:spPr/>
        <p:txBody>
          <a:bodyPr/>
          <a:lstStyle/>
          <a:p>
            <a:fld id="{3C488B3C-A177-424A-82BD-65A18B8394C2}" type="slidenum">
              <a:rPr lang="en-US" smtClean="0"/>
              <a:pPr/>
              <a:t>1</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684212" y="338138"/>
            <a:ext cx="8675688" cy="584776"/>
          </a:xfrm>
          <a:prstGeom prst="rect">
            <a:avLst/>
          </a:prstGeom>
          <a:solidFill>
            <a:schemeClr val="accent6">
              <a:lumMod val="60000"/>
              <a:lumOff val="40000"/>
            </a:schemeClr>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Group Theory</a:t>
            </a:r>
            <a:endParaRPr lang="en-GB" sz="3200" b="1" i="1" dirty="0">
              <a:solidFill>
                <a:schemeClr val="bg1"/>
              </a:solidFill>
              <a:latin typeface="Helvetica" pitchFamily="-109" charset="0"/>
            </a:endParaRPr>
          </a:p>
        </p:txBody>
      </p:sp>
      <p:sp>
        <p:nvSpPr>
          <p:cNvPr id="20" name="Slide Number Placeholder 19"/>
          <p:cNvSpPr>
            <a:spLocks noGrp="1"/>
          </p:cNvSpPr>
          <p:nvPr>
            <p:ph type="sldNum" sz="quarter" idx="12"/>
          </p:nvPr>
        </p:nvSpPr>
        <p:spPr/>
        <p:txBody>
          <a:bodyPr/>
          <a:lstStyle/>
          <a:p>
            <a:fld id="{3C488B3C-A177-424A-82BD-65A18B8394C2}" type="slidenum">
              <a:rPr lang="en-US" smtClean="0"/>
              <a:pPr/>
              <a:t>19</a:t>
            </a:fld>
            <a:endParaRPr lang="en-US"/>
          </a:p>
        </p:txBody>
      </p:sp>
      <p:sp>
        <p:nvSpPr>
          <p:cNvPr id="6" name="Text Box 3"/>
          <p:cNvSpPr txBox="1">
            <a:spLocks noChangeArrowheads="1"/>
          </p:cNvSpPr>
          <p:nvPr/>
        </p:nvSpPr>
        <p:spPr bwMode="auto">
          <a:xfrm>
            <a:off x="758825" y="1004888"/>
            <a:ext cx="8702022" cy="5386090"/>
          </a:xfrm>
          <a:prstGeom prst="rect">
            <a:avLst/>
          </a:prstGeom>
          <a:noFill/>
          <a:ln w="9525">
            <a:noFill/>
            <a:miter lim="800000"/>
            <a:headEnd/>
            <a:tailEnd/>
          </a:ln>
          <a:effectLst/>
        </p:spPr>
        <p:txBody>
          <a:bodyPr wrap="none">
            <a:prstTxWarp prst="textNoShape">
              <a:avLst/>
            </a:prstTxWarp>
            <a:spAutoFit/>
          </a:bodyPr>
          <a:lstStyle/>
          <a:p>
            <a:pPr eaLnBrk="1" hangingPunct="1"/>
            <a:r>
              <a:rPr lang="en-US" sz="2000" b="1" dirty="0" smtClean="0">
                <a:latin typeface="Times New Roman" charset="0"/>
              </a:rPr>
              <a:t>Let us consider the transformation </a:t>
            </a:r>
            <a:r>
              <a:rPr lang="en-US" sz="2000" b="1" dirty="0">
                <a:latin typeface="Times New Roman" charset="0"/>
              </a:rPr>
              <a:t>U</a:t>
            </a:r>
            <a:r>
              <a:rPr lang="en-US" sz="2000" b="1" dirty="0" smtClean="0">
                <a:latin typeface="Times New Roman" charset="0"/>
              </a:rPr>
              <a:t> of a wave function </a:t>
            </a:r>
            <a:r>
              <a:rPr lang="en-US" sz="2000" b="1" dirty="0" err="1"/>
              <a:t>y</a:t>
            </a:r>
            <a:r>
              <a:rPr lang="en-US" sz="2000" b="1" dirty="0">
                <a:latin typeface="Times New Roman" charset="0"/>
              </a:rPr>
              <a:t>:</a:t>
            </a:r>
          </a:p>
          <a:p>
            <a:pPr eaLnBrk="1" hangingPunct="1"/>
            <a:r>
              <a:rPr lang="en-US" sz="2000" b="1" dirty="0"/>
              <a:t>			</a:t>
            </a:r>
            <a:r>
              <a:rPr lang="en-US" sz="2000" b="1" dirty="0" err="1"/>
              <a:t>y</a:t>
            </a:r>
            <a:r>
              <a:rPr lang="en-US" sz="2000" b="1" dirty="0"/>
              <a:t>¢=</a:t>
            </a:r>
            <a:r>
              <a:rPr lang="en-US" sz="2000" b="1" dirty="0" err="1">
                <a:latin typeface="Times New Roman" charset="0"/>
              </a:rPr>
              <a:t>U</a:t>
            </a:r>
            <a:r>
              <a:rPr lang="en-US" sz="2000" b="1" dirty="0" err="1"/>
              <a:t>y</a:t>
            </a:r>
            <a:endParaRPr lang="en-US" sz="2000" b="1" dirty="0" smtClean="0"/>
          </a:p>
          <a:p>
            <a:pPr eaLnBrk="1" hangingPunct="1"/>
            <a:r>
              <a:rPr lang="en-US" sz="2000" b="1" dirty="0" smtClean="0">
                <a:latin typeface="Times New Roman" charset="0"/>
              </a:rPr>
              <a:t>If </a:t>
            </a:r>
            <a:r>
              <a:rPr lang="en-US" sz="2000" b="1" dirty="0">
                <a:latin typeface="Times New Roman" charset="0"/>
              </a:rPr>
              <a:t>U</a:t>
            </a:r>
            <a:r>
              <a:rPr lang="en-US" sz="2000" b="1" dirty="0" smtClean="0">
                <a:latin typeface="Times New Roman" charset="0"/>
              </a:rPr>
              <a:t> is a continuous transformation, U has the form:</a:t>
            </a:r>
            <a:endParaRPr lang="en-US" sz="2000" b="1" dirty="0">
              <a:latin typeface="Times New Roman" charset="0"/>
            </a:endParaRPr>
          </a:p>
          <a:p>
            <a:pPr eaLnBrk="1" hangingPunct="1"/>
            <a:r>
              <a:rPr lang="en-US" sz="2000" b="1" dirty="0">
                <a:latin typeface="Times New Roman" charset="0"/>
              </a:rPr>
              <a:t>			U=</a:t>
            </a:r>
            <a:r>
              <a:rPr lang="en-US" sz="2000" b="1" dirty="0" err="1">
                <a:latin typeface="Times New Roman" charset="0"/>
              </a:rPr>
              <a:t>e</a:t>
            </a:r>
            <a:r>
              <a:rPr lang="en-US" sz="2000" b="1" baseline="30000" dirty="0" err="1">
                <a:latin typeface="Times New Roman" charset="0"/>
              </a:rPr>
              <a:t>i</a:t>
            </a:r>
            <a:r>
              <a:rPr lang="en-US" sz="2000" b="1" baseline="30000" dirty="0" err="1"/>
              <a:t></a:t>
            </a:r>
            <a:r>
              <a:rPr lang="en-US" sz="2000" b="1" baseline="30000" dirty="0"/>
              <a:t>  </a:t>
            </a:r>
            <a:r>
              <a:rPr lang="en-US" sz="2000" b="1" dirty="0"/>
              <a:t>        </a:t>
            </a:r>
            <a:r>
              <a:rPr lang="en-US" sz="2000" b="1" dirty="0">
                <a:latin typeface="Times New Roman" charset="0"/>
              </a:rPr>
              <a:t> </a:t>
            </a:r>
            <a:r>
              <a:rPr lang="en-US" sz="2000" b="1" dirty="0" err="1"/>
              <a:t></a:t>
            </a:r>
            <a:r>
              <a:rPr lang="en-US" sz="2000" b="1" dirty="0">
                <a:latin typeface="Times New Roman" charset="0"/>
              </a:rPr>
              <a:t> …</a:t>
            </a:r>
            <a:r>
              <a:rPr lang="en-US" sz="2000" b="1" dirty="0" smtClean="0">
                <a:latin typeface="Times New Roman" charset="0"/>
              </a:rPr>
              <a:t> operator</a:t>
            </a:r>
          </a:p>
          <a:p>
            <a:pPr eaLnBrk="1" hangingPunct="1"/>
            <a:r>
              <a:rPr lang="en-US" sz="2000" b="1" dirty="0" smtClean="0">
                <a:latin typeface="Times New Roman" charset="0"/>
              </a:rPr>
              <a:t>If </a:t>
            </a:r>
            <a:r>
              <a:rPr lang="en-US" sz="2000" b="1" dirty="0" err="1"/>
              <a:t></a:t>
            </a:r>
            <a:r>
              <a:rPr lang="en-US" sz="2000" b="1" dirty="0" smtClean="0">
                <a:latin typeface="Times New Roman" charset="0"/>
              </a:rPr>
              <a:t> is a </a:t>
            </a:r>
            <a:r>
              <a:rPr lang="en-US" sz="2000" b="1" dirty="0" err="1" smtClean="0">
                <a:latin typeface="Times New Roman" charset="0"/>
              </a:rPr>
              <a:t>hermitian</a:t>
            </a:r>
            <a:r>
              <a:rPr lang="en-US" sz="2000" b="1" dirty="0" smtClean="0">
                <a:latin typeface="Times New Roman" charset="0"/>
              </a:rPr>
              <a:t> operator (</a:t>
            </a:r>
            <a:r>
              <a:rPr lang="en-US" sz="2000" b="1" dirty="0" err="1"/>
              <a:t></a:t>
            </a:r>
            <a:r>
              <a:rPr lang="en-US" sz="2000" b="1" dirty="0"/>
              <a:t>= </a:t>
            </a:r>
            <a:r>
              <a:rPr lang="en-US" sz="2000" b="1" dirty="0" err="1"/>
              <a:t></a:t>
            </a:r>
            <a:r>
              <a:rPr lang="en-US" sz="2000" b="1" baseline="30000" dirty="0">
                <a:latin typeface="Times New Roman" charset="0"/>
              </a:rPr>
              <a:t>+</a:t>
            </a:r>
            <a:r>
              <a:rPr lang="en-US" sz="2000" b="1" dirty="0"/>
              <a:t>=</a:t>
            </a:r>
            <a:r>
              <a:rPr lang="en-US" sz="2000" b="1" dirty="0" smtClean="0"/>
              <a:t> </a:t>
            </a:r>
            <a:r>
              <a:rPr lang="en-US" sz="2000" b="1" dirty="0" err="1" smtClean="0"/>
              <a:t></a:t>
            </a:r>
            <a:r>
              <a:rPr lang="en-US" sz="2000" b="1" baseline="30000" dirty="0">
                <a:latin typeface="Times New Roman" charset="0"/>
              </a:rPr>
              <a:t>*T</a:t>
            </a:r>
            <a:r>
              <a:rPr lang="en-US" sz="2000" b="1" dirty="0" smtClean="0">
                <a:latin typeface="Times New Roman" charset="0"/>
              </a:rPr>
              <a:t>), U is a unit</a:t>
            </a:r>
            <a:r>
              <a:rPr lang="en-US" altLang="ja-JP" sz="2000" b="1" dirty="0" smtClean="0">
                <a:latin typeface="Times New Roman" charset="0"/>
                <a:ea typeface="ＭＳ Ｐゴシック" charset="-128"/>
                <a:cs typeface="ＭＳ Ｐゴシック" charset="-128"/>
              </a:rPr>
              <a:t>ary</a:t>
            </a:r>
            <a:r>
              <a:rPr lang="en-US" altLang="ja-JP" sz="2000" b="1" dirty="0" smtClean="0">
                <a:latin typeface="Times New Roman" charset="0"/>
              </a:rPr>
              <a:t> </a:t>
            </a:r>
            <a:r>
              <a:rPr lang="en-US" sz="2000" b="1" dirty="0" smtClean="0">
                <a:latin typeface="Times New Roman" charset="0"/>
              </a:rPr>
              <a:t>transformation</a:t>
            </a:r>
            <a:r>
              <a:rPr lang="en-US" sz="2000" b="1" dirty="0">
                <a:latin typeface="Times New Roman" charset="0"/>
              </a:rPr>
              <a:t>:</a:t>
            </a:r>
          </a:p>
          <a:p>
            <a:pPr eaLnBrk="1" hangingPunct="1"/>
            <a:r>
              <a:rPr lang="en-US" sz="2000" b="1" dirty="0">
                <a:latin typeface="Times New Roman" charset="0"/>
              </a:rPr>
              <a:t>       		U=</a:t>
            </a:r>
            <a:r>
              <a:rPr lang="en-US" sz="2000" b="1" dirty="0" err="1">
                <a:latin typeface="Times New Roman" charset="0"/>
              </a:rPr>
              <a:t>e</a:t>
            </a:r>
            <a:r>
              <a:rPr lang="en-US" sz="2000" b="1" baseline="30000" dirty="0" err="1">
                <a:latin typeface="Times New Roman" charset="0"/>
              </a:rPr>
              <a:t>i</a:t>
            </a:r>
            <a:r>
              <a:rPr lang="en-US" sz="2000" b="1" baseline="30000" dirty="0" err="1"/>
              <a:t></a:t>
            </a:r>
            <a:r>
              <a:rPr lang="en-US" sz="2000" b="1" baseline="30000" dirty="0"/>
              <a:t>     </a:t>
            </a:r>
            <a:r>
              <a:rPr lang="en-US" sz="2000" b="1" dirty="0">
                <a:latin typeface="Times New Roman" charset="0"/>
              </a:rPr>
              <a:t>U</a:t>
            </a:r>
            <a:r>
              <a:rPr lang="en-US" sz="2000" b="1" baseline="30000" dirty="0">
                <a:latin typeface="Times New Roman" charset="0"/>
              </a:rPr>
              <a:t>+</a:t>
            </a:r>
            <a:r>
              <a:rPr lang="en-US" sz="2000" b="1" dirty="0">
                <a:latin typeface="Times New Roman" charset="0"/>
              </a:rPr>
              <a:t>=(</a:t>
            </a:r>
            <a:r>
              <a:rPr lang="en-US" sz="2000" b="1" dirty="0" err="1">
                <a:latin typeface="Times New Roman" charset="0"/>
              </a:rPr>
              <a:t>e</a:t>
            </a:r>
            <a:r>
              <a:rPr lang="en-US" sz="2000" b="1" baseline="30000" dirty="0" err="1">
                <a:latin typeface="Times New Roman" charset="0"/>
              </a:rPr>
              <a:t>i</a:t>
            </a:r>
            <a:r>
              <a:rPr lang="en-US" sz="2000" b="1" baseline="30000" dirty="0" err="1"/>
              <a:t></a:t>
            </a:r>
            <a:r>
              <a:rPr lang="en-US" sz="2000" b="1" dirty="0">
                <a:latin typeface="Times New Roman" charset="0"/>
              </a:rPr>
              <a:t>)</a:t>
            </a:r>
            <a:r>
              <a:rPr lang="en-US" sz="2000" b="1" baseline="30000" dirty="0">
                <a:latin typeface="Times New Roman" charset="0"/>
              </a:rPr>
              <a:t>*T</a:t>
            </a:r>
            <a:r>
              <a:rPr lang="en-US" sz="2000" b="1" dirty="0">
                <a:latin typeface="Times New Roman" charset="0"/>
              </a:rPr>
              <a:t>= </a:t>
            </a:r>
            <a:r>
              <a:rPr lang="en-US" sz="2000" b="1" dirty="0" err="1">
                <a:latin typeface="Times New Roman" charset="0"/>
              </a:rPr>
              <a:t>e</a:t>
            </a:r>
            <a:r>
              <a:rPr lang="en-US" sz="2000" b="1" baseline="30000" dirty="0" err="1">
                <a:latin typeface="Times New Roman" charset="0"/>
              </a:rPr>
              <a:t>-i</a:t>
            </a:r>
            <a:r>
              <a:rPr lang="en-US" sz="2000" b="1" baseline="30000" dirty="0" err="1"/>
              <a:t></a:t>
            </a:r>
            <a:r>
              <a:rPr lang="en-US" sz="2000" b="1" baseline="30000" dirty="0">
                <a:latin typeface="Times New Roman" charset="0"/>
              </a:rPr>
              <a:t>*T </a:t>
            </a:r>
            <a:r>
              <a:rPr lang="en-US" sz="2000" b="1" dirty="0">
                <a:latin typeface="Times New Roman" charset="0"/>
              </a:rPr>
              <a:t>= </a:t>
            </a:r>
            <a:r>
              <a:rPr lang="en-US" sz="2000" b="1" dirty="0" err="1">
                <a:latin typeface="Times New Roman" charset="0"/>
              </a:rPr>
              <a:t>e</a:t>
            </a:r>
            <a:r>
              <a:rPr lang="en-US" sz="2000" b="1" baseline="30000" dirty="0" err="1">
                <a:latin typeface="Times New Roman" charset="0"/>
              </a:rPr>
              <a:t>-i</a:t>
            </a:r>
            <a:r>
              <a:rPr lang="en-US" sz="2000" b="1" baseline="30000" dirty="0" err="1"/>
              <a:t></a:t>
            </a:r>
            <a:r>
              <a:rPr lang="en-US" sz="2000" b="1" baseline="30000" dirty="0"/>
              <a:t> </a:t>
            </a:r>
            <a:r>
              <a:rPr lang="en-US" sz="2000" b="1" dirty="0"/>
              <a:t>Þ </a:t>
            </a:r>
            <a:r>
              <a:rPr lang="en-US" sz="2000" b="1" dirty="0">
                <a:latin typeface="Times New Roman" charset="0"/>
              </a:rPr>
              <a:t>UU</a:t>
            </a:r>
            <a:r>
              <a:rPr lang="en-US" sz="2000" b="1" baseline="30000" dirty="0">
                <a:latin typeface="Times New Roman" charset="0"/>
              </a:rPr>
              <a:t>+</a:t>
            </a:r>
            <a:r>
              <a:rPr lang="en-US" sz="2000" b="1" dirty="0">
                <a:latin typeface="Times New Roman" charset="0"/>
              </a:rPr>
              <a:t>= </a:t>
            </a:r>
            <a:r>
              <a:rPr lang="en-US" sz="2000" b="1" dirty="0" err="1">
                <a:latin typeface="Times New Roman" charset="0"/>
              </a:rPr>
              <a:t>e</a:t>
            </a:r>
            <a:r>
              <a:rPr lang="en-US" sz="2000" b="1" baseline="30000" dirty="0" err="1">
                <a:latin typeface="Times New Roman" charset="0"/>
              </a:rPr>
              <a:t>i</a:t>
            </a:r>
            <a:r>
              <a:rPr lang="en-US" sz="2000" b="1" baseline="30000" dirty="0" err="1"/>
              <a:t></a:t>
            </a:r>
            <a:r>
              <a:rPr lang="en-US" sz="2000" b="1" baseline="30000" dirty="0"/>
              <a:t> </a:t>
            </a:r>
            <a:r>
              <a:rPr lang="en-US" sz="2000" b="1" dirty="0" err="1">
                <a:latin typeface="Times New Roman" charset="0"/>
              </a:rPr>
              <a:t>e</a:t>
            </a:r>
            <a:r>
              <a:rPr lang="en-US" sz="2000" b="1" baseline="30000" dirty="0" err="1">
                <a:latin typeface="Times New Roman" charset="0"/>
              </a:rPr>
              <a:t>-i</a:t>
            </a:r>
            <a:r>
              <a:rPr lang="en-US" sz="2000" b="1" baseline="30000" dirty="0" err="1"/>
              <a:t></a:t>
            </a:r>
            <a:r>
              <a:rPr lang="en-US" sz="2000" b="1" baseline="30000" dirty="0"/>
              <a:t> </a:t>
            </a:r>
            <a:r>
              <a:rPr lang="en-US" sz="2000" b="1" dirty="0">
                <a:latin typeface="Times New Roman" charset="0"/>
              </a:rPr>
              <a:t>=1</a:t>
            </a:r>
            <a:endParaRPr lang="en-US" sz="2000" b="1" dirty="0" smtClean="0">
              <a:latin typeface="Times New Roman" charset="0"/>
            </a:endParaRPr>
          </a:p>
          <a:p>
            <a:pPr eaLnBrk="1" hangingPunct="1"/>
            <a:r>
              <a:rPr lang="en-US" sz="1800" dirty="0" smtClean="0">
                <a:latin typeface="Times New Roman" charset="0"/>
              </a:rPr>
              <a:t>Remark: </a:t>
            </a:r>
            <a:r>
              <a:rPr lang="en-US" sz="1800" dirty="0">
                <a:latin typeface="Times New Roman" charset="0"/>
              </a:rPr>
              <a:t>U </a:t>
            </a:r>
            <a:r>
              <a:rPr lang="en-US" sz="1800" dirty="0" smtClean="0">
                <a:latin typeface="Times New Roman" charset="0"/>
              </a:rPr>
              <a:t>is not a </a:t>
            </a:r>
            <a:r>
              <a:rPr lang="en-US" sz="1800" dirty="0" err="1" smtClean="0">
                <a:latin typeface="Times New Roman" charset="0"/>
              </a:rPr>
              <a:t>hermitian</a:t>
            </a:r>
            <a:r>
              <a:rPr lang="en-US" sz="1800" dirty="0" smtClean="0">
                <a:latin typeface="Times New Roman" charset="0"/>
              </a:rPr>
              <a:t> operator since </a:t>
            </a:r>
            <a:r>
              <a:rPr lang="en-US" sz="1800" dirty="0">
                <a:latin typeface="Times New Roman" charset="0"/>
              </a:rPr>
              <a:t>U</a:t>
            </a:r>
            <a:r>
              <a:rPr lang="en-US" sz="1800" dirty="0"/>
              <a:t>¹</a:t>
            </a:r>
            <a:r>
              <a:rPr lang="en-US" sz="1800" dirty="0">
                <a:latin typeface="Times New Roman" charset="0"/>
              </a:rPr>
              <a:t>U</a:t>
            </a:r>
            <a:r>
              <a:rPr lang="en-US" sz="1800" baseline="30000" dirty="0">
                <a:latin typeface="Times New Roman" charset="0"/>
              </a:rPr>
              <a:t>+</a:t>
            </a:r>
          </a:p>
          <a:p>
            <a:pPr eaLnBrk="1" hangingPunct="1"/>
            <a:r>
              <a:rPr lang="en-US" sz="2000" b="1" dirty="0" err="1"/>
              <a:t></a:t>
            </a:r>
            <a:r>
              <a:rPr lang="en-US" sz="2000" b="1" dirty="0" smtClean="0">
                <a:latin typeface="Times New Roman" charset="0"/>
              </a:rPr>
              <a:t> is called a </a:t>
            </a:r>
            <a:r>
              <a:rPr lang="en-US" sz="2000" b="1" i="1" dirty="0" smtClean="0">
                <a:latin typeface="Times New Roman" charset="0"/>
              </a:rPr>
              <a:t>generator</a:t>
            </a:r>
            <a:r>
              <a:rPr lang="en-US" sz="2000" b="1" dirty="0" smtClean="0">
                <a:latin typeface="Times New Roman" charset="0"/>
              </a:rPr>
              <a:t> of U.</a:t>
            </a:r>
            <a:endParaRPr lang="en-US" sz="2000" b="1" dirty="0">
              <a:latin typeface="Times New Roman" charset="0"/>
            </a:endParaRPr>
          </a:p>
          <a:p>
            <a:pPr eaLnBrk="1" hangingPunct="1"/>
            <a:r>
              <a:rPr lang="en-US" sz="1800" b="1" dirty="0">
                <a:latin typeface="Times New Roman" charset="0"/>
              </a:rPr>
              <a:t>       </a:t>
            </a:r>
            <a:r>
              <a:rPr lang="en-US" sz="1800" b="1" dirty="0" smtClean="0">
                <a:latin typeface="Times New Roman" charset="0"/>
              </a:rPr>
              <a:t> The following four properties define a group:</a:t>
            </a:r>
            <a:endParaRPr lang="en-US" sz="1800" b="1" dirty="0">
              <a:latin typeface="Times New Roman" charset="0"/>
            </a:endParaRPr>
          </a:p>
          <a:p>
            <a:pPr eaLnBrk="1" hangingPunct="1"/>
            <a:r>
              <a:rPr lang="en-US" sz="1800" b="1" dirty="0">
                <a:latin typeface="Times New Roman" charset="0"/>
              </a:rPr>
              <a:t>         1)</a:t>
            </a:r>
            <a:r>
              <a:rPr lang="en-US" sz="1800" b="1" dirty="0" smtClean="0">
                <a:latin typeface="Times New Roman" charset="0"/>
              </a:rPr>
              <a:t> </a:t>
            </a:r>
            <a:r>
              <a:rPr lang="en-US" sz="1800" b="1" dirty="0" smtClean="0">
                <a:solidFill>
                  <a:schemeClr val="accent6">
                    <a:lumMod val="60000"/>
                    <a:lumOff val="40000"/>
                  </a:schemeClr>
                </a:solidFill>
                <a:latin typeface="Times New Roman" charset="0"/>
              </a:rPr>
              <a:t>Closure:</a:t>
            </a:r>
            <a:r>
              <a:rPr lang="en-US" sz="1800" b="1" dirty="0" smtClean="0">
                <a:latin typeface="Times New Roman" charset="0"/>
              </a:rPr>
              <a:t> If </a:t>
            </a:r>
            <a:r>
              <a:rPr lang="en-US" sz="1800" b="1" dirty="0">
                <a:latin typeface="Times New Roman" charset="0"/>
              </a:rPr>
              <a:t>A</a:t>
            </a:r>
            <a:r>
              <a:rPr lang="en-US" sz="1800" b="1" dirty="0" smtClean="0">
                <a:latin typeface="Times New Roman" charset="0"/>
              </a:rPr>
              <a:t> and </a:t>
            </a:r>
            <a:r>
              <a:rPr lang="en-US" sz="1800" b="1" dirty="0">
                <a:latin typeface="Times New Roman" charset="0"/>
              </a:rPr>
              <a:t>B</a:t>
            </a:r>
            <a:r>
              <a:rPr lang="en-US" sz="1800" b="1" dirty="0" smtClean="0">
                <a:latin typeface="Times New Roman" charset="0"/>
              </a:rPr>
              <a:t> are elements of the group, </a:t>
            </a:r>
            <a:r>
              <a:rPr lang="en-US" sz="1800" b="1" dirty="0" err="1" smtClean="0">
                <a:latin typeface="Times New Roman" charset="0"/>
              </a:rPr>
              <a:t>A</a:t>
            </a:r>
            <a:r>
              <a:rPr lang="en-US" sz="1800" b="1" baseline="16000" dirty="0" err="1" smtClean="0">
                <a:latin typeface="Times New Roman" charset="0"/>
              </a:rPr>
              <a:t>o</a:t>
            </a:r>
            <a:r>
              <a:rPr lang="en-US" sz="1800" b="1" dirty="0" err="1" smtClean="0">
                <a:latin typeface="Times New Roman" charset="0"/>
              </a:rPr>
              <a:t>B</a:t>
            </a:r>
            <a:r>
              <a:rPr lang="en-US" sz="1800" b="1" dirty="0" smtClean="0">
                <a:latin typeface="Times New Roman" charset="0"/>
              </a:rPr>
              <a:t> is also an element.</a:t>
            </a:r>
          </a:p>
          <a:p>
            <a:pPr eaLnBrk="1" hangingPunct="1"/>
            <a:r>
              <a:rPr lang="en-US" sz="1800" b="1" dirty="0">
                <a:latin typeface="Times New Roman" charset="0"/>
              </a:rPr>
              <a:t>         </a:t>
            </a:r>
            <a:r>
              <a:rPr lang="en-US" sz="1800" b="1" dirty="0" smtClean="0">
                <a:latin typeface="Times New Roman" charset="0"/>
              </a:rPr>
              <a:t>2) </a:t>
            </a:r>
            <a:r>
              <a:rPr lang="en-US" sz="1800" b="1" dirty="0" smtClean="0">
                <a:solidFill>
                  <a:schemeClr val="accent6">
                    <a:lumMod val="60000"/>
                    <a:lumOff val="40000"/>
                  </a:schemeClr>
                </a:solidFill>
                <a:latin typeface="Times New Roman" charset="0"/>
              </a:rPr>
              <a:t>Identity</a:t>
            </a:r>
            <a:r>
              <a:rPr lang="en-US" sz="1800" b="1" dirty="0" smtClean="0">
                <a:latin typeface="Times New Roman" charset="0"/>
              </a:rPr>
              <a:t>: F</a:t>
            </a:r>
            <a:r>
              <a:rPr lang="en-US" altLang="ja-JP" sz="1800" b="1" dirty="0" smtClean="0">
                <a:latin typeface="Times New Roman" charset="0"/>
                <a:ea typeface="ＭＳ Ｐゴシック" charset="-128"/>
                <a:cs typeface="ＭＳ Ｐゴシック" charset="-128"/>
              </a:rPr>
              <a:t>or all group elements A</a:t>
            </a:r>
            <a:r>
              <a:rPr lang="en-US" sz="1800" b="1" dirty="0" smtClean="0">
                <a:latin typeface="Times New Roman" charset="0"/>
              </a:rPr>
              <a:t>: </a:t>
            </a:r>
            <a:r>
              <a:rPr lang="en-US" sz="1800" b="1" dirty="0" err="1">
                <a:latin typeface="Times New Roman" charset="0"/>
              </a:rPr>
              <a:t>I</a:t>
            </a:r>
            <a:r>
              <a:rPr lang="en-US" sz="1800" b="1" baseline="16000" dirty="0" err="1">
                <a:latin typeface="Times New Roman" charset="0"/>
              </a:rPr>
              <a:t>o</a:t>
            </a:r>
            <a:r>
              <a:rPr lang="en-US" sz="1800" b="1" dirty="0" err="1">
                <a:latin typeface="Times New Roman" charset="0"/>
              </a:rPr>
              <a:t>A</a:t>
            </a:r>
            <a:r>
              <a:rPr lang="en-US" sz="1800" b="1" dirty="0">
                <a:latin typeface="Times New Roman" charset="0"/>
              </a:rPr>
              <a:t>=</a:t>
            </a:r>
            <a:r>
              <a:rPr lang="en-US" sz="1800" b="1" dirty="0" smtClean="0">
                <a:latin typeface="Times New Roman" charset="0"/>
              </a:rPr>
              <a:t>A.</a:t>
            </a:r>
          </a:p>
          <a:p>
            <a:pPr eaLnBrk="1" hangingPunct="1"/>
            <a:r>
              <a:rPr lang="en-US" sz="1800" b="1" dirty="0">
                <a:latin typeface="Times New Roman" charset="0"/>
              </a:rPr>
              <a:t>         3) </a:t>
            </a:r>
            <a:r>
              <a:rPr lang="en-US" sz="1800" b="1" dirty="0" smtClean="0">
                <a:solidFill>
                  <a:schemeClr val="accent6">
                    <a:lumMod val="60000"/>
                    <a:lumOff val="40000"/>
                  </a:schemeClr>
                </a:solidFill>
                <a:latin typeface="Times New Roman" charset="0"/>
              </a:rPr>
              <a:t>Inverse:</a:t>
            </a:r>
            <a:r>
              <a:rPr lang="en-US" sz="1800" b="1" dirty="0" smtClean="0">
                <a:latin typeface="Times New Roman" charset="0"/>
              </a:rPr>
              <a:t> F</a:t>
            </a:r>
            <a:r>
              <a:rPr lang="en-US" altLang="ja-JP" sz="1800" b="1" dirty="0" smtClean="0">
                <a:latin typeface="Times New Roman" charset="0"/>
                <a:ea typeface="ＭＳ Ｐゴシック" charset="-128"/>
                <a:cs typeface="ＭＳ Ｐゴシック" charset="-128"/>
              </a:rPr>
              <a:t>or each group element  there is an inverse </a:t>
            </a:r>
            <a:r>
              <a:rPr lang="en-US" altLang="ja-JP" sz="1800" b="1" dirty="0">
                <a:latin typeface="Times New Roman" charset="0"/>
                <a:ea typeface="ＭＳ Ｐゴシック" charset="-128"/>
                <a:cs typeface="ＭＳ Ｐゴシック" charset="-128"/>
              </a:rPr>
              <a:t>e</a:t>
            </a:r>
            <a:r>
              <a:rPr lang="en-US" altLang="ja-JP" sz="1800" b="1" dirty="0" smtClean="0">
                <a:latin typeface="Times New Roman" charset="0"/>
                <a:ea typeface="ＭＳ Ｐゴシック" charset="-128"/>
                <a:cs typeface="ＭＳ Ｐゴシック" charset="-128"/>
              </a:rPr>
              <a:t>lement such that</a:t>
            </a:r>
            <a:r>
              <a:rPr lang="en-US" sz="1800" b="1" dirty="0" smtClean="0">
                <a:latin typeface="Times New Roman" charset="0"/>
              </a:rPr>
              <a:t> A</a:t>
            </a:r>
            <a:r>
              <a:rPr lang="en-US" sz="1800" b="1" baseline="16000" dirty="0" smtClean="0">
                <a:latin typeface="Times New Roman" charset="0"/>
              </a:rPr>
              <a:t>o</a:t>
            </a:r>
            <a:r>
              <a:rPr lang="en-US" sz="1800" b="1" dirty="0" smtClean="0">
                <a:latin typeface="Times New Roman" charset="0"/>
              </a:rPr>
              <a:t>A</a:t>
            </a:r>
            <a:r>
              <a:rPr lang="en-US" sz="1800" b="1" baseline="30000" dirty="0">
                <a:latin typeface="Times New Roman" charset="0"/>
              </a:rPr>
              <a:t>-1</a:t>
            </a:r>
            <a:r>
              <a:rPr lang="en-US" sz="1800" b="1" dirty="0">
                <a:latin typeface="Times New Roman" charset="0"/>
              </a:rPr>
              <a:t>=</a:t>
            </a:r>
            <a:r>
              <a:rPr lang="en-US" sz="1800" b="1" dirty="0" smtClean="0">
                <a:latin typeface="Times New Roman" charset="0"/>
              </a:rPr>
              <a:t>I.</a:t>
            </a:r>
          </a:p>
          <a:p>
            <a:pPr eaLnBrk="1" hangingPunct="1"/>
            <a:r>
              <a:rPr lang="en-US" sz="1800" b="1" dirty="0">
                <a:latin typeface="Times New Roman" charset="0"/>
              </a:rPr>
              <a:t>         4) </a:t>
            </a:r>
            <a:r>
              <a:rPr lang="en-US" sz="1800" b="1" dirty="0" err="1" smtClean="0">
                <a:solidFill>
                  <a:schemeClr val="accent6">
                    <a:lumMod val="60000"/>
                    <a:lumOff val="40000"/>
                  </a:schemeClr>
                </a:solidFill>
                <a:latin typeface="Times New Roman" charset="0"/>
              </a:rPr>
              <a:t>Associativity</a:t>
            </a:r>
            <a:r>
              <a:rPr lang="en-US" sz="1800" b="1" dirty="0" smtClean="0">
                <a:solidFill>
                  <a:schemeClr val="accent6">
                    <a:lumMod val="60000"/>
                    <a:lumOff val="40000"/>
                  </a:schemeClr>
                </a:solidFill>
                <a:latin typeface="Times New Roman" charset="0"/>
              </a:rPr>
              <a:t>:</a:t>
            </a:r>
            <a:r>
              <a:rPr lang="en-US" sz="1800" b="1" dirty="0" smtClean="0">
                <a:latin typeface="Times New Roman" charset="0"/>
              </a:rPr>
              <a:t> If </a:t>
            </a:r>
            <a:r>
              <a:rPr lang="en-US" sz="1800" b="1" dirty="0">
                <a:latin typeface="Times New Roman" charset="0"/>
              </a:rPr>
              <a:t>A,B,C</a:t>
            </a:r>
            <a:r>
              <a:rPr lang="en-US" sz="1800" b="1" dirty="0" smtClean="0">
                <a:latin typeface="Times New Roman" charset="0"/>
              </a:rPr>
              <a:t> are group elements, </a:t>
            </a:r>
            <a:r>
              <a:rPr lang="en-US" sz="1800" b="1" dirty="0" err="1" smtClean="0">
                <a:latin typeface="Times New Roman" charset="0"/>
              </a:rPr>
              <a:t>A</a:t>
            </a:r>
            <a:r>
              <a:rPr lang="en-US" sz="1800" b="1" baseline="16000" dirty="0" err="1" smtClean="0">
                <a:latin typeface="Times New Roman" charset="0"/>
              </a:rPr>
              <a:t>o</a:t>
            </a:r>
            <a:r>
              <a:rPr lang="en-US" sz="1800" b="1" dirty="0" err="1">
                <a:latin typeface="Times New Roman" charset="0"/>
              </a:rPr>
              <a:t>(B</a:t>
            </a:r>
            <a:r>
              <a:rPr lang="en-US" sz="1800" b="1" baseline="16000" dirty="0" err="1">
                <a:latin typeface="Times New Roman" charset="0"/>
              </a:rPr>
              <a:t>o</a:t>
            </a:r>
            <a:r>
              <a:rPr lang="en-US" sz="1800" b="1" dirty="0" err="1">
                <a:latin typeface="Times New Roman" charset="0"/>
              </a:rPr>
              <a:t>C</a:t>
            </a:r>
            <a:r>
              <a:rPr lang="en-US" sz="1800" b="1" dirty="0">
                <a:latin typeface="Times New Roman" charset="0"/>
              </a:rPr>
              <a:t>)=(</a:t>
            </a:r>
            <a:r>
              <a:rPr lang="en-US" sz="1800" b="1" dirty="0" err="1">
                <a:latin typeface="Times New Roman" charset="0"/>
              </a:rPr>
              <a:t>A</a:t>
            </a:r>
            <a:r>
              <a:rPr lang="en-US" sz="1800" b="1" baseline="16000" dirty="0" err="1">
                <a:latin typeface="Times New Roman" charset="0"/>
              </a:rPr>
              <a:t>o</a:t>
            </a:r>
            <a:r>
              <a:rPr lang="en-US" sz="1800" b="1" dirty="0" err="1">
                <a:latin typeface="Times New Roman" charset="0"/>
              </a:rPr>
              <a:t>B)</a:t>
            </a:r>
            <a:r>
              <a:rPr lang="en-US" sz="1800" b="1" baseline="16000" dirty="0" err="1" smtClean="0">
                <a:latin typeface="Times New Roman" charset="0"/>
              </a:rPr>
              <a:t>o</a:t>
            </a:r>
            <a:r>
              <a:rPr lang="en-US" sz="1800" b="1" dirty="0" err="1" smtClean="0">
                <a:latin typeface="Times New Roman" charset="0"/>
              </a:rPr>
              <a:t>C</a:t>
            </a:r>
            <a:r>
              <a:rPr lang="en-US" sz="1800" b="1" dirty="0" smtClean="0">
                <a:latin typeface="Times New Roman" charset="0"/>
              </a:rPr>
              <a:t> are also elements.</a:t>
            </a:r>
          </a:p>
          <a:p>
            <a:pPr eaLnBrk="1" hangingPunct="1"/>
            <a:endParaRPr lang="en-US" sz="2000" b="1" dirty="0" smtClean="0">
              <a:latin typeface="Times New Roman" charset="0"/>
            </a:endParaRPr>
          </a:p>
          <a:p>
            <a:pPr eaLnBrk="1" hangingPunct="1"/>
            <a:r>
              <a:rPr lang="en-US" sz="2000" b="1" dirty="0" smtClean="0">
                <a:latin typeface="Times New Roman" charset="0"/>
              </a:rPr>
              <a:t>The group is </a:t>
            </a:r>
            <a:r>
              <a:rPr lang="en-US" sz="2000" b="1" i="1" dirty="0" err="1" smtClean="0">
                <a:latin typeface="Times New Roman" charset="0"/>
              </a:rPr>
              <a:t>abelian</a:t>
            </a:r>
            <a:r>
              <a:rPr lang="en-US" sz="2000" b="1" dirty="0" smtClean="0">
                <a:latin typeface="Times New Roman" charset="0"/>
              </a:rPr>
              <a:t> if the </a:t>
            </a:r>
            <a:r>
              <a:rPr lang="en-US" sz="2000" b="1" dirty="0" err="1" smtClean="0">
                <a:latin typeface="Times New Roman" charset="0"/>
              </a:rPr>
              <a:t>commutativity</a:t>
            </a:r>
            <a:r>
              <a:rPr lang="en-US" sz="2000" b="1" dirty="0" smtClean="0">
                <a:latin typeface="Times New Roman" charset="0"/>
              </a:rPr>
              <a:t> relation holds: </a:t>
            </a:r>
            <a:r>
              <a:rPr lang="en-US" sz="1800" b="1" dirty="0" err="1">
                <a:latin typeface="Times New Roman" charset="0"/>
              </a:rPr>
              <a:t>A</a:t>
            </a:r>
            <a:r>
              <a:rPr lang="en-US" sz="1800" b="1" baseline="16000" dirty="0" err="1">
                <a:latin typeface="Times New Roman" charset="0"/>
              </a:rPr>
              <a:t>o</a:t>
            </a:r>
            <a:r>
              <a:rPr lang="en-US" sz="1800" b="1" dirty="0" err="1">
                <a:latin typeface="Times New Roman" charset="0"/>
              </a:rPr>
              <a:t>B</a:t>
            </a:r>
            <a:r>
              <a:rPr lang="en-US" sz="1800" b="1" dirty="0">
                <a:latin typeface="Times New Roman" charset="0"/>
              </a:rPr>
              <a:t>= </a:t>
            </a:r>
            <a:r>
              <a:rPr lang="en-US" sz="1800" b="1" dirty="0" err="1">
                <a:latin typeface="Times New Roman" charset="0"/>
              </a:rPr>
              <a:t>B</a:t>
            </a:r>
            <a:r>
              <a:rPr lang="en-US" sz="1800" b="1" baseline="16000" dirty="0" err="1">
                <a:latin typeface="Times New Roman" charset="0"/>
              </a:rPr>
              <a:t>o</a:t>
            </a:r>
            <a:r>
              <a:rPr lang="en-US" sz="1800" b="1" dirty="0" err="1">
                <a:latin typeface="Times New Roman" charset="0"/>
              </a:rPr>
              <a:t>A</a:t>
            </a:r>
            <a:endParaRPr lang="en-US" sz="1800" b="1" dirty="0" smtClean="0">
              <a:latin typeface="Times New Roman" charset="0"/>
            </a:endParaRPr>
          </a:p>
          <a:p>
            <a:pPr eaLnBrk="1" hangingPunct="1"/>
            <a:r>
              <a:rPr lang="en-US" sz="2000" b="1" dirty="0" smtClean="0">
                <a:latin typeface="Times New Roman" charset="0"/>
              </a:rPr>
              <a:t>The group is </a:t>
            </a:r>
            <a:r>
              <a:rPr lang="en-US" sz="2000" b="1" i="1" dirty="0" smtClean="0">
                <a:latin typeface="Times New Roman" charset="0"/>
              </a:rPr>
              <a:t>special</a:t>
            </a:r>
            <a:r>
              <a:rPr lang="en-US" sz="2000" b="1" dirty="0" smtClean="0">
                <a:latin typeface="Times New Roman" charset="0"/>
              </a:rPr>
              <a:t> if the determinant is </a:t>
            </a:r>
            <a:r>
              <a:rPr lang="en-US" sz="2000" b="1" dirty="0" err="1" smtClean="0">
                <a:latin typeface="Times New Roman" charset="0"/>
              </a:rPr>
              <a:t>det</a:t>
            </a:r>
            <a:r>
              <a:rPr lang="en-US" sz="2000" b="1" dirty="0" smtClean="0">
                <a:latin typeface="Times New Roman" charset="0"/>
              </a:rPr>
              <a:t> </a:t>
            </a:r>
            <a:r>
              <a:rPr lang="en-US" sz="2000" b="1" dirty="0">
                <a:latin typeface="Times New Roman" charset="0"/>
              </a:rPr>
              <a:t>U = </a:t>
            </a:r>
            <a:r>
              <a:rPr lang="en-US" sz="2000" b="1" dirty="0" smtClean="0">
                <a:latin typeface="Times New Roman" charset="0"/>
              </a:rPr>
              <a:t>1.           </a:t>
            </a:r>
          </a:p>
          <a:p>
            <a:pPr eaLnBrk="1" hangingPunct="1"/>
            <a:r>
              <a:rPr lang="en-US" sz="1800" dirty="0" smtClean="0">
                <a:latin typeface="Times New Roman" charset="0"/>
              </a:rPr>
              <a:t>Remarks: Transformation with only one parameter </a:t>
            </a:r>
            <a:r>
              <a:rPr lang="en-US" sz="1800" dirty="0" err="1"/>
              <a:t></a:t>
            </a:r>
            <a:r>
              <a:rPr lang="en-US" sz="1800" dirty="0" smtClean="0">
                <a:latin typeface="Times New Roman" charset="0"/>
              </a:rPr>
              <a:t> yields the unitary </a:t>
            </a:r>
            <a:r>
              <a:rPr lang="en-US" sz="1800" dirty="0" err="1" smtClean="0">
                <a:latin typeface="Times New Roman" charset="0"/>
              </a:rPr>
              <a:t>abelian</a:t>
            </a:r>
            <a:r>
              <a:rPr lang="en-US" sz="1800" dirty="0" smtClean="0">
                <a:latin typeface="Times New Roman" charset="0"/>
              </a:rPr>
              <a:t> group U</a:t>
            </a:r>
            <a:r>
              <a:rPr lang="en-US" sz="1800" dirty="0">
                <a:latin typeface="Times New Roman" charset="0"/>
              </a:rPr>
              <a:t>(1).</a:t>
            </a:r>
          </a:p>
          <a:p>
            <a:pPr eaLnBrk="1" hangingPunct="1"/>
            <a:r>
              <a:rPr lang="en-US" sz="1800" dirty="0" smtClean="0">
                <a:latin typeface="Times New Roman" charset="0"/>
              </a:rPr>
              <a:t>	 The group </a:t>
            </a:r>
            <a:r>
              <a:rPr lang="en-US" sz="1800" dirty="0">
                <a:latin typeface="Times New Roman" charset="0"/>
              </a:rPr>
              <a:t>SU(2) </a:t>
            </a:r>
            <a:r>
              <a:rPr lang="en-US" sz="1800" dirty="0" smtClean="0">
                <a:latin typeface="Times New Roman" charset="0"/>
              </a:rPr>
              <a:t>is an example of a non-</a:t>
            </a:r>
            <a:r>
              <a:rPr lang="en-US" sz="1800" dirty="0" err="1" smtClean="0">
                <a:latin typeface="Times New Roman" charset="0"/>
              </a:rPr>
              <a:t>abelian</a:t>
            </a:r>
            <a:r>
              <a:rPr lang="en-US" sz="1800" dirty="0" smtClean="0">
                <a:latin typeface="Times New Roman" charset="0"/>
              </a:rPr>
              <a:t> group.</a:t>
            </a:r>
            <a:endParaRPr lang="en-US" sz="1800" dirty="0">
              <a:latin typeface="Times New Roman"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Symmetries</a:t>
            </a:r>
          </a:p>
        </p:txBody>
      </p:sp>
      <p:sp>
        <p:nvSpPr>
          <p:cNvPr id="20" name="Slide Number Placeholder 19"/>
          <p:cNvSpPr>
            <a:spLocks noGrp="1"/>
          </p:cNvSpPr>
          <p:nvPr>
            <p:ph type="sldNum" sz="quarter" idx="12"/>
          </p:nvPr>
        </p:nvSpPr>
        <p:spPr/>
        <p:txBody>
          <a:bodyPr/>
          <a:lstStyle/>
          <a:p>
            <a:fld id="{3C488B3C-A177-424A-82BD-65A18B8394C2}" type="slidenum">
              <a:rPr lang="en-US" smtClean="0"/>
              <a:pPr/>
              <a:t>20</a:t>
            </a:fld>
            <a:endParaRPr lang="en-US"/>
          </a:p>
        </p:txBody>
      </p:sp>
      <p:sp>
        <p:nvSpPr>
          <p:cNvPr id="6" name="Rectangle 33"/>
          <p:cNvSpPr>
            <a:spLocks noChangeArrowheads="1"/>
          </p:cNvSpPr>
          <p:nvPr/>
        </p:nvSpPr>
        <p:spPr bwMode="auto">
          <a:xfrm>
            <a:off x="798513" y="974725"/>
            <a:ext cx="8545512" cy="5940088"/>
          </a:xfrm>
          <a:prstGeom prst="rect">
            <a:avLst/>
          </a:prstGeom>
          <a:noFill/>
          <a:ln w="9525">
            <a:noFill/>
            <a:miter lim="800000"/>
            <a:headEnd/>
            <a:tailEnd/>
          </a:ln>
          <a:effectLst/>
        </p:spPr>
        <p:txBody>
          <a:bodyPr>
            <a:prstTxWarp prst="textNoShape">
              <a:avLst/>
            </a:prstTxWarp>
            <a:spAutoFit/>
          </a:bodyPr>
          <a:lstStyle/>
          <a:p>
            <a:pPr algn="just">
              <a:buFont typeface="Symbol" charset="2"/>
              <a:buNone/>
            </a:pPr>
            <a:r>
              <a:rPr lang="en-GB" sz="2000" b="1" dirty="0" smtClean="0">
                <a:latin typeface="Times" charset="0"/>
              </a:rPr>
              <a:t>Interactions among fundamental particles are described by symmetry principles. Every symmetry of nature yields a conservation law, every conservation law reveals an underlying symmetry (</a:t>
            </a:r>
            <a:r>
              <a:rPr lang="en-GB" sz="2000" b="1" dirty="0" err="1" smtClean="0">
                <a:latin typeface="Times" charset="0"/>
              </a:rPr>
              <a:t>Noether’s</a:t>
            </a:r>
            <a:r>
              <a:rPr lang="en-GB" sz="2000" b="1" dirty="0" smtClean="0">
                <a:latin typeface="Times" charset="0"/>
              </a:rPr>
              <a:t> theorem). Examples:</a:t>
            </a:r>
          </a:p>
          <a:p>
            <a:pPr algn="just">
              <a:buFont typeface="Symbol" charset="2"/>
              <a:buNone/>
            </a:pPr>
            <a:endParaRPr lang="en-GB" sz="2000" b="1" dirty="0" smtClean="0">
              <a:latin typeface="Times" charset="0"/>
            </a:endParaRPr>
          </a:p>
          <a:p>
            <a:pPr algn="just">
              <a:buFont typeface="Symbol" charset="2"/>
              <a:buNone/>
            </a:pPr>
            <a:endParaRPr lang="en-GB" sz="2000" b="1" dirty="0" smtClean="0">
              <a:latin typeface="Times" charset="0"/>
            </a:endParaRPr>
          </a:p>
          <a:p>
            <a:pPr algn="just">
              <a:buFont typeface="Symbol" charset="2"/>
              <a:buNone/>
            </a:pPr>
            <a:endParaRPr lang="en-GB" sz="2000" b="1" dirty="0" smtClean="0">
              <a:latin typeface="Times" charset="0"/>
            </a:endParaRPr>
          </a:p>
          <a:p>
            <a:pPr algn="just">
              <a:buFont typeface="Symbol" charset="2"/>
              <a:buNone/>
            </a:pPr>
            <a:endParaRPr lang="en-GB" sz="2000" b="1" dirty="0" smtClean="0">
              <a:latin typeface="Times" charset="0"/>
            </a:endParaRPr>
          </a:p>
          <a:p>
            <a:pPr algn="just">
              <a:buFont typeface="Symbol" charset="2"/>
              <a:buNone/>
            </a:pPr>
            <a:endParaRPr lang="en-GB" sz="2000" b="1" dirty="0" smtClean="0">
              <a:latin typeface="Times" charset="0"/>
            </a:endParaRPr>
          </a:p>
          <a:p>
            <a:pPr algn="just">
              <a:buFont typeface="Symbol" charset="2"/>
              <a:buNone/>
            </a:pPr>
            <a:endParaRPr lang="en-GB" sz="2000" b="1" dirty="0" smtClean="0">
              <a:latin typeface="Times" charset="0"/>
            </a:endParaRPr>
          </a:p>
          <a:p>
            <a:pPr algn="just">
              <a:buFont typeface="Symbol" charset="2"/>
              <a:buNone/>
            </a:pPr>
            <a:endParaRPr lang="en-GB" sz="2000" b="1" dirty="0" smtClean="0">
              <a:latin typeface="Times" charset="0"/>
            </a:endParaRPr>
          </a:p>
          <a:p>
            <a:pPr algn="just">
              <a:buFont typeface="Symbol" charset="2"/>
              <a:buNone/>
            </a:pPr>
            <a:r>
              <a:rPr lang="en-GB" sz="2000" b="1" dirty="0" smtClean="0">
                <a:solidFill>
                  <a:srgbClr val="ED181E"/>
                </a:solidFill>
                <a:latin typeface="Times" charset="0"/>
              </a:rPr>
              <a:t>All fundamental interactions are invariant under local gauge transformations. </a:t>
            </a:r>
          </a:p>
          <a:p>
            <a:pPr algn="just">
              <a:buFont typeface="Symbol" charset="2"/>
              <a:buNone/>
            </a:pPr>
            <a:r>
              <a:rPr lang="en-GB" sz="2000" b="1" dirty="0" smtClean="0">
                <a:latin typeface="Times" charset="0"/>
              </a:rPr>
              <a:t>Dynamics among fundamental particles are described by a “Lagrange density” or “</a:t>
            </a:r>
            <a:r>
              <a:rPr lang="en-GB" sz="2000" b="1" dirty="0" err="1" smtClean="0">
                <a:latin typeface="Times" charset="0"/>
              </a:rPr>
              <a:t>Lagrangian</a:t>
            </a:r>
            <a:r>
              <a:rPr lang="en-GB" sz="2000" b="1" dirty="0" smtClean="0">
                <a:latin typeface="Times" charset="0"/>
              </a:rPr>
              <a:t>”, which depends on the field and its derivative. </a:t>
            </a:r>
          </a:p>
          <a:p>
            <a:pPr algn="just">
              <a:buFont typeface="Symbol" charset="2"/>
              <a:buNone/>
            </a:pPr>
            <a:r>
              <a:rPr lang="en-GB" sz="2000" b="1" dirty="0" err="1" smtClean="0">
                <a:latin typeface="Times" charset="0"/>
              </a:rPr>
              <a:t>Lagrangian</a:t>
            </a:r>
            <a:r>
              <a:rPr lang="en-GB" sz="2000" b="1" dirty="0" smtClean="0">
                <a:latin typeface="Times" charset="0"/>
              </a:rPr>
              <a:t> of a free </a:t>
            </a:r>
            <a:r>
              <a:rPr lang="en-GB" sz="2000" b="1" dirty="0" err="1" smtClean="0">
                <a:latin typeface="Times" charset="0"/>
              </a:rPr>
              <a:t>fermion</a:t>
            </a:r>
            <a:r>
              <a:rPr lang="en-GB" sz="2000" b="1" dirty="0" smtClean="0">
                <a:latin typeface="Times" charset="0"/>
              </a:rPr>
              <a:t> with mass </a:t>
            </a:r>
            <a:r>
              <a:rPr lang="en-GB" sz="2000" b="1" i="1" dirty="0" err="1" smtClean="0">
                <a:latin typeface="Times" charset="0"/>
              </a:rPr>
              <a:t>m</a:t>
            </a:r>
            <a:r>
              <a:rPr lang="en-GB" sz="2000" b="1" dirty="0" smtClean="0">
                <a:latin typeface="Times" charset="0"/>
              </a:rPr>
              <a:t>:</a:t>
            </a:r>
          </a:p>
          <a:p>
            <a:pPr algn="just">
              <a:buFont typeface="Symbol" charset="2"/>
              <a:buNone/>
            </a:pPr>
            <a:endParaRPr lang="en-GB" sz="2000" b="1" dirty="0" smtClean="0">
              <a:latin typeface="Times" charset="0"/>
            </a:endParaRPr>
          </a:p>
          <a:p>
            <a:pPr algn="just">
              <a:buFont typeface="Symbol" charset="2"/>
              <a:buChar char="Þ"/>
            </a:pPr>
            <a:endParaRPr lang="en-GB" sz="2000" b="1" dirty="0" smtClean="0">
              <a:latin typeface="Times" charset="0"/>
            </a:endParaRPr>
          </a:p>
          <a:p>
            <a:pPr>
              <a:buFont typeface="Symbol" charset="2"/>
              <a:buChar char="Þ"/>
            </a:pPr>
            <a:endParaRPr lang="en-GB" sz="2000" b="1" dirty="0" smtClean="0">
              <a:latin typeface="Times" charset="0"/>
            </a:endParaRPr>
          </a:p>
        </p:txBody>
      </p:sp>
      <p:graphicFrame>
        <p:nvGraphicFramePr>
          <p:cNvPr id="8" name="Table 7"/>
          <p:cNvGraphicFramePr>
            <a:graphicFrameLocks noGrp="1"/>
          </p:cNvGraphicFramePr>
          <p:nvPr/>
        </p:nvGraphicFramePr>
        <p:xfrm>
          <a:off x="1676400" y="2396066"/>
          <a:ext cx="6604000" cy="1849120"/>
        </p:xfrm>
        <a:graphic>
          <a:graphicData uri="http://schemas.openxmlformats.org/drawingml/2006/table">
            <a:tbl>
              <a:tblPr firstRow="1" bandRow="1">
                <a:tableStyleId>{5C22544A-7EE6-4342-B048-85BDC9FD1C3A}</a:tableStyleId>
              </a:tblPr>
              <a:tblGrid>
                <a:gridCol w="3302000"/>
                <a:gridCol w="3302000"/>
              </a:tblGrid>
              <a:tr h="370840">
                <a:tc>
                  <a:txBody>
                    <a:bodyPr/>
                    <a:lstStyle/>
                    <a:p>
                      <a:r>
                        <a:rPr lang="en-US" dirty="0" smtClean="0"/>
                        <a:t>Symmetry</a:t>
                      </a:r>
                      <a:endParaRPr lang="en-US" dirty="0"/>
                    </a:p>
                  </a:txBody>
                  <a:tcPr/>
                </a:tc>
                <a:tc>
                  <a:txBody>
                    <a:bodyPr/>
                    <a:lstStyle/>
                    <a:p>
                      <a:r>
                        <a:rPr lang="en-US" dirty="0" smtClean="0"/>
                        <a:t>Conservation law</a:t>
                      </a:r>
                      <a:endParaRPr lang="en-US" dirty="0"/>
                    </a:p>
                  </a:txBody>
                  <a:tcPr/>
                </a:tc>
              </a:tr>
              <a:tr h="370840">
                <a:tc>
                  <a:txBody>
                    <a:bodyPr/>
                    <a:lstStyle/>
                    <a:p>
                      <a:r>
                        <a:rPr lang="en-US" dirty="0" smtClean="0"/>
                        <a:t>Translation in time</a:t>
                      </a:r>
                      <a:endParaRPr lang="en-US" dirty="0"/>
                    </a:p>
                  </a:txBody>
                  <a:tcPr/>
                </a:tc>
                <a:tc>
                  <a:txBody>
                    <a:bodyPr/>
                    <a:lstStyle/>
                    <a:p>
                      <a:r>
                        <a:rPr lang="en-US" dirty="0" smtClean="0"/>
                        <a:t>Energy</a:t>
                      </a:r>
                      <a:endParaRPr lang="en-US" dirty="0"/>
                    </a:p>
                  </a:txBody>
                  <a:tcPr/>
                </a:tc>
              </a:tr>
              <a:tr h="370840">
                <a:tc>
                  <a:txBody>
                    <a:bodyPr/>
                    <a:lstStyle/>
                    <a:p>
                      <a:r>
                        <a:rPr lang="en-US" dirty="0" smtClean="0"/>
                        <a:t>Translation</a:t>
                      </a:r>
                      <a:r>
                        <a:rPr lang="en-US" baseline="0" dirty="0" smtClean="0"/>
                        <a:t> in space</a:t>
                      </a:r>
                      <a:endParaRPr lang="en-US" dirty="0"/>
                    </a:p>
                  </a:txBody>
                  <a:tcPr/>
                </a:tc>
                <a:tc>
                  <a:txBody>
                    <a:bodyPr/>
                    <a:lstStyle/>
                    <a:p>
                      <a:r>
                        <a:rPr lang="en-US" dirty="0" smtClean="0"/>
                        <a:t>Momentum</a:t>
                      </a:r>
                      <a:endParaRPr lang="en-US" dirty="0"/>
                    </a:p>
                  </a:txBody>
                  <a:tcPr/>
                </a:tc>
              </a:tr>
              <a:tr h="314114">
                <a:tc>
                  <a:txBody>
                    <a:bodyPr/>
                    <a:lstStyle/>
                    <a:p>
                      <a:r>
                        <a:rPr lang="en-US" dirty="0" smtClean="0"/>
                        <a:t>Rotation</a:t>
                      </a:r>
                      <a:endParaRPr lang="en-US" dirty="0"/>
                    </a:p>
                  </a:txBody>
                  <a:tcPr/>
                </a:tc>
                <a:tc>
                  <a:txBody>
                    <a:bodyPr/>
                    <a:lstStyle/>
                    <a:p>
                      <a:r>
                        <a:rPr lang="en-US" dirty="0" smtClean="0"/>
                        <a:t>Angular</a:t>
                      </a:r>
                      <a:r>
                        <a:rPr lang="en-US" baseline="0" dirty="0" smtClean="0"/>
                        <a:t> momentum</a:t>
                      </a:r>
                      <a:endParaRPr lang="en-US" dirty="0"/>
                    </a:p>
                  </a:txBody>
                  <a:tcPr/>
                </a:tc>
              </a:tr>
              <a:tr h="370840">
                <a:tc>
                  <a:txBody>
                    <a:bodyPr/>
                    <a:lstStyle/>
                    <a:p>
                      <a:r>
                        <a:rPr lang="en-US" dirty="0" smtClean="0"/>
                        <a:t>Gauge</a:t>
                      </a:r>
                      <a:r>
                        <a:rPr lang="en-US" baseline="0" dirty="0" smtClean="0"/>
                        <a:t> transformation</a:t>
                      </a:r>
                      <a:endParaRPr lang="en-US" dirty="0"/>
                    </a:p>
                  </a:txBody>
                  <a:tcPr/>
                </a:tc>
                <a:tc>
                  <a:txBody>
                    <a:bodyPr/>
                    <a:lstStyle/>
                    <a:p>
                      <a:r>
                        <a:rPr lang="en-US" dirty="0" smtClean="0"/>
                        <a:t>Charge</a:t>
                      </a:r>
                      <a:endParaRPr lang="en-US" dirty="0"/>
                    </a:p>
                  </a:txBody>
                  <a:tcPr/>
                </a:tc>
              </a:tr>
            </a:tbl>
          </a:graphicData>
        </a:graphic>
      </p:graphicFrame>
      <p:pic>
        <p:nvPicPr>
          <p:cNvPr id="11" name="Picture 10"/>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673349" y="5956300"/>
            <a:ext cx="4778375" cy="5334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Global and Local Gauge Transformations</a:t>
            </a:r>
          </a:p>
        </p:txBody>
      </p:sp>
      <p:sp>
        <p:nvSpPr>
          <p:cNvPr id="20" name="Slide Number Placeholder 19"/>
          <p:cNvSpPr>
            <a:spLocks noGrp="1"/>
          </p:cNvSpPr>
          <p:nvPr>
            <p:ph type="sldNum" sz="quarter" idx="12"/>
          </p:nvPr>
        </p:nvSpPr>
        <p:spPr/>
        <p:txBody>
          <a:bodyPr/>
          <a:lstStyle/>
          <a:p>
            <a:fld id="{3C488B3C-A177-424A-82BD-65A18B8394C2}" type="slidenum">
              <a:rPr lang="en-US" smtClean="0"/>
              <a:pPr/>
              <a:t>21</a:t>
            </a:fld>
            <a:endParaRPr lang="en-US"/>
          </a:p>
        </p:txBody>
      </p:sp>
      <p:sp>
        <p:nvSpPr>
          <p:cNvPr id="6" name="Rectangle 33"/>
          <p:cNvSpPr>
            <a:spLocks noChangeArrowheads="1"/>
          </p:cNvSpPr>
          <p:nvPr/>
        </p:nvSpPr>
        <p:spPr bwMode="auto">
          <a:xfrm>
            <a:off x="773113" y="1063625"/>
            <a:ext cx="8545512" cy="6453049"/>
          </a:xfrm>
          <a:prstGeom prst="rect">
            <a:avLst/>
          </a:prstGeom>
          <a:noFill/>
          <a:ln w="9525">
            <a:noFill/>
            <a:miter lim="800000"/>
            <a:headEnd/>
            <a:tailEnd/>
          </a:ln>
          <a:effectLst/>
        </p:spPr>
        <p:txBody>
          <a:bodyPr>
            <a:prstTxWarp prst="textNoShape">
              <a:avLst/>
            </a:prstTxWarp>
            <a:spAutoFit/>
          </a:bodyPr>
          <a:lstStyle/>
          <a:p>
            <a:pPr algn="just">
              <a:buFont typeface="Symbol" charset="2"/>
              <a:buNone/>
            </a:pPr>
            <a:r>
              <a:rPr lang="en-GB" sz="2000" dirty="0" smtClean="0">
                <a:latin typeface="Times" charset="0"/>
              </a:rPr>
              <a:t>Transformation:</a:t>
            </a:r>
          </a:p>
          <a:p>
            <a:pPr algn="just">
              <a:buFont typeface="Symbol" charset="2"/>
              <a:buNone/>
            </a:pPr>
            <a:r>
              <a:rPr lang="en-GB" sz="2000" i="1" dirty="0" smtClean="0">
                <a:latin typeface="Times" charset="0"/>
              </a:rPr>
              <a:t>U</a:t>
            </a:r>
            <a:r>
              <a:rPr lang="en-GB" sz="2000" dirty="0" smtClean="0">
                <a:latin typeface="Times" charset="0"/>
              </a:rPr>
              <a:t>: Group of all unitary matrices. Simplest case: </a:t>
            </a:r>
            <a:r>
              <a:rPr lang="en-GB" sz="2000" i="1" dirty="0" smtClean="0">
                <a:latin typeface="Times" charset="0"/>
              </a:rPr>
              <a:t>U(1), U = </a:t>
            </a:r>
            <a:r>
              <a:rPr lang="en-GB" sz="2000" i="1" dirty="0" err="1" smtClean="0">
                <a:latin typeface="Times" charset="0"/>
              </a:rPr>
              <a:t>e</a:t>
            </a:r>
            <a:r>
              <a:rPr lang="en-GB" sz="2000" i="1" baseline="30000" dirty="0" smtClean="0">
                <a:latin typeface="Times" charset="0"/>
              </a:rPr>
              <a:t> </a:t>
            </a:r>
            <a:r>
              <a:rPr lang="en-GB" sz="2000" i="1" baseline="30000" dirty="0" err="1" smtClean="0">
                <a:latin typeface="Times" charset="0"/>
              </a:rPr>
              <a:t>i</a:t>
            </a:r>
            <a:r>
              <a:rPr lang="en-GB" sz="2000" i="1" baseline="30000" dirty="0" err="1" smtClean="0">
                <a:latin typeface="Symbol"/>
              </a:rPr>
              <a:t>q</a:t>
            </a:r>
            <a:r>
              <a:rPr lang="en-GB" sz="2000" i="1" dirty="0" smtClean="0">
                <a:latin typeface="Times" charset="0"/>
              </a:rPr>
              <a:t>, </a:t>
            </a:r>
            <a:r>
              <a:rPr lang="en-GB" sz="2000" i="1" dirty="0" err="1" smtClean="0">
                <a:solidFill>
                  <a:srgbClr val="F63F1B"/>
                </a:solidFill>
                <a:latin typeface="Symbol"/>
              </a:rPr>
              <a:t>q</a:t>
            </a:r>
            <a:r>
              <a:rPr lang="en-GB" sz="2000" i="1" dirty="0" smtClean="0">
                <a:solidFill>
                  <a:srgbClr val="F63F1B"/>
                </a:solidFill>
                <a:latin typeface="Times" charset="0"/>
              </a:rPr>
              <a:t> = real constant</a:t>
            </a:r>
            <a:r>
              <a:rPr lang="en-GB" sz="2000" i="1" dirty="0" smtClean="0">
                <a:latin typeface="Times" charset="0"/>
              </a:rPr>
              <a:t>.</a:t>
            </a:r>
          </a:p>
          <a:p>
            <a:pPr algn="just"/>
            <a:r>
              <a:rPr lang="en-GB" sz="2000" dirty="0" smtClean="0">
                <a:latin typeface="Lucida Calligraphy"/>
              </a:rPr>
              <a:t>L</a:t>
            </a:r>
            <a:r>
              <a:rPr lang="en-GB" sz="2000" baseline="-25000" dirty="0" smtClean="0">
                <a:latin typeface="Times" charset="0"/>
              </a:rPr>
              <a:t>0</a:t>
            </a:r>
            <a:r>
              <a:rPr lang="en-GB" sz="2000" dirty="0" smtClean="0">
                <a:latin typeface="Times" charset="0"/>
              </a:rPr>
              <a:t> is invariant under </a:t>
            </a:r>
            <a:r>
              <a:rPr lang="en-GB" sz="2000" i="1" dirty="0" smtClean="0">
                <a:solidFill>
                  <a:srgbClr val="F63F1B"/>
                </a:solidFill>
                <a:latin typeface="Times" charset="0"/>
              </a:rPr>
              <a:t>global</a:t>
            </a:r>
            <a:r>
              <a:rPr lang="en-GB" sz="2000" i="1" dirty="0" smtClean="0">
                <a:latin typeface="Times" charset="0"/>
              </a:rPr>
              <a:t> U(1)</a:t>
            </a:r>
            <a:r>
              <a:rPr lang="en-GB" sz="2000" dirty="0" smtClean="0">
                <a:latin typeface="Times" charset="0"/>
              </a:rPr>
              <a:t> transformation:</a:t>
            </a:r>
          </a:p>
          <a:p>
            <a:pPr algn="just"/>
            <a:endParaRPr lang="en-GB" sz="2000" dirty="0" smtClean="0">
              <a:latin typeface="Times" charset="0"/>
            </a:endParaRPr>
          </a:p>
          <a:p>
            <a:pPr algn="just"/>
            <a:endParaRPr lang="en-GB" sz="2000" dirty="0" smtClean="0">
              <a:latin typeface="Times" charset="0"/>
            </a:endParaRPr>
          </a:p>
          <a:p>
            <a:pPr algn="just"/>
            <a:endParaRPr lang="en-GB" sz="2000" dirty="0" smtClean="0">
              <a:latin typeface="Times" charset="0"/>
            </a:endParaRPr>
          </a:p>
          <a:p>
            <a:pPr algn="just"/>
            <a:endParaRPr lang="en-GB" sz="2000" dirty="0" smtClean="0">
              <a:latin typeface="Times" charset="0"/>
            </a:endParaRPr>
          </a:p>
          <a:p>
            <a:pPr algn="just"/>
            <a:endParaRPr lang="en-GB" sz="2000" dirty="0" smtClean="0">
              <a:latin typeface="Times" charset="0"/>
            </a:endParaRPr>
          </a:p>
          <a:p>
            <a:pPr algn="just"/>
            <a:r>
              <a:rPr lang="en-GB" sz="2000" dirty="0" smtClean="0">
                <a:latin typeface="Times" charset="0"/>
              </a:rPr>
              <a:t>If one allows the phase transformation to depend on space-time </a:t>
            </a:r>
            <a:r>
              <a:rPr lang="en-GB" sz="2000" dirty="0" smtClean="0">
                <a:solidFill>
                  <a:srgbClr val="FF0000"/>
                </a:solidFill>
                <a:latin typeface="Times" charset="0"/>
              </a:rPr>
              <a:t>(</a:t>
            </a:r>
            <a:r>
              <a:rPr lang="en-GB" sz="2000" i="1" dirty="0" err="1" smtClean="0">
                <a:solidFill>
                  <a:srgbClr val="F63F1B"/>
                </a:solidFill>
                <a:latin typeface="Symbol"/>
              </a:rPr>
              <a:t>q</a:t>
            </a:r>
            <a:r>
              <a:rPr lang="en-GB" sz="2000" i="1" dirty="0" smtClean="0">
                <a:solidFill>
                  <a:srgbClr val="F63F1B"/>
                </a:solidFill>
                <a:latin typeface="Times" charset="0"/>
              </a:rPr>
              <a:t> =</a:t>
            </a:r>
            <a:r>
              <a:rPr lang="en-GB" sz="2000" i="1" dirty="0" err="1" smtClean="0">
                <a:solidFill>
                  <a:srgbClr val="F63F1B"/>
                </a:solidFill>
                <a:latin typeface="Symbol"/>
              </a:rPr>
              <a:t>q(</a:t>
            </a:r>
            <a:r>
              <a:rPr lang="en-GB" sz="2000" i="1" dirty="0" err="1" smtClean="0">
                <a:solidFill>
                  <a:srgbClr val="F63F1B"/>
                </a:solidFill>
                <a:latin typeface="Times"/>
              </a:rPr>
              <a:t>x</a:t>
            </a:r>
            <a:r>
              <a:rPr lang="en-GB" sz="2000" i="1" dirty="0" smtClean="0">
                <a:solidFill>
                  <a:srgbClr val="F63F1B"/>
                </a:solidFill>
                <a:latin typeface="Symbol"/>
              </a:rPr>
              <a:t>))</a:t>
            </a:r>
            <a:r>
              <a:rPr lang="en-GB" sz="2000" dirty="0" smtClean="0">
                <a:latin typeface="Times" charset="0"/>
              </a:rPr>
              <a:t>, </a:t>
            </a:r>
            <a:r>
              <a:rPr lang="en-GB" sz="2000" dirty="0" smtClean="0">
                <a:latin typeface="Lucida Calligraphy"/>
              </a:rPr>
              <a:t>L</a:t>
            </a:r>
            <a:r>
              <a:rPr lang="en-GB" sz="2000" baseline="-25000" dirty="0" smtClean="0">
                <a:latin typeface="Times" charset="0"/>
              </a:rPr>
              <a:t>0</a:t>
            </a:r>
            <a:r>
              <a:rPr lang="en-GB" sz="2000" dirty="0" smtClean="0">
                <a:latin typeface="Times" charset="0"/>
              </a:rPr>
              <a:t> is no longer invariant under this </a:t>
            </a:r>
            <a:r>
              <a:rPr lang="en-GB" sz="2000" i="1" dirty="0" smtClean="0">
                <a:solidFill>
                  <a:srgbClr val="FF0000"/>
                </a:solidFill>
                <a:latin typeface="Times" charset="0"/>
              </a:rPr>
              <a:t>local</a:t>
            </a:r>
            <a:r>
              <a:rPr lang="en-GB" sz="2000" dirty="0" smtClean="0">
                <a:latin typeface="Times" charset="0"/>
              </a:rPr>
              <a:t> transformation, because:</a:t>
            </a:r>
          </a:p>
          <a:p>
            <a:pPr algn="just"/>
            <a:endParaRPr lang="en-GB" sz="2000" dirty="0" smtClean="0">
              <a:latin typeface="Times" charset="0"/>
            </a:endParaRPr>
          </a:p>
          <a:p>
            <a:pPr algn="just"/>
            <a:endParaRPr lang="en-GB" sz="2000" dirty="0" smtClean="0">
              <a:latin typeface="Times" charset="0"/>
            </a:endParaRPr>
          </a:p>
          <a:p>
            <a:pPr algn="just"/>
            <a:endParaRPr lang="en-GB" sz="2000" dirty="0" smtClean="0">
              <a:latin typeface="Times" charset="0"/>
            </a:endParaRPr>
          </a:p>
          <a:p>
            <a:pPr algn="just"/>
            <a:r>
              <a:rPr lang="en-GB" sz="2000" dirty="0" smtClean="0">
                <a:latin typeface="Times" charset="0"/>
              </a:rPr>
              <a:t>This means that once a given phase convention has been adopted at a reference point, the same convention must be taken at all space points -&gt; unnatural!</a:t>
            </a:r>
          </a:p>
          <a:p>
            <a:pPr algn="just"/>
            <a:r>
              <a:rPr lang="en-GB" sz="2000" dirty="0" smtClean="0">
                <a:latin typeface="Times" charset="0"/>
              </a:rPr>
              <a:t>The gauge principle is the requirement that the </a:t>
            </a:r>
            <a:r>
              <a:rPr lang="en-GB" sz="2000" i="1" dirty="0" smtClean="0">
                <a:latin typeface="Times" charset="0"/>
              </a:rPr>
              <a:t>U(1) </a:t>
            </a:r>
            <a:r>
              <a:rPr lang="en-GB" sz="2000" dirty="0" smtClean="0">
                <a:latin typeface="Times" charset="0"/>
              </a:rPr>
              <a:t>phase invariance should hold </a:t>
            </a:r>
            <a:r>
              <a:rPr lang="en-GB" sz="2000" dirty="0" smtClean="0">
                <a:solidFill>
                  <a:srgbClr val="FF0000"/>
                </a:solidFill>
                <a:latin typeface="Times" charset="0"/>
              </a:rPr>
              <a:t>locally.</a:t>
            </a:r>
            <a:endParaRPr lang="en-US" sz="2000" dirty="0" smtClean="0"/>
          </a:p>
          <a:p>
            <a:pPr algn="just">
              <a:buFont typeface="Symbol" charset="2"/>
              <a:buNone/>
            </a:pPr>
            <a:r>
              <a:rPr lang="en-GB" sz="2000" b="1" dirty="0" smtClean="0">
                <a:latin typeface="Times" charset="0"/>
              </a:rPr>
              <a:t> </a:t>
            </a:r>
            <a:endParaRPr lang="en-GB" sz="2000" b="1" i="1" dirty="0" smtClean="0">
              <a:latin typeface="Times" charset="0"/>
            </a:endParaRPr>
          </a:p>
          <a:p>
            <a:pPr algn="just">
              <a:buFont typeface="Symbol" charset="2"/>
              <a:buNone/>
            </a:pPr>
            <a:endParaRPr lang="en-GB" sz="2000" b="1" i="1" baseline="30000" dirty="0" smtClean="0">
              <a:latin typeface="Symbol"/>
            </a:endParaRPr>
          </a:p>
          <a:p>
            <a:pPr algn="just">
              <a:buFont typeface="Symbol" charset="2"/>
              <a:buChar char="Þ"/>
            </a:pPr>
            <a:endParaRPr lang="en-GB" sz="2000" b="1" dirty="0" smtClean="0">
              <a:latin typeface="Times" charset="0"/>
            </a:endParaRPr>
          </a:p>
          <a:p>
            <a:pPr>
              <a:buFont typeface="Symbol" charset="2"/>
              <a:buChar char="Þ"/>
            </a:pPr>
            <a:endParaRPr lang="en-GB" sz="2000" b="1" dirty="0" smtClean="0">
              <a:latin typeface="Times" charset="0"/>
            </a:endParaRPr>
          </a:p>
        </p:txBody>
      </p:sp>
      <p:pic>
        <p:nvPicPr>
          <p:cNvPr id="13" name="Picture 12"/>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794000" y="1104900"/>
            <a:ext cx="1259332" cy="425450"/>
          </a:xfrm>
          <a:prstGeom prst="rect">
            <a:avLst/>
          </a:prstGeom>
        </p:spPr>
      </p:pic>
      <p:pic>
        <p:nvPicPr>
          <p:cNvPr id="18" name="Picture 17"/>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3060700" y="4305300"/>
            <a:ext cx="4338918" cy="609600"/>
          </a:xfrm>
          <a:prstGeom prst="rect">
            <a:avLst/>
          </a:prstGeom>
        </p:spPr>
      </p:pic>
      <p:sp>
        <p:nvSpPr>
          <p:cNvPr id="19" name="Oval 18"/>
          <p:cNvSpPr/>
          <p:nvPr/>
        </p:nvSpPr>
        <p:spPr bwMode="auto">
          <a:xfrm>
            <a:off x="5981700" y="4356100"/>
            <a:ext cx="558800" cy="495300"/>
          </a:xfrm>
          <a:prstGeom prst="ellipse">
            <a:avLst/>
          </a:prstGeom>
          <a:solidFill>
            <a:schemeClr val="accent1">
              <a:alpha val="19000"/>
            </a:schemeClr>
          </a:solidFill>
          <a:ln w="9525" cap="flat" cmpd="sng" algn="ctr">
            <a:solidFill>
              <a:srgbClr val="F63F1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pic>
        <p:nvPicPr>
          <p:cNvPr id="10" name="Picture 9"/>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1841500" y="2946400"/>
            <a:ext cx="6393656" cy="571500"/>
          </a:xfrm>
          <a:prstGeom prst="rect">
            <a:avLst/>
          </a:prstGeom>
        </p:spPr>
      </p:pic>
      <p:pic>
        <p:nvPicPr>
          <p:cNvPr id="11" name="Picture 10"/>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3257549" y="2235200"/>
            <a:ext cx="3286941" cy="628650"/>
          </a:xfrm>
          <a:prstGeom prst="rect">
            <a:avLst/>
          </a:prstGeom>
          <a:solidFill>
            <a:srgbClr val="FFCC18"/>
          </a:solid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Covariant Derivative</a:t>
            </a:r>
          </a:p>
        </p:txBody>
      </p:sp>
      <p:sp>
        <p:nvSpPr>
          <p:cNvPr id="20" name="Slide Number Placeholder 19"/>
          <p:cNvSpPr>
            <a:spLocks noGrp="1"/>
          </p:cNvSpPr>
          <p:nvPr>
            <p:ph type="sldNum" sz="quarter" idx="12"/>
          </p:nvPr>
        </p:nvSpPr>
        <p:spPr/>
        <p:txBody>
          <a:bodyPr/>
          <a:lstStyle/>
          <a:p>
            <a:fld id="{3C488B3C-A177-424A-82BD-65A18B8394C2}" type="slidenum">
              <a:rPr lang="en-US" smtClean="0"/>
              <a:pPr/>
              <a:t>22</a:t>
            </a:fld>
            <a:endParaRPr lang="en-US"/>
          </a:p>
        </p:txBody>
      </p:sp>
      <p:sp>
        <p:nvSpPr>
          <p:cNvPr id="6" name="Rectangle 33"/>
          <p:cNvSpPr>
            <a:spLocks noChangeArrowheads="1"/>
          </p:cNvSpPr>
          <p:nvPr/>
        </p:nvSpPr>
        <p:spPr bwMode="auto">
          <a:xfrm>
            <a:off x="760412" y="1152525"/>
            <a:ext cx="8662987" cy="5529719"/>
          </a:xfrm>
          <a:prstGeom prst="rect">
            <a:avLst/>
          </a:prstGeom>
          <a:noFill/>
          <a:ln w="9525">
            <a:noFill/>
            <a:miter lim="800000"/>
            <a:headEnd/>
            <a:tailEnd/>
          </a:ln>
          <a:effectLst/>
        </p:spPr>
        <p:txBody>
          <a:bodyPr wrap="square">
            <a:prstTxWarp prst="textNoShape">
              <a:avLst/>
            </a:prstTxWarp>
            <a:spAutoFit/>
          </a:bodyPr>
          <a:lstStyle/>
          <a:p>
            <a:pPr algn="just">
              <a:buFont typeface="Symbol" charset="2"/>
              <a:buNone/>
            </a:pPr>
            <a:r>
              <a:rPr lang="en-GB" sz="2000" dirty="0" smtClean="0">
                <a:latin typeface="Times" charset="0"/>
              </a:rPr>
              <a:t>Try to add extra piece to the </a:t>
            </a:r>
            <a:r>
              <a:rPr lang="en-GB" sz="2000" dirty="0" err="1" smtClean="0">
                <a:latin typeface="Times" charset="0"/>
              </a:rPr>
              <a:t>Lagrangian</a:t>
            </a:r>
            <a:r>
              <a:rPr lang="en-GB" sz="2000" dirty="0" smtClean="0">
                <a:latin typeface="Times" charset="0"/>
              </a:rPr>
              <a:t>, a new </a:t>
            </a:r>
            <a:r>
              <a:rPr lang="en-GB" sz="2000" dirty="0" smtClean="0">
                <a:solidFill>
                  <a:srgbClr val="ED181E"/>
                </a:solidFill>
                <a:latin typeface="Times" charset="0"/>
              </a:rPr>
              <a:t>spin-1 field </a:t>
            </a:r>
            <a:r>
              <a:rPr lang="en-GB" sz="2000" i="1" dirty="0" smtClean="0">
                <a:solidFill>
                  <a:srgbClr val="ED181E"/>
                </a:solidFill>
                <a:latin typeface="Times" charset="0"/>
              </a:rPr>
              <a:t>A</a:t>
            </a:r>
            <a:r>
              <a:rPr lang="en-GB" sz="2000" i="1" baseline="-25000" dirty="0" smtClean="0">
                <a:solidFill>
                  <a:srgbClr val="ED181E"/>
                </a:solidFill>
                <a:latin typeface="Symbol"/>
              </a:rPr>
              <a:t>m</a:t>
            </a:r>
            <a:r>
              <a:rPr lang="en-GB" sz="2000" baseline="-25000" dirty="0" smtClean="0">
                <a:solidFill>
                  <a:srgbClr val="ED181E"/>
                </a:solidFill>
                <a:latin typeface="Times" charset="0"/>
              </a:rPr>
              <a:t> </a:t>
            </a:r>
            <a:r>
              <a:rPr lang="en-GB" sz="2000" i="1" dirty="0" smtClean="0">
                <a:solidFill>
                  <a:srgbClr val="ED181E"/>
                </a:solidFill>
                <a:latin typeface="Times" charset="0"/>
              </a:rPr>
              <a:t>(</a:t>
            </a:r>
            <a:r>
              <a:rPr lang="en-GB" sz="2000" i="1" dirty="0" err="1" smtClean="0">
                <a:solidFill>
                  <a:srgbClr val="ED181E"/>
                </a:solidFill>
                <a:latin typeface="Times" charset="0"/>
              </a:rPr>
              <a:t>x</a:t>
            </a:r>
            <a:r>
              <a:rPr lang="en-GB" sz="2000" i="1" dirty="0" smtClean="0">
                <a:solidFill>
                  <a:srgbClr val="ED181E"/>
                </a:solidFill>
                <a:latin typeface="Times" charset="0"/>
              </a:rPr>
              <a:t>)</a:t>
            </a:r>
            <a:r>
              <a:rPr lang="en-GB" sz="2000" dirty="0" smtClean="0">
                <a:solidFill>
                  <a:srgbClr val="ED181E"/>
                </a:solidFill>
                <a:latin typeface="Times" charset="0"/>
              </a:rPr>
              <a:t>,</a:t>
            </a:r>
            <a:r>
              <a:rPr lang="en-GB" sz="2000" i="1" dirty="0" smtClean="0">
                <a:latin typeface="Times" charset="0"/>
              </a:rPr>
              <a:t> </a:t>
            </a:r>
            <a:r>
              <a:rPr lang="en-GB" sz="2000" dirty="0" smtClean="0">
                <a:latin typeface="Times" charset="0"/>
              </a:rPr>
              <a:t>transforming as:</a:t>
            </a:r>
          </a:p>
          <a:p>
            <a:pPr algn="just">
              <a:buFont typeface="Symbol" charset="2"/>
              <a:buNone/>
            </a:pPr>
            <a:endParaRPr lang="en-GB" sz="2000" dirty="0" smtClean="0">
              <a:latin typeface="Times" charset="0"/>
            </a:endParaRPr>
          </a:p>
          <a:p>
            <a:pPr algn="just">
              <a:buFont typeface="Symbol" charset="2"/>
              <a:buNone/>
            </a:pPr>
            <a:endParaRPr lang="en-GB" sz="2000" dirty="0" smtClean="0">
              <a:latin typeface="Times" charset="0"/>
            </a:endParaRPr>
          </a:p>
          <a:p>
            <a:pPr algn="just">
              <a:buFont typeface="Symbol" charset="2"/>
              <a:buNone/>
            </a:pPr>
            <a:endParaRPr lang="en-GB" sz="2000" dirty="0" smtClean="0">
              <a:latin typeface="Times" charset="0"/>
            </a:endParaRPr>
          </a:p>
          <a:p>
            <a:pPr algn="just">
              <a:buFont typeface="Symbol" charset="2"/>
              <a:buNone/>
            </a:pPr>
            <a:r>
              <a:rPr lang="en-GB" sz="2000" dirty="0" smtClean="0">
                <a:latin typeface="Times" charset="0"/>
              </a:rPr>
              <a:t>One also defines the </a:t>
            </a:r>
            <a:r>
              <a:rPr lang="en-GB" sz="2000" dirty="0" smtClean="0">
                <a:solidFill>
                  <a:srgbClr val="FF0000"/>
                </a:solidFill>
                <a:latin typeface="Times" charset="0"/>
              </a:rPr>
              <a:t>covariant derivative:</a:t>
            </a:r>
          </a:p>
          <a:p>
            <a:pPr algn="just">
              <a:buFont typeface="Symbol" charset="2"/>
              <a:buNone/>
            </a:pPr>
            <a:endParaRPr lang="en-GB" sz="2000" dirty="0" smtClean="0">
              <a:solidFill>
                <a:srgbClr val="FF0000"/>
              </a:solidFill>
              <a:latin typeface="Times" charset="0"/>
            </a:endParaRPr>
          </a:p>
          <a:p>
            <a:pPr algn="just">
              <a:buFont typeface="Symbol" charset="2"/>
              <a:buNone/>
            </a:pPr>
            <a:endParaRPr lang="en-GB" sz="2000" dirty="0" smtClean="0">
              <a:solidFill>
                <a:srgbClr val="FF0000"/>
              </a:solidFill>
              <a:latin typeface="Times" charset="0"/>
            </a:endParaRPr>
          </a:p>
          <a:p>
            <a:pPr algn="just">
              <a:buFont typeface="Symbol" charset="2"/>
              <a:buNone/>
            </a:pPr>
            <a:endParaRPr lang="en-GB" sz="2000" dirty="0" smtClean="0">
              <a:solidFill>
                <a:srgbClr val="FF0000"/>
              </a:solidFill>
              <a:latin typeface="Times" charset="0"/>
            </a:endParaRPr>
          </a:p>
          <a:p>
            <a:pPr algn="just">
              <a:buFont typeface="Symbol" charset="2"/>
              <a:buNone/>
            </a:pPr>
            <a:endParaRPr lang="en-GB" sz="2000" dirty="0" smtClean="0">
              <a:solidFill>
                <a:srgbClr val="FF0000"/>
              </a:solidFill>
              <a:latin typeface="Times" charset="0"/>
            </a:endParaRPr>
          </a:p>
          <a:p>
            <a:pPr algn="just">
              <a:buFont typeface="Symbol" charset="2"/>
              <a:buNone/>
            </a:pPr>
            <a:r>
              <a:rPr lang="en-GB" sz="2000" dirty="0" smtClean="0">
                <a:latin typeface="Times" charset="0"/>
              </a:rPr>
              <a:t>The covariant derivative transforms just like the field itself:</a:t>
            </a:r>
          </a:p>
          <a:p>
            <a:pPr algn="just">
              <a:buFont typeface="Symbol" charset="2"/>
              <a:buNone/>
            </a:pPr>
            <a:endParaRPr lang="en-GB" sz="2000" dirty="0" smtClean="0">
              <a:latin typeface="Times" charset="0"/>
            </a:endParaRPr>
          </a:p>
          <a:p>
            <a:pPr algn="just">
              <a:buFont typeface="Symbol" charset="2"/>
              <a:buNone/>
            </a:pPr>
            <a:endParaRPr lang="en-GB" sz="2000" dirty="0" smtClean="0">
              <a:latin typeface="Times" charset="0"/>
            </a:endParaRPr>
          </a:p>
          <a:p>
            <a:pPr algn="just">
              <a:buFont typeface="Symbol" charset="2"/>
              <a:buNone/>
            </a:pPr>
            <a:endParaRPr lang="en-GB" sz="2000" dirty="0" smtClean="0">
              <a:latin typeface="Times" charset="0"/>
            </a:endParaRPr>
          </a:p>
          <a:p>
            <a:pPr algn="just">
              <a:buFont typeface="Symbol" charset="2"/>
              <a:buNone/>
            </a:pPr>
            <a:r>
              <a:rPr lang="en-GB" sz="2000" dirty="0" smtClean="0">
                <a:latin typeface="Times" charset="0"/>
              </a:rPr>
              <a:t>We achieve a </a:t>
            </a:r>
            <a:r>
              <a:rPr lang="en-GB" sz="2000" dirty="0" err="1" smtClean="0">
                <a:latin typeface="Times" charset="0"/>
              </a:rPr>
              <a:t>Langrangian</a:t>
            </a:r>
            <a:r>
              <a:rPr lang="en-GB" sz="2000" dirty="0" smtClean="0">
                <a:latin typeface="Times" charset="0"/>
              </a:rPr>
              <a:t> invariant under local gauge transformations:</a:t>
            </a:r>
          </a:p>
          <a:p>
            <a:pPr algn="just">
              <a:buFont typeface="Symbol" charset="2"/>
              <a:buNone/>
            </a:pPr>
            <a:r>
              <a:rPr lang="en-GB" sz="2000" b="1" dirty="0" smtClean="0">
                <a:latin typeface="Times" charset="0"/>
              </a:rPr>
              <a:t> </a:t>
            </a:r>
            <a:endParaRPr lang="en-GB" sz="2000" b="1" i="1" dirty="0" smtClean="0">
              <a:latin typeface="Times" charset="0"/>
            </a:endParaRPr>
          </a:p>
          <a:p>
            <a:pPr algn="just">
              <a:buFont typeface="Symbol" charset="2"/>
              <a:buNone/>
            </a:pPr>
            <a:endParaRPr lang="en-GB" sz="2000" b="1" i="1" baseline="30000" dirty="0" smtClean="0">
              <a:latin typeface="Symbol"/>
            </a:endParaRPr>
          </a:p>
          <a:p>
            <a:pPr algn="just">
              <a:buFont typeface="Symbol" charset="2"/>
              <a:buChar char="Þ"/>
            </a:pPr>
            <a:endParaRPr lang="en-GB" sz="2000" b="1" dirty="0" smtClean="0">
              <a:latin typeface="Times" charset="0"/>
            </a:endParaRPr>
          </a:p>
          <a:p>
            <a:pPr>
              <a:buFont typeface="Symbol" charset="2"/>
              <a:buChar char="Þ"/>
            </a:pPr>
            <a:endParaRPr lang="en-GB" sz="2000" b="1" dirty="0" smtClean="0">
              <a:latin typeface="Times" charset="0"/>
            </a:endParaRPr>
          </a:p>
        </p:txBody>
      </p:sp>
      <p:pic>
        <p:nvPicPr>
          <p:cNvPr id="10" name="Picture 9"/>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851149" y="1689100"/>
            <a:ext cx="4619625" cy="508000"/>
          </a:xfrm>
          <a:prstGeom prst="rect">
            <a:avLst/>
          </a:prstGeom>
        </p:spPr>
      </p:pic>
      <p:pic>
        <p:nvPicPr>
          <p:cNvPr id="11" name="Picture 10"/>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2394347" y="2946400"/>
            <a:ext cx="5020469" cy="635000"/>
          </a:xfrm>
          <a:prstGeom prst="rect">
            <a:avLst/>
          </a:prstGeom>
          <a:solidFill>
            <a:srgbClr val="E4E4E4"/>
          </a:solidFill>
        </p:spPr>
      </p:pic>
      <p:pic>
        <p:nvPicPr>
          <p:cNvPr id="12" name="Picture 11"/>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2870199" y="4280800"/>
            <a:ext cx="4965701" cy="608699"/>
          </a:xfrm>
          <a:prstGeom prst="rect">
            <a:avLst/>
          </a:prstGeom>
        </p:spPr>
      </p:pic>
      <p:pic>
        <p:nvPicPr>
          <p:cNvPr id="14" name="Picture 13"/>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1225549" y="5537200"/>
            <a:ext cx="7686947" cy="55245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 name="Rectangle 17"/>
          <p:cNvSpPr/>
          <p:nvPr/>
        </p:nvSpPr>
        <p:spPr bwMode="auto">
          <a:xfrm>
            <a:off x="2717800" y="5359400"/>
            <a:ext cx="4991100" cy="558800"/>
          </a:xfrm>
          <a:prstGeom prst="rect">
            <a:avLst/>
          </a:prstGeom>
          <a:solidFill>
            <a:srgbClr val="B0E2D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3" name="Rectangle 2"/>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Quantum Electrodynamics (QED)</a:t>
            </a:r>
          </a:p>
        </p:txBody>
      </p:sp>
      <p:sp>
        <p:nvSpPr>
          <p:cNvPr id="20" name="Slide Number Placeholder 19"/>
          <p:cNvSpPr>
            <a:spLocks noGrp="1"/>
          </p:cNvSpPr>
          <p:nvPr>
            <p:ph type="sldNum" sz="quarter" idx="12"/>
          </p:nvPr>
        </p:nvSpPr>
        <p:spPr/>
        <p:txBody>
          <a:bodyPr/>
          <a:lstStyle/>
          <a:p>
            <a:fld id="{3C488B3C-A177-424A-82BD-65A18B8394C2}" type="slidenum">
              <a:rPr lang="en-US" smtClean="0"/>
              <a:pPr/>
              <a:t>23</a:t>
            </a:fld>
            <a:endParaRPr lang="en-US"/>
          </a:p>
        </p:txBody>
      </p:sp>
      <p:sp>
        <p:nvSpPr>
          <p:cNvPr id="6" name="Rectangle 33"/>
          <p:cNvSpPr>
            <a:spLocks noChangeArrowheads="1"/>
          </p:cNvSpPr>
          <p:nvPr/>
        </p:nvSpPr>
        <p:spPr bwMode="auto">
          <a:xfrm>
            <a:off x="760412" y="1152525"/>
            <a:ext cx="8662987" cy="3683060"/>
          </a:xfrm>
          <a:prstGeom prst="rect">
            <a:avLst/>
          </a:prstGeom>
          <a:noFill/>
          <a:ln w="9525">
            <a:noFill/>
            <a:miter lim="800000"/>
            <a:headEnd/>
            <a:tailEnd/>
          </a:ln>
          <a:effectLst/>
        </p:spPr>
        <p:txBody>
          <a:bodyPr wrap="square">
            <a:prstTxWarp prst="textNoShape">
              <a:avLst/>
            </a:prstTxWarp>
            <a:spAutoFit/>
          </a:bodyPr>
          <a:lstStyle/>
          <a:p>
            <a:pPr algn="just">
              <a:buFont typeface="Symbol" charset="2"/>
              <a:buNone/>
            </a:pPr>
            <a:r>
              <a:rPr lang="en-GB" sz="2000" dirty="0" smtClean="0">
                <a:latin typeface="Times" charset="0"/>
              </a:rPr>
              <a:t>The gauge principle has generated an interaction between the Dirac </a:t>
            </a:r>
            <a:r>
              <a:rPr lang="en-GB" sz="2000" dirty="0" err="1" smtClean="0">
                <a:latin typeface="Times" charset="0"/>
              </a:rPr>
              <a:t>spinor</a:t>
            </a:r>
            <a:r>
              <a:rPr lang="en-GB" sz="2000" dirty="0" smtClean="0">
                <a:latin typeface="Times" charset="0"/>
              </a:rPr>
              <a:t> and the gauge field </a:t>
            </a:r>
            <a:r>
              <a:rPr lang="en-GB" sz="2000" i="1" dirty="0" smtClean="0">
                <a:latin typeface="Times" charset="0"/>
              </a:rPr>
              <a:t>A</a:t>
            </a:r>
            <a:r>
              <a:rPr lang="en-GB" sz="2000" i="1" baseline="-25000" dirty="0" smtClean="0">
                <a:latin typeface="Symbol"/>
              </a:rPr>
              <a:t>m</a:t>
            </a:r>
            <a:r>
              <a:rPr lang="en-GB" sz="2000" dirty="0" smtClean="0">
                <a:latin typeface="Times" charset="0"/>
              </a:rPr>
              <a:t>.</a:t>
            </a:r>
          </a:p>
          <a:p>
            <a:pPr algn="just">
              <a:buFont typeface="Symbol" charset="2"/>
              <a:buNone/>
            </a:pPr>
            <a:r>
              <a:rPr lang="en-GB" sz="2000" dirty="0" smtClean="0">
                <a:latin typeface="Times" charset="0"/>
              </a:rPr>
              <a:t>To get the complete </a:t>
            </a:r>
            <a:r>
              <a:rPr lang="en-GB" sz="2000" dirty="0" err="1" smtClean="0">
                <a:latin typeface="Times" charset="0"/>
              </a:rPr>
              <a:t>Langrangian</a:t>
            </a:r>
            <a:r>
              <a:rPr lang="en-GB" sz="2000" dirty="0" smtClean="0">
                <a:latin typeface="Times" charset="0"/>
              </a:rPr>
              <a:t> for QED we have to add a kinetic term and in principle a mass term:</a:t>
            </a:r>
          </a:p>
          <a:p>
            <a:pPr algn="just">
              <a:buFont typeface="Symbol" charset="2"/>
              <a:buNone/>
            </a:pPr>
            <a:endParaRPr lang="en-GB" sz="2000" dirty="0" smtClean="0">
              <a:latin typeface="Times" charset="0"/>
            </a:endParaRPr>
          </a:p>
          <a:p>
            <a:pPr algn="just">
              <a:buFont typeface="Symbol" charset="2"/>
              <a:buNone/>
            </a:pPr>
            <a:endParaRPr lang="en-GB" sz="2000" dirty="0" smtClean="0">
              <a:latin typeface="Times" charset="0"/>
            </a:endParaRPr>
          </a:p>
          <a:p>
            <a:pPr algn="just">
              <a:buFont typeface="Symbol" charset="2"/>
              <a:buNone/>
            </a:pPr>
            <a:endParaRPr lang="en-GB" sz="2000" dirty="0" smtClean="0">
              <a:latin typeface="Times" charset="0"/>
            </a:endParaRPr>
          </a:p>
          <a:p>
            <a:pPr algn="just">
              <a:buFont typeface="Symbol" charset="2"/>
              <a:buNone/>
            </a:pPr>
            <a:endParaRPr lang="en-GB" sz="2000" dirty="0" smtClean="0">
              <a:latin typeface="Times" charset="0"/>
            </a:endParaRPr>
          </a:p>
          <a:p>
            <a:pPr algn="just">
              <a:buFont typeface="Symbol" charset="2"/>
              <a:buNone/>
            </a:pPr>
            <a:endParaRPr lang="en-GB" sz="2000" i="1" dirty="0" smtClean="0">
              <a:latin typeface="Times" charset="0"/>
            </a:endParaRPr>
          </a:p>
          <a:p>
            <a:pPr algn="just">
              <a:buFont typeface="Symbol" charset="2"/>
              <a:buNone/>
            </a:pPr>
            <a:endParaRPr lang="en-GB" sz="2000" b="1" i="1" baseline="30000" dirty="0" smtClean="0">
              <a:latin typeface="Symbol"/>
            </a:endParaRPr>
          </a:p>
          <a:p>
            <a:pPr algn="just">
              <a:buFont typeface="Symbol" charset="2"/>
              <a:buChar char="Þ"/>
            </a:pPr>
            <a:endParaRPr lang="en-GB" sz="2000" b="1" dirty="0" smtClean="0">
              <a:latin typeface="Times" charset="0"/>
            </a:endParaRPr>
          </a:p>
          <a:p>
            <a:pPr>
              <a:buFont typeface="Symbol" charset="2"/>
              <a:buChar char="Þ"/>
            </a:pPr>
            <a:endParaRPr lang="en-GB" sz="2000" b="1" dirty="0" smtClean="0">
              <a:latin typeface="Times" charset="0"/>
            </a:endParaRPr>
          </a:p>
        </p:txBody>
      </p:sp>
      <p:pic>
        <p:nvPicPr>
          <p:cNvPr id="9" name="Picture 8"/>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889000" y="2743200"/>
            <a:ext cx="2849974" cy="463550"/>
          </a:xfrm>
          <a:prstGeom prst="rect">
            <a:avLst/>
          </a:prstGeom>
        </p:spPr>
      </p:pic>
      <p:pic>
        <p:nvPicPr>
          <p:cNvPr id="10" name="Picture 9"/>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4375149" y="2705100"/>
            <a:ext cx="2314063" cy="501650"/>
          </a:xfrm>
          <a:prstGeom prst="rect">
            <a:avLst/>
          </a:prstGeom>
        </p:spPr>
      </p:pic>
      <p:sp>
        <p:nvSpPr>
          <p:cNvPr id="11" name="Rectangle 10"/>
          <p:cNvSpPr/>
          <p:nvPr/>
        </p:nvSpPr>
        <p:spPr>
          <a:xfrm>
            <a:off x="6938068" y="2603500"/>
            <a:ext cx="2409132" cy="707886"/>
          </a:xfrm>
          <a:prstGeom prst="rect">
            <a:avLst/>
          </a:prstGeom>
        </p:spPr>
        <p:txBody>
          <a:bodyPr wrap="square">
            <a:spAutoFit/>
          </a:bodyPr>
          <a:lstStyle/>
          <a:p>
            <a:r>
              <a:rPr lang="en-GB" sz="2000" dirty="0" smtClean="0">
                <a:latin typeface="Times" charset="0"/>
              </a:rPr>
              <a:t>electromagnetic field strength (tensor)</a:t>
            </a:r>
            <a:endParaRPr lang="en-US" sz="2000" dirty="0"/>
          </a:p>
        </p:txBody>
      </p:sp>
      <p:pic>
        <p:nvPicPr>
          <p:cNvPr id="12" name="Picture 11"/>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939800" y="3505200"/>
            <a:ext cx="2612736" cy="590550"/>
          </a:xfrm>
          <a:prstGeom prst="rect">
            <a:avLst/>
          </a:prstGeom>
        </p:spPr>
      </p:pic>
      <p:sp>
        <p:nvSpPr>
          <p:cNvPr id="13" name="Rectangle 12"/>
          <p:cNvSpPr/>
          <p:nvPr/>
        </p:nvSpPr>
        <p:spPr>
          <a:xfrm>
            <a:off x="3572568" y="3530600"/>
            <a:ext cx="5228532" cy="707886"/>
          </a:xfrm>
          <a:prstGeom prst="rect">
            <a:avLst/>
          </a:prstGeom>
        </p:spPr>
        <p:txBody>
          <a:bodyPr wrap="square">
            <a:spAutoFit/>
          </a:bodyPr>
          <a:lstStyle/>
          <a:p>
            <a:r>
              <a:rPr lang="en-GB" sz="2000" dirty="0" smtClean="0">
                <a:latin typeface="Times" charset="0"/>
              </a:rPr>
              <a:t>This term violates gauge invariance, therefore the photon mass must be 0! </a:t>
            </a:r>
            <a:endParaRPr lang="en-US" sz="2000" dirty="0"/>
          </a:p>
        </p:txBody>
      </p:sp>
      <p:pic>
        <p:nvPicPr>
          <p:cNvPr id="14" name="Picture 13"/>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2457450" y="4508500"/>
            <a:ext cx="5655926" cy="577850"/>
          </a:xfrm>
          <a:prstGeom prst="rect">
            <a:avLst/>
          </a:prstGeom>
          <a:solidFill>
            <a:srgbClr val="CCFFCC"/>
          </a:solidFill>
        </p:spPr>
      </p:pic>
      <p:pic>
        <p:nvPicPr>
          <p:cNvPr id="15" name="Picture 14"/>
          <p:cNvPicPr>
            <a:picLocks noChangeAspect="1"/>
          </p:cNvPicPr>
          <p:nvPr/>
        </p:nvPicPr>
        <mc:AlternateContent>
          <mc:Choice xmlns:ma="http://schemas.microsoft.com/office/mac/drawingml/2008/main" Requires="ma">
            <p:blipFill>
              <a:blip r:embed="rId11"/>
              <a:stretch>
                <a:fillRect/>
              </a:stretch>
            </p:blipFill>
          </mc:Choice>
          <mc:Fallback>
            <p:blipFill>
              <a:blip r:embed="rId12"/>
              <a:stretch>
                <a:fillRect/>
              </a:stretch>
            </p:blipFill>
          </mc:Fallback>
        </mc:AlternateContent>
        <p:spPr>
          <a:xfrm>
            <a:off x="2692399" y="5383544"/>
            <a:ext cx="2578101" cy="509255"/>
          </a:xfrm>
          <a:prstGeom prst="rect">
            <a:avLst/>
          </a:prstGeom>
        </p:spPr>
      </p:pic>
      <p:sp>
        <p:nvSpPr>
          <p:cNvPr id="16" name="Rectangle 15"/>
          <p:cNvSpPr/>
          <p:nvPr/>
        </p:nvSpPr>
        <p:spPr>
          <a:xfrm>
            <a:off x="5502968" y="5444024"/>
            <a:ext cx="2151843" cy="400110"/>
          </a:xfrm>
          <a:prstGeom prst="rect">
            <a:avLst/>
          </a:prstGeom>
        </p:spPr>
        <p:txBody>
          <a:bodyPr wrap="square">
            <a:spAutoFit/>
          </a:bodyPr>
          <a:lstStyle/>
          <a:p>
            <a:r>
              <a:rPr lang="en-GB" sz="2000" dirty="0" smtClean="0">
                <a:latin typeface="Times" charset="0"/>
              </a:rPr>
              <a:t>Maxwell equations</a:t>
            </a:r>
            <a:endParaRPr lang="en-US" sz="2000" dirty="0"/>
          </a:p>
        </p:txBody>
      </p:sp>
      <p:sp>
        <p:nvSpPr>
          <p:cNvPr id="17" name="Rectangle 16"/>
          <p:cNvSpPr/>
          <p:nvPr/>
        </p:nvSpPr>
        <p:spPr>
          <a:xfrm>
            <a:off x="3229668" y="6032500"/>
            <a:ext cx="5228532" cy="400110"/>
          </a:xfrm>
          <a:prstGeom prst="rect">
            <a:avLst/>
          </a:prstGeom>
        </p:spPr>
        <p:txBody>
          <a:bodyPr wrap="square">
            <a:spAutoFit/>
          </a:bodyPr>
          <a:lstStyle/>
          <a:p>
            <a:r>
              <a:rPr lang="en-GB" sz="2000" i="1" dirty="0" err="1" smtClean="0">
                <a:latin typeface="Times" charset="0"/>
              </a:rPr>
              <a:t>J</a:t>
            </a:r>
            <a:r>
              <a:rPr lang="en-GB" sz="2000" i="1" baseline="30000" dirty="0" err="1" smtClean="0">
                <a:latin typeface="Symbol"/>
              </a:rPr>
              <a:t>n</a:t>
            </a:r>
            <a:r>
              <a:rPr lang="en-US" sz="2000" i="1" baseline="30000" dirty="0" smtClean="0">
                <a:latin typeface="Symbol"/>
              </a:rPr>
              <a:t> </a:t>
            </a:r>
            <a:r>
              <a:rPr lang="en-GB" sz="2000" dirty="0" smtClean="0">
                <a:latin typeface="Times" charset="0"/>
              </a:rPr>
              <a:t> … </a:t>
            </a:r>
            <a:r>
              <a:rPr lang="en-GB" sz="2000" dirty="0" err="1" smtClean="0">
                <a:latin typeface="Times" charset="0"/>
              </a:rPr>
              <a:t>fermion</a:t>
            </a:r>
            <a:r>
              <a:rPr lang="en-GB" sz="2000" dirty="0" smtClean="0">
                <a:latin typeface="Times" charset="0"/>
              </a:rPr>
              <a:t> electromagnetic current</a:t>
            </a:r>
            <a:endParaRPr lang="en-US" sz="2000" baseline="30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Lepton Anomalous Magnetic Moments</a:t>
            </a:r>
          </a:p>
        </p:txBody>
      </p:sp>
      <p:sp>
        <p:nvSpPr>
          <p:cNvPr id="20" name="Slide Number Placeholder 19"/>
          <p:cNvSpPr>
            <a:spLocks noGrp="1"/>
          </p:cNvSpPr>
          <p:nvPr>
            <p:ph type="sldNum" sz="quarter" idx="12"/>
          </p:nvPr>
        </p:nvSpPr>
        <p:spPr/>
        <p:txBody>
          <a:bodyPr/>
          <a:lstStyle/>
          <a:p>
            <a:fld id="{3C488B3C-A177-424A-82BD-65A18B8394C2}" type="slidenum">
              <a:rPr lang="en-US" smtClean="0"/>
              <a:pPr/>
              <a:t>24</a:t>
            </a:fld>
            <a:endParaRPr lang="en-US" dirty="0"/>
          </a:p>
        </p:txBody>
      </p:sp>
      <p:sp>
        <p:nvSpPr>
          <p:cNvPr id="6" name="Rectangle 33"/>
          <p:cNvSpPr>
            <a:spLocks noChangeArrowheads="1"/>
          </p:cNvSpPr>
          <p:nvPr/>
        </p:nvSpPr>
        <p:spPr bwMode="auto">
          <a:xfrm>
            <a:off x="760412" y="1152525"/>
            <a:ext cx="8662987" cy="5221942"/>
          </a:xfrm>
          <a:prstGeom prst="rect">
            <a:avLst/>
          </a:prstGeom>
          <a:noFill/>
          <a:ln w="9525">
            <a:noFill/>
            <a:miter lim="800000"/>
            <a:headEnd/>
            <a:tailEnd/>
          </a:ln>
          <a:effectLst/>
        </p:spPr>
        <p:txBody>
          <a:bodyPr wrap="square">
            <a:prstTxWarp prst="textNoShape">
              <a:avLst/>
            </a:prstTxWarp>
            <a:spAutoFit/>
          </a:bodyPr>
          <a:lstStyle/>
          <a:p>
            <a:pPr algn="just">
              <a:buFont typeface="Symbol" charset="2"/>
              <a:buNone/>
            </a:pPr>
            <a:r>
              <a:rPr lang="en-GB" sz="2000" dirty="0" smtClean="0">
                <a:latin typeface="Times" charset="0"/>
              </a:rPr>
              <a:t>The most stringent experimental tests of QED come from the high-precision measurements of the electron (and </a:t>
            </a:r>
            <a:r>
              <a:rPr lang="en-GB" sz="2000" dirty="0" err="1" smtClean="0">
                <a:latin typeface="Times" charset="0"/>
              </a:rPr>
              <a:t>muon</a:t>
            </a:r>
            <a:r>
              <a:rPr lang="en-GB" sz="2000" dirty="0" smtClean="0">
                <a:latin typeface="Times" charset="0"/>
              </a:rPr>
              <a:t>) magnetic moments:</a:t>
            </a:r>
          </a:p>
          <a:p>
            <a:pPr algn="just">
              <a:buFont typeface="Symbol" charset="2"/>
              <a:buNone/>
            </a:pPr>
            <a:endParaRPr lang="en-GB" sz="2000" dirty="0" smtClean="0">
              <a:latin typeface="Times" charset="0"/>
            </a:endParaRPr>
          </a:p>
          <a:p>
            <a:pPr algn="just">
              <a:buFont typeface="Symbol" charset="2"/>
              <a:buNone/>
            </a:pPr>
            <a:endParaRPr lang="en-GB" sz="2000" dirty="0" smtClean="0">
              <a:latin typeface="Times" charset="0"/>
            </a:endParaRPr>
          </a:p>
          <a:p>
            <a:pPr algn="just">
              <a:buFont typeface="Symbol" charset="2"/>
              <a:buNone/>
            </a:pPr>
            <a:endParaRPr lang="en-GB" sz="2000" dirty="0" smtClean="0">
              <a:latin typeface="Times" charset="0"/>
            </a:endParaRPr>
          </a:p>
          <a:p>
            <a:pPr algn="just">
              <a:buFont typeface="Symbol" charset="2"/>
              <a:buNone/>
            </a:pPr>
            <a:r>
              <a:rPr lang="en-GB" sz="2000" dirty="0" smtClean="0">
                <a:latin typeface="Times" charset="0"/>
              </a:rPr>
              <a:t>“Anomaly” of the magnetic moment:</a:t>
            </a:r>
          </a:p>
          <a:p>
            <a:pPr algn="just">
              <a:buFont typeface="Symbol" charset="2"/>
              <a:buNone/>
            </a:pPr>
            <a:endParaRPr lang="en-GB" sz="2000" dirty="0" smtClean="0">
              <a:latin typeface="Times" charset="0"/>
            </a:endParaRPr>
          </a:p>
          <a:p>
            <a:pPr algn="just">
              <a:buFont typeface="Symbol" charset="2"/>
              <a:buNone/>
            </a:pPr>
            <a:endParaRPr lang="en-GB" sz="2000" dirty="0" smtClean="0">
              <a:latin typeface="Times" charset="0"/>
            </a:endParaRPr>
          </a:p>
          <a:p>
            <a:pPr algn="just">
              <a:buFont typeface="Symbol" charset="2"/>
              <a:buNone/>
            </a:pPr>
            <a:endParaRPr lang="en-GB" sz="2000" dirty="0" smtClean="0">
              <a:latin typeface="Times" charset="0"/>
            </a:endParaRPr>
          </a:p>
          <a:p>
            <a:pPr algn="just">
              <a:buFont typeface="Symbol" charset="2"/>
              <a:buNone/>
            </a:pPr>
            <a:r>
              <a:rPr lang="en-GB" sz="2000" i="1" dirty="0" err="1" smtClean="0">
                <a:latin typeface="Times" charset="0"/>
              </a:rPr>
              <a:t>a</a:t>
            </a:r>
            <a:r>
              <a:rPr lang="en-GB" sz="2000" i="1" baseline="-25000" dirty="0" err="1" smtClean="0">
                <a:latin typeface="Times" charset="0"/>
              </a:rPr>
              <a:t>e</a:t>
            </a:r>
            <a:r>
              <a:rPr lang="en-GB" sz="2000" i="1" dirty="0" smtClean="0">
                <a:latin typeface="Times" charset="0"/>
              </a:rPr>
              <a:t> </a:t>
            </a:r>
            <a:r>
              <a:rPr lang="en-GB" sz="2000" dirty="0" smtClean="0">
                <a:latin typeface="Times" charset="0"/>
              </a:rPr>
              <a:t>arises entirely from virtual electrons and photons. These contributions are fully known to O(</a:t>
            </a:r>
            <a:r>
              <a:rPr lang="en-GB" sz="2000" dirty="0" smtClean="0">
                <a:latin typeface="Symbol"/>
              </a:rPr>
              <a:t>a</a:t>
            </a:r>
            <a:r>
              <a:rPr lang="en-GB" sz="2000" baseline="30000" dirty="0" smtClean="0">
                <a:latin typeface="Times" charset="0"/>
              </a:rPr>
              <a:t>4</a:t>
            </a:r>
            <a:r>
              <a:rPr lang="en-GB" sz="2000" dirty="0" smtClean="0">
                <a:latin typeface="Times" charset="0"/>
              </a:rPr>
              <a:t>); </a:t>
            </a:r>
            <a:r>
              <a:rPr lang="en-GB" sz="2000" dirty="0" smtClean="0">
                <a:latin typeface="Symbol"/>
              </a:rPr>
              <a:t>a</a:t>
            </a:r>
            <a:r>
              <a:rPr lang="en-GB" sz="2000" dirty="0" smtClean="0">
                <a:latin typeface="Times" charset="0"/>
              </a:rPr>
              <a:t> = </a:t>
            </a:r>
            <a:r>
              <a:rPr lang="en-GB" sz="2000" i="1" dirty="0" smtClean="0">
                <a:latin typeface="Times" charset="0"/>
              </a:rPr>
              <a:t>e</a:t>
            </a:r>
            <a:r>
              <a:rPr lang="en-GB" sz="2000" baseline="30000" dirty="0" smtClean="0">
                <a:latin typeface="Times" charset="0"/>
              </a:rPr>
              <a:t>2</a:t>
            </a:r>
            <a:r>
              <a:rPr lang="en-GB" sz="2000" dirty="0" smtClean="0">
                <a:latin typeface="Times" charset="0"/>
              </a:rPr>
              <a:t>/</a:t>
            </a:r>
            <a:r>
              <a:rPr lang="en-GB" sz="2000" i="1" dirty="0" smtClean="0">
                <a:latin typeface="Times" charset="0"/>
              </a:rPr>
              <a:t>4</a:t>
            </a:r>
            <a:r>
              <a:rPr lang="en-GB" sz="2000" i="1" dirty="0" smtClean="0">
                <a:latin typeface="Symbol"/>
              </a:rPr>
              <a:t>p</a:t>
            </a:r>
            <a:r>
              <a:rPr lang="en-GB" sz="2000" dirty="0" smtClean="0">
                <a:latin typeface="Times" charset="0"/>
              </a:rPr>
              <a:t> ≈ 1/137 is the QED coupling constant (fine structure constant).</a:t>
            </a:r>
          </a:p>
          <a:p>
            <a:pPr algn="ctr">
              <a:buFont typeface="Symbol" charset="2"/>
              <a:buNone/>
            </a:pPr>
            <a:r>
              <a:rPr lang="en-GB" sz="2000" i="1" dirty="0" err="1" smtClean="0">
                <a:latin typeface="Times" charset="0"/>
              </a:rPr>
              <a:t>a</a:t>
            </a:r>
            <a:r>
              <a:rPr lang="en-GB" sz="2000" i="1" baseline="-25000" dirty="0" err="1" smtClean="0">
                <a:latin typeface="Times" charset="0"/>
              </a:rPr>
              <a:t>e</a:t>
            </a:r>
            <a:r>
              <a:rPr lang="en-GB" sz="2000" i="1" baseline="-25000" dirty="0" smtClean="0">
                <a:latin typeface="Times" charset="0"/>
              </a:rPr>
              <a:t> </a:t>
            </a:r>
            <a:r>
              <a:rPr lang="en-GB" sz="2000" dirty="0" smtClean="0">
                <a:latin typeface="Times" charset="0"/>
              </a:rPr>
              <a:t>= ( 1 159 652 180.85 ± 0.76 ) </a:t>
            </a:r>
            <a:r>
              <a:rPr lang="en-GB" sz="2000" baseline="30000" dirty="0" smtClean="0">
                <a:latin typeface="Times" charset="0"/>
              </a:rPr>
              <a:t>.</a:t>
            </a:r>
            <a:r>
              <a:rPr lang="en-GB" sz="2000" dirty="0" smtClean="0">
                <a:latin typeface="Times" charset="0"/>
              </a:rPr>
              <a:t> 10</a:t>
            </a:r>
            <a:r>
              <a:rPr lang="en-GB" sz="2000" baseline="30000" dirty="0" smtClean="0">
                <a:latin typeface="Times" charset="0"/>
              </a:rPr>
              <a:t>-12</a:t>
            </a:r>
          </a:p>
          <a:p>
            <a:pPr algn="just">
              <a:buFont typeface="Symbol" charset="2"/>
              <a:buNone/>
            </a:pPr>
            <a:endParaRPr lang="en-GB" sz="2000" baseline="30000" dirty="0" smtClean="0">
              <a:latin typeface="Times" charset="0"/>
            </a:endParaRPr>
          </a:p>
          <a:p>
            <a:pPr algn="just">
              <a:buFont typeface="Symbol" charset="2"/>
              <a:buNone/>
            </a:pPr>
            <a:r>
              <a:rPr lang="en-GB" sz="2000" i="1" dirty="0" err="1" smtClean="0">
                <a:latin typeface="Times" charset="0"/>
              </a:rPr>
              <a:t>a</a:t>
            </a:r>
            <a:r>
              <a:rPr lang="en-GB" sz="2000" i="1" baseline="-25000" dirty="0" err="1" smtClean="0">
                <a:latin typeface="Times" charset="0"/>
              </a:rPr>
              <a:t>e</a:t>
            </a:r>
            <a:r>
              <a:rPr lang="en-GB" sz="2000" i="1" baseline="-25000" dirty="0" smtClean="0">
                <a:latin typeface="Times" charset="0"/>
              </a:rPr>
              <a:t> </a:t>
            </a:r>
            <a:r>
              <a:rPr lang="en-GB" sz="2000" dirty="0" smtClean="0">
                <a:latin typeface="Times" charset="0"/>
              </a:rPr>
              <a:t>provides also the most accurate determination of </a:t>
            </a:r>
            <a:r>
              <a:rPr lang="en-GB" sz="2000" dirty="0" smtClean="0">
                <a:latin typeface="Symbol"/>
              </a:rPr>
              <a:t>a</a:t>
            </a:r>
            <a:r>
              <a:rPr lang="en-GB" sz="2000" dirty="0" smtClean="0">
                <a:latin typeface="Times" charset="0"/>
              </a:rPr>
              <a:t>:</a:t>
            </a:r>
          </a:p>
          <a:p>
            <a:pPr algn="just">
              <a:buFont typeface="Symbol" charset="2"/>
              <a:buNone/>
            </a:pPr>
            <a:endParaRPr lang="en-GB" sz="2000" dirty="0" smtClean="0">
              <a:latin typeface="Times" charset="0"/>
            </a:endParaRPr>
          </a:p>
          <a:p>
            <a:pPr algn="ctr">
              <a:buFont typeface="Symbol" charset="2"/>
              <a:buNone/>
            </a:pPr>
            <a:r>
              <a:rPr lang="en-GB" sz="2000" dirty="0" smtClean="0">
                <a:latin typeface="Symbol"/>
              </a:rPr>
              <a:t>a</a:t>
            </a:r>
            <a:r>
              <a:rPr lang="en-GB" sz="2000" baseline="30000" dirty="0" smtClean="0">
                <a:latin typeface="Symbol"/>
              </a:rPr>
              <a:t>-1</a:t>
            </a:r>
            <a:r>
              <a:rPr lang="en-GB" sz="2000" dirty="0" smtClean="0">
                <a:latin typeface="Times" charset="0"/>
              </a:rPr>
              <a:t> = 137.035 999 719 ± 0.000 000 096</a:t>
            </a:r>
            <a:endParaRPr lang="en-GB" sz="2000" b="1" dirty="0" smtClean="0">
              <a:latin typeface="Times" charset="0"/>
            </a:endParaRPr>
          </a:p>
        </p:txBody>
      </p:sp>
      <p:pic>
        <p:nvPicPr>
          <p:cNvPr id="25" name="Picture 24"/>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406650" y="2019300"/>
            <a:ext cx="3400822" cy="520700"/>
          </a:xfrm>
          <a:prstGeom prst="rect">
            <a:avLst/>
          </a:prstGeom>
        </p:spPr>
      </p:pic>
      <p:sp>
        <p:nvSpPr>
          <p:cNvPr id="26" name="Rectangle 25"/>
          <p:cNvSpPr/>
          <p:nvPr/>
        </p:nvSpPr>
        <p:spPr>
          <a:xfrm>
            <a:off x="5896520" y="2042468"/>
            <a:ext cx="2303009" cy="707886"/>
          </a:xfrm>
          <a:prstGeom prst="rect">
            <a:avLst/>
          </a:prstGeom>
        </p:spPr>
        <p:txBody>
          <a:bodyPr wrap="none">
            <a:spAutoFit/>
          </a:bodyPr>
          <a:lstStyle/>
          <a:p>
            <a:r>
              <a:rPr lang="en-GB" sz="2000" dirty="0" smtClean="0">
                <a:latin typeface="Times" charset="0"/>
              </a:rPr>
              <a:t>… Bohr’s </a:t>
            </a:r>
            <a:r>
              <a:rPr lang="en-GB" sz="2000" dirty="0" err="1" smtClean="0">
                <a:latin typeface="Times" charset="0"/>
              </a:rPr>
              <a:t>Magneton</a:t>
            </a:r>
            <a:endParaRPr lang="en-GB" sz="2000" dirty="0" smtClean="0">
              <a:latin typeface="Times" charset="0"/>
            </a:endParaRPr>
          </a:p>
          <a:p>
            <a:r>
              <a:rPr lang="en-GB" sz="2000" dirty="0" smtClean="0">
                <a:latin typeface="Times" charset="0"/>
              </a:rPr>
              <a:t>     9 </a:t>
            </a:r>
            <a:r>
              <a:rPr lang="en-GB" sz="2000" baseline="30000" dirty="0" smtClean="0">
                <a:latin typeface="Times" charset="0"/>
              </a:rPr>
              <a:t>.</a:t>
            </a:r>
            <a:r>
              <a:rPr lang="en-GB" sz="2000" dirty="0" smtClean="0">
                <a:latin typeface="Times" charset="0"/>
              </a:rPr>
              <a:t> 10</a:t>
            </a:r>
            <a:r>
              <a:rPr lang="en-GB" sz="2000" baseline="30000" dirty="0" smtClean="0">
                <a:latin typeface="Times" charset="0"/>
              </a:rPr>
              <a:t>-24 </a:t>
            </a:r>
            <a:r>
              <a:rPr lang="en-GB" sz="2000" dirty="0" smtClean="0">
                <a:latin typeface="Times" charset="0"/>
              </a:rPr>
              <a:t>JT</a:t>
            </a:r>
            <a:r>
              <a:rPr lang="en-GB" sz="2000" baseline="30000" dirty="0" smtClean="0">
                <a:latin typeface="Times" charset="0"/>
              </a:rPr>
              <a:t>-1</a:t>
            </a:r>
            <a:endParaRPr lang="en-US" sz="2000" baseline="30000" dirty="0"/>
          </a:p>
        </p:txBody>
      </p:sp>
      <p:pic>
        <p:nvPicPr>
          <p:cNvPr id="27" name="Picture 26"/>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4292599" y="3098800"/>
            <a:ext cx="1292225" cy="558800"/>
          </a:xfrm>
          <a:prstGeom prst="rect">
            <a:avLst/>
          </a:prstGeom>
          <a:solidFill>
            <a:srgbClr val="FFCC18"/>
          </a:solidFill>
        </p:spPr>
      </p:pic>
      <p:pic>
        <p:nvPicPr>
          <p:cNvPr id="8" name="Picture 7" descr="2004329152921_150.gif"/>
          <p:cNvPicPr>
            <a:picLocks noChangeAspect="1"/>
          </p:cNvPicPr>
          <p:nvPr/>
        </p:nvPicPr>
        <p:blipFill>
          <a:blip r:embed="rId7"/>
          <a:stretch>
            <a:fillRect/>
          </a:stretch>
        </p:blipFill>
        <p:spPr>
          <a:xfrm>
            <a:off x="6286500" y="2738516"/>
            <a:ext cx="2298700" cy="1134983"/>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80"/>
        </a:solidFill>
        <a:effectLst/>
      </p:bgPr>
    </p:bg>
    <p:spTree>
      <p:nvGrpSpPr>
        <p:cNvPr id="1" name=""/>
        <p:cNvGrpSpPr/>
        <p:nvPr/>
      </p:nvGrpSpPr>
      <p:grpSpPr>
        <a:xfrm>
          <a:off x="0" y="0"/>
          <a:ext cx="0" cy="0"/>
          <a:chOff x="0" y="0"/>
          <a:chExt cx="0" cy="0"/>
        </a:xfrm>
      </p:grpSpPr>
      <p:pic>
        <p:nvPicPr>
          <p:cNvPr id="67588" name="Picture 5" descr="farbmisch_symb"/>
          <p:cNvPicPr>
            <a:picLocks noChangeAspect="1" noChangeArrowheads="1"/>
          </p:cNvPicPr>
          <p:nvPr/>
        </p:nvPicPr>
        <p:blipFill>
          <a:blip r:embed="rId3"/>
          <a:srcRect/>
          <a:stretch>
            <a:fillRect/>
          </a:stretch>
        </p:blipFill>
        <p:spPr bwMode="auto">
          <a:xfrm>
            <a:off x="6172200" y="5181600"/>
            <a:ext cx="1270000" cy="1270000"/>
          </a:xfrm>
          <a:prstGeom prst="rect">
            <a:avLst/>
          </a:prstGeom>
          <a:noFill/>
          <a:ln w="9525">
            <a:noFill/>
            <a:miter lim="800000"/>
            <a:headEnd/>
            <a:tailEnd/>
          </a:ln>
        </p:spPr>
      </p:pic>
      <p:sp>
        <p:nvSpPr>
          <p:cNvPr id="67589" name="Text Box 24"/>
          <p:cNvSpPr txBox="1">
            <a:spLocks noChangeArrowheads="1"/>
          </p:cNvSpPr>
          <p:nvPr/>
        </p:nvSpPr>
        <p:spPr bwMode="auto">
          <a:xfrm>
            <a:off x="838200" y="977900"/>
            <a:ext cx="8394700" cy="1446550"/>
          </a:xfrm>
          <a:prstGeom prst="rect">
            <a:avLst/>
          </a:prstGeom>
          <a:noFill/>
          <a:ln w="9525">
            <a:noFill/>
            <a:miter lim="800000"/>
            <a:headEnd/>
            <a:tailEnd/>
          </a:ln>
        </p:spPr>
        <p:txBody>
          <a:bodyPr>
            <a:prstTxWarp prst="textNoShape">
              <a:avLst/>
            </a:prstTxWarp>
            <a:spAutoFit/>
          </a:bodyPr>
          <a:lstStyle/>
          <a:p>
            <a:pPr algn="just" eaLnBrk="1" hangingPunct="1">
              <a:spcBef>
                <a:spcPct val="50000"/>
              </a:spcBef>
            </a:pPr>
            <a:r>
              <a:rPr lang="de-DE" sz="2200" dirty="0" err="1" smtClean="0">
                <a:solidFill>
                  <a:schemeClr val="bg1"/>
                </a:solidFill>
                <a:latin typeface="Arial" charset="0"/>
              </a:rPr>
              <a:t>Besides</a:t>
            </a:r>
            <a:r>
              <a:rPr lang="de-DE" sz="2200" dirty="0" smtClean="0">
                <a:solidFill>
                  <a:schemeClr val="bg1"/>
                </a:solidFill>
                <a:latin typeface="Arial" charset="0"/>
              </a:rPr>
              <a:t> </a:t>
            </a:r>
            <a:r>
              <a:rPr lang="de-DE" sz="2200" dirty="0" err="1" smtClean="0">
                <a:solidFill>
                  <a:schemeClr val="bg1"/>
                </a:solidFill>
                <a:latin typeface="Arial" charset="0"/>
              </a:rPr>
              <a:t>the</a:t>
            </a:r>
            <a:r>
              <a:rPr lang="de-DE" sz="2200" dirty="0" smtClean="0">
                <a:solidFill>
                  <a:schemeClr val="bg1"/>
                </a:solidFill>
                <a:latin typeface="Arial" charset="0"/>
              </a:rPr>
              <a:t> </a:t>
            </a:r>
            <a:r>
              <a:rPr lang="de-DE" sz="2200" dirty="0" err="1" smtClean="0">
                <a:solidFill>
                  <a:schemeClr val="bg1"/>
                </a:solidFill>
                <a:latin typeface="Arial" charset="0"/>
              </a:rPr>
              <a:t>electric</a:t>
            </a:r>
            <a:r>
              <a:rPr lang="de-DE" sz="2200" dirty="0" smtClean="0">
                <a:solidFill>
                  <a:schemeClr val="bg1"/>
                </a:solidFill>
                <a:latin typeface="Arial" charset="0"/>
              </a:rPr>
              <a:t> </a:t>
            </a:r>
            <a:r>
              <a:rPr lang="de-DE" sz="2200" dirty="0" err="1" smtClean="0">
                <a:solidFill>
                  <a:schemeClr val="bg1"/>
                </a:solidFill>
                <a:latin typeface="Arial" charset="0"/>
              </a:rPr>
              <a:t>charge</a:t>
            </a:r>
            <a:r>
              <a:rPr lang="de-DE" sz="2200" dirty="0" smtClean="0">
                <a:solidFill>
                  <a:schemeClr val="bg1"/>
                </a:solidFill>
                <a:latin typeface="Arial" charset="0"/>
              </a:rPr>
              <a:t> </a:t>
            </a:r>
            <a:r>
              <a:rPr lang="de-DE" sz="2200" dirty="0" err="1" smtClean="0">
                <a:solidFill>
                  <a:schemeClr val="bg1"/>
                </a:solidFill>
                <a:latin typeface="Arial" charset="0"/>
              </a:rPr>
              <a:t>quarks</a:t>
            </a:r>
            <a:r>
              <a:rPr lang="de-DE" sz="2200" dirty="0" smtClean="0">
                <a:solidFill>
                  <a:schemeClr val="bg1"/>
                </a:solidFill>
                <a:latin typeface="Arial" charset="0"/>
              </a:rPr>
              <a:t> also </a:t>
            </a:r>
            <a:r>
              <a:rPr lang="de-DE" sz="2200" dirty="0" err="1" smtClean="0">
                <a:solidFill>
                  <a:schemeClr val="bg1"/>
                </a:solidFill>
                <a:latin typeface="Arial" charset="0"/>
              </a:rPr>
              <a:t>have</a:t>
            </a:r>
            <a:r>
              <a:rPr lang="de-DE" sz="2200" dirty="0" smtClean="0">
                <a:solidFill>
                  <a:schemeClr val="bg1"/>
                </a:solidFill>
                <a:latin typeface="Arial" charset="0"/>
              </a:rPr>
              <a:t> a </a:t>
            </a:r>
            <a:r>
              <a:rPr lang="de-DE" sz="2200" dirty="0" err="1" smtClean="0">
                <a:solidFill>
                  <a:schemeClr val="bg1"/>
                </a:solidFill>
                <a:latin typeface="Arial" charset="0"/>
              </a:rPr>
              <a:t>color</a:t>
            </a:r>
            <a:r>
              <a:rPr lang="de-DE" sz="2200" dirty="0" smtClean="0">
                <a:solidFill>
                  <a:schemeClr val="bg1"/>
                </a:solidFill>
                <a:latin typeface="Arial" charset="0"/>
              </a:rPr>
              <a:t> </a:t>
            </a:r>
            <a:r>
              <a:rPr lang="de-DE" sz="2200" dirty="0" err="1" smtClean="0">
                <a:solidFill>
                  <a:schemeClr val="bg1"/>
                </a:solidFill>
                <a:latin typeface="Arial" charset="0"/>
              </a:rPr>
              <a:t>charge</a:t>
            </a:r>
            <a:r>
              <a:rPr lang="de-DE" sz="2200" dirty="0" smtClean="0">
                <a:solidFill>
                  <a:schemeClr val="bg1"/>
                </a:solidFill>
                <a:latin typeface="Arial" charset="0"/>
              </a:rPr>
              <a:t>. </a:t>
            </a:r>
            <a:r>
              <a:rPr lang="de-DE" sz="2200" dirty="0" err="1" smtClean="0">
                <a:solidFill>
                  <a:schemeClr val="bg1"/>
                </a:solidFill>
                <a:latin typeface="Arial" charset="0"/>
              </a:rPr>
              <a:t>Gluons</a:t>
            </a:r>
            <a:r>
              <a:rPr lang="de-DE" sz="2200" dirty="0" smtClean="0">
                <a:solidFill>
                  <a:schemeClr val="bg1"/>
                </a:solidFill>
                <a:latin typeface="Arial" charset="0"/>
              </a:rPr>
              <a:t> also </a:t>
            </a:r>
            <a:r>
              <a:rPr lang="de-DE" sz="2200" dirty="0" err="1" smtClean="0">
                <a:solidFill>
                  <a:schemeClr val="bg1"/>
                </a:solidFill>
                <a:latin typeface="Arial" charset="0"/>
              </a:rPr>
              <a:t>have</a:t>
            </a:r>
            <a:r>
              <a:rPr lang="de-DE" sz="2200" dirty="0" smtClean="0">
                <a:solidFill>
                  <a:schemeClr val="bg1"/>
                </a:solidFill>
                <a:latin typeface="Arial" charset="0"/>
              </a:rPr>
              <a:t> </a:t>
            </a:r>
            <a:r>
              <a:rPr lang="de-DE" sz="2200" dirty="0" err="1" smtClean="0">
                <a:solidFill>
                  <a:schemeClr val="bg1"/>
                </a:solidFill>
                <a:latin typeface="Arial" charset="0"/>
              </a:rPr>
              <a:t>color</a:t>
            </a:r>
            <a:r>
              <a:rPr lang="de-DE" sz="2200" dirty="0" smtClean="0">
                <a:solidFill>
                  <a:schemeClr val="bg1"/>
                </a:solidFill>
                <a:latin typeface="Arial" charset="0"/>
              </a:rPr>
              <a:t> </a:t>
            </a:r>
            <a:r>
              <a:rPr lang="de-DE" sz="2200" dirty="0" err="1" smtClean="0">
                <a:solidFill>
                  <a:schemeClr val="bg1"/>
                </a:solidFill>
                <a:latin typeface="Arial" charset="0"/>
              </a:rPr>
              <a:t>charges</a:t>
            </a:r>
            <a:r>
              <a:rPr lang="de-DE" sz="2200" dirty="0" smtClean="0">
                <a:solidFill>
                  <a:schemeClr val="bg1"/>
                </a:solidFill>
                <a:latin typeface="Arial" charset="0"/>
              </a:rPr>
              <a:t>, </a:t>
            </a:r>
            <a:r>
              <a:rPr lang="de-DE" sz="2200" dirty="0" err="1" smtClean="0">
                <a:solidFill>
                  <a:schemeClr val="bg1"/>
                </a:solidFill>
                <a:latin typeface="Arial" charset="0"/>
              </a:rPr>
              <a:t>which</a:t>
            </a:r>
            <a:r>
              <a:rPr lang="de-DE" sz="2200" dirty="0" smtClean="0">
                <a:solidFill>
                  <a:schemeClr val="bg1"/>
                </a:solidFill>
                <a:latin typeface="Arial" charset="0"/>
              </a:rPr>
              <a:t> </a:t>
            </a:r>
            <a:r>
              <a:rPr lang="de-DE" sz="2200" dirty="0" err="1" smtClean="0">
                <a:solidFill>
                  <a:schemeClr val="bg1"/>
                </a:solidFill>
                <a:latin typeface="Arial" charset="0"/>
              </a:rPr>
              <a:t>are</a:t>
            </a:r>
            <a:r>
              <a:rPr lang="de-DE" sz="2200" dirty="0" smtClean="0">
                <a:solidFill>
                  <a:schemeClr val="bg1"/>
                </a:solidFill>
                <a:latin typeface="Arial" charset="0"/>
              </a:rPr>
              <a:t> </a:t>
            </a:r>
            <a:r>
              <a:rPr lang="de-DE" sz="2200" dirty="0" err="1" smtClean="0">
                <a:solidFill>
                  <a:schemeClr val="bg1"/>
                </a:solidFill>
                <a:latin typeface="Arial" charset="0"/>
              </a:rPr>
              <a:t>however</a:t>
            </a:r>
            <a:r>
              <a:rPr lang="de-DE" sz="2200" dirty="0" smtClean="0">
                <a:solidFill>
                  <a:schemeClr val="bg1"/>
                </a:solidFill>
                <a:latin typeface="Arial" charset="0"/>
              </a:rPr>
              <a:t> </a:t>
            </a:r>
            <a:r>
              <a:rPr lang="de-DE" sz="2200" dirty="0" err="1" smtClean="0">
                <a:solidFill>
                  <a:schemeClr val="bg1"/>
                </a:solidFill>
                <a:latin typeface="Arial" charset="0"/>
              </a:rPr>
              <a:t>not</a:t>
            </a:r>
            <a:r>
              <a:rPr lang="de-DE" sz="2200" dirty="0" smtClean="0">
                <a:solidFill>
                  <a:schemeClr val="bg1"/>
                </a:solidFill>
                <a:latin typeface="Arial" charset="0"/>
              </a:rPr>
              <a:t> pure </a:t>
            </a:r>
            <a:r>
              <a:rPr lang="de-DE" sz="2200" dirty="0" err="1" smtClean="0">
                <a:solidFill>
                  <a:schemeClr val="bg1"/>
                </a:solidFill>
                <a:latin typeface="Arial" charset="0"/>
              </a:rPr>
              <a:t>but</a:t>
            </a:r>
            <a:r>
              <a:rPr lang="de-DE" sz="2200" dirty="0" smtClean="0">
                <a:solidFill>
                  <a:schemeClr val="bg1"/>
                </a:solidFill>
                <a:latin typeface="Arial" charset="0"/>
              </a:rPr>
              <a:t> </a:t>
            </a:r>
            <a:r>
              <a:rPr lang="de-DE" sz="2200" dirty="0" err="1" smtClean="0">
                <a:solidFill>
                  <a:schemeClr val="bg1"/>
                </a:solidFill>
                <a:latin typeface="Arial" charset="0"/>
              </a:rPr>
              <a:t>mixed</a:t>
            </a:r>
            <a:r>
              <a:rPr lang="de-DE" altLang="ja-JP" sz="2200" dirty="0" smtClean="0">
                <a:solidFill>
                  <a:schemeClr val="bg1"/>
                </a:solidFill>
                <a:latin typeface="Arial" charset="0"/>
                <a:ea typeface="ＭＳ Ｐゴシック" charset="-128"/>
                <a:cs typeface="ＭＳ Ｐゴシック" charset="-128"/>
              </a:rPr>
              <a:t>. </a:t>
            </a:r>
            <a:r>
              <a:rPr lang="de-DE" altLang="ja-JP" sz="2200" dirty="0" err="1" smtClean="0">
                <a:solidFill>
                  <a:schemeClr val="bg1"/>
                </a:solidFill>
                <a:latin typeface="Arial" charset="0"/>
                <a:ea typeface="ＭＳ Ｐゴシック" charset="-128"/>
                <a:cs typeface="ＭＳ Ｐゴシック" charset="-128"/>
              </a:rPr>
              <a:t>The</a:t>
            </a:r>
            <a:r>
              <a:rPr lang="de-DE" altLang="ja-JP" sz="2200" dirty="0" smtClean="0">
                <a:solidFill>
                  <a:schemeClr val="bg1"/>
                </a:solidFill>
                <a:latin typeface="Arial" charset="0"/>
                <a:ea typeface="ＭＳ Ｐゴシック" charset="-128"/>
                <a:cs typeface="ＭＳ Ｐゴシック" charset="-128"/>
              </a:rPr>
              <a:t> </a:t>
            </a:r>
            <a:r>
              <a:rPr lang="de-DE" altLang="ja-JP" sz="2200" dirty="0" err="1" smtClean="0">
                <a:solidFill>
                  <a:schemeClr val="bg1"/>
                </a:solidFill>
                <a:latin typeface="Arial" charset="0"/>
                <a:ea typeface="ＭＳ Ｐゴシック" charset="-128"/>
                <a:cs typeface="ＭＳ Ｐゴシック" charset="-128"/>
              </a:rPr>
              <a:t>theory</a:t>
            </a:r>
            <a:r>
              <a:rPr lang="de-DE" altLang="ja-JP" sz="2200" dirty="0" smtClean="0">
                <a:solidFill>
                  <a:schemeClr val="bg1"/>
                </a:solidFill>
                <a:latin typeface="Arial" charset="0"/>
                <a:ea typeface="ＭＳ Ｐゴシック" charset="-128"/>
                <a:cs typeface="ＭＳ Ｐゴシック" charset="-128"/>
              </a:rPr>
              <a:t> of </a:t>
            </a:r>
            <a:r>
              <a:rPr lang="de-DE" altLang="ja-JP" sz="2200" dirty="0" err="1" smtClean="0">
                <a:solidFill>
                  <a:schemeClr val="bg1"/>
                </a:solidFill>
                <a:latin typeface="Arial" charset="0"/>
                <a:ea typeface="ＭＳ Ｐゴシック" charset="-128"/>
                <a:cs typeface="ＭＳ Ｐゴシック" charset="-128"/>
              </a:rPr>
              <a:t>the</a:t>
            </a:r>
            <a:r>
              <a:rPr lang="de-DE" altLang="ja-JP" sz="2200" dirty="0" smtClean="0">
                <a:solidFill>
                  <a:schemeClr val="bg1"/>
                </a:solidFill>
                <a:latin typeface="Arial" charset="0"/>
                <a:ea typeface="ＭＳ Ｐゴシック" charset="-128"/>
                <a:cs typeface="ＭＳ Ｐゴシック" charset="-128"/>
              </a:rPr>
              <a:t> </a:t>
            </a:r>
            <a:r>
              <a:rPr lang="de-DE" altLang="ja-JP" sz="2200" dirty="0" err="1" smtClean="0">
                <a:solidFill>
                  <a:schemeClr val="bg1"/>
                </a:solidFill>
                <a:latin typeface="Arial" charset="0"/>
                <a:ea typeface="ＭＳ Ｐゴシック" charset="-128"/>
                <a:cs typeface="ＭＳ Ｐゴシック" charset="-128"/>
              </a:rPr>
              <a:t>strong</a:t>
            </a:r>
            <a:r>
              <a:rPr lang="de-DE" altLang="ja-JP" sz="2200" dirty="0" smtClean="0">
                <a:solidFill>
                  <a:schemeClr val="bg1"/>
                </a:solidFill>
                <a:latin typeface="Arial" charset="0"/>
                <a:ea typeface="ＭＳ Ｐゴシック" charset="-128"/>
                <a:cs typeface="ＭＳ Ｐゴシック" charset="-128"/>
              </a:rPr>
              <a:t> </a:t>
            </a:r>
            <a:r>
              <a:rPr lang="de-DE" altLang="ja-JP" sz="2200" dirty="0" err="1" smtClean="0">
                <a:solidFill>
                  <a:schemeClr val="bg1"/>
                </a:solidFill>
                <a:latin typeface="Arial" charset="0"/>
                <a:ea typeface="ＭＳ Ｐゴシック" charset="-128"/>
                <a:cs typeface="ＭＳ Ｐゴシック" charset="-128"/>
              </a:rPr>
              <a:t>interaction</a:t>
            </a:r>
            <a:r>
              <a:rPr lang="de-DE" altLang="ja-JP" sz="2200" dirty="0" smtClean="0">
                <a:solidFill>
                  <a:schemeClr val="bg1"/>
                </a:solidFill>
                <a:latin typeface="Arial" charset="0"/>
                <a:ea typeface="ＭＳ Ｐゴシック" charset="-128"/>
                <a:cs typeface="ＭＳ Ｐゴシック" charset="-128"/>
              </a:rPr>
              <a:t> </a:t>
            </a:r>
            <a:r>
              <a:rPr lang="de-DE" altLang="ja-JP" sz="2200" dirty="0" err="1" smtClean="0">
                <a:solidFill>
                  <a:schemeClr val="bg1"/>
                </a:solidFill>
                <a:latin typeface="Arial" charset="0"/>
                <a:ea typeface="ＭＳ Ｐゴシック" charset="-128"/>
                <a:cs typeface="ＭＳ Ｐゴシック" charset="-128"/>
              </a:rPr>
              <a:t>is</a:t>
            </a:r>
            <a:r>
              <a:rPr lang="de-DE" altLang="ja-JP" sz="2200" dirty="0" smtClean="0">
                <a:solidFill>
                  <a:schemeClr val="bg1"/>
                </a:solidFill>
                <a:latin typeface="Arial" charset="0"/>
                <a:ea typeface="ＭＳ Ｐゴシック" charset="-128"/>
                <a:cs typeface="ＭＳ Ｐゴシック" charset="-128"/>
              </a:rPr>
              <a:t> </a:t>
            </a:r>
            <a:r>
              <a:rPr lang="de-DE" altLang="ja-JP" sz="2200" dirty="0" err="1" smtClean="0">
                <a:solidFill>
                  <a:schemeClr val="bg1"/>
                </a:solidFill>
                <a:latin typeface="Arial" charset="0"/>
                <a:ea typeface="ＭＳ Ｐゴシック" charset="-128"/>
                <a:cs typeface="ＭＳ Ｐゴシック" charset="-128"/>
              </a:rPr>
              <a:t>called</a:t>
            </a:r>
            <a:r>
              <a:rPr lang="de-DE" altLang="ja-JP" sz="2200" dirty="0" smtClean="0">
                <a:solidFill>
                  <a:schemeClr val="bg1"/>
                </a:solidFill>
                <a:latin typeface="Arial" charset="0"/>
                <a:ea typeface="ＭＳ Ｐゴシック" charset="-128"/>
                <a:cs typeface="ＭＳ Ｐゴシック" charset="-128"/>
              </a:rPr>
              <a:t> </a:t>
            </a:r>
            <a:r>
              <a:rPr lang="de-DE" altLang="ja-JP" sz="2200" dirty="0" err="1" smtClean="0">
                <a:solidFill>
                  <a:schemeClr val="bg1"/>
                </a:solidFill>
                <a:latin typeface="Arial" charset="0"/>
                <a:ea typeface="ＭＳ Ｐゴシック" charset="-128"/>
                <a:cs typeface="ＭＳ Ｐゴシック" charset="-128"/>
              </a:rPr>
              <a:t>quantum</a:t>
            </a:r>
            <a:r>
              <a:rPr lang="de-DE" altLang="ja-JP" sz="2200" dirty="0" smtClean="0">
                <a:solidFill>
                  <a:schemeClr val="bg1"/>
                </a:solidFill>
                <a:latin typeface="Arial" charset="0"/>
                <a:ea typeface="ＭＳ Ｐゴシック" charset="-128"/>
                <a:cs typeface="ＭＳ Ｐゴシック" charset="-128"/>
              </a:rPr>
              <a:t> </a:t>
            </a:r>
            <a:r>
              <a:rPr lang="de-DE" altLang="ja-JP" sz="2200" dirty="0" err="1" smtClean="0">
                <a:solidFill>
                  <a:schemeClr val="bg1"/>
                </a:solidFill>
                <a:latin typeface="Arial" charset="0"/>
                <a:ea typeface="ＭＳ Ｐゴシック" charset="-128"/>
                <a:cs typeface="ＭＳ Ｐゴシック" charset="-128"/>
              </a:rPr>
              <a:t>chromodynamics</a:t>
            </a:r>
            <a:r>
              <a:rPr lang="de-DE" altLang="ja-JP" sz="2200" dirty="0" smtClean="0">
                <a:solidFill>
                  <a:schemeClr val="bg1"/>
                </a:solidFill>
                <a:latin typeface="Arial" charset="0"/>
                <a:ea typeface="ＭＳ Ｐゴシック" charset="-128"/>
                <a:cs typeface="ＭＳ Ｐゴシック" charset="-128"/>
              </a:rPr>
              <a:t>.</a:t>
            </a:r>
            <a:endParaRPr lang="de-DE" sz="2200" b="0" dirty="0">
              <a:solidFill>
                <a:schemeClr val="bg1"/>
              </a:solidFill>
              <a:latin typeface="Arial" charset="0"/>
              <a:ea typeface="ＭＳ Ｐゴシック" charset="-128"/>
              <a:cs typeface="ＭＳ Ｐゴシック" charset="-128"/>
            </a:endParaRPr>
          </a:p>
        </p:txBody>
      </p:sp>
      <p:sp>
        <p:nvSpPr>
          <p:cNvPr id="67590" name="Rectangle 26"/>
          <p:cNvSpPr>
            <a:spLocks noChangeArrowheads="1"/>
          </p:cNvSpPr>
          <p:nvPr/>
        </p:nvSpPr>
        <p:spPr bwMode="auto">
          <a:xfrm>
            <a:off x="431800" y="2933700"/>
            <a:ext cx="3492500" cy="2781300"/>
          </a:xfrm>
          <a:prstGeom prst="rect">
            <a:avLst/>
          </a:prstGeom>
          <a:solidFill>
            <a:schemeClr val="accent1">
              <a:alpha val="50195"/>
            </a:schemeClr>
          </a:solidFill>
          <a:ln w="9525">
            <a:noFill/>
            <a:miter lim="800000"/>
            <a:headEnd/>
            <a:tailEnd/>
          </a:ln>
        </p:spPr>
        <p:txBody>
          <a:bodyPr wrap="none" anchor="ctr">
            <a:prstTxWarp prst="textNoShape">
              <a:avLst/>
            </a:prstTxWarp>
          </a:bodyPr>
          <a:lstStyle/>
          <a:p>
            <a:endParaRPr lang="en-US"/>
          </a:p>
        </p:txBody>
      </p:sp>
      <p:graphicFrame>
        <p:nvGraphicFramePr>
          <p:cNvPr id="779308" name="Group 44"/>
          <p:cNvGraphicFramePr>
            <a:graphicFrameLocks noGrp="1"/>
          </p:cNvGraphicFramePr>
          <p:nvPr/>
        </p:nvGraphicFramePr>
        <p:xfrm>
          <a:off x="457200" y="2971800"/>
          <a:ext cx="3429000" cy="2692400"/>
        </p:xfrm>
        <a:graphic>
          <a:graphicData uri="http://schemas.openxmlformats.org/drawingml/2006/table">
            <a:tbl>
              <a:tblPr/>
              <a:tblGrid>
                <a:gridCol w="1510019"/>
                <a:gridCol w="1918981"/>
              </a:tblGrid>
              <a:tr h="6350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200" b="0" i="0" u="none" strike="noStrike" cap="none" normalizeH="0" baseline="0" dirty="0" smtClean="0">
                          <a:ln>
                            <a:noFill/>
                          </a:ln>
                          <a:solidFill>
                            <a:schemeClr val="tx1"/>
                          </a:solidFill>
                          <a:effectLst/>
                          <a:latin typeface="Arial" pitchFamily="-106" charset="0"/>
                        </a:rPr>
                        <a:t>Color</a:t>
                      </a:r>
                      <a:endParaRPr kumimoji="0" lang="de-DE" sz="2200" b="0" i="0" u="none" strike="noStrike" cap="none" normalizeH="0" baseline="0" dirty="0">
                        <a:ln>
                          <a:noFill/>
                        </a:ln>
                        <a:solidFill>
                          <a:schemeClr val="tx1"/>
                        </a:solidFill>
                        <a:effectLst/>
                        <a:latin typeface="Arial" pitchFamily="-106" charset="0"/>
                      </a:endParaRPr>
                    </a:p>
                  </a:txBody>
                  <a:tcPr anchor="ctr"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200" b="0" i="0" u="none" strike="noStrike" cap="none" normalizeH="0" baseline="0" dirty="0" err="1" smtClean="0">
                          <a:ln>
                            <a:noFill/>
                          </a:ln>
                          <a:solidFill>
                            <a:schemeClr val="bg1"/>
                          </a:solidFill>
                          <a:effectLst/>
                          <a:latin typeface="Arial" pitchFamily="-106" charset="0"/>
                        </a:rPr>
                        <a:t>Anticolor</a:t>
                      </a:r>
                      <a:endParaRPr kumimoji="0" lang="de-DE" sz="2200" b="0" i="0" u="none" strike="noStrike" cap="none" normalizeH="0" baseline="0" dirty="0">
                        <a:ln>
                          <a:noFill/>
                        </a:ln>
                        <a:solidFill>
                          <a:schemeClr val="bg1"/>
                        </a:solidFill>
                        <a:effectLst/>
                        <a:latin typeface="Arial" pitchFamily="-106" charset="0"/>
                      </a:endParaRPr>
                    </a:p>
                  </a:txBody>
                  <a:tcPr anchor="ctr"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r>
              <a:tr h="6858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200" b="0" i="0" u="none" strike="noStrike" cap="none" normalizeH="0" baseline="0" dirty="0" smtClean="0">
                          <a:ln>
                            <a:noFill/>
                          </a:ln>
                          <a:solidFill>
                            <a:srgbClr val="FF0000"/>
                          </a:solidFill>
                          <a:effectLst/>
                          <a:latin typeface="Arial" pitchFamily="-106" charset="0"/>
                        </a:rPr>
                        <a:t>RED</a:t>
                      </a:r>
                      <a:endParaRPr kumimoji="0" lang="de-DE" sz="2200" b="0" i="0" u="none" strike="noStrike" cap="none" normalizeH="0" baseline="0" dirty="0">
                        <a:ln>
                          <a:noFill/>
                        </a:ln>
                        <a:solidFill>
                          <a:schemeClr val="tx1"/>
                        </a:solidFill>
                        <a:effectLst/>
                        <a:latin typeface="Arial" pitchFamily="-106" charset="0"/>
                      </a:endParaRPr>
                    </a:p>
                  </a:txBody>
                  <a:tcPr anchor="ctr"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200" b="0" i="0" u="none" strike="noStrike" cap="none" normalizeH="0" baseline="0" dirty="0" smtClean="0">
                          <a:ln>
                            <a:noFill/>
                          </a:ln>
                          <a:solidFill>
                            <a:srgbClr val="00FFFF"/>
                          </a:solidFill>
                          <a:effectLst/>
                          <a:latin typeface="Arial" pitchFamily="-106" charset="0"/>
                        </a:rPr>
                        <a:t>CYAN</a:t>
                      </a:r>
                      <a:endParaRPr kumimoji="0" lang="de-DE" sz="2200" b="0" i="0" u="none" strike="noStrike" cap="none" normalizeH="0" baseline="0" dirty="0">
                        <a:ln>
                          <a:noFill/>
                        </a:ln>
                        <a:solidFill>
                          <a:schemeClr val="tx1"/>
                        </a:solidFill>
                        <a:effectLst/>
                        <a:latin typeface="Arial" pitchFamily="-106" charset="0"/>
                      </a:endParaRPr>
                    </a:p>
                  </a:txBody>
                  <a:tcPr anchor="ctr"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r>
              <a:tr h="6858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200" b="0" i="0" u="none" strike="noStrike" cap="none" normalizeH="0" baseline="0" dirty="0" smtClean="0">
                          <a:ln>
                            <a:noFill/>
                          </a:ln>
                          <a:solidFill>
                            <a:srgbClr val="0000FF"/>
                          </a:solidFill>
                          <a:effectLst/>
                          <a:latin typeface="Arial" pitchFamily="-106" charset="0"/>
                        </a:rPr>
                        <a:t>BLUE</a:t>
                      </a:r>
                      <a:endParaRPr kumimoji="0" lang="de-DE" sz="2200" b="0" i="0" u="none" strike="noStrike" cap="none" normalizeH="0" baseline="0" dirty="0">
                        <a:ln>
                          <a:noFill/>
                        </a:ln>
                        <a:solidFill>
                          <a:schemeClr val="tx1"/>
                        </a:solidFill>
                        <a:effectLst/>
                        <a:latin typeface="Arial" pitchFamily="-106" charset="0"/>
                      </a:endParaRPr>
                    </a:p>
                  </a:txBody>
                  <a:tcPr anchor="ctr"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200" b="0" i="0" u="none" strike="noStrike" cap="none" normalizeH="0" baseline="0" dirty="0" smtClean="0">
                          <a:ln>
                            <a:noFill/>
                          </a:ln>
                          <a:solidFill>
                            <a:srgbClr val="FFFF00"/>
                          </a:solidFill>
                          <a:effectLst/>
                          <a:latin typeface="Arial" pitchFamily="-106" charset="0"/>
                        </a:rPr>
                        <a:t>YELLOW</a:t>
                      </a:r>
                      <a:endParaRPr kumimoji="0" lang="de-DE" sz="2200" b="0" i="0" u="none" strike="noStrike" cap="none" normalizeH="0" baseline="0" dirty="0">
                        <a:ln>
                          <a:noFill/>
                        </a:ln>
                        <a:solidFill>
                          <a:srgbClr val="FFFF00"/>
                        </a:solidFill>
                        <a:effectLst/>
                        <a:latin typeface="Arial" pitchFamily="-106" charset="0"/>
                      </a:endParaRPr>
                    </a:p>
                  </a:txBody>
                  <a:tcPr anchor="ctr"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r>
              <a:tr h="6858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200" b="0" i="0" u="none" strike="noStrike" cap="none" normalizeH="0" baseline="0" dirty="0" smtClean="0">
                          <a:ln>
                            <a:noFill/>
                          </a:ln>
                          <a:solidFill>
                            <a:srgbClr val="00FF00"/>
                          </a:solidFill>
                          <a:effectLst/>
                          <a:latin typeface="Arial" pitchFamily="-106" charset="0"/>
                        </a:rPr>
                        <a:t>GREEN</a:t>
                      </a:r>
                      <a:endParaRPr kumimoji="0" lang="de-DE" sz="2200" b="0" i="0" u="none" strike="noStrike" cap="none" normalizeH="0" baseline="0" dirty="0">
                        <a:ln>
                          <a:noFill/>
                        </a:ln>
                        <a:solidFill>
                          <a:schemeClr val="tx1"/>
                        </a:solidFill>
                        <a:effectLst/>
                        <a:latin typeface="Arial" pitchFamily="-106" charset="0"/>
                      </a:endParaRPr>
                    </a:p>
                  </a:txBody>
                  <a:tcPr anchor="ctr"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sz="2200" b="0" i="0" u="none" strike="noStrike" cap="none" normalizeH="0" baseline="0" dirty="0" smtClean="0">
                          <a:ln>
                            <a:noFill/>
                          </a:ln>
                          <a:solidFill>
                            <a:srgbClr val="FF00FF"/>
                          </a:solidFill>
                          <a:effectLst/>
                          <a:latin typeface="Arial" pitchFamily="-106" charset="0"/>
                        </a:rPr>
                        <a:t>MAGENTA</a:t>
                      </a:r>
                      <a:endParaRPr kumimoji="0" lang="de-DE" sz="2200" b="0" i="0" u="none" strike="noStrike" cap="none" normalizeH="0" baseline="0" dirty="0">
                        <a:ln>
                          <a:noFill/>
                        </a:ln>
                        <a:solidFill>
                          <a:schemeClr val="tx1"/>
                        </a:solidFill>
                        <a:effectLst/>
                        <a:latin typeface="Arial" pitchFamily="-106" charset="0"/>
                      </a:endParaRPr>
                    </a:p>
                  </a:txBody>
                  <a:tcPr anchor="ctr"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67608" name="Text Box 50"/>
          <p:cNvSpPr txBox="1">
            <a:spLocks noChangeArrowheads="1"/>
          </p:cNvSpPr>
          <p:nvPr/>
        </p:nvSpPr>
        <p:spPr bwMode="auto">
          <a:xfrm>
            <a:off x="7215188" y="4206875"/>
            <a:ext cx="184150" cy="457200"/>
          </a:xfrm>
          <a:prstGeom prst="rect">
            <a:avLst/>
          </a:prstGeom>
          <a:noFill/>
          <a:ln w="9525">
            <a:noFill/>
            <a:miter lim="800000"/>
            <a:headEnd/>
            <a:tailEnd/>
          </a:ln>
        </p:spPr>
        <p:txBody>
          <a:bodyPr wrap="none">
            <a:prstTxWarp prst="textNoShape">
              <a:avLst/>
            </a:prstTxWarp>
            <a:spAutoFit/>
          </a:bodyPr>
          <a:lstStyle/>
          <a:p>
            <a:pPr eaLnBrk="1" hangingPunct="1"/>
            <a:endParaRPr lang="de-DE" sz="2400" b="0">
              <a:solidFill>
                <a:schemeClr val="tx1"/>
              </a:solidFill>
              <a:latin typeface="Arial" charset="0"/>
            </a:endParaRPr>
          </a:p>
        </p:txBody>
      </p:sp>
      <p:sp>
        <p:nvSpPr>
          <p:cNvPr id="67609" name="Text Box 52"/>
          <p:cNvSpPr txBox="1">
            <a:spLocks noChangeArrowheads="1"/>
          </p:cNvSpPr>
          <p:nvPr/>
        </p:nvSpPr>
        <p:spPr bwMode="auto">
          <a:xfrm>
            <a:off x="6124575" y="4679950"/>
            <a:ext cx="157163" cy="457200"/>
          </a:xfrm>
          <a:prstGeom prst="rect">
            <a:avLst/>
          </a:prstGeom>
          <a:noFill/>
          <a:ln w="9525">
            <a:noFill/>
            <a:miter lim="800000"/>
            <a:headEnd/>
            <a:tailEnd/>
          </a:ln>
        </p:spPr>
        <p:txBody>
          <a:bodyPr wrap="none">
            <a:prstTxWarp prst="textNoShape">
              <a:avLst/>
            </a:prstTxWarp>
            <a:spAutoFit/>
          </a:bodyPr>
          <a:lstStyle/>
          <a:p>
            <a:pPr eaLnBrk="1" hangingPunct="1"/>
            <a:endParaRPr lang="de-DE" sz="2400" b="0">
              <a:solidFill>
                <a:schemeClr val="tx1"/>
              </a:solidFill>
              <a:latin typeface="Arial" charset="0"/>
            </a:endParaRPr>
          </a:p>
        </p:txBody>
      </p:sp>
      <p:sp>
        <p:nvSpPr>
          <p:cNvPr id="67610" name="Text Box 59"/>
          <p:cNvSpPr txBox="1">
            <a:spLocks noChangeArrowheads="1"/>
          </p:cNvSpPr>
          <p:nvPr/>
        </p:nvSpPr>
        <p:spPr bwMode="auto">
          <a:xfrm>
            <a:off x="4889500" y="4711700"/>
            <a:ext cx="1125553" cy="400110"/>
          </a:xfrm>
          <a:prstGeom prst="rect">
            <a:avLst/>
          </a:prstGeom>
          <a:noFill/>
          <a:ln w="9525">
            <a:noFill/>
            <a:miter lim="800000"/>
            <a:headEnd/>
            <a:tailEnd/>
          </a:ln>
        </p:spPr>
        <p:txBody>
          <a:bodyPr wrap="none">
            <a:prstTxWarp prst="textNoShape">
              <a:avLst/>
            </a:prstTxWarp>
            <a:spAutoFit/>
          </a:bodyPr>
          <a:lstStyle/>
          <a:p>
            <a:pPr eaLnBrk="1" hangingPunct="1"/>
            <a:r>
              <a:rPr lang="de-DE" sz="2000" dirty="0" err="1" smtClean="0">
                <a:solidFill>
                  <a:schemeClr val="bg1"/>
                </a:solidFill>
                <a:latin typeface="Arial" charset="0"/>
              </a:rPr>
              <a:t>Baryons</a:t>
            </a:r>
            <a:endParaRPr lang="de-AT" sz="2000" dirty="0">
              <a:solidFill>
                <a:schemeClr val="tx1"/>
              </a:solidFill>
              <a:latin typeface="Arial" charset="0"/>
            </a:endParaRPr>
          </a:p>
        </p:txBody>
      </p:sp>
      <p:grpSp>
        <p:nvGrpSpPr>
          <p:cNvPr id="2" name="Group 81"/>
          <p:cNvGrpSpPr>
            <a:grpSpLocks/>
          </p:cNvGrpSpPr>
          <p:nvPr/>
        </p:nvGrpSpPr>
        <p:grpSpPr bwMode="auto">
          <a:xfrm>
            <a:off x="4330700" y="2260600"/>
            <a:ext cx="2405063" cy="2366963"/>
            <a:chOff x="3424" y="1592"/>
            <a:chExt cx="1515" cy="1491"/>
          </a:xfrm>
        </p:grpSpPr>
        <p:sp>
          <p:nvSpPr>
            <p:cNvPr id="67630" name="Oval 46"/>
            <p:cNvSpPr>
              <a:spLocks noChangeArrowheads="1"/>
            </p:cNvSpPr>
            <p:nvPr/>
          </p:nvSpPr>
          <p:spPr bwMode="auto">
            <a:xfrm>
              <a:off x="3424" y="1592"/>
              <a:ext cx="1515" cy="1491"/>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endParaRPr lang="en-US"/>
            </a:p>
          </p:txBody>
        </p:sp>
        <p:sp>
          <p:nvSpPr>
            <p:cNvPr id="67631" name="Oval 47"/>
            <p:cNvSpPr>
              <a:spLocks noChangeArrowheads="1"/>
            </p:cNvSpPr>
            <p:nvPr/>
          </p:nvSpPr>
          <p:spPr bwMode="auto">
            <a:xfrm>
              <a:off x="3760" y="1736"/>
              <a:ext cx="505" cy="498"/>
            </a:xfrm>
            <a:prstGeom prst="ellipse">
              <a:avLst/>
            </a:prstGeom>
            <a:solidFill>
              <a:srgbClr val="FF0000"/>
            </a:solidFill>
            <a:ln w="9525">
              <a:noFill/>
              <a:round/>
              <a:headEnd/>
              <a:tailEnd/>
            </a:ln>
            <a:effectLst>
              <a:prstShdw prst="shdw17" dist="17961" dir="13500000">
                <a:srgbClr val="990000">
                  <a:alpha val="74997"/>
                </a:srgbClr>
              </a:prstShdw>
            </a:effectLst>
          </p:spPr>
          <p:txBody>
            <a:bodyPr wrap="none" anchor="ctr">
              <a:prstTxWarp prst="textNoShape">
                <a:avLst/>
              </a:prstTxWarp>
            </a:bodyPr>
            <a:lstStyle/>
            <a:p>
              <a:endParaRPr lang="en-US"/>
            </a:p>
          </p:txBody>
        </p:sp>
        <p:sp>
          <p:nvSpPr>
            <p:cNvPr id="67632" name="Text Box 48"/>
            <p:cNvSpPr txBox="1">
              <a:spLocks noChangeArrowheads="1"/>
            </p:cNvSpPr>
            <p:nvPr/>
          </p:nvSpPr>
          <p:spPr bwMode="auto">
            <a:xfrm>
              <a:off x="3953" y="2202"/>
              <a:ext cx="100" cy="288"/>
            </a:xfrm>
            <a:prstGeom prst="rect">
              <a:avLst/>
            </a:prstGeom>
            <a:noFill/>
            <a:ln w="9525">
              <a:noFill/>
              <a:miter lim="800000"/>
              <a:headEnd/>
              <a:tailEnd/>
            </a:ln>
          </p:spPr>
          <p:txBody>
            <a:bodyPr wrap="none">
              <a:prstTxWarp prst="textNoShape">
                <a:avLst/>
              </a:prstTxWarp>
              <a:spAutoFit/>
            </a:bodyPr>
            <a:lstStyle/>
            <a:p>
              <a:pPr eaLnBrk="1" hangingPunct="1"/>
              <a:endParaRPr lang="de-DE" sz="2400" b="0">
                <a:solidFill>
                  <a:schemeClr val="tx1"/>
                </a:solidFill>
                <a:latin typeface="Arial" charset="0"/>
              </a:endParaRPr>
            </a:p>
          </p:txBody>
        </p:sp>
        <p:sp>
          <p:nvSpPr>
            <p:cNvPr id="67633" name="Oval 49"/>
            <p:cNvSpPr>
              <a:spLocks noChangeArrowheads="1"/>
            </p:cNvSpPr>
            <p:nvPr/>
          </p:nvSpPr>
          <p:spPr bwMode="auto">
            <a:xfrm>
              <a:off x="4384" y="2264"/>
              <a:ext cx="505" cy="497"/>
            </a:xfrm>
            <a:prstGeom prst="ellipse">
              <a:avLst/>
            </a:prstGeom>
            <a:solidFill>
              <a:srgbClr val="0000FF"/>
            </a:solidFill>
            <a:ln w="9525">
              <a:noFill/>
              <a:round/>
              <a:headEnd/>
              <a:tailEnd/>
            </a:ln>
            <a:effectLst>
              <a:prstShdw prst="shdw17" dist="17961" dir="13500000">
                <a:srgbClr val="000099">
                  <a:alpha val="74997"/>
                </a:srgbClr>
              </a:prstShdw>
            </a:effectLst>
          </p:spPr>
          <p:txBody>
            <a:bodyPr wrap="none" anchor="ctr">
              <a:prstTxWarp prst="textNoShape">
                <a:avLst/>
              </a:prstTxWarp>
            </a:bodyPr>
            <a:lstStyle/>
            <a:p>
              <a:endParaRPr lang="en-US"/>
            </a:p>
          </p:txBody>
        </p:sp>
        <p:sp>
          <p:nvSpPr>
            <p:cNvPr id="67634" name="Oval 51"/>
            <p:cNvSpPr>
              <a:spLocks noChangeArrowheads="1"/>
            </p:cNvSpPr>
            <p:nvPr/>
          </p:nvSpPr>
          <p:spPr bwMode="auto">
            <a:xfrm>
              <a:off x="3568" y="2360"/>
              <a:ext cx="505" cy="498"/>
            </a:xfrm>
            <a:prstGeom prst="ellipse">
              <a:avLst/>
            </a:prstGeom>
            <a:solidFill>
              <a:srgbClr val="00FF00"/>
            </a:solidFill>
            <a:ln w="9525">
              <a:noFill/>
              <a:round/>
              <a:headEnd/>
              <a:tailEnd/>
            </a:ln>
            <a:effectLst>
              <a:prstShdw prst="shdw17" dist="17961" dir="13500000">
                <a:srgbClr val="009900">
                  <a:alpha val="74997"/>
                </a:srgbClr>
              </a:prstShdw>
            </a:effectLst>
          </p:spPr>
          <p:txBody>
            <a:bodyPr wrap="none" anchor="ctr">
              <a:prstTxWarp prst="textNoShape">
                <a:avLst/>
              </a:prstTxWarp>
            </a:bodyPr>
            <a:lstStyle/>
            <a:p>
              <a:endParaRPr lang="en-US"/>
            </a:p>
          </p:txBody>
        </p:sp>
        <p:cxnSp>
          <p:nvCxnSpPr>
            <p:cNvPr id="67635" name="AutoShape 53"/>
            <p:cNvCxnSpPr>
              <a:cxnSpLocks noChangeShapeType="1"/>
              <a:stCxn id="67634" idx="1"/>
              <a:endCxn id="67631" idx="2"/>
            </p:cNvCxnSpPr>
            <p:nvPr/>
          </p:nvCxnSpPr>
          <p:spPr bwMode="auto">
            <a:xfrm rot="-5400000">
              <a:off x="3477" y="2150"/>
              <a:ext cx="448" cy="118"/>
            </a:xfrm>
            <a:prstGeom prst="curvedConnector2">
              <a:avLst/>
            </a:prstGeom>
            <a:noFill/>
            <a:ln w="38100">
              <a:solidFill>
                <a:srgbClr val="FF0000"/>
              </a:solidFill>
              <a:round/>
              <a:headEnd type="triangle" w="med" len="med"/>
              <a:tailEnd type="triangle" w="med" len="med"/>
            </a:ln>
          </p:spPr>
        </p:cxnSp>
        <p:cxnSp>
          <p:nvCxnSpPr>
            <p:cNvPr id="67636" name="AutoShape 54"/>
            <p:cNvCxnSpPr>
              <a:cxnSpLocks noChangeShapeType="1"/>
              <a:stCxn id="67633" idx="3"/>
              <a:endCxn id="67634" idx="6"/>
            </p:cNvCxnSpPr>
            <p:nvPr/>
          </p:nvCxnSpPr>
          <p:spPr bwMode="auto">
            <a:xfrm rot="16200000" flipV="1">
              <a:off x="4226" y="2456"/>
              <a:ext cx="79" cy="385"/>
            </a:xfrm>
            <a:prstGeom prst="curvedConnector4">
              <a:avLst>
                <a:gd name="adj1" fmla="val -274685"/>
                <a:gd name="adj2" fmla="val 59481"/>
              </a:avLst>
            </a:prstGeom>
            <a:noFill/>
            <a:ln w="38100">
              <a:solidFill>
                <a:srgbClr val="00FF00"/>
              </a:solidFill>
              <a:round/>
              <a:headEnd type="triangle" w="med" len="med"/>
              <a:tailEnd type="triangle" w="med" len="med"/>
            </a:ln>
          </p:spPr>
        </p:cxnSp>
        <p:cxnSp>
          <p:nvCxnSpPr>
            <p:cNvPr id="67637" name="AutoShape 55"/>
            <p:cNvCxnSpPr>
              <a:cxnSpLocks noChangeShapeType="1"/>
              <a:stCxn id="67631" idx="7"/>
              <a:endCxn id="67633" idx="0"/>
            </p:cNvCxnSpPr>
            <p:nvPr/>
          </p:nvCxnSpPr>
          <p:spPr bwMode="auto">
            <a:xfrm rot="5400000" flipV="1">
              <a:off x="4186" y="1814"/>
              <a:ext cx="455" cy="446"/>
            </a:xfrm>
            <a:prstGeom prst="curvedConnector3">
              <a:avLst>
                <a:gd name="adj1" fmla="val -12310"/>
              </a:avLst>
            </a:prstGeom>
            <a:noFill/>
            <a:ln w="38100">
              <a:solidFill>
                <a:srgbClr val="FF0000"/>
              </a:solidFill>
              <a:round/>
              <a:headEnd type="triangle" w="med" len="med"/>
              <a:tailEnd type="triangle" w="med" len="med"/>
            </a:ln>
          </p:spPr>
        </p:cxnSp>
        <p:cxnSp>
          <p:nvCxnSpPr>
            <p:cNvPr id="67638" name="AutoShape 56"/>
            <p:cNvCxnSpPr>
              <a:cxnSpLocks noChangeShapeType="1"/>
              <a:stCxn id="67634" idx="6"/>
              <a:endCxn id="67631" idx="5"/>
            </p:cNvCxnSpPr>
            <p:nvPr/>
          </p:nvCxnSpPr>
          <p:spPr bwMode="auto">
            <a:xfrm flipV="1">
              <a:off x="4073" y="2161"/>
              <a:ext cx="118" cy="448"/>
            </a:xfrm>
            <a:prstGeom prst="curvedConnector2">
              <a:avLst/>
            </a:prstGeom>
            <a:noFill/>
            <a:ln w="38100">
              <a:solidFill>
                <a:srgbClr val="00FF00"/>
              </a:solidFill>
              <a:round/>
              <a:headEnd type="triangle" w="med" len="med"/>
              <a:tailEnd type="triangle" w="med" len="med"/>
            </a:ln>
          </p:spPr>
        </p:cxnSp>
        <p:cxnSp>
          <p:nvCxnSpPr>
            <p:cNvPr id="67639" name="AutoShape 57"/>
            <p:cNvCxnSpPr>
              <a:cxnSpLocks noChangeShapeType="1"/>
              <a:stCxn id="67633" idx="4"/>
              <a:endCxn id="67634" idx="5"/>
            </p:cNvCxnSpPr>
            <p:nvPr/>
          </p:nvCxnSpPr>
          <p:spPr bwMode="auto">
            <a:xfrm rot="5400000">
              <a:off x="4306" y="2454"/>
              <a:ext cx="24" cy="638"/>
            </a:xfrm>
            <a:prstGeom prst="curvedConnector3">
              <a:avLst>
                <a:gd name="adj1" fmla="val 1004167"/>
              </a:avLst>
            </a:prstGeom>
            <a:noFill/>
            <a:ln w="38100">
              <a:solidFill>
                <a:srgbClr val="0000FF"/>
              </a:solidFill>
              <a:round/>
              <a:headEnd type="triangle" w="med" len="med"/>
              <a:tailEnd type="triangle" w="med" len="med"/>
            </a:ln>
          </p:spPr>
        </p:cxnSp>
        <p:cxnSp>
          <p:nvCxnSpPr>
            <p:cNvPr id="67640" name="AutoShape 58"/>
            <p:cNvCxnSpPr>
              <a:cxnSpLocks noChangeShapeType="1"/>
              <a:stCxn id="67631" idx="6"/>
              <a:endCxn id="67633" idx="1"/>
            </p:cNvCxnSpPr>
            <p:nvPr/>
          </p:nvCxnSpPr>
          <p:spPr bwMode="auto">
            <a:xfrm>
              <a:off x="4265" y="1985"/>
              <a:ext cx="193" cy="352"/>
            </a:xfrm>
            <a:prstGeom prst="curvedConnector2">
              <a:avLst/>
            </a:prstGeom>
            <a:noFill/>
            <a:ln w="38100">
              <a:solidFill>
                <a:srgbClr val="0000FF"/>
              </a:solidFill>
              <a:round/>
              <a:headEnd type="triangle" w="med" len="med"/>
              <a:tailEnd type="triangle" w="med" len="med"/>
            </a:ln>
          </p:spPr>
        </p:cxnSp>
        <p:sp>
          <p:nvSpPr>
            <p:cNvPr id="67641" name="Text Box 60"/>
            <p:cNvSpPr txBox="1">
              <a:spLocks noChangeArrowheads="1"/>
            </p:cNvSpPr>
            <p:nvPr/>
          </p:nvSpPr>
          <p:spPr bwMode="auto">
            <a:xfrm>
              <a:off x="3856" y="1928"/>
              <a:ext cx="288" cy="633"/>
            </a:xfrm>
            <a:prstGeom prst="rect">
              <a:avLst/>
            </a:prstGeom>
            <a:noFill/>
            <a:ln w="9525">
              <a:noFill/>
              <a:miter lim="800000"/>
              <a:headEnd/>
              <a:tailEnd/>
            </a:ln>
          </p:spPr>
          <p:txBody>
            <a:bodyPr>
              <a:prstTxWarp prst="textNoShape">
                <a:avLst/>
              </a:prstTxWarp>
              <a:spAutoFit/>
            </a:bodyPr>
            <a:lstStyle/>
            <a:p>
              <a:pPr eaLnBrk="1" hangingPunct="1">
                <a:spcBef>
                  <a:spcPct val="50000"/>
                </a:spcBef>
              </a:pPr>
              <a:endParaRPr lang="de-AT" sz="2400" b="0">
                <a:solidFill>
                  <a:schemeClr val="tx1"/>
                </a:solidFill>
                <a:latin typeface="Arial" charset="0"/>
              </a:endParaRPr>
            </a:p>
            <a:p>
              <a:pPr eaLnBrk="1" hangingPunct="1">
                <a:spcBef>
                  <a:spcPct val="50000"/>
                </a:spcBef>
              </a:pPr>
              <a:endParaRPr lang="en-US" sz="2400" b="0">
                <a:solidFill>
                  <a:schemeClr val="tx1"/>
                </a:solidFill>
                <a:latin typeface="Arial" charset="0"/>
              </a:endParaRPr>
            </a:p>
          </p:txBody>
        </p:sp>
        <p:sp>
          <p:nvSpPr>
            <p:cNvPr id="67642" name="Text Box 61"/>
            <p:cNvSpPr txBox="1">
              <a:spLocks noChangeArrowheads="1"/>
            </p:cNvSpPr>
            <p:nvPr/>
          </p:nvSpPr>
          <p:spPr bwMode="auto">
            <a:xfrm>
              <a:off x="3856" y="1784"/>
              <a:ext cx="336" cy="327"/>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de-AT" sz="2800" b="0">
                  <a:solidFill>
                    <a:schemeClr val="tx1"/>
                  </a:solidFill>
                  <a:latin typeface="Arial" charset="0"/>
                </a:rPr>
                <a:t>q</a:t>
              </a:r>
              <a:endParaRPr lang="en-US" sz="2800" b="0">
                <a:solidFill>
                  <a:schemeClr val="tx1"/>
                </a:solidFill>
                <a:latin typeface="Arial" charset="0"/>
              </a:endParaRPr>
            </a:p>
          </p:txBody>
        </p:sp>
        <p:sp>
          <p:nvSpPr>
            <p:cNvPr id="67643" name="Text Box 62"/>
            <p:cNvSpPr txBox="1">
              <a:spLocks noChangeArrowheads="1"/>
            </p:cNvSpPr>
            <p:nvPr/>
          </p:nvSpPr>
          <p:spPr bwMode="auto">
            <a:xfrm>
              <a:off x="4480" y="2360"/>
              <a:ext cx="336" cy="327"/>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de-AT" sz="2800" b="0">
                  <a:solidFill>
                    <a:schemeClr val="tx1"/>
                  </a:solidFill>
                  <a:latin typeface="Arial" charset="0"/>
                </a:rPr>
                <a:t>q</a:t>
              </a:r>
              <a:endParaRPr lang="en-US" sz="2800" b="0">
                <a:solidFill>
                  <a:schemeClr val="tx1"/>
                </a:solidFill>
                <a:latin typeface="Arial" charset="0"/>
              </a:endParaRPr>
            </a:p>
          </p:txBody>
        </p:sp>
        <p:sp>
          <p:nvSpPr>
            <p:cNvPr id="67644" name="Text Box 63"/>
            <p:cNvSpPr txBox="1">
              <a:spLocks noChangeArrowheads="1"/>
            </p:cNvSpPr>
            <p:nvPr/>
          </p:nvSpPr>
          <p:spPr bwMode="auto">
            <a:xfrm>
              <a:off x="3664" y="2456"/>
              <a:ext cx="336" cy="327"/>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de-AT" sz="2800" b="0">
                  <a:solidFill>
                    <a:schemeClr val="tx1"/>
                  </a:solidFill>
                  <a:latin typeface="Arial" charset="0"/>
                </a:rPr>
                <a:t>q</a:t>
              </a:r>
              <a:endParaRPr lang="en-US" sz="2800" b="0">
                <a:solidFill>
                  <a:schemeClr val="tx1"/>
                </a:solidFill>
                <a:latin typeface="Arial" charset="0"/>
              </a:endParaRPr>
            </a:p>
          </p:txBody>
        </p:sp>
      </p:grpSp>
      <p:sp>
        <p:nvSpPr>
          <p:cNvPr id="67612" name="Text Box 77"/>
          <p:cNvSpPr txBox="1">
            <a:spLocks noChangeArrowheads="1"/>
          </p:cNvSpPr>
          <p:nvPr/>
        </p:nvSpPr>
        <p:spPr bwMode="auto">
          <a:xfrm>
            <a:off x="7975600" y="5102225"/>
            <a:ext cx="1082723" cy="400110"/>
          </a:xfrm>
          <a:prstGeom prst="rect">
            <a:avLst/>
          </a:prstGeom>
          <a:noFill/>
          <a:ln w="9525">
            <a:noFill/>
            <a:miter lim="800000"/>
            <a:headEnd/>
            <a:tailEnd/>
          </a:ln>
        </p:spPr>
        <p:txBody>
          <a:bodyPr wrap="none">
            <a:prstTxWarp prst="textNoShape">
              <a:avLst/>
            </a:prstTxWarp>
            <a:spAutoFit/>
          </a:bodyPr>
          <a:lstStyle/>
          <a:p>
            <a:pPr eaLnBrk="1" hangingPunct="1"/>
            <a:r>
              <a:rPr lang="de-DE" sz="2000" dirty="0" smtClean="0">
                <a:solidFill>
                  <a:schemeClr val="bg1"/>
                </a:solidFill>
                <a:latin typeface="Arial" charset="0"/>
              </a:rPr>
              <a:t>Mesons</a:t>
            </a:r>
            <a:endParaRPr lang="de-AT" sz="2000" dirty="0">
              <a:solidFill>
                <a:schemeClr val="tx1"/>
              </a:solidFill>
              <a:latin typeface="Arial" charset="0"/>
            </a:endParaRPr>
          </a:p>
        </p:txBody>
      </p:sp>
      <p:grpSp>
        <p:nvGrpSpPr>
          <p:cNvPr id="3" name="Group 82"/>
          <p:cNvGrpSpPr>
            <a:grpSpLocks/>
          </p:cNvGrpSpPr>
          <p:nvPr/>
        </p:nvGrpSpPr>
        <p:grpSpPr bwMode="auto">
          <a:xfrm>
            <a:off x="7391400" y="2197100"/>
            <a:ext cx="2057400" cy="2786063"/>
            <a:chOff x="4736" y="2240"/>
            <a:chExt cx="1296" cy="1755"/>
          </a:xfrm>
        </p:grpSpPr>
        <p:sp>
          <p:nvSpPr>
            <p:cNvPr id="67615" name="Oval 65"/>
            <p:cNvSpPr>
              <a:spLocks noChangeArrowheads="1"/>
            </p:cNvSpPr>
            <p:nvPr/>
          </p:nvSpPr>
          <p:spPr bwMode="auto">
            <a:xfrm>
              <a:off x="4952" y="2398"/>
              <a:ext cx="864" cy="1522"/>
            </a:xfrm>
            <a:prstGeom prst="ellipse">
              <a:avLst/>
            </a:prstGeom>
            <a:solidFill>
              <a:srgbClr val="34CC46"/>
            </a:solidFill>
            <a:ln w="9525">
              <a:solidFill>
                <a:schemeClr val="tx1"/>
              </a:solidFill>
              <a:round/>
              <a:headEnd/>
              <a:tailEnd/>
            </a:ln>
          </p:spPr>
          <p:txBody>
            <a:bodyPr wrap="none" anchor="ctr">
              <a:prstTxWarp prst="textNoShape">
                <a:avLst/>
              </a:prstTxWarp>
            </a:bodyPr>
            <a:lstStyle/>
            <a:p>
              <a:endParaRPr lang="en-US"/>
            </a:p>
          </p:txBody>
        </p:sp>
        <p:sp>
          <p:nvSpPr>
            <p:cNvPr id="67616" name="Oval 66"/>
            <p:cNvSpPr>
              <a:spLocks noChangeArrowheads="1"/>
            </p:cNvSpPr>
            <p:nvPr/>
          </p:nvSpPr>
          <p:spPr bwMode="auto">
            <a:xfrm>
              <a:off x="5114" y="3185"/>
              <a:ext cx="519" cy="508"/>
            </a:xfrm>
            <a:prstGeom prst="ellipse">
              <a:avLst/>
            </a:prstGeom>
            <a:solidFill>
              <a:srgbClr val="008000"/>
            </a:solidFill>
            <a:ln w="9525">
              <a:noFill/>
              <a:round/>
              <a:headEnd/>
              <a:tailEnd/>
            </a:ln>
            <a:effectLst>
              <a:prstShdw prst="shdw17" dist="17961" dir="13500000">
                <a:srgbClr val="004D00">
                  <a:alpha val="74997"/>
                </a:srgbClr>
              </a:prstShdw>
            </a:effectLst>
          </p:spPr>
          <p:txBody>
            <a:bodyPr wrap="none" anchor="ctr">
              <a:prstTxWarp prst="textNoShape">
                <a:avLst/>
              </a:prstTxWarp>
            </a:bodyPr>
            <a:lstStyle/>
            <a:p>
              <a:endParaRPr lang="en-US"/>
            </a:p>
          </p:txBody>
        </p:sp>
        <p:sp>
          <p:nvSpPr>
            <p:cNvPr id="67617" name="Text Box 67"/>
            <p:cNvSpPr txBox="1">
              <a:spLocks noChangeArrowheads="1"/>
            </p:cNvSpPr>
            <p:nvPr/>
          </p:nvSpPr>
          <p:spPr bwMode="auto">
            <a:xfrm>
              <a:off x="5222" y="3290"/>
              <a:ext cx="223" cy="288"/>
            </a:xfrm>
            <a:prstGeom prst="rect">
              <a:avLst/>
            </a:prstGeom>
            <a:noFill/>
            <a:ln w="9525">
              <a:noFill/>
              <a:miter lim="800000"/>
              <a:headEnd/>
              <a:tailEnd/>
            </a:ln>
          </p:spPr>
          <p:txBody>
            <a:bodyPr wrap="none">
              <a:prstTxWarp prst="textNoShape">
                <a:avLst/>
              </a:prstTxWarp>
              <a:spAutoFit/>
            </a:bodyPr>
            <a:lstStyle/>
            <a:p>
              <a:pPr eaLnBrk="1" hangingPunct="1"/>
              <a:r>
                <a:rPr lang="de-DE" sz="2400" b="0">
                  <a:solidFill>
                    <a:schemeClr val="tx1"/>
                  </a:solidFill>
                  <a:latin typeface="Arial" charset="0"/>
                </a:rPr>
                <a:t>d</a:t>
              </a:r>
              <a:endParaRPr lang="de-AT" sz="2400" b="0">
                <a:solidFill>
                  <a:schemeClr val="tx1"/>
                </a:solidFill>
                <a:latin typeface="Arial" charset="0"/>
              </a:endParaRPr>
            </a:p>
          </p:txBody>
        </p:sp>
        <p:sp>
          <p:nvSpPr>
            <p:cNvPr id="67618" name="Oval 68"/>
            <p:cNvSpPr>
              <a:spLocks noChangeArrowheads="1"/>
            </p:cNvSpPr>
            <p:nvPr/>
          </p:nvSpPr>
          <p:spPr bwMode="auto">
            <a:xfrm>
              <a:off x="5114" y="2608"/>
              <a:ext cx="519" cy="507"/>
            </a:xfrm>
            <a:prstGeom prst="ellipse">
              <a:avLst/>
            </a:prstGeom>
            <a:solidFill>
              <a:srgbClr val="008000"/>
            </a:solidFill>
            <a:ln w="9525">
              <a:noFill/>
              <a:round/>
              <a:headEnd/>
              <a:tailEnd/>
            </a:ln>
            <a:effectLst>
              <a:prstShdw prst="shdw17" dist="17961" dir="13500000">
                <a:srgbClr val="004D00">
                  <a:alpha val="74997"/>
                </a:srgbClr>
              </a:prstShdw>
            </a:effectLst>
          </p:spPr>
          <p:txBody>
            <a:bodyPr wrap="none" anchor="ctr">
              <a:prstTxWarp prst="textNoShape">
                <a:avLst/>
              </a:prstTxWarp>
            </a:bodyPr>
            <a:lstStyle/>
            <a:p>
              <a:endParaRPr lang="en-US"/>
            </a:p>
          </p:txBody>
        </p:sp>
        <p:sp>
          <p:nvSpPr>
            <p:cNvPr id="67619" name="Text Box 69"/>
            <p:cNvSpPr txBox="1">
              <a:spLocks noChangeArrowheads="1"/>
            </p:cNvSpPr>
            <p:nvPr/>
          </p:nvSpPr>
          <p:spPr bwMode="auto">
            <a:xfrm>
              <a:off x="5222" y="2660"/>
              <a:ext cx="223" cy="288"/>
            </a:xfrm>
            <a:prstGeom prst="rect">
              <a:avLst/>
            </a:prstGeom>
            <a:noFill/>
            <a:ln w="9525">
              <a:noFill/>
              <a:miter lim="800000"/>
              <a:headEnd/>
              <a:tailEnd/>
            </a:ln>
          </p:spPr>
          <p:txBody>
            <a:bodyPr wrap="none">
              <a:prstTxWarp prst="textNoShape">
                <a:avLst/>
              </a:prstTxWarp>
              <a:spAutoFit/>
            </a:bodyPr>
            <a:lstStyle/>
            <a:p>
              <a:pPr eaLnBrk="1" hangingPunct="1"/>
              <a:r>
                <a:rPr lang="de-DE" sz="2400" b="0">
                  <a:solidFill>
                    <a:schemeClr val="tx1"/>
                  </a:solidFill>
                  <a:latin typeface="Arial" charset="0"/>
                </a:rPr>
                <a:t>u</a:t>
              </a:r>
              <a:endParaRPr lang="de-AT" sz="2400" b="0">
                <a:solidFill>
                  <a:schemeClr val="tx1"/>
                </a:solidFill>
                <a:latin typeface="Arial" charset="0"/>
              </a:endParaRPr>
            </a:p>
          </p:txBody>
        </p:sp>
        <p:sp>
          <p:nvSpPr>
            <p:cNvPr id="67620" name="Line 70"/>
            <p:cNvSpPr>
              <a:spLocks noChangeShapeType="1"/>
            </p:cNvSpPr>
            <p:nvPr/>
          </p:nvSpPr>
          <p:spPr bwMode="auto">
            <a:xfrm>
              <a:off x="5006" y="2450"/>
              <a:ext cx="756" cy="1365"/>
            </a:xfrm>
            <a:prstGeom prst="line">
              <a:avLst/>
            </a:prstGeom>
            <a:noFill/>
            <a:ln w="152400">
              <a:solidFill>
                <a:srgbClr val="FF0000"/>
              </a:solidFill>
              <a:round/>
              <a:headEnd/>
              <a:tailEnd/>
            </a:ln>
          </p:spPr>
          <p:txBody>
            <a:bodyPr>
              <a:prstTxWarp prst="textNoShape">
                <a:avLst/>
              </a:prstTxWarp>
            </a:bodyPr>
            <a:lstStyle/>
            <a:p>
              <a:endParaRPr lang="en-US"/>
            </a:p>
          </p:txBody>
        </p:sp>
        <p:sp>
          <p:nvSpPr>
            <p:cNvPr id="67621" name="Line 71"/>
            <p:cNvSpPr>
              <a:spLocks noChangeShapeType="1"/>
            </p:cNvSpPr>
            <p:nvPr/>
          </p:nvSpPr>
          <p:spPr bwMode="auto">
            <a:xfrm flipV="1">
              <a:off x="5006" y="2450"/>
              <a:ext cx="730" cy="1365"/>
            </a:xfrm>
            <a:prstGeom prst="line">
              <a:avLst/>
            </a:prstGeom>
            <a:noFill/>
            <a:ln w="152400">
              <a:solidFill>
                <a:srgbClr val="FF0000"/>
              </a:solidFill>
              <a:round/>
              <a:headEnd/>
              <a:tailEnd/>
            </a:ln>
          </p:spPr>
          <p:txBody>
            <a:bodyPr>
              <a:prstTxWarp prst="textNoShape">
                <a:avLst/>
              </a:prstTxWarp>
            </a:bodyPr>
            <a:lstStyle/>
            <a:p>
              <a:endParaRPr lang="en-US"/>
            </a:p>
          </p:txBody>
        </p:sp>
        <p:sp>
          <p:nvSpPr>
            <p:cNvPr id="67622" name="Oval 72"/>
            <p:cNvSpPr>
              <a:spLocks noChangeArrowheads="1"/>
            </p:cNvSpPr>
            <p:nvPr/>
          </p:nvSpPr>
          <p:spPr bwMode="auto">
            <a:xfrm>
              <a:off x="4736" y="2240"/>
              <a:ext cx="1296" cy="1755"/>
            </a:xfrm>
            <a:prstGeom prst="ellipse">
              <a:avLst/>
            </a:prstGeom>
            <a:solidFill>
              <a:srgbClr val="99CCFF"/>
            </a:solidFill>
            <a:ln w="9525">
              <a:solidFill>
                <a:schemeClr val="tx1"/>
              </a:solidFill>
              <a:round/>
              <a:headEnd/>
              <a:tailEnd/>
            </a:ln>
          </p:spPr>
          <p:txBody>
            <a:bodyPr wrap="none" anchor="ctr">
              <a:prstTxWarp prst="textNoShape">
                <a:avLst/>
              </a:prstTxWarp>
            </a:bodyPr>
            <a:lstStyle/>
            <a:p>
              <a:endParaRPr lang="en-US"/>
            </a:p>
          </p:txBody>
        </p:sp>
        <p:sp>
          <p:nvSpPr>
            <p:cNvPr id="67623" name="Oval 73"/>
            <p:cNvSpPr>
              <a:spLocks noChangeArrowheads="1"/>
            </p:cNvSpPr>
            <p:nvPr/>
          </p:nvSpPr>
          <p:spPr bwMode="auto">
            <a:xfrm>
              <a:off x="5107" y="3243"/>
              <a:ext cx="555" cy="585"/>
            </a:xfrm>
            <a:prstGeom prst="ellipse">
              <a:avLst/>
            </a:prstGeom>
            <a:solidFill>
              <a:srgbClr val="00FFFF"/>
            </a:solidFill>
            <a:ln w="9525">
              <a:solidFill>
                <a:srgbClr val="00FFFF"/>
              </a:solidFill>
              <a:round/>
              <a:headEnd/>
              <a:tailEnd/>
            </a:ln>
            <a:effectLst>
              <a:prstShdw prst="shdw17" dist="17961" dir="13500000">
                <a:srgbClr val="009999">
                  <a:alpha val="74997"/>
                </a:srgbClr>
              </a:prstShdw>
            </a:effectLst>
          </p:spPr>
          <p:txBody>
            <a:bodyPr wrap="none" anchor="ctr">
              <a:prstTxWarp prst="textNoShape">
                <a:avLst/>
              </a:prstTxWarp>
            </a:bodyPr>
            <a:lstStyle/>
            <a:p>
              <a:endParaRPr lang="en-US"/>
            </a:p>
          </p:txBody>
        </p:sp>
        <p:sp>
          <p:nvSpPr>
            <p:cNvPr id="67624" name="Oval 74"/>
            <p:cNvSpPr>
              <a:spLocks noChangeArrowheads="1"/>
            </p:cNvSpPr>
            <p:nvPr/>
          </p:nvSpPr>
          <p:spPr bwMode="auto">
            <a:xfrm>
              <a:off x="5099" y="2383"/>
              <a:ext cx="555" cy="585"/>
            </a:xfrm>
            <a:prstGeom prst="ellipse">
              <a:avLst/>
            </a:prstGeom>
            <a:solidFill>
              <a:srgbClr val="FF0000"/>
            </a:solidFill>
            <a:ln w="9525">
              <a:noFill/>
              <a:round/>
              <a:headEnd/>
              <a:tailEnd/>
            </a:ln>
            <a:effectLst>
              <a:prstShdw prst="shdw17" dist="17961" dir="13500000">
                <a:srgbClr val="990000">
                  <a:alpha val="74997"/>
                </a:srgbClr>
              </a:prstShdw>
            </a:effectLst>
          </p:spPr>
          <p:txBody>
            <a:bodyPr wrap="none" anchor="ctr">
              <a:prstTxWarp prst="textNoShape">
                <a:avLst/>
              </a:prstTxWarp>
            </a:bodyPr>
            <a:lstStyle/>
            <a:p>
              <a:endParaRPr lang="en-US"/>
            </a:p>
          </p:txBody>
        </p:sp>
        <p:cxnSp>
          <p:nvCxnSpPr>
            <p:cNvPr id="67625" name="AutoShape 75"/>
            <p:cNvCxnSpPr>
              <a:cxnSpLocks noChangeShapeType="1"/>
              <a:stCxn id="67623" idx="0"/>
              <a:endCxn id="67624" idx="3"/>
            </p:cNvCxnSpPr>
            <p:nvPr/>
          </p:nvCxnSpPr>
          <p:spPr bwMode="auto">
            <a:xfrm rot="5400000" flipH="1">
              <a:off x="5103" y="2961"/>
              <a:ext cx="361" cy="203"/>
            </a:xfrm>
            <a:prstGeom prst="curvedConnector3">
              <a:avLst>
                <a:gd name="adj1" fmla="val 37954"/>
              </a:avLst>
            </a:prstGeom>
            <a:noFill/>
            <a:ln w="28575">
              <a:solidFill>
                <a:srgbClr val="00FFFF"/>
              </a:solidFill>
              <a:round/>
              <a:headEnd/>
              <a:tailEnd type="triangle" w="med" len="med"/>
            </a:ln>
          </p:spPr>
        </p:cxnSp>
        <p:cxnSp>
          <p:nvCxnSpPr>
            <p:cNvPr id="67626" name="AutoShape 76"/>
            <p:cNvCxnSpPr>
              <a:cxnSpLocks noChangeShapeType="1"/>
              <a:stCxn id="67624" idx="4"/>
              <a:endCxn id="67623" idx="7"/>
            </p:cNvCxnSpPr>
            <p:nvPr/>
          </p:nvCxnSpPr>
          <p:spPr bwMode="auto">
            <a:xfrm rot="16200000" flipH="1">
              <a:off x="5299" y="3046"/>
              <a:ext cx="360" cy="204"/>
            </a:xfrm>
            <a:prstGeom prst="curvedConnector3">
              <a:avLst>
                <a:gd name="adj1" fmla="val 37954"/>
              </a:avLst>
            </a:prstGeom>
            <a:noFill/>
            <a:ln w="28575">
              <a:solidFill>
                <a:srgbClr val="FF0000"/>
              </a:solidFill>
              <a:round/>
              <a:headEnd/>
              <a:tailEnd type="triangle" w="med" len="med"/>
            </a:ln>
          </p:spPr>
        </p:cxnSp>
        <p:sp>
          <p:nvSpPr>
            <p:cNvPr id="67627" name="Text Box 78"/>
            <p:cNvSpPr txBox="1">
              <a:spLocks noChangeArrowheads="1"/>
            </p:cNvSpPr>
            <p:nvPr/>
          </p:nvSpPr>
          <p:spPr bwMode="auto">
            <a:xfrm>
              <a:off x="5222" y="2503"/>
              <a:ext cx="378" cy="327"/>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de-AT" sz="2800" b="0">
                  <a:solidFill>
                    <a:schemeClr val="tx1"/>
                  </a:solidFill>
                  <a:latin typeface="Arial" charset="0"/>
                </a:rPr>
                <a:t>q</a:t>
              </a:r>
              <a:endParaRPr lang="en-US" sz="2800" b="0">
                <a:solidFill>
                  <a:schemeClr val="tx1"/>
                </a:solidFill>
                <a:latin typeface="Arial" charset="0"/>
              </a:endParaRPr>
            </a:p>
          </p:txBody>
        </p:sp>
        <p:sp>
          <p:nvSpPr>
            <p:cNvPr id="67628" name="Text Box 79"/>
            <p:cNvSpPr txBox="1">
              <a:spLocks noChangeArrowheads="1"/>
            </p:cNvSpPr>
            <p:nvPr/>
          </p:nvSpPr>
          <p:spPr bwMode="auto">
            <a:xfrm>
              <a:off x="5222" y="3395"/>
              <a:ext cx="378" cy="327"/>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de-AT" sz="2800" b="0">
                  <a:solidFill>
                    <a:schemeClr val="bg1"/>
                  </a:solidFill>
                  <a:latin typeface="Arial" charset="0"/>
                </a:rPr>
                <a:t>q</a:t>
              </a:r>
              <a:endParaRPr lang="en-US" sz="2800" b="0">
                <a:solidFill>
                  <a:schemeClr val="bg1"/>
                </a:solidFill>
                <a:latin typeface="Arial" charset="0"/>
              </a:endParaRPr>
            </a:p>
          </p:txBody>
        </p:sp>
        <p:sp>
          <p:nvSpPr>
            <p:cNvPr id="67629" name="Line 80"/>
            <p:cNvSpPr>
              <a:spLocks noChangeShapeType="1"/>
            </p:cNvSpPr>
            <p:nvPr/>
          </p:nvSpPr>
          <p:spPr bwMode="auto">
            <a:xfrm>
              <a:off x="5276" y="3448"/>
              <a:ext cx="162" cy="0"/>
            </a:xfrm>
            <a:prstGeom prst="line">
              <a:avLst/>
            </a:prstGeom>
            <a:noFill/>
            <a:ln w="28575">
              <a:solidFill>
                <a:schemeClr val="bg1"/>
              </a:solidFill>
              <a:round/>
              <a:headEnd/>
              <a:tailEnd/>
            </a:ln>
          </p:spPr>
          <p:txBody>
            <a:bodyPr>
              <a:prstTxWarp prst="textNoShape">
                <a:avLst/>
              </a:prstTxWarp>
            </a:bodyPr>
            <a:lstStyle/>
            <a:p>
              <a:endParaRPr lang="en-US"/>
            </a:p>
          </p:txBody>
        </p:sp>
      </p:grpSp>
      <p:sp>
        <p:nvSpPr>
          <p:cNvPr id="46" name="Rectangle 45"/>
          <p:cNvSpPr>
            <a:spLocks noChangeArrowheads="1"/>
          </p:cNvSpPr>
          <p:nvPr/>
        </p:nvSpPr>
        <p:spPr bwMode="auto">
          <a:xfrm>
            <a:off x="684212" y="338138"/>
            <a:ext cx="8675688" cy="584776"/>
          </a:xfrm>
          <a:prstGeom prst="rect">
            <a:avLst/>
          </a:prstGeom>
          <a:solidFill>
            <a:srgbClr val="FFCC18"/>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Quantum </a:t>
            </a:r>
            <a:r>
              <a:rPr lang="en-GB" sz="3200" b="1" i="1" dirty="0" err="1" smtClean="0">
                <a:solidFill>
                  <a:schemeClr val="bg1"/>
                </a:solidFill>
                <a:effectLst>
                  <a:outerShdw blurRad="38100" dist="38100" dir="2700000" algn="tl">
                    <a:srgbClr val="000000"/>
                  </a:outerShdw>
                </a:effectLst>
                <a:latin typeface="Helvetica" pitchFamily="-109" charset="0"/>
              </a:rPr>
              <a:t>Chromodynamics</a:t>
            </a:r>
            <a:endParaRPr lang="en-GB" sz="3200" b="1" i="1" dirty="0" smtClean="0">
              <a:solidFill>
                <a:schemeClr val="bg1"/>
              </a:solidFill>
              <a:effectLst>
                <a:outerShdw blurRad="38100" dist="38100" dir="2700000" algn="tl">
                  <a:srgbClr val="000000"/>
                </a:outerShdw>
              </a:effectLst>
              <a:latin typeface="Helvetica" pitchFamily="-109" charset="0"/>
            </a:endParaRPr>
          </a:p>
        </p:txBody>
      </p:sp>
      <p:sp>
        <p:nvSpPr>
          <p:cNvPr id="47" name="Slide Number Placeholder 19"/>
          <p:cNvSpPr>
            <a:spLocks noGrp="1"/>
          </p:cNvSpPr>
          <p:nvPr>
            <p:ph type="sldNum" sz="quarter" idx="12"/>
          </p:nvPr>
        </p:nvSpPr>
        <p:spPr>
          <a:xfrm>
            <a:off x="7099300" y="6248400"/>
            <a:ext cx="2063750" cy="457200"/>
          </a:xfrm>
        </p:spPr>
        <p:txBody>
          <a:bodyPr/>
          <a:lstStyle/>
          <a:p>
            <a:fld id="{3C488B3C-A177-424A-82BD-65A18B8394C2}" type="slidenum">
              <a:rPr lang="en-US" smtClean="0"/>
              <a:pPr/>
              <a:t>25</a:t>
            </a:fld>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72" name="Rectangle 8"/>
          <p:cNvSpPr>
            <a:spLocks noChangeArrowheads="1"/>
          </p:cNvSpPr>
          <p:nvPr/>
        </p:nvSpPr>
        <p:spPr bwMode="auto">
          <a:xfrm>
            <a:off x="744538" y="990472"/>
            <a:ext cx="8539162" cy="3785652"/>
          </a:xfrm>
          <a:prstGeom prst="rect">
            <a:avLst/>
          </a:prstGeom>
          <a:noFill/>
          <a:ln w="9525">
            <a:noFill/>
            <a:miter lim="800000"/>
            <a:headEnd/>
            <a:tailEnd/>
          </a:ln>
          <a:effectLst/>
        </p:spPr>
        <p:txBody>
          <a:bodyPr wrap="square">
            <a:prstTxWarp prst="textNoShape">
              <a:avLst/>
            </a:prstTxWarp>
            <a:spAutoFit/>
          </a:bodyPr>
          <a:lstStyle/>
          <a:p>
            <a:pPr algn="just">
              <a:buClr>
                <a:srgbClr val="990000"/>
              </a:buClr>
            </a:pPr>
            <a:r>
              <a:rPr lang="en-GB" sz="2000" dirty="0" smtClean="0">
                <a:latin typeface="Times" pitchFamily="-109" charset="0"/>
              </a:rPr>
              <a:t>In order to satisfy Fermi-Dirac statistics, Quarks have 3 </a:t>
            </a:r>
            <a:r>
              <a:rPr lang="en-GB" sz="2000" dirty="0" err="1" smtClean="0">
                <a:latin typeface="Times" pitchFamily="-109" charset="0"/>
              </a:rPr>
              <a:t>color</a:t>
            </a:r>
            <a:r>
              <a:rPr lang="en-GB" sz="2000" dirty="0" smtClean="0">
                <a:latin typeface="Times" pitchFamily="-109" charset="0"/>
              </a:rPr>
              <a:t> degrees of freedom: N</a:t>
            </a:r>
            <a:r>
              <a:rPr lang="en-GB" sz="2000" baseline="-25000" dirty="0" smtClean="0">
                <a:latin typeface="Times" pitchFamily="-109" charset="0"/>
              </a:rPr>
              <a:t>C</a:t>
            </a:r>
            <a:r>
              <a:rPr lang="en-GB" sz="2000" dirty="0" smtClean="0">
                <a:latin typeface="Times" pitchFamily="-109" charset="0"/>
              </a:rPr>
              <a:t> = 3 “(</a:t>
            </a:r>
            <a:r>
              <a:rPr lang="en-GB" sz="2000" dirty="0" smtClean="0">
                <a:solidFill>
                  <a:srgbClr val="ED181E"/>
                </a:solidFill>
                <a:latin typeface="Times" pitchFamily="-109" charset="0"/>
              </a:rPr>
              <a:t>red</a:t>
            </a:r>
            <a:r>
              <a:rPr lang="en-GB" sz="2000" dirty="0" smtClean="0">
                <a:latin typeface="Times" pitchFamily="-109" charset="0"/>
              </a:rPr>
              <a:t>,</a:t>
            </a:r>
            <a:r>
              <a:rPr lang="en-GB" sz="2000" dirty="0" smtClean="0">
                <a:solidFill>
                  <a:srgbClr val="ED181E"/>
                </a:solidFill>
                <a:latin typeface="Times" pitchFamily="-109" charset="0"/>
              </a:rPr>
              <a:t> </a:t>
            </a:r>
            <a:r>
              <a:rPr lang="en-GB" sz="2000" dirty="0" smtClean="0">
                <a:solidFill>
                  <a:schemeClr val="accent6">
                    <a:lumMod val="75000"/>
                  </a:schemeClr>
                </a:solidFill>
                <a:latin typeface="Times" pitchFamily="-109" charset="0"/>
              </a:rPr>
              <a:t>blue</a:t>
            </a:r>
            <a:r>
              <a:rPr lang="en-GB" sz="2000" dirty="0" smtClean="0">
                <a:latin typeface="Times" pitchFamily="-109" charset="0"/>
              </a:rPr>
              <a:t>,</a:t>
            </a:r>
            <a:r>
              <a:rPr lang="en-GB" sz="2000" dirty="0" smtClean="0">
                <a:solidFill>
                  <a:srgbClr val="ED181E"/>
                </a:solidFill>
                <a:latin typeface="Times" pitchFamily="-109" charset="0"/>
              </a:rPr>
              <a:t> </a:t>
            </a:r>
            <a:r>
              <a:rPr lang="en-GB" sz="2000" dirty="0" smtClean="0">
                <a:solidFill>
                  <a:srgbClr val="008000"/>
                </a:solidFill>
                <a:latin typeface="Times" pitchFamily="-109" charset="0"/>
              </a:rPr>
              <a:t>green</a:t>
            </a:r>
            <a:r>
              <a:rPr lang="en-GB" sz="2000" dirty="0" smtClean="0">
                <a:latin typeface="Times" pitchFamily="-109" charset="0"/>
              </a:rPr>
              <a:t>)”.</a:t>
            </a:r>
          </a:p>
          <a:p>
            <a:pPr algn="just">
              <a:buClr>
                <a:srgbClr val="990000"/>
              </a:buClr>
            </a:pPr>
            <a:r>
              <a:rPr lang="en-GB" sz="1800" b="1" dirty="0" smtClean="0">
                <a:latin typeface="Times" pitchFamily="-109" charset="0"/>
              </a:rPr>
              <a:t>      </a:t>
            </a:r>
          </a:p>
          <a:p>
            <a:pPr algn="just">
              <a:buClr>
                <a:srgbClr val="990000"/>
              </a:buClr>
            </a:pPr>
            <a:r>
              <a:rPr lang="en-GB" sz="1800" b="1" dirty="0" smtClean="0">
                <a:latin typeface="Times" pitchFamily="-109" charset="0"/>
              </a:rPr>
              <a:t>     </a:t>
            </a:r>
            <a:r>
              <a:rPr lang="en-GB" sz="1800" b="1" dirty="0" err="1" smtClean="0">
                <a:latin typeface="Times" pitchFamily="-109" charset="0"/>
              </a:rPr>
              <a:t>q</a:t>
            </a:r>
            <a:r>
              <a:rPr lang="en-GB" sz="1800" b="1" dirty="0" err="1" smtClean="0">
                <a:solidFill>
                  <a:srgbClr val="ED181E"/>
                </a:solidFill>
                <a:latin typeface="Times" pitchFamily="-109" charset="0"/>
              </a:rPr>
              <a:t>(r</a:t>
            </a:r>
            <a:r>
              <a:rPr lang="en-GB" sz="1800" b="1" dirty="0">
                <a:solidFill>
                  <a:srgbClr val="ED181E"/>
                </a:solidFill>
                <a:latin typeface="Times" pitchFamily="-109" charset="0"/>
              </a:rPr>
              <a:t>)</a:t>
            </a:r>
            <a:r>
              <a:rPr lang="en-GB" sz="1800" b="1" dirty="0">
                <a:solidFill>
                  <a:srgbClr val="5DA31E"/>
                </a:solidFill>
                <a:latin typeface="Times" pitchFamily="-109" charset="0"/>
              </a:rPr>
              <a:t> </a:t>
            </a:r>
            <a:r>
              <a:rPr lang="en-GB" sz="2000" b="1" dirty="0">
                <a:latin typeface="Times" pitchFamily="-109" charset="0"/>
              </a:rPr>
              <a:t>= </a:t>
            </a:r>
            <a:r>
              <a:rPr lang="en-GB" sz="4400" dirty="0">
                <a:latin typeface="Times" pitchFamily="-109" charset="0"/>
              </a:rPr>
              <a:t>    </a:t>
            </a:r>
            <a:r>
              <a:rPr lang="en-GB" sz="1800" b="1" dirty="0">
                <a:solidFill>
                  <a:srgbClr val="5DA31E"/>
                </a:solidFill>
                <a:latin typeface="Times" pitchFamily="-109" charset="0"/>
              </a:rPr>
              <a:t> 	</a:t>
            </a:r>
            <a:r>
              <a:rPr lang="en-GB" sz="1800" b="1" dirty="0" smtClean="0">
                <a:solidFill>
                  <a:srgbClr val="5DA31E"/>
                </a:solidFill>
                <a:latin typeface="Times" pitchFamily="-109" charset="0"/>
              </a:rPr>
              <a:t>	      </a:t>
            </a:r>
            <a:r>
              <a:rPr lang="en-GB" sz="1800" b="1" dirty="0" err="1" smtClean="0">
                <a:latin typeface="Times" pitchFamily="-109" charset="0"/>
              </a:rPr>
              <a:t>q</a:t>
            </a:r>
            <a:r>
              <a:rPr lang="en-GB" sz="1800" b="1" dirty="0" err="1" smtClean="0">
                <a:solidFill>
                  <a:schemeClr val="accent2"/>
                </a:solidFill>
                <a:latin typeface="Times" pitchFamily="-109" charset="0"/>
              </a:rPr>
              <a:t>(</a:t>
            </a:r>
            <a:r>
              <a:rPr lang="en-GB" sz="1800" b="1" dirty="0" err="1">
                <a:solidFill>
                  <a:schemeClr val="accent2"/>
                </a:solidFill>
                <a:latin typeface="Times" pitchFamily="-109" charset="0"/>
              </a:rPr>
              <a:t>b</a:t>
            </a:r>
            <a:r>
              <a:rPr lang="en-GB" sz="1800" b="1" dirty="0">
                <a:solidFill>
                  <a:schemeClr val="accent2"/>
                </a:solidFill>
                <a:latin typeface="Times" pitchFamily="-109" charset="0"/>
              </a:rPr>
              <a:t>)</a:t>
            </a:r>
            <a:r>
              <a:rPr lang="en-GB" sz="1800" b="1" dirty="0">
                <a:solidFill>
                  <a:srgbClr val="5DA31E"/>
                </a:solidFill>
                <a:latin typeface="Times" pitchFamily="-109" charset="0"/>
              </a:rPr>
              <a:t> </a:t>
            </a:r>
            <a:r>
              <a:rPr lang="en-GB" sz="2000" b="1" dirty="0">
                <a:latin typeface="Times" pitchFamily="-109" charset="0"/>
              </a:rPr>
              <a:t>= </a:t>
            </a:r>
            <a:r>
              <a:rPr lang="en-GB" sz="4400" dirty="0">
                <a:latin typeface="Times" pitchFamily="-109" charset="0"/>
              </a:rPr>
              <a:t>    </a:t>
            </a:r>
            <a:r>
              <a:rPr lang="en-GB" sz="1800" b="1" dirty="0">
                <a:solidFill>
                  <a:srgbClr val="5DA31E"/>
                </a:solidFill>
                <a:latin typeface="Times" pitchFamily="-109" charset="0"/>
              </a:rPr>
              <a:t> 		</a:t>
            </a:r>
            <a:r>
              <a:rPr lang="en-GB" sz="1800" b="1" dirty="0" smtClean="0">
                <a:solidFill>
                  <a:srgbClr val="5DA31E"/>
                </a:solidFill>
                <a:latin typeface="Times" pitchFamily="-109" charset="0"/>
              </a:rPr>
              <a:t>      </a:t>
            </a:r>
            <a:r>
              <a:rPr lang="en-GB" sz="1800" b="1" dirty="0" err="1" smtClean="0">
                <a:latin typeface="Times" pitchFamily="-109" charset="0"/>
              </a:rPr>
              <a:t>q</a:t>
            </a:r>
            <a:r>
              <a:rPr lang="en-GB" sz="1800" b="1" dirty="0" err="1" smtClean="0">
                <a:solidFill>
                  <a:srgbClr val="5DA31E"/>
                </a:solidFill>
                <a:latin typeface="Times" pitchFamily="-109" charset="0"/>
              </a:rPr>
              <a:t>(</a:t>
            </a:r>
            <a:r>
              <a:rPr lang="en-GB" sz="1800" b="1" dirty="0" err="1">
                <a:solidFill>
                  <a:srgbClr val="5DA31E"/>
                </a:solidFill>
                <a:latin typeface="Times" pitchFamily="-109" charset="0"/>
              </a:rPr>
              <a:t>g</a:t>
            </a:r>
            <a:r>
              <a:rPr lang="en-GB" sz="1800" b="1" dirty="0">
                <a:solidFill>
                  <a:srgbClr val="5DA31E"/>
                </a:solidFill>
                <a:latin typeface="Times" pitchFamily="-109" charset="0"/>
              </a:rPr>
              <a:t>) </a:t>
            </a:r>
            <a:r>
              <a:rPr lang="en-GB" sz="2000" b="1" dirty="0">
                <a:latin typeface="Times" pitchFamily="-109" charset="0"/>
              </a:rPr>
              <a:t>= </a:t>
            </a:r>
            <a:r>
              <a:rPr lang="en-GB" sz="4400" dirty="0">
                <a:latin typeface="Times" pitchFamily="-109" charset="0"/>
              </a:rPr>
              <a:t>  </a:t>
            </a:r>
            <a:endParaRPr lang="en-GB" sz="2000" dirty="0" smtClean="0">
              <a:latin typeface="Times" pitchFamily="-109" charset="0"/>
            </a:endParaRPr>
          </a:p>
          <a:p>
            <a:pPr algn="just">
              <a:buClr>
                <a:srgbClr val="990000"/>
              </a:buClr>
            </a:pPr>
            <a:endParaRPr lang="en-GB" sz="2000" b="1" dirty="0" smtClean="0">
              <a:latin typeface="Times" pitchFamily="-109" charset="0"/>
            </a:endParaRPr>
          </a:p>
          <a:p>
            <a:pPr algn="just">
              <a:buClr>
                <a:srgbClr val="990000"/>
              </a:buClr>
            </a:pPr>
            <a:endParaRPr lang="en-GB" sz="1800" b="1" dirty="0" smtClean="0">
              <a:solidFill>
                <a:srgbClr val="5DA31E"/>
              </a:solidFill>
              <a:latin typeface="Times" pitchFamily="-109" charset="0"/>
            </a:endParaRPr>
          </a:p>
          <a:p>
            <a:pPr algn="just">
              <a:buClr>
                <a:srgbClr val="990000"/>
              </a:buClr>
            </a:pPr>
            <a:endParaRPr lang="en-GB" sz="2000" b="1" dirty="0">
              <a:latin typeface="Times" pitchFamily="-109" charset="0"/>
            </a:endParaRPr>
          </a:p>
          <a:p>
            <a:pPr algn="just">
              <a:buClr>
                <a:srgbClr val="990000"/>
              </a:buClr>
            </a:pPr>
            <a:endParaRPr lang="en-GB" sz="2000" b="1" dirty="0">
              <a:latin typeface="Times" pitchFamily="-109" charset="0"/>
            </a:endParaRPr>
          </a:p>
          <a:p>
            <a:pPr algn="just">
              <a:buClr>
                <a:srgbClr val="990000"/>
              </a:buClr>
            </a:pPr>
            <a:endParaRPr lang="en-GB" sz="2000" b="1" dirty="0">
              <a:latin typeface="Times" pitchFamily="-109" charset="0"/>
            </a:endParaRPr>
          </a:p>
          <a:p>
            <a:pPr algn="just">
              <a:buClr>
                <a:srgbClr val="990000"/>
              </a:buClr>
            </a:pPr>
            <a:endParaRPr lang="en-GB" sz="2000" b="1" dirty="0" smtClean="0">
              <a:latin typeface="Times" pitchFamily="-109" charset="0"/>
            </a:endParaRPr>
          </a:p>
          <a:p>
            <a:pPr algn="just">
              <a:buClr>
                <a:srgbClr val="990000"/>
              </a:buClr>
            </a:pPr>
            <a:endParaRPr lang="en-GB" sz="2000" b="1" dirty="0">
              <a:latin typeface="Times" pitchFamily="-109" charset="0"/>
            </a:endParaRPr>
          </a:p>
        </p:txBody>
      </p:sp>
      <p:graphicFrame>
        <p:nvGraphicFramePr>
          <p:cNvPr id="88183" name="Object 119"/>
          <p:cNvGraphicFramePr>
            <a:graphicFrameLocks noChangeAspect="1"/>
          </p:cNvGraphicFramePr>
          <p:nvPr/>
        </p:nvGraphicFramePr>
        <p:xfrm>
          <a:off x="1758950" y="1957259"/>
          <a:ext cx="319088" cy="976313"/>
        </p:xfrm>
        <a:graphic>
          <a:graphicData uri="http://schemas.openxmlformats.org/presentationml/2006/ole">
            <p:oleObj spid="_x0000_s374789" name="Equation" r:id="rId4" imgW="215900" imgH="660400" progId="Equation.3">
              <p:embed/>
            </p:oleObj>
          </a:graphicData>
        </a:graphic>
      </p:graphicFrame>
      <p:graphicFrame>
        <p:nvGraphicFramePr>
          <p:cNvPr id="88184" name="Object 120"/>
          <p:cNvGraphicFramePr>
            <a:graphicFrameLocks noChangeAspect="1"/>
          </p:cNvGraphicFramePr>
          <p:nvPr/>
        </p:nvGraphicFramePr>
        <p:xfrm>
          <a:off x="4629150" y="1957259"/>
          <a:ext cx="314325" cy="960438"/>
        </p:xfrm>
        <a:graphic>
          <a:graphicData uri="http://schemas.openxmlformats.org/presentationml/2006/ole">
            <p:oleObj spid="_x0000_s374790" name="Equation" r:id="rId5" imgW="215900" imgH="660400" progId="Equation.3">
              <p:embed/>
            </p:oleObj>
          </a:graphicData>
        </a:graphic>
      </p:graphicFrame>
      <p:graphicFrame>
        <p:nvGraphicFramePr>
          <p:cNvPr id="88185" name="Object 121"/>
          <p:cNvGraphicFramePr>
            <a:graphicFrameLocks noChangeAspect="1"/>
          </p:cNvGraphicFramePr>
          <p:nvPr/>
        </p:nvGraphicFramePr>
        <p:xfrm>
          <a:off x="7346950" y="1957259"/>
          <a:ext cx="311150" cy="954088"/>
        </p:xfrm>
        <a:graphic>
          <a:graphicData uri="http://schemas.openxmlformats.org/presentationml/2006/ole">
            <p:oleObj spid="_x0000_s374791" name="Equation" r:id="rId6" imgW="215900" imgH="660400" progId="Equation.3">
              <p:embed/>
            </p:oleObj>
          </a:graphicData>
        </a:graphic>
      </p:graphicFrame>
      <p:sp>
        <p:nvSpPr>
          <p:cNvPr id="30" name="Slide Number Placeholder 29"/>
          <p:cNvSpPr>
            <a:spLocks noGrp="1"/>
          </p:cNvSpPr>
          <p:nvPr>
            <p:ph type="sldNum" sz="quarter" idx="12"/>
          </p:nvPr>
        </p:nvSpPr>
        <p:spPr/>
        <p:txBody>
          <a:bodyPr/>
          <a:lstStyle/>
          <a:p>
            <a:fld id="{3C488B3C-A177-424A-82BD-65A18B8394C2}" type="slidenum">
              <a:rPr lang="en-US" smtClean="0"/>
              <a:pPr/>
              <a:t>26</a:t>
            </a:fld>
            <a:endParaRPr lang="en-US"/>
          </a:p>
        </p:txBody>
      </p:sp>
      <p:sp>
        <p:nvSpPr>
          <p:cNvPr id="31" name="Rectangle 30"/>
          <p:cNvSpPr/>
          <p:nvPr/>
        </p:nvSpPr>
        <p:spPr>
          <a:xfrm>
            <a:off x="849865" y="3236496"/>
            <a:ext cx="7674580" cy="3621504"/>
          </a:xfrm>
          <a:prstGeom prst="rect">
            <a:avLst/>
          </a:prstGeom>
        </p:spPr>
        <p:txBody>
          <a:bodyPr wrap="none">
            <a:spAutoFit/>
          </a:bodyPr>
          <a:lstStyle/>
          <a:p>
            <a:r>
              <a:rPr lang="en-GB" sz="2000" dirty="0" smtClean="0">
                <a:latin typeface="Times" charset="0"/>
              </a:rPr>
              <a:t>Example </a:t>
            </a:r>
            <a:r>
              <a:rPr lang="en-GB" sz="2000" dirty="0" smtClean="0"/>
              <a:t>D</a:t>
            </a:r>
            <a:r>
              <a:rPr lang="en-GB" sz="2000" baseline="30000" dirty="0" smtClean="0">
                <a:latin typeface="Times" charset="0"/>
              </a:rPr>
              <a:t>++</a:t>
            </a:r>
            <a:r>
              <a:rPr lang="en-GB" sz="2000" dirty="0" smtClean="0">
                <a:latin typeface="Times" charset="0"/>
              </a:rPr>
              <a:t> = | </a:t>
            </a:r>
            <a:r>
              <a:rPr lang="en-GB" sz="2000" dirty="0" err="1" smtClean="0">
                <a:latin typeface="Times" charset="0"/>
              </a:rPr>
              <a:t>u</a:t>
            </a:r>
            <a:r>
              <a:rPr lang="en-GB" sz="2000" dirty="0" err="1" smtClean="0"/>
              <a:t></a:t>
            </a:r>
            <a:r>
              <a:rPr lang="en-GB" sz="2000" dirty="0" smtClean="0"/>
              <a:t> </a:t>
            </a:r>
            <a:r>
              <a:rPr lang="en-GB" sz="2000" dirty="0" err="1" smtClean="0">
                <a:latin typeface="Times" charset="0"/>
              </a:rPr>
              <a:t>u</a:t>
            </a:r>
            <a:r>
              <a:rPr lang="en-GB" sz="2000" dirty="0" err="1" smtClean="0"/>
              <a:t></a:t>
            </a:r>
            <a:r>
              <a:rPr lang="en-GB" sz="2000" dirty="0" smtClean="0"/>
              <a:t> </a:t>
            </a:r>
            <a:r>
              <a:rPr lang="en-GB" sz="2000" dirty="0" err="1" smtClean="0">
                <a:latin typeface="Times" charset="0"/>
              </a:rPr>
              <a:t>u</a:t>
            </a:r>
            <a:r>
              <a:rPr lang="en-GB" sz="2000" dirty="0" err="1" smtClean="0"/>
              <a:t></a:t>
            </a:r>
            <a:r>
              <a:rPr lang="en-GB" sz="2000" dirty="0" err="1" smtClean="0">
                <a:latin typeface="Times" charset="0"/>
              </a:rPr>
              <a:t></a:t>
            </a:r>
            <a:r>
              <a:rPr lang="en-GB" sz="2000" dirty="0" smtClean="0">
                <a:latin typeface="Times" charset="0"/>
              </a:rPr>
              <a:t>      J</a:t>
            </a:r>
            <a:r>
              <a:rPr lang="en-GB" sz="2000" baseline="30000" dirty="0" smtClean="0">
                <a:latin typeface="Times" charset="0"/>
              </a:rPr>
              <a:t>P</a:t>
            </a:r>
            <a:r>
              <a:rPr lang="en-GB" sz="2000" dirty="0" smtClean="0">
                <a:latin typeface="Times" charset="0"/>
              </a:rPr>
              <a:t> = 3/2</a:t>
            </a:r>
            <a:r>
              <a:rPr lang="en-GB" sz="2000" baseline="30000" dirty="0" smtClean="0">
                <a:latin typeface="Times" charset="0"/>
              </a:rPr>
              <a:t>+</a:t>
            </a:r>
          </a:p>
          <a:p>
            <a:endParaRPr lang="en-GB" sz="2000" baseline="30000" dirty="0" smtClean="0">
              <a:latin typeface="Times" charset="0"/>
            </a:endParaRPr>
          </a:p>
          <a:p>
            <a:r>
              <a:rPr lang="en-GB" sz="2000" dirty="0" smtClean="0">
                <a:latin typeface="Times" charset="0"/>
              </a:rPr>
              <a:t>Angular momentum J</a:t>
            </a:r>
          </a:p>
          <a:p>
            <a:r>
              <a:rPr lang="en-GB" sz="2000" dirty="0" smtClean="0">
                <a:latin typeface="Times" charset="0"/>
              </a:rPr>
              <a:t>Parity P: symmetry under spatial (mirror) transformations</a:t>
            </a:r>
          </a:p>
          <a:p>
            <a:endParaRPr lang="en-GB" sz="2000" dirty="0" smtClean="0">
              <a:latin typeface="Times" charset="0"/>
            </a:endParaRPr>
          </a:p>
          <a:p>
            <a:r>
              <a:rPr lang="en-GB" sz="2000" dirty="0" smtClean="0">
                <a:latin typeface="Times" charset="0"/>
              </a:rPr>
              <a:t>The wave function of the </a:t>
            </a:r>
            <a:r>
              <a:rPr lang="en-GB" sz="2000" dirty="0" smtClean="0"/>
              <a:t>D</a:t>
            </a:r>
            <a:r>
              <a:rPr lang="en-GB" sz="2000" baseline="30000" dirty="0" smtClean="0">
                <a:latin typeface="Times" charset="0"/>
              </a:rPr>
              <a:t>++</a:t>
            </a:r>
            <a:r>
              <a:rPr lang="en-GB" sz="2000" dirty="0" smtClean="0">
                <a:latin typeface="Times" charset="0"/>
              </a:rPr>
              <a:t> is totally symmetric without </a:t>
            </a:r>
            <a:r>
              <a:rPr lang="en-GB" sz="2000" dirty="0" err="1" smtClean="0">
                <a:latin typeface="Times" charset="0"/>
              </a:rPr>
              <a:t>color</a:t>
            </a:r>
            <a:r>
              <a:rPr lang="en-GB" sz="2000" dirty="0" smtClean="0">
                <a:latin typeface="Times" charset="0"/>
              </a:rPr>
              <a:t>:</a:t>
            </a:r>
            <a:endParaRPr lang="en-US" sz="2000" dirty="0" smtClean="0"/>
          </a:p>
          <a:p>
            <a:r>
              <a:rPr lang="en-GB" b="1" dirty="0" err="1" smtClean="0">
                <a:solidFill>
                  <a:srgbClr val="66FF66"/>
                </a:solidFill>
              </a:rPr>
              <a:t></a:t>
            </a:r>
            <a:r>
              <a:rPr lang="en-GB" b="1" baseline="-25000" dirty="0" err="1" smtClean="0">
                <a:solidFill>
                  <a:srgbClr val="66FF66"/>
                </a:solidFill>
                <a:latin typeface="Times" charset="0"/>
              </a:rPr>
              <a:t>qqq</a:t>
            </a:r>
            <a:r>
              <a:rPr lang="en-GB" b="1" baseline="-25000" dirty="0" smtClean="0">
                <a:solidFill>
                  <a:srgbClr val="66FF66"/>
                </a:solidFill>
                <a:latin typeface="Times" charset="0"/>
              </a:rPr>
              <a:t> </a:t>
            </a:r>
            <a:r>
              <a:rPr lang="en-GB" b="1" dirty="0" smtClean="0">
                <a:solidFill>
                  <a:srgbClr val="66FF66"/>
                </a:solidFill>
                <a:latin typeface="Times" charset="0"/>
              </a:rPr>
              <a:t>=</a:t>
            </a:r>
            <a:r>
              <a:rPr lang="en-GB" b="1" baseline="30000" dirty="0" smtClean="0">
                <a:solidFill>
                  <a:srgbClr val="66FF66"/>
                </a:solidFill>
                <a:latin typeface="Times" charset="0"/>
              </a:rPr>
              <a:t> </a:t>
            </a:r>
            <a:r>
              <a:rPr lang="en-GB" b="1" dirty="0" err="1" smtClean="0">
                <a:solidFill>
                  <a:srgbClr val="66FF66"/>
                </a:solidFill>
              </a:rPr>
              <a:t></a:t>
            </a:r>
            <a:r>
              <a:rPr lang="en-GB" b="1" baseline="-25000" dirty="0" err="1" smtClean="0">
                <a:solidFill>
                  <a:srgbClr val="66FF66"/>
                </a:solidFill>
                <a:latin typeface="Times" charset="0"/>
              </a:rPr>
              <a:t>space</a:t>
            </a:r>
            <a:r>
              <a:rPr lang="en-GB" b="1" baseline="-25000" dirty="0" smtClean="0">
                <a:solidFill>
                  <a:srgbClr val="66FF66"/>
                </a:solidFill>
                <a:latin typeface="Times" charset="0"/>
              </a:rPr>
              <a:t> </a:t>
            </a:r>
            <a:r>
              <a:rPr lang="en-GB" b="1" dirty="0" err="1" smtClean="0">
                <a:solidFill>
                  <a:srgbClr val="66FF66"/>
                </a:solidFill>
              </a:rPr>
              <a:t></a:t>
            </a:r>
            <a:r>
              <a:rPr lang="en-GB" b="1" baseline="-25000" dirty="0" err="1" smtClean="0">
                <a:solidFill>
                  <a:srgbClr val="66FF66"/>
                </a:solidFill>
                <a:latin typeface="Times" charset="0"/>
              </a:rPr>
              <a:t>spin</a:t>
            </a:r>
            <a:r>
              <a:rPr lang="en-GB" b="1" baseline="-25000" dirty="0" smtClean="0">
                <a:solidFill>
                  <a:srgbClr val="66FF66"/>
                </a:solidFill>
                <a:latin typeface="Times" charset="0"/>
              </a:rPr>
              <a:t> </a:t>
            </a:r>
            <a:r>
              <a:rPr lang="en-GB" b="1" dirty="0" err="1" smtClean="0">
                <a:solidFill>
                  <a:srgbClr val="66FF66"/>
                </a:solidFill>
              </a:rPr>
              <a:t></a:t>
            </a:r>
            <a:r>
              <a:rPr lang="en-GB" b="1" baseline="-25000" dirty="0" err="1" smtClean="0">
                <a:solidFill>
                  <a:srgbClr val="66FF66"/>
                </a:solidFill>
                <a:latin typeface="Times" charset="0"/>
              </a:rPr>
              <a:t>flavor</a:t>
            </a:r>
            <a:endParaRPr lang="en-GB" b="1" baseline="-25000" dirty="0" smtClean="0">
              <a:solidFill>
                <a:srgbClr val="66FF66"/>
              </a:solidFill>
              <a:latin typeface="Times" charset="0"/>
            </a:endParaRPr>
          </a:p>
          <a:p>
            <a:endParaRPr lang="en-GB" b="1" baseline="-25000" dirty="0" smtClean="0">
              <a:solidFill>
                <a:srgbClr val="66FF66"/>
              </a:solidFill>
              <a:latin typeface="Times" charset="0"/>
            </a:endParaRPr>
          </a:p>
          <a:p>
            <a:r>
              <a:rPr lang="en-GB" sz="2000" dirty="0" smtClean="0">
                <a:latin typeface="Times" charset="0"/>
              </a:rPr>
              <a:t>Restore asymmetry by introducing </a:t>
            </a:r>
            <a:r>
              <a:rPr lang="en-GB" sz="2000" b="1" dirty="0" err="1" smtClean="0"/>
              <a:t></a:t>
            </a:r>
            <a:r>
              <a:rPr lang="en-GB" sz="2000" b="1" baseline="-25000" dirty="0" err="1" smtClean="0">
                <a:latin typeface="Times" charset="0"/>
              </a:rPr>
              <a:t>color</a:t>
            </a:r>
            <a:r>
              <a:rPr lang="en-GB" sz="2000" dirty="0" smtClean="0">
                <a:latin typeface="Times" charset="0"/>
              </a:rPr>
              <a:t>, which is totally </a:t>
            </a:r>
            <a:r>
              <a:rPr lang="en-GB" sz="2000" dirty="0" err="1" smtClean="0">
                <a:latin typeface="Times" charset="0"/>
              </a:rPr>
              <a:t>antisymmetric</a:t>
            </a:r>
            <a:r>
              <a:rPr lang="en-GB" sz="2000" dirty="0" smtClean="0">
                <a:latin typeface="Times" charset="0"/>
              </a:rPr>
              <a:t>:</a:t>
            </a:r>
            <a:endParaRPr lang="en-GB" sz="2000" b="1" dirty="0" smtClean="0">
              <a:solidFill>
                <a:srgbClr val="66FF66"/>
              </a:solidFill>
              <a:latin typeface="Times" charset="0"/>
            </a:endParaRPr>
          </a:p>
          <a:p>
            <a:r>
              <a:rPr lang="en-GB" b="1" dirty="0" err="1" smtClean="0"/>
              <a:t></a:t>
            </a:r>
            <a:r>
              <a:rPr lang="en-GB" b="1" baseline="-25000" dirty="0" err="1" smtClean="0">
                <a:latin typeface="Times" charset="0"/>
              </a:rPr>
              <a:t>qqq</a:t>
            </a:r>
            <a:r>
              <a:rPr lang="en-GB" b="1" baseline="-25000" dirty="0" smtClean="0">
                <a:latin typeface="Times" charset="0"/>
              </a:rPr>
              <a:t> </a:t>
            </a:r>
            <a:r>
              <a:rPr lang="en-GB" b="1" dirty="0" smtClean="0">
                <a:latin typeface="Times" charset="0"/>
              </a:rPr>
              <a:t>=</a:t>
            </a:r>
            <a:r>
              <a:rPr lang="en-GB" b="1" baseline="30000" dirty="0" smtClean="0">
                <a:latin typeface="Times" charset="0"/>
              </a:rPr>
              <a:t> </a:t>
            </a:r>
            <a:r>
              <a:rPr lang="en-GB" b="1" dirty="0" err="1" smtClean="0"/>
              <a:t></a:t>
            </a:r>
            <a:r>
              <a:rPr lang="en-GB" b="1" baseline="-25000" dirty="0" err="1" smtClean="0">
                <a:latin typeface="Times" charset="0"/>
              </a:rPr>
              <a:t>space</a:t>
            </a:r>
            <a:r>
              <a:rPr lang="en-GB" b="1" baseline="-25000" dirty="0" smtClean="0">
                <a:latin typeface="Times" charset="0"/>
              </a:rPr>
              <a:t> </a:t>
            </a:r>
            <a:r>
              <a:rPr lang="en-GB" b="1" dirty="0" err="1" smtClean="0"/>
              <a:t></a:t>
            </a:r>
            <a:r>
              <a:rPr lang="en-GB" b="1" baseline="-25000" dirty="0" err="1" smtClean="0">
                <a:latin typeface="Times" charset="0"/>
              </a:rPr>
              <a:t>spin</a:t>
            </a:r>
            <a:r>
              <a:rPr lang="en-GB" b="1" baseline="-25000" dirty="0" smtClean="0">
                <a:latin typeface="Times" charset="0"/>
              </a:rPr>
              <a:t> </a:t>
            </a:r>
            <a:r>
              <a:rPr lang="en-GB" b="1" dirty="0" err="1" smtClean="0"/>
              <a:t></a:t>
            </a:r>
            <a:r>
              <a:rPr lang="en-GB" b="1" baseline="-25000" dirty="0" err="1" smtClean="0">
                <a:latin typeface="Times" charset="0"/>
              </a:rPr>
              <a:t>flavor</a:t>
            </a:r>
            <a:r>
              <a:rPr lang="en-GB" b="1" baseline="-25000" dirty="0" smtClean="0">
                <a:latin typeface="Times" charset="0"/>
              </a:rPr>
              <a:t> </a:t>
            </a:r>
            <a:r>
              <a:rPr lang="en-GB" b="1" dirty="0" err="1" smtClean="0">
                <a:solidFill>
                  <a:srgbClr val="F63F1B"/>
                </a:solidFill>
              </a:rPr>
              <a:t></a:t>
            </a:r>
            <a:r>
              <a:rPr lang="en-GB" b="1" baseline="-25000" dirty="0" err="1" smtClean="0">
                <a:solidFill>
                  <a:srgbClr val="F63F1B"/>
                </a:solidFill>
                <a:latin typeface="Times" charset="0"/>
              </a:rPr>
              <a:t>color</a:t>
            </a:r>
            <a:r>
              <a:rPr lang="en-GB" b="1" baseline="-25000" dirty="0" smtClean="0">
                <a:latin typeface="Times" charset="0"/>
              </a:rPr>
              <a:t>                  		</a:t>
            </a:r>
            <a:r>
              <a:rPr lang="en-GB" b="1" baseline="-25000" dirty="0" smtClean="0">
                <a:solidFill>
                  <a:srgbClr val="66FF66"/>
                </a:solidFill>
                <a:latin typeface="Times" charset="0"/>
              </a:rPr>
              <a:t> </a:t>
            </a:r>
            <a:endParaRPr lang="en-GB" b="1" dirty="0" smtClean="0">
              <a:latin typeface="Times" charset="0"/>
            </a:endParaRPr>
          </a:p>
          <a:p>
            <a:r>
              <a:rPr lang="en-GB" sz="3200" dirty="0" smtClean="0">
                <a:latin typeface="Times" charset="0"/>
              </a:rPr>
              <a:t>   </a:t>
            </a:r>
            <a:endParaRPr lang="en-US" dirty="0"/>
          </a:p>
        </p:txBody>
      </p:sp>
      <p:pic>
        <p:nvPicPr>
          <p:cNvPr id="35" name="Picture 34"/>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6775450" y="4087684"/>
            <a:ext cx="2928366" cy="400050"/>
          </a:xfrm>
          <a:prstGeom prst="rect">
            <a:avLst/>
          </a:prstGeom>
        </p:spPr>
      </p:pic>
      <p:sp>
        <p:nvSpPr>
          <p:cNvPr id="40" name="Rectangle 39"/>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Introduction of </a:t>
            </a:r>
            <a:r>
              <a:rPr lang="en-GB" sz="3200" b="1" i="1" dirty="0" err="1" smtClean="0">
                <a:solidFill>
                  <a:schemeClr val="bg1"/>
                </a:solidFill>
                <a:effectLst>
                  <a:outerShdw blurRad="38100" dist="38100" dir="2700000" algn="tl">
                    <a:srgbClr val="000000"/>
                  </a:outerShdw>
                </a:effectLst>
                <a:latin typeface="Helvetica" pitchFamily="-109" charset="0"/>
              </a:rPr>
              <a:t>Color</a:t>
            </a:r>
            <a:endParaRPr lang="en-GB" sz="3200" b="1" i="1" dirty="0" smtClean="0">
              <a:solidFill>
                <a:schemeClr val="bg1"/>
              </a:solidFill>
              <a:effectLst>
                <a:outerShdw blurRad="38100" dist="38100" dir="2700000" algn="tl">
                  <a:srgbClr val="000000"/>
                </a:outerShdw>
              </a:effectLst>
              <a:latin typeface="Helvetica" pitchFamily="-109"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72" name="Rectangle 8"/>
          <p:cNvSpPr>
            <a:spLocks noChangeArrowheads="1"/>
          </p:cNvSpPr>
          <p:nvPr/>
        </p:nvSpPr>
        <p:spPr bwMode="auto">
          <a:xfrm>
            <a:off x="744538" y="903288"/>
            <a:ext cx="8539162" cy="5632311"/>
          </a:xfrm>
          <a:prstGeom prst="rect">
            <a:avLst/>
          </a:prstGeom>
          <a:noFill/>
          <a:ln w="9525">
            <a:noFill/>
            <a:miter lim="800000"/>
            <a:headEnd/>
            <a:tailEnd/>
          </a:ln>
          <a:effectLst/>
        </p:spPr>
        <p:txBody>
          <a:bodyPr wrap="square">
            <a:prstTxWarp prst="textNoShape">
              <a:avLst/>
            </a:prstTxWarp>
            <a:spAutoFit/>
          </a:bodyPr>
          <a:lstStyle/>
          <a:p>
            <a:pPr algn="just">
              <a:buClr>
                <a:srgbClr val="990000"/>
              </a:buClr>
            </a:pPr>
            <a:r>
              <a:rPr lang="en-GB" sz="2000" dirty="0" smtClean="0">
                <a:latin typeface="Times" pitchFamily="-109" charset="0"/>
              </a:rPr>
              <a:t>For baryons and mesons (quarks </a:t>
            </a:r>
            <a:r>
              <a:rPr lang="en-GB" sz="2000" i="1" dirty="0" err="1" smtClean="0">
                <a:latin typeface="Times" pitchFamily="-109" charset="0"/>
              </a:rPr>
              <a:t>q</a:t>
            </a:r>
            <a:r>
              <a:rPr lang="en-GB" sz="2000" i="1" baseline="-25000" dirty="0" err="1" smtClean="0">
                <a:latin typeface="Symbol"/>
              </a:rPr>
              <a:t>a</a:t>
            </a:r>
            <a:r>
              <a:rPr lang="en-GB" sz="2000" i="1" dirty="0" smtClean="0">
                <a:latin typeface="Times" pitchFamily="-109" charset="0"/>
              </a:rPr>
              <a:t>, </a:t>
            </a:r>
            <a:r>
              <a:rPr lang="en-GB" sz="2000" i="1" dirty="0" smtClean="0">
                <a:latin typeface="Symbol"/>
              </a:rPr>
              <a:t>a</a:t>
            </a:r>
            <a:r>
              <a:rPr lang="en-GB" sz="2000" i="1" dirty="0" smtClean="0">
                <a:latin typeface="Times" pitchFamily="-109" charset="0"/>
              </a:rPr>
              <a:t> = 1,2,3</a:t>
            </a:r>
            <a:r>
              <a:rPr lang="en-GB" sz="2000" dirty="0" smtClean="0">
                <a:latin typeface="Times" pitchFamily="-109" charset="0"/>
              </a:rPr>
              <a:t> for red, green, blue) the </a:t>
            </a:r>
            <a:r>
              <a:rPr lang="en-GB" sz="2000" dirty="0" err="1" smtClean="0">
                <a:latin typeface="Times" pitchFamily="-109" charset="0"/>
              </a:rPr>
              <a:t>color</a:t>
            </a:r>
            <a:r>
              <a:rPr lang="en-GB" sz="2000" dirty="0" smtClean="0">
                <a:latin typeface="Times" pitchFamily="-109" charset="0"/>
              </a:rPr>
              <a:t> term can be expressed as:</a:t>
            </a: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r>
              <a:rPr lang="en-GB" sz="2000" dirty="0" smtClean="0">
                <a:latin typeface="Times" pitchFamily="-109" charset="0"/>
              </a:rPr>
              <a:t> </a:t>
            </a:r>
            <a:endParaRPr lang="en-GB" sz="2000" i="1" dirty="0" smtClean="0">
              <a:latin typeface="Symbol"/>
            </a:endParaRPr>
          </a:p>
          <a:p>
            <a:pPr algn="just">
              <a:buClr>
                <a:srgbClr val="990000"/>
              </a:buClr>
            </a:pPr>
            <a:r>
              <a:rPr lang="en-GB" sz="2000" i="1" dirty="0" err="1" smtClean="0">
                <a:latin typeface="Symbol"/>
              </a:rPr>
              <a:t>e</a:t>
            </a:r>
            <a:r>
              <a:rPr lang="en-GB" sz="2000" i="1" baseline="30000" dirty="0" err="1" smtClean="0">
                <a:latin typeface="Symbol"/>
              </a:rPr>
              <a:t>abg</a:t>
            </a:r>
            <a:r>
              <a:rPr lang="en-GB" sz="2000" dirty="0" smtClean="0">
                <a:latin typeface="Times" pitchFamily="-109" charset="0"/>
              </a:rPr>
              <a:t> (Levi-</a:t>
            </a:r>
            <a:r>
              <a:rPr lang="en-GB" sz="2000" dirty="0" err="1" smtClean="0">
                <a:latin typeface="Times" pitchFamily="-109" charset="0"/>
              </a:rPr>
              <a:t>Civita</a:t>
            </a:r>
            <a:r>
              <a:rPr lang="en-GB" sz="2000" dirty="0" smtClean="0">
                <a:latin typeface="Times" pitchFamily="-109" charset="0"/>
              </a:rPr>
              <a:t> symbol) is +1 for even permutations of </a:t>
            </a:r>
            <a:r>
              <a:rPr lang="en-GB" sz="2000" i="1" dirty="0" err="1" smtClean="0">
                <a:latin typeface="Symbol"/>
              </a:rPr>
              <a:t>a,b,g</a:t>
            </a:r>
            <a:r>
              <a:rPr lang="en-GB" sz="2000" i="1" dirty="0" smtClean="0">
                <a:latin typeface="Symbol"/>
              </a:rPr>
              <a:t> (1,2,3; 2,3,1; 3,1,2), </a:t>
            </a:r>
            <a:r>
              <a:rPr lang="en-GB" sz="2000" dirty="0" smtClean="0">
                <a:latin typeface="Times"/>
              </a:rPr>
              <a:t>-1</a:t>
            </a:r>
            <a:r>
              <a:rPr lang="en-GB" sz="2000" i="1" dirty="0" smtClean="0">
                <a:latin typeface="Symbol"/>
              </a:rPr>
              <a:t> </a:t>
            </a:r>
            <a:r>
              <a:rPr lang="en-GB" sz="2000" dirty="0" smtClean="0">
                <a:latin typeface="Times" pitchFamily="-109" charset="0"/>
              </a:rPr>
              <a:t>for odd permutations </a:t>
            </a:r>
            <a:r>
              <a:rPr lang="en-GB" sz="2000" i="1" dirty="0" smtClean="0">
                <a:latin typeface="Symbol"/>
              </a:rPr>
              <a:t>(1,3,2; 3,2,1; 2,1,3) , </a:t>
            </a:r>
            <a:r>
              <a:rPr lang="en-GB" sz="2000" dirty="0" smtClean="0">
                <a:latin typeface="Times"/>
              </a:rPr>
              <a:t>and 0 for </a:t>
            </a:r>
            <a:r>
              <a:rPr lang="en-GB" sz="2000" i="1" dirty="0" smtClean="0">
                <a:latin typeface="Symbol"/>
              </a:rPr>
              <a:t>a=</a:t>
            </a:r>
            <a:r>
              <a:rPr lang="en-GB" sz="2000" i="1" dirty="0" err="1" smtClean="0">
                <a:latin typeface="Symbol"/>
              </a:rPr>
              <a:t>b</a:t>
            </a:r>
            <a:r>
              <a:rPr lang="en-GB" sz="2000" i="1" dirty="0" smtClean="0">
                <a:latin typeface="Symbol"/>
              </a:rPr>
              <a:t> </a:t>
            </a:r>
            <a:r>
              <a:rPr lang="en-GB" sz="2000" dirty="0" smtClean="0">
                <a:latin typeface="Times" pitchFamily="-109" charset="0"/>
              </a:rPr>
              <a:t>or </a:t>
            </a:r>
            <a:r>
              <a:rPr lang="en-GB" sz="2000" i="1" dirty="0" err="1" smtClean="0">
                <a:latin typeface="Symbol"/>
              </a:rPr>
              <a:t>b</a:t>
            </a:r>
            <a:r>
              <a:rPr lang="en-GB" sz="2000" i="1" dirty="0" smtClean="0">
                <a:latin typeface="Symbol"/>
              </a:rPr>
              <a:t>=</a:t>
            </a:r>
            <a:r>
              <a:rPr lang="en-GB" sz="2000" i="1" dirty="0" err="1" smtClean="0">
                <a:latin typeface="Symbol"/>
              </a:rPr>
              <a:t>g</a:t>
            </a:r>
            <a:r>
              <a:rPr lang="en-GB" sz="2000" i="1" dirty="0" smtClean="0">
                <a:latin typeface="Symbol"/>
              </a:rPr>
              <a:t> </a:t>
            </a:r>
            <a:r>
              <a:rPr lang="en-GB" sz="2000" dirty="0" smtClean="0">
                <a:latin typeface="Times" pitchFamily="-109" charset="0"/>
              </a:rPr>
              <a:t>or </a:t>
            </a:r>
            <a:r>
              <a:rPr lang="en-GB" sz="2000" i="1" dirty="0" err="1" smtClean="0">
                <a:latin typeface="Symbol"/>
              </a:rPr>
              <a:t>g</a:t>
            </a:r>
            <a:r>
              <a:rPr lang="en-GB" sz="2000" i="1" dirty="0" smtClean="0">
                <a:latin typeface="Symbol"/>
              </a:rPr>
              <a:t>=a.</a:t>
            </a:r>
          </a:p>
          <a:p>
            <a:pPr algn="just">
              <a:buClr>
                <a:srgbClr val="990000"/>
              </a:buClr>
            </a:pPr>
            <a:endParaRPr lang="en-GB" sz="2000" i="1" dirty="0" smtClean="0">
              <a:latin typeface="Symbol"/>
            </a:endParaRPr>
          </a:p>
          <a:p>
            <a:pPr algn="just">
              <a:buClr>
                <a:srgbClr val="990000"/>
              </a:buClr>
            </a:pPr>
            <a:r>
              <a:rPr lang="en-GB" sz="2000" i="1" dirty="0" smtClean="0">
                <a:latin typeface="Symbol"/>
              </a:rPr>
              <a:t>d</a:t>
            </a:r>
            <a:r>
              <a:rPr lang="en-GB" sz="2000" i="1" baseline="30000" dirty="0" smtClean="0">
                <a:latin typeface="Symbol"/>
              </a:rPr>
              <a:t>ab</a:t>
            </a:r>
            <a:r>
              <a:rPr lang="en-GB" sz="2000" dirty="0" smtClean="0">
                <a:latin typeface="Times" pitchFamily="-109" charset="0"/>
              </a:rPr>
              <a:t> (</a:t>
            </a:r>
            <a:r>
              <a:rPr lang="en-GB" sz="2000" dirty="0" err="1" smtClean="0">
                <a:latin typeface="Times" pitchFamily="-109" charset="0"/>
              </a:rPr>
              <a:t>Kronecker</a:t>
            </a:r>
            <a:r>
              <a:rPr lang="en-GB" sz="2000" dirty="0" smtClean="0">
                <a:latin typeface="Times" pitchFamily="-109" charset="0"/>
              </a:rPr>
              <a:t> delta) is 1 for </a:t>
            </a:r>
            <a:r>
              <a:rPr lang="en-GB" sz="2000" i="1" dirty="0" smtClean="0">
                <a:latin typeface="Symbol"/>
              </a:rPr>
              <a:t>a=</a:t>
            </a:r>
            <a:r>
              <a:rPr lang="en-GB" sz="2000" i="1" dirty="0" err="1" smtClean="0">
                <a:latin typeface="Symbol"/>
              </a:rPr>
              <a:t>b</a:t>
            </a:r>
            <a:r>
              <a:rPr lang="en-GB" sz="2000" i="1" dirty="0" smtClean="0">
                <a:latin typeface="Symbol"/>
              </a:rPr>
              <a:t>, </a:t>
            </a:r>
            <a:r>
              <a:rPr lang="en-GB" sz="2000" dirty="0" smtClean="0">
                <a:latin typeface="Times" pitchFamily="-109" charset="0"/>
              </a:rPr>
              <a:t>and 0 </a:t>
            </a:r>
            <a:r>
              <a:rPr lang="en-GB" sz="2000" dirty="0" smtClean="0">
                <a:latin typeface="Times"/>
              </a:rPr>
              <a:t>for </a:t>
            </a:r>
            <a:r>
              <a:rPr lang="en-GB" sz="2000" i="1" dirty="0" err="1" smtClean="0">
                <a:latin typeface="Symbol"/>
              </a:rPr>
              <a:t>a≠b</a:t>
            </a:r>
            <a:r>
              <a:rPr lang="en-GB" sz="2000" i="1" dirty="0" smtClean="0">
                <a:latin typeface="Symbol"/>
              </a:rPr>
              <a:t>.</a:t>
            </a:r>
          </a:p>
          <a:p>
            <a:pPr algn="just">
              <a:buClr>
                <a:srgbClr val="990000"/>
              </a:buClr>
            </a:pPr>
            <a:endParaRPr lang="en-GB" sz="2000" i="1" dirty="0" smtClean="0">
              <a:latin typeface="Symbol"/>
            </a:endParaRPr>
          </a:p>
          <a:p>
            <a:pPr algn="just">
              <a:buClr>
                <a:srgbClr val="990000"/>
              </a:buClr>
            </a:pPr>
            <a:r>
              <a:rPr lang="en-GB" sz="2000" dirty="0" smtClean="0">
                <a:latin typeface="+mn-lt"/>
              </a:rPr>
              <a:t>Summation over equal indices is implied.</a:t>
            </a:r>
          </a:p>
          <a:p>
            <a:pPr algn="just">
              <a:buClr>
                <a:srgbClr val="990000"/>
              </a:buClr>
            </a:pPr>
            <a:endParaRPr lang="en-GB" sz="2000" dirty="0" smtClean="0">
              <a:latin typeface="+mn-lt"/>
            </a:endParaRPr>
          </a:p>
          <a:p>
            <a:pPr algn="just">
              <a:buClr>
                <a:srgbClr val="990000"/>
              </a:buClr>
            </a:pPr>
            <a:r>
              <a:rPr lang="en-GB" sz="2000" b="1" i="1" smtClean="0">
                <a:latin typeface="+mn-lt"/>
              </a:rPr>
              <a:t>Baryons </a:t>
            </a:r>
            <a:r>
              <a:rPr lang="en-GB" sz="2000" b="1" i="1" dirty="0" smtClean="0">
                <a:latin typeface="+mn-lt"/>
              </a:rPr>
              <a:t>and mesons appear only in </a:t>
            </a:r>
            <a:r>
              <a:rPr lang="en-GB" sz="2000" b="1" i="1" dirty="0" err="1" smtClean="0">
                <a:latin typeface="+mn-lt"/>
              </a:rPr>
              <a:t>color</a:t>
            </a:r>
            <a:r>
              <a:rPr lang="en-GB" sz="2000" b="1" i="1" dirty="0" smtClean="0">
                <a:latin typeface="+mn-lt"/>
              </a:rPr>
              <a:t>-singlet combinations.</a:t>
            </a:r>
          </a:p>
          <a:p>
            <a:pPr algn="just">
              <a:buClr>
                <a:srgbClr val="990000"/>
              </a:buClr>
            </a:pPr>
            <a:endParaRPr lang="en-GB" sz="2000" b="1" dirty="0" smtClean="0">
              <a:latin typeface="+mn-lt"/>
            </a:endParaRPr>
          </a:p>
          <a:p>
            <a:pPr algn="just">
              <a:buClr>
                <a:srgbClr val="990000"/>
              </a:buClr>
            </a:pPr>
            <a:r>
              <a:rPr lang="en-GB" sz="2000" dirty="0" smtClean="0">
                <a:latin typeface="+mn-lt"/>
              </a:rPr>
              <a:t>We observe no free particles with non-zero </a:t>
            </a:r>
            <a:r>
              <a:rPr lang="en-GB" sz="2000" dirty="0" err="1" smtClean="0">
                <a:latin typeface="+mn-lt"/>
              </a:rPr>
              <a:t>color</a:t>
            </a:r>
            <a:r>
              <a:rPr lang="en-GB" sz="2000" dirty="0" smtClean="0">
                <a:latin typeface="+mn-lt"/>
              </a:rPr>
              <a:t>. </a:t>
            </a:r>
          </a:p>
          <a:p>
            <a:pPr algn="just">
              <a:buClr>
                <a:srgbClr val="990000"/>
              </a:buClr>
            </a:pPr>
            <a:r>
              <a:rPr lang="en-GB" sz="2000" dirty="0" smtClean="0">
                <a:solidFill>
                  <a:srgbClr val="FF0000"/>
                </a:solidFill>
                <a:latin typeface="+mn-lt"/>
              </a:rPr>
              <a:t>Free quarks can therefore not be observed, they are </a:t>
            </a:r>
            <a:r>
              <a:rPr lang="en-GB" sz="2000" i="1" dirty="0" smtClean="0">
                <a:solidFill>
                  <a:srgbClr val="FF0000"/>
                </a:solidFill>
                <a:latin typeface="+mn-lt"/>
              </a:rPr>
              <a:t>confined</a:t>
            </a:r>
            <a:r>
              <a:rPr lang="en-GB" sz="2000" dirty="0" smtClean="0">
                <a:solidFill>
                  <a:srgbClr val="FF0000"/>
                </a:solidFill>
                <a:latin typeface="+mn-lt"/>
              </a:rPr>
              <a:t> inside the hadrons, just like the gluons.</a:t>
            </a:r>
            <a:endParaRPr lang="en-GB" sz="2000" b="1" dirty="0">
              <a:latin typeface="Times" pitchFamily="-109" charset="0"/>
            </a:endParaRPr>
          </a:p>
        </p:txBody>
      </p:sp>
      <p:sp>
        <p:nvSpPr>
          <p:cNvPr id="30" name="Slide Number Placeholder 29"/>
          <p:cNvSpPr>
            <a:spLocks noGrp="1"/>
          </p:cNvSpPr>
          <p:nvPr>
            <p:ph type="sldNum" sz="quarter" idx="12"/>
          </p:nvPr>
        </p:nvSpPr>
        <p:spPr/>
        <p:txBody>
          <a:bodyPr/>
          <a:lstStyle/>
          <a:p>
            <a:fld id="{3C488B3C-A177-424A-82BD-65A18B8394C2}" type="slidenum">
              <a:rPr lang="en-US" smtClean="0"/>
              <a:pPr/>
              <a:t>27</a:t>
            </a:fld>
            <a:endParaRPr lang="en-US"/>
          </a:p>
        </p:txBody>
      </p:sp>
      <p:pic>
        <p:nvPicPr>
          <p:cNvPr id="10" name="Picture 9"/>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343150" y="1752600"/>
            <a:ext cx="5543550" cy="647700"/>
          </a:xfrm>
          <a:prstGeom prst="rect">
            <a:avLst/>
          </a:prstGeom>
          <a:solidFill>
            <a:schemeClr val="accent5">
              <a:lumMod val="60000"/>
              <a:lumOff val="40000"/>
            </a:schemeClr>
          </a:solidFill>
        </p:spPr>
      </p:pic>
      <p:sp>
        <p:nvSpPr>
          <p:cNvPr id="11" name="Rectangle 10"/>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err="1" smtClean="0">
                <a:solidFill>
                  <a:schemeClr val="bg1"/>
                </a:solidFill>
                <a:effectLst>
                  <a:outerShdw blurRad="38100" dist="38100" dir="2700000" algn="tl">
                    <a:srgbClr val="000000"/>
                  </a:outerShdw>
                </a:effectLst>
                <a:latin typeface="Helvetica" pitchFamily="-109" charset="0"/>
              </a:rPr>
              <a:t>Color</a:t>
            </a:r>
            <a:r>
              <a:rPr lang="en-GB" sz="3200" b="1" i="1" dirty="0" smtClean="0">
                <a:solidFill>
                  <a:schemeClr val="bg1"/>
                </a:solidFill>
                <a:effectLst>
                  <a:outerShdw blurRad="38100" dist="38100" dir="2700000" algn="tl">
                    <a:srgbClr val="000000"/>
                  </a:outerShdw>
                </a:effectLst>
                <a:latin typeface="Helvetica" pitchFamily="-109" charset="0"/>
              </a:rPr>
              <a:t> and Confinement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72" name="Rectangle 8"/>
          <p:cNvSpPr>
            <a:spLocks noChangeArrowheads="1"/>
          </p:cNvSpPr>
          <p:nvPr/>
        </p:nvSpPr>
        <p:spPr bwMode="auto">
          <a:xfrm>
            <a:off x="1366838" y="1487488"/>
            <a:ext cx="8539162" cy="2554545"/>
          </a:xfrm>
          <a:prstGeom prst="rect">
            <a:avLst/>
          </a:prstGeom>
          <a:noFill/>
          <a:ln w="9525">
            <a:noFill/>
            <a:miter lim="800000"/>
            <a:headEnd/>
            <a:tailEnd/>
          </a:ln>
          <a:effectLst/>
        </p:spPr>
        <p:txBody>
          <a:bodyPr wrap="square">
            <a:prstTxWarp prst="textNoShape">
              <a:avLst/>
            </a:prstTxWarp>
            <a:spAutoFit/>
          </a:bodyPr>
          <a:lstStyle/>
          <a:p>
            <a:pPr algn="just">
              <a:buClr>
                <a:srgbClr val="990000"/>
              </a:buClr>
            </a:pPr>
            <a:r>
              <a:rPr lang="en-GB" sz="2000" dirty="0" smtClean="0">
                <a:latin typeface="Times" pitchFamily="-109" charset="0"/>
              </a:rPr>
              <a:t>Gluons can have mixed </a:t>
            </a:r>
            <a:r>
              <a:rPr lang="en-GB" sz="2000" dirty="0" err="1" smtClean="0">
                <a:latin typeface="Times" pitchFamily="-109" charset="0"/>
              </a:rPr>
              <a:t>colors</a:t>
            </a:r>
            <a:r>
              <a:rPr lang="en-GB" sz="2000" dirty="0" smtClean="0">
                <a:latin typeface="Times" pitchFamily="-109" charset="0"/>
              </a:rPr>
              <a:t>:</a:t>
            </a:r>
          </a:p>
          <a:p>
            <a:pPr algn="just">
              <a:buClr>
                <a:srgbClr val="990000"/>
              </a:buClr>
            </a:pPr>
            <a:endParaRPr lang="en-GB" sz="2000" b="1"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r>
              <a:rPr lang="en-GB" sz="2000" dirty="0" smtClean="0">
                <a:latin typeface="Times" pitchFamily="-109" charset="0"/>
              </a:rPr>
              <a:t>The red quark turns into a blue quark, emitting a red-</a:t>
            </a:r>
            <a:r>
              <a:rPr lang="en-GB" sz="2000" dirty="0" err="1" smtClean="0">
                <a:latin typeface="Times" pitchFamily="-109" charset="0"/>
              </a:rPr>
              <a:t>antiblue</a:t>
            </a:r>
            <a:r>
              <a:rPr lang="en-GB" sz="2000" dirty="0" smtClean="0">
                <a:latin typeface="Times" pitchFamily="-109" charset="0"/>
              </a:rPr>
              <a:t> gluon.</a:t>
            </a:r>
          </a:p>
          <a:p>
            <a:pPr algn="just">
              <a:buClr>
                <a:srgbClr val="990000"/>
              </a:buClr>
            </a:pPr>
            <a:endParaRPr lang="en-GB" sz="2000" b="1" dirty="0" smtClean="0">
              <a:latin typeface="Times" pitchFamily="-109" charset="0"/>
            </a:endParaRPr>
          </a:p>
          <a:p>
            <a:pPr algn="just">
              <a:buClr>
                <a:srgbClr val="990000"/>
              </a:buClr>
            </a:pPr>
            <a:r>
              <a:rPr lang="en-GB" sz="2000" dirty="0" smtClean="0">
                <a:latin typeface="Times" pitchFamily="-109" charset="0"/>
              </a:rPr>
              <a:t>Are there 9 gluons? :</a:t>
            </a:r>
          </a:p>
          <a:p>
            <a:pPr algn="just">
              <a:buClr>
                <a:srgbClr val="990000"/>
              </a:buClr>
            </a:pPr>
            <a:r>
              <a:rPr lang="en-GB" sz="2000" dirty="0" smtClean="0">
                <a:latin typeface="Times" pitchFamily="-109" charset="0"/>
              </a:rPr>
              <a:t>In terms of </a:t>
            </a:r>
            <a:r>
              <a:rPr lang="en-GB" sz="2000" dirty="0" err="1" smtClean="0">
                <a:latin typeface="Times" pitchFamily="-109" charset="0"/>
              </a:rPr>
              <a:t>color</a:t>
            </a:r>
            <a:r>
              <a:rPr lang="en-GB" sz="2000" dirty="0" smtClean="0">
                <a:latin typeface="Times" pitchFamily="-109" charset="0"/>
              </a:rPr>
              <a:t> SU(3)</a:t>
            </a:r>
            <a:r>
              <a:rPr lang="en-GB" sz="2000" baseline="-25000" dirty="0" smtClean="0">
                <a:latin typeface="Times" pitchFamily="-109" charset="0"/>
              </a:rPr>
              <a:t>C</a:t>
            </a:r>
            <a:r>
              <a:rPr lang="en-GB" sz="2000" dirty="0" smtClean="0">
                <a:latin typeface="Times" pitchFamily="-109" charset="0"/>
              </a:rPr>
              <a:t> symmetry, these 9 states constitute a </a:t>
            </a:r>
            <a:r>
              <a:rPr lang="en-GB" sz="2000" dirty="0" err="1" smtClean="0">
                <a:latin typeface="Times" pitchFamily="-109" charset="0"/>
              </a:rPr>
              <a:t>color</a:t>
            </a:r>
            <a:endParaRPr lang="en-GB" sz="2000" dirty="0" smtClean="0">
              <a:latin typeface="Times" pitchFamily="-109" charset="0"/>
            </a:endParaRPr>
          </a:p>
          <a:p>
            <a:pPr algn="just">
              <a:buClr>
                <a:srgbClr val="990000"/>
              </a:buClr>
            </a:pPr>
            <a:r>
              <a:rPr lang="en-GB" sz="2000" dirty="0" smtClean="0">
                <a:latin typeface="Times" pitchFamily="-109" charset="0"/>
              </a:rPr>
              <a:t>octet (|1&gt; … |8&gt;) and a singlet  (|9&gt;):</a:t>
            </a:r>
            <a:endParaRPr lang="en-GB" sz="2000" b="1" dirty="0">
              <a:latin typeface="Times" pitchFamily="-109" charset="0"/>
            </a:endParaRPr>
          </a:p>
        </p:txBody>
      </p:sp>
      <p:sp>
        <p:nvSpPr>
          <p:cNvPr id="30" name="Slide Number Placeholder 29"/>
          <p:cNvSpPr>
            <a:spLocks noGrp="1"/>
          </p:cNvSpPr>
          <p:nvPr>
            <p:ph type="sldNum" sz="quarter" idx="12"/>
          </p:nvPr>
        </p:nvSpPr>
        <p:spPr/>
        <p:txBody>
          <a:bodyPr/>
          <a:lstStyle/>
          <a:p>
            <a:fld id="{3C488B3C-A177-424A-82BD-65A18B8394C2}" type="slidenum">
              <a:rPr lang="en-US" smtClean="0"/>
              <a:pPr/>
              <a:t>28</a:t>
            </a:fld>
            <a:endParaRPr lang="en-US"/>
          </a:p>
        </p:txBody>
      </p:sp>
      <p:sp>
        <p:nvSpPr>
          <p:cNvPr id="11" name="Rectangle 10"/>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Gluons</a:t>
            </a:r>
          </a:p>
        </p:txBody>
      </p:sp>
      <p:grpSp>
        <p:nvGrpSpPr>
          <p:cNvPr id="37" name="Group 36"/>
          <p:cNvGrpSpPr/>
          <p:nvPr/>
        </p:nvGrpSpPr>
        <p:grpSpPr>
          <a:xfrm>
            <a:off x="4830763" y="1090613"/>
            <a:ext cx="2074862" cy="1362075"/>
            <a:chOff x="4830763" y="1090613"/>
            <a:chExt cx="2074862" cy="1362075"/>
          </a:xfrm>
        </p:grpSpPr>
        <p:grpSp>
          <p:nvGrpSpPr>
            <p:cNvPr id="36" name="Group 35"/>
            <p:cNvGrpSpPr/>
            <p:nvPr/>
          </p:nvGrpSpPr>
          <p:grpSpPr>
            <a:xfrm>
              <a:off x="4830763" y="1090613"/>
              <a:ext cx="2074862" cy="1362075"/>
              <a:chOff x="4830763" y="1090613"/>
              <a:chExt cx="2074862" cy="1362075"/>
            </a:xfrm>
          </p:grpSpPr>
          <p:sp>
            <p:nvSpPr>
              <p:cNvPr id="7" name="Rectangle 57"/>
              <p:cNvSpPr>
                <a:spLocks noChangeArrowheads="1"/>
              </p:cNvSpPr>
              <p:nvPr/>
            </p:nvSpPr>
            <p:spPr bwMode="auto">
              <a:xfrm>
                <a:off x="4830763" y="1090613"/>
                <a:ext cx="311150" cy="366712"/>
              </a:xfrm>
              <a:prstGeom prst="rect">
                <a:avLst/>
              </a:prstGeom>
              <a:noFill/>
              <a:ln w="9525">
                <a:noFill/>
                <a:miter lim="800000"/>
                <a:headEnd/>
                <a:tailEnd/>
              </a:ln>
              <a:effectLst/>
            </p:spPr>
            <p:txBody>
              <a:bodyPr wrap="none">
                <a:prstTxWarp prst="textNoShape">
                  <a:avLst/>
                </a:prstTxWarp>
                <a:spAutoFit/>
              </a:bodyPr>
              <a:lstStyle/>
              <a:p>
                <a:r>
                  <a:rPr lang="en-GB" sz="1800" b="1">
                    <a:solidFill>
                      <a:srgbClr val="184B81"/>
                    </a:solidFill>
                    <a:latin typeface="Times" pitchFamily="-109" charset="0"/>
                  </a:rPr>
                  <a:t>b</a:t>
                </a:r>
              </a:p>
            </p:txBody>
          </p:sp>
          <p:sp>
            <p:nvSpPr>
              <p:cNvPr id="8" name="Rectangle 58"/>
              <p:cNvSpPr>
                <a:spLocks noChangeArrowheads="1"/>
              </p:cNvSpPr>
              <p:nvPr/>
            </p:nvSpPr>
            <p:spPr bwMode="auto">
              <a:xfrm>
                <a:off x="4857750" y="1992313"/>
                <a:ext cx="285750" cy="366712"/>
              </a:xfrm>
              <a:prstGeom prst="rect">
                <a:avLst/>
              </a:prstGeom>
              <a:noFill/>
              <a:ln w="9525">
                <a:noFill/>
                <a:miter lim="800000"/>
                <a:headEnd/>
                <a:tailEnd/>
              </a:ln>
              <a:effectLst/>
            </p:spPr>
            <p:txBody>
              <a:bodyPr wrap="none">
                <a:prstTxWarp prst="textNoShape">
                  <a:avLst/>
                </a:prstTxWarp>
                <a:spAutoFit/>
              </a:bodyPr>
              <a:lstStyle/>
              <a:p>
                <a:r>
                  <a:rPr lang="en-GB" sz="1800" b="1" dirty="0" err="1">
                    <a:solidFill>
                      <a:srgbClr val="ED181E"/>
                    </a:solidFill>
                    <a:latin typeface="Times" pitchFamily="-109" charset="0"/>
                  </a:rPr>
                  <a:t>r</a:t>
                </a:r>
                <a:endParaRPr lang="en-GB" sz="1800" b="1" dirty="0">
                  <a:solidFill>
                    <a:srgbClr val="ED181E"/>
                  </a:solidFill>
                  <a:latin typeface="Times" pitchFamily="-109" charset="0"/>
                </a:endParaRPr>
              </a:p>
            </p:txBody>
          </p:sp>
          <p:sp>
            <p:nvSpPr>
              <p:cNvPr id="9" name="Line 36"/>
              <p:cNvSpPr>
                <a:spLocks noChangeShapeType="1"/>
              </p:cNvSpPr>
              <p:nvPr/>
            </p:nvSpPr>
            <p:spPr bwMode="auto">
              <a:xfrm flipH="1" flipV="1">
                <a:off x="5119688" y="1308100"/>
                <a:ext cx="425450" cy="393700"/>
              </a:xfrm>
              <a:prstGeom prst="line">
                <a:avLst/>
              </a:prstGeom>
              <a:noFill/>
              <a:ln w="28575">
                <a:solidFill>
                  <a:srgbClr val="000080"/>
                </a:solidFill>
                <a:round/>
                <a:headEnd/>
                <a:tailEnd type="triangle" w="med" len="med"/>
              </a:ln>
              <a:effectLst/>
            </p:spPr>
            <p:txBody>
              <a:bodyPr wrap="none" anchor="ctr">
                <a:prstTxWarp prst="textNoShape">
                  <a:avLst/>
                </a:prstTxWarp>
              </a:bodyPr>
              <a:lstStyle/>
              <a:p>
                <a:endParaRPr lang="en-US"/>
              </a:p>
            </p:txBody>
          </p:sp>
          <p:sp>
            <p:nvSpPr>
              <p:cNvPr id="12" name="Line 37"/>
              <p:cNvSpPr>
                <a:spLocks noChangeShapeType="1"/>
              </p:cNvSpPr>
              <p:nvPr/>
            </p:nvSpPr>
            <p:spPr bwMode="auto">
              <a:xfrm flipH="1">
                <a:off x="5105400" y="1714500"/>
                <a:ext cx="427038" cy="393700"/>
              </a:xfrm>
              <a:prstGeom prst="line">
                <a:avLst/>
              </a:prstGeom>
              <a:noFill/>
              <a:ln w="28575">
                <a:solidFill>
                  <a:srgbClr val="FF0000"/>
                </a:solidFill>
                <a:round/>
                <a:headEnd type="triangle"/>
                <a:tailEnd type="none" w="med" len="med"/>
              </a:ln>
              <a:effectLst/>
            </p:spPr>
            <p:txBody>
              <a:bodyPr wrap="none" anchor="ctr">
                <a:prstTxWarp prst="textNoShape">
                  <a:avLst/>
                </a:prstTxWarp>
              </a:bodyPr>
              <a:lstStyle/>
              <a:p>
                <a:endParaRPr lang="en-US"/>
              </a:p>
            </p:txBody>
          </p:sp>
          <p:grpSp>
            <p:nvGrpSpPr>
              <p:cNvPr id="35" name="Group 34"/>
              <p:cNvGrpSpPr/>
              <p:nvPr/>
            </p:nvGrpSpPr>
            <p:grpSpPr>
              <a:xfrm>
                <a:off x="5573713" y="1562100"/>
                <a:ext cx="601662" cy="169863"/>
                <a:chOff x="5573713" y="1562100"/>
                <a:chExt cx="601662" cy="169863"/>
              </a:xfrm>
            </p:grpSpPr>
            <p:grpSp>
              <p:nvGrpSpPr>
                <p:cNvPr id="19" name="Group 48"/>
                <p:cNvGrpSpPr>
                  <a:grpSpLocks/>
                </p:cNvGrpSpPr>
                <p:nvPr/>
              </p:nvGrpSpPr>
              <p:grpSpPr bwMode="auto">
                <a:xfrm>
                  <a:off x="5573713" y="1562100"/>
                  <a:ext cx="300831" cy="164201"/>
                  <a:chOff x="2888" y="3584"/>
                  <a:chExt cx="392" cy="232"/>
                </a:xfrm>
              </p:grpSpPr>
              <p:sp>
                <p:nvSpPr>
                  <p:cNvPr id="23" name="Freeform 44"/>
                  <p:cNvSpPr>
                    <a:spLocks/>
                  </p:cNvSpPr>
                  <p:nvPr/>
                </p:nvSpPr>
                <p:spPr bwMode="auto">
                  <a:xfrm>
                    <a:off x="2888" y="3584"/>
                    <a:ext cx="192" cy="232"/>
                  </a:xfrm>
                  <a:custGeom>
                    <a:avLst/>
                    <a:gdLst/>
                    <a:ahLst/>
                    <a:cxnLst>
                      <a:cxn ang="0">
                        <a:pos x="0" y="232"/>
                      </a:cxn>
                      <a:cxn ang="0">
                        <a:pos x="88" y="200"/>
                      </a:cxn>
                      <a:cxn ang="0">
                        <a:pos x="128" y="136"/>
                      </a:cxn>
                      <a:cxn ang="0">
                        <a:pos x="144" y="88"/>
                      </a:cxn>
                      <a:cxn ang="0">
                        <a:pos x="80" y="0"/>
                      </a:cxn>
                      <a:cxn ang="0">
                        <a:pos x="32" y="16"/>
                      </a:cxn>
                      <a:cxn ang="0">
                        <a:pos x="16" y="64"/>
                      </a:cxn>
                      <a:cxn ang="0">
                        <a:pos x="112" y="200"/>
                      </a:cxn>
                      <a:cxn ang="0">
                        <a:pos x="160" y="224"/>
                      </a:cxn>
                      <a:cxn ang="0">
                        <a:pos x="192" y="232"/>
                      </a:cxn>
                    </a:cxnLst>
                    <a:rect l="0" t="0" r="r" b="b"/>
                    <a:pathLst>
                      <a:path w="192" h="232">
                        <a:moveTo>
                          <a:pt x="0" y="232"/>
                        </a:moveTo>
                        <a:cubicBezTo>
                          <a:pt x="36" y="224"/>
                          <a:pt x="57" y="220"/>
                          <a:pt x="88" y="200"/>
                        </a:cubicBezTo>
                        <a:cubicBezTo>
                          <a:pt x="98" y="183"/>
                          <a:pt x="121" y="151"/>
                          <a:pt x="128" y="136"/>
                        </a:cubicBezTo>
                        <a:cubicBezTo>
                          <a:pt x="134" y="120"/>
                          <a:pt x="144" y="88"/>
                          <a:pt x="144" y="88"/>
                        </a:cubicBezTo>
                        <a:cubicBezTo>
                          <a:pt x="129" y="44"/>
                          <a:pt x="128" y="16"/>
                          <a:pt x="80" y="0"/>
                        </a:cubicBezTo>
                        <a:cubicBezTo>
                          <a:pt x="64" y="5"/>
                          <a:pt x="37" y="0"/>
                          <a:pt x="32" y="16"/>
                        </a:cubicBezTo>
                        <a:cubicBezTo>
                          <a:pt x="26" y="32"/>
                          <a:pt x="16" y="64"/>
                          <a:pt x="16" y="64"/>
                        </a:cubicBezTo>
                        <a:cubicBezTo>
                          <a:pt x="29" y="131"/>
                          <a:pt x="51" y="162"/>
                          <a:pt x="112" y="200"/>
                        </a:cubicBezTo>
                        <a:cubicBezTo>
                          <a:pt x="127" y="209"/>
                          <a:pt x="143" y="216"/>
                          <a:pt x="160" y="224"/>
                        </a:cubicBezTo>
                        <a:cubicBezTo>
                          <a:pt x="170" y="228"/>
                          <a:pt x="192" y="232"/>
                          <a:pt x="192" y="232"/>
                        </a:cubicBezTo>
                      </a:path>
                    </a:pathLst>
                  </a:custGeom>
                  <a:noFill/>
                  <a:ln w="28575" cmpd="sng">
                    <a:solidFill>
                      <a:srgbClr val="800080"/>
                    </a:solidFill>
                    <a:round/>
                    <a:headEnd/>
                    <a:tailEnd/>
                  </a:ln>
                  <a:effectLst/>
                </p:spPr>
                <p:txBody>
                  <a:bodyPr wrap="none" anchor="ctr">
                    <a:prstTxWarp prst="textNoShape">
                      <a:avLst/>
                    </a:prstTxWarp>
                  </a:bodyPr>
                  <a:lstStyle/>
                  <a:p>
                    <a:endParaRPr lang="en-US"/>
                  </a:p>
                </p:txBody>
              </p:sp>
              <p:sp>
                <p:nvSpPr>
                  <p:cNvPr id="24" name="Freeform 45"/>
                  <p:cNvSpPr>
                    <a:spLocks/>
                  </p:cNvSpPr>
                  <p:nvPr/>
                </p:nvSpPr>
                <p:spPr bwMode="auto">
                  <a:xfrm>
                    <a:off x="3088" y="3584"/>
                    <a:ext cx="192" cy="232"/>
                  </a:xfrm>
                  <a:custGeom>
                    <a:avLst/>
                    <a:gdLst/>
                    <a:ahLst/>
                    <a:cxnLst>
                      <a:cxn ang="0">
                        <a:pos x="0" y="232"/>
                      </a:cxn>
                      <a:cxn ang="0">
                        <a:pos x="88" y="200"/>
                      </a:cxn>
                      <a:cxn ang="0">
                        <a:pos x="128" y="136"/>
                      </a:cxn>
                      <a:cxn ang="0">
                        <a:pos x="144" y="88"/>
                      </a:cxn>
                      <a:cxn ang="0">
                        <a:pos x="80" y="0"/>
                      </a:cxn>
                      <a:cxn ang="0">
                        <a:pos x="32" y="16"/>
                      </a:cxn>
                      <a:cxn ang="0">
                        <a:pos x="16" y="64"/>
                      </a:cxn>
                      <a:cxn ang="0">
                        <a:pos x="112" y="200"/>
                      </a:cxn>
                      <a:cxn ang="0">
                        <a:pos x="160" y="224"/>
                      </a:cxn>
                      <a:cxn ang="0">
                        <a:pos x="192" y="232"/>
                      </a:cxn>
                    </a:cxnLst>
                    <a:rect l="0" t="0" r="r" b="b"/>
                    <a:pathLst>
                      <a:path w="192" h="232">
                        <a:moveTo>
                          <a:pt x="0" y="232"/>
                        </a:moveTo>
                        <a:cubicBezTo>
                          <a:pt x="36" y="224"/>
                          <a:pt x="57" y="220"/>
                          <a:pt x="88" y="200"/>
                        </a:cubicBezTo>
                        <a:cubicBezTo>
                          <a:pt x="98" y="183"/>
                          <a:pt x="121" y="151"/>
                          <a:pt x="128" y="136"/>
                        </a:cubicBezTo>
                        <a:cubicBezTo>
                          <a:pt x="134" y="120"/>
                          <a:pt x="144" y="88"/>
                          <a:pt x="144" y="88"/>
                        </a:cubicBezTo>
                        <a:cubicBezTo>
                          <a:pt x="129" y="44"/>
                          <a:pt x="128" y="16"/>
                          <a:pt x="80" y="0"/>
                        </a:cubicBezTo>
                        <a:cubicBezTo>
                          <a:pt x="64" y="5"/>
                          <a:pt x="37" y="0"/>
                          <a:pt x="32" y="16"/>
                        </a:cubicBezTo>
                        <a:cubicBezTo>
                          <a:pt x="26" y="32"/>
                          <a:pt x="16" y="64"/>
                          <a:pt x="16" y="64"/>
                        </a:cubicBezTo>
                        <a:cubicBezTo>
                          <a:pt x="29" y="131"/>
                          <a:pt x="51" y="162"/>
                          <a:pt x="112" y="200"/>
                        </a:cubicBezTo>
                        <a:cubicBezTo>
                          <a:pt x="127" y="209"/>
                          <a:pt x="143" y="216"/>
                          <a:pt x="160" y="224"/>
                        </a:cubicBezTo>
                        <a:cubicBezTo>
                          <a:pt x="170" y="228"/>
                          <a:pt x="192" y="232"/>
                          <a:pt x="192" y="232"/>
                        </a:cubicBezTo>
                      </a:path>
                    </a:pathLst>
                  </a:custGeom>
                  <a:noFill/>
                  <a:ln w="28575" cmpd="sng">
                    <a:solidFill>
                      <a:srgbClr val="800080"/>
                    </a:solidFill>
                    <a:round/>
                    <a:headEnd/>
                    <a:tailEnd/>
                  </a:ln>
                  <a:effectLst/>
                </p:spPr>
                <p:txBody>
                  <a:bodyPr wrap="none" anchor="ctr">
                    <a:prstTxWarp prst="textNoShape">
                      <a:avLst/>
                    </a:prstTxWarp>
                  </a:bodyPr>
                  <a:lstStyle/>
                  <a:p>
                    <a:endParaRPr lang="en-US"/>
                  </a:p>
                </p:txBody>
              </p:sp>
            </p:grpSp>
            <p:grpSp>
              <p:nvGrpSpPr>
                <p:cNvPr id="31" name="Group 30"/>
                <p:cNvGrpSpPr/>
                <p:nvPr/>
              </p:nvGrpSpPr>
              <p:grpSpPr>
                <a:xfrm>
                  <a:off x="5874544" y="1567762"/>
                  <a:ext cx="300831" cy="164201"/>
                  <a:chOff x="5874544" y="1567762"/>
                  <a:chExt cx="300831" cy="164201"/>
                </a:xfrm>
              </p:grpSpPr>
              <p:sp>
                <p:nvSpPr>
                  <p:cNvPr id="21" name="Freeform 50"/>
                  <p:cNvSpPr>
                    <a:spLocks/>
                  </p:cNvSpPr>
                  <p:nvPr/>
                </p:nvSpPr>
                <p:spPr bwMode="auto">
                  <a:xfrm>
                    <a:off x="5874544" y="1567762"/>
                    <a:ext cx="147346" cy="164201"/>
                  </a:xfrm>
                  <a:custGeom>
                    <a:avLst/>
                    <a:gdLst/>
                    <a:ahLst/>
                    <a:cxnLst>
                      <a:cxn ang="0">
                        <a:pos x="0" y="232"/>
                      </a:cxn>
                      <a:cxn ang="0">
                        <a:pos x="88" y="200"/>
                      </a:cxn>
                      <a:cxn ang="0">
                        <a:pos x="128" y="136"/>
                      </a:cxn>
                      <a:cxn ang="0">
                        <a:pos x="144" y="88"/>
                      </a:cxn>
                      <a:cxn ang="0">
                        <a:pos x="80" y="0"/>
                      </a:cxn>
                      <a:cxn ang="0">
                        <a:pos x="32" y="16"/>
                      </a:cxn>
                      <a:cxn ang="0">
                        <a:pos x="16" y="64"/>
                      </a:cxn>
                      <a:cxn ang="0">
                        <a:pos x="112" y="200"/>
                      </a:cxn>
                      <a:cxn ang="0">
                        <a:pos x="160" y="224"/>
                      </a:cxn>
                      <a:cxn ang="0">
                        <a:pos x="192" y="232"/>
                      </a:cxn>
                    </a:cxnLst>
                    <a:rect l="0" t="0" r="r" b="b"/>
                    <a:pathLst>
                      <a:path w="192" h="232">
                        <a:moveTo>
                          <a:pt x="0" y="232"/>
                        </a:moveTo>
                        <a:cubicBezTo>
                          <a:pt x="36" y="224"/>
                          <a:pt x="57" y="220"/>
                          <a:pt x="88" y="200"/>
                        </a:cubicBezTo>
                        <a:cubicBezTo>
                          <a:pt x="98" y="183"/>
                          <a:pt x="121" y="151"/>
                          <a:pt x="128" y="136"/>
                        </a:cubicBezTo>
                        <a:cubicBezTo>
                          <a:pt x="134" y="120"/>
                          <a:pt x="144" y="88"/>
                          <a:pt x="144" y="88"/>
                        </a:cubicBezTo>
                        <a:cubicBezTo>
                          <a:pt x="129" y="44"/>
                          <a:pt x="128" y="16"/>
                          <a:pt x="80" y="0"/>
                        </a:cubicBezTo>
                        <a:cubicBezTo>
                          <a:pt x="64" y="5"/>
                          <a:pt x="37" y="0"/>
                          <a:pt x="32" y="16"/>
                        </a:cubicBezTo>
                        <a:cubicBezTo>
                          <a:pt x="26" y="32"/>
                          <a:pt x="16" y="64"/>
                          <a:pt x="16" y="64"/>
                        </a:cubicBezTo>
                        <a:cubicBezTo>
                          <a:pt x="29" y="131"/>
                          <a:pt x="51" y="162"/>
                          <a:pt x="112" y="200"/>
                        </a:cubicBezTo>
                        <a:cubicBezTo>
                          <a:pt x="127" y="209"/>
                          <a:pt x="143" y="216"/>
                          <a:pt x="160" y="224"/>
                        </a:cubicBezTo>
                        <a:cubicBezTo>
                          <a:pt x="170" y="228"/>
                          <a:pt x="192" y="232"/>
                          <a:pt x="192" y="232"/>
                        </a:cubicBezTo>
                      </a:path>
                    </a:pathLst>
                  </a:custGeom>
                  <a:noFill/>
                  <a:ln w="28575" cmpd="sng">
                    <a:solidFill>
                      <a:srgbClr val="800080"/>
                    </a:solidFill>
                    <a:round/>
                    <a:headEnd/>
                    <a:tailEnd/>
                  </a:ln>
                  <a:effectLst/>
                </p:spPr>
                <p:txBody>
                  <a:bodyPr wrap="none" anchor="ctr">
                    <a:prstTxWarp prst="textNoShape">
                      <a:avLst/>
                    </a:prstTxWarp>
                  </a:bodyPr>
                  <a:lstStyle/>
                  <a:p>
                    <a:endParaRPr lang="en-US"/>
                  </a:p>
                </p:txBody>
              </p:sp>
              <p:sp>
                <p:nvSpPr>
                  <p:cNvPr id="22" name="Freeform 51"/>
                  <p:cNvSpPr>
                    <a:spLocks/>
                  </p:cNvSpPr>
                  <p:nvPr/>
                </p:nvSpPr>
                <p:spPr bwMode="auto">
                  <a:xfrm>
                    <a:off x="6028029" y="1567762"/>
                    <a:ext cx="147346" cy="164201"/>
                  </a:xfrm>
                  <a:custGeom>
                    <a:avLst/>
                    <a:gdLst/>
                    <a:ahLst/>
                    <a:cxnLst>
                      <a:cxn ang="0">
                        <a:pos x="0" y="232"/>
                      </a:cxn>
                      <a:cxn ang="0">
                        <a:pos x="88" y="200"/>
                      </a:cxn>
                      <a:cxn ang="0">
                        <a:pos x="128" y="136"/>
                      </a:cxn>
                      <a:cxn ang="0">
                        <a:pos x="144" y="88"/>
                      </a:cxn>
                      <a:cxn ang="0">
                        <a:pos x="80" y="0"/>
                      </a:cxn>
                      <a:cxn ang="0">
                        <a:pos x="32" y="16"/>
                      </a:cxn>
                      <a:cxn ang="0">
                        <a:pos x="16" y="64"/>
                      </a:cxn>
                      <a:cxn ang="0">
                        <a:pos x="112" y="200"/>
                      </a:cxn>
                      <a:cxn ang="0">
                        <a:pos x="160" y="224"/>
                      </a:cxn>
                      <a:cxn ang="0">
                        <a:pos x="192" y="232"/>
                      </a:cxn>
                    </a:cxnLst>
                    <a:rect l="0" t="0" r="r" b="b"/>
                    <a:pathLst>
                      <a:path w="192" h="232">
                        <a:moveTo>
                          <a:pt x="0" y="232"/>
                        </a:moveTo>
                        <a:cubicBezTo>
                          <a:pt x="36" y="224"/>
                          <a:pt x="57" y="220"/>
                          <a:pt x="88" y="200"/>
                        </a:cubicBezTo>
                        <a:cubicBezTo>
                          <a:pt x="98" y="183"/>
                          <a:pt x="121" y="151"/>
                          <a:pt x="128" y="136"/>
                        </a:cubicBezTo>
                        <a:cubicBezTo>
                          <a:pt x="134" y="120"/>
                          <a:pt x="144" y="88"/>
                          <a:pt x="144" y="88"/>
                        </a:cubicBezTo>
                        <a:cubicBezTo>
                          <a:pt x="129" y="44"/>
                          <a:pt x="128" y="16"/>
                          <a:pt x="80" y="0"/>
                        </a:cubicBezTo>
                        <a:cubicBezTo>
                          <a:pt x="64" y="5"/>
                          <a:pt x="37" y="0"/>
                          <a:pt x="32" y="16"/>
                        </a:cubicBezTo>
                        <a:cubicBezTo>
                          <a:pt x="26" y="32"/>
                          <a:pt x="16" y="64"/>
                          <a:pt x="16" y="64"/>
                        </a:cubicBezTo>
                        <a:cubicBezTo>
                          <a:pt x="29" y="131"/>
                          <a:pt x="51" y="162"/>
                          <a:pt x="112" y="200"/>
                        </a:cubicBezTo>
                        <a:cubicBezTo>
                          <a:pt x="127" y="209"/>
                          <a:pt x="143" y="216"/>
                          <a:pt x="160" y="224"/>
                        </a:cubicBezTo>
                        <a:cubicBezTo>
                          <a:pt x="170" y="228"/>
                          <a:pt x="192" y="232"/>
                          <a:pt x="192" y="232"/>
                        </a:cubicBezTo>
                      </a:path>
                    </a:pathLst>
                  </a:custGeom>
                  <a:noFill/>
                  <a:ln w="28575" cmpd="sng">
                    <a:solidFill>
                      <a:srgbClr val="800080"/>
                    </a:solidFill>
                    <a:round/>
                    <a:headEnd/>
                    <a:tailEnd type="triangle"/>
                  </a:ln>
                  <a:effectLst/>
                </p:spPr>
                <p:txBody>
                  <a:bodyPr wrap="none" anchor="ctr">
                    <a:prstTxWarp prst="textNoShape">
                      <a:avLst/>
                    </a:prstTxWarp>
                  </a:bodyPr>
                  <a:lstStyle/>
                  <a:p>
                    <a:endParaRPr lang="en-US"/>
                  </a:p>
                </p:txBody>
              </p:sp>
            </p:grpSp>
          </p:grpSp>
          <p:sp>
            <p:nvSpPr>
              <p:cNvPr id="14" name="Rectangle 59"/>
              <p:cNvSpPr>
                <a:spLocks noChangeArrowheads="1"/>
              </p:cNvSpPr>
              <p:nvPr/>
            </p:nvSpPr>
            <p:spPr bwMode="auto">
              <a:xfrm>
                <a:off x="5668963" y="1763713"/>
                <a:ext cx="412750" cy="366712"/>
              </a:xfrm>
              <a:prstGeom prst="rect">
                <a:avLst/>
              </a:prstGeom>
              <a:noFill/>
              <a:ln w="9525">
                <a:noFill/>
                <a:miter lim="800000"/>
                <a:headEnd/>
                <a:tailEnd/>
              </a:ln>
              <a:effectLst/>
            </p:spPr>
            <p:txBody>
              <a:bodyPr wrap="none">
                <a:prstTxWarp prst="textNoShape">
                  <a:avLst/>
                </a:prstTxWarp>
                <a:spAutoFit/>
              </a:bodyPr>
              <a:lstStyle/>
              <a:p>
                <a:r>
                  <a:rPr lang="en-GB" sz="1800" b="1" dirty="0" err="1">
                    <a:solidFill>
                      <a:srgbClr val="ED181E"/>
                    </a:solidFill>
                    <a:latin typeface="Times" pitchFamily="-109" charset="0"/>
                  </a:rPr>
                  <a:t>r</a:t>
                </a:r>
                <a:r>
                  <a:rPr lang="en-GB" sz="1800" b="1" dirty="0" err="1">
                    <a:solidFill>
                      <a:srgbClr val="184B81"/>
                    </a:solidFill>
                    <a:latin typeface="Times" pitchFamily="-109" charset="0"/>
                  </a:rPr>
                  <a:t>b</a:t>
                </a:r>
                <a:endParaRPr lang="en-GB" sz="1800" b="1" dirty="0">
                  <a:solidFill>
                    <a:srgbClr val="184B81"/>
                  </a:solidFill>
                  <a:latin typeface="Times" pitchFamily="-109" charset="0"/>
                </a:endParaRPr>
              </a:p>
            </p:txBody>
          </p:sp>
          <p:sp>
            <p:nvSpPr>
              <p:cNvPr id="15" name="Rectangle 60"/>
              <p:cNvSpPr>
                <a:spLocks noChangeArrowheads="1"/>
              </p:cNvSpPr>
              <p:nvPr/>
            </p:nvSpPr>
            <p:spPr bwMode="auto">
              <a:xfrm>
                <a:off x="5765800" y="1568450"/>
                <a:ext cx="285750" cy="457200"/>
              </a:xfrm>
              <a:prstGeom prst="rect">
                <a:avLst/>
              </a:prstGeom>
              <a:noFill/>
              <a:ln w="9525">
                <a:noFill/>
                <a:miter lim="800000"/>
                <a:headEnd/>
                <a:tailEnd/>
              </a:ln>
              <a:effectLst/>
            </p:spPr>
            <p:txBody>
              <a:bodyPr wrap="none">
                <a:prstTxWarp prst="textNoShape">
                  <a:avLst/>
                </a:prstTxWarp>
                <a:spAutoFit/>
              </a:bodyPr>
              <a:lstStyle/>
              <a:p>
                <a:r>
                  <a:rPr lang="en-GB" b="1">
                    <a:solidFill>
                      <a:srgbClr val="184B81"/>
                    </a:solidFill>
                    <a:latin typeface="Times" pitchFamily="-109" charset="0"/>
                  </a:rPr>
                  <a:t>-</a:t>
                </a:r>
              </a:p>
            </p:txBody>
          </p:sp>
          <p:grpSp>
            <p:nvGrpSpPr>
              <p:cNvPr id="16" name="Group 32"/>
              <p:cNvGrpSpPr/>
              <p:nvPr/>
            </p:nvGrpSpPr>
            <p:grpSpPr>
              <a:xfrm>
                <a:off x="5311775" y="1873250"/>
                <a:ext cx="1593850" cy="579438"/>
                <a:chOff x="2060575" y="4768850"/>
                <a:chExt cx="1593850" cy="579438"/>
              </a:xfrm>
            </p:grpSpPr>
            <p:sp>
              <p:nvSpPr>
                <p:cNvPr id="17" name="Rectangle 64"/>
                <p:cNvSpPr>
                  <a:spLocks noChangeArrowheads="1"/>
                </p:cNvSpPr>
                <p:nvPr/>
              </p:nvSpPr>
              <p:spPr bwMode="auto">
                <a:xfrm>
                  <a:off x="2060575" y="4951413"/>
                  <a:ext cx="1593850" cy="396875"/>
                </a:xfrm>
                <a:prstGeom prst="rect">
                  <a:avLst/>
                </a:prstGeom>
                <a:solidFill>
                  <a:srgbClr val="CCFFCC"/>
                </a:solidFill>
                <a:ln w="9525">
                  <a:noFill/>
                  <a:miter lim="800000"/>
                  <a:headEnd/>
                  <a:tailEnd/>
                </a:ln>
                <a:effectLst/>
              </p:spPr>
              <p:txBody>
                <a:bodyPr wrap="none">
                  <a:prstTxWarp prst="textNoShape">
                    <a:avLst/>
                  </a:prstTxWarp>
                  <a:spAutoFit/>
                </a:bodyPr>
                <a:lstStyle/>
                <a:p>
                  <a:r>
                    <a:rPr lang="en-GB" sz="1800" b="1">
                      <a:solidFill>
                        <a:srgbClr val="ED181E"/>
                      </a:solidFill>
                      <a:latin typeface="Times" pitchFamily="-109" charset="0"/>
                    </a:rPr>
                    <a:t>“ r </a:t>
                  </a:r>
                  <a:r>
                    <a:rPr lang="en-GB" sz="2000" b="1">
                      <a:solidFill>
                        <a:srgbClr val="ED181E"/>
                      </a:solidFill>
                    </a:rPr>
                    <a:t></a:t>
                  </a:r>
                  <a:r>
                    <a:rPr lang="en-GB" sz="1800" b="1">
                      <a:solidFill>
                        <a:srgbClr val="ED181E"/>
                      </a:solidFill>
                      <a:latin typeface="Times" pitchFamily="-109" charset="0"/>
                    </a:rPr>
                    <a:t> </a:t>
                  </a:r>
                  <a:r>
                    <a:rPr lang="en-GB" sz="1800" b="1">
                      <a:solidFill>
                        <a:srgbClr val="184B81"/>
                      </a:solidFill>
                      <a:latin typeface="Times" pitchFamily="-109" charset="0"/>
                    </a:rPr>
                    <a:t>b</a:t>
                  </a:r>
                  <a:r>
                    <a:rPr lang="en-GB" sz="1800" b="1">
                      <a:solidFill>
                        <a:srgbClr val="ED181E"/>
                      </a:solidFill>
                      <a:latin typeface="Times" pitchFamily="-109" charset="0"/>
                    </a:rPr>
                    <a:t> + r</a:t>
                  </a:r>
                  <a:r>
                    <a:rPr lang="en-GB" sz="1800" b="1">
                      <a:solidFill>
                        <a:srgbClr val="184B81"/>
                      </a:solidFill>
                      <a:latin typeface="Times" pitchFamily="-109" charset="0"/>
                    </a:rPr>
                    <a:t>b</a:t>
                  </a:r>
                  <a:r>
                    <a:rPr lang="en-GB" sz="1800" b="1">
                      <a:solidFill>
                        <a:srgbClr val="ED181E"/>
                      </a:solidFill>
                      <a:latin typeface="Times" pitchFamily="-109" charset="0"/>
                    </a:rPr>
                    <a:t> ”</a:t>
                  </a:r>
                </a:p>
              </p:txBody>
            </p:sp>
            <p:sp>
              <p:nvSpPr>
                <p:cNvPr id="18" name="Rectangle 67"/>
                <p:cNvSpPr>
                  <a:spLocks noChangeArrowheads="1"/>
                </p:cNvSpPr>
                <p:nvPr/>
              </p:nvSpPr>
              <p:spPr bwMode="auto">
                <a:xfrm>
                  <a:off x="3182107" y="4768850"/>
                  <a:ext cx="285414" cy="457200"/>
                </a:xfrm>
                <a:prstGeom prst="rect">
                  <a:avLst/>
                </a:prstGeom>
                <a:noFill/>
                <a:ln w="9525">
                  <a:noFill/>
                  <a:miter lim="800000"/>
                  <a:headEnd/>
                  <a:tailEnd/>
                </a:ln>
                <a:effectLst/>
              </p:spPr>
              <p:txBody>
                <a:bodyPr wrap="none">
                  <a:prstTxWarp prst="textNoShape">
                    <a:avLst/>
                  </a:prstTxWarp>
                  <a:spAutoFit/>
                </a:bodyPr>
                <a:lstStyle/>
                <a:p>
                  <a:r>
                    <a:rPr lang="en-GB" b="1" dirty="0">
                      <a:solidFill>
                        <a:srgbClr val="184B81"/>
                      </a:solidFill>
                      <a:latin typeface="Times" pitchFamily="-109" charset="0"/>
                    </a:rPr>
                    <a:t>-</a:t>
                  </a:r>
                </a:p>
              </p:txBody>
            </p:sp>
          </p:grpSp>
        </p:grpSp>
        <p:sp>
          <p:nvSpPr>
            <p:cNvPr id="25" name="Rectangle 24"/>
            <p:cNvSpPr/>
            <p:nvPr/>
          </p:nvSpPr>
          <p:spPr>
            <a:xfrm>
              <a:off x="5679135" y="1166168"/>
              <a:ext cx="338554" cy="461665"/>
            </a:xfrm>
            <a:prstGeom prst="rect">
              <a:avLst/>
            </a:prstGeom>
          </p:spPr>
          <p:txBody>
            <a:bodyPr wrap="none">
              <a:spAutoFit/>
            </a:bodyPr>
            <a:lstStyle/>
            <a:p>
              <a:r>
                <a:rPr lang="en-GB" b="1" dirty="0" err="1" smtClean="0">
                  <a:solidFill>
                    <a:srgbClr val="8A1CB0"/>
                  </a:solidFill>
                  <a:latin typeface="Times" pitchFamily="-109" charset="0"/>
                </a:rPr>
                <a:t>g</a:t>
              </a:r>
              <a:endParaRPr lang="en-GB" b="1" dirty="0">
                <a:solidFill>
                  <a:srgbClr val="8A1CB0"/>
                </a:solidFill>
                <a:latin typeface="Times" pitchFamily="-109" charset="0"/>
              </a:endParaRPr>
            </a:p>
          </p:txBody>
        </p:sp>
      </p:grpSp>
      <p:pic>
        <p:nvPicPr>
          <p:cNvPr id="27" name="Picture 26"/>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3771900" y="2971800"/>
            <a:ext cx="3390392" cy="450850"/>
          </a:xfrm>
          <a:prstGeom prst="rect">
            <a:avLst/>
          </a:prstGeom>
        </p:spPr>
      </p:pic>
      <p:pic>
        <p:nvPicPr>
          <p:cNvPr id="28" name="Picture 27"/>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1327150" y="6027140"/>
            <a:ext cx="2432050" cy="449859"/>
          </a:xfrm>
          <a:prstGeom prst="rect">
            <a:avLst/>
          </a:prstGeom>
        </p:spPr>
      </p:pic>
      <p:sp>
        <p:nvSpPr>
          <p:cNvPr id="29" name="Rectangle 8"/>
          <p:cNvSpPr>
            <a:spLocks noChangeArrowheads="1"/>
          </p:cNvSpPr>
          <p:nvPr/>
        </p:nvSpPr>
        <p:spPr bwMode="auto">
          <a:xfrm>
            <a:off x="4292600" y="3951288"/>
            <a:ext cx="4457700" cy="2554545"/>
          </a:xfrm>
          <a:prstGeom prst="rect">
            <a:avLst/>
          </a:prstGeom>
          <a:noFill/>
          <a:ln w="9525">
            <a:noFill/>
            <a:miter lim="800000"/>
            <a:headEnd/>
            <a:tailEnd/>
          </a:ln>
          <a:effectLst/>
        </p:spPr>
        <p:txBody>
          <a:bodyPr wrap="square">
            <a:prstTxWarp prst="textNoShape">
              <a:avLst/>
            </a:prstTxWarp>
            <a:spAutoFit/>
          </a:bodyPr>
          <a:lstStyle/>
          <a:p>
            <a:pPr algn="just">
              <a:buClr>
                <a:srgbClr val="990000"/>
              </a:buClr>
            </a:pPr>
            <a:r>
              <a:rPr lang="en-GB" sz="2000" dirty="0" smtClean="0">
                <a:latin typeface="Times" pitchFamily="-109" charset="0"/>
              </a:rPr>
              <a:t>Confinement requires that all naturally occurring particles are </a:t>
            </a:r>
            <a:r>
              <a:rPr lang="en-GB" sz="2000" dirty="0" err="1" smtClean="0">
                <a:latin typeface="Times" pitchFamily="-109" charset="0"/>
              </a:rPr>
              <a:t>color</a:t>
            </a:r>
            <a:r>
              <a:rPr lang="en-GB" sz="2000" dirty="0" smtClean="0">
                <a:latin typeface="Times" pitchFamily="-109" charset="0"/>
              </a:rPr>
              <a:t> </a:t>
            </a:r>
            <a:r>
              <a:rPr lang="en-GB" sz="2000" dirty="0" err="1" smtClean="0">
                <a:latin typeface="Times" pitchFamily="-109" charset="0"/>
              </a:rPr>
              <a:t>singlets</a:t>
            </a:r>
            <a:r>
              <a:rPr lang="en-GB" sz="2000" dirty="0" smtClean="0">
                <a:latin typeface="Times" pitchFamily="-109" charset="0"/>
              </a:rPr>
              <a:t> (</a:t>
            </a:r>
            <a:r>
              <a:rPr lang="en-GB" sz="2000" dirty="0" err="1" smtClean="0">
                <a:latin typeface="Times" pitchFamily="-109" charset="0"/>
              </a:rPr>
              <a:t>color</a:t>
            </a:r>
            <a:r>
              <a:rPr lang="en-GB" sz="2000" dirty="0" smtClean="0">
                <a:latin typeface="Times" pitchFamily="-109" charset="0"/>
              </a:rPr>
              <a:t> invariant), therefore the octet never appears as free particles. However, |9&gt; is a singlet! Could it be the photon or another particle giving rise to a long-range force with strong coupling?</a:t>
            </a:r>
          </a:p>
          <a:p>
            <a:pPr algn="just">
              <a:buClr>
                <a:srgbClr val="990000"/>
              </a:buClr>
            </a:pPr>
            <a:r>
              <a:rPr lang="en-GB" sz="2000" b="1" dirty="0" smtClean="0">
                <a:latin typeface="Times" pitchFamily="-109" charset="0"/>
              </a:rPr>
              <a:t>NO! </a:t>
            </a:r>
            <a:r>
              <a:rPr lang="en-GB" sz="2000" dirty="0" smtClean="0">
                <a:latin typeface="Times" pitchFamily="-109" charset="0"/>
              </a:rPr>
              <a:t>Our world would be different…</a:t>
            </a:r>
            <a:endParaRPr lang="en-GB" sz="2000" b="1" dirty="0">
              <a:latin typeface="Times" pitchFamily="-109" charset="0"/>
            </a:endParaRPr>
          </a:p>
        </p:txBody>
      </p:sp>
      <p:pic>
        <p:nvPicPr>
          <p:cNvPr id="32" name="Picture 31"/>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1377950" y="4079677"/>
            <a:ext cx="2393950" cy="2175074"/>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989012" y="312738"/>
            <a:ext cx="7875587" cy="584776"/>
          </a:xfrm>
          <a:prstGeom prst="rect">
            <a:avLst/>
          </a:prstGeom>
          <a:solidFill>
            <a:srgbClr val="000080"/>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Particle Content</a:t>
            </a:r>
            <a:endParaRPr lang="en-GB" sz="3200" b="1" i="1" dirty="0">
              <a:solidFill>
                <a:schemeClr val="bg1"/>
              </a:solidFill>
              <a:latin typeface="Helvetica" pitchFamily="-109" charset="0"/>
            </a:endParaRPr>
          </a:p>
        </p:txBody>
      </p:sp>
      <p:sp>
        <p:nvSpPr>
          <p:cNvPr id="4" name="Rectangle 3"/>
          <p:cNvSpPr/>
          <p:nvPr/>
        </p:nvSpPr>
        <p:spPr>
          <a:xfrm>
            <a:off x="1016000" y="1110209"/>
            <a:ext cx="8013700" cy="6494085"/>
          </a:xfrm>
          <a:prstGeom prst="rect">
            <a:avLst/>
          </a:prstGeom>
        </p:spPr>
        <p:txBody>
          <a:bodyPr wrap="square">
            <a:spAutoFit/>
          </a:bodyPr>
          <a:lstStyle/>
          <a:p>
            <a:pPr algn="just"/>
            <a:r>
              <a:rPr lang="en-US" b="1" dirty="0" smtClean="0">
                <a:solidFill>
                  <a:schemeClr val="accent6">
                    <a:lumMod val="75000"/>
                  </a:schemeClr>
                </a:solidFill>
                <a:latin typeface="Times"/>
              </a:rPr>
              <a:t>Matter particles: </a:t>
            </a:r>
          </a:p>
          <a:p>
            <a:pPr algn="just"/>
            <a:r>
              <a:rPr lang="en-US" sz="2000" b="1" dirty="0" smtClean="0">
                <a:solidFill>
                  <a:srgbClr val="ED181E"/>
                </a:solidFill>
                <a:latin typeface="Times"/>
              </a:rPr>
              <a:t>Fermions</a:t>
            </a:r>
            <a:r>
              <a:rPr lang="en-US" sz="2000" b="1" dirty="0" smtClean="0">
                <a:latin typeface="Times"/>
              </a:rPr>
              <a:t> (half-integer spin, </a:t>
            </a:r>
            <a:r>
              <a:rPr lang="en-US" sz="2000" b="1" dirty="0" err="1" smtClean="0">
                <a:latin typeface="Times"/>
              </a:rPr>
              <a:t>s</a:t>
            </a:r>
            <a:r>
              <a:rPr lang="en-US" sz="2000" b="1" dirty="0" smtClean="0">
                <a:latin typeface="Times"/>
              </a:rPr>
              <a:t> = ½ħ) and their antiparticles.</a:t>
            </a:r>
          </a:p>
          <a:p>
            <a:pPr algn="just"/>
            <a:r>
              <a:rPr lang="en-US" sz="2000" b="1" dirty="0" smtClean="0">
                <a:latin typeface="Times"/>
              </a:rPr>
              <a:t>There are 3 families (generations) of </a:t>
            </a:r>
            <a:r>
              <a:rPr lang="en-US" sz="2000" b="1" dirty="0" err="1" smtClean="0">
                <a:latin typeface="Times"/>
              </a:rPr>
              <a:t>fermion</a:t>
            </a:r>
            <a:r>
              <a:rPr lang="en-US" sz="2000" b="1" dirty="0" smtClean="0">
                <a:latin typeface="Times"/>
              </a:rPr>
              <a:t> fields, which are identical except for their masses. Fermions come as </a:t>
            </a:r>
            <a:r>
              <a:rPr lang="en-US" sz="2000" b="1" dirty="0" smtClean="0">
                <a:solidFill>
                  <a:srgbClr val="FF0000"/>
                </a:solidFill>
                <a:latin typeface="Times"/>
              </a:rPr>
              <a:t>leptons</a:t>
            </a:r>
            <a:r>
              <a:rPr lang="en-US" sz="2000" b="1" dirty="0" smtClean="0">
                <a:latin typeface="Times"/>
              </a:rPr>
              <a:t> and </a:t>
            </a:r>
            <a:r>
              <a:rPr lang="en-US" sz="2000" b="1" dirty="0" smtClean="0">
                <a:solidFill>
                  <a:srgbClr val="FF0000"/>
                </a:solidFill>
                <a:latin typeface="Times"/>
              </a:rPr>
              <a:t>quarks.</a:t>
            </a:r>
            <a:r>
              <a:rPr lang="en-US" sz="2000" b="1" dirty="0" smtClean="0">
                <a:latin typeface="Times"/>
              </a:rPr>
              <a:t> </a:t>
            </a:r>
          </a:p>
          <a:p>
            <a:pPr algn="just"/>
            <a:endParaRPr lang="en-US" b="1" dirty="0" smtClean="0">
              <a:latin typeface="Times"/>
            </a:endParaRPr>
          </a:p>
          <a:p>
            <a:pPr algn="just"/>
            <a:r>
              <a:rPr lang="en-US" b="1" dirty="0" smtClean="0">
                <a:solidFill>
                  <a:schemeClr val="accent6">
                    <a:lumMod val="75000"/>
                  </a:schemeClr>
                </a:solidFill>
                <a:latin typeface="Times"/>
              </a:rPr>
              <a:t>Mediator particles:</a:t>
            </a:r>
          </a:p>
          <a:p>
            <a:pPr algn="just"/>
            <a:r>
              <a:rPr lang="en-US" sz="2000" b="1" dirty="0" smtClean="0">
                <a:solidFill>
                  <a:srgbClr val="ED181E"/>
                </a:solidFill>
                <a:latin typeface="Times"/>
              </a:rPr>
              <a:t>Gauge bosons</a:t>
            </a:r>
            <a:r>
              <a:rPr lang="en-US" sz="2000" b="1" dirty="0" smtClean="0">
                <a:latin typeface="Times"/>
              </a:rPr>
              <a:t> (integer spin, </a:t>
            </a:r>
            <a:r>
              <a:rPr lang="en-US" sz="2000" b="1" dirty="0" err="1" smtClean="0">
                <a:latin typeface="Times"/>
              </a:rPr>
              <a:t>s</a:t>
            </a:r>
            <a:r>
              <a:rPr lang="en-US" sz="2000" b="1" dirty="0" smtClean="0">
                <a:latin typeface="Times"/>
              </a:rPr>
              <a:t> = 1ħ).</a:t>
            </a:r>
          </a:p>
          <a:p>
            <a:pPr algn="just"/>
            <a:r>
              <a:rPr lang="en-US" sz="2000" b="1" dirty="0" smtClean="0">
                <a:latin typeface="Times"/>
              </a:rPr>
              <a:t>There are 3 types of gauge bosons, corresponding to the 3 interactions described by the Standard Model. </a:t>
            </a:r>
          </a:p>
          <a:p>
            <a:pPr algn="just"/>
            <a:endParaRPr lang="en-US" b="1" dirty="0" smtClean="0">
              <a:latin typeface="Times"/>
            </a:endParaRPr>
          </a:p>
          <a:p>
            <a:pPr algn="just"/>
            <a:r>
              <a:rPr lang="en-US" b="1" dirty="0" smtClean="0">
                <a:solidFill>
                  <a:schemeClr val="accent6">
                    <a:lumMod val="75000"/>
                  </a:schemeClr>
                </a:solidFill>
                <a:latin typeface="Times"/>
              </a:rPr>
              <a:t>Higgs particle:</a:t>
            </a:r>
          </a:p>
          <a:p>
            <a:pPr algn="just"/>
            <a:r>
              <a:rPr lang="en-US" sz="2000" b="1" dirty="0" smtClean="0">
                <a:latin typeface="Times"/>
              </a:rPr>
              <a:t>Needed to explain that the symmetries of the electroweak theory are broken to the residual gauge  symmetry of  QED. Particles that interact with the Higgs field cannot propagate at the speed of light and acquire masses through coupling to the </a:t>
            </a:r>
            <a:r>
              <a:rPr lang="en-US" sz="2000" b="1" dirty="0" smtClean="0">
                <a:solidFill>
                  <a:srgbClr val="ED181E"/>
                </a:solidFill>
                <a:latin typeface="Times"/>
              </a:rPr>
              <a:t>Higgs boson </a:t>
            </a:r>
            <a:r>
              <a:rPr lang="en-US" sz="2000" b="1" dirty="0" smtClean="0">
                <a:latin typeface="Times"/>
              </a:rPr>
              <a:t>(</a:t>
            </a:r>
            <a:r>
              <a:rPr lang="en-US" sz="2000" b="1" dirty="0" err="1" smtClean="0">
                <a:latin typeface="Times"/>
              </a:rPr>
              <a:t>s</a:t>
            </a:r>
            <a:r>
              <a:rPr lang="en-US" sz="2000" b="1" dirty="0" smtClean="0">
                <a:latin typeface="Times"/>
              </a:rPr>
              <a:t> = 0ħ).</a:t>
            </a:r>
            <a:endParaRPr lang="en-US" sz="2000" dirty="0" smtClean="0">
              <a:latin typeface="Symbol"/>
            </a:endParaRPr>
          </a:p>
          <a:p>
            <a:pPr algn="just"/>
            <a:endParaRPr lang="en-US" b="1" dirty="0" smtClean="0">
              <a:latin typeface="Times"/>
            </a:endParaRPr>
          </a:p>
          <a:p>
            <a:pPr algn="just"/>
            <a:endParaRPr lang="en-US" b="1" dirty="0" smtClean="0">
              <a:latin typeface="Times"/>
            </a:endParaRPr>
          </a:p>
          <a:p>
            <a:pPr algn="just"/>
            <a:endParaRPr lang="en-US" b="1" dirty="0" smtClean="0">
              <a:latin typeface="Times"/>
            </a:endParaRPr>
          </a:p>
          <a:p>
            <a:pPr algn="just"/>
            <a:endParaRPr lang="en-US" b="1" dirty="0" smtClean="0">
              <a:latin typeface="Times"/>
            </a:endParaRPr>
          </a:p>
        </p:txBody>
      </p:sp>
      <p:sp>
        <p:nvSpPr>
          <p:cNvPr id="5" name="Slide Number Placeholder 4"/>
          <p:cNvSpPr>
            <a:spLocks noGrp="1"/>
          </p:cNvSpPr>
          <p:nvPr>
            <p:ph type="sldNum" sz="quarter" idx="12"/>
          </p:nvPr>
        </p:nvSpPr>
        <p:spPr/>
        <p:txBody>
          <a:bodyPr/>
          <a:lstStyle/>
          <a:p>
            <a:fld id="{3C488B3C-A177-424A-82BD-65A18B8394C2}" type="slidenum">
              <a:rPr lang="en-US" smtClean="0"/>
              <a:pPr/>
              <a:t>2</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96287" name="Group 31"/>
          <p:cNvGrpSpPr>
            <a:grpSpLocks/>
          </p:cNvGrpSpPr>
          <p:nvPr/>
        </p:nvGrpSpPr>
        <p:grpSpPr bwMode="auto">
          <a:xfrm>
            <a:off x="2022476" y="1955800"/>
            <a:ext cx="4200525" cy="3560763"/>
            <a:chOff x="1274" y="1232"/>
            <a:chExt cx="2646" cy="2243"/>
          </a:xfrm>
        </p:grpSpPr>
        <p:grpSp>
          <p:nvGrpSpPr>
            <p:cNvPr id="96286" name="Group 30"/>
            <p:cNvGrpSpPr>
              <a:grpSpLocks/>
            </p:cNvGrpSpPr>
            <p:nvPr/>
          </p:nvGrpSpPr>
          <p:grpSpPr bwMode="auto">
            <a:xfrm>
              <a:off x="1829" y="1232"/>
              <a:ext cx="2091" cy="478"/>
              <a:chOff x="1688" y="1232"/>
              <a:chExt cx="1930" cy="478"/>
            </a:xfrm>
          </p:grpSpPr>
          <p:sp>
            <p:nvSpPr>
              <p:cNvPr id="96263" name="Rectangle 7"/>
              <p:cNvSpPr>
                <a:spLocks noChangeArrowheads="1"/>
              </p:cNvSpPr>
              <p:nvPr/>
            </p:nvSpPr>
            <p:spPr bwMode="auto">
              <a:xfrm>
                <a:off x="1688" y="1232"/>
                <a:ext cx="1930" cy="472"/>
              </a:xfrm>
              <a:prstGeom prst="rect">
                <a:avLst/>
              </a:prstGeom>
              <a:solidFill>
                <a:srgbClr val="FFFF99"/>
              </a:solidFill>
              <a:ln w="9525">
                <a:solidFill>
                  <a:schemeClr val="tx1"/>
                </a:solidFill>
                <a:miter lim="800000"/>
                <a:headEnd/>
                <a:tailEnd/>
              </a:ln>
              <a:effectLst/>
            </p:spPr>
            <p:txBody>
              <a:bodyPr wrap="none" anchor="ctr">
                <a:prstTxWarp prst="textNoShape">
                  <a:avLst/>
                </a:prstTxWarp>
              </a:bodyPr>
              <a:lstStyle/>
              <a:p>
                <a:endParaRPr lang="en-US"/>
              </a:p>
            </p:txBody>
          </p:sp>
          <p:grpSp>
            <p:nvGrpSpPr>
              <p:cNvPr id="96285" name="Group 29"/>
              <p:cNvGrpSpPr>
                <a:grpSpLocks/>
              </p:cNvGrpSpPr>
              <p:nvPr/>
            </p:nvGrpSpPr>
            <p:grpSpPr bwMode="auto">
              <a:xfrm>
                <a:off x="1720" y="1252"/>
                <a:ext cx="1875" cy="458"/>
                <a:chOff x="1720" y="1252"/>
                <a:chExt cx="1875" cy="458"/>
              </a:xfrm>
            </p:grpSpPr>
            <p:sp>
              <p:nvSpPr>
                <p:cNvPr id="96260" name="Rectangle 4"/>
                <p:cNvSpPr>
                  <a:spLocks noChangeArrowheads="1"/>
                </p:cNvSpPr>
                <p:nvPr/>
              </p:nvSpPr>
              <p:spPr bwMode="auto">
                <a:xfrm>
                  <a:off x="1720" y="1358"/>
                  <a:ext cx="1875" cy="250"/>
                </a:xfrm>
                <a:prstGeom prst="rect">
                  <a:avLst/>
                </a:prstGeom>
                <a:noFill/>
                <a:ln w="9525">
                  <a:noFill/>
                  <a:miter lim="800000"/>
                  <a:headEnd/>
                  <a:tailEnd/>
                </a:ln>
                <a:effectLst/>
              </p:spPr>
              <p:txBody>
                <a:bodyPr wrap="none">
                  <a:prstTxWarp prst="textNoShape">
                    <a:avLst/>
                  </a:prstTxWarp>
                  <a:spAutoFit/>
                </a:bodyPr>
                <a:lstStyle/>
                <a:p>
                  <a:r>
                    <a:rPr lang="en-GB" sz="2000" b="1">
                      <a:solidFill>
                        <a:srgbClr val="3953A7"/>
                      </a:solidFill>
                      <a:latin typeface="Times" pitchFamily="-109" charset="0"/>
                    </a:rPr>
                    <a:t>R  =  </a:t>
                  </a:r>
                  <a:r>
                    <a:rPr lang="en-GB" sz="2000" b="1" baseline="30000">
                      <a:solidFill>
                        <a:srgbClr val="3953A7"/>
                      </a:solidFill>
                      <a:latin typeface="Times" pitchFamily="-109" charset="0"/>
                    </a:rPr>
                    <a:t>_____________________________</a:t>
                  </a:r>
                  <a:r>
                    <a:rPr lang="en-GB" sz="2000" b="1">
                      <a:solidFill>
                        <a:srgbClr val="3953A7"/>
                      </a:solidFill>
                      <a:latin typeface="Times" pitchFamily="-109" charset="0"/>
                    </a:rPr>
                    <a:t> </a:t>
                  </a:r>
                </a:p>
              </p:txBody>
            </p:sp>
            <p:sp>
              <p:nvSpPr>
                <p:cNvPr id="96261" name="Rectangle 5"/>
                <p:cNvSpPr>
                  <a:spLocks noChangeArrowheads="1"/>
                </p:cNvSpPr>
                <p:nvPr/>
              </p:nvSpPr>
              <p:spPr bwMode="auto">
                <a:xfrm>
                  <a:off x="2137" y="1252"/>
                  <a:ext cx="1349" cy="252"/>
                </a:xfrm>
                <a:prstGeom prst="rect">
                  <a:avLst/>
                </a:prstGeom>
                <a:noFill/>
                <a:ln w="9525">
                  <a:noFill/>
                  <a:miter lim="800000"/>
                  <a:headEnd/>
                  <a:tailEnd/>
                </a:ln>
                <a:effectLst/>
              </p:spPr>
              <p:txBody>
                <a:bodyPr wrap="none">
                  <a:prstTxWarp prst="textNoShape">
                    <a:avLst/>
                  </a:prstTxWarp>
                  <a:spAutoFit/>
                </a:bodyPr>
                <a:lstStyle/>
                <a:p>
                  <a:r>
                    <a:rPr lang="en-GB" sz="2000" b="1" dirty="0" err="1">
                      <a:solidFill>
                        <a:srgbClr val="3953A7"/>
                      </a:solidFill>
                    </a:rPr>
                    <a:t>s</a:t>
                  </a:r>
                  <a:r>
                    <a:rPr lang="en-GB" sz="2000" b="1" dirty="0">
                      <a:solidFill>
                        <a:srgbClr val="3953A7"/>
                      </a:solidFill>
                      <a:latin typeface="Times" pitchFamily="-109" charset="0"/>
                    </a:rPr>
                    <a:t> (</a:t>
                  </a:r>
                  <a:r>
                    <a:rPr lang="en-GB" sz="2000" b="1" dirty="0" err="1">
                      <a:solidFill>
                        <a:srgbClr val="3953A7"/>
                      </a:solidFill>
                      <a:latin typeface="Times" pitchFamily="-109" charset="0"/>
                    </a:rPr>
                    <a:t>e</a:t>
                  </a:r>
                  <a:r>
                    <a:rPr lang="en-GB" sz="2000" b="1" baseline="30000" dirty="0" err="1">
                      <a:solidFill>
                        <a:srgbClr val="3953A7"/>
                      </a:solidFill>
                    </a:rPr>
                    <a:t>+</a:t>
                  </a:r>
                  <a:r>
                    <a:rPr lang="en-GB" sz="2000" b="1" dirty="0" err="1">
                      <a:solidFill>
                        <a:srgbClr val="3953A7"/>
                      </a:solidFill>
                      <a:latin typeface="Times" pitchFamily="-109" charset="0"/>
                    </a:rPr>
                    <a:t>e</a:t>
                  </a:r>
                  <a:r>
                    <a:rPr lang="en-GB" sz="2000" b="1" baseline="30000" dirty="0" err="1">
                      <a:solidFill>
                        <a:srgbClr val="3953A7"/>
                      </a:solidFill>
                    </a:rPr>
                    <a:t></a:t>
                  </a:r>
                  <a:r>
                    <a:rPr lang="en-GB" sz="2000" b="1" dirty="0">
                      <a:solidFill>
                        <a:srgbClr val="3953A7"/>
                      </a:solidFill>
                      <a:latin typeface="Times" pitchFamily="-109" charset="0"/>
                    </a:rPr>
                    <a:t> </a:t>
                  </a:r>
                  <a:r>
                    <a:rPr lang="en-GB" sz="2000" b="1" dirty="0" err="1">
                      <a:solidFill>
                        <a:srgbClr val="3953A7"/>
                      </a:solidFill>
                    </a:rPr>
                    <a:t></a:t>
                  </a:r>
                  <a:r>
                    <a:rPr lang="en-GB" sz="2000" b="1" dirty="0" smtClean="0">
                      <a:solidFill>
                        <a:srgbClr val="3953A7"/>
                      </a:solidFill>
                      <a:latin typeface="Times" pitchFamily="-109" charset="0"/>
                    </a:rPr>
                    <a:t> hadrons)</a:t>
                  </a:r>
                  <a:endParaRPr lang="en-GB" sz="2000" b="1" dirty="0">
                    <a:solidFill>
                      <a:srgbClr val="3953A7"/>
                    </a:solidFill>
                    <a:latin typeface="Times" pitchFamily="-109" charset="0"/>
                  </a:endParaRPr>
                </a:p>
              </p:txBody>
            </p:sp>
            <p:sp>
              <p:nvSpPr>
                <p:cNvPr id="96262" name="Rectangle 6"/>
                <p:cNvSpPr>
                  <a:spLocks noChangeArrowheads="1"/>
                </p:cNvSpPr>
                <p:nvPr/>
              </p:nvSpPr>
              <p:spPr bwMode="auto">
                <a:xfrm>
                  <a:off x="2281" y="1460"/>
                  <a:ext cx="1125" cy="250"/>
                </a:xfrm>
                <a:prstGeom prst="rect">
                  <a:avLst/>
                </a:prstGeom>
                <a:noFill/>
                <a:ln w="9525">
                  <a:noFill/>
                  <a:miter lim="800000"/>
                  <a:headEnd/>
                  <a:tailEnd/>
                </a:ln>
                <a:effectLst/>
              </p:spPr>
              <p:txBody>
                <a:bodyPr wrap="none">
                  <a:prstTxWarp prst="textNoShape">
                    <a:avLst/>
                  </a:prstTxWarp>
                  <a:spAutoFit/>
                </a:bodyPr>
                <a:lstStyle/>
                <a:p>
                  <a:r>
                    <a:rPr lang="en-GB" sz="2000" b="1">
                      <a:solidFill>
                        <a:srgbClr val="3953A7"/>
                      </a:solidFill>
                    </a:rPr>
                    <a:t>s</a:t>
                  </a:r>
                  <a:r>
                    <a:rPr lang="en-GB" sz="2000" b="1">
                      <a:solidFill>
                        <a:srgbClr val="3953A7"/>
                      </a:solidFill>
                      <a:latin typeface="Times" pitchFamily="-109" charset="0"/>
                    </a:rPr>
                    <a:t> (e</a:t>
                  </a:r>
                  <a:r>
                    <a:rPr lang="en-GB" sz="2000" b="1" baseline="30000">
                      <a:solidFill>
                        <a:srgbClr val="3953A7"/>
                      </a:solidFill>
                    </a:rPr>
                    <a:t>+</a:t>
                  </a:r>
                  <a:r>
                    <a:rPr lang="en-GB" sz="2000" b="1">
                      <a:solidFill>
                        <a:srgbClr val="3953A7"/>
                      </a:solidFill>
                      <a:latin typeface="Times" pitchFamily="-109" charset="0"/>
                    </a:rPr>
                    <a:t>e</a:t>
                  </a:r>
                  <a:r>
                    <a:rPr lang="en-GB" sz="2000" b="1" baseline="30000">
                      <a:solidFill>
                        <a:srgbClr val="3953A7"/>
                      </a:solidFill>
                    </a:rPr>
                    <a:t></a:t>
                  </a:r>
                  <a:r>
                    <a:rPr lang="en-GB" sz="2000" b="1">
                      <a:solidFill>
                        <a:srgbClr val="3953A7"/>
                      </a:solidFill>
                      <a:latin typeface="Times" pitchFamily="-109" charset="0"/>
                    </a:rPr>
                    <a:t> </a:t>
                  </a:r>
                  <a:r>
                    <a:rPr lang="en-GB" sz="2000" b="1">
                      <a:solidFill>
                        <a:srgbClr val="3953A7"/>
                      </a:solidFill>
                    </a:rPr>
                    <a:t></a:t>
                  </a:r>
                  <a:r>
                    <a:rPr lang="en-GB" sz="2000" b="1">
                      <a:solidFill>
                        <a:srgbClr val="3953A7"/>
                      </a:solidFill>
                      <a:latin typeface="Times" pitchFamily="-109" charset="0"/>
                    </a:rPr>
                    <a:t> </a:t>
                  </a:r>
                  <a:r>
                    <a:rPr lang="en-GB" sz="2000" b="1">
                      <a:solidFill>
                        <a:srgbClr val="3953A7"/>
                      </a:solidFill>
                    </a:rPr>
                    <a:t>m</a:t>
                  </a:r>
                  <a:r>
                    <a:rPr lang="en-GB" sz="2000" b="1" baseline="30000">
                      <a:solidFill>
                        <a:srgbClr val="3953A7"/>
                      </a:solidFill>
                    </a:rPr>
                    <a:t>+ </a:t>
                  </a:r>
                  <a:r>
                    <a:rPr lang="en-GB" sz="2000" b="1">
                      <a:solidFill>
                        <a:srgbClr val="3953A7"/>
                      </a:solidFill>
                    </a:rPr>
                    <a:t>m</a:t>
                  </a:r>
                  <a:r>
                    <a:rPr lang="en-GB" sz="2000" b="1" baseline="30000">
                      <a:solidFill>
                        <a:srgbClr val="3953A7"/>
                      </a:solidFill>
                    </a:rPr>
                    <a:t></a:t>
                  </a:r>
                  <a:r>
                    <a:rPr lang="en-GB" sz="2000" b="1">
                      <a:solidFill>
                        <a:srgbClr val="3953A7"/>
                      </a:solidFill>
                      <a:latin typeface="Times" pitchFamily="-109" charset="0"/>
                    </a:rPr>
                    <a:t>)</a:t>
                  </a:r>
                </a:p>
              </p:txBody>
            </p:sp>
          </p:grpSp>
        </p:grpSp>
        <p:grpSp>
          <p:nvGrpSpPr>
            <p:cNvPr id="96279" name="Group 23"/>
            <p:cNvGrpSpPr>
              <a:grpSpLocks/>
            </p:cNvGrpSpPr>
            <p:nvPr/>
          </p:nvGrpSpPr>
          <p:grpSpPr bwMode="auto">
            <a:xfrm>
              <a:off x="1274" y="2900"/>
              <a:ext cx="470" cy="575"/>
              <a:chOff x="1177" y="2900"/>
              <a:chExt cx="434" cy="575"/>
            </a:xfrm>
          </p:grpSpPr>
          <p:sp>
            <p:nvSpPr>
              <p:cNvPr id="96276" name="Rectangle 20"/>
              <p:cNvSpPr>
                <a:spLocks noChangeArrowheads="1"/>
              </p:cNvSpPr>
              <p:nvPr/>
            </p:nvSpPr>
            <p:spPr bwMode="auto">
              <a:xfrm>
                <a:off x="1177" y="2900"/>
                <a:ext cx="107" cy="327"/>
              </a:xfrm>
              <a:prstGeom prst="rect">
                <a:avLst/>
              </a:prstGeom>
              <a:noFill/>
              <a:ln w="9525">
                <a:noFill/>
                <a:miter lim="800000"/>
                <a:headEnd/>
                <a:tailEnd/>
              </a:ln>
              <a:effectLst/>
            </p:spPr>
            <p:txBody>
              <a:bodyPr wrap="none">
                <a:prstTxWarp prst="textNoShape">
                  <a:avLst/>
                </a:prstTxWarp>
                <a:spAutoFit/>
              </a:bodyPr>
              <a:lstStyle/>
              <a:p>
                <a:endParaRPr lang="en-GB" sz="2800" b="1">
                  <a:latin typeface="Times" pitchFamily="-109" charset="0"/>
                </a:endParaRPr>
              </a:p>
            </p:txBody>
          </p:sp>
          <p:sp>
            <p:nvSpPr>
              <p:cNvPr id="96278" name="Rectangle 22"/>
              <p:cNvSpPr>
                <a:spLocks noChangeArrowheads="1"/>
              </p:cNvSpPr>
              <p:nvPr/>
            </p:nvSpPr>
            <p:spPr bwMode="auto">
              <a:xfrm>
                <a:off x="1504" y="3148"/>
                <a:ext cx="107" cy="327"/>
              </a:xfrm>
              <a:prstGeom prst="rect">
                <a:avLst/>
              </a:prstGeom>
              <a:noFill/>
              <a:ln w="9525">
                <a:noFill/>
                <a:miter lim="800000"/>
                <a:headEnd/>
                <a:tailEnd/>
              </a:ln>
              <a:effectLst/>
            </p:spPr>
            <p:txBody>
              <a:bodyPr wrap="none">
                <a:prstTxWarp prst="textNoShape">
                  <a:avLst/>
                </a:prstTxWarp>
                <a:spAutoFit/>
              </a:bodyPr>
              <a:lstStyle/>
              <a:p>
                <a:endParaRPr lang="en-GB" sz="2800" b="1">
                  <a:latin typeface="Times" pitchFamily="-109" charset="0"/>
                </a:endParaRPr>
              </a:p>
            </p:txBody>
          </p:sp>
        </p:grpSp>
      </p:grpSp>
      <p:sp>
        <p:nvSpPr>
          <p:cNvPr id="17" name="Slide Number Placeholder 16"/>
          <p:cNvSpPr>
            <a:spLocks noGrp="1"/>
          </p:cNvSpPr>
          <p:nvPr>
            <p:ph type="sldNum" sz="quarter" idx="12"/>
          </p:nvPr>
        </p:nvSpPr>
        <p:spPr/>
        <p:txBody>
          <a:bodyPr/>
          <a:lstStyle/>
          <a:p>
            <a:fld id="{3C488B3C-A177-424A-82BD-65A18B8394C2}" type="slidenum">
              <a:rPr lang="en-US" smtClean="0"/>
              <a:pPr/>
              <a:t>29</a:t>
            </a:fld>
            <a:endParaRPr lang="en-US"/>
          </a:p>
        </p:txBody>
      </p:sp>
      <p:sp>
        <p:nvSpPr>
          <p:cNvPr id="19" name="Rectangle 18"/>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Experimental Proof of </a:t>
            </a:r>
            <a:r>
              <a:rPr lang="en-GB" sz="3200" b="1" i="1" dirty="0" err="1" smtClean="0">
                <a:solidFill>
                  <a:schemeClr val="bg1"/>
                </a:solidFill>
                <a:effectLst>
                  <a:outerShdw blurRad="38100" dist="38100" dir="2700000" algn="tl">
                    <a:srgbClr val="000000"/>
                  </a:outerShdw>
                </a:effectLst>
                <a:latin typeface="Helvetica" pitchFamily="-109" charset="0"/>
              </a:rPr>
              <a:t>Color</a:t>
            </a:r>
            <a:endParaRPr lang="en-GB" sz="3200" b="1" i="1" dirty="0" smtClean="0">
              <a:solidFill>
                <a:schemeClr val="bg1"/>
              </a:solidFill>
              <a:effectLst>
                <a:outerShdw blurRad="38100" dist="38100" dir="2700000" algn="tl">
                  <a:srgbClr val="000000"/>
                </a:outerShdw>
              </a:effectLst>
              <a:latin typeface="Helvetica" pitchFamily="-109" charset="0"/>
            </a:endParaRPr>
          </a:p>
        </p:txBody>
      </p:sp>
      <p:sp>
        <p:nvSpPr>
          <p:cNvPr id="20" name="Rectangle 3"/>
          <p:cNvSpPr>
            <a:spLocks noChangeArrowheads="1"/>
          </p:cNvSpPr>
          <p:nvPr/>
        </p:nvSpPr>
        <p:spPr bwMode="auto">
          <a:xfrm>
            <a:off x="900114" y="1127125"/>
            <a:ext cx="8243888" cy="5324535"/>
          </a:xfrm>
          <a:prstGeom prst="rect">
            <a:avLst/>
          </a:prstGeom>
          <a:noFill/>
          <a:ln w="9525">
            <a:noFill/>
            <a:miter lim="800000"/>
            <a:headEnd/>
            <a:tailEnd/>
          </a:ln>
          <a:effectLst/>
        </p:spPr>
        <p:txBody>
          <a:bodyPr>
            <a:prstTxWarp prst="textNoShape">
              <a:avLst/>
            </a:prstTxWarp>
            <a:spAutoFit/>
          </a:bodyPr>
          <a:lstStyle/>
          <a:p>
            <a:pPr algn="just"/>
            <a:r>
              <a:rPr lang="en-GB" sz="2000" dirty="0" smtClean="0">
                <a:latin typeface="Times" pitchFamily="-109" charset="0"/>
              </a:rPr>
              <a:t>Measurement of the ratio of the total cross sections for </a:t>
            </a:r>
            <a:r>
              <a:rPr lang="en-GB" sz="2000" dirty="0" err="1" smtClean="0">
                <a:latin typeface="Times" pitchFamily="-109" charset="0"/>
              </a:rPr>
              <a:t>e</a:t>
            </a:r>
            <a:r>
              <a:rPr lang="en-GB" sz="2000" baseline="30000" dirty="0" err="1"/>
              <a:t>+</a:t>
            </a:r>
            <a:r>
              <a:rPr lang="en-GB" sz="2000" dirty="0" err="1">
                <a:latin typeface="Times" pitchFamily="-109" charset="0"/>
              </a:rPr>
              <a:t>e</a:t>
            </a:r>
            <a:r>
              <a:rPr lang="en-GB" sz="2000" baseline="30000" dirty="0" err="1"/>
              <a:t></a:t>
            </a:r>
            <a:r>
              <a:rPr lang="en-GB" sz="2000" dirty="0" smtClean="0">
                <a:latin typeface="Times" pitchFamily="-109" charset="0"/>
              </a:rPr>
              <a:t> annihilation into hadrons and </a:t>
            </a:r>
            <a:r>
              <a:rPr lang="en-GB" sz="2000" dirty="0" err="1" smtClean="0">
                <a:latin typeface="Times" pitchFamily="-109" charset="0"/>
              </a:rPr>
              <a:t>muons</a:t>
            </a:r>
            <a:r>
              <a:rPr lang="en-GB" sz="2000" dirty="0" smtClean="0">
                <a:latin typeface="Times" pitchFamily="-109" charset="0"/>
              </a:rPr>
              <a:t>:</a:t>
            </a:r>
            <a:endParaRPr lang="en-GB" sz="2000" dirty="0">
              <a:latin typeface="Times" pitchFamily="-109" charset="0"/>
            </a:endParaRPr>
          </a:p>
          <a:p>
            <a:pPr algn="just"/>
            <a:endParaRPr lang="en-GB" sz="2000" b="1" dirty="0" smtClean="0">
              <a:latin typeface="Times" pitchFamily="-109" charset="0"/>
            </a:endParaRPr>
          </a:p>
          <a:p>
            <a:pPr algn="just"/>
            <a:endParaRPr lang="en-GB" sz="2000" b="1" dirty="0" smtClean="0">
              <a:latin typeface="Times" pitchFamily="-109" charset="0"/>
            </a:endParaRPr>
          </a:p>
          <a:p>
            <a:pPr algn="just"/>
            <a:endParaRPr lang="en-GB" sz="2000" b="1" dirty="0" smtClean="0">
              <a:latin typeface="Times" pitchFamily="-109" charset="0"/>
            </a:endParaRPr>
          </a:p>
          <a:p>
            <a:pPr algn="just"/>
            <a:endParaRPr lang="en-GB" sz="2000" b="1" dirty="0">
              <a:latin typeface="Times" pitchFamily="-109" charset="0"/>
            </a:endParaRPr>
          </a:p>
          <a:p>
            <a:pPr algn="just"/>
            <a:r>
              <a:rPr lang="en-GB" sz="2000" dirty="0" err="1">
                <a:latin typeface="Times" pitchFamily="-109" charset="0"/>
              </a:rPr>
              <a:t>f</a:t>
            </a:r>
            <a:r>
              <a:rPr lang="en-GB" sz="2000" dirty="0">
                <a:latin typeface="Times" pitchFamily="-109" charset="0"/>
              </a:rPr>
              <a:t>    …</a:t>
            </a:r>
            <a:r>
              <a:rPr lang="en-GB" sz="2000" dirty="0" smtClean="0">
                <a:latin typeface="Times" pitchFamily="-109" charset="0"/>
              </a:rPr>
              <a:t>	quark </a:t>
            </a:r>
            <a:r>
              <a:rPr lang="en-GB" sz="2000" dirty="0" err="1" smtClean="0">
                <a:latin typeface="Times" pitchFamily="-109" charset="0"/>
              </a:rPr>
              <a:t>flavors</a:t>
            </a:r>
            <a:r>
              <a:rPr lang="en-GB" sz="2000" dirty="0" smtClean="0">
                <a:latin typeface="Times" pitchFamily="-109" charset="0"/>
              </a:rPr>
              <a:t> </a:t>
            </a:r>
            <a:r>
              <a:rPr lang="en-GB" sz="2000" dirty="0" err="1">
                <a:latin typeface="Times" pitchFamily="-109" charset="0"/>
              </a:rPr>
              <a:t>u</a:t>
            </a:r>
            <a:r>
              <a:rPr lang="en-GB" sz="2000" dirty="0">
                <a:latin typeface="Times" pitchFamily="-109" charset="0"/>
              </a:rPr>
              <a:t>, </a:t>
            </a:r>
            <a:r>
              <a:rPr lang="en-GB" sz="2000" dirty="0" err="1">
                <a:latin typeface="Times" pitchFamily="-109" charset="0"/>
              </a:rPr>
              <a:t>d</a:t>
            </a:r>
            <a:r>
              <a:rPr lang="en-GB" sz="2000" dirty="0">
                <a:latin typeface="Times" pitchFamily="-109" charset="0"/>
              </a:rPr>
              <a:t>, </a:t>
            </a:r>
            <a:r>
              <a:rPr lang="en-GB" sz="2000" dirty="0" err="1">
                <a:latin typeface="Times" pitchFamily="-109" charset="0"/>
              </a:rPr>
              <a:t>s</a:t>
            </a:r>
            <a:r>
              <a:rPr lang="en-GB" sz="2000" dirty="0">
                <a:latin typeface="Times" pitchFamily="-109" charset="0"/>
              </a:rPr>
              <a:t>, </a:t>
            </a:r>
            <a:r>
              <a:rPr lang="en-GB" sz="2000" dirty="0" err="1">
                <a:latin typeface="Times" pitchFamily="-109" charset="0"/>
              </a:rPr>
              <a:t>c</a:t>
            </a:r>
            <a:r>
              <a:rPr lang="en-GB" sz="2000" dirty="0">
                <a:latin typeface="Times" pitchFamily="-109" charset="0"/>
              </a:rPr>
              <a:t>, </a:t>
            </a:r>
            <a:r>
              <a:rPr lang="en-GB" sz="2000" dirty="0" err="1">
                <a:latin typeface="Times" pitchFamily="-109" charset="0"/>
              </a:rPr>
              <a:t>b</a:t>
            </a:r>
            <a:r>
              <a:rPr lang="en-GB" sz="2000" dirty="0">
                <a:latin typeface="Times" pitchFamily="-109" charset="0"/>
              </a:rPr>
              <a:t>, </a:t>
            </a:r>
            <a:r>
              <a:rPr lang="en-GB" sz="2000" dirty="0" err="1">
                <a:latin typeface="Times" pitchFamily="-109" charset="0"/>
              </a:rPr>
              <a:t>t</a:t>
            </a:r>
            <a:endParaRPr lang="en-GB" sz="2000" dirty="0">
              <a:latin typeface="Times" pitchFamily="-109" charset="0"/>
            </a:endParaRPr>
          </a:p>
          <a:p>
            <a:pPr algn="just"/>
            <a:r>
              <a:rPr lang="en-GB" sz="2000" dirty="0">
                <a:latin typeface="Times" pitchFamily="-109" charset="0"/>
              </a:rPr>
              <a:t>N</a:t>
            </a:r>
            <a:r>
              <a:rPr lang="en-GB" sz="2000" baseline="-25000" dirty="0">
                <a:latin typeface="Times" pitchFamily="-109" charset="0"/>
              </a:rPr>
              <a:t>C</a:t>
            </a:r>
            <a:r>
              <a:rPr lang="en-GB" sz="2000" dirty="0">
                <a:latin typeface="Times" pitchFamily="-109" charset="0"/>
              </a:rPr>
              <a:t> …</a:t>
            </a:r>
            <a:r>
              <a:rPr lang="en-GB" sz="2000" dirty="0" smtClean="0">
                <a:latin typeface="Times" pitchFamily="-109" charset="0"/>
              </a:rPr>
              <a:t>	number of </a:t>
            </a:r>
            <a:r>
              <a:rPr lang="en-GB" sz="2000" dirty="0" err="1" smtClean="0">
                <a:latin typeface="Times" pitchFamily="-109" charset="0"/>
              </a:rPr>
              <a:t>color</a:t>
            </a:r>
            <a:r>
              <a:rPr lang="en-GB" sz="2000" dirty="0" smtClean="0">
                <a:latin typeface="Times" pitchFamily="-109" charset="0"/>
              </a:rPr>
              <a:t> charges</a:t>
            </a:r>
          </a:p>
          <a:p>
            <a:pPr algn="just"/>
            <a:endParaRPr lang="en-GB" sz="2000" dirty="0" smtClean="0">
              <a:latin typeface="Times" pitchFamily="-109" charset="0"/>
            </a:endParaRPr>
          </a:p>
          <a:p>
            <a:pPr algn="just"/>
            <a:r>
              <a:rPr lang="en-GB" sz="2000" dirty="0" smtClean="0">
                <a:latin typeface="Times" pitchFamily="-109" charset="0"/>
              </a:rPr>
              <a:t>Since the </a:t>
            </a:r>
            <a:r>
              <a:rPr lang="en-GB" sz="2000" dirty="0">
                <a:latin typeface="Times" pitchFamily="-109" charset="0"/>
              </a:rPr>
              <a:t>3</a:t>
            </a:r>
            <a:r>
              <a:rPr lang="en-GB" sz="2000" dirty="0" smtClean="0">
                <a:latin typeface="Times" pitchFamily="-109" charset="0"/>
              </a:rPr>
              <a:t> </a:t>
            </a:r>
            <a:r>
              <a:rPr lang="en-GB" sz="2000" dirty="0" err="1" smtClean="0">
                <a:latin typeface="Times" pitchFamily="-109" charset="0"/>
              </a:rPr>
              <a:t>color</a:t>
            </a:r>
            <a:r>
              <a:rPr lang="en-GB" sz="2000" dirty="0" smtClean="0">
                <a:latin typeface="Times" pitchFamily="-109" charset="0"/>
              </a:rPr>
              <a:t> states have identical electric charges, the cross section for the production of quark pairs of a certain </a:t>
            </a:r>
            <a:r>
              <a:rPr lang="en-GB" sz="2000" dirty="0" err="1" smtClean="0">
                <a:latin typeface="Times" pitchFamily="-109" charset="0"/>
              </a:rPr>
              <a:t>flavor</a:t>
            </a:r>
            <a:r>
              <a:rPr lang="en-GB" sz="2000" dirty="0" smtClean="0">
                <a:latin typeface="Times" pitchFamily="-109" charset="0"/>
              </a:rPr>
              <a:t> type should be proportional to the number of </a:t>
            </a:r>
            <a:r>
              <a:rPr lang="en-GB" sz="2000" dirty="0" err="1" smtClean="0">
                <a:latin typeface="Times" pitchFamily="-109" charset="0"/>
              </a:rPr>
              <a:t>color</a:t>
            </a:r>
            <a:r>
              <a:rPr lang="en-GB" sz="2000" dirty="0" smtClean="0">
                <a:latin typeface="Times" pitchFamily="-109" charset="0"/>
              </a:rPr>
              <a:t> charges.</a:t>
            </a:r>
          </a:p>
          <a:p>
            <a:pPr algn="ctr">
              <a:buFont typeface="Symbol" pitchFamily="-109" charset="2"/>
              <a:buNone/>
            </a:pPr>
            <a:endParaRPr lang="en-GB" sz="2000" b="1" dirty="0" smtClean="0">
              <a:latin typeface="Times" pitchFamily="-109" charset="0"/>
            </a:endParaRPr>
          </a:p>
          <a:p>
            <a:pPr>
              <a:buFont typeface="Symbol" pitchFamily="-109" charset="2"/>
              <a:buNone/>
            </a:pPr>
            <a:endParaRPr lang="en-GB" sz="2000" dirty="0" smtClean="0">
              <a:latin typeface="Times" pitchFamily="-109" charset="0"/>
            </a:endParaRPr>
          </a:p>
          <a:p>
            <a:pPr>
              <a:buFont typeface="Symbol" pitchFamily="-109" charset="2"/>
              <a:buNone/>
            </a:pPr>
            <a:endParaRPr lang="en-GB" sz="2000" dirty="0" smtClean="0">
              <a:latin typeface="Times" pitchFamily="-109" charset="0"/>
            </a:endParaRPr>
          </a:p>
          <a:p>
            <a:pPr>
              <a:buFont typeface="Symbol" pitchFamily="-109" charset="2"/>
              <a:buNone/>
            </a:pPr>
            <a:r>
              <a:rPr lang="en-GB" sz="2000" dirty="0" smtClean="0">
                <a:latin typeface="Times" pitchFamily="-109" charset="0"/>
              </a:rPr>
              <a:t>Taking into account higher orders (e.g. 3-jet events) yields:</a:t>
            </a:r>
          </a:p>
          <a:p>
            <a:pPr>
              <a:buFont typeface="Symbol" pitchFamily="-109" charset="2"/>
              <a:buNone/>
            </a:pPr>
            <a:r>
              <a:rPr lang="en-GB" sz="2000" dirty="0" smtClean="0">
                <a:latin typeface="Times" pitchFamily="-109" charset="0"/>
              </a:rPr>
              <a:t>					        </a:t>
            </a:r>
            <a:r>
              <a:rPr lang="en-GB" sz="2000" i="1" dirty="0" smtClean="0">
                <a:solidFill>
                  <a:schemeClr val="tx1">
                    <a:lumMod val="50000"/>
                    <a:lumOff val="50000"/>
                  </a:schemeClr>
                </a:solidFill>
                <a:latin typeface="Times" pitchFamily="-109" charset="0"/>
              </a:rPr>
              <a:t>Q</a:t>
            </a:r>
            <a:r>
              <a:rPr lang="en-GB" sz="2000" i="1" baseline="30000" dirty="0" smtClean="0">
                <a:solidFill>
                  <a:schemeClr val="tx1">
                    <a:lumMod val="50000"/>
                    <a:lumOff val="50000"/>
                  </a:schemeClr>
                </a:solidFill>
                <a:latin typeface="Times" pitchFamily="-109" charset="0"/>
              </a:rPr>
              <a:t>2</a:t>
            </a:r>
            <a:r>
              <a:rPr lang="en-GB" sz="2000" dirty="0" smtClean="0">
                <a:solidFill>
                  <a:schemeClr val="tx1">
                    <a:lumMod val="50000"/>
                    <a:lumOff val="50000"/>
                  </a:schemeClr>
                </a:solidFill>
                <a:latin typeface="Times" pitchFamily="-109" charset="0"/>
              </a:rPr>
              <a:t> … momentum transfer</a:t>
            </a:r>
          </a:p>
        </p:txBody>
      </p:sp>
      <p:pic>
        <p:nvPicPr>
          <p:cNvPr id="23" name="Picture 22"/>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400300" y="4902200"/>
            <a:ext cx="5760720" cy="400050"/>
          </a:xfrm>
          <a:prstGeom prst="rect">
            <a:avLst/>
          </a:prstGeom>
        </p:spPr>
      </p:pic>
      <p:pic>
        <p:nvPicPr>
          <p:cNvPr id="24" name="Picture 23"/>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2387600" y="5334000"/>
            <a:ext cx="5904484" cy="374650"/>
          </a:xfrm>
          <a:prstGeom prst="rect">
            <a:avLst/>
          </a:prstGeom>
          <a:solidFill>
            <a:srgbClr val="B0E2DD"/>
          </a:solidFill>
        </p:spPr>
      </p:pic>
      <p:pic>
        <p:nvPicPr>
          <p:cNvPr id="25" name="Picture 24"/>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1854200" y="6045200"/>
            <a:ext cx="3172648" cy="45085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98308" name="Group 4"/>
          <p:cNvGrpSpPr>
            <a:grpSpLocks/>
          </p:cNvGrpSpPr>
          <p:nvPr/>
        </p:nvGrpSpPr>
        <p:grpSpPr bwMode="auto">
          <a:xfrm>
            <a:off x="2903538" y="1987550"/>
            <a:ext cx="3522662" cy="755650"/>
            <a:chOff x="1688" y="1252"/>
            <a:chExt cx="2048" cy="476"/>
          </a:xfrm>
        </p:grpSpPr>
        <p:sp>
          <p:nvSpPr>
            <p:cNvPr id="98309" name="Rectangle 5"/>
            <p:cNvSpPr>
              <a:spLocks noChangeArrowheads="1"/>
            </p:cNvSpPr>
            <p:nvPr/>
          </p:nvSpPr>
          <p:spPr bwMode="auto">
            <a:xfrm>
              <a:off x="1688" y="1256"/>
              <a:ext cx="2048" cy="472"/>
            </a:xfrm>
            <a:prstGeom prst="rect">
              <a:avLst/>
            </a:prstGeom>
            <a:solidFill>
              <a:srgbClr val="FFFF99"/>
            </a:solidFill>
            <a:ln w="9525">
              <a:solidFill>
                <a:schemeClr val="tx1"/>
              </a:solidFill>
              <a:miter lim="800000"/>
              <a:headEnd/>
              <a:tailEnd/>
            </a:ln>
            <a:effectLst/>
          </p:spPr>
          <p:txBody>
            <a:bodyPr wrap="none" anchor="ctr">
              <a:prstTxWarp prst="textNoShape">
                <a:avLst/>
              </a:prstTxWarp>
            </a:bodyPr>
            <a:lstStyle/>
            <a:p>
              <a:endParaRPr lang="en-US"/>
            </a:p>
          </p:txBody>
        </p:sp>
        <p:sp>
          <p:nvSpPr>
            <p:cNvPr id="98310" name="Rectangle 6"/>
            <p:cNvSpPr>
              <a:spLocks noChangeArrowheads="1"/>
            </p:cNvSpPr>
            <p:nvPr/>
          </p:nvSpPr>
          <p:spPr bwMode="auto">
            <a:xfrm>
              <a:off x="1720" y="1358"/>
              <a:ext cx="1875" cy="250"/>
            </a:xfrm>
            <a:prstGeom prst="rect">
              <a:avLst/>
            </a:prstGeom>
            <a:noFill/>
            <a:ln w="9525">
              <a:noFill/>
              <a:miter lim="800000"/>
              <a:headEnd/>
              <a:tailEnd/>
            </a:ln>
            <a:effectLst/>
          </p:spPr>
          <p:txBody>
            <a:bodyPr wrap="none">
              <a:prstTxWarp prst="textNoShape">
                <a:avLst/>
              </a:prstTxWarp>
              <a:spAutoFit/>
            </a:bodyPr>
            <a:lstStyle/>
            <a:p>
              <a:r>
                <a:rPr lang="en-GB" sz="2000" b="1">
                  <a:solidFill>
                    <a:srgbClr val="3953A7"/>
                  </a:solidFill>
                  <a:latin typeface="Times" pitchFamily="-109" charset="0"/>
                </a:rPr>
                <a:t>R  =  </a:t>
              </a:r>
              <a:r>
                <a:rPr lang="en-GB" sz="2000" b="1" baseline="30000">
                  <a:solidFill>
                    <a:srgbClr val="3953A7"/>
                  </a:solidFill>
                  <a:latin typeface="Times" pitchFamily="-109" charset="0"/>
                </a:rPr>
                <a:t>_____________________________</a:t>
              </a:r>
              <a:r>
                <a:rPr lang="en-GB" sz="2000" b="1">
                  <a:solidFill>
                    <a:srgbClr val="3953A7"/>
                  </a:solidFill>
                  <a:latin typeface="Times" pitchFamily="-109" charset="0"/>
                </a:rPr>
                <a:t> </a:t>
              </a:r>
            </a:p>
          </p:txBody>
        </p:sp>
        <p:sp>
          <p:nvSpPr>
            <p:cNvPr id="98311" name="Rectangle 7"/>
            <p:cNvSpPr>
              <a:spLocks noChangeArrowheads="1"/>
            </p:cNvSpPr>
            <p:nvPr/>
          </p:nvSpPr>
          <p:spPr bwMode="auto">
            <a:xfrm>
              <a:off x="2136" y="1252"/>
              <a:ext cx="1464" cy="250"/>
            </a:xfrm>
            <a:prstGeom prst="rect">
              <a:avLst/>
            </a:prstGeom>
            <a:noFill/>
            <a:ln w="9525">
              <a:noFill/>
              <a:miter lim="800000"/>
              <a:headEnd/>
              <a:tailEnd/>
            </a:ln>
            <a:effectLst/>
          </p:spPr>
          <p:txBody>
            <a:bodyPr wrap="none">
              <a:prstTxWarp prst="textNoShape">
                <a:avLst/>
              </a:prstTxWarp>
              <a:spAutoFit/>
            </a:bodyPr>
            <a:lstStyle/>
            <a:p>
              <a:r>
                <a:rPr lang="en-GB" sz="2000" b="1">
                  <a:solidFill>
                    <a:srgbClr val="3953A7"/>
                  </a:solidFill>
                </a:rPr>
                <a:t>s</a:t>
              </a:r>
              <a:r>
                <a:rPr lang="en-GB" sz="2000" b="1">
                  <a:solidFill>
                    <a:srgbClr val="3953A7"/>
                  </a:solidFill>
                  <a:latin typeface="Times" pitchFamily="-109" charset="0"/>
                </a:rPr>
                <a:t> (e</a:t>
              </a:r>
              <a:r>
                <a:rPr lang="en-GB" sz="2000" b="1" baseline="30000">
                  <a:solidFill>
                    <a:srgbClr val="3953A7"/>
                  </a:solidFill>
                </a:rPr>
                <a:t>+</a:t>
              </a:r>
              <a:r>
                <a:rPr lang="en-GB" sz="2000" b="1">
                  <a:solidFill>
                    <a:srgbClr val="3953A7"/>
                  </a:solidFill>
                  <a:latin typeface="Times" pitchFamily="-109" charset="0"/>
                </a:rPr>
                <a:t>e</a:t>
              </a:r>
              <a:r>
                <a:rPr lang="en-GB" sz="2000" b="1" baseline="30000">
                  <a:solidFill>
                    <a:srgbClr val="3953A7"/>
                  </a:solidFill>
                </a:rPr>
                <a:t></a:t>
              </a:r>
              <a:r>
                <a:rPr lang="en-GB" sz="2000" b="1">
                  <a:solidFill>
                    <a:srgbClr val="3953A7"/>
                  </a:solidFill>
                  <a:latin typeface="Times" pitchFamily="-109" charset="0"/>
                </a:rPr>
                <a:t> </a:t>
              </a:r>
              <a:r>
                <a:rPr lang="en-GB" sz="2000" b="1">
                  <a:solidFill>
                    <a:srgbClr val="3953A7"/>
                  </a:solidFill>
                </a:rPr>
                <a:t></a:t>
              </a:r>
              <a:r>
                <a:rPr lang="en-GB" sz="2000" b="1">
                  <a:solidFill>
                    <a:srgbClr val="3953A7"/>
                  </a:solidFill>
                  <a:latin typeface="Times" pitchFamily="-109" charset="0"/>
                </a:rPr>
                <a:t> Hadronen)</a:t>
              </a:r>
            </a:p>
          </p:txBody>
        </p:sp>
        <p:sp>
          <p:nvSpPr>
            <p:cNvPr id="98312" name="Rectangle 8"/>
            <p:cNvSpPr>
              <a:spLocks noChangeArrowheads="1"/>
            </p:cNvSpPr>
            <p:nvPr/>
          </p:nvSpPr>
          <p:spPr bwMode="auto">
            <a:xfrm>
              <a:off x="2280" y="1460"/>
              <a:ext cx="1124" cy="250"/>
            </a:xfrm>
            <a:prstGeom prst="rect">
              <a:avLst/>
            </a:prstGeom>
            <a:noFill/>
            <a:ln w="9525">
              <a:noFill/>
              <a:miter lim="800000"/>
              <a:headEnd/>
              <a:tailEnd/>
            </a:ln>
            <a:effectLst/>
          </p:spPr>
          <p:txBody>
            <a:bodyPr wrap="none">
              <a:prstTxWarp prst="textNoShape">
                <a:avLst/>
              </a:prstTxWarp>
              <a:spAutoFit/>
            </a:bodyPr>
            <a:lstStyle/>
            <a:p>
              <a:r>
                <a:rPr lang="en-GB" sz="2000" b="1">
                  <a:solidFill>
                    <a:srgbClr val="3953A7"/>
                  </a:solidFill>
                </a:rPr>
                <a:t>s</a:t>
              </a:r>
              <a:r>
                <a:rPr lang="en-GB" sz="2000" b="1">
                  <a:solidFill>
                    <a:srgbClr val="3953A7"/>
                  </a:solidFill>
                  <a:latin typeface="Times" pitchFamily="-109" charset="0"/>
                </a:rPr>
                <a:t> (e</a:t>
              </a:r>
              <a:r>
                <a:rPr lang="en-GB" sz="2000" b="1" baseline="30000">
                  <a:solidFill>
                    <a:srgbClr val="3953A7"/>
                  </a:solidFill>
                </a:rPr>
                <a:t>+</a:t>
              </a:r>
              <a:r>
                <a:rPr lang="en-GB" sz="2000" b="1">
                  <a:solidFill>
                    <a:srgbClr val="3953A7"/>
                  </a:solidFill>
                  <a:latin typeface="Times" pitchFamily="-109" charset="0"/>
                </a:rPr>
                <a:t>e</a:t>
              </a:r>
              <a:r>
                <a:rPr lang="en-GB" sz="2000" b="1" baseline="30000">
                  <a:solidFill>
                    <a:srgbClr val="3953A7"/>
                  </a:solidFill>
                </a:rPr>
                <a:t></a:t>
              </a:r>
              <a:r>
                <a:rPr lang="en-GB" sz="2000" b="1">
                  <a:solidFill>
                    <a:srgbClr val="3953A7"/>
                  </a:solidFill>
                  <a:latin typeface="Times" pitchFamily="-109" charset="0"/>
                </a:rPr>
                <a:t> </a:t>
              </a:r>
              <a:r>
                <a:rPr lang="en-GB" sz="2000" b="1">
                  <a:solidFill>
                    <a:srgbClr val="3953A7"/>
                  </a:solidFill>
                </a:rPr>
                <a:t></a:t>
              </a:r>
              <a:r>
                <a:rPr lang="en-GB" sz="2000" b="1">
                  <a:solidFill>
                    <a:srgbClr val="3953A7"/>
                  </a:solidFill>
                  <a:latin typeface="Times" pitchFamily="-109" charset="0"/>
                </a:rPr>
                <a:t> </a:t>
              </a:r>
              <a:r>
                <a:rPr lang="en-GB" sz="2000" b="1">
                  <a:solidFill>
                    <a:srgbClr val="3953A7"/>
                  </a:solidFill>
                </a:rPr>
                <a:t>m</a:t>
              </a:r>
              <a:r>
                <a:rPr lang="en-GB" sz="2000" b="1" baseline="30000">
                  <a:solidFill>
                    <a:srgbClr val="3953A7"/>
                  </a:solidFill>
                </a:rPr>
                <a:t>+ </a:t>
              </a:r>
              <a:r>
                <a:rPr lang="en-GB" sz="2000" b="1">
                  <a:solidFill>
                    <a:srgbClr val="3953A7"/>
                  </a:solidFill>
                </a:rPr>
                <a:t>m</a:t>
              </a:r>
              <a:r>
                <a:rPr lang="en-GB" sz="2000" b="1" baseline="30000">
                  <a:solidFill>
                    <a:srgbClr val="3953A7"/>
                  </a:solidFill>
                </a:rPr>
                <a:t></a:t>
              </a:r>
              <a:r>
                <a:rPr lang="en-GB" sz="2000" b="1">
                  <a:solidFill>
                    <a:srgbClr val="3953A7"/>
                  </a:solidFill>
                  <a:latin typeface="Times" pitchFamily="-109" charset="0"/>
                </a:rPr>
                <a:t>)</a:t>
              </a:r>
            </a:p>
          </p:txBody>
        </p:sp>
      </p:grpSp>
      <p:grpSp>
        <p:nvGrpSpPr>
          <p:cNvPr id="98338" name="Group 34"/>
          <p:cNvGrpSpPr>
            <a:grpSpLocks/>
          </p:cNvGrpSpPr>
          <p:nvPr/>
        </p:nvGrpSpPr>
        <p:grpSpPr bwMode="auto">
          <a:xfrm>
            <a:off x="1031875" y="336550"/>
            <a:ext cx="7386639" cy="577850"/>
            <a:chOff x="650" y="212"/>
            <a:chExt cx="4653" cy="364"/>
          </a:xfrm>
        </p:grpSpPr>
        <p:sp>
          <p:nvSpPr>
            <p:cNvPr id="98314" name="Rectangle 10"/>
            <p:cNvSpPr>
              <a:spLocks noChangeArrowheads="1"/>
            </p:cNvSpPr>
            <p:nvPr/>
          </p:nvSpPr>
          <p:spPr bwMode="auto">
            <a:xfrm>
              <a:off x="650" y="324"/>
              <a:ext cx="4653" cy="252"/>
            </a:xfrm>
            <a:prstGeom prst="rect">
              <a:avLst/>
            </a:prstGeom>
            <a:noFill/>
            <a:ln w="9525">
              <a:noFill/>
              <a:miter lim="800000"/>
              <a:headEnd/>
              <a:tailEnd/>
            </a:ln>
            <a:effectLst/>
          </p:spPr>
          <p:txBody>
            <a:bodyPr wrap="none">
              <a:prstTxWarp prst="textNoShape">
                <a:avLst/>
              </a:prstTxWarp>
              <a:spAutoFit/>
            </a:bodyPr>
            <a:lstStyle/>
            <a:p>
              <a:r>
                <a:rPr lang="en-GB" sz="2000" b="1" dirty="0" smtClean="0"/>
                <a:t>    </a:t>
              </a:r>
              <a:r>
                <a:rPr lang="en-GB" sz="2000" b="1" dirty="0" err="1" smtClean="0"/>
                <a:t>s</a:t>
              </a:r>
              <a:r>
                <a:rPr lang="en-GB" sz="2000" b="1" dirty="0" smtClean="0">
                  <a:latin typeface="Times" pitchFamily="-109" charset="0"/>
                </a:rPr>
                <a:t> </a:t>
              </a:r>
              <a:r>
                <a:rPr lang="en-GB" sz="2000" b="1" dirty="0">
                  <a:latin typeface="Times" pitchFamily="-109" charset="0"/>
                </a:rPr>
                <a:t>(</a:t>
              </a:r>
              <a:r>
                <a:rPr lang="en-GB" sz="2000" b="1" dirty="0" err="1">
                  <a:latin typeface="Times" pitchFamily="-109" charset="0"/>
                </a:rPr>
                <a:t>e</a:t>
              </a:r>
              <a:r>
                <a:rPr lang="en-GB" sz="2000" b="1" baseline="30000" dirty="0" err="1"/>
                <a:t>+</a:t>
              </a:r>
              <a:r>
                <a:rPr lang="en-GB" sz="2000" b="1" dirty="0" err="1">
                  <a:latin typeface="Times" pitchFamily="-109" charset="0"/>
                </a:rPr>
                <a:t>e</a:t>
              </a:r>
              <a:r>
                <a:rPr lang="en-GB" sz="2000" b="1" baseline="30000" dirty="0" err="1"/>
                <a:t></a:t>
              </a:r>
              <a:r>
                <a:rPr lang="en-GB" sz="2000" b="1" dirty="0">
                  <a:latin typeface="Times" pitchFamily="-109" charset="0"/>
                </a:rPr>
                <a:t> </a:t>
              </a:r>
              <a:r>
                <a:rPr lang="en-GB" sz="2000" b="1" dirty="0" err="1"/>
                <a:t></a:t>
              </a:r>
              <a:r>
                <a:rPr lang="en-GB" sz="2000" b="1" dirty="0" smtClean="0">
                  <a:latin typeface="Times" pitchFamily="-109" charset="0"/>
                </a:rPr>
                <a:t> hadrons) </a:t>
              </a:r>
              <a:r>
                <a:rPr lang="en-GB" sz="2000" b="1" dirty="0">
                  <a:latin typeface="Times" pitchFamily="-109" charset="0"/>
                </a:rPr>
                <a:t>= </a:t>
              </a:r>
              <a:r>
                <a:rPr lang="en-GB" sz="2000" b="1" dirty="0" err="1"/>
                <a:t>s</a:t>
              </a:r>
              <a:r>
                <a:rPr lang="en-GB" sz="2000" b="1" dirty="0">
                  <a:latin typeface="Times" pitchFamily="-109" charset="0"/>
                </a:rPr>
                <a:t> (</a:t>
              </a:r>
              <a:r>
                <a:rPr lang="en-GB" sz="2000" b="1" dirty="0" err="1">
                  <a:latin typeface="Times" pitchFamily="-109" charset="0"/>
                </a:rPr>
                <a:t>e</a:t>
              </a:r>
              <a:r>
                <a:rPr lang="en-GB" sz="2000" b="1" baseline="30000" dirty="0" err="1"/>
                <a:t>+</a:t>
              </a:r>
              <a:r>
                <a:rPr lang="en-GB" sz="2000" b="1" dirty="0" err="1">
                  <a:latin typeface="Times" pitchFamily="-109" charset="0"/>
                </a:rPr>
                <a:t>e</a:t>
              </a:r>
              <a:r>
                <a:rPr lang="en-GB" sz="2000" b="1" baseline="30000" dirty="0" err="1"/>
                <a:t></a:t>
              </a:r>
              <a:r>
                <a:rPr lang="en-GB" sz="2000" b="1" dirty="0">
                  <a:latin typeface="Times" pitchFamily="-109" charset="0"/>
                </a:rPr>
                <a:t> </a:t>
              </a:r>
              <a:r>
                <a:rPr lang="en-GB" sz="2000" b="1" dirty="0" err="1"/>
                <a:t></a:t>
              </a:r>
              <a:r>
                <a:rPr lang="en-GB" sz="2000" b="1" dirty="0">
                  <a:latin typeface="Times" pitchFamily="-109" charset="0"/>
                </a:rPr>
                <a:t> </a:t>
              </a:r>
              <a:r>
                <a:rPr lang="en-GB" sz="2000" b="1" dirty="0" err="1">
                  <a:latin typeface="Times" pitchFamily="-109" charset="0"/>
                </a:rPr>
                <a:t>qq</a:t>
              </a:r>
              <a:r>
                <a:rPr lang="en-GB" sz="2000" b="1" dirty="0">
                  <a:latin typeface="Times" pitchFamily="-109" charset="0"/>
                </a:rPr>
                <a:t> + </a:t>
              </a:r>
              <a:r>
                <a:rPr lang="en-GB" sz="2000" b="1" dirty="0" err="1">
                  <a:latin typeface="Times" pitchFamily="-109" charset="0"/>
                </a:rPr>
                <a:t>qqg</a:t>
              </a:r>
              <a:r>
                <a:rPr lang="en-GB" sz="2000" b="1" dirty="0">
                  <a:latin typeface="Times" pitchFamily="-109" charset="0"/>
                </a:rPr>
                <a:t> + </a:t>
              </a:r>
              <a:r>
                <a:rPr lang="en-GB" sz="2000" b="1" dirty="0" err="1">
                  <a:latin typeface="Times" pitchFamily="-109" charset="0"/>
                </a:rPr>
                <a:t>qqgg</a:t>
              </a:r>
              <a:r>
                <a:rPr lang="en-GB" sz="2000" b="1" dirty="0">
                  <a:latin typeface="Times" pitchFamily="-109" charset="0"/>
                </a:rPr>
                <a:t> + </a:t>
              </a:r>
              <a:r>
                <a:rPr lang="en-GB" sz="2000" b="1" dirty="0" err="1">
                  <a:latin typeface="Times" pitchFamily="-109" charset="0"/>
                </a:rPr>
                <a:t>qqqq</a:t>
              </a:r>
              <a:r>
                <a:rPr lang="en-GB" sz="2000" b="1" dirty="0">
                  <a:latin typeface="Times" pitchFamily="-109" charset="0"/>
                </a:rPr>
                <a:t> + …  )</a:t>
              </a:r>
            </a:p>
          </p:txBody>
        </p:sp>
        <p:sp>
          <p:nvSpPr>
            <p:cNvPr id="98315" name="Rectangle 11"/>
            <p:cNvSpPr>
              <a:spLocks noChangeArrowheads="1"/>
            </p:cNvSpPr>
            <p:nvPr/>
          </p:nvSpPr>
          <p:spPr bwMode="auto">
            <a:xfrm>
              <a:off x="3115" y="212"/>
              <a:ext cx="191" cy="327"/>
            </a:xfrm>
            <a:prstGeom prst="rect">
              <a:avLst/>
            </a:prstGeom>
            <a:noFill/>
            <a:ln w="9525">
              <a:noFill/>
              <a:miter lim="800000"/>
              <a:headEnd/>
              <a:tailEnd/>
            </a:ln>
            <a:effectLst/>
          </p:spPr>
          <p:txBody>
            <a:bodyPr wrap="none">
              <a:prstTxWarp prst="textNoShape">
                <a:avLst/>
              </a:prstTxWarp>
              <a:spAutoFit/>
            </a:bodyPr>
            <a:lstStyle/>
            <a:p>
              <a:r>
                <a:rPr lang="en-GB" sz="2800" b="1">
                  <a:latin typeface="Times" pitchFamily="-109" charset="0"/>
                </a:rPr>
                <a:t>-</a:t>
              </a:r>
            </a:p>
          </p:txBody>
        </p:sp>
        <p:sp>
          <p:nvSpPr>
            <p:cNvPr id="98316" name="Rectangle 12"/>
            <p:cNvSpPr>
              <a:spLocks noChangeArrowheads="1"/>
            </p:cNvSpPr>
            <p:nvPr/>
          </p:nvSpPr>
          <p:spPr bwMode="auto">
            <a:xfrm>
              <a:off x="3479" y="212"/>
              <a:ext cx="207" cy="327"/>
            </a:xfrm>
            <a:prstGeom prst="rect">
              <a:avLst/>
            </a:prstGeom>
            <a:noFill/>
            <a:ln w="9525">
              <a:noFill/>
              <a:miter lim="800000"/>
              <a:headEnd/>
              <a:tailEnd/>
            </a:ln>
            <a:effectLst/>
          </p:spPr>
          <p:txBody>
            <a:bodyPr>
              <a:prstTxWarp prst="textNoShape">
                <a:avLst/>
              </a:prstTxWarp>
              <a:spAutoFit/>
            </a:bodyPr>
            <a:lstStyle/>
            <a:p>
              <a:r>
                <a:rPr lang="en-GB" sz="2800" b="1">
                  <a:latin typeface="Times" pitchFamily="-109" charset="0"/>
                </a:rPr>
                <a:t>-</a:t>
              </a:r>
            </a:p>
          </p:txBody>
        </p:sp>
        <p:sp>
          <p:nvSpPr>
            <p:cNvPr id="98317" name="Rectangle 13"/>
            <p:cNvSpPr>
              <a:spLocks noChangeArrowheads="1"/>
            </p:cNvSpPr>
            <p:nvPr/>
          </p:nvSpPr>
          <p:spPr bwMode="auto">
            <a:xfrm>
              <a:off x="3914" y="212"/>
              <a:ext cx="207" cy="327"/>
            </a:xfrm>
            <a:prstGeom prst="rect">
              <a:avLst/>
            </a:prstGeom>
            <a:noFill/>
            <a:ln w="9525">
              <a:noFill/>
              <a:miter lim="800000"/>
              <a:headEnd/>
              <a:tailEnd/>
            </a:ln>
            <a:effectLst/>
          </p:spPr>
          <p:txBody>
            <a:bodyPr>
              <a:prstTxWarp prst="textNoShape">
                <a:avLst/>
              </a:prstTxWarp>
              <a:spAutoFit/>
            </a:bodyPr>
            <a:lstStyle/>
            <a:p>
              <a:r>
                <a:rPr lang="en-GB" sz="2800" b="1">
                  <a:latin typeface="Times" pitchFamily="-109" charset="0"/>
                </a:rPr>
                <a:t>-</a:t>
              </a:r>
            </a:p>
          </p:txBody>
        </p:sp>
        <p:sp>
          <p:nvSpPr>
            <p:cNvPr id="98318" name="Rectangle 14"/>
            <p:cNvSpPr>
              <a:spLocks noChangeArrowheads="1"/>
            </p:cNvSpPr>
            <p:nvPr/>
          </p:nvSpPr>
          <p:spPr bwMode="auto">
            <a:xfrm>
              <a:off x="4436" y="212"/>
              <a:ext cx="207" cy="327"/>
            </a:xfrm>
            <a:prstGeom prst="rect">
              <a:avLst/>
            </a:prstGeom>
            <a:noFill/>
            <a:ln w="9525">
              <a:noFill/>
              <a:miter lim="800000"/>
              <a:headEnd/>
              <a:tailEnd/>
            </a:ln>
            <a:effectLst/>
          </p:spPr>
          <p:txBody>
            <a:bodyPr>
              <a:prstTxWarp prst="textNoShape">
                <a:avLst/>
              </a:prstTxWarp>
              <a:spAutoFit/>
            </a:bodyPr>
            <a:lstStyle/>
            <a:p>
              <a:r>
                <a:rPr lang="en-GB" sz="2800" b="1">
                  <a:latin typeface="Times" pitchFamily="-109" charset="0"/>
                </a:rPr>
                <a:t>-</a:t>
              </a:r>
            </a:p>
          </p:txBody>
        </p:sp>
        <p:sp>
          <p:nvSpPr>
            <p:cNvPr id="98319" name="Rectangle 15"/>
            <p:cNvSpPr>
              <a:spLocks noChangeArrowheads="1"/>
            </p:cNvSpPr>
            <p:nvPr/>
          </p:nvSpPr>
          <p:spPr bwMode="auto">
            <a:xfrm>
              <a:off x="4610" y="212"/>
              <a:ext cx="207" cy="327"/>
            </a:xfrm>
            <a:prstGeom prst="rect">
              <a:avLst/>
            </a:prstGeom>
            <a:noFill/>
            <a:ln w="9525">
              <a:noFill/>
              <a:miter lim="800000"/>
              <a:headEnd/>
              <a:tailEnd/>
            </a:ln>
            <a:effectLst/>
          </p:spPr>
          <p:txBody>
            <a:bodyPr>
              <a:prstTxWarp prst="textNoShape">
                <a:avLst/>
              </a:prstTxWarp>
              <a:spAutoFit/>
            </a:bodyPr>
            <a:lstStyle/>
            <a:p>
              <a:r>
                <a:rPr lang="en-GB" sz="2800" b="1">
                  <a:latin typeface="Times" pitchFamily="-109" charset="0"/>
                </a:rPr>
                <a:t>-</a:t>
              </a:r>
            </a:p>
          </p:txBody>
        </p:sp>
      </p:grpSp>
      <p:grpSp>
        <p:nvGrpSpPr>
          <p:cNvPr id="98328" name="Group 24"/>
          <p:cNvGrpSpPr>
            <a:grpSpLocks/>
          </p:cNvGrpSpPr>
          <p:nvPr/>
        </p:nvGrpSpPr>
        <p:grpSpPr bwMode="auto">
          <a:xfrm>
            <a:off x="1995488" y="1111250"/>
            <a:ext cx="6088062" cy="2889250"/>
            <a:chOff x="1168" y="864"/>
            <a:chExt cx="3860" cy="1984"/>
          </a:xfrm>
        </p:grpSpPr>
        <p:grpSp>
          <p:nvGrpSpPr>
            <p:cNvPr id="98324" name="Group 20"/>
            <p:cNvGrpSpPr>
              <a:grpSpLocks/>
            </p:cNvGrpSpPr>
            <p:nvPr/>
          </p:nvGrpSpPr>
          <p:grpSpPr bwMode="auto">
            <a:xfrm>
              <a:off x="1168" y="864"/>
              <a:ext cx="3860" cy="1984"/>
              <a:chOff x="1168" y="864"/>
              <a:chExt cx="3860" cy="1984"/>
            </a:xfrm>
          </p:grpSpPr>
          <p:sp>
            <p:nvSpPr>
              <p:cNvPr id="98322" name="Rectangle 18"/>
              <p:cNvSpPr>
                <a:spLocks noChangeArrowheads="1"/>
              </p:cNvSpPr>
              <p:nvPr/>
            </p:nvSpPr>
            <p:spPr bwMode="auto">
              <a:xfrm>
                <a:off x="1168" y="864"/>
                <a:ext cx="3860" cy="1984"/>
              </a:xfrm>
              <a:prstGeom prst="rect">
                <a:avLst/>
              </a:prstGeom>
              <a:solidFill>
                <a:srgbClr val="0000FF"/>
              </a:solidFill>
              <a:ln w="9525">
                <a:solidFill>
                  <a:schemeClr val="tx1"/>
                </a:solidFill>
                <a:miter lim="800000"/>
                <a:headEnd/>
                <a:tailEnd/>
              </a:ln>
              <a:effectLst/>
            </p:spPr>
            <p:txBody>
              <a:bodyPr wrap="none" anchor="ctr">
                <a:prstTxWarp prst="textNoShape">
                  <a:avLst/>
                </a:prstTxWarp>
              </a:bodyPr>
              <a:lstStyle/>
              <a:p>
                <a:endParaRPr lang="en-US"/>
              </a:p>
            </p:txBody>
          </p:sp>
          <p:pic>
            <p:nvPicPr>
              <p:cNvPr id="98320" name="Picture 16"/>
              <p:cNvPicPr>
                <a:picLocks noChangeAspect="1" noChangeArrowheads="1"/>
              </p:cNvPicPr>
              <p:nvPr/>
            </p:nvPicPr>
            <p:blipFill>
              <a:blip r:embed="rId3"/>
              <a:srcRect/>
              <a:stretch>
                <a:fillRect/>
              </a:stretch>
            </p:blipFill>
            <p:spPr bwMode="auto">
              <a:xfrm>
                <a:off x="1654" y="973"/>
                <a:ext cx="3318" cy="1795"/>
              </a:xfrm>
              <a:prstGeom prst="rect">
                <a:avLst/>
              </a:prstGeom>
              <a:noFill/>
            </p:spPr>
          </p:pic>
        </p:grpSp>
        <p:sp>
          <p:nvSpPr>
            <p:cNvPr id="98325" name="Rectangle 21"/>
            <p:cNvSpPr>
              <a:spLocks noChangeArrowheads="1"/>
            </p:cNvSpPr>
            <p:nvPr/>
          </p:nvSpPr>
          <p:spPr bwMode="auto">
            <a:xfrm>
              <a:off x="1280" y="1086"/>
              <a:ext cx="296" cy="273"/>
            </a:xfrm>
            <a:prstGeom prst="rect">
              <a:avLst/>
            </a:prstGeom>
            <a:noFill/>
            <a:ln w="9525">
              <a:noFill/>
              <a:miter lim="800000"/>
              <a:headEnd/>
              <a:tailEnd/>
            </a:ln>
            <a:effectLst/>
          </p:spPr>
          <p:txBody>
            <a:bodyPr wrap="none">
              <a:prstTxWarp prst="textNoShape">
                <a:avLst/>
              </a:prstTxWarp>
              <a:spAutoFit/>
            </a:bodyPr>
            <a:lstStyle/>
            <a:p>
              <a:r>
                <a:rPr lang="en-GB" sz="2000" b="1">
                  <a:solidFill>
                    <a:schemeClr val="bg1"/>
                  </a:solidFill>
                  <a:latin typeface="Times" pitchFamily="-109" charset="0"/>
                </a:rPr>
                <a:t>qq</a:t>
              </a:r>
              <a:endParaRPr lang="en-GB" sz="2000" b="1">
                <a:latin typeface="Times" pitchFamily="-109" charset="0"/>
              </a:endParaRPr>
            </a:p>
          </p:txBody>
        </p:sp>
        <p:sp>
          <p:nvSpPr>
            <p:cNvPr id="98326" name="Rectangle 22"/>
            <p:cNvSpPr>
              <a:spLocks noChangeArrowheads="1"/>
            </p:cNvSpPr>
            <p:nvPr/>
          </p:nvSpPr>
          <p:spPr bwMode="auto">
            <a:xfrm>
              <a:off x="1368" y="964"/>
              <a:ext cx="193" cy="357"/>
            </a:xfrm>
            <a:prstGeom prst="rect">
              <a:avLst/>
            </a:prstGeom>
            <a:noFill/>
            <a:ln w="9525">
              <a:noFill/>
              <a:miter lim="800000"/>
              <a:headEnd/>
              <a:tailEnd/>
            </a:ln>
            <a:effectLst/>
          </p:spPr>
          <p:txBody>
            <a:bodyPr wrap="none">
              <a:prstTxWarp prst="textNoShape">
                <a:avLst/>
              </a:prstTxWarp>
              <a:spAutoFit/>
            </a:bodyPr>
            <a:lstStyle/>
            <a:p>
              <a:r>
                <a:rPr lang="en-GB" sz="2800" b="1">
                  <a:solidFill>
                    <a:schemeClr val="bg1"/>
                  </a:solidFill>
                  <a:latin typeface="Times" pitchFamily="-109" charset="0"/>
                </a:rPr>
                <a:t>-</a:t>
              </a:r>
            </a:p>
          </p:txBody>
        </p:sp>
      </p:grpSp>
      <p:grpSp>
        <p:nvGrpSpPr>
          <p:cNvPr id="98332" name="Group 28"/>
          <p:cNvGrpSpPr>
            <a:grpSpLocks/>
          </p:cNvGrpSpPr>
          <p:nvPr/>
        </p:nvGrpSpPr>
        <p:grpSpPr bwMode="auto">
          <a:xfrm>
            <a:off x="1493838" y="4373563"/>
            <a:ext cx="6953250" cy="1887537"/>
            <a:chOff x="744" y="3024"/>
            <a:chExt cx="4408" cy="1296"/>
          </a:xfrm>
        </p:grpSpPr>
        <p:sp>
          <p:nvSpPr>
            <p:cNvPr id="98323" name="Rectangle 19"/>
            <p:cNvSpPr>
              <a:spLocks noChangeArrowheads="1"/>
            </p:cNvSpPr>
            <p:nvPr/>
          </p:nvSpPr>
          <p:spPr bwMode="auto">
            <a:xfrm>
              <a:off x="744" y="3024"/>
              <a:ext cx="4408" cy="1296"/>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a:r>
                <a:rPr lang="en-GB" sz="2000" b="1">
                  <a:solidFill>
                    <a:schemeClr val="bg1"/>
                  </a:solidFill>
                  <a:latin typeface="Times" pitchFamily="-109" charset="0"/>
                </a:rPr>
                <a:t>qq</a:t>
              </a:r>
              <a:r>
                <a:rPr lang="en-GB" sz="2800" b="1">
                  <a:solidFill>
                    <a:schemeClr val="bg1"/>
                  </a:solidFill>
                  <a:latin typeface="Times" pitchFamily="-109" charset="0"/>
                </a:rPr>
                <a:t>-</a:t>
              </a:r>
            </a:p>
            <a:p>
              <a:pPr algn="ctr"/>
              <a:endParaRPr lang="en-GB" sz="2000" b="1">
                <a:solidFill>
                  <a:schemeClr val="bg1"/>
                </a:solidFill>
                <a:latin typeface="Times" pitchFamily="-109" charset="0"/>
              </a:endParaRPr>
            </a:p>
          </p:txBody>
        </p:sp>
        <p:pic>
          <p:nvPicPr>
            <p:cNvPr id="98321" name="Picture 17"/>
            <p:cNvPicPr>
              <a:picLocks noChangeAspect="1" noChangeArrowheads="1"/>
            </p:cNvPicPr>
            <p:nvPr/>
          </p:nvPicPr>
          <p:blipFill>
            <a:blip r:embed="rId4"/>
            <a:srcRect/>
            <a:stretch>
              <a:fillRect/>
            </a:stretch>
          </p:blipFill>
          <p:spPr bwMode="auto">
            <a:xfrm>
              <a:off x="1236" y="3130"/>
              <a:ext cx="3860" cy="1083"/>
            </a:xfrm>
            <a:prstGeom prst="rect">
              <a:avLst/>
            </a:prstGeom>
            <a:noFill/>
          </p:spPr>
        </p:pic>
        <p:grpSp>
          <p:nvGrpSpPr>
            <p:cNvPr id="98331" name="Group 27"/>
            <p:cNvGrpSpPr>
              <a:grpSpLocks/>
            </p:cNvGrpSpPr>
            <p:nvPr/>
          </p:nvGrpSpPr>
          <p:grpSpPr bwMode="auto">
            <a:xfrm>
              <a:off x="840" y="3180"/>
              <a:ext cx="376" cy="387"/>
              <a:chOff x="840" y="3180"/>
              <a:chExt cx="376" cy="387"/>
            </a:xfrm>
          </p:grpSpPr>
          <p:sp>
            <p:nvSpPr>
              <p:cNvPr id="98329" name="Rectangle 25"/>
              <p:cNvSpPr>
                <a:spLocks noChangeArrowheads="1"/>
              </p:cNvSpPr>
              <p:nvPr/>
            </p:nvSpPr>
            <p:spPr bwMode="auto">
              <a:xfrm>
                <a:off x="840" y="3294"/>
                <a:ext cx="376" cy="273"/>
              </a:xfrm>
              <a:prstGeom prst="rect">
                <a:avLst/>
              </a:prstGeom>
              <a:noFill/>
              <a:ln w="9525">
                <a:noFill/>
                <a:miter lim="800000"/>
                <a:headEnd/>
                <a:tailEnd/>
              </a:ln>
              <a:effectLst/>
            </p:spPr>
            <p:txBody>
              <a:bodyPr wrap="none">
                <a:prstTxWarp prst="textNoShape">
                  <a:avLst/>
                </a:prstTxWarp>
                <a:spAutoFit/>
              </a:bodyPr>
              <a:lstStyle/>
              <a:p>
                <a:r>
                  <a:rPr lang="en-GB" sz="2000" b="1">
                    <a:solidFill>
                      <a:schemeClr val="bg1"/>
                    </a:solidFill>
                    <a:latin typeface="Times" pitchFamily="-109" charset="0"/>
                  </a:rPr>
                  <a:t>qqg</a:t>
                </a:r>
              </a:p>
            </p:txBody>
          </p:sp>
          <p:sp>
            <p:nvSpPr>
              <p:cNvPr id="98330" name="Rectangle 26"/>
              <p:cNvSpPr>
                <a:spLocks noChangeArrowheads="1"/>
              </p:cNvSpPr>
              <p:nvPr/>
            </p:nvSpPr>
            <p:spPr bwMode="auto">
              <a:xfrm>
                <a:off x="936" y="3180"/>
                <a:ext cx="192" cy="356"/>
              </a:xfrm>
              <a:prstGeom prst="rect">
                <a:avLst/>
              </a:prstGeom>
              <a:noFill/>
              <a:ln w="9525">
                <a:noFill/>
                <a:miter lim="800000"/>
                <a:headEnd/>
                <a:tailEnd/>
              </a:ln>
              <a:effectLst/>
            </p:spPr>
            <p:txBody>
              <a:bodyPr wrap="none">
                <a:prstTxWarp prst="textNoShape">
                  <a:avLst/>
                </a:prstTxWarp>
                <a:spAutoFit/>
              </a:bodyPr>
              <a:lstStyle/>
              <a:p>
                <a:r>
                  <a:rPr lang="en-GB" sz="2800" b="1">
                    <a:solidFill>
                      <a:schemeClr val="bg1"/>
                    </a:solidFill>
                    <a:latin typeface="Times" pitchFamily="-109" charset="0"/>
                  </a:rPr>
                  <a:t>-</a:t>
                </a:r>
              </a:p>
            </p:txBody>
          </p:sp>
        </p:grpSp>
      </p:grpSp>
      <p:grpSp>
        <p:nvGrpSpPr>
          <p:cNvPr id="98336" name="Group 32"/>
          <p:cNvGrpSpPr>
            <a:grpSpLocks/>
          </p:cNvGrpSpPr>
          <p:nvPr/>
        </p:nvGrpSpPr>
        <p:grpSpPr bwMode="auto">
          <a:xfrm>
            <a:off x="2379663" y="3816350"/>
            <a:ext cx="5262559" cy="590550"/>
            <a:chOff x="1499" y="2404"/>
            <a:chExt cx="3315" cy="372"/>
          </a:xfrm>
        </p:grpSpPr>
        <p:sp>
          <p:nvSpPr>
            <p:cNvPr id="98333" name="Rectangle 29"/>
            <p:cNvSpPr>
              <a:spLocks noChangeArrowheads="1"/>
            </p:cNvSpPr>
            <p:nvPr/>
          </p:nvSpPr>
          <p:spPr bwMode="auto">
            <a:xfrm>
              <a:off x="1499" y="2524"/>
              <a:ext cx="3315" cy="252"/>
            </a:xfrm>
            <a:prstGeom prst="rect">
              <a:avLst/>
            </a:prstGeom>
            <a:noFill/>
            <a:ln w="9525">
              <a:noFill/>
              <a:miter lim="800000"/>
              <a:headEnd/>
              <a:tailEnd/>
            </a:ln>
            <a:effectLst/>
          </p:spPr>
          <p:txBody>
            <a:bodyPr wrap="none">
              <a:prstTxWarp prst="textNoShape">
                <a:avLst/>
              </a:prstTxWarp>
              <a:spAutoFit/>
            </a:bodyPr>
            <a:lstStyle/>
            <a:p>
              <a:r>
                <a:rPr lang="en-GB" sz="2000" b="1" dirty="0" smtClean="0">
                  <a:latin typeface="Times" pitchFamily="-109" charset="0"/>
                </a:rPr>
                <a:t> R is almost constant, as </a:t>
              </a:r>
              <a:r>
                <a:rPr lang="en-GB" sz="2000" b="1" dirty="0" err="1">
                  <a:latin typeface="Times" pitchFamily="-109" charset="0"/>
                </a:rPr>
                <a:t>e</a:t>
              </a:r>
              <a:r>
                <a:rPr lang="en-GB" sz="2000" b="1" baseline="30000" dirty="0" err="1"/>
                <a:t>+</a:t>
              </a:r>
              <a:r>
                <a:rPr lang="en-GB" sz="2000" b="1" dirty="0" err="1">
                  <a:latin typeface="Times" pitchFamily="-109" charset="0"/>
                </a:rPr>
                <a:t>e</a:t>
              </a:r>
              <a:r>
                <a:rPr lang="en-GB" sz="2000" b="1" baseline="30000" dirty="0" err="1"/>
                <a:t></a:t>
              </a:r>
              <a:r>
                <a:rPr lang="en-GB" sz="2000" b="1" dirty="0">
                  <a:latin typeface="Times" pitchFamily="-109" charset="0"/>
                </a:rPr>
                <a:t> </a:t>
              </a:r>
              <a:r>
                <a:rPr lang="en-GB" sz="2000" b="1" dirty="0" err="1"/>
                <a:t></a:t>
              </a:r>
              <a:r>
                <a:rPr lang="en-GB" sz="2000" b="1" dirty="0" smtClean="0">
                  <a:latin typeface="Times" pitchFamily="-109" charset="0"/>
                </a:rPr>
                <a:t> </a:t>
              </a:r>
              <a:r>
                <a:rPr lang="en-GB" sz="2000" b="1" dirty="0" err="1" smtClean="0">
                  <a:latin typeface="Times" pitchFamily="-109" charset="0"/>
                </a:rPr>
                <a:t>qq</a:t>
              </a:r>
              <a:r>
                <a:rPr lang="en-GB" sz="2000" b="1" dirty="0" smtClean="0">
                  <a:latin typeface="Times" pitchFamily="-109" charset="0"/>
                </a:rPr>
                <a:t> dominates. </a:t>
              </a:r>
              <a:endParaRPr lang="en-GB" sz="2000" b="1" dirty="0">
                <a:latin typeface="Times" pitchFamily="-109" charset="0"/>
              </a:endParaRPr>
            </a:p>
          </p:txBody>
        </p:sp>
        <p:sp>
          <p:nvSpPr>
            <p:cNvPr id="98334" name="Rectangle 30"/>
            <p:cNvSpPr>
              <a:spLocks noChangeArrowheads="1"/>
            </p:cNvSpPr>
            <p:nvPr/>
          </p:nvSpPr>
          <p:spPr bwMode="auto">
            <a:xfrm>
              <a:off x="3815" y="2404"/>
              <a:ext cx="207" cy="327"/>
            </a:xfrm>
            <a:prstGeom prst="rect">
              <a:avLst/>
            </a:prstGeom>
            <a:noFill/>
            <a:ln w="9525">
              <a:noFill/>
              <a:miter lim="800000"/>
              <a:headEnd/>
              <a:tailEnd/>
            </a:ln>
            <a:effectLst/>
          </p:spPr>
          <p:txBody>
            <a:bodyPr>
              <a:prstTxWarp prst="textNoShape">
                <a:avLst/>
              </a:prstTxWarp>
              <a:spAutoFit/>
            </a:bodyPr>
            <a:lstStyle/>
            <a:p>
              <a:r>
                <a:rPr lang="en-GB" sz="2800" b="1" dirty="0">
                  <a:latin typeface="Times" pitchFamily="-109" charset="0"/>
                </a:rPr>
                <a:t>-</a:t>
              </a:r>
            </a:p>
          </p:txBody>
        </p:sp>
      </p:grpSp>
      <p:sp>
        <p:nvSpPr>
          <p:cNvPr id="29" name="Slide Number Placeholder 28"/>
          <p:cNvSpPr>
            <a:spLocks noGrp="1"/>
          </p:cNvSpPr>
          <p:nvPr>
            <p:ph type="sldNum" sz="quarter" idx="12"/>
          </p:nvPr>
        </p:nvSpPr>
        <p:spPr/>
        <p:txBody>
          <a:bodyPr/>
          <a:lstStyle/>
          <a:p>
            <a:fld id="{3C488B3C-A177-424A-82BD-65A18B8394C2}" type="slidenum">
              <a:rPr lang="en-US" smtClean="0"/>
              <a:pPr/>
              <a:t>30</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1912938" y="5075238"/>
            <a:ext cx="6323012" cy="1190625"/>
          </a:xfrm>
          <a:prstGeom prst="rect">
            <a:avLst/>
          </a:prstGeom>
          <a:solidFill>
            <a:schemeClr val="hlink"/>
          </a:solidFill>
          <a:ln w="9525">
            <a:noFill/>
            <a:miter lim="800000"/>
            <a:headEnd/>
            <a:tailEnd/>
          </a:ln>
          <a:effectLst/>
        </p:spPr>
        <p:txBody>
          <a:bodyPr wrap="none">
            <a:prstTxWarp prst="textNoShape">
              <a:avLst/>
            </a:prstTxWarp>
            <a:spAutoFit/>
          </a:bodyPr>
          <a:lstStyle/>
          <a:p>
            <a:r>
              <a:rPr lang="en-GB" sz="1800" b="1">
                <a:solidFill>
                  <a:srgbClr val="F63F1B"/>
                </a:solidFill>
                <a:latin typeface="Times" pitchFamily="-109" charset="0"/>
              </a:rPr>
              <a:t>u, d, s:		R</a:t>
            </a:r>
            <a:r>
              <a:rPr lang="en-GB" sz="1800" b="1" baseline="-25000">
                <a:solidFill>
                  <a:srgbClr val="F63F1B"/>
                </a:solidFill>
                <a:latin typeface="Times" pitchFamily="-109" charset="0"/>
              </a:rPr>
              <a:t>0</a:t>
            </a:r>
            <a:r>
              <a:rPr lang="en-GB" sz="1800" b="1">
                <a:solidFill>
                  <a:srgbClr val="F63F1B"/>
                </a:solidFill>
                <a:latin typeface="Times" pitchFamily="-109" charset="0"/>
              </a:rPr>
              <a:t> = </a:t>
            </a:r>
            <a:r>
              <a:rPr lang="en-GB" sz="1800" b="1">
                <a:solidFill>
                  <a:srgbClr val="F63F1B"/>
                </a:solidFill>
              </a:rPr>
              <a:t></a:t>
            </a:r>
            <a:r>
              <a:rPr lang="en-GB" sz="1800" b="1" baseline="-25000">
                <a:solidFill>
                  <a:srgbClr val="F63F1B"/>
                </a:solidFill>
                <a:latin typeface="Times" pitchFamily="-109" charset="0"/>
              </a:rPr>
              <a:t> </a:t>
            </a:r>
            <a:r>
              <a:rPr lang="en-GB" sz="1800" b="1">
                <a:solidFill>
                  <a:srgbClr val="F63F1B"/>
                </a:solidFill>
                <a:latin typeface="Times" pitchFamily="-109" charset="0"/>
              </a:rPr>
              <a:t>(q</a:t>
            </a:r>
            <a:r>
              <a:rPr lang="en-GB" sz="1800" b="1" baseline="-25000">
                <a:solidFill>
                  <a:srgbClr val="F63F1B"/>
                </a:solidFill>
                <a:latin typeface="Times" pitchFamily="-109" charset="0"/>
              </a:rPr>
              <a:t>u</a:t>
            </a:r>
            <a:r>
              <a:rPr lang="en-GB" sz="1800" b="1" baseline="30000">
                <a:solidFill>
                  <a:srgbClr val="F63F1B"/>
                </a:solidFill>
                <a:latin typeface="Times" pitchFamily="-109" charset="0"/>
              </a:rPr>
              <a:t>2</a:t>
            </a:r>
            <a:r>
              <a:rPr lang="en-GB" sz="1800" b="1">
                <a:solidFill>
                  <a:srgbClr val="F63F1B"/>
                </a:solidFill>
                <a:latin typeface="Times" pitchFamily="-109" charset="0"/>
              </a:rPr>
              <a:t> + q</a:t>
            </a:r>
            <a:r>
              <a:rPr lang="en-GB" sz="1800" b="1" baseline="-25000">
                <a:solidFill>
                  <a:srgbClr val="F63F1B"/>
                </a:solidFill>
                <a:latin typeface="Times" pitchFamily="-109" charset="0"/>
              </a:rPr>
              <a:t>d</a:t>
            </a:r>
            <a:r>
              <a:rPr lang="en-GB" sz="1800" b="1" baseline="30000">
                <a:solidFill>
                  <a:srgbClr val="F63F1B"/>
                </a:solidFill>
                <a:latin typeface="Times" pitchFamily="-109" charset="0"/>
              </a:rPr>
              <a:t>2</a:t>
            </a:r>
            <a:r>
              <a:rPr lang="en-GB" sz="1800" b="1">
                <a:solidFill>
                  <a:srgbClr val="F63F1B"/>
                </a:solidFill>
                <a:latin typeface="Times" pitchFamily="-109" charset="0"/>
              </a:rPr>
              <a:t> + q</a:t>
            </a:r>
            <a:r>
              <a:rPr lang="en-GB" sz="1800" b="1" baseline="-25000">
                <a:solidFill>
                  <a:srgbClr val="F63F1B"/>
                </a:solidFill>
                <a:latin typeface="Times" pitchFamily="-109" charset="0"/>
              </a:rPr>
              <a:t>s</a:t>
            </a:r>
            <a:r>
              <a:rPr lang="en-GB" sz="1800" b="1" baseline="30000">
                <a:solidFill>
                  <a:srgbClr val="F63F1B"/>
                </a:solidFill>
                <a:latin typeface="Times" pitchFamily="-109" charset="0"/>
              </a:rPr>
              <a:t>2</a:t>
            </a:r>
            <a:r>
              <a:rPr lang="en-GB" sz="1800" b="1">
                <a:solidFill>
                  <a:srgbClr val="F63F1B"/>
                </a:solidFill>
                <a:latin typeface="Times" pitchFamily="-109" charset="0"/>
              </a:rPr>
              <a:t>) = 2</a:t>
            </a:r>
          </a:p>
          <a:p>
            <a:r>
              <a:rPr lang="en-GB" sz="1800" b="1">
                <a:solidFill>
                  <a:srgbClr val="F63F1B"/>
                </a:solidFill>
                <a:latin typeface="Times" pitchFamily="-109" charset="0"/>
              </a:rPr>
              <a:t>u, d, s, c:		R</a:t>
            </a:r>
            <a:r>
              <a:rPr lang="en-GB" sz="1800" b="1" baseline="-25000">
                <a:solidFill>
                  <a:srgbClr val="F63F1B"/>
                </a:solidFill>
                <a:latin typeface="Times" pitchFamily="-109" charset="0"/>
              </a:rPr>
              <a:t>0</a:t>
            </a:r>
            <a:r>
              <a:rPr lang="en-GB" sz="1800" b="1">
                <a:solidFill>
                  <a:srgbClr val="F63F1B"/>
                </a:solidFill>
                <a:latin typeface="Times" pitchFamily="-109" charset="0"/>
              </a:rPr>
              <a:t> = </a:t>
            </a:r>
            <a:r>
              <a:rPr lang="en-GB" sz="1800" b="1">
                <a:solidFill>
                  <a:srgbClr val="F63F1B"/>
                </a:solidFill>
              </a:rPr>
              <a:t></a:t>
            </a:r>
            <a:r>
              <a:rPr lang="en-GB" sz="1800" b="1" baseline="-25000">
                <a:solidFill>
                  <a:srgbClr val="F63F1B"/>
                </a:solidFill>
                <a:latin typeface="Times" pitchFamily="-109" charset="0"/>
              </a:rPr>
              <a:t> </a:t>
            </a:r>
            <a:r>
              <a:rPr lang="en-GB" sz="1800" b="1">
                <a:solidFill>
                  <a:srgbClr val="F63F1B"/>
                </a:solidFill>
                <a:latin typeface="Times" pitchFamily="-109" charset="0"/>
              </a:rPr>
              <a:t>(q</a:t>
            </a:r>
            <a:r>
              <a:rPr lang="en-GB" sz="1800" b="1" baseline="-25000">
                <a:solidFill>
                  <a:srgbClr val="F63F1B"/>
                </a:solidFill>
                <a:latin typeface="Times" pitchFamily="-109" charset="0"/>
              </a:rPr>
              <a:t>u</a:t>
            </a:r>
            <a:r>
              <a:rPr lang="en-GB" sz="1800" b="1" baseline="30000">
                <a:solidFill>
                  <a:srgbClr val="F63F1B"/>
                </a:solidFill>
                <a:latin typeface="Times" pitchFamily="-109" charset="0"/>
              </a:rPr>
              <a:t>2</a:t>
            </a:r>
            <a:r>
              <a:rPr lang="en-GB" sz="1800" b="1">
                <a:solidFill>
                  <a:srgbClr val="F63F1B"/>
                </a:solidFill>
                <a:latin typeface="Times" pitchFamily="-109" charset="0"/>
              </a:rPr>
              <a:t> + q</a:t>
            </a:r>
            <a:r>
              <a:rPr lang="en-GB" sz="1800" b="1" baseline="-25000">
                <a:solidFill>
                  <a:srgbClr val="F63F1B"/>
                </a:solidFill>
                <a:latin typeface="Times" pitchFamily="-109" charset="0"/>
              </a:rPr>
              <a:t>d</a:t>
            </a:r>
            <a:r>
              <a:rPr lang="en-GB" sz="1800" b="1" baseline="30000">
                <a:solidFill>
                  <a:srgbClr val="F63F1B"/>
                </a:solidFill>
                <a:latin typeface="Times" pitchFamily="-109" charset="0"/>
              </a:rPr>
              <a:t>2</a:t>
            </a:r>
            <a:r>
              <a:rPr lang="en-GB" sz="1800" b="1">
                <a:solidFill>
                  <a:srgbClr val="F63F1B"/>
                </a:solidFill>
                <a:latin typeface="Times" pitchFamily="-109" charset="0"/>
              </a:rPr>
              <a:t> + q</a:t>
            </a:r>
            <a:r>
              <a:rPr lang="en-GB" sz="1800" b="1" baseline="-25000">
                <a:solidFill>
                  <a:srgbClr val="F63F1B"/>
                </a:solidFill>
                <a:latin typeface="Times" pitchFamily="-109" charset="0"/>
              </a:rPr>
              <a:t>s</a:t>
            </a:r>
            <a:r>
              <a:rPr lang="en-GB" sz="1800" b="1" baseline="30000">
                <a:solidFill>
                  <a:srgbClr val="F63F1B"/>
                </a:solidFill>
                <a:latin typeface="Times" pitchFamily="-109" charset="0"/>
              </a:rPr>
              <a:t>2 </a:t>
            </a:r>
            <a:r>
              <a:rPr lang="en-GB" sz="1800" b="1">
                <a:solidFill>
                  <a:srgbClr val="F63F1B"/>
                </a:solidFill>
                <a:latin typeface="Times" pitchFamily="-109" charset="0"/>
              </a:rPr>
              <a:t>+ q</a:t>
            </a:r>
            <a:r>
              <a:rPr lang="en-GB" sz="1800" b="1" baseline="-25000">
                <a:solidFill>
                  <a:srgbClr val="F63F1B"/>
                </a:solidFill>
                <a:latin typeface="Times" pitchFamily="-109" charset="0"/>
              </a:rPr>
              <a:t>c</a:t>
            </a:r>
            <a:r>
              <a:rPr lang="en-GB" sz="1800" b="1" baseline="30000">
                <a:solidFill>
                  <a:srgbClr val="F63F1B"/>
                </a:solidFill>
                <a:latin typeface="Times" pitchFamily="-109" charset="0"/>
              </a:rPr>
              <a:t>2</a:t>
            </a:r>
            <a:r>
              <a:rPr lang="en-GB" sz="1800" b="1">
                <a:solidFill>
                  <a:srgbClr val="F63F1B"/>
                </a:solidFill>
                <a:latin typeface="Times" pitchFamily="-109" charset="0"/>
              </a:rPr>
              <a:t>) = 10/3 = 3.3</a:t>
            </a:r>
          </a:p>
          <a:p>
            <a:r>
              <a:rPr lang="en-GB" sz="1800" b="1">
                <a:solidFill>
                  <a:srgbClr val="F63F1B"/>
                </a:solidFill>
                <a:latin typeface="Times" pitchFamily="-109" charset="0"/>
              </a:rPr>
              <a:t>u, d, s, c, b:	R</a:t>
            </a:r>
            <a:r>
              <a:rPr lang="en-GB" sz="1800" b="1" baseline="-25000">
                <a:solidFill>
                  <a:srgbClr val="F63F1B"/>
                </a:solidFill>
                <a:latin typeface="Times" pitchFamily="-109" charset="0"/>
              </a:rPr>
              <a:t>0</a:t>
            </a:r>
            <a:r>
              <a:rPr lang="en-GB" sz="1800" b="1">
                <a:solidFill>
                  <a:srgbClr val="F63F1B"/>
                </a:solidFill>
                <a:latin typeface="Times" pitchFamily="-109" charset="0"/>
              </a:rPr>
              <a:t> = </a:t>
            </a:r>
            <a:r>
              <a:rPr lang="en-GB" sz="1800" b="1">
                <a:solidFill>
                  <a:srgbClr val="F63F1B"/>
                </a:solidFill>
              </a:rPr>
              <a:t></a:t>
            </a:r>
            <a:r>
              <a:rPr lang="en-GB" sz="1800" b="1" baseline="-25000">
                <a:solidFill>
                  <a:srgbClr val="F63F1B"/>
                </a:solidFill>
                <a:latin typeface="Times" pitchFamily="-109" charset="0"/>
              </a:rPr>
              <a:t> </a:t>
            </a:r>
            <a:r>
              <a:rPr lang="en-GB" sz="1800" b="1">
                <a:solidFill>
                  <a:srgbClr val="F63F1B"/>
                </a:solidFill>
                <a:latin typeface="Times" pitchFamily="-109" charset="0"/>
              </a:rPr>
              <a:t>(q</a:t>
            </a:r>
            <a:r>
              <a:rPr lang="en-GB" sz="1800" b="1" baseline="-25000">
                <a:solidFill>
                  <a:srgbClr val="F63F1B"/>
                </a:solidFill>
                <a:latin typeface="Times" pitchFamily="-109" charset="0"/>
              </a:rPr>
              <a:t>u</a:t>
            </a:r>
            <a:r>
              <a:rPr lang="en-GB" sz="1800" b="1" baseline="30000">
                <a:solidFill>
                  <a:srgbClr val="F63F1B"/>
                </a:solidFill>
                <a:latin typeface="Times" pitchFamily="-109" charset="0"/>
              </a:rPr>
              <a:t>2</a:t>
            </a:r>
            <a:r>
              <a:rPr lang="en-GB" sz="1800" b="1">
                <a:solidFill>
                  <a:srgbClr val="F63F1B"/>
                </a:solidFill>
                <a:latin typeface="Times" pitchFamily="-109" charset="0"/>
              </a:rPr>
              <a:t> + q</a:t>
            </a:r>
            <a:r>
              <a:rPr lang="en-GB" sz="1800" b="1" baseline="-25000">
                <a:solidFill>
                  <a:srgbClr val="F63F1B"/>
                </a:solidFill>
                <a:latin typeface="Times" pitchFamily="-109" charset="0"/>
              </a:rPr>
              <a:t>d</a:t>
            </a:r>
            <a:r>
              <a:rPr lang="en-GB" sz="1800" b="1" baseline="30000">
                <a:solidFill>
                  <a:srgbClr val="F63F1B"/>
                </a:solidFill>
                <a:latin typeface="Times" pitchFamily="-109" charset="0"/>
              </a:rPr>
              <a:t>2</a:t>
            </a:r>
            <a:r>
              <a:rPr lang="en-GB" sz="1800" b="1">
                <a:solidFill>
                  <a:srgbClr val="F63F1B"/>
                </a:solidFill>
                <a:latin typeface="Times" pitchFamily="-109" charset="0"/>
              </a:rPr>
              <a:t> + q</a:t>
            </a:r>
            <a:r>
              <a:rPr lang="en-GB" sz="1800" b="1" baseline="-25000">
                <a:solidFill>
                  <a:srgbClr val="F63F1B"/>
                </a:solidFill>
                <a:latin typeface="Times" pitchFamily="-109" charset="0"/>
              </a:rPr>
              <a:t>s</a:t>
            </a:r>
            <a:r>
              <a:rPr lang="en-GB" sz="1800" b="1" baseline="30000">
                <a:solidFill>
                  <a:srgbClr val="F63F1B"/>
                </a:solidFill>
                <a:latin typeface="Times" pitchFamily="-109" charset="0"/>
              </a:rPr>
              <a:t>2 </a:t>
            </a:r>
            <a:r>
              <a:rPr lang="en-GB" sz="1800" b="1">
                <a:solidFill>
                  <a:srgbClr val="F63F1B"/>
                </a:solidFill>
                <a:latin typeface="Times" pitchFamily="-109" charset="0"/>
              </a:rPr>
              <a:t>+ q</a:t>
            </a:r>
            <a:r>
              <a:rPr lang="en-GB" sz="1800" b="1" baseline="-25000">
                <a:solidFill>
                  <a:srgbClr val="F63F1B"/>
                </a:solidFill>
                <a:latin typeface="Times" pitchFamily="-109" charset="0"/>
              </a:rPr>
              <a:t>c</a:t>
            </a:r>
            <a:r>
              <a:rPr lang="en-GB" sz="1800" b="1" baseline="30000">
                <a:solidFill>
                  <a:srgbClr val="F63F1B"/>
                </a:solidFill>
                <a:latin typeface="Times" pitchFamily="-109" charset="0"/>
              </a:rPr>
              <a:t>2 </a:t>
            </a:r>
            <a:r>
              <a:rPr lang="en-GB" sz="1800" b="1">
                <a:solidFill>
                  <a:srgbClr val="F63F1B"/>
                </a:solidFill>
                <a:latin typeface="Times" pitchFamily="-109" charset="0"/>
              </a:rPr>
              <a:t>+ q</a:t>
            </a:r>
            <a:r>
              <a:rPr lang="en-GB" sz="1800" b="1" baseline="-25000">
                <a:solidFill>
                  <a:srgbClr val="F63F1B"/>
                </a:solidFill>
                <a:latin typeface="Times" pitchFamily="-109" charset="0"/>
              </a:rPr>
              <a:t>b</a:t>
            </a:r>
            <a:r>
              <a:rPr lang="en-GB" sz="1800" b="1" baseline="30000">
                <a:solidFill>
                  <a:srgbClr val="F63F1B"/>
                </a:solidFill>
                <a:latin typeface="Times" pitchFamily="-109" charset="0"/>
              </a:rPr>
              <a:t>2</a:t>
            </a:r>
            <a:r>
              <a:rPr lang="en-GB" sz="1800" b="1">
                <a:solidFill>
                  <a:srgbClr val="F63F1B"/>
                </a:solidFill>
                <a:latin typeface="Times" pitchFamily="-109" charset="0"/>
              </a:rPr>
              <a:t>) = 11/3 = 3.7</a:t>
            </a:r>
          </a:p>
          <a:p>
            <a:r>
              <a:rPr lang="en-GB" sz="1800" b="1">
                <a:solidFill>
                  <a:srgbClr val="F63F1B"/>
                </a:solidFill>
                <a:latin typeface="Times" pitchFamily="-109" charset="0"/>
              </a:rPr>
              <a:t>u, d, s, c, b, t:	R</a:t>
            </a:r>
            <a:r>
              <a:rPr lang="en-GB" sz="1800" b="1" baseline="-25000">
                <a:solidFill>
                  <a:srgbClr val="F63F1B"/>
                </a:solidFill>
                <a:latin typeface="Times" pitchFamily="-109" charset="0"/>
              </a:rPr>
              <a:t>0</a:t>
            </a:r>
            <a:r>
              <a:rPr lang="en-GB" sz="1800" b="1">
                <a:solidFill>
                  <a:srgbClr val="F63F1B"/>
                </a:solidFill>
                <a:latin typeface="Times" pitchFamily="-109" charset="0"/>
              </a:rPr>
              <a:t> = </a:t>
            </a:r>
            <a:r>
              <a:rPr lang="en-GB" sz="1800" b="1">
                <a:solidFill>
                  <a:srgbClr val="F63F1B"/>
                </a:solidFill>
              </a:rPr>
              <a:t></a:t>
            </a:r>
            <a:r>
              <a:rPr lang="en-GB" sz="1800" b="1" baseline="-25000">
                <a:solidFill>
                  <a:srgbClr val="F63F1B"/>
                </a:solidFill>
                <a:latin typeface="Times" pitchFamily="-109" charset="0"/>
              </a:rPr>
              <a:t> </a:t>
            </a:r>
            <a:r>
              <a:rPr lang="en-GB" sz="1800" b="1">
                <a:solidFill>
                  <a:srgbClr val="F63F1B"/>
                </a:solidFill>
                <a:latin typeface="Times" pitchFamily="-109" charset="0"/>
              </a:rPr>
              <a:t>(q</a:t>
            </a:r>
            <a:r>
              <a:rPr lang="en-GB" sz="1800" b="1" baseline="-25000">
                <a:solidFill>
                  <a:srgbClr val="F63F1B"/>
                </a:solidFill>
                <a:latin typeface="Times" pitchFamily="-109" charset="0"/>
              </a:rPr>
              <a:t>u</a:t>
            </a:r>
            <a:r>
              <a:rPr lang="en-GB" sz="1800" b="1" baseline="30000">
                <a:solidFill>
                  <a:srgbClr val="F63F1B"/>
                </a:solidFill>
                <a:latin typeface="Times" pitchFamily="-109" charset="0"/>
              </a:rPr>
              <a:t>2</a:t>
            </a:r>
            <a:r>
              <a:rPr lang="en-GB" sz="1800" b="1">
                <a:solidFill>
                  <a:srgbClr val="F63F1B"/>
                </a:solidFill>
                <a:latin typeface="Times" pitchFamily="-109" charset="0"/>
              </a:rPr>
              <a:t> + q</a:t>
            </a:r>
            <a:r>
              <a:rPr lang="en-GB" sz="1800" b="1" baseline="-25000">
                <a:solidFill>
                  <a:srgbClr val="F63F1B"/>
                </a:solidFill>
                <a:latin typeface="Times" pitchFamily="-109" charset="0"/>
              </a:rPr>
              <a:t>d</a:t>
            </a:r>
            <a:r>
              <a:rPr lang="en-GB" sz="1800" b="1" baseline="30000">
                <a:solidFill>
                  <a:srgbClr val="F63F1B"/>
                </a:solidFill>
                <a:latin typeface="Times" pitchFamily="-109" charset="0"/>
              </a:rPr>
              <a:t>2</a:t>
            </a:r>
            <a:r>
              <a:rPr lang="en-GB" sz="1800" b="1">
                <a:solidFill>
                  <a:srgbClr val="F63F1B"/>
                </a:solidFill>
                <a:latin typeface="Times" pitchFamily="-109" charset="0"/>
              </a:rPr>
              <a:t> + q</a:t>
            </a:r>
            <a:r>
              <a:rPr lang="en-GB" sz="1800" b="1" baseline="-25000">
                <a:solidFill>
                  <a:srgbClr val="F63F1B"/>
                </a:solidFill>
                <a:latin typeface="Times" pitchFamily="-109" charset="0"/>
              </a:rPr>
              <a:t>s</a:t>
            </a:r>
            <a:r>
              <a:rPr lang="en-GB" sz="1800" b="1" baseline="30000">
                <a:solidFill>
                  <a:srgbClr val="F63F1B"/>
                </a:solidFill>
                <a:latin typeface="Times" pitchFamily="-109" charset="0"/>
              </a:rPr>
              <a:t>2 </a:t>
            </a:r>
            <a:r>
              <a:rPr lang="en-GB" sz="1800" b="1">
                <a:solidFill>
                  <a:srgbClr val="F63F1B"/>
                </a:solidFill>
                <a:latin typeface="Times" pitchFamily="-109" charset="0"/>
              </a:rPr>
              <a:t>+ q</a:t>
            </a:r>
            <a:r>
              <a:rPr lang="en-GB" sz="1800" b="1" baseline="-25000">
                <a:solidFill>
                  <a:srgbClr val="F63F1B"/>
                </a:solidFill>
                <a:latin typeface="Times" pitchFamily="-109" charset="0"/>
              </a:rPr>
              <a:t>c</a:t>
            </a:r>
            <a:r>
              <a:rPr lang="en-GB" sz="1800" b="1" baseline="30000">
                <a:solidFill>
                  <a:srgbClr val="F63F1B"/>
                </a:solidFill>
                <a:latin typeface="Times" pitchFamily="-109" charset="0"/>
              </a:rPr>
              <a:t>2 </a:t>
            </a:r>
            <a:r>
              <a:rPr lang="en-GB" sz="1800" b="1">
                <a:solidFill>
                  <a:srgbClr val="F63F1B"/>
                </a:solidFill>
                <a:latin typeface="Times" pitchFamily="-109" charset="0"/>
              </a:rPr>
              <a:t>+ q</a:t>
            </a:r>
            <a:r>
              <a:rPr lang="en-GB" sz="1800" b="1" baseline="-25000">
                <a:solidFill>
                  <a:srgbClr val="F63F1B"/>
                </a:solidFill>
                <a:latin typeface="Times" pitchFamily="-109" charset="0"/>
              </a:rPr>
              <a:t>b</a:t>
            </a:r>
            <a:r>
              <a:rPr lang="en-GB" sz="1800" b="1" baseline="30000">
                <a:solidFill>
                  <a:srgbClr val="F63F1B"/>
                </a:solidFill>
                <a:latin typeface="Times" pitchFamily="-109" charset="0"/>
              </a:rPr>
              <a:t>2 </a:t>
            </a:r>
            <a:r>
              <a:rPr lang="en-GB" sz="1800" b="1">
                <a:solidFill>
                  <a:srgbClr val="F63F1B"/>
                </a:solidFill>
                <a:latin typeface="Times" pitchFamily="-109" charset="0"/>
              </a:rPr>
              <a:t>+ q</a:t>
            </a:r>
            <a:r>
              <a:rPr lang="en-GB" sz="1800" b="1" baseline="-25000">
                <a:solidFill>
                  <a:srgbClr val="F63F1B"/>
                </a:solidFill>
                <a:latin typeface="Times" pitchFamily="-109" charset="0"/>
              </a:rPr>
              <a:t>t</a:t>
            </a:r>
            <a:r>
              <a:rPr lang="en-GB" sz="1800" b="1" baseline="30000">
                <a:solidFill>
                  <a:srgbClr val="F63F1B"/>
                </a:solidFill>
                <a:latin typeface="Times" pitchFamily="-109" charset="0"/>
              </a:rPr>
              <a:t>2</a:t>
            </a:r>
            <a:r>
              <a:rPr lang="en-GB" sz="1800" b="1">
                <a:solidFill>
                  <a:srgbClr val="F63F1B"/>
                </a:solidFill>
                <a:latin typeface="Times" pitchFamily="-109" charset="0"/>
              </a:rPr>
              <a:t>) = 5</a:t>
            </a:r>
            <a:endParaRPr lang="en-GB" sz="1800" b="1">
              <a:latin typeface="Times" pitchFamily="-109" charset="0"/>
            </a:endParaRPr>
          </a:p>
        </p:txBody>
      </p:sp>
      <p:pic>
        <p:nvPicPr>
          <p:cNvPr id="99331" name="Picture 3"/>
          <p:cNvPicPr>
            <a:picLocks noChangeAspect="1" noChangeArrowheads="1"/>
          </p:cNvPicPr>
          <p:nvPr/>
        </p:nvPicPr>
        <p:blipFill>
          <a:blip r:embed="rId3"/>
          <a:srcRect/>
          <a:stretch>
            <a:fillRect/>
          </a:stretch>
        </p:blipFill>
        <p:spPr bwMode="auto">
          <a:xfrm>
            <a:off x="1801813" y="315913"/>
            <a:ext cx="6253162" cy="4776787"/>
          </a:xfrm>
          <a:prstGeom prst="rect">
            <a:avLst/>
          </a:prstGeom>
          <a:noFill/>
        </p:spPr>
      </p:pic>
      <p:sp>
        <p:nvSpPr>
          <p:cNvPr id="4" name="Slide Number Placeholder 3"/>
          <p:cNvSpPr>
            <a:spLocks noGrp="1"/>
          </p:cNvSpPr>
          <p:nvPr>
            <p:ph type="sldNum" sz="quarter" idx="12"/>
          </p:nvPr>
        </p:nvSpPr>
        <p:spPr/>
        <p:txBody>
          <a:bodyPr/>
          <a:lstStyle/>
          <a:p>
            <a:fld id="{3C488B3C-A177-424A-82BD-65A18B8394C2}" type="slidenum">
              <a:rPr lang="en-US" smtClean="0"/>
              <a:pPr/>
              <a:t>31</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488B3C-A177-424A-82BD-65A18B8394C2}" type="slidenum">
              <a:rPr lang="en-US" smtClean="0"/>
              <a:pPr/>
              <a:t>32</a:t>
            </a:fld>
            <a:endParaRPr lang="en-US"/>
          </a:p>
        </p:txBody>
      </p:sp>
      <p:pic>
        <p:nvPicPr>
          <p:cNvPr id="4" name="Picture 3"/>
          <p:cNvPicPr>
            <a:picLocks noChangeAspect="1"/>
          </p:cNvPicPr>
          <p:nvPr/>
        </p:nvPicPr>
        <p:blipFill>
          <a:blip r:embed="rId2"/>
          <a:stretch>
            <a:fillRect/>
          </a:stretch>
        </p:blipFill>
        <p:spPr>
          <a:xfrm>
            <a:off x="1403350" y="1905000"/>
            <a:ext cx="7200900" cy="3810000"/>
          </a:xfrm>
          <a:prstGeom prst="rect">
            <a:avLst/>
          </a:prstGeom>
        </p:spPr>
      </p:pic>
      <p:sp>
        <p:nvSpPr>
          <p:cNvPr id="5" name="Rectangle 4"/>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World Average on R</a:t>
            </a:r>
          </a:p>
        </p:txBody>
      </p:sp>
      <p:sp>
        <p:nvSpPr>
          <p:cNvPr id="6" name="Rectangle 8"/>
          <p:cNvSpPr>
            <a:spLocks noChangeArrowheads="1"/>
          </p:cNvSpPr>
          <p:nvPr/>
        </p:nvSpPr>
        <p:spPr bwMode="auto">
          <a:xfrm>
            <a:off x="2197100" y="5564188"/>
            <a:ext cx="6197600" cy="400110"/>
          </a:xfrm>
          <a:prstGeom prst="rect">
            <a:avLst/>
          </a:prstGeom>
          <a:noFill/>
          <a:ln w="9525">
            <a:noFill/>
            <a:miter lim="800000"/>
            <a:headEnd/>
            <a:tailEnd/>
          </a:ln>
          <a:effectLst/>
        </p:spPr>
        <p:txBody>
          <a:bodyPr wrap="square">
            <a:prstTxWarp prst="textNoShape">
              <a:avLst/>
            </a:prstTxWarp>
            <a:spAutoFit/>
          </a:bodyPr>
          <a:lstStyle/>
          <a:p>
            <a:pPr algn="just">
              <a:buClr>
                <a:srgbClr val="990000"/>
              </a:buClr>
            </a:pPr>
            <a:r>
              <a:rPr lang="en-GB" sz="2000" dirty="0" smtClean="0">
                <a:latin typeface="Times" pitchFamily="-109" charset="0"/>
              </a:rPr>
              <a:t>W.-M. Yao et al., Rev. Part. Phys., J. Phys. </a:t>
            </a:r>
            <a:r>
              <a:rPr lang="en-GB" sz="2000" b="1" dirty="0" smtClean="0">
                <a:latin typeface="Times" pitchFamily="-109" charset="0"/>
              </a:rPr>
              <a:t>G33</a:t>
            </a:r>
            <a:r>
              <a:rPr lang="en-GB" sz="2000" dirty="0" smtClean="0">
                <a:latin typeface="Times" pitchFamily="-109" charset="0"/>
              </a:rPr>
              <a:t> (2006) 1</a:t>
            </a:r>
            <a:endParaRPr lang="en-GB" sz="2000" b="1" dirty="0">
              <a:latin typeface="Times" pitchFamily="-109" charset="0"/>
            </a:endParaRPr>
          </a:p>
        </p:txBody>
      </p:sp>
      <p:sp>
        <p:nvSpPr>
          <p:cNvPr id="7" name="Rectangle 6"/>
          <p:cNvSpPr/>
          <p:nvPr/>
        </p:nvSpPr>
        <p:spPr>
          <a:xfrm>
            <a:off x="4415030" y="1242368"/>
            <a:ext cx="1025140" cy="461665"/>
          </a:xfrm>
          <a:prstGeom prst="rect">
            <a:avLst/>
          </a:prstGeom>
          <a:solidFill>
            <a:srgbClr val="48FF25"/>
          </a:solidFill>
        </p:spPr>
        <p:txBody>
          <a:bodyPr wrap="none">
            <a:spAutoFit/>
          </a:bodyPr>
          <a:lstStyle/>
          <a:p>
            <a:r>
              <a:rPr lang="en-GB" dirty="0" smtClean="0">
                <a:latin typeface="Times" pitchFamily="-109" charset="0"/>
              </a:rPr>
              <a:t>N</a:t>
            </a:r>
            <a:r>
              <a:rPr lang="en-GB" baseline="-25000" dirty="0" smtClean="0">
                <a:latin typeface="Times" pitchFamily="-109" charset="0"/>
              </a:rPr>
              <a:t>C</a:t>
            </a:r>
            <a:r>
              <a:rPr lang="en-GB" dirty="0" smtClean="0">
                <a:latin typeface="Times" pitchFamily="-109" charset="0"/>
              </a:rPr>
              <a:t> = 3</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DCB"/>
        </a:solidFill>
        <a:effectLst/>
      </p:bgPr>
    </p:bg>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998538" y="1081088"/>
            <a:ext cx="8240712" cy="400110"/>
          </a:xfrm>
          <a:prstGeom prst="rect">
            <a:avLst/>
          </a:prstGeom>
          <a:noFill/>
          <a:ln w="9525">
            <a:noFill/>
            <a:miter lim="800000"/>
            <a:headEnd/>
            <a:tailEnd/>
          </a:ln>
          <a:effectLst/>
        </p:spPr>
        <p:txBody>
          <a:bodyPr>
            <a:prstTxWarp prst="textNoShape">
              <a:avLst/>
            </a:prstTxWarp>
            <a:spAutoFit/>
          </a:bodyPr>
          <a:lstStyle/>
          <a:p>
            <a:r>
              <a:rPr lang="en-US" sz="2000" dirty="0" smtClean="0">
                <a:latin typeface="Times" pitchFamily="-109" charset="0"/>
              </a:rPr>
              <a:t>The ratio between 3-jet and 2-jet events can be used to measure </a:t>
            </a:r>
            <a:r>
              <a:rPr lang="en-US" sz="2000" i="1" dirty="0" smtClean="0"/>
              <a:t>a</a:t>
            </a:r>
            <a:r>
              <a:rPr lang="en-US" sz="2000" i="1" baseline="-25000" dirty="0" smtClean="0">
                <a:latin typeface="Times" pitchFamily="-109" charset="0"/>
              </a:rPr>
              <a:t>s </a:t>
            </a:r>
            <a:r>
              <a:rPr lang="en-US" sz="2000" dirty="0" smtClean="0">
                <a:latin typeface="Times" pitchFamily="-109" charset="0"/>
              </a:rPr>
              <a:t>=</a:t>
            </a:r>
            <a:r>
              <a:rPr lang="en-US" sz="2000" i="1" dirty="0" smtClean="0">
                <a:latin typeface="Times" pitchFamily="-109" charset="0"/>
              </a:rPr>
              <a:t> </a:t>
            </a:r>
            <a:r>
              <a:rPr lang="en-US" sz="2000" i="1" dirty="0" err="1" smtClean="0">
                <a:latin typeface="Times" pitchFamily="-109" charset="0"/>
              </a:rPr>
              <a:t>g</a:t>
            </a:r>
            <a:r>
              <a:rPr lang="en-US" sz="2000" baseline="-25000" dirty="0" err="1" smtClean="0">
                <a:latin typeface="Times" pitchFamily="-109" charset="0"/>
              </a:rPr>
              <a:t>s</a:t>
            </a:r>
            <a:r>
              <a:rPr lang="en-US" sz="2000" baseline="-25000" dirty="0" smtClean="0">
                <a:latin typeface="Times" pitchFamily="-109" charset="0"/>
              </a:rPr>
              <a:t> </a:t>
            </a:r>
            <a:r>
              <a:rPr lang="en-US" sz="2000" dirty="0" smtClean="0">
                <a:latin typeface="Times" pitchFamily="-109" charset="0"/>
              </a:rPr>
              <a:t>/</a:t>
            </a:r>
            <a:r>
              <a:rPr lang="en-US" sz="2000" i="1" dirty="0" smtClean="0">
                <a:latin typeface="Times" pitchFamily="-109" charset="0"/>
              </a:rPr>
              <a:t>4</a:t>
            </a:r>
            <a:r>
              <a:rPr lang="en-US" sz="2000" i="1" dirty="0" smtClean="0">
                <a:latin typeface="Symbol"/>
              </a:rPr>
              <a:t>p</a:t>
            </a:r>
            <a:r>
              <a:rPr lang="en-US" sz="2000" dirty="0" smtClean="0">
                <a:latin typeface="Symbol"/>
              </a:rPr>
              <a:t>.</a:t>
            </a:r>
            <a:r>
              <a:rPr lang="en-US" sz="2000" dirty="0" smtClean="0">
                <a:latin typeface="Times" pitchFamily="-109" charset="0"/>
              </a:rPr>
              <a:t> </a:t>
            </a:r>
            <a:endParaRPr lang="en-GB" sz="2000" dirty="0">
              <a:latin typeface="Times" pitchFamily="-109" charset="0"/>
            </a:endParaRPr>
          </a:p>
        </p:txBody>
      </p:sp>
      <p:sp>
        <p:nvSpPr>
          <p:cNvPr id="30" name="Slide Number Placeholder 29"/>
          <p:cNvSpPr>
            <a:spLocks noGrp="1"/>
          </p:cNvSpPr>
          <p:nvPr>
            <p:ph type="sldNum" sz="quarter" idx="12"/>
          </p:nvPr>
        </p:nvSpPr>
        <p:spPr/>
        <p:txBody>
          <a:bodyPr/>
          <a:lstStyle/>
          <a:p>
            <a:fld id="{3C488B3C-A177-424A-82BD-65A18B8394C2}" type="slidenum">
              <a:rPr lang="en-US" smtClean="0"/>
              <a:pPr/>
              <a:t>33</a:t>
            </a:fld>
            <a:endParaRPr lang="en-US"/>
          </a:p>
        </p:txBody>
      </p:sp>
      <p:pic>
        <p:nvPicPr>
          <p:cNvPr id="31" name="Picture 30" descr="ALEPH_2jets.gif"/>
          <p:cNvPicPr>
            <a:picLocks noChangeAspect="1"/>
          </p:cNvPicPr>
          <p:nvPr/>
        </p:nvPicPr>
        <p:blipFill>
          <a:blip r:embed="rId3"/>
          <a:stretch>
            <a:fillRect/>
          </a:stretch>
        </p:blipFill>
        <p:spPr>
          <a:xfrm>
            <a:off x="450571" y="1587500"/>
            <a:ext cx="4375429" cy="2924303"/>
          </a:xfrm>
          <a:prstGeom prst="rect">
            <a:avLst/>
          </a:prstGeom>
        </p:spPr>
      </p:pic>
      <p:sp>
        <p:nvSpPr>
          <p:cNvPr id="32" name="Rectangle 31"/>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2-Jet and 3-Jet Events, </a:t>
            </a:r>
            <a:r>
              <a:rPr lang="en-GB" sz="3200" b="1" i="1" dirty="0" smtClean="0">
                <a:solidFill>
                  <a:schemeClr val="bg1"/>
                </a:solidFill>
                <a:effectLst>
                  <a:outerShdw blurRad="38100" dist="38100" dir="2700000" algn="tl">
                    <a:srgbClr val="000000"/>
                  </a:outerShdw>
                </a:effectLst>
                <a:latin typeface="Symbol"/>
              </a:rPr>
              <a:t>a</a:t>
            </a:r>
            <a:r>
              <a:rPr lang="en-GB" sz="3200" b="1" i="1" baseline="-25000" dirty="0" smtClean="0">
                <a:solidFill>
                  <a:schemeClr val="bg1"/>
                </a:solidFill>
                <a:effectLst>
                  <a:outerShdw blurRad="38100" dist="38100" dir="2700000" algn="tl">
                    <a:srgbClr val="000000"/>
                  </a:outerShdw>
                </a:effectLst>
                <a:latin typeface="Helvetica" pitchFamily="-109" charset="0"/>
              </a:rPr>
              <a:t>s</a:t>
            </a:r>
            <a:r>
              <a:rPr lang="en-GB" sz="3200" b="1" i="1" dirty="0" smtClean="0">
                <a:solidFill>
                  <a:schemeClr val="bg1"/>
                </a:solidFill>
                <a:effectLst>
                  <a:outerShdw blurRad="38100" dist="38100" dir="2700000" algn="tl">
                    <a:srgbClr val="000000"/>
                  </a:outerShdw>
                </a:effectLst>
                <a:latin typeface="Helvetica" pitchFamily="-109" charset="0"/>
              </a:rPr>
              <a:t> </a:t>
            </a:r>
          </a:p>
        </p:txBody>
      </p:sp>
      <p:grpSp>
        <p:nvGrpSpPr>
          <p:cNvPr id="58" name="Group 57"/>
          <p:cNvGrpSpPr/>
          <p:nvPr/>
        </p:nvGrpSpPr>
        <p:grpSpPr>
          <a:xfrm>
            <a:off x="5351463" y="1474788"/>
            <a:ext cx="3186112" cy="1730375"/>
            <a:chOff x="919163" y="2185988"/>
            <a:chExt cx="3186112" cy="1730375"/>
          </a:xfrm>
        </p:grpSpPr>
        <p:grpSp>
          <p:nvGrpSpPr>
            <p:cNvPr id="93198" name="Group 14"/>
            <p:cNvGrpSpPr>
              <a:grpSpLocks/>
            </p:cNvGrpSpPr>
            <p:nvPr/>
          </p:nvGrpSpPr>
          <p:grpSpPr bwMode="auto">
            <a:xfrm rot="5400000">
              <a:off x="1044970" y="2722091"/>
              <a:ext cx="1041400" cy="550219"/>
              <a:chOff x="848" y="3184"/>
              <a:chExt cx="656" cy="320"/>
            </a:xfrm>
          </p:grpSpPr>
          <p:sp>
            <p:nvSpPr>
              <p:cNvPr id="93199" name="Line 15"/>
              <p:cNvSpPr>
                <a:spLocks noChangeShapeType="1"/>
              </p:cNvSpPr>
              <p:nvPr/>
            </p:nvSpPr>
            <p:spPr bwMode="auto">
              <a:xfrm>
                <a:off x="1176" y="3184"/>
                <a:ext cx="328" cy="320"/>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93200" name="Line 16"/>
              <p:cNvSpPr>
                <a:spLocks noChangeShapeType="1"/>
              </p:cNvSpPr>
              <p:nvPr/>
            </p:nvSpPr>
            <p:spPr bwMode="auto">
              <a:xfrm flipH="1">
                <a:off x="848" y="3184"/>
                <a:ext cx="328" cy="320"/>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grpSp>
        <p:sp>
          <p:nvSpPr>
            <p:cNvPr id="93201" name="Rectangle 17"/>
            <p:cNvSpPr>
              <a:spLocks noChangeArrowheads="1"/>
            </p:cNvSpPr>
            <p:nvPr/>
          </p:nvSpPr>
          <p:spPr bwMode="auto">
            <a:xfrm>
              <a:off x="3628992" y="2185988"/>
              <a:ext cx="311218" cy="396875"/>
            </a:xfrm>
            <a:prstGeom prst="rect">
              <a:avLst/>
            </a:prstGeom>
            <a:noFill/>
            <a:ln w="9525">
              <a:noFill/>
              <a:miter lim="800000"/>
              <a:headEnd/>
              <a:tailEnd/>
            </a:ln>
            <a:effectLst/>
          </p:spPr>
          <p:txBody>
            <a:bodyPr wrap="none">
              <a:prstTxWarp prst="textNoShape">
                <a:avLst/>
              </a:prstTxWarp>
              <a:spAutoFit/>
            </a:bodyPr>
            <a:lstStyle/>
            <a:p>
              <a:r>
                <a:rPr lang="en-GB" sz="2000" b="1" i="1">
                  <a:latin typeface="Times" pitchFamily="-109" charset="0"/>
                </a:rPr>
                <a:t>q</a:t>
              </a:r>
            </a:p>
          </p:txBody>
        </p:sp>
        <p:grpSp>
          <p:nvGrpSpPr>
            <p:cNvPr id="93213" name="Group 29"/>
            <p:cNvGrpSpPr>
              <a:grpSpLocks/>
            </p:cNvGrpSpPr>
            <p:nvPr/>
          </p:nvGrpSpPr>
          <p:grpSpPr bwMode="auto">
            <a:xfrm rot="2184712" flipH="1">
              <a:off x="3312616" y="2828926"/>
              <a:ext cx="515830" cy="120650"/>
              <a:chOff x="2888" y="3584"/>
              <a:chExt cx="784" cy="240"/>
            </a:xfrm>
          </p:grpSpPr>
          <p:grpSp>
            <p:nvGrpSpPr>
              <p:cNvPr id="93214" name="Group 30"/>
              <p:cNvGrpSpPr>
                <a:grpSpLocks/>
              </p:cNvGrpSpPr>
              <p:nvPr/>
            </p:nvGrpSpPr>
            <p:grpSpPr bwMode="auto">
              <a:xfrm>
                <a:off x="2888" y="3584"/>
                <a:ext cx="392" cy="232"/>
                <a:chOff x="2888" y="3584"/>
                <a:chExt cx="392" cy="232"/>
              </a:xfrm>
            </p:grpSpPr>
            <p:sp>
              <p:nvSpPr>
                <p:cNvPr id="93215" name="Freeform 31"/>
                <p:cNvSpPr>
                  <a:spLocks/>
                </p:cNvSpPr>
                <p:nvPr/>
              </p:nvSpPr>
              <p:spPr bwMode="auto">
                <a:xfrm>
                  <a:off x="2888" y="3584"/>
                  <a:ext cx="192" cy="232"/>
                </a:xfrm>
                <a:custGeom>
                  <a:avLst/>
                  <a:gdLst/>
                  <a:ahLst/>
                  <a:cxnLst>
                    <a:cxn ang="0">
                      <a:pos x="0" y="232"/>
                    </a:cxn>
                    <a:cxn ang="0">
                      <a:pos x="88" y="200"/>
                    </a:cxn>
                    <a:cxn ang="0">
                      <a:pos x="128" y="136"/>
                    </a:cxn>
                    <a:cxn ang="0">
                      <a:pos x="144" y="88"/>
                    </a:cxn>
                    <a:cxn ang="0">
                      <a:pos x="80" y="0"/>
                    </a:cxn>
                    <a:cxn ang="0">
                      <a:pos x="32" y="16"/>
                    </a:cxn>
                    <a:cxn ang="0">
                      <a:pos x="16" y="64"/>
                    </a:cxn>
                    <a:cxn ang="0">
                      <a:pos x="112" y="200"/>
                    </a:cxn>
                    <a:cxn ang="0">
                      <a:pos x="160" y="224"/>
                    </a:cxn>
                    <a:cxn ang="0">
                      <a:pos x="192" y="232"/>
                    </a:cxn>
                  </a:cxnLst>
                  <a:rect l="0" t="0" r="r" b="b"/>
                  <a:pathLst>
                    <a:path w="192" h="232">
                      <a:moveTo>
                        <a:pt x="0" y="232"/>
                      </a:moveTo>
                      <a:cubicBezTo>
                        <a:pt x="36" y="224"/>
                        <a:pt x="57" y="220"/>
                        <a:pt x="88" y="200"/>
                      </a:cubicBezTo>
                      <a:cubicBezTo>
                        <a:pt x="98" y="183"/>
                        <a:pt x="121" y="151"/>
                        <a:pt x="128" y="136"/>
                      </a:cubicBezTo>
                      <a:cubicBezTo>
                        <a:pt x="134" y="120"/>
                        <a:pt x="144" y="88"/>
                        <a:pt x="144" y="88"/>
                      </a:cubicBezTo>
                      <a:cubicBezTo>
                        <a:pt x="129" y="44"/>
                        <a:pt x="128" y="16"/>
                        <a:pt x="80" y="0"/>
                      </a:cubicBezTo>
                      <a:cubicBezTo>
                        <a:pt x="64" y="5"/>
                        <a:pt x="37" y="0"/>
                        <a:pt x="32" y="16"/>
                      </a:cubicBezTo>
                      <a:cubicBezTo>
                        <a:pt x="26" y="32"/>
                        <a:pt x="16" y="64"/>
                        <a:pt x="16" y="64"/>
                      </a:cubicBezTo>
                      <a:cubicBezTo>
                        <a:pt x="29" y="131"/>
                        <a:pt x="51" y="162"/>
                        <a:pt x="112" y="200"/>
                      </a:cubicBezTo>
                      <a:cubicBezTo>
                        <a:pt x="127" y="209"/>
                        <a:pt x="143" y="216"/>
                        <a:pt x="160" y="224"/>
                      </a:cubicBezTo>
                      <a:cubicBezTo>
                        <a:pt x="170" y="228"/>
                        <a:pt x="192" y="232"/>
                        <a:pt x="192" y="232"/>
                      </a:cubicBezTo>
                    </a:path>
                  </a:pathLst>
                </a:custGeom>
                <a:noFill/>
                <a:ln w="19050" cmpd="sng">
                  <a:solidFill>
                    <a:schemeClr val="tx1"/>
                  </a:solidFill>
                  <a:round/>
                  <a:headEnd/>
                  <a:tailEnd/>
                </a:ln>
                <a:effectLst/>
              </p:spPr>
              <p:txBody>
                <a:bodyPr wrap="none" anchor="ctr">
                  <a:prstTxWarp prst="textNoShape">
                    <a:avLst/>
                  </a:prstTxWarp>
                </a:bodyPr>
                <a:lstStyle/>
                <a:p>
                  <a:endParaRPr lang="en-US"/>
                </a:p>
              </p:txBody>
            </p:sp>
            <p:sp>
              <p:nvSpPr>
                <p:cNvPr id="93216" name="Freeform 32"/>
                <p:cNvSpPr>
                  <a:spLocks/>
                </p:cNvSpPr>
                <p:nvPr/>
              </p:nvSpPr>
              <p:spPr bwMode="auto">
                <a:xfrm>
                  <a:off x="3088" y="3584"/>
                  <a:ext cx="192" cy="232"/>
                </a:xfrm>
                <a:custGeom>
                  <a:avLst/>
                  <a:gdLst/>
                  <a:ahLst/>
                  <a:cxnLst>
                    <a:cxn ang="0">
                      <a:pos x="0" y="232"/>
                    </a:cxn>
                    <a:cxn ang="0">
                      <a:pos x="88" y="200"/>
                    </a:cxn>
                    <a:cxn ang="0">
                      <a:pos x="128" y="136"/>
                    </a:cxn>
                    <a:cxn ang="0">
                      <a:pos x="144" y="88"/>
                    </a:cxn>
                    <a:cxn ang="0">
                      <a:pos x="80" y="0"/>
                    </a:cxn>
                    <a:cxn ang="0">
                      <a:pos x="32" y="16"/>
                    </a:cxn>
                    <a:cxn ang="0">
                      <a:pos x="16" y="64"/>
                    </a:cxn>
                    <a:cxn ang="0">
                      <a:pos x="112" y="200"/>
                    </a:cxn>
                    <a:cxn ang="0">
                      <a:pos x="160" y="224"/>
                    </a:cxn>
                    <a:cxn ang="0">
                      <a:pos x="192" y="232"/>
                    </a:cxn>
                  </a:cxnLst>
                  <a:rect l="0" t="0" r="r" b="b"/>
                  <a:pathLst>
                    <a:path w="192" h="232">
                      <a:moveTo>
                        <a:pt x="0" y="232"/>
                      </a:moveTo>
                      <a:cubicBezTo>
                        <a:pt x="36" y="224"/>
                        <a:pt x="57" y="220"/>
                        <a:pt x="88" y="200"/>
                      </a:cubicBezTo>
                      <a:cubicBezTo>
                        <a:pt x="98" y="183"/>
                        <a:pt x="121" y="151"/>
                        <a:pt x="128" y="136"/>
                      </a:cubicBezTo>
                      <a:cubicBezTo>
                        <a:pt x="134" y="120"/>
                        <a:pt x="144" y="88"/>
                        <a:pt x="144" y="88"/>
                      </a:cubicBezTo>
                      <a:cubicBezTo>
                        <a:pt x="129" y="44"/>
                        <a:pt x="128" y="16"/>
                        <a:pt x="80" y="0"/>
                      </a:cubicBezTo>
                      <a:cubicBezTo>
                        <a:pt x="64" y="5"/>
                        <a:pt x="37" y="0"/>
                        <a:pt x="32" y="16"/>
                      </a:cubicBezTo>
                      <a:cubicBezTo>
                        <a:pt x="26" y="32"/>
                        <a:pt x="16" y="64"/>
                        <a:pt x="16" y="64"/>
                      </a:cubicBezTo>
                      <a:cubicBezTo>
                        <a:pt x="29" y="131"/>
                        <a:pt x="51" y="162"/>
                        <a:pt x="112" y="200"/>
                      </a:cubicBezTo>
                      <a:cubicBezTo>
                        <a:pt x="127" y="209"/>
                        <a:pt x="143" y="216"/>
                        <a:pt x="160" y="224"/>
                      </a:cubicBezTo>
                      <a:cubicBezTo>
                        <a:pt x="170" y="228"/>
                        <a:pt x="192" y="232"/>
                        <a:pt x="192" y="232"/>
                      </a:cubicBezTo>
                    </a:path>
                  </a:pathLst>
                </a:custGeom>
                <a:noFill/>
                <a:ln w="19050" cmpd="sng">
                  <a:solidFill>
                    <a:schemeClr val="tx1"/>
                  </a:solidFill>
                  <a:round/>
                  <a:headEnd/>
                  <a:tailEnd/>
                </a:ln>
                <a:effectLst/>
              </p:spPr>
              <p:txBody>
                <a:bodyPr wrap="none" anchor="ctr">
                  <a:prstTxWarp prst="textNoShape">
                    <a:avLst/>
                  </a:prstTxWarp>
                </a:bodyPr>
                <a:lstStyle/>
                <a:p>
                  <a:endParaRPr lang="en-US"/>
                </a:p>
              </p:txBody>
            </p:sp>
          </p:grpSp>
          <p:grpSp>
            <p:nvGrpSpPr>
              <p:cNvPr id="93217" name="Group 33"/>
              <p:cNvGrpSpPr>
                <a:grpSpLocks/>
              </p:cNvGrpSpPr>
              <p:nvPr/>
            </p:nvGrpSpPr>
            <p:grpSpPr bwMode="auto">
              <a:xfrm>
                <a:off x="3280" y="3592"/>
                <a:ext cx="392" cy="232"/>
                <a:chOff x="2888" y="3584"/>
                <a:chExt cx="392" cy="232"/>
              </a:xfrm>
            </p:grpSpPr>
            <p:sp>
              <p:nvSpPr>
                <p:cNvPr id="93218" name="Freeform 34"/>
                <p:cNvSpPr>
                  <a:spLocks/>
                </p:cNvSpPr>
                <p:nvPr/>
              </p:nvSpPr>
              <p:spPr bwMode="auto">
                <a:xfrm>
                  <a:off x="2888" y="3584"/>
                  <a:ext cx="192" cy="232"/>
                </a:xfrm>
                <a:custGeom>
                  <a:avLst/>
                  <a:gdLst/>
                  <a:ahLst/>
                  <a:cxnLst>
                    <a:cxn ang="0">
                      <a:pos x="0" y="232"/>
                    </a:cxn>
                    <a:cxn ang="0">
                      <a:pos x="88" y="200"/>
                    </a:cxn>
                    <a:cxn ang="0">
                      <a:pos x="128" y="136"/>
                    </a:cxn>
                    <a:cxn ang="0">
                      <a:pos x="144" y="88"/>
                    </a:cxn>
                    <a:cxn ang="0">
                      <a:pos x="80" y="0"/>
                    </a:cxn>
                    <a:cxn ang="0">
                      <a:pos x="32" y="16"/>
                    </a:cxn>
                    <a:cxn ang="0">
                      <a:pos x="16" y="64"/>
                    </a:cxn>
                    <a:cxn ang="0">
                      <a:pos x="112" y="200"/>
                    </a:cxn>
                    <a:cxn ang="0">
                      <a:pos x="160" y="224"/>
                    </a:cxn>
                    <a:cxn ang="0">
                      <a:pos x="192" y="232"/>
                    </a:cxn>
                  </a:cxnLst>
                  <a:rect l="0" t="0" r="r" b="b"/>
                  <a:pathLst>
                    <a:path w="192" h="232">
                      <a:moveTo>
                        <a:pt x="0" y="232"/>
                      </a:moveTo>
                      <a:cubicBezTo>
                        <a:pt x="36" y="224"/>
                        <a:pt x="57" y="220"/>
                        <a:pt x="88" y="200"/>
                      </a:cubicBezTo>
                      <a:cubicBezTo>
                        <a:pt x="98" y="183"/>
                        <a:pt x="121" y="151"/>
                        <a:pt x="128" y="136"/>
                      </a:cubicBezTo>
                      <a:cubicBezTo>
                        <a:pt x="134" y="120"/>
                        <a:pt x="144" y="88"/>
                        <a:pt x="144" y="88"/>
                      </a:cubicBezTo>
                      <a:cubicBezTo>
                        <a:pt x="129" y="44"/>
                        <a:pt x="128" y="16"/>
                        <a:pt x="80" y="0"/>
                      </a:cubicBezTo>
                      <a:cubicBezTo>
                        <a:pt x="64" y="5"/>
                        <a:pt x="37" y="0"/>
                        <a:pt x="32" y="16"/>
                      </a:cubicBezTo>
                      <a:cubicBezTo>
                        <a:pt x="26" y="32"/>
                        <a:pt x="16" y="64"/>
                        <a:pt x="16" y="64"/>
                      </a:cubicBezTo>
                      <a:cubicBezTo>
                        <a:pt x="29" y="131"/>
                        <a:pt x="51" y="162"/>
                        <a:pt x="112" y="200"/>
                      </a:cubicBezTo>
                      <a:cubicBezTo>
                        <a:pt x="127" y="209"/>
                        <a:pt x="143" y="216"/>
                        <a:pt x="160" y="224"/>
                      </a:cubicBezTo>
                      <a:cubicBezTo>
                        <a:pt x="170" y="228"/>
                        <a:pt x="192" y="232"/>
                        <a:pt x="192" y="232"/>
                      </a:cubicBezTo>
                    </a:path>
                  </a:pathLst>
                </a:custGeom>
                <a:noFill/>
                <a:ln w="19050" cmpd="sng">
                  <a:solidFill>
                    <a:schemeClr val="tx1"/>
                  </a:solidFill>
                  <a:round/>
                  <a:headEnd/>
                  <a:tailEnd/>
                </a:ln>
                <a:effectLst/>
              </p:spPr>
              <p:txBody>
                <a:bodyPr wrap="none" anchor="ctr">
                  <a:prstTxWarp prst="textNoShape">
                    <a:avLst/>
                  </a:prstTxWarp>
                </a:bodyPr>
                <a:lstStyle/>
                <a:p>
                  <a:endParaRPr lang="en-US"/>
                </a:p>
              </p:txBody>
            </p:sp>
            <p:sp>
              <p:nvSpPr>
                <p:cNvPr id="93219" name="Freeform 35"/>
                <p:cNvSpPr>
                  <a:spLocks/>
                </p:cNvSpPr>
                <p:nvPr/>
              </p:nvSpPr>
              <p:spPr bwMode="auto">
                <a:xfrm>
                  <a:off x="3088" y="3584"/>
                  <a:ext cx="192" cy="232"/>
                </a:xfrm>
                <a:custGeom>
                  <a:avLst/>
                  <a:gdLst/>
                  <a:ahLst/>
                  <a:cxnLst>
                    <a:cxn ang="0">
                      <a:pos x="0" y="232"/>
                    </a:cxn>
                    <a:cxn ang="0">
                      <a:pos x="88" y="200"/>
                    </a:cxn>
                    <a:cxn ang="0">
                      <a:pos x="128" y="136"/>
                    </a:cxn>
                    <a:cxn ang="0">
                      <a:pos x="144" y="88"/>
                    </a:cxn>
                    <a:cxn ang="0">
                      <a:pos x="80" y="0"/>
                    </a:cxn>
                    <a:cxn ang="0">
                      <a:pos x="32" y="16"/>
                    </a:cxn>
                    <a:cxn ang="0">
                      <a:pos x="16" y="64"/>
                    </a:cxn>
                    <a:cxn ang="0">
                      <a:pos x="112" y="200"/>
                    </a:cxn>
                    <a:cxn ang="0">
                      <a:pos x="160" y="224"/>
                    </a:cxn>
                    <a:cxn ang="0">
                      <a:pos x="192" y="232"/>
                    </a:cxn>
                  </a:cxnLst>
                  <a:rect l="0" t="0" r="r" b="b"/>
                  <a:pathLst>
                    <a:path w="192" h="232">
                      <a:moveTo>
                        <a:pt x="0" y="232"/>
                      </a:moveTo>
                      <a:cubicBezTo>
                        <a:pt x="36" y="224"/>
                        <a:pt x="57" y="220"/>
                        <a:pt x="88" y="200"/>
                      </a:cubicBezTo>
                      <a:cubicBezTo>
                        <a:pt x="98" y="183"/>
                        <a:pt x="121" y="151"/>
                        <a:pt x="128" y="136"/>
                      </a:cubicBezTo>
                      <a:cubicBezTo>
                        <a:pt x="134" y="120"/>
                        <a:pt x="144" y="88"/>
                        <a:pt x="144" y="88"/>
                      </a:cubicBezTo>
                      <a:cubicBezTo>
                        <a:pt x="129" y="44"/>
                        <a:pt x="128" y="16"/>
                        <a:pt x="80" y="0"/>
                      </a:cubicBezTo>
                      <a:cubicBezTo>
                        <a:pt x="64" y="5"/>
                        <a:pt x="37" y="0"/>
                        <a:pt x="32" y="16"/>
                      </a:cubicBezTo>
                      <a:cubicBezTo>
                        <a:pt x="26" y="32"/>
                        <a:pt x="16" y="64"/>
                        <a:pt x="16" y="64"/>
                      </a:cubicBezTo>
                      <a:cubicBezTo>
                        <a:pt x="29" y="131"/>
                        <a:pt x="51" y="162"/>
                        <a:pt x="112" y="200"/>
                      </a:cubicBezTo>
                      <a:cubicBezTo>
                        <a:pt x="127" y="209"/>
                        <a:pt x="143" y="216"/>
                        <a:pt x="160" y="224"/>
                      </a:cubicBezTo>
                      <a:cubicBezTo>
                        <a:pt x="170" y="228"/>
                        <a:pt x="192" y="232"/>
                        <a:pt x="192" y="232"/>
                      </a:cubicBezTo>
                    </a:path>
                  </a:pathLst>
                </a:custGeom>
                <a:noFill/>
                <a:ln w="19050" cmpd="sng">
                  <a:solidFill>
                    <a:schemeClr val="tx1"/>
                  </a:solidFill>
                  <a:round/>
                  <a:headEnd/>
                  <a:tailEnd/>
                </a:ln>
                <a:effectLst/>
              </p:spPr>
              <p:txBody>
                <a:bodyPr wrap="none" anchor="ctr">
                  <a:prstTxWarp prst="textNoShape">
                    <a:avLst/>
                  </a:prstTxWarp>
                </a:bodyPr>
                <a:lstStyle/>
                <a:p>
                  <a:endParaRPr lang="en-US"/>
                </a:p>
              </p:txBody>
            </p:sp>
          </p:grpSp>
        </p:grpSp>
        <p:grpSp>
          <p:nvGrpSpPr>
            <p:cNvPr id="93231" name="Group 47"/>
            <p:cNvGrpSpPr>
              <a:grpSpLocks/>
            </p:cNvGrpSpPr>
            <p:nvPr/>
          </p:nvGrpSpPr>
          <p:grpSpPr bwMode="auto">
            <a:xfrm>
              <a:off x="3642747" y="3313113"/>
              <a:ext cx="321534" cy="603250"/>
              <a:chOff x="2592" y="3279"/>
              <a:chExt cx="187" cy="380"/>
            </a:xfrm>
          </p:grpSpPr>
          <p:sp>
            <p:nvSpPr>
              <p:cNvPr id="93203" name="Rectangle 19"/>
              <p:cNvSpPr>
                <a:spLocks noChangeArrowheads="1"/>
              </p:cNvSpPr>
              <p:nvPr/>
            </p:nvSpPr>
            <p:spPr bwMode="auto">
              <a:xfrm>
                <a:off x="2592" y="3409"/>
                <a:ext cx="181" cy="250"/>
              </a:xfrm>
              <a:prstGeom prst="rect">
                <a:avLst/>
              </a:prstGeom>
              <a:noFill/>
              <a:ln w="9525">
                <a:noFill/>
                <a:miter lim="800000"/>
                <a:headEnd/>
                <a:tailEnd/>
              </a:ln>
              <a:effectLst/>
            </p:spPr>
            <p:txBody>
              <a:bodyPr wrap="none">
                <a:prstTxWarp prst="textNoShape">
                  <a:avLst/>
                </a:prstTxWarp>
                <a:spAutoFit/>
              </a:bodyPr>
              <a:lstStyle/>
              <a:p>
                <a:r>
                  <a:rPr lang="en-GB" sz="2000" b="1" i="1">
                    <a:latin typeface="Times" pitchFamily="-109" charset="0"/>
                  </a:rPr>
                  <a:t>q</a:t>
                </a:r>
                <a:endParaRPr lang="en-GB" sz="2800" b="1">
                  <a:latin typeface="Times" pitchFamily="-109" charset="0"/>
                </a:endParaRPr>
              </a:p>
            </p:txBody>
          </p:sp>
          <p:sp>
            <p:nvSpPr>
              <p:cNvPr id="93220" name="Rectangle 36"/>
              <p:cNvSpPr>
                <a:spLocks noChangeArrowheads="1"/>
              </p:cNvSpPr>
              <p:nvPr/>
            </p:nvSpPr>
            <p:spPr bwMode="auto">
              <a:xfrm>
                <a:off x="2602" y="3279"/>
                <a:ext cx="177" cy="327"/>
              </a:xfrm>
              <a:prstGeom prst="rect">
                <a:avLst/>
              </a:prstGeom>
              <a:noFill/>
              <a:ln w="9525">
                <a:noFill/>
                <a:miter lim="800000"/>
                <a:headEnd/>
                <a:tailEnd/>
              </a:ln>
              <a:effectLst/>
            </p:spPr>
            <p:txBody>
              <a:bodyPr wrap="none">
                <a:prstTxWarp prst="textNoShape">
                  <a:avLst/>
                </a:prstTxWarp>
                <a:spAutoFit/>
              </a:bodyPr>
              <a:lstStyle/>
              <a:p>
                <a:r>
                  <a:rPr lang="en-GB" sz="2800" b="1">
                    <a:latin typeface="Times" pitchFamily="-109" charset="0"/>
                  </a:rPr>
                  <a:t>-</a:t>
                </a:r>
              </a:p>
            </p:txBody>
          </p:sp>
        </p:grpSp>
        <p:sp>
          <p:nvSpPr>
            <p:cNvPr id="93224" name="Line 40"/>
            <p:cNvSpPr>
              <a:spLocks noChangeShapeType="1"/>
            </p:cNvSpPr>
            <p:nvPr/>
          </p:nvSpPr>
          <p:spPr bwMode="auto">
            <a:xfrm>
              <a:off x="1854535" y="2984501"/>
              <a:ext cx="1196726" cy="0"/>
            </a:xfrm>
            <a:prstGeom prst="line">
              <a:avLst/>
            </a:prstGeom>
            <a:noFill/>
            <a:ln w="12700">
              <a:solidFill>
                <a:schemeClr val="tx1"/>
              </a:solidFill>
              <a:prstDash val="dash"/>
              <a:round/>
              <a:headEnd/>
              <a:tailEnd/>
            </a:ln>
            <a:effectLst/>
          </p:spPr>
          <p:txBody>
            <a:bodyPr wrap="none" anchor="ctr">
              <a:prstTxWarp prst="textNoShape">
                <a:avLst/>
              </a:prstTxWarp>
            </a:bodyPr>
            <a:lstStyle/>
            <a:p>
              <a:endParaRPr lang="en-US"/>
            </a:p>
          </p:txBody>
        </p:sp>
        <p:grpSp>
          <p:nvGrpSpPr>
            <p:cNvPr id="93226" name="Group 42"/>
            <p:cNvGrpSpPr>
              <a:grpSpLocks/>
            </p:cNvGrpSpPr>
            <p:nvPr/>
          </p:nvGrpSpPr>
          <p:grpSpPr bwMode="auto">
            <a:xfrm rot="16200000" flipH="1">
              <a:off x="2819427" y="2722091"/>
              <a:ext cx="1041400" cy="550219"/>
              <a:chOff x="848" y="3184"/>
              <a:chExt cx="656" cy="320"/>
            </a:xfrm>
          </p:grpSpPr>
          <p:sp>
            <p:nvSpPr>
              <p:cNvPr id="93227" name="Line 43"/>
              <p:cNvSpPr>
                <a:spLocks noChangeShapeType="1"/>
              </p:cNvSpPr>
              <p:nvPr/>
            </p:nvSpPr>
            <p:spPr bwMode="auto">
              <a:xfrm>
                <a:off x="1176" y="3184"/>
                <a:ext cx="328" cy="320"/>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93228" name="Line 44"/>
              <p:cNvSpPr>
                <a:spLocks noChangeShapeType="1"/>
              </p:cNvSpPr>
              <p:nvPr/>
            </p:nvSpPr>
            <p:spPr bwMode="auto">
              <a:xfrm flipH="1">
                <a:off x="848" y="3184"/>
                <a:ext cx="328" cy="320"/>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grpSp>
        <p:sp>
          <p:nvSpPr>
            <p:cNvPr id="93230" name="Oval 46"/>
            <p:cNvSpPr>
              <a:spLocks noChangeArrowheads="1"/>
            </p:cNvSpPr>
            <p:nvPr/>
          </p:nvSpPr>
          <p:spPr bwMode="auto">
            <a:xfrm flipV="1">
              <a:off x="3243838" y="2730501"/>
              <a:ext cx="96288" cy="88900"/>
            </a:xfrm>
            <a:prstGeom prst="ellipse">
              <a:avLst/>
            </a:prstGeom>
            <a:solidFill>
              <a:srgbClr val="993300"/>
            </a:solidFill>
            <a:ln w="9525">
              <a:solidFill>
                <a:schemeClr val="tx1"/>
              </a:solidFill>
              <a:round/>
              <a:headEnd/>
              <a:tailEnd/>
            </a:ln>
            <a:effectLst/>
          </p:spPr>
          <p:txBody>
            <a:bodyPr wrap="none" anchor="ctr">
              <a:prstTxWarp prst="textNoShape">
                <a:avLst/>
              </a:prstTxWarp>
            </a:bodyPr>
            <a:lstStyle/>
            <a:p>
              <a:endParaRPr lang="en-US"/>
            </a:p>
          </p:txBody>
        </p:sp>
        <p:sp>
          <p:nvSpPr>
            <p:cNvPr id="93232" name="Rectangle 48"/>
            <p:cNvSpPr>
              <a:spLocks noChangeArrowheads="1"/>
            </p:cNvSpPr>
            <p:nvPr/>
          </p:nvSpPr>
          <p:spPr bwMode="auto">
            <a:xfrm>
              <a:off x="3794057" y="2871788"/>
              <a:ext cx="311218" cy="396875"/>
            </a:xfrm>
            <a:prstGeom prst="rect">
              <a:avLst/>
            </a:prstGeom>
            <a:noFill/>
            <a:ln w="9525">
              <a:noFill/>
              <a:miter lim="800000"/>
              <a:headEnd/>
              <a:tailEnd/>
            </a:ln>
            <a:effectLst/>
          </p:spPr>
          <p:txBody>
            <a:bodyPr wrap="none">
              <a:prstTxWarp prst="textNoShape">
                <a:avLst/>
              </a:prstTxWarp>
              <a:spAutoFit/>
            </a:bodyPr>
            <a:lstStyle/>
            <a:p>
              <a:r>
                <a:rPr lang="en-GB" sz="2000" b="1" i="1" dirty="0" err="1">
                  <a:solidFill>
                    <a:srgbClr val="DA456B"/>
                  </a:solidFill>
                  <a:latin typeface="Times" pitchFamily="-109" charset="0"/>
                </a:rPr>
                <a:t>g</a:t>
              </a:r>
              <a:endParaRPr lang="en-GB" sz="2000" b="1" dirty="0">
                <a:solidFill>
                  <a:srgbClr val="DA456B"/>
                </a:solidFill>
                <a:latin typeface="Times" pitchFamily="-109" charset="0"/>
              </a:endParaRPr>
            </a:p>
          </p:txBody>
        </p:sp>
        <p:sp>
          <p:nvSpPr>
            <p:cNvPr id="93233" name="Rectangle 49"/>
            <p:cNvSpPr>
              <a:spLocks noChangeArrowheads="1"/>
            </p:cNvSpPr>
            <p:nvPr/>
          </p:nvSpPr>
          <p:spPr bwMode="auto">
            <a:xfrm>
              <a:off x="2734886" y="2297113"/>
              <a:ext cx="471125" cy="396875"/>
            </a:xfrm>
            <a:prstGeom prst="rect">
              <a:avLst/>
            </a:prstGeom>
            <a:solidFill>
              <a:srgbClr val="C0C0C0"/>
            </a:solidFill>
            <a:ln w="9525">
              <a:noFill/>
              <a:miter lim="800000"/>
              <a:headEnd/>
              <a:tailEnd/>
            </a:ln>
            <a:effectLst/>
          </p:spPr>
          <p:txBody>
            <a:bodyPr wrap="none">
              <a:prstTxWarp prst="textNoShape">
                <a:avLst/>
              </a:prstTxWarp>
              <a:spAutoFit/>
            </a:bodyPr>
            <a:lstStyle/>
            <a:p>
              <a:r>
                <a:rPr lang="en-GB" sz="2000" b="1" i="1" dirty="0" err="1">
                  <a:solidFill>
                    <a:srgbClr val="DA456B"/>
                  </a:solidFill>
                </a:rPr>
                <a:t></a:t>
              </a:r>
              <a:r>
                <a:rPr lang="en-GB" sz="2000" b="1" i="1" baseline="-25000" dirty="0" err="1">
                  <a:solidFill>
                    <a:srgbClr val="DA456B"/>
                  </a:solidFill>
                  <a:latin typeface="Times" pitchFamily="-109" charset="0"/>
                </a:rPr>
                <a:t>s</a:t>
              </a:r>
              <a:endParaRPr lang="en-GB" sz="2000" b="1" dirty="0">
                <a:solidFill>
                  <a:srgbClr val="DA456B"/>
                </a:solidFill>
                <a:latin typeface="Times" pitchFamily="-109" charset="0"/>
              </a:endParaRPr>
            </a:p>
          </p:txBody>
        </p:sp>
        <p:sp>
          <p:nvSpPr>
            <p:cNvPr id="93234" name="Rectangle 50"/>
            <p:cNvSpPr>
              <a:spLocks noChangeArrowheads="1"/>
            </p:cNvSpPr>
            <p:nvPr/>
          </p:nvSpPr>
          <p:spPr bwMode="auto">
            <a:xfrm>
              <a:off x="919163" y="2278063"/>
              <a:ext cx="386873" cy="396875"/>
            </a:xfrm>
            <a:prstGeom prst="rect">
              <a:avLst/>
            </a:prstGeom>
            <a:noFill/>
            <a:ln w="9525">
              <a:noFill/>
              <a:miter lim="800000"/>
              <a:headEnd/>
              <a:tailEnd/>
            </a:ln>
            <a:effectLst/>
          </p:spPr>
          <p:txBody>
            <a:bodyPr wrap="none">
              <a:prstTxWarp prst="textNoShape">
                <a:avLst/>
              </a:prstTxWarp>
              <a:spAutoFit/>
            </a:bodyPr>
            <a:lstStyle/>
            <a:p>
              <a:r>
                <a:rPr lang="en-GB" sz="2000" b="1" i="1">
                  <a:latin typeface="Times" pitchFamily="-109" charset="0"/>
                </a:rPr>
                <a:t>e</a:t>
              </a:r>
              <a:r>
                <a:rPr lang="en-GB" sz="2000" b="1" baseline="30000"/>
                <a:t>+</a:t>
              </a:r>
              <a:endParaRPr lang="en-GB" sz="2000" b="1">
                <a:latin typeface="Times" pitchFamily="-109" charset="0"/>
              </a:endParaRPr>
            </a:p>
          </p:txBody>
        </p:sp>
        <p:sp>
          <p:nvSpPr>
            <p:cNvPr id="93235" name="Rectangle 51"/>
            <p:cNvSpPr>
              <a:spLocks noChangeArrowheads="1"/>
            </p:cNvSpPr>
            <p:nvPr/>
          </p:nvSpPr>
          <p:spPr bwMode="auto">
            <a:xfrm>
              <a:off x="960429" y="3509963"/>
              <a:ext cx="386873" cy="396875"/>
            </a:xfrm>
            <a:prstGeom prst="rect">
              <a:avLst/>
            </a:prstGeom>
            <a:noFill/>
            <a:ln w="9525">
              <a:noFill/>
              <a:miter lim="800000"/>
              <a:headEnd/>
              <a:tailEnd/>
            </a:ln>
            <a:effectLst/>
          </p:spPr>
          <p:txBody>
            <a:bodyPr wrap="none">
              <a:prstTxWarp prst="textNoShape">
                <a:avLst/>
              </a:prstTxWarp>
              <a:spAutoFit/>
            </a:bodyPr>
            <a:lstStyle/>
            <a:p>
              <a:r>
                <a:rPr lang="en-GB" sz="2000" b="1" i="1">
                  <a:latin typeface="Times" pitchFamily="-109" charset="0"/>
                </a:rPr>
                <a:t>e</a:t>
              </a:r>
              <a:r>
                <a:rPr lang="en-GB" sz="2000" b="1" baseline="30000"/>
                <a:t>-</a:t>
              </a:r>
              <a:endParaRPr lang="en-GB" sz="2000" b="1" baseline="30000">
                <a:latin typeface="Times" pitchFamily="-109" charset="0"/>
              </a:endParaRPr>
            </a:p>
          </p:txBody>
        </p:sp>
        <p:sp>
          <p:nvSpPr>
            <p:cNvPr id="93237" name="Rectangle 53"/>
            <p:cNvSpPr>
              <a:spLocks noChangeArrowheads="1"/>
            </p:cNvSpPr>
            <p:nvPr/>
          </p:nvSpPr>
          <p:spPr bwMode="auto">
            <a:xfrm>
              <a:off x="2253444" y="2989263"/>
              <a:ext cx="421261" cy="396875"/>
            </a:xfrm>
            <a:prstGeom prst="rect">
              <a:avLst/>
            </a:prstGeom>
            <a:noFill/>
            <a:ln w="9525">
              <a:noFill/>
              <a:miter lim="800000"/>
              <a:headEnd/>
              <a:tailEnd/>
            </a:ln>
            <a:effectLst/>
          </p:spPr>
          <p:txBody>
            <a:bodyPr wrap="none">
              <a:prstTxWarp prst="textNoShape">
                <a:avLst/>
              </a:prstTxWarp>
              <a:spAutoFit/>
            </a:bodyPr>
            <a:lstStyle/>
            <a:p>
              <a:r>
                <a:rPr lang="en-GB" sz="2000" b="1" i="1">
                  <a:latin typeface="Times" pitchFamily="-109" charset="0"/>
                </a:rPr>
                <a:t>Z</a:t>
              </a:r>
              <a:r>
                <a:rPr lang="en-GB" sz="2000" b="1" baseline="30000"/>
                <a:t></a:t>
              </a:r>
            </a:p>
          </p:txBody>
        </p:sp>
      </p:grpSp>
      <p:pic>
        <p:nvPicPr>
          <p:cNvPr id="33" name="Picture 32" descr="ALEPH_2jets.gif"/>
          <p:cNvPicPr>
            <a:picLocks noChangeAspect="1"/>
          </p:cNvPicPr>
          <p:nvPr/>
        </p:nvPicPr>
        <p:blipFill>
          <a:blip r:embed="rId4"/>
          <a:stretch>
            <a:fillRect/>
          </a:stretch>
        </p:blipFill>
        <p:spPr>
          <a:xfrm>
            <a:off x="4964264" y="3276600"/>
            <a:ext cx="4382936" cy="2929321"/>
          </a:xfrm>
          <a:prstGeom prst="rect">
            <a:avLst/>
          </a:prstGeom>
        </p:spPr>
      </p:pic>
      <p:grpSp>
        <p:nvGrpSpPr>
          <p:cNvPr id="59" name="Group 58"/>
          <p:cNvGrpSpPr/>
          <p:nvPr/>
        </p:nvGrpSpPr>
        <p:grpSpPr>
          <a:xfrm>
            <a:off x="1198563" y="4649788"/>
            <a:ext cx="3045118" cy="1730375"/>
            <a:chOff x="5478463" y="4713288"/>
            <a:chExt cx="3045118" cy="1730375"/>
          </a:xfrm>
        </p:grpSpPr>
        <p:grpSp>
          <p:nvGrpSpPr>
            <p:cNvPr id="34" name="Group 14"/>
            <p:cNvGrpSpPr>
              <a:grpSpLocks/>
            </p:cNvGrpSpPr>
            <p:nvPr/>
          </p:nvGrpSpPr>
          <p:grpSpPr bwMode="auto">
            <a:xfrm rot="5400000">
              <a:off x="5604270" y="5249391"/>
              <a:ext cx="1041400" cy="550219"/>
              <a:chOff x="848" y="3184"/>
              <a:chExt cx="656" cy="320"/>
            </a:xfrm>
          </p:grpSpPr>
          <p:sp>
            <p:nvSpPr>
              <p:cNvPr id="35" name="Line 15"/>
              <p:cNvSpPr>
                <a:spLocks noChangeShapeType="1"/>
              </p:cNvSpPr>
              <p:nvPr/>
            </p:nvSpPr>
            <p:spPr bwMode="auto">
              <a:xfrm>
                <a:off x="1176" y="3184"/>
                <a:ext cx="328" cy="320"/>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36" name="Line 16"/>
              <p:cNvSpPr>
                <a:spLocks noChangeShapeType="1"/>
              </p:cNvSpPr>
              <p:nvPr/>
            </p:nvSpPr>
            <p:spPr bwMode="auto">
              <a:xfrm flipH="1">
                <a:off x="848" y="3184"/>
                <a:ext cx="328" cy="320"/>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grpSp>
        <p:sp>
          <p:nvSpPr>
            <p:cNvPr id="37" name="Rectangle 17"/>
            <p:cNvSpPr>
              <a:spLocks noChangeArrowheads="1"/>
            </p:cNvSpPr>
            <p:nvPr/>
          </p:nvSpPr>
          <p:spPr bwMode="auto">
            <a:xfrm>
              <a:off x="8188292" y="4713288"/>
              <a:ext cx="311218" cy="396875"/>
            </a:xfrm>
            <a:prstGeom prst="rect">
              <a:avLst/>
            </a:prstGeom>
            <a:noFill/>
            <a:ln w="9525">
              <a:noFill/>
              <a:miter lim="800000"/>
              <a:headEnd/>
              <a:tailEnd/>
            </a:ln>
            <a:effectLst/>
          </p:spPr>
          <p:txBody>
            <a:bodyPr wrap="none">
              <a:prstTxWarp prst="textNoShape">
                <a:avLst/>
              </a:prstTxWarp>
              <a:spAutoFit/>
            </a:bodyPr>
            <a:lstStyle/>
            <a:p>
              <a:r>
                <a:rPr lang="en-GB" sz="2000" b="1" i="1">
                  <a:latin typeface="Times" pitchFamily="-109" charset="0"/>
                </a:rPr>
                <a:t>q</a:t>
              </a:r>
            </a:p>
          </p:txBody>
        </p:sp>
        <p:grpSp>
          <p:nvGrpSpPr>
            <p:cNvPr id="45" name="Group 47"/>
            <p:cNvGrpSpPr>
              <a:grpSpLocks/>
            </p:cNvGrpSpPr>
            <p:nvPr/>
          </p:nvGrpSpPr>
          <p:grpSpPr bwMode="auto">
            <a:xfrm>
              <a:off x="8202047" y="5840413"/>
              <a:ext cx="321534" cy="603250"/>
              <a:chOff x="2592" y="3279"/>
              <a:chExt cx="187" cy="380"/>
            </a:xfrm>
          </p:grpSpPr>
          <p:sp>
            <p:nvSpPr>
              <p:cNvPr id="46" name="Rectangle 19"/>
              <p:cNvSpPr>
                <a:spLocks noChangeArrowheads="1"/>
              </p:cNvSpPr>
              <p:nvPr/>
            </p:nvSpPr>
            <p:spPr bwMode="auto">
              <a:xfrm>
                <a:off x="2592" y="3409"/>
                <a:ext cx="181" cy="250"/>
              </a:xfrm>
              <a:prstGeom prst="rect">
                <a:avLst/>
              </a:prstGeom>
              <a:noFill/>
              <a:ln w="9525">
                <a:noFill/>
                <a:miter lim="800000"/>
                <a:headEnd/>
                <a:tailEnd/>
              </a:ln>
              <a:effectLst/>
            </p:spPr>
            <p:txBody>
              <a:bodyPr wrap="none">
                <a:prstTxWarp prst="textNoShape">
                  <a:avLst/>
                </a:prstTxWarp>
                <a:spAutoFit/>
              </a:bodyPr>
              <a:lstStyle/>
              <a:p>
                <a:r>
                  <a:rPr lang="en-GB" sz="2000" b="1" i="1">
                    <a:latin typeface="Times" pitchFamily="-109" charset="0"/>
                  </a:rPr>
                  <a:t>q</a:t>
                </a:r>
                <a:endParaRPr lang="en-GB" sz="2800" b="1">
                  <a:latin typeface="Times" pitchFamily="-109" charset="0"/>
                </a:endParaRPr>
              </a:p>
            </p:txBody>
          </p:sp>
          <p:sp>
            <p:nvSpPr>
              <p:cNvPr id="47" name="Rectangle 36"/>
              <p:cNvSpPr>
                <a:spLocks noChangeArrowheads="1"/>
              </p:cNvSpPr>
              <p:nvPr/>
            </p:nvSpPr>
            <p:spPr bwMode="auto">
              <a:xfrm>
                <a:off x="2602" y="3279"/>
                <a:ext cx="177" cy="327"/>
              </a:xfrm>
              <a:prstGeom prst="rect">
                <a:avLst/>
              </a:prstGeom>
              <a:noFill/>
              <a:ln w="9525">
                <a:noFill/>
                <a:miter lim="800000"/>
                <a:headEnd/>
                <a:tailEnd/>
              </a:ln>
              <a:effectLst/>
            </p:spPr>
            <p:txBody>
              <a:bodyPr wrap="none">
                <a:prstTxWarp prst="textNoShape">
                  <a:avLst/>
                </a:prstTxWarp>
                <a:spAutoFit/>
              </a:bodyPr>
              <a:lstStyle/>
              <a:p>
                <a:r>
                  <a:rPr lang="en-GB" sz="2800" b="1">
                    <a:latin typeface="Times" pitchFamily="-109" charset="0"/>
                  </a:rPr>
                  <a:t>-</a:t>
                </a:r>
              </a:p>
            </p:txBody>
          </p:sp>
        </p:grpSp>
        <p:sp>
          <p:nvSpPr>
            <p:cNvPr id="48" name="Line 40"/>
            <p:cNvSpPr>
              <a:spLocks noChangeShapeType="1"/>
            </p:cNvSpPr>
            <p:nvPr/>
          </p:nvSpPr>
          <p:spPr bwMode="auto">
            <a:xfrm>
              <a:off x="6413835" y="5511801"/>
              <a:ext cx="1196726" cy="0"/>
            </a:xfrm>
            <a:prstGeom prst="line">
              <a:avLst/>
            </a:prstGeom>
            <a:noFill/>
            <a:ln w="12700">
              <a:solidFill>
                <a:schemeClr val="tx1"/>
              </a:solidFill>
              <a:prstDash val="dash"/>
              <a:round/>
              <a:headEnd/>
              <a:tailEnd/>
            </a:ln>
            <a:effectLst/>
          </p:spPr>
          <p:txBody>
            <a:bodyPr wrap="none" anchor="ctr">
              <a:prstTxWarp prst="textNoShape">
                <a:avLst/>
              </a:prstTxWarp>
            </a:bodyPr>
            <a:lstStyle/>
            <a:p>
              <a:endParaRPr lang="en-US"/>
            </a:p>
          </p:txBody>
        </p:sp>
        <p:grpSp>
          <p:nvGrpSpPr>
            <p:cNvPr id="49" name="Group 42"/>
            <p:cNvGrpSpPr>
              <a:grpSpLocks/>
            </p:cNvGrpSpPr>
            <p:nvPr/>
          </p:nvGrpSpPr>
          <p:grpSpPr bwMode="auto">
            <a:xfrm rot="16200000" flipH="1">
              <a:off x="7378727" y="5249391"/>
              <a:ext cx="1041400" cy="550219"/>
              <a:chOff x="848" y="3184"/>
              <a:chExt cx="656" cy="320"/>
            </a:xfrm>
          </p:grpSpPr>
          <p:sp>
            <p:nvSpPr>
              <p:cNvPr id="50" name="Line 43"/>
              <p:cNvSpPr>
                <a:spLocks noChangeShapeType="1"/>
              </p:cNvSpPr>
              <p:nvPr/>
            </p:nvSpPr>
            <p:spPr bwMode="auto">
              <a:xfrm>
                <a:off x="1176" y="3184"/>
                <a:ext cx="328" cy="320"/>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51" name="Line 44"/>
              <p:cNvSpPr>
                <a:spLocks noChangeShapeType="1"/>
              </p:cNvSpPr>
              <p:nvPr/>
            </p:nvSpPr>
            <p:spPr bwMode="auto">
              <a:xfrm flipH="1">
                <a:off x="848" y="3184"/>
                <a:ext cx="328" cy="320"/>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grpSp>
        <p:sp>
          <p:nvSpPr>
            <p:cNvPr id="55" name="Rectangle 50"/>
            <p:cNvSpPr>
              <a:spLocks noChangeArrowheads="1"/>
            </p:cNvSpPr>
            <p:nvPr/>
          </p:nvSpPr>
          <p:spPr bwMode="auto">
            <a:xfrm>
              <a:off x="5478463" y="4805363"/>
              <a:ext cx="386873" cy="396875"/>
            </a:xfrm>
            <a:prstGeom prst="rect">
              <a:avLst/>
            </a:prstGeom>
            <a:noFill/>
            <a:ln w="9525">
              <a:noFill/>
              <a:miter lim="800000"/>
              <a:headEnd/>
              <a:tailEnd/>
            </a:ln>
            <a:effectLst/>
          </p:spPr>
          <p:txBody>
            <a:bodyPr wrap="none">
              <a:prstTxWarp prst="textNoShape">
                <a:avLst/>
              </a:prstTxWarp>
              <a:spAutoFit/>
            </a:bodyPr>
            <a:lstStyle/>
            <a:p>
              <a:r>
                <a:rPr lang="en-GB" sz="2000" b="1" i="1">
                  <a:latin typeface="Times" pitchFamily="-109" charset="0"/>
                </a:rPr>
                <a:t>e</a:t>
              </a:r>
              <a:r>
                <a:rPr lang="en-GB" sz="2000" b="1" baseline="30000"/>
                <a:t>+</a:t>
              </a:r>
              <a:endParaRPr lang="en-GB" sz="2000" b="1">
                <a:latin typeface="Times" pitchFamily="-109" charset="0"/>
              </a:endParaRPr>
            </a:p>
          </p:txBody>
        </p:sp>
        <p:sp>
          <p:nvSpPr>
            <p:cNvPr id="56" name="Rectangle 51"/>
            <p:cNvSpPr>
              <a:spLocks noChangeArrowheads="1"/>
            </p:cNvSpPr>
            <p:nvPr/>
          </p:nvSpPr>
          <p:spPr bwMode="auto">
            <a:xfrm>
              <a:off x="5519729" y="6037263"/>
              <a:ext cx="386873" cy="396875"/>
            </a:xfrm>
            <a:prstGeom prst="rect">
              <a:avLst/>
            </a:prstGeom>
            <a:noFill/>
            <a:ln w="9525">
              <a:noFill/>
              <a:miter lim="800000"/>
              <a:headEnd/>
              <a:tailEnd/>
            </a:ln>
            <a:effectLst/>
          </p:spPr>
          <p:txBody>
            <a:bodyPr wrap="none">
              <a:prstTxWarp prst="textNoShape">
                <a:avLst/>
              </a:prstTxWarp>
              <a:spAutoFit/>
            </a:bodyPr>
            <a:lstStyle/>
            <a:p>
              <a:r>
                <a:rPr lang="en-GB" sz="2000" b="1" i="1">
                  <a:latin typeface="Times" pitchFamily="-109" charset="0"/>
                </a:rPr>
                <a:t>e</a:t>
              </a:r>
              <a:r>
                <a:rPr lang="en-GB" sz="2000" b="1" baseline="30000"/>
                <a:t>-</a:t>
              </a:r>
              <a:endParaRPr lang="en-GB" sz="2000" b="1" baseline="30000">
                <a:latin typeface="Times" pitchFamily="-109" charset="0"/>
              </a:endParaRPr>
            </a:p>
          </p:txBody>
        </p:sp>
        <p:sp>
          <p:nvSpPr>
            <p:cNvPr id="57" name="Rectangle 53"/>
            <p:cNvSpPr>
              <a:spLocks noChangeArrowheads="1"/>
            </p:cNvSpPr>
            <p:nvPr/>
          </p:nvSpPr>
          <p:spPr bwMode="auto">
            <a:xfrm>
              <a:off x="6812744" y="5516563"/>
              <a:ext cx="421261" cy="396875"/>
            </a:xfrm>
            <a:prstGeom prst="rect">
              <a:avLst/>
            </a:prstGeom>
            <a:noFill/>
            <a:ln w="9525">
              <a:noFill/>
              <a:miter lim="800000"/>
              <a:headEnd/>
              <a:tailEnd/>
            </a:ln>
            <a:effectLst/>
          </p:spPr>
          <p:txBody>
            <a:bodyPr wrap="none">
              <a:prstTxWarp prst="textNoShape">
                <a:avLst/>
              </a:prstTxWarp>
              <a:spAutoFit/>
            </a:bodyPr>
            <a:lstStyle/>
            <a:p>
              <a:r>
                <a:rPr lang="en-GB" sz="2000" b="1" i="1">
                  <a:latin typeface="Times" pitchFamily="-109" charset="0"/>
                </a:rPr>
                <a:t>Z</a:t>
              </a:r>
              <a:r>
                <a:rPr lang="en-GB" sz="2000" b="1" baseline="30000"/>
                <a:t></a:t>
              </a: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5DBACA"/>
        </a:solidFill>
        <a:effectLst/>
      </p:bgPr>
    </p:bg>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3425825" y="1106488"/>
            <a:ext cx="3027363" cy="396875"/>
          </a:xfrm>
          <a:prstGeom prst="rect">
            <a:avLst/>
          </a:prstGeom>
          <a:solidFill>
            <a:srgbClr val="EEEEEE"/>
          </a:solidFill>
          <a:ln w="9525">
            <a:noFill/>
            <a:miter lim="800000"/>
            <a:headEnd/>
            <a:tailEnd/>
          </a:ln>
          <a:effectLst/>
        </p:spPr>
        <p:txBody>
          <a:bodyPr>
            <a:prstTxWarp prst="textNoShape">
              <a:avLst/>
            </a:prstTxWarp>
            <a:spAutoFit/>
          </a:bodyPr>
          <a:lstStyle/>
          <a:p>
            <a:r>
              <a:rPr lang="en-US" sz="2000" b="1" dirty="0" err="1">
                <a:solidFill>
                  <a:srgbClr val="DA456B"/>
                </a:solidFill>
              </a:rPr>
              <a:t>a</a:t>
            </a:r>
            <a:r>
              <a:rPr lang="en-US" sz="2000" b="1" baseline="-25000" dirty="0" err="1">
                <a:solidFill>
                  <a:srgbClr val="DA456B"/>
                </a:solidFill>
                <a:latin typeface="Times" pitchFamily="-109" charset="0"/>
              </a:rPr>
              <a:t>s</a:t>
            </a:r>
            <a:r>
              <a:rPr lang="en-US" sz="2000" b="1" dirty="0">
                <a:solidFill>
                  <a:srgbClr val="DA456B"/>
                </a:solidFill>
                <a:latin typeface="Times" pitchFamily="-109" charset="0"/>
              </a:rPr>
              <a:t> (m</a:t>
            </a:r>
            <a:r>
              <a:rPr lang="en-US" sz="2000" b="1" baseline="-25000" dirty="0">
                <a:solidFill>
                  <a:srgbClr val="DA456B"/>
                </a:solidFill>
                <a:latin typeface="Times" pitchFamily="-109" charset="0"/>
              </a:rPr>
              <a:t>Z</a:t>
            </a:r>
            <a:r>
              <a:rPr lang="en-US" sz="2000" b="1" baseline="30000" dirty="0">
                <a:solidFill>
                  <a:srgbClr val="DA456B"/>
                </a:solidFill>
                <a:latin typeface="Times" pitchFamily="-109" charset="0"/>
              </a:rPr>
              <a:t>2</a:t>
            </a:r>
            <a:r>
              <a:rPr lang="en-US" sz="2000" b="1" dirty="0">
                <a:solidFill>
                  <a:srgbClr val="DA456B"/>
                </a:solidFill>
                <a:latin typeface="Times" pitchFamily="-109" charset="0"/>
              </a:rPr>
              <a:t>) = 0.118 ± 0.002</a:t>
            </a:r>
            <a:endParaRPr lang="en-GB" sz="2000" b="1" dirty="0">
              <a:latin typeface="Times" pitchFamily="-109" charset="0"/>
            </a:endParaRPr>
          </a:p>
        </p:txBody>
      </p:sp>
      <p:pic>
        <p:nvPicPr>
          <p:cNvPr id="95261" name="Picture 29"/>
          <p:cNvPicPr>
            <a:picLocks noChangeAspect="1" noChangeArrowheads="1"/>
          </p:cNvPicPr>
          <p:nvPr/>
        </p:nvPicPr>
        <p:blipFill>
          <a:blip r:embed="rId3"/>
          <a:srcRect/>
          <a:stretch>
            <a:fillRect/>
          </a:stretch>
        </p:blipFill>
        <p:spPr bwMode="auto">
          <a:xfrm>
            <a:off x="1682750" y="1608138"/>
            <a:ext cx="6373813" cy="4608512"/>
          </a:xfrm>
          <a:prstGeom prst="rect">
            <a:avLst/>
          </a:prstGeom>
          <a:noFill/>
        </p:spPr>
      </p:pic>
      <p:sp>
        <p:nvSpPr>
          <p:cNvPr id="95262" name="Line 30"/>
          <p:cNvSpPr>
            <a:spLocks noChangeShapeType="1"/>
          </p:cNvSpPr>
          <p:nvPr/>
        </p:nvSpPr>
        <p:spPr bwMode="auto">
          <a:xfrm>
            <a:off x="4851400" y="1587500"/>
            <a:ext cx="1905000" cy="2679700"/>
          </a:xfrm>
          <a:prstGeom prst="line">
            <a:avLst/>
          </a:prstGeom>
          <a:noFill/>
          <a:ln w="9525">
            <a:solidFill>
              <a:srgbClr val="ED181E"/>
            </a:solidFill>
            <a:round/>
            <a:headEnd/>
            <a:tailEnd type="triangle" w="med" len="med"/>
          </a:ln>
          <a:effectLst/>
        </p:spPr>
        <p:txBody>
          <a:bodyPr wrap="none" anchor="ctr">
            <a:prstTxWarp prst="textNoShape">
              <a:avLst/>
            </a:prstTxWarp>
          </a:bodyPr>
          <a:lstStyle/>
          <a:p>
            <a:endParaRPr lang="en-US"/>
          </a:p>
        </p:txBody>
      </p:sp>
      <p:sp>
        <p:nvSpPr>
          <p:cNvPr id="5" name="Slide Number Placeholder 4"/>
          <p:cNvSpPr>
            <a:spLocks noGrp="1"/>
          </p:cNvSpPr>
          <p:nvPr>
            <p:ph type="sldNum" sz="quarter" idx="12"/>
          </p:nvPr>
        </p:nvSpPr>
        <p:spPr/>
        <p:txBody>
          <a:bodyPr/>
          <a:lstStyle/>
          <a:p>
            <a:fld id="{3C488B3C-A177-424A-82BD-65A18B8394C2}" type="slidenum">
              <a:rPr lang="en-US" smtClean="0"/>
              <a:pPr/>
              <a:t>34</a:t>
            </a:fld>
            <a:endParaRPr lang="en-US"/>
          </a:p>
        </p:txBody>
      </p:sp>
      <p:sp>
        <p:nvSpPr>
          <p:cNvPr id="6" name="Rectangle 5"/>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Running Coupling Constant</a:t>
            </a: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488B3C-A177-424A-82BD-65A18B8394C2}" type="slidenum">
              <a:rPr lang="en-US" smtClean="0"/>
              <a:pPr/>
              <a:t>35</a:t>
            </a:fld>
            <a:endParaRPr lang="en-US"/>
          </a:p>
        </p:txBody>
      </p:sp>
      <p:sp>
        <p:nvSpPr>
          <p:cNvPr id="5" name="Rectangle 4"/>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QCD Non-</a:t>
            </a:r>
            <a:r>
              <a:rPr lang="en-GB" sz="3200" b="1" i="1" dirty="0" err="1" smtClean="0">
                <a:solidFill>
                  <a:schemeClr val="bg1"/>
                </a:solidFill>
                <a:effectLst>
                  <a:outerShdw blurRad="38100" dist="38100" dir="2700000" algn="tl">
                    <a:srgbClr val="000000"/>
                  </a:outerShdw>
                </a:effectLst>
                <a:latin typeface="Helvetica" pitchFamily="-109" charset="0"/>
              </a:rPr>
              <a:t>Abelian</a:t>
            </a:r>
            <a:r>
              <a:rPr lang="en-GB" sz="3200" b="1" i="1" dirty="0" smtClean="0">
                <a:solidFill>
                  <a:schemeClr val="bg1"/>
                </a:solidFill>
                <a:effectLst>
                  <a:outerShdw blurRad="38100" dist="38100" dir="2700000" algn="tl">
                    <a:srgbClr val="000000"/>
                  </a:outerShdw>
                </a:effectLst>
                <a:latin typeface="Helvetica" pitchFamily="-109" charset="0"/>
              </a:rPr>
              <a:t> Gauge Symmetry</a:t>
            </a:r>
          </a:p>
        </p:txBody>
      </p:sp>
      <p:sp>
        <p:nvSpPr>
          <p:cNvPr id="6" name="Rectangle 8"/>
          <p:cNvSpPr>
            <a:spLocks noChangeArrowheads="1"/>
          </p:cNvSpPr>
          <p:nvPr/>
        </p:nvSpPr>
        <p:spPr bwMode="auto">
          <a:xfrm>
            <a:off x="838200" y="1093788"/>
            <a:ext cx="8445500" cy="5632311"/>
          </a:xfrm>
          <a:prstGeom prst="rect">
            <a:avLst/>
          </a:prstGeom>
          <a:noFill/>
          <a:ln w="9525">
            <a:noFill/>
            <a:miter lim="800000"/>
            <a:headEnd/>
            <a:tailEnd/>
          </a:ln>
          <a:effectLst/>
        </p:spPr>
        <p:txBody>
          <a:bodyPr wrap="square">
            <a:prstTxWarp prst="textNoShape">
              <a:avLst/>
            </a:prstTxWarp>
            <a:spAutoFit/>
          </a:bodyPr>
          <a:lstStyle/>
          <a:p>
            <a:pPr algn="just">
              <a:buClr>
                <a:srgbClr val="990000"/>
              </a:buClr>
            </a:pPr>
            <a:r>
              <a:rPr lang="en-GB" sz="2000" dirty="0" smtClean="0">
                <a:latin typeface="Times" pitchFamily="-109" charset="0"/>
              </a:rPr>
              <a:t>Global SU(3)</a:t>
            </a:r>
            <a:r>
              <a:rPr lang="en-GB" sz="2000" baseline="-25000" dirty="0" smtClean="0">
                <a:latin typeface="Times" pitchFamily="-109" charset="0"/>
              </a:rPr>
              <a:t>C</a:t>
            </a:r>
            <a:r>
              <a:rPr lang="en-GB" sz="2000" dirty="0" smtClean="0">
                <a:latin typeface="Times" pitchFamily="-109" charset="0"/>
              </a:rPr>
              <a:t> transformations in </a:t>
            </a:r>
            <a:r>
              <a:rPr lang="en-GB" sz="2000" dirty="0" err="1" smtClean="0">
                <a:latin typeface="Times" pitchFamily="-109" charset="0"/>
              </a:rPr>
              <a:t>color</a:t>
            </a:r>
            <a:r>
              <a:rPr lang="en-GB" sz="2000" dirty="0" smtClean="0">
                <a:latin typeface="Times" pitchFamily="-109" charset="0"/>
              </a:rPr>
              <a:t> space for </a:t>
            </a:r>
            <a:r>
              <a:rPr lang="en-GB" sz="2000" i="1" dirty="0" err="1" smtClean="0">
                <a:latin typeface="Times" pitchFamily="-109" charset="0"/>
              </a:rPr>
              <a:t>q</a:t>
            </a:r>
            <a:r>
              <a:rPr lang="en-GB" sz="2000" i="1" baseline="-25000" dirty="0" err="1" smtClean="0">
                <a:latin typeface="Times" pitchFamily="-109" charset="0"/>
              </a:rPr>
              <a:t>f</a:t>
            </a:r>
            <a:r>
              <a:rPr lang="en-GB" sz="2000" i="1" baseline="30000" dirty="0" err="1" smtClean="0">
                <a:latin typeface="Symbol"/>
              </a:rPr>
              <a:t>a</a:t>
            </a:r>
            <a:r>
              <a:rPr lang="en-GB" sz="2000" dirty="0" smtClean="0">
                <a:latin typeface="Times" pitchFamily="-109" charset="0"/>
              </a:rPr>
              <a:t>, a quark field of </a:t>
            </a:r>
            <a:r>
              <a:rPr lang="en-GB" sz="2000" dirty="0" err="1" smtClean="0">
                <a:latin typeface="Times" pitchFamily="-109" charset="0"/>
              </a:rPr>
              <a:t>flavor</a:t>
            </a:r>
            <a:r>
              <a:rPr lang="en-GB" sz="2000" dirty="0" smtClean="0">
                <a:latin typeface="Times" pitchFamily="-109" charset="0"/>
              </a:rPr>
              <a:t> </a:t>
            </a:r>
            <a:r>
              <a:rPr lang="en-GB" sz="2000" i="1" dirty="0" err="1" smtClean="0">
                <a:latin typeface="Times" pitchFamily="-109" charset="0"/>
              </a:rPr>
              <a:t>f</a:t>
            </a:r>
            <a:r>
              <a:rPr lang="en-GB" sz="2000" dirty="0" smtClean="0">
                <a:latin typeface="Times" pitchFamily="-109" charset="0"/>
              </a:rPr>
              <a:t> and </a:t>
            </a:r>
            <a:r>
              <a:rPr lang="en-GB" sz="2000" dirty="0" err="1" smtClean="0">
                <a:latin typeface="Times" pitchFamily="-109" charset="0"/>
              </a:rPr>
              <a:t>color</a:t>
            </a:r>
            <a:r>
              <a:rPr lang="en-GB" sz="2000" dirty="0" smtClean="0">
                <a:latin typeface="Times" pitchFamily="-109" charset="0"/>
              </a:rPr>
              <a:t> </a:t>
            </a:r>
            <a:r>
              <a:rPr lang="en-GB" sz="2000" i="1" dirty="0" smtClean="0">
                <a:latin typeface="Symbol"/>
              </a:rPr>
              <a:t>a </a:t>
            </a:r>
            <a:r>
              <a:rPr lang="en-GB" sz="2000" dirty="0" smtClean="0">
                <a:latin typeface="Times" pitchFamily="-109" charset="0"/>
              </a:rPr>
              <a:t>:</a:t>
            </a: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r>
              <a:rPr lang="en-GB" sz="2000" dirty="0" smtClean="0">
                <a:latin typeface="Times" pitchFamily="-109" charset="0"/>
              </a:rPr>
              <a:t>The SU(3)</a:t>
            </a:r>
            <a:r>
              <a:rPr lang="en-GB" sz="2000" baseline="-25000" dirty="0" smtClean="0">
                <a:latin typeface="Times" pitchFamily="-109" charset="0"/>
              </a:rPr>
              <a:t>C</a:t>
            </a:r>
            <a:r>
              <a:rPr lang="en-GB" sz="2000" dirty="0" smtClean="0">
                <a:latin typeface="Times" pitchFamily="-109" charset="0"/>
              </a:rPr>
              <a:t> matrices can be written in the form:</a:t>
            </a:r>
          </a:p>
          <a:p>
            <a:pPr algn="just">
              <a:buClr>
                <a:srgbClr val="990000"/>
              </a:buClr>
            </a:pPr>
            <a:endParaRPr lang="en-GB" sz="2000" dirty="0" smtClean="0">
              <a:latin typeface="Times" pitchFamily="-109" charset="0"/>
            </a:endParaRPr>
          </a:p>
          <a:p>
            <a:pPr algn="just">
              <a:buClr>
                <a:srgbClr val="990000"/>
              </a:buClr>
            </a:pPr>
            <a:r>
              <a:rPr lang="en-GB" sz="2000" i="1" dirty="0" err="1" smtClean="0">
                <a:latin typeface="Symbol"/>
              </a:rPr>
              <a:t>q</a:t>
            </a:r>
            <a:r>
              <a:rPr lang="en-GB" sz="2000" dirty="0" smtClean="0">
                <a:latin typeface="Symbol"/>
              </a:rPr>
              <a:t> </a:t>
            </a:r>
            <a:r>
              <a:rPr lang="en-GB" sz="2000" i="1" baseline="30000" dirty="0" smtClean="0">
                <a:latin typeface="Times" pitchFamily="-109" charset="0"/>
              </a:rPr>
              <a:t>a</a:t>
            </a:r>
            <a:r>
              <a:rPr lang="en-GB" sz="2000" baseline="30000" dirty="0" smtClean="0">
                <a:latin typeface="Times" pitchFamily="-109" charset="0"/>
              </a:rPr>
              <a:t> </a:t>
            </a:r>
            <a:r>
              <a:rPr lang="en-GB" sz="2000" dirty="0" smtClean="0">
                <a:latin typeface="Times" pitchFamily="-109" charset="0"/>
              </a:rPr>
              <a:t>… arbitrary parameters</a:t>
            </a:r>
            <a:endParaRPr lang="en-GB" sz="2000" baseline="30000" dirty="0" smtClean="0">
              <a:latin typeface="Times" pitchFamily="-109" charset="0"/>
            </a:endParaRPr>
          </a:p>
          <a:p>
            <a:pPr algn="just">
              <a:buClr>
                <a:srgbClr val="990000"/>
              </a:buClr>
            </a:pPr>
            <a:r>
              <a:rPr lang="en-GB" sz="2000" i="1" dirty="0" smtClean="0">
                <a:latin typeface="Symbol"/>
              </a:rPr>
              <a:t>l</a:t>
            </a:r>
            <a:r>
              <a:rPr lang="en-GB" sz="2000" baseline="30000" dirty="0" smtClean="0">
                <a:latin typeface="Times" pitchFamily="-109" charset="0"/>
              </a:rPr>
              <a:t>a</a:t>
            </a:r>
            <a:r>
              <a:rPr lang="en-GB" sz="2000" dirty="0" smtClean="0">
                <a:latin typeface="Times" pitchFamily="-109" charset="0"/>
              </a:rPr>
              <a:t>/2</a:t>
            </a:r>
            <a:r>
              <a:rPr lang="en-GB" sz="2000" baseline="30000" dirty="0" smtClean="0">
                <a:latin typeface="Times" pitchFamily="-109" charset="0"/>
              </a:rPr>
              <a:t> </a:t>
            </a:r>
            <a:r>
              <a:rPr lang="en-GB" sz="2000" dirty="0" smtClean="0">
                <a:latin typeface="Times" pitchFamily="-109" charset="0"/>
              </a:rPr>
              <a:t>(a = 1, …, 8) … generators of the fundamental representation of SU(3)</a:t>
            </a:r>
            <a:r>
              <a:rPr lang="en-GB" sz="2000" baseline="-25000" dirty="0" smtClean="0">
                <a:latin typeface="Times" pitchFamily="-109" charset="0"/>
              </a:rPr>
              <a:t>C</a:t>
            </a:r>
          </a:p>
          <a:p>
            <a:pPr algn="just">
              <a:buClr>
                <a:srgbClr val="990000"/>
              </a:buClr>
            </a:pPr>
            <a:endParaRPr lang="en-GB" sz="2000" dirty="0" smtClean="0">
              <a:latin typeface="Times" pitchFamily="-109" charset="0"/>
            </a:endParaRPr>
          </a:p>
          <a:p>
            <a:pPr algn="just">
              <a:buClr>
                <a:srgbClr val="990000"/>
              </a:buClr>
            </a:pPr>
            <a:r>
              <a:rPr lang="en-GB" sz="2000" i="1" dirty="0" smtClean="0">
                <a:solidFill>
                  <a:srgbClr val="FF0000"/>
                </a:solidFill>
                <a:latin typeface="Symbol"/>
              </a:rPr>
              <a:t>l</a:t>
            </a:r>
            <a:r>
              <a:rPr lang="en-GB" sz="2000" baseline="30000" dirty="0" smtClean="0">
                <a:solidFill>
                  <a:srgbClr val="FF0000"/>
                </a:solidFill>
                <a:latin typeface="Times" pitchFamily="-109" charset="0"/>
              </a:rPr>
              <a:t>a</a:t>
            </a:r>
            <a:r>
              <a:rPr lang="en-GB" sz="2000" baseline="30000" dirty="0" smtClean="0">
                <a:latin typeface="Times" pitchFamily="-109" charset="0"/>
              </a:rPr>
              <a:t> </a:t>
            </a:r>
            <a:r>
              <a:rPr lang="en-GB" sz="2000" dirty="0" smtClean="0">
                <a:latin typeface="Times" pitchFamily="-109" charset="0"/>
              </a:rPr>
              <a:t>… 3-dimensional </a:t>
            </a:r>
            <a:r>
              <a:rPr lang="en-GB" sz="2000" dirty="0" smtClean="0">
                <a:solidFill>
                  <a:srgbClr val="FF0000"/>
                </a:solidFill>
                <a:latin typeface="Times" pitchFamily="-109" charset="0"/>
              </a:rPr>
              <a:t>Gell-Mann matrices</a:t>
            </a:r>
          </a:p>
          <a:p>
            <a:pPr algn="just">
              <a:buClr>
                <a:srgbClr val="990000"/>
              </a:buClr>
            </a:pPr>
            <a:endParaRPr lang="en-GB" sz="2000" dirty="0" smtClean="0">
              <a:solidFill>
                <a:srgbClr val="FF0000"/>
              </a:solidFill>
              <a:latin typeface="Times" pitchFamily="-109" charset="0"/>
            </a:endParaRPr>
          </a:p>
          <a:p>
            <a:pPr algn="just">
              <a:buClr>
                <a:srgbClr val="990000"/>
              </a:buClr>
            </a:pPr>
            <a:r>
              <a:rPr lang="en-GB" sz="2000" dirty="0" smtClean="0">
                <a:latin typeface="Times" pitchFamily="-109" charset="0"/>
              </a:rPr>
              <a:t>Similar to QED, we require that the QCD </a:t>
            </a:r>
            <a:r>
              <a:rPr lang="en-GB" sz="2000" dirty="0" err="1" smtClean="0">
                <a:latin typeface="Times" pitchFamily="-109" charset="0"/>
              </a:rPr>
              <a:t>Lagrangian</a:t>
            </a:r>
            <a:r>
              <a:rPr lang="en-GB" sz="2000" dirty="0" smtClean="0">
                <a:latin typeface="Times" pitchFamily="-109" charset="0"/>
              </a:rPr>
              <a:t> be also invariant under </a:t>
            </a:r>
            <a:r>
              <a:rPr lang="en-GB" sz="2000" dirty="0" smtClean="0">
                <a:solidFill>
                  <a:schemeClr val="accent6">
                    <a:lumMod val="75000"/>
                  </a:schemeClr>
                </a:solidFill>
                <a:latin typeface="Times" pitchFamily="-109" charset="0"/>
              </a:rPr>
              <a:t>local</a:t>
            </a:r>
            <a:r>
              <a:rPr lang="en-GB" sz="2000" dirty="0" smtClean="0">
                <a:latin typeface="Times" pitchFamily="-109" charset="0"/>
              </a:rPr>
              <a:t> SU(3)</a:t>
            </a:r>
            <a:r>
              <a:rPr lang="en-GB" sz="2000" baseline="-25000" dirty="0" smtClean="0">
                <a:latin typeface="Times" pitchFamily="-109" charset="0"/>
              </a:rPr>
              <a:t>C</a:t>
            </a:r>
            <a:r>
              <a:rPr lang="en-GB" sz="2000" dirty="0" smtClean="0">
                <a:latin typeface="Times" pitchFamily="-109" charset="0"/>
              </a:rPr>
              <a:t> transformations </a:t>
            </a:r>
            <a:r>
              <a:rPr lang="en-GB" sz="2000" i="1" dirty="0" err="1" smtClean="0">
                <a:latin typeface="Symbol"/>
              </a:rPr>
              <a:t>q</a:t>
            </a:r>
            <a:r>
              <a:rPr lang="en-GB" sz="2000" i="1" dirty="0" smtClean="0">
                <a:latin typeface="Symbol"/>
              </a:rPr>
              <a:t> </a:t>
            </a:r>
            <a:r>
              <a:rPr lang="en-GB" sz="2000" i="1" baseline="30000" dirty="0" smtClean="0">
                <a:latin typeface="Times" pitchFamily="-109" charset="0"/>
              </a:rPr>
              <a:t>a</a:t>
            </a:r>
            <a:r>
              <a:rPr lang="en-GB" sz="2000" baseline="30000" dirty="0" smtClean="0">
                <a:latin typeface="Times" pitchFamily="-109" charset="0"/>
              </a:rPr>
              <a:t> </a:t>
            </a:r>
            <a:r>
              <a:rPr lang="en-GB" sz="2000" dirty="0" smtClean="0">
                <a:latin typeface="Times" pitchFamily="-109" charset="0"/>
              </a:rPr>
              <a:t>= </a:t>
            </a:r>
            <a:r>
              <a:rPr lang="en-GB" sz="2000" i="1" dirty="0" err="1" smtClean="0">
                <a:latin typeface="Symbol"/>
              </a:rPr>
              <a:t>q</a:t>
            </a:r>
            <a:r>
              <a:rPr lang="en-GB" sz="2000" i="1" dirty="0" smtClean="0">
                <a:latin typeface="Symbol"/>
              </a:rPr>
              <a:t> </a:t>
            </a:r>
            <a:r>
              <a:rPr lang="en-GB" sz="2000" i="1" baseline="30000" dirty="0" smtClean="0">
                <a:latin typeface="Times" pitchFamily="-109" charset="0"/>
              </a:rPr>
              <a:t>a </a:t>
            </a:r>
            <a:r>
              <a:rPr lang="en-GB" sz="2000" i="1" dirty="0" smtClean="0">
                <a:latin typeface="Times" pitchFamily="-109" charset="0"/>
              </a:rPr>
              <a:t>(</a:t>
            </a:r>
            <a:r>
              <a:rPr lang="en-GB" sz="2000" i="1" dirty="0" err="1" smtClean="0">
                <a:latin typeface="Times" pitchFamily="-109" charset="0"/>
              </a:rPr>
              <a:t>x</a:t>
            </a:r>
            <a:r>
              <a:rPr lang="en-GB" sz="2000" i="1" dirty="0" smtClean="0">
                <a:latin typeface="Times" pitchFamily="-109" charset="0"/>
              </a:rPr>
              <a:t>)</a:t>
            </a:r>
            <a:r>
              <a:rPr lang="en-GB" sz="2000" dirty="0" smtClean="0">
                <a:latin typeface="Times" pitchFamily="-109" charset="0"/>
              </a:rPr>
              <a:t> by using covariant derivatives:</a:t>
            </a:r>
          </a:p>
          <a:p>
            <a:pPr algn="just">
              <a:buClr>
                <a:srgbClr val="990000"/>
              </a:buClr>
            </a:pPr>
            <a:endParaRPr lang="en-GB" sz="2000" dirty="0" smtClean="0">
              <a:solidFill>
                <a:srgbClr val="FF0000"/>
              </a:solidFill>
              <a:latin typeface="Times" pitchFamily="-109" charset="0"/>
            </a:endParaRPr>
          </a:p>
          <a:p>
            <a:pPr algn="just">
              <a:buClr>
                <a:srgbClr val="990000"/>
              </a:buClr>
            </a:pPr>
            <a:endParaRPr lang="en-GB" sz="2000" dirty="0" smtClean="0">
              <a:solidFill>
                <a:srgbClr val="FF0000"/>
              </a:solidFill>
              <a:latin typeface="Times" pitchFamily="-109" charset="0"/>
            </a:endParaRPr>
          </a:p>
          <a:p>
            <a:pPr algn="just">
              <a:buClr>
                <a:srgbClr val="990000"/>
              </a:buClr>
            </a:pPr>
            <a:r>
              <a:rPr lang="en-GB" sz="2000" i="1" dirty="0" err="1" smtClean="0">
                <a:solidFill>
                  <a:srgbClr val="ED181E"/>
                </a:solidFill>
                <a:latin typeface="Times" pitchFamily="-109" charset="0"/>
              </a:rPr>
              <a:t>g</a:t>
            </a:r>
            <a:r>
              <a:rPr lang="en-GB" sz="2000" i="1" baseline="-25000" dirty="0" err="1" smtClean="0">
                <a:solidFill>
                  <a:srgbClr val="ED181E"/>
                </a:solidFill>
                <a:latin typeface="Times" pitchFamily="-109" charset="0"/>
              </a:rPr>
              <a:t>s</a:t>
            </a:r>
            <a:r>
              <a:rPr lang="en-GB" sz="2000" dirty="0" smtClean="0">
                <a:latin typeface="Times" pitchFamily="-109" charset="0"/>
              </a:rPr>
              <a:t> is the </a:t>
            </a:r>
            <a:r>
              <a:rPr lang="en-GB" sz="2000" dirty="0" smtClean="0">
                <a:solidFill>
                  <a:srgbClr val="ED181E"/>
                </a:solidFill>
                <a:latin typeface="Times" pitchFamily="-109" charset="0"/>
              </a:rPr>
              <a:t>strong coupling constant.</a:t>
            </a:r>
          </a:p>
          <a:p>
            <a:pPr algn="just">
              <a:buClr>
                <a:srgbClr val="990000"/>
              </a:buClr>
            </a:pPr>
            <a:r>
              <a:rPr lang="en-GB" sz="2000" dirty="0" smtClean="0">
                <a:latin typeface="Times" pitchFamily="-109" charset="0"/>
              </a:rPr>
              <a:t>Since there are 8 gauge parameters, we need 8 gluon fields (</a:t>
            </a:r>
            <a:r>
              <a:rPr lang="en-GB" sz="2000" i="1" dirty="0" smtClean="0">
                <a:latin typeface="Times" pitchFamily="-109" charset="0"/>
              </a:rPr>
              <a:t>a</a:t>
            </a:r>
            <a:r>
              <a:rPr lang="en-GB" sz="2000" dirty="0" smtClean="0">
                <a:latin typeface="Times" pitchFamily="-109" charset="0"/>
              </a:rPr>
              <a:t>=1,..,8): </a:t>
            </a:r>
            <a:endParaRPr lang="en-GB" sz="2000" dirty="0" smtClean="0">
              <a:solidFill>
                <a:srgbClr val="ED181E"/>
              </a:solidFill>
              <a:latin typeface="Times" pitchFamily="-109" charset="0"/>
            </a:endParaRPr>
          </a:p>
          <a:p>
            <a:pPr algn="just">
              <a:buClr>
                <a:srgbClr val="990000"/>
              </a:buClr>
            </a:pPr>
            <a:endParaRPr lang="en-GB" sz="2000" b="1" dirty="0">
              <a:solidFill>
                <a:srgbClr val="ED181E"/>
              </a:solidFill>
              <a:latin typeface="Times" pitchFamily="-109" charset="0"/>
            </a:endParaRPr>
          </a:p>
        </p:txBody>
      </p:sp>
      <p:pic>
        <p:nvPicPr>
          <p:cNvPr id="7" name="Picture 6"/>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520950" y="1663700"/>
            <a:ext cx="2433974" cy="577850"/>
          </a:xfrm>
          <a:prstGeom prst="rect">
            <a:avLst/>
          </a:prstGeom>
        </p:spPr>
      </p:pic>
      <p:pic>
        <p:nvPicPr>
          <p:cNvPr id="8" name="Picture 7"/>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6108699" y="2222500"/>
            <a:ext cx="1920876" cy="558800"/>
          </a:xfrm>
          <a:prstGeom prst="rect">
            <a:avLst/>
          </a:prstGeom>
          <a:solidFill>
            <a:schemeClr val="accent6">
              <a:lumMod val="20000"/>
              <a:lumOff val="80000"/>
            </a:schemeClr>
          </a:solidFill>
        </p:spPr>
      </p:pic>
      <p:pic>
        <p:nvPicPr>
          <p:cNvPr id="9" name="Picture 8"/>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5568949" y="1746250"/>
            <a:ext cx="1857375" cy="412750"/>
          </a:xfrm>
          <a:prstGeom prst="rect">
            <a:avLst/>
          </a:prstGeom>
        </p:spPr>
      </p:pic>
      <p:pic>
        <p:nvPicPr>
          <p:cNvPr id="10" name="Picture 9"/>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7429500" y="1739900"/>
            <a:ext cx="1206500" cy="444500"/>
          </a:xfrm>
          <a:prstGeom prst="rect">
            <a:avLst/>
          </a:prstGeom>
        </p:spPr>
      </p:pic>
      <p:pic>
        <p:nvPicPr>
          <p:cNvPr id="11" name="Picture 10"/>
          <p:cNvPicPr>
            <a:picLocks noChangeAspect="1"/>
          </p:cNvPicPr>
          <p:nvPr/>
        </p:nvPicPr>
        <mc:AlternateContent>
          <mc:Choice xmlns:ma="http://schemas.microsoft.com/office/mac/drawingml/2008/main" Requires="ma">
            <p:blipFill>
              <a:blip r:embed="rId11"/>
              <a:stretch>
                <a:fillRect/>
              </a:stretch>
            </p:blipFill>
          </mc:Choice>
          <mc:Fallback>
            <p:blipFill>
              <a:blip r:embed="rId12"/>
              <a:stretch>
                <a:fillRect/>
              </a:stretch>
            </p:blipFill>
          </mc:Fallback>
        </mc:AlternateContent>
        <p:spPr>
          <a:xfrm>
            <a:off x="3359149" y="5181600"/>
            <a:ext cx="3350559" cy="584200"/>
          </a:xfrm>
          <a:prstGeom prst="rect">
            <a:avLst/>
          </a:prstGeom>
        </p:spPr>
      </p:pic>
      <p:pic>
        <p:nvPicPr>
          <p:cNvPr id="12" name="Picture 11"/>
          <p:cNvPicPr>
            <a:picLocks noChangeAspect="1"/>
          </p:cNvPicPr>
          <p:nvPr/>
        </p:nvPicPr>
        <mc:AlternateContent>
          <mc:Choice xmlns:ma="http://schemas.microsoft.com/office/mac/drawingml/2008/main" Requires="ma">
            <p:blipFill>
              <a:blip r:embed="rId13"/>
              <a:stretch>
                <a:fillRect/>
              </a:stretch>
            </p:blipFill>
          </mc:Choice>
          <mc:Fallback>
            <p:blipFill>
              <a:blip r:embed="rId14"/>
              <a:stretch>
                <a:fillRect/>
              </a:stretch>
            </p:blipFill>
          </mc:Fallback>
        </mc:AlternateContent>
        <p:spPr>
          <a:xfrm>
            <a:off x="8020049" y="5892800"/>
            <a:ext cx="760029" cy="565150"/>
          </a:xfrm>
          <a:prstGeom prst="rect">
            <a:avLst/>
          </a:prstGeom>
          <a:solidFill>
            <a:srgbClr val="CCFFCC"/>
          </a:solidFill>
        </p:spPr>
      </p:pic>
      <p:pic>
        <p:nvPicPr>
          <p:cNvPr id="13" name="Picture 12"/>
          <p:cNvPicPr>
            <a:picLocks noChangeAspect="1"/>
          </p:cNvPicPr>
          <p:nvPr/>
        </p:nvPicPr>
        <mc:AlternateContent>
          <mc:Choice xmlns:ma="http://schemas.microsoft.com/office/mac/drawingml/2008/main" Requires="ma">
            <p:blipFill>
              <a:blip r:embed="rId15"/>
              <a:stretch>
                <a:fillRect/>
              </a:stretch>
            </p:blipFill>
          </mc:Choice>
          <mc:Fallback>
            <p:blipFill>
              <a:blip r:embed="rId16"/>
              <a:stretch>
                <a:fillRect/>
              </a:stretch>
            </p:blipFill>
          </mc:Fallback>
        </mc:AlternateContent>
        <p:spPr>
          <a:xfrm>
            <a:off x="5041899" y="3708400"/>
            <a:ext cx="2042391" cy="552450"/>
          </a:xfrm>
          <a:prstGeom prst="rect">
            <a:avLst/>
          </a:prstGeom>
        </p:spPr>
      </p:pic>
      <p:sp>
        <p:nvSpPr>
          <p:cNvPr id="14" name="Rectangle 13"/>
          <p:cNvSpPr/>
          <p:nvPr/>
        </p:nvSpPr>
        <p:spPr>
          <a:xfrm>
            <a:off x="7051328" y="3756968"/>
            <a:ext cx="2664172" cy="646331"/>
          </a:xfrm>
          <a:prstGeom prst="rect">
            <a:avLst/>
          </a:prstGeom>
        </p:spPr>
        <p:txBody>
          <a:bodyPr wrap="square">
            <a:spAutoFit/>
          </a:bodyPr>
          <a:lstStyle/>
          <a:p>
            <a:r>
              <a:rPr lang="en-GB" sz="1800" i="1" dirty="0" err="1" smtClean="0">
                <a:solidFill>
                  <a:schemeClr val="accent4">
                    <a:lumMod val="75000"/>
                    <a:lumOff val="25000"/>
                  </a:schemeClr>
                </a:solidFill>
                <a:latin typeface="Times" pitchFamily="-109" charset="0"/>
              </a:rPr>
              <a:t>f</a:t>
            </a:r>
            <a:r>
              <a:rPr lang="en-GB" sz="1800" i="1" dirty="0" smtClean="0">
                <a:solidFill>
                  <a:schemeClr val="accent4">
                    <a:lumMod val="75000"/>
                    <a:lumOff val="25000"/>
                  </a:schemeClr>
                </a:solidFill>
                <a:latin typeface="Times" pitchFamily="-109" charset="0"/>
              </a:rPr>
              <a:t> </a:t>
            </a:r>
            <a:r>
              <a:rPr lang="en-GB" sz="1800" i="1" baseline="30000" dirty="0" err="1" smtClean="0">
                <a:solidFill>
                  <a:schemeClr val="accent4">
                    <a:lumMod val="75000"/>
                    <a:lumOff val="25000"/>
                  </a:schemeClr>
                </a:solidFill>
                <a:latin typeface="Times" pitchFamily="-109" charset="0"/>
              </a:rPr>
              <a:t>abc</a:t>
            </a:r>
            <a:r>
              <a:rPr lang="en-GB" sz="1800" dirty="0" smtClean="0">
                <a:solidFill>
                  <a:schemeClr val="accent4">
                    <a:lumMod val="75000"/>
                    <a:lumOff val="25000"/>
                  </a:schemeClr>
                </a:solidFill>
                <a:latin typeface="Times" pitchFamily="-109" charset="0"/>
              </a:rPr>
              <a:t> … </a:t>
            </a:r>
            <a:r>
              <a:rPr lang="en-GB" sz="1800" i="1" dirty="0" smtClean="0">
                <a:solidFill>
                  <a:schemeClr val="accent4">
                    <a:lumMod val="75000"/>
                    <a:lumOff val="25000"/>
                  </a:schemeClr>
                </a:solidFill>
                <a:latin typeface="Times" pitchFamily="-109" charset="0"/>
              </a:rPr>
              <a:t>structure constants </a:t>
            </a:r>
          </a:p>
          <a:p>
            <a:r>
              <a:rPr lang="en-GB" sz="1800" dirty="0" smtClean="0">
                <a:solidFill>
                  <a:schemeClr val="accent4">
                    <a:lumMod val="75000"/>
                    <a:lumOff val="25000"/>
                  </a:schemeClr>
                </a:solidFill>
                <a:latin typeface="Times" pitchFamily="-109" charset="0"/>
              </a:rPr>
              <a:t>(real, </a:t>
            </a:r>
            <a:r>
              <a:rPr lang="en-GB" sz="1800" dirty="0" err="1" smtClean="0">
                <a:solidFill>
                  <a:schemeClr val="accent4">
                    <a:lumMod val="75000"/>
                    <a:lumOff val="25000"/>
                  </a:schemeClr>
                </a:solidFill>
                <a:latin typeface="Times" pitchFamily="-109" charset="0"/>
              </a:rPr>
              <a:t>antisymm</a:t>
            </a:r>
            <a:r>
              <a:rPr lang="en-GB" sz="1800" dirty="0" smtClean="0">
                <a:solidFill>
                  <a:schemeClr val="accent4">
                    <a:lumMod val="75000"/>
                    <a:lumOff val="25000"/>
                  </a:schemeClr>
                </a:solidFill>
                <a:latin typeface="Times" pitchFamily="-109" charset="0"/>
              </a:rPr>
              <a:t>.) </a:t>
            </a:r>
            <a:endParaRPr lang="en-US" sz="1800" i="1" dirty="0">
              <a:solidFill>
                <a:schemeClr val="accent4">
                  <a:lumMod val="75000"/>
                  <a:lumOff val="25000"/>
                </a:schemeClr>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488B3C-A177-424A-82BD-65A18B8394C2}" type="slidenum">
              <a:rPr lang="en-US" smtClean="0"/>
              <a:pPr/>
              <a:t>36</a:t>
            </a:fld>
            <a:endParaRPr lang="en-US"/>
          </a:p>
        </p:txBody>
      </p:sp>
      <p:sp>
        <p:nvSpPr>
          <p:cNvPr id="5" name="Rectangle 4"/>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QCD Gauge Transformations</a:t>
            </a:r>
          </a:p>
        </p:txBody>
      </p:sp>
      <p:sp>
        <p:nvSpPr>
          <p:cNvPr id="6" name="Rectangle 8"/>
          <p:cNvSpPr>
            <a:spLocks noChangeArrowheads="1"/>
          </p:cNvSpPr>
          <p:nvPr/>
        </p:nvSpPr>
        <p:spPr bwMode="auto">
          <a:xfrm>
            <a:off x="800100" y="1220788"/>
            <a:ext cx="8445500" cy="4708981"/>
          </a:xfrm>
          <a:prstGeom prst="rect">
            <a:avLst/>
          </a:prstGeom>
          <a:noFill/>
          <a:ln w="9525">
            <a:noFill/>
            <a:miter lim="800000"/>
            <a:headEnd/>
            <a:tailEnd/>
          </a:ln>
          <a:effectLst/>
        </p:spPr>
        <p:txBody>
          <a:bodyPr wrap="square">
            <a:prstTxWarp prst="textNoShape">
              <a:avLst/>
            </a:prstTxWarp>
            <a:spAutoFit/>
          </a:bodyPr>
          <a:lstStyle/>
          <a:p>
            <a:pPr algn="just">
              <a:buClr>
                <a:srgbClr val="990000"/>
              </a:buClr>
            </a:pPr>
            <a:r>
              <a:rPr lang="en-GB" sz="2000" dirty="0" smtClean="0">
                <a:latin typeface="Times" pitchFamily="-109" charset="0"/>
              </a:rPr>
              <a:t>The gauge transformation of the gluon fields is more complicated than the one obtained in QED for the photon, as the non-</a:t>
            </a:r>
            <a:r>
              <a:rPr lang="en-GB" sz="2000" dirty="0" err="1" smtClean="0">
                <a:latin typeface="Times" pitchFamily="-109" charset="0"/>
              </a:rPr>
              <a:t>commutativity</a:t>
            </a:r>
            <a:r>
              <a:rPr lang="en-GB" sz="2000" dirty="0" smtClean="0">
                <a:latin typeface="Times" pitchFamily="-109" charset="0"/>
              </a:rPr>
              <a:t> of the SU(3)</a:t>
            </a:r>
            <a:r>
              <a:rPr lang="en-GB" sz="2000" baseline="-25000" dirty="0" smtClean="0">
                <a:latin typeface="Times" pitchFamily="-109" charset="0"/>
              </a:rPr>
              <a:t>C</a:t>
            </a:r>
            <a:r>
              <a:rPr lang="en-GB" sz="2000" dirty="0" smtClean="0">
                <a:latin typeface="Times" pitchFamily="-109" charset="0"/>
              </a:rPr>
              <a:t> matrices gives rise to an additional term involving the gluon fields themselves.</a:t>
            </a: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r>
              <a:rPr lang="en-GB" sz="2000" dirty="0" smtClean="0">
                <a:latin typeface="Times" pitchFamily="-109" charset="0"/>
              </a:rPr>
              <a:t>Introduce field strengths, to build the gauge invariant kinetic term for the gluon fields:</a:t>
            </a: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p:txBody>
      </p:sp>
      <p:pic>
        <p:nvPicPr>
          <p:cNvPr id="15" name="Picture 14"/>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438399" y="5143500"/>
            <a:ext cx="5151641" cy="717550"/>
          </a:xfrm>
          <a:prstGeom prst="rect">
            <a:avLst/>
          </a:prstGeom>
          <a:solidFill>
            <a:srgbClr val="FFFDCB"/>
          </a:solidFill>
        </p:spPr>
      </p:pic>
      <p:pic>
        <p:nvPicPr>
          <p:cNvPr id="17" name="Picture 16"/>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3086099" y="4229100"/>
            <a:ext cx="4067969" cy="520700"/>
          </a:xfrm>
          <a:prstGeom prst="rect">
            <a:avLst/>
          </a:prstGeom>
        </p:spPr>
      </p:pic>
      <p:pic>
        <p:nvPicPr>
          <p:cNvPr id="9" name="Picture 8"/>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2533650" y="3788398"/>
            <a:ext cx="5175250" cy="580402"/>
          </a:xfrm>
          <a:prstGeom prst="rect">
            <a:avLst/>
          </a:prstGeom>
        </p:spPr>
      </p:pic>
      <p:pic>
        <p:nvPicPr>
          <p:cNvPr id="12" name="Picture 11"/>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2266949" y="2501900"/>
            <a:ext cx="5855074" cy="6985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488B3C-A177-424A-82BD-65A18B8394C2}" type="slidenum">
              <a:rPr lang="en-US" smtClean="0"/>
              <a:pPr/>
              <a:t>37</a:t>
            </a:fld>
            <a:endParaRPr lang="en-US"/>
          </a:p>
        </p:txBody>
      </p:sp>
      <p:sp>
        <p:nvSpPr>
          <p:cNvPr id="5" name="Rectangle 4"/>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Decomposition of the QCD </a:t>
            </a:r>
            <a:r>
              <a:rPr lang="en-GB" sz="3200" b="1" i="1" dirty="0" err="1" smtClean="0">
                <a:solidFill>
                  <a:schemeClr val="bg1"/>
                </a:solidFill>
                <a:effectLst>
                  <a:outerShdw blurRad="38100" dist="38100" dir="2700000" algn="tl">
                    <a:srgbClr val="000000"/>
                  </a:outerShdw>
                </a:effectLst>
                <a:latin typeface="Helvetica" pitchFamily="-109" charset="0"/>
              </a:rPr>
              <a:t>Lagrangian</a:t>
            </a:r>
            <a:endParaRPr lang="en-GB" sz="3200" b="1" i="1" dirty="0" smtClean="0">
              <a:solidFill>
                <a:schemeClr val="bg1"/>
              </a:solidFill>
              <a:effectLst>
                <a:outerShdw blurRad="38100" dist="38100" dir="2700000" algn="tl">
                  <a:srgbClr val="000000"/>
                </a:outerShdw>
              </a:effectLst>
              <a:latin typeface="Helvetica" pitchFamily="-109" charset="0"/>
            </a:endParaRPr>
          </a:p>
        </p:txBody>
      </p:sp>
      <p:sp>
        <p:nvSpPr>
          <p:cNvPr id="6" name="Rectangle 8"/>
          <p:cNvSpPr>
            <a:spLocks noChangeArrowheads="1"/>
          </p:cNvSpPr>
          <p:nvPr/>
        </p:nvSpPr>
        <p:spPr bwMode="auto">
          <a:xfrm>
            <a:off x="800100" y="1284288"/>
            <a:ext cx="8445500" cy="2246769"/>
          </a:xfrm>
          <a:prstGeom prst="rect">
            <a:avLst/>
          </a:prstGeom>
          <a:noFill/>
          <a:ln w="9525">
            <a:noFill/>
            <a:miter lim="800000"/>
            <a:headEnd/>
            <a:tailEnd/>
          </a:ln>
          <a:effectLst/>
        </p:spPr>
        <p:txBody>
          <a:bodyPr wrap="square">
            <a:prstTxWarp prst="textNoShape">
              <a:avLst/>
            </a:prstTxWarp>
            <a:spAutoFit/>
          </a:bodyPr>
          <a:lstStyle/>
          <a:p>
            <a:pPr algn="just">
              <a:buClr>
                <a:srgbClr val="990000"/>
              </a:buClr>
            </a:pPr>
            <a:r>
              <a:rPr lang="en-GB" sz="2000" dirty="0" smtClean="0">
                <a:latin typeface="Times" pitchFamily="-109" charset="0"/>
              </a:rPr>
              <a:t>We can decompose </a:t>
            </a:r>
            <a:r>
              <a:rPr lang="en-GB" sz="2000" dirty="0" smtClean="0">
                <a:latin typeface="Lucida Calligraphy"/>
              </a:rPr>
              <a:t>L</a:t>
            </a:r>
            <a:r>
              <a:rPr lang="en-GB" sz="2000" baseline="-25000" dirty="0" smtClean="0">
                <a:latin typeface="Times" charset="0"/>
              </a:rPr>
              <a:t>QCD</a:t>
            </a:r>
            <a:r>
              <a:rPr lang="en-GB" sz="2000" dirty="0" smtClean="0">
                <a:latin typeface="Times" pitchFamily="-109" charset="0"/>
              </a:rPr>
              <a:t> into its different pieces:</a:t>
            </a: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r>
              <a:rPr lang="en-GB" sz="2000" dirty="0" smtClean="0">
                <a:latin typeface="Times" pitchFamily="-109" charset="0"/>
              </a:rPr>
              <a:t>					</a:t>
            </a:r>
          </a:p>
          <a:p>
            <a:pPr algn="just">
              <a:buClr>
                <a:srgbClr val="990000"/>
              </a:buClr>
            </a:pPr>
            <a:endParaRPr lang="en-GB" sz="2000" dirty="0" smtClean="0">
              <a:latin typeface="Times" pitchFamily="-109" charset="0"/>
            </a:endParaRPr>
          </a:p>
        </p:txBody>
      </p:sp>
      <p:pic>
        <p:nvPicPr>
          <p:cNvPr id="7" name="Picture 6"/>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825499" y="1841500"/>
            <a:ext cx="7640595" cy="666750"/>
          </a:xfrm>
          <a:prstGeom prst="rect">
            <a:avLst/>
          </a:prstGeom>
        </p:spPr>
      </p:pic>
      <p:sp>
        <p:nvSpPr>
          <p:cNvPr id="10" name="Rectangle 9"/>
          <p:cNvSpPr/>
          <p:nvPr/>
        </p:nvSpPr>
        <p:spPr>
          <a:xfrm>
            <a:off x="8703072" y="1851968"/>
            <a:ext cx="483726" cy="1631216"/>
          </a:xfrm>
          <a:prstGeom prst="rect">
            <a:avLst/>
          </a:prstGeom>
        </p:spPr>
        <p:txBody>
          <a:bodyPr wrap="none">
            <a:spAutoFit/>
          </a:bodyPr>
          <a:lstStyle/>
          <a:p>
            <a:r>
              <a:rPr lang="en-GB" sz="2000" dirty="0" smtClean="0">
                <a:solidFill>
                  <a:schemeClr val="accent2"/>
                </a:solidFill>
                <a:latin typeface="Times" pitchFamily="-109" charset="0"/>
              </a:rPr>
              <a:t>(a)</a:t>
            </a:r>
          </a:p>
          <a:p>
            <a:endParaRPr lang="en-GB" sz="2000" dirty="0" smtClean="0">
              <a:latin typeface="Times" pitchFamily="-109" charset="0"/>
            </a:endParaRPr>
          </a:p>
          <a:p>
            <a:r>
              <a:rPr lang="en-GB" sz="2000" dirty="0" smtClean="0">
                <a:solidFill>
                  <a:srgbClr val="ED181E"/>
                </a:solidFill>
                <a:latin typeface="Times" pitchFamily="-109" charset="0"/>
              </a:rPr>
              <a:t>(</a:t>
            </a:r>
            <a:r>
              <a:rPr lang="en-GB" sz="2000" dirty="0" err="1" smtClean="0">
                <a:solidFill>
                  <a:srgbClr val="ED181E"/>
                </a:solidFill>
                <a:latin typeface="Times" pitchFamily="-109" charset="0"/>
              </a:rPr>
              <a:t>b</a:t>
            </a:r>
            <a:r>
              <a:rPr lang="en-GB" sz="2000" dirty="0" smtClean="0">
                <a:solidFill>
                  <a:srgbClr val="ED181E"/>
                </a:solidFill>
                <a:latin typeface="Times" pitchFamily="-109" charset="0"/>
              </a:rPr>
              <a:t>)</a:t>
            </a:r>
          </a:p>
          <a:p>
            <a:endParaRPr lang="en-GB" sz="2000" dirty="0" smtClean="0">
              <a:latin typeface="Times" pitchFamily="-109" charset="0"/>
            </a:endParaRPr>
          </a:p>
          <a:p>
            <a:r>
              <a:rPr lang="en-GB" sz="2000" dirty="0" smtClean="0">
                <a:solidFill>
                  <a:schemeClr val="accent1">
                    <a:lumMod val="75000"/>
                  </a:schemeClr>
                </a:solidFill>
                <a:latin typeface="Times" pitchFamily="-109" charset="0"/>
              </a:rPr>
              <a:t>(</a:t>
            </a:r>
            <a:r>
              <a:rPr lang="en-GB" sz="2000" dirty="0" err="1" smtClean="0">
                <a:solidFill>
                  <a:schemeClr val="accent1">
                    <a:lumMod val="75000"/>
                  </a:schemeClr>
                </a:solidFill>
                <a:latin typeface="Times" pitchFamily="-109" charset="0"/>
              </a:rPr>
              <a:t>c</a:t>
            </a:r>
            <a:r>
              <a:rPr lang="en-GB" sz="2000" dirty="0" smtClean="0">
                <a:solidFill>
                  <a:schemeClr val="accent1">
                    <a:lumMod val="75000"/>
                  </a:schemeClr>
                </a:solidFill>
                <a:latin typeface="Times" pitchFamily="-109" charset="0"/>
              </a:rPr>
              <a:t>)</a:t>
            </a:r>
            <a:endParaRPr lang="en-US" sz="2000" dirty="0">
              <a:solidFill>
                <a:schemeClr val="accent1">
                  <a:lumMod val="75000"/>
                </a:schemeClr>
              </a:solidFill>
            </a:endParaRPr>
          </a:p>
        </p:txBody>
      </p:sp>
      <p:sp>
        <p:nvSpPr>
          <p:cNvPr id="11" name="Rectangle 10"/>
          <p:cNvSpPr/>
          <p:nvPr/>
        </p:nvSpPr>
        <p:spPr>
          <a:xfrm>
            <a:off x="879872" y="3706168"/>
            <a:ext cx="8353028" cy="1015663"/>
          </a:xfrm>
          <a:prstGeom prst="rect">
            <a:avLst/>
          </a:prstGeom>
        </p:spPr>
        <p:txBody>
          <a:bodyPr wrap="square">
            <a:spAutoFit/>
          </a:bodyPr>
          <a:lstStyle/>
          <a:p>
            <a:r>
              <a:rPr lang="en-GB" sz="2000" dirty="0" smtClean="0">
                <a:solidFill>
                  <a:schemeClr val="accent2"/>
                </a:solidFill>
                <a:latin typeface="Times" pitchFamily="-109" charset="0"/>
              </a:rPr>
              <a:t>(a)	</a:t>
            </a:r>
            <a:r>
              <a:rPr lang="en-GB" sz="2000" dirty="0" smtClean="0">
                <a:latin typeface="Times" pitchFamily="-109" charset="0"/>
              </a:rPr>
              <a:t>Kinetic terms for the gluon and quark fields</a:t>
            </a:r>
          </a:p>
          <a:p>
            <a:r>
              <a:rPr lang="en-GB" sz="2000" dirty="0" smtClean="0">
                <a:solidFill>
                  <a:srgbClr val="ED181E"/>
                </a:solidFill>
                <a:latin typeface="Times" pitchFamily="-109" charset="0"/>
              </a:rPr>
              <a:t>(</a:t>
            </a:r>
            <a:r>
              <a:rPr lang="en-GB" sz="2000" dirty="0" err="1" smtClean="0">
                <a:solidFill>
                  <a:srgbClr val="ED181E"/>
                </a:solidFill>
                <a:latin typeface="Times" pitchFamily="-109" charset="0"/>
              </a:rPr>
              <a:t>b</a:t>
            </a:r>
            <a:r>
              <a:rPr lang="en-GB" sz="2000" dirty="0" smtClean="0">
                <a:solidFill>
                  <a:srgbClr val="ED181E"/>
                </a:solidFill>
                <a:latin typeface="Times" pitchFamily="-109" charset="0"/>
              </a:rPr>
              <a:t>)</a:t>
            </a:r>
            <a:r>
              <a:rPr lang="en-GB" sz="2000" dirty="0" smtClean="0">
                <a:latin typeface="Times" pitchFamily="-109" charset="0"/>
              </a:rPr>
              <a:t> 	</a:t>
            </a:r>
            <a:r>
              <a:rPr lang="en-GB" sz="2000" dirty="0" err="1" smtClean="0">
                <a:latin typeface="Times" pitchFamily="-109" charset="0"/>
              </a:rPr>
              <a:t>Color</a:t>
            </a:r>
            <a:r>
              <a:rPr lang="en-GB" sz="2000" dirty="0" smtClean="0">
                <a:latin typeface="Times" pitchFamily="-109" charset="0"/>
              </a:rPr>
              <a:t> interaction between quarks and gluons </a:t>
            </a:r>
            <a:endParaRPr lang="en-GB" sz="2000" dirty="0" smtClean="0">
              <a:solidFill>
                <a:srgbClr val="ED181E"/>
              </a:solidFill>
              <a:latin typeface="Times" pitchFamily="-109" charset="0"/>
            </a:endParaRPr>
          </a:p>
          <a:p>
            <a:r>
              <a:rPr lang="en-GB" sz="2000" dirty="0" smtClean="0">
                <a:solidFill>
                  <a:schemeClr val="accent1">
                    <a:lumMod val="75000"/>
                  </a:schemeClr>
                </a:solidFill>
                <a:latin typeface="Times" pitchFamily="-109" charset="0"/>
              </a:rPr>
              <a:t>(</a:t>
            </a:r>
            <a:r>
              <a:rPr lang="en-GB" sz="2000" dirty="0" err="1" smtClean="0">
                <a:solidFill>
                  <a:schemeClr val="accent1">
                    <a:lumMod val="75000"/>
                  </a:schemeClr>
                </a:solidFill>
                <a:latin typeface="Times" pitchFamily="-109" charset="0"/>
              </a:rPr>
              <a:t>c</a:t>
            </a:r>
            <a:r>
              <a:rPr lang="en-GB" sz="2000" dirty="0" smtClean="0">
                <a:solidFill>
                  <a:schemeClr val="accent1">
                    <a:lumMod val="75000"/>
                  </a:schemeClr>
                </a:solidFill>
                <a:latin typeface="Times" pitchFamily="-109" charset="0"/>
              </a:rPr>
              <a:t>)	</a:t>
            </a:r>
            <a:r>
              <a:rPr lang="en-GB" sz="2000" dirty="0" smtClean="0">
                <a:latin typeface="Times" pitchFamily="-109" charset="0"/>
              </a:rPr>
              <a:t>Cubic and </a:t>
            </a:r>
            <a:r>
              <a:rPr lang="en-GB" sz="2000" dirty="0" err="1" smtClean="0">
                <a:latin typeface="Times" pitchFamily="-109" charset="0"/>
              </a:rPr>
              <a:t>quartic</a:t>
            </a:r>
            <a:r>
              <a:rPr lang="en-GB" sz="2000" dirty="0" smtClean="0">
                <a:latin typeface="Times" pitchFamily="-109" charset="0"/>
              </a:rPr>
              <a:t> gluon </a:t>
            </a:r>
            <a:r>
              <a:rPr lang="en-GB" sz="2000" dirty="0" smtClean="0">
                <a:solidFill>
                  <a:schemeClr val="accent1">
                    <a:lumMod val="75000"/>
                  </a:schemeClr>
                </a:solidFill>
                <a:latin typeface="Times" pitchFamily="-109" charset="0"/>
              </a:rPr>
              <a:t>self-interactions</a:t>
            </a:r>
            <a:endParaRPr lang="en-US" sz="2000" dirty="0">
              <a:solidFill>
                <a:schemeClr val="accent1">
                  <a:lumMod val="75000"/>
                </a:schemeClr>
              </a:solidFill>
            </a:endParaRPr>
          </a:p>
        </p:txBody>
      </p:sp>
      <p:pic>
        <p:nvPicPr>
          <p:cNvPr id="12" name="Picture 11"/>
          <p:cNvPicPr>
            <a:picLocks noChangeAspect="1"/>
          </p:cNvPicPr>
          <p:nvPr/>
        </p:nvPicPr>
        <p:blipFill>
          <a:blip r:embed="rId5"/>
          <a:stretch>
            <a:fillRect/>
          </a:stretch>
        </p:blipFill>
        <p:spPr>
          <a:xfrm>
            <a:off x="1168400" y="4834921"/>
            <a:ext cx="7429500" cy="1800828"/>
          </a:xfrm>
          <a:prstGeom prst="rect">
            <a:avLst/>
          </a:prstGeom>
        </p:spPr>
      </p:pic>
      <p:pic>
        <p:nvPicPr>
          <p:cNvPr id="14" name="Picture 13"/>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1816099" y="3035300"/>
            <a:ext cx="6179347" cy="571500"/>
          </a:xfrm>
          <a:prstGeom prst="rect">
            <a:avLst/>
          </a:prstGeom>
        </p:spPr>
      </p:pic>
      <p:pic>
        <p:nvPicPr>
          <p:cNvPr id="15" name="Picture 14"/>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1774825" y="2398123"/>
            <a:ext cx="2898775" cy="662577"/>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488B3C-A177-424A-82BD-65A18B8394C2}" type="slidenum">
              <a:rPr lang="en-US" smtClean="0"/>
              <a:pPr/>
              <a:t>38</a:t>
            </a:fld>
            <a:endParaRPr lang="en-US"/>
          </a:p>
        </p:txBody>
      </p:sp>
      <p:sp>
        <p:nvSpPr>
          <p:cNvPr id="5" name="Rectangle 4"/>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Electroweak Interaction</a:t>
            </a:r>
          </a:p>
        </p:txBody>
      </p:sp>
      <p:sp>
        <p:nvSpPr>
          <p:cNvPr id="6" name="Rectangle 8"/>
          <p:cNvSpPr>
            <a:spLocks noChangeArrowheads="1"/>
          </p:cNvSpPr>
          <p:nvPr/>
        </p:nvSpPr>
        <p:spPr bwMode="auto">
          <a:xfrm>
            <a:off x="952500" y="1119188"/>
            <a:ext cx="8229600" cy="1323439"/>
          </a:xfrm>
          <a:prstGeom prst="rect">
            <a:avLst/>
          </a:prstGeom>
          <a:noFill/>
          <a:ln w="9525">
            <a:noFill/>
            <a:miter lim="800000"/>
            <a:headEnd/>
            <a:tailEnd/>
          </a:ln>
          <a:effectLst/>
        </p:spPr>
        <p:txBody>
          <a:bodyPr wrap="square">
            <a:prstTxWarp prst="textNoShape">
              <a:avLst/>
            </a:prstTxWarp>
            <a:spAutoFit/>
          </a:bodyPr>
          <a:lstStyle/>
          <a:p>
            <a:pPr algn="just">
              <a:buClr>
                <a:srgbClr val="990000"/>
              </a:buClr>
            </a:pPr>
            <a:r>
              <a:rPr lang="en-GB" sz="2000" dirty="0" smtClean="0">
                <a:latin typeface="Times" pitchFamily="-109" charset="0"/>
              </a:rPr>
              <a:t>Low-energy information was sufficient to determine the structure of modern electroweak theory. The W and Z were introduced, and their masses correctly estimated before their experimental discovery.</a:t>
            </a:r>
            <a:endParaRPr lang="en-GB" sz="2000" dirty="0" smtClean="0">
              <a:solidFill>
                <a:srgbClr val="FF0000"/>
              </a:solidFill>
              <a:latin typeface="Times" pitchFamily="-109" charset="0"/>
            </a:endParaRPr>
          </a:p>
          <a:p>
            <a:pPr algn="just">
              <a:buClr>
                <a:srgbClr val="990000"/>
              </a:buClr>
            </a:pPr>
            <a:endParaRPr lang="en-GB" sz="2000" b="1" dirty="0">
              <a:latin typeface="Times" pitchFamily="-109" charset="0"/>
            </a:endParaRPr>
          </a:p>
        </p:txBody>
      </p:sp>
      <p:sp>
        <p:nvSpPr>
          <p:cNvPr id="7" name="Rectangle 3"/>
          <p:cNvSpPr>
            <a:spLocks noChangeArrowheads="1"/>
          </p:cNvSpPr>
          <p:nvPr/>
        </p:nvSpPr>
        <p:spPr bwMode="auto">
          <a:xfrm>
            <a:off x="1171575" y="2752725"/>
            <a:ext cx="2095997" cy="400110"/>
          </a:xfrm>
          <a:prstGeom prst="rect">
            <a:avLst/>
          </a:prstGeom>
          <a:noFill/>
          <a:ln w="9525">
            <a:noFill/>
            <a:miter lim="800000"/>
            <a:headEnd/>
            <a:tailEnd/>
          </a:ln>
          <a:effectLst/>
        </p:spPr>
        <p:txBody>
          <a:bodyPr wrap="none">
            <a:prstTxWarp prst="textNoShape">
              <a:avLst/>
            </a:prstTxWarp>
            <a:spAutoFit/>
          </a:bodyPr>
          <a:lstStyle/>
          <a:p>
            <a:r>
              <a:rPr lang="en-GB" sz="2000" b="1" dirty="0" smtClean="0">
                <a:latin typeface="Times" pitchFamily="-109" charset="0"/>
              </a:rPr>
              <a:t>Neutral currents:</a:t>
            </a:r>
            <a:endParaRPr lang="en-GB" sz="2000" b="1" dirty="0">
              <a:latin typeface="Times" pitchFamily="-109" charset="0"/>
            </a:endParaRPr>
          </a:p>
        </p:txBody>
      </p:sp>
      <p:grpSp>
        <p:nvGrpSpPr>
          <p:cNvPr id="8" name="Group 62"/>
          <p:cNvGrpSpPr>
            <a:grpSpLocks/>
          </p:cNvGrpSpPr>
          <p:nvPr/>
        </p:nvGrpSpPr>
        <p:grpSpPr bwMode="auto">
          <a:xfrm>
            <a:off x="3538538" y="2324100"/>
            <a:ext cx="2641600" cy="1752600"/>
            <a:chOff x="2232" y="992"/>
            <a:chExt cx="1536" cy="1104"/>
          </a:xfrm>
        </p:grpSpPr>
        <p:sp>
          <p:nvSpPr>
            <p:cNvPr id="9" name="AutoShape 54"/>
            <p:cNvSpPr>
              <a:spLocks noChangeArrowheads="1"/>
            </p:cNvSpPr>
            <p:nvPr/>
          </p:nvSpPr>
          <p:spPr bwMode="auto">
            <a:xfrm>
              <a:off x="2232" y="992"/>
              <a:ext cx="1536" cy="1104"/>
            </a:xfrm>
            <a:prstGeom prst="roundRect">
              <a:avLst>
                <a:gd name="adj" fmla="val 16667"/>
              </a:avLst>
            </a:prstGeom>
            <a:solidFill>
              <a:srgbClr val="CCFFCC"/>
            </a:solidFill>
            <a:ln w="9525">
              <a:solidFill>
                <a:schemeClr val="tx1"/>
              </a:solidFill>
              <a:round/>
              <a:headEnd/>
              <a:tailEnd/>
            </a:ln>
            <a:effectLst/>
          </p:spPr>
          <p:txBody>
            <a:bodyPr wrap="none" anchor="ctr">
              <a:prstTxWarp prst="textNoShape">
                <a:avLst/>
              </a:prstTxWarp>
            </a:bodyPr>
            <a:lstStyle/>
            <a:p>
              <a:endParaRPr lang="en-US"/>
            </a:p>
          </p:txBody>
        </p:sp>
        <p:grpSp>
          <p:nvGrpSpPr>
            <p:cNvPr id="10" name="Group 50"/>
            <p:cNvGrpSpPr>
              <a:grpSpLocks/>
            </p:cNvGrpSpPr>
            <p:nvPr/>
          </p:nvGrpSpPr>
          <p:grpSpPr bwMode="auto">
            <a:xfrm>
              <a:off x="2384" y="1001"/>
              <a:ext cx="1240" cy="1026"/>
              <a:chOff x="760" y="977"/>
              <a:chExt cx="1240" cy="1026"/>
            </a:xfrm>
          </p:grpSpPr>
          <p:grpSp>
            <p:nvGrpSpPr>
              <p:cNvPr id="11" name="Group 10"/>
              <p:cNvGrpSpPr>
                <a:grpSpLocks/>
              </p:cNvGrpSpPr>
              <p:nvPr/>
            </p:nvGrpSpPr>
            <p:grpSpPr bwMode="auto">
              <a:xfrm rot="5400000">
                <a:off x="808" y="1280"/>
                <a:ext cx="656" cy="320"/>
                <a:chOff x="848" y="3184"/>
                <a:chExt cx="656" cy="320"/>
              </a:xfrm>
            </p:grpSpPr>
            <p:sp>
              <p:nvSpPr>
                <p:cNvPr id="18" name="Line 6"/>
                <p:cNvSpPr>
                  <a:spLocks noChangeShapeType="1"/>
                </p:cNvSpPr>
                <p:nvPr/>
              </p:nvSpPr>
              <p:spPr bwMode="auto">
                <a:xfrm>
                  <a:off x="1176" y="3184"/>
                  <a:ext cx="328" cy="320"/>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19" name="Line 7"/>
                <p:cNvSpPr>
                  <a:spLocks noChangeShapeType="1"/>
                </p:cNvSpPr>
                <p:nvPr/>
              </p:nvSpPr>
              <p:spPr bwMode="auto">
                <a:xfrm flipH="1">
                  <a:off x="848" y="3184"/>
                  <a:ext cx="328" cy="320"/>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grpSp>
          <p:sp>
            <p:nvSpPr>
              <p:cNvPr id="12" name="Line 19"/>
              <p:cNvSpPr>
                <a:spLocks noChangeShapeType="1"/>
              </p:cNvSpPr>
              <p:nvPr/>
            </p:nvSpPr>
            <p:spPr bwMode="auto">
              <a:xfrm>
                <a:off x="1304" y="1432"/>
                <a:ext cx="696" cy="0"/>
              </a:xfrm>
              <a:prstGeom prst="line">
                <a:avLst/>
              </a:prstGeom>
              <a:noFill/>
              <a:ln w="12700">
                <a:solidFill>
                  <a:schemeClr val="tx1"/>
                </a:solidFill>
                <a:prstDash val="dash"/>
                <a:round/>
                <a:headEnd/>
                <a:tailEnd/>
              </a:ln>
              <a:effectLst/>
            </p:spPr>
            <p:txBody>
              <a:bodyPr wrap="none" anchor="ctr">
                <a:prstTxWarp prst="textNoShape">
                  <a:avLst/>
                </a:prstTxWarp>
              </a:bodyPr>
              <a:lstStyle/>
              <a:p>
                <a:endParaRPr lang="en-US"/>
              </a:p>
            </p:txBody>
          </p:sp>
          <p:sp>
            <p:nvSpPr>
              <p:cNvPr id="13" name="Rectangle 26"/>
              <p:cNvSpPr>
                <a:spLocks noChangeArrowheads="1"/>
              </p:cNvSpPr>
              <p:nvPr/>
            </p:nvSpPr>
            <p:spPr bwMode="auto">
              <a:xfrm>
                <a:off x="760" y="977"/>
                <a:ext cx="156" cy="250"/>
              </a:xfrm>
              <a:prstGeom prst="rect">
                <a:avLst/>
              </a:prstGeom>
              <a:noFill/>
              <a:ln w="9525">
                <a:noFill/>
                <a:miter lim="800000"/>
                <a:headEnd/>
                <a:tailEnd/>
              </a:ln>
              <a:effectLst/>
            </p:spPr>
            <p:txBody>
              <a:bodyPr wrap="none">
                <a:prstTxWarp prst="textNoShape">
                  <a:avLst/>
                </a:prstTxWarp>
                <a:spAutoFit/>
              </a:bodyPr>
              <a:lstStyle/>
              <a:p>
                <a:r>
                  <a:rPr lang="en-GB" sz="2000" b="1" i="1">
                    <a:latin typeface="Times" pitchFamily="-109" charset="0"/>
                  </a:rPr>
                  <a:t>f</a:t>
                </a:r>
                <a:endParaRPr lang="en-GB" sz="2000" b="1">
                  <a:latin typeface="Times" pitchFamily="-109" charset="0"/>
                </a:endParaRPr>
              </a:p>
            </p:txBody>
          </p:sp>
          <p:sp>
            <p:nvSpPr>
              <p:cNvPr id="14" name="Rectangle 27"/>
              <p:cNvSpPr>
                <a:spLocks noChangeArrowheads="1"/>
              </p:cNvSpPr>
              <p:nvPr/>
            </p:nvSpPr>
            <p:spPr bwMode="auto">
              <a:xfrm>
                <a:off x="784" y="1753"/>
                <a:ext cx="156" cy="250"/>
              </a:xfrm>
              <a:prstGeom prst="rect">
                <a:avLst/>
              </a:prstGeom>
              <a:noFill/>
              <a:ln w="9525">
                <a:noFill/>
                <a:miter lim="800000"/>
                <a:headEnd/>
                <a:tailEnd/>
              </a:ln>
              <a:effectLst/>
            </p:spPr>
            <p:txBody>
              <a:bodyPr wrap="none">
                <a:prstTxWarp prst="textNoShape">
                  <a:avLst/>
                </a:prstTxWarp>
                <a:spAutoFit/>
              </a:bodyPr>
              <a:lstStyle/>
              <a:p>
                <a:r>
                  <a:rPr lang="en-GB" sz="2000" b="1" i="1">
                    <a:latin typeface="Times" pitchFamily="-109" charset="0"/>
                  </a:rPr>
                  <a:t>f</a:t>
                </a:r>
                <a:endParaRPr lang="en-GB" sz="2000" b="1" baseline="30000">
                  <a:latin typeface="Times" pitchFamily="-109" charset="0"/>
                </a:endParaRPr>
              </a:p>
            </p:txBody>
          </p:sp>
          <p:sp>
            <p:nvSpPr>
              <p:cNvPr id="15" name="Rectangle 28"/>
              <p:cNvSpPr>
                <a:spLocks noChangeArrowheads="1"/>
              </p:cNvSpPr>
              <p:nvPr/>
            </p:nvSpPr>
            <p:spPr bwMode="auto">
              <a:xfrm>
                <a:off x="1536" y="1435"/>
                <a:ext cx="245" cy="250"/>
              </a:xfrm>
              <a:prstGeom prst="rect">
                <a:avLst/>
              </a:prstGeom>
              <a:noFill/>
              <a:ln w="9525">
                <a:noFill/>
                <a:miter lim="800000"/>
                <a:headEnd/>
                <a:tailEnd/>
              </a:ln>
              <a:effectLst/>
            </p:spPr>
            <p:txBody>
              <a:bodyPr wrap="none">
                <a:prstTxWarp prst="textNoShape">
                  <a:avLst/>
                </a:prstTxWarp>
                <a:spAutoFit/>
              </a:bodyPr>
              <a:lstStyle/>
              <a:p>
                <a:r>
                  <a:rPr lang="en-GB" sz="2000" b="1" i="1">
                    <a:latin typeface="Times" pitchFamily="-109" charset="0"/>
                  </a:rPr>
                  <a:t>Z</a:t>
                </a:r>
                <a:r>
                  <a:rPr lang="en-GB" sz="2000" b="1" baseline="30000"/>
                  <a:t></a:t>
                </a:r>
              </a:p>
            </p:txBody>
          </p:sp>
          <p:sp>
            <p:nvSpPr>
              <p:cNvPr id="16" name="Line 29"/>
              <p:cNvSpPr>
                <a:spLocks noChangeShapeType="1"/>
              </p:cNvSpPr>
              <p:nvPr/>
            </p:nvSpPr>
            <p:spPr bwMode="auto">
              <a:xfrm flipH="1" flipV="1">
                <a:off x="1072" y="1208"/>
                <a:ext cx="32" cy="32"/>
              </a:xfrm>
              <a:prstGeom prst="line">
                <a:avLst/>
              </a:prstGeom>
              <a:noFill/>
              <a:ln w="28575">
                <a:solidFill>
                  <a:schemeClr val="tx1"/>
                </a:solidFill>
                <a:round/>
                <a:headEnd/>
                <a:tailEnd type="arrow" w="med" len="med"/>
              </a:ln>
              <a:effectLst/>
            </p:spPr>
            <p:txBody>
              <a:bodyPr wrap="none" anchor="ctr">
                <a:prstTxWarp prst="textNoShape">
                  <a:avLst/>
                </a:prstTxWarp>
              </a:bodyPr>
              <a:lstStyle/>
              <a:p>
                <a:endParaRPr lang="en-US"/>
              </a:p>
            </p:txBody>
          </p:sp>
          <p:sp>
            <p:nvSpPr>
              <p:cNvPr id="17" name="Line 31"/>
              <p:cNvSpPr>
                <a:spLocks noChangeShapeType="1"/>
              </p:cNvSpPr>
              <p:nvPr/>
            </p:nvSpPr>
            <p:spPr bwMode="auto">
              <a:xfrm flipV="1">
                <a:off x="1096" y="1604"/>
                <a:ext cx="32" cy="32"/>
              </a:xfrm>
              <a:prstGeom prst="line">
                <a:avLst/>
              </a:prstGeom>
              <a:noFill/>
              <a:ln w="28575">
                <a:solidFill>
                  <a:schemeClr val="tx1"/>
                </a:solidFill>
                <a:round/>
                <a:headEnd/>
                <a:tailEnd type="arrow" w="med" len="med"/>
              </a:ln>
              <a:effectLst/>
            </p:spPr>
            <p:txBody>
              <a:bodyPr wrap="none" anchor="ctr">
                <a:prstTxWarp prst="textNoShape">
                  <a:avLst/>
                </a:prstTxWarp>
              </a:bodyPr>
              <a:lstStyle/>
              <a:p>
                <a:endParaRPr lang="en-US"/>
              </a:p>
            </p:txBody>
          </p:sp>
        </p:grpSp>
      </p:grpSp>
      <p:sp>
        <p:nvSpPr>
          <p:cNvPr id="20" name="Rectangle 53"/>
          <p:cNvSpPr>
            <a:spLocks noChangeArrowheads="1"/>
          </p:cNvSpPr>
          <p:nvPr/>
        </p:nvSpPr>
        <p:spPr bwMode="auto">
          <a:xfrm>
            <a:off x="1763713" y="4327525"/>
            <a:ext cx="2210210" cy="400110"/>
          </a:xfrm>
          <a:prstGeom prst="rect">
            <a:avLst/>
          </a:prstGeom>
          <a:noFill/>
          <a:ln w="9525">
            <a:noFill/>
            <a:miter lim="800000"/>
            <a:headEnd/>
            <a:tailEnd/>
          </a:ln>
          <a:effectLst/>
        </p:spPr>
        <p:txBody>
          <a:bodyPr wrap="none">
            <a:prstTxWarp prst="textNoShape">
              <a:avLst/>
            </a:prstTxWarp>
            <a:spAutoFit/>
          </a:bodyPr>
          <a:lstStyle/>
          <a:p>
            <a:r>
              <a:rPr lang="en-GB" sz="2000" b="1" dirty="0" smtClean="0">
                <a:latin typeface="Times" pitchFamily="-109" charset="0"/>
              </a:rPr>
              <a:t>Charged currents:</a:t>
            </a:r>
            <a:endParaRPr lang="en-GB" sz="2000" b="1" dirty="0">
              <a:latin typeface="Times" pitchFamily="-109" charset="0"/>
            </a:endParaRPr>
          </a:p>
        </p:txBody>
      </p:sp>
      <p:sp>
        <p:nvSpPr>
          <p:cNvPr id="21" name="Rectangle 61"/>
          <p:cNvSpPr>
            <a:spLocks noChangeArrowheads="1"/>
          </p:cNvSpPr>
          <p:nvPr/>
        </p:nvSpPr>
        <p:spPr bwMode="auto">
          <a:xfrm>
            <a:off x="6881813" y="2562225"/>
            <a:ext cx="2404819" cy="1323439"/>
          </a:xfrm>
          <a:prstGeom prst="rect">
            <a:avLst/>
          </a:prstGeom>
          <a:noFill/>
          <a:ln w="9525">
            <a:noFill/>
            <a:miter lim="800000"/>
            <a:headEnd/>
            <a:tailEnd/>
          </a:ln>
          <a:effectLst/>
        </p:spPr>
        <p:txBody>
          <a:bodyPr wrap="none">
            <a:prstTxWarp prst="textNoShape">
              <a:avLst/>
            </a:prstTxWarp>
            <a:spAutoFit/>
          </a:bodyPr>
          <a:lstStyle/>
          <a:p>
            <a:r>
              <a:rPr lang="en-GB" sz="2000" i="1" dirty="0" err="1">
                <a:latin typeface="Times" pitchFamily="-109" charset="0"/>
              </a:rPr>
              <a:t>f</a:t>
            </a:r>
            <a:r>
              <a:rPr lang="en-GB" sz="2000" i="1" dirty="0">
                <a:latin typeface="Times" pitchFamily="-109" charset="0"/>
              </a:rPr>
              <a:t> …</a:t>
            </a:r>
            <a:r>
              <a:rPr lang="en-GB" sz="2000" i="1" dirty="0" smtClean="0">
                <a:latin typeface="Times" pitchFamily="-109" charset="0"/>
              </a:rPr>
              <a:t> </a:t>
            </a:r>
            <a:r>
              <a:rPr lang="en-GB" sz="2000" i="1" dirty="0" err="1" smtClean="0">
                <a:latin typeface="Times" pitchFamily="-109" charset="0"/>
              </a:rPr>
              <a:t>fermion</a:t>
            </a:r>
            <a:r>
              <a:rPr lang="en-GB" sz="2000" i="1" dirty="0" smtClean="0">
                <a:latin typeface="Times" pitchFamily="-109" charset="0"/>
              </a:rPr>
              <a:t> </a:t>
            </a:r>
            <a:endParaRPr lang="en-GB" sz="2000" i="1" dirty="0">
              <a:latin typeface="Times" pitchFamily="-109" charset="0"/>
            </a:endParaRPr>
          </a:p>
          <a:p>
            <a:r>
              <a:rPr lang="en-GB" sz="2000" i="1" dirty="0" smtClean="0">
                <a:latin typeface="Times" pitchFamily="-109" charset="0"/>
              </a:rPr>
              <a:t>(quarks</a:t>
            </a:r>
            <a:r>
              <a:rPr lang="en-GB" sz="2000" i="1" dirty="0">
                <a:latin typeface="Times" pitchFamily="-109" charset="0"/>
              </a:rPr>
              <a:t>,</a:t>
            </a:r>
            <a:r>
              <a:rPr lang="en-GB" sz="2000" i="1" dirty="0" smtClean="0">
                <a:latin typeface="Times" pitchFamily="-109" charset="0"/>
              </a:rPr>
              <a:t> leptons </a:t>
            </a:r>
            <a:r>
              <a:rPr lang="en-GB" sz="2000" i="1" dirty="0">
                <a:latin typeface="Times" pitchFamily="-109" charset="0"/>
              </a:rPr>
              <a:t>-</a:t>
            </a:r>
          </a:p>
          <a:p>
            <a:r>
              <a:rPr lang="en-GB" sz="2000" i="1" dirty="0" smtClean="0">
                <a:latin typeface="Times" pitchFamily="-109" charset="0"/>
              </a:rPr>
              <a:t>including neutrinos</a:t>
            </a:r>
            <a:r>
              <a:rPr lang="en-GB" sz="2000" i="1" dirty="0">
                <a:latin typeface="Times" pitchFamily="-109" charset="0"/>
              </a:rPr>
              <a:t>)</a:t>
            </a:r>
          </a:p>
          <a:p>
            <a:endParaRPr lang="en-GB" sz="2000" i="1" dirty="0">
              <a:latin typeface="Times" pitchFamily="-109" charset="0"/>
            </a:endParaRPr>
          </a:p>
        </p:txBody>
      </p:sp>
      <p:sp>
        <p:nvSpPr>
          <p:cNvPr id="22" name="Rectangle 64"/>
          <p:cNvSpPr>
            <a:spLocks noChangeArrowheads="1"/>
          </p:cNvSpPr>
          <p:nvPr/>
        </p:nvSpPr>
        <p:spPr bwMode="auto">
          <a:xfrm>
            <a:off x="6953250" y="5202238"/>
            <a:ext cx="1658734" cy="1015663"/>
          </a:xfrm>
          <a:prstGeom prst="rect">
            <a:avLst/>
          </a:prstGeom>
          <a:noFill/>
          <a:ln w="9525">
            <a:noFill/>
            <a:miter lim="800000"/>
            <a:headEnd/>
            <a:tailEnd/>
          </a:ln>
          <a:effectLst/>
        </p:spPr>
        <p:txBody>
          <a:bodyPr wrap="none">
            <a:prstTxWarp prst="textNoShape">
              <a:avLst/>
            </a:prstTxWarp>
            <a:spAutoFit/>
          </a:bodyPr>
          <a:lstStyle/>
          <a:p>
            <a:r>
              <a:rPr lang="en-GB" sz="2000" i="1" dirty="0" err="1">
                <a:latin typeface="Times" pitchFamily="-109" charset="0"/>
              </a:rPr>
              <a:t>l</a:t>
            </a:r>
            <a:r>
              <a:rPr lang="en-GB" sz="2000" i="1" dirty="0">
                <a:latin typeface="Times" pitchFamily="-109" charset="0"/>
              </a:rPr>
              <a:t> … </a:t>
            </a:r>
            <a:r>
              <a:rPr lang="en-GB" sz="2000" i="1" dirty="0" err="1">
                <a:latin typeface="Times" pitchFamily="-109" charset="0"/>
              </a:rPr>
              <a:t>e</a:t>
            </a:r>
            <a:r>
              <a:rPr lang="en-GB" sz="2000" i="1" dirty="0">
                <a:latin typeface="Times" pitchFamily="-109" charset="0"/>
              </a:rPr>
              <a:t>, </a:t>
            </a:r>
            <a:r>
              <a:rPr lang="en-GB" sz="2000" i="1" dirty="0" err="1"/>
              <a:t>m</a:t>
            </a:r>
            <a:r>
              <a:rPr lang="en-GB" sz="2000" i="1" dirty="0">
                <a:latin typeface="Times" pitchFamily="-109" charset="0"/>
              </a:rPr>
              <a:t>, </a:t>
            </a:r>
            <a:r>
              <a:rPr lang="en-GB" sz="2000" i="1" dirty="0" err="1"/>
              <a:t>t</a:t>
            </a:r>
            <a:endParaRPr lang="en-GB" sz="2000" i="1" dirty="0">
              <a:latin typeface="Times" pitchFamily="-109" charset="0"/>
            </a:endParaRPr>
          </a:p>
          <a:p>
            <a:r>
              <a:rPr lang="en-GB" sz="2000" i="1" dirty="0" err="1">
                <a:latin typeface="Times" pitchFamily="-109" charset="0"/>
              </a:rPr>
              <a:t>q</a:t>
            </a:r>
            <a:r>
              <a:rPr lang="en-GB" sz="2000" i="1" dirty="0">
                <a:latin typeface="Times" pitchFamily="-109" charset="0"/>
              </a:rPr>
              <a:t> …</a:t>
            </a:r>
            <a:r>
              <a:rPr lang="en-GB" sz="2000" i="1" dirty="0" smtClean="0">
                <a:latin typeface="Times" pitchFamily="-109" charset="0"/>
              </a:rPr>
              <a:t> quark</a:t>
            </a:r>
            <a:endParaRPr lang="en-GB" sz="2000" i="1" dirty="0">
              <a:latin typeface="Times" pitchFamily="-109" charset="0"/>
            </a:endParaRPr>
          </a:p>
          <a:p>
            <a:r>
              <a:rPr lang="en-GB" sz="2000" i="1" dirty="0" err="1"/>
              <a:t>n</a:t>
            </a:r>
            <a:r>
              <a:rPr lang="en-GB" sz="2000" i="1" dirty="0">
                <a:latin typeface="Times" pitchFamily="-109" charset="0"/>
              </a:rPr>
              <a:t> …</a:t>
            </a:r>
            <a:r>
              <a:rPr lang="en-GB" sz="2000" i="1" dirty="0" smtClean="0">
                <a:latin typeface="Times" pitchFamily="-109" charset="0"/>
              </a:rPr>
              <a:t> neutrino</a:t>
            </a:r>
            <a:endParaRPr lang="en-US" sz="2000" i="1" dirty="0">
              <a:latin typeface="Times" pitchFamily="-109" charset="0"/>
            </a:endParaRPr>
          </a:p>
        </p:txBody>
      </p:sp>
      <p:grpSp>
        <p:nvGrpSpPr>
          <p:cNvPr id="23" name="Group 65"/>
          <p:cNvGrpSpPr>
            <a:grpSpLocks/>
          </p:cNvGrpSpPr>
          <p:nvPr/>
        </p:nvGrpSpPr>
        <p:grpSpPr bwMode="auto">
          <a:xfrm>
            <a:off x="1536700" y="4749800"/>
            <a:ext cx="2438400" cy="1752600"/>
            <a:chOff x="984" y="2520"/>
            <a:chExt cx="1536" cy="1104"/>
          </a:xfrm>
        </p:grpSpPr>
        <p:grpSp>
          <p:nvGrpSpPr>
            <p:cNvPr id="24" name="Group 66"/>
            <p:cNvGrpSpPr>
              <a:grpSpLocks/>
            </p:cNvGrpSpPr>
            <p:nvPr/>
          </p:nvGrpSpPr>
          <p:grpSpPr bwMode="auto">
            <a:xfrm>
              <a:off x="984" y="2520"/>
              <a:ext cx="1536" cy="1104"/>
              <a:chOff x="984" y="2520"/>
              <a:chExt cx="1536" cy="1104"/>
            </a:xfrm>
          </p:grpSpPr>
          <p:sp>
            <p:nvSpPr>
              <p:cNvPr id="26" name="AutoShape 67"/>
              <p:cNvSpPr>
                <a:spLocks noChangeArrowheads="1"/>
              </p:cNvSpPr>
              <p:nvPr/>
            </p:nvSpPr>
            <p:spPr bwMode="auto">
              <a:xfrm>
                <a:off x="984" y="2520"/>
                <a:ext cx="1536" cy="1104"/>
              </a:xfrm>
              <a:prstGeom prst="roundRect">
                <a:avLst>
                  <a:gd name="adj" fmla="val 16667"/>
                </a:avLst>
              </a:prstGeom>
              <a:solidFill>
                <a:srgbClr val="FFFF99"/>
              </a:solidFill>
              <a:ln w="9525">
                <a:solidFill>
                  <a:schemeClr val="tx1"/>
                </a:solidFill>
                <a:round/>
                <a:headEnd/>
                <a:tailEnd/>
              </a:ln>
              <a:effectLst/>
            </p:spPr>
            <p:txBody>
              <a:bodyPr wrap="none" anchor="ctr">
                <a:prstTxWarp prst="textNoShape">
                  <a:avLst/>
                </a:prstTxWarp>
              </a:bodyPr>
              <a:lstStyle/>
              <a:p>
                <a:endParaRPr lang="en-US"/>
              </a:p>
            </p:txBody>
          </p:sp>
          <p:grpSp>
            <p:nvGrpSpPr>
              <p:cNvPr id="27" name="Group 68"/>
              <p:cNvGrpSpPr>
                <a:grpSpLocks/>
              </p:cNvGrpSpPr>
              <p:nvPr/>
            </p:nvGrpSpPr>
            <p:grpSpPr bwMode="auto">
              <a:xfrm>
                <a:off x="1144" y="2551"/>
                <a:ext cx="1240" cy="1044"/>
                <a:chOff x="896" y="2495"/>
                <a:chExt cx="1240" cy="1044"/>
              </a:xfrm>
            </p:grpSpPr>
            <p:grpSp>
              <p:nvGrpSpPr>
                <p:cNvPr id="28" name="Group 69"/>
                <p:cNvGrpSpPr>
                  <a:grpSpLocks/>
                </p:cNvGrpSpPr>
                <p:nvPr/>
              </p:nvGrpSpPr>
              <p:grpSpPr bwMode="auto">
                <a:xfrm rot="5400000">
                  <a:off x="944" y="2816"/>
                  <a:ext cx="656" cy="320"/>
                  <a:chOff x="848" y="3184"/>
                  <a:chExt cx="656" cy="320"/>
                </a:xfrm>
              </p:grpSpPr>
              <p:sp>
                <p:nvSpPr>
                  <p:cNvPr id="35" name="Line 70"/>
                  <p:cNvSpPr>
                    <a:spLocks noChangeShapeType="1"/>
                  </p:cNvSpPr>
                  <p:nvPr/>
                </p:nvSpPr>
                <p:spPr bwMode="auto">
                  <a:xfrm>
                    <a:off x="1176" y="3184"/>
                    <a:ext cx="328" cy="320"/>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36" name="Line 71"/>
                  <p:cNvSpPr>
                    <a:spLocks noChangeShapeType="1"/>
                  </p:cNvSpPr>
                  <p:nvPr/>
                </p:nvSpPr>
                <p:spPr bwMode="auto">
                  <a:xfrm flipH="1">
                    <a:off x="848" y="3184"/>
                    <a:ext cx="328" cy="320"/>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grpSp>
            <p:sp>
              <p:nvSpPr>
                <p:cNvPr id="29" name="Line 72"/>
                <p:cNvSpPr>
                  <a:spLocks noChangeShapeType="1"/>
                </p:cNvSpPr>
                <p:nvPr/>
              </p:nvSpPr>
              <p:spPr bwMode="auto">
                <a:xfrm>
                  <a:off x="1440" y="2968"/>
                  <a:ext cx="696" cy="0"/>
                </a:xfrm>
                <a:prstGeom prst="line">
                  <a:avLst/>
                </a:prstGeom>
                <a:noFill/>
                <a:ln w="12700">
                  <a:solidFill>
                    <a:schemeClr val="tx1"/>
                  </a:solidFill>
                  <a:prstDash val="dash"/>
                  <a:round/>
                  <a:headEnd/>
                  <a:tailEnd/>
                </a:ln>
                <a:effectLst/>
              </p:spPr>
              <p:txBody>
                <a:bodyPr wrap="none" anchor="ctr">
                  <a:prstTxWarp prst="textNoShape">
                    <a:avLst/>
                  </a:prstTxWarp>
                </a:bodyPr>
                <a:lstStyle/>
                <a:p>
                  <a:endParaRPr lang="en-US"/>
                </a:p>
              </p:txBody>
            </p:sp>
            <p:sp>
              <p:nvSpPr>
                <p:cNvPr id="30" name="Rectangle 73"/>
                <p:cNvSpPr>
                  <a:spLocks noChangeArrowheads="1"/>
                </p:cNvSpPr>
                <p:nvPr/>
              </p:nvSpPr>
              <p:spPr bwMode="auto">
                <a:xfrm>
                  <a:off x="896" y="2495"/>
                  <a:ext cx="228" cy="250"/>
                </a:xfrm>
                <a:prstGeom prst="rect">
                  <a:avLst/>
                </a:prstGeom>
                <a:noFill/>
                <a:ln w="9525">
                  <a:noFill/>
                  <a:miter lim="800000"/>
                  <a:headEnd/>
                  <a:tailEnd/>
                </a:ln>
                <a:effectLst/>
              </p:spPr>
              <p:txBody>
                <a:bodyPr wrap="none">
                  <a:prstTxWarp prst="textNoShape">
                    <a:avLst/>
                  </a:prstTxWarp>
                  <a:spAutoFit/>
                </a:bodyPr>
                <a:lstStyle/>
                <a:p>
                  <a:r>
                    <a:rPr lang="en-GB" sz="2000" b="1" i="1"/>
                    <a:t>n</a:t>
                  </a:r>
                  <a:r>
                    <a:rPr lang="en-GB" sz="2000" b="1" i="1" baseline="-25000">
                      <a:latin typeface="Times" pitchFamily="-109" charset="0"/>
                    </a:rPr>
                    <a:t>l</a:t>
                  </a:r>
                  <a:endParaRPr lang="en-GB" sz="2000" b="1">
                    <a:latin typeface="Times" pitchFamily="-109" charset="0"/>
                  </a:endParaRPr>
                </a:p>
              </p:txBody>
            </p:sp>
            <p:sp>
              <p:nvSpPr>
                <p:cNvPr id="31" name="Rectangle 74"/>
                <p:cNvSpPr>
                  <a:spLocks noChangeArrowheads="1"/>
                </p:cNvSpPr>
                <p:nvPr/>
              </p:nvSpPr>
              <p:spPr bwMode="auto">
                <a:xfrm>
                  <a:off x="920" y="3289"/>
                  <a:ext cx="160" cy="250"/>
                </a:xfrm>
                <a:prstGeom prst="rect">
                  <a:avLst/>
                </a:prstGeom>
                <a:noFill/>
                <a:ln w="9525">
                  <a:noFill/>
                  <a:miter lim="800000"/>
                  <a:headEnd/>
                  <a:tailEnd/>
                </a:ln>
                <a:effectLst/>
              </p:spPr>
              <p:txBody>
                <a:bodyPr wrap="none">
                  <a:prstTxWarp prst="textNoShape">
                    <a:avLst/>
                  </a:prstTxWarp>
                  <a:spAutoFit/>
                </a:bodyPr>
                <a:lstStyle/>
                <a:p>
                  <a:r>
                    <a:rPr lang="en-GB" sz="2000" b="1" i="1">
                      <a:latin typeface="Times" pitchFamily="-109" charset="0"/>
                    </a:rPr>
                    <a:t>l</a:t>
                  </a:r>
                  <a:endParaRPr lang="en-GB" sz="2000" b="1" baseline="30000">
                    <a:latin typeface="Times" pitchFamily="-109" charset="0"/>
                  </a:endParaRPr>
                </a:p>
              </p:txBody>
            </p:sp>
            <p:sp>
              <p:nvSpPr>
                <p:cNvPr id="32" name="Rectangle 75"/>
                <p:cNvSpPr>
                  <a:spLocks noChangeArrowheads="1"/>
                </p:cNvSpPr>
                <p:nvPr/>
              </p:nvSpPr>
              <p:spPr bwMode="auto">
                <a:xfrm>
                  <a:off x="1672" y="2961"/>
                  <a:ext cx="315" cy="250"/>
                </a:xfrm>
                <a:prstGeom prst="rect">
                  <a:avLst/>
                </a:prstGeom>
                <a:noFill/>
                <a:ln w="9525">
                  <a:noFill/>
                  <a:miter lim="800000"/>
                  <a:headEnd/>
                  <a:tailEnd/>
                </a:ln>
                <a:effectLst/>
              </p:spPr>
              <p:txBody>
                <a:bodyPr wrap="none">
                  <a:prstTxWarp prst="textNoShape">
                    <a:avLst/>
                  </a:prstTxWarp>
                  <a:spAutoFit/>
                </a:bodyPr>
                <a:lstStyle/>
                <a:p>
                  <a:r>
                    <a:rPr lang="en-GB" sz="2000" b="1" i="1">
                      <a:latin typeface="Times" pitchFamily="-109" charset="0"/>
                    </a:rPr>
                    <a:t>W</a:t>
                  </a:r>
                  <a:r>
                    <a:rPr lang="en-GB" sz="2000" b="1" i="1" baseline="30000">
                      <a:latin typeface="Times" pitchFamily="-109" charset="0"/>
                    </a:rPr>
                    <a:t>±</a:t>
                  </a:r>
                  <a:endParaRPr lang="en-GB" sz="2000" b="1" baseline="30000"/>
                </a:p>
              </p:txBody>
            </p:sp>
            <p:sp>
              <p:nvSpPr>
                <p:cNvPr id="33" name="Line 76"/>
                <p:cNvSpPr>
                  <a:spLocks noChangeShapeType="1"/>
                </p:cNvSpPr>
                <p:nvPr/>
              </p:nvSpPr>
              <p:spPr bwMode="auto">
                <a:xfrm flipH="1" flipV="1">
                  <a:off x="1208" y="2744"/>
                  <a:ext cx="32" cy="32"/>
                </a:xfrm>
                <a:prstGeom prst="line">
                  <a:avLst/>
                </a:prstGeom>
                <a:noFill/>
                <a:ln w="28575">
                  <a:solidFill>
                    <a:schemeClr val="tx1"/>
                  </a:solidFill>
                  <a:round/>
                  <a:headEnd/>
                  <a:tailEnd type="arrow" w="med" len="med"/>
                </a:ln>
                <a:effectLst/>
              </p:spPr>
              <p:txBody>
                <a:bodyPr wrap="none" anchor="ctr">
                  <a:prstTxWarp prst="textNoShape">
                    <a:avLst/>
                  </a:prstTxWarp>
                </a:bodyPr>
                <a:lstStyle/>
                <a:p>
                  <a:endParaRPr lang="en-US"/>
                </a:p>
              </p:txBody>
            </p:sp>
            <p:sp>
              <p:nvSpPr>
                <p:cNvPr id="34" name="Line 77"/>
                <p:cNvSpPr>
                  <a:spLocks noChangeShapeType="1"/>
                </p:cNvSpPr>
                <p:nvPr/>
              </p:nvSpPr>
              <p:spPr bwMode="auto">
                <a:xfrm flipV="1">
                  <a:off x="1232" y="3144"/>
                  <a:ext cx="32" cy="32"/>
                </a:xfrm>
                <a:prstGeom prst="line">
                  <a:avLst/>
                </a:prstGeom>
                <a:noFill/>
                <a:ln w="28575">
                  <a:solidFill>
                    <a:schemeClr val="tx1"/>
                  </a:solidFill>
                  <a:round/>
                  <a:headEnd/>
                  <a:tailEnd type="arrow" w="med" len="med"/>
                </a:ln>
                <a:effectLst/>
              </p:spPr>
              <p:txBody>
                <a:bodyPr wrap="none" anchor="ctr">
                  <a:prstTxWarp prst="textNoShape">
                    <a:avLst/>
                  </a:prstTxWarp>
                </a:bodyPr>
                <a:lstStyle/>
                <a:p>
                  <a:endParaRPr lang="en-US"/>
                </a:p>
              </p:txBody>
            </p:sp>
          </p:grpSp>
        </p:grpSp>
        <p:sp>
          <p:nvSpPr>
            <p:cNvPr id="25" name="Rectangle 78"/>
            <p:cNvSpPr>
              <a:spLocks noChangeArrowheads="1"/>
            </p:cNvSpPr>
            <p:nvPr/>
          </p:nvSpPr>
          <p:spPr bwMode="auto">
            <a:xfrm>
              <a:off x="1248" y="3368"/>
              <a:ext cx="173" cy="183"/>
            </a:xfrm>
            <a:prstGeom prst="rect">
              <a:avLst/>
            </a:prstGeom>
            <a:noFill/>
            <a:ln w="9525">
              <a:noFill/>
              <a:miter lim="800000"/>
              <a:headEnd/>
              <a:tailEnd/>
            </a:ln>
            <a:effectLst/>
          </p:spPr>
          <p:txBody>
            <a:bodyPr>
              <a:prstTxWarp prst="textNoShape">
                <a:avLst/>
              </a:prstTxWarp>
              <a:spAutoFit/>
            </a:bodyPr>
            <a:lstStyle/>
            <a:p>
              <a:r>
                <a:rPr lang="en-GB" sz="2000" b="1" i="1" baseline="30000">
                  <a:latin typeface="Times" pitchFamily="-109" charset="0"/>
                </a:rPr>
                <a:t>±</a:t>
              </a:r>
            </a:p>
          </p:txBody>
        </p:sp>
      </p:grpSp>
      <p:grpSp>
        <p:nvGrpSpPr>
          <p:cNvPr id="37" name="Group 79"/>
          <p:cNvGrpSpPr>
            <a:grpSpLocks/>
          </p:cNvGrpSpPr>
          <p:nvPr/>
        </p:nvGrpSpPr>
        <p:grpSpPr bwMode="auto">
          <a:xfrm>
            <a:off x="4165600" y="4762500"/>
            <a:ext cx="2438400" cy="1752600"/>
            <a:chOff x="3280" y="2512"/>
            <a:chExt cx="1536" cy="1104"/>
          </a:xfrm>
        </p:grpSpPr>
        <p:grpSp>
          <p:nvGrpSpPr>
            <p:cNvPr id="38" name="Group 80"/>
            <p:cNvGrpSpPr>
              <a:grpSpLocks/>
            </p:cNvGrpSpPr>
            <p:nvPr/>
          </p:nvGrpSpPr>
          <p:grpSpPr bwMode="auto">
            <a:xfrm>
              <a:off x="3280" y="2512"/>
              <a:ext cx="1536" cy="1104"/>
              <a:chOff x="3152" y="2600"/>
              <a:chExt cx="1536" cy="1104"/>
            </a:xfrm>
          </p:grpSpPr>
          <p:sp>
            <p:nvSpPr>
              <p:cNvPr id="41" name="AutoShape 81"/>
              <p:cNvSpPr>
                <a:spLocks noChangeArrowheads="1"/>
              </p:cNvSpPr>
              <p:nvPr/>
            </p:nvSpPr>
            <p:spPr bwMode="auto">
              <a:xfrm>
                <a:off x="3152" y="2600"/>
                <a:ext cx="1536" cy="1104"/>
              </a:xfrm>
              <a:prstGeom prst="roundRect">
                <a:avLst>
                  <a:gd name="adj" fmla="val 16667"/>
                </a:avLst>
              </a:prstGeom>
              <a:solidFill>
                <a:srgbClr val="FFFF99"/>
              </a:solidFill>
              <a:ln w="9525">
                <a:solidFill>
                  <a:schemeClr val="tx1"/>
                </a:solidFill>
                <a:round/>
                <a:headEnd/>
                <a:tailEnd/>
              </a:ln>
              <a:effectLst/>
            </p:spPr>
            <p:txBody>
              <a:bodyPr wrap="none" anchor="ctr">
                <a:prstTxWarp prst="textNoShape">
                  <a:avLst/>
                </a:prstTxWarp>
              </a:bodyPr>
              <a:lstStyle/>
              <a:p>
                <a:endParaRPr lang="en-US"/>
              </a:p>
            </p:txBody>
          </p:sp>
          <p:grpSp>
            <p:nvGrpSpPr>
              <p:cNvPr id="42" name="Group 82"/>
              <p:cNvGrpSpPr>
                <a:grpSpLocks/>
              </p:cNvGrpSpPr>
              <p:nvPr/>
            </p:nvGrpSpPr>
            <p:grpSpPr bwMode="auto">
              <a:xfrm>
                <a:off x="3264" y="2625"/>
                <a:ext cx="1240" cy="1026"/>
                <a:chOff x="3176" y="2529"/>
                <a:chExt cx="1240" cy="1026"/>
              </a:xfrm>
            </p:grpSpPr>
            <p:grpSp>
              <p:nvGrpSpPr>
                <p:cNvPr id="43" name="Group 83"/>
                <p:cNvGrpSpPr>
                  <a:grpSpLocks/>
                </p:cNvGrpSpPr>
                <p:nvPr/>
              </p:nvGrpSpPr>
              <p:grpSpPr bwMode="auto">
                <a:xfrm rot="5400000">
                  <a:off x="3224" y="2832"/>
                  <a:ext cx="656" cy="320"/>
                  <a:chOff x="848" y="3184"/>
                  <a:chExt cx="656" cy="320"/>
                </a:xfrm>
              </p:grpSpPr>
              <p:sp>
                <p:nvSpPr>
                  <p:cNvPr id="50" name="Line 84"/>
                  <p:cNvSpPr>
                    <a:spLocks noChangeShapeType="1"/>
                  </p:cNvSpPr>
                  <p:nvPr/>
                </p:nvSpPr>
                <p:spPr bwMode="auto">
                  <a:xfrm>
                    <a:off x="1176" y="3184"/>
                    <a:ext cx="328" cy="320"/>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51" name="Line 85"/>
                  <p:cNvSpPr>
                    <a:spLocks noChangeShapeType="1"/>
                  </p:cNvSpPr>
                  <p:nvPr/>
                </p:nvSpPr>
                <p:spPr bwMode="auto">
                  <a:xfrm flipH="1">
                    <a:off x="848" y="3184"/>
                    <a:ext cx="328" cy="320"/>
                  </a:xfrm>
                  <a:prstGeom prst="line">
                    <a:avLst/>
                  </a:prstGeom>
                  <a:noFill/>
                  <a:ln w="28575">
                    <a:solidFill>
                      <a:schemeClr val="tx1"/>
                    </a:solidFill>
                    <a:round/>
                    <a:headEnd/>
                    <a:tailEnd/>
                  </a:ln>
                  <a:effectLst/>
                </p:spPr>
                <p:txBody>
                  <a:bodyPr wrap="none" anchor="ctr">
                    <a:prstTxWarp prst="textNoShape">
                      <a:avLst/>
                    </a:prstTxWarp>
                  </a:bodyPr>
                  <a:lstStyle/>
                  <a:p>
                    <a:endParaRPr lang="en-US"/>
                  </a:p>
                </p:txBody>
              </p:sp>
            </p:grpSp>
            <p:sp>
              <p:nvSpPr>
                <p:cNvPr id="44" name="Line 86"/>
                <p:cNvSpPr>
                  <a:spLocks noChangeShapeType="1"/>
                </p:cNvSpPr>
                <p:nvPr/>
              </p:nvSpPr>
              <p:spPr bwMode="auto">
                <a:xfrm>
                  <a:off x="3720" y="2984"/>
                  <a:ext cx="696" cy="0"/>
                </a:xfrm>
                <a:prstGeom prst="line">
                  <a:avLst/>
                </a:prstGeom>
                <a:noFill/>
                <a:ln w="12700">
                  <a:solidFill>
                    <a:schemeClr val="tx1"/>
                  </a:solidFill>
                  <a:prstDash val="dash"/>
                  <a:round/>
                  <a:headEnd/>
                  <a:tailEnd/>
                </a:ln>
                <a:effectLst/>
              </p:spPr>
              <p:txBody>
                <a:bodyPr wrap="none" anchor="ctr">
                  <a:prstTxWarp prst="textNoShape">
                    <a:avLst/>
                  </a:prstTxWarp>
                </a:bodyPr>
                <a:lstStyle/>
                <a:p>
                  <a:endParaRPr lang="en-US"/>
                </a:p>
              </p:txBody>
            </p:sp>
            <p:sp>
              <p:nvSpPr>
                <p:cNvPr id="45" name="Rectangle 87"/>
                <p:cNvSpPr>
                  <a:spLocks noChangeArrowheads="1"/>
                </p:cNvSpPr>
                <p:nvPr/>
              </p:nvSpPr>
              <p:spPr bwMode="auto">
                <a:xfrm>
                  <a:off x="3176" y="2529"/>
                  <a:ext cx="225" cy="250"/>
                </a:xfrm>
                <a:prstGeom prst="rect">
                  <a:avLst/>
                </a:prstGeom>
                <a:noFill/>
                <a:ln w="9525">
                  <a:noFill/>
                  <a:miter lim="800000"/>
                  <a:headEnd/>
                  <a:tailEnd/>
                </a:ln>
                <a:effectLst/>
              </p:spPr>
              <p:txBody>
                <a:bodyPr wrap="none">
                  <a:prstTxWarp prst="textNoShape">
                    <a:avLst/>
                  </a:prstTxWarp>
                  <a:spAutoFit/>
                </a:bodyPr>
                <a:lstStyle/>
                <a:p>
                  <a:r>
                    <a:rPr lang="en-GB" sz="2000" b="1" i="1">
                      <a:latin typeface="Times" pitchFamily="-109" charset="0"/>
                    </a:rPr>
                    <a:t>q</a:t>
                  </a:r>
                  <a:r>
                    <a:rPr lang="en-GB" sz="2000" b="1" i="1" baseline="-25000">
                      <a:latin typeface="Times" pitchFamily="-109" charset="0"/>
                    </a:rPr>
                    <a:t>j</a:t>
                  </a:r>
                  <a:endParaRPr lang="en-GB" sz="2000" b="1">
                    <a:latin typeface="Times" pitchFamily="-109" charset="0"/>
                  </a:endParaRPr>
                </a:p>
              </p:txBody>
            </p:sp>
            <p:sp>
              <p:nvSpPr>
                <p:cNvPr id="46" name="Rectangle 88"/>
                <p:cNvSpPr>
                  <a:spLocks noChangeArrowheads="1"/>
                </p:cNvSpPr>
                <p:nvPr/>
              </p:nvSpPr>
              <p:spPr bwMode="auto">
                <a:xfrm>
                  <a:off x="3200" y="3305"/>
                  <a:ext cx="225" cy="250"/>
                </a:xfrm>
                <a:prstGeom prst="rect">
                  <a:avLst/>
                </a:prstGeom>
                <a:noFill/>
                <a:ln w="9525">
                  <a:noFill/>
                  <a:miter lim="800000"/>
                  <a:headEnd/>
                  <a:tailEnd/>
                </a:ln>
                <a:effectLst/>
              </p:spPr>
              <p:txBody>
                <a:bodyPr wrap="none">
                  <a:prstTxWarp prst="textNoShape">
                    <a:avLst/>
                  </a:prstTxWarp>
                  <a:spAutoFit/>
                </a:bodyPr>
                <a:lstStyle/>
                <a:p>
                  <a:r>
                    <a:rPr lang="en-GB" sz="2000" b="1" i="1">
                      <a:latin typeface="Times" pitchFamily="-109" charset="0"/>
                    </a:rPr>
                    <a:t>q</a:t>
                  </a:r>
                  <a:r>
                    <a:rPr lang="en-GB" sz="2000" b="1" i="1" baseline="-25000">
                      <a:latin typeface="Times" pitchFamily="-109" charset="0"/>
                    </a:rPr>
                    <a:t>i</a:t>
                  </a:r>
                </a:p>
              </p:txBody>
            </p:sp>
            <p:sp>
              <p:nvSpPr>
                <p:cNvPr id="47" name="Rectangle 89"/>
                <p:cNvSpPr>
                  <a:spLocks noChangeArrowheads="1"/>
                </p:cNvSpPr>
                <p:nvPr/>
              </p:nvSpPr>
              <p:spPr bwMode="auto">
                <a:xfrm>
                  <a:off x="3952" y="2977"/>
                  <a:ext cx="293" cy="250"/>
                </a:xfrm>
                <a:prstGeom prst="rect">
                  <a:avLst/>
                </a:prstGeom>
                <a:noFill/>
                <a:ln w="9525">
                  <a:noFill/>
                  <a:miter lim="800000"/>
                  <a:headEnd/>
                  <a:tailEnd/>
                </a:ln>
                <a:effectLst/>
              </p:spPr>
              <p:txBody>
                <a:bodyPr wrap="none">
                  <a:prstTxWarp prst="textNoShape">
                    <a:avLst/>
                  </a:prstTxWarp>
                  <a:spAutoFit/>
                </a:bodyPr>
                <a:lstStyle/>
                <a:p>
                  <a:r>
                    <a:rPr lang="en-GB" sz="2000" b="1" i="1">
                      <a:latin typeface="Times" pitchFamily="-109" charset="0"/>
                    </a:rPr>
                    <a:t>W</a:t>
                  </a:r>
                  <a:r>
                    <a:rPr lang="en-GB" sz="2000" b="1" i="1" baseline="30000">
                      <a:latin typeface="Times" pitchFamily="-109" charset="0"/>
                    </a:rPr>
                    <a:t>-</a:t>
                  </a:r>
                  <a:endParaRPr lang="en-GB" sz="2000" b="1" baseline="30000"/>
                </a:p>
              </p:txBody>
            </p:sp>
            <p:sp>
              <p:nvSpPr>
                <p:cNvPr id="48" name="Line 90"/>
                <p:cNvSpPr>
                  <a:spLocks noChangeShapeType="1"/>
                </p:cNvSpPr>
                <p:nvPr/>
              </p:nvSpPr>
              <p:spPr bwMode="auto">
                <a:xfrm flipH="1" flipV="1">
                  <a:off x="3488" y="2760"/>
                  <a:ext cx="32" cy="32"/>
                </a:xfrm>
                <a:prstGeom prst="line">
                  <a:avLst/>
                </a:prstGeom>
                <a:noFill/>
                <a:ln w="28575">
                  <a:solidFill>
                    <a:schemeClr val="tx1"/>
                  </a:solidFill>
                  <a:round/>
                  <a:headEnd/>
                  <a:tailEnd type="arrow" w="med" len="med"/>
                </a:ln>
                <a:effectLst/>
              </p:spPr>
              <p:txBody>
                <a:bodyPr wrap="none" anchor="ctr">
                  <a:prstTxWarp prst="textNoShape">
                    <a:avLst/>
                  </a:prstTxWarp>
                </a:bodyPr>
                <a:lstStyle/>
                <a:p>
                  <a:endParaRPr lang="en-US"/>
                </a:p>
              </p:txBody>
            </p:sp>
            <p:sp>
              <p:nvSpPr>
                <p:cNvPr id="49" name="Line 91"/>
                <p:cNvSpPr>
                  <a:spLocks noChangeShapeType="1"/>
                </p:cNvSpPr>
                <p:nvPr/>
              </p:nvSpPr>
              <p:spPr bwMode="auto">
                <a:xfrm flipV="1">
                  <a:off x="3512" y="3156"/>
                  <a:ext cx="32" cy="32"/>
                </a:xfrm>
                <a:prstGeom prst="line">
                  <a:avLst/>
                </a:prstGeom>
                <a:noFill/>
                <a:ln w="28575">
                  <a:solidFill>
                    <a:schemeClr val="tx1"/>
                  </a:solidFill>
                  <a:round/>
                  <a:headEnd/>
                  <a:tailEnd type="arrow" w="med" len="med"/>
                </a:ln>
                <a:effectLst/>
              </p:spPr>
              <p:txBody>
                <a:bodyPr wrap="none" anchor="ctr">
                  <a:prstTxWarp prst="textNoShape">
                    <a:avLst/>
                  </a:prstTxWarp>
                </a:bodyPr>
                <a:lstStyle/>
                <a:p>
                  <a:endParaRPr lang="en-US"/>
                </a:p>
              </p:txBody>
            </p:sp>
          </p:grpSp>
        </p:grpSp>
        <p:sp>
          <p:nvSpPr>
            <p:cNvPr id="39" name="Rectangle 92"/>
            <p:cNvSpPr>
              <a:spLocks noChangeArrowheads="1"/>
            </p:cNvSpPr>
            <p:nvPr/>
          </p:nvSpPr>
          <p:spPr bwMode="auto">
            <a:xfrm>
              <a:off x="3648" y="3334"/>
              <a:ext cx="520" cy="250"/>
            </a:xfrm>
            <a:prstGeom prst="rect">
              <a:avLst/>
            </a:prstGeom>
            <a:noFill/>
            <a:ln w="9525">
              <a:noFill/>
              <a:miter lim="800000"/>
              <a:headEnd/>
              <a:tailEnd/>
            </a:ln>
            <a:effectLst/>
          </p:spPr>
          <p:txBody>
            <a:bodyPr wrap="none">
              <a:prstTxWarp prst="textNoShape">
                <a:avLst/>
              </a:prstTxWarp>
              <a:spAutoFit/>
            </a:bodyPr>
            <a:lstStyle/>
            <a:p>
              <a:r>
                <a:rPr lang="en-GB" sz="2000" b="1" i="1">
                  <a:latin typeface="Times" pitchFamily="-109" charset="0"/>
                </a:rPr>
                <a:t>(- 1/3)</a:t>
              </a:r>
            </a:p>
          </p:txBody>
        </p:sp>
        <p:sp>
          <p:nvSpPr>
            <p:cNvPr id="40" name="Rectangle 93"/>
            <p:cNvSpPr>
              <a:spLocks noChangeArrowheads="1"/>
            </p:cNvSpPr>
            <p:nvPr/>
          </p:nvSpPr>
          <p:spPr bwMode="auto">
            <a:xfrm>
              <a:off x="3656" y="2534"/>
              <a:ext cx="558" cy="250"/>
            </a:xfrm>
            <a:prstGeom prst="rect">
              <a:avLst/>
            </a:prstGeom>
            <a:noFill/>
            <a:ln w="9525">
              <a:noFill/>
              <a:miter lim="800000"/>
              <a:headEnd/>
              <a:tailEnd/>
            </a:ln>
            <a:effectLst/>
          </p:spPr>
          <p:txBody>
            <a:bodyPr wrap="none">
              <a:prstTxWarp prst="textNoShape">
                <a:avLst/>
              </a:prstTxWarp>
              <a:spAutoFit/>
            </a:bodyPr>
            <a:lstStyle/>
            <a:p>
              <a:r>
                <a:rPr lang="en-GB" sz="2000" b="1" i="1">
                  <a:latin typeface="Times" pitchFamily="-109" charset="0"/>
                </a:rPr>
                <a:t>(+ 2/3)</a:t>
              </a: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488B3C-A177-424A-82BD-65A18B8394C2}" type="slidenum">
              <a:rPr lang="en-US" smtClean="0"/>
              <a:pPr/>
              <a:t>3</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C488B3C-A177-424A-82BD-65A18B8394C2}" type="slidenum">
              <a:rPr lang="en-US" smtClean="0"/>
              <a:pPr/>
              <a:t>39</a:t>
            </a:fld>
            <a:endParaRPr lang="en-US"/>
          </a:p>
        </p:txBody>
      </p:sp>
      <p:sp>
        <p:nvSpPr>
          <p:cNvPr id="3" name="Rectangle 2"/>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Charged Currents</a:t>
            </a:r>
          </a:p>
        </p:txBody>
      </p:sp>
      <p:sp>
        <p:nvSpPr>
          <p:cNvPr id="4" name="Rectangle 8"/>
          <p:cNvSpPr>
            <a:spLocks noChangeArrowheads="1"/>
          </p:cNvSpPr>
          <p:nvPr/>
        </p:nvSpPr>
        <p:spPr bwMode="auto">
          <a:xfrm>
            <a:off x="952500" y="1119188"/>
            <a:ext cx="8229600" cy="5324535"/>
          </a:xfrm>
          <a:prstGeom prst="rect">
            <a:avLst/>
          </a:prstGeom>
          <a:noFill/>
          <a:ln w="9525">
            <a:noFill/>
            <a:miter lim="800000"/>
            <a:headEnd/>
            <a:tailEnd/>
          </a:ln>
          <a:effectLst/>
        </p:spPr>
        <p:txBody>
          <a:bodyPr wrap="square">
            <a:prstTxWarp prst="textNoShape">
              <a:avLst/>
            </a:prstTxWarp>
            <a:spAutoFit/>
          </a:bodyPr>
          <a:lstStyle/>
          <a:p>
            <a:pPr algn="just">
              <a:buClr>
                <a:srgbClr val="990000"/>
              </a:buClr>
            </a:pPr>
            <a:r>
              <a:rPr lang="en-GB" sz="2000" dirty="0" smtClean="0">
                <a:solidFill>
                  <a:schemeClr val="accent6"/>
                </a:solidFill>
                <a:latin typeface="Times" pitchFamily="-109" charset="0"/>
              </a:rPr>
              <a:t>Only left-handed fermions and right-handed </a:t>
            </a:r>
            <a:r>
              <a:rPr lang="en-GB" sz="2000" dirty="0" err="1" smtClean="0">
                <a:solidFill>
                  <a:schemeClr val="accent6"/>
                </a:solidFill>
                <a:latin typeface="Times" pitchFamily="-109" charset="0"/>
              </a:rPr>
              <a:t>antifermions</a:t>
            </a:r>
            <a:r>
              <a:rPr lang="en-GB" sz="2000" dirty="0" smtClean="0">
                <a:solidFill>
                  <a:schemeClr val="accent6"/>
                </a:solidFill>
                <a:latin typeface="Times" pitchFamily="-109" charset="0"/>
              </a:rPr>
              <a:t> couple to the W.</a:t>
            </a:r>
            <a:r>
              <a:rPr lang="en-GB" sz="2000" dirty="0" smtClean="0">
                <a:latin typeface="Times" pitchFamily="-109" charset="0"/>
              </a:rPr>
              <a:t> Therefore, parity </a:t>
            </a:r>
            <a:r>
              <a:rPr lang="en-GB" sz="2000" i="1" dirty="0" smtClean="0">
                <a:latin typeface="Lucida Calligraphy"/>
              </a:rPr>
              <a:t>P</a:t>
            </a:r>
            <a:r>
              <a:rPr lang="en-GB" sz="2000" dirty="0" smtClean="0">
                <a:latin typeface="Times" pitchFamily="-109" charset="0"/>
              </a:rPr>
              <a:t> and charge conjugation </a:t>
            </a:r>
            <a:r>
              <a:rPr lang="en-GB" sz="2000" i="1" dirty="0" smtClean="0">
                <a:latin typeface="Lucida Calligraphy"/>
              </a:rPr>
              <a:t>C</a:t>
            </a:r>
            <a:r>
              <a:rPr lang="en-GB" sz="2000" dirty="0" smtClean="0">
                <a:latin typeface="Times" pitchFamily="-109" charset="0"/>
              </a:rPr>
              <a:t> (particle &lt;-&gt; antiparticle) are maximally violated. </a:t>
            </a:r>
            <a:r>
              <a:rPr lang="en-GB" sz="2000" dirty="0" smtClean="0">
                <a:latin typeface="Lucida Calligraphy"/>
              </a:rPr>
              <a:t>CP</a:t>
            </a:r>
            <a:r>
              <a:rPr lang="en-GB" sz="2000" dirty="0" smtClean="0">
                <a:latin typeface="Times" pitchFamily="-109" charset="0"/>
              </a:rPr>
              <a:t> is still conserved.</a:t>
            </a:r>
          </a:p>
          <a:p>
            <a:pPr algn="just">
              <a:buClr>
                <a:srgbClr val="990000"/>
              </a:buClr>
            </a:pPr>
            <a:endParaRPr lang="en-GB" sz="2000" dirty="0" smtClean="0">
              <a:latin typeface="Times" pitchFamily="-109" charset="0"/>
            </a:endParaRPr>
          </a:p>
          <a:p>
            <a:pPr algn="just">
              <a:buClr>
                <a:srgbClr val="990000"/>
              </a:buClr>
            </a:pPr>
            <a:r>
              <a:rPr lang="en-GB" sz="2000" dirty="0" smtClean="0">
                <a:latin typeface="Times" pitchFamily="-109" charset="0"/>
              </a:rPr>
              <a:t>The W couple to the </a:t>
            </a:r>
            <a:r>
              <a:rPr lang="en-GB" sz="2000" dirty="0" err="1" smtClean="0">
                <a:latin typeface="Times" pitchFamily="-109" charset="0"/>
              </a:rPr>
              <a:t>fermion</a:t>
            </a:r>
            <a:r>
              <a:rPr lang="en-GB" sz="2000" dirty="0" smtClean="0">
                <a:latin typeface="Times" pitchFamily="-109" charset="0"/>
              </a:rPr>
              <a:t> doublets, where the electric charges of the two </a:t>
            </a:r>
            <a:r>
              <a:rPr lang="en-GB" sz="2000" dirty="0" err="1" smtClean="0">
                <a:latin typeface="Times" pitchFamily="-109" charset="0"/>
              </a:rPr>
              <a:t>fermion</a:t>
            </a:r>
            <a:r>
              <a:rPr lang="en-GB" sz="2000" dirty="0" smtClean="0">
                <a:latin typeface="Times" pitchFamily="-109" charset="0"/>
              </a:rPr>
              <a:t> partners differ by one unit. The decay channels of the W</a:t>
            </a:r>
            <a:r>
              <a:rPr lang="en-GB" sz="2000" baseline="30000" dirty="0" smtClean="0">
                <a:latin typeface="Times" pitchFamily="-109" charset="0"/>
              </a:rPr>
              <a:t>-</a:t>
            </a:r>
            <a:r>
              <a:rPr lang="en-GB" sz="2000" dirty="0" smtClean="0">
                <a:latin typeface="Times" pitchFamily="-109" charset="0"/>
              </a:rPr>
              <a:t> are then:</a:t>
            </a: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r>
              <a:rPr lang="en-GB" sz="2000" dirty="0" smtClean="0">
                <a:latin typeface="Times" pitchFamily="-109" charset="0"/>
              </a:rPr>
              <a:t>All </a:t>
            </a:r>
            <a:r>
              <a:rPr lang="en-GB" sz="2000" dirty="0" err="1" smtClean="0">
                <a:latin typeface="Times" pitchFamily="-109" charset="0"/>
              </a:rPr>
              <a:t>fermion</a:t>
            </a:r>
            <a:r>
              <a:rPr lang="en-GB" sz="2000" dirty="0" smtClean="0">
                <a:latin typeface="Times" pitchFamily="-109" charset="0"/>
              </a:rPr>
              <a:t> doublets couple to the W with the same universal strength.</a:t>
            </a:r>
          </a:p>
          <a:p>
            <a:pPr algn="just">
              <a:buClr>
                <a:srgbClr val="990000"/>
              </a:buClr>
            </a:pPr>
            <a:endParaRPr lang="en-GB" sz="2000" dirty="0" smtClean="0">
              <a:latin typeface="Times" pitchFamily="-109" charset="0"/>
            </a:endParaRPr>
          </a:p>
          <a:p>
            <a:pPr algn="just">
              <a:buClr>
                <a:srgbClr val="990000"/>
              </a:buClr>
            </a:pPr>
            <a:r>
              <a:rPr lang="en-GB" sz="2000" dirty="0" smtClean="0">
                <a:latin typeface="Times" pitchFamily="-109" charset="0"/>
              </a:rPr>
              <a:t>The doublet partners of the </a:t>
            </a:r>
            <a:r>
              <a:rPr lang="en-GB" sz="2000" dirty="0" err="1" smtClean="0">
                <a:latin typeface="Times" pitchFamily="-109" charset="0"/>
              </a:rPr>
              <a:t>u</a:t>
            </a:r>
            <a:r>
              <a:rPr lang="en-GB" sz="2000" dirty="0" smtClean="0">
                <a:latin typeface="Times" pitchFamily="-109" charset="0"/>
              </a:rPr>
              <a:t>, </a:t>
            </a:r>
            <a:r>
              <a:rPr lang="en-GB" sz="2000" dirty="0" err="1" smtClean="0">
                <a:latin typeface="Times" pitchFamily="-109" charset="0"/>
              </a:rPr>
              <a:t>c</a:t>
            </a:r>
            <a:r>
              <a:rPr lang="en-GB" sz="2000" dirty="0" smtClean="0">
                <a:latin typeface="Times" pitchFamily="-109" charset="0"/>
              </a:rPr>
              <a:t> and </a:t>
            </a:r>
            <a:r>
              <a:rPr lang="en-GB" sz="2000" dirty="0" err="1" smtClean="0">
                <a:latin typeface="Times" pitchFamily="-109" charset="0"/>
              </a:rPr>
              <a:t>t</a:t>
            </a:r>
            <a:r>
              <a:rPr lang="en-GB" sz="2000" dirty="0" smtClean="0">
                <a:latin typeface="Times" pitchFamily="-109" charset="0"/>
              </a:rPr>
              <a:t> appear to be mixtures of the three charge  -1/3 quarks, related through the unitary </a:t>
            </a:r>
            <a:r>
              <a:rPr lang="en-GB" sz="2000" dirty="0" err="1" smtClean="0">
                <a:solidFill>
                  <a:srgbClr val="ED181E"/>
                </a:solidFill>
                <a:latin typeface="Times" pitchFamily="-109" charset="0"/>
              </a:rPr>
              <a:t>Cabibbo-Kobayashi-Maskawa</a:t>
            </a:r>
            <a:r>
              <a:rPr lang="en-GB" sz="2000" dirty="0" smtClean="0">
                <a:latin typeface="Times" pitchFamily="-109" charset="0"/>
              </a:rPr>
              <a:t> matrix:</a:t>
            </a: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r>
              <a:rPr lang="en-GB" sz="2000" dirty="0" smtClean="0">
                <a:latin typeface="Times" pitchFamily="-109" charset="0"/>
              </a:rPr>
              <a:t>The weak </a:t>
            </a:r>
            <a:r>
              <a:rPr lang="en-GB" sz="2000" dirty="0" err="1" smtClean="0">
                <a:latin typeface="Times" pitchFamily="-109" charset="0"/>
              </a:rPr>
              <a:t>eigenstates</a:t>
            </a:r>
            <a:r>
              <a:rPr lang="en-GB" sz="2000" dirty="0" smtClean="0">
                <a:latin typeface="Times" pitchFamily="-109" charset="0"/>
              </a:rPr>
              <a:t> are different from the mass </a:t>
            </a:r>
            <a:r>
              <a:rPr lang="en-GB" sz="2000" dirty="0" err="1" smtClean="0">
                <a:latin typeface="Times" pitchFamily="-109" charset="0"/>
              </a:rPr>
              <a:t>eigenstates</a:t>
            </a:r>
            <a:r>
              <a:rPr lang="en-GB" sz="2000" dirty="0" smtClean="0">
                <a:latin typeface="Times" pitchFamily="-109" charset="0"/>
              </a:rPr>
              <a:t>. V characterizes </a:t>
            </a:r>
            <a:r>
              <a:rPr lang="en-GB" sz="2000" dirty="0" err="1" smtClean="0">
                <a:solidFill>
                  <a:schemeClr val="accent2"/>
                </a:solidFill>
                <a:latin typeface="Times" pitchFamily="-109" charset="0"/>
              </a:rPr>
              <a:t>flavor</a:t>
            </a:r>
            <a:r>
              <a:rPr lang="en-GB" sz="2000" dirty="0" smtClean="0">
                <a:solidFill>
                  <a:schemeClr val="accent2"/>
                </a:solidFill>
                <a:latin typeface="Times" pitchFamily="-109" charset="0"/>
              </a:rPr>
              <a:t> mixing, </a:t>
            </a:r>
            <a:r>
              <a:rPr lang="en-GB" sz="2000" dirty="0" smtClean="0">
                <a:latin typeface="Times" pitchFamily="-109" charset="0"/>
              </a:rPr>
              <a:t>e.g. </a:t>
            </a:r>
            <a:r>
              <a:rPr lang="en-GB" sz="2000" i="1" dirty="0" err="1" smtClean="0">
                <a:latin typeface="Times" pitchFamily="-109" charset="0"/>
              </a:rPr>
              <a:t>V</a:t>
            </a:r>
            <a:r>
              <a:rPr lang="en-GB" sz="2000" i="1" baseline="-25000" dirty="0" err="1" smtClean="0">
                <a:latin typeface="Times" pitchFamily="-109" charset="0"/>
              </a:rPr>
              <a:t>ud</a:t>
            </a:r>
            <a:r>
              <a:rPr lang="en-GB" sz="2000" dirty="0" smtClean="0">
                <a:latin typeface="Times" pitchFamily="-109" charset="0"/>
              </a:rPr>
              <a:t> specifies coupling of  </a:t>
            </a:r>
            <a:r>
              <a:rPr lang="en-GB" sz="2000" i="1" dirty="0" err="1" smtClean="0">
                <a:latin typeface="Times" pitchFamily="-109" charset="0"/>
              </a:rPr>
              <a:t>u</a:t>
            </a:r>
            <a:r>
              <a:rPr lang="en-GB" sz="2000" dirty="0" smtClean="0">
                <a:latin typeface="Times" pitchFamily="-109" charset="0"/>
              </a:rPr>
              <a:t> to </a:t>
            </a:r>
            <a:r>
              <a:rPr lang="en-GB" sz="2000" i="1" dirty="0" err="1" smtClean="0">
                <a:latin typeface="Times" pitchFamily="-109" charset="0"/>
              </a:rPr>
              <a:t>d</a:t>
            </a:r>
            <a:r>
              <a:rPr lang="en-GB" sz="2000" dirty="0" smtClean="0">
                <a:latin typeface="Times" pitchFamily="-109" charset="0"/>
              </a:rPr>
              <a:t>  </a:t>
            </a:r>
            <a:r>
              <a:rPr lang="en-GB" sz="2000" i="1" dirty="0" smtClean="0">
                <a:latin typeface="Times" pitchFamily="-109" charset="0"/>
              </a:rPr>
              <a:t>(</a:t>
            </a:r>
            <a:r>
              <a:rPr lang="en-GB" sz="2000" i="1" dirty="0" err="1" smtClean="0">
                <a:latin typeface="Times" pitchFamily="-109" charset="0"/>
              </a:rPr>
              <a:t>d</a:t>
            </a:r>
            <a:r>
              <a:rPr lang="en-GB" sz="2000" i="1" dirty="0" smtClean="0">
                <a:latin typeface="Times" pitchFamily="-109" charset="0"/>
              </a:rPr>
              <a:t> </a:t>
            </a:r>
            <a:r>
              <a:rPr lang="en-GB" sz="2000" i="1" dirty="0" err="1" smtClean="0"/>
              <a:t></a:t>
            </a:r>
            <a:r>
              <a:rPr lang="en-GB" sz="2000" i="1" dirty="0" err="1" smtClean="0">
                <a:latin typeface="Times" pitchFamily="-109" charset="0"/>
              </a:rPr>
              <a:t>u</a:t>
            </a:r>
            <a:r>
              <a:rPr lang="en-GB" sz="2000" i="1" dirty="0" smtClean="0">
                <a:latin typeface="Times" pitchFamily="-109" charset="0"/>
              </a:rPr>
              <a:t> +W</a:t>
            </a:r>
            <a:r>
              <a:rPr lang="en-GB" sz="2000" i="1" baseline="30000" dirty="0" smtClean="0">
                <a:latin typeface="Times" pitchFamily="-109" charset="0"/>
              </a:rPr>
              <a:t>-</a:t>
            </a:r>
            <a:r>
              <a:rPr lang="en-GB" sz="2000" i="1" dirty="0" smtClean="0">
                <a:latin typeface="Times" pitchFamily="-109" charset="0"/>
              </a:rPr>
              <a:t>)</a:t>
            </a:r>
            <a:r>
              <a:rPr lang="en-GB" sz="2000" dirty="0" smtClean="0">
                <a:latin typeface="Times" pitchFamily="-109" charset="0"/>
              </a:rPr>
              <a:t>.</a:t>
            </a:r>
            <a:endParaRPr lang="en-GB" sz="2000" dirty="0">
              <a:latin typeface="Times" pitchFamily="-109" charset="0"/>
            </a:endParaRPr>
          </a:p>
        </p:txBody>
      </p:sp>
      <p:grpSp>
        <p:nvGrpSpPr>
          <p:cNvPr id="11" name="Group 10"/>
          <p:cNvGrpSpPr/>
          <p:nvPr/>
        </p:nvGrpSpPr>
        <p:grpSpPr>
          <a:xfrm>
            <a:off x="1174749" y="4749800"/>
            <a:ext cx="5475759" cy="1092200"/>
            <a:chOff x="2470149" y="4749800"/>
            <a:chExt cx="5475759" cy="1092200"/>
          </a:xfrm>
        </p:grpSpPr>
        <p:sp>
          <p:nvSpPr>
            <p:cNvPr id="9" name="Rectangle 8"/>
            <p:cNvSpPr/>
            <p:nvPr/>
          </p:nvSpPr>
          <p:spPr bwMode="auto">
            <a:xfrm>
              <a:off x="2540000" y="4864100"/>
              <a:ext cx="5270500" cy="914400"/>
            </a:xfrm>
            <a:prstGeom prst="rect">
              <a:avLst/>
            </a:prstGeom>
            <a:solidFill>
              <a:srgbClr val="FFFDC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pic>
          <p:nvPicPr>
            <p:cNvPr id="8" name="Picture 7"/>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470149" y="4749800"/>
              <a:ext cx="5475759" cy="1092200"/>
            </a:xfrm>
            <a:prstGeom prst="rect">
              <a:avLst/>
            </a:prstGeom>
          </p:spPr>
        </p:pic>
      </p:grpSp>
      <p:pic>
        <p:nvPicPr>
          <p:cNvPr id="10" name="Picture 9" descr="nobel_medal.jpg"/>
          <p:cNvPicPr>
            <a:picLocks noChangeAspect="1"/>
          </p:cNvPicPr>
          <p:nvPr/>
        </p:nvPicPr>
        <p:blipFill>
          <a:blip r:embed="rId5"/>
          <a:stretch>
            <a:fillRect/>
          </a:stretch>
        </p:blipFill>
        <p:spPr>
          <a:xfrm>
            <a:off x="6654800" y="5054600"/>
            <a:ext cx="558800" cy="558800"/>
          </a:xfrm>
          <a:prstGeom prst="rect">
            <a:avLst/>
          </a:prstGeom>
        </p:spPr>
      </p:pic>
      <p:sp>
        <p:nvSpPr>
          <p:cNvPr id="12" name="Rectangle 11"/>
          <p:cNvSpPr/>
          <p:nvPr/>
        </p:nvSpPr>
        <p:spPr>
          <a:xfrm>
            <a:off x="7305528" y="4925368"/>
            <a:ext cx="1347244" cy="830997"/>
          </a:xfrm>
          <a:prstGeom prst="rect">
            <a:avLst/>
          </a:prstGeom>
        </p:spPr>
        <p:txBody>
          <a:bodyPr wrap="none">
            <a:spAutoFit/>
          </a:bodyPr>
          <a:lstStyle/>
          <a:p>
            <a:r>
              <a:rPr lang="en-GB" sz="1600" dirty="0" smtClean="0">
                <a:solidFill>
                  <a:srgbClr val="F2D91C"/>
                </a:solidFill>
                <a:latin typeface="Times" pitchFamily="-109" charset="0"/>
              </a:rPr>
              <a:t>M. Kobayashi</a:t>
            </a:r>
          </a:p>
          <a:p>
            <a:r>
              <a:rPr lang="en-GB" sz="1600" dirty="0" smtClean="0">
                <a:solidFill>
                  <a:srgbClr val="F2D91C"/>
                </a:solidFill>
                <a:latin typeface="Times" pitchFamily="-109" charset="0"/>
              </a:rPr>
              <a:t>T. </a:t>
            </a:r>
            <a:r>
              <a:rPr lang="en-GB" sz="1600" dirty="0" err="1" smtClean="0">
                <a:solidFill>
                  <a:srgbClr val="F2D91C"/>
                </a:solidFill>
                <a:latin typeface="Times" pitchFamily="-109" charset="0"/>
              </a:rPr>
              <a:t>Maskawa</a:t>
            </a:r>
            <a:endParaRPr lang="en-GB" sz="1600" dirty="0" smtClean="0">
              <a:solidFill>
                <a:srgbClr val="F2D91C"/>
              </a:solidFill>
              <a:latin typeface="Times" pitchFamily="-109" charset="0"/>
            </a:endParaRPr>
          </a:p>
          <a:p>
            <a:r>
              <a:rPr lang="en-GB" sz="1600" dirty="0" smtClean="0">
                <a:solidFill>
                  <a:srgbClr val="F2D91C"/>
                </a:solidFill>
                <a:latin typeface="Times" pitchFamily="-109" charset="0"/>
              </a:rPr>
              <a:t>2008</a:t>
            </a:r>
            <a:endParaRPr lang="en-US" sz="1600" dirty="0">
              <a:solidFill>
                <a:srgbClr val="F2D91C"/>
              </a:solidFill>
            </a:endParaRPr>
          </a:p>
        </p:txBody>
      </p:sp>
      <p:pic>
        <p:nvPicPr>
          <p:cNvPr id="13" name="Picture 12"/>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3048000" y="3073993"/>
            <a:ext cx="3619500" cy="50740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901700" y="1474788"/>
            <a:ext cx="8229600" cy="4401205"/>
          </a:xfrm>
          <a:prstGeom prst="rect">
            <a:avLst/>
          </a:prstGeom>
          <a:noFill/>
          <a:ln w="9525">
            <a:noFill/>
            <a:miter lim="800000"/>
            <a:headEnd/>
            <a:tailEnd/>
          </a:ln>
          <a:effectLst/>
        </p:spPr>
        <p:txBody>
          <a:bodyPr wrap="square">
            <a:prstTxWarp prst="textNoShape">
              <a:avLst/>
            </a:prstTxWarp>
            <a:spAutoFit/>
          </a:bodyPr>
          <a:lstStyle/>
          <a:p>
            <a:pPr algn="just">
              <a:buClr>
                <a:srgbClr val="990000"/>
              </a:buClr>
            </a:pPr>
            <a:r>
              <a:rPr lang="en-GB" sz="2000" dirty="0" smtClean="0">
                <a:latin typeface="Times" pitchFamily="-109" charset="0"/>
              </a:rPr>
              <a:t>Gauge invariance was crucial for determining the right QED and QCD </a:t>
            </a:r>
            <a:r>
              <a:rPr lang="en-GB" sz="2000" dirty="0" err="1" smtClean="0">
                <a:latin typeface="Times" pitchFamily="-109" charset="0"/>
              </a:rPr>
              <a:t>Lagrangians</a:t>
            </a:r>
            <a:r>
              <a:rPr lang="en-GB" sz="2000" dirty="0" smtClean="0">
                <a:latin typeface="Times" pitchFamily="-109" charset="0"/>
              </a:rPr>
              <a:t>. For weak interactions it is more complicated, since we have several </a:t>
            </a:r>
            <a:r>
              <a:rPr lang="en-GB" sz="2000" dirty="0" err="1" smtClean="0">
                <a:latin typeface="Times" pitchFamily="-109" charset="0"/>
              </a:rPr>
              <a:t>fermionic</a:t>
            </a:r>
            <a:r>
              <a:rPr lang="en-GB" sz="2000" dirty="0" smtClean="0">
                <a:latin typeface="Times" pitchFamily="-109" charset="0"/>
              </a:rPr>
              <a:t> </a:t>
            </a:r>
            <a:r>
              <a:rPr lang="en-GB" sz="2000" dirty="0" err="1" smtClean="0">
                <a:latin typeface="Times" pitchFamily="-109" charset="0"/>
              </a:rPr>
              <a:t>flavors</a:t>
            </a:r>
            <a:r>
              <a:rPr lang="en-GB" sz="2000" dirty="0" smtClean="0">
                <a:latin typeface="Times" pitchFamily="-109" charset="0"/>
              </a:rPr>
              <a:t> and different properties for left- and right-handed fields. Moreover, the left-handed fields should appear in doublets, and the gauge bosons W and Z should be massive, since the weak interaction is of short range. If we want to include also electromagnetic interactions, we need an additional U(1) group. The obvious group to accommodate all this is: </a:t>
            </a: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r>
              <a:rPr lang="en-GB" sz="2000" dirty="0" smtClean="0">
                <a:latin typeface="Times" pitchFamily="-109" charset="0"/>
              </a:rPr>
              <a:t>L refers to left-handed fields, Y</a:t>
            </a:r>
            <a:r>
              <a:rPr lang="en-GB" sz="2000" baseline="-25000" dirty="0" smtClean="0">
                <a:latin typeface="Times" pitchFamily="-109" charset="0"/>
              </a:rPr>
              <a:t>(W)</a:t>
            </a:r>
            <a:r>
              <a:rPr lang="en-GB" sz="2000" dirty="0" smtClean="0">
                <a:latin typeface="Times" pitchFamily="-109" charset="0"/>
              </a:rPr>
              <a:t> is the weak hypercharge (naïve identification with electromagnetism does not work). For left-handed leptons Y</a:t>
            </a:r>
            <a:r>
              <a:rPr lang="en-GB" sz="2000" baseline="-25000" dirty="0" smtClean="0">
                <a:latin typeface="Times" pitchFamily="-109" charset="0"/>
              </a:rPr>
              <a:t>W</a:t>
            </a:r>
            <a:r>
              <a:rPr lang="en-GB" sz="2000" dirty="0" smtClean="0">
                <a:latin typeface="Times" pitchFamily="-109" charset="0"/>
              </a:rPr>
              <a:t> = -1, and for right-handed leptons Y</a:t>
            </a:r>
            <a:r>
              <a:rPr lang="en-GB" sz="2000" baseline="-25000" dirty="0" smtClean="0">
                <a:latin typeface="Times" pitchFamily="-109" charset="0"/>
              </a:rPr>
              <a:t>W</a:t>
            </a:r>
            <a:r>
              <a:rPr lang="en-GB" sz="2000" dirty="0" smtClean="0">
                <a:latin typeface="Times" pitchFamily="-109" charset="0"/>
              </a:rPr>
              <a:t> = -2.</a:t>
            </a:r>
            <a:endParaRPr lang="en-GB" sz="2000" dirty="0">
              <a:latin typeface="Times" pitchFamily="-109" charset="0"/>
            </a:endParaRPr>
          </a:p>
        </p:txBody>
      </p:sp>
      <p:sp>
        <p:nvSpPr>
          <p:cNvPr id="2" name="Slide Number Placeholder 1"/>
          <p:cNvSpPr>
            <a:spLocks noGrp="1"/>
          </p:cNvSpPr>
          <p:nvPr>
            <p:ph type="sldNum" sz="quarter" idx="12"/>
          </p:nvPr>
        </p:nvSpPr>
        <p:spPr>
          <a:ln>
            <a:solidFill>
              <a:schemeClr val="bg1">
                <a:alpha val="0"/>
              </a:schemeClr>
            </a:solidFill>
          </a:ln>
        </p:spPr>
        <p:txBody>
          <a:bodyPr/>
          <a:lstStyle/>
          <a:p>
            <a:fld id="{3C488B3C-A177-424A-82BD-65A18B8394C2}" type="slidenum">
              <a:rPr lang="en-US" smtClean="0"/>
              <a:pPr/>
              <a:t>40</a:t>
            </a:fld>
            <a:endParaRPr lang="en-US"/>
          </a:p>
        </p:txBody>
      </p:sp>
      <p:sp>
        <p:nvSpPr>
          <p:cNvPr id="11" name="Rectangle 10"/>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SU(2)</a:t>
            </a:r>
            <a:r>
              <a:rPr lang="en-GB" sz="3200" b="1" i="1" baseline="-25000" dirty="0" smtClean="0">
                <a:solidFill>
                  <a:schemeClr val="bg1"/>
                </a:solidFill>
                <a:effectLst>
                  <a:outerShdw blurRad="38100" dist="38100" dir="2700000" algn="tl">
                    <a:srgbClr val="000000"/>
                  </a:outerShdw>
                </a:effectLst>
                <a:latin typeface="Helvetica" pitchFamily="-109" charset="0"/>
              </a:rPr>
              <a:t>L</a:t>
            </a:r>
            <a:r>
              <a:rPr lang="en-GB" sz="3200" b="1" i="1" dirty="0" smtClean="0">
                <a:solidFill>
                  <a:schemeClr val="bg1"/>
                </a:solidFill>
                <a:effectLst>
                  <a:outerShdw blurRad="38100" dist="38100" dir="2700000" algn="tl">
                    <a:srgbClr val="000000"/>
                  </a:outerShdw>
                </a:effectLst>
                <a:latin typeface="Helvetica" pitchFamily="-109" charset="0"/>
              </a:rPr>
              <a:t> </a:t>
            </a:r>
            <a:r>
              <a:rPr lang="en-GB" sz="3200" dirty="0" err="1" smtClean="0">
                <a:solidFill>
                  <a:schemeClr val="bg1"/>
                </a:solidFill>
                <a:effectLst>
                  <a:outerShdw blurRad="38100" dist="38100" dir="2700000" algn="tl">
                    <a:srgbClr val="000000"/>
                  </a:outerShdw>
                </a:effectLst>
                <a:latin typeface="Helvetica" pitchFamily="-109" charset="0"/>
              </a:rPr>
              <a:t>x</a:t>
            </a:r>
            <a:r>
              <a:rPr lang="en-GB" sz="3200" b="1" i="1" dirty="0" smtClean="0">
                <a:solidFill>
                  <a:schemeClr val="bg1"/>
                </a:solidFill>
                <a:effectLst>
                  <a:outerShdw blurRad="38100" dist="38100" dir="2700000" algn="tl">
                    <a:srgbClr val="000000"/>
                  </a:outerShdw>
                </a:effectLst>
                <a:latin typeface="Helvetica" pitchFamily="-109" charset="0"/>
              </a:rPr>
              <a:t>  U(1)</a:t>
            </a:r>
            <a:r>
              <a:rPr lang="en-GB" sz="3200" b="1" i="1" baseline="-25000" dirty="0" smtClean="0">
                <a:solidFill>
                  <a:schemeClr val="bg1"/>
                </a:solidFill>
                <a:effectLst>
                  <a:outerShdw blurRad="38100" dist="38100" dir="2700000" algn="tl">
                    <a:srgbClr val="000000"/>
                  </a:outerShdw>
                </a:effectLst>
                <a:latin typeface="Helvetica" pitchFamily="-109" charset="0"/>
              </a:rPr>
              <a:t>Y</a:t>
            </a:r>
          </a:p>
        </p:txBody>
      </p:sp>
      <p:sp>
        <p:nvSpPr>
          <p:cNvPr id="13" name="Oval 12"/>
          <p:cNvSpPr/>
          <p:nvPr/>
        </p:nvSpPr>
        <p:spPr bwMode="auto">
          <a:xfrm>
            <a:off x="4940300" y="520700"/>
            <a:ext cx="292100" cy="304800"/>
          </a:xfrm>
          <a:prstGeom prst="ellipse">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pic>
        <p:nvPicPr>
          <p:cNvPr id="16" name="Picture 15"/>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3733799" y="3975100"/>
            <a:ext cx="2400301" cy="628650"/>
          </a:xfrm>
          <a:prstGeom prst="rect">
            <a:avLst/>
          </a:prstGeom>
          <a:solidFill>
            <a:schemeClr val="accent6">
              <a:lumMod val="20000"/>
              <a:lumOff val="80000"/>
            </a:schemeClr>
          </a:solid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901700" y="1474788"/>
            <a:ext cx="8229600" cy="4401205"/>
          </a:xfrm>
          <a:prstGeom prst="rect">
            <a:avLst/>
          </a:prstGeom>
          <a:noFill/>
          <a:ln w="9525">
            <a:noFill/>
            <a:miter lim="800000"/>
            <a:headEnd/>
            <a:tailEnd/>
          </a:ln>
          <a:effectLst/>
        </p:spPr>
        <p:txBody>
          <a:bodyPr wrap="square">
            <a:prstTxWarp prst="textNoShape">
              <a:avLst/>
            </a:prstTxWarp>
            <a:spAutoFit/>
          </a:bodyPr>
          <a:lstStyle/>
          <a:p>
            <a:pPr algn="just">
              <a:buClr>
                <a:srgbClr val="990000"/>
              </a:buClr>
            </a:pPr>
            <a:r>
              <a:rPr lang="en-GB" sz="2000" dirty="0" smtClean="0">
                <a:latin typeface="Times" pitchFamily="-109" charset="0"/>
              </a:rPr>
              <a:t>SU(2)</a:t>
            </a:r>
            <a:r>
              <a:rPr lang="en-GB" sz="2000" baseline="-25000" dirty="0" smtClean="0">
                <a:latin typeface="Times" pitchFamily="-109" charset="0"/>
              </a:rPr>
              <a:t>L</a:t>
            </a:r>
            <a:r>
              <a:rPr lang="en-GB" sz="2000" dirty="0" smtClean="0">
                <a:latin typeface="Times" pitchFamily="-109" charset="0"/>
              </a:rPr>
              <a:t> doublet:</a:t>
            </a: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r>
              <a:rPr lang="en-GB" sz="2000" dirty="0" smtClean="0">
                <a:latin typeface="Times" pitchFamily="-109" charset="0"/>
              </a:rPr>
              <a:t>Singlet:</a:t>
            </a: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r>
              <a:rPr lang="en-GB" sz="2000" dirty="0" smtClean="0">
                <a:latin typeface="Times" pitchFamily="-109" charset="0"/>
              </a:rPr>
              <a:t>Transformation under SU(2)</a:t>
            </a:r>
            <a:r>
              <a:rPr lang="en-GB" sz="2000" baseline="-25000" dirty="0" smtClean="0">
                <a:latin typeface="Times" pitchFamily="-109" charset="0"/>
              </a:rPr>
              <a:t>L </a:t>
            </a:r>
            <a:r>
              <a:rPr lang="en-GB" sz="2000" dirty="0" smtClean="0">
                <a:latin typeface="Times" pitchFamily="-109" charset="0"/>
              </a:rPr>
              <a:t>:				(</a:t>
            </a:r>
            <a:r>
              <a:rPr lang="en-GB" sz="2000" i="1" dirty="0" smtClean="0">
                <a:latin typeface="Times" pitchFamily="-109" charset="0"/>
              </a:rPr>
              <a:t>a</a:t>
            </a:r>
            <a:r>
              <a:rPr lang="en-GB" sz="2000" dirty="0" smtClean="0">
                <a:latin typeface="Times" pitchFamily="-109" charset="0"/>
              </a:rPr>
              <a:t> = 1,2,3)</a:t>
            </a: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r>
              <a:rPr lang="en-GB" sz="2000" dirty="0" smtClean="0">
                <a:latin typeface="Times" pitchFamily="-109" charset="0"/>
              </a:rPr>
              <a:t>and under U(1)</a:t>
            </a:r>
            <a:r>
              <a:rPr lang="en-GB" sz="2000" baseline="-25000" dirty="0" smtClean="0">
                <a:latin typeface="Times" pitchFamily="-109" charset="0"/>
              </a:rPr>
              <a:t>Y</a:t>
            </a:r>
            <a:r>
              <a:rPr lang="en-GB" sz="2000" dirty="0" smtClean="0">
                <a:latin typeface="Times" pitchFamily="-109" charset="0"/>
              </a:rPr>
              <a:t>:</a:t>
            </a:r>
          </a:p>
          <a:p>
            <a:pPr algn="just">
              <a:buClr>
                <a:srgbClr val="990000"/>
              </a:buClr>
            </a:pPr>
            <a:endParaRPr lang="en-GB" sz="2000" dirty="0" smtClean="0">
              <a:latin typeface="Times" pitchFamily="-109" charset="0"/>
            </a:endParaRPr>
          </a:p>
          <a:p>
            <a:pPr algn="just">
              <a:buClr>
                <a:srgbClr val="990000"/>
              </a:buClr>
            </a:pPr>
            <a:r>
              <a:rPr lang="en-GB" sz="2000" dirty="0" smtClean="0">
                <a:latin typeface="Times" pitchFamily="-109" charset="0"/>
              </a:rPr>
              <a:t>Global transformations under                                  in </a:t>
            </a:r>
            <a:r>
              <a:rPr lang="en-GB" sz="2000" dirty="0" err="1" smtClean="0">
                <a:latin typeface="Times" pitchFamily="-109" charset="0"/>
              </a:rPr>
              <a:t>flavor</a:t>
            </a:r>
            <a:r>
              <a:rPr lang="en-GB" sz="2000" dirty="0" smtClean="0">
                <a:latin typeface="Times" pitchFamily="-109" charset="0"/>
              </a:rPr>
              <a:t> space: </a:t>
            </a:r>
          </a:p>
          <a:p>
            <a:pPr algn="just">
              <a:buClr>
                <a:srgbClr val="990000"/>
              </a:buClr>
            </a:pPr>
            <a:endParaRPr lang="en-GB" sz="2000" dirty="0" smtClean="0">
              <a:latin typeface="Times" pitchFamily="-109" charset="0"/>
            </a:endParaRPr>
          </a:p>
        </p:txBody>
      </p:sp>
      <p:sp>
        <p:nvSpPr>
          <p:cNvPr id="2" name="Slide Number Placeholder 1"/>
          <p:cNvSpPr>
            <a:spLocks noGrp="1"/>
          </p:cNvSpPr>
          <p:nvPr>
            <p:ph type="sldNum" sz="quarter" idx="12"/>
          </p:nvPr>
        </p:nvSpPr>
        <p:spPr>
          <a:ln>
            <a:solidFill>
              <a:schemeClr val="bg1">
                <a:alpha val="0"/>
              </a:schemeClr>
            </a:solidFill>
          </a:ln>
        </p:spPr>
        <p:txBody>
          <a:bodyPr/>
          <a:lstStyle/>
          <a:p>
            <a:fld id="{3C488B3C-A177-424A-82BD-65A18B8394C2}" type="slidenum">
              <a:rPr lang="en-US" smtClean="0"/>
              <a:pPr/>
              <a:t>41</a:t>
            </a:fld>
            <a:endParaRPr lang="en-US"/>
          </a:p>
        </p:txBody>
      </p:sp>
      <p:grpSp>
        <p:nvGrpSpPr>
          <p:cNvPr id="7" name="Group 6"/>
          <p:cNvGrpSpPr/>
          <p:nvPr/>
        </p:nvGrpSpPr>
        <p:grpSpPr>
          <a:xfrm>
            <a:off x="684212" y="338138"/>
            <a:ext cx="8675688" cy="584776"/>
            <a:chOff x="684212" y="338138"/>
            <a:chExt cx="8675688" cy="584776"/>
          </a:xfrm>
        </p:grpSpPr>
        <p:sp>
          <p:nvSpPr>
            <p:cNvPr id="11" name="Rectangle 10"/>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err="1" smtClean="0">
                  <a:solidFill>
                    <a:schemeClr val="bg1"/>
                  </a:solidFill>
                  <a:effectLst>
                    <a:outerShdw blurRad="38100" dist="38100" dir="2700000" algn="tl">
                      <a:srgbClr val="000000"/>
                    </a:outerShdw>
                  </a:effectLst>
                  <a:latin typeface="Helvetica" pitchFamily="-109" charset="0"/>
                </a:rPr>
                <a:t>Leptonic</a:t>
              </a:r>
              <a:r>
                <a:rPr lang="en-GB" sz="3200" b="1" i="1" dirty="0" smtClean="0">
                  <a:solidFill>
                    <a:schemeClr val="bg1"/>
                  </a:solidFill>
                  <a:effectLst>
                    <a:outerShdw blurRad="38100" dist="38100" dir="2700000" algn="tl">
                      <a:srgbClr val="000000"/>
                    </a:outerShdw>
                  </a:effectLst>
                  <a:latin typeface="Helvetica" pitchFamily="-109" charset="0"/>
                </a:rPr>
                <a:t> Sector of SU(2)</a:t>
              </a:r>
              <a:r>
                <a:rPr lang="en-GB" sz="3200" b="1" i="1" baseline="-25000" dirty="0" smtClean="0">
                  <a:solidFill>
                    <a:schemeClr val="bg1"/>
                  </a:solidFill>
                  <a:effectLst>
                    <a:outerShdw blurRad="38100" dist="38100" dir="2700000" algn="tl">
                      <a:srgbClr val="000000"/>
                    </a:outerShdw>
                  </a:effectLst>
                  <a:latin typeface="Helvetica" pitchFamily="-109" charset="0"/>
                </a:rPr>
                <a:t>L</a:t>
              </a:r>
              <a:r>
                <a:rPr lang="en-GB" sz="3200" b="1" i="1" dirty="0" smtClean="0">
                  <a:solidFill>
                    <a:schemeClr val="bg1"/>
                  </a:solidFill>
                  <a:effectLst>
                    <a:outerShdw blurRad="38100" dist="38100" dir="2700000" algn="tl">
                      <a:srgbClr val="000000"/>
                    </a:outerShdw>
                  </a:effectLst>
                  <a:latin typeface="Helvetica" pitchFamily="-109" charset="0"/>
                </a:rPr>
                <a:t> </a:t>
              </a:r>
              <a:r>
                <a:rPr lang="en-GB" sz="3200" dirty="0" err="1" smtClean="0">
                  <a:solidFill>
                    <a:schemeClr val="bg1"/>
                  </a:solidFill>
                  <a:effectLst>
                    <a:outerShdw blurRad="38100" dist="38100" dir="2700000" algn="tl">
                      <a:srgbClr val="000000"/>
                    </a:outerShdw>
                  </a:effectLst>
                  <a:latin typeface="Helvetica" pitchFamily="-109" charset="0"/>
                </a:rPr>
                <a:t>x</a:t>
              </a:r>
              <a:r>
                <a:rPr lang="en-GB" sz="3200" b="1" i="1" dirty="0" smtClean="0">
                  <a:solidFill>
                    <a:schemeClr val="bg1"/>
                  </a:solidFill>
                  <a:effectLst>
                    <a:outerShdw blurRad="38100" dist="38100" dir="2700000" algn="tl">
                      <a:srgbClr val="000000"/>
                    </a:outerShdw>
                  </a:effectLst>
                  <a:latin typeface="Helvetica" pitchFamily="-109" charset="0"/>
                </a:rPr>
                <a:t>  U(1)</a:t>
              </a:r>
              <a:r>
                <a:rPr lang="en-GB" sz="3200" b="1" i="1" baseline="-25000" dirty="0" smtClean="0">
                  <a:solidFill>
                    <a:schemeClr val="bg1"/>
                  </a:solidFill>
                  <a:effectLst>
                    <a:outerShdw blurRad="38100" dist="38100" dir="2700000" algn="tl">
                      <a:srgbClr val="000000"/>
                    </a:outerShdw>
                  </a:effectLst>
                  <a:latin typeface="Helvetica" pitchFamily="-109" charset="0"/>
                </a:rPr>
                <a:t>Y </a:t>
              </a:r>
            </a:p>
          </p:txBody>
        </p:sp>
        <p:sp>
          <p:nvSpPr>
            <p:cNvPr id="13" name="Oval 12"/>
            <p:cNvSpPr/>
            <p:nvPr/>
          </p:nvSpPr>
          <p:spPr bwMode="auto">
            <a:xfrm>
              <a:off x="6756400" y="520700"/>
              <a:ext cx="292100" cy="304800"/>
            </a:xfrm>
            <a:prstGeom prst="ellipse">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grpSp>
      <p:pic>
        <p:nvPicPr>
          <p:cNvPr id="8" name="Picture 7"/>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914650" y="1295400"/>
            <a:ext cx="3431366" cy="806450"/>
          </a:xfrm>
          <a:prstGeom prst="rect">
            <a:avLst/>
          </a:prstGeom>
        </p:spPr>
      </p:pic>
      <p:pic>
        <p:nvPicPr>
          <p:cNvPr id="9" name="Picture 8"/>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2959099" y="2311400"/>
            <a:ext cx="2494935" cy="552450"/>
          </a:xfrm>
          <a:prstGeom prst="rect">
            <a:avLst/>
          </a:prstGeom>
        </p:spPr>
      </p:pic>
      <p:pic>
        <p:nvPicPr>
          <p:cNvPr id="12" name="Picture 11"/>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4165599" y="3251200"/>
            <a:ext cx="2152227" cy="520700"/>
          </a:xfrm>
          <a:prstGeom prst="rect">
            <a:avLst/>
          </a:prstGeom>
        </p:spPr>
      </p:pic>
      <p:pic>
        <p:nvPicPr>
          <p:cNvPr id="18" name="Picture 17"/>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3962399" y="5080000"/>
            <a:ext cx="2157848" cy="565150"/>
          </a:xfrm>
          <a:prstGeom prst="rect">
            <a:avLst/>
          </a:prstGeom>
          <a:noFill/>
          <a:ln>
            <a:noFill/>
          </a:ln>
        </p:spPr>
      </p:pic>
      <p:pic>
        <p:nvPicPr>
          <p:cNvPr id="16" name="Picture 15"/>
          <p:cNvPicPr>
            <a:picLocks noChangeAspect="1"/>
          </p:cNvPicPr>
          <p:nvPr/>
        </p:nvPicPr>
        <mc:AlternateContent>
          <mc:Choice xmlns:ma="http://schemas.microsoft.com/office/mac/drawingml/2008/main" Requires="ma">
            <p:blipFill>
              <a:blip r:embed="rId11"/>
              <a:stretch>
                <a:fillRect/>
              </a:stretch>
            </p:blipFill>
          </mc:Choice>
          <mc:Fallback>
            <p:blipFill>
              <a:blip r:embed="rId12"/>
              <a:stretch>
                <a:fillRect/>
              </a:stretch>
            </p:blipFill>
          </mc:Fallback>
        </mc:AlternateContent>
        <p:spPr>
          <a:xfrm>
            <a:off x="977900" y="3873500"/>
            <a:ext cx="4417646" cy="482600"/>
          </a:xfrm>
          <a:prstGeom prst="rect">
            <a:avLst/>
          </a:prstGeom>
        </p:spPr>
      </p:pic>
      <p:pic>
        <p:nvPicPr>
          <p:cNvPr id="14" name="Picture 13"/>
          <p:cNvPicPr>
            <a:picLocks noChangeAspect="1"/>
          </p:cNvPicPr>
          <p:nvPr/>
        </p:nvPicPr>
        <mc:AlternateContent>
          <mc:Choice xmlns:ma="http://schemas.microsoft.com/office/mac/drawingml/2008/main" Requires="ma">
            <p:blipFill>
              <a:blip r:embed="rId13"/>
              <a:stretch>
                <a:fillRect/>
              </a:stretch>
            </p:blipFill>
          </mc:Choice>
          <mc:Fallback>
            <p:blipFill>
              <a:blip r:embed="rId14"/>
              <a:stretch>
                <a:fillRect/>
              </a:stretch>
            </p:blipFill>
          </mc:Fallback>
        </mc:AlternateContent>
        <p:spPr>
          <a:xfrm>
            <a:off x="3105148" y="4457700"/>
            <a:ext cx="4744861" cy="476250"/>
          </a:xfrm>
          <a:prstGeom prst="rect">
            <a:avLst/>
          </a:prstGeom>
        </p:spPr>
      </p:pic>
      <p:pic>
        <p:nvPicPr>
          <p:cNvPr id="15" name="Picture 14"/>
          <p:cNvPicPr>
            <a:picLocks noChangeAspect="1"/>
          </p:cNvPicPr>
          <p:nvPr/>
        </p:nvPicPr>
        <mc:AlternateContent>
          <mc:Choice xmlns:ma="http://schemas.microsoft.com/office/mac/drawingml/2008/main" Requires="ma">
            <p:blipFill>
              <a:blip r:embed="rId15"/>
              <a:stretch>
                <a:fillRect/>
              </a:stretch>
            </p:blipFill>
          </mc:Choice>
          <mc:Fallback>
            <p:blipFill>
              <a:blip r:embed="rId16"/>
              <a:stretch>
                <a:fillRect/>
              </a:stretch>
            </p:blipFill>
          </mc:Fallback>
        </mc:AlternateContent>
        <p:spPr>
          <a:xfrm>
            <a:off x="3879850" y="5647602"/>
            <a:ext cx="1758950" cy="905598"/>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ln>
            <a:solidFill>
              <a:schemeClr val="bg1">
                <a:alpha val="0"/>
              </a:schemeClr>
            </a:solidFill>
          </a:ln>
        </p:spPr>
        <p:txBody>
          <a:bodyPr/>
          <a:lstStyle/>
          <a:p>
            <a:fld id="{3C488B3C-A177-424A-82BD-65A18B8394C2}" type="slidenum">
              <a:rPr lang="en-US" smtClean="0"/>
              <a:pPr/>
              <a:t>42</a:t>
            </a:fld>
            <a:endParaRPr lang="en-US"/>
          </a:p>
        </p:txBody>
      </p:sp>
      <p:grpSp>
        <p:nvGrpSpPr>
          <p:cNvPr id="3" name="Group 6"/>
          <p:cNvGrpSpPr/>
          <p:nvPr/>
        </p:nvGrpSpPr>
        <p:grpSpPr>
          <a:xfrm>
            <a:off x="684212" y="338138"/>
            <a:ext cx="8675688" cy="584776"/>
            <a:chOff x="684212" y="338138"/>
            <a:chExt cx="8675688" cy="584776"/>
          </a:xfrm>
        </p:grpSpPr>
        <p:sp>
          <p:nvSpPr>
            <p:cNvPr id="11" name="Rectangle 10"/>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err="1" smtClean="0">
                  <a:solidFill>
                    <a:schemeClr val="bg1"/>
                  </a:solidFill>
                  <a:effectLst>
                    <a:outerShdw blurRad="38100" dist="38100" dir="2700000" algn="tl">
                      <a:srgbClr val="000000"/>
                    </a:outerShdw>
                  </a:effectLst>
                  <a:latin typeface="Helvetica" pitchFamily="-109" charset="0"/>
                </a:rPr>
                <a:t>Leptonic</a:t>
              </a:r>
              <a:r>
                <a:rPr lang="en-GB" sz="3200" b="1" i="1" dirty="0" smtClean="0">
                  <a:solidFill>
                    <a:schemeClr val="bg1"/>
                  </a:solidFill>
                  <a:effectLst>
                    <a:outerShdw blurRad="38100" dist="38100" dir="2700000" algn="tl">
                      <a:srgbClr val="000000"/>
                    </a:outerShdw>
                  </a:effectLst>
                  <a:latin typeface="Helvetica" pitchFamily="-109" charset="0"/>
                </a:rPr>
                <a:t> Sector of SU(2)</a:t>
              </a:r>
              <a:r>
                <a:rPr lang="en-GB" sz="3200" b="1" i="1" baseline="-25000" dirty="0" smtClean="0">
                  <a:solidFill>
                    <a:schemeClr val="bg1"/>
                  </a:solidFill>
                  <a:effectLst>
                    <a:outerShdw blurRad="38100" dist="38100" dir="2700000" algn="tl">
                      <a:srgbClr val="000000"/>
                    </a:outerShdw>
                  </a:effectLst>
                  <a:latin typeface="Helvetica" pitchFamily="-109" charset="0"/>
                </a:rPr>
                <a:t>L</a:t>
              </a:r>
              <a:r>
                <a:rPr lang="en-GB" sz="3200" b="1" i="1" dirty="0" smtClean="0">
                  <a:solidFill>
                    <a:schemeClr val="bg1"/>
                  </a:solidFill>
                  <a:effectLst>
                    <a:outerShdw blurRad="38100" dist="38100" dir="2700000" algn="tl">
                      <a:srgbClr val="000000"/>
                    </a:outerShdw>
                  </a:effectLst>
                  <a:latin typeface="Helvetica" pitchFamily="-109" charset="0"/>
                </a:rPr>
                <a:t> </a:t>
              </a:r>
              <a:r>
                <a:rPr lang="en-GB" sz="3200" dirty="0" err="1" smtClean="0">
                  <a:solidFill>
                    <a:schemeClr val="bg1"/>
                  </a:solidFill>
                  <a:effectLst>
                    <a:outerShdw blurRad="38100" dist="38100" dir="2700000" algn="tl">
                      <a:srgbClr val="000000"/>
                    </a:outerShdw>
                  </a:effectLst>
                  <a:latin typeface="Helvetica" pitchFamily="-109" charset="0"/>
                </a:rPr>
                <a:t>x</a:t>
              </a:r>
              <a:r>
                <a:rPr lang="en-GB" sz="3200" b="1" i="1" dirty="0" smtClean="0">
                  <a:solidFill>
                    <a:schemeClr val="bg1"/>
                  </a:solidFill>
                  <a:effectLst>
                    <a:outerShdw blurRad="38100" dist="38100" dir="2700000" algn="tl">
                      <a:srgbClr val="000000"/>
                    </a:outerShdw>
                  </a:effectLst>
                  <a:latin typeface="Helvetica" pitchFamily="-109" charset="0"/>
                </a:rPr>
                <a:t>  U(1)</a:t>
              </a:r>
              <a:r>
                <a:rPr lang="en-GB" sz="3200" b="1" i="1" baseline="-25000" dirty="0" smtClean="0">
                  <a:solidFill>
                    <a:schemeClr val="bg1"/>
                  </a:solidFill>
                  <a:effectLst>
                    <a:outerShdw blurRad="38100" dist="38100" dir="2700000" algn="tl">
                      <a:srgbClr val="000000"/>
                    </a:outerShdw>
                  </a:effectLst>
                  <a:latin typeface="Helvetica" pitchFamily="-109" charset="0"/>
                </a:rPr>
                <a:t>Y </a:t>
              </a:r>
            </a:p>
          </p:txBody>
        </p:sp>
        <p:sp>
          <p:nvSpPr>
            <p:cNvPr id="13" name="Oval 12"/>
            <p:cNvSpPr/>
            <p:nvPr/>
          </p:nvSpPr>
          <p:spPr bwMode="auto">
            <a:xfrm>
              <a:off x="6756400" y="520700"/>
              <a:ext cx="292100" cy="304800"/>
            </a:xfrm>
            <a:prstGeom prst="ellipse">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grpSp>
      <p:sp>
        <p:nvSpPr>
          <p:cNvPr id="16" name="Rectangle 8"/>
          <p:cNvSpPr>
            <a:spLocks noChangeArrowheads="1"/>
          </p:cNvSpPr>
          <p:nvPr/>
        </p:nvSpPr>
        <p:spPr bwMode="auto">
          <a:xfrm>
            <a:off x="901700" y="1474788"/>
            <a:ext cx="8229600" cy="5940088"/>
          </a:xfrm>
          <a:prstGeom prst="rect">
            <a:avLst/>
          </a:prstGeom>
          <a:noFill/>
          <a:ln w="9525">
            <a:noFill/>
            <a:miter lim="800000"/>
            <a:headEnd/>
            <a:tailEnd/>
          </a:ln>
          <a:effectLst/>
        </p:spPr>
        <p:txBody>
          <a:bodyPr wrap="square">
            <a:prstTxWarp prst="textNoShape">
              <a:avLst/>
            </a:prstTxWarp>
            <a:spAutoFit/>
          </a:bodyPr>
          <a:lstStyle/>
          <a:p>
            <a:pPr algn="just">
              <a:buClr>
                <a:srgbClr val="990000"/>
              </a:buClr>
            </a:pPr>
            <a:r>
              <a:rPr lang="en-GB" sz="2000" dirty="0" smtClean="0">
                <a:latin typeface="Times" pitchFamily="-109" charset="0"/>
              </a:rPr>
              <a:t>We require the </a:t>
            </a:r>
            <a:r>
              <a:rPr lang="en-GB" sz="2000" dirty="0" err="1" smtClean="0">
                <a:latin typeface="Times" pitchFamily="-109" charset="0"/>
              </a:rPr>
              <a:t>Lagrangian</a:t>
            </a:r>
            <a:r>
              <a:rPr lang="en-GB" sz="2000" dirty="0" smtClean="0">
                <a:latin typeface="Times" pitchFamily="-109" charset="0"/>
              </a:rPr>
              <a:t> to be invariant under local gauge transformations [</a:t>
            </a:r>
            <a:r>
              <a:rPr lang="en-GB" sz="2000" i="1" dirty="0" err="1" smtClean="0">
                <a:latin typeface="Symbol"/>
              </a:rPr>
              <a:t>a</a:t>
            </a:r>
            <a:r>
              <a:rPr lang="en-GB" sz="2000" baseline="-25000" dirty="0" err="1" smtClean="0">
                <a:latin typeface="Times" pitchFamily="-109" charset="0"/>
              </a:rPr>
              <a:t>i</a:t>
            </a:r>
            <a:r>
              <a:rPr lang="en-GB" sz="2000" dirty="0" smtClean="0">
                <a:latin typeface="Times" pitchFamily="-109" charset="0"/>
              </a:rPr>
              <a:t> = </a:t>
            </a:r>
            <a:r>
              <a:rPr lang="en-GB" sz="2000" i="1" dirty="0" err="1" smtClean="0">
                <a:latin typeface="Symbol"/>
              </a:rPr>
              <a:t>a</a:t>
            </a:r>
            <a:r>
              <a:rPr lang="en-GB" sz="2000" i="1" baseline="-25000" dirty="0" err="1" smtClean="0">
                <a:latin typeface="Times" pitchFamily="-109" charset="0"/>
              </a:rPr>
              <a:t>i</a:t>
            </a:r>
            <a:r>
              <a:rPr lang="en-GB" sz="2000" i="1" dirty="0" smtClean="0">
                <a:latin typeface="Times" pitchFamily="-109" charset="0"/>
              </a:rPr>
              <a:t> (</a:t>
            </a:r>
            <a:r>
              <a:rPr lang="en-GB" sz="2000" i="1" dirty="0" err="1" smtClean="0">
                <a:latin typeface="Times" pitchFamily="-109" charset="0"/>
              </a:rPr>
              <a:t>x</a:t>
            </a:r>
            <a:r>
              <a:rPr lang="en-GB" sz="2000" dirty="0" smtClean="0">
                <a:latin typeface="Times" pitchFamily="-109" charset="0"/>
              </a:rPr>
              <a:t>), </a:t>
            </a:r>
            <a:r>
              <a:rPr lang="en-GB" sz="2000" i="1" dirty="0" err="1" smtClean="0">
                <a:latin typeface="Symbol"/>
              </a:rPr>
              <a:t>b</a:t>
            </a:r>
            <a:r>
              <a:rPr lang="en-GB" sz="2000" dirty="0" smtClean="0">
                <a:latin typeface="Times" pitchFamily="-109" charset="0"/>
              </a:rPr>
              <a:t> = </a:t>
            </a:r>
            <a:r>
              <a:rPr lang="en-GB" sz="2000" i="1" dirty="0" err="1" smtClean="0">
                <a:latin typeface="Symbol"/>
              </a:rPr>
              <a:t>b</a:t>
            </a:r>
            <a:r>
              <a:rPr lang="en-GB" sz="2000" i="1" dirty="0" smtClean="0">
                <a:latin typeface="Symbol"/>
              </a:rPr>
              <a:t> </a:t>
            </a:r>
            <a:r>
              <a:rPr lang="en-GB" sz="2000" i="1" dirty="0" smtClean="0">
                <a:latin typeface="Times" pitchFamily="-109" charset="0"/>
              </a:rPr>
              <a:t>(</a:t>
            </a:r>
            <a:r>
              <a:rPr lang="en-GB" sz="2000" i="1" dirty="0" err="1" smtClean="0">
                <a:latin typeface="Times" pitchFamily="-109" charset="0"/>
              </a:rPr>
              <a:t>x</a:t>
            </a:r>
            <a:r>
              <a:rPr lang="en-GB" sz="2000" i="1" dirty="0" smtClean="0">
                <a:latin typeface="Times" pitchFamily="-109" charset="0"/>
              </a:rPr>
              <a:t>)</a:t>
            </a:r>
            <a:r>
              <a:rPr lang="en-GB" sz="2000" dirty="0" smtClean="0">
                <a:latin typeface="Times" pitchFamily="-109" charset="0"/>
              </a:rPr>
              <a:t>] and introduce covariant derivatives as in QED. Since there are 4 gauge parameters, 4 different gauge bosons are needed:</a:t>
            </a: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r>
              <a:rPr lang="en-GB" sz="2000" dirty="0" smtClean="0">
                <a:latin typeface="Times" pitchFamily="-109" charset="0"/>
              </a:rPr>
              <a:t>Explicitly for L and R lepton states:</a:t>
            </a: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r>
              <a:rPr lang="en-GB" sz="2000" dirty="0" smtClean="0">
                <a:latin typeface="Times" pitchFamily="-109" charset="0"/>
              </a:rPr>
              <a:t>We have the correct number of gauge bosons, since we need the photon and 3 intermediate vector bosons W</a:t>
            </a:r>
            <a:r>
              <a:rPr lang="en-GB" sz="2000" baseline="30000" dirty="0" smtClean="0">
                <a:latin typeface="Times" pitchFamily="-109" charset="0"/>
              </a:rPr>
              <a:t>±</a:t>
            </a:r>
            <a:r>
              <a:rPr lang="en-GB" sz="2000" dirty="0" smtClean="0">
                <a:latin typeface="Times" pitchFamily="-109" charset="0"/>
              </a:rPr>
              <a:t>, Z.</a:t>
            </a: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p:txBody>
      </p:sp>
      <p:pic>
        <p:nvPicPr>
          <p:cNvPr id="18" name="Picture 17"/>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3238499" y="2730500"/>
            <a:ext cx="3475809" cy="590550"/>
          </a:xfrm>
          <a:prstGeom prst="rect">
            <a:avLst/>
          </a:prstGeom>
          <a:solidFill>
            <a:srgbClr val="FFFDCB"/>
          </a:solidFill>
        </p:spPr>
      </p:pic>
      <p:pic>
        <p:nvPicPr>
          <p:cNvPr id="20" name="Picture 19"/>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2806700" y="4089400"/>
            <a:ext cx="4760104" cy="92075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ln>
            <a:solidFill>
              <a:schemeClr val="bg1">
                <a:alpha val="0"/>
              </a:schemeClr>
            </a:solidFill>
          </a:ln>
        </p:spPr>
        <p:txBody>
          <a:bodyPr/>
          <a:lstStyle/>
          <a:p>
            <a:fld id="{3C488B3C-A177-424A-82BD-65A18B8394C2}" type="slidenum">
              <a:rPr lang="en-US" smtClean="0"/>
              <a:pPr/>
              <a:t>43</a:t>
            </a:fld>
            <a:endParaRPr lang="en-US"/>
          </a:p>
        </p:txBody>
      </p:sp>
      <p:grpSp>
        <p:nvGrpSpPr>
          <p:cNvPr id="16" name="Group 15"/>
          <p:cNvGrpSpPr/>
          <p:nvPr/>
        </p:nvGrpSpPr>
        <p:grpSpPr>
          <a:xfrm>
            <a:off x="684212" y="338138"/>
            <a:ext cx="8675688" cy="584776"/>
            <a:chOff x="684212" y="338138"/>
            <a:chExt cx="8675688" cy="584776"/>
          </a:xfrm>
        </p:grpSpPr>
        <p:sp>
          <p:nvSpPr>
            <p:cNvPr id="11" name="Rectangle 10"/>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err="1" smtClean="0">
                  <a:solidFill>
                    <a:schemeClr val="bg1"/>
                  </a:solidFill>
                  <a:effectLst>
                    <a:outerShdw blurRad="38100" dist="38100" dir="2700000" algn="tl">
                      <a:srgbClr val="000000"/>
                    </a:outerShdw>
                  </a:effectLst>
                  <a:latin typeface="Helvetica" pitchFamily="-109" charset="0"/>
                </a:rPr>
                <a:t>Lagrangian</a:t>
              </a:r>
              <a:r>
                <a:rPr lang="en-GB" sz="3200" b="1" i="1" dirty="0" smtClean="0">
                  <a:solidFill>
                    <a:schemeClr val="bg1"/>
                  </a:solidFill>
                  <a:effectLst>
                    <a:outerShdw blurRad="38100" dist="38100" dir="2700000" algn="tl">
                      <a:srgbClr val="000000"/>
                    </a:outerShdw>
                  </a:effectLst>
                  <a:latin typeface="Helvetica" pitchFamily="-109" charset="0"/>
                </a:rPr>
                <a:t> of SU(2)</a:t>
              </a:r>
              <a:r>
                <a:rPr lang="en-GB" sz="3200" b="1" i="1" baseline="-25000" dirty="0" smtClean="0">
                  <a:solidFill>
                    <a:schemeClr val="bg1"/>
                  </a:solidFill>
                  <a:effectLst>
                    <a:outerShdw blurRad="38100" dist="38100" dir="2700000" algn="tl">
                      <a:srgbClr val="000000"/>
                    </a:outerShdw>
                  </a:effectLst>
                  <a:latin typeface="Helvetica" pitchFamily="-109" charset="0"/>
                </a:rPr>
                <a:t>L</a:t>
              </a:r>
              <a:r>
                <a:rPr lang="en-GB" sz="3200" b="1" i="1" dirty="0" smtClean="0">
                  <a:solidFill>
                    <a:schemeClr val="bg1"/>
                  </a:solidFill>
                  <a:effectLst>
                    <a:outerShdw blurRad="38100" dist="38100" dir="2700000" algn="tl">
                      <a:srgbClr val="000000"/>
                    </a:outerShdw>
                  </a:effectLst>
                  <a:latin typeface="Helvetica" pitchFamily="-109" charset="0"/>
                </a:rPr>
                <a:t> </a:t>
              </a:r>
              <a:r>
                <a:rPr lang="en-GB" sz="3200" dirty="0" err="1" smtClean="0">
                  <a:solidFill>
                    <a:schemeClr val="bg1"/>
                  </a:solidFill>
                  <a:effectLst>
                    <a:outerShdw blurRad="38100" dist="38100" dir="2700000" algn="tl">
                      <a:srgbClr val="000000"/>
                    </a:outerShdw>
                  </a:effectLst>
                  <a:latin typeface="Helvetica" pitchFamily="-109" charset="0"/>
                </a:rPr>
                <a:t>x</a:t>
              </a:r>
              <a:r>
                <a:rPr lang="en-GB" sz="3200" b="1" i="1" dirty="0" smtClean="0">
                  <a:solidFill>
                    <a:schemeClr val="bg1"/>
                  </a:solidFill>
                  <a:effectLst>
                    <a:outerShdw blurRad="38100" dist="38100" dir="2700000" algn="tl">
                      <a:srgbClr val="000000"/>
                    </a:outerShdw>
                  </a:effectLst>
                  <a:latin typeface="Helvetica" pitchFamily="-109" charset="0"/>
                </a:rPr>
                <a:t>  U(1)</a:t>
              </a:r>
              <a:r>
                <a:rPr lang="en-GB" sz="3200" b="1" i="1" baseline="-25000" dirty="0" smtClean="0">
                  <a:solidFill>
                    <a:schemeClr val="bg1"/>
                  </a:solidFill>
                  <a:effectLst>
                    <a:outerShdw blurRad="38100" dist="38100" dir="2700000" algn="tl">
                      <a:srgbClr val="000000"/>
                    </a:outerShdw>
                  </a:effectLst>
                  <a:latin typeface="Helvetica" pitchFamily="-109" charset="0"/>
                </a:rPr>
                <a:t>Y </a:t>
              </a:r>
            </a:p>
          </p:txBody>
        </p:sp>
        <p:sp>
          <p:nvSpPr>
            <p:cNvPr id="13" name="Oval 12"/>
            <p:cNvSpPr/>
            <p:nvPr/>
          </p:nvSpPr>
          <p:spPr bwMode="auto">
            <a:xfrm>
              <a:off x="6311900" y="520700"/>
              <a:ext cx="292100" cy="304800"/>
            </a:xfrm>
            <a:prstGeom prst="ellipse">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grpSp>
      <p:sp>
        <p:nvSpPr>
          <p:cNvPr id="18" name="Rectangle 8"/>
          <p:cNvSpPr>
            <a:spLocks noChangeArrowheads="1"/>
          </p:cNvSpPr>
          <p:nvPr/>
        </p:nvSpPr>
        <p:spPr bwMode="auto">
          <a:xfrm>
            <a:off x="863600" y="1271588"/>
            <a:ext cx="8229600" cy="5324535"/>
          </a:xfrm>
          <a:prstGeom prst="rect">
            <a:avLst/>
          </a:prstGeom>
          <a:noFill/>
          <a:ln w="9525">
            <a:noFill/>
            <a:miter lim="800000"/>
            <a:headEnd/>
            <a:tailEnd/>
          </a:ln>
          <a:effectLst/>
        </p:spPr>
        <p:txBody>
          <a:bodyPr wrap="square">
            <a:prstTxWarp prst="textNoShape">
              <a:avLst/>
            </a:prstTxWarp>
            <a:spAutoFit/>
          </a:bodyPr>
          <a:lstStyle/>
          <a:p>
            <a:pPr algn="just">
              <a:buClr>
                <a:srgbClr val="990000"/>
              </a:buClr>
            </a:pPr>
            <a:r>
              <a:rPr lang="en-GB" sz="2000" dirty="0" smtClean="0">
                <a:latin typeface="Times" pitchFamily="-109" charset="0"/>
              </a:rPr>
              <a:t>The complete electroweak </a:t>
            </a:r>
            <a:r>
              <a:rPr lang="en-GB" sz="2000" dirty="0" err="1" smtClean="0">
                <a:latin typeface="Times" pitchFamily="-109" charset="0"/>
              </a:rPr>
              <a:t>Lagrangian</a:t>
            </a:r>
            <a:r>
              <a:rPr lang="en-GB" sz="2000" dirty="0" smtClean="0">
                <a:latin typeface="Times" pitchFamily="-109" charset="0"/>
              </a:rPr>
              <a:t> is actually quite complicated, impossible to derive in the timeframe of this lecture.</a:t>
            </a: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r>
              <a:rPr lang="en-GB" sz="2000" dirty="0" smtClean="0">
                <a:latin typeface="Times" pitchFamily="-109" charset="0"/>
              </a:rPr>
              <a:t>Kinetic term for the gauge fields, which also includes self-interactions of the gauge bosons:</a:t>
            </a:r>
          </a:p>
          <a:p>
            <a:pPr algn="just">
              <a:buClr>
                <a:srgbClr val="990000"/>
              </a:buClr>
            </a:pPr>
            <a:endParaRPr lang="en-GB" sz="2000" dirty="0" smtClean="0">
              <a:latin typeface="Times" pitchFamily="-109" charset="0"/>
            </a:endParaRPr>
          </a:p>
          <a:p>
            <a:pPr algn="just">
              <a:buClr>
                <a:srgbClr val="990000"/>
              </a:buClr>
            </a:pPr>
            <a:r>
              <a:rPr lang="en-GB" sz="2000" dirty="0" smtClean="0">
                <a:latin typeface="Times" pitchFamily="-109" charset="0"/>
              </a:rPr>
              <a:t>Field strengths:</a:t>
            </a:r>
          </a:p>
          <a:p>
            <a:pPr algn="just">
              <a:buClr>
                <a:srgbClr val="990000"/>
              </a:buClr>
            </a:pPr>
            <a:endParaRPr lang="en-GB" sz="2000" dirty="0" smtClean="0">
              <a:latin typeface="Times" pitchFamily="-109" charset="0"/>
            </a:endParaRPr>
          </a:p>
          <a:p>
            <a:pPr algn="just">
              <a:buClr>
                <a:srgbClr val="990000"/>
              </a:buClr>
            </a:pPr>
            <a:r>
              <a:rPr lang="en-GB" sz="2000" dirty="0" smtClean="0">
                <a:latin typeface="Times" pitchFamily="-109" charset="0"/>
              </a:rPr>
              <a:t>Note: No mass term allowed, since it would violate gauge symmetry by mixing left- and right-handed fields.</a:t>
            </a:r>
          </a:p>
          <a:p>
            <a:pPr algn="just">
              <a:buClr>
                <a:srgbClr val="990000"/>
              </a:buClr>
            </a:pPr>
            <a:r>
              <a:rPr lang="en-GB" sz="2000" dirty="0" smtClean="0">
                <a:latin typeface="Times" pitchFamily="-109" charset="0"/>
              </a:rPr>
              <a:t>Example for </a:t>
            </a:r>
            <a:r>
              <a:rPr lang="en-GB" sz="2000" dirty="0" err="1" smtClean="0">
                <a:latin typeface="Times" pitchFamily="-109" charset="0"/>
              </a:rPr>
              <a:t>fermionic</a:t>
            </a:r>
            <a:r>
              <a:rPr lang="en-GB" sz="2000" dirty="0" smtClean="0">
                <a:latin typeface="Times" pitchFamily="-109" charset="0"/>
              </a:rPr>
              <a:t> mass term: </a:t>
            </a:r>
          </a:p>
          <a:p>
            <a:pPr algn="just">
              <a:buClr>
                <a:srgbClr val="990000"/>
              </a:buClr>
            </a:pPr>
            <a:endParaRPr lang="en-GB" sz="2000" dirty="0" smtClean="0">
              <a:latin typeface="Times" pitchFamily="-109" charset="0"/>
            </a:endParaRPr>
          </a:p>
          <a:p>
            <a:pPr algn="just">
              <a:buClr>
                <a:srgbClr val="990000"/>
              </a:buClr>
            </a:pPr>
            <a:r>
              <a:rPr lang="en-GB" sz="2000" dirty="0" smtClean="0">
                <a:latin typeface="Times" pitchFamily="-109" charset="0"/>
              </a:rPr>
              <a:t>Absence of mass is fine for the photon, but we need heavy vector bosons in order to get short-range weak interactions!</a:t>
            </a:r>
            <a:endParaRPr lang="en-GB" sz="2000" dirty="0">
              <a:latin typeface="Times" pitchFamily="-109" charset="0"/>
            </a:endParaRPr>
          </a:p>
        </p:txBody>
      </p:sp>
      <p:pic>
        <p:nvPicPr>
          <p:cNvPr id="20" name="Picture 19"/>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3340099" y="3556000"/>
            <a:ext cx="4078950" cy="660401"/>
          </a:xfrm>
          <a:prstGeom prst="rect">
            <a:avLst/>
          </a:prstGeom>
        </p:spPr>
      </p:pic>
      <p:pic>
        <p:nvPicPr>
          <p:cNvPr id="21" name="Picture 20"/>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3365499" y="4000500"/>
            <a:ext cx="2645834" cy="476250"/>
          </a:xfrm>
          <a:prstGeom prst="rect">
            <a:avLst/>
          </a:prstGeom>
        </p:spPr>
      </p:pic>
      <p:sp>
        <p:nvSpPr>
          <p:cNvPr id="14" name="Rectangle 13"/>
          <p:cNvSpPr/>
          <p:nvPr/>
        </p:nvSpPr>
        <p:spPr>
          <a:xfrm>
            <a:off x="2940928" y="2550469"/>
            <a:ext cx="4958472" cy="584776"/>
          </a:xfrm>
          <a:prstGeom prst="rect">
            <a:avLst/>
          </a:prstGeom>
        </p:spPr>
        <p:txBody>
          <a:bodyPr wrap="square">
            <a:spAutoFit/>
          </a:bodyPr>
          <a:lstStyle/>
          <a:p>
            <a:pPr algn="ctr"/>
            <a:r>
              <a:rPr lang="en-GB" sz="1600" dirty="0" smtClean="0">
                <a:latin typeface="Lucida Calligraphy"/>
              </a:rPr>
              <a:t>L</a:t>
            </a:r>
            <a:r>
              <a:rPr lang="en-GB" sz="1600" baseline="-25000" dirty="0" smtClean="0">
                <a:latin typeface="Times" charset="0"/>
              </a:rPr>
              <a:t>G  </a:t>
            </a:r>
            <a:r>
              <a:rPr lang="en-GB" sz="1600" dirty="0" smtClean="0">
                <a:latin typeface="Times" charset="0"/>
              </a:rPr>
              <a:t>pure gauge-field,</a:t>
            </a:r>
            <a:r>
              <a:rPr lang="en-GB" sz="1600" dirty="0" smtClean="0">
                <a:latin typeface="Lucida Calligraphy"/>
              </a:rPr>
              <a:t> L</a:t>
            </a:r>
            <a:r>
              <a:rPr lang="en-GB" sz="1600" baseline="-25000" dirty="0" smtClean="0">
                <a:latin typeface="Times" charset="0"/>
              </a:rPr>
              <a:t>F  </a:t>
            </a:r>
            <a:r>
              <a:rPr lang="en-GB" sz="1600" dirty="0" err="1" smtClean="0">
                <a:latin typeface="Times" charset="0"/>
              </a:rPr>
              <a:t>fermion</a:t>
            </a:r>
            <a:r>
              <a:rPr lang="en-GB" sz="1600" dirty="0" smtClean="0">
                <a:latin typeface="Times" charset="0"/>
              </a:rPr>
              <a:t>-gauge field, </a:t>
            </a:r>
            <a:r>
              <a:rPr lang="en-GB" sz="1600" dirty="0" smtClean="0">
                <a:latin typeface="Lucida Calligraphy"/>
              </a:rPr>
              <a:t>L</a:t>
            </a:r>
            <a:r>
              <a:rPr lang="en-GB" sz="1600" baseline="-25000" dirty="0" smtClean="0">
                <a:latin typeface="Times" charset="0"/>
              </a:rPr>
              <a:t>S  </a:t>
            </a:r>
            <a:r>
              <a:rPr lang="en-GB" sz="1600" dirty="0" smtClean="0">
                <a:latin typeface="Times" charset="0"/>
              </a:rPr>
              <a:t>scalar, </a:t>
            </a:r>
          </a:p>
          <a:p>
            <a:pPr algn="ctr"/>
            <a:r>
              <a:rPr lang="en-GB" sz="1600" dirty="0" smtClean="0">
                <a:latin typeface="Lucida Calligraphy"/>
              </a:rPr>
              <a:t>L</a:t>
            </a:r>
            <a:r>
              <a:rPr lang="en-GB" sz="1600" baseline="-25000" dirty="0" smtClean="0">
                <a:latin typeface="Times" charset="0"/>
              </a:rPr>
              <a:t>Y  </a:t>
            </a:r>
            <a:r>
              <a:rPr lang="en-GB" sz="1600" dirty="0" err="1" smtClean="0">
                <a:latin typeface="Times" charset="0"/>
              </a:rPr>
              <a:t>fermion</a:t>
            </a:r>
            <a:r>
              <a:rPr lang="en-GB" sz="1600" dirty="0" smtClean="0">
                <a:latin typeface="Times" charset="0"/>
              </a:rPr>
              <a:t>-scalar (Yukawa), </a:t>
            </a:r>
            <a:r>
              <a:rPr lang="en-GB" sz="1600" dirty="0" err="1" smtClean="0">
                <a:latin typeface="Lucida Calligraphy"/>
              </a:rPr>
              <a:t>L</a:t>
            </a:r>
            <a:r>
              <a:rPr lang="en-GB" sz="1600" baseline="-25000" dirty="0" err="1" smtClean="0">
                <a:latin typeface="Times" charset="0"/>
              </a:rPr>
              <a:t>fix</a:t>
            </a:r>
            <a:r>
              <a:rPr lang="en-GB" sz="1600" baseline="-25000" dirty="0" smtClean="0">
                <a:latin typeface="Times" charset="0"/>
              </a:rPr>
              <a:t> </a:t>
            </a:r>
            <a:r>
              <a:rPr lang="en-GB" sz="1600" dirty="0" smtClean="0">
                <a:latin typeface="Times" charset="0"/>
              </a:rPr>
              <a:t>gauge fixing, </a:t>
            </a:r>
            <a:r>
              <a:rPr lang="en-GB" sz="1600" dirty="0" err="1" smtClean="0">
                <a:latin typeface="Lucida Calligraphy"/>
              </a:rPr>
              <a:t>L</a:t>
            </a:r>
            <a:r>
              <a:rPr lang="en-GB" sz="1600" baseline="-25000" dirty="0" err="1" smtClean="0">
                <a:latin typeface="Times" charset="0"/>
              </a:rPr>
              <a:t>gh</a:t>
            </a:r>
            <a:r>
              <a:rPr lang="en-GB" sz="1600" dirty="0" smtClean="0">
                <a:latin typeface="Times" charset="0"/>
              </a:rPr>
              <a:t> ghosts</a:t>
            </a:r>
            <a:endParaRPr lang="en-US" sz="1600" dirty="0"/>
          </a:p>
        </p:txBody>
      </p:sp>
      <p:pic>
        <p:nvPicPr>
          <p:cNvPr id="15" name="Picture 14"/>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2120899" y="1968500"/>
            <a:ext cx="6311153" cy="609600"/>
          </a:xfrm>
          <a:prstGeom prst="rect">
            <a:avLst/>
          </a:prstGeom>
          <a:solidFill>
            <a:schemeClr val="accent1">
              <a:lumMod val="20000"/>
              <a:lumOff val="80000"/>
            </a:schemeClr>
          </a:solidFill>
        </p:spPr>
      </p:pic>
      <p:pic>
        <p:nvPicPr>
          <p:cNvPr id="12" name="Picture 11"/>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4565649" y="5232400"/>
            <a:ext cx="4241227" cy="3937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DCB"/>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ln>
            <a:solidFill>
              <a:schemeClr val="bg1">
                <a:alpha val="0"/>
              </a:schemeClr>
            </a:solidFill>
          </a:ln>
        </p:spPr>
        <p:txBody>
          <a:bodyPr/>
          <a:lstStyle/>
          <a:p>
            <a:fld id="{3C488B3C-A177-424A-82BD-65A18B8394C2}" type="slidenum">
              <a:rPr lang="en-US" smtClean="0"/>
              <a:pPr/>
              <a:t>44</a:t>
            </a:fld>
            <a:endParaRPr lang="en-US"/>
          </a:p>
        </p:txBody>
      </p:sp>
      <p:sp>
        <p:nvSpPr>
          <p:cNvPr id="11" name="Rectangle 10"/>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Spontaneous Symmetry Breaking</a:t>
            </a:r>
            <a:endParaRPr lang="en-GB" sz="3200" b="1" i="1" baseline="-25000" dirty="0" smtClean="0">
              <a:solidFill>
                <a:schemeClr val="bg1"/>
              </a:solidFill>
              <a:effectLst>
                <a:outerShdw blurRad="38100" dist="38100" dir="2700000" algn="tl">
                  <a:srgbClr val="000000"/>
                </a:outerShdw>
              </a:effectLst>
              <a:latin typeface="Helvetica" pitchFamily="-109" charset="0"/>
            </a:endParaRPr>
          </a:p>
        </p:txBody>
      </p:sp>
      <p:sp>
        <p:nvSpPr>
          <p:cNvPr id="18" name="Rectangle 8"/>
          <p:cNvSpPr>
            <a:spLocks noChangeArrowheads="1"/>
          </p:cNvSpPr>
          <p:nvPr/>
        </p:nvSpPr>
        <p:spPr bwMode="auto">
          <a:xfrm>
            <a:off x="863600" y="1271588"/>
            <a:ext cx="8229600" cy="1938992"/>
          </a:xfrm>
          <a:prstGeom prst="rect">
            <a:avLst/>
          </a:prstGeom>
          <a:noFill/>
          <a:ln w="9525">
            <a:noFill/>
            <a:miter lim="800000"/>
            <a:headEnd/>
            <a:tailEnd/>
          </a:ln>
          <a:effectLst/>
        </p:spPr>
        <p:txBody>
          <a:bodyPr wrap="square">
            <a:prstTxWarp prst="textNoShape">
              <a:avLst/>
            </a:prstTxWarp>
            <a:spAutoFit/>
          </a:bodyPr>
          <a:lstStyle/>
          <a:p>
            <a:pPr algn="just">
              <a:buClr>
                <a:srgbClr val="990000"/>
              </a:buClr>
            </a:pPr>
            <a:r>
              <a:rPr lang="en-GB" sz="2000" dirty="0" smtClean="0">
                <a:latin typeface="Times" pitchFamily="-109" charset="0"/>
              </a:rPr>
              <a:t>In order to generate masses, we need to break the gauge symmetry. How is this possible with a symmetric </a:t>
            </a:r>
            <a:r>
              <a:rPr lang="en-GB" sz="2000" dirty="0" err="1" smtClean="0">
                <a:latin typeface="Times" pitchFamily="-109" charset="0"/>
              </a:rPr>
              <a:t>Lagrangian</a:t>
            </a:r>
            <a:r>
              <a:rPr lang="en-GB" sz="2000" dirty="0" smtClean="0">
                <a:latin typeface="Times" pitchFamily="-109" charset="0"/>
              </a:rPr>
              <a:t> (which is also needed to preserve </a:t>
            </a:r>
            <a:r>
              <a:rPr lang="en-GB" sz="2000" dirty="0" err="1" smtClean="0">
                <a:latin typeface="Times" pitchFamily="-109" charset="0"/>
              </a:rPr>
              <a:t>renormalizability</a:t>
            </a:r>
            <a:r>
              <a:rPr lang="en-GB" sz="2000" dirty="0" smtClean="0">
                <a:latin typeface="Times" pitchFamily="-109" charset="0"/>
              </a:rPr>
              <a:t> of a theory)? </a:t>
            </a:r>
          </a:p>
          <a:p>
            <a:pPr algn="just">
              <a:buClr>
                <a:srgbClr val="990000"/>
              </a:buClr>
            </a:pPr>
            <a:r>
              <a:rPr lang="en-GB" sz="2000" dirty="0" smtClean="0">
                <a:latin typeface="Times" pitchFamily="-109" charset="0"/>
              </a:rPr>
              <a:t>-&gt; By choosing a </a:t>
            </a:r>
            <a:r>
              <a:rPr lang="en-GB" sz="2000" dirty="0" err="1" smtClean="0">
                <a:latin typeface="Times" pitchFamily="-109" charset="0"/>
              </a:rPr>
              <a:t>Lagrangian</a:t>
            </a:r>
            <a:r>
              <a:rPr lang="en-GB" sz="2000" dirty="0" smtClean="0">
                <a:latin typeface="Times" pitchFamily="-109" charset="0"/>
              </a:rPr>
              <a:t> that is </a:t>
            </a:r>
            <a:r>
              <a:rPr lang="en-GB" sz="2000" dirty="0" smtClean="0">
                <a:solidFill>
                  <a:srgbClr val="FF6600"/>
                </a:solidFill>
                <a:latin typeface="Times" pitchFamily="-109" charset="0"/>
              </a:rPr>
              <a:t>invariant</a:t>
            </a:r>
            <a:r>
              <a:rPr lang="en-GB" sz="2000" dirty="0" smtClean="0">
                <a:latin typeface="Times" pitchFamily="-109" charset="0"/>
              </a:rPr>
              <a:t> under a group of transformations, and that has a </a:t>
            </a:r>
            <a:r>
              <a:rPr lang="en-GB" sz="2000" dirty="0" smtClean="0">
                <a:solidFill>
                  <a:srgbClr val="FF6600"/>
                </a:solidFill>
                <a:latin typeface="Times" pitchFamily="-109" charset="0"/>
              </a:rPr>
              <a:t>degenerate set of states with minimal energy.</a:t>
            </a:r>
          </a:p>
          <a:p>
            <a:pPr algn="just">
              <a:buClr>
                <a:srgbClr val="990000"/>
              </a:buClr>
            </a:pPr>
            <a:r>
              <a:rPr lang="en-GB" sz="2000" dirty="0" smtClean="0">
                <a:latin typeface="Times" pitchFamily="-109" charset="0"/>
              </a:rPr>
              <a:t>			</a:t>
            </a:r>
            <a:endParaRPr lang="en-GB" sz="2000" dirty="0">
              <a:latin typeface="Times" pitchFamily="-109" charset="0"/>
            </a:endParaRPr>
          </a:p>
        </p:txBody>
      </p:sp>
      <p:pic>
        <p:nvPicPr>
          <p:cNvPr id="12" name="Picture 4"/>
          <p:cNvPicPr>
            <a:picLocks noChangeAspect="1" noChangeArrowheads="1"/>
          </p:cNvPicPr>
          <p:nvPr/>
        </p:nvPicPr>
        <p:blipFill>
          <a:blip r:embed="rId3"/>
          <a:srcRect/>
          <a:stretch>
            <a:fillRect/>
          </a:stretch>
        </p:blipFill>
        <p:spPr bwMode="auto">
          <a:xfrm>
            <a:off x="4848225" y="2946400"/>
            <a:ext cx="4465638" cy="3275013"/>
          </a:xfrm>
          <a:prstGeom prst="rect">
            <a:avLst/>
          </a:prstGeom>
          <a:noFill/>
          <a:ln w="9525">
            <a:noFill/>
            <a:miter lim="800000"/>
            <a:headEnd/>
            <a:tailEnd/>
          </a:ln>
        </p:spPr>
      </p:pic>
      <p:sp>
        <p:nvSpPr>
          <p:cNvPr id="14" name="Rectangle 8"/>
          <p:cNvSpPr>
            <a:spLocks noChangeArrowheads="1"/>
          </p:cNvSpPr>
          <p:nvPr/>
        </p:nvSpPr>
        <p:spPr bwMode="auto">
          <a:xfrm>
            <a:off x="939800" y="3798888"/>
            <a:ext cx="3683000" cy="1015663"/>
          </a:xfrm>
          <a:prstGeom prst="rect">
            <a:avLst/>
          </a:prstGeom>
          <a:noFill/>
          <a:ln w="9525">
            <a:noFill/>
            <a:miter lim="800000"/>
            <a:headEnd/>
            <a:tailEnd/>
          </a:ln>
          <a:effectLst/>
        </p:spPr>
        <p:txBody>
          <a:bodyPr wrap="square">
            <a:prstTxWarp prst="textNoShape">
              <a:avLst/>
            </a:prstTxWarp>
            <a:spAutoFit/>
          </a:bodyPr>
          <a:lstStyle/>
          <a:p>
            <a:pPr algn="just">
              <a:buClr>
                <a:srgbClr val="990000"/>
              </a:buClr>
            </a:pPr>
            <a:r>
              <a:rPr lang="en-GB" sz="2000" dirty="0" smtClean="0">
                <a:latin typeface="Times" pitchFamily="-109" charset="0"/>
              </a:rPr>
              <a:t>The particle has to choose a state with minimal energy -&gt; symmetry is broken (actually hidden).</a:t>
            </a:r>
          </a:p>
        </p:txBody>
      </p:sp>
      <p:pic>
        <p:nvPicPr>
          <p:cNvPr id="7" name="Picture 6" descr="nobel_medal.jpg"/>
          <p:cNvPicPr>
            <a:picLocks noChangeAspect="1"/>
          </p:cNvPicPr>
          <p:nvPr/>
        </p:nvPicPr>
        <p:blipFill>
          <a:blip r:embed="rId4"/>
          <a:stretch>
            <a:fillRect/>
          </a:stretch>
        </p:blipFill>
        <p:spPr>
          <a:xfrm>
            <a:off x="990600" y="5232400"/>
            <a:ext cx="685800" cy="685800"/>
          </a:xfrm>
          <a:prstGeom prst="rect">
            <a:avLst/>
          </a:prstGeom>
        </p:spPr>
      </p:pic>
      <p:sp>
        <p:nvSpPr>
          <p:cNvPr id="8" name="Rectangle 8"/>
          <p:cNvSpPr>
            <a:spLocks noChangeArrowheads="1"/>
          </p:cNvSpPr>
          <p:nvPr/>
        </p:nvSpPr>
        <p:spPr bwMode="auto">
          <a:xfrm>
            <a:off x="1854200" y="5386388"/>
            <a:ext cx="1866900" cy="400110"/>
          </a:xfrm>
          <a:prstGeom prst="rect">
            <a:avLst/>
          </a:prstGeom>
          <a:noFill/>
          <a:ln w="9525">
            <a:noFill/>
            <a:miter lim="800000"/>
            <a:headEnd/>
            <a:tailEnd/>
          </a:ln>
          <a:effectLst/>
        </p:spPr>
        <p:txBody>
          <a:bodyPr wrap="square">
            <a:prstTxWarp prst="textNoShape">
              <a:avLst/>
            </a:prstTxWarp>
            <a:spAutoFit/>
          </a:bodyPr>
          <a:lstStyle/>
          <a:p>
            <a:pPr algn="just">
              <a:buClr>
                <a:srgbClr val="990000"/>
              </a:buClr>
            </a:pPr>
            <a:r>
              <a:rPr lang="en-GB" sz="2000" dirty="0" smtClean="0">
                <a:latin typeface="Times" pitchFamily="-109" charset="0"/>
              </a:rPr>
              <a:t>Y. </a:t>
            </a:r>
            <a:r>
              <a:rPr lang="en-GB" sz="2000" dirty="0" err="1" smtClean="0">
                <a:latin typeface="Times" pitchFamily="-109" charset="0"/>
              </a:rPr>
              <a:t>Nambu</a:t>
            </a:r>
            <a:r>
              <a:rPr lang="en-GB" sz="2000" dirty="0" smtClean="0">
                <a:latin typeface="Times" pitchFamily="-109" charset="0"/>
              </a:rPr>
              <a:t> 2008</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ln>
            <a:solidFill>
              <a:schemeClr val="bg1">
                <a:alpha val="0"/>
              </a:schemeClr>
            </a:solidFill>
          </a:ln>
        </p:spPr>
        <p:txBody>
          <a:bodyPr/>
          <a:lstStyle/>
          <a:p>
            <a:fld id="{3C488B3C-A177-424A-82BD-65A18B8394C2}" type="slidenum">
              <a:rPr lang="en-US" smtClean="0"/>
              <a:pPr/>
              <a:t>45</a:t>
            </a:fld>
            <a:endParaRPr lang="en-US"/>
          </a:p>
        </p:txBody>
      </p:sp>
      <p:sp>
        <p:nvSpPr>
          <p:cNvPr id="11" name="Rectangle 10"/>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Goldstone Theorem</a:t>
            </a:r>
            <a:endParaRPr lang="en-GB" sz="3200" b="1" i="1" baseline="-25000" dirty="0" smtClean="0">
              <a:solidFill>
                <a:schemeClr val="bg1"/>
              </a:solidFill>
              <a:effectLst>
                <a:outerShdw blurRad="38100" dist="38100" dir="2700000" algn="tl">
                  <a:srgbClr val="000000"/>
                </a:outerShdw>
              </a:effectLst>
              <a:latin typeface="Helvetica" pitchFamily="-109" charset="0"/>
            </a:endParaRPr>
          </a:p>
        </p:txBody>
      </p:sp>
      <p:sp>
        <p:nvSpPr>
          <p:cNvPr id="18" name="Rectangle 8"/>
          <p:cNvSpPr>
            <a:spLocks noChangeArrowheads="1"/>
          </p:cNvSpPr>
          <p:nvPr/>
        </p:nvSpPr>
        <p:spPr bwMode="auto">
          <a:xfrm>
            <a:off x="863600" y="1271588"/>
            <a:ext cx="8229600" cy="4401205"/>
          </a:xfrm>
          <a:prstGeom prst="rect">
            <a:avLst/>
          </a:prstGeom>
          <a:noFill/>
          <a:ln w="9525">
            <a:noFill/>
            <a:miter lim="800000"/>
            <a:headEnd/>
            <a:tailEnd/>
          </a:ln>
          <a:effectLst/>
        </p:spPr>
        <p:txBody>
          <a:bodyPr wrap="square">
            <a:prstTxWarp prst="textNoShape">
              <a:avLst/>
            </a:prstTxWarp>
            <a:spAutoFit/>
          </a:bodyPr>
          <a:lstStyle/>
          <a:p>
            <a:pPr algn="just">
              <a:buClr>
                <a:srgbClr val="990000"/>
              </a:buClr>
            </a:pPr>
            <a:r>
              <a:rPr lang="en-GB" sz="2000" dirty="0" smtClean="0">
                <a:latin typeface="Times" pitchFamily="-109" charset="0"/>
              </a:rPr>
              <a:t>Consider a complex scalar field </a:t>
            </a:r>
            <a:r>
              <a:rPr lang="en-GB" sz="2000" dirty="0" err="1" smtClean="0">
                <a:latin typeface="Symbol"/>
              </a:rPr>
              <a:t>f</a:t>
            </a:r>
            <a:r>
              <a:rPr lang="en-GB" sz="2000" i="1" dirty="0" err="1" smtClean="0">
                <a:latin typeface="Times" pitchFamily="-109" charset="0"/>
              </a:rPr>
              <a:t>(x</a:t>
            </a:r>
            <a:r>
              <a:rPr lang="en-GB" sz="2000" i="1" dirty="0" smtClean="0">
                <a:latin typeface="Times" pitchFamily="-109" charset="0"/>
              </a:rPr>
              <a:t>)</a:t>
            </a:r>
            <a:r>
              <a:rPr lang="en-GB" sz="2000" dirty="0" smtClean="0">
                <a:latin typeface="Times" pitchFamily="-109" charset="0"/>
              </a:rPr>
              <a:t>, with a </a:t>
            </a:r>
            <a:r>
              <a:rPr lang="en-GB" sz="2000" dirty="0" err="1" smtClean="0">
                <a:latin typeface="Times" pitchFamily="-109" charset="0"/>
              </a:rPr>
              <a:t>Lagrangian</a:t>
            </a:r>
            <a:r>
              <a:rPr lang="en-GB" sz="2000" dirty="0" smtClean="0">
                <a:latin typeface="Times" pitchFamily="-109" charset="0"/>
              </a:rPr>
              <a:t> invariant under global phase transformations of </a:t>
            </a:r>
            <a:r>
              <a:rPr lang="en-GB" sz="2000" dirty="0" err="1" smtClean="0">
                <a:latin typeface="Symbol"/>
              </a:rPr>
              <a:t>f</a:t>
            </a:r>
            <a:r>
              <a:rPr lang="en-GB" sz="2000" i="1" dirty="0" err="1" smtClean="0">
                <a:latin typeface="Times" pitchFamily="-109" charset="0"/>
              </a:rPr>
              <a:t>(x</a:t>
            </a:r>
            <a:r>
              <a:rPr lang="en-GB" sz="2000" i="1" dirty="0" smtClean="0">
                <a:latin typeface="Times" pitchFamily="-109" charset="0"/>
              </a:rPr>
              <a:t>)</a:t>
            </a:r>
            <a:r>
              <a:rPr lang="en-GB" sz="2000" dirty="0" smtClean="0">
                <a:latin typeface="Times" pitchFamily="-109" charset="0"/>
              </a:rPr>
              <a:t> and with potential </a:t>
            </a:r>
            <a:r>
              <a:rPr lang="en-GB" sz="2000" i="1" dirty="0" smtClean="0">
                <a:latin typeface="Times" pitchFamily="-109" charset="0"/>
              </a:rPr>
              <a:t>V</a:t>
            </a:r>
            <a:r>
              <a:rPr lang="en-GB" sz="2000" dirty="0" smtClean="0">
                <a:latin typeface="Times" pitchFamily="-109" charset="0"/>
              </a:rPr>
              <a:t>:</a:t>
            </a: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r>
              <a:rPr lang="en-GB" sz="2000" dirty="0" smtClean="0">
                <a:latin typeface="Times" pitchFamily="-109" charset="0"/>
              </a:rPr>
              <a:t>In order to have a ground state, the potential should be bounded from below, i.e. </a:t>
            </a:r>
            <a:r>
              <a:rPr lang="en-GB" sz="2000" i="1" dirty="0" err="1" smtClean="0">
                <a:latin typeface="Times" pitchFamily="-109" charset="0"/>
              </a:rPr>
              <a:t>h</a:t>
            </a:r>
            <a:r>
              <a:rPr lang="en-GB" sz="2000" dirty="0" smtClean="0">
                <a:latin typeface="Times" pitchFamily="-109" charset="0"/>
              </a:rPr>
              <a:t> &gt; 0. For the quadratic term there are 2 possibilities:</a:t>
            </a:r>
          </a:p>
          <a:p>
            <a:pPr algn="just">
              <a:buClr>
                <a:srgbClr val="990000"/>
              </a:buClr>
            </a:pPr>
            <a:endParaRPr lang="en-GB" sz="2000" dirty="0" smtClean="0">
              <a:latin typeface="Times" pitchFamily="-109" charset="0"/>
            </a:endParaRPr>
          </a:p>
          <a:p>
            <a:pPr algn="just">
              <a:buClr>
                <a:srgbClr val="990000"/>
              </a:buClr>
            </a:pPr>
            <a:r>
              <a:rPr lang="en-GB" sz="2000" i="1" dirty="0" smtClean="0">
                <a:latin typeface="Symbol"/>
              </a:rPr>
              <a:t>m</a:t>
            </a:r>
            <a:r>
              <a:rPr lang="en-GB" sz="2000" baseline="30000" dirty="0" smtClean="0">
                <a:latin typeface="Symbol"/>
              </a:rPr>
              <a:t>2</a:t>
            </a:r>
            <a:r>
              <a:rPr lang="en-GB" sz="2000" i="1" dirty="0" smtClean="0">
                <a:latin typeface="Times" pitchFamily="-109" charset="0"/>
              </a:rPr>
              <a:t> &gt; </a:t>
            </a:r>
            <a:r>
              <a:rPr lang="en-GB" sz="2000" dirty="0" smtClean="0">
                <a:latin typeface="Times" pitchFamily="-109" charset="0"/>
              </a:rPr>
              <a:t>0: The potential has only the trivial minimum </a:t>
            </a:r>
            <a:r>
              <a:rPr lang="en-GB" sz="2000" dirty="0" err="1" smtClean="0">
                <a:latin typeface="Symbol"/>
              </a:rPr>
              <a:t>f</a:t>
            </a:r>
            <a:r>
              <a:rPr lang="en-GB" sz="2000" i="1" dirty="0" err="1" smtClean="0">
                <a:latin typeface="Times" pitchFamily="-109" charset="0"/>
              </a:rPr>
              <a:t>(x</a:t>
            </a:r>
            <a:r>
              <a:rPr lang="en-GB" sz="2000" i="1" dirty="0" smtClean="0">
                <a:latin typeface="Times" pitchFamily="-109" charset="0"/>
              </a:rPr>
              <a:t>) </a:t>
            </a:r>
            <a:r>
              <a:rPr lang="en-GB" sz="2000" dirty="0" smtClean="0">
                <a:latin typeface="Times" pitchFamily="-109" charset="0"/>
              </a:rPr>
              <a:t>= 0. It describes a massive scalar particle with mass </a:t>
            </a:r>
            <a:r>
              <a:rPr lang="en-GB" sz="2000" i="1" dirty="0" err="1" smtClean="0">
                <a:latin typeface="Symbol"/>
              </a:rPr>
              <a:t>m</a:t>
            </a:r>
            <a:r>
              <a:rPr lang="en-GB" sz="2000" i="1" dirty="0" smtClean="0">
                <a:latin typeface="Symbol"/>
              </a:rPr>
              <a:t> </a:t>
            </a:r>
            <a:r>
              <a:rPr lang="en-GB" sz="2000" dirty="0" smtClean="0">
                <a:latin typeface="Times" pitchFamily="-109" charset="0"/>
              </a:rPr>
              <a:t>and </a:t>
            </a:r>
            <a:r>
              <a:rPr lang="en-GB" sz="2000" dirty="0" err="1" smtClean="0">
                <a:latin typeface="Times" pitchFamily="-109" charset="0"/>
              </a:rPr>
              <a:t>quartic</a:t>
            </a:r>
            <a:r>
              <a:rPr lang="en-GB" sz="2000" dirty="0" smtClean="0">
                <a:latin typeface="Times" pitchFamily="-109" charset="0"/>
              </a:rPr>
              <a:t> coupling </a:t>
            </a:r>
            <a:r>
              <a:rPr lang="en-GB" sz="2000" i="1" dirty="0" err="1" smtClean="0">
                <a:latin typeface="Times" pitchFamily="-109" charset="0"/>
              </a:rPr>
              <a:t>h</a:t>
            </a:r>
            <a:r>
              <a:rPr lang="en-GB" sz="2000" dirty="0" smtClean="0">
                <a:latin typeface="Times" pitchFamily="-109" charset="0"/>
              </a:rPr>
              <a:t>.</a:t>
            </a:r>
          </a:p>
          <a:p>
            <a:pPr algn="just">
              <a:buClr>
                <a:srgbClr val="990000"/>
              </a:buClr>
            </a:pPr>
            <a:endParaRPr lang="en-GB" sz="2000" dirty="0" smtClean="0">
              <a:latin typeface="Times" pitchFamily="-109" charset="0"/>
            </a:endParaRPr>
          </a:p>
          <a:p>
            <a:pPr algn="just">
              <a:buClr>
                <a:srgbClr val="990000"/>
              </a:buClr>
            </a:pPr>
            <a:r>
              <a:rPr lang="en-GB" sz="2000" i="1" dirty="0" smtClean="0">
                <a:latin typeface="Symbol"/>
              </a:rPr>
              <a:t>m</a:t>
            </a:r>
            <a:r>
              <a:rPr lang="en-GB" sz="2000" baseline="30000" dirty="0" smtClean="0">
                <a:latin typeface="Symbol"/>
              </a:rPr>
              <a:t>2</a:t>
            </a:r>
            <a:r>
              <a:rPr lang="en-GB" sz="2000" i="1" dirty="0" smtClean="0">
                <a:latin typeface="Times" pitchFamily="-109" charset="0"/>
              </a:rPr>
              <a:t> &lt; </a:t>
            </a:r>
            <a:r>
              <a:rPr lang="en-GB" sz="2000" dirty="0" smtClean="0">
                <a:latin typeface="Times" pitchFamily="-109" charset="0"/>
              </a:rPr>
              <a:t>0: The minimum is obtained for those field configurations with:</a:t>
            </a:r>
          </a:p>
          <a:p>
            <a:pPr algn="just">
              <a:buClr>
                <a:srgbClr val="990000"/>
              </a:buClr>
            </a:pPr>
            <a:endParaRPr lang="en-GB" sz="2000" dirty="0" smtClean="0">
              <a:latin typeface="Times" pitchFamily="-109" charset="0"/>
            </a:endParaRPr>
          </a:p>
          <a:p>
            <a:pPr algn="just">
              <a:buClr>
                <a:srgbClr val="990000"/>
              </a:buClr>
            </a:pPr>
            <a:endParaRPr lang="en-GB" sz="2000" dirty="0" smtClean="0">
              <a:solidFill>
                <a:srgbClr val="FF6600"/>
              </a:solidFill>
              <a:latin typeface="Times" pitchFamily="-109" charset="0"/>
            </a:endParaRPr>
          </a:p>
          <a:p>
            <a:pPr algn="just">
              <a:buClr>
                <a:srgbClr val="990000"/>
              </a:buClr>
            </a:pPr>
            <a:r>
              <a:rPr lang="en-GB" sz="2000" dirty="0" smtClean="0">
                <a:latin typeface="Times" pitchFamily="-109" charset="0"/>
              </a:rPr>
              <a:t>			</a:t>
            </a:r>
            <a:endParaRPr lang="en-GB" sz="2000" dirty="0">
              <a:latin typeface="Times" pitchFamily="-109" charset="0"/>
            </a:endParaRPr>
          </a:p>
        </p:txBody>
      </p:sp>
      <p:pic>
        <p:nvPicPr>
          <p:cNvPr id="16" name="Picture 15"/>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3778249" y="4775200"/>
            <a:ext cx="3104787" cy="692150"/>
          </a:xfrm>
          <a:prstGeom prst="rect">
            <a:avLst/>
          </a:prstGeom>
        </p:spPr>
      </p:pic>
      <p:pic>
        <p:nvPicPr>
          <p:cNvPr id="7" name="Picture 6"/>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2098040" y="2006600"/>
            <a:ext cx="5920740" cy="5334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1" name="Group 20"/>
          <p:cNvGrpSpPr/>
          <p:nvPr/>
        </p:nvGrpSpPr>
        <p:grpSpPr>
          <a:xfrm>
            <a:off x="5429250" y="3302000"/>
            <a:ext cx="3951288" cy="3189940"/>
            <a:chOff x="5276850" y="3492500"/>
            <a:chExt cx="3951288" cy="3189940"/>
          </a:xfrm>
        </p:grpSpPr>
        <p:grpSp>
          <p:nvGrpSpPr>
            <p:cNvPr id="19" name="Group 18"/>
            <p:cNvGrpSpPr/>
            <p:nvPr/>
          </p:nvGrpSpPr>
          <p:grpSpPr>
            <a:xfrm>
              <a:off x="5276850" y="3492500"/>
              <a:ext cx="3951288" cy="3125848"/>
              <a:chOff x="5276850" y="3492500"/>
              <a:chExt cx="3951288" cy="3125848"/>
            </a:xfrm>
          </p:grpSpPr>
          <p:pic>
            <p:nvPicPr>
              <p:cNvPr id="15" name="Picture 4"/>
              <p:cNvPicPr>
                <a:picLocks noChangeAspect="1" noChangeArrowheads="1"/>
              </p:cNvPicPr>
              <p:nvPr/>
            </p:nvPicPr>
            <p:blipFill>
              <a:blip r:embed="rId3"/>
              <a:srcRect/>
              <a:stretch>
                <a:fillRect/>
              </a:stretch>
            </p:blipFill>
            <p:spPr bwMode="auto">
              <a:xfrm>
                <a:off x="5276850" y="3492500"/>
                <a:ext cx="3951288" cy="2986088"/>
              </a:xfrm>
              <a:prstGeom prst="rect">
                <a:avLst/>
              </a:prstGeom>
              <a:noFill/>
              <a:ln w="9525">
                <a:noFill/>
                <a:miter lim="800000"/>
                <a:headEnd/>
                <a:tailEnd/>
              </a:ln>
              <a:effectLst/>
            </p:spPr>
          </p:pic>
          <p:sp>
            <p:nvSpPr>
              <p:cNvPr id="16" name="Line 6"/>
              <p:cNvSpPr>
                <a:spLocks noChangeShapeType="1"/>
              </p:cNvSpPr>
              <p:nvPr/>
            </p:nvSpPr>
            <p:spPr bwMode="auto">
              <a:xfrm rot="5400000">
                <a:off x="7381082" y="5718968"/>
                <a:ext cx="0" cy="874713"/>
              </a:xfrm>
              <a:prstGeom prst="line">
                <a:avLst/>
              </a:prstGeom>
              <a:noFill/>
              <a:ln w="9525">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17" name="Rectangle 7"/>
              <p:cNvSpPr>
                <a:spLocks noChangeArrowheads="1"/>
              </p:cNvSpPr>
              <p:nvPr/>
            </p:nvSpPr>
            <p:spPr bwMode="auto">
              <a:xfrm>
                <a:off x="7126288" y="6218238"/>
                <a:ext cx="184666" cy="400110"/>
              </a:xfrm>
              <a:prstGeom prst="rect">
                <a:avLst/>
              </a:prstGeom>
              <a:noFill/>
              <a:ln w="9525">
                <a:noFill/>
                <a:miter lim="800000"/>
                <a:headEnd/>
                <a:tailEnd/>
              </a:ln>
              <a:effectLst/>
            </p:spPr>
            <p:txBody>
              <a:bodyPr wrap="none">
                <a:prstTxWarp prst="textNoShape">
                  <a:avLst/>
                </a:prstTxWarp>
                <a:spAutoFit/>
              </a:bodyPr>
              <a:lstStyle/>
              <a:p>
                <a:endParaRPr lang="en-GB" sz="2000" b="1" dirty="0">
                  <a:solidFill>
                    <a:srgbClr val="FF0000"/>
                  </a:solidFill>
                  <a:latin typeface="Symbol" charset="2"/>
                </a:endParaRPr>
              </a:p>
            </p:txBody>
          </p:sp>
        </p:grpSp>
        <p:pic>
          <p:nvPicPr>
            <p:cNvPr id="20" name="Picture 19"/>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6985000" y="6115049"/>
              <a:ext cx="622300" cy="567391"/>
            </a:xfrm>
            <a:prstGeom prst="rect">
              <a:avLst/>
            </a:prstGeom>
          </p:spPr>
        </p:pic>
      </p:grpSp>
      <p:sp>
        <p:nvSpPr>
          <p:cNvPr id="2" name="Slide Number Placeholder 1"/>
          <p:cNvSpPr>
            <a:spLocks noGrp="1"/>
          </p:cNvSpPr>
          <p:nvPr>
            <p:ph type="sldNum" sz="quarter" idx="12"/>
          </p:nvPr>
        </p:nvSpPr>
        <p:spPr>
          <a:ln>
            <a:solidFill>
              <a:schemeClr val="bg1">
                <a:alpha val="0"/>
              </a:schemeClr>
            </a:solidFill>
          </a:ln>
        </p:spPr>
        <p:txBody>
          <a:bodyPr/>
          <a:lstStyle/>
          <a:p>
            <a:fld id="{3C488B3C-A177-424A-82BD-65A18B8394C2}" type="slidenum">
              <a:rPr lang="en-US" smtClean="0"/>
              <a:pPr/>
              <a:t>46</a:t>
            </a:fld>
            <a:endParaRPr lang="en-US"/>
          </a:p>
        </p:txBody>
      </p:sp>
      <p:sp>
        <p:nvSpPr>
          <p:cNvPr id="11" name="Rectangle 10"/>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Goldstone Theorem</a:t>
            </a:r>
            <a:endParaRPr lang="en-GB" sz="3200" b="1" i="1" baseline="-25000" dirty="0" smtClean="0">
              <a:solidFill>
                <a:schemeClr val="bg1"/>
              </a:solidFill>
              <a:effectLst>
                <a:outerShdw blurRad="38100" dist="38100" dir="2700000" algn="tl">
                  <a:srgbClr val="000000"/>
                </a:outerShdw>
              </a:effectLst>
              <a:latin typeface="Helvetica" pitchFamily="-109" charset="0"/>
            </a:endParaRPr>
          </a:p>
        </p:txBody>
      </p:sp>
      <p:sp>
        <p:nvSpPr>
          <p:cNvPr id="18" name="Rectangle 8"/>
          <p:cNvSpPr>
            <a:spLocks noChangeArrowheads="1"/>
          </p:cNvSpPr>
          <p:nvPr/>
        </p:nvSpPr>
        <p:spPr bwMode="auto">
          <a:xfrm>
            <a:off x="863600" y="1093788"/>
            <a:ext cx="8229600" cy="6453049"/>
          </a:xfrm>
          <a:prstGeom prst="rect">
            <a:avLst/>
          </a:prstGeom>
          <a:noFill/>
          <a:ln w="9525">
            <a:noFill/>
            <a:miter lim="800000"/>
            <a:headEnd/>
            <a:tailEnd/>
          </a:ln>
          <a:effectLst/>
        </p:spPr>
        <p:txBody>
          <a:bodyPr wrap="square">
            <a:prstTxWarp prst="textNoShape">
              <a:avLst/>
            </a:prstTxWarp>
            <a:spAutoFit/>
          </a:bodyPr>
          <a:lstStyle/>
          <a:p>
            <a:pPr algn="just">
              <a:buClr>
                <a:srgbClr val="990000"/>
              </a:buClr>
            </a:pPr>
            <a:r>
              <a:rPr lang="en-GB" sz="2000" dirty="0" smtClean="0">
                <a:latin typeface="Times" pitchFamily="-109" charset="0"/>
              </a:rPr>
              <a:t>Due to the U(1) phase invariance of the </a:t>
            </a:r>
            <a:r>
              <a:rPr lang="en-GB" sz="2000" dirty="0" err="1" smtClean="0">
                <a:latin typeface="Times" pitchFamily="-109" charset="0"/>
              </a:rPr>
              <a:t>Lagrangian</a:t>
            </a:r>
            <a:r>
              <a:rPr lang="en-GB" sz="2000" dirty="0" smtClean="0">
                <a:latin typeface="Times" pitchFamily="-109" charset="0"/>
              </a:rPr>
              <a:t>, there is an infinite number of degenerate states of minimum energy:</a:t>
            </a: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r>
              <a:rPr lang="en-GB" sz="2000" dirty="0" smtClean="0">
                <a:latin typeface="Times" pitchFamily="-109" charset="0"/>
              </a:rPr>
              <a:t>If we choose a particular solution as the ground state, e.g. </a:t>
            </a:r>
            <a:r>
              <a:rPr lang="en-GB" sz="2000" i="1" dirty="0" err="1" smtClean="0">
                <a:latin typeface="Symbol"/>
              </a:rPr>
              <a:t>q</a:t>
            </a:r>
            <a:r>
              <a:rPr lang="en-GB" sz="2000" dirty="0" smtClean="0">
                <a:latin typeface="Times" pitchFamily="-109" charset="0"/>
              </a:rPr>
              <a:t> = 0, the symmetry gets spontaneously broken. We can parameterize the excitations over the ground state as:</a:t>
            </a: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r>
              <a:rPr lang="en-GB" sz="2000" i="1" dirty="0" err="1" smtClean="0">
                <a:latin typeface="Symbol"/>
              </a:rPr>
              <a:t>h</a:t>
            </a:r>
            <a:r>
              <a:rPr lang="en-GB" sz="2000" dirty="0" smtClean="0">
                <a:latin typeface="Times" pitchFamily="-109" charset="0"/>
              </a:rPr>
              <a:t> describes a massive state of mass -2</a:t>
            </a:r>
            <a:r>
              <a:rPr lang="en-GB" sz="2000" i="1" dirty="0" smtClean="0">
                <a:latin typeface="Symbol"/>
              </a:rPr>
              <a:t>m</a:t>
            </a:r>
            <a:r>
              <a:rPr lang="en-GB" sz="2000" baseline="30000" dirty="0" smtClean="0">
                <a:latin typeface="Symbol"/>
              </a:rPr>
              <a:t>2</a:t>
            </a:r>
            <a:r>
              <a:rPr lang="en-GB" sz="2000" dirty="0" smtClean="0">
                <a:latin typeface="Times" pitchFamily="-109" charset="0"/>
              </a:rPr>
              <a:t>, </a:t>
            </a:r>
          </a:p>
          <a:p>
            <a:pPr algn="just">
              <a:buClr>
                <a:srgbClr val="990000"/>
              </a:buClr>
            </a:pPr>
            <a:r>
              <a:rPr lang="en-GB" sz="2000" i="1" dirty="0" err="1" smtClean="0">
                <a:latin typeface="Symbol"/>
              </a:rPr>
              <a:t>x</a:t>
            </a:r>
            <a:r>
              <a:rPr lang="en-GB" sz="2000" dirty="0" smtClean="0">
                <a:latin typeface="Times" pitchFamily="-109" charset="0"/>
              </a:rPr>
              <a:t> a </a:t>
            </a:r>
            <a:r>
              <a:rPr lang="en-GB" sz="2000" dirty="0" err="1" smtClean="0">
                <a:latin typeface="Times" pitchFamily="-109" charset="0"/>
              </a:rPr>
              <a:t>massless</a:t>
            </a:r>
            <a:r>
              <a:rPr lang="en-GB" sz="2000" dirty="0" smtClean="0">
                <a:latin typeface="Times" pitchFamily="-109" charset="0"/>
              </a:rPr>
              <a:t> state. </a:t>
            </a:r>
          </a:p>
          <a:p>
            <a:pPr algn="just">
              <a:buClr>
                <a:srgbClr val="990000"/>
              </a:buClr>
            </a:pPr>
            <a:r>
              <a:rPr lang="en-GB" sz="2000" dirty="0" smtClean="0">
                <a:solidFill>
                  <a:srgbClr val="000090"/>
                </a:solidFill>
                <a:latin typeface="Times" pitchFamily="-109" charset="0"/>
              </a:rPr>
              <a:t>Goldstone theorem:</a:t>
            </a:r>
            <a:r>
              <a:rPr lang="en-GB" sz="2000" dirty="0" smtClean="0">
                <a:latin typeface="Times" pitchFamily="-109" charset="0"/>
              </a:rPr>
              <a:t> </a:t>
            </a:r>
            <a:r>
              <a:rPr lang="en-GB" sz="2000" dirty="0" smtClean="0">
                <a:solidFill>
                  <a:srgbClr val="ED181E"/>
                </a:solidFill>
                <a:latin typeface="Times" pitchFamily="-109" charset="0"/>
              </a:rPr>
              <a:t>SSB of a continuous global</a:t>
            </a:r>
          </a:p>
          <a:p>
            <a:pPr algn="just">
              <a:buClr>
                <a:srgbClr val="990000"/>
              </a:buClr>
            </a:pPr>
            <a:r>
              <a:rPr lang="en-GB" sz="2000" dirty="0" smtClean="0">
                <a:solidFill>
                  <a:srgbClr val="ED181E"/>
                </a:solidFill>
                <a:latin typeface="Times" pitchFamily="-109" charset="0"/>
              </a:rPr>
              <a:t>symmetry is always accompanied by one or more</a:t>
            </a:r>
          </a:p>
          <a:p>
            <a:pPr algn="just">
              <a:buClr>
                <a:srgbClr val="990000"/>
              </a:buClr>
            </a:pPr>
            <a:r>
              <a:rPr lang="en-GB" sz="2000" dirty="0" err="1" smtClean="0">
                <a:solidFill>
                  <a:srgbClr val="ED181E"/>
                </a:solidFill>
                <a:latin typeface="Times" pitchFamily="-109" charset="0"/>
              </a:rPr>
              <a:t>massless</a:t>
            </a:r>
            <a:r>
              <a:rPr lang="en-GB" sz="2000" dirty="0" smtClean="0">
                <a:solidFill>
                  <a:srgbClr val="ED181E"/>
                </a:solidFill>
                <a:latin typeface="Times" pitchFamily="-109" charset="0"/>
              </a:rPr>
              <a:t> scalar (spin 0) particles (Goldstone bosons).</a:t>
            </a:r>
          </a:p>
          <a:p>
            <a:pPr algn="just">
              <a:buClr>
                <a:srgbClr val="990000"/>
              </a:buClr>
            </a:pPr>
            <a:endParaRPr lang="en-GB" sz="2000" baseline="30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solidFill>
                <a:srgbClr val="FF6600"/>
              </a:solidFill>
              <a:latin typeface="Times" pitchFamily="-109" charset="0"/>
            </a:endParaRPr>
          </a:p>
          <a:p>
            <a:pPr algn="just">
              <a:buClr>
                <a:srgbClr val="990000"/>
              </a:buClr>
            </a:pPr>
            <a:r>
              <a:rPr lang="en-GB" sz="2000" dirty="0" smtClean="0">
                <a:latin typeface="Times" pitchFamily="-109" charset="0"/>
              </a:rPr>
              <a:t>			</a:t>
            </a:r>
            <a:endParaRPr lang="en-GB" sz="2000" dirty="0">
              <a:latin typeface="Times" pitchFamily="-109" charset="0"/>
            </a:endParaRPr>
          </a:p>
        </p:txBody>
      </p:sp>
      <p:pic>
        <p:nvPicPr>
          <p:cNvPr id="12" name="Picture 11"/>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4241800" y="1841500"/>
            <a:ext cx="1943100" cy="685800"/>
          </a:xfrm>
          <a:prstGeom prst="rect">
            <a:avLst/>
          </a:prstGeom>
        </p:spPr>
      </p:pic>
      <p:pic>
        <p:nvPicPr>
          <p:cNvPr id="22" name="Picture 21"/>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888999" y="4343400"/>
            <a:ext cx="4740835" cy="482600"/>
          </a:xfrm>
          <a:prstGeom prst="rect">
            <a:avLst/>
          </a:prstGeom>
        </p:spPr>
      </p:pic>
      <p:pic>
        <p:nvPicPr>
          <p:cNvPr id="23" name="Picture 22"/>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889000" y="3784600"/>
            <a:ext cx="3107652" cy="53975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ln>
            <a:solidFill>
              <a:schemeClr val="bg1">
                <a:alpha val="0"/>
              </a:schemeClr>
            </a:solidFill>
          </a:ln>
        </p:spPr>
        <p:txBody>
          <a:bodyPr/>
          <a:lstStyle/>
          <a:p>
            <a:fld id="{3C488B3C-A177-424A-82BD-65A18B8394C2}" type="slidenum">
              <a:rPr lang="en-US" smtClean="0"/>
              <a:pPr/>
              <a:t>47</a:t>
            </a:fld>
            <a:endParaRPr lang="en-US"/>
          </a:p>
        </p:txBody>
      </p:sp>
      <p:sp>
        <p:nvSpPr>
          <p:cNvPr id="11" name="Rectangle 10"/>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The Higgs Sector</a:t>
            </a:r>
            <a:endParaRPr lang="en-GB" sz="3200" b="1" i="1" baseline="-25000" dirty="0" smtClean="0">
              <a:solidFill>
                <a:schemeClr val="bg1"/>
              </a:solidFill>
              <a:effectLst>
                <a:outerShdw blurRad="38100" dist="38100" dir="2700000" algn="tl">
                  <a:srgbClr val="000000"/>
                </a:outerShdw>
              </a:effectLst>
              <a:latin typeface="Helvetica" pitchFamily="-109" charset="0"/>
            </a:endParaRPr>
          </a:p>
        </p:txBody>
      </p:sp>
      <p:pic>
        <p:nvPicPr>
          <p:cNvPr id="7" name="Picture 6"/>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4146550" y="2870200"/>
            <a:ext cx="2291832" cy="831850"/>
          </a:xfrm>
          <a:prstGeom prst="rect">
            <a:avLst/>
          </a:prstGeom>
        </p:spPr>
      </p:pic>
      <p:pic>
        <p:nvPicPr>
          <p:cNvPr id="10" name="Picture 9"/>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965199" y="4864100"/>
            <a:ext cx="3331029" cy="685800"/>
          </a:xfrm>
          <a:prstGeom prst="rect">
            <a:avLst/>
          </a:prstGeom>
        </p:spPr>
      </p:pic>
      <p:grpSp>
        <p:nvGrpSpPr>
          <p:cNvPr id="13" name="Group 12"/>
          <p:cNvGrpSpPr/>
          <p:nvPr/>
        </p:nvGrpSpPr>
        <p:grpSpPr>
          <a:xfrm>
            <a:off x="863600" y="1271588"/>
            <a:ext cx="8229600" cy="5632311"/>
            <a:chOff x="863600" y="1271588"/>
            <a:chExt cx="8229600" cy="5632311"/>
          </a:xfrm>
        </p:grpSpPr>
        <p:sp>
          <p:nvSpPr>
            <p:cNvPr id="18" name="Rectangle 8"/>
            <p:cNvSpPr>
              <a:spLocks noChangeArrowheads="1"/>
            </p:cNvSpPr>
            <p:nvPr/>
          </p:nvSpPr>
          <p:spPr bwMode="auto">
            <a:xfrm>
              <a:off x="863600" y="1271588"/>
              <a:ext cx="8229600" cy="5632311"/>
            </a:xfrm>
            <a:prstGeom prst="rect">
              <a:avLst/>
            </a:prstGeom>
            <a:noFill/>
            <a:ln w="9525">
              <a:noFill/>
              <a:miter lim="800000"/>
              <a:headEnd/>
              <a:tailEnd/>
            </a:ln>
            <a:effectLst/>
          </p:spPr>
          <p:txBody>
            <a:bodyPr wrap="square">
              <a:prstTxWarp prst="textNoShape">
                <a:avLst/>
              </a:prstTxWarp>
              <a:spAutoFit/>
            </a:bodyPr>
            <a:lstStyle/>
            <a:p>
              <a:pPr algn="just">
                <a:buClr>
                  <a:srgbClr val="990000"/>
                </a:buClr>
              </a:pPr>
              <a:r>
                <a:rPr lang="en-GB" sz="2000" dirty="0" smtClean="0">
                  <a:latin typeface="Times" pitchFamily="-109" charset="0"/>
                </a:rPr>
                <a:t>Obviously, the Goldstone theorem did not solve our problem of massive gauge bosons. However, what happens if we have a </a:t>
              </a:r>
              <a:r>
                <a:rPr lang="en-GB" sz="2000" i="1" dirty="0" smtClean="0">
                  <a:latin typeface="Times" pitchFamily="-109" charset="0"/>
                </a:rPr>
                <a:t>local</a:t>
              </a:r>
              <a:r>
                <a:rPr lang="en-GB" sz="2000" dirty="0" smtClean="0">
                  <a:latin typeface="Times" pitchFamily="-109" charset="0"/>
                </a:rPr>
                <a:t> gauge symmetry?</a:t>
              </a:r>
            </a:p>
            <a:p>
              <a:pPr algn="just">
                <a:buClr>
                  <a:srgbClr val="990000"/>
                </a:buClr>
              </a:pPr>
              <a:r>
                <a:rPr lang="en-GB" sz="2000" dirty="0" smtClean="0">
                  <a:latin typeface="Times" pitchFamily="-109" charset="0"/>
                </a:rPr>
                <a:t>We try to introduce a new doublet of complex, scalar fields with weak hypercharge Y</a:t>
              </a:r>
              <a:r>
                <a:rPr lang="en-GB" sz="2000" i="1" baseline="-25000" dirty="0" smtClean="0">
                  <a:latin typeface="Symbol"/>
                </a:rPr>
                <a:t>F</a:t>
              </a:r>
              <a:r>
                <a:rPr lang="en-GB" sz="2000" dirty="0" smtClean="0">
                  <a:latin typeface="Times" pitchFamily="-109" charset="0"/>
                </a:rPr>
                <a:t> = 1 to accomplish the breaking of electroweak symmetry, leaving the electromagnetic gauge subgroup U(1)</a:t>
              </a:r>
              <a:r>
                <a:rPr lang="en-GB" sz="2000" baseline="-25000" dirty="0" smtClean="0">
                  <a:latin typeface="Times" pitchFamily="-109" charset="0"/>
                </a:rPr>
                <a:t>em</a:t>
              </a:r>
              <a:r>
                <a:rPr lang="en-GB" sz="2000" dirty="0" smtClean="0">
                  <a:latin typeface="Times" pitchFamily="-109" charset="0"/>
                </a:rPr>
                <a:t> unbroken:</a:t>
              </a: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r>
                <a:rPr lang="en-GB" sz="2000" dirty="0" smtClean="0">
                  <a:latin typeface="Times" pitchFamily="-109" charset="0"/>
                </a:rPr>
                <a:t>It is coupled to the gauge fields through the scalar </a:t>
              </a:r>
              <a:r>
                <a:rPr lang="en-GB" sz="2000" dirty="0" err="1" smtClean="0">
                  <a:latin typeface="Times" pitchFamily="-109" charset="0"/>
                </a:rPr>
                <a:t>Lagrangian</a:t>
              </a:r>
              <a:r>
                <a:rPr lang="en-GB" sz="2000" dirty="0" smtClean="0">
                  <a:latin typeface="Times" pitchFamily="-109" charset="0"/>
                </a:rPr>
                <a:t>, which is invariant under local                               transformations:</a:t>
              </a: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r>
                <a:rPr lang="en-GB" sz="2000" dirty="0" smtClean="0">
                  <a:latin typeface="Times" pitchFamily="-109" charset="0"/>
                </a:rPr>
                <a:t>The potential V(</a:t>
              </a:r>
              <a:r>
                <a:rPr lang="en-GB" sz="2000" dirty="0" smtClean="0">
                  <a:latin typeface="Symbol"/>
                </a:rPr>
                <a:t>F</a:t>
              </a:r>
              <a:r>
                <a:rPr lang="en-GB" sz="2000" dirty="0" smtClean="0">
                  <a:latin typeface="Times" pitchFamily="-109" charset="0"/>
                </a:rPr>
                <a:t>) is constructed in such a way that </a:t>
              </a:r>
              <a:r>
                <a:rPr lang="en-GB" sz="2000" dirty="0" smtClean="0">
                  <a:latin typeface="Symbol"/>
                </a:rPr>
                <a:t>F</a:t>
              </a:r>
              <a:r>
                <a:rPr lang="en-GB" sz="2000" dirty="0" smtClean="0">
                  <a:latin typeface="Times" pitchFamily="-109" charset="0"/>
                </a:rPr>
                <a:t> has a non-vanishing vacuum expectation value:</a:t>
              </a:r>
            </a:p>
            <a:p>
              <a:pPr algn="just">
                <a:buClr>
                  <a:srgbClr val="990000"/>
                </a:buClr>
              </a:pPr>
              <a:endParaRPr lang="en-GB" sz="2000" dirty="0" smtClean="0">
                <a:solidFill>
                  <a:srgbClr val="FF6600"/>
                </a:solidFill>
                <a:latin typeface="Times" pitchFamily="-109" charset="0"/>
              </a:endParaRPr>
            </a:p>
            <a:p>
              <a:pPr algn="just">
                <a:buClr>
                  <a:srgbClr val="990000"/>
                </a:buClr>
              </a:pPr>
              <a:r>
                <a:rPr lang="en-GB" sz="2000" dirty="0" smtClean="0">
                  <a:latin typeface="Times" pitchFamily="-109" charset="0"/>
                </a:rPr>
                <a:t>			</a:t>
              </a:r>
              <a:endParaRPr lang="en-GB" sz="2000" dirty="0">
                <a:latin typeface="Times" pitchFamily="-109" charset="0"/>
              </a:endParaRPr>
            </a:p>
          </p:txBody>
        </p:sp>
        <p:pic>
          <p:nvPicPr>
            <p:cNvPr id="12" name="Picture 11"/>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3009900" y="3969960"/>
              <a:ext cx="2032000" cy="532190"/>
            </a:xfrm>
            <a:prstGeom prst="rect">
              <a:avLst/>
            </a:prstGeom>
            <a:noFill/>
            <a:ln>
              <a:noFill/>
            </a:ln>
          </p:spPr>
        </p:pic>
      </p:grpSp>
      <p:pic>
        <p:nvPicPr>
          <p:cNvPr id="14" name="Picture 13"/>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4356099" y="5892800"/>
            <a:ext cx="1581539" cy="717550"/>
          </a:xfrm>
          <a:prstGeom prst="rect">
            <a:avLst/>
          </a:prstGeom>
        </p:spPr>
      </p:pic>
      <p:pic>
        <p:nvPicPr>
          <p:cNvPr id="16" name="Picture 15"/>
          <p:cNvPicPr>
            <a:picLocks noChangeAspect="1"/>
          </p:cNvPicPr>
          <p:nvPr/>
        </p:nvPicPr>
        <mc:AlternateContent>
          <mc:Choice xmlns:ma="http://schemas.microsoft.com/office/mac/drawingml/2008/main" Requires="ma">
            <p:blipFill>
              <a:blip r:embed="rId11"/>
              <a:stretch>
                <a:fillRect/>
              </a:stretch>
            </p:blipFill>
          </mc:Choice>
          <mc:Fallback>
            <p:blipFill>
              <a:blip r:embed="rId12"/>
              <a:stretch>
                <a:fillRect/>
              </a:stretch>
            </p:blipFill>
          </mc:Fallback>
        </mc:AlternateContent>
        <p:spPr>
          <a:xfrm>
            <a:off x="7867650" y="4629150"/>
            <a:ext cx="1231900" cy="215900"/>
          </a:xfrm>
          <a:prstGeom prst="rect">
            <a:avLst/>
          </a:prstGeom>
        </p:spPr>
      </p:pic>
      <p:pic>
        <p:nvPicPr>
          <p:cNvPr id="15" name="Picture 14"/>
          <p:cNvPicPr>
            <a:picLocks noChangeAspect="1"/>
          </p:cNvPicPr>
          <p:nvPr/>
        </p:nvPicPr>
        <mc:AlternateContent>
          <mc:Choice xmlns:ma="http://schemas.microsoft.com/office/mac/drawingml/2008/main" Requires="ma">
            <p:blipFill>
              <a:blip r:embed="rId13"/>
              <a:stretch>
                <a:fillRect/>
              </a:stretch>
            </p:blipFill>
          </mc:Choice>
          <mc:Fallback>
            <p:blipFill>
              <a:blip r:embed="rId14"/>
              <a:stretch>
                <a:fillRect/>
              </a:stretch>
            </p:blipFill>
          </mc:Fallback>
        </mc:AlternateContent>
        <p:spPr>
          <a:xfrm>
            <a:off x="939799" y="4457700"/>
            <a:ext cx="6524073" cy="520701"/>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ln>
            <a:solidFill>
              <a:schemeClr val="bg1">
                <a:alpha val="0"/>
              </a:schemeClr>
            </a:solidFill>
          </a:ln>
        </p:spPr>
        <p:txBody>
          <a:bodyPr/>
          <a:lstStyle/>
          <a:p>
            <a:fld id="{3C488B3C-A177-424A-82BD-65A18B8394C2}" type="slidenum">
              <a:rPr lang="en-US" smtClean="0"/>
              <a:pPr/>
              <a:t>48</a:t>
            </a:fld>
            <a:endParaRPr lang="en-US"/>
          </a:p>
        </p:txBody>
      </p:sp>
      <p:sp>
        <p:nvSpPr>
          <p:cNvPr id="11" name="Rectangle 10"/>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Higgs-Kibble Mechanism</a:t>
            </a:r>
            <a:endParaRPr lang="en-GB" sz="3200" b="1" i="1" baseline="-25000" dirty="0" smtClean="0">
              <a:solidFill>
                <a:schemeClr val="bg1"/>
              </a:solidFill>
              <a:effectLst>
                <a:outerShdw blurRad="38100" dist="38100" dir="2700000" algn="tl">
                  <a:srgbClr val="000000"/>
                </a:outerShdw>
              </a:effectLst>
              <a:latin typeface="Helvetica" pitchFamily="-109" charset="0"/>
            </a:endParaRPr>
          </a:p>
        </p:txBody>
      </p:sp>
      <p:pic>
        <p:nvPicPr>
          <p:cNvPr id="16" name="Picture 15"/>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3682999" y="4622800"/>
            <a:ext cx="3156758" cy="933450"/>
          </a:xfrm>
          <a:prstGeom prst="rect">
            <a:avLst/>
          </a:prstGeom>
          <a:solidFill>
            <a:schemeClr val="accent2">
              <a:lumMod val="20000"/>
              <a:lumOff val="80000"/>
            </a:schemeClr>
          </a:solidFill>
        </p:spPr>
      </p:pic>
      <p:sp>
        <p:nvSpPr>
          <p:cNvPr id="18" name="Rectangle 8"/>
          <p:cNvSpPr>
            <a:spLocks noChangeArrowheads="1"/>
          </p:cNvSpPr>
          <p:nvPr/>
        </p:nvSpPr>
        <p:spPr bwMode="auto">
          <a:xfrm>
            <a:off x="952500" y="1322388"/>
            <a:ext cx="8229600" cy="5632311"/>
          </a:xfrm>
          <a:prstGeom prst="rect">
            <a:avLst/>
          </a:prstGeom>
          <a:noFill/>
          <a:ln w="9525">
            <a:noFill/>
            <a:miter lim="800000"/>
            <a:headEnd/>
            <a:tailEnd/>
          </a:ln>
          <a:effectLst/>
        </p:spPr>
        <p:txBody>
          <a:bodyPr wrap="square">
            <a:prstTxWarp prst="textNoShape">
              <a:avLst/>
            </a:prstTxWarp>
            <a:spAutoFit/>
          </a:bodyPr>
          <a:lstStyle/>
          <a:p>
            <a:pPr algn="just">
              <a:buClr>
                <a:srgbClr val="990000"/>
              </a:buClr>
            </a:pPr>
            <a:r>
              <a:rPr lang="en-GB" sz="2000" dirty="0" err="1" smtClean="0">
                <a:latin typeface="Symbol"/>
              </a:rPr>
              <a:t>F</a:t>
            </a:r>
            <a:r>
              <a:rPr lang="en-GB" sz="2000" i="1" dirty="0" err="1" smtClean="0">
                <a:latin typeface="Times" pitchFamily="-109" charset="0"/>
              </a:rPr>
              <a:t>(x</a:t>
            </a:r>
            <a:r>
              <a:rPr lang="en-GB" sz="2000" i="1" dirty="0" smtClean="0">
                <a:latin typeface="Times" pitchFamily="-109" charset="0"/>
              </a:rPr>
              <a:t>)</a:t>
            </a:r>
            <a:r>
              <a:rPr lang="en-GB" sz="2000" dirty="0" smtClean="0">
                <a:latin typeface="Times" pitchFamily="-109" charset="0"/>
              </a:rPr>
              <a:t> can be written in the form:</a:t>
            </a: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r>
              <a:rPr lang="en-GB" sz="2000" dirty="0" smtClean="0">
                <a:latin typeface="Times" pitchFamily="-109" charset="0"/>
              </a:rPr>
              <a:t>The components </a:t>
            </a:r>
            <a:r>
              <a:rPr lang="en-GB" sz="2000" i="1" dirty="0" err="1" smtClean="0">
                <a:latin typeface="Symbol"/>
              </a:rPr>
              <a:t>f</a:t>
            </a:r>
            <a:r>
              <a:rPr lang="en-GB" sz="2000" baseline="30000" dirty="0" err="1" smtClean="0">
                <a:latin typeface="Symbol"/>
              </a:rPr>
              <a:t>+</a:t>
            </a:r>
            <a:r>
              <a:rPr lang="en-GB" sz="2000" i="1" dirty="0" err="1" smtClean="0">
                <a:latin typeface="Times" pitchFamily="-109" charset="0"/>
              </a:rPr>
              <a:t>(x</a:t>
            </a:r>
            <a:r>
              <a:rPr lang="en-GB" sz="2000" i="1" dirty="0" smtClean="0">
                <a:latin typeface="Times" pitchFamily="-109" charset="0"/>
              </a:rPr>
              <a:t>)</a:t>
            </a:r>
            <a:r>
              <a:rPr lang="en-GB" sz="2000" dirty="0" smtClean="0">
                <a:latin typeface="Times" pitchFamily="-109" charset="0"/>
              </a:rPr>
              <a:t>, </a:t>
            </a:r>
            <a:r>
              <a:rPr lang="en-GB" sz="2000" i="1" dirty="0" smtClean="0">
                <a:latin typeface="Times" pitchFamily="-109" charset="0"/>
              </a:rPr>
              <a:t>H</a:t>
            </a:r>
            <a:r>
              <a:rPr lang="en-GB" sz="2000" dirty="0" smtClean="0">
                <a:latin typeface="Times" pitchFamily="-109" charset="0"/>
              </a:rPr>
              <a:t>, </a:t>
            </a:r>
            <a:r>
              <a:rPr lang="en-GB" sz="2000" i="1" dirty="0" err="1" smtClean="0">
                <a:latin typeface="Symbol"/>
              </a:rPr>
              <a:t>c</a:t>
            </a:r>
            <a:r>
              <a:rPr lang="en-GB" sz="2000" i="1" dirty="0" smtClean="0">
                <a:latin typeface="Symbol"/>
              </a:rPr>
              <a:t> </a:t>
            </a:r>
            <a:r>
              <a:rPr lang="en-GB" sz="2000" dirty="0" smtClean="0">
                <a:latin typeface="Symbol"/>
              </a:rPr>
              <a:t> </a:t>
            </a:r>
            <a:r>
              <a:rPr lang="en-GB" sz="2000" dirty="0" smtClean="0">
                <a:latin typeface="Times" pitchFamily="-109" charset="0"/>
              </a:rPr>
              <a:t>have vacuum expectation values 0. The local SU(2)</a:t>
            </a:r>
            <a:r>
              <a:rPr lang="en-GB" sz="2000" baseline="-25000" dirty="0" smtClean="0">
                <a:latin typeface="Times" pitchFamily="-109" charset="0"/>
              </a:rPr>
              <a:t>L</a:t>
            </a:r>
            <a:r>
              <a:rPr lang="en-GB" sz="2000" dirty="0" smtClean="0">
                <a:latin typeface="Times" pitchFamily="-109" charset="0"/>
              </a:rPr>
              <a:t> invariance of the </a:t>
            </a:r>
            <a:r>
              <a:rPr lang="en-GB" sz="2000" dirty="0" err="1" smtClean="0">
                <a:latin typeface="Times" pitchFamily="-109" charset="0"/>
              </a:rPr>
              <a:t>Lagrangian</a:t>
            </a:r>
            <a:r>
              <a:rPr lang="en-GB" sz="2000" dirty="0" smtClean="0">
                <a:latin typeface="Times" pitchFamily="-109" charset="0"/>
              </a:rPr>
              <a:t> allows to rotate away (“unitary gauge”) any dependence on </a:t>
            </a:r>
            <a:r>
              <a:rPr lang="en-GB" sz="2000" i="1" dirty="0" err="1" smtClean="0">
                <a:latin typeface="Symbol"/>
              </a:rPr>
              <a:t>f</a:t>
            </a:r>
            <a:r>
              <a:rPr lang="en-GB" sz="2000" baseline="30000" dirty="0" smtClean="0">
                <a:latin typeface="Symbol"/>
              </a:rPr>
              <a:t>+</a:t>
            </a:r>
            <a:r>
              <a:rPr lang="en-GB" sz="2000" dirty="0" smtClean="0">
                <a:latin typeface="Symbol"/>
              </a:rPr>
              <a:t> </a:t>
            </a:r>
            <a:r>
              <a:rPr lang="en-GB" sz="2000" dirty="0" smtClean="0">
                <a:latin typeface="Times"/>
              </a:rPr>
              <a:t>and </a:t>
            </a:r>
            <a:r>
              <a:rPr lang="en-GB" sz="2000" i="1" dirty="0" err="1" smtClean="0">
                <a:latin typeface="Symbol"/>
              </a:rPr>
              <a:t>c</a:t>
            </a:r>
            <a:r>
              <a:rPr lang="en-GB" sz="2000" dirty="0" smtClean="0">
                <a:latin typeface="Times" pitchFamily="-109" charset="0"/>
              </a:rPr>
              <a:t>. This means that these are unphysical, they correspond to 3 “ghosts” or Goldstone bosons (remember, </a:t>
            </a:r>
            <a:r>
              <a:rPr lang="en-GB" sz="2000" i="1" dirty="0" err="1" smtClean="0">
                <a:latin typeface="Symbol"/>
              </a:rPr>
              <a:t>f</a:t>
            </a:r>
            <a:r>
              <a:rPr lang="en-GB" sz="2000" baseline="30000" dirty="0" smtClean="0">
                <a:latin typeface="Symbol"/>
              </a:rPr>
              <a:t>+</a:t>
            </a:r>
            <a:r>
              <a:rPr lang="en-GB" sz="2000" dirty="0" smtClean="0">
                <a:latin typeface="Symbol"/>
              </a:rPr>
              <a:t> </a:t>
            </a:r>
            <a:r>
              <a:rPr lang="en-GB" sz="2000" dirty="0" smtClean="0">
                <a:latin typeface="Times" pitchFamily="-109" charset="0"/>
              </a:rPr>
              <a:t>is complex, with 2 real parameters).</a:t>
            </a:r>
            <a:r>
              <a:rPr lang="en-GB" sz="2000" dirty="0" smtClean="0">
                <a:latin typeface="Symbol"/>
              </a:rPr>
              <a:t> </a:t>
            </a:r>
          </a:p>
          <a:p>
            <a:pPr algn="just">
              <a:buClr>
                <a:srgbClr val="990000"/>
              </a:buClr>
            </a:pPr>
            <a:r>
              <a:rPr lang="en-GB" sz="2000" dirty="0" smtClean="0">
                <a:latin typeface="Times" pitchFamily="-109" charset="0"/>
              </a:rPr>
              <a:t>In this particular gauge, the </a:t>
            </a:r>
            <a:r>
              <a:rPr lang="en-GB" sz="2000" b="1" dirty="0" smtClean="0">
                <a:solidFill>
                  <a:srgbClr val="660066"/>
                </a:solidFill>
                <a:latin typeface="Times" pitchFamily="-109" charset="0"/>
              </a:rPr>
              <a:t>Higgs field</a:t>
            </a:r>
            <a:r>
              <a:rPr lang="en-GB" sz="2000" dirty="0" smtClean="0">
                <a:latin typeface="Times" pitchFamily="-109" charset="0"/>
              </a:rPr>
              <a:t> has the simple form:</a:t>
            </a: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r>
              <a:rPr lang="en-GB" sz="2000" dirty="0" smtClean="0">
                <a:latin typeface="Times" pitchFamily="-109" charset="0"/>
              </a:rPr>
              <a:t>The real field </a:t>
            </a:r>
            <a:r>
              <a:rPr lang="en-GB" sz="2000" i="1" dirty="0" err="1" smtClean="0">
                <a:latin typeface="Times" pitchFamily="-109" charset="0"/>
              </a:rPr>
              <a:t>H(x</a:t>
            </a:r>
            <a:r>
              <a:rPr lang="en-GB" sz="2000" i="1" dirty="0" smtClean="0">
                <a:latin typeface="Times" pitchFamily="-109" charset="0"/>
              </a:rPr>
              <a:t>)</a:t>
            </a:r>
            <a:r>
              <a:rPr lang="en-GB" sz="2000" dirty="0" smtClean="0">
                <a:latin typeface="Times" pitchFamily="-109" charset="0"/>
              </a:rPr>
              <a:t> describes physical, neutral particles with mass</a:t>
            </a:r>
          </a:p>
          <a:p>
            <a:pPr algn="just">
              <a:buClr>
                <a:srgbClr val="990000"/>
              </a:buClr>
            </a:pPr>
            <a:r>
              <a:rPr lang="en-GB" sz="2000" dirty="0" smtClean="0">
                <a:latin typeface="Times" pitchFamily="-109" charset="0"/>
              </a:rPr>
              <a:t>Vacuum expectation value:   </a:t>
            </a:r>
            <a:r>
              <a:rPr lang="en-GB" sz="2000" i="1" dirty="0" smtClean="0">
                <a:latin typeface="Times" pitchFamily="-109" charset="0"/>
              </a:rPr>
              <a:t>    </a:t>
            </a:r>
            <a:r>
              <a:rPr lang="en-GB" sz="2000" dirty="0" smtClean="0">
                <a:latin typeface="Times" pitchFamily="-109" charset="0"/>
              </a:rPr>
              <a:t>= 246 </a:t>
            </a:r>
            <a:r>
              <a:rPr lang="en-GB" sz="2000" dirty="0" err="1" smtClean="0">
                <a:latin typeface="Times" pitchFamily="-109" charset="0"/>
              </a:rPr>
              <a:t>GeV</a:t>
            </a:r>
            <a:r>
              <a:rPr lang="en-GB" sz="2000" dirty="0" smtClean="0">
                <a:latin typeface="Times" pitchFamily="-109" charset="0"/>
              </a:rPr>
              <a:t>.</a:t>
            </a: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p:txBody>
      </p:sp>
      <p:pic>
        <p:nvPicPr>
          <p:cNvPr id="7" name="Picture 6"/>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3835399" y="5943600"/>
            <a:ext cx="452430" cy="387350"/>
          </a:xfrm>
          <a:prstGeom prst="rect">
            <a:avLst/>
          </a:prstGeom>
        </p:spPr>
      </p:pic>
      <p:pic>
        <p:nvPicPr>
          <p:cNvPr id="8" name="Picture 7"/>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3352800" y="1701800"/>
            <a:ext cx="4028440" cy="825500"/>
          </a:xfrm>
          <a:prstGeom prst="rect">
            <a:avLst/>
          </a:prstGeom>
        </p:spPr>
      </p:pic>
      <p:pic>
        <p:nvPicPr>
          <p:cNvPr id="9" name="Picture 8"/>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7708900" y="5638800"/>
            <a:ext cx="1503891" cy="368300"/>
          </a:xfrm>
          <a:prstGeom prst="rect">
            <a:avLst/>
          </a:prstGeom>
        </p:spPr>
      </p:pic>
      <p:sp>
        <p:nvSpPr>
          <p:cNvPr id="10" name="Rectangle 8"/>
          <p:cNvSpPr>
            <a:spLocks noChangeArrowheads="1"/>
          </p:cNvSpPr>
          <p:nvPr/>
        </p:nvSpPr>
        <p:spPr bwMode="auto">
          <a:xfrm>
            <a:off x="9042400" y="5569089"/>
            <a:ext cx="393700" cy="400110"/>
          </a:xfrm>
          <a:prstGeom prst="rect">
            <a:avLst/>
          </a:prstGeom>
          <a:noFill/>
          <a:ln w="9525">
            <a:noFill/>
            <a:miter lim="800000"/>
            <a:headEnd/>
            <a:tailEnd/>
          </a:ln>
          <a:effectLst/>
        </p:spPr>
        <p:txBody>
          <a:bodyPr wrap="square">
            <a:prstTxWarp prst="textNoShape">
              <a:avLst/>
            </a:prstTxWarp>
            <a:spAutoFit/>
          </a:bodyPr>
          <a:lstStyle/>
          <a:p>
            <a:pPr algn="just">
              <a:buClr>
                <a:srgbClr val="990000"/>
              </a:buClr>
            </a:pPr>
            <a:r>
              <a:rPr lang="en-GB" sz="2000" dirty="0" smtClean="0">
                <a:solidFill>
                  <a:srgbClr val="D77D8F"/>
                </a:solidFill>
                <a:latin typeface="Times" pitchFamily="-109" charset="0"/>
              </a:rPr>
              <a: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027112" y="312738"/>
            <a:ext cx="7875587" cy="584776"/>
          </a:xfrm>
          <a:prstGeom prst="rect">
            <a:avLst/>
          </a:prstGeom>
          <a:solidFill>
            <a:srgbClr val="000080"/>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History of the Standard Model</a:t>
            </a:r>
            <a:endParaRPr lang="en-GB" sz="3200" b="1" i="1" dirty="0">
              <a:solidFill>
                <a:schemeClr val="bg1"/>
              </a:solidFill>
              <a:latin typeface="Helvetica" pitchFamily="-109" charset="0"/>
            </a:endParaRPr>
          </a:p>
        </p:txBody>
      </p:sp>
      <p:sp>
        <p:nvSpPr>
          <p:cNvPr id="4" name="Rectangle 3"/>
          <p:cNvSpPr/>
          <p:nvPr/>
        </p:nvSpPr>
        <p:spPr>
          <a:xfrm>
            <a:off x="635000" y="996058"/>
            <a:ext cx="8890000" cy="5570755"/>
          </a:xfrm>
          <a:prstGeom prst="rect">
            <a:avLst/>
          </a:prstGeom>
        </p:spPr>
        <p:txBody>
          <a:bodyPr wrap="square">
            <a:spAutoFit/>
          </a:bodyPr>
          <a:lstStyle/>
          <a:p>
            <a:r>
              <a:rPr lang="en-US" b="1" dirty="0" smtClean="0">
                <a:latin typeface="+mn-lt"/>
              </a:rPr>
              <a:t>1964</a:t>
            </a:r>
            <a:r>
              <a:rPr lang="en-US" dirty="0" smtClean="0">
                <a:latin typeface="+mn-lt"/>
              </a:rPr>
              <a:t>	</a:t>
            </a:r>
            <a:r>
              <a:rPr lang="en-US" sz="2000" dirty="0" smtClean="0">
                <a:latin typeface="+mn-lt"/>
              </a:rPr>
              <a:t>Quarks (</a:t>
            </a:r>
            <a:r>
              <a:rPr lang="en-US" sz="2000" dirty="0" err="1" smtClean="0">
                <a:latin typeface="+mn-lt"/>
              </a:rPr>
              <a:t>u,d,s</a:t>
            </a:r>
            <a:r>
              <a:rPr lang="en-US" sz="2000" dirty="0" smtClean="0">
                <a:latin typeface="+mn-lt"/>
              </a:rPr>
              <a:t>) are proposed by M. Gell-Mann and G. Zweig.</a:t>
            </a:r>
          </a:p>
          <a:p>
            <a:r>
              <a:rPr lang="en-US" b="1" dirty="0" smtClean="0">
                <a:latin typeface="Times"/>
              </a:rPr>
              <a:t>1964</a:t>
            </a:r>
            <a:r>
              <a:rPr lang="en-US" dirty="0" smtClean="0"/>
              <a:t>	</a:t>
            </a:r>
            <a:r>
              <a:rPr lang="en-US" sz="2000" dirty="0" smtClean="0">
                <a:latin typeface="Times"/>
              </a:rPr>
              <a:t>The Higgs mechanism is developed by R. </a:t>
            </a:r>
            <a:r>
              <a:rPr lang="en-US" sz="2000" dirty="0" err="1" smtClean="0">
                <a:latin typeface="Times"/>
              </a:rPr>
              <a:t>Brout</a:t>
            </a:r>
            <a:r>
              <a:rPr lang="en-US" sz="2000" dirty="0" smtClean="0">
                <a:latin typeface="Times"/>
              </a:rPr>
              <a:t>, F. </a:t>
            </a:r>
            <a:r>
              <a:rPr lang="en-US" sz="2000" dirty="0" err="1" smtClean="0">
                <a:latin typeface="Times"/>
              </a:rPr>
              <a:t>Englert</a:t>
            </a:r>
            <a:r>
              <a:rPr lang="en-US" sz="2000" dirty="0" smtClean="0">
                <a:latin typeface="Times"/>
              </a:rPr>
              <a:t>, P. Higgs, </a:t>
            </a:r>
          </a:p>
          <a:p>
            <a:r>
              <a:rPr lang="en-US" sz="2000" dirty="0" smtClean="0">
                <a:latin typeface="Times"/>
              </a:rPr>
              <a:t>	G. </a:t>
            </a:r>
            <a:r>
              <a:rPr lang="en-US" sz="2000" dirty="0" err="1" smtClean="0">
                <a:latin typeface="Times"/>
              </a:rPr>
              <a:t>Guralnik</a:t>
            </a:r>
            <a:r>
              <a:rPr lang="en-US" sz="2000" dirty="0" smtClean="0">
                <a:latin typeface="Times"/>
              </a:rPr>
              <a:t>, C. Hagen, T. Kibble</a:t>
            </a:r>
          </a:p>
          <a:p>
            <a:r>
              <a:rPr lang="en-US" b="1" dirty="0" smtClean="0">
                <a:latin typeface="+mn-lt"/>
              </a:rPr>
              <a:t>1965	</a:t>
            </a:r>
            <a:r>
              <a:rPr lang="en-US" sz="2000" dirty="0" smtClean="0">
                <a:latin typeface="+mn-lt"/>
              </a:rPr>
              <a:t>Color is proposed by O. W. Greenberg, M. Y. Han, Y. </a:t>
            </a:r>
            <a:r>
              <a:rPr lang="en-US" sz="2000" dirty="0" err="1" smtClean="0">
                <a:latin typeface="+mn-lt"/>
              </a:rPr>
              <a:t>Nambu</a:t>
            </a:r>
            <a:r>
              <a:rPr lang="en-US" sz="2000" dirty="0" smtClean="0">
                <a:latin typeface="+mn-lt"/>
              </a:rPr>
              <a:t>.</a:t>
            </a:r>
          </a:p>
          <a:p>
            <a:r>
              <a:rPr lang="en-US" b="1" dirty="0" smtClean="0">
                <a:latin typeface="+mn-lt"/>
              </a:rPr>
              <a:t>1967</a:t>
            </a:r>
            <a:r>
              <a:rPr lang="en-US" dirty="0" smtClean="0">
                <a:latin typeface="+mn-lt"/>
              </a:rPr>
              <a:t>	</a:t>
            </a:r>
            <a:r>
              <a:rPr lang="en-US" sz="2000" dirty="0" smtClean="0">
                <a:latin typeface="+mn-lt"/>
              </a:rPr>
              <a:t>S. Weinberg, Sh. Glashow and A. Salam create the electroweak theory, 	unifying the electromagnetic and weak nuclear forces (Nobel prize in 1979), 	and incorporate the Higgs mechanism to generate mass.</a:t>
            </a:r>
          </a:p>
          <a:p>
            <a:r>
              <a:rPr lang="en-US" b="1" dirty="0" smtClean="0">
                <a:latin typeface="+mn-lt"/>
              </a:rPr>
              <a:t>1969</a:t>
            </a:r>
            <a:r>
              <a:rPr lang="en-US" dirty="0" smtClean="0">
                <a:latin typeface="+mn-lt"/>
              </a:rPr>
              <a:t>	</a:t>
            </a:r>
            <a:r>
              <a:rPr lang="en-US" sz="2000" dirty="0" smtClean="0">
                <a:latin typeface="+mn-lt"/>
              </a:rPr>
              <a:t>J. Friedman, H. Kendall, R. Taylor find substructure of the proton</a:t>
            </a:r>
          </a:p>
          <a:p>
            <a:r>
              <a:rPr lang="en-US" sz="2000" dirty="0" smtClean="0">
                <a:latin typeface="+mn-lt"/>
              </a:rPr>
              <a:t>	(first evidence of quarks) in a deep elastic scattering experiment.</a:t>
            </a:r>
          </a:p>
          <a:p>
            <a:r>
              <a:rPr lang="en-US" b="1" dirty="0" smtClean="0">
                <a:latin typeface="+mn-lt"/>
              </a:rPr>
              <a:t>1970</a:t>
            </a:r>
            <a:r>
              <a:rPr lang="en-US" dirty="0" smtClean="0">
                <a:latin typeface="+mn-lt"/>
              </a:rPr>
              <a:t>	</a:t>
            </a:r>
            <a:r>
              <a:rPr lang="en-US" sz="2000" dirty="0" smtClean="0">
                <a:latin typeface="+mn-lt"/>
              </a:rPr>
              <a:t>GIM mechanism: fourth quark (</a:t>
            </a:r>
            <a:r>
              <a:rPr lang="en-US" sz="2000" dirty="0" err="1" smtClean="0">
                <a:latin typeface="+mn-lt"/>
              </a:rPr>
              <a:t>c</a:t>
            </a:r>
            <a:r>
              <a:rPr lang="en-US" sz="2000" dirty="0" smtClean="0">
                <a:latin typeface="+mn-lt"/>
              </a:rPr>
              <a:t>) allows a theory that suppresses </a:t>
            </a:r>
          </a:p>
          <a:p>
            <a:r>
              <a:rPr lang="en-US" sz="2000" dirty="0" smtClean="0">
                <a:latin typeface="+mn-lt"/>
              </a:rPr>
              <a:t>	flavor-changing neutral currents, mediated by the Z boson. </a:t>
            </a:r>
          </a:p>
          <a:p>
            <a:r>
              <a:rPr lang="en-US" b="1" dirty="0" smtClean="0">
                <a:latin typeface="+mn-lt"/>
              </a:rPr>
              <a:t>1970</a:t>
            </a:r>
            <a:r>
              <a:rPr lang="en-US" dirty="0" smtClean="0">
                <a:latin typeface="+mn-lt"/>
              </a:rPr>
              <a:t>	</a:t>
            </a:r>
            <a:r>
              <a:rPr lang="en-US" sz="2000" dirty="0" smtClean="0">
                <a:latin typeface="+mn-lt"/>
              </a:rPr>
              <a:t>Formulation of a quantum theory of the strong interaction </a:t>
            </a:r>
          </a:p>
          <a:p>
            <a:r>
              <a:rPr lang="en-US" sz="2000" dirty="0" smtClean="0">
                <a:latin typeface="+mn-lt"/>
              </a:rPr>
              <a:t>	(Quantum </a:t>
            </a:r>
            <a:r>
              <a:rPr lang="en-US" sz="2000" dirty="0" err="1" smtClean="0">
                <a:latin typeface="+mn-lt"/>
              </a:rPr>
              <a:t>Chromodynamics</a:t>
            </a:r>
            <a:r>
              <a:rPr lang="en-US" sz="2000" dirty="0" smtClean="0">
                <a:latin typeface="+mn-lt"/>
              </a:rPr>
              <a:t>, QCD) by H. </a:t>
            </a:r>
            <a:r>
              <a:rPr lang="en-US" sz="2000" dirty="0" err="1" smtClean="0">
                <a:latin typeface="+mn-lt"/>
              </a:rPr>
              <a:t>Fritzsch</a:t>
            </a:r>
            <a:r>
              <a:rPr lang="en-US" sz="2000" dirty="0" smtClean="0">
                <a:latin typeface="+mn-lt"/>
              </a:rPr>
              <a:t> and M. Gell-Mann.</a:t>
            </a:r>
          </a:p>
          <a:p>
            <a:r>
              <a:rPr lang="en-US" b="1" dirty="0" smtClean="0">
                <a:latin typeface="Times"/>
              </a:rPr>
              <a:t>1971</a:t>
            </a:r>
            <a:r>
              <a:rPr lang="en-US" sz="2000" b="1" dirty="0" smtClean="0"/>
              <a:t>	</a:t>
            </a:r>
            <a:r>
              <a:rPr lang="en-US" sz="2000" dirty="0" err="1" smtClean="0">
                <a:latin typeface="+mn-lt"/>
              </a:rPr>
              <a:t>Renormalizability</a:t>
            </a:r>
            <a:r>
              <a:rPr lang="en-US" sz="2000" dirty="0" smtClean="0">
                <a:latin typeface="+mn-lt"/>
              </a:rPr>
              <a:t> of Yang-Mills theories with spontaneous symmetry</a:t>
            </a:r>
          </a:p>
          <a:p>
            <a:r>
              <a:rPr lang="en-US" sz="2000" dirty="0" smtClean="0">
                <a:latin typeface="+mn-lt"/>
              </a:rPr>
              <a:t>	breaking (G. </a:t>
            </a:r>
            <a:r>
              <a:rPr lang="en-US" sz="2000" dirty="0" err="1" smtClean="0">
                <a:latin typeface="+mn-lt"/>
              </a:rPr>
              <a:t>t’Hooft</a:t>
            </a:r>
            <a:r>
              <a:rPr lang="en-US" sz="2000" dirty="0" smtClean="0">
                <a:latin typeface="+mn-lt"/>
              </a:rPr>
              <a:t>, M. </a:t>
            </a:r>
            <a:r>
              <a:rPr lang="en-US" sz="2000" dirty="0" err="1" smtClean="0">
                <a:latin typeface="+mn-lt"/>
              </a:rPr>
              <a:t>Veltman</a:t>
            </a:r>
            <a:r>
              <a:rPr lang="en-US" sz="2000" dirty="0" smtClean="0">
                <a:latin typeface="+mn-lt"/>
              </a:rPr>
              <a:t>)</a:t>
            </a:r>
          </a:p>
          <a:p>
            <a:r>
              <a:rPr lang="en-US" b="1" dirty="0" smtClean="0">
                <a:latin typeface="+mn-lt"/>
              </a:rPr>
              <a:t>1973</a:t>
            </a:r>
            <a:r>
              <a:rPr lang="en-US" dirty="0" smtClean="0">
                <a:latin typeface="+mn-lt"/>
              </a:rPr>
              <a:t>	</a:t>
            </a:r>
            <a:r>
              <a:rPr lang="en-US" sz="2000" dirty="0" smtClean="0">
                <a:latin typeface="+mn-lt"/>
              </a:rPr>
              <a:t>Asymptotic freedom by D. </a:t>
            </a:r>
            <a:r>
              <a:rPr lang="en-US" sz="2000" dirty="0" err="1" smtClean="0">
                <a:latin typeface="+mn-lt"/>
              </a:rPr>
              <a:t>Politzer</a:t>
            </a:r>
            <a:r>
              <a:rPr lang="en-US" sz="2000" dirty="0" smtClean="0">
                <a:latin typeface="+mn-lt"/>
              </a:rPr>
              <a:t>, D. Gross, F. </a:t>
            </a:r>
            <a:r>
              <a:rPr lang="en-US" sz="2000" dirty="0" err="1" smtClean="0">
                <a:latin typeface="+mn-lt"/>
              </a:rPr>
              <a:t>Wilczek</a:t>
            </a:r>
            <a:r>
              <a:rPr lang="en-US" sz="2000" dirty="0" smtClean="0">
                <a:latin typeface="+mn-lt"/>
              </a:rPr>
              <a:t>. </a:t>
            </a:r>
            <a:r>
              <a:rPr lang="en-US" dirty="0" smtClean="0">
                <a:latin typeface="+mn-lt"/>
              </a:rPr>
              <a:t> </a:t>
            </a:r>
          </a:p>
        </p:txBody>
      </p:sp>
      <p:sp>
        <p:nvSpPr>
          <p:cNvPr id="5" name="Slide Number Placeholder 4"/>
          <p:cNvSpPr>
            <a:spLocks noGrp="1"/>
          </p:cNvSpPr>
          <p:nvPr>
            <p:ph type="sldNum" sz="quarter" idx="12"/>
          </p:nvPr>
        </p:nvSpPr>
        <p:spPr/>
        <p:txBody>
          <a:bodyPr/>
          <a:lstStyle/>
          <a:p>
            <a:fld id="{3C488B3C-A177-424A-82BD-65A18B8394C2}" type="slidenum">
              <a:rPr lang="en-US" smtClean="0"/>
              <a:pPr/>
              <a:t>4</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ln>
            <a:solidFill>
              <a:schemeClr val="bg1">
                <a:alpha val="0"/>
              </a:schemeClr>
            </a:solidFill>
          </a:ln>
        </p:spPr>
        <p:txBody>
          <a:bodyPr/>
          <a:lstStyle/>
          <a:p>
            <a:fld id="{3C488B3C-A177-424A-82BD-65A18B8394C2}" type="slidenum">
              <a:rPr lang="en-US" smtClean="0"/>
              <a:pPr/>
              <a:t>49</a:t>
            </a:fld>
            <a:endParaRPr lang="en-US"/>
          </a:p>
        </p:txBody>
      </p:sp>
      <p:sp>
        <p:nvSpPr>
          <p:cNvPr id="11" name="Rectangle 10"/>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The Higgs Boson</a:t>
            </a:r>
            <a:endParaRPr lang="en-GB" sz="3200" b="1" i="1" baseline="-25000" dirty="0" smtClean="0">
              <a:solidFill>
                <a:schemeClr val="bg1"/>
              </a:solidFill>
              <a:effectLst>
                <a:outerShdw blurRad="38100" dist="38100" dir="2700000" algn="tl">
                  <a:srgbClr val="000000"/>
                </a:outerShdw>
              </a:effectLst>
              <a:latin typeface="Helvetica" pitchFamily="-109" charset="0"/>
            </a:endParaRPr>
          </a:p>
        </p:txBody>
      </p:sp>
      <p:sp>
        <p:nvSpPr>
          <p:cNvPr id="18" name="Rectangle 8"/>
          <p:cNvSpPr>
            <a:spLocks noChangeArrowheads="1"/>
          </p:cNvSpPr>
          <p:nvPr/>
        </p:nvSpPr>
        <p:spPr bwMode="auto">
          <a:xfrm>
            <a:off x="952500" y="1322388"/>
            <a:ext cx="8229600" cy="4401205"/>
          </a:xfrm>
          <a:prstGeom prst="rect">
            <a:avLst/>
          </a:prstGeom>
          <a:noFill/>
          <a:ln w="9525">
            <a:noFill/>
            <a:miter lim="800000"/>
            <a:headEnd/>
            <a:tailEnd/>
          </a:ln>
          <a:effectLst/>
        </p:spPr>
        <p:txBody>
          <a:bodyPr wrap="square">
            <a:prstTxWarp prst="textNoShape">
              <a:avLst/>
            </a:prstTxWarp>
            <a:spAutoFit/>
          </a:bodyPr>
          <a:lstStyle/>
          <a:p>
            <a:pPr algn="just">
              <a:buClr>
                <a:srgbClr val="990000"/>
              </a:buClr>
            </a:pPr>
            <a:r>
              <a:rPr lang="en-GB" sz="2000" dirty="0" smtClean="0">
                <a:latin typeface="Times"/>
              </a:rPr>
              <a:t>The scalar </a:t>
            </a:r>
            <a:r>
              <a:rPr lang="en-GB" sz="2000" dirty="0" err="1" smtClean="0">
                <a:latin typeface="Times"/>
              </a:rPr>
              <a:t>Lagrangian</a:t>
            </a:r>
            <a:r>
              <a:rPr lang="en-GB" sz="2000" dirty="0" smtClean="0">
                <a:latin typeface="Times"/>
              </a:rPr>
              <a:t>                                                           has introduced a new scalar particle, the Higgs boson H. In terms of the physical fields, in the unitary gauge, </a:t>
            </a:r>
            <a:r>
              <a:rPr lang="en-GB" sz="2000" dirty="0" smtClean="0">
                <a:latin typeface="Lucida Calligraphy"/>
              </a:rPr>
              <a:t>L</a:t>
            </a:r>
            <a:r>
              <a:rPr lang="en-GB" sz="2000" baseline="-25000" dirty="0" smtClean="0">
                <a:latin typeface="Times" charset="0"/>
              </a:rPr>
              <a:t>s</a:t>
            </a:r>
            <a:r>
              <a:rPr lang="en-GB" sz="2000" dirty="0" smtClean="0">
                <a:latin typeface="Times"/>
              </a:rPr>
              <a:t>  takes the form:</a:t>
            </a:r>
          </a:p>
          <a:p>
            <a:pPr algn="just">
              <a:buClr>
                <a:srgbClr val="990000"/>
              </a:buClr>
            </a:pPr>
            <a:endParaRPr lang="en-GB" sz="2000" dirty="0" smtClean="0">
              <a:latin typeface="Times"/>
            </a:endParaRPr>
          </a:p>
          <a:p>
            <a:pPr algn="just">
              <a:buClr>
                <a:srgbClr val="990000"/>
              </a:buClr>
            </a:pPr>
            <a:endParaRPr lang="en-GB" sz="2000" dirty="0" smtClean="0">
              <a:latin typeface="Times"/>
            </a:endParaRPr>
          </a:p>
          <a:p>
            <a:pPr algn="just">
              <a:buClr>
                <a:srgbClr val="990000"/>
              </a:buClr>
            </a:pPr>
            <a:endParaRPr lang="en-GB" sz="2000" dirty="0" smtClean="0">
              <a:latin typeface="Times"/>
            </a:endParaRPr>
          </a:p>
          <a:p>
            <a:pPr algn="just">
              <a:buClr>
                <a:srgbClr val="990000"/>
              </a:buClr>
            </a:pPr>
            <a:endParaRPr lang="en-GB" sz="2000" dirty="0" smtClean="0">
              <a:latin typeface="Times"/>
            </a:endParaRPr>
          </a:p>
          <a:p>
            <a:pPr algn="just">
              <a:buClr>
                <a:srgbClr val="990000"/>
              </a:buClr>
            </a:pPr>
            <a:endParaRPr lang="en-GB" sz="2000" dirty="0" smtClean="0">
              <a:latin typeface="Times"/>
            </a:endParaRPr>
          </a:p>
          <a:p>
            <a:pPr algn="just">
              <a:buClr>
                <a:srgbClr val="990000"/>
              </a:buClr>
            </a:pPr>
            <a:endParaRPr lang="en-GB" sz="2000" dirty="0" smtClean="0">
              <a:latin typeface="Times"/>
            </a:endParaRPr>
          </a:p>
          <a:p>
            <a:pPr algn="just">
              <a:buClr>
                <a:srgbClr val="990000"/>
              </a:buClr>
            </a:pPr>
            <a:endParaRPr lang="en-GB" sz="2000" dirty="0" smtClean="0">
              <a:latin typeface="Times"/>
            </a:endParaRPr>
          </a:p>
          <a:p>
            <a:pPr algn="just">
              <a:buClr>
                <a:srgbClr val="990000"/>
              </a:buClr>
            </a:pPr>
            <a:endParaRPr lang="en-GB" sz="2000" dirty="0" smtClean="0">
              <a:latin typeface="Times"/>
            </a:endParaRPr>
          </a:p>
          <a:p>
            <a:pPr algn="just">
              <a:buClr>
                <a:srgbClr val="990000"/>
              </a:buClr>
            </a:pPr>
            <a:endParaRPr lang="en-GB" sz="2000" dirty="0" smtClean="0">
              <a:latin typeface="Times"/>
            </a:endParaRPr>
          </a:p>
          <a:p>
            <a:pPr algn="just">
              <a:buClr>
                <a:srgbClr val="990000"/>
              </a:buClr>
            </a:pPr>
            <a:r>
              <a:rPr lang="en-GB" sz="2000" dirty="0" smtClean="0">
                <a:latin typeface="Times"/>
              </a:rPr>
              <a:t>Higgs couplings to the gauge bosons:</a:t>
            </a:r>
          </a:p>
          <a:p>
            <a:pPr algn="just">
              <a:buClr>
                <a:srgbClr val="990000"/>
              </a:buClr>
            </a:pPr>
            <a:endParaRPr lang="en-GB" sz="2000" dirty="0" smtClean="0">
              <a:latin typeface="Times" pitchFamily="-109" charset="0"/>
            </a:endParaRPr>
          </a:p>
        </p:txBody>
      </p:sp>
      <p:pic>
        <p:nvPicPr>
          <p:cNvPr id="12" name="Picture 11"/>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543050" y="3395278"/>
            <a:ext cx="7512050" cy="459172"/>
          </a:xfrm>
          <a:prstGeom prst="rect">
            <a:avLst/>
          </a:prstGeom>
        </p:spPr>
      </p:pic>
      <p:pic>
        <p:nvPicPr>
          <p:cNvPr id="14" name="Picture 13"/>
          <p:cNvPicPr>
            <a:picLocks noChangeAspect="1"/>
          </p:cNvPicPr>
          <p:nvPr/>
        </p:nvPicPr>
        <p:blipFill>
          <a:blip r:embed="rId5"/>
          <a:stretch>
            <a:fillRect/>
          </a:stretch>
        </p:blipFill>
        <p:spPr>
          <a:xfrm>
            <a:off x="4889500" y="3956050"/>
            <a:ext cx="3683000" cy="2654300"/>
          </a:xfrm>
          <a:prstGeom prst="rect">
            <a:avLst/>
          </a:prstGeom>
        </p:spPr>
      </p:pic>
      <p:pic>
        <p:nvPicPr>
          <p:cNvPr id="13" name="Picture 12"/>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3556000" y="2298700"/>
            <a:ext cx="3378200" cy="482600"/>
          </a:xfrm>
          <a:prstGeom prst="rect">
            <a:avLst/>
          </a:prstGeom>
        </p:spPr>
      </p:pic>
      <p:pic>
        <p:nvPicPr>
          <p:cNvPr id="10" name="Picture 9"/>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2515839" y="2768600"/>
            <a:ext cx="5705398" cy="717550"/>
          </a:xfrm>
          <a:prstGeom prst="rect">
            <a:avLst/>
          </a:prstGeom>
        </p:spPr>
      </p:pic>
      <p:pic>
        <p:nvPicPr>
          <p:cNvPr id="16" name="Picture 15"/>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3422650" y="1327661"/>
            <a:ext cx="3917950" cy="450339"/>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0594" name="Date Placeholder 2"/>
          <p:cNvSpPr>
            <a:spLocks noGrp="1"/>
          </p:cNvSpPr>
          <p:nvPr>
            <p:ph type="dt" sz="quarter" idx="10"/>
          </p:nvPr>
        </p:nvSpPr>
        <p:spPr>
          <a:noFill/>
        </p:spPr>
        <p:txBody>
          <a:bodyPr/>
          <a:lstStyle/>
          <a:p>
            <a:r>
              <a:rPr lang="en-US" smtClean="0">
                <a:latin typeface="Arial" charset="0"/>
              </a:rPr>
              <a:t>C.-E. Wulz</a:t>
            </a:r>
            <a:endParaRPr lang="en-US" b="0" i="0" smtClean="0">
              <a:latin typeface="Arial" charset="0"/>
            </a:endParaRPr>
          </a:p>
        </p:txBody>
      </p:sp>
      <p:sp>
        <p:nvSpPr>
          <p:cNvPr id="110595" name="Slide Number Placeholder 3"/>
          <p:cNvSpPr>
            <a:spLocks noGrp="1"/>
          </p:cNvSpPr>
          <p:nvPr>
            <p:ph type="sldNum" sz="quarter" idx="11"/>
          </p:nvPr>
        </p:nvSpPr>
        <p:spPr>
          <a:noFill/>
        </p:spPr>
        <p:txBody>
          <a:bodyPr/>
          <a:lstStyle/>
          <a:p>
            <a:fld id="{7A555096-E895-0A4C-918C-5FCB3A18EE46}" type="slidenum">
              <a:rPr lang="en-US" smtClean="0">
                <a:latin typeface="Arial" charset="0"/>
              </a:rPr>
              <a:pPr/>
              <a:t>50</a:t>
            </a:fld>
            <a:endParaRPr lang="en-US" b="0" i="0" smtClean="0">
              <a:latin typeface="Arial" charset="0"/>
            </a:endParaRPr>
          </a:p>
        </p:txBody>
      </p:sp>
      <p:sp>
        <p:nvSpPr>
          <p:cNvPr id="110597" name="Rectangle 12"/>
          <p:cNvSpPr>
            <a:spLocks noGrp="1" noChangeArrowheads="1"/>
          </p:cNvSpPr>
          <p:nvPr>
            <p:ph type="title"/>
          </p:nvPr>
        </p:nvSpPr>
        <p:spPr/>
        <p:txBody>
          <a:bodyPr/>
          <a:lstStyle/>
          <a:p>
            <a:r>
              <a:rPr lang="en-US" dirty="0"/>
              <a:t>Higgs in CMS</a:t>
            </a:r>
          </a:p>
        </p:txBody>
      </p:sp>
      <p:sp>
        <p:nvSpPr>
          <p:cNvPr id="6" name="Rectangle 5"/>
          <p:cNvSpPr>
            <a:spLocks noChangeArrowheads="1"/>
          </p:cNvSpPr>
          <p:nvPr/>
        </p:nvSpPr>
        <p:spPr bwMode="auto">
          <a:xfrm>
            <a:off x="684212" y="338138"/>
            <a:ext cx="8675688" cy="584776"/>
          </a:xfrm>
          <a:prstGeom prst="rect">
            <a:avLst/>
          </a:prstGeom>
          <a:solidFill>
            <a:srgbClr val="FFCC18"/>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Higgs in CMS</a:t>
            </a:r>
            <a:endParaRPr lang="en-GB" sz="3200" b="1" i="1" baseline="-25000" dirty="0" smtClean="0">
              <a:solidFill>
                <a:schemeClr val="bg1"/>
              </a:solidFill>
              <a:effectLst>
                <a:outerShdw blurRad="38100" dist="38100" dir="2700000" algn="tl">
                  <a:srgbClr val="000000"/>
                </a:outerShdw>
              </a:effectLst>
              <a:latin typeface="Helvetica" pitchFamily="-109" charset="0"/>
            </a:endParaRPr>
          </a:p>
        </p:txBody>
      </p:sp>
      <p:pic>
        <p:nvPicPr>
          <p:cNvPr id="110596" name="Picture 10" descr="CMS-Color-Label"/>
          <p:cNvPicPr>
            <a:picLocks noChangeAspect="1" noChangeArrowheads="1"/>
          </p:cNvPicPr>
          <p:nvPr/>
        </p:nvPicPr>
        <p:blipFill>
          <a:blip r:embed="rId4"/>
          <a:srcRect/>
          <a:stretch>
            <a:fillRect/>
          </a:stretch>
        </p:blipFill>
        <p:spPr bwMode="auto">
          <a:xfrm>
            <a:off x="735013" y="381000"/>
            <a:ext cx="577850"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ln>
            <a:solidFill>
              <a:schemeClr val="bg1">
                <a:alpha val="0"/>
              </a:schemeClr>
            </a:solidFill>
          </a:ln>
        </p:spPr>
        <p:txBody>
          <a:bodyPr/>
          <a:lstStyle/>
          <a:p>
            <a:fld id="{3C488B3C-A177-424A-82BD-65A18B8394C2}" type="slidenum">
              <a:rPr lang="en-US" smtClean="0"/>
              <a:pPr/>
              <a:t>51</a:t>
            </a:fld>
            <a:endParaRPr lang="en-US"/>
          </a:p>
        </p:txBody>
      </p:sp>
      <p:sp>
        <p:nvSpPr>
          <p:cNvPr id="11" name="Rectangle 10"/>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Higgs Boson at LHC (CMS Experiment)</a:t>
            </a:r>
            <a:endParaRPr lang="en-GB" sz="3200" b="1" i="1" baseline="-25000" dirty="0" smtClean="0">
              <a:solidFill>
                <a:schemeClr val="bg1"/>
              </a:solidFill>
              <a:effectLst>
                <a:outerShdw blurRad="38100" dist="38100" dir="2700000" algn="tl">
                  <a:srgbClr val="000000"/>
                </a:outerShdw>
              </a:effectLst>
              <a:latin typeface="Helvetica" pitchFamily="-109" charset="0"/>
            </a:endParaRPr>
          </a:p>
        </p:txBody>
      </p:sp>
      <p:grpSp>
        <p:nvGrpSpPr>
          <p:cNvPr id="7" name="Group 3"/>
          <p:cNvGrpSpPr>
            <a:grpSpLocks/>
          </p:cNvGrpSpPr>
          <p:nvPr/>
        </p:nvGrpSpPr>
        <p:grpSpPr bwMode="auto">
          <a:xfrm>
            <a:off x="317500" y="1203325"/>
            <a:ext cx="9110663" cy="5654675"/>
            <a:chOff x="350" y="536"/>
            <a:chExt cx="5298" cy="3562"/>
          </a:xfrm>
        </p:grpSpPr>
        <p:sp>
          <p:nvSpPr>
            <p:cNvPr id="8" name="Rectangle 4"/>
            <p:cNvSpPr>
              <a:spLocks noChangeArrowheads="1"/>
            </p:cNvSpPr>
            <p:nvPr/>
          </p:nvSpPr>
          <p:spPr bwMode="auto">
            <a:xfrm>
              <a:off x="520" y="536"/>
              <a:ext cx="5128" cy="1744"/>
            </a:xfrm>
            <a:prstGeom prst="rect">
              <a:avLst/>
            </a:prstGeom>
            <a:solidFill>
              <a:srgbClr val="D3FFBE"/>
            </a:solidFill>
            <a:ln w="9525">
              <a:noFill/>
              <a:miter lim="800000"/>
              <a:headEnd/>
              <a:tailEnd/>
            </a:ln>
          </p:spPr>
          <p:txBody>
            <a:bodyPr wrap="none" anchor="ctr">
              <a:prstTxWarp prst="textNoShape">
                <a:avLst/>
              </a:prstTxWarp>
            </a:bodyPr>
            <a:lstStyle/>
            <a:p>
              <a:endParaRPr lang="en-US"/>
            </a:p>
          </p:txBody>
        </p:sp>
        <p:pic>
          <p:nvPicPr>
            <p:cNvPr id="9" name="Picture 5"/>
            <p:cNvPicPr>
              <a:picLocks noChangeAspect="1" noChangeArrowheads="1"/>
            </p:cNvPicPr>
            <p:nvPr/>
          </p:nvPicPr>
          <p:blipFill>
            <a:blip r:embed="rId3"/>
            <a:srcRect/>
            <a:stretch>
              <a:fillRect/>
            </a:stretch>
          </p:blipFill>
          <p:spPr bwMode="auto">
            <a:xfrm>
              <a:off x="584" y="602"/>
              <a:ext cx="1504" cy="1625"/>
            </a:xfrm>
            <a:prstGeom prst="rect">
              <a:avLst/>
            </a:prstGeom>
            <a:noFill/>
            <a:ln w="9525">
              <a:noFill/>
              <a:miter lim="800000"/>
              <a:headEnd/>
              <a:tailEnd/>
            </a:ln>
          </p:spPr>
        </p:pic>
        <p:pic>
          <p:nvPicPr>
            <p:cNvPr id="10" name="Picture 6"/>
            <p:cNvPicPr>
              <a:picLocks noChangeAspect="1" noChangeArrowheads="1"/>
            </p:cNvPicPr>
            <p:nvPr/>
          </p:nvPicPr>
          <p:blipFill>
            <a:blip r:embed="rId4"/>
            <a:srcRect/>
            <a:stretch>
              <a:fillRect/>
            </a:stretch>
          </p:blipFill>
          <p:spPr bwMode="auto">
            <a:xfrm>
              <a:off x="350" y="2333"/>
              <a:ext cx="1778" cy="1707"/>
            </a:xfrm>
            <a:prstGeom prst="rect">
              <a:avLst/>
            </a:prstGeom>
            <a:noFill/>
            <a:ln w="9525">
              <a:noFill/>
              <a:miter lim="800000"/>
              <a:headEnd/>
              <a:tailEnd/>
            </a:ln>
          </p:spPr>
        </p:pic>
        <p:pic>
          <p:nvPicPr>
            <p:cNvPr id="12" name="Picture 7"/>
            <p:cNvPicPr>
              <a:picLocks noChangeAspect="1" noChangeArrowheads="1"/>
            </p:cNvPicPr>
            <p:nvPr/>
          </p:nvPicPr>
          <p:blipFill>
            <a:blip r:embed="rId5"/>
            <a:srcRect/>
            <a:stretch>
              <a:fillRect/>
            </a:stretch>
          </p:blipFill>
          <p:spPr bwMode="auto">
            <a:xfrm>
              <a:off x="2297" y="590"/>
              <a:ext cx="1521" cy="1634"/>
            </a:xfrm>
            <a:prstGeom prst="rect">
              <a:avLst/>
            </a:prstGeom>
            <a:noFill/>
            <a:ln w="9525">
              <a:noFill/>
              <a:miter lim="800000"/>
              <a:headEnd/>
              <a:tailEnd/>
            </a:ln>
          </p:spPr>
        </p:pic>
        <p:pic>
          <p:nvPicPr>
            <p:cNvPr id="13" name="Picture 8"/>
            <p:cNvPicPr>
              <a:picLocks noChangeAspect="1" noChangeArrowheads="1"/>
            </p:cNvPicPr>
            <p:nvPr/>
          </p:nvPicPr>
          <p:blipFill>
            <a:blip r:embed="rId6"/>
            <a:srcRect/>
            <a:stretch>
              <a:fillRect/>
            </a:stretch>
          </p:blipFill>
          <p:spPr bwMode="auto">
            <a:xfrm>
              <a:off x="2141" y="2360"/>
              <a:ext cx="1670" cy="1696"/>
            </a:xfrm>
            <a:prstGeom prst="rect">
              <a:avLst/>
            </a:prstGeom>
            <a:noFill/>
            <a:ln w="9525">
              <a:noFill/>
              <a:miter lim="800000"/>
              <a:headEnd/>
              <a:tailEnd/>
            </a:ln>
          </p:spPr>
        </p:pic>
        <p:pic>
          <p:nvPicPr>
            <p:cNvPr id="14" name="Picture 9"/>
            <p:cNvPicPr>
              <a:picLocks noChangeAspect="1" noChangeArrowheads="1"/>
            </p:cNvPicPr>
            <p:nvPr/>
          </p:nvPicPr>
          <p:blipFill>
            <a:blip r:embed="rId7"/>
            <a:srcRect/>
            <a:stretch>
              <a:fillRect/>
            </a:stretch>
          </p:blipFill>
          <p:spPr bwMode="auto">
            <a:xfrm>
              <a:off x="4042" y="602"/>
              <a:ext cx="1510" cy="1625"/>
            </a:xfrm>
            <a:prstGeom prst="rect">
              <a:avLst/>
            </a:prstGeom>
            <a:noFill/>
            <a:ln w="9525">
              <a:noFill/>
              <a:miter lim="800000"/>
              <a:headEnd/>
              <a:tailEnd/>
            </a:ln>
          </p:spPr>
        </p:pic>
        <p:pic>
          <p:nvPicPr>
            <p:cNvPr id="17" name="Picture 10"/>
            <p:cNvPicPr>
              <a:picLocks noChangeAspect="1" noChangeArrowheads="1"/>
            </p:cNvPicPr>
            <p:nvPr/>
          </p:nvPicPr>
          <p:blipFill>
            <a:blip r:embed="rId8"/>
            <a:srcRect/>
            <a:stretch>
              <a:fillRect/>
            </a:stretch>
          </p:blipFill>
          <p:spPr bwMode="auto">
            <a:xfrm>
              <a:off x="3837" y="2344"/>
              <a:ext cx="1771" cy="1754"/>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73900" y="5930900"/>
            <a:ext cx="2063750" cy="457200"/>
          </a:xfrm>
          <a:ln>
            <a:solidFill>
              <a:schemeClr val="bg1">
                <a:alpha val="0"/>
              </a:schemeClr>
            </a:solidFill>
          </a:ln>
        </p:spPr>
        <p:txBody>
          <a:bodyPr/>
          <a:lstStyle/>
          <a:p>
            <a:fld id="{3C488B3C-A177-424A-82BD-65A18B8394C2}" type="slidenum">
              <a:rPr lang="en-US" smtClean="0"/>
              <a:pPr/>
              <a:t>52</a:t>
            </a:fld>
            <a:endParaRPr lang="en-US"/>
          </a:p>
        </p:txBody>
      </p:sp>
      <p:sp>
        <p:nvSpPr>
          <p:cNvPr id="11" name="Rectangle 10"/>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Higgs Boson Mass Limits</a:t>
            </a:r>
            <a:endParaRPr lang="en-GB" sz="3200" b="1" i="1" baseline="-25000" dirty="0" smtClean="0">
              <a:solidFill>
                <a:schemeClr val="bg1"/>
              </a:solidFill>
              <a:effectLst>
                <a:outerShdw blurRad="38100" dist="38100" dir="2700000" algn="tl">
                  <a:srgbClr val="000000"/>
                </a:outerShdw>
              </a:effectLst>
              <a:latin typeface="Helvetica" pitchFamily="-109" charset="0"/>
            </a:endParaRPr>
          </a:p>
        </p:txBody>
      </p:sp>
      <p:sp>
        <p:nvSpPr>
          <p:cNvPr id="33" name="Rectangle 1027"/>
          <p:cNvSpPr>
            <a:spLocks noChangeArrowheads="1"/>
          </p:cNvSpPr>
          <p:nvPr/>
        </p:nvSpPr>
        <p:spPr bwMode="auto">
          <a:xfrm>
            <a:off x="946150" y="1117600"/>
            <a:ext cx="8704263" cy="400110"/>
          </a:xfrm>
          <a:prstGeom prst="rect">
            <a:avLst/>
          </a:prstGeom>
          <a:noFill/>
          <a:ln w="9525">
            <a:noFill/>
            <a:miter lim="800000"/>
            <a:headEnd/>
            <a:tailEnd/>
          </a:ln>
          <a:effectLst/>
        </p:spPr>
        <p:txBody>
          <a:bodyPr>
            <a:prstTxWarp prst="textNoShape">
              <a:avLst/>
            </a:prstTxWarp>
            <a:spAutoFit/>
          </a:bodyPr>
          <a:lstStyle/>
          <a:p>
            <a:r>
              <a:rPr lang="en-GB" sz="2000" b="1" dirty="0" smtClean="0">
                <a:solidFill>
                  <a:srgbClr val="000000"/>
                </a:solidFill>
                <a:latin typeface="Times" charset="0"/>
              </a:rPr>
              <a:t>Direct search at LEP ended 2000. Result: </a:t>
            </a:r>
            <a:r>
              <a:rPr lang="en-GB" sz="2000" b="1" dirty="0" err="1">
                <a:solidFill>
                  <a:srgbClr val="000000"/>
                </a:solidFill>
                <a:latin typeface="Times" charset="0"/>
              </a:rPr>
              <a:t>m</a:t>
            </a:r>
            <a:r>
              <a:rPr lang="en-GB" sz="2000" b="1" baseline="-25000" dirty="0" err="1">
                <a:solidFill>
                  <a:srgbClr val="000000"/>
                </a:solidFill>
                <a:latin typeface="Times" charset="0"/>
              </a:rPr>
              <a:t>H</a:t>
            </a:r>
            <a:r>
              <a:rPr lang="en-GB" sz="2000" b="1" dirty="0">
                <a:solidFill>
                  <a:srgbClr val="000000"/>
                </a:solidFill>
                <a:latin typeface="Times" charset="0"/>
              </a:rPr>
              <a:t> &gt; 114.4 GeV/c</a:t>
            </a:r>
            <a:r>
              <a:rPr lang="en-GB" sz="2000" b="1" baseline="30000" dirty="0">
                <a:solidFill>
                  <a:srgbClr val="000000"/>
                </a:solidFill>
                <a:latin typeface="Times" charset="0"/>
              </a:rPr>
              <a:t>2</a:t>
            </a:r>
            <a:r>
              <a:rPr lang="en-GB" sz="2000" b="1" dirty="0">
                <a:solidFill>
                  <a:srgbClr val="000000"/>
                </a:solidFill>
                <a:latin typeface="Times" charset="0"/>
              </a:rPr>
              <a:t> @ </a:t>
            </a:r>
            <a:r>
              <a:rPr lang="en-GB" sz="2000" b="1" dirty="0" smtClean="0">
                <a:solidFill>
                  <a:srgbClr val="000000"/>
                </a:solidFill>
                <a:latin typeface="Times" charset="0"/>
              </a:rPr>
              <a:t>95% </a:t>
            </a:r>
            <a:r>
              <a:rPr lang="en-GB" sz="2000" b="1" dirty="0" err="1">
                <a:solidFill>
                  <a:srgbClr val="000000"/>
                </a:solidFill>
                <a:latin typeface="Times" charset="0"/>
              </a:rPr>
              <a:t>c.l</a:t>
            </a:r>
            <a:r>
              <a:rPr lang="en-GB" sz="2000" b="1" dirty="0">
                <a:solidFill>
                  <a:srgbClr val="000000"/>
                </a:solidFill>
                <a:latin typeface="Times" charset="0"/>
              </a:rPr>
              <a:t>.</a:t>
            </a:r>
          </a:p>
        </p:txBody>
      </p:sp>
      <p:sp>
        <p:nvSpPr>
          <p:cNvPr id="34" name="Rectangle 1028"/>
          <p:cNvSpPr>
            <a:spLocks noChangeArrowheads="1"/>
          </p:cNvSpPr>
          <p:nvPr/>
        </p:nvSpPr>
        <p:spPr bwMode="auto">
          <a:xfrm>
            <a:off x="711200" y="2717800"/>
            <a:ext cx="3782155" cy="707886"/>
          </a:xfrm>
          <a:prstGeom prst="rect">
            <a:avLst/>
          </a:prstGeom>
          <a:noFill/>
          <a:ln w="9525">
            <a:noFill/>
            <a:miter lim="800000"/>
            <a:headEnd/>
            <a:tailEnd/>
          </a:ln>
          <a:effectLst/>
        </p:spPr>
        <p:txBody>
          <a:bodyPr wrap="none">
            <a:prstTxWarp prst="textNoShape">
              <a:avLst/>
            </a:prstTxWarp>
            <a:spAutoFit/>
          </a:bodyPr>
          <a:lstStyle/>
          <a:p>
            <a:r>
              <a:rPr lang="en-GB" sz="2000" b="1" dirty="0" smtClean="0">
                <a:solidFill>
                  <a:srgbClr val="000000"/>
                </a:solidFill>
                <a:latin typeface="Times" charset="0"/>
              </a:rPr>
              <a:t>From </a:t>
            </a:r>
            <a:r>
              <a:rPr lang="en-GB" sz="2000" b="1" dirty="0">
                <a:solidFill>
                  <a:srgbClr val="000000"/>
                </a:solidFill>
                <a:latin typeface="Times" charset="0"/>
              </a:rPr>
              <a:t>‘precision electroweak fits’</a:t>
            </a:r>
          </a:p>
          <a:p>
            <a:r>
              <a:rPr lang="en-GB" sz="2000" b="1" dirty="0">
                <a:solidFill>
                  <a:srgbClr val="000000"/>
                </a:solidFill>
                <a:latin typeface="Times" charset="0"/>
              </a:rPr>
              <a:t>(LEP, SLD, CDF, D0</a:t>
            </a:r>
            <a:r>
              <a:rPr lang="en-GB" sz="2000" b="1" dirty="0" smtClean="0">
                <a:solidFill>
                  <a:srgbClr val="000000"/>
                </a:solidFill>
                <a:latin typeface="Times" charset="0"/>
              </a:rPr>
              <a:t>): </a:t>
            </a:r>
            <a:endParaRPr lang="en-GB" sz="2000" b="1" dirty="0">
              <a:solidFill>
                <a:srgbClr val="000000"/>
              </a:solidFill>
              <a:latin typeface="Times" charset="0"/>
            </a:endParaRPr>
          </a:p>
        </p:txBody>
      </p:sp>
      <p:grpSp>
        <p:nvGrpSpPr>
          <p:cNvPr id="35" name="Group 1034"/>
          <p:cNvGrpSpPr>
            <a:grpSpLocks/>
          </p:cNvGrpSpPr>
          <p:nvPr/>
        </p:nvGrpSpPr>
        <p:grpSpPr bwMode="auto">
          <a:xfrm>
            <a:off x="1003302" y="3870325"/>
            <a:ext cx="3441701" cy="1370013"/>
            <a:chOff x="2792" y="3090"/>
            <a:chExt cx="2168" cy="863"/>
          </a:xfrm>
        </p:grpSpPr>
        <p:sp>
          <p:nvSpPr>
            <p:cNvPr id="36" name="AutoShape 1035"/>
            <p:cNvSpPr>
              <a:spLocks noChangeArrowheads="1"/>
            </p:cNvSpPr>
            <p:nvPr/>
          </p:nvSpPr>
          <p:spPr bwMode="auto">
            <a:xfrm>
              <a:off x="2792" y="3090"/>
              <a:ext cx="2168" cy="863"/>
            </a:xfrm>
            <a:prstGeom prst="roundRect">
              <a:avLst>
                <a:gd name="adj" fmla="val 16667"/>
              </a:avLst>
            </a:prstGeom>
            <a:solidFill>
              <a:srgbClr val="FFFF00"/>
            </a:solidFill>
            <a:ln w="9525">
              <a:noFill/>
              <a:round/>
              <a:headEnd/>
              <a:tailEnd/>
            </a:ln>
            <a:effectLst/>
          </p:spPr>
          <p:txBody>
            <a:bodyPr wrap="none" anchor="ctr">
              <a:prstTxWarp prst="textNoShape">
                <a:avLst/>
              </a:prstTxWarp>
            </a:bodyPr>
            <a:lstStyle/>
            <a:p>
              <a:endParaRPr lang="en-US"/>
            </a:p>
          </p:txBody>
        </p:sp>
        <p:sp>
          <p:nvSpPr>
            <p:cNvPr id="37" name="Rectangle 1036"/>
            <p:cNvSpPr>
              <a:spLocks noChangeArrowheads="1"/>
            </p:cNvSpPr>
            <p:nvPr/>
          </p:nvSpPr>
          <p:spPr bwMode="auto">
            <a:xfrm>
              <a:off x="2858" y="3145"/>
              <a:ext cx="1892" cy="446"/>
            </a:xfrm>
            <a:prstGeom prst="rect">
              <a:avLst/>
            </a:prstGeom>
            <a:solidFill>
              <a:srgbClr val="FFFF00"/>
            </a:solidFill>
            <a:ln w="9525">
              <a:noFill/>
              <a:miter lim="800000"/>
              <a:headEnd/>
              <a:tailEnd/>
            </a:ln>
            <a:effectLst/>
          </p:spPr>
          <p:txBody>
            <a:bodyPr wrap="none">
              <a:prstTxWarp prst="textNoShape">
                <a:avLst/>
              </a:prstTxWarp>
              <a:spAutoFit/>
            </a:bodyPr>
            <a:lstStyle/>
            <a:p>
              <a:r>
                <a:rPr lang="en-GB" sz="2000" b="1" dirty="0" smtClean="0">
                  <a:solidFill>
                    <a:srgbClr val="000000"/>
                  </a:solidFill>
                  <a:latin typeface="Times" charset="0"/>
                </a:rPr>
                <a:t>Preferred value:</a:t>
              </a:r>
              <a:endParaRPr lang="en-GB" sz="2000" b="1" dirty="0">
                <a:solidFill>
                  <a:srgbClr val="000000"/>
                </a:solidFill>
                <a:latin typeface="Times" charset="0"/>
              </a:endParaRPr>
            </a:p>
            <a:p>
              <a:r>
                <a:rPr lang="en-GB" sz="2000" b="1" dirty="0" err="1">
                  <a:solidFill>
                    <a:srgbClr val="000000"/>
                  </a:solidFill>
                  <a:latin typeface="Times" charset="0"/>
                </a:rPr>
                <a:t>m</a:t>
              </a:r>
              <a:r>
                <a:rPr lang="en-GB" sz="2000" b="1" baseline="-25000" dirty="0" err="1">
                  <a:solidFill>
                    <a:srgbClr val="000000"/>
                  </a:solidFill>
                  <a:latin typeface="Times" charset="0"/>
                </a:rPr>
                <a:t>H</a:t>
              </a:r>
              <a:r>
                <a:rPr lang="en-GB" sz="2000" b="1" dirty="0">
                  <a:solidFill>
                    <a:srgbClr val="000000"/>
                  </a:solidFill>
                  <a:latin typeface="Times" charset="0"/>
                </a:rPr>
                <a:t> = </a:t>
              </a:r>
              <a:r>
                <a:rPr lang="en-GB" sz="2000" b="1" dirty="0" smtClean="0">
                  <a:solidFill>
                    <a:srgbClr val="000000"/>
                  </a:solidFill>
                  <a:latin typeface="Times" charset="0"/>
                </a:rPr>
                <a:t>(87 +35 </a:t>
              </a:r>
              <a:r>
                <a:rPr lang="en-GB" sz="2000" b="1" dirty="0">
                  <a:solidFill>
                    <a:srgbClr val="000000"/>
                  </a:solidFill>
                  <a:latin typeface="Times" charset="0"/>
                </a:rPr>
                <a:t>-</a:t>
              </a:r>
              <a:r>
                <a:rPr lang="en-GB" sz="2000" b="1" dirty="0" smtClean="0">
                  <a:solidFill>
                    <a:srgbClr val="000000"/>
                  </a:solidFill>
                  <a:latin typeface="Times" charset="0"/>
                </a:rPr>
                <a:t> 26) </a:t>
              </a:r>
              <a:r>
                <a:rPr lang="en-GB" sz="2000" b="1" dirty="0">
                  <a:solidFill>
                    <a:srgbClr val="000000"/>
                  </a:solidFill>
                  <a:latin typeface="Times" charset="0"/>
                </a:rPr>
                <a:t>GeV/c</a:t>
              </a:r>
              <a:r>
                <a:rPr lang="en-GB" sz="2000" b="1" baseline="30000" dirty="0">
                  <a:solidFill>
                    <a:srgbClr val="000000"/>
                  </a:solidFill>
                  <a:latin typeface="Times" charset="0"/>
                </a:rPr>
                <a:t>2</a:t>
              </a:r>
              <a:endParaRPr lang="en-GB" sz="2000" b="1" dirty="0">
                <a:solidFill>
                  <a:srgbClr val="000000"/>
                </a:solidFill>
                <a:latin typeface="Times" charset="0"/>
              </a:endParaRPr>
            </a:p>
          </p:txBody>
        </p:sp>
        <p:sp>
          <p:nvSpPr>
            <p:cNvPr id="38" name="Rectangle 1037"/>
            <p:cNvSpPr>
              <a:spLocks noChangeArrowheads="1"/>
            </p:cNvSpPr>
            <p:nvPr/>
          </p:nvSpPr>
          <p:spPr bwMode="auto">
            <a:xfrm>
              <a:off x="2874" y="3661"/>
              <a:ext cx="2067" cy="252"/>
            </a:xfrm>
            <a:prstGeom prst="rect">
              <a:avLst/>
            </a:prstGeom>
            <a:solidFill>
              <a:srgbClr val="FFFF00"/>
            </a:solidFill>
            <a:ln w="9525">
              <a:noFill/>
              <a:miter lim="800000"/>
              <a:headEnd/>
              <a:tailEnd/>
            </a:ln>
            <a:effectLst/>
          </p:spPr>
          <p:txBody>
            <a:bodyPr wrap="none">
              <a:prstTxWarp prst="textNoShape">
                <a:avLst/>
              </a:prstTxWarp>
              <a:spAutoFit/>
            </a:bodyPr>
            <a:lstStyle/>
            <a:p>
              <a:r>
                <a:rPr lang="en-GB" sz="2000" b="1" dirty="0" err="1">
                  <a:solidFill>
                    <a:srgbClr val="000000"/>
                  </a:solidFill>
                  <a:latin typeface="Times" charset="0"/>
                </a:rPr>
                <a:t>m</a:t>
              </a:r>
              <a:r>
                <a:rPr lang="en-GB" sz="2000" b="1" baseline="-25000" dirty="0" err="1">
                  <a:solidFill>
                    <a:srgbClr val="000000"/>
                  </a:solidFill>
                  <a:latin typeface="Times" charset="0"/>
                </a:rPr>
                <a:t>H</a:t>
              </a:r>
              <a:r>
                <a:rPr lang="en-GB" sz="2000" b="1" dirty="0">
                  <a:solidFill>
                    <a:srgbClr val="000000"/>
                  </a:solidFill>
                  <a:latin typeface="Times" charset="0"/>
                </a:rPr>
                <a:t> &lt;</a:t>
              </a:r>
              <a:r>
                <a:rPr lang="en-GB" sz="2000" b="1" dirty="0" smtClean="0">
                  <a:solidFill>
                    <a:srgbClr val="000000"/>
                  </a:solidFill>
                  <a:latin typeface="Times" charset="0"/>
                </a:rPr>
                <a:t> 157 </a:t>
              </a:r>
              <a:r>
                <a:rPr lang="en-GB" sz="2000" b="1" dirty="0">
                  <a:solidFill>
                    <a:srgbClr val="000000"/>
                  </a:solidFill>
                  <a:latin typeface="Times" charset="0"/>
                </a:rPr>
                <a:t>GeV/c</a:t>
              </a:r>
              <a:r>
                <a:rPr lang="en-GB" sz="2000" b="1" baseline="30000" dirty="0">
                  <a:solidFill>
                    <a:srgbClr val="000000"/>
                  </a:solidFill>
                  <a:latin typeface="Times" charset="0"/>
                </a:rPr>
                <a:t>2</a:t>
              </a:r>
              <a:r>
                <a:rPr lang="en-GB" sz="2000" b="1" dirty="0">
                  <a:solidFill>
                    <a:srgbClr val="000000"/>
                  </a:solidFill>
                  <a:latin typeface="Times" charset="0"/>
                </a:rPr>
                <a:t> @ </a:t>
              </a:r>
              <a:r>
                <a:rPr lang="en-GB" sz="2000" b="1" dirty="0" smtClean="0">
                  <a:solidFill>
                    <a:srgbClr val="000000"/>
                  </a:solidFill>
                  <a:latin typeface="Times" charset="0"/>
                </a:rPr>
                <a:t>95% </a:t>
              </a:r>
              <a:r>
                <a:rPr lang="en-GB" sz="2000" b="1" dirty="0" err="1">
                  <a:solidFill>
                    <a:srgbClr val="000000"/>
                  </a:solidFill>
                  <a:latin typeface="Times" charset="0"/>
                </a:rPr>
                <a:t>c.l</a:t>
              </a:r>
              <a:r>
                <a:rPr lang="en-GB" sz="2000" b="1" dirty="0">
                  <a:solidFill>
                    <a:srgbClr val="000000"/>
                  </a:solidFill>
                  <a:latin typeface="Times" charset="0"/>
                </a:rPr>
                <a:t>.</a:t>
              </a:r>
            </a:p>
          </p:txBody>
        </p:sp>
      </p:grpSp>
      <p:pic>
        <p:nvPicPr>
          <p:cNvPr id="12" name="Picture 11" descr="HiggsMass09_blueband.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4399634" y="1244600"/>
            <a:ext cx="4812140" cy="5295900"/>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73900" y="5930900"/>
            <a:ext cx="2063750" cy="457200"/>
          </a:xfrm>
          <a:ln>
            <a:solidFill>
              <a:schemeClr val="bg1">
                <a:alpha val="0"/>
              </a:schemeClr>
            </a:solidFill>
          </a:ln>
        </p:spPr>
        <p:txBody>
          <a:bodyPr/>
          <a:lstStyle/>
          <a:p>
            <a:fld id="{3C488B3C-A177-424A-82BD-65A18B8394C2}" type="slidenum">
              <a:rPr lang="en-US" smtClean="0"/>
              <a:pPr/>
              <a:t>53</a:t>
            </a:fld>
            <a:endParaRPr lang="en-US"/>
          </a:p>
        </p:txBody>
      </p:sp>
      <p:sp>
        <p:nvSpPr>
          <p:cNvPr id="11" name="Rectangle 10"/>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W, Z, Photon, Electroweak Unification</a:t>
            </a:r>
            <a:endParaRPr lang="en-GB" sz="3200" b="1" i="1" baseline="-25000" dirty="0" smtClean="0">
              <a:solidFill>
                <a:schemeClr val="bg1"/>
              </a:solidFill>
              <a:effectLst>
                <a:outerShdw blurRad="38100" dist="38100" dir="2700000" algn="tl">
                  <a:srgbClr val="000000"/>
                </a:outerShdw>
              </a:effectLst>
              <a:latin typeface="Helvetica" pitchFamily="-109" charset="0"/>
            </a:endParaRPr>
          </a:p>
        </p:txBody>
      </p:sp>
      <p:sp>
        <p:nvSpPr>
          <p:cNvPr id="18" name="Rectangle 8"/>
          <p:cNvSpPr>
            <a:spLocks noChangeArrowheads="1"/>
          </p:cNvSpPr>
          <p:nvPr/>
        </p:nvSpPr>
        <p:spPr bwMode="auto">
          <a:xfrm>
            <a:off x="927100" y="1004888"/>
            <a:ext cx="8229600" cy="6555641"/>
          </a:xfrm>
          <a:prstGeom prst="rect">
            <a:avLst/>
          </a:prstGeom>
          <a:noFill/>
          <a:ln w="9525">
            <a:noFill/>
            <a:miter lim="800000"/>
            <a:headEnd/>
            <a:tailEnd/>
          </a:ln>
          <a:effectLst/>
        </p:spPr>
        <p:txBody>
          <a:bodyPr wrap="square">
            <a:prstTxWarp prst="textNoShape">
              <a:avLst/>
            </a:prstTxWarp>
            <a:spAutoFit/>
          </a:bodyPr>
          <a:lstStyle/>
          <a:p>
            <a:pPr algn="just">
              <a:buClr>
                <a:srgbClr val="990000"/>
              </a:buClr>
            </a:pPr>
            <a:r>
              <a:rPr lang="en-GB" sz="2000" dirty="0" smtClean="0">
                <a:latin typeface="Times" pitchFamily="-109" charset="0"/>
              </a:rPr>
              <a:t>The covariant derivative                                               couples the scalar doublet to the                               gauge bosons. In the unitary gauge the kinetic part of the scalar </a:t>
            </a:r>
            <a:r>
              <a:rPr lang="en-GB" sz="2000" dirty="0" err="1" smtClean="0">
                <a:latin typeface="Times" pitchFamily="-109" charset="0"/>
              </a:rPr>
              <a:t>Lagrangian</a:t>
            </a:r>
            <a:r>
              <a:rPr lang="en-GB" sz="2000" dirty="0" smtClean="0">
                <a:latin typeface="Times" pitchFamily="-109" charset="0"/>
              </a:rPr>
              <a:t> takes the form:</a:t>
            </a: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r>
              <a:rPr lang="en-GB" sz="2000" dirty="0" smtClean="0">
                <a:latin typeface="Times" pitchFamily="-109" charset="0"/>
              </a:rPr>
              <a:t>with the following transformation from the fields </a:t>
            </a:r>
            <a:r>
              <a:rPr lang="en-GB" sz="2000" i="1" dirty="0" smtClean="0">
                <a:latin typeface="Times" pitchFamily="-109" charset="0"/>
              </a:rPr>
              <a:t>W</a:t>
            </a:r>
            <a:r>
              <a:rPr lang="en-GB" sz="2000" i="1" baseline="-25000" dirty="0" smtClean="0">
                <a:latin typeface="Symbol"/>
              </a:rPr>
              <a:t>m</a:t>
            </a:r>
            <a:r>
              <a:rPr lang="en-GB" sz="2000" i="1" baseline="30000" dirty="0" smtClean="0">
                <a:latin typeface="Times" pitchFamily="-109" charset="0"/>
              </a:rPr>
              <a:t>a</a:t>
            </a:r>
            <a:r>
              <a:rPr lang="en-GB" sz="2000" dirty="0" smtClean="0">
                <a:latin typeface="Times" pitchFamily="-109" charset="0"/>
              </a:rPr>
              <a:t>, </a:t>
            </a:r>
            <a:r>
              <a:rPr lang="en-GB" sz="2000" i="1" dirty="0" err="1" smtClean="0">
                <a:latin typeface="Times" pitchFamily="-109" charset="0"/>
              </a:rPr>
              <a:t>B</a:t>
            </a:r>
            <a:r>
              <a:rPr lang="en-GB" sz="2000" i="1" baseline="-25000" dirty="0" err="1" smtClean="0">
                <a:latin typeface="Symbol"/>
              </a:rPr>
              <a:t>m</a:t>
            </a:r>
            <a:r>
              <a:rPr lang="en-GB" sz="2000" dirty="0" smtClean="0">
                <a:latin typeface="Times" pitchFamily="-109" charset="0"/>
              </a:rPr>
              <a:t> to the physical W</a:t>
            </a:r>
            <a:r>
              <a:rPr lang="en-GB" sz="2000" baseline="30000" dirty="0" smtClean="0">
                <a:latin typeface="Times" pitchFamily="-109" charset="0"/>
              </a:rPr>
              <a:t>±</a:t>
            </a:r>
            <a:r>
              <a:rPr lang="en-GB" sz="2000" dirty="0" smtClean="0">
                <a:latin typeface="Times" pitchFamily="-109" charset="0"/>
              </a:rPr>
              <a:t> and Z fields:</a:t>
            </a: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r>
              <a:rPr lang="en-GB" sz="2000" dirty="0" smtClean="0">
                <a:latin typeface="Times" pitchFamily="-109" charset="0"/>
              </a:rPr>
              <a:t>The vacuum expectation value of the neutral scalar has generated a quadratic term for the W and Z, these bosons have acquired mass:</a:t>
            </a:r>
          </a:p>
          <a:p>
            <a:pPr algn="just">
              <a:buClr>
                <a:srgbClr val="990000"/>
              </a:buClr>
            </a:pPr>
            <a:endParaRPr lang="en-GB" sz="2000" dirty="0" smtClean="0">
              <a:latin typeface="Times" pitchFamily="-109" charset="0"/>
            </a:endParaRPr>
          </a:p>
          <a:p>
            <a:pPr algn="just">
              <a:buClr>
                <a:srgbClr val="990000"/>
              </a:buClr>
            </a:pPr>
            <a:r>
              <a:rPr lang="en-GB" sz="2000" dirty="0" smtClean="0">
                <a:latin typeface="Times" pitchFamily="-109" charset="0"/>
              </a:rPr>
              <a:t>					</a:t>
            </a: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p:txBody>
      </p:sp>
      <p:pic>
        <p:nvPicPr>
          <p:cNvPr id="8" name="Picture 7"/>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3619499" y="850900"/>
            <a:ext cx="3516086" cy="723900"/>
          </a:xfrm>
          <a:prstGeom prst="rect">
            <a:avLst/>
          </a:prstGeom>
        </p:spPr>
      </p:pic>
      <p:pic>
        <p:nvPicPr>
          <p:cNvPr id="9" name="Picture 8"/>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2400299" y="1270000"/>
            <a:ext cx="1955801" cy="512233"/>
          </a:xfrm>
          <a:prstGeom prst="rect">
            <a:avLst/>
          </a:prstGeom>
          <a:noFill/>
          <a:ln>
            <a:noFill/>
          </a:ln>
        </p:spPr>
      </p:pic>
      <p:grpSp>
        <p:nvGrpSpPr>
          <p:cNvPr id="27" name="Group 26"/>
          <p:cNvGrpSpPr/>
          <p:nvPr/>
        </p:nvGrpSpPr>
        <p:grpSpPr>
          <a:xfrm>
            <a:off x="2476500" y="2946400"/>
            <a:ext cx="5956300" cy="1714500"/>
            <a:chOff x="2082800" y="4127500"/>
            <a:chExt cx="5956300" cy="1714500"/>
          </a:xfrm>
        </p:grpSpPr>
        <p:sp>
          <p:nvSpPr>
            <p:cNvPr id="26" name="Rounded Rectangle 25"/>
            <p:cNvSpPr/>
            <p:nvPr/>
          </p:nvSpPr>
          <p:spPr bwMode="auto">
            <a:xfrm>
              <a:off x="2082800" y="4127500"/>
              <a:ext cx="5956300" cy="1689100"/>
            </a:xfrm>
            <a:prstGeom prst="roundRect">
              <a:avLst/>
            </a:pr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grpSp>
          <p:nvGrpSpPr>
            <p:cNvPr id="25" name="Group 24"/>
            <p:cNvGrpSpPr/>
            <p:nvPr/>
          </p:nvGrpSpPr>
          <p:grpSpPr>
            <a:xfrm>
              <a:off x="2298700" y="4191000"/>
              <a:ext cx="5508304" cy="1651000"/>
              <a:chOff x="1562100" y="4127500"/>
              <a:chExt cx="5508304" cy="1651000"/>
            </a:xfrm>
          </p:grpSpPr>
          <p:pic>
            <p:nvPicPr>
              <p:cNvPr id="17" name="Picture 16"/>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1562100" y="4127500"/>
                <a:ext cx="3423194" cy="565150"/>
              </a:xfrm>
              <a:prstGeom prst="rect">
                <a:avLst/>
              </a:prstGeom>
            </p:spPr>
          </p:pic>
          <p:pic>
            <p:nvPicPr>
              <p:cNvPr id="20" name="Picture 19"/>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1638299" y="4711700"/>
                <a:ext cx="2945171" cy="501650"/>
              </a:xfrm>
              <a:prstGeom prst="rect">
                <a:avLst/>
              </a:prstGeom>
            </p:spPr>
          </p:pic>
          <p:pic>
            <p:nvPicPr>
              <p:cNvPr id="21" name="Picture 20"/>
              <p:cNvPicPr>
                <a:picLocks noChangeAspect="1"/>
              </p:cNvPicPr>
              <p:nvPr/>
            </p:nvPicPr>
            <mc:AlternateContent>
              <mc:Choice xmlns:ma="http://schemas.microsoft.com/office/mac/drawingml/2008/main" Requires="ma">
                <p:blipFill>
                  <a:blip r:embed="rId11"/>
                  <a:stretch>
                    <a:fillRect/>
                  </a:stretch>
                </p:blipFill>
              </mc:Choice>
              <mc:Fallback>
                <p:blipFill>
                  <a:blip r:embed="rId12"/>
                  <a:stretch>
                    <a:fillRect/>
                  </a:stretch>
                </p:blipFill>
              </mc:Fallback>
            </mc:AlternateContent>
            <p:spPr>
              <a:xfrm>
                <a:off x="1657350" y="5283200"/>
                <a:ext cx="2956322" cy="495300"/>
              </a:xfrm>
              <a:prstGeom prst="rect">
                <a:avLst/>
              </a:prstGeom>
            </p:spPr>
          </p:pic>
          <p:sp>
            <p:nvSpPr>
              <p:cNvPr id="22" name="Rectangle 21"/>
              <p:cNvSpPr/>
              <p:nvPr/>
            </p:nvSpPr>
            <p:spPr>
              <a:xfrm>
                <a:off x="5928416" y="4188768"/>
                <a:ext cx="958749" cy="400110"/>
              </a:xfrm>
              <a:prstGeom prst="rect">
                <a:avLst/>
              </a:prstGeom>
            </p:spPr>
            <p:txBody>
              <a:bodyPr wrap="none">
                <a:spAutoFit/>
              </a:bodyPr>
              <a:lstStyle/>
              <a:p>
                <a:r>
                  <a:rPr lang="en-GB" sz="2000" dirty="0" smtClean="0">
                    <a:latin typeface="Times" pitchFamily="-109" charset="0"/>
                  </a:rPr>
                  <a:t>W</a:t>
                </a:r>
                <a:r>
                  <a:rPr lang="en-GB" sz="2000" baseline="30000" dirty="0" smtClean="0">
                    <a:latin typeface="Times" pitchFamily="-109" charset="0"/>
                  </a:rPr>
                  <a:t>-</a:t>
                </a:r>
                <a:r>
                  <a:rPr lang="en-GB" sz="2000" dirty="0" smtClean="0">
                    <a:latin typeface="Times" pitchFamily="-109" charset="0"/>
                  </a:rPr>
                  <a:t>, W</a:t>
                </a:r>
                <a:r>
                  <a:rPr lang="en-GB" sz="2000" baseline="30000" dirty="0" smtClean="0">
                    <a:latin typeface="Times" pitchFamily="-109" charset="0"/>
                  </a:rPr>
                  <a:t>+</a:t>
                </a:r>
                <a:endParaRPr lang="en-GB" sz="2000" dirty="0" smtClean="0">
                  <a:latin typeface="Times" pitchFamily="-109" charset="0"/>
                </a:endParaRPr>
              </a:p>
            </p:txBody>
          </p:sp>
          <p:sp>
            <p:nvSpPr>
              <p:cNvPr id="23" name="Rectangle 22"/>
              <p:cNvSpPr/>
              <p:nvPr/>
            </p:nvSpPr>
            <p:spPr>
              <a:xfrm>
                <a:off x="5966516" y="4734868"/>
                <a:ext cx="1103888" cy="400110"/>
              </a:xfrm>
              <a:prstGeom prst="rect">
                <a:avLst/>
              </a:prstGeom>
            </p:spPr>
            <p:txBody>
              <a:bodyPr wrap="none">
                <a:spAutoFit/>
              </a:bodyPr>
              <a:lstStyle/>
              <a:p>
                <a:r>
                  <a:rPr lang="en-GB" sz="2000" dirty="0" smtClean="0">
                    <a:latin typeface="Times" pitchFamily="-109" charset="0"/>
                  </a:rPr>
                  <a:t>Photon </a:t>
                </a:r>
                <a:r>
                  <a:rPr lang="en-GB" sz="2000" dirty="0" err="1" smtClean="0">
                    <a:latin typeface="Symbol"/>
                  </a:rPr>
                  <a:t>g</a:t>
                </a:r>
                <a:endParaRPr lang="en-GB" sz="2000" dirty="0" smtClean="0">
                  <a:latin typeface="Symbol"/>
                </a:endParaRPr>
              </a:p>
            </p:txBody>
          </p:sp>
          <p:sp>
            <p:nvSpPr>
              <p:cNvPr id="24" name="Rectangle 23"/>
              <p:cNvSpPr/>
              <p:nvPr/>
            </p:nvSpPr>
            <p:spPr>
              <a:xfrm>
                <a:off x="6004616" y="5268268"/>
                <a:ext cx="426828" cy="400110"/>
              </a:xfrm>
              <a:prstGeom prst="rect">
                <a:avLst/>
              </a:prstGeom>
            </p:spPr>
            <p:txBody>
              <a:bodyPr wrap="none">
                <a:spAutoFit/>
              </a:bodyPr>
              <a:lstStyle/>
              <a:p>
                <a:r>
                  <a:rPr lang="en-GB" sz="2000" dirty="0" smtClean="0">
                    <a:latin typeface="Times" pitchFamily="-109" charset="0"/>
                  </a:rPr>
                  <a:t>Z</a:t>
                </a:r>
                <a:r>
                  <a:rPr lang="en-GB" sz="2000" baseline="30000" dirty="0" smtClean="0">
                    <a:latin typeface="Times" pitchFamily="-109" charset="0"/>
                  </a:rPr>
                  <a:t>0</a:t>
                </a:r>
              </a:p>
            </p:txBody>
          </p:sp>
        </p:grpSp>
      </p:grpSp>
      <p:pic>
        <p:nvPicPr>
          <p:cNvPr id="28" name="Picture 27"/>
          <p:cNvPicPr>
            <a:picLocks noChangeAspect="1"/>
          </p:cNvPicPr>
          <p:nvPr/>
        </p:nvPicPr>
        <mc:AlternateContent xmlns:ma="http://schemas.microsoft.com/office/mac/drawingml/2008/main">
          <mc:Choice Requires="ma">
            <p:blipFill>
              <a:blip r:embed="rId13"/>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16"/>
              <a:stretch>
                <a:fillRect/>
              </a:stretch>
            </p:blipFill>
          </mc:Fallback>
        </mc:AlternateContent>
        <p:spPr>
          <a:xfrm>
            <a:off x="1847850" y="5448300"/>
            <a:ext cx="3457928" cy="552450"/>
          </a:xfrm>
          <a:prstGeom prst="roundRect">
            <a:avLst/>
          </a:prstGeom>
          <a:solidFill>
            <a:srgbClr val="FFFDCB"/>
          </a:solidFill>
          <a:ln>
            <a:solidFill>
              <a:schemeClr val="tx1"/>
            </a:solidFill>
          </a:ln>
        </p:spPr>
      </p:pic>
      <p:sp>
        <p:nvSpPr>
          <p:cNvPr id="29" name="Rectangle 28"/>
          <p:cNvSpPr/>
          <p:nvPr/>
        </p:nvSpPr>
        <p:spPr>
          <a:xfrm>
            <a:off x="747918" y="6150114"/>
            <a:ext cx="8497681" cy="707886"/>
          </a:xfrm>
          <a:prstGeom prst="rect">
            <a:avLst/>
          </a:prstGeom>
        </p:spPr>
        <p:txBody>
          <a:bodyPr wrap="square">
            <a:spAutoFit/>
          </a:bodyPr>
          <a:lstStyle/>
          <a:p>
            <a:r>
              <a:rPr lang="en-GB" sz="2000" i="1" dirty="0" err="1" smtClean="0">
                <a:latin typeface="Symbol"/>
              </a:rPr>
              <a:t>q</a:t>
            </a:r>
            <a:r>
              <a:rPr lang="en-GB" sz="2000" i="1" baseline="-25000" dirty="0" err="1" smtClean="0">
                <a:latin typeface="Times" pitchFamily="-109" charset="0"/>
              </a:rPr>
              <a:t>W</a:t>
            </a:r>
            <a:r>
              <a:rPr lang="en-GB" sz="2000" dirty="0" smtClean="0">
                <a:latin typeface="Times" pitchFamily="-109" charset="0"/>
              </a:rPr>
              <a:t> … Weinberg angle (</a:t>
            </a:r>
            <a:r>
              <a:rPr lang="en-GB" sz="2000" i="1" dirty="0" err="1" smtClean="0">
                <a:latin typeface="Symbol"/>
              </a:rPr>
              <a:t>q</a:t>
            </a:r>
            <a:r>
              <a:rPr lang="en-GB" sz="2000" i="1" baseline="-25000" dirty="0" err="1" smtClean="0">
                <a:latin typeface="Times" pitchFamily="-109" charset="0"/>
              </a:rPr>
              <a:t>W</a:t>
            </a:r>
            <a:r>
              <a:rPr lang="en-GB" sz="2000" dirty="0" smtClean="0">
                <a:latin typeface="Times" pitchFamily="-109" charset="0"/>
              </a:rPr>
              <a:t> ≈ 28</a:t>
            </a:r>
            <a:r>
              <a:rPr lang="en-GB" sz="2000" baseline="30000" dirty="0" smtClean="0">
                <a:latin typeface="Times" pitchFamily="-109" charset="0"/>
              </a:rPr>
              <a:t>0</a:t>
            </a:r>
            <a:r>
              <a:rPr lang="en-GB" sz="2000" dirty="0" smtClean="0">
                <a:latin typeface="Times" pitchFamily="-109" charset="0"/>
              </a:rPr>
              <a:t>, </a:t>
            </a:r>
            <a:r>
              <a:rPr lang="en-GB" sz="2000" dirty="0" err="1" smtClean="0">
                <a:latin typeface="Times" pitchFamily="-109" charset="0"/>
              </a:rPr>
              <a:t>sin</a:t>
            </a:r>
            <a:r>
              <a:rPr lang="en-GB" sz="2000" i="1" dirty="0" err="1" smtClean="0">
                <a:latin typeface="Symbol"/>
              </a:rPr>
              <a:t>q</a:t>
            </a:r>
            <a:r>
              <a:rPr lang="en-GB" sz="2000" i="1" baseline="-25000" dirty="0" err="1" smtClean="0">
                <a:latin typeface="Times" pitchFamily="-109" charset="0"/>
              </a:rPr>
              <a:t>W</a:t>
            </a:r>
            <a:r>
              <a:rPr lang="en-GB" sz="2000" dirty="0" smtClean="0">
                <a:latin typeface="Times" pitchFamily="-109" charset="0"/>
              </a:rPr>
              <a:t> ≈ 0.23)</a:t>
            </a:r>
          </a:p>
          <a:p>
            <a:r>
              <a:rPr lang="en-GB" sz="2000" dirty="0" smtClean="0">
                <a:latin typeface="Times" pitchFamily="-109" charset="0"/>
              </a:rPr>
              <a:t> </a:t>
            </a:r>
            <a:endParaRPr lang="en-US" sz="2000" dirty="0"/>
          </a:p>
        </p:txBody>
      </p:sp>
      <p:pic>
        <p:nvPicPr>
          <p:cNvPr id="30" name="Picture 29"/>
          <p:cNvPicPr>
            <a:picLocks noChangeAspect="1"/>
          </p:cNvPicPr>
          <p:nvPr/>
        </p:nvPicPr>
        <mc:AlternateContent xmlns:ma="http://schemas.microsoft.com/office/mac/drawingml/2008/main">
          <mc:Choice Requires="ma">
            <p:blipFill>
              <a:blip r:embed="rId17"/>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18"/>
              <a:stretch>
                <a:fillRect/>
              </a:stretch>
            </p:blipFill>
          </mc:Fallback>
        </mc:AlternateContent>
        <p:spPr>
          <a:xfrm>
            <a:off x="6197599" y="5418978"/>
            <a:ext cx="2260601" cy="581772"/>
          </a:xfrm>
          <a:prstGeom prst="roundRect">
            <a:avLst/>
          </a:prstGeom>
          <a:solidFill>
            <a:srgbClr val="FFFDCB"/>
          </a:solidFill>
          <a:ln>
            <a:solidFill>
              <a:schemeClr val="tx1"/>
            </a:solidFill>
          </a:ln>
        </p:spPr>
      </p:pic>
      <p:pic>
        <p:nvPicPr>
          <p:cNvPr id="31" name="Picture 30"/>
          <p:cNvPicPr>
            <a:picLocks noChangeAspect="1"/>
          </p:cNvPicPr>
          <p:nvPr/>
        </p:nvPicPr>
        <mc:AlternateContent>
          <mc:Choice xmlns:ma="http://schemas.microsoft.com/office/mac/drawingml/2008/main" Requires="ma">
            <p:blipFill>
              <a:blip r:embed="rId19"/>
              <a:stretch>
                <a:fillRect/>
              </a:stretch>
            </p:blipFill>
          </mc:Choice>
          <mc:Fallback>
            <p:blipFill>
              <a:blip r:embed="rId20"/>
              <a:stretch>
                <a:fillRect/>
              </a:stretch>
            </p:blipFill>
          </mc:Fallback>
        </mc:AlternateContent>
        <p:spPr>
          <a:xfrm>
            <a:off x="5683249" y="6115050"/>
            <a:ext cx="1793952" cy="742950"/>
          </a:xfrm>
          <a:prstGeom prst="rect">
            <a:avLst/>
          </a:prstGeom>
        </p:spPr>
      </p:pic>
      <p:pic>
        <p:nvPicPr>
          <p:cNvPr id="32" name="Picture 31"/>
          <p:cNvPicPr>
            <a:picLocks noChangeAspect="1"/>
          </p:cNvPicPr>
          <p:nvPr/>
        </p:nvPicPr>
        <mc:AlternateContent>
          <mc:Choice xmlns:ma="http://schemas.microsoft.com/office/mac/drawingml/2008/main" Requires="ma">
            <p:blipFill>
              <a:blip r:embed="rId21"/>
              <a:stretch>
                <a:fillRect/>
              </a:stretch>
            </p:blipFill>
          </mc:Choice>
          <mc:Fallback>
            <p:blipFill>
              <a:blip r:embed="rId22"/>
              <a:stretch>
                <a:fillRect/>
              </a:stretch>
            </p:blipFill>
          </mc:Fallback>
        </mc:AlternateContent>
        <p:spPr>
          <a:xfrm>
            <a:off x="7442200" y="6017532"/>
            <a:ext cx="1041400" cy="688068"/>
          </a:xfrm>
          <a:prstGeom prst="rect">
            <a:avLst/>
          </a:prstGeom>
        </p:spPr>
      </p:pic>
      <p:pic>
        <p:nvPicPr>
          <p:cNvPr id="33" name="Picture 32"/>
          <p:cNvPicPr>
            <a:picLocks noChangeAspect="1"/>
          </p:cNvPicPr>
          <p:nvPr/>
        </p:nvPicPr>
        <mc:AlternateContent>
          <mc:Choice xmlns:ma="http://schemas.microsoft.com/office/mac/drawingml/2008/main" Requires="ma">
            <p:blipFill>
              <a:blip r:embed="rId23"/>
              <a:stretch>
                <a:fillRect/>
              </a:stretch>
            </p:blipFill>
          </mc:Choice>
          <mc:Fallback>
            <p:blipFill>
              <a:blip r:embed="rId24"/>
              <a:stretch>
                <a:fillRect/>
              </a:stretch>
            </p:blipFill>
          </mc:Fallback>
        </mc:AlternateContent>
        <p:spPr>
          <a:xfrm>
            <a:off x="1943100" y="2066578"/>
            <a:ext cx="6629400" cy="467072"/>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124700" y="5930900"/>
            <a:ext cx="2063750" cy="457200"/>
          </a:xfrm>
          <a:ln>
            <a:solidFill>
              <a:schemeClr val="bg1">
                <a:alpha val="0"/>
              </a:schemeClr>
            </a:solidFill>
          </a:ln>
        </p:spPr>
        <p:txBody>
          <a:bodyPr/>
          <a:lstStyle/>
          <a:p>
            <a:fld id="{3C488B3C-A177-424A-82BD-65A18B8394C2}" type="slidenum">
              <a:rPr lang="en-US" smtClean="0"/>
              <a:pPr/>
              <a:t>54</a:t>
            </a:fld>
            <a:endParaRPr lang="en-US"/>
          </a:p>
        </p:txBody>
      </p:sp>
      <p:sp>
        <p:nvSpPr>
          <p:cNvPr id="11" name="Rectangle 10"/>
          <p:cNvSpPr>
            <a:spLocks noChangeArrowheads="1"/>
          </p:cNvSpPr>
          <p:nvPr/>
        </p:nvSpPr>
        <p:spPr bwMode="auto">
          <a:xfrm>
            <a:off x="684212" y="338138"/>
            <a:ext cx="8675688" cy="584776"/>
          </a:xfrm>
          <a:prstGeom prst="rect">
            <a:avLst/>
          </a:prstGeom>
          <a:solidFill>
            <a:srgbClr val="F98120"/>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Discovery of the W and Z 1983</a:t>
            </a:r>
            <a:endParaRPr lang="en-GB" sz="3200" b="1" i="1" baseline="-25000" dirty="0" smtClean="0">
              <a:solidFill>
                <a:schemeClr val="bg1"/>
              </a:solidFill>
              <a:effectLst>
                <a:outerShdw blurRad="38100" dist="38100" dir="2700000" algn="tl">
                  <a:srgbClr val="000000"/>
                </a:outerShdw>
              </a:effectLst>
              <a:latin typeface="Helvetica" pitchFamily="-109" charset="0"/>
            </a:endParaRPr>
          </a:p>
        </p:txBody>
      </p:sp>
      <p:sp>
        <p:nvSpPr>
          <p:cNvPr id="18" name="Rectangle 8"/>
          <p:cNvSpPr>
            <a:spLocks noChangeArrowheads="1"/>
          </p:cNvSpPr>
          <p:nvPr/>
        </p:nvSpPr>
        <p:spPr bwMode="auto">
          <a:xfrm>
            <a:off x="901700" y="992188"/>
            <a:ext cx="8229600" cy="1015663"/>
          </a:xfrm>
          <a:prstGeom prst="rect">
            <a:avLst/>
          </a:prstGeom>
          <a:noFill/>
          <a:ln w="9525">
            <a:noFill/>
            <a:miter lim="800000"/>
            <a:headEnd/>
            <a:tailEnd/>
          </a:ln>
          <a:effectLst/>
        </p:spPr>
        <p:txBody>
          <a:bodyPr wrap="square">
            <a:prstTxWarp prst="textNoShape">
              <a:avLst/>
            </a:prstTxWarp>
            <a:spAutoFit/>
          </a:bodyPr>
          <a:lstStyle/>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a:p>
            <a:pPr algn="just">
              <a:buClr>
                <a:srgbClr val="990000"/>
              </a:buClr>
            </a:pPr>
            <a:endParaRPr lang="en-GB" sz="2000" dirty="0" smtClean="0">
              <a:latin typeface="Times" pitchFamily="-109" charset="0"/>
            </a:endParaRPr>
          </a:p>
        </p:txBody>
      </p:sp>
      <p:grpSp>
        <p:nvGrpSpPr>
          <p:cNvPr id="17" name="Group 16"/>
          <p:cNvGrpSpPr/>
          <p:nvPr/>
        </p:nvGrpSpPr>
        <p:grpSpPr>
          <a:xfrm>
            <a:off x="820738" y="1062039"/>
            <a:ext cx="8375377" cy="5795961"/>
            <a:chOff x="820738" y="1062039"/>
            <a:chExt cx="8375377" cy="5795961"/>
          </a:xfrm>
        </p:grpSpPr>
        <p:pic>
          <p:nvPicPr>
            <p:cNvPr id="30" name="Picture 2" descr="&#10;UA1_Zmumu.jpg                                                  0000DB6BHD 2                           00000111:"/>
            <p:cNvPicPr>
              <a:picLocks noChangeAspect="1" noChangeArrowheads="1"/>
            </p:cNvPicPr>
            <p:nvPr/>
          </p:nvPicPr>
          <p:blipFill>
            <a:blip r:embed="rId3"/>
            <a:srcRect/>
            <a:stretch>
              <a:fillRect/>
            </a:stretch>
          </p:blipFill>
          <p:spPr bwMode="auto">
            <a:xfrm rot="16200000">
              <a:off x="2110446" y="-227669"/>
              <a:ext cx="5795961" cy="8375377"/>
            </a:xfrm>
            <a:prstGeom prst="rect">
              <a:avLst/>
            </a:prstGeom>
            <a:noFill/>
          </p:spPr>
        </p:pic>
        <p:sp>
          <p:nvSpPr>
            <p:cNvPr id="31" name="Rectangle 3"/>
            <p:cNvSpPr>
              <a:spLocks noChangeArrowheads="1"/>
            </p:cNvSpPr>
            <p:nvPr/>
          </p:nvSpPr>
          <p:spPr bwMode="auto">
            <a:xfrm>
              <a:off x="5595839" y="5688013"/>
              <a:ext cx="1295334" cy="707886"/>
            </a:xfrm>
            <a:prstGeom prst="rect">
              <a:avLst/>
            </a:prstGeom>
            <a:solidFill>
              <a:srgbClr val="FF6600"/>
            </a:solidFill>
            <a:ln w="9525">
              <a:noFill/>
              <a:miter lim="800000"/>
              <a:headEnd/>
              <a:tailEnd/>
            </a:ln>
            <a:effectLst/>
          </p:spPr>
          <p:txBody>
            <a:bodyPr wrap="none">
              <a:prstTxWarp prst="textNoShape">
                <a:avLst/>
              </a:prstTxWarp>
              <a:spAutoFit/>
            </a:bodyPr>
            <a:lstStyle/>
            <a:p>
              <a:pPr algn="ctr"/>
              <a:r>
                <a:rPr lang="en-US" sz="2000" b="1" i="1" dirty="0">
                  <a:solidFill>
                    <a:schemeClr val="accent2"/>
                  </a:solidFill>
                  <a:latin typeface="Times" charset="0"/>
                </a:rPr>
                <a:t>Z </a:t>
              </a:r>
              <a:r>
                <a:rPr lang="en-US" sz="2000" b="1" i="1" dirty="0" err="1">
                  <a:solidFill>
                    <a:schemeClr val="accent2"/>
                  </a:solidFill>
                </a:rPr>
                <a:t></a:t>
              </a:r>
              <a:r>
                <a:rPr lang="en-US" sz="2000" b="1" i="1" dirty="0">
                  <a:solidFill>
                    <a:schemeClr val="accent2"/>
                  </a:solidFill>
                  <a:latin typeface="Times" charset="0"/>
                </a:rPr>
                <a:t> </a:t>
              </a:r>
              <a:r>
                <a:rPr lang="en-US" sz="2000" b="1" i="1" dirty="0" err="1">
                  <a:solidFill>
                    <a:schemeClr val="accent2"/>
                  </a:solidFill>
                </a:rPr>
                <a:t>m</a:t>
              </a:r>
              <a:r>
                <a:rPr lang="en-US" sz="2000" b="1" i="1" baseline="30000" dirty="0" err="1">
                  <a:solidFill>
                    <a:schemeClr val="accent2"/>
                  </a:solidFill>
                </a:rPr>
                <a:t></a:t>
              </a:r>
              <a:r>
                <a:rPr lang="en-US" sz="2000" b="1" i="1" dirty="0" err="1">
                  <a:solidFill>
                    <a:schemeClr val="accent2"/>
                  </a:solidFill>
                </a:rPr>
                <a:t>m</a:t>
              </a:r>
              <a:r>
                <a:rPr lang="en-US" sz="2000" b="1" i="1" dirty="0">
                  <a:solidFill>
                    <a:schemeClr val="accent2"/>
                  </a:solidFill>
                </a:rPr>
                <a:t> </a:t>
              </a:r>
              <a:r>
                <a:rPr lang="en-US" sz="2000" b="1" i="1" baseline="30000" dirty="0" err="1">
                  <a:solidFill>
                    <a:schemeClr val="accent2"/>
                  </a:solidFill>
                </a:rPr>
                <a:t></a:t>
              </a:r>
              <a:r>
                <a:rPr lang="en-US" sz="2000" b="1" baseline="30000" dirty="0" err="1">
                  <a:solidFill>
                    <a:schemeClr val="accent2"/>
                  </a:solidFill>
                </a:rPr>
                <a:t></a:t>
              </a:r>
              <a:r>
                <a:rPr lang="en-US" sz="2000" b="1" dirty="0" smtClean="0">
                  <a:solidFill>
                    <a:schemeClr val="accent2"/>
                  </a:solidFill>
                  <a:latin typeface="Times" charset="0"/>
                </a:rPr>
                <a:t> </a:t>
              </a:r>
            </a:p>
            <a:p>
              <a:pPr algn="ctr"/>
              <a:r>
                <a:rPr lang="en-US" sz="2000" b="1" dirty="0" smtClean="0">
                  <a:solidFill>
                    <a:schemeClr val="accent2"/>
                  </a:solidFill>
                  <a:latin typeface="Times" charset="0"/>
                </a:rPr>
                <a:t>UA1</a:t>
              </a:r>
              <a:endParaRPr lang="en-US" sz="2000" b="1" dirty="0">
                <a:solidFill>
                  <a:schemeClr val="accent2"/>
                </a:solidFill>
                <a:latin typeface="Times" charset="0"/>
              </a:endParaRPr>
            </a:p>
          </p:txBody>
        </p:sp>
      </p:grpSp>
      <p:sp>
        <p:nvSpPr>
          <p:cNvPr id="32" name="Rectangle 8"/>
          <p:cNvSpPr>
            <a:spLocks noChangeArrowheads="1"/>
          </p:cNvSpPr>
          <p:nvPr/>
        </p:nvSpPr>
        <p:spPr bwMode="auto">
          <a:xfrm>
            <a:off x="977900" y="1004888"/>
            <a:ext cx="8229600" cy="2246769"/>
          </a:xfrm>
          <a:prstGeom prst="rect">
            <a:avLst/>
          </a:prstGeom>
          <a:noFill/>
          <a:ln w="9525">
            <a:noFill/>
            <a:miter lim="800000"/>
            <a:headEnd/>
            <a:tailEnd/>
          </a:ln>
          <a:effectLst/>
        </p:spPr>
        <p:txBody>
          <a:bodyPr wrap="square">
            <a:prstTxWarp prst="textNoShape">
              <a:avLst/>
            </a:prstTxWarp>
            <a:spAutoFit/>
          </a:bodyPr>
          <a:lstStyle/>
          <a:p>
            <a:pPr algn="just">
              <a:buClr>
                <a:srgbClr val="990000"/>
              </a:buClr>
            </a:pPr>
            <a:r>
              <a:rPr lang="en-GB" sz="2000" dirty="0" smtClean="0">
                <a:solidFill>
                  <a:srgbClr val="F98120"/>
                </a:solidFill>
                <a:latin typeface="Times" pitchFamily="-109" charset="0"/>
              </a:rPr>
              <a:t>Experiments UA1 and UA2 at the CERN Super-Proton-Antiproton Collider.</a:t>
            </a:r>
          </a:p>
          <a:p>
            <a:pPr algn="just">
              <a:buClr>
                <a:srgbClr val="990000"/>
              </a:buClr>
            </a:pPr>
            <a:r>
              <a:rPr lang="en-GB" sz="2000" dirty="0" smtClean="0">
                <a:solidFill>
                  <a:srgbClr val="F98120"/>
                </a:solidFill>
                <a:latin typeface="Times" pitchFamily="-109" charset="0"/>
              </a:rPr>
              <a:t>Nobel Prize for C. Rubbia and S. van </a:t>
            </a:r>
            <a:r>
              <a:rPr lang="en-GB" sz="2000" dirty="0" err="1" smtClean="0">
                <a:solidFill>
                  <a:srgbClr val="F98120"/>
                </a:solidFill>
                <a:latin typeface="Times" pitchFamily="-109" charset="0"/>
              </a:rPr>
              <a:t>der</a:t>
            </a:r>
            <a:r>
              <a:rPr lang="en-GB" sz="2000" dirty="0" smtClean="0">
                <a:solidFill>
                  <a:srgbClr val="F98120"/>
                </a:solidFill>
                <a:latin typeface="Times" pitchFamily="-109" charset="0"/>
              </a:rPr>
              <a:t> Meer 1984.</a:t>
            </a:r>
          </a:p>
          <a:p>
            <a:pPr algn="just">
              <a:buClr>
                <a:srgbClr val="990000"/>
              </a:buClr>
            </a:pPr>
            <a:endParaRPr lang="en-GB" sz="2000" dirty="0" smtClean="0">
              <a:solidFill>
                <a:srgbClr val="F98120"/>
              </a:solidFill>
              <a:latin typeface="Times" pitchFamily="-109" charset="0"/>
            </a:endParaRPr>
          </a:p>
          <a:p>
            <a:pPr algn="just">
              <a:buClr>
                <a:srgbClr val="990000"/>
              </a:buClr>
            </a:pPr>
            <a:endParaRPr lang="en-GB" sz="2000" dirty="0" smtClean="0">
              <a:solidFill>
                <a:srgbClr val="F98120"/>
              </a:solidFill>
              <a:latin typeface="Times" pitchFamily="-109" charset="0"/>
            </a:endParaRPr>
          </a:p>
          <a:p>
            <a:pPr algn="just">
              <a:buClr>
                <a:srgbClr val="990000"/>
              </a:buClr>
            </a:pPr>
            <a:endParaRPr lang="en-GB" sz="2000" dirty="0" smtClean="0">
              <a:solidFill>
                <a:srgbClr val="F98120"/>
              </a:solidFill>
              <a:latin typeface="Times" pitchFamily="-109" charset="0"/>
            </a:endParaRPr>
          </a:p>
          <a:p>
            <a:pPr algn="just">
              <a:buClr>
                <a:srgbClr val="990000"/>
              </a:buClr>
            </a:pPr>
            <a:endParaRPr lang="en-GB" sz="2000" dirty="0" smtClean="0">
              <a:solidFill>
                <a:srgbClr val="F98120"/>
              </a:solidFill>
              <a:latin typeface="Times" pitchFamily="-109" charset="0"/>
            </a:endParaRPr>
          </a:p>
          <a:p>
            <a:pPr algn="just">
              <a:buClr>
                <a:srgbClr val="990000"/>
              </a:buClr>
            </a:pPr>
            <a:endParaRPr lang="en-GB" sz="2000" dirty="0" smtClean="0">
              <a:solidFill>
                <a:srgbClr val="F98120"/>
              </a:solidFill>
              <a:latin typeface="Times" pitchFamily="-109" charset="0"/>
            </a:endParaRPr>
          </a:p>
        </p:txBody>
      </p:sp>
      <p:sp>
        <p:nvSpPr>
          <p:cNvPr id="8" name="Rectangle 7"/>
          <p:cNvSpPr/>
          <p:nvPr/>
        </p:nvSpPr>
        <p:spPr bwMode="auto">
          <a:xfrm>
            <a:off x="9067800" y="1003300"/>
            <a:ext cx="355600" cy="58547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grpSp>
        <p:nvGrpSpPr>
          <p:cNvPr id="16" name="Group 15"/>
          <p:cNvGrpSpPr/>
          <p:nvPr/>
        </p:nvGrpSpPr>
        <p:grpSpPr>
          <a:xfrm>
            <a:off x="787400" y="1384300"/>
            <a:ext cx="8686800" cy="5473700"/>
            <a:chOff x="787400" y="1384300"/>
            <a:chExt cx="8686800" cy="5473700"/>
          </a:xfrm>
        </p:grpSpPr>
        <p:sp>
          <p:nvSpPr>
            <p:cNvPr id="12" name="Rectangle 11"/>
            <p:cNvSpPr/>
            <p:nvPr/>
          </p:nvSpPr>
          <p:spPr bwMode="auto">
            <a:xfrm>
              <a:off x="787400" y="1765300"/>
              <a:ext cx="1968500" cy="50927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13" name="Rectangle 12"/>
            <p:cNvSpPr/>
            <p:nvPr/>
          </p:nvSpPr>
          <p:spPr bwMode="auto">
            <a:xfrm>
              <a:off x="7505700" y="1384300"/>
              <a:ext cx="1968500" cy="54737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14" name="Rectangle 13"/>
            <p:cNvSpPr/>
            <p:nvPr/>
          </p:nvSpPr>
          <p:spPr bwMode="auto">
            <a:xfrm>
              <a:off x="2717800" y="6629400"/>
              <a:ext cx="4851400" cy="228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grpSp>
      <p:pic>
        <p:nvPicPr>
          <p:cNvPr id="15" name="Picture 14" descr="nobel_medal.jpg"/>
          <p:cNvPicPr>
            <a:picLocks noChangeAspect="1"/>
          </p:cNvPicPr>
          <p:nvPr/>
        </p:nvPicPr>
        <p:blipFill>
          <a:blip r:embed="rId4"/>
          <a:stretch>
            <a:fillRect/>
          </a:stretch>
        </p:blipFill>
        <p:spPr>
          <a:xfrm>
            <a:off x="1079500" y="1714500"/>
            <a:ext cx="571500" cy="57150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3730" name="Date Placeholder 2"/>
          <p:cNvSpPr>
            <a:spLocks noGrp="1"/>
          </p:cNvSpPr>
          <p:nvPr>
            <p:ph type="dt" sz="quarter" idx="10"/>
          </p:nvPr>
        </p:nvSpPr>
        <p:spPr>
          <a:noFill/>
        </p:spPr>
        <p:txBody>
          <a:bodyPr/>
          <a:lstStyle/>
          <a:p>
            <a:r>
              <a:rPr lang="en-US" smtClean="0">
                <a:latin typeface="Arial" charset="0"/>
              </a:rPr>
              <a:t>C.-E. Wulz</a:t>
            </a:r>
            <a:endParaRPr lang="en-US" b="0" i="0" smtClean="0">
              <a:latin typeface="Arial" charset="0"/>
            </a:endParaRPr>
          </a:p>
        </p:txBody>
      </p:sp>
      <p:sp>
        <p:nvSpPr>
          <p:cNvPr id="73731" name="Slide Number Placeholder 3"/>
          <p:cNvSpPr>
            <a:spLocks noGrp="1"/>
          </p:cNvSpPr>
          <p:nvPr>
            <p:ph type="sldNum" sz="quarter" idx="11"/>
          </p:nvPr>
        </p:nvSpPr>
        <p:spPr>
          <a:noFill/>
        </p:spPr>
        <p:txBody>
          <a:bodyPr/>
          <a:lstStyle/>
          <a:p>
            <a:fld id="{5FA027A2-809B-8D4D-9BD1-A558DFD6BC9B}" type="slidenum">
              <a:rPr lang="en-US" smtClean="0">
                <a:latin typeface="Arial" charset="0"/>
              </a:rPr>
              <a:pPr/>
              <a:t>55</a:t>
            </a:fld>
            <a:endParaRPr lang="en-US" b="0" i="0" smtClean="0">
              <a:latin typeface="Arial" charset="0"/>
            </a:endParaRPr>
          </a:p>
        </p:txBody>
      </p:sp>
      <p:sp>
        <p:nvSpPr>
          <p:cNvPr id="5" name="Title 4"/>
          <p:cNvSpPr>
            <a:spLocks noGrp="1"/>
          </p:cNvSpPr>
          <p:nvPr>
            <p:ph type="title"/>
          </p:nvPr>
        </p:nvSpPr>
        <p:spPr/>
        <p:txBody>
          <a:bodyPr/>
          <a:lstStyle/>
          <a:p>
            <a:endParaRPr lang="en-US"/>
          </a:p>
        </p:txBody>
      </p:sp>
      <p:sp>
        <p:nvSpPr>
          <p:cNvPr id="6" name="Rectangle 5"/>
          <p:cNvSpPr>
            <a:spLocks noChangeArrowheads="1"/>
          </p:cNvSpPr>
          <p:nvPr/>
        </p:nvSpPr>
        <p:spPr bwMode="auto">
          <a:xfrm>
            <a:off x="684212" y="338138"/>
            <a:ext cx="8675688" cy="584776"/>
          </a:xfrm>
          <a:prstGeom prst="rect">
            <a:avLst/>
          </a:prstGeom>
          <a:solidFill>
            <a:srgbClr val="F98120"/>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Z -&gt; </a:t>
            </a:r>
            <a:r>
              <a:rPr lang="en-GB" sz="3200" b="1" i="1" dirty="0" err="1" smtClean="0">
                <a:solidFill>
                  <a:schemeClr val="bg1"/>
                </a:solidFill>
                <a:effectLst>
                  <a:outerShdw blurRad="38100" dist="38100" dir="2700000" algn="tl">
                    <a:srgbClr val="000000"/>
                  </a:outerShdw>
                </a:effectLst>
                <a:latin typeface="Helvetica" pitchFamily="-109" charset="0"/>
              </a:rPr>
              <a:t>e</a:t>
            </a:r>
            <a:r>
              <a:rPr lang="en-GB" sz="3200" b="1" i="1" baseline="30000" dirty="0" err="1" smtClean="0">
                <a:solidFill>
                  <a:schemeClr val="bg1"/>
                </a:solidFill>
                <a:effectLst>
                  <a:outerShdw blurRad="38100" dist="38100" dir="2700000" algn="tl">
                    <a:srgbClr val="000000"/>
                  </a:outerShdw>
                </a:effectLst>
                <a:latin typeface="Helvetica" pitchFamily="-109" charset="0"/>
              </a:rPr>
              <a:t>+</a:t>
            </a:r>
            <a:r>
              <a:rPr lang="en-GB" sz="3200" b="1" i="1" dirty="0" err="1" smtClean="0">
                <a:solidFill>
                  <a:schemeClr val="bg1"/>
                </a:solidFill>
                <a:effectLst>
                  <a:outerShdw blurRad="38100" dist="38100" dir="2700000" algn="tl">
                    <a:srgbClr val="000000"/>
                  </a:outerShdw>
                </a:effectLst>
                <a:latin typeface="Helvetica" pitchFamily="-109" charset="0"/>
              </a:rPr>
              <a:t>e</a:t>
            </a:r>
            <a:r>
              <a:rPr lang="en-GB" sz="3200" b="1" i="1" baseline="30000" dirty="0" smtClean="0">
                <a:solidFill>
                  <a:schemeClr val="bg1"/>
                </a:solidFill>
                <a:effectLst>
                  <a:outerShdw blurRad="38100" dist="38100" dir="2700000" algn="tl">
                    <a:srgbClr val="000000"/>
                  </a:outerShdw>
                </a:effectLst>
                <a:latin typeface="Helvetica" pitchFamily="-109" charset="0"/>
              </a:rPr>
              <a:t>-</a:t>
            </a:r>
            <a:r>
              <a:rPr lang="en-GB" sz="3200" b="1" i="1" dirty="0" smtClean="0">
                <a:solidFill>
                  <a:schemeClr val="bg1"/>
                </a:solidFill>
                <a:effectLst>
                  <a:outerShdw blurRad="38100" dist="38100" dir="2700000" algn="tl">
                    <a:srgbClr val="000000"/>
                  </a:outerShdw>
                </a:effectLst>
                <a:latin typeface="Helvetica" pitchFamily="-109" charset="0"/>
              </a:rPr>
              <a:t> in UA1</a:t>
            </a:r>
            <a:endParaRPr lang="en-GB" sz="3200" b="1" i="1" baseline="-25000" dirty="0" smtClean="0">
              <a:solidFill>
                <a:schemeClr val="bg1"/>
              </a:solidFill>
              <a:effectLst>
                <a:outerShdw blurRad="38100" dist="38100" dir="2700000" algn="tl">
                  <a:srgbClr val="000000"/>
                </a:outerShdw>
              </a:effectLst>
              <a:latin typeface="Helvetica" pitchFamily="-109"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73900" y="6172200"/>
            <a:ext cx="2063750" cy="457200"/>
          </a:xfrm>
          <a:ln>
            <a:solidFill>
              <a:schemeClr val="bg1">
                <a:alpha val="0"/>
              </a:schemeClr>
            </a:solidFill>
          </a:ln>
        </p:spPr>
        <p:txBody>
          <a:bodyPr/>
          <a:lstStyle/>
          <a:p>
            <a:fld id="{3C488B3C-A177-424A-82BD-65A18B8394C2}" type="slidenum">
              <a:rPr lang="en-US" smtClean="0"/>
              <a:pPr/>
              <a:t>56</a:t>
            </a:fld>
            <a:endParaRPr lang="en-US" dirty="0"/>
          </a:p>
        </p:txBody>
      </p:sp>
      <p:sp>
        <p:nvSpPr>
          <p:cNvPr id="11" name="Rectangle 10"/>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err="1" smtClean="0">
                <a:solidFill>
                  <a:schemeClr val="bg1"/>
                </a:solidFill>
                <a:effectLst>
                  <a:outerShdw blurRad="38100" dist="38100" dir="2700000" algn="tl">
                    <a:srgbClr val="000000"/>
                  </a:outerShdw>
                </a:effectLst>
                <a:latin typeface="Helvetica" pitchFamily="-109" charset="0"/>
              </a:rPr>
              <a:t>Fermion</a:t>
            </a:r>
            <a:r>
              <a:rPr lang="en-GB" sz="3200" b="1" i="1" dirty="0" smtClean="0">
                <a:solidFill>
                  <a:schemeClr val="bg1"/>
                </a:solidFill>
                <a:effectLst>
                  <a:outerShdw blurRad="38100" dist="38100" dir="2700000" algn="tl">
                    <a:srgbClr val="000000"/>
                  </a:outerShdw>
                </a:effectLst>
                <a:latin typeface="Helvetica" pitchFamily="-109" charset="0"/>
              </a:rPr>
              <a:t> Masses</a:t>
            </a:r>
            <a:endParaRPr lang="en-GB" sz="3200" b="1" i="1" baseline="-25000" dirty="0" smtClean="0">
              <a:solidFill>
                <a:schemeClr val="bg1"/>
              </a:solidFill>
              <a:effectLst>
                <a:outerShdw blurRad="38100" dist="38100" dir="2700000" algn="tl">
                  <a:srgbClr val="000000"/>
                </a:outerShdw>
              </a:effectLst>
              <a:latin typeface="Helvetica" pitchFamily="-109" charset="0"/>
            </a:endParaRPr>
          </a:p>
        </p:txBody>
      </p:sp>
      <p:sp>
        <p:nvSpPr>
          <p:cNvPr id="33" name="Rectangle 1027"/>
          <p:cNvSpPr>
            <a:spLocks noChangeArrowheads="1"/>
          </p:cNvSpPr>
          <p:nvPr/>
        </p:nvSpPr>
        <p:spPr bwMode="auto">
          <a:xfrm>
            <a:off x="946151" y="1358900"/>
            <a:ext cx="8210550" cy="4708981"/>
          </a:xfrm>
          <a:prstGeom prst="rect">
            <a:avLst/>
          </a:prstGeom>
          <a:noFill/>
          <a:ln w="9525">
            <a:noFill/>
            <a:miter lim="800000"/>
            <a:headEnd/>
            <a:tailEnd/>
          </a:ln>
          <a:effectLst/>
        </p:spPr>
        <p:txBody>
          <a:bodyPr wrap="square">
            <a:prstTxWarp prst="textNoShape">
              <a:avLst/>
            </a:prstTxWarp>
            <a:spAutoFit/>
          </a:bodyPr>
          <a:lstStyle/>
          <a:p>
            <a:pPr algn="just"/>
            <a:r>
              <a:rPr lang="en-GB" sz="2000" dirty="0" smtClean="0">
                <a:latin typeface="Times" pitchFamily="-109" charset="0"/>
              </a:rPr>
              <a:t>We need not only masses for the W and Z, but also </a:t>
            </a:r>
            <a:r>
              <a:rPr lang="en-GB" sz="2000" dirty="0" err="1" smtClean="0">
                <a:latin typeface="Times" pitchFamily="-109" charset="0"/>
              </a:rPr>
              <a:t>fermion</a:t>
            </a:r>
            <a:r>
              <a:rPr lang="en-GB" sz="2000" dirty="0" smtClean="0">
                <a:latin typeface="Times" pitchFamily="-109" charset="0"/>
              </a:rPr>
              <a:t> masses (at least for the charged fermions in the classical Standard Model). A </a:t>
            </a:r>
            <a:r>
              <a:rPr lang="en-GB" sz="2000" dirty="0" err="1" smtClean="0">
                <a:latin typeface="Times" pitchFamily="-109" charset="0"/>
              </a:rPr>
              <a:t>fermionic</a:t>
            </a:r>
            <a:r>
              <a:rPr lang="en-GB" sz="2000" dirty="0" smtClean="0">
                <a:latin typeface="Times" pitchFamily="-109" charset="0"/>
              </a:rPr>
              <a:t> mass term of the form                                                     is not allowed since it violates gauge symmetry. Since we have introduced an additional scalar doublet into the model, we can write the following gauge-invariant Yukawa </a:t>
            </a:r>
            <a:r>
              <a:rPr lang="en-GB" sz="2000" dirty="0" err="1" smtClean="0">
                <a:latin typeface="Times" pitchFamily="-109" charset="0"/>
              </a:rPr>
              <a:t>Lagrangian</a:t>
            </a:r>
            <a:r>
              <a:rPr lang="en-GB" sz="2000" dirty="0" smtClean="0">
                <a:latin typeface="Times" pitchFamily="-109" charset="0"/>
              </a:rPr>
              <a:t> describing </a:t>
            </a:r>
            <a:r>
              <a:rPr lang="en-GB" sz="2000" dirty="0" err="1" smtClean="0">
                <a:latin typeface="Times" pitchFamily="-109" charset="0"/>
              </a:rPr>
              <a:t>fermion</a:t>
            </a:r>
            <a:r>
              <a:rPr lang="en-GB" sz="2000" dirty="0" smtClean="0">
                <a:latin typeface="Times" pitchFamily="-109" charset="0"/>
              </a:rPr>
              <a:t>-scalar coupling (</a:t>
            </a:r>
            <a:r>
              <a:rPr lang="en-GB" sz="2000" i="1" dirty="0" err="1" smtClean="0">
                <a:latin typeface="Times" pitchFamily="-109" charset="0"/>
              </a:rPr>
              <a:t>f</a:t>
            </a:r>
            <a:r>
              <a:rPr lang="en-GB" sz="2000" dirty="0" smtClean="0">
                <a:latin typeface="Times" pitchFamily="-109" charset="0"/>
              </a:rPr>
              <a:t> = </a:t>
            </a:r>
            <a:r>
              <a:rPr lang="en-GB" sz="2000" i="1" dirty="0" err="1" smtClean="0">
                <a:latin typeface="Times" pitchFamily="-109" charset="0"/>
              </a:rPr>
              <a:t>u</a:t>
            </a:r>
            <a:r>
              <a:rPr lang="en-GB" sz="2000" i="1" dirty="0" smtClean="0">
                <a:latin typeface="Times" pitchFamily="-109" charset="0"/>
              </a:rPr>
              <a:t>, </a:t>
            </a:r>
            <a:r>
              <a:rPr lang="en-GB" sz="2000" i="1" dirty="0" err="1" smtClean="0">
                <a:latin typeface="Times" pitchFamily="-109" charset="0"/>
              </a:rPr>
              <a:t>d</a:t>
            </a:r>
            <a:r>
              <a:rPr lang="en-GB" sz="2000" i="1" dirty="0" smtClean="0">
                <a:latin typeface="Times" pitchFamily="-109" charset="0"/>
              </a:rPr>
              <a:t>, </a:t>
            </a:r>
            <a:r>
              <a:rPr lang="en-GB" sz="2000" i="1" dirty="0" err="1" smtClean="0">
                <a:latin typeface="Times" pitchFamily="-109" charset="0"/>
              </a:rPr>
              <a:t>e</a:t>
            </a:r>
            <a:r>
              <a:rPr lang="en-GB" sz="2000" dirty="0" smtClean="0">
                <a:latin typeface="Times" pitchFamily="-109" charset="0"/>
              </a:rPr>
              <a:t>, …):</a:t>
            </a:r>
          </a:p>
          <a:p>
            <a:pPr algn="just"/>
            <a:endParaRPr lang="en-GB" sz="2000" b="1" dirty="0" smtClean="0">
              <a:solidFill>
                <a:srgbClr val="000000"/>
              </a:solidFill>
              <a:latin typeface="Times" pitchFamily="-109" charset="0"/>
            </a:endParaRPr>
          </a:p>
          <a:p>
            <a:pPr algn="just"/>
            <a:endParaRPr lang="en-GB" sz="2000" b="1" dirty="0" smtClean="0">
              <a:solidFill>
                <a:srgbClr val="000000"/>
              </a:solidFill>
              <a:latin typeface="Times" pitchFamily="-109" charset="0"/>
            </a:endParaRPr>
          </a:p>
          <a:p>
            <a:pPr algn="just"/>
            <a:endParaRPr lang="en-GB" sz="2000" b="1" dirty="0" smtClean="0">
              <a:solidFill>
                <a:srgbClr val="000000"/>
              </a:solidFill>
              <a:latin typeface="Times" pitchFamily="-109" charset="0"/>
            </a:endParaRPr>
          </a:p>
          <a:p>
            <a:pPr algn="just"/>
            <a:endParaRPr lang="en-GB" sz="2000" b="1" dirty="0" smtClean="0">
              <a:solidFill>
                <a:srgbClr val="000000"/>
              </a:solidFill>
              <a:latin typeface="Times" pitchFamily="-109" charset="0"/>
            </a:endParaRPr>
          </a:p>
          <a:p>
            <a:pPr algn="just"/>
            <a:endParaRPr lang="en-GB" sz="2000" b="1" dirty="0" smtClean="0">
              <a:solidFill>
                <a:srgbClr val="000000"/>
              </a:solidFill>
              <a:latin typeface="Times" pitchFamily="-109" charset="0"/>
            </a:endParaRPr>
          </a:p>
          <a:p>
            <a:pPr algn="just"/>
            <a:endParaRPr lang="en-GB" sz="2000" b="1" dirty="0" smtClean="0">
              <a:solidFill>
                <a:srgbClr val="000000"/>
              </a:solidFill>
              <a:latin typeface="Times" pitchFamily="-109" charset="0"/>
            </a:endParaRPr>
          </a:p>
          <a:p>
            <a:pPr algn="just"/>
            <a:endParaRPr lang="en-GB" sz="2000" b="1" dirty="0" smtClean="0">
              <a:solidFill>
                <a:srgbClr val="000000"/>
              </a:solidFill>
              <a:latin typeface="Times" pitchFamily="-109" charset="0"/>
            </a:endParaRPr>
          </a:p>
          <a:p>
            <a:pPr algn="just"/>
            <a:r>
              <a:rPr lang="en-GB" sz="2000" dirty="0" smtClean="0">
                <a:solidFill>
                  <a:srgbClr val="000000"/>
                </a:solidFill>
                <a:latin typeface="Times" pitchFamily="-109" charset="0"/>
              </a:rPr>
              <a:t>Yukawa interactions between the massive fermions and the physical Higgs field occur with coupling constants proportional to the </a:t>
            </a:r>
            <a:r>
              <a:rPr lang="en-GB" sz="2000" dirty="0" err="1" smtClean="0">
                <a:solidFill>
                  <a:srgbClr val="000000"/>
                </a:solidFill>
                <a:latin typeface="Times" pitchFamily="-109" charset="0"/>
              </a:rPr>
              <a:t>fermion</a:t>
            </a:r>
            <a:r>
              <a:rPr lang="en-GB" sz="2000" dirty="0" smtClean="0">
                <a:solidFill>
                  <a:srgbClr val="000000"/>
                </a:solidFill>
                <a:latin typeface="Times" pitchFamily="-109" charset="0"/>
              </a:rPr>
              <a:t> masses.</a:t>
            </a:r>
            <a:endParaRPr lang="en-GB" sz="2000" dirty="0">
              <a:solidFill>
                <a:srgbClr val="000000"/>
              </a:solidFill>
              <a:latin typeface="Times" charset="0"/>
            </a:endParaRPr>
          </a:p>
        </p:txBody>
      </p:sp>
      <p:pic>
        <p:nvPicPr>
          <p:cNvPr id="13" name="Picture 12"/>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876549" y="3454400"/>
            <a:ext cx="4475773" cy="755650"/>
          </a:xfrm>
          <a:prstGeom prst="rect">
            <a:avLst/>
          </a:prstGeom>
          <a:solidFill>
            <a:srgbClr val="FFFDCB"/>
          </a:solidFill>
        </p:spPr>
      </p:pic>
      <p:pic>
        <p:nvPicPr>
          <p:cNvPr id="14" name="Picture 13"/>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4038599" y="4495800"/>
            <a:ext cx="1643529" cy="635000"/>
          </a:xfrm>
          <a:prstGeom prst="rect">
            <a:avLst/>
          </a:prstGeom>
          <a:solidFill>
            <a:schemeClr val="accent2">
              <a:lumMod val="40000"/>
              <a:lumOff val="60000"/>
            </a:schemeClr>
          </a:solidFill>
        </p:spPr>
      </p:pic>
      <p:sp>
        <p:nvSpPr>
          <p:cNvPr id="15" name="Rectangle 14"/>
          <p:cNvSpPr/>
          <p:nvPr/>
        </p:nvSpPr>
        <p:spPr>
          <a:xfrm>
            <a:off x="6078648" y="4658668"/>
            <a:ext cx="2650903" cy="400110"/>
          </a:xfrm>
          <a:prstGeom prst="rect">
            <a:avLst/>
          </a:prstGeom>
        </p:spPr>
        <p:txBody>
          <a:bodyPr wrap="none">
            <a:spAutoFit/>
          </a:bodyPr>
          <a:lstStyle/>
          <a:p>
            <a:pPr algn="just"/>
            <a:r>
              <a:rPr lang="en-GB" sz="2000" i="1" dirty="0" err="1" smtClean="0">
                <a:solidFill>
                  <a:srgbClr val="000000"/>
                </a:solidFill>
                <a:latin typeface="Times" pitchFamily="-109" charset="0"/>
              </a:rPr>
              <a:t>g</a:t>
            </a:r>
            <a:r>
              <a:rPr lang="en-GB" sz="2000" i="1" baseline="-25000" dirty="0" err="1" smtClean="0">
                <a:solidFill>
                  <a:srgbClr val="000000"/>
                </a:solidFill>
                <a:latin typeface="Times" pitchFamily="-109" charset="0"/>
              </a:rPr>
              <a:t>f</a:t>
            </a:r>
            <a:r>
              <a:rPr lang="en-GB" sz="2000" dirty="0" smtClean="0">
                <a:solidFill>
                  <a:srgbClr val="000000"/>
                </a:solidFill>
                <a:latin typeface="Times" pitchFamily="-109" charset="0"/>
              </a:rPr>
              <a:t> … Yukawa couplings</a:t>
            </a:r>
            <a:endParaRPr lang="en-GB" sz="2000" dirty="0">
              <a:solidFill>
                <a:srgbClr val="000000"/>
              </a:solidFill>
              <a:latin typeface="Times" charset="0"/>
            </a:endParaRPr>
          </a:p>
        </p:txBody>
      </p:sp>
      <p:pic>
        <p:nvPicPr>
          <p:cNvPr id="16" name="Picture 15"/>
          <p:cNvPicPr>
            <a:picLocks noChangeAspect="1"/>
          </p:cNvPicPr>
          <p:nvPr/>
        </p:nvPicPr>
        <p:blipFill>
          <a:blip r:embed="rId7"/>
          <a:stretch>
            <a:fillRect/>
          </a:stretch>
        </p:blipFill>
        <p:spPr>
          <a:xfrm>
            <a:off x="1498600" y="4184650"/>
            <a:ext cx="2209800" cy="1231900"/>
          </a:xfrm>
          <a:prstGeom prst="rect">
            <a:avLst/>
          </a:prstGeom>
        </p:spPr>
      </p:pic>
      <p:pic>
        <p:nvPicPr>
          <p:cNvPr id="10" name="Picture 9"/>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2825749" y="1996150"/>
            <a:ext cx="3943351" cy="366049"/>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18" name="Rectangle 8"/>
          <p:cNvSpPr>
            <a:spLocks noChangeArrowheads="1"/>
          </p:cNvSpPr>
          <p:nvPr/>
        </p:nvSpPr>
        <p:spPr bwMode="auto">
          <a:xfrm>
            <a:off x="1016000" y="1157288"/>
            <a:ext cx="8229600" cy="5940088"/>
          </a:xfrm>
          <a:prstGeom prst="rect">
            <a:avLst/>
          </a:prstGeom>
          <a:noFill/>
          <a:ln w="9525">
            <a:noFill/>
            <a:miter lim="800000"/>
            <a:headEnd/>
            <a:tailEnd/>
          </a:ln>
          <a:effectLst/>
        </p:spPr>
        <p:txBody>
          <a:bodyPr wrap="square">
            <a:prstTxWarp prst="textNoShape">
              <a:avLst/>
            </a:prstTxWarp>
            <a:spAutoFit/>
          </a:bodyPr>
          <a:lstStyle/>
          <a:p>
            <a:pPr algn="just">
              <a:buClr>
                <a:srgbClr val="990000"/>
              </a:buClr>
            </a:pPr>
            <a:r>
              <a:rPr lang="en-GB" sz="2000" b="1" dirty="0" smtClean="0">
                <a:solidFill>
                  <a:schemeClr val="bg1"/>
                </a:solidFill>
                <a:latin typeface="Times" pitchFamily="-109" charset="0"/>
              </a:rPr>
              <a:t>The Standard Model works remarkably well, up to O(100 </a:t>
            </a:r>
            <a:r>
              <a:rPr lang="en-GB" sz="2000" b="1" dirty="0" err="1" smtClean="0">
                <a:solidFill>
                  <a:schemeClr val="bg1"/>
                </a:solidFill>
                <a:latin typeface="Times" pitchFamily="-109" charset="0"/>
              </a:rPr>
              <a:t>GeV</a:t>
            </a:r>
            <a:r>
              <a:rPr lang="en-GB" sz="2000" b="1" dirty="0" smtClean="0">
                <a:solidFill>
                  <a:schemeClr val="bg1"/>
                </a:solidFill>
                <a:latin typeface="Times" pitchFamily="-109" charset="0"/>
              </a:rPr>
              <a:t>).</a:t>
            </a:r>
            <a:r>
              <a:rPr lang="en-GB" sz="2000" dirty="0" smtClean="0">
                <a:solidFill>
                  <a:schemeClr val="bg1"/>
                </a:solidFill>
                <a:latin typeface="Times" pitchFamily="-109" charset="0"/>
              </a:rPr>
              <a:t> </a:t>
            </a:r>
          </a:p>
          <a:p>
            <a:pPr algn="just">
              <a:buClr>
                <a:srgbClr val="990000"/>
              </a:buClr>
            </a:pPr>
            <a:r>
              <a:rPr lang="en-GB" sz="2000" dirty="0" smtClean="0">
                <a:solidFill>
                  <a:schemeClr val="bg1"/>
                </a:solidFill>
                <a:latin typeface="Times" pitchFamily="-109" charset="0"/>
              </a:rPr>
              <a:t>Some quantities are determined at the 0.1% level!</a:t>
            </a:r>
          </a:p>
          <a:p>
            <a:pPr algn="just">
              <a:buClr>
                <a:srgbClr val="990000"/>
              </a:buClr>
            </a:pPr>
            <a:endParaRPr lang="en-GB" sz="2000" dirty="0" smtClean="0">
              <a:solidFill>
                <a:schemeClr val="bg1"/>
              </a:solidFill>
              <a:latin typeface="Times" pitchFamily="-109" charset="0"/>
            </a:endParaRPr>
          </a:p>
          <a:p>
            <a:pPr algn="just">
              <a:buClr>
                <a:srgbClr val="990000"/>
              </a:buClr>
            </a:pPr>
            <a:r>
              <a:rPr lang="en-GB" sz="2000" b="1" dirty="0" smtClean="0">
                <a:solidFill>
                  <a:srgbClr val="FFCC18"/>
                </a:solidFill>
                <a:effectLst>
                  <a:outerShdw blurRad="50800" dist="38100" dir="2700000" algn="tl" rotWithShape="0">
                    <a:srgbClr val="000000">
                      <a:alpha val="43000"/>
                    </a:srgbClr>
                  </a:outerShdw>
                </a:effectLst>
                <a:latin typeface="Times" pitchFamily="-109" charset="0"/>
              </a:rPr>
              <a:t>Nevertheless:</a:t>
            </a:r>
          </a:p>
          <a:p>
            <a:pPr algn="just">
              <a:buClr>
                <a:srgbClr val="990000"/>
              </a:buClr>
            </a:pPr>
            <a:r>
              <a:rPr lang="en-GB" sz="2000" dirty="0" smtClean="0">
                <a:solidFill>
                  <a:schemeClr val="bg1"/>
                </a:solidFill>
                <a:latin typeface="Times" pitchFamily="-109" charset="0"/>
              </a:rPr>
              <a:t>Neutrino masses are not accommodated in the classical Standard Model.</a:t>
            </a:r>
          </a:p>
          <a:p>
            <a:pPr algn="just">
              <a:buClr>
                <a:srgbClr val="990000"/>
              </a:buClr>
            </a:pPr>
            <a:r>
              <a:rPr lang="en-GB" sz="2000" dirty="0" smtClean="0">
                <a:solidFill>
                  <a:schemeClr val="bg1"/>
                </a:solidFill>
                <a:latin typeface="Times" pitchFamily="-109" charset="0"/>
              </a:rPr>
              <a:t>There is the hierarchy problem (stability of the mass of the Higgs particle).</a:t>
            </a:r>
          </a:p>
          <a:p>
            <a:pPr algn="just">
              <a:buClr>
                <a:srgbClr val="990000"/>
              </a:buClr>
            </a:pPr>
            <a:r>
              <a:rPr lang="en-GB" sz="2000" dirty="0" smtClean="0">
                <a:solidFill>
                  <a:schemeClr val="bg1"/>
                </a:solidFill>
                <a:latin typeface="Times" pitchFamily="-109" charset="0"/>
              </a:rPr>
              <a:t>There is no unification of coupling constants at very high energies. </a:t>
            </a:r>
          </a:p>
          <a:p>
            <a:pPr algn="just">
              <a:buClr>
                <a:srgbClr val="990000"/>
              </a:buClr>
            </a:pPr>
            <a:r>
              <a:rPr lang="en-GB" sz="2000" dirty="0" smtClean="0">
                <a:solidFill>
                  <a:schemeClr val="bg1"/>
                </a:solidFill>
                <a:latin typeface="Times" pitchFamily="-109" charset="0"/>
              </a:rPr>
              <a:t>Gravitation is not included at all.</a:t>
            </a:r>
          </a:p>
          <a:p>
            <a:pPr algn="just">
              <a:buClr>
                <a:srgbClr val="990000"/>
              </a:buClr>
            </a:pPr>
            <a:r>
              <a:rPr lang="en-GB" sz="2000" dirty="0" smtClean="0">
                <a:solidFill>
                  <a:schemeClr val="bg1"/>
                </a:solidFill>
                <a:latin typeface="Times" pitchFamily="-109" charset="0"/>
              </a:rPr>
              <a:t>There is no explanation for dark matter or dark energy.</a:t>
            </a:r>
          </a:p>
          <a:p>
            <a:pPr algn="just">
              <a:buClr>
                <a:srgbClr val="990000"/>
              </a:buClr>
            </a:pPr>
            <a:r>
              <a:rPr lang="en-GB" sz="2000" dirty="0" smtClean="0">
                <a:solidFill>
                  <a:schemeClr val="bg1"/>
                </a:solidFill>
                <a:latin typeface="Times" pitchFamily="-109" charset="0"/>
              </a:rPr>
              <a:t>We do not know what happened just after the Big Bang.</a:t>
            </a:r>
          </a:p>
          <a:p>
            <a:pPr algn="just">
              <a:buClr>
                <a:srgbClr val="990000"/>
              </a:buClr>
            </a:pPr>
            <a:endParaRPr lang="en-GB" sz="2000" dirty="0" smtClean="0">
              <a:solidFill>
                <a:schemeClr val="bg1"/>
              </a:solidFill>
              <a:latin typeface="Times" pitchFamily="-109" charset="0"/>
            </a:endParaRPr>
          </a:p>
          <a:p>
            <a:pPr algn="just">
              <a:buClr>
                <a:srgbClr val="990000"/>
              </a:buClr>
            </a:pPr>
            <a:r>
              <a:rPr lang="en-GB" sz="2000" b="1" dirty="0" smtClean="0">
                <a:solidFill>
                  <a:srgbClr val="FFCC18"/>
                </a:solidFill>
                <a:latin typeface="Times" pitchFamily="-109" charset="0"/>
              </a:rPr>
              <a:t>Therefore:</a:t>
            </a:r>
          </a:p>
          <a:p>
            <a:pPr algn="just">
              <a:buClr>
                <a:srgbClr val="990000"/>
              </a:buClr>
            </a:pPr>
            <a:r>
              <a:rPr lang="en-GB" sz="2000" dirty="0" smtClean="0">
                <a:solidFill>
                  <a:schemeClr val="bg1"/>
                </a:solidFill>
                <a:latin typeface="Times" pitchFamily="-109" charset="0"/>
              </a:rPr>
              <a:t>Particle physicists, astrophysicists and cosmologists need to collaborate in the near future to find the proper extensions to the Standard Model. We have excellent tools, such as accelerators, space probes, ground-based telescopes, underground laboratories. and event nuclear reactors. Precision experiments at ultra-low energies can also contribute.</a:t>
            </a:r>
          </a:p>
          <a:p>
            <a:pPr algn="just">
              <a:buClr>
                <a:srgbClr val="990000"/>
              </a:buClr>
            </a:pPr>
            <a:endParaRPr lang="en-GB" sz="2000" dirty="0" smtClean="0">
              <a:solidFill>
                <a:schemeClr val="bg1"/>
              </a:solidFill>
              <a:latin typeface="Times" pitchFamily="-109" charset="0"/>
            </a:endParaRPr>
          </a:p>
          <a:p>
            <a:pPr algn="just">
              <a:buClr>
                <a:srgbClr val="990000"/>
              </a:buClr>
            </a:pPr>
            <a:endParaRPr lang="en-GB" sz="2000" dirty="0" smtClean="0">
              <a:solidFill>
                <a:schemeClr val="bg1"/>
              </a:solidFill>
              <a:latin typeface="Times" pitchFamily="-109" charset="0"/>
            </a:endParaRPr>
          </a:p>
        </p:txBody>
      </p:sp>
      <p:sp>
        <p:nvSpPr>
          <p:cNvPr id="31" name="Rectangle 30"/>
          <p:cNvSpPr>
            <a:spLocks noChangeArrowheads="1"/>
          </p:cNvSpPr>
          <p:nvPr/>
        </p:nvSpPr>
        <p:spPr bwMode="auto">
          <a:xfrm>
            <a:off x="684212" y="338138"/>
            <a:ext cx="8675688" cy="584776"/>
          </a:xfrm>
          <a:prstGeom prst="rect">
            <a:avLst/>
          </a:prstGeom>
          <a:solidFill>
            <a:srgbClr val="FFCC18"/>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Conclusions</a:t>
            </a:r>
            <a:endParaRPr lang="en-GB" sz="3200" b="1" i="1" baseline="-25000" dirty="0" smtClean="0">
              <a:solidFill>
                <a:schemeClr val="bg1"/>
              </a:solidFill>
              <a:effectLst>
                <a:outerShdw blurRad="38100" dist="38100" dir="2700000" algn="tl">
                  <a:srgbClr val="000000"/>
                </a:outerShdw>
              </a:effectLst>
              <a:latin typeface="Helvetica" pitchFamily="-109" charset="0"/>
            </a:endParaRPr>
          </a:p>
        </p:txBody>
      </p:sp>
      <p:sp>
        <p:nvSpPr>
          <p:cNvPr id="4" name="Slide Number Placeholder 1"/>
          <p:cNvSpPr>
            <a:spLocks noGrp="1"/>
          </p:cNvSpPr>
          <p:nvPr>
            <p:ph type="sldNum" sz="quarter" idx="12"/>
          </p:nvPr>
        </p:nvSpPr>
        <p:spPr>
          <a:xfrm>
            <a:off x="7073900" y="6172200"/>
            <a:ext cx="2063750" cy="457200"/>
          </a:xfrm>
          <a:ln>
            <a:solidFill>
              <a:schemeClr val="bg1">
                <a:alpha val="0"/>
              </a:schemeClr>
            </a:solidFill>
          </a:ln>
        </p:spPr>
        <p:txBody>
          <a:bodyPr/>
          <a:lstStyle/>
          <a:p>
            <a:fld id="{3C488B3C-A177-424A-82BD-65A18B8394C2}" type="slidenum">
              <a:rPr lang="en-US" smtClean="0"/>
              <a:pPr/>
              <a:t>57</a:t>
            </a:fld>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7" name="Rectangle 3"/>
          <p:cNvSpPr>
            <a:spLocks noChangeArrowheads="1"/>
          </p:cNvSpPr>
          <p:nvPr/>
        </p:nvSpPr>
        <p:spPr bwMode="auto">
          <a:xfrm>
            <a:off x="1087438" y="1051322"/>
            <a:ext cx="8335962" cy="5539978"/>
          </a:xfrm>
          <a:prstGeom prst="rect">
            <a:avLst/>
          </a:prstGeom>
          <a:noFill/>
          <a:ln w="9525">
            <a:noFill/>
            <a:miter lim="800000"/>
            <a:headEnd/>
            <a:tailEnd/>
          </a:ln>
        </p:spPr>
        <p:txBody>
          <a:bodyPr wrap="square" lIns="0" tIns="0" rIns="0" bIns="0">
            <a:prstTxWarp prst="textNoShape">
              <a:avLst/>
            </a:prstTxWarp>
            <a:spAutoFit/>
          </a:bodyPr>
          <a:lstStyle/>
          <a:p>
            <a:r>
              <a:rPr lang="en-GB" sz="2000" dirty="0" smtClean="0">
                <a:solidFill>
                  <a:srgbClr val="000000"/>
                </a:solidFill>
                <a:latin typeface="Times"/>
              </a:rPr>
              <a:t>A. </a:t>
            </a:r>
            <a:r>
              <a:rPr lang="en-GB" sz="2000" dirty="0" err="1" smtClean="0">
                <a:solidFill>
                  <a:srgbClr val="000000"/>
                </a:solidFill>
                <a:latin typeface="Times"/>
              </a:rPr>
              <a:t>Pich</a:t>
            </a:r>
            <a:r>
              <a:rPr lang="en-GB" sz="2000" dirty="0" smtClean="0">
                <a:solidFill>
                  <a:srgbClr val="000000"/>
                </a:solidFill>
                <a:latin typeface="Times"/>
              </a:rPr>
              <a:t>: The Standard Model of Electroweak Interactions, </a:t>
            </a:r>
          </a:p>
          <a:p>
            <a:r>
              <a:rPr lang="en-US" sz="2000" dirty="0" smtClean="0">
                <a:solidFill>
                  <a:srgbClr val="000090"/>
                </a:solidFill>
                <a:latin typeface="Times"/>
              </a:rPr>
              <a:t>http://arxiv.org/abs/0705.4264</a:t>
            </a:r>
          </a:p>
          <a:p>
            <a:endParaRPr lang="en-US" sz="2000" dirty="0" smtClean="0">
              <a:solidFill>
                <a:srgbClr val="000090"/>
              </a:solidFill>
              <a:latin typeface="Times"/>
            </a:endParaRPr>
          </a:p>
          <a:p>
            <a:r>
              <a:rPr lang="en-GB" sz="2000" dirty="0" smtClean="0">
                <a:solidFill>
                  <a:srgbClr val="000000"/>
                </a:solidFill>
                <a:latin typeface="Times"/>
              </a:rPr>
              <a:t>W. </a:t>
            </a:r>
            <a:r>
              <a:rPr lang="en-GB" sz="2000" dirty="0" err="1" smtClean="0">
                <a:solidFill>
                  <a:srgbClr val="000000"/>
                </a:solidFill>
                <a:latin typeface="Times"/>
              </a:rPr>
              <a:t>Hollik</a:t>
            </a:r>
            <a:r>
              <a:rPr lang="en-GB" sz="2000" dirty="0" smtClean="0">
                <a:solidFill>
                  <a:srgbClr val="000000"/>
                </a:solidFill>
                <a:latin typeface="Times"/>
              </a:rPr>
              <a:t>: Electroweak Theory,</a:t>
            </a:r>
            <a:endParaRPr lang="en-US" sz="2000" dirty="0" smtClean="0">
              <a:solidFill>
                <a:srgbClr val="000090"/>
              </a:solidFill>
              <a:latin typeface="+mn-lt"/>
            </a:endParaRPr>
          </a:p>
          <a:p>
            <a:r>
              <a:rPr lang="en-US" sz="2000" dirty="0" smtClean="0">
                <a:solidFill>
                  <a:srgbClr val="000090"/>
                </a:solidFill>
                <a:latin typeface="+mn-lt"/>
              </a:rPr>
              <a:t>http://dx.doi.org/10.1088/1742-6596/53/1/002</a:t>
            </a:r>
          </a:p>
          <a:p>
            <a:endParaRPr lang="en-GB" sz="2000" dirty="0" smtClean="0">
              <a:solidFill>
                <a:srgbClr val="000000"/>
              </a:solidFill>
              <a:latin typeface="Times"/>
            </a:endParaRPr>
          </a:p>
          <a:p>
            <a:r>
              <a:rPr lang="en-GB" sz="2000" dirty="0" smtClean="0">
                <a:solidFill>
                  <a:srgbClr val="000000"/>
                </a:solidFill>
                <a:latin typeface="Times"/>
              </a:rPr>
              <a:t>T. </a:t>
            </a:r>
            <a:r>
              <a:rPr lang="en-GB" sz="2000" dirty="0" err="1" smtClean="0">
                <a:solidFill>
                  <a:srgbClr val="000000"/>
                </a:solidFill>
                <a:latin typeface="Times"/>
              </a:rPr>
              <a:t>Morii</a:t>
            </a:r>
            <a:r>
              <a:rPr lang="en-GB" sz="2000" dirty="0">
                <a:solidFill>
                  <a:srgbClr val="000000"/>
                </a:solidFill>
                <a:latin typeface="Times"/>
              </a:rPr>
              <a:t>, C.S. Lim, S.N. </a:t>
            </a:r>
            <a:r>
              <a:rPr lang="en-GB" sz="2000" dirty="0" err="1">
                <a:solidFill>
                  <a:srgbClr val="000000"/>
                </a:solidFill>
                <a:latin typeface="Times"/>
              </a:rPr>
              <a:t>Mukherjee</a:t>
            </a:r>
            <a:r>
              <a:rPr lang="en-GB" sz="2000" dirty="0">
                <a:solidFill>
                  <a:srgbClr val="000000"/>
                </a:solidFill>
                <a:latin typeface="Times"/>
              </a:rPr>
              <a:t>: The Physics of the Standard Model and Beyond, World Scientific Publishing Co. (2004</a:t>
            </a:r>
            <a:r>
              <a:rPr lang="en-GB" sz="2000" dirty="0" smtClean="0">
                <a:solidFill>
                  <a:srgbClr val="000000"/>
                </a:solidFill>
                <a:latin typeface="Times"/>
              </a:rPr>
              <a:t>)</a:t>
            </a:r>
          </a:p>
          <a:p>
            <a:endParaRPr lang="en-GB" sz="2000" dirty="0" smtClean="0">
              <a:solidFill>
                <a:srgbClr val="000000"/>
              </a:solidFill>
              <a:latin typeface="Times"/>
            </a:endParaRPr>
          </a:p>
          <a:p>
            <a:r>
              <a:rPr lang="en-GB" sz="2000" dirty="0">
                <a:solidFill>
                  <a:srgbClr val="000000"/>
                </a:solidFill>
                <a:latin typeface="Times"/>
              </a:rPr>
              <a:t>W. </a:t>
            </a:r>
            <a:r>
              <a:rPr lang="en-GB" sz="2000" dirty="0" err="1">
                <a:solidFill>
                  <a:srgbClr val="000000"/>
                </a:solidFill>
                <a:latin typeface="Times"/>
              </a:rPr>
              <a:t>Majerotto</a:t>
            </a:r>
            <a:r>
              <a:rPr lang="en-GB" sz="2000" dirty="0">
                <a:solidFill>
                  <a:srgbClr val="000000"/>
                </a:solidFill>
                <a:latin typeface="Times"/>
              </a:rPr>
              <a:t> (ed. S. </a:t>
            </a:r>
            <a:r>
              <a:rPr lang="en-GB" sz="2000" dirty="0" err="1">
                <a:solidFill>
                  <a:srgbClr val="000000"/>
                </a:solidFill>
                <a:latin typeface="Times"/>
              </a:rPr>
              <a:t>Kraml</a:t>
            </a:r>
            <a:r>
              <a:rPr lang="en-GB" sz="2000" dirty="0">
                <a:solidFill>
                  <a:srgbClr val="000000"/>
                </a:solidFill>
                <a:latin typeface="Times"/>
              </a:rPr>
              <a:t>,</a:t>
            </a:r>
            <a:r>
              <a:rPr lang="en-GB" sz="2000" dirty="0" smtClean="0">
                <a:solidFill>
                  <a:srgbClr val="000000"/>
                </a:solidFill>
                <a:latin typeface="Times"/>
              </a:rPr>
              <a:t> can be obtained from</a:t>
            </a:r>
            <a:r>
              <a:rPr lang="en-GB" altLang="ja-JP" sz="2000" dirty="0" smtClean="0">
                <a:solidFill>
                  <a:srgbClr val="000000"/>
                </a:solidFill>
                <a:latin typeface="Times"/>
                <a:ea typeface="ＭＳ Ｐゴシック" charset="-128"/>
                <a:cs typeface="ＭＳ Ｐゴシック" charset="-128"/>
              </a:rPr>
              <a:t> the website of H</a:t>
            </a:r>
            <a:r>
              <a:rPr lang="en-GB" altLang="ja-JP" sz="2000" dirty="0">
                <a:solidFill>
                  <a:srgbClr val="000000"/>
                </a:solidFill>
                <a:latin typeface="Times"/>
                <a:ea typeface="ＭＳ Ｐゴシック" charset="-128"/>
                <a:cs typeface="ＭＳ Ｐゴシック" charset="-128"/>
              </a:rPr>
              <a:t>. </a:t>
            </a:r>
            <a:r>
              <a:rPr lang="en-GB" altLang="ja-JP" sz="2000" dirty="0" err="1" smtClean="0">
                <a:solidFill>
                  <a:srgbClr val="000000"/>
                </a:solidFill>
                <a:latin typeface="Times"/>
                <a:ea typeface="ＭＳ Ｐゴシック" charset="-128"/>
                <a:cs typeface="ＭＳ Ｐゴシック" charset="-128"/>
              </a:rPr>
              <a:t>Eberl</a:t>
            </a:r>
            <a:r>
              <a:rPr lang="en-GB" sz="2000" dirty="0" smtClean="0">
                <a:solidFill>
                  <a:srgbClr val="000000"/>
                </a:solidFill>
                <a:latin typeface="Times"/>
              </a:rPr>
              <a:t>):</a:t>
            </a:r>
          </a:p>
          <a:p>
            <a:r>
              <a:rPr lang="en-GB" sz="2000" dirty="0" err="1" smtClean="0">
                <a:solidFill>
                  <a:srgbClr val="000000"/>
                </a:solidFill>
                <a:latin typeface="Times"/>
              </a:rPr>
              <a:t>Skriptum</a:t>
            </a:r>
            <a:r>
              <a:rPr lang="en-GB" sz="2000" dirty="0" smtClean="0">
                <a:solidFill>
                  <a:srgbClr val="000000"/>
                </a:solidFill>
                <a:latin typeface="Times"/>
              </a:rPr>
              <a:t> </a:t>
            </a:r>
            <a:r>
              <a:rPr lang="en-GB" sz="2000" dirty="0">
                <a:solidFill>
                  <a:srgbClr val="000000"/>
                </a:solidFill>
                <a:latin typeface="Times"/>
              </a:rPr>
              <a:t>“</a:t>
            </a:r>
            <a:r>
              <a:rPr lang="en-GB" sz="2000" dirty="0" err="1">
                <a:solidFill>
                  <a:srgbClr val="000000"/>
                </a:solidFill>
                <a:latin typeface="Times"/>
              </a:rPr>
              <a:t>Einführung</a:t>
            </a:r>
            <a:r>
              <a:rPr lang="en-GB" sz="2000" dirty="0">
                <a:solidFill>
                  <a:srgbClr val="000000"/>
                </a:solidFill>
                <a:latin typeface="Times"/>
              </a:rPr>
              <a:t> in die </a:t>
            </a:r>
            <a:r>
              <a:rPr lang="en-GB" sz="2000" dirty="0" err="1">
                <a:solidFill>
                  <a:srgbClr val="000000"/>
                </a:solidFill>
                <a:latin typeface="Times"/>
              </a:rPr>
              <a:t>Modelle</a:t>
            </a:r>
            <a:r>
              <a:rPr lang="en-GB" sz="2000" dirty="0">
                <a:solidFill>
                  <a:srgbClr val="000000"/>
                </a:solidFill>
                <a:latin typeface="Times"/>
              </a:rPr>
              <a:t> </a:t>
            </a:r>
            <a:r>
              <a:rPr lang="en-GB" sz="2000" dirty="0" err="1">
                <a:solidFill>
                  <a:srgbClr val="000000"/>
                </a:solidFill>
                <a:latin typeface="Times"/>
              </a:rPr>
              <a:t>der</a:t>
            </a:r>
            <a:r>
              <a:rPr lang="en-GB" sz="2000" dirty="0">
                <a:solidFill>
                  <a:srgbClr val="000000"/>
                </a:solidFill>
                <a:latin typeface="Times"/>
              </a:rPr>
              <a:t> </a:t>
            </a:r>
            <a:r>
              <a:rPr lang="en-GB" sz="2000" dirty="0" err="1">
                <a:solidFill>
                  <a:srgbClr val="000000"/>
                </a:solidFill>
                <a:latin typeface="Times"/>
              </a:rPr>
              <a:t>Elementarteilchenphysik</a:t>
            </a:r>
            <a:r>
              <a:rPr lang="en-GB" sz="2000" dirty="0">
                <a:solidFill>
                  <a:srgbClr val="000000"/>
                </a:solidFill>
                <a:latin typeface="Times"/>
              </a:rPr>
              <a:t> (</a:t>
            </a:r>
            <a:r>
              <a:rPr lang="en-GB" sz="2000" dirty="0" smtClean="0">
                <a:solidFill>
                  <a:srgbClr val="000000"/>
                </a:solidFill>
                <a:latin typeface="Times"/>
              </a:rPr>
              <a:t>WS </a:t>
            </a:r>
            <a:r>
              <a:rPr lang="en-GB" sz="2000" dirty="0">
                <a:solidFill>
                  <a:srgbClr val="000000"/>
                </a:solidFill>
                <a:latin typeface="Times"/>
              </a:rPr>
              <a:t>/ </a:t>
            </a:r>
            <a:r>
              <a:rPr lang="en-GB" sz="2000" dirty="0" smtClean="0">
                <a:solidFill>
                  <a:srgbClr val="000000"/>
                </a:solidFill>
                <a:latin typeface="Times"/>
              </a:rPr>
              <a:t>SS)”</a:t>
            </a:r>
          </a:p>
          <a:p>
            <a:r>
              <a:rPr lang="en-US" sz="2000" dirty="0" smtClean="0">
                <a:solidFill>
                  <a:schemeClr val="accent6">
                    <a:lumMod val="75000"/>
                  </a:schemeClr>
                </a:solidFill>
                <a:latin typeface="Times"/>
              </a:rPr>
              <a:t>http://</a:t>
            </a:r>
            <a:r>
              <a:rPr lang="en-US" sz="2000" dirty="0" err="1" smtClean="0">
                <a:solidFill>
                  <a:schemeClr val="accent6">
                    <a:lumMod val="75000"/>
                  </a:schemeClr>
                </a:solidFill>
                <a:latin typeface="Times"/>
              </a:rPr>
              <a:t>wwwhephy.oeaw.ac.at/helmut/skriptWS.ps</a:t>
            </a:r>
            <a:endParaRPr lang="en-US" sz="2000" dirty="0" smtClean="0">
              <a:solidFill>
                <a:schemeClr val="accent6">
                  <a:lumMod val="75000"/>
                </a:schemeClr>
              </a:solidFill>
              <a:latin typeface="Times"/>
            </a:endParaRPr>
          </a:p>
          <a:p>
            <a:r>
              <a:rPr lang="en-US" sz="2000" dirty="0" smtClean="0">
                <a:solidFill>
                  <a:schemeClr val="accent6">
                    <a:lumMod val="75000"/>
                  </a:schemeClr>
                </a:solidFill>
                <a:latin typeface="Times"/>
              </a:rPr>
              <a:t>http://</a:t>
            </a:r>
            <a:r>
              <a:rPr lang="en-US" sz="2000" dirty="0" err="1" smtClean="0">
                <a:solidFill>
                  <a:schemeClr val="accent6">
                    <a:lumMod val="75000"/>
                  </a:schemeClr>
                </a:solidFill>
                <a:latin typeface="Times"/>
              </a:rPr>
              <a:t>wwwhephy.oeaw.ac.at/helmut/skriptSS.ps</a:t>
            </a:r>
            <a:endParaRPr lang="en-US" sz="2000" dirty="0" smtClean="0">
              <a:solidFill>
                <a:schemeClr val="accent6">
                  <a:lumMod val="75000"/>
                </a:schemeClr>
              </a:solidFill>
              <a:latin typeface="Times"/>
            </a:endParaRPr>
          </a:p>
          <a:p>
            <a:endParaRPr lang="en-GB" sz="2000" dirty="0" smtClean="0">
              <a:solidFill>
                <a:srgbClr val="000000"/>
              </a:solidFill>
              <a:latin typeface="Times"/>
            </a:endParaRPr>
          </a:p>
          <a:p>
            <a:r>
              <a:rPr lang="en-GB" sz="2000" dirty="0">
                <a:solidFill>
                  <a:srgbClr val="000000"/>
                </a:solidFill>
                <a:latin typeface="Times"/>
              </a:rPr>
              <a:t>M. </a:t>
            </a:r>
            <a:r>
              <a:rPr lang="en-GB" sz="2000" dirty="0" err="1">
                <a:solidFill>
                  <a:srgbClr val="000000"/>
                </a:solidFill>
                <a:latin typeface="Times"/>
              </a:rPr>
              <a:t>Treichel</a:t>
            </a:r>
            <a:r>
              <a:rPr lang="en-GB" sz="2000" dirty="0">
                <a:solidFill>
                  <a:srgbClr val="000000"/>
                </a:solidFill>
                <a:latin typeface="Times"/>
              </a:rPr>
              <a:t>: </a:t>
            </a:r>
            <a:r>
              <a:rPr lang="en-GB" sz="2000" dirty="0" err="1">
                <a:solidFill>
                  <a:srgbClr val="000000"/>
                </a:solidFill>
                <a:latin typeface="Times"/>
              </a:rPr>
              <a:t>Teilchenphysik</a:t>
            </a:r>
            <a:r>
              <a:rPr lang="en-GB" sz="2000" dirty="0">
                <a:solidFill>
                  <a:srgbClr val="000000"/>
                </a:solidFill>
                <a:latin typeface="Times"/>
              </a:rPr>
              <a:t> und </a:t>
            </a:r>
            <a:r>
              <a:rPr lang="en-GB" sz="2000" dirty="0" err="1">
                <a:solidFill>
                  <a:srgbClr val="000000"/>
                </a:solidFill>
                <a:latin typeface="Times"/>
              </a:rPr>
              <a:t>Kosmologie</a:t>
            </a:r>
            <a:r>
              <a:rPr lang="en-GB" sz="2000" dirty="0">
                <a:solidFill>
                  <a:srgbClr val="000000"/>
                </a:solidFill>
                <a:latin typeface="Times"/>
              </a:rPr>
              <a:t>, Springer-</a:t>
            </a:r>
            <a:r>
              <a:rPr lang="en-GB" sz="2000" dirty="0" err="1">
                <a:solidFill>
                  <a:srgbClr val="000000"/>
                </a:solidFill>
                <a:latin typeface="Times"/>
              </a:rPr>
              <a:t>Verlag</a:t>
            </a:r>
            <a:r>
              <a:rPr lang="en-GB" sz="2000" dirty="0">
                <a:solidFill>
                  <a:srgbClr val="000000"/>
                </a:solidFill>
                <a:latin typeface="Times"/>
              </a:rPr>
              <a:t> (2000</a:t>
            </a:r>
            <a:r>
              <a:rPr lang="en-GB" sz="2000" dirty="0" smtClean="0">
                <a:solidFill>
                  <a:srgbClr val="000000"/>
                </a:solidFill>
                <a:latin typeface="Times"/>
              </a:rPr>
              <a:t>)</a:t>
            </a:r>
          </a:p>
          <a:p>
            <a:endParaRPr lang="en-GB" sz="2000" dirty="0" smtClean="0">
              <a:solidFill>
                <a:srgbClr val="000000"/>
              </a:solidFill>
              <a:latin typeface="Times"/>
            </a:endParaRPr>
          </a:p>
          <a:p>
            <a:r>
              <a:rPr lang="en-GB" sz="2000" dirty="0">
                <a:solidFill>
                  <a:srgbClr val="000000"/>
                </a:solidFill>
                <a:latin typeface="Times"/>
              </a:rPr>
              <a:t>D. Griffiths:</a:t>
            </a:r>
            <a:r>
              <a:rPr lang="en-GB" sz="2000" dirty="0" smtClean="0">
                <a:solidFill>
                  <a:srgbClr val="000000"/>
                </a:solidFill>
                <a:latin typeface="Times"/>
              </a:rPr>
              <a:t> Introduction to Elementary Particles, Wiley VCH, (2008)</a:t>
            </a:r>
          </a:p>
          <a:p>
            <a:endParaRPr lang="en-GB" sz="2000" dirty="0">
              <a:solidFill>
                <a:srgbClr val="000000"/>
              </a:solidFill>
              <a:latin typeface="Times"/>
            </a:endParaRPr>
          </a:p>
        </p:txBody>
      </p:sp>
      <p:sp>
        <p:nvSpPr>
          <p:cNvPr id="4" name="Rectangle 3"/>
          <p:cNvSpPr>
            <a:spLocks noChangeArrowheads="1"/>
          </p:cNvSpPr>
          <p:nvPr/>
        </p:nvSpPr>
        <p:spPr bwMode="auto">
          <a:xfrm>
            <a:off x="684212" y="338138"/>
            <a:ext cx="8675688" cy="584776"/>
          </a:xfrm>
          <a:prstGeom prst="rect">
            <a:avLst/>
          </a:prstGeom>
          <a:solidFill>
            <a:schemeClr val="accent6">
              <a:lumMod val="75000"/>
            </a:schemeClr>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Literature</a:t>
            </a:r>
            <a:endParaRPr lang="en-GB" sz="3200" b="1" i="1" baseline="-25000" dirty="0" smtClean="0">
              <a:solidFill>
                <a:schemeClr val="bg1"/>
              </a:solidFill>
              <a:effectLst>
                <a:outerShdw blurRad="38100" dist="38100" dir="2700000" algn="tl">
                  <a:srgbClr val="000000"/>
                </a:outerShdw>
              </a:effectLst>
              <a:latin typeface="Helvetica" pitchFamily="-109" charset="0"/>
            </a:endParaRPr>
          </a:p>
        </p:txBody>
      </p:sp>
      <p:sp>
        <p:nvSpPr>
          <p:cNvPr id="5" name="Slide Number Placeholder 1"/>
          <p:cNvSpPr>
            <a:spLocks noGrp="1"/>
          </p:cNvSpPr>
          <p:nvPr>
            <p:ph type="sldNum" sz="quarter" idx="12"/>
          </p:nvPr>
        </p:nvSpPr>
        <p:spPr>
          <a:xfrm>
            <a:off x="7073900" y="6172200"/>
            <a:ext cx="2063750" cy="457200"/>
          </a:xfrm>
          <a:ln>
            <a:solidFill>
              <a:schemeClr val="bg1">
                <a:alpha val="0"/>
              </a:schemeClr>
            </a:solidFill>
          </a:ln>
        </p:spPr>
        <p:txBody>
          <a:bodyPr/>
          <a:lstStyle/>
          <a:p>
            <a:fld id="{3C488B3C-A177-424A-82BD-65A18B8394C2}" type="slidenum">
              <a:rPr lang="en-US" smtClean="0"/>
              <a:pPr/>
              <a:t>58</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027112" y="312738"/>
            <a:ext cx="7875587" cy="584776"/>
          </a:xfrm>
          <a:prstGeom prst="rect">
            <a:avLst/>
          </a:prstGeom>
          <a:solidFill>
            <a:srgbClr val="000080"/>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History of the Standard Model</a:t>
            </a:r>
            <a:endParaRPr lang="en-GB" sz="3200" b="1" i="1" dirty="0">
              <a:solidFill>
                <a:schemeClr val="bg1"/>
              </a:solidFill>
              <a:latin typeface="Helvetica" pitchFamily="-109" charset="0"/>
            </a:endParaRPr>
          </a:p>
        </p:txBody>
      </p:sp>
      <p:sp>
        <p:nvSpPr>
          <p:cNvPr id="4" name="Rectangle 3"/>
          <p:cNvSpPr/>
          <p:nvPr/>
        </p:nvSpPr>
        <p:spPr>
          <a:xfrm>
            <a:off x="647700" y="1288158"/>
            <a:ext cx="8737600" cy="5509200"/>
          </a:xfrm>
          <a:prstGeom prst="rect">
            <a:avLst/>
          </a:prstGeom>
        </p:spPr>
        <p:txBody>
          <a:bodyPr wrap="square">
            <a:spAutoFit/>
          </a:bodyPr>
          <a:lstStyle/>
          <a:p>
            <a:r>
              <a:rPr lang="en-US" b="1" dirty="0" smtClean="0">
                <a:latin typeface="Times"/>
              </a:rPr>
              <a:t>1974	</a:t>
            </a:r>
            <a:r>
              <a:rPr lang="en-US" sz="2000" dirty="0" smtClean="0">
                <a:latin typeface="Times"/>
              </a:rPr>
              <a:t>The Standard Model of particle physics is presented in its modern form by</a:t>
            </a:r>
          </a:p>
          <a:p>
            <a:r>
              <a:rPr lang="en-US" sz="2000" dirty="0" smtClean="0">
                <a:latin typeface="Times"/>
              </a:rPr>
              <a:t>	J. Iliopoulos.</a:t>
            </a:r>
          </a:p>
          <a:p>
            <a:r>
              <a:rPr lang="en-US" b="1" dirty="0" smtClean="0">
                <a:latin typeface="Times"/>
              </a:rPr>
              <a:t>1974</a:t>
            </a:r>
            <a:r>
              <a:rPr lang="en-US" dirty="0" smtClean="0">
                <a:latin typeface="Times"/>
              </a:rPr>
              <a:t>	</a:t>
            </a:r>
            <a:r>
              <a:rPr lang="en-US" sz="2000" dirty="0" smtClean="0">
                <a:latin typeface="Times"/>
              </a:rPr>
              <a:t>The charm quark is observed at SLAC (B. Richter et al.) and at</a:t>
            </a:r>
          </a:p>
          <a:p>
            <a:r>
              <a:rPr lang="en-US" sz="2000" dirty="0" smtClean="0">
                <a:latin typeface="Times"/>
              </a:rPr>
              <a:t>	Brookhaven (S. Ting et al.), through the discovery of the J/</a:t>
            </a:r>
            <a:r>
              <a:rPr lang="en-US" sz="2000" dirty="0" err="1" smtClean="0">
                <a:latin typeface="Symbol"/>
              </a:rPr>
              <a:t>y</a:t>
            </a:r>
            <a:r>
              <a:rPr lang="en-US" sz="2000" dirty="0" smtClean="0">
                <a:latin typeface="Times"/>
              </a:rPr>
              <a:t>.</a:t>
            </a:r>
          </a:p>
          <a:p>
            <a:r>
              <a:rPr lang="en-US" b="1" dirty="0" smtClean="0">
                <a:latin typeface="Times"/>
              </a:rPr>
              <a:t>1975</a:t>
            </a:r>
            <a:r>
              <a:rPr lang="en-US" dirty="0" smtClean="0">
                <a:latin typeface="Times"/>
              </a:rPr>
              <a:t>	</a:t>
            </a:r>
            <a:r>
              <a:rPr lang="en-US" sz="2000" dirty="0" smtClean="0">
                <a:latin typeface="Times"/>
              </a:rPr>
              <a:t>Evidence of the tau lepton is found at SLAC (M. Perl et al.).</a:t>
            </a:r>
          </a:p>
          <a:p>
            <a:r>
              <a:rPr lang="en-US" b="1" dirty="0" smtClean="0">
                <a:latin typeface="Times"/>
              </a:rPr>
              <a:t>1977</a:t>
            </a:r>
            <a:r>
              <a:rPr lang="en-US" dirty="0" smtClean="0">
                <a:latin typeface="Times"/>
              </a:rPr>
              <a:t>	</a:t>
            </a:r>
            <a:r>
              <a:rPr lang="en-US" sz="2000" dirty="0" smtClean="0">
                <a:latin typeface="Times"/>
              </a:rPr>
              <a:t>Evidence of the bottom quark (proposed in 1973 by M. Kobayashi, </a:t>
            </a:r>
          </a:p>
          <a:p>
            <a:r>
              <a:rPr lang="en-US" sz="2000" dirty="0" smtClean="0">
                <a:latin typeface="Times"/>
              </a:rPr>
              <a:t>	T. </a:t>
            </a:r>
            <a:r>
              <a:rPr lang="en-US" sz="2000" dirty="0" err="1" smtClean="0">
                <a:latin typeface="Times"/>
              </a:rPr>
              <a:t>Maskawa</a:t>
            </a:r>
            <a:r>
              <a:rPr lang="en-US" sz="2000" dirty="0" smtClean="0">
                <a:latin typeface="Times"/>
              </a:rPr>
              <a:t>) is found at </a:t>
            </a:r>
            <a:r>
              <a:rPr lang="en-US" sz="2000" dirty="0" err="1" smtClean="0">
                <a:latin typeface="Times"/>
              </a:rPr>
              <a:t>Fermilab</a:t>
            </a:r>
            <a:r>
              <a:rPr lang="en-US" sz="2000" dirty="0" smtClean="0">
                <a:latin typeface="Times"/>
              </a:rPr>
              <a:t> (L. Lederman et al.).</a:t>
            </a:r>
          </a:p>
          <a:p>
            <a:r>
              <a:rPr lang="en-US" b="1" dirty="0" smtClean="0">
                <a:latin typeface="Times"/>
              </a:rPr>
              <a:t>1983</a:t>
            </a:r>
            <a:r>
              <a:rPr lang="en-US" dirty="0" smtClean="0">
                <a:latin typeface="Times"/>
              </a:rPr>
              <a:t>	</a:t>
            </a:r>
            <a:r>
              <a:rPr lang="en-US" sz="2000" dirty="0" smtClean="0">
                <a:latin typeface="Times"/>
              </a:rPr>
              <a:t>The W and Z bosons, mediators of the weak-force, are discovered at</a:t>
            </a:r>
          </a:p>
          <a:p>
            <a:r>
              <a:rPr lang="en-US" sz="2000" dirty="0" smtClean="0">
                <a:latin typeface="Times"/>
              </a:rPr>
              <a:t> 	CERN (C. Rubbia et al.).</a:t>
            </a:r>
          </a:p>
          <a:p>
            <a:r>
              <a:rPr lang="en-US" b="1" dirty="0" smtClean="0">
                <a:latin typeface="Times"/>
              </a:rPr>
              <a:t>1995</a:t>
            </a:r>
            <a:r>
              <a:rPr lang="en-US" dirty="0" smtClean="0">
                <a:latin typeface="Times"/>
              </a:rPr>
              <a:t>	</a:t>
            </a:r>
            <a:r>
              <a:rPr lang="en-US" sz="2000" dirty="0" smtClean="0">
                <a:latin typeface="Times"/>
              </a:rPr>
              <a:t>Evidence for the top quark, the final undiscovered quark, is found at</a:t>
            </a:r>
          </a:p>
          <a:p>
            <a:r>
              <a:rPr lang="en-US" sz="2000" dirty="0" smtClean="0">
                <a:latin typeface="Times"/>
              </a:rPr>
              <a:t>	</a:t>
            </a:r>
            <a:r>
              <a:rPr lang="en-US" sz="2000" dirty="0" err="1" smtClean="0">
                <a:latin typeface="Times"/>
              </a:rPr>
              <a:t>Fermilab</a:t>
            </a:r>
            <a:r>
              <a:rPr lang="en-US" sz="2000" dirty="0" smtClean="0">
                <a:latin typeface="Times"/>
              </a:rPr>
              <a:t>.</a:t>
            </a:r>
          </a:p>
          <a:p>
            <a:r>
              <a:rPr lang="en-US" b="1" dirty="0" smtClean="0">
                <a:latin typeface="Times"/>
              </a:rPr>
              <a:t>2000</a:t>
            </a:r>
            <a:r>
              <a:rPr lang="en-US" dirty="0" smtClean="0">
                <a:latin typeface="Times"/>
              </a:rPr>
              <a:t>	</a:t>
            </a:r>
            <a:r>
              <a:rPr lang="en-US" sz="2000" dirty="0" smtClean="0">
                <a:latin typeface="Times"/>
              </a:rPr>
              <a:t>The tau neutrino, the last missing lepton, is observed at </a:t>
            </a:r>
            <a:r>
              <a:rPr lang="en-US" sz="2000" dirty="0" err="1" smtClean="0">
                <a:latin typeface="Times"/>
              </a:rPr>
              <a:t>Fermilab’s</a:t>
            </a:r>
            <a:r>
              <a:rPr lang="en-US" sz="2000" dirty="0" smtClean="0">
                <a:latin typeface="Times"/>
              </a:rPr>
              <a:t> 	DONUT experiment.</a:t>
            </a:r>
            <a:r>
              <a:rPr lang="en-US" sz="2000" b="1" dirty="0" smtClean="0">
                <a:latin typeface="Times"/>
              </a:rPr>
              <a:t> </a:t>
            </a:r>
          </a:p>
          <a:p>
            <a:r>
              <a:rPr lang="en-US" b="1" dirty="0" smtClean="0">
                <a:latin typeface="Times"/>
              </a:rPr>
              <a:t>Today</a:t>
            </a:r>
            <a:r>
              <a:rPr lang="en-US" sz="2000" dirty="0" smtClean="0">
                <a:latin typeface="Times"/>
              </a:rPr>
              <a:t>	</a:t>
            </a:r>
            <a:r>
              <a:rPr lang="en-US" sz="2000" dirty="0" smtClean="0">
                <a:solidFill>
                  <a:srgbClr val="FF6600"/>
                </a:solidFill>
                <a:latin typeface="Times"/>
              </a:rPr>
              <a:t>The search for the Higgs particle (and violations of the Standard Model…)</a:t>
            </a:r>
          </a:p>
          <a:p>
            <a:r>
              <a:rPr lang="en-US" sz="2000" dirty="0" smtClean="0">
                <a:solidFill>
                  <a:srgbClr val="FF6600"/>
                </a:solidFill>
                <a:latin typeface="Times"/>
              </a:rPr>
              <a:t>	is on!</a:t>
            </a:r>
          </a:p>
          <a:p>
            <a:endParaRPr lang="en-US" sz="2000" dirty="0" smtClean="0">
              <a:latin typeface="Times"/>
            </a:endParaRPr>
          </a:p>
        </p:txBody>
      </p:sp>
      <p:sp>
        <p:nvSpPr>
          <p:cNvPr id="5" name="Slide Number Placeholder 4"/>
          <p:cNvSpPr>
            <a:spLocks noGrp="1"/>
          </p:cNvSpPr>
          <p:nvPr>
            <p:ph type="sldNum" sz="quarter" idx="12"/>
          </p:nvPr>
        </p:nvSpPr>
        <p:spPr/>
        <p:txBody>
          <a:bodyPr/>
          <a:lstStyle/>
          <a:p>
            <a:fld id="{3C488B3C-A177-424A-82BD-65A18B8394C2}" type="slidenum">
              <a:rPr lang="en-US" smtClean="0"/>
              <a:pPr/>
              <a:t>5</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027112" y="312738"/>
            <a:ext cx="7875587" cy="584776"/>
          </a:xfrm>
          <a:prstGeom prst="rect">
            <a:avLst/>
          </a:prstGeom>
          <a:solidFill>
            <a:srgbClr val="000080"/>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Leptons</a:t>
            </a:r>
            <a:endParaRPr lang="en-GB" sz="3200" b="1" i="1" dirty="0">
              <a:solidFill>
                <a:schemeClr val="bg1"/>
              </a:solidFill>
              <a:latin typeface="Helvetica" pitchFamily="-109" charset="0"/>
            </a:endParaRPr>
          </a:p>
        </p:txBody>
      </p:sp>
      <p:sp>
        <p:nvSpPr>
          <p:cNvPr id="5" name="Rectangle 4"/>
          <p:cNvSpPr/>
          <p:nvPr/>
        </p:nvSpPr>
        <p:spPr>
          <a:xfrm>
            <a:off x="825500" y="957809"/>
            <a:ext cx="8420100" cy="707886"/>
          </a:xfrm>
          <a:prstGeom prst="rect">
            <a:avLst/>
          </a:prstGeom>
        </p:spPr>
        <p:txBody>
          <a:bodyPr wrap="square">
            <a:spAutoFit/>
          </a:bodyPr>
          <a:lstStyle/>
          <a:p>
            <a:pPr algn="just"/>
            <a:r>
              <a:rPr lang="en-US" sz="2000" b="1" dirty="0" smtClean="0">
                <a:latin typeface="Times"/>
              </a:rPr>
              <a:t>There are six leptons (and their antiparticles), classified according to their lepton number (L</a:t>
            </a:r>
            <a:r>
              <a:rPr lang="en-US" sz="2000" b="1" baseline="-25000" dirty="0" smtClean="0">
                <a:latin typeface="Times"/>
              </a:rPr>
              <a:t>e</a:t>
            </a:r>
            <a:r>
              <a:rPr lang="en-US" sz="2000" b="1" dirty="0" smtClean="0">
                <a:latin typeface="Times"/>
              </a:rPr>
              <a:t>, L</a:t>
            </a:r>
            <a:r>
              <a:rPr lang="en-US" sz="2000" b="1" baseline="-25000" dirty="0" smtClean="0">
                <a:latin typeface="Symbol"/>
              </a:rPr>
              <a:t>m</a:t>
            </a:r>
            <a:r>
              <a:rPr lang="en-US" sz="2000" b="1" dirty="0" smtClean="0">
                <a:latin typeface="Times"/>
              </a:rPr>
              <a:t>, L</a:t>
            </a:r>
            <a:r>
              <a:rPr lang="en-US" sz="2000" b="1" baseline="-25000" dirty="0" smtClean="0">
                <a:latin typeface="Symbol"/>
              </a:rPr>
              <a:t>t</a:t>
            </a:r>
            <a:r>
              <a:rPr lang="en-US" sz="2000" b="1" dirty="0" smtClean="0">
                <a:latin typeface="Times"/>
              </a:rPr>
              <a:t>) and their electric charge (Q).</a:t>
            </a:r>
            <a:endParaRPr lang="en-US" b="1" dirty="0" smtClean="0">
              <a:latin typeface="Times"/>
            </a:endParaRPr>
          </a:p>
        </p:txBody>
      </p:sp>
      <p:graphicFrame>
        <p:nvGraphicFramePr>
          <p:cNvPr id="13" name="Table 12"/>
          <p:cNvGraphicFramePr>
            <a:graphicFrameLocks noGrp="1"/>
          </p:cNvGraphicFramePr>
          <p:nvPr/>
        </p:nvGraphicFramePr>
        <p:xfrm>
          <a:off x="1447800" y="1748366"/>
          <a:ext cx="7048500" cy="4820920"/>
        </p:xfrm>
        <a:graphic>
          <a:graphicData uri="http://schemas.openxmlformats.org/drawingml/2006/table">
            <a:tbl>
              <a:tblPr firstRow="1" bandRow="1">
                <a:tableStyleId>{5C22544A-7EE6-4342-B048-85BDC9FD1C3A}</a:tableStyleId>
              </a:tblPr>
              <a:tblGrid>
                <a:gridCol w="1485900"/>
                <a:gridCol w="977900"/>
                <a:gridCol w="1016000"/>
                <a:gridCol w="922868"/>
                <a:gridCol w="1100667"/>
                <a:gridCol w="1545165"/>
              </a:tblGrid>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Lepton</a:t>
                      </a:r>
                    </a:p>
                  </a:txBody>
                  <a:tcPr/>
                </a:tc>
                <a:tc>
                  <a:txBody>
                    <a:bodyPr/>
                    <a:lstStyle/>
                    <a:p>
                      <a:pPr algn="ctr"/>
                      <a:r>
                        <a:rPr lang="en-US" dirty="0" smtClean="0"/>
                        <a:t>L</a:t>
                      </a:r>
                      <a:r>
                        <a:rPr lang="en-US" baseline="-25000" dirty="0" smtClean="0"/>
                        <a:t>e</a:t>
                      </a:r>
                      <a:endParaRPr lang="en-US" baseline="-250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L</a:t>
                      </a:r>
                      <a:r>
                        <a:rPr lang="en-US" baseline="-25000" dirty="0" smtClean="0">
                          <a:latin typeface="Symbol"/>
                        </a:rPr>
                        <a:t>m</a:t>
                      </a:r>
                    </a:p>
                  </a:txBody>
                  <a:tcPr/>
                </a:tc>
                <a:tc>
                  <a:txBody>
                    <a:bodyPr/>
                    <a:lstStyle/>
                    <a:p>
                      <a:pPr algn="ctr"/>
                      <a:r>
                        <a:rPr lang="en-US" dirty="0" smtClean="0"/>
                        <a:t>L</a:t>
                      </a:r>
                      <a:r>
                        <a:rPr lang="en-US" baseline="-25000" dirty="0" smtClean="0">
                          <a:latin typeface="Symbol"/>
                        </a:rPr>
                        <a:t>t</a:t>
                      </a:r>
                      <a:endParaRPr lang="en-US" dirty="0"/>
                    </a:p>
                  </a:txBody>
                  <a:tcPr/>
                </a:tc>
                <a:tc>
                  <a:txBody>
                    <a:bodyPr/>
                    <a:lstStyle/>
                    <a:p>
                      <a:pPr algn="ctr"/>
                      <a:r>
                        <a:rPr lang="en-US" dirty="0" smtClean="0"/>
                        <a:t>Q</a:t>
                      </a:r>
                      <a:endParaRPr lang="en-US" dirty="0"/>
                    </a:p>
                  </a:txBody>
                  <a:tcPr/>
                </a:tc>
                <a:tc>
                  <a:txBody>
                    <a:bodyPr/>
                    <a:lstStyle/>
                    <a:p>
                      <a:pPr algn="ctr"/>
                      <a:r>
                        <a:rPr lang="en-US" dirty="0" smtClean="0"/>
                        <a:t>Mass</a:t>
                      </a:r>
                      <a:endParaRPr lang="en-US" dirty="0"/>
                    </a:p>
                  </a:txBody>
                  <a:tcPr/>
                </a:tc>
              </a:tr>
              <a:tr h="370840">
                <a:tc>
                  <a:txBody>
                    <a:bodyPr/>
                    <a:lstStyle/>
                    <a:p>
                      <a:pPr algn="ctr"/>
                      <a:r>
                        <a:rPr lang="en-US" dirty="0" err="1" smtClean="0"/>
                        <a:t>e</a:t>
                      </a:r>
                      <a:r>
                        <a:rPr lang="en-US" sz="2000" baseline="30000" dirty="0" smtClean="0"/>
                        <a:t>-</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-1</a:t>
                      </a:r>
                    </a:p>
                  </a:txBody>
                  <a:tcPr/>
                </a:tc>
                <a:tc>
                  <a:txBody>
                    <a:bodyPr/>
                    <a:lstStyle/>
                    <a:p>
                      <a:pPr algn="ctr"/>
                      <a:r>
                        <a:rPr lang="en-US" dirty="0" smtClean="0"/>
                        <a:t>0.511 </a:t>
                      </a:r>
                      <a:r>
                        <a:rPr lang="en-US" dirty="0" err="1" smtClean="0"/>
                        <a:t>MeV</a:t>
                      </a:r>
                      <a:endParaRPr lang="en-US" dirty="0"/>
                    </a:p>
                  </a:txBody>
                  <a:tcPr/>
                </a:tc>
              </a:tr>
              <a:tr h="370840">
                <a:tc>
                  <a:txBody>
                    <a:bodyPr/>
                    <a:lstStyle/>
                    <a:p>
                      <a:pPr algn="ctr"/>
                      <a:r>
                        <a:rPr lang="en-US" u="none" dirty="0" smtClean="0">
                          <a:latin typeface="Symbol"/>
                        </a:rPr>
                        <a:t>n</a:t>
                      </a:r>
                      <a:r>
                        <a:rPr lang="en-US" baseline="-25000" dirty="0" smtClean="0"/>
                        <a:t>e</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&lt; 3 </a:t>
                      </a:r>
                      <a:r>
                        <a:rPr lang="en-US" dirty="0" err="1" smtClean="0"/>
                        <a:t>eV</a:t>
                      </a:r>
                      <a:endParaRPr lang="en-US" dirty="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err="1" smtClean="0"/>
                        <a:t>e</a:t>
                      </a:r>
                      <a:r>
                        <a:rPr lang="en-US" baseline="30000" dirty="0" smtClean="0"/>
                        <a:t>+</a:t>
                      </a:r>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0.511 </a:t>
                      </a:r>
                      <a:r>
                        <a:rPr lang="en-US" dirty="0" err="1" smtClean="0"/>
                        <a:t>MeV</a:t>
                      </a:r>
                      <a:endParaRPr lang="en-US" dirty="0" smtClean="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u="none" dirty="0" smtClean="0">
                          <a:latin typeface="Symbol"/>
                        </a:rPr>
                        <a:t>n</a:t>
                      </a:r>
                      <a:r>
                        <a:rPr lang="en-US" baseline="-25000" dirty="0" smtClean="0"/>
                        <a:t>e</a:t>
                      </a:r>
                      <a:endParaRPr lang="en-US" dirty="0" smtClean="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&lt; 3 </a:t>
                      </a:r>
                      <a:r>
                        <a:rPr lang="en-US" dirty="0" err="1" smtClean="0"/>
                        <a:t>eV</a:t>
                      </a:r>
                      <a:endParaRPr lang="en-US" dirty="0" smtClean="0"/>
                    </a:p>
                  </a:txBody>
                  <a:tcPr/>
                </a:tc>
              </a:tr>
              <a:tr h="370840">
                <a:tc>
                  <a:txBody>
                    <a:bodyPr/>
                    <a:lstStyle/>
                    <a:p>
                      <a:pPr algn="ctr"/>
                      <a:r>
                        <a:rPr lang="en-US" dirty="0" err="1" smtClean="0">
                          <a:latin typeface="Symbol"/>
                        </a:rPr>
                        <a:t>m</a:t>
                      </a:r>
                      <a:r>
                        <a:rPr lang="en-US" sz="2000" baseline="30000" dirty="0" smtClean="0"/>
                        <a:t>-</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-1</a:t>
                      </a:r>
                    </a:p>
                  </a:txBody>
                  <a:tcPr/>
                </a:tc>
                <a:tc>
                  <a:txBody>
                    <a:bodyPr/>
                    <a:lstStyle/>
                    <a:p>
                      <a:pPr algn="ctr"/>
                      <a:r>
                        <a:rPr lang="en-US" dirty="0" smtClean="0"/>
                        <a:t>105.7 </a:t>
                      </a:r>
                      <a:r>
                        <a:rPr lang="en-US" dirty="0" err="1" smtClean="0"/>
                        <a:t>MeV</a:t>
                      </a:r>
                      <a:endParaRPr lang="en-US" dirty="0"/>
                    </a:p>
                  </a:txBody>
                  <a:tcPr/>
                </a:tc>
              </a:tr>
              <a:tr h="370840">
                <a:tc>
                  <a:txBody>
                    <a:bodyPr/>
                    <a:lstStyle/>
                    <a:p>
                      <a:pPr algn="ctr"/>
                      <a:r>
                        <a:rPr lang="en-US" u="none" dirty="0" smtClean="0">
                          <a:latin typeface="Symbol"/>
                        </a:rPr>
                        <a:t>n</a:t>
                      </a:r>
                      <a:r>
                        <a:rPr lang="en-US" baseline="-25000" dirty="0" smtClean="0">
                          <a:latin typeface="Symbol"/>
                        </a:rPr>
                        <a:t>m</a:t>
                      </a:r>
                      <a:endParaRPr lang="en-US" baseline="-25000"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&lt; 0.19 </a:t>
                      </a:r>
                      <a:r>
                        <a:rPr lang="en-US" dirty="0" err="1" smtClean="0"/>
                        <a:t>MeV</a:t>
                      </a:r>
                      <a:endParaRPr lang="en-US" dirty="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err="1" smtClean="0">
                          <a:latin typeface="Symbol"/>
                        </a:rPr>
                        <a:t>m</a:t>
                      </a:r>
                      <a:r>
                        <a:rPr lang="en-US" baseline="30000" dirty="0" smtClean="0"/>
                        <a:t>+</a:t>
                      </a:r>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105.7 </a:t>
                      </a:r>
                      <a:r>
                        <a:rPr lang="en-US" dirty="0" err="1" smtClean="0"/>
                        <a:t>MeV</a:t>
                      </a:r>
                      <a:endParaRPr lang="en-US" dirty="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u="none" dirty="0" smtClean="0">
                          <a:latin typeface="Symbol"/>
                        </a:rPr>
                        <a:t>n</a:t>
                      </a:r>
                      <a:r>
                        <a:rPr lang="en-US" baseline="-25000" dirty="0" smtClean="0">
                          <a:latin typeface="Symbol"/>
                        </a:rPr>
                        <a:t>m</a:t>
                      </a:r>
                      <a:endParaRPr lang="en-US" dirty="0" smtClean="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&lt; 0.19 </a:t>
                      </a:r>
                      <a:r>
                        <a:rPr lang="en-US" dirty="0" err="1" smtClean="0"/>
                        <a:t>MeV</a:t>
                      </a:r>
                      <a:endParaRPr lang="en-US" dirty="0"/>
                    </a:p>
                  </a:txBody>
                  <a:tcPr/>
                </a:tc>
              </a:tr>
              <a:tr h="370840">
                <a:tc>
                  <a:txBody>
                    <a:bodyPr/>
                    <a:lstStyle/>
                    <a:p>
                      <a:pPr algn="ctr"/>
                      <a:r>
                        <a:rPr lang="en-US" dirty="0" err="1" smtClean="0">
                          <a:latin typeface="Symbol"/>
                        </a:rPr>
                        <a:t>t</a:t>
                      </a:r>
                      <a:r>
                        <a:rPr lang="en-US" sz="2000" baseline="30000" dirty="0" smtClean="0"/>
                        <a:t>-</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-1</a:t>
                      </a:r>
                    </a:p>
                  </a:txBody>
                  <a:tcPr/>
                </a:tc>
                <a:tc>
                  <a:txBody>
                    <a:bodyPr/>
                    <a:lstStyle/>
                    <a:p>
                      <a:pPr algn="ctr"/>
                      <a:r>
                        <a:rPr lang="en-US" dirty="0" smtClean="0"/>
                        <a:t>1.777 </a:t>
                      </a:r>
                      <a:r>
                        <a:rPr lang="en-US" dirty="0" err="1" smtClean="0"/>
                        <a:t>GeV</a:t>
                      </a:r>
                      <a:endParaRPr lang="en-US" dirty="0"/>
                    </a:p>
                  </a:txBody>
                  <a:tcPr/>
                </a:tc>
              </a:tr>
              <a:tr h="370840">
                <a:tc>
                  <a:txBody>
                    <a:bodyPr/>
                    <a:lstStyle/>
                    <a:p>
                      <a:pPr algn="ctr"/>
                      <a:r>
                        <a:rPr lang="en-US" u="none" dirty="0" err="1" smtClean="0">
                          <a:latin typeface="Symbol"/>
                        </a:rPr>
                        <a:t>n</a:t>
                      </a:r>
                      <a:r>
                        <a:rPr lang="en-US" baseline="-25000" dirty="0" err="1" smtClean="0">
                          <a:latin typeface="Symbol"/>
                        </a:rPr>
                        <a:t>t</a:t>
                      </a:r>
                      <a:endParaRPr lang="en-US" baseline="-25000"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algn="ctr"/>
                      <a:r>
                        <a:rPr lang="en-US" dirty="0" smtClean="0"/>
                        <a:t>&lt; 18.2 </a:t>
                      </a:r>
                      <a:r>
                        <a:rPr lang="en-US" dirty="0" err="1" smtClean="0"/>
                        <a:t>MeV</a:t>
                      </a:r>
                      <a:endParaRPr lang="en-US" dirty="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err="1" smtClean="0">
                          <a:latin typeface="Symbol"/>
                        </a:rPr>
                        <a:t>t</a:t>
                      </a:r>
                      <a:r>
                        <a:rPr lang="en-US" baseline="30000" dirty="0" smtClean="0"/>
                        <a:t>+</a:t>
                      </a:r>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dirty="0" smtClean="0"/>
                        <a:t>1.777 </a:t>
                      </a:r>
                      <a:r>
                        <a:rPr lang="en-US" dirty="0" err="1" smtClean="0"/>
                        <a:t>GeV</a:t>
                      </a:r>
                      <a:endParaRPr lang="en-US" dirty="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u="none" dirty="0" err="1" smtClean="0">
                          <a:latin typeface="Symbol"/>
                        </a:rPr>
                        <a:t>n</a:t>
                      </a:r>
                      <a:r>
                        <a:rPr lang="en-US" baseline="-25000" dirty="0" err="1" smtClean="0">
                          <a:latin typeface="Symbol"/>
                        </a:rPr>
                        <a:t>t</a:t>
                      </a:r>
                      <a:endParaRPr lang="en-US" dirty="0" smtClean="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algn="ctr"/>
                      <a:r>
                        <a:rPr lang="en-US" dirty="0" smtClean="0"/>
                        <a:t>&lt; 18.2 </a:t>
                      </a:r>
                      <a:r>
                        <a:rPr lang="en-US" dirty="0" err="1" smtClean="0"/>
                        <a:t>MeV</a:t>
                      </a:r>
                      <a:endParaRPr lang="en-US" dirty="0"/>
                    </a:p>
                  </a:txBody>
                  <a:tcPr/>
                </a:tc>
              </a:tr>
            </a:tbl>
          </a:graphicData>
        </a:graphic>
      </p:graphicFrame>
      <p:grpSp>
        <p:nvGrpSpPr>
          <p:cNvPr id="17" name="Group 16"/>
          <p:cNvGrpSpPr/>
          <p:nvPr/>
        </p:nvGrpSpPr>
        <p:grpSpPr>
          <a:xfrm>
            <a:off x="2006600" y="2260600"/>
            <a:ext cx="325606" cy="3359210"/>
            <a:chOff x="2489200" y="2209800"/>
            <a:chExt cx="325606" cy="3359210"/>
          </a:xfrm>
        </p:grpSpPr>
        <p:sp>
          <p:nvSpPr>
            <p:cNvPr id="14" name="TextBox 13"/>
            <p:cNvSpPr txBox="1"/>
            <p:nvPr/>
          </p:nvSpPr>
          <p:spPr>
            <a:xfrm>
              <a:off x="2489200" y="2209800"/>
              <a:ext cx="312906" cy="400110"/>
            </a:xfrm>
            <a:prstGeom prst="rect">
              <a:avLst/>
            </a:prstGeom>
            <a:noFill/>
          </p:spPr>
          <p:txBody>
            <a:bodyPr wrap="square" rtlCol="0">
              <a:spAutoFit/>
            </a:bodyPr>
            <a:lstStyle/>
            <a:p>
              <a:pPr algn="ctr"/>
              <a:r>
                <a:rPr lang="en-US" sz="2000" dirty="0" smtClean="0">
                  <a:latin typeface="Times"/>
                </a:rPr>
                <a:t>_</a:t>
              </a:r>
              <a:endParaRPr lang="en-US" sz="2000" dirty="0">
                <a:latin typeface="Times"/>
              </a:endParaRPr>
            </a:p>
          </p:txBody>
        </p:sp>
        <p:sp>
          <p:nvSpPr>
            <p:cNvPr id="15" name="TextBox 14"/>
            <p:cNvSpPr txBox="1"/>
            <p:nvPr/>
          </p:nvSpPr>
          <p:spPr>
            <a:xfrm>
              <a:off x="2501900" y="3683000"/>
              <a:ext cx="287506" cy="707886"/>
            </a:xfrm>
            <a:prstGeom prst="rect">
              <a:avLst/>
            </a:prstGeom>
            <a:noFill/>
          </p:spPr>
          <p:txBody>
            <a:bodyPr wrap="square" rtlCol="0">
              <a:spAutoFit/>
            </a:bodyPr>
            <a:lstStyle/>
            <a:p>
              <a:pPr algn="ctr"/>
              <a:r>
                <a:rPr lang="en-US" sz="2000" dirty="0" smtClean="0">
                  <a:latin typeface="Times"/>
                </a:rPr>
                <a:t>_</a:t>
              </a:r>
              <a:endParaRPr lang="en-US" sz="2000" dirty="0">
                <a:latin typeface="Times"/>
              </a:endParaRPr>
            </a:p>
          </p:txBody>
        </p:sp>
        <p:sp>
          <p:nvSpPr>
            <p:cNvPr id="16" name="TextBox 15"/>
            <p:cNvSpPr txBox="1"/>
            <p:nvPr/>
          </p:nvSpPr>
          <p:spPr>
            <a:xfrm>
              <a:off x="2501900" y="5168900"/>
              <a:ext cx="312906" cy="400110"/>
            </a:xfrm>
            <a:prstGeom prst="rect">
              <a:avLst/>
            </a:prstGeom>
            <a:noFill/>
          </p:spPr>
          <p:txBody>
            <a:bodyPr wrap="none" rtlCol="0">
              <a:spAutoFit/>
            </a:bodyPr>
            <a:lstStyle/>
            <a:p>
              <a:pPr algn="ctr"/>
              <a:r>
                <a:rPr lang="en-US" sz="2000" dirty="0" smtClean="0">
                  <a:latin typeface="Times"/>
                </a:rPr>
                <a:t>_</a:t>
              </a:r>
              <a:endParaRPr lang="en-US" sz="2000" dirty="0">
                <a:latin typeface="Times"/>
              </a:endParaRPr>
            </a:p>
          </p:txBody>
        </p:sp>
      </p:grpSp>
      <p:sp>
        <p:nvSpPr>
          <p:cNvPr id="9" name="Slide Number Placeholder 8"/>
          <p:cNvSpPr>
            <a:spLocks noGrp="1"/>
          </p:cNvSpPr>
          <p:nvPr>
            <p:ph type="sldNum" sz="quarter" idx="12"/>
          </p:nvPr>
        </p:nvSpPr>
        <p:spPr/>
        <p:txBody>
          <a:bodyPr/>
          <a:lstStyle/>
          <a:p>
            <a:fld id="{3C488B3C-A177-424A-82BD-65A18B8394C2}" type="slidenum">
              <a:rPr lang="en-US" smtClean="0"/>
              <a:pPr/>
              <a:t>6</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1320800" y="1755140"/>
          <a:ext cx="7340600" cy="4820920"/>
        </p:xfrm>
        <a:graphic>
          <a:graphicData uri="http://schemas.openxmlformats.org/drawingml/2006/table">
            <a:tbl>
              <a:tblPr firstRow="1" bandRow="1">
                <a:tableStyleId>{5C22544A-7EE6-4342-B048-85BDC9FD1C3A}</a:tableStyleId>
              </a:tblPr>
              <a:tblGrid>
                <a:gridCol w="1736725"/>
                <a:gridCol w="1374775"/>
                <a:gridCol w="1739900"/>
                <a:gridCol w="2489200"/>
              </a:tblGrid>
              <a:tr h="370840">
                <a:tc>
                  <a:txBody>
                    <a:bodyPr/>
                    <a:lstStyle/>
                    <a:p>
                      <a:pPr algn="ctr"/>
                      <a:r>
                        <a:rPr lang="en-US" dirty="0" smtClean="0"/>
                        <a:t>Quark</a:t>
                      </a:r>
                      <a:endParaRPr lang="en-US" dirty="0"/>
                    </a:p>
                  </a:txBody>
                  <a:tcPr/>
                </a:tc>
                <a:tc>
                  <a:txBody>
                    <a:bodyPr/>
                    <a:lstStyle/>
                    <a:p>
                      <a:pPr algn="ctr"/>
                      <a:r>
                        <a:rPr lang="en-US" dirty="0" smtClean="0"/>
                        <a:t>B</a:t>
                      </a:r>
                      <a:endParaRPr lang="en-US" dirty="0"/>
                    </a:p>
                  </a:txBody>
                  <a:tcPr/>
                </a:tc>
                <a:tc>
                  <a:txBody>
                    <a:bodyPr/>
                    <a:lstStyle/>
                    <a:p>
                      <a:pPr algn="ctr"/>
                      <a:r>
                        <a:rPr lang="en-US" dirty="0" smtClean="0"/>
                        <a:t>Q</a:t>
                      </a:r>
                      <a:endParaRPr lang="en-US" dirty="0"/>
                    </a:p>
                  </a:txBody>
                  <a:tcPr/>
                </a:tc>
                <a:tc>
                  <a:txBody>
                    <a:bodyPr/>
                    <a:lstStyle/>
                    <a:p>
                      <a:pPr algn="ctr"/>
                      <a:r>
                        <a:rPr lang="en-US" dirty="0" smtClean="0"/>
                        <a:t>Mass</a:t>
                      </a:r>
                      <a:endParaRPr lang="en-US" dirty="0"/>
                    </a:p>
                  </a:txBody>
                  <a:tcPr/>
                </a:tc>
              </a:tr>
              <a:tr h="370840">
                <a:tc>
                  <a:txBody>
                    <a:bodyPr/>
                    <a:lstStyle/>
                    <a:p>
                      <a:pPr algn="ctr"/>
                      <a:r>
                        <a:rPr lang="en-US" dirty="0" err="1" smtClean="0"/>
                        <a:t>u</a:t>
                      </a:r>
                      <a:endParaRPr lang="en-US" dirty="0"/>
                    </a:p>
                  </a:txBody>
                  <a:tcPr/>
                </a:tc>
                <a:tc>
                  <a:txBody>
                    <a:bodyPr/>
                    <a:lstStyle/>
                    <a:p>
                      <a:pPr algn="ctr"/>
                      <a:r>
                        <a:rPr lang="en-US" dirty="0" smtClean="0"/>
                        <a:t>1/3</a:t>
                      </a:r>
                    </a:p>
                  </a:txBody>
                  <a:tcPr/>
                </a:tc>
                <a:tc>
                  <a:txBody>
                    <a:bodyPr/>
                    <a:lstStyle/>
                    <a:p>
                      <a:pPr algn="ctr"/>
                      <a:r>
                        <a:rPr lang="en-US" dirty="0" smtClean="0"/>
                        <a:t>2/3</a:t>
                      </a:r>
                      <a:endParaRPr lang="en-US" dirty="0"/>
                    </a:p>
                  </a:txBody>
                  <a:tcPr/>
                </a:tc>
                <a:tc>
                  <a:txBody>
                    <a:bodyPr/>
                    <a:lstStyle/>
                    <a:p>
                      <a:pPr algn="ctr"/>
                      <a:r>
                        <a:rPr lang="en-US" dirty="0" smtClean="0"/>
                        <a:t>1.5 - 3.3 </a:t>
                      </a:r>
                      <a:r>
                        <a:rPr lang="en-US" dirty="0" err="1" smtClean="0"/>
                        <a:t>MeV</a:t>
                      </a:r>
                      <a:endParaRPr lang="en-US" dirty="0"/>
                    </a:p>
                  </a:txBody>
                  <a:tcPr/>
                </a:tc>
              </a:tr>
              <a:tr h="370840">
                <a:tc>
                  <a:txBody>
                    <a:bodyPr/>
                    <a:lstStyle/>
                    <a:p>
                      <a:pPr algn="ctr"/>
                      <a:r>
                        <a:rPr lang="en-US" dirty="0" err="1" smtClean="0"/>
                        <a:t>u</a:t>
                      </a:r>
                      <a:endParaRPr lang="en-US" dirty="0"/>
                    </a:p>
                  </a:txBody>
                  <a:tcPr/>
                </a:tc>
                <a:tc>
                  <a:txBody>
                    <a:bodyPr/>
                    <a:lstStyle/>
                    <a:p>
                      <a:pPr algn="ctr"/>
                      <a:r>
                        <a:rPr lang="en-US" dirty="0" smtClean="0"/>
                        <a:t>-1/3</a:t>
                      </a:r>
                    </a:p>
                  </a:txBody>
                  <a:tcPr/>
                </a:tc>
                <a:tc>
                  <a:txBody>
                    <a:bodyPr/>
                    <a:lstStyle/>
                    <a:p>
                      <a:pPr algn="ctr"/>
                      <a:r>
                        <a:rPr lang="en-US" dirty="0" smtClean="0"/>
                        <a:t>-2/3</a:t>
                      </a:r>
                      <a:endParaRPr lang="en-US" dirty="0"/>
                    </a:p>
                  </a:txBody>
                  <a:tcPr/>
                </a:tc>
                <a:tc>
                  <a:txBody>
                    <a:bodyPr/>
                    <a:lstStyle/>
                    <a:p>
                      <a:pPr algn="ctr"/>
                      <a:r>
                        <a:rPr lang="en-US" dirty="0" smtClean="0"/>
                        <a:t>1.5 - 3.3 </a:t>
                      </a:r>
                      <a:r>
                        <a:rPr lang="en-US" dirty="0" err="1" smtClean="0"/>
                        <a:t>MeV</a:t>
                      </a:r>
                      <a:endParaRPr lang="en-US" dirty="0"/>
                    </a:p>
                  </a:txBody>
                  <a:tcPr/>
                </a:tc>
              </a:tr>
              <a:tr h="370840">
                <a:tc>
                  <a:txBody>
                    <a:bodyPr/>
                    <a:lstStyle/>
                    <a:p>
                      <a:pPr algn="ctr"/>
                      <a:r>
                        <a:rPr lang="en-US" dirty="0" err="1" smtClean="0"/>
                        <a:t>d</a:t>
                      </a:r>
                      <a:endParaRPr lang="en-US" dirty="0"/>
                    </a:p>
                  </a:txBody>
                  <a:tcPr/>
                </a:tc>
                <a:tc>
                  <a:txBody>
                    <a:bodyPr/>
                    <a:lstStyle/>
                    <a:p>
                      <a:pPr algn="ctr"/>
                      <a:r>
                        <a:rPr lang="en-US" smtClean="0"/>
                        <a:t>1/3</a:t>
                      </a:r>
                      <a:endParaRPr lang="en-US" dirty="0" smtClean="0"/>
                    </a:p>
                  </a:txBody>
                  <a:tcPr/>
                </a:tc>
                <a:tc>
                  <a:txBody>
                    <a:bodyPr/>
                    <a:lstStyle/>
                    <a:p>
                      <a:pPr algn="ctr"/>
                      <a:r>
                        <a:rPr lang="en-US" dirty="0" smtClean="0"/>
                        <a:t>-1/3</a:t>
                      </a:r>
                      <a:endParaRPr lang="en-US" dirty="0"/>
                    </a:p>
                  </a:txBody>
                  <a:tcPr/>
                </a:tc>
                <a:tc>
                  <a:txBody>
                    <a:bodyPr/>
                    <a:lstStyle/>
                    <a:p>
                      <a:pPr algn="ctr"/>
                      <a:r>
                        <a:rPr lang="en-US" dirty="0" smtClean="0"/>
                        <a:t>3.5 - 6 </a:t>
                      </a:r>
                      <a:r>
                        <a:rPr lang="en-US" dirty="0" err="1" smtClean="0"/>
                        <a:t>MeV</a:t>
                      </a:r>
                      <a:endParaRPr lang="en-US" dirty="0"/>
                    </a:p>
                  </a:txBody>
                  <a:tcPr/>
                </a:tc>
              </a:tr>
              <a:tr h="370840">
                <a:tc>
                  <a:txBody>
                    <a:bodyPr/>
                    <a:lstStyle/>
                    <a:p>
                      <a:pPr algn="ctr"/>
                      <a:r>
                        <a:rPr lang="en-US" dirty="0" err="1" smtClean="0"/>
                        <a:t>d</a:t>
                      </a:r>
                      <a:endParaRPr lang="en-US" dirty="0"/>
                    </a:p>
                  </a:txBody>
                  <a:tcPr/>
                </a:tc>
                <a:tc>
                  <a:txBody>
                    <a:bodyPr/>
                    <a:lstStyle/>
                    <a:p>
                      <a:pPr algn="ctr"/>
                      <a:r>
                        <a:rPr lang="en-US" dirty="0" smtClean="0"/>
                        <a:t>-1/3</a:t>
                      </a:r>
                    </a:p>
                  </a:txBody>
                  <a:tcPr/>
                </a:tc>
                <a:tc>
                  <a:txBody>
                    <a:bodyPr/>
                    <a:lstStyle/>
                    <a:p>
                      <a:pPr algn="ctr"/>
                      <a:r>
                        <a:rPr lang="en-US" dirty="0" smtClean="0"/>
                        <a:t>1/3</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3.5 - 6 </a:t>
                      </a:r>
                      <a:r>
                        <a:rPr lang="en-US" dirty="0" err="1" smtClean="0"/>
                        <a:t>MeV</a:t>
                      </a:r>
                      <a:endParaRPr lang="en-US" dirty="0" smtClean="0"/>
                    </a:p>
                  </a:txBody>
                  <a:tcPr/>
                </a:tc>
              </a:tr>
              <a:tr h="370840">
                <a:tc>
                  <a:txBody>
                    <a:bodyPr/>
                    <a:lstStyle/>
                    <a:p>
                      <a:pPr algn="ctr"/>
                      <a:r>
                        <a:rPr lang="en-US" dirty="0" err="1" smtClean="0"/>
                        <a:t>c</a:t>
                      </a:r>
                      <a:endParaRPr lang="en-US" dirty="0"/>
                    </a:p>
                  </a:txBody>
                  <a:tcPr/>
                </a:tc>
                <a:tc>
                  <a:txBody>
                    <a:bodyPr/>
                    <a:lstStyle/>
                    <a:p>
                      <a:pPr algn="ctr"/>
                      <a:r>
                        <a:rPr lang="en-US" smtClean="0"/>
                        <a:t>1/3</a:t>
                      </a:r>
                      <a:endParaRPr lang="en-US" dirty="0" smtClean="0"/>
                    </a:p>
                  </a:txBody>
                  <a:tcPr/>
                </a:tc>
                <a:tc>
                  <a:txBody>
                    <a:bodyPr/>
                    <a:lstStyle/>
                    <a:p>
                      <a:pPr algn="ctr"/>
                      <a:r>
                        <a:rPr lang="en-US" dirty="0" smtClean="0"/>
                        <a:t>2/3</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1.27</a:t>
                      </a:r>
                      <a:r>
                        <a:rPr lang="en-US" baseline="0" dirty="0" smtClean="0"/>
                        <a:t> </a:t>
                      </a:r>
                      <a:r>
                        <a:rPr lang="en-US" baseline="30000" dirty="0" smtClean="0"/>
                        <a:t>+ 0.07 </a:t>
                      </a:r>
                      <a:r>
                        <a:rPr lang="en-US" baseline="-25000" dirty="0" smtClean="0"/>
                        <a:t>– 0.11  </a:t>
                      </a:r>
                      <a:r>
                        <a:rPr lang="en-US" baseline="0" dirty="0" err="1" smtClean="0"/>
                        <a:t>GeV</a:t>
                      </a:r>
                      <a:endParaRPr lang="en-US" dirty="0" smtClean="0"/>
                    </a:p>
                  </a:txBody>
                  <a:tcPr/>
                </a:tc>
              </a:tr>
              <a:tr h="370840">
                <a:tc>
                  <a:txBody>
                    <a:bodyPr/>
                    <a:lstStyle/>
                    <a:p>
                      <a:pPr algn="ctr"/>
                      <a:r>
                        <a:rPr lang="en-US" dirty="0" err="1" smtClean="0"/>
                        <a:t>c</a:t>
                      </a:r>
                      <a:endParaRPr lang="en-US" dirty="0"/>
                    </a:p>
                  </a:txBody>
                  <a:tcPr/>
                </a:tc>
                <a:tc>
                  <a:txBody>
                    <a:bodyPr/>
                    <a:lstStyle/>
                    <a:p>
                      <a:pPr algn="ctr"/>
                      <a:r>
                        <a:rPr lang="en-US" dirty="0" smtClean="0"/>
                        <a:t>-1/3</a:t>
                      </a:r>
                    </a:p>
                  </a:txBody>
                  <a:tcPr/>
                </a:tc>
                <a:tc>
                  <a:txBody>
                    <a:bodyPr/>
                    <a:lstStyle/>
                    <a:p>
                      <a:pPr algn="ctr"/>
                      <a:r>
                        <a:rPr lang="en-US" dirty="0" smtClean="0"/>
                        <a:t>-2/3</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1.27</a:t>
                      </a:r>
                      <a:r>
                        <a:rPr lang="en-US" baseline="0" dirty="0" smtClean="0"/>
                        <a:t> </a:t>
                      </a:r>
                      <a:r>
                        <a:rPr lang="en-US" baseline="30000" dirty="0" smtClean="0"/>
                        <a:t>+ 0.07 </a:t>
                      </a:r>
                      <a:r>
                        <a:rPr lang="en-US" baseline="-25000" dirty="0" smtClean="0"/>
                        <a:t>– 0.11  </a:t>
                      </a:r>
                      <a:r>
                        <a:rPr lang="en-US" baseline="0" dirty="0" err="1" smtClean="0"/>
                        <a:t>GeV</a:t>
                      </a:r>
                      <a:endParaRPr lang="en-US" dirty="0" smtClean="0"/>
                    </a:p>
                  </a:txBody>
                  <a:tcPr/>
                </a:tc>
              </a:tr>
              <a:tr h="370840">
                <a:tc>
                  <a:txBody>
                    <a:bodyPr/>
                    <a:lstStyle/>
                    <a:p>
                      <a:pPr algn="ctr"/>
                      <a:r>
                        <a:rPr lang="en-US" dirty="0" err="1" smtClean="0"/>
                        <a:t>s</a:t>
                      </a:r>
                      <a:endParaRPr lang="en-US" dirty="0"/>
                    </a:p>
                  </a:txBody>
                  <a:tcPr/>
                </a:tc>
                <a:tc>
                  <a:txBody>
                    <a:bodyPr/>
                    <a:lstStyle/>
                    <a:p>
                      <a:pPr algn="ctr"/>
                      <a:r>
                        <a:rPr lang="en-US" smtClean="0"/>
                        <a:t>1/3</a:t>
                      </a:r>
                      <a:endParaRPr lang="en-US" dirty="0" smtClean="0"/>
                    </a:p>
                  </a:txBody>
                  <a:tcPr/>
                </a:tc>
                <a:tc>
                  <a:txBody>
                    <a:bodyPr/>
                    <a:lstStyle/>
                    <a:p>
                      <a:pPr algn="ctr"/>
                      <a:r>
                        <a:rPr lang="en-US" dirty="0" smtClean="0"/>
                        <a:t>-1/3</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105</a:t>
                      </a:r>
                      <a:r>
                        <a:rPr lang="en-US" baseline="0" dirty="0" smtClean="0"/>
                        <a:t> </a:t>
                      </a:r>
                      <a:r>
                        <a:rPr lang="en-US" baseline="30000" dirty="0" smtClean="0"/>
                        <a:t>+ 25 </a:t>
                      </a:r>
                      <a:r>
                        <a:rPr lang="en-US" baseline="-25000" dirty="0" smtClean="0"/>
                        <a:t>– 35  </a:t>
                      </a:r>
                      <a:r>
                        <a:rPr lang="en-US" baseline="0" dirty="0" err="1" smtClean="0"/>
                        <a:t>MeV</a:t>
                      </a:r>
                      <a:endParaRPr lang="en-US" dirty="0" smtClean="0"/>
                    </a:p>
                  </a:txBody>
                  <a:tcPr/>
                </a:tc>
              </a:tr>
              <a:tr h="370840">
                <a:tc>
                  <a:txBody>
                    <a:bodyPr/>
                    <a:lstStyle/>
                    <a:p>
                      <a:pPr algn="ctr"/>
                      <a:r>
                        <a:rPr lang="en-US" dirty="0" err="1" smtClean="0"/>
                        <a:t>s</a:t>
                      </a:r>
                      <a:endParaRPr lang="en-US" dirty="0"/>
                    </a:p>
                  </a:txBody>
                  <a:tcPr/>
                </a:tc>
                <a:tc>
                  <a:txBody>
                    <a:bodyPr/>
                    <a:lstStyle/>
                    <a:p>
                      <a:pPr algn="ctr"/>
                      <a:r>
                        <a:rPr lang="en-US" dirty="0" smtClean="0"/>
                        <a:t>-1/3</a:t>
                      </a:r>
                    </a:p>
                  </a:txBody>
                  <a:tcPr/>
                </a:tc>
                <a:tc>
                  <a:txBody>
                    <a:bodyPr/>
                    <a:lstStyle/>
                    <a:p>
                      <a:pPr algn="ctr"/>
                      <a:r>
                        <a:rPr lang="en-US" dirty="0" smtClean="0"/>
                        <a:t>1/3</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105</a:t>
                      </a:r>
                      <a:r>
                        <a:rPr lang="en-US" baseline="0" dirty="0" smtClean="0"/>
                        <a:t> </a:t>
                      </a:r>
                      <a:r>
                        <a:rPr lang="en-US" baseline="30000" dirty="0" smtClean="0"/>
                        <a:t>+ 25 </a:t>
                      </a:r>
                      <a:r>
                        <a:rPr lang="en-US" baseline="-25000" dirty="0" smtClean="0"/>
                        <a:t>– 35  </a:t>
                      </a:r>
                      <a:r>
                        <a:rPr lang="en-US" baseline="0" dirty="0" err="1" smtClean="0"/>
                        <a:t>MeV</a:t>
                      </a:r>
                      <a:endParaRPr lang="en-US" dirty="0" smtClean="0"/>
                    </a:p>
                  </a:txBody>
                  <a:tcPr/>
                </a:tc>
              </a:tr>
              <a:tr h="370840">
                <a:tc>
                  <a:txBody>
                    <a:bodyPr/>
                    <a:lstStyle/>
                    <a:p>
                      <a:pPr algn="ctr"/>
                      <a:r>
                        <a:rPr lang="en-US" dirty="0" err="1" smtClean="0"/>
                        <a:t>t</a:t>
                      </a:r>
                      <a:endParaRPr lang="en-US" dirty="0"/>
                    </a:p>
                  </a:txBody>
                  <a:tcPr/>
                </a:tc>
                <a:tc>
                  <a:txBody>
                    <a:bodyPr/>
                    <a:lstStyle/>
                    <a:p>
                      <a:pPr algn="ctr"/>
                      <a:r>
                        <a:rPr lang="en-US" smtClean="0"/>
                        <a:t>1/3</a:t>
                      </a:r>
                      <a:endParaRPr lang="en-US" dirty="0" smtClean="0"/>
                    </a:p>
                  </a:txBody>
                  <a:tcPr/>
                </a:tc>
                <a:tc>
                  <a:txBody>
                    <a:bodyPr/>
                    <a:lstStyle/>
                    <a:p>
                      <a:pPr algn="ctr"/>
                      <a:r>
                        <a:rPr lang="en-US" dirty="0" smtClean="0"/>
                        <a:t>2/3</a:t>
                      </a:r>
                      <a:endParaRPr lang="en-US" dirty="0"/>
                    </a:p>
                  </a:txBody>
                  <a:tcPr/>
                </a:tc>
                <a:tc>
                  <a:txBody>
                    <a:bodyPr/>
                    <a:lstStyle/>
                    <a:p>
                      <a:pPr algn="ctr"/>
                      <a:r>
                        <a:rPr lang="en-US" dirty="0" smtClean="0"/>
                        <a:t>171.3</a:t>
                      </a:r>
                      <a:r>
                        <a:rPr lang="en-US" baseline="0" dirty="0" smtClean="0"/>
                        <a:t> ± 1.1 ± 1.2 </a:t>
                      </a:r>
                      <a:r>
                        <a:rPr lang="en-US" baseline="0" dirty="0" err="1" smtClean="0"/>
                        <a:t>GeV</a:t>
                      </a:r>
                      <a:endParaRPr lang="en-US" dirty="0"/>
                    </a:p>
                  </a:txBody>
                  <a:tcPr/>
                </a:tc>
              </a:tr>
              <a:tr h="370840">
                <a:tc>
                  <a:txBody>
                    <a:bodyPr/>
                    <a:lstStyle/>
                    <a:p>
                      <a:pPr algn="ctr"/>
                      <a:r>
                        <a:rPr lang="en-US" dirty="0" err="1" smtClean="0"/>
                        <a:t>t</a:t>
                      </a:r>
                      <a:endParaRPr lang="en-US" dirty="0"/>
                    </a:p>
                  </a:txBody>
                  <a:tcPr/>
                </a:tc>
                <a:tc>
                  <a:txBody>
                    <a:bodyPr/>
                    <a:lstStyle/>
                    <a:p>
                      <a:pPr algn="ctr"/>
                      <a:r>
                        <a:rPr lang="en-US" dirty="0" smtClean="0"/>
                        <a:t>-1/3</a:t>
                      </a:r>
                    </a:p>
                  </a:txBody>
                  <a:tcPr/>
                </a:tc>
                <a:tc>
                  <a:txBody>
                    <a:bodyPr/>
                    <a:lstStyle/>
                    <a:p>
                      <a:pPr algn="ctr"/>
                      <a:r>
                        <a:rPr lang="en-US" dirty="0" smtClean="0"/>
                        <a:t>-2/3</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171.3</a:t>
                      </a:r>
                      <a:r>
                        <a:rPr lang="en-US" baseline="0" dirty="0" smtClean="0"/>
                        <a:t> ± 1.1 ± 1.2 </a:t>
                      </a:r>
                      <a:r>
                        <a:rPr lang="en-US" baseline="0" dirty="0" err="1" smtClean="0"/>
                        <a:t>GeV</a:t>
                      </a:r>
                      <a:endParaRPr lang="en-US" dirty="0" smtClean="0"/>
                    </a:p>
                  </a:txBody>
                  <a:tcPr/>
                </a:tc>
              </a:tr>
              <a:tr h="370840">
                <a:tc>
                  <a:txBody>
                    <a:bodyPr/>
                    <a:lstStyle/>
                    <a:p>
                      <a:pPr algn="ctr"/>
                      <a:r>
                        <a:rPr lang="en-US" dirty="0" err="1" smtClean="0"/>
                        <a:t>b</a:t>
                      </a:r>
                      <a:endParaRPr lang="en-US" dirty="0"/>
                    </a:p>
                  </a:txBody>
                  <a:tcPr/>
                </a:tc>
                <a:tc>
                  <a:txBody>
                    <a:bodyPr/>
                    <a:lstStyle/>
                    <a:p>
                      <a:pPr algn="ctr"/>
                      <a:r>
                        <a:rPr lang="en-US" smtClean="0"/>
                        <a:t>1/3</a:t>
                      </a:r>
                      <a:endParaRPr lang="en-US" dirty="0" smtClean="0"/>
                    </a:p>
                  </a:txBody>
                  <a:tcPr/>
                </a:tc>
                <a:tc>
                  <a:txBody>
                    <a:bodyPr/>
                    <a:lstStyle/>
                    <a:p>
                      <a:pPr algn="ctr"/>
                      <a:r>
                        <a:rPr lang="en-US" dirty="0" smtClean="0"/>
                        <a:t>-1/3</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4.20</a:t>
                      </a:r>
                      <a:r>
                        <a:rPr lang="en-US" baseline="0" dirty="0" smtClean="0"/>
                        <a:t> </a:t>
                      </a:r>
                      <a:r>
                        <a:rPr lang="en-US" baseline="30000" dirty="0" smtClean="0"/>
                        <a:t>+ 0.17 </a:t>
                      </a:r>
                      <a:r>
                        <a:rPr lang="en-US" baseline="-25000" dirty="0" smtClean="0"/>
                        <a:t>– 0.07 </a:t>
                      </a:r>
                      <a:r>
                        <a:rPr lang="en-US" baseline="0" dirty="0" err="1" smtClean="0"/>
                        <a:t>GeV</a:t>
                      </a:r>
                      <a:endParaRPr lang="en-US" dirty="0" smtClean="0"/>
                    </a:p>
                  </a:txBody>
                  <a:tcPr/>
                </a:tc>
              </a:tr>
              <a:tr h="370840">
                <a:tc>
                  <a:txBody>
                    <a:bodyPr/>
                    <a:lstStyle/>
                    <a:p>
                      <a:pPr algn="ctr"/>
                      <a:r>
                        <a:rPr lang="en-US" dirty="0" err="1" smtClean="0"/>
                        <a:t>b</a:t>
                      </a:r>
                      <a:endParaRPr lang="en-US" dirty="0"/>
                    </a:p>
                  </a:txBody>
                  <a:tcPr/>
                </a:tc>
                <a:tc>
                  <a:txBody>
                    <a:bodyPr/>
                    <a:lstStyle/>
                    <a:p>
                      <a:pPr algn="ctr"/>
                      <a:r>
                        <a:rPr lang="en-US" dirty="0" smtClean="0"/>
                        <a:t>-1/3</a:t>
                      </a:r>
                    </a:p>
                  </a:txBody>
                  <a:tcPr/>
                </a:tc>
                <a:tc>
                  <a:txBody>
                    <a:bodyPr/>
                    <a:lstStyle/>
                    <a:p>
                      <a:pPr algn="ctr"/>
                      <a:r>
                        <a:rPr lang="en-US" dirty="0" smtClean="0"/>
                        <a:t>1/3</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4.20</a:t>
                      </a:r>
                      <a:r>
                        <a:rPr lang="en-US" baseline="0" dirty="0" smtClean="0"/>
                        <a:t> </a:t>
                      </a:r>
                      <a:r>
                        <a:rPr lang="en-US" baseline="30000" dirty="0" smtClean="0"/>
                        <a:t>+ 0.17 </a:t>
                      </a:r>
                      <a:r>
                        <a:rPr lang="en-US" baseline="-25000" dirty="0" smtClean="0"/>
                        <a:t>– 0.07 </a:t>
                      </a:r>
                      <a:r>
                        <a:rPr lang="en-US" baseline="0" dirty="0" err="1" smtClean="0"/>
                        <a:t>GeV</a:t>
                      </a:r>
                      <a:endParaRPr lang="en-US" dirty="0" smtClean="0"/>
                    </a:p>
                  </a:txBody>
                  <a:tcPr/>
                </a:tc>
              </a:tr>
            </a:tbl>
          </a:graphicData>
        </a:graphic>
      </p:graphicFrame>
      <p:sp>
        <p:nvSpPr>
          <p:cNvPr id="3" name="Rectangle 2"/>
          <p:cNvSpPr>
            <a:spLocks noChangeArrowheads="1"/>
          </p:cNvSpPr>
          <p:nvPr/>
        </p:nvSpPr>
        <p:spPr bwMode="auto">
          <a:xfrm>
            <a:off x="1027112" y="312738"/>
            <a:ext cx="7875587" cy="584776"/>
          </a:xfrm>
          <a:prstGeom prst="rect">
            <a:avLst/>
          </a:prstGeom>
          <a:solidFill>
            <a:srgbClr val="000080"/>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Quarks</a:t>
            </a:r>
            <a:endParaRPr lang="en-GB" sz="3200" b="1" i="1" dirty="0">
              <a:solidFill>
                <a:schemeClr val="bg1"/>
              </a:solidFill>
              <a:latin typeface="Helvetica" pitchFamily="-109" charset="0"/>
            </a:endParaRPr>
          </a:p>
        </p:txBody>
      </p:sp>
      <p:sp>
        <p:nvSpPr>
          <p:cNvPr id="5" name="Rectangle 4"/>
          <p:cNvSpPr/>
          <p:nvPr/>
        </p:nvSpPr>
        <p:spPr>
          <a:xfrm>
            <a:off x="825500" y="957809"/>
            <a:ext cx="8420100" cy="707886"/>
          </a:xfrm>
          <a:prstGeom prst="rect">
            <a:avLst/>
          </a:prstGeom>
        </p:spPr>
        <p:txBody>
          <a:bodyPr wrap="square">
            <a:spAutoFit/>
          </a:bodyPr>
          <a:lstStyle/>
          <a:p>
            <a:pPr algn="just"/>
            <a:r>
              <a:rPr lang="en-US" sz="2000" b="1" dirty="0" smtClean="0">
                <a:latin typeface="Times"/>
              </a:rPr>
              <a:t>There are six quarks (and six </a:t>
            </a:r>
            <a:r>
              <a:rPr lang="en-US" sz="2000" b="1" dirty="0" err="1" smtClean="0">
                <a:latin typeface="Times"/>
              </a:rPr>
              <a:t>antiquarks</a:t>
            </a:r>
            <a:r>
              <a:rPr lang="en-US" sz="2000" b="1" dirty="0" smtClean="0">
                <a:latin typeface="Times"/>
              </a:rPr>
              <a:t>), in three “colors” (and “</a:t>
            </a:r>
            <a:r>
              <a:rPr lang="en-US" sz="2000" b="1" dirty="0" err="1" smtClean="0">
                <a:latin typeface="Times"/>
              </a:rPr>
              <a:t>anticolors</a:t>
            </a:r>
            <a:r>
              <a:rPr lang="en-US" sz="2000" b="1" dirty="0" smtClean="0">
                <a:latin typeface="Times"/>
              </a:rPr>
              <a:t>”), with baryon number B = ±1/3 and fractional electric charges.</a:t>
            </a:r>
            <a:endParaRPr lang="en-US" b="1" dirty="0" smtClean="0">
              <a:latin typeface="Times"/>
            </a:endParaRPr>
          </a:p>
        </p:txBody>
      </p:sp>
      <p:grpSp>
        <p:nvGrpSpPr>
          <p:cNvPr id="20" name="Group 19"/>
          <p:cNvGrpSpPr/>
          <p:nvPr/>
        </p:nvGrpSpPr>
        <p:grpSpPr>
          <a:xfrm>
            <a:off x="2015123" y="2220268"/>
            <a:ext cx="363954" cy="4131965"/>
            <a:chOff x="2015123" y="2220268"/>
            <a:chExt cx="363954" cy="4131965"/>
          </a:xfrm>
        </p:grpSpPr>
        <p:sp>
          <p:nvSpPr>
            <p:cNvPr id="10" name="Rectangle 9"/>
            <p:cNvSpPr/>
            <p:nvPr/>
          </p:nvSpPr>
          <p:spPr>
            <a:xfrm>
              <a:off x="2027823" y="2220268"/>
              <a:ext cx="338554" cy="461665"/>
            </a:xfrm>
            <a:prstGeom prst="rect">
              <a:avLst/>
            </a:prstGeom>
          </p:spPr>
          <p:txBody>
            <a:bodyPr wrap="none">
              <a:spAutoFit/>
            </a:bodyPr>
            <a:lstStyle/>
            <a:p>
              <a:pPr algn="ctr"/>
              <a:r>
                <a:rPr lang="en-US" dirty="0" smtClean="0">
                  <a:latin typeface="Times"/>
                </a:rPr>
                <a:t>_</a:t>
              </a:r>
              <a:endParaRPr lang="en-US" dirty="0">
                <a:latin typeface="Times"/>
              </a:endParaRPr>
            </a:p>
          </p:txBody>
        </p:sp>
        <p:sp>
          <p:nvSpPr>
            <p:cNvPr id="11" name="Rectangle 10"/>
            <p:cNvSpPr/>
            <p:nvPr/>
          </p:nvSpPr>
          <p:spPr>
            <a:xfrm>
              <a:off x="2027823" y="2931468"/>
              <a:ext cx="338554" cy="461665"/>
            </a:xfrm>
            <a:prstGeom prst="rect">
              <a:avLst/>
            </a:prstGeom>
          </p:spPr>
          <p:txBody>
            <a:bodyPr wrap="none">
              <a:spAutoFit/>
            </a:bodyPr>
            <a:lstStyle/>
            <a:p>
              <a:pPr algn="ctr"/>
              <a:r>
                <a:rPr lang="en-US" dirty="0" smtClean="0">
                  <a:latin typeface="Times"/>
                </a:rPr>
                <a:t>_</a:t>
              </a:r>
              <a:endParaRPr lang="en-US" dirty="0">
                <a:latin typeface="Times"/>
              </a:endParaRPr>
            </a:p>
          </p:txBody>
        </p:sp>
        <p:sp>
          <p:nvSpPr>
            <p:cNvPr id="12" name="Rectangle 11"/>
            <p:cNvSpPr/>
            <p:nvPr/>
          </p:nvSpPr>
          <p:spPr>
            <a:xfrm>
              <a:off x="2027823" y="3731568"/>
              <a:ext cx="338554" cy="461665"/>
            </a:xfrm>
            <a:prstGeom prst="rect">
              <a:avLst/>
            </a:prstGeom>
          </p:spPr>
          <p:txBody>
            <a:bodyPr wrap="none">
              <a:spAutoFit/>
            </a:bodyPr>
            <a:lstStyle/>
            <a:p>
              <a:pPr algn="ctr"/>
              <a:r>
                <a:rPr lang="en-US" dirty="0" smtClean="0">
                  <a:latin typeface="Times"/>
                </a:rPr>
                <a:t>_</a:t>
              </a:r>
              <a:endParaRPr lang="en-US" dirty="0">
                <a:latin typeface="Times"/>
              </a:endParaRPr>
            </a:p>
          </p:txBody>
        </p:sp>
        <p:sp>
          <p:nvSpPr>
            <p:cNvPr id="17" name="Rectangle 16"/>
            <p:cNvSpPr/>
            <p:nvPr/>
          </p:nvSpPr>
          <p:spPr>
            <a:xfrm>
              <a:off x="2040523" y="4455468"/>
              <a:ext cx="338554" cy="461665"/>
            </a:xfrm>
            <a:prstGeom prst="rect">
              <a:avLst/>
            </a:prstGeom>
          </p:spPr>
          <p:txBody>
            <a:bodyPr wrap="none">
              <a:spAutoFit/>
            </a:bodyPr>
            <a:lstStyle/>
            <a:p>
              <a:pPr algn="ctr"/>
              <a:r>
                <a:rPr lang="en-US" dirty="0" smtClean="0">
                  <a:latin typeface="Times"/>
                </a:rPr>
                <a:t>_</a:t>
              </a:r>
              <a:endParaRPr lang="en-US" dirty="0">
                <a:latin typeface="Times"/>
              </a:endParaRPr>
            </a:p>
          </p:txBody>
        </p:sp>
        <p:sp>
          <p:nvSpPr>
            <p:cNvPr id="18" name="Rectangle 17"/>
            <p:cNvSpPr/>
            <p:nvPr/>
          </p:nvSpPr>
          <p:spPr>
            <a:xfrm>
              <a:off x="2027823" y="5179368"/>
              <a:ext cx="338554" cy="461665"/>
            </a:xfrm>
            <a:prstGeom prst="rect">
              <a:avLst/>
            </a:prstGeom>
          </p:spPr>
          <p:txBody>
            <a:bodyPr wrap="none">
              <a:spAutoFit/>
            </a:bodyPr>
            <a:lstStyle/>
            <a:p>
              <a:pPr algn="ctr"/>
              <a:r>
                <a:rPr lang="en-US" dirty="0" smtClean="0">
                  <a:latin typeface="Times"/>
                </a:rPr>
                <a:t>_</a:t>
              </a:r>
              <a:endParaRPr lang="en-US" dirty="0">
                <a:latin typeface="Times"/>
              </a:endParaRPr>
            </a:p>
          </p:txBody>
        </p:sp>
        <p:sp>
          <p:nvSpPr>
            <p:cNvPr id="19" name="Rectangle 18"/>
            <p:cNvSpPr/>
            <p:nvPr/>
          </p:nvSpPr>
          <p:spPr>
            <a:xfrm>
              <a:off x="2015123" y="5890568"/>
              <a:ext cx="338554" cy="461665"/>
            </a:xfrm>
            <a:prstGeom prst="rect">
              <a:avLst/>
            </a:prstGeom>
          </p:spPr>
          <p:txBody>
            <a:bodyPr wrap="none">
              <a:spAutoFit/>
            </a:bodyPr>
            <a:lstStyle/>
            <a:p>
              <a:pPr algn="ctr"/>
              <a:r>
                <a:rPr lang="en-US" dirty="0" smtClean="0">
                  <a:latin typeface="Times"/>
                </a:rPr>
                <a:t>_</a:t>
              </a:r>
              <a:endParaRPr lang="en-US" dirty="0">
                <a:latin typeface="Times"/>
              </a:endParaRPr>
            </a:p>
          </p:txBody>
        </p:sp>
      </p:grpSp>
      <p:sp>
        <p:nvSpPr>
          <p:cNvPr id="13" name="Slide Number Placeholder 12"/>
          <p:cNvSpPr>
            <a:spLocks noGrp="1"/>
          </p:cNvSpPr>
          <p:nvPr>
            <p:ph type="sldNum" sz="quarter" idx="12"/>
          </p:nvPr>
        </p:nvSpPr>
        <p:spPr/>
        <p:txBody>
          <a:bodyPr/>
          <a:lstStyle/>
          <a:p>
            <a:fld id="{3C488B3C-A177-424A-82BD-65A18B8394C2}" type="slidenum">
              <a:rPr lang="en-US" smtClean="0"/>
              <a:pPr/>
              <a:t>7</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B0E2DD"/>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1027112" y="312738"/>
            <a:ext cx="7875587" cy="584776"/>
          </a:xfrm>
          <a:prstGeom prst="rect">
            <a:avLst/>
          </a:prstGeom>
          <a:solidFill>
            <a:srgbClr val="000080"/>
          </a:solid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effectLst>
                  <a:outerShdw blurRad="38100" dist="38100" dir="2700000" algn="tl">
                    <a:srgbClr val="000000"/>
                  </a:outerShdw>
                </a:effectLst>
                <a:latin typeface="Helvetica" pitchFamily="-109" charset="0"/>
              </a:rPr>
              <a:t>Quark Model</a:t>
            </a:r>
            <a:endParaRPr lang="en-GB" sz="3200" b="1" i="1" dirty="0">
              <a:solidFill>
                <a:schemeClr val="bg1"/>
              </a:solidFill>
              <a:latin typeface="Helvetica" pitchFamily="-109" charset="0"/>
            </a:endParaRPr>
          </a:p>
        </p:txBody>
      </p:sp>
      <p:sp>
        <p:nvSpPr>
          <p:cNvPr id="5" name="Rectangle 4"/>
          <p:cNvSpPr/>
          <p:nvPr/>
        </p:nvSpPr>
        <p:spPr>
          <a:xfrm>
            <a:off x="723900" y="4120109"/>
            <a:ext cx="8420100" cy="400110"/>
          </a:xfrm>
          <a:prstGeom prst="rect">
            <a:avLst/>
          </a:prstGeom>
        </p:spPr>
        <p:txBody>
          <a:bodyPr wrap="square">
            <a:spAutoFit/>
          </a:bodyPr>
          <a:lstStyle/>
          <a:p>
            <a:pPr algn="just"/>
            <a:r>
              <a:rPr lang="en-US" sz="2000" b="1" dirty="0" smtClean="0">
                <a:latin typeface="Times"/>
              </a:rPr>
              <a:t>Mesons are made of quark-</a:t>
            </a:r>
            <a:r>
              <a:rPr lang="en-US" sz="2000" b="1" dirty="0" err="1" smtClean="0">
                <a:latin typeface="Times"/>
              </a:rPr>
              <a:t>antiquark</a:t>
            </a:r>
            <a:r>
              <a:rPr lang="en-US" sz="2000" b="1" dirty="0" smtClean="0">
                <a:latin typeface="Times"/>
              </a:rPr>
              <a:t> pairs, baryons consist of 3 quarks.</a:t>
            </a:r>
          </a:p>
        </p:txBody>
      </p:sp>
      <p:grpSp>
        <p:nvGrpSpPr>
          <p:cNvPr id="14" name="Group 14"/>
          <p:cNvGrpSpPr>
            <a:grpSpLocks/>
          </p:cNvGrpSpPr>
          <p:nvPr/>
        </p:nvGrpSpPr>
        <p:grpSpPr bwMode="auto">
          <a:xfrm>
            <a:off x="393700" y="1152596"/>
            <a:ext cx="4459288" cy="2479604"/>
            <a:chOff x="192" y="384"/>
            <a:chExt cx="3088" cy="1860"/>
          </a:xfrm>
        </p:grpSpPr>
        <p:sp>
          <p:nvSpPr>
            <p:cNvPr id="15" name="Rectangle 11"/>
            <p:cNvSpPr>
              <a:spLocks noChangeArrowheads="1"/>
            </p:cNvSpPr>
            <p:nvPr/>
          </p:nvSpPr>
          <p:spPr bwMode="auto">
            <a:xfrm>
              <a:off x="240" y="384"/>
              <a:ext cx="2976" cy="1824"/>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pic>
          <p:nvPicPr>
            <p:cNvPr id="16" name="Picture 10"/>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192" y="384"/>
              <a:ext cx="3088" cy="1860"/>
            </a:xfrm>
            <a:prstGeom prst="rect">
              <a:avLst/>
            </a:prstGeom>
            <a:noFill/>
            <a:ln w="9525">
              <a:noFill/>
              <a:miter lim="800000"/>
              <a:headEnd/>
              <a:tailEnd/>
            </a:ln>
            <a:effectLst/>
          </p:spPr>
        </p:pic>
      </p:grpSp>
      <p:grpSp>
        <p:nvGrpSpPr>
          <p:cNvPr id="21" name="Group 20"/>
          <p:cNvGrpSpPr/>
          <p:nvPr/>
        </p:nvGrpSpPr>
        <p:grpSpPr>
          <a:xfrm>
            <a:off x="4876800" y="1144068"/>
            <a:ext cx="4864100" cy="2589732"/>
            <a:chOff x="4292600" y="3781425"/>
            <a:chExt cx="5778500" cy="3076575"/>
          </a:xfrm>
        </p:grpSpPr>
        <p:sp>
          <p:nvSpPr>
            <p:cNvPr id="22" name="Rectangle 13"/>
            <p:cNvSpPr>
              <a:spLocks noChangeArrowheads="1"/>
            </p:cNvSpPr>
            <p:nvPr/>
          </p:nvSpPr>
          <p:spPr bwMode="auto">
            <a:xfrm>
              <a:off x="4292600" y="3781425"/>
              <a:ext cx="5365750" cy="289560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pic>
          <p:nvPicPr>
            <p:cNvPr id="23" name="Picture 9"/>
            <p:cNvPicPr>
              <a:picLocks noChangeAspect="1" noChangeArrowheads="1"/>
            </p:cNvPicPr>
            <p:nvPr/>
          </p:nvPicPr>
          <mc:AlternateContent>
            <mc:Choice xmlns:ma="http://schemas.microsoft.com/office/mac/drawingml/2008/main" Requires="ma">
              <p:blipFill>
                <a:blip r:embed="rId5"/>
                <a:srcRect/>
                <a:stretch>
                  <a:fillRect/>
                </a:stretch>
              </p:blipFill>
            </mc:Choice>
            <mc:Fallback>
              <p:blipFill>
                <a:blip r:embed="rId6"/>
                <a:srcRect/>
                <a:stretch>
                  <a:fillRect/>
                </a:stretch>
              </p:blipFill>
            </mc:Fallback>
          </mc:AlternateContent>
          <p:spPr bwMode="auto">
            <a:xfrm>
              <a:off x="4292600" y="3857625"/>
              <a:ext cx="5778500" cy="3000375"/>
            </a:xfrm>
            <a:prstGeom prst="rect">
              <a:avLst/>
            </a:prstGeom>
            <a:noFill/>
            <a:ln w="9525">
              <a:noFill/>
              <a:miter lim="800000"/>
              <a:headEnd/>
              <a:tailEnd/>
            </a:ln>
            <a:effectLst/>
          </p:spPr>
        </p:pic>
      </p:grpSp>
      <p:sp>
        <p:nvSpPr>
          <p:cNvPr id="24" name="Rectangle 23"/>
          <p:cNvSpPr/>
          <p:nvPr/>
        </p:nvSpPr>
        <p:spPr>
          <a:xfrm>
            <a:off x="1175880" y="3604568"/>
            <a:ext cx="4843243" cy="461665"/>
          </a:xfrm>
          <a:prstGeom prst="rect">
            <a:avLst/>
          </a:prstGeom>
        </p:spPr>
        <p:txBody>
          <a:bodyPr wrap="none">
            <a:spAutoFit/>
          </a:bodyPr>
          <a:lstStyle/>
          <a:p>
            <a:r>
              <a:rPr lang="en-US" b="1" dirty="0" smtClean="0">
                <a:latin typeface="Times"/>
              </a:rPr>
              <a:t>S:  Strangeness (S = - 1 for </a:t>
            </a:r>
            <a:r>
              <a:rPr lang="en-US" b="1" dirty="0" err="1" smtClean="0">
                <a:latin typeface="Times"/>
              </a:rPr>
              <a:t>s</a:t>
            </a:r>
            <a:r>
              <a:rPr lang="en-US" b="1" dirty="0" smtClean="0">
                <a:latin typeface="Times"/>
              </a:rPr>
              <a:t> quark)</a:t>
            </a:r>
            <a:endParaRPr lang="en-US" dirty="0"/>
          </a:p>
        </p:txBody>
      </p:sp>
      <p:pic>
        <p:nvPicPr>
          <p:cNvPr id="25" name="Picture 5"/>
          <p:cNvPicPr>
            <a:picLocks noChangeAspect="1" noChangeArrowheads="1"/>
          </p:cNvPicPr>
          <p:nvPr/>
        </p:nvPicPr>
        <mc:AlternateContent>
          <mc:Choice xmlns:ma="http://schemas.microsoft.com/office/mac/drawingml/2008/main" Requires="ma">
            <p:blipFill>
              <a:blip r:embed="rId7"/>
              <a:srcRect/>
              <a:stretch>
                <a:fillRect/>
              </a:stretch>
            </p:blipFill>
          </mc:Choice>
          <mc:Fallback>
            <p:blipFill>
              <a:blip r:embed="rId8"/>
              <a:srcRect/>
              <a:stretch>
                <a:fillRect/>
              </a:stretch>
            </p:blipFill>
          </mc:Fallback>
        </mc:AlternateContent>
        <p:spPr bwMode="auto">
          <a:xfrm>
            <a:off x="1766094" y="4724400"/>
            <a:ext cx="1870869" cy="1828800"/>
          </a:xfrm>
          <a:prstGeom prst="rect">
            <a:avLst/>
          </a:prstGeom>
          <a:noFill/>
          <a:ln w="9525">
            <a:noFill/>
            <a:miter lim="800000"/>
            <a:headEnd/>
            <a:tailEnd/>
          </a:ln>
          <a:effectLst/>
        </p:spPr>
      </p:pic>
      <p:pic>
        <p:nvPicPr>
          <p:cNvPr id="28" name="Picture 3"/>
          <p:cNvPicPr>
            <a:picLocks noChangeAspect="1" noChangeArrowheads="1"/>
          </p:cNvPicPr>
          <p:nvPr/>
        </p:nvPicPr>
        <mc:AlternateContent>
          <mc:Choice xmlns:ma="http://schemas.microsoft.com/office/mac/drawingml/2008/main" Requires="ma">
            <p:blipFill>
              <a:blip r:embed="rId9"/>
              <a:srcRect/>
              <a:stretch>
                <a:fillRect/>
              </a:stretch>
            </p:blipFill>
          </mc:Choice>
          <mc:Fallback>
            <p:blipFill>
              <a:blip r:embed="rId10"/>
              <a:srcRect/>
              <a:stretch>
                <a:fillRect/>
              </a:stretch>
            </p:blipFill>
          </mc:Fallback>
        </mc:AlternateContent>
        <p:spPr bwMode="auto">
          <a:xfrm>
            <a:off x="6134100" y="4724400"/>
            <a:ext cx="1871133" cy="1828800"/>
          </a:xfrm>
          <a:prstGeom prst="rect">
            <a:avLst/>
          </a:prstGeom>
          <a:noFill/>
          <a:ln w="9525">
            <a:noFill/>
            <a:miter lim="800000"/>
            <a:headEnd/>
            <a:tailEnd/>
          </a:ln>
          <a:effectLst/>
        </p:spPr>
      </p:pic>
      <p:sp>
        <p:nvSpPr>
          <p:cNvPr id="13" name="Slide Number Placeholder 12"/>
          <p:cNvSpPr>
            <a:spLocks noGrp="1"/>
          </p:cNvSpPr>
          <p:nvPr>
            <p:ph type="sldNum" sz="quarter" idx="12"/>
          </p:nvPr>
        </p:nvSpPr>
        <p:spPr/>
        <p:txBody>
          <a:bodyPr/>
          <a:lstStyle/>
          <a:p>
            <a:fld id="{3C488B3C-A177-424A-82BD-65A18B8394C2}" type="slidenum">
              <a:rPr lang="en-US" smtClean="0"/>
              <a:pPr/>
              <a:t>8</a:t>
            </a:fld>
            <a:endParaRPr lang="en-US"/>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Symbol" pitchFamily="-109" charset="2"/>
            <a:sym typeface="Symbol" pitchFamily="-109" charset="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Symbol" pitchFamily="-109" charset="2"/>
            <a:sym typeface="Symbol" pitchFamily="-109" charset="2"/>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HD:Applications:PowerPoint:Templates:Blank Presentation</Template>
  <TotalTime>11184</TotalTime>
  <Words>7451</Words>
  <Application>Microsoft Macintosh PowerPoint</Application>
  <PresentationFormat>A4 Paper (210x297 mm)</PresentationFormat>
  <Paragraphs>1069</Paragraphs>
  <Slides>59</Slides>
  <Notes>57</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59</vt:i4>
      </vt:variant>
    </vt:vector>
  </HeadingPairs>
  <TitlesOfParts>
    <vt:vector size="61" baseType="lpstr">
      <vt:lpstr>Blank Presentation</vt:lpstr>
      <vt:lpstr>Equation</vt:lpstr>
      <vt:lpstr>Slide 0</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Higgs in CMS</vt:lpstr>
      <vt:lpstr>Slide 51</vt:lpstr>
      <vt:lpstr>Slide 52</vt:lpstr>
      <vt:lpstr>Slide 53</vt:lpstr>
      <vt:lpstr>Slide 54</vt:lpstr>
      <vt:lpstr>Slide 55</vt:lpstr>
      <vt:lpstr>Slide 56</vt:lpstr>
      <vt:lpstr>Slide 57</vt:lpstr>
      <vt:lpstr>Slide 58</vt:lpstr>
    </vt:vector>
  </TitlesOfParts>
  <Company>CERN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IT-DIS-Mac</dc:creator>
  <cp:lastModifiedBy>Claudia-E. Wulz</cp:lastModifiedBy>
  <cp:revision>1444</cp:revision>
  <cp:lastPrinted>2005-11-13T18:29:56Z</cp:lastPrinted>
  <dcterms:created xsi:type="dcterms:W3CDTF">2013-07-09T13:29:53Z</dcterms:created>
  <dcterms:modified xsi:type="dcterms:W3CDTF">2013-07-09T13:30:17Z</dcterms:modified>
</cp:coreProperties>
</file>