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31.xml" ContentType="application/vnd.openxmlformats-officedocument.presentationml.notesSlide+xml"/>
  <Override PartName="/ppt/slideLayouts/slideLayout35.xml" ContentType="application/vnd.openxmlformats-officedocument.presentationml.slideLayout+xml"/>
  <Override PartName="/ppt/slides/slide28.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Default Extension="pict" ContentType="image/pict"/>
  <Override PartName="/ppt/slideLayouts/slideLayout53.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37.xml" ContentType="application/vnd.openxmlformats-officedocument.presentationml.slideLayout+xml"/>
  <Override PartName="/ppt/notesSlides/notesSlide13.xml" ContentType="application/vnd.openxmlformats-officedocument.presentationml.notesSlide+xml"/>
  <Override PartName="/ppt/notesSlides/notesSlide51.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Default Extension="vml" ContentType="application/vnd.openxmlformats-officedocument.vmlDrawing"/>
  <Override PartName="/ppt/commentAuthors.xml" ContentType="application/vnd.openxmlformats-officedocument.presentationml.commentAuthors+xml"/>
  <Default Extension="png" ContentType="image/png"/>
  <Override PartName="/ppt/embeddings/Microsoft_Equation1.bin" ContentType="application/vnd.openxmlformats-officedocument.oleObject"/>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notesSlides/notesSlide24.xml" ContentType="application/vnd.openxmlformats-officedocument.presentationml.notesSlide+xml"/>
  <Override PartName="/ppt/slideLayouts/slideLayout19.xml" ContentType="application/vnd.openxmlformats-officedocument.presentationml.slideLayout+xml"/>
  <Override PartName="/ppt/notesSlides/notesSlide47.xml" ContentType="application/vnd.openxmlformats-officedocument.presentationml.notesSlide+xml"/>
  <Override PartName="/ppt/slides/slide55.xml" ContentType="application/vnd.openxmlformats-officedocument.presentationml.slide+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notesSlides/notesSlide25.xml" ContentType="application/vnd.openxmlformats-officedocument.presentationml.notes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slideLayouts/slideLayout43.xml" ContentType="application/vnd.openxmlformats-officedocument.presentationml.slideLayout+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63.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48.xml" ContentType="application/vnd.openxmlformats-officedocument.presentationml.slide+xml"/>
  <Override PartName="/ppt/presentation.xml" ContentType="application/vnd.openxmlformats-officedocument.presentationml.presentation.main+xml"/>
  <Default Extension="jpeg" ContentType="image/jpeg"/>
  <Override PartName="/ppt/slides/slide3.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Layouts/slideLayout44.xml" ContentType="application/vnd.openxmlformats-officedocument.presentationml.slideLayout+xml"/>
  <Override PartName="/ppt/slides/slide15.xml" ContentType="application/vnd.openxmlformats-officedocument.presentationml.slide+xml"/>
  <Override PartName="/ppt/slideLayouts/slideLayout42.xml" ContentType="application/vnd.openxmlformats-officedocument.presentationml.slideLayout+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11.xml" ContentType="application/vnd.openxmlformats-officedocument.presentationml.notesSlide+xml"/>
  <Override PartName="/ppt/slideLayouts/slideLayout51.xml" ContentType="application/vnd.openxmlformats-officedocument.presentationml.slideLayout+xml"/>
  <Override PartName="/ppt/slides/slide30.xml" ContentType="application/vnd.openxmlformats-officedocument.presentationml.slide+xml"/>
  <Override PartName="/ppt/slideLayouts/slideLayout2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Layouts/slideLayout32.xml" ContentType="application/vnd.openxmlformats-officedocument.presentationml.slideLayout+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Default Extension="emf" ContentType="image/x-emf"/>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slides/slide27.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slideLayouts/slideLayout45.xml" ContentType="application/vnd.openxmlformats-officedocument.presentationml.slideLayout+xml"/>
  <Override PartName="/ppt/slideLayouts/slideLayout41.xml" ContentType="application/vnd.openxmlformats-officedocument.presentationml.slideLayout+xml"/>
  <Override PartName="/ppt/slides/slide12.xml" ContentType="application/vnd.openxmlformats-officedocument.presentationml.slide+xml"/>
  <Override PartName="/ppt/slides/slide46.xml" ContentType="application/vnd.openxmlformats-officedocument.presentationml.slide+xml"/>
  <Override PartName="/ppt/slideLayouts/slideLayout33.xml" ContentType="application/vnd.openxmlformats-officedocument.presentationml.slideLayout+xml"/>
  <Override PartName="/ppt/notesSlides/notesSlide58.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Layouts/slideLayout55.xml" ContentType="application/vnd.openxmlformats-officedocument.presentationml.slideLayout+xml"/>
  <Override PartName="/ppt/slideMasters/slideMaster3.xml" ContentType="application/vnd.openxmlformats-officedocument.presentationml.slideMaster+xml"/>
  <Override PartName="/ppt/slides/slide35.xml" ContentType="application/vnd.openxmlformats-officedocument.presentationml.slide+xml"/>
  <Override PartName="/ppt/slides/slide42.xml" ContentType="application/vnd.openxmlformats-officedocument.presentationml.slide+xml"/>
  <Override PartName="/ppt/slideLayouts/slideLayout38.xml" ContentType="application/vnd.openxmlformats-officedocument.presentationml.slideLayout+xml"/>
  <Override PartName="/ppt/notesSlides/notesSlide34.xml" ContentType="application/vnd.openxmlformats-officedocument.presentationml.notesSlide+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slideLayouts/slideLayout50.xml" ContentType="application/vnd.openxmlformats-officedocument.presentationml.slideLayout+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Layouts/slideLayout52.xml" ContentType="application/vnd.openxmlformats-officedocument.presentationml.slideLayout+xml"/>
  <Override PartName="/ppt/embeddings/Microsoft_Equation2.bin" ContentType="application/vnd.openxmlformats-officedocument.oleObject"/>
  <Override PartName="/ppt/slideLayouts/slideLayout46.xml" ContentType="application/vnd.openxmlformats-officedocument.presentationml.slideLayout+xml"/>
  <Override PartName="/ppt/slides/slide63.xml" ContentType="application/vnd.openxmlformats-officedocument.presentationml.slide+xml"/>
  <Override PartName="/ppt/slides/slide34.xml" ContentType="application/vnd.openxmlformats-officedocument.presentationml.slide+xml"/>
  <Override PartName="/ppt/slideLayouts/slideLayout28.xml" ContentType="application/vnd.openxmlformats-officedocument.presentationml.slideLayout+xml"/>
  <Override PartName="/ppt/slideLayouts/slideLayout48.xml" ContentType="application/vnd.openxmlformats-officedocument.presentationml.slideLayout+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Layouts/slideLayout39.xml" ContentType="application/vnd.openxmlformats-officedocument.presentationml.slideLayout+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4.xml" ContentType="application/vnd.openxmlformats-officedocument.presentationml.slide+xml"/>
  <Override PartName="/ppt/slideLayouts/slideLayout40.xml" ContentType="application/vnd.openxmlformats-officedocument.presentationml.slideLayout+xml"/>
  <Override PartName="/ppt/notesSlides/notesSlide54.xml" ContentType="application/vnd.openxmlformats-officedocument.presentationml.notesSlide+xml"/>
  <Override PartName="/ppt/slideLayouts/slideLayout49.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Layouts/slideLayout54.xml" ContentType="application/vnd.openxmlformats-officedocument.presentationml.slideLayout+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theme/theme7.xml" ContentType="application/vnd.openxmlformats-officedocument.them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Default Extension="pdf" ContentType="application/pdf"/>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 id="2147483774" r:id="rId2"/>
    <p:sldMasterId id="2147483738" r:id="rId3"/>
    <p:sldMasterId id="2147483810" r:id="rId4"/>
    <p:sldMasterId id="2147483822" r:id="rId5"/>
  </p:sldMasterIdLst>
  <p:notesMasterIdLst>
    <p:notesMasterId r:id="rId71"/>
  </p:notesMasterIdLst>
  <p:handoutMasterIdLst>
    <p:handoutMasterId r:id="rId72"/>
  </p:handoutMasterIdLst>
  <p:sldIdLst>
    <p:sldId id="837" r:id="rId6"/>
    <p:sldId id="838" r:id="rId7"/>
    <p:sldId id="565" r:id="rId8"/>
    <p:sldId id="760" r:id="rId9"/>
    <p:sldId id="728" r:id="rId10"/>
    <p:sldId id="751" r:id="rId11"/>
    <p:sldId id="567" r:id="rId12"/>
    <p:sldId id="690" r:id="rId13"/>
    <p:sldId id="670" r:id="rId14"/>
    <p:sldId id="840" r:id="rId15"/>
    <p:sldId id="860" r:id="rId16"/>
    <p:sldId id="790" r:id="rId17"/>
    <p:sldId id="783" r:id="rId18"/>
    <p:sldId id="861" r:id="rId19"/>
    <p:sldId id="770" r:id="rId20"/>
    <p:sldId id="862" r:id="rId21"/>
    <p:sldId id="857" r:id="rId22"/>
    <p:sldId id="843" r:id="rId23"/>
    <p:sldId id="785" r:id="rId24"/>
    <p:sldId id="798" r:id="rId25"/>
    <p:sldId id="797" r:id="rId26"/>
    <p:sldId id="844" r:id="rId27"/>
    <p:sldId id="847" r:id="rId28"/>
    <p:sldId id="787" r:id="rId29"/>
    <p:sldId id="788" r:id="rId30"/>
    <p:sldId id="789" r:id="rId31"/>
    <p:sldId id="863" r:id="rId32"/>
    <p:sldId id="864" r:id="rId33"/>
    <p:sldId id="872" r:id="rId34"/>
    <p:sldId id="867" r:id="rId35"/>
    <p:sldId id="873" r:id="rId36"/>
    <p:sldId id="874" r:id="rId37"/>
    <p:sldId id="868" r:id="rId38"/>
    <p:sldId id="875" r:id="rId39"/>
    <p:sldId id="876" r:id="rId40"/>
    <p:sldId id="877" r:id="rId41"/>
    <p:sldId id="878" r:id="rId42"/>
    <p:sldId id="879" r:id="rId43"/>
    <p:sldId id="852" r:id="rId44"/>
    <p:sldId id="853" r:id="rId45"/>
    <p:sldId id="801" r:id="rId46"/>
    <p:sldId id="854" r:id="rId47"/>
    <p:sldId id="784" r:id="rId48"/>
    <p:sldId id="850" r:id="rId49"/>
    <p:sldId id="855" r:id="rId50"/>
    <p:sldId id="880" r:id="rId51"/>
    <p:sldId id="804" r:id="rId52"/>
    <p:sldId id="845" r:id="rId53"/>
    <p:sldId id="824" r:id="rId54"/>
    <p:sldId id="846" r:id="rId55"/>
    <p:sldId id="826" r:id="rId56"/>
    <p:sldId id="881" r:id="rId57"/>
    <p:sldId id="842" r:id="rId58"/>
    <p:sldId id="882" r:id="rId59"/>
    <p:sldId id="859" r:id="rId60"/>
    <p:sldId id="858" r:id="rId61"/>
    <p:sldId id="831" r:id="rId62"/>
    <p:sldId id="832" r:id="rId63"/>
    <p:sldId id="833" r:id="rId64"/>
    <p:sldId id="835" r:id="rId65"/>
    <p:sldId id="834" r:id="rId66"/>
    <p:sldId id="849" r:id="rId67"/>
    <p:sldId id="836" r:id="rId68"/>
    <p:sldId id="829" r:id="rId69"/>
    <p:sldId id="800" r:id="rId70"/>
  </p:sldIdLst>
  <p:sldSz cx="9906000" cy="6858000" type="A4"/>
  <p:notesSz cx="9779000" cy="6645275"/>
  <p:defaultTextStyle>
    <a:defPPr>
      <a:defRPr lang="en-US"/>
    </a:defPPr>
    <a:lvl1pPr algn="l" rtl="0" eaLnBrk="0" fontAlgn="base" hangingPunct="0">
      <a:spcBef>
        <a:spcPct val="0"/>
      </a:spcBef>
      <a:spcAft>
        <a:spcPct val="0"/>
      </a:spcAft>
      <a:defRPr sz="1200" b="1" kern="1200">
        <a:solidFill>
          <a:srgbClr val="DDFFF6"/>
        </a:solidFill>
        <a:latin typeface="Times New Roman" charset="0"/>
        <a:ea typeface="+mn-ea"/>
        <a:cs typeface="+mn-cs"/>
      </a:defRPr>
    </a:lvl1pPr>
    <a:lvl2pPr marL="457200" algn="l" rtl="0" eaLnBrk="0" fontAlgn="base" hangingPunct="0">
      <a:spcBef>
        <a:spcPct val="0"/>
      </a:spcBef>
      <a:spcAft>
        <a:spcPct val="0"/>
      </a:spcAft>
      <a:defRPr sz="12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2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2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200" b="1" kern="1200">
        <a:solidFill>
          <a:srgbClr val="DDFFF6"/>
        </a:solidFill>
        <a:latin typeface="Times New Roman" charset="0"/>
        <a:ea typeface="+mn-ea"/>
        <a:cs typeface="+mn-cs"/>
      </a:defRPr>
    </a:lvl5pPr>
    <a:lvl6pPr marL="2286000" algn="l" defTabSz="457200" rtl="0" eaLnBrk="1" latinLnBrk="0" hangingPunct="1">
      <a:defRPr sz="1200" b="1" kern="1200">
        <a:solidFill>
          <a:srgbClr val="DDFFF6"/>
        </a:solidFill>
        <a:latin typeface="Times New Roman" charset="0"/>
        <a:ea typeface="+mn-ea"/>
        <a:cs typeface="+mn-cs"/>
      </a:defRPr>
    </a:lvl6pPr>
    <a:lvl7pPr marL="2743200" algn="l" defTabSz="457200" rtl="0" eaLnBrk="1" latinLnBrk="0" hangingPunct="1">
      <a:defRPr sz="1200" b="1" kern="1200">
        <a:solidFill>
          <a:srgbClr val="DDFFF6"/>
        </a:solidFill>
        <a:latin typeface="Times New Roman" charset="0"/>
        <a:ea typeface="+mn-ea"/>
        <a:cs typeface="+mn-cs"/>
      </a:defRPr>
    </a:lvl7pPr>
    <a:lvl8pPr marL="3200400" algn="l" defTabSz="457200" rtl="0" eaLnBrk="1" latinLnBrk="0" hangingPunct="1">
      <a:defRPr sz="1200" b="1" kern="1200">
        <a:solidFill>
          <a:srgbClr val="DDFFF6"/>
        </a:solidFill>
        <a:latin typeface="Times New Roman" charset="0"/>
        <a:ea typeface="+mn-ea"/>
        <a:cs typeface="+mn-cs"/>
      </a:defRPr>
    </a:lvl8pPr>
    <a:lvl9pPr marL="3657600" algn="l" defTabSz="457200" rtl="0" eaLnBrk="1" latinLnBrk="0" hangingPunct="1">
      <a:defRPr sz="1200" b="1" kern="1200">
        <a:solidFill>
          <a:srgbClr val="DDFFF6"/>
        </a:solidFill>
        <a:latin typeface="Times New Roman"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Claudia-E. Wulz" initials="CW"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schemeClr val="tx1"/>
    </p:penClr>
  </p:showPr>
  <p:clrMru>
    <a:srgbClr val="80C6BC"/>
    <a:srgbClr val="34A302"/>
    <a:srgbClr val="5D8890"/>
    <a:srgbClr val="8CCBD8"/>
    <a:srgbClr val="0000E0"/>
    <a:srgbClr val="40B5AD"/>
    <a:srgbClr val="FFAB2D"/>
    <a:srgbClr val="A33690"/>
    <a:srgbClr val="FFF9A0"/>
    <a:srgbClr val="2C72C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02" autoAdjust="0"/>
    <p:restoredTop sz="88978" autoAdjust="0"/>
  </p:normalViewPr>
  <p:slideViewPr>
    <p:cSldViewPr snapToGrid="0">
      <p:cViewPr>
        <p:scale>
          <a:sx n="100" d="100"/>
          <a:sy n="100" d="100"/>
        </p:scale>
        <p:origin x="-888" y="-88"/>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3" d="100"/>
          <a:sy n="123" d="100"/>
        </p:scale>
        <p:origin x="-1016" y="-96"/>
      </p:cViewPr>
      <p:guideLst>
        <p:guide orient="horz" pos="2093"/>
        <p:guide pos="3080"/>
      </p:guideLst>
    </p:cSldViewPr>
  </p:notes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59.xml"/><Relationship Id="rId60" Type="http://schemas.openxmlformats.org/officeDocument/2006/relationships/slide" Target="slides/slide55.xml"/><Relationship Id="rId39" Type="http://schemas.openxmlformats.org/officeDocument/2006/relationships/slide" Target="slides/slide34.xml"/><Relationship Id="rId70" Type="http://schemas.openxmlformats.org/officeDocument/2006/relationships/slide" Target="slides/slide65.xml"/><Relationship Id="rId7" Type="http://schemas.openxmlformats.org/officeDocument/2006/relationships/slide" Target="slides/slide2.xml"/><Relationship Id="rId43" Type="http://schemas.openxmlformats.org/officeDocument/2006/relationships/slide" Target="slides/slide38.xml"/><Relationship Id="rId74" Type="http://schemas.openxmlformats.org/officeDocument/2006/relationships/commentAuthors" Target="commentAuthors.xml"/><Relationship Id="rId25" Type="http://schemas.openxmlformats.org/officeDocument/2006/relationships/slide" Target="slides/slide20.xml"/><Relationship Id="rId10" Type="http://schemas.openxmlformats.org/officeDocument/2006/relationships/slide" Target="slides/slide5.xml"/><Relationship Id="rId50" Type="http://schemas.openxmlformats.org/officeDocument/2006/relationships/slide" Target="slides/slide45.xml"/><Relationship Id="rId77" Type="http://schemas.openxmlformats.org/officeDocument/2006/relationships/theme" Target="theme/theme1.xml"/><Relationship Id="rId63" Type="http://schemas.openxmlformats.org/officeDocument/2006/relationships/slide" Target="slides/slide58.xml"/><Relationship Id="rId17" Type="http://schemas.openxmlformats.org/officeDocument/2006/relationships/slide" Target="slides/slide12.xml"/><Relationship Id="rId9" Type="http://schemas.openxmlformats.org/officeDocument/2006/relationships/slide" Target="slides/slide4.xml"/><Relationship Id="rId18" Type="http://schemas.openxmlformats.org/officeDocument/2006/relationships/slide" Target="slides/slide13.xml"/><Relationship Id="rId27" Type="http://schemas.openxmlformats.org/officeDocument/2006/relationships/slide" Target="slides/slide22.xml"/><Relationship Id="rId71" Type="http://schemas.openxmlformats.org/officeDocument/2006/relationships/notesMaster" Target="notesMasters/notesMaster1.xml"/><Relationship Id="rId14" Type="http://schemas.openxmlformats.org/officeDocument/2006/relationships/slide" Target="slides/slide9.xml"/><Relationship Id="rId4" Type="http://schemas.openxmlformats.org/officeDocument/2006/relationships/slideMaster" Target="slideMasters/slideMaster4.xml"/><Relationship Id="rId28" Type="http://schemas.openxmlformats.org/officeDocument/2006/relationships/slide" Target="slides/slide23.xml"/><Relationship Id="rId45" Type="http://schemas.openxmlformats.org/officeDocument/2006/relationships/slide" Target="slides/slide40.xml"/><Relationship Id="rId58" Type="http://schemas.openxmlformats.org/officeDocument/2006/relationships/slide" Target="slides/slide53.xml"/><Relationship Id="rId42" Type="http://schemas.openxmlformats.org/officeDocument/2006/relationships/slide" Target="slides/slide37.xml"/><Relationship Id="rId73" Type="http://schemas.openxmlformats.org/officeDocument/2006/relationships/printerSettings" Target="printerSettings/printerSettings1.bin"/><Relationship Id="rId6" Type="http://schemas.openxmlformats.org/officeDocument/2006/relationships/slide" Target="slides/slide1.xml"/><Relationship Id="rId49" Type="http://schemas.openxmlformats.org/officeDocument/2006/relationships/slide" Target="slides/slide44.xml"/><Relationship Id="rId44" Type="http://schemas.openxmlformats.org/officeDocument/2006/relationships/slide" Target="slides/slide39.xml"/><Relationship Id="rId69" Type="http://schemas.openxmlformats.org/officeDocument/2006/relationships/slide" Target="slides/slide64.xml"/><Relationship Id="rId19" Type="http://schemas.openxmlformats.org/officeDocument/2006/relationships/slide" Target="slides/slide14.xml"/><Relationship Id="rId38" Type="http://schemas.openxmlformats.org/officeDocument/2006/relationships/slide" Target="slides/slide33.xml"/><Relationship Id="rId20" Type="http://schemas.openxmlformats.org/officeDocument/2006/relationships/slide" Target="slides/slide15.xml"/><Relationship Id="rId2" Type="http://schemas.openxmlformats.org/officeDocument/2006/relationships/slideMaster" Target="slideMasters/slideMaster2.xml"/><Relationship Id="rId46" Type="http://schemas.openxmlformats.org/officeDocument/2006/relationships/slide" Target="slides/slide41.xml"/><Relationship Id="rId57" Type="http://schemas.openxmlformats.org/officeDocument/2006/relationships/slide" Target="slides/slide52.xml"/><Relationship Id="rId59" Type="http://schemas.openxmlformats.org/officeDocument/2006/relationships/slide" Target="slides/slide54.xml"/><Relationship Id="rId35" Type="http://schemas.openxmlformats.org/officeDocument/2006/relationships/slide" Target="slides/slide30.xml"/><Relationship Id="rId51" Type="http://schemas.openxmlformats.org/officeDocument/2006/relationships/slide" Target="slides/slide46.xml"/><Relationship Id="rId55" Type="http://schemas.openxmlformats.org/officeDocument/2006/relationships/slide" Target="slides/slide50.xml"/><Relationship Id="rId31" Type="http://schemas.openxmlformats.org/officeDocument/2006/relationships/slide" Target="slides/slide26.xml"/><Relationship Id="rId34" Type="http://schemas.openxmlformats.org/officeDocument/2006/relationships/slide" Target="slides/slide29.xml"/><Relationship Id="rId40" Type="http://schemas.openxmlformats.org/officeDocument/2006/relationships/slide" Target="slides/slide35.xml"/><Relationship Id="rId62" Type="http://schemas.openxmlformats.org/officeDocument/2006/relationships/slide" Target="slides/slide57.xml"/><Relationship Id="rId66" Type="http://schemas.openxmlformats.org/officeDocument/2006/relationships/slide" Target="slides/slide61.xml"/><Relationship Id="rId36" Type="http://schemas.openxmlformats.org/officeDocument/2006/relationships/slide" Target="slides/slide31.xml"/><Relationship Id="rId72" Type="http://schemas.openxmlformats.org/officeDocument/2006/relationships/handoutMaster" Target="handoutMasters/handoutMaster1.xml"/><Relationship Id="rId1" Type="http://schemas.openxmlformats.org/officeDocument/2006/relationships/slideMaster" Target="slideMasters/slideMaster1.xml"/><Relationship Id="rId24" Type="http://schemas.openxmlformats.org/officeDocument/2006/relationships/slide" Target="slides/slide19.xml"/><Relationship Id="rId47" Type="http://schemas.openxmlformats.org/officeDocument/2006/relationships/slide" Target="slides/slide42.xml"/><Relationship Id="rId56" Type="http://schemas.openxmlformats.org/officeDocument/2006/relationships/slide" Target="slides/slide51.xml"/><Relationship Id="rId48" Type="http://schemas.openxmlformats.org/officeDocument/2006/relationships/slide" Target="slides/slide43.xml"/><Relationship Id="rId75" Type="http://schemas.openxmlformats.org/officeDocument/2006/relationships/presProps" Target="presProps.xml"/><Relationship Id="rId8" Type="http://schemas.openxmlformats.org/officeDocument/2006/relationships/slide" Target="slides/slide3.xml"/><Relationship Id="rId13" Type="http://schemas.openxmlformats.org/officeDocument/2006/relationships/slide" Target="slides/slide8.xml"/><Relationship Id="rId32" Type="http://schemas.openxmlformats.org/officeDocument/2006/relationships/slide" Target="slides/slide27.xml"/><Relationship Id="rId37" Type="http://schemas.openxmlformats.org/officeDocument/2006/relationships/slide" Target="slides/slide32.xml"/><Relationship Id="rId52" Type="http://schemas.openxmlformats.org/officeDocument/2006/relationships/slide" Target="slides/slide47.xml"/><Relationship Id="rId65" Type="http://schemas.openxmlformats.org/officeDocument/2006/relationships/slide" Target="slides/slide60.xml"/><Relationship Id="rId67" Type="http://schemas.openxmlformats.org/officeDocument/2006/relationships/slide" Target="slides/slide62.xml"/><Relationship Id="rId54" Type="http://schemas.openxmlformats.org/officeDocument/2006/relationships/slide" Target="slides/slide49.xml"/><Relationship Id="rId12" Type="http://schemas.openxmlformats.org/officeDocument/2006/relationships/slide" Target="slides/slide7.xml"/><Relationship Id="rId76" Type="http://schemas.openxmlformats.org/officeDocument/2006/relationships/viewProps" Target="viewProps.xml"/><Relationship Id="rId3" Type="http://schemas.openxmlformats.org/officeDocument/2006/relationships/slideMaster" Target="slideMasters/slideMaster3.xml"/><Relationship Id="rId23" Type="http://schemas.openxmlformats.org/officeDocument/2006/relationships/slide" Target="slides/slide18.xml"/><Relationship Id="rId61" Type="http://schemas.openxmlformats.org/officeDocument/2006/relationships/slide" Target="slides/slide56.xml"/><Relationship Id="rId53" Type="http://schemas.openxmlformats.org/officeDocument/2006/relationships/slide" Target="slides/slide48.xml"/><Relationship Id="rId26" Type="http://schemas.openxmlformats.org/officeDocument/2006/relationships/slide" Target="slides/slide21.xml"/><Relationship Id="rId30" Type="http://schemas.openxmlformats.org/officeDocument/2006/relationships/slide" Target="slides/slide25.xml"/><Relationship Id="rId11" Type="http://schemas.openxmlformats.org/officeDocument/2006/relationships/slide" Target="slides/slide6.xml"/><Relationship Id="rId68" Type="http://schemas.openxmlformats.org/officeDocument/2006/relationships/slide" Target="slides/slide63.xml"/><Relationship Id="rId29" Type="http://schemas.openxmlformats.org/officeDocument/2006/relationships/slide" Target="slides/slide24.xml"/><Relationship Id="rId16" Type="http://schemas.openxmlformats.org/officeDocument/2006/relationships/slide" Target="slides/slide11.xml"/><Relationship Id="rId33" Type="http://schemas.openxmlformats.org/officeDocument/2006/relationships/slide" Target="slides/slide28.xml"/><Relationship Id="rId41"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10.xml"/><Relationship Id="rId78" Type="http://schemas.openxmlformats.org/officeDocument/2006/relationships/tableStyles" Target="tableStyles.xml"/><Relationship Id="rId22" Type="http://schemas.openxmlformats.org/officeDocument/2006/relationships/slide" Target="slides/slide17.xml"/><Relationship Id="rId21"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3.pict"/><Relationship Id="rId1" Type="http://schemas.openxmlformats.org/officeDocument/2006/relationships/image" Target="../media/image82.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A1F2794B-715F-844B-9AEE-EE4F14DF79D6}" type="datetimeFigureOut">
              <a:rPr lang="en-US" smtClean="0"/>
              <a:pPr/>
              <a:t>3/3/13</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77C15542-C2D7-7A46-9467-157BCD7D4234}"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defRPr>
            </a:lvl1pPr>
          </a:lstStyle>
          <a:p>
            <a:pPr>
              <a:defRPr/>
            </a:pPr>
            <a:fld id="{53F35A73-B1E8-BA4B-BE77-B55E3AF427D9}" type="slidenum">
              <a:rPr lang="de-DE"/>
              <a:pPr>
                <a:defRPr/>
              </a:pPr>
              <a:t>‹#›</a:t>
            </a:fld>
            <a:endParaRPr lang="de-D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4" Type="http://schemas.openxmlformats.org/officeDocument/2006/relationships/hyperlink" Target="http://en.wikipedia.org/wiki/Test_statistic" TargetMode="External"/><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en.wikipedia.org/wiki/Probability" TargetMode="External"/><Relationship Id="rId5" Type="http://schemas.openxmlformats.org/officeDocument/2006/relationships/hyperlink" Target="http://en.wikipedia.org/wiki/Null_hypothesi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4" Type="http://schemas.openxmlformats.org/officeDocument/2006/relationships/hyperlink" Target="http://en.wikipedia.org/wiki/Mass" TargetMode="External"/><Relationship Id="rId5" Type="http://schemas.openxmlformats.org/officeDocument/2006/relationships/hyperlink" Target="http://en.wikipedia.org/wiki/Integer" TargetMode="External"/><Relationship Id="rId7" Type="http://schemas.openxmlformats.org/officeDocument/2006/relationships/hyperlink" Target="http://en.wikipedia.org/wiki/Speed_of_light" TargetMode="External"/><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en.wikipedia.org/wiki/Standing_wave" TargetMode="External"/><Relationship Id="rId6" Type="http://schemas.openxmlformats.org/officeDocument/2006/relationships/hyperlink" Target="http://en.wikipedia.org/wiki/Planck's_constant"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F0C3C528-B66A-4D43-8DE5-706349682364}" type="slidenum">
              <a:rPr lang="de-DE"/>
              <a:pPr/>
              <a:t>1</a:t>
            </a:fld>
            <a:endParaRPr lang="de-DE"/>
          </a:p>
        </p:txBody>
      </p:sp>
      <p:sp>
        <p:nvSpPr>
          <p:cNvPr id="15363" name="Rectangle 2"/>
          <p:cNvSpPr>
            <a:spLocks noGrp="1" noRot="1" noChangeAspect="1" noChangeArrowheads="1" noTextEdit="1"/>
          </p:cNvSpPr>
          <p:nvPr>
            <p:ph type="sldImg"/>
          </p:nvPr>
        </p:nvSpPr>
        <p:spPr>
          <a:xfrm>
            <a:off x="3090863" y="498475"/>
            <a:ext cx="3598862" cy="2492375"/>
          </a:xfrm>
          <a:ln/>
        </p:spPr>
      </p:sp>
      <p:sp>
        <p:nvSpPr>
          <p:cNvPr id="15364" name="Rectangle 3"/>
          <p:cNvSpPr>
            <a:spLocks noGrp="1" noChangeArrowheads="1"/>
          </p:cNvSpPr>
          <p:nvPr>
            <p:ph type="body" idx="1"/>
          </p:nvPr>
        </p:nvSpPr>
        <p:spPr>
          <a:noFill/>
          <a:ln/>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Increasing</a:t>
            </a:r>
            <a:r>
              <a:rPr lang="en-US" baseline="0" dirty="0" smtClean="0"/>
              <a:t> </a:t>
            </a:r>
            <a:r>
              <a:rPr lang="en-US" baseline="0" dirty="0" err="1" smtClean="0"/>
              <a:t>t</a:t>
            </a:r>
            <a:r>
              <a:rPr lang="en-US" baseline="0" dirty="0" smtClean="0"/>
              <a:t> means looking deeper into the proton. Exponential is valid below </a:t>
            </a:r>
            <a:r>
              <a:rPr lang="en-US" baseline="0" dirty="0" err="1" smtClean="0"/>
              <a:t>t</a:t>
            </a:r>
            <a:r>
              <a:rPr lang="en-US" baseline="0" dirty="0" smtClean="0"/>
              <a:t> = 0.47 GeV</a:t>
            </a:r>
            <a:r>
              <a:rPr lang="en-US" baseline="30000" dirty="0" smtClean="0"/>
              <a:t>2</a:t>
            </a:r>
            <a:r>
              <a:rPr lang="en-US" baseline="0" dirty="0" smtClean="0"/>
              <a:t>. </a:t>
            </a:r>
          </a:p>
          <a:p>
            <a:r>
              <a:rPr lang="en-US" baseline="0" dirty="0" smtClean="0"/>
              <a:t>Total cross section: At high energy protons behave as if they become larger. Points above 7 </a:t>
            </a:r>
            <a:r>
              <a:rPr lang="en-US" baseline="0" dirty="0" err="1" smtClean="0"/>
              <a:t>TeV</a:t>
            </a:r>
            <a:r>
              <a:rPr lang="en-US" baseline="0" dirty="0" smtClean="0"/>
              <a:t> come from cosmic ray experiments.</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12</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13</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Unconverted in ECAL, c</a:t>
            </a:r>
            <a:r>
              <a:rPr lang="en-US" dirty="0" smtClean="0"/>
              <a:t>onverted</a:t>
            </a:r>
            <a:r>
              <a:rPr lang="en-US" baseline="0" dirty="0" smtClean="0"/>
              <a:t> photons: measured in tracker. </a:t>
            </a:r>
            <a:r>
              <a:rPr lang="en-US" dirty="0" smtClean="0"/>
              <a:t>Only the Chi</a:t>
            </a:r>
            <a:r>
              <a:rPr lang="en-US" i="1" baseline="-25000" dirty="0" smtClean="0"/>
              <a:t>b</a:t>
            </a:r>
            <a:r>
              <a:rPr lang="en-US" dirty="0" smtClean="0"/>
              <a:t>(3P) peak appears distinctly in the lower spectrum because it is the only </a:t>
            </a:r>
            <a:r>
              <a:rPr lang="en-US" dirty="0" err="1" smtClean="0"/>
              <a:t>Chi</a:t>
            </a:r>
            <a:r>
              <a:rPr lang="en-US" i="1" baseline="-25000" dirty="0" err="1" smtClean="0"/>
              <a:t>b</a:t>
            </a:r>
            <a:r>
              <a:rPr lang="en-US" dirty="0" smtClean="0"/>
              <a:t> state with decays involving enough energy to be detected in this study. Predicted mass:</a:t>
            </a:r>
            <a:r>
              <a:rPr lang="en-US" baseline="0" dirty="0" smtClean="0"/>
              <a:t> 10.52 </a:t>
            </a:r>
            <a:r>
              <a:rPr lang="en-US" baseline="0" dirty="0" err="1" smtClean="0"/>
              <a:t>GeV</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excited </a:t>
            </a:r>
            <a:r>
              <a:rPr lang="en-US" dirty="0" err="1" smtClean="0"/>
              <a:t>b</a:t>
            </a:r>
            <a:r>
              <a:rPr lang="en-US" dirty="0" smtClean="0"/>
              <a:t> baryon via its strong decay into </a:t>
            </a:r>
            <a:r>
              <a:rPr lang="en-US" dirty="0" err="1" smtClean="0"/>
              <a:t>Xi(b</a:t>
            </a:r>
            <a:r>
              <a:rPr lang="en-US" dirty="0" smtClean="0"/>
              <a:t>)^- pi^+ (plus charge conjugates)</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958EC2-B62F-3446-B310-EF94077D54C3}" type="slidenum">
              <a:rPr lang="de-DE"/>
              <a:pPr/>
              <a:t>17</a:t>
            </a:fld>
            <a:endParaRPr lang="de-DE"/>
          </a:p>
        </p:txBody>
      </p:sp>
      <p:sp>
        <p:nvSpPr>
          <p:cNvPr id="23555" name="Rectangle 2"/>
          <p:cNvSpPr>
            <a:spLocks noGrp="1" noRot="1" noChangeAspect="1" noChangeArrowheads="1" noTextEdit="1"/>
          </p:cNvSpPr>
          <p:nvPr>
            <p:ph type="sldImg"/>
          </p:nvPr>
        </p:nvSpPr>
        <p:spPr>
          <a:xfrm>
            <a:off x="3090863" y="498475"/>
            <a:ext cx="3598862" cy="2492375"/>
          </a:xfrm>
          <a:ln/>
        </p:spPr>
      </p:sp>
      <p:sp>
        <p:nvSpPr>
          <p:cNvPr id="23556"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charset="0"/>
                <a:ea typeface="ＭＳ Ｐゴシック" charset="-128"/>
                <a:cs typeface="ＭＳ Ｐゴシック" charset="-128"/>
              </a:rPr>
              <a:t>Rare decay in the SM is only allowed via FCNC.</a:t>
            </a:r>
          </a:p>
          <a:p>
            <a:r>
              <a:rPr lang="en-US" sz="1200" kern="1200" baseline="0" dirty="0" smtClean="0">
                <a:solidFill>
                  <a:schemeClr val="tx1"/>
                </a:solidFill>
                <a:latin typeface="Times New Roman" charset="0"/>
                <a:ea typeface="ＭＳ Ｐゴシック" charset="-128"/>
                <a:cs typeface="ＭＳ Ｐゴシック" charset="-128"/>
              </a:rPr>
              <a:t>The green shaded area contains the ±1sigma interval of possible results compatible with the expected value when only </a:t>
            </a:r>
            <a:r>
              <a:rPr lang="en-US" sz="1200" kern="1200" baseline="0" dirty="0" err="1" smtClean="0">
                <a:solidFill>
                  <a:schemeClr val="tx1"/>
                </a:solidFill>
                <a:latin typeface="Times New Roman" charset="0"/>
                <a:ea typeface="ＭＳ Ｐゴシック" charset="-128"/>
                <a:cs typeface="ＭＳ Ｐゴシック" charset="-128"/>
              </a:rPr>
              <a:t>background+SM</a:t>
            </a:r>
            <a:r>
              <a:rPr lang="en-US" sz="1200" kern="1200" baseline="0" dirty="0" smtClean="0">
                <a:solidFill>
                  <a:schemeClr val="tx1"/>
                </a:solidFill>
                <a:latin typeface="Times New Roman" charset="0"/>
                <a:ea typeface="ＭＳ Ｐゴシック" charset="-128"/>
                <a:cs typeface="ＭＳ Ｐゴシック" charset="-128"/>
              </a:rPr>
              <a:t> signal is observed.</a:t>
            </a:r>
          </a:p>
          <a:p>
            <a:r>
              <a:rPr lang="en-US" sz="1200" kern="1200" baseline="0" dirty="0" smtClean="0">
                <a:solidFill>
                  <a:schemeClr val="tx1"/>
                </a:solidFill>
                <a:latin typeface="Times New Roman" charset="0"/>
                <a:ea typeface="ＭＳ Ｐゴシック" charset="-128"/>
                <a:cs typeface="ＭＳ Ｐゴシック" charset="-128"/>
              </a:rPr>
              <a:t>There remains, however, room for a contribution from physics beyond the SM, including destructive interference between NP and SM which could still cause Bs -&gt; </a:t>
            </a:r>
            <a:r>
              <a:rPr lang="en-US" sz="1200" kern="1200" baseline="0" dirty="0" err="1" smtClean="0">
                <a:solidFill>
                  <a:schemeClr val="tx1"/>
                </a:solidFill>
                <a:latin typeface="Times New Roman" charset="0"/>
                <a:ea typeface="ＭＳ Ｐゴシック" charset="-128"/>
                <a:cs typeface="ＭＳ Ｐゴシック" charset="-128"/>
              </a:rPr>
              <a:t>mumu</a:t>
            </a:r>
            <a:r>
              <a:rPr lang="en-US" sz="1200" kern="1200" baseline="0" dirty="0" smtClean="0">
                <a:solidFill>
                  <a:schemeClr val="tx1"/>
                </a:solidFill>
                <a:latin typeface="Times New Roman" charset="0"/>
                <a:ea typeface="ＭＳ Ｐゴシック" charset="-128"/>
                <a:cs typeface="ＭＳ Ｐゴシック" charset="-128"/>
              </a:rPr>
              <a:t> to be significantly smaller than the SM prediction.</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pT</a:t>
            </a:r>
            <a:r>
              <a:rPr lang="en-US" baseline="0" dirty="0" smtClean="0"/>
              <a:t> and HT regions never exploited before! Left plot: inclusive jet double-differential </a:t>
            </a:r>
            <a:r>
              <a:rPr lang="en-US" baseline="0" dirty="0" err="1" smtClean="0"/>
              <a:t>Xsec</a:t>
            </a:r>
            <a:r>
              <a:rPr lang="en-US" baseline="0" dirty="0" smtClean="0"/>
              <a:t> in different regions of rapidity. Mention multiplication factors in left plot.</a:t>
            </a:r>
          </a:p>
          <a:p>
            <a:r>
              <a:rPr lang="en-US" sz="1200" kern="1200" baseline="0" dirty="0" smtClean="0">
                <a:solidFill>
                  <a:schemeClr val="tx1"/>
                </a:solidFill>
                <a:latin typeface="Times New Roman" charset="0"/>
                <a:ea typeface="ＭＳ Ｐゴシック" charset="-128"/>
                <a:cs typeface="ＭＳ Ｐゴシック" charset="-128"/>
              </a:rPr>
              <a:t>The size of the experimental uncertainties is comparable to the theoretical uncertainties, and in particular at the limits of the phase space, which allows for these data to be used in the global PDF fits and constrain their uncertainties.</a:t>
            </a:r>
            <a:endParaRPr lang="en-US" baseline="0" dirty="0" smtClean="0"/>
          </a:p>
          <a:p>
            <a:r>
              <a:rPr lang="en-US" baseline="0" dirty="0" smtClean="0"/>
              <a:t> R32 allows test of models in HT regions never accessed before. Ratio rises with increasing HT due to the opening of the phase space for a 3</a:t>
            </a:r>
            <a:r>
              <a:rPr lang="en-US" baseline="30000" dirty="0" smtClean="0"/>
              <a:t>rd</a:t>
            </a:r>
            <a:r>
              <a:rPr lang="en-US" baseline="0" dirty="0" smtClean="0"/>
              <a:t> jet, reaches plateau at 0.8. MADGRAPH, which generates tree-level </a:t>
            </a:r>
            <a:r>
              <a:rPr lang="en-US" baseline="0" dirty="0" err="1" smtClean="0"/>
              <a:t>helicity</a:t>
            </a:r>
            <a:r>
              <a:rPr lang="en-US" baseline="0" dirty="0" smtClean="0"/>
              <a:t> amplitudes, shows agreement everywhere</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b="0" dirty="0" smtClean="0">
                <a:solidFill>
                  <a:schemeClr val="tx1"/>
                </a:solidFill>
                <a:latin typeface="Times"/>
              </a:rPr>
              <a:t>Die </a:t>
            </a:r>
            <a:r>
              <a:rPr lang="en-US" sz="1200" b="0" dirty="0" err="1" smtClean="0">
                <a:solidFill>
                  <a:schemeClr val="tx1"/>
                </a:solidFill>
                <a:latin typeface="Times"/>
              </a:rPr>
              <a:t>höchsten</a:t>
            </a:r>
            <a:r>
              <a:rPr lang="en-US" sz="1200" b="0" dirty="0" smtClean="0">
                <a:solidFill>
                  <a:schemeClr val="tx1"/>
                </a:solidFill>
                <a:latin typeface="Times"/>
              </a:rPr>
              <a:t> Dijet-</a:t>
            </a:r>
            <a:r>
              <a:rPr lang="en-US" sz="1200" b="0" dirty="0" err="1" smtClean="0">
                <a:solidFill>
                  <a:schemeClr val="tx1"/>
                </a:solidFill>
                <a:latin typeface="Times"/>
              </a:rPr>
              <a:t>Massen</a:t>
            </a:r>
            <a:r>
              <a:rPr lang="en-US" sz="1200" b="0" dirty="0" smtClean="0">
                <a:solidFill>
                  <a:schemeClr val="tx1"/>
                </a:solidFill>
                <a:latin typeface="Times"/>
              </a:rPr>
              <a:t> </a:t>
            </a:r>
            <a:r>
              <a:rPr lang="en-US" sz="1200" b="0" dirty="0" err="1" smtClean="0">
                <a:solidFill>
                  <a:schemeClr val="tx1"/>
                </a:solidFill>
                <a:latin typeface="Times"/>
              </a:rPr>
              <a:t>sind</a:t>
            </a:r>
            <a:r>
              <a:rPr lang="en-US" sz="1200" b="0" dirty="0" smtClean="0">
                <a:solidFill>
                  <a:schemeClr val="tx1"/>
                </a:solidFill>
                <a:latin typeface="Times"/>
              </a:rPr>
              <a:t> </a:t>
            </a:r>
            <a:r>
              <a:rPr lang="en-US" sz="1200" b="0" dirty="0" err="1" smtClean="0">
                <a:solidFill>
                  <a:schemeClr val="tx1"/>
                </a:solidFill>
                <a:latin typeface="Times"/>
              </a:rPr>
              <a:t>viel</a:t>
            </a:r>
            <a:r>
              <a:rPr lang="en-US" sz="1200" b="0" dirty="0" smtClean="0">
                <a:solidFill>
                  <a:schemeClr val="tx1"/>
                </a:solidFill>
                <a:latin typeface="Times"/>
              </a:rPr>
              <a:t> </a:t>
            </a:r>
            <a:r>
              <a:rPr lang="en-US" sz="1200" b="0" dirty="0" err="1" smtClean="0">
                <a:solidFill>
                  <a:schemeClr val="tx1"/>
                </a:solidFill>
                <a:latin typeface="Times"/>
              </a:rPr>
              <a:t>höher</a:t>
            </a:r>
            <a:r>
              <a:rPr lang="en-US" sz="1200" b="0" dirty="0" smtClean="0">
                <a:solidFill>
                  <a:schemeClr val="tx1"/>
                </a:solidFill>
                <a:latin typeface="Times"/>
              </a:rPr>
              <a:t> </a:t>
            </a:r>
            <a:r>
              <a:rPr lang="en-US" sz="1200" b="0" dirty="0" err="1" smtClean="0">
                <a:solidFill>
                  <a:schemeClr val="tx1"/>
                </a:solidFill>
                <a:latin typeface="Times"/>
              </a:rPr>
              <a:t>als</a:t>
            </a:r>
            <a:r>
              <a:rPr lang="en-US" sz="1200" b="0" dirty="0" smtClean="0">
                <a:solidFill>
                  <a:schemeClr val="tx1"/>
                </a:solidFill>
                <a:latin typeface="Times"/>
              </a:rPr>
              <a:t> √</a:t>
            </a:r>
            <a:r>
              <a:rPr lang="en-US" sz="1200" b="0" dirty="0" err="1" smtClean="0">
                <a:solidFill>
                  <a:schemeClr val="tx1"/>
                </a:solidFill>
                <a:latin typeface="Times"/>
              </a:rPr>
              <a:t>s</a:t>
            </a:r>
            <a:r>
              <a:rPr lang="en-US" sz="1200" b="0" dirty="0" smtClean="0">
                <a:solidFill>
                  <a:schemeClr val="tx1"/>
                </a:solidFill>
                <a:latin typeface="Times"/>
              </a:rPr>
              <a:t> des </a:t>
            </a:r>
            <a:r>
              <a:rPr lang="en-US" sz="1200" b="0" dirty="0" err="1" smtClean="0">
                <a:solidFill>
                  <a:schemeClr val="tx1"/>
                </a:solidFill>
                <a:latin typeface="Times"/>
              </a:rPr>
              <a:t>Tevatron</a:t>
            </a:r>
            <a:r>
              <a:rPr lang="en-US" sz="1200" b="0" dirty="0" smtClean="0">
                <a:solidFill>
                  <a:schemeClr val="tx1"/>
                </a:solidFill>
                <a:latin typeface="Times"/>
              </a:rPr>
              <a:t>!</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53DE4058-ECAB-354A-8BCD-73E413FC3D31}" type="slidenum">
              <a:rPr lang="de-DE"/>
              <a:pPr/>
              <a:t>2</a:t>
            </a:fld>
            <a:endParaRPr lang="de-DE"/>
          </a:p>
        </p:txBody>
      </p:sp>
      <p:sp>
        <p:nvSpPr>
          <p:cNvPr id="19459" name="Rectangle 2"/>
          <p:cNvSpPr>
            <a:spLocks noGrp="1" noRot="1" noChangeAspect="1" noChangeArrowheads="1" noTextEdit="1"/>
          </p:cNvSpPr>
          <p:nvPr>
            <p:ph type="sldImg"/>
          </p:nvPr>
        </p:nvSpPr>
        <p:spPr>
          <a:xfrm>
            <a:off x="3090863" y="498475"/>
            <a:ext cx="3598862" cy="2492375"/>
          </a:xfrm>
          <a:ln/>
        </p:spPr>
      </p:sp>
      <p:sp>
        <p:nvSpPr>
          <p:cNvPr id="19460"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Wt channel measured for the first time.</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siehe</a:t>
            </a:r>
            <a:r>
              <a:rPr lang="en-US" baseline="0" dirty="0" smtClean="0"/>
              <a:t> EWK presentation. Bottom left: cleanest channel, top left highest branching ratio. Visible mass: reconstructed mass of the lepton – </a:t>
            </a:r>
            <a:r>
              <a:rPr lang="en-US" baseline="0" dirty="0" err="1" smtClean="0"/>
              <a:t>hadronic</a:t>
            </a:r>
            <a:r>
              <a:rPr lang="en-US" baseline="0" dirty="0" smtClean="0"/>
              <a:t> tau (</a:t>
            </a:r>
            <a:r>
              <a:rPr lang="en-US" baseline="0" dirty="0" err="1" smtClean="0">
                <a:latin typeface="Symbol"/>
              </a:rPr>
              <a:t>t</a:t>
            </a:r>
            <a:r>
              <a:rPr lang="en-US" baseline="-25000" dirty="0" err="1" smtClean="0"/>
              <a:t>h</a:t>
            </a:r>
            <a:r>
              <a:rPr lang="en-US" baseline="0" dirty="0" smtClean="0"/>
              <a:t>) system</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FEWZ: </a:t>
            </a:r>
            <a:r>
              <a:rPr lang="en-US" baseline="0" dirty="0" err="1" smtClean="0"/>
              <a:t>Melnikow</a:t>
            </a:r>
            <a:r>
              <a:rPr lang="en-US" baseline="0" dirty="0" smtClean="0"/>
              <a:t> und </a:t>
            </a:r>
            <a:r>
              <a:rPr lang="en-US" baseline="0" dirty="0" err="1" smtClean="0"/>
              <a:t>Petriello</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MSTW: Martin-</a:t>
            </a:r>
            <a:r>
              <a:rPr lang="en-US" b="1" dirty="0" err="1" smtClean="0"/>
              <a:t>Stirling</a:t>
            </a:r>
            <a:r>
              <a:rPr lang="en-US" b="1" dirty="0" smtClean="0"/>
              <a:t>-Thorne-Watt Parton Distribution Functions</a:t>
            </a:r>
          </a:p>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MSTW: Martin-</a:t>
            </a:r>
            <a:r>
              <a:rPr lang="en-US" b="0" dirty="0" err="1" smtClean="0"/>
              <a:t>Stirling</a:t>
            </a:r>
            <a:r>
              <a:rPr lang="en-US" b="0" dirty="0" smtClean="0"/>
              <a:t>-Thorne-Watt Parton Distribution Functions. XI: modified isolation variable. Data suggest flatter eta dependence</a:t>
            </a:r>
            <a:r>
              <a:rPr lang="en-US" b="0" baseline="0" dirty="0" smtClean="0"/>
              <a:t> than models studied.</a:t>
            </a:r>
            <a:endParaRPr lang="en-US" b="0" dirty="0" smtClean="0"/>
          </a:p>
          <a:p>
            <a:endParaRPr lang="en-US" b="0"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Direct </a:t>
            </a:r>
            <a:r>
              <a:rPr lang="en-GB" sz="1200" b="0" dirty="0" smtClean="0">
                <a:solidFill>
                  <a:schemeClr val="tx1"/>
                </a:solidFill>
                <a:latin typeface="Trebuchet MS"/>
              </a:rPr>
              <a:t>H </a:t>
            </a:r>
            <a:r>
              <a:rPr lang="en-US" sz="1200" b="0" dirty="0" err="1" smtClean="0">
                <a:solidFill>
                  <a:schemeClr val="tx1"/>
                </a:solidFill>
                <a:latin typeface="Trebuchet MS"/>
                <a:sym typeface="Symbol" charset="2"/>
              </a:rPr>
              <a:t></a:t>
            </a:r>
            <a:r>
              <a:rPr lang="en-GB" sz="1200" b="0" dirty="0" smtClean="0">
                <a:solidFill>
                  <a:schemeClr val="tx1"/>
                </a:solidFill>
                <a:latin typeface="Trebuchet MS"/>
              </a:rPr>
              <a:t> bb search is hopeless,</a:t>
            </a:r>
            <a:r>
              <a:rPr lang="en-GB" sz="1200" b="0" baseline="0" dirty="0" smtClean="0">
                <a:solidFill>
                  <a:schemeClr val="tx1"/>
                </a:solidFill>
                <a:latin typeface="Trebuchet MS"/>
              </a:rPr>
              <a:t> since bb cross section is 0.5 </a:t>
            </a:r>
            <a:r>
              <a:rPr lang="en-GB" sz="1200" b="0" baseline="0" dirty="0" err="1" smtClean="0">
                <a:solidFill>
                  <a:schemeClr val="tx1"/>
                </a:solidFill>
                <a:latin typeface="Trebuchet MS"/>
              </a:rPr>
              <a:t>mb</a:t>
            </a:r>
            <a:r>
              <a:rPr lang="en-GB" sz="1200" b="0" baseline="0" dirty="0" smtClean="0">
                <a:solidFill>
                  <a:schemeClr val="tx1"/>
                </a:solidFill>
                <a:latin typeface="Trebuchet MS"/>
              </a:rPr>
              <a:t> at 14 </a:t>
            </a:r>
            <a:r>
              <a:rPr lang="en-GB" sz="1200" b="0" baseline="0" dirty="0" err="1" smtClean="0">
                <a:solidFill>
                  <a:schemeClr val="tx1"/>
                </a:solidFill>
                <a:latin typeface="Trebuchet MS"/>
              </a:rPr>
              <a:t>TeV</a:t>
            </a:r>
            <a:r>
              <a:rPr lang="en-GB" sz="1200" b="0" baseline="0" dirty="0" smtClean="0">
                <a:solidFill>
                  <a:schemeClr val="tx1"/>
                </a:solidFill>
                <a:latin typeface="Trebuchet MS"/>
              </a:rPr>
              <a:t>!</a:t>
            </a:r>
            <a:endParaRPr lang="en-US" b="0"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largest excess of events above the expected standard model background is observed for a Higgs boson mass hypothesis of 125 </a:t>
            </a:r>
            <a:r>
              <a:rPr lang="en-US" dirty="0" err="1" smtClean="0"/>
              <a:t>GeV</a:t>
            </a:r>
            <a:r>
              <a:rPr lang="en-US" dirty="0" smtClean="0"/>
              <a:t> with a local significance of 2.9 sigma. The global significance of observing an excess with a local significance greater than 2.9 sigma anywhere in the search range 100-150 </a:t>
            </a:r>
            <a:r>
              <a:rPr lang="en-US" dirty="0" err="1" smtClean="0"/>
              <a:t>GeV</a:t>
            </a:r>
            <a:r>
              <a:rPr lang="en-US" dirty="0" smtClean="0"/>
              <a:t> is estimated to be 1.6 sigma. The</a:t>
            </a:r>
            <a:r>
              <a:rPr lang="en-US" baseline="0" dirty="0" smtClean="0"/>
              <a:t> </a:t>
            </a:r>
            <a:r>
              <a:rPr lang="en-US" b="1" dirty="0" err="1" smtClean="0"/>
              <a:t>p</a:t>
            </a:r>
            <a:r>
              <a:rPr lang="en-US" b="1" dirty="0" smtClean="0"/>
              <a:t>-value</a:t>
            </a:r>
            <a:r>
              <a:rPr lang="en-US" dirty="0" smtClean="0"/>
              <a:t> is the </a:t>
            </a:r>
            <a:r>
              <a:rPr lang="en-US" dirty="0" smtClean="0">
                <a:solidFill>
                  <a:schemeClr val="tx1"/>
                </a:solidFill>
                <a:hlinkClick r:id="rId3" tooltip="Probability"/>
              </a:rPr>
              <a:t>probability</a:t>
            </a:r>
            <a:r>
              <a:rPr lang="en-US" dirty="0" smtClean="0">
                <a:solidFill>
                  <a:schemeClr val="tx1"/>
                </a:solidFill>
              </a:rPr>
              <a:t> of obtaining a </a:t>
            </a:r>
            <a:r>
              <a:rPr lang="en-US" dirty="0" smtClean="0">
                <a:solidFill>
                  <a:schemeClr val="tx1"/>
                </a:solidFill>
                <a:hlinkClick r:id="rId4" tooltip="Test statistic"/>
              </a:rPr>
              <a:t>test statistic</a:t>
            </a:r>
            <a:r>
              <a:rPr lang="en-US" dirty="0" smtClean="0">
                <a:solidFill>
                  <a:schemeClr val="tx1"/>
                </a:solidFill>
              </a:rPr>
              <a:t> at least as extreme as the one that was actually observed, assuming that the </a:t>
            </a:r>
            <a:r>
              <a:rPr lang="en-US" dirty="0" smtClean="0">
                <a:solidFill>
                  <a:schemeClr val="tx1"/>
                </a:solidFill>
                <a:hlinkClick r:id="rId5" tooltip="Null hypothesis"/>
              </a:rPr>
              <a:t>null hypothesis</a:t>
            </a:r>
            <a:r>
              <a:rPr lang="en-US" dirty="0" smtClean="0">
                <a:solidFill>
                  <a:schemeClr val="tx1"/>
                </a:solidFill>
              </a:rPr>
              <a:t> is true.</a:t>
            </a:r>
            <a:endParaRPr lang="en-US" b="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1D5784-EE06-9B4B-B384-B240A9A2C201}" type="slidenum">
              <a:rPr lang="de-DE"/>
              <a:pPr/>
              <a:t>30</a:t>
            </a:fld>
            <a:endParaRPr lang="de-DE"/>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r>
              <a:rPr lang="en-US" dirty="0" err="1" smtClean="0"/>
              <a:t>http://www.iktp.tu-dresden.de/~jana/analyse_alt/koll/koll.html</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AE96CC4-933F-844B-995D-9E61E0D7F113}" type="slidenum">
              <a:rPr lang="de-DE"/>
              <a:pPr/>
              <a:t>3</a:t>
            </a:fld>
            <a:endParaRPr lang="de-DE"/>
          </a:p>
        </p:txBody>
      </p:sp>
      <p:sp>
        <p:nvSpPr>
          <p:cNvPr id="21507" name="Rectangle 2"/>
          <p:cNvSpPr>
            <a:spLocks noGrp="1" noRot="1" noChangeAspect="1" noChangeArrowheads="1" noTextEdit="1"/>
          </p:cNvSpPr>
          <p:nvPr>
            <p:ph type="sldImg"/>
          </p:nvPr>
        </p:nvSpPr>
        <p:spPr>
          <a:xfrm>
            <a:off x="3090863" y="498475"/>
            <a:ext cx="3598862" cy="2492375"/>
          </a:xfrm>
          <a:ln/>
        </p:spPr>
      </p:sp>
      <p:sp>
        <p:nvSpPr>
          <p:cNvPr id="21508" name="Rectangle 3"/>
          <p:cNvSpPr>
            <a:spLocks noGrp="1" noChangeArrowheads="1"/>
          </p:cNvSpPr>
          <p:nvPr>
            <p:ph type="body" idx="1"/>
          </p:nvPr>
        </p:nvSpPr>
        <p:spPr>
          <a:noFill/>
          <a:ln/>
        </p:spPr>
        <p:txBody>
          <a:bodyPr/>
          <a:lstStyle/>
          <a:p>
            <a:r>
              <a:rPr lang="en-US" dirty="0" err="1" smtClean="0"/>
              <a:t>Moedal</a:t>
            </a:r>
            <a:r>
              <a:rPr lang="en-US" dirty="0" smtClean="0"/>
              <a:t>: approved in 2010, monopole search.</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1D5784-EE06-9B4B-B384-B240A9A2C201}" type="slidenum">
              <a:rPr lang="de-DE"/>
              <a:pPr/>
              <a:t>31</a:t>
            </a:fld>
            <a:endParaRPr lang="de-DE"/>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charset="0"/>
                <a:ea typeface="ＭＳ Ｐゴシック" charset="-128"/>
                <a:cs typeface="ＭＳ Ｐゴシック" charset="-128"/>
              </a:rPr>
              <a:t>SM: We exclude a Higgs boson with </a:t>
            </a:r>
            <a:r>
              <a:rPr lang="en-US" sz="1200" kern="1200" baseline="0" dirty="0" err="1" smtClean="0">
                <a:solidFill>
                  <a:schemeClr val="tx1"/>
                </a:solidFill>
                <a:latin typeface="Times New Roman" charset="0"/>
                <a:ea typeface="ＭＳ Ｐゴシック" charset="-128"/>
                <a:cs typeface="ＭＳ Ｐゴシック" charset="-128"/>
              </a:rPr>
              <a:t>mH</a:t>
            </a:r>
            <a:r>
              <a:rPr lang="en-US" sz="1200" kern="1200" baseline="0" dirty="0" smtClean="0">
                <a:solidFill>
                  <a:schemeClr val="tx1"/>
                </a:solidFill>
                <a:latin typeface="Times New Roman" charset="0"/>
                <a:ea typeface="ＭＳ Ｐゴシック" charset="-128"/>
                <a:cs typeface="ＭＳ Ｐゴシック" charset="-128"/>
              </a:rPr>
              <a:t> = 115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with a production cross section 3.2 times of that predicted by the standard model.</a:t>
            </a:r>
            <a:endParaRPr lang="en-US" b="1" dirty="0" smtClean="0"/>
          </a:p>
          <a:p>
            <a:r>
              <a:rPr lang="en-US" sz="1200" kern="1200" baseline="0" dirty="0" smtClean="0">
                <a:solidFill>
                  <a:schemeClr val="tx1"/>
                </a:solidFill>
                <a:latin typeface="Times New Roman" charset="0"/>
                <a:ea typeface="ＭＳ Ｐゴシック" charset="-128"/>
                <a:cs typeface="ＭＳ Ｐゴシック" charset="-128"/>
              </a:rPr>
              <a:t>MSSM: Stringent new bounds in the parameter space, excluding at 95% CL values of tan </a:t>
            </a:r>
            <a:r>
              <a:rPr lang="en-US" sz="1200" i="1" kern="1200" baseline="0" dirty="0" err="1" smtClean="0">
                <a:solidFill>
                  <a:schemeClr val="tx1"/>
                </a:solidFill>
                <a:latin typeface="Times New Roman" charset="0"/>
                <a:ea typeface="ＭＳ Ｐゴシック" charset="-128"/>
                <a:cs typeface="ＭＳ Ｐゴシック" charset="-128"/>
              </a:rPr>
              <a:t>b</a:t>
            </a:r>
            <a:r>
              <a:rPr lang="en-US" sz="1200" i="1" kern="1200" baseline="0" dirty="0" smtClean="0">
                <a:solidFill>
                  <a:schemeClr val="tx1"/>
                </a:solidFill>
                <a:latin typeface="Times New Roman" charset="0"/>
                <a:ea typeface="ＭＳ Ｐゴシック" charset="-128"/>
                <a:cs typeface="ＭＳ Ｐゴシック" charset="-128"/>
              </a:rPr>
              <a:t> as low as 7.1 at </a:t>
            </a:r>
            <a:r>
              <a:rPr lang="en-US" sz="1200" i="1" kern="1200" baseline="0" dirty="0" err="1" smtClean="0">
                <a:solidFill>
                  <a:schemeClr val="tx1"/>
                </a:solidFill>
                <a:latin typeface="Times New Roman" charset="0"/>
                <a:ea typeface="ＭＳ Ｐゴシック" charset="-128"/>
                <a:cs typeface="ＭＳ Ｐゴシック" charset="-128"/>
              </a:rPr>
              <a:t>mA</a:t>
            </a:r>
            <a:r>
              <a:rPr lang="en-US" sz="1200" i="1" kern="1200" baseline="0" dirty="0" smtClean="0">
                <a:solidFill>
                  <a:schemeClr val="tx1"/>
                </a:solidFill>
                <a:latin typeface="Times New Roman" charset="0"/>
                <a:ea typeface="ＭＳ Ｐゴシック" charset="-128"/>
                <a:cs typeface="ＭＳ Ｐゴシック" charset="-128"/>
              </a:rPr>
              <a:t> =160 </a:t>
            </a:r>
            <a:r>
              <a:rPr lang="en-US" sz="1200" i="1" kern="1200" baseline="0" dirty="0" err="1" smtClean="0">
                <a:solidFill>
                  <a:schemeClr val="tx1"/>
                </a:solidFill>
                <a:latin typeface="Times New Roman" charset="0"/>
                <a:ea typeface="ＭＳ Ｐゴシック" charset="-128"/>
                <a:cs typeface="ＭＳ Ｐゴシック" charset="-128"/>
              </a:rPr>
              <a:t>GeV</a:t>
            </a:r>
            <a:r>
              <a:rPr lang="en-US" sz="1200" i="1" kern="1200" baseline="0" dirty="0" smtClean="0">
                <a:solidFill>
                  <a:schemeClr val="tx1"/>
                </a:solidFill>
                <a:latin typeface="Times New Roman" charset="0"/>
                <a:ea typeface="ＭＳ Ｐゴシック" charset="-128"/>
                <a:cs typeface="ＭＳ Ｐゴシック" charset="-128"/>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1D5784-EE06-9B4B-B384-B240A9A2C201}" type="slidenum">
              <a:rPr lang="de-DE"/>
              <a:pPr/>
              <a:t>32</a:t>
            </a:fld>
            <a:endParaRPr lang="de-DE"/>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r>
              <a:rPr lang="en-US" b="1" dirty="0" smtClean="0"/>
              <a:t>Higgs produced in association</a:t>
            </a:r>
            <a:r>
              <a:rPr lang="en-US" b="1" baseline="0" dirty="0" smtClean="0"/>
              <a:t> with W or Z.</a:t>
            </a:r>
            <a:endParaRPr lang="en-US" b="1"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87333-31A9-4E48-ABB6-621EB0073EE2}" type="slidenum">
              <a:rPr lang="de-DE"/>
              <a:pPr/>
              <a:t>33</a:t>
            </a:fld>
            <a:endParaRPr lang="de-DE"/>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dirty="0" smtClean="0"/>
              <a:t>ZZ:</a:t>
            </a:r>
            <a:r>
              <a:rPr lang="en-US" baseline="0" dirty="0" smtClean="0"/>
              <a:t> </a:t>
            </a:r>
            <a:r>
              <a:rPr lang="en-US" baseline="0" dirty="0" err="1" smtClean="0"/>
              <a:t>Untergrund</a:t>
            </a:r>
            <a:r>
              <a:rPr lang="en-US" baseline="0" dirty="0" smtClean="0"/>
              <a:t> </a:t>
            </a:r>
            <a:r>
              <a:rPr lang="en-US" baseline="0" dirty="0" err="1" smtClean="0"/>
              <a:t>zeigt</a:t>
            </a:r>
            <a:r>
              <a:rPr lang="en-US" baseline="0" dirty="0" smtClean="0"/>
              <a:t> in </a:t>
            </a:r>
            <a:r>
              <a:rPr lang="en-US" baseline="0" dirty="0" err="1" smtClean="0"/>
              <a:t>etwa</a:t>
            </a:r>
            <a:r>
              <a:rPr lang="en-US" baseline="0" dirty="0" smtClean="0"/>
              <a:t> </a:t>
            </a:r>
            <a:r>
              <a:rPr lang="en-US" baseline="0" dirty="0" err="1" smtClean="0"/>
              <a:t>doppelte</a:t>
            </a:r>
            <a:r>
              <a:rPr lang="en-US" baseline="0" dirty="0" smtClean="0"/>
              <a:t> Z-Masse</a:t>
            </a:r>
          </a:p>
          <a:p>
            <a:r>
              <a:rPr lang="en-US" baseline="0" dirty="0" smtClean="0"/>
              <a:t>Fayard-Higgs-2008-Split.ppt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87333-31A9-4E48-ABB6-621EB0073EE2}" type="slidenum">
              <a:rPr lang="de-DE"/>
              <a:pPr/>
              <a:t>34</a:t>
            </a:fld>
            <a:endParaRPr lang="de-DE"/>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sz="1200" kern="1200" baseline="0" dirty="0" err="1" smtClean="0">
                <a:solidFill>
                  <a:schemeClr val="tx1"/>
                </a:solidFill>
                <a:latin typeface="Times New Roman" charset="0"/>
                <a:ea typeface="ＭＳ Ｐゴシック" charset="-128"/>
                <a:cs typeface="ＭＳ Ｐゴシック" charset="-128"/>
              </a:rPr>
              <a:t>Lookelsewhere</a:t>
            </a:r>
            <a:r>
              <a:rPr lang="en-US" sz="1200" kern="1200" baseline="0" dirty="0" smtClean="0">
                <a:solidFill>
                  <a:schemeClr val="tx1"/>
                </a:solidFill>
                <a:latin typeface="Times New Roman" charset="0"/>
                <a:ea typeface="ＭＳ Ｐゴシック" charset="-128"/>
                <a:cs typeface="ＭＳ Ｐゴシック" charset="-128"/>
              </a:rPr>
              <a:t> effect takes into account that such an excess (or a larger one) can appear anywhere in the search range as a result of an upward fluctuation of the background.</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87333-31A9-4E48-ABB6-621EB0073EE2}" type="slidenum">
              <a:rPr lang="de-DE"/>
              <a:pPr/>
              <a:t>35</a:t>
            </a:fld>
            <a:endParaRPr lang="de-DE"/>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dirty="0" err="1" smtClean="0"/>
              <a:t>Likelyhood</a:t>
            </a:r>
            <a:r>
              <a:rPr lang="en-US" dirty="0" smtClean="0"/>
              <a:t> analysis</a:t>
            </a:r>
            <a:r>
              <a:rPr lang="en-US" baseline="0" dirty="0" smtClean="0"/>
              <a:t> technique.</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87333-31A9-4E48-ABB6-621EB0073EE2}" type="slidenum">
              <a:rPr lang="de-DE"/>
              <a:pPr/>
              <a:t>36</a:t>
            </a:fld>
            <a:endParaRPr lang="de-DE"/>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87333-31A9-4E48-ABB6-621EB0073EE2}" type="slidenum">
              <a:rPr lang="de-DE"/>
              <a:pPr/>
              <a:t>37</a:t>
            </a:fld>
            <a:endParaRPr lang="de-DE"/>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87333-31A9-4E48-ABB6-621EB0073EE2}" type="slidenum">
              <a:rPr lang="de-DE"/>
              <a:pPr/>
              <a:t>38</a:t>
            </a:fld>
            <a:endParaRPr lang="de-DE"/>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39</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1</a:t>
            </a:r>
            <a:r>
              <a:rPr lang="en-US" baseline="30000" dirty="0" smtClean="0"/>
              <a:t>st</a:t>
            </a:r>
            <a:r>
              <a:rPr lang="en-US" baseline="0" dirty="0" smtClean="0"/>
              <a:t> gen.:  </a:t>
            </a:r>
            <a:r>
              <a:rPr lang="en-US" baseline="0" dirty="0" err="1" smtClean="0"/>
              <a:t>m(LQ</a:t>
            </a:r>
            <a:r>
              <a:rPr lang="en-US" baseline="0" dirty="0" smtClean="0"/>
              <a:t>) &gt; 660 </a:t>
            </a:r>
            <a:r>
              <a:rPr lang="en-US" baseline="0" dirty="0" err="1" smtClean="0"/>
              <a:t>GeV</a:t>
            </a:r>
            <a:r>
              <a:rPr lang="en-US" baseline="0" dirty="0" smtClean="0"/>
              <a:t> for BR=1, 607 </a:t>
            </a:r>
            <a:r>
              <a:rPr lang="en-US" baseline="0" dirty="0" err="1" smtClean="0"/>
              <a:t>GeV</a:t>
            </a:r>
            <a:r>
              <a:rPr lang="en-US" baseline="0" dirty="0" smtClean="0"/>
              <a:t> for BR=0.5. Scalar 3</a:t>
            </a:r>
            <a:r>
              <a:rPr lang="en-US" baseline="30000" dirty="0" smtClean="0"/>
              <a:t>rd</a:t>
            </a:r>
            <a:r>
              <a:rPr lang="en-US" baseline="0" dirty="0" smtClean="0"/>
              <a:t> generation </a:t>
            </a:r>
            <a:r>
              <a:rPr lang="en-US" baseline="0" dirty="0" err="1" smtClean="0"/>
              <a:t>leptoquarks</a:t>
            </a:r>
            <a:r>
              <a:rPr lang="en-US" baseline="0" dirty="0" smtClean="0"/>
              <a:t> with BR to </a:t>
            </a:r>
            <a:r>
              <a:rPr lang="en-US" baseline="0" dirty="0" err="1" smtClean="0"/>
              <a:t>b</a:t>
            </a:r>
            <a:r>
              <a:rPr lang="en-US" baseline="0" dirty="0" smtClean="0"/>
              <a:t> </a:t>
            </a:r>
            <a:r>
              <a:rPr lang="en-US" baseline="0" dirty="0" err="1" smtClean="0"/>
              <a:t>nutau</a:t>
            </a:r>
            <a:r>
              <a:rPr lang="en-US" baseline="0" dirty="0" smtClean="0"/>
              <a:t> = 100% excluded below 350 </a:t>
            </a:r>
            <a:r>
              <a:rPr lang="en-US" baseline="0" dirty="0" err="1" smtClean="0"/>
              <a:t>GeV</a:t>
            </a:r>
            <a:r>
              <a:rPr lang="en-US" baseline="0" dirty="0" smtClean="0"/>
              <a:t>.</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958EC2-B62F-3446-B310-EF94077D54C3}" type="slidenum">
              <a:rPr lang="de-DE"/>
              <a:pPr/>
              <a:t>4</a:t>
            </a:fld>
            <a:endParaRPr lang="de-DE"/>
          </a:p>
        </p:txBody>
      </p:sp>
      <p:sp>
        <p:nvSpPr>
          <p:cNvPr id="23555" name="Rectangle 2"/>
          <p:cNvSpPr>
            <a:spLocks noGrp="1" noRot="1" noChangeAspect="1" noChangeArrowheads="1" noTextEdit="1"/>
          </p:cNvSpPr>
          <p:nvPr>
            <p:ph type="sldImg"/>
          </p:nvPr>
        </p:nvSpPr>
        <p:spPr>
          <a:xfrm>
            <a:off x="3090863" y="498475"/>
            <a:ext cx="3598862" cy="2492375"/>
          </a:xfrm>
          <a:ln/>
        </p:spPr>
      </p:sp>
      <p:sp>
        <p:nvSpPr>
          <p:cNvPr id="23556" name="Rectangle 3"/>
          <p:cNvSpPr>
            <a:spLocks noGrp="1" noChangeArrowheads="1"/>
          </p:cNvSpPr>
          <p:nvPr>
            <p:ph type="body" idx="1"/>
          </p:nvPr>
        </p:nvSpPr>
        <p:spPr>
          <a:noFill/>
          <a:ln/>
        </p:spPr>
        <p:txBody>
          <a:bodyPr/>
          <a:lstStyle/>
          <a:p>
            <a:r>
              <a:rPr lang="en-US" dirty="0" smtClean="0"/>
              <a:t>2x10**32</a:t>
            </a:r>
            <a:r>
              <a:rPr lang="en-US" baseline="0" dirty="0" smtClean="0"/>
              <a:t> is already nominal luminosity for </a:t>
            </a:r>
            <a:r>
              <a:rPr lang="en-US" baseline="0" dirty="0" err="1" smtClean="0"/>
              <a:t>LHCb</a:t>
            </a:r>
            <a:r>
              <a:rPr lang="en-US" baseline="0" dirty="0" smtClean="0"/>
              <a:t>, and double the design luminosity for 2010! </a:t>
            </a:r>
          </a:p>
          <a:p>
            <a:r>
              <a:rPr lang="en-US" baseline="0" dirty="0" smtClean="0"/>
              <a:t>Design energy per beam 350 MJ. 1 fb-1 had been planned for 2011. CMS prefers 25 ns, but lower </a:t>
            </a:r>
            <a:r>
              <a:rPr lang="en-US" baseline="0" dirty="0" err="1" smtClean="0"/>
              <a:t>lumi</a:t>
            </a:r>
            <a:r>
              <a:rPr lang="en-US" baseline="0" dirty="0" smtClean="0"/>
              <a:t>.</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charset="0"/>
                <a:ea typeface="ＭＳ Ｐゴシック" charset="-128"/>
                <a:cs typeface="ＭＳ Ｐゴシック" charset="-128"/>
              </a:rPr>
              <a:t>F is defined as the ratio of the number of events in the first four </a:t>
            </a:r>
            <a:r>
              <a:rPr lang="en-US" sz="1200" kern="1200" baseline="0" dirty="0" err="1" smtClean="0">
                <a:solidFill>
                  <a:schemeClr val="tx1"/>
                </a:solidFill>
                <a:latin typeface="Times New Roman" charset="0"/>
                <a:ea typeface="ＭＳ Ｐゴシック" charset="-128"/>
                <a:cs typeface="ＭＳ Ｐゴシック" charset="-128"/>
              </a:rPr>
              <a:t>χ</a:t>
            </a:r>
            <a:r>
              <a:rPr lang="en-US" sz="1200" kern="1200" baseline="0" dirty="0" smtClean="0">
                <a:solidFill>
                  <a:schemeClr val="tx1"/>
                </a:solidFill>
                <a:latin typeface="Times New Roman" charset="0"/>
                <a:ea typeface="ＭＳ Ｐゴシック" charset="-128"/>
                <a:cs typeface="ＭＳ Ｐゴシック" charset="-128"/>
              </a:rPr>
              <a:t> bins to the number in all </a:t>
            </a:r>
            <a:r>
              <a:rPr lang="en-US" sz="1200" kern="1200" baseline="0" dirty="0" err="1" smtClean="0">
                <a:solidFill>
                  <a:schemeClr val="tx1"/>
                </a:solidFill>
                <a:latin typeface="Times New Roman" charset="0"/>
                <a:ea typeface="ＭＳ Ｐゴシック" charset="-128"/>
                <a:cs typeface="ＭＳ Ｐゴシック" charset="-128"/>
              </a:rPr>
              <a:t>χ</a:t>
            </a:r>
            <a:r>
              <a:rPr lang="en-US" sz="1200" kern="1200" baseline="0" dirty="0" smtClean="0">
                <a:solidFill>
                  <a:schemeClr val="tx1"/>
                </a:solidFill>
                <a:latin typeface="Times New Roman" charset="0"/>
                <a:ea typeface="ＭＳ Ｐゴシック" charset="-128"/>
                <a:cs typeface="ＭＳ Ｐゴシック" charset="-128"/>
              </a:rPr>
              <a:t> bins.</a:t>
            </a:r>
            <a:endParaRPr lang="en-US"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41</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Compositeness model addresses the mass  hierarchy and generational structure of quarks and leptons, which are the lowest-energy bound states of </a:t>
            </a:r>
            <a:r>
              <a:rPr lang="en-US" baseline="0" dirty="0" err="1" smtClean="0"/>
              <a:t>preons</a:t>
            </a:r>
            <a:r>
              <a:rPr lang="en-US" baseline="0" dirty="0" smtClean="0"/>
              <a:t>.</a:t>
            </a:r>
          </a:p>
          <a:p>
            <a:r>
              <a:rPr lang="en-US" baseline="0" dirty="0" smtClean="0"/>
              <a:t>3 final state particles are well separated from each other and isolated.</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42</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JES, explain</a:t>
            </a:r>
            <a:r>
              <a:rPr lang="en-US" baseline="0" dirty="0" smtClean="0"/>
              <a:t> W’Z’ couplings, </a:t>
            </a:r>
            <a:r>
              <a:rPr lang="en-US" baseline="0" dirty="0" err="1" smtClean="0"/>
              <a:t>axigluon</a:t>
            </a:r>
            <a:r>
              <a:rPr lang="en-US" baseline="0" dirty="0" smtClean="0"/>
              <a:t> SU(3)L </a:t>
            </a:r>
            <a:r>
              <a:rPr lang="en-US" baseline="0" dirty="0" err="1" smtClean="0"/>
              <a:t>x</a:t>
            </a:r>
            <a:r>
              <a:rPr lang="en-US" baseline="0" dirty="0" smtClean="0"/>
              <a:t> SU(3)R. </a:t>
            </a:r>
            <a:r>
              <a:rPr lang="en-US" baseline="0" dirty="0" err="1" smtClean="0"/>
              <a:t>Coloron</a:t>
            </a:r>
            <a:r>
              <a:rPr lang="en-US" baseline="0" dirty="0" smtClean="0"/>
              <a:t>: color octet</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43</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Largest fluctuation</a:t>
            </a:r>
            <a:r>
              <a:rPr lang="en-US" baseline="0" dirty="0" smtClean="0"/>
              <a:t> at 625 </a:t>
            </a:r>
            <a:r>
              <a:rPr lang="en-US" baseline="0" dirty="0" err="1" smtClean="0"/>
              <a:t>GeV</a:t>
            </a:r>
            <a:r>
              <a:rPr lang="en-US" baseline="0" dirty="0" smtClean="0"/>
              <a:t>, 1.5 sigma with look elsewhere effect.</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44</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mü</a:t>
            </a:r>
            <a:r>
              <a:rPr lang="en-US" baseline="0" dirty="0" smtClean="0"/>
              <a:t>: Dirac type mass term in 5 dimensions</a:t>
            </a:r>
          </a:p>
          <a:p>
            <a:r>
              <a:rPr lang="en-US" dirty="0" smtClean="0"/>
              <a:t>Mass exclusion limits at 95% CL for a range of W' models are determined, including a limit of 2.5 </a:t>
            </a:r>
            <a:r>
              <a:rPr lang="en-US" dirty="0" err="1" smtClean="0"/>
              <a:t>TeV</a:t>
            </a:r>
            <a:r>
              <a:rPr lang="en-US" dirty="0" smtClean="0"/>
              <a:t> for right-handed W' bosons with standard-model-like couplings and limits of 2.43--2.63 </a:t>
            </a:r>
            <a:r>
              <a:rPr lang="en-US" dirty="0" err="1" smtClean="0"/>
              <a:t>TeV</a:t>
            </a:r>
            <a:r>
              <a:rPr lang="en-US" dirty="0" smtClean="0"/>
              <a:t> for left-handed W' bosons, taking into account their interference with the standard model W boson. </a:t>
            </a:r>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45</a:t>
            </a:fld>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resulting mass limits at 95% confidence level are 2330 </a:t>
            </a:r>
            <a:r>
              <a:rPr lang="en-US" dirty="0" err="1" smtClean="0"/>
              <a:t>GeV</a:t>
            </a:r>
            <a:r>
              <a:rPr lang="en-US" dirty="0" smtClean="0"/>
              <a:t> for the Z' in the Sequential Standard Model, 2000 </a:t>
            </a:r>
            <a:r>
              <a:rPr lang="en-US" dirty="0" err="1" smtClean="0"/>
              <a:t>GeV</a:t>
            </a:r>
            <a:r>
              <a:rPr lang="en-US" dirty="0" smtClean="0"/>
              <a:t> for the superstring-inspired </a:t>
            </a:r>
            <a:r>
              <a:rPr lang="en-US" dirty="0" err="1" smtClean="0"/>
              <a:t>Z'(psi</a:t>
            </a:r>
            <a:r>
              <a:rPr lang="en-US" dirty="0" smtClean="0"/>
              <a:t>) resonance, 890 (540) </a:t>
            </a:r>
            <a:r>
              <a:rPr lang="en-US" dirty="0" err="1" smtClean="0"/>
              <a:t>GeV</a:t>
            </a:r>
            <a:r>
              <a:rPr lang="en-US" dirty="0" smtClean="0"/>
              <a:t> for the </a:t>
            </a:r>
            <a:r>
              <a:rPr lang="en-US" dirty="0" err="1" smtClean="0"/>
              <a:t>Stueckelberg</a:t>
            </a:r>
            <a:r>
              <a:rPr lang="en-US" dirty="0" smtClean="0"/>
              <a:t> extension </a:t>
            </a:r>
            <a:r>
              <a:rPr lang="en-US" dirty="0" err="1" smtClean="0"/>
              <a:t>Z'(St</a:t>
            </a:r>
            <a:r>
              <a:rPr lang="en-US" dirty="0" smtClean="0"/>
              <a:t>) with the mass parameter epsilon=0.06 (0.04), and 2140 (1810) </a:t>
            </a:r>
            <a:r>
              <a:rPr lang="en-US" dirty="0" err="1" smtClean="0"/>
              <a:t>GeV</a:t>
            </a:r>
            <a:r>
              <a:rPr lang="en-US" dirty="0" smtClean="0"/>
              <a:t> for </a:t>
            </a:r>
            <a:r>
              <a:rPr lang="en-US" dirty="0" err="1" smtClean="0"/>
              <a:t>Kaluza</a:t>
            </a:r>
            <a:r>
              <a:rPr lang="en-US" dirty="0" smtClean="0"/>
              <a:t>-Klein gravitons with the coupling parameter </a:t>
            </a:r>
            <a:r>
              <a:rPr lang="en-US" dirty="0" err="1" smtClean="0"/>
              <a:t>k/Mbar(Pl</a:t>
            </a:r>
            <a:r>
              <a:rPr lang="en-US" dirty="0" smtClean="0"/>
              <a:t>) of 0.10 (0.05). These limits are the most stringent to date.</a:t>
            </a:r>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46</a:t>
            </a:fld>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47</a:t>
            </a:fld>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958EC2-B62F-3446-B310-EF94077D54C3}" type="slidenum">
              <a:rPr lang="de-DE"/>
              <a:pPr/>
              <a:t>48</a:t>
            </a:fld>
            <a:endParaRPr lang="de-DE"/>
          </a:p>
        </p:txBody>
      </p:sp>
      <p:sp>
        <p:nvSpPr>
          <p:cNvPr id="23555" name="Rectangle 2"/>
          <p:cNvSpPr>
            <a:spLocks noGrp="1" noRot="1" noChangeAspect="1" noChangeArrowheads="1" noTextEdit="1"/>
          </p:cNvSpPr>
          <p:nvPr>
            <p:ph type="sldImg"/>
          </p:nvPr>
        </p:nvSpPr>
        <p:spPr>
          <a:xfrm>
            <a:off x="3090863" y="498475"/>
            <a:ext cx="3598862" cy="2492375"/>
          </a:xfrm>
          <a:ln/>
        </p:spPr>
      </p:sp>
      <p:sp>
        <p:nvSpPr>
          <p:cNvPr id="23556" name="Rectangle 3"/>
          <p:cNvSpPr>
            <a:spLocks noGrp="1" noChangeArrowheads="1"/>
          </p:cNvSpPr>
          <p:nvPr>
            <p:ph type="body" idx="1"/>
          </p:nvPr>
        </p:nvSpPr>
        <p:spPr>
          <a:noFill/>
          <a:ln/>
        </p:spPr>
        <p:txBody>
          <a:bodyPr/>
          <a:lstStyle/>
          <a:p>
            <a:r>
              <a:rPr lang="en-US" dirty="0" smtClean="0"/>
              <a:t>NUHM:</a:t>
            </a:r>
            <a:r>
              <a:rPr lang="en-US" baseline="0" dirty="0" smtClean="0"/>
              <a:t> Higgs mass is not unified with </a:t>
            </a:r>
            <a:r>
              <a:rPr lang="en-US" baseline="0" dirty="0" err="1" smtClean="0"/>
              <a:t>sfermion</a:t>
            </a:r>
            <a:r>
              <a:rPr lang="en-US" baseline="0" dirty="0" smtClean="0"/>
              <a:t> masses</a:t>
            </a:r>
          </a:p>
          <a:p>
            <a:r>
              <a:rPr lang="en-US" baseline="0" dirty="0" err="1" smtClean="0"/>
              <a:t>Nmessenger</a:t>
            </a:r>
            <a:r>
              <a:rPr lang="en-US" baseline="0" dirty="0" smtClean="0"/>
              <a:t>: nr. of SU(5) representations of the mediating fields, </a:t>
            </a:r>
            <a:r>
              <a:rPr lang="en-US" baseline="0" dirty="0" err="1" smtClean="0"/>
              <a:t>cgrav</a:t>
            </a:r>
            <a:r>
              <a:rPr lang="en-US" baseline="0" dirty="0" smtClean="0"/>
              <a:t> = factor for the </a:t>
            </a:r>
            <a:r>
              <a:rPr lang="en-US" baseline="0" dirty="0" err="1" smtClean="0"/>
              <a:t>gravitino</a:t>
            </a:r>
            <a:r>
              <a:rPr lang="en-US" baseline="0" dirty="0" smtClean="0"/>
              <a:t> mass. </a:t>
            </a:r>
            <a:r>
              <a:rPr lang="en-US" baseline="0" smtClean="0"/>
              <a:t>LAMBDA </a:t>
            </a:r>
            <a:r>
              <a:rPr lang="en-US" baseline="0" dirty="0" smtClean="0"/>
              <a:t>= visible-sector soft SUSY breaking scale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Justification</a:t>
            </a:r>
            <a:r>
              <a:rPr lang="en-US" baseline="0" dirty="0" smtClean="0"/>
              <a:t> for RP conservation was stability of proton and candidate for dark matter.</a:t>
            </a:r>
            <a:endParaRPr lang="en-US" dirty="0" smtClean="0"/>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Simplified models assume mass hierarchy and decay chain.</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49</a:t>
            </a:fld>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958EC2-B62F-3446-B310-EF94077D54C3}" type="slidenum">
              <a:rPr lang="de-DE"/>
              <a:pPr/>
              <a:t>50</a:t>
            </a:fld>
            <a:endParaRPr lang="de-DE"/>
          </a:p>
        </p:txBody>
      </p:sp>
      <p:sp>
        <p:nvSpPr>
          <p:cNvPr id="23555" name="Rectangle 2"/>
          <p:cNvSpPr>
            <a:spLocks noGrp="1" noRot="1" noChangeAspect="1" noChangeArrowheads="1" noTextEdit="1"/>
          </p:cNvSpPr>
          <p:nvPr>
            <p:ph type="sldImg"/>
          </p:nvPr>
        </p:nvSpPr>
        <p:spPr>
          <a:xfrm>
            <a:off x="3090863" y="498475"/>
            <a:ext cx="3598862" cy="2492375"/>
          </a:xfrm>
          <a:ln/>
        </p:spPr>
      </p:sp>
      <p:sp>
        <p:nvSpPr>
          <p:cNvPr id="23556" name="Rectangle 3"/>
          <p:cNvSpPr>
            <a:spLocks noGrp="1" noChangeArrowheads="1"/>
          </p:cNvSpPr>
          <p:nvPr>
            <p:ph type="body" idx="1"/>
          </p:nvPr>
        </p:nvSpPr>
        <p:spPr>
          <a:noFill/>
          <a:ln/>
        </p:spPr>
        <p:txBody>
          <a:bodyPr/>
          <a:lstStyle/>
          <a:p>
            <a:r>
              <a:rPr lang="en-US" dirty="0" smtClean="0"/>
              <a:t>Justification</a:t>
            </a:r>
            <a:r>
              <a:rPr lang="en-US" baseline="0" dirty="0" smtClean="0"/>
              <a:t> for RP conservation was stability of proton and candidate for dark matter.</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6</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r>
              <a:rPr lang="en-US" dirty="0" smtClean="0"/>
              <a:t>TRT: </a:t>
            </a:r>
            <a:r>
              <a:rPr lang="en-US" dirty="0" err="1" smtClean="0"/>
              <a:t>Elektronidentifikation</a:t>
            </a:r>
            <a:r>
              <a:rPr lang="en-US" dirty="0" smtClean="0"/>
              <a:t> </a:t>
            </a:r>
            <a:r>
              <a:rPr lang="en-US" dirty="0" err="1" smtClean="0"/>
              <a:t>durch</a:t>
            </a:r>
            <a:r>
              <a:rPr lang="en-US" dirty="0" smtClean="0"/>
              <a:t> </a:t>
            </a:r>
            <a:r>
              <a:rPr lang="en-US" dirty="0" err="1" smtClean="0"/>
              <a:t>Xe</a:t>
            </a:r>
            <a:r>
              <a:rPr lang="en-US" dirty="0" smtClean="0"/>
              <a:t>-Gas</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6BBF9-E4B3-B64E-BDB7-DE924AFE8D97}" type="slidenum">
              <a:rPr lang="de-DE"/>
              <a:pPr/>
              <a:t>51</a:t>
            </a:fld>
            <a:endParaRPr lang="de-DE"/>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r>
              <a:rPr lang="en-US" dirty="0" smtClean="0"/>
              <a:t>Large</a:t>
            </a:r>
            <a:r>
              <a:rPr lang="en-US" baseline="0" dirty="0" smtClean="0"/>
              <a:t> gain in coverage since 2010! Razor has largest exclusion for m0 up to about 1000 </a:t>
            </a:r>
            <a:r>
              <a:rPr lang="en-US" baseline="0" dirty="0" err="1" smtClean="0"/>
              <a:t>GeV</a:t>
            </a:r>
            <a:r>
              <a:rPr lang="en-US" baseline="0" dirty="0" smtClean="0"/>
              <a:t>. Curves are observed limits.</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52</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ＭＳ Ｐゴシック" charset="-128"/>
                <a:cs typeface="ＭＳ Ｐゴシック" charset="-128"/>
              </a:rPr>
              <a:t>MSSM scenarios where the sbottom</a:t>
            </a:r>
            <a:r>
              <a:rPr lang="en-US" sz="1200" i="1" kern="1200" baseline="0" dirty="0" smtClean="0">
                <a:solidFill>
                  <a:schemeClr val="tx1"/>
                </a:solidFill>
                <a:latin typeface="Times New Roman" charset="0"/>
                <a:ea typeface="ＭＳ Ｐゴシック" charset="-128"/>
                <a:cs typeface="ＭＳ Ｐゴシック" charset="-128"/>
              </a:rPr>
              <a:t>1 is the lightest </a:t>
            </a:r>
            <a:r>
              <a:rPr lang="en-US" sz="1200" i="1" kern="1200" baseline="0" dirty="0" err="1" smtClean="0">
                <a:solidFill>
                  <a:schemeClr val="tx1"/>
                </a:solidFill>
                <a:latin typeface="Times New Roman" charset="0"/>
                <a:ea typeface="ＭＳ Ｐゴシック" charset="-128"/>
                <a:cs typeface="ＭＳ Ｐゴシック" charset="-128"/>
              </a:rPr>
              <a:t>squark</a:t>
            </a:r>
            <a:r>
              <a:rPr lang="en-US" sz="1200" i="1" kern="1200" baseline="0" dirty="0" smtClean="0">
                <a:solidFill>
                  <a:schemeClr val="tx1"/>
                </a:solidFill>
                <a:latin typeface="Times New Roman" charset="0"/>
                <a:ea typeface="ＭＳ Ｐゴシック" charset="-128"/>
                <a:cs typeface="ＭＳ Ｐゴシック" charset="-128"/>
              </a:rPr>
              <a:t>, all other </a:t>
            </a:r>
            <a:r>
              <a:rPr lang="en-US" sz="1200" kern="1200" baseline="0" dirty="0" err="1" smtClean="0">
                <a:solidFill>
                  <a:schemeClr val="tx1"/>
                </a:solidFill>
                <a:latin typeface="Times New Roman" charset="0"/>
                <a:ea typeface="ＭＳ Ｐゴシック" charset="-128"/>
                <a:cs typeface="ＭＳ Ｐゴシック" charset="-128"/>
              </a:rPr>
              <a:t>squarks</a:t>
            </a:r>
            <a:r>
              <a:rPr lang="en-US" sz="1200" kern="1200" baseline="0" dirty="0" smtClean="0">
                <a:solidFill>
                  <a:schemeClr val="tx1"/>
                </a:solidFill>
                <a:latin typeface="Times New Roman" charset="0"/>
                <a:ea typeface="ＭＳ Ｐゴシック" charset="-128"/>
                <a:cs typeface="ＭＳ Ｐゴシック" charset="-128"/>
              </a:rPr>
              <a:t> are heavier than the </a:t>
            </a:r>
            <a:r>
              <a:rPr lang="en-US" sz="1200" kern="1200" baseline="0" dirty="0" err="1" smtClean="0">
                <a:solidFill>
                  <a:schemeClr val="tx1"/>
                </a:solidFill>
                <a:latin typeface="Times New Roman" charset="0"/>
                <a:ea typeface="ＭＳ Ｐゴシック" charset="-128"/>
                <a:cs typeface="ＭＳ Ｐゴシック" charset="-128"/>
              </a:rPr>
              <a:t>gluino</a:t>
            </a:r>
            <a:r>
              <a:rPr lang="en-US" sz="1200" kern="1200" baseline="0" dirty="0" smtClean="0">
                <a:solidFill>
                  <a:schemeClr val="tx1"/>
                </a:solidFill>
                <a:latin typeface="Times New Roman" charset="0"/>
                <a:ea typeface="ＭＳ Ｐゴシック" charset="-128"/>
                <a:cs typeface="ＭＳ Ｐゴシック" charset="-128"/>
              </a:rPr>
              <a:t>, and </a:t>
            </a:r>
            <a:r>
              <a:rPr lang="en-US" sz="1200" i="1" kern="1200" baseline="0" dirty="0" err="1" smtClean="0">
                <a:solidFill>
                  <a:schemeClr val="tx1"/>
                </a:solidFill>
                <a:latin typeface="Times New Roman" charset="0"/>
                <a:ea typeface="ＭＳ Ｐゴシック" charset="-128"/>
                <a:cs typeface="ＭＳ Ｐゴシック" charset="-128"/>
              </a:rPr>
              <a:t>m˜</a:t>
            </a:r>
            <a:r>
              <a:rPr lang="en-US" sz="1200" i="1" kern="1200" baseline="0" dirty="0" smtClean="0">
                <a:solidFill>
                  <a:schemeClr val="tx1"/>
                </a:solidFill>
                <a:latin typeface="Times New Roman" charset="0"/>
                <a:ea typeface="ＭＳ Ｐゴシック" charset="-128"/>
                <a:cs typeface="ＭＳ Ｐゴシック" charset="-128"/>
              </a:rPr>
              <a:t> </a:t>
            </a:r>
            <a:r>
              <a:rPr lang="en-US" sz="1200" i="1" kern="1200" baseline="0" dirty="0" err="1" smtClean="0">
                <a:solidFill>
                  <a:schemeClr val="tx1"/>
                </a:solidFill>
                <a:latin typeface="Times New Roman" charset="0"/>
                <a:ea typeface="ＭＳ Ｐゴシック" charset="-128"/>
                <a:cs typeface="ＭＳ Ｐゴシック" charset="-128"/>
              </a:rPr>
              <a:t>g</a:t>
            </a:r>
            <a:r>
              <a:rPr lang="en-US" sz="1200" i="1" kern="1200" baseline="0" dirty="0" smtClean="0">
                <a:solidFill>
                  <a:schemeClr val="tx1"/>
                </a:solidFill>
                <a:latin typeface="Times New Roman" charset="0"/>
                <a:ea typeface="ＭＳ Ｐゴシック" charset="-128"/>
                <a:cs typeface="ＭＳ Ｐゴシック" charset="-128"/>
              </a:rPr>
              <a:t> &gt; m˜b1 </a:t>
            </a:r>
            <a:r>
              <a:rPr lang="en-US" sz="1200" kern="1200" baseline="0" dirty="0" smtClean="0">
                <a:solidFill>
                  <a:schemeClr val="tx1"/>
                </a:solidFill>
                <a:latin typeface="Times New Roman" charset="0"/>
                <a:ea typeface="ＭＳ Ｐゴシック" charset="-128"/>
                <a:cs typeface="ＭＳ Ｐゴシック" charset="-128"/>
              </a:rPr>
              <a:t>&gt; </a:t>
            </a:r>
            <a:r>
              <a:rPr lang="en-US" sz="1200" i="1" kern="1200" baseline="0" dirty="0" err="1" smtClean="0">
                <a:solidFill>
                  <a:schemeClr val="tx1"/>
                </a:solidFill>
                <a:latin typeface="Times New Roman" charset="0"/>
                <a:ea typeface="ＭＳ Ｐゴシック" charset="-128"/>
                <a:cs typeface="ＭＳ Ｐゴシック" charset="-128"/>
              </a:rPr>
              <a:t>m</a:t>
            </a:r>
            <a:r>
              <a:rPr lang="en-US" sz="1200" i="1" kern="1200" baseline="0" dirty="0" smtClean="0">
                <a:solidFill>
                  <a:schemeClr val="tx1"/>
                </a:solidFill>
                <a:latin typeface="Times New Roman" charset="0"/>
                <a:ea typeface="ＭＳ Ｐゴシック" charset="-128"/>
                <a:cs typeface="ＭＳ Ｐゴシック" charset="-128"/>
              </a:rPr>
              <a:t> neutralino1</a:t>
            </a:r>
            <a:r>
              <a:rPr lang="en-US" sz="1200" kern="1200" baseline="0" dirty="0" smtClean="0">
                <a:solidFill>
                  <a:schemeClr val="tx1"/>
                </a:solidFill>
                <a:latin typeface="Times New Roman" charset="0"/>
                <a:ea typeface="ＭＳ Ｐゴシック" charset="-128"/>
                <a:cs typeface="ＭＳ Ｐゴシック" charset="-128"/>
              </a:rPr>
              <a:t>, such that the branching ratio (BR) for</a:t>
            </a:r>
          </a:p>
          <a:p>
            <a:r>
              <a:rPr lang="en-US" sz="1200" kern="1200" baseline="0" dirty="0" err="1" smtClean="0">
                <a:solidFill>
                  <a:schemeClr val="tx1"/>
                </a:solidFill>
                <a:latin typeface="Times New Roman" charset="0"/>
                <a:ea typeface="ＭＳ Ｐゴシック" charset="-128"/>
                <a:cs typeface="ＭＳ Ｐゴシック" charset="-128"/>
              </a:rPr>
              <a:t>gluino</a:t>
            </a:r>
            <a:r>
              <a:rPr lang="en-US" sz="1200" kern="1200" baseline="0" dirty="0" smtClean="0">
                <a:solidFill>
                  <a:schemeClr val="tx1"/>
                </a:solidFill>
                <a:latin typeface="Times New Roman" charset="0"/>
                <a:ea typeface="ＭＳ Ｐゴシック" charset="-128"/>
                <a:cs typeface="ＭＳ Ｐゴシック" charset="-128"/>
              </a:rPr>
              <a:t> to sbottom1 </a:t>
            </a:r>
            <a:r>
              <a:rPr lang="en-US" sz="1200" kern="1200" baseline="0" dirty="0" err="1" smtClean="0">
                <a:solidFill>
                  <a:schemeClr val="tx1"/>
                </a:solidFill>
                <a:latin typeface="Times New Roman" charset="0"/>
                <a:ea typeface="ＭＳ Ｐゴシック" charset="-128"/>
                <a:cs typeface="ＭＳ Ｐゴシック" charset="-128"/>
              </a:rPr>
              <a:t>bquark</a:t>
            </a:r>
            <a:r>
              <a:rPr lang="en-US" sz="1200" kern="1200" baseline="0" dirty="0" smtClean="0">
                <a:solidFill>
                  <a:schemeClr val="tx1"/>
                </a:solidFill>
                <a:latin typeface="Times New Roman" charset="0"/>
                <a:ea typeface="ＭＳ Ｐゴシック" charset="-128"/>
                <a:cs typeface="ＭＳ Ｐゴシック" charset="-128"/>
              </a:rPr>
              <a:t> </a:t>
            </a:r>
            <a:r>
              <a:rPr lang="en-US" sz="1200" i="1" kern="1200" baseline="0" dirty="0" smtClean="0">
                <a:solidFill>
                  <a:schemeClr val="tx1"/>
                </a:solidFill>
                <a:latin typeface="Times New Roman" charset="0"/>
                <a:ea typeface="ＭＳ Ｐゴシック" charset="-128"/>
                <a:cs typeface="ＭＳ Ｐゴシック" charset="-128"/>
              </a:rPr>
              <a:t> decays is 100%. </a:t>
            </a:r>
            <a:r>
              <a:rPr lang="en-US" sz="1200" i="1" kern="1200" baseline="0" dirty="0" err="1" smtClean="0">
                <a:solidFill>
                  <a:schemeClr val="tx1"/>
                </a:solidFill>
                <a:latin typeface="Times New Roman" charset="0"/>
                <a:ea typeface="ＭＳ Ｐゴシック" charset="-128"/>
                <a:cs typeface="ＭＳ Ｐゴシック" charset="-128"/>
              </a:rPr>
              <a:t>Sbottoms</a:t>
            </a:r>
            <a:r>
              <a:rPr lang="en-US" sz="1200" i="1" kern="1200" baseline="0" dirty="0" smtClean="0">
                <a:solidFill>
                  <a:schemeClr val="tx1"/>
                </a:solidFill>
                <a:latin typeface="Times New Roman" charset="0"/>
                <a:ea typeface="ＭＳ Ｐゴシック" charset="-128"/>
                <a:cs typeface="ＭＳ Ｐゴシック" charset="-128"/>
              </a:rPr>
              <a:t> are produced via </a:t>
            </a:r>
            <a:r>
              <a:rPr lang="en-US" sz="1200" i="1" kern="1200" baseline="0" dirty="0" err="1" smtClean="0">
                <a:solidFill>
                  <a:schemeClr val="tx1"/>
                </a:solidFill>
                <a:latin typeface="Times New Roman" charset="0"/>
                <a:ea typeface="ＭＳ Ｐゴシック" charset="-128"/>
                <a:cs typeface="ＭＳ Ｐゴシック" charset="-128"/>
              </a:rPr>
              <a:t>gluino-gluino</a:t>
            </a:r>
            <a:r>
              <a:rPr lang="en-US" sz="1200" i="1" kern="1200" baseline="0" dirty="0" smtClean="0">
                <a:solidFill>
                  <a:schemeClr val="tx1"/>
                </a:solidFill>
                <a:latin typeface="Times New Roman" charset="0"/>
                <a:ea typeface="ＭＳ Ｐゴシック" charset="-128"/>
                <a:cs typeface="ＭＳ Ｐゴシック" charset="-128"/>
              </a:rPr>
              <a:t> or by direct pair production sbottom1 sbottom1</a:t>
            </a:r>
            <a:r>
              <a:rPr lang="en-US" sz="1200" kern="1200" baseline="0" dirty="0" smtClean="0">
                <a:solidFill>
                  <a:schemeClr val="tx1"/>
                </a:solidFill>
                <a:latin typeface="Times New Roman" charset="0"/>
                <a:ea typeface="ＭＳ Ｐゴシック" charset="-128"/>
                <a:cs typeface="ＭＳ Ｐゴシック" charset="-128"/>
              </a:rPr>
              <a:t> and are assumed to decay exclusively via sbottom1 -&gt; </a:t>
            </a:r>
            <a:r>
              <a:rPr lang="en-US" sz="1200" i="1" kern="1200" baseline="0" dirty="0" err="1" smtClean="0">
                <a:solidFill>
                  <a:schemeClr val="tx1"/>
                </a:solidFill>
                <a:latin typeface="Times New Roman" charset="0"/>
                <a:ea typeface="ＭＳ Ｐゴシック" charset="-128"/>
                <a:cs typeface="ＭＳ Ｐゴシック" charset="-128"/>
              </a:rPr>
              <a:t>b</a:t>
            </a:r>
            <a:r>
              <a:rPr lang="en-US" sz="1200" i="1" kern="1200" baseline="0" dirty="0" smtClean="0">
                <a:solidFill>
                  <a:schemeClr val="tx1"/>
                </a:solidFill>
                <a:latin typeface="Times New Roman" charset="0"/>
                <a:ea typeface="ＭＳ Ｐゴシック" charset="-128"/>
                <a:cs typeface="ＭＳ Ｐゴシック" charset="-128"/>
              </a:rPr>
              <a:t> neutralino</a:t>
            </a:r>
            <a:r>
              <a:rPr lang="en-US" sz="1200" kern="1200" baseline="0" dirty="0" smtClean="0">
                <a:solidFill>
                  <a:schemeClr val="tx1"/>
                </a:solidFill>
                <a:latin typeface="Times New Roman" charset="0"/>
                <a:ea typeface="ＭＳ Ｐゴシック" charset="-128"/>
                <a:cs typeface="ＭＳ Ｐゴシック" charset="-128"/>
              </a:rPr>
              <a:t>1 , where </a:t>
            </a:r>
            <a:r>
              <a:rPr lang="en-US" sz="1200" i="1" kern="1200" baseline="0" dirty="0" err="1" smtClean="0">
                <a:solidFill>
                  <a:schemeClr val="tx1"/>
                </a:solidFill>
                <a:latin typeface="Times New Roman" charset="0"/>
                <a:ea typeface="ＭＳ Ｐゴシック" charset="-128"/>
                <a:cs typeface="ＭＳ Ｐゴシック" charset="-128"/>
              </a:rPr>
              <a:t>neutralino</a:t>
            </a:r>
            <a:r>
              <a:rPr lang="en-US" sz="1200" i="1" kern="1200" baseline="0" dirty="0" smtClean="0">
                <a:solidFill>
                  <a:schemeClr val="tx1"/>
                </a:solidFill>
                <a:latin typeface="Times New Roman" charset="0"/>
                <a:ea typeface="ＭＳ Ｐゴシック" charset="-128"/>
                <a:cs typeface="ＭＳ Ｐゴシック" charset="-128"/>
              </a:rPr>
              <a:t> 1 mass  </a:t>
            </a:r>
            <a:r>
              <a:rPr lang="en-US" sz="1200" kern="1200" baseline="0" dirty="0" smtClean="0">
                <a:solidFill>
                  <a:schemeClr val="tx1"/>
                </a:solidFill>
                <a:latin typeface="Times New Roman" charset="0"/>
                <a:ea typeface="ＭＳ Ｐゴシック" charset="-128"/>
                <a:cs typeface="ＭＳ Ｐゴシック" charset="-128"/>
              </a:rPr>
              <a:t>is set to 60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Exclusion limits are presented in the (</a:t>
            </a:r>
            <a:r>
              <a:rPr lang="en-US" sz="1200" i="1" kern="1200" baseline="0" dirty="0" err="1" smtClean="0">
                <a:solidFill>
                  <a:schemeClr val="tx1"/>
                </a:solidFill>
                <a:latin typeface="Times New Roman" charset="0"/>
                <a:ea typeface="ＭＳ Ｐゴシック" charset="-128"/>
                <a:cs typeface="ＭＳ Ｐゴシック" charset="-128"/>
              </a:rPr>
              <a:t>mgluino</a:t>
            </a:r>
            <a:r>
              <a:rPr lang="en-US" sz="1200" i="1" kern="1200" baseline="0" dirty="0" smtClean="0">
                <a:solidFill>
                  <a:schemeClr val="tx1"/>
                </a:solidFill>
                <a:latin typeface="Times New Roman" charset="0"/>
                <a:ea typeface="ＭＳ Ｐゴシック" charset="-128"/>
                <a:cs typeface="ＭＳ Ｐゴシック" charset="-128"/>
              </a:rPr>
              <a:t>, </a:t>
            </a:r>
            <a:r>
              <a:rPr lang="en-US" sz="1200" i="1" kern="1200" baseline="0" dirty="0" err="1" smtClean="0">
                <a:solidFill>
                  <a:schemeClr val="tx1"/>
                </a:solidFill>
                <a:latin typeface="Times New Roman" charset="0"/>
                <a:ea typeface="ＭＳ Ｐゴシック" charset="-128"/>
                <a:cs typeface="ＭＳ Ｐゴシック" charset="-128"/>
              </a:rPr>
              <a:t>msbottom</a:t>
            </a:r>
            <a:r>
              <a:rPr lang="en-US" sz="1200" kern="1200" baseline="0" dirty="0" smtClean="0">
                <a:solidFill>
                  <a:schemeClr val="tx1"/>
                </a:solidFill>
                <a:latin typeface="Times New Roman" charset="0"/>
                <a:ea typeface="ＭＳ Ｐゴシック" charset="-128"/>
                <a:cs typeface="ＭＳ Ｐゴシック" charset="-128"/>
              </a:rPr>
              <a:t>) plane.</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53</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r>
              <a:rPr lang="en-US" sz="1200" kern="1200" baseline="0" dirty="0" smtClean="0">
                <a:solidFill>
                  <a:schemeClr val="tx1"/>
                </a:solidFill>
                <a:latin typeface="Times New Roman" charset="0"/>
                <a:ea typeface="ＭＳ Ｐゴシック" charset="-128"/>
                <a:cs typeface="ＭＳ Ｐゴシック" charset="-128"/>
              </a:rPr>
              <a:t>MSSM scenarios where the sbottom</a:t>
            </a:r>
            <a:r>
              <a:rPr lang="en-US" sz="1200" i="1" kern="1200" baseline="0" dirty="0" smtClean="0">
                <a:solidFill>
                  <a:schemeClr val="tx1"/>
                </a:solidFill>
                <a:latin typeface="Times New Roman" charset="0"/>
                <a:ea typeface="ＭＳ Ｐゴシック" charset="-128"/>
                <a:cs typeface="ＭＳ Ｐゴシック" charset="-128"/>
              </a:rPr>
              <a:t>1 is the lightest </a:t>
            </a:r>
            <a:r>
              <a:rPr lang="en-US" sz="1200" i="1" kern="1200" baseline="0" dirty="0" err="1" smtClean="0">
                <a:solidFill>
                  <a:schemeClr val="tx1"/>
                </a:solidFill>
                <a:latin typeface="Times New Roman" charset="0"/>
                <a:ea typeface="ＭＳ Ｐゴシック" charset="-128"/>
                <a:cs typeface="ＭＳ Ｐゴシック" charset="-128"/>
              </a:rPr>
              <a:t>squark</a:t>
            </a:r>
            <a:r>
              <a:rPr lang="en-US" sz="1200" i="1" kern="1200" baseline="0" dirty="0" smtClean="0">
                <a:solidFill>
                  <a:schemeClr val="tx1"/>
                </a:solidFill>
                <a:latin typeface="Times New Roman" charset="0"/>
                <a:ea typeface="ＭＳ Ｐゴシック" charset="-128"/>
                <a:cs typeface="ＭＳ Ｐゴシック" charset="-128"/>
              </a:rPr>
              <a:t>, all other </a:t>
            </a:r>
            <a:r>
              <a:rPr lang="en-US" sz="1200" kern="1200" baseline="0" dirty="0" err="1" smtClean="0">
                <a:solidFill>
                  <a:schemeClr val="tx1"/>
                </a:solidFill>
                <a:latin typeface="Times New Roman" charset="0"/>
                <a:ea typeface="ＭＳ Ｐゴシック" charset="-128"/>
                <a:cs typeface="ＭＳ Ｐゴシック" charset="-128"/>
              </a:rPr>
              <a:t>squarks</a:t>
            </a:r>
            <a:r>
              <a:rPr lang="en-US" sz="1200" kern="1200" baseline="0" dirty="0" smtClean="0">
                <a:solidFill>
                  <a:schemeClr val="tx1"/>
                </a:solidFill>
                <a:latin typeface="Times New Roman" charset="0"/>
                <a:ea typeface="ＭＳ Ｐゴシック" charset="-128"/>
                <a:cs typeface="ＭＳ Ｐゴシック" charset="-128"/>
              </a:rPr>
              <a:t> are heavier than the </a:t>
            </a:r>
            <a:r>
              <a:rPr lang="en-US" sz="1200" kern="1200" baseline="0" dirty="0" err="1" smtClean="0">
                <a:solidFill>
                  <a:schemeClr val="tx1"/>
                </a:solidFill>
                <a:latin typeface="Times New Roman" charset="0"/>
                <a:ea typeface="ＭＳ Ｐゴシック" charset="-128"/>
                <a:cs typeface="ＭＳ Ｐゴシック" charset="-128"/>
              </a:rPr>
              <a:t>gluino</a:t>
            </a:r>
            <a:r>
              <a:rPr lang="en-US" sz="1200" kern="1200" baseline="0" dirty="0" smtClean="0">
                <a:solidFill>
                  <a:schemeClr val="tx1"/>
                </a:solidFill>
                <a:latin typeface="Times New Roman" charset="0"/>
                <a:ea typeface="ＭＳ Ｐゴシック" charset="-128"/>
                <a:cs typeface="ＭＳ Ｐゴシック" charset="-128"/>
              </a:rPr>
              <a:t>, and </a:t>
            </a:r>
            <a:r>
              <a:rPr lang="en-US" sz="1200" i="1" kern="1200" baseline="0" dirty="0" err="1" smtClean="0">
                <a:solidFill>
                  <a:schemeClr val="tx1"/>
                </a:solidFill>
                <a:latin typeface="Times New Roman" charset="0"/>
                <a:ea typeface="ＭＳ Ｐゴシック" charset="-128"/>
                <a:cs typeface="ＭＳ Ｐゴシック" charset="-128"/>
              </a:rPr>
              <a:t>m˜</a:t>
            </a:r>
            <a:r>
              <a:rPr lang="en-US" sz="1200" i="1" kern="1200" baseline="0" dirty="0" smtClean="0">
                <a:solidFill>
                  <a:schemeClr val="tx1"/>
                </a:solidFill>
                <a:latin typeface="Times New Roman" charset="0"/>
                <a:ea typeface="ＭＳ Ｐゴシック" charset="-128"/>
                <a:cs typeface="ＭＳ Ｐゴシック" charset="-128"/>
              </a:rPr>
              <a:t> </a:t>
            </a:r>
            <a:r>
              <a:rPr lang="en-US" sz="1200" i="1" kern="1200" baseline="0" dirty="0" err="1" smtClean="0">
                <a:solidFill>
                  <a:schemeClr val="tx1"/>
                </a:solidFill>
                <a:latin typeface="Times New Roman" charset="0"/>
                <a:ea typeface="ＭＳ Ｐゴシック" charset="-128"/>
                <a:cs typeface="ＭＳ Ｐゴシック" charset="-128"/>
              </a:rPr>
              <a:t>g</a:t>
            </a:r>
            <a:r>
              <a:rPr lang="en-US" sz="1200" i="1" kern="1200" baseline="0" dirty="0" smtClean="0">
                <a:solidFill>
                  <a:schemeClr val="tx1"/>
                </a:solidFill>
                <a:latin typeface="Times New Roman" charset="0"/>
                <a:ea typeface="ＭＳ Ｐゴシック" charset="-128"/>
                <a:cs typeface="ＭＳ Ｐゴシック" charset="-128"/>
              </a:rPr>
              <a:t> &gt; m˜b1 </a:t>
            </a:r>
            <a:r>
              <a:rPr lang="en-US" sz="1200" kern="1200" baseline="0" dirty="0" smtClean="0">
                <a:solidFill>
                  <a:schemeClr val="tx1"/>
                </a:solidFill>
                <a:latin typeface="Times New Roman" charset="0"/>
                <a:ea typeface="ＭＳ Ｐゴシック" charset="-128"/>
                <a:cs typeface="ＭＳ Ｐゴシック" charset="-128"/>
              </a:rPr>
              <a:t>&gt; </a:t>
            </a:r>
            <a:r>
              <a:rPr lang="en-US" sz="1200" i="1" kern="1200" baseline="0" dirty="0" err="1" smtClean="0">
                <a:solidFill>
                  <a:schemeClr val="tx1"/>
                </a:solidFill>
                <a:latin typeface="Times New Roman" charset="0"/>
                <a:ea typeface="ＭＳ Ｐゴシック" charset="-128"/>
                <a:cs typeface="ＭＳ Ｐゴシック" charset="-128"/>
              </a:rPr>
              <a:t>m</a:t>
            </a:r>
            <a:r>
              <a:rPr lang="en-US" sz="1200" i="1" kern="1200" baseline="0" dirty="0" smtClean="0">
                <a:solidFill>
                  <a:schemeClr val="tx1"/>
                </a:solidFill>
                <a:latin typeface="Times New Roman" charset="0"/>
                <a:ea typeface="ＭＳ Ｐゴシック" charset="-128"/>
                <a:cs typeface="ＭＳ Ｐゴシック" charset="-128"/>
              </a:rPr>
              <a:t> neutralino1</a:t>
            </a:r>
            <a:r>
              <a:rPr lang="en-US" sz="1200" kern="1200" baseline="0" dirty="0" smtClean="0">
                <a:solidFill>
                  <a:schemeClr val="tx1"/>
                </a:solidFill>
                <a:latin typeface="Times New Roman" charset="0"/>
                <a:ea typeface="ＭＳ Ｐゴシック" charset="-128"/>
                <a:cs typeface="ＭＳ Ｐゴシック" charset="-128"/>
              </a:rPr>
              <a:t>, such that the branching ratio (BR) for</a:t>
            </a:r>
          </a:p>
          <a:p>
            <a:r>
              <a:rPr lang="en-US" sz="1200" kern="1200" baseline="0" dirty="0" err="1" smtClean="0">
                <a:solidFill>
                  <a:schemeClr val="tx1"/>
                </a:solidFill>
                <a:latin typeface="Times New Roman" charset="0"/>
                <a:ea typeface="ＭＳ Ｐゴシック" charset="-128"/>
                <a:cs typeface="ＭＳ Ｐゴシック" charset="-128"/>
              </a:rPr>
              <a:t>gluino</a:t>
            </a:r>
            <a:r>
              <a:rPr lang="en-US" sz="1200" kern="1200" baseline="0" dirty="0" smtClean="0">
                <a:solidFill>
                  <a:schemeClr val="tx1"/>
                </a:solidFill>
                <a:latin typeface="Times New Roman" charset="0"/>
                <a:ea typeface="ＭＳ Ｐゴシック" charset="-128"/>
                <a:cs typeface="ＭＳ Ｐゴシック" charset="-128"/>
              </a:rPr>
              <a:t> to sbottom1 </a:t>
            </a:r>
            <a:r>
              <a:rPr lang="en-US" sz="1200" kern="1200" baseline="0" dirty="0" err="1" smtClean="0">
                <a:solidFill>
                  <a:schemeClr val="tx1"/>
                </a:solidFill>
                <a:latin typeface="Times New Roman" charset="0"/>
                <a:ea typeface="ＭＳ Ｐゴシック" charset="-128"/>
                <a:cs typeface="ＭＳ Ｐゴシック" charset="-128"/>
              </a:rPr>
              <a:t>bquark</a:t>
            </a:r>
            <a:r>
              <a:rPr lang="en-US" sz="1200" kern="1200" baseline="0" dirty="0" smtClean="0">
                <a:solidFill>
                  <a:schemeClr val="tx1"/>
                </a:solidFill>
                <a:latin typeface="Times New Roman" charset="0"/>
                <a:ea typeface="ＭＳ Ｐゴシック" charset="-128"/>
                <a:cs typeface="ＭＳ Ｐゴシック" charset="-128"/>
              </a:rPr>
              <a:t> </a:t>
            </a:r>
            <a:r>
              <a:rPr lang="en-US" sz="1200" i="1" kern="1200" baseline="0" dirty="0" smtClean="0">
                <a:solidFill>
                  <a:schemeClr val="tx1"/>
                </a:solidFill>
                <a:latin typeface="Times New Roman" charset="0"/>
                <a:ea typeface="ＭＳ Ｐゴシック" charset="-128"/>
                <a:cs typeface="ＭＳ Ｐゴシック" charset="-128"/>
              </a:rPr>
              <a:t> decays is 100%. </a:t>
            </a:r>
            <a:r>
              <a:rPr lang="en-US" sz="1200" i="1" kern="1200" baseline="0" dirty="0" err="1" smtClean="0">
                <a:solidFill>
                  <a:schemeClr val="tx1"/>
                </a:solidFill>
                <a:latin typeface="Times New Roman" charset="0"/>
                <a:ea typeface="ＭＳ Ｐゴシック" charset="-128"/>
                <a:cs typeface="ＭＳ Ｐゴシック" charset="-128"/>
              </a:rPr>
              <a:t>Sbottoms</a:t>
            </a:r>
            <a:r>
              <a:rPr lang="en-US" sz="1200" i="1" kern="1200" baseline="0" dirty="0" smtClean="0">
                <a:solidFill>
                  <a:schemeClr val="tx1"/>
                </a:solidFill>
                <a:latin typeface="Times New Roman" charset="0"/>
                <a:ea typeface="ＭＳ Ｐゴシック" charset="-128"/>
                <a:cs typeface="ＭＳ Ｐゴシック" charset="-128"/>
              </a:rPr>
              <a:t> are produced via </a:t>
            </a:r>
            <a:r>
              <a:rPr lang="en-US" sz="1200" i="1" kern="1200" baseline="0" dirty="0" err="1" smtClean="0">
                <a:solidFill>
                  <a:schemeClr val="tx1"/>
                </a:solidFill>
                <a:latin typeface="Times New Roman" charset="0"/>
                <a:ea typeface="ＭＳ Ｐゴシック" charset="-128"/>
                <a:cs typeface="ＭＳ Ｐゴシック" charset="-128"/>
              </a:rPr>
              <a:t>gluino-gluino</a:t>
            </a:r>
            <a:r>
              <a:rPr lang="en-US" sz="1200" i="1" kern="1200" baseline="0" dirty="0" smtClean="0">
                <a:solidFill>
                  <a:schemeClr val="tx1"/>
                </a:solidFill>
                <a:latin typeface="Times New Roman" charset="0"/>
                <a:ea typeface="ＭＳ Ｐゴシック" charset="-128"/>
                <a:cs typeface="ＭＳ Ｐゴシック" charset="-128"/>
              </a:rPr>
              <a:t> or by direct pair production sbottom1 sbottom1</a:t>
            </a:r>
            <a:r>
              <a:rPr lang="en-US" sz="1200" kern="1200" baseline="0" dirty="0" smtClean="0">
                <a:solidFill>
                  <a:schemeClr val="tx1"/>
                </a:solidFill>
                <a:latin typeface="Times New Roman" charset="0"/>
                <a:ea typeface="ＭＳ Ｐゴシック" charset="-128"/>
                <a:cs typeface="ＭＳ Ｐゴシック" charset="-128"/>
              </a:rPr>
              <a:t> and are assumed to decay exclusively via sbottom1 -&gt; </a:t>
            </a:r>
            <a:r>
              <a:rPr lang="en-US" sz="1200" i="1" kern="1200" baseline="0" dirty="0" err="1" smtClean="0">
                <a:solidFill>
                  <a:schemeClr val="tx1"/>
                </a:solidFill>
                <a:latin typeface="Times New Roman" charset="0"/>
                <a:ea typeface="ＭＳ Ｐゴシック" charset="-128"/>
                <a:cs typeface="ＭＳ Ｐゴシック" charset="-128"/>
              </a:rPr>
              <a:t>b</a:t>
            </a:r>
            <a:r>
              <a:rPr lang="en-US" sz="1200" i="1" kern="1200" baseline="0" dirty="0" smtClean="0">
                <a:solidFill>
                  <a:schemeClr val="tx1"/>
                </a:solidFill>
                <a:latin typeface="Times New Roman" charset="0"/>
                <a:ea typeface="ＭＳ Ｐゴシック" charset="-128"/>
                <a:cs typeface="ＭＳ Ｐゴシック" charset="-128"/>
              </a:rPr>
              <a:t> neutralino</a:t>
            </a:r>
            <a:r>
              <a:rPr lang="en-US" sz="1200" kern="1200" baseline="0" dirty="0" smtClean="0">
                <a:solidFill>
                  <a:schemeClr val="tx1"/>
                </a:solidFill>
                <a:latin typeface="Times New Roman" charset="0"/>
                <a:ea typeface="ＭＳ Ｐゴシック" charset="-128"/>
                <a:cs typeface="ＭＳ Ｐゴシック" charset="-128"/>
              </a:rPr>
              <a:t>1 , where </a:t>
            </a:r>
            <a:r>
              <a:rPr lang="en-US" sz="1200" i="1" kern="1200" baseline="0" dirty="0" err="1" smtClean="0">
                <a:solidFill>
                  <a:schemeClr val="tx1"/>
                </a:solidFill>
                <a:latin typeface="Times New Roman" charset="0"/>
                <a:ea typeface="ＭＳ Ｐゴシック" charset="-128"/>
                <a:cs typeface="ＭＳ Ｐゴシック" charset="-128"/>
              </a:rPr>
              <a:t>neutralino</a:t>
            </a:r>
            <a:r>
              <a:rPr lang="en-US" sz="1200" i="1" kern="1200" baseline="0" dirty="0" smtClean="0">
                <a:solidFill>
                  <a:schemeClr val="tx1"/>
                </a:solidFill>
                <a:latin typeface="Times New Roman" charset="0"/>
                <a:ea typeface="ＭＳ Ｐゴシック" charset="-128"/>
                <a:cs typeface="ＭＳ Ｐゴシック" charset="-128"/>
              </a:rPr>
              <a:t> 1 mass  </a:t>
            </a:r>
            <a:r>
              <a:rPr lang="en-US" sz="1200" kern="1200" baseline="0" dirty="0" smtClean="0">
                <a:solidFill>
                  <a:schemeClr val="tx1"/>
                </a:solidFill>
                <a:latin typeface="Times New Roman" charset="0"/>
                <a:ea typeface="ＭＳ Ｐゴシック" charset="-128"/>
                <a:cs typeface="ＭＳ Ｐゴシック" charset="-128"/>
              </a:rPr>
              <a:t>is set to 60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Exclusion limits are presented in the (</a:t>
            </a:r>
            <a:r>
              <a:rPr lang="en-US" sz="1200" i="1" kern="1200" baseline="0" dirty="0" err="1" smtClean="0">
                <a:solidFill>
                  <a:schemeClr val="tx1"/>
                </a:solidFill>
                <a:latin typeface="Times New Roman" charset="0"/>
                <a:ea typeface="ＭＳ Ｐゴシック" charset="-128"/>
                <a:cs typeface="ＭＳ Ｐゴシック" charset="-128"/>
              </a:rPr>
              <a:t>mgluino</a:t>
            </a:r>
            <a:r>
              <a:rPr lang="en-US" sz="1200" i="1" kern="1200" baseline="0" dirty="0" smtClean="0">
                <a:solidFill>
                  <a:schemeClr val="tx1"/>
                </a:solidFill>
                <a:latin typeface="Times New Roman" charset="0"/>
                <a:ea typeface="ＭＳ Ｐゴシック" charset="-128"/>
                <a:cs typeface="ＭＳ Ｐゴシック" charset="-128"/>
              </a:rPr>
              <a:t>, </a:t>
            </a:r>
            <a:r>
              <a:rPr lang="en-US" sz="1200" i="1" kern="1200" baseline="0" dirty="0" err="1" smtClean="0">
                <a:solidFill>
                  <a:schemeClr val="tx1"/>
                </a:solidFill>
                <a:latin typeface="Times New Roman" charset="0"/>
                <a:ea typeface="ＭＳ Ｐゴシック" charset="-128"/>
                <a:cs typeface="ＭＳ Ｐゴシック" charset="-128"/>
              </a:rPr>
              <a:t>msbottom</a:t>
            </a:r>
            <a:r>
              <a:rPr lang="en-US" sz="1200" kern="1200" baseline="0" dirty="0" smtClean="0">
                <a:solidFill>
                  <a:schemeClr val="tx1"/>
                </a:solidFill>
                <a:latin typeface="Times New Roman" charset="0"/>
                <a:ea typeface="ＭＳ Ｐゴシック" charset="-128"/>
                <a:cs typeface="ＭＳ Ｐゴシック" charset="-128"/>
              </a:rPr>
              <a:t>) plane.</a:t>
            </a:r>
          </a:p>
          <a:p>
            <a:r>
              <a:rPr lang="en-US" sz="1200" kern="1200" baseline="0" dirty="0" smtClean="0">
                <a:solidFill>
                  <a:schemeClr val="tx1"/>
                </a:solidFill>
                <a:latin typeface="Times New Roman" charset="0"/>
                <a:ea typeface="ＭＳ Ｐゴシック" charset="-128"/>
                <a:cs typeface="ＭＳ Ｐゴシック" charset="-128"/>
              </a:rPr>
              <a:t>In the </a:t>
            </a:r>
            <a:r>
              <a:rPr lang="en-US" sz="1200" i="1" kern="1200" baseline="0" dirty="0" err="1" smtClean="0">
                <a:solidFill>
                  <a:schemeClr val="tx1"/>
                </a:solidFill>
                <a:latin typeface="Times New Roman" charset="0"/>
                <a:ea typeface="ＭＳ Ｐゴシック" charset="-128"/>
                <a:cs typeface="ＭＳ Ｐゴシック" charset="-128"/>
              </a:rPr>
              <a:t>Gtt</a:t>
            </a:r>
            <a:r>
              <a:rPr lang="en-US" sz="1200" i="1" kern="1200" baseline="0" dirty="0" smtClean="0">
                <a:solidFill>
                  <a:schemeClr val="tx1"/>
                </a:solidFill>
                <a:latin typeface="Times New Roman" charset="0"/>
                <a:ea typeface="ＭＳ Ｐゴシック" charset="-128"/>
                <a:cs typeface="ＭＳ Ｐゴシック" charset="-128"/>
              </a:rPr>
              <a:t> model, </a:t>
            </a:r>
            <a:r>
              <a:rPr lang="en-US" sz="1200" i="1" kern="1200" baseline="0" dirty="0" err="1" smtClean="0">
                <a:solidFill>
                  <a:schemeClr val="tx1"/>
                </a:solidFill>
                <a:latin typeface="Times New Roman" charset="0"/>
                <a:ea typeface="ＭＳ Ｐゴシック" charset="-128"/>
                <a:cs typeface="ＭＳ Ｐゴシック" charset="-128"/>
              </a:rPr>
              <a:t>gluino</a:t>
            </a:r>
            <a:r>
              <a:rPr lang="en-US" sz="1200" i="1" kern="1200" baseline="0" dirty="0" smtClean="0">
                <a:solidFill>
                  <a:schemeClr val="tx1"/>
                </a:solidFill>
                <a:latin typeface="Times New Roman" charset="0"/>
                <a:ea typeface="ＭＳ Ｐゴシック" charset="-128"/>
                <a:cs typeface="ＭＳ Ｐゴシック" charset="-128"/>
              </a:rPr>
              <a:t> masses below </a:t>
            </a:r>
            <a:r>
              <a:rPr lang="en-US" sz="1200" kern="1200" baseline="0" dirty="0" smtClean="0">
                <a:solidFill>
                  <a:schemeClr val="tx1"/>
                </a:solidFill>
                <a:latin typeface="Times New Roman" charset="0"/>
                <a:ea typeface="ＭＳ Ｐゴシック" charset="-128"/>
                <a:cs typeface="ＭＳ Ｐゴシック" charset="-128"/>
              </a:rPr>
              <a:t>940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are excluded for </a:t>
            </a:r>
            <a:r>
              <a:rPr lang="en-US" sz="1200" i="1" kern="1200" baseline="0" dirty="0" smtClean="0">
                <a:solidFill>
                  <a:schemeClr val="tx1"/>
                </a:solidFill>
                <a:latin typeface="Times New Roman" charset="0"/>
                <a:ea typeface="ＭＳ Ｐゴシック" charset="-128"/>
                <a:cs typeface="ＭＳ Ｐゴシック" charset="-128"/>
              </a:rPr>
              <a:t>mneutralino</a:t>
            </a:r>
            <a:r>
              <a:rPr lang="en-US" sz="1200" kern="1200" baseline="0" dirty="0" smtClean="0">
                <a:solidFill>
                  <a:schemeClr val="tx1"/>
                </a:solidFill>
                <a:latin typeface="Times New Roman" charset="0"/>
                <a:ea typeface="ＭＳ Ｐゴシック" charset="-128"/>
                <a:cs typeface="ＭＳ Ｐゴシック" charset="-128"/>
              </a:rPr>
              <a:t>1 &lt; 50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while </a:t>
            </a:r>
            <a:r>
              <a:rPr lang="en-US" sz="1200" kern="1200" baseline="0" dirty="0" err="1" smtClean="0">
                <a:solidFill>
                  <a:schemeClr val="tx1"/>
                </a:solidFill>
                <a:latin typeface="Times New Roman" charset="0"/>
                <a:ea typeface="ＭＳ Ｐゴシック" charset="-128"/>
                <a:cs typeface="ＭＳ Ｐゴシック" charset="-128"/>
              </a:rPr>
              <a:t>neutralino</a:t>
            </a:r>
            <a:r>
              <a:rPr lang="en-US" sz="1200" kern="1200" baseline="0" dirty="0" smtClean="0">
                <a:solidFill>
                  <a:schemeClr val="tx1"/>
                </a:solidFill>
                <a:latin typeface="Times New Roman" charset="0"/>
                <a:ea typeface="ＭＳ Ｐゴシック" charset="-128"/>
                <a:cs typeface="ＭＳ Ｐゴシック" charset="-128"/>
              </a:rPr>
              <a:t> masses below 320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are excluded for </a:t>
            </a:r>
            <a:r>
              <a:rPr lang="en-US" sz="1200" i="1" kern="1200" baseline="0" dirty="0" err="1" smtClean="0">
                <a:solidFill>
                  <a:schemeClr val="tx1"/>
                </a:solidFill>
                <a:latin typeface="Times New Roman" charset="0"/>
                <a:ea typeface="ＭＳ Ｐゴシック" charset="-128"/>
                <a:cs typeface="ＭＳ Ｐゴシック" charset="-128"/>
              </a:rPr>
              <a:t>mgluino</a:t>
            </a:r>
            <a:r>
              <a:rPr lang="en-US" sz="1200" i="1" kern="1200" baseline="0" dirty="0" smtClean="0">
                <a:solidFill>
                  <a:schemeClr val="tx1"/>
                </a:solidFill>
                <a:latin typeface="Times New Roman" charset="0"/>
                <a:ea typeface="ＭＳ Ｐゴシック" charset="-128"/>
                <a:cs typeface="ＭＳ Ｐゴシック" charset="-128"/>
              </a:rPr>
              <a:t> = 800 </a:t>
            </a:r>
            <a:r>
              <a:rPr lang="en-US" sz="1200" i="1" kern="1200" baseline="0" dirty="0" err="1" smtClean="0">
                <a:solidFill>
                  <a:schemeClr val="tx1"/>
                </a:solidFill>
                <a:latin typeface="Times New Roman" charset="0"/>
                <a:ea typeface="ＭＳ Ｐゴシック" charset="-128"/>
                <a:cs typeface="ＭＳ Ｐゴシック" charset="-128"/>
              </a:rPr>
              <a:t>GeV</a:t>
            </a:r>
            <a:r>
              <a:rPr lang="en-US" sz="1200" i="1" kern="1200" baseline="0" dirty="0" smtClean="0">
                <a:solidFill>
                  <a:schemeClr val="tx1"/>
                </a:solidFill>
                <a:latin typeface="Times New Roman" charset="0"/>
                <a:ea typeface="ＭＳ Ｐゴシック" charset="-128"/>
                <a:cs typeface="ＭＳ Ｐゴシック" charset="-128"/>
              </a:rPr>
              <a:t>.</a:t>
            </a:r>
            <a:endParaRPr lang="en-US" sz="1200" kern="1200" baseline="0" dirty="0" smtClean="0">
              <a:solidFill>
                <a:schemeClr val="tx1"/>
              </a:solidFill>
              <a:latin typeface="Times New Roman" charset="0"/>
              <a:ea typeface="ＭＳ Ｐゴシック" charset="-128"/>
              <a:cs typeface="ＭＳ Ｐゴシック" charset="-128"/>
            </a:endParaRP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54</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long-lived </a:t>
            </a:r>
            <a:r>
              <a:rPr lang="en-US" baseline="0" dirty="0" err="1" smtClean="0"/>
              <a:t>gluinos</a:t>
            </a:r>
            <a:r>
              <a:rPr lang="en-US" baseline="0" dirty="0" smtClean="0"/>
              <a:t> would be produced they would </a:t>
            </a:r>
            <a:r>
              <a:rPr lang="en-US" baseline="0" dirty="0" err="1" smtClean="0"/>
              <a:t>hadronize</a:t>
            </a:r>
            <a:r>
              <a:rPr lang="en-US" baseline="0" dirty="0" smtClean="0"/>
              <a:t> into “R-hadrons”, which are </a:t>
            </a:r>
            <a:r>
              <a:rPr lang="en-US" baseline="0" dirty="0" err="1" smtClean="0"/>
              <a:t>gluino</a:t>
            </a:r>
            <a:r>
              <a:rPr lang="en-US" baseline="0" dirty="0" smtClean="0"/>
              <a:t>-gluon, </a:t>
            </a:r>
            <a:r>
              <a:rPr lang="en-US" baseline="0" dirty="0" err="1" smtClean="0"/>
              <a:t>gluino-qqbar</a:t>
            </a:r>
            <a:r>
              <a:rPr lang="en-US" baseline="0" dirty="0" smtClean="0"/>
              <a:t>, </a:t>
            </a:r>
            <a:r>
              <a:rPr lang="en-US" baseline="0" dirty="0" err="1" smtClean="0"/>
              <a:t>gluino-qqq</a:t>
            </a:r>
            <a:r>
              <a:rPr lang="en-US" baseline="0" dirty="0" smtClean="0"/>
              <a:t> states. Jet-like energy deposit in ATLAS, could be even weeks later!!</a:t>
            </a:r>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55</a:t>
            </a:fld>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56</a:t>
            </a:fld>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V17_Bodendorfer_extraDimensionen.pdf,</a:t>
            </a:r>
            <a:r>
              <a:rPr lang="en-US" baseline="0" dirty="0" smtClean="0"/>
              <a:t>  </a:t>
            </a:r>
            <a:r>
              <a:rPr lang="en-US" dirty="0" err="1" smtClean="0"/>
              <a:t>ExtraDim_Collard.pdf</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Deviations from Newton’s Law at short distance:</a:t>
            </a:r>
            <a:r>
              <a:rPr lang="en-US" baseline="0" dirty="0" smtClean="0"/>
              <a:t> t</a:t>
            </a:r>
            <a:r>
              <a:rPr lang="en-US" dirty="0" smtClean="0"/>
              <a:t>orsion-balance “Cavendish” experiments.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a:t>
            </a:r>
            <a:r>
              <a:rPr lang="en-US" dirty="0" smtClean="0">
                <a:hlinkClick r:id="rId3" tooltip="Standing wave"/>
              </a:rPr>
              <a:t>standing waves</a:t>
            </a:r>
            <a:r>
              <a:rPr lang="en-US" dirty="0" smtClean="0"/>
              <a:t> in the extra </a:t>
            </a:r>
            <a:r>
              <a:rPr lang="en-US" dirty="0" err="1" smtClean="0"/>
              <a:t>compactified</a:t>
            </a:r>
            <a:r>
              <a:rPr lang="en-US" dirty="0" smtClean="0"/>
              <a:t> </a:t>
            </a:r>
            <a:r>
              <a:rPr lang="en-US" dirty="0" err="1" smtClean="0"/>
              <a:t>dimension(s</a:t>
            </a:r>
            <a:r>
              <a:rPr lang="en-US" dirty="0" smtClean="0"/>
              <a:t>). If a spatial extra dimension is of radius </a:t>
            </a:r>
            <a:r>
              <a:rPr lang="en-US" i="1" dirty="0" smtClean="0"/>
              <a:t>R</a:t>
            </a:r>
            <a:r>
              <a:rPr lang="en-US" dirty="0" smtClean="0"/>
              <a:t>, the invariant </a:t>
            </a:r>
            <a:r>
              <a:rPr lang="en-US" dirty="0" smtClean="0">
                <a:hlinkClick r:id="rId4" tooltip="Mass"/>
              </a:rPr>
              <a:t>mass</a:t>
            </a:r>
            <a:r>
              <a:rPr lang="en-US" dirty="0" smtClean="0"/>
              <a:t> of such standing waves would be </a:t>
            </a:r>
            <a:r>
              <a:rPr lang="en-US" i="1" dirty="0" err="1" smtClean="0"/>
              <a:t>M</a:t>
            </a:r>
            <a:r>
              <a:rPr lang="en-US" i="1" baseline="-25000" dirty="0" err="1" smtClean="0"/>
              <a:t>n</a:t>
            </a:r>
            <a:r>
              <a:rPr lang="en-US" dirty="0" smtClean="0"/>
              <a:t> = </a:t>
            </a:r>
            <a:r>
              <a:rPr lang="en-US" i="1" dirty="0" err="1" smtClean="0"/>
              <a:t>nh</a:t>
            </a:r>
            <a:r>
              <a:rPr lang="en-US" dirty="0" smtClean="0"/>
              <a:t> / </a:t>
            </a:r>
            <a:r>
              <a:rPr lang="en-US" i="1" dirty="0" err="1" smtClean="0"/>
              <a:t>Rc</a:t>
            </a:r>
            <a:r>
              <a:rPr lang="en-US" dirty="0" smtClean="0"/>
              <a:t> with </a:t>
            </a:r>
            <a:r>
              <a:rPr lang="en-US" i="1" dirty="0" err="1" smtClean="0"/>
              <a:t>n</a:t>
            </a:r>
            <a:r>
              <a:rPr lang="en-US" dirty="0" smtClean="0"/>
              <a:t> an </a:t>
            </a:r>
            <a:r>
              <a:rPr lang="en-US" dirty="0" smtClean="0">
                <a:hlinkClick r:id="rId5" tooltip="Integer"/>
              </a:rPr>
              <a:t>integer</a:t>
            </a:r>
            <a:r>
              <a:rPr lang="en-US" dirty="0" smtClean="0"/>
              <a:t>, </a:t>
            </a:r>
            <a:r>
              <a:rPr lang="en-US" i="1" dirty="0" err="1" smtClean="0"/>
              <a:t>h</a:t>
            </a:r>
            <a:r>
              <a:rPr lang="en-US" dirty="0" smtClean="0"/>
              <a:t> being </a:t>
            </a:r>
            <a:r>
              <a:rPr lang="en-US" dirty="0" smtClean="0">
                <a:hlinkClick r:id="rId6" tooltip="Planck's constant"/>
              </a:rPr>
              <a:t>Planck's constant</a:t>
            </a:r>
            <a:r>
              <a:rPr lang="en-US" dirty="0" smtClean="0"/>
              <a:t> and </a:t>
            </a:r>
            <a:r>
              <a:rPr lang="en-US" i="1" dirty="0" err="1" smtClean="0"/>
              <a:t>c</a:t>
            </a:r>
            <a:r>
              <a:rPr lang="en-US" dirty="0" smtClean="0"/>
              <a:t> the </a:t>
            </a:r>
            <a:r>
              <a:rPr lang="en-US" dirty="0" smtClean="0">
                <a:hlinkClick r:id="rId7" tooltip="Speed of light"/>
              </a:rPr>
              <a:t>speed of light</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58</a:t>
            </a:fld>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Arkani-Hamed</a:t>
            </a:r>
            <a:r>
              <a:rPr lang="en-US" dirty="0" smtClean="0"/>
              <a:t> Paper. </a:t>
            </a:r>
            <a:r>
              <a:rPr lang="en-GB" sz="1200" b="0" dirty="0" err="1" smtClean="0">
                <a:solidFill>
                  <a:srgbClr val="000094"/>
                </a:solidFill>
                <a:latin typeface="Times"/>
              </a:rPr>
              <a:t>Bei</a:t>
            </a:r>
            <a:r>
              <a:rPr lang="en-GB" sz="1200" b="0" dirty="0" smtClean="0">
                <a:solidFill>
                  <a:srgbClr val="000094"/>
                </a:solidFill>
                <a:latin typeface="Times"/>
              </a:rPr>
              <a:t> </a:t>
            </a:r>
            <a:r>
              <a:rPr lang="en-GB" sz="1200" b="0" dirty="0" err="1" smtClean="0">
                <a:solidFill>
                  <a:srgbClr val="000094"/>
                </a:solidFill>
                <a:latin typeface="Times"/>
              </a:rPr>
              <a:t>Abständen</a:t>
            </a:r>
            <a:r>
              <a:rPr lang="en-GB" sz="1200" b="0" dirty="0" smtClean="0">
                <a:solidFill>
                  <a:srgbClr val="000094"/>
                </a:solidFill>
                <a:latin typeface="Times"/>
              </a:rPr>
              <a:t> &lt; 1 mm hat das </a:t>
            </a:r>
            <a:r>
              <a:rPr lang="en-GB" sz="1200" b="0" dirty="0" err="1" smtClean="0">
                <a:solidFill>
                  <a:srgbClr val="000094"/>
                </a:solidFill>
                <a:latin typeface="Times"/>
              </a:rPr>
              <a:t>Gravitationsgesetz</a:t>
            </a:r>
            <a:r>
              <a:rPr lang="en-GB" sz="1200" b="0" dirty="0" smtClean="0">
                <a:solidFill>
                  <a:srgbClr val="000094"/>
                </a:solidFill>
                <a:latin typeface="Times"/>
              </a:rPr>
              <a:t> </a:t>
            </a:r>
            <a:r>
              <a:rPr lang="en-GB" sz="1200" b="0" dirty="0" err="1" smtClean="0">
                <a:solidFill>
                  <a:srgbClr val="000094"/>
                </a:solidFill>
                <a:latin typeface="Times"/>
              </a:rPr>
              <a:t>statt</a:t>
            </a:r>
            <a:r>
              <a:rPr lang="en-GB" sz="1200" b="0" dirty="0" smtClean="0">
                <a:solidFill>
                  <a:srgbClr val="000094"/>
                </a:solidFill>
                <a:latin typeface="Times"/>
              </a:rPr>
              <a:t> </a:t>
            </a:r>
            <a:r>
              <a:rPr lang="en-GB" sz="1200" b="0" dirty="0" err="1" smtClean="0">
                <a:solidFill>
                  <a:srgbClr val="000094"/>
                </a:solidFill>
                <a:latin typeface="Times"/>
              </a:rPr>
              <a:t>der</a:t>
            </a:r>
            <a:r>
              <a:rPr lang="en-GB" sz="1200" b="0" dirty="0" smtClean="0">
                <a:solidFill>
                  <a:srgbClr val="000094"/>
                </a:solidFill>
                <a:latin typeface="Times"/>
              </a:rPr>
              <a:t> </a:t>
            </a:r>
            <a:r>
              <a:rPr lang="en-GB" sz="1200" b="0" i="1" dirty="0" smtClean="0">
                <a:solidFill>
                  <a:srgbClr val="000094"/>
                </a:solidFill>
                <a:latin typeface="Times"/>
              </a:rPr>
              <a:t>1/r</a:t>
            </a:r>
            <a:r>
              <a:rPr lang="en-GB" sz="1200" b="0" i="1" baseline="30000" dirty="0" smtClean="0">
                <a:solidFill>
                  <a:srgbClr val="000094"/>
                </a:solidFill>
                <a:latin typeface="Times"/>
              </a:rPr>
              <a:t>2</a:t>
            </a:r>
            <a:r>
              <a:rPr lang="en-GB" sz="1200" b="0" dirty="0" smtClean="0">
                <a:solidFill>
                  <a:srgbClr val="000094"/>
                </a:solidFill>
                <a:latin typeface="Times"/>
              </a:rPr>
              <a:t>-Abhängigkeit </a:t>
            </a:r>
            <a:r>
              <a:rPr lang="en-GB" sz="1200" b="0" dirty="0" err="1" smtClean="0">
                <a:solidFill>
                  <a:srgbClr val="000094"/>
                </a:solidFill>
                <a:latin typeface="Times"/>
              </a:rPr>
              <a:t>eine</a:t>
            </a:r>
            <a:r>
              <a:rPr lang="en-GB" sz="1200" b="0" dirty="0" smtClean="0">
                <a:solidFill>
                  <a:srgbClr val="000094"/>
                </a:solidFill>
                <a:latin typeface="Times"/>
              </a:rPr>
              <a:t> </a:t>
            </a:r>
            <a:r>
              <a:rPr lang="en-GB" sz="1200" b="0" i="1" dirty="0" smtClean="0">
                <a:solidFill>
                  <a:srgbClr val="000094"/>
                </a:solidFill>
                <a:latin typeface="Times"/>
              </a:rPr>
              <a:t>1/r</a:t>
            </a:r>
            <a:r>
              <a:rPr lang="en-GB" sz="1200" b="0" i="1" baseline="30000" dirty="0" smtClean="0">
                <a:solidFill>
                  <a:srgbClr val="000094"/>
                </a:solidFill>
                <a:latin typeface="Times"/>
              </a:rPr>
              <a:t>3</a:t>
            </a:r>
            <a:r>
              <a:rPr lang="en-GB" sz="1200" b="0" dirty="0" smtClean="0">
                <a:solidFill>
                  <a:srgbClr val="000094"/>
                </a:solidFill>
                <a:latin typeface="Times"/>
              </a:rPr>
              <a:t>-Abhängigkeit </a:t>
            </a:r>
            <a:r>
              <a:rPr lang="en-GB" sz="1200" b="0" dirty="0" err="1" smtClean="0">
                <a:solidFill>
                  <a:srgbClr val="000094"/>
                </a:solidFill>
                <a:latin typeface="Times"/>
              </a:rPr>
              <a:t>für</a:t>
            </a:r>
            <a:r>
              <a:rPr lang="en-GB" sz="1200" b="0" dirty="0" smtClean="0">
                <a:solidFill>
                  <a:srgbClr val="000094"/>
                </a:solidFill>
                <a:latin typeface="Times"/>
              </a:rPr>
              <a:t> </a:t>
            </a:r>
            <a:r>
              <a:rPr lang="en-GB" sz="1200" b="0" dirty="0" err="1" smtClean="0">
                <a:solidFill>
                  <a:srgbClr val="000094"/>
                </a:solidFill>
                <a:latin typeface="Times"/>
              </a:rPr>
              <a:t>d</a:t>
            </a:r>
            <a:r>
              <a:rPr lang="en-GB" sz="1200" b="0" dirty="0" smtClean="0">
                <a:solidFill>
                  <a:srgbClr val="000094"/>
                </a:solidFill>
                <a:latin typeface="Times"/>
              </a:rPr>
              <a:t>=2. </a:t>
            </a:r>
            <a:endParaRPr lang="en-US" sz="1200" b="0" dirty="0" smtClean="0">
              <a:solidFill>
                <a:srgbClr val="000094"/>
              </a:solidFill>
              <a:latin typeface="Times"/>
              <a:ea typeface="ＭＳ Ｐゴシック" charset="-128"/>
              <a:cs typeface="ＭＳ Ｐゴシック" charset="-128"/>
            </a:endParaRPr>
          </a:p>
          <a:p>
            <a:r>
              <a:rPr lang="en-GB" sz="1200" b="0" dirty="0" smtClean="0">
                <a:solidFill>
                  <a:srgbClr val="000094"/>
                </a:solidFill>
                <a:latin typeface="Times"/>
              </a:rPr>
              <a:t>PLANCKSKALA: (Gravitation </a:t>
            </a:r>
            <a:r>
              <a:rPr lang="en-GB" sz="1200" b="0" dirty="0" err="1" smtClean="0">
                <a:solidFill>
                  <a:srgbClr val="000094"/>
                </a:solidFill>
                <a:latin typeface="Times"/>
              </a:rPr>
              <a:t>wird</a:t>
            </a:r>
            <a:r>
              <a:rPr lang="en-GB" sz="1200" b="0" dirty="0" smtClean="0">
                <a:solidFill>
                  <a:srgbClr val="000094"/>
                </a:solidFill>
                <a:latin typeface="Times"/>
              </a:rPr>
              <a:t> </a:t>
            </a:r>
            <a:r>
              <a:rPr lang="en-GB" sz="1200" b="0" dirty="0" err="1" smtClean="0">
                <a:solidFill>
                  <a:srgbClr val="000094"/>
                </a:solidFill>
                <a:latin typeface="Times"/>
              </a:rPr>
              <a:t>gleich</a:t>
            </a:r>
            <a:r>
              <a:rPr lang="en-GB" sz="1200" b="0" dirty="0" smtClean="0">
                <a:solidFill>
                  <a:srgbClr val="000094"/>
                </a:solidFill>
                <a:latin typeface="Times"/>
              </a:rPr>
              <a:t> stark </a:t>
            </a:r>
            <a:r>
              <a:rPr lang="en-GB" sz="1200" b="0" dirty="0" err="1" smtClean="0">
                <a:solidFill>
                  <a:srgbClr val="000094"/>
                </a:solidFill>
                <a:latin typeface="Times"/>
              </a:rPr>
              <a:t>wie</a:t>
            </a:r>
            <a:r>
              <a:rPr lang="en-GB" sz="1200" b="0" dirty="0" smtClean="0">
                <a:solidFill>
                  <a:srgbClr val="000094"/>
                </a:solidFill>
                <a:latin typeface="Times"/>
              </a:rPr>
              <a:t> die </a:t>
            </a:r>
            <a:r>
              <a:rPr lang="en-GB" sz="1200" b="0" dirty="0" err="1" smtClean="0">
                <a:solidFill>
                  <a:srgbClr val="000094"/>
                </a:solidFill>
                <a:latin typeface="Times"/>
              </a:rPr>
              <a:t>Eichwechselwirkungen</a:t>
            </a:r>
            <a:r>
              <a:rPr lang="en-GB" sz="1200" b="0" dirty="0" smtClean="0">
                <a:solidFill>
                  <a:srgbClr val="000094"/>
                </a:solidFill>
                <a:latin typeface="Times"/>
              </a:rPr>
              <a:t>)</a:t>
            </a:r>
          </a:p>
          <a:p>
            <a:r>
              <a:rPr lang="en-GB" sz="1200" b="0" dirty="0" smtClean="0">
                <a:solidFill>
                  <a:srgbClr val="000094"/>
                </a:solidFill>
                <a:latin typeface="Times"/>
              </a:rPr>
              <a:t>FIXME:</a:t>
            </a:r>
            <a:r>
              <a:rPr lang="en-GB" sz="1200" b="0" baseline="0" dirty="0" smtClean="0">
                <a:solidFill>
                  <a:srgbClr val="000094"/>
                </a:solidFill>
                <a:latin typeface="Times"/>
              </a:rPr>
              <a:t> </a:t>
            </a:r>
            <a:r>
              <a:rPr lang="en-GB" sz="1200" b="0" baseline="0" dirty="0" err="1" smtClean="0">
                <a:solidFill>
                  <a:srgbClr val="000094"/>
                </a:solidFill>
                <a:latin typeface="Times"/>
              </a:rPr>
              <a:t>Warum</a:t>
            </a:r>
            <a:r>
              <a:rPr lang="en-GB" sz="1200" b="0" baseline="0" dirty="0" smtClean="0">
                <a:solidFill>
                  <a:srgbClr val="000094"/>
                </a:solidFill>
                <a:latin typeface="Times"/>
              </a:rPr>
              <a:t> </a:t>
            </a:r>
            <a:r>
              <a:rPr lang="en-GB" sz="1200" b="0" baseline="0" dirty="0" err="1" smtClean="0">
                <a:solidFill>
                  <a:srgbClr val="000094"/>
                </a:solidFill>
                <a:latin typeface="Times"/>
              </a:rPr>
              <a:t>ist</a:t>
            </a:r>
            <a:r>
              <a:rPr lang="en-GB" sz="1200" b="0" baseline="0" dirty="0" smtClean="0">
                <a:solidFill>
                  <a:srgbClr val="000094"/>
                </a:solidFill>
                <a:latin typeface="Times"/>
              </a:rPr>
              <a:t> </a:t>
            </a:r>
            <a:r>
              <a:rPr lang="en-GB" sz="1200" b="0" baseline="0" dirty="0" err="1" smtClean="0">
                <a:solidFill>
                  <a:srgbClr val="000094"/>
                </a:solidFill>
                <a:latin typeface="Times"/>
              </a:rPr>
              <a:t>d</a:t>
            </a:r>
            <a:r>
              <a:rPr lang="en-GB" sz="1200" b="0" baseline="0" dirty="0" smtClean="0">
                <a:solidFill>
                  <a:srgbClr val="000094"/>
                </a:solidFill>
                <a:latin typeface="Times"/>
              </a:rPr>
              <a:t>=1 </a:t>
            </a:r>
            <a:r>
              <a:rPr lang="en-GB" sz="1200" b="0" baseline="0" dirty="0" err="1" smtClean="0">
                <a:solidFill>
                  <a:srgbClr val="000094"/>
                </a:solidFill>
                <a:latin typeface="Times"/>
              </a:rPr>
              <a:t>ausgeschlossen</a:t>
            </a:r>
            <a:r>
              <a:rPr lang="en-GB" sz="1200" b="0" baseline="0" dirty="0" smtClean="0">
                <a:solidFill>
                  <a:srgbClr val="000094"/>
                </a:solidFill>
                <a:latin typeface="Times"/>
              </a:rPr>
              <a:t>?</a:t>
            </a:r>
          </a:p>
          <a:p>
            <a:r>
              <a:rPr lang="en-GB" sz="1200" b="0" baseline="0" dirty="0" smtClean="0">
                <a:solidFill>
                  <a:srgbClr val="000094"/>
                </a:solidFill>
                <a:latin typeface="Times"/>
              </a:rPr>
              <a:t>O. Klein hat </a:t>
            </a:r>
            <a:r>
              <a:rPr lang="en-GB" sz="1200" b="0" baseline="0" dirty="0" err="1" smtClean="0">
                <a:solidFill>
                  <a:srgbClr val="000094"/>
                </a:solidFill>
                <a:latin typeface="Times"/>
              </a:rPr>
              <a:t>vorgeschlagen</a:t>
            </a:r>
            <a:r>
              <a:rPr lang="en-GB" sz="1200" b="0" baseline="0" dirty="0" smtClean="0">
                <a:solidFill>
                  <a:srgbClr val="000094"/>
                </a:solidFill>
                <a:latin typeface="Times"/>
              </a:rPr>
              <a:t>, </a:t>
            </a:r>
            <a:r>
              <a:rPr lang="en-GB" sz="1200" b="0" baseline="0" dirty="0" err="1" smtClean="0">
                <a:solidFill>
                  <a:srgbClr val="000094"/>
                </a:solidFill>
                <a:latin typeface="Times"/>
              </a:rPr>
              <a:t>dass</a:t>
            </a:r>
            <a:r>
              <a:rPr lang="en-GB" sz="1200" b="0" baseline="0" dirty="0" smtClean="0">
                <a:solidFill>
                  <a:srgbClr val="000094"/>
                </a:solidFill>
                <a:latin typeface="Times"/>
              </a:rPr>
              <a:t> </a:t>
            </a:r>
            <a:r>
              <a:rPr lang="en-GB" sz="1200" b="0" baseline="0" dirty="0" err="1" smtClean="0">
                <a:solidFill>
                  <a:srgbClr val="000094"/>
                </a:solidFill>
                <a:latin typeface="Times"/>
              </a:rPr>
              <a:t>Extradimensionen</a:t>
            </a:r>
            <a:r>
              <a:rPr lang="en-GB" sz="1200" b="0" baseline="0" dirty="0" smtClean="0">
                <a:solidFill>
                  <a:srgbClr val="000094"/>
                </a:solidFill>
                <a:latin typeface="Times"/>
              </a:rPr>
              <a:t> </a:t>
            </a:r>
            <a:r>
              <a:rPr lang="en-GB" sz="1200" b="0" baseline="0" dirty="0" err="1" smtClean="0">
                <a:solidFill>
                  <a:srgbClr val="000094"/>
                </a:solidFill>
                <a:latin typeface="Times"/>
              </a:rPr>
              <a:t>aufgerollt</a:t>
            </a:r>
            <a:r>
              <a:rPr lang="en-GB" sz="1200" b="0" baseline="0" dirty="0" smtClean="0">
                <a:solidFill>
                  <a:srgbClr val="000094"/>
                </a:solidFill>
                <a:latin typeface="Times"/>
              </a:rPr>
              <a:t> </a:t>
            </a:r>
            <a:r>
              <a:rPr lang="en-GB" sz="1200" b="0" baseline="0" dirty="0" err="1" smtClean="0">
                <a:solidFill>
                  <a:srgbClr val="000094"/>
                </a:solidFill>
                <a:latin typeface="Times"/>
              </a:rPr>
              <a:t>sind</a:t>
            </a:r>
            <a:r>
              <a:rPr lang="en-GB" sz="1200" b="0" baseline="0" dirty="0" smtClean="0">
                <a:solidFill>
                  <a:srgbClr val="000094"/>
                </a:solidFill>
                <a:latin typeface="Times"/>
              </a:rPr>
              <a:t>, </a:t>
            </a:r>
            <a:r>
              <a:rPr lang="en-GB" sz="1200" b="0" baseline="0" dirty="0" err="1" smtClean="0">
                <a:solidFill>
                  <a:srgbClr val="000094"/>
                </a:solidFill>
                <a:latin typeface="Times"/>
              </a:rPr>
              <a:t>d.h</a:t>
            </a:r>
            <a:r>
              <a:rPr lang="en-GB" sz="1200" b="0" baseline="0" dirty="0" smtClean="0">
                <a:solidFill>
                  <a:srgbClr val="000094"/>
                </a:solidFill>
                <a:latin typeface="Times"/>
              </a:rPr>
              <a:t>. </a:t>
            </a:r>
            <a:r>
              <a:rPr lang="en-GB" sz="1200" b="0" baseline="0" dirty="0" err="1" smtClean="0">
                <a:solidFill>
                  <a:srgbClr val="000094"/>
                </a:solidFill>
                <a:latin typeface="Times"/>
              </a:rPr>
              <a:t>ein</a:t>
            </a:r>
            <a:r>
              <a:rPr lang="en-GB" sz="1200" b="0" baseline="0" dirty="0" smtClean="0">
                <a:solidFill>
                  <a:srgbClr val="000094"/>
                </a:solidFill>
                <a:latin typeface="Times"/>
              </a:rPr>
              <a:t> </a:t>
            </a:r>
            <a:r>
              <a:rPr lang="en-GB" sz="1200" b="0" baseline="0" dirty="0" err="1" smtClean="0">
                <a:solidFill>
                  <a:srgbClr val="000094"/>
                </a:solidFill>
                <a:latin typeface="Times"/>
              </a:rPr>
              <a:t>Teilchen,das</a:t>
            </a:r>
            <a:r>
              <a:rPr lang="en-GB" sz="1200" b="0" baseline="0" dirty="0" smtClean="0">
                <a:solidFill>
                  <a:srgbClr val="000094"/>
                </a:solidFill>
                <a:latin typeface="Times"/>
              </a:rPr>
              <a:t> </a:t>
            </a:r>
            <a:r>
              <a:rPr lang="en-GB" sz="1200" b="0" baseline="0" dirty="0" err="1" smtClean="0">
                <a:solidFill>
                  <a:srgbClr val="000094"/>
                </a:solidFill>
                <a:latin typeface="Times"/>
              </a:rPr>
              <a:t>sich</a:t>
            </a:r>
            <a:r>
              <a:rPr lang="en-GB" sz="1200" b="0" baseline="0" dirty="0" smtClean="0">
                <a:solidFill>
                  <a:srgbClr val="000094"/>
                </a:solidFill>
                <a:latin typeface="Times"/>
              </a:rPr>
              <a:t> </a:t>
            </a:r>
            <a:r>
              <a:rPr lang="en-GB" sz="1200" b="0" baseline="0" dirty="0" err="1" smtClean="0">
                <a:solidFill>
                  <a:srgbClr val="000094"/>
                </a:solidFill>
                <a:latin typeface="Times"/>
              </a:rPr>
              <a:t>entlang</a:t>
            </a:r>
            <a:r>
              <a:rPr lang="en-GB" sz="1200" b="0" baseline="0" dirty="0" smtClean="0">
                <a:solidFill>
                  <a:srgbClr val="000094"/>
                </a:solidFill>
                <a:latin typeface="Times"/>
              </a:rPr>
              <a:t> </a:t>
            </a:r>
            <a:r>
              <a:rPr lang="en-GB" sz="1200" b="0" baseline="0" dirty="0" err="1" smtClean="0">
                <a:solidFill>
                  <a:srgbClr val="000094"/>
                </a:solidFill>
                <a:latin typeface="Times"/>
              </a:rPr>
              <a:t>dieser</a:t>
            </a:r>
            <a:r>
              <a:rPr lang="en-GB" sz="1200" b="0" baseline="0" dirty="0" smtClean="0">
                <a:solidFill>
                  <a:srgbClr val="000094"/>
                </a:solidFill>
                <a:latin typeface="Times"/>
              </a:rPr>
              <a:t> Dimension </a:t>
            </a:r>
            <a:r>
              <a:rPr lang="en-GB" sz="1200" b="0" baseline="0" dirty="0" err="1" smtClean="0">
                <a:solidFill>
                  <a:srgbClr val="000094"/>
                </a:solidFill>
                <a:latin typeface="Times"/>
              </a:rPr>
              <a:t>bewegt</a:t>
            </a:r>
            <a:r>
              <a:rPr lang="en-GB" sz="1200" b="0" baseline="0" dirty="0" smtClean="0">
                <a:solidFill>
                  <a:srgbClr val="000094"/>
                </a:solidFill>
                <a:latin typeface="Times"/>
              </a:rPr>
              <a:t>, </a:t>
            </a:r>
            <a:r>
              <a:rPr lang="en-GB" sz="1200" b="0" baseline="0" dirty="0" err="1" smtClean="0">
                <a:solidFill>
                  <a:srgbClr val="000094"/>
                </a:solidFill>
                <a:latin typeface="Times"/>
              </a:rPr>
              <a:t>kommt</a:t>
            </a:r>
            <a:r>
              <a:rPr lang="en-GB" sz="1200" b="0" baseline="0" dirty="0" smtClean="0">
                <a:solidFill>
                  <a:srgbClr val="000094"/>
                </a:solidFill>
                <a:latin typeface="Times"/>
              </a:rPr>
              <a:t> </a:t>
            </a:r>
            <a:r>
              <a:rPr lang="en-GB" sz="1200" b="0" baseline="0" dirty="0" err="1" smtClean="0">
                <a:solidFill>
                  <a:srgbClr val="000094"/>
                </a:solidFill>
                <a:latin typeface="Times"/>
              </a:rPr>
              <a:t>wieder</a:t>
            </a:r>
            <a:r>
              <a:rPr lang="en-GB" sz="1200" b="0" baseline="0" dirty="0" smtClean="0">
                <a:solidFill>
                  <a:srgbClr val="000094"/>
                </a:solidFill>
                <a:latin typeface="Times"/>
              </a:rPr>
              <a:t> an den </a:t>
            </a:r>
            <a:r>
              <a:rPr lang="en-GB" sz="1200" b="0" baseline="0" dirty="0" err="1" smtClean="0">
                <a:solidFill>
                  <a:srgbClr val="000094"/>
                </a:solidFill>
                <a:latin typeface="Times"/>
              </a:rPr>
              <a:t>Ausgangsort</a:t>
            </a:r>
            <a:r>
              <a:rPr lang="en-GB" sz="1200" b="0" baseline="0" dirty="0" smtClean="0">
                <a:solidFill>
                  <a:srgbClr val="000094"/>
                </a:solidFill>
                <a:latin typeface="Times"/>
              </a:rPr>
              <a:t> </a:t>
            </a:r>
            <a:r>
              <a:rPr lang="en-GB" sz="1200" b="0" baseline="0" dirty="0" err="1" smtClean="0">
                <a:solidFill>
                  <a:srgbClr val="000094"/>
                </a:solidFill>
                <a:latin typeface="Times"/>
              </a:rPr>
              <a:t>zurück</a:t>
            </a:r>
            <a:r>
              <a:rPr lang="en-GB" sz="1200" b="0" baseline="0" dirty="0" smtClean="0">
                <a:solidFill>
                  <a:srgbClr val="000094"/>
                </a:solidFill>
                <a:latin typeface="Times"/>
              </a:rPr>
              <a:t>.</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59</a:t>
            </a:fld>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Wenn</a:t>
            </a:r>
            <a:r>
              <a:rPr lang="en-US" dirty="0" smtClean="0"/>
              <a:t> </a:t>
            </a:r>
            <a:r>
              <a:rPr lang="en-US" dirty="0" err="1" smtClean="0"/>
              <a:t>kr</a:t>
            </a:r>
            <a:r>
              <a:rPr lang="en-US" baseline="-25000" dirty="0" err="1" smtClean="0"/>
              <a:t>c</a:t>
            </a:r>
            <a:r>
              <a:rPr lang="en-US" dirty="0" smtClean="0"/>
              <a:t> ca. 12</a:t>
            </a:r>
            <a:r>
              <a:rPr lang="en-US" baseline="0" dirty="0" smtClean="0"/>
              <a:t> </a:t>
            </a:r>
            <a:r>
              <a:rPr lang="en-US" baseline="0" dirty="0" err="1" smtClean="0"/>
              <a:t>ist</a:t>
            </a:r>
            <a:r>
              <a:rPr lang="en-US" baseline="0" dirty="0" smtClean="0"/>
              <a:t> das </a:t>
            </a:r>
            <a:r>
              <a:rPr lang="en-US" baseline="0" dirty="0" err="1" smtClean="0"/>
              <a:t>Hierarchieproblem</a:t>
            </a:r>
            <a:r>
              <a:rPr lang="en-US" baseline="0" dirty="0" smtClean="0"/>
              <a:t> </a:t>
            </a:r>
            <a:r>
              <a:rPr lang="en-US" baseline="0" dirty="0" err="1" smtClean="0"/>
              <a:t>gelöst</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60</a:t>
            </a:fld>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charset="0"/>
                <a:ea typeface="ＭＳ Ｐゴシック" charset="-128"/>
                <a:cs typeface="ＭＳ Ｐゴシック" charset="-128"/>
              </a:rPr>
              <a:t>For the spin-independent model, these are the best limits for dark matter particles with mass below 3.5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a region as yet unexplored by the direct detection experiments. For the spin-dependent model, these limits represent the most stringent constraints over the 1-200 </a:t>
            </a:r>
            <a:r>
              <a:rPr lang="en-US" sz="1200" kern="1200" baseline="0" dirty="0" err="1" smtClean="0">
                <a:solidFill>
                  <a:schemeClr val="tx1"/>
                </a:solidFill>
                <a:latin typeface="Times New Roman" charset="0"/>
                <a:ea typeface="ＭＳ Ｐゴシック" charset="-128"/>
                <a:cs typeface="ＭＳ Ｐゴシック" charset="-128"/>
              </a:rPr>
              <a:t>GeV</a:t>
            </a:r>
            <a:r>
              <a:rPr lang="en-US" sz="1200" kern="1200" baseline="0" dirty="0" smtClean="0">
                <a:solidFill>
                  <a:schemeClr val="tx1"/>
                </a:solidFill>
                <a:latin typeface="Times New Roman" charset="0"/>
                <a:ea typeface="ＭＳ Ｐゴシック" charset="-128"/>
                <a:cs typeface="ＭＳ Ｐゴシック" charset="-128"/>
              </a:rPr>
              <a:t> mass range. Previous mass limits were around 1 </a:t>
            </a:r>
            <a:r>
              <a:rPr lang="en-US" sz="1200" kern="1200" baseline="0" dirty="0" err="1" smtClean="0">
                <a:solidFill>
                  <a:schemeClr val="tx1"/>
                </a:solidFill>
                <a:latin typeface="Times New Roman" charset="0"/>
                <a:ea typeface="ＭＳ Ｐゴシック" charset="-128"/>
                <a:cs typeface="ＭＳ Ｐゴシック" charset="-128"/>
              </a:rPr>
              <a:t>TeV</a:t>
            </a:r>
            <a:r>
              <a:rPr lang="en-US" sz="1200" kern="1200" baseline="0" dirty="0" smtClean="0">
                <a:solidFill>
                  <a:schemeClr val="tx1"/>
                </a:solidFill>
                <a:latin typeface="Times New Roman"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61</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F69AF40-AE93-3647-A71E-AF1C14413AE4}" type="slidenum">
              <a:rPr lang="de-DE"/>
              <a:pPr/>
              <a:t>7</a:t>
            </a:fld>
            <a:endParaRPr lang="de-DE"/>
          </a:p>
        </p:txBody>
      </p:sp>
      <p:sp>
        <p:nvSpPr>
          <p:cNvPr id="35843" name="Rectangle 2"/>
          <p:cNvSpPr>
            <a:spLocks noGrp="1" noRot="1" noChangeAspect="1" noChangeArrowheads="1" noTextEdit="1"/>
          </p:cNvSpPr>
          <p:nvPr>
            <p:ph type="sldImg"/>
          </p:nvPr>
        </p:nvSpPr>
        <p:spPr>
          <a:xfrm>
            <a:off x="3090863" y="498475"/>
            <a:ext cx="3598862" cy="2492375"/>
          </a:xfrm>
          <a:ln/>
        </p:spPr>
      </p:sp>
      <p:sp>
        <p:nvSpPr>
          <p:cNvPr id="358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62</a:t>
            </a:fld>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err="1" smtClean="0"/>
              <a:t>Schwarzschilrradius</a:t>
            </a:r>
            <a:r>
              <a:rPr lang="en-US" dirty="0" smtClean="0"/>
              <a:t>:</a:t>
            </a:r>
            <a:r>
              <a:rPr lang="en-US" baseline="0" dirty="0" smtClean="0"/>
              <a:t> </a:t>
            </a:r>
            <a:r>
              <a:rPr lang="en-US" dirty="0" smtClean="0"/>
              <a:t>distance from the center of an object such that, if all the mass of the object were compressed within that sphere, the escape speed from the surface would equal the speed of light. </a:t>
            </a:r>
            <a:r>
              <a:rPr lang="en-US" dirty="0" err="1" smtClean="0"/>
              <a:t>extradim_vest.pdf</a:t>
            </a:r>
            <a:r>
              <a:rPr lang="en-US" dirty="0" smtClean="0"/>
              <a:t>. </a:t>
            </a:r>
            <a:r>
              <a:rPr lang="en-US" dirty="0" err="1" smtClean="0"/>
              <a:t>Genaue</a:t>
            </a:r>
            <a:r>
              <a:rPr lang="en-US" baseline="0" dirty="0" smtClean="0"/>
              <a:t> </a:t>
            </a:r>
            <a:r>
              <a:rPr lang="en-US" baseline="0" dirty="0" err="1" smtClean="0"/>
              <a:t>Formel</a:t>
            </a:r>
            <a:r>
              <a:rPr lang="en-US" baseline="0" dirty="0" smtClean="0"/>
              <a:t> </a:t>
            </a:r>
            <a:r>
              <a:rPr lang="en-US" baseline="0" dirty="0" err="1" smtClean="0"/>
              <a:t>fuer</a:t>
            </a:r>
            <a:r>
              <a:rPr lang="en-US" baseline="0" dirty="0" smtClean="0"/>
              <a:t> </a:t>
            </a:r>
            <a:r>
              <a:rPr lang="en-US" baseline="0" dirty="0" err="1" smtClean="0"/>
              <a:t>Schwarzschildradius</a:t>
            </a:r>
            <a:r>
              <a:rPr lang="en-US" baseline="0" dirty="0" smtClean="0"/>
              <a:t>:  R</a:t>
            </a:r>
            <a:r>
              <a:rPr lang="en-US" baseline="-25000" dirty="0" smtClean="0"/>
              <a:t>S</a:t>
            </a:r>
            <a:r>
              <a:rPr lang="en-US" baseline="0" dirty="0" smtClean="0"/>
              <a:t> = 2 M</a:t>
            </a:r>
            <a:r>
              <a:rPr lang="en-US" baseline="-25000" dirty="0" smtClean="0"/>
              <a:t>BH</a:t>
            </a:r>
            <a:r>
              <a:rPr lang="en-US" baseline="0" dirty="0" smtClean="0"/>
              <a:t>G</a:t>
            </a:r>
            <a:r>
              <a:rPr lang="en-US" baseline="-25000" dirty="0" smtClean="0"/>
              <a:t>N </a:t>
            </a:r>
            <a:r>
              <a:rPr lang="en-US" baseline="0" dirty="0" smtClean="0"/>
              <a:t>/c</a:t>
            </a:r>
            <a:r>
              <a:rPr lang="en-US" baseline="30000" dirty="0" smtClean="0"/>
              <a:t>2. </a:t>
            </a:r>
            <a:r>
              <a:rPr lang="en-US" sz="1200" dirty="0" smtClean="0">
                <a:solidFill>
                  <a:schemeClr val="accent2"/>
                </a:solidFill>
              </a:rPr>
              <a:t>Na</a:t>
            </a:r>
            <a:r>
              <a:rPr lang="ru-RU" sz="1200" dirty="0" smtClean="0">
                <a:solidFill>
                  <a:schemeClr val="accent2"/>
                </a:solidFill>
                <a:ea typeface="Arial" pitchFamily="-110" charset="0"/>
                <a:cs typeface="Arial" pitchFamily="-110" charset="0"/>
              </a:rPr>
              <a:t>ї</a:t>
            </a:r>
            <a:r>
              <a:rPr lang="en-US" sz="1200" dirty="0" err="1" smtClean="0">
                <a:solidFill>
                  <a:schemeClr val="accent2"/>
                </a:solidFill>
              </a:rPr>
              <a:t>vely</a:t>
            </a:r>
            <a:r>
              <a:rPr lang="en-US" sz="1200" dirty="0" smtClean="0">
                <a:solidFill>
                  <a:schemeClr val="accent2"/>
                </a:solidFill>
              </a:rPr>
              <a:t>, black holes would only grow</a:t>
            </a:r>
            <a:r>
              <a:rPr lang="en-US" sz="1200" dirty="0" smtClean="0"/>
              <a:t> once they are formed.</a:t>
            </a:r>
          </a:p>
          <a:p>
            <a:pPr>
              <a:lnSpc>
                <a:spcPct val="80000"/>
              </a:lnSpc>
            </a:pPr>
            <a:r>
              <a:rPr lang="en-US" sz="1200" dirty="0" smtClean="0"/>
              <a:t>In 1975 </a:t>
            </a:r>
            <a:r>
              <a:rPr lang="en-US" sz="1200" dirty="0" smtClean="0">
                <a:solidFill>
                  <a:schemeClr val="accent2"/>
                </a:solidFill>
              </a:rPr>
              <a:t>Steven Hawking</a:t>
            </a:r>
            <a:r>
              <a:rPr lang="en-US" sz="1200" dirty="0" smtClean="0"/>
              <a:t> showed that this is not true, as the black hole can evaporate by emitting pairs of virtual photons at the event horizon, with one of the pair escaping the BH gravity</a:t>
            </a:r>
          </a:p>
          <a:p>
            <a:pPr marL="0" marR="0" indent="0" algn="l" defTabSz="914400" rtl="0" eaLnBrk="0" fontAlgn="base" latinLnBrk="0" hangingPunct="0">
              <a:lnSpc>
                <a:spcPct val="80000"/>
              </a:lnSpc>
              <a:spcBef>
                <a:spcPct val="30000"/>
              </a:spcBef>
              <a:spcAft>
                <a:spcPct val="0"/>
              </a:spcAft>
              <a:buClrTx/>
              <a:buSzTx/>
              <a:buFontTx/>
              <a:buNone/>
              <a:tabLst/>
              <a:defRPr/>
            </a:pPr>
            <a:r>
              <a:rPr lang="en-US" sz="1200" dirty="0" smtClean="0"/>
              <a:t>These photons have a black-body spectrum (Planck) with the </a:t>
            </a:r>
            <a:r>
              <a:rPr lang="en-US" sz="1200" i="1" dirty="0" smtClean="0">
                <a:solidFill>
                  <a:schemeClr val="accent2"/>
                </a:solidFill>
              </a:rPr>
              <a:t>Hawking temperature</a:t>
            </a:r>
            <a:r>
              <a:rPr lang="en-US" sz="1200" i="0" dirty="0" smtClean="0">
                <a:solidFill>
                  <a:schemeClr val="tx1"/>
                </a:solidFill>
              </a:rPr>
              <a:t>. </a:t>
            </a:r>
            <a:r>
              <a:rPr lang="en-US" baseline="0" dirty="0" smtClean="0"/>
              <a:t>G</a:t>
            </a:r>
            <a:r>
              <a:rPr lang="en-US" baseline="-25000" dirty="0" smtClean="0"/>
              <a:t>N </a:t>
            </a:r>
            <a:r>
              <a:rPr lang="en-US" baseline="0" dirty="0" smtClean="0"/>
              <a:t>= </a:t>
            </a:r>
            <a:r>
              <a:rPr lang="en-US" b="1" dirty="0" smtClean="0"/>
              <a:t>6.67300 × 10</a:t>
            </a:r>
            <a:r>
              <a:rPr lang="en-US" b="1" baseline="30000" dirty="0" smtClean="0"/>
              <a:t>-11</a:t>
            </a:r>
            <a:r>
              <a:rPr lang="en-US" b="1" dirty="0" smtClean="0"/>
              <a:t> m</a:t>
            </a:r>
            <a:r>
              <a:rPr lang="en-US" b="1" baseline="30000" dirty="0" smtClean="0"/>
              <a:t>3</a:t>
            </a:r>
            <a:r>
              <a:rPr lang="en-US" b="1" dirty="0" smtClean="0"/>
              <a:t> kg</a:t>
            </a:r>
            <a:r>
              <a:rPr lang="en-US" b="1" baseline="30000" dirty="0" smtClean="0"/>
              <a:t>-1</a:t>
            </a:r>
            <a:r>
              <a:rPr lang="en-US" b="1" dirty="0" smtClean="0"/>
              <a:t> s</a:t>
            </a:r>
            <a:r>
              <a:rPr lang="en-US" b="1" baseline="30000" dirty="0" smtClean="0"/>
              <a:t>-2</a:t>
            </a:r>
            <a:endParaRPr lang="en-US" b="1" dirty="0" smtClean="0"/>
          </a:p>
          <a:p>
            <a:pPr>
              <a:lnSpc>
                <a:spcPct val="80000"/>
              </a:lnSpc>
            </a:pPr>
            <a:endParaRPr lang="en-US" sz="1200" i="0" dirty="0" smtClean="0">
              <a:solidFill>
                <a:schemeClr val="tx1"/>
              </a:solidFill>
            </a:endParaRPr>
          </a:p>
          <a:p>
            <a:pPr>
              <a:lnSpc>
                <a:spcPct val="80000"/>
              </a:lnSpc>
            </a:pPr>
            <a:r>
              <a:rPr lang="en-US" sz="1200" i="0" dirty="0" smtClean="0">
                <a:solidFill>
                  <a:schemeClr val="tx1"/>
                </a:solidFill>
              </a:rPr>
              <a:t>See</a:t>
            </a:r>
            <a:r>
              <a:rPr lang="en-US" sz="1200" i="0" baseline="0" dirty="0" smtClean="0">
                <a:solidFill>
                  <a:schemeClr val="tx1"/>
                </a:solidFill>
              </a:rPr>
              <a:t> </a:t>
            </a:r>
            <a:r>
              <a:rPr lang="en-US" sz="1200" i="0" baseline="0" dirty="0" err="1" smtClean="0">
                <a:solidFill>
                  <a:schemeClr val="tx1"/>
                </a:solidFill>
              </a:rPr>
              <a:t>Sven_Black_Holes_with_ATLAS.ppt</a:t>
            </a:r>
            <a:endParaRPr lang="en-US" sz="1200" dirty="0" smtClean="0"/>
          </a:p>
          <a:p>
            <a:endParaRPr lang="en-US" baseline="30000" dirty="0" smtClean="0"/>
          </a:p>
          <a:p>
            <a:r>
              <a:rPr lang="en-US" dirty="0" smtClean="0"/>
              <a:t>Masse </a:t>
            </a:r>
            <a:r>
              <a:rPr lang="en-US" dirty="0" err="1" smtClean="0"/>
              <a:t>eines</a:t>
            </a:r>
            <a:r>
              <a:rPr lang="en-US" dirty="0" smtClean="0"/>
              <a:t> </a:t>
            </a:r>
            <a:r>
              <a:rPr lang="en-US" dirty="0" err="1" smtClean="0"/>
              <a:t>schwarzen</a:t>
            </a:r>
            <a:r>
              <a:rPr lang="en-US" baseline="0" dirty="0" smtClean="0"/>
              <a:t> Lochs </a:t>
            </a:r>
            <a:r>
              <a:rPr lang="en-US" baseline="0" dirty="0" err="1" smtClean="0"/>
              <a:t>mindestens</a:t>
            </a:r>
            <a:r>
              <a:rPr lang="en-US" baseline="0" dirty="0" smtClean="0"/>
              <a:t> 3mal so gross </a:t>
            </a:r>
            <a:r>
              <a:rPr lang="en-US" baseline="0" dirty="0" err="1" smtClean="0"/>
              <a:t>wie</a:t>
            </a:r>
            <a:r>
              <a:rPr lang="en-US" baseline="0" dirty="0" smtClean="0"/>
              <a:t> die </a:t>
            </a:r>
            <a:r>
              <a:rPr lang="en-US" baseline="0" dirty="0" err="1" smtClean="0"/>
              <a:t>Sonnenmasse</a:t>
            </a:r>
            <a:r>
              <a:rPr lang="en-US" baseline="0" dirty="0" smtClean="0"/>
              <a:t> (</a:t>
            </a:r>
            <a:r>
              <a:rPr lang="en-US" baseline="0" dirty="0" err="1" smtClean="0"/>
              <a:t>mSonne</a:t>
            </a:r>
            <a:r>
              <a:rPr lang="en-US" baseline="0" dirty="0" smtClean="0"/>
              <a:t> = 2x10*30 kg).</a:t>
            </a:r>
          </a:p>
          <a:p>
            <a:r>
              <a:rPr lang="en-GB" sz="1200" b="1" dirty="0" smtClean="0">
                <a:solidFill>
                  <a:srgbClr val="CC0000"/>
                </a:solidFill>
              </a:rPr>
              <a:t>1/GeV </a:t>
            </a:r>
            <a:r>
              <a:rPr lang="en-GB" sz="1200" b="1" dirty="0" smtClean="0">
                <a:solidFill>
                  <a:srgbClr val="CC0000"/>
                </a:solidFill>
                <a:latin typeface="Symbol" pitchFamily="-110" charset="2"/>
              </a:rPr>
              <a:t>= </a:t>
            </a:r>
            <a:r>
              <a:rPr lang="en-GB" sz="1200" b="1" dirty="0" smtClean="0">
                <a:solidFill>
                  <a:srgbClr val="CC0000"/>
                </a:solidFill>
              </a:rPr>
              <a:t>0.2 </a:t>
            </a:r>
            <a:r>
              <a:rPr lang="en-GB" sz="1200" b="1" baseline="30000" dirty="0" smtClean="0">
                <a:solidFill>
                  <a:srgbClr val="CC0000"/>
                </a:solidFill>
              </a:rPr>
              <a:t>.</a:t>
            </a:r>
            <a:r>
              <a:rPr lang="en-GB" sz="1200" b="1" dirty="0" smtClean="0">
                <a:solidFill>
                  <a:srgbClr val="CC0000"/>
                </a:solidFill>
              </a:rPr>
              <a:t> 10</a:t>
            </a:r>
            <a:r>
              <a:rPr lang="en-GB" sz="1200" b="1" baseline="30000" dirty="0" smtClean="0">
                <a:solidFill>
                  <a:srgbClr val="CC0000"/>
                </a:solidFill>
              </a:rPr>
              <a:t>-15</a:t>
            </a:r>
            <a:r>
              <a:rPr lang="en-GB" sz="1200" b="1" dirty="0" smtClean="0">
                <a:solidFill>
                  <a:srgbClr val="CC0000"/>
                </a:solidFill>
              </a:rPr>
              <a:t> </a:t>
            </a:r>
            <a:r>
              <a:rPr lang="en-GB" sz="1200" b="1" dirty="0" err="1" smtClean="0">
                <a:solidFill>
                  <a:srgbClr val="CC0000"/>
                </a:solidFill>
              </a:rPr>
              <a:t>m</a:t>
            </a:r>
            <a:r>
              <a:rPr lang="en-US" sz="1200" b="1" dirty="0" smtClean="0">
                <a:solidFill>
                  <a:srgbClr val="CC0000"/>
                </a:solidFill>
              </a:rPr>
              <a:t>. </a:t>
            </a:r>
            <a:r>
              <a:rPr lang="en-US" sz="1200" b="1" dirty="0" err="1" smtClean="0">
                <a:solidFill>
                  <a:srgbClr val="CC0000"/>
                </a:solidFill>
              </a:rPr>
              <a:t>Planckmasse</a:t>
            </a:r>
            <a:r>
              <a:rPr lang="en-US" sz="1200" b="1" dirty="0" smtClean="0">
                <a:solidFill>
                  <a:srgbClr val="CC0000"/>
                </a:solidFill>
              </a:rPr>
              <a:t> = 2 </a:t>
            </a:r>
            <a:r>
              <a:rPr lang="en-US" sz="1200" b="1" dirty="0" err="1" smtClean="0">
                <a:solidFill>
                  <a:srgbClr val="CC0000"/>
                </a:solidFill>
              </a:rPr>
              <a:t>x</a:t>
            </a:r>
            <a:r>
              <a:rPr lang="en-US" sz="1200" b="1" dirty="0" smtClean="0">
                <a:solidFill>
                  <a:srgbClr val="CC0000"/>
                </a:solidFill>
              </a:rPr>
              <a:t> 10*-8 kg.</a:t>
            </a:r>
          </a:p>
          <a:p>
            <a:r>
              <a:rPr lang="en-US" dirty="0" err="1" smtClean="0"/>
              <a:t>Wenn</a:t>
            </a:r>
            <a:r>
              <a:rPr lang="en-US" dirty="0" smtClean="0"/>
              <a:t> </a:t>
            </a:r>
            <a:r>
              <a:rPr lang="en-US" dirty="0" err="1" smtClean="0"/>
              <a:t>ein</a:t>
            </a:r>
            <a:r>
              <a:rPr lang="en-US" dirty="0" smtClean="0"/>
              <a:t> </a:t>
            </a:r>
            <a:r>
              <a:rPr lang="en-US" dirty="0" err="1" smtClean="0"/>
              <a:t>Objekt</a:t>
            </a:r>
            <a:r>
              <a:rPr lang="en-US" dirty="0" smtClean="0"/>
              <a:t> </a:t>
            </a:r>
            <a:r>
              <a:rPr lang="en-US" dirty="0" err="1" smtClean="0"/>
              <a:t>einer</a:t>
            </a:r>
            <a:r>
              <a:rPr lang="en-US" dirty="0" smtClean="0"/>
              <a:t> </a:t>
            </a:r>
            <a:r>
              <a:rPr lang="en-US" dirty="0" err="1" smtClean="0"/>
              <a:t>bestimmten</a:t>
            </a:r>
            <a:r>
              <a:rPr lang="en-US" dirty="0" smtClean="0"/>
              <a:t> Masse auf </a:t>
            </a:r>
            <a:r>
              <a:rPr lang="en-US" dirty="0" err="1" smtClean="0"/>
              <a:t>ein</a:t>
            </a:r>
            <a:r>
              <a:rPr lang="en-US" dirty="0" smtClean="0"/>
              <a:t> </a:t>
            </a:r>
            <a:r>
              <a:rPr lang="en-US" dirty="0" err="1" smtClean="0"/>
              <a:t>Kugelvolumen</a:t>
            </a:r>
            <a:r>
              <a:rPr lang="en-US" dirty="0" smtClean="0"/>
              <a:t> </a:t>
            </a:r>
            <a:r>
              <a:rPr lang="en-US" dirty="0" err="1" smtClean="0"/>
              <a:t>mit</a:t>
            </a:r>
            <a:r>
              <a:rPr lang="en-US" dirty="0" smtClean="0"/>
              <a:t> </a:t>
            </a:r>
            <a:r>
              <a:rPr lang="en-US" dirty="0" err="1" smtClean="0"/>
              <a:t>einem</a:t>
            </a:r>
            <a:r>
              <a:rPr lang="en-US" dirty="0" smtClean="0"/>
              <a:t> </a:t>
            </a:r>
            <a:r>
              <a:rPr lang="en-US" dirty="0" err="1" smtClean="0"/>
              <a:t>kleineren</a:t>
            </a:r>
            <a:r>
              <a:rPr lang="en-US" dirty="0" smtClean="0"/>
              <a:t> Radius </a:t>
            </a:r>
            <a:r>
              <a:rPr lang="en-US" dirty="0" err="1" smtClean="0"/>
              <a:t>als</a:t>
            </a:r>
            <a:r>
              <a:rPr lang="en-US" dirty="0" smtClean="0"/>
              <a:t> </a:t>
            </a:r>
            <a:r>
              <a:rPr lang="en-US" dirty="0" err="1" smtClean="0"/>
              <a:t>dem</a:t>
            </a:r>
            <a:r>
              <a:rPr lang="en-US" dirty="0" smtClean="0"/>
              <a:t> </a:t>
            </a:r>
            <a:r>
              <a:rPr lang="en-US" dirty="0" err="1" smtClean="0"/>
              <a:t>Schwarzschildradius</a:t>
            </a:r>
            <a:r>
              <a:rPr lang="en-US" dirty="0" smtClean="0"/>
              <a:t> </a:t>
            </a:r>
            <a:r>
              <a:rPr lang="en-US" dirty="0" err="1" smtClean="0"/>
              <a:t>komprimiert</a:t>
            </a:r>
            <a:r>
              <a:rPr lang="en-US" dirty="0" smtClean="0"/>
              <a:t> </a:t>
            </a:r>
            <a:r>
              <a:rPr lang="en-US" dirty="0" err="1" smtClean="0"/>
              <a:t>wird</a:t>
            </a:r>
            <a:r>
              <a:rPr lang="en-US" dirty="0" smtClean="0"/>
              <a:t> (und </a:t>
            </a:r>
            <a:r>
              <a:rPr lang="en-US" dirty="0" err="1" smtClean="0"/>
              <a:t>damit</a:t>
            </a:r>
            <a:r>
              <a:rPr lang="en-US" dirty="0" smtClean="0"/>
              <a:t> </a:t>
            </a:r>
            <a:r>
              <a:rPr lang="en-US" dirty="0" err="1" smtClean="0"/>
              <a:t>einen</a:t>
            </a:r>
            <a:r>
              <a:rPr lang="en-US" dirty="0" smtClean="0"/>
              <a:t> </a:t>
            </a:r>
            <a:r>
              <a:rPr lang="en-US" dirty="0" err="1" smtClean="0"/>
              <a:t>kritischen</a:t>
            </a:r>
            <a:r>
              <a:rPr lang="en-US" dirty="0" smtClean="0"/>
              <a:t> </a:t>
            </a:r>
            <a:r>
              <a:rPr lang="en-US" dirty="0" err="1" smtClean="0"/>
              <a:t>Schwellwert</a:t>
            </a:r>
            <a:r>
              <a:rPr lang="en-US" dirty="0" smtClean="0"/>
              <a:t> in </a:t>
            </a:r>
            <a:r>
              <a:rPr lang="en-US" dirty="0" err="1" smtClean="0"/>
              <a:t>der</a:t>
            </a:r>
            <a:r>
              <a:rPr lang="en-US" dirty="0" smtClean="0"/>
              <a:t> </a:t>
            </a:r>
            <a:r>
              <a:rPr lang="en-US" dirty="0" err="1" smtClean="0"/>
              <a:t>Dichte</a:t>
            </a:r>
            <a:r>
              <a:rPr lang="en-US" dirty="0" smtClean="0"/>
              <a:t> </a:t>
            </a:r>
            <a:r>
              <a:rPr lang="en-US" dirty="0" err="1" smtClean="0"/>
              <a:t>überschreitet</a:t>
            </a:r>
            <a:r>
              <a:rPr lang="en-US" dirty="0" smtClean="0"/>
              <a:t>), </a:t>
            </a:r>
            <a:r>
              <a:rPr lang="en-US" dirty="0" err="1" smtClean="0"/>
              <a:t>kollabiert</a:t>
            </a:r>
            <a:r>
              <a:rPr lang="en-US" dirty="0" smtClean="0"/>
              <a:t> </a:t>
            </a:r>
            <a:r>
              <a:rPr lang="en-US" dirty="0" err="1" smtClean="0"/>
              <a:t>es</a:t>
            </a:r>
            <a:r>
              <a:rPr lang="en-US" dirty="0" smtClean="0"/>
              <a:t> in </a:t>
            </a:r>
            <a:r>
              <a:rPr lang="en-US" dirty="0" err="1" smtClean="0"/>
              <a:t>ein</a:t>
            </a:r>
            <a:r>
              <a:rPr lang="en-US" dirty="0" smtClean="0"/>
              <a:t> </a:t>
            </a:r>
            <a:r>
              <a:rPr lang="en-US" dirty="0" err="1" smtClean="0"/>
              <a:t>Schwarzes</a:t>
            </a:r>
            <a:r>
              <a:rPr lang="en-US" dirty="0" smtClean="0"/>
              <a:t> Loch.</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63</a:t>
            </a:fld>
            <a:endParaRPr 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t>
            </a:r>
            <a:r>
              <a:rPr lang="en-US" baseline="-25000" dirty="0" smtClean="0"/>
              <a:t>T</a:t>
            </a:r>
            <a:r>
              <a:rPr lang="en-US" dirty="0" smtClean="0"/>
              <a:t>: linear sum of transverse </a:t>
            </a:r>
            <a:r>
              <a:rPr lang="en-US" dirty="0" err="1" smtClean="0"/>
              <a:t>momenta</a:t>
            </a:r>
            <a:r>
              <a:rPr lang="en-US" dirty="0" smtClean="0"/>
              <a:t> of all reconstructed particles in the final state and the missing transverse energy in an event.</a:t>
            </a:r>
          </a:p>
          <a:p>
            <a:r>
              <a:rPr lang="en-US" sz="1200" kern="1200" baseline="0" dirty="0" smtClean="0">
                <a:solidFill>
                  <a:schemeClr val="tx1"/>
                </a:solidFill>
                <a:latin typeface="Times New Roman" charset="0"/>
                <a:ea typeface="ＭＳ Ｐゴシック" charset="-128"/>
                <a:cs typeface="ＭＳ Ｐゴシック" charset="-128"/>
              </a:rPr>
              <a:t>The limits on the minimum </a:t>
            </a:r>
            <a:r>
              <a:rPr lang="en-US" sz="1200" kern="1200" baseline="0" dirty="0" err="1" smtClean="0">
                <a:solidFill>
                  <a:schemeClr val="tx1"/>
                </a:solidFill>
                <a:latin typeface="Times New Roman" charset="0"/>
                <a:ea typeface="ＭＳ Ｐゴシック" charset="-128"/>
                <a:cs typeface="ＭＳ Ｐゴシック" charset="-128"/>
              </a:rPr>
              <a:t>semiclassical</a:t>
            </a:r>
            <a:r>
              <a:rPr lang="en-US" sz="1200" kern="1200" baseline="0" dirty="0" smtClean="0">
                <a:solidFill>
                  <a:schemeClr val="tx1"/>
                </a:solidFill>
                <a:latin typeface="Times New Roman" charset="0"/>
                <a:ea typeface="ＭＳ Ｐゴシック" charset="-128"/>
                <a:cs typeface="ＭＳ Ｐゴシック" charset="-128"/>
              </a:rPr>
              <a:t> and quantum black hole and string-ball masses are in the range 3.8 to 5.3TeV for a wide range of model parameters.</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64</a:t>
            </a:fld>
            <a:endParaRPr 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65</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E4B1D48-80CA-0E40-92C6-BA961D7C386B}" type="slidenum">
              <a:rPr lang="de-DE"/>
              <a:pPr/>
              <a:t>8</a:t>
            </a:fld>
            <a:endParaRPr lang="de-DE"/>
          </a:p>
        </p:txBody>
      </p:sp>
      <p:sp>
        <p:nvSpPr>
          <p:cNvPr id="37891" name="Rectangle 2"/>
          <p:cNvSpPr>
            <a:spLocks noGrp="1" noRot="1" noChangeAspect="1" noChangeArrowheads="1" noTextEdit="1"/>
          </p:cNvSpPr>
          <p:nvPr>
            <p:ph type="sldImg"/>
          </p:nvPr>
        </p:nvSpPr>
        <p:spPr>
          <a:xfrm>
            <a:off x="3090863" y="498475"/>
            <a:ext cx="3598862" cy="2492375"/>
          </a:xfrm>
          <a:ln/>
        </p:spPr>
      </p:sp>
      <p:sp>
        <p:nvSpPr>
          <p:cNvPr id="378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766DD31-377F-6C44-AFA0-E6DBE3C87761}" type="slidenum">
              <a:rPr lang="de-DE"/>
              <a:pPr/>
              <a:t>9</a:t>
            </a:fld>
            <a:endParaRPr lang="de-DE"/>
          </a:p>
        </p:txBody>
      </p:sp>
      <p:sp>
        <p:nvSpPr>
          <p:cNvPr id="44035" name="Rectangle 2"/>
          <p:cNvSpPr>
            <a:spLocks noGrp="1" noRot="1" noChangeAspect="1" noChangeArrowheads="1" noTextEdit="1"/>
          </p:cNvSpPr>
          <p:nvPr>
            <p:ph type="sldImg"/>
          </p:nvPr>
        </p:nvSpPr>
        <p:spPr>
          <a:xfrm>
            <a:off x="3090863" y="498475"/>
            <a:ext cx="3598862" cy="2492375"/>
          </a:xfrm>
          <a:ln/>
        </p:spPr>
      </p:sp>
      <p:sp>
        <p:nvSpPr>
          <p:cNvPr id="440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2"/>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162FE39E-183A-C448-853D-4045EE54CC86}" type="slidenum">
              <a:rPr lang="en-US"/>
              <a:pPr>
                <a:defRPr/>
              </a:pPr>
              <a:t>‹#›</a:t>
            </a:fld>
            <a:endParaRPr lang="en-US"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5851525"/>
          </a:xfrm>
          <a:prstGeom prst="rect">
            <a:avLst/>
          </a:prstGeo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1" y="274640"/>
            <a:ext cx="6534150" cy="5851525"/>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E2C082A5-6F5E-C246-BA82-B78D56FDF717}" type="slidenum">
              <a:rPr lang="en-US"/>
              <a:pPr>
                <a:defRPr/>
              </a:pPr>
              <a:t>‹#›</a:t>
            </a:fld>
            <a:endParaRPr lang="en-US" b="0"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r>
              <a:rPr lang="de-CH" smtClean="0"/>
              <a:t>C.-E. Wulz</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r>
              <a:rPr lang="de-CH" smtClean="0"/>
              <a:t>C.-E. Wulz</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CH" smtClean="0"/>
              <a:t>C.-E. Wulz</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idx="1"/>
          </p:nvPr>
        </p:nvSpPr>
        <p:spPr>
          <a:xfrm>
            <a:off x="495300" y="1600202"/>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C1979B45-D490-BB49-88B4-AE4BC8240FF9}" type="slidenum">
              <a:rPr lang="en-US"/>
              <a:pPr>
                <a:defRPr/>
              </a:pPr>
              <a:t>‹#›</a:t>
            </a:fld>
            <a:endParaRPr lang="en-US" b="0"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idx="1"/>
          </p:nvPr>
        </p:nvSpPr>
        <p:spPr>
          <a:xfrm>
            <a:off x="495300" y="1600202"/>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42BE11E9-0320-B544-8E9D-8935C0E12941}" type="slidenum">
              <a:rPr lang="en-US"/>
              <a:pPr>
                <a:defRPr/>
              </a:pPr>
              <a:t>‹#›</a:t>
            </a:fld>
            <a:endParaRPr lang="en-US" b="0" i="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2"/>
            <a:ext cx="8420100" cy="1362075"/>
          </a:xfrm>
          <a:prstGeom prst="rect">
            <a:avLst/>
          </a:prstGeom>
        </p:spPr>
        <p:txBody>
          <a:bodyPr vert="horz"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AE5F1D04-4100-D643-B76C-C7A5188CAF72}" type="slidenum">
              <a:rPr lang="en-US"/>
              <a:pPr>
                <a:defRPr/>
              </a:pPr>
              <a:t>‹#›</a:t>
            </a:fld>
            <a:endParaRPr lang="en-US" b="0" i="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sz="half" idx="1"/>
          </p:nvPr>
        </p:nvSpPr>
        <p:spPr>
          <a:xfrm>
            <a:off x="495300"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F981802B-7112-064C-869D-A2E768C2401A}" type="slidenum">
              <a:rPr lang="en-US"/>
              <a:pPr>
                <a:defRPr/>
              </a:pPr>
              <a:t>‹#›</a:t>
            </a:fld>
            <a:endParaRPr lang="en-US" b="0" i="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7"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7"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2380E378-9D3B-144F-B7B8-BBE652200447}" type="slidenum">
              <a:rPr lang="en-US"/>
              <a:pPr>
                <a:defRPr/>
              </a:pPr>
              <a:t>‹#›</a:t>
            </a:fld>
            <a:endParaRPr lang="en-US" b="0" i="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31D5C9F4-5521-BD46-B6F7-CBB45E7F2DA0}" type="slidenum">
              <a:rPr lang="en-US"/>
              <a:pPr>
                <a:defRPr/>
              </a:pPr>
              <a:t>‹#›</a:t>
            </a:fld>
            <a:endParaRPr lang="en-US" b="0" i="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0C788CA0-7237-7B49-8ED6-F356B598116B}" type="slidenum">
              <a:rPr lang="en-US"/>
              <a:pPr>
                <a:defRPr/>
              </a:pPr>
              <a:t>‹#›</a:t>
            </a:fld>
            <a:endParaRPr lang="en-US" b="0" 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2"/>
            <a:ext cx="8420100" cy="1362075"/>
          </a:xfrm>
          <a:prstGeom prst="rect">
            <a:avLst/>
          </a:prstGeom>
        </p:spPr>
        <p:txBody>
          <a:bodyPr vert="horz"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F9F46C5E-B500-6745-AD9E-CD0C37A48B14}" type="slidenum">
              <a:rPr lang="en-US"/>
              <a:pPr>
                <a:defRPr/>
              </a:pPr>
              <a:t>‹#›</a:t>
            </a:fld>
            <a:endParaRPr lang="en-US" b="0" i="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138" cy="1162050"/>
          </a:xfrm>
          <a:prstGeom prst="rect">
            <a:avLst/>
          </a:prstGeom>
        </p:spPr>
        <p:txBody>
          <a:bodyPr vert="horz"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2"/>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1" y="1435102"/>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59B0FFDA-B40B-CD41-9BFC-BD8889E157A2}" type="slidenum">
              <a:rPr lang="en-US"/>
              <a:pPr>
                <a:defRPr/>
              </a:pPr>
              <a:t>‹#›</a:t>
            </a:fld>
            <a:endParaRPr lang="en-US" b="0" i="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vert="horz"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6F9F4C30-ABBF-844B-AD66-A83730B87A0C}" type="slidenum">
              <a:rPr lang="en-US"/>
              <a:pPr>
                <a:defRPr/>
              </a:pPr>
              <a:t>‹#›</a:t>
            </a:fld>
            <a:endParaRPr lang="en-US" b="0" i="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2"/>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DD9A590F-9496-144B-8AE0-05F0203B62FD}" type="slidenum">
              <a:rPr lang="en-US"/>
              <a:pPr>
                <a:defRPr/>
              </a:pPr>
              <a:t>‹#›</a:t>
            </a:fld>
            <a:endParaRPr lang="en-US" b="0" i="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5851525"/>
          </a:xfrm>
          <a:prstGeom prst="rect">
            <a:avLst/>
          </a:prstGeo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1" y="274640"/>
            <a:ext cx="6534150" cy="5851525"/>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5D740527-E26B-E546-BC37-9B33EB97C30F}" type="slidenum">
              <a:rPr lang="en-US"/>
              <a:pPr>
                <a:defRPr/>
              </a:pPr>
              <a:t>‹#›</a:t>
            </a:fld>
            <a:endParaRPr lang="en-US" b="0" i="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E77ACB8-0A1B-1A41-8C05-81805CA130A9}"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0B96A41-161A-BA44-9FF6-50F41F54C318}"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5A99786-9178-564A-8F79-7E5BF5642167}"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415B42F-5BBB-704D-BC87-AB66B1BCD892}"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6ECCC80-44F1-6B4A-B149-0019166595A5}"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9A46D70-4298-E446-9229-6A2D074C130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sz="half" idx="1"/>
          </p:nvPr>
        </p:nvSpPr>
        <p:spPr>
          <a:xfrm>
            <a:off x="495300"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9E5071B7-2C9C-4741-BBB2-ED8A0B957126}" type="slidenum">
              <a:rPr lang="en-US"/>
              <a:pPr>
                <a:defRPr/>
              </a:pPr>
              <a:t>‹#›</a:t>
            </a:fld>
            <a:endParaRPr lang="en-US" b="0" i="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C488B3C-A177-424A-82BD-65A18B8394C2}"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94C833-7AB9-354C-872E-527D4574E147}"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6A47B8A-2496-304A-B5FE-C9EF71047811}"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ED0C58A-3C4D-EE47-8049-597C7961DB41}"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742950" y="609600"/>
            <a:ext cx="6162675" cy="5486400"/>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8BD8FC8-F9D2-924B-8D6D-EE850E1007D4}"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0" y="444500"/>
            <a:ext cx="8382000" cy="482600"/>
          </a:xfrm>
          <a:prstGeom prst="rect">
            <a:avLst/>
          </a:prstGeom>
        </p:spPr>
        <p:txBody>
          <a:bodyPr/>
          <a:lstStyle/>
          <a:p>
            <a:r>
              <a:rPr lang="de-CH" smtClean="0"/>
              <a:t>Click to edit Master title style</a:t>
            </a:r>
            <a:endParaRPr lang="en-US"/>
          </a:p>
        </p:txBody>
      </p:sp>
      <p:sp>
        <p:nvSpPr>
          <p:cNvPr id="3" name="Content Placeholder 2"/>
          <p:cNvSpPr>
            <a:spLocks noGrp="1"/>
          </p:cNvSpPr>
          <p:nvPr>
            <p:ph idx="1"/>
          </p:nvPr>
        </p:nvSpPr>
        <p:spPr>
          <a:xfrm>
            <a:off x="495300" y="1600200"/>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5" name="Slide Number Placeholder 4"/>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B886D727-3F7E-C643-9E7F-3EE09AD2BFF2}" type="slidenum">
              <a:rPr lang="en-US"/>
              <a:pPr>
                <a:defRPr/>
              </a:pPr>
              <a:t>‹#›</a:t>
            </a:fld>
            <a:endParaRPr lang="en-US" b="0" i="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5" name="Slide Number Placeholder 4"/>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A03FB8B1-9E1C-344A-9A86-8EE0F9A5C2E0}" type="slidenum">
              <a:rPr lang="en-US"/>
              <a:pPr>
                <a:defRPr/>
              </a:pPr>
              <a:t>‹#›</a:t>
            </a:fld>
            <a:endParaRPr lang="en-US" b="0" i="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4700" y="444500"/>
            <a:ext cx="8382000" cy="482600"/>
          </a:xfrm>
          <a:prstGeom prst="rect">
            <a:avLst/>
          </a:prstGeom>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0" y="1600200"/>
            <a:ext cx="43815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200" y="1600200"/>
            <a:ext cx="43815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6" name="Slide Number Placeholder 5"/>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309D6F44-BA5A-EB4F-AE9D-46972D9F30A0}" type="slidenum">
              <a:rPr lang="en-US"/>
              <a:pPr>
                <a:defRPr/>
              </a:pPr>
              <a:t>‹#›</a:t>
            </a:fld>
            <a:endParaRPr lang="en-US" b="0" i="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8" name="Slide Number Placeholder 7"/>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D549418A-7717-6544-B69F-7D84972B5736}" type="slidenum">
              <a:rPr lang="en-US"/>
              <a:pPr>
                <a:defRPr/>
              </a:pPr>
              <a:t>‹#›</a:t>
            </a:fld>
            <a:endParaRPr lang="en-US"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7"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7"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7E6CE533-F86A-5148-B6E4-BF2B8024E522}" type="slidenum">
              <a:rPr lang="en-US"/>
              <a:pPr>
                <a:defRPr/>
              </a:pPr>
              <a:t>‹#›</a:t>
            </a:fld>
            <a:endParaRPr lang="en-US" b="0" i="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4700" y="444500"/>
            <a:ext cx="8382000" cy="482600"/>
          </a:xfrm>
          <a:prstGeom prst="rect">
            <a:avLst/>
          </a:prstGeom>
        </p:spPr>
        <p:txBody>
          <a:bodyPr/>
          <a:lstStyle/>
          <a:p>
            <a:r>
              <a:rPr lang="de-CH" smtClean="0"/>
              <a:t>Click to edit Master title style</a:t>
            </a:r>
            <a:endParaRPr lang="en-US"/>
          </a:p>
        </p:txBody>
      </p:sp>
      <p:sp>
        <p:nvSpPr>
          <p:cNvPr id="3" name="Date Placeholder 2"/>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4" name="Slide Number Placeholder 3"/>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11829BE9-5738-A34A-8979-757D8A4A8AB6}" type="slidenum">
              <a:rPr lang="en-US"/>
              <a:pPr>
                <a:defRPr/>
              </a:pPr>
              <a:t>‹#›</a:t>
            </a:fld>
            <a:endParaRPr lang="en-US" b="0" i="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3" name="Slide Number Placeholder 2"/>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BF25C97E-75F0-744C-B048-91D3740DB97E}" type="slidenum">
              <a:rPr lang="en-US"/>
              <a:pPr>
                <a:defRPr/>
              </a:pPr>
              <a:t>‹#›</a:t>
            </a:fld>
            <a:endParaRPr lang="en-US" b="0" i="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6" name="Slide Number Placeholder 5"/>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93968179-149E-D343-B55D-559A89A172B0}" type="slidenum">
              <a:rPr lang="en-US"/>
              <a:pPr>
                <a:defRPr/>
              </a:pPr>
              <a:t>‹#›</a:t>
            </a:fld>
            <a:endParaRPr lang="en-US" b="0" i="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6" name="Slide Number Placeholder 5"/>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7C2F4FAA-D891-B54B-AFC7-7054223039A4}" type="slidenum">
              <a:rPr lang="en-US"/>
              <a:pPr>
                <a:defRPr/>
              </a:pPr>
              <a:t>‹#›</a:t>
            </a:fld>
            <a:endParaRPr lang="en-US" b="0" i="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74700" y="444500"/>
            <a:ext cx="8382000" cy="482600"/>
          </a:xfrm>
          <a:prstGeom prst="rect">
            <a:avLst/>
          </a:prstGeom>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0"/>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5" name="Slide Number Placeholder 4"/>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1837F5C8-D71B-C944-8A72-1B6FD988A30B}" type="slidenum">
              <a:rPr lang="en-US"/>
              <a:pPr>
                <a:defRPr/>
              </a:pPr>
              <a:t>‹#›</a:t>
            </a:fld>
            <a:endParaRPr lang="en-US" b="0" i="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444500"/>
            <a:ext cx="2228850" cy="5681663"/>
          </a:xfrm>
          <a:prstGeom prst="rect">
            <a:avLst/>
          </a:prstGeo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444500"/>
            <a:ext cx="6534150" cy="56816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a:xfrm>
            <a:off x="431800" y="6553200"/>
            <a:ext cx="2146300" cy="304800"/>
          </a:xfrm>
          <a:prstGeom prst="rect">
            <a:avLst/>
          </a:prstGeom>
        </p:spPr>
        <p:txBody>
          <a:bodyPr/>
          <a:lstStyle>
            <a:lvl1pPr>
              <a:defRPr/>
            </a:lvl1pPr>
          </a:lstStyle>
          <a:p>
            <a:pPr>
              <a:defRPr/>
            </a:pPr>
            <a:endParaRPr lang="en-US" b="0" i="0"/>
          </a:p>
        </p:txBody>
      </p:sp>
      <p:sp>
        <p:nvSpPr>
          <p:cNvPr id="5" name="Slide Number Placeholder 4"/>
          <p:cNvSpPr>
            <a:spLocks noGrp="1"/>
          </p:cNvSpPr>
          <p:nvPr>
            <p:ph type="sldNum" sz="quarter" idx="11"/>
          </p:nvPr>
        </p:nvSpPr>
        <p:spPr>
          <a:xfrm>
            <a:off x="4911725" y="6553200"/>
            <a:ext cx="515938" cy="304800"/>
          </a:xfrm>
          <a:prstGeom prst="rect">
            <a:avLst/>
          </a:prstGeom>
        </p:spPr>
        <p:txBody>
          <a:bodyPr/>
          <a:lstStyle>
            <a:lvl1pPr>
              <a:defRPr/>
            </a:lvl1pPr>
          </a:lstStyle>
          <a:p>
            <a:pPr>
              <a:defRPr/>
            </a:pPr>
            <a:fld id="{1C36BF37-A9D5-3B44-AB39-4393EC824A12}" type="slidenum">
              <a:rPr lang="en-US"/>
              <a:pPr>
                <a:defRPr/>
              </a:pPr>
              <a:t>‹#›</a:t>
            </a:fld>
            <a:endParaRPr lang="en-US"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197AE6FC-4B9F-7D46-9EEC-AE2087E658D2}" type="slidenum">
              <a:rPr lang="en-US"/>
              <a:pPr>
                <a:defRPr/>
              </a:pPr>
              <a:t>‹#›</a:t>
            </a:fld>
            <a:endParaRPr lang="en-US"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0D930E94-7335-5C46-8CB9-AD762BE3E1D4}" type="slidenum">
              <a:rPr lang="en-US"/>
              <a:pPr>
                <a:defRPr/>
              </a:pPr>
              <a:t>‹#›</a:t>
            </a:fld>
            <a:endParaRPr lang="en-US"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138" cy="1162050"/>
          </a:xfrm>
          <a:prstGeom prst="rect">
            <a:avLst/>
          </a:prstGeom>
        </p:spPr>
        <p:txBody>
          <a:bodyPr vert="horz"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2"/>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1" y="1435102"/>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3AEAADFF-D729-C84A-BD57-6740ACF4F967}" type="slidenum">
              <a:rPr lang="en-US"/>
              <a:pPr>
                <a:defRPr/>
              </a:pPr>
              <a:t>‹#›</a:t>
            </a:fld>
            <a:endParaRPr lang="en-US"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vert="horz"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D2A33B93-5B27-344E-A5F7-20E0182A7E7F}" type="slidenum">
              <a:rPr lang="en-US"/>
              <a:pPr>
                <a:defRPr/>
              </a:pPr>
              <a:t>‹#›</a:t>
            </a:fld>
            <a:endParaRPr lang="en-US" b="0" i="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4" Type="http://schemas.openxmlformats.org/officeDocument/2006/relationships/slideLayout" Target="../slideLayouts/slideLayout26.xml"/><Relationship Id="rId10" Type="http://schemas.openxmlformats.org/officeDocument/2006/relationships/slideLayout" Target="../slideLayouts/slideLayout32.xml"/><Relationship Id="rId5" Type="http://schemas.openxmlformats.org/officeDocument/2006/relationships/slideLayout" Target="../slideLayouts/slideLayout27.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 Id="rId6"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4" Type="http://schemas.openxmlformats.org/officeDocument/2006/relationships/slideLayout" Target="../slideLayouts/slideLayout37.xml"/><Relationship Id="rId10" Type="http://schemas.openxmlformats.org/officeDocument/2006/relationships/slideLayout" Target="../slideLayouts/slideLayout43.xml"/><Relationship Id="rId5" Type="http://schemas.openxmlformats.org/officeDocument/2006/relationships/slideLayout" Target="../slideLayouts/slideLayout38.xml"/><Relationship Id="rId7" Type="http://schemas.openxmlformats.org/officeDocument/2006/relationships/slideLayout" Target="../slideLayouts/slideLayout40.xml"/><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9" Type="http://schemas.openxmlformats.org/officeDocument/2006/relationships/slideLayout" Target="../slideLayouts/slideLayout42.xml"/><Relationship Id="rId3" Type="http://schemas.openxmlformats.org/officeDocument/2006/relationships/slideLayout" Target="../slideLayouts/slideLayout36.xml"/><Relationship Id="rId6"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4" Type="http://schemas.openxmlformats.org/officeDocument/2006/relationships/slideLayout" Target="../slideLayouts/slideLayout48.xml"/><Relationship Id="rId10" Type="http://schemas.openxmlformats.org/officeDocument/2006/relationships/slideLayout" Target="../slideLayouts/slideLayout54.xml"/><Relationship Id="rId5" Type="http://schemas.openxmlformats.org/officeDocument/2006/relationships/slideLayout" Target="../slideLayouts/slideLayout49.xml"/><Relationship Id="rId7" Type="http://schemas.openxmlformats.org/officeDocument/2006/relationships/slideLayout" Target="../slideLayouts/slideLayout51.xml"/><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9" Type="http://schemas.openxmlformats.org/officeDocument/2006/relationships/slideLayout" Target="../slideLayouts/slideLayout53.xml"/><Relationship Id="rId3" Type="http://schemas.openxmlformats.org/officeDocument/2006/relationships/slideLayout" Target="../slideLayouts/slideLayout47.xml"/><Relationship Id="rId6"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047" name="Rectangle 23"/>
          <p:cNvSpPr>
            <a:spLocks noGrp="1" noChangeArrowheads="1"/>
          </p:cNvSpPr>
          <p:nvPr>
            <p:ph type="sldNum" sz="quarter" idx="4"/>
          </p:nvPr>
        </p:nvSpPr>
        <p:spPr bwMode="auto">
          <a:xfrm>
            <a:off x="47339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66C63253-10A6-8B46-ACBF-BCB56AA29134}" type="slidenum">
              <a:rPr lang="en-US" smtClean="0"/>
              <a:pPr>
                <a:defRPr/>
              </a:pPr>
              <a:t>‹#›</a:t>
            </a:fld>
            <a:endParaRPr lang="en-US" b="0" dirty="0"/>
          </a:p>
        </p:txBody>
      </p:sp>
      <p:sp>
        <p:nvSpPr>
          <p:cNvPr id="1048" name="Rectangle 24"/>
          <p:cNvSpPr>
            <a:spLocks noChangeArrowheads="1"/>
          </p:cNvSpPr>
          <p:nvPr userDrawn="1"/>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tx1"/>
                </a:solidFill>
                <a:latin typeface="Trebuchet MS"/>
                <a:ea typeface="ＭＳ Ｐゴシック" charset="-128"/>
                <a:cs typeface="ＭＳ Ｐゴシック" charset="-128"/>
              </a:rPr>
              <a:t>HEPHY-SMI</a:t>
            </a:r>
            <a:r>
              <a:rPr lang="en-US" altLang="ja-JP" sz="1000" i="1" baseline="0" dirty="0" smtClean="0">
                <a:solidFill>
                  <a:schemeClr val="tx1"/>
                </a:solidFill>
                <a:latin typeface="Trebuchet MS"/>
                <a:ea typeface="ＭＳ Ｐゴシック" charset="-128"/>
                <a:cs typeface="ＭＳ Ｐゴシック" charset="-128"/>
              </a:rPr>
              <a:t> Seminar, June 2012</a:t>
            </a:r>
            <a:endParaRPr lang="en-US" sz="1000" b="0" dirty="0">
              <a:solidFill>
                <a:schemeClr val="tx1"/>
              </a:solidFill>
              <a:latin typeface="Trebuchet MS"/>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charset="0"/>
        </a:defRPr>
      </a:lvl6pPr>
      <a:lvl7pPr marL="914400" algn="ctr" rtl="0" eaLnBrk="0" fontAlgn="base" hangingPunct="0">
        <a:spcBef>
          <a:spcPct val="0"/>
        </a:spcBef>
        <a:spcAft>
          <a:spcPct val="0"/>
        </a:spcAft>
        <a:defRPr sz="2800" b="1">
          <a:solidFill>
            <a:srgbClr val="000099"/>
          </a:solidFill>
          <a:latin typeface="Times" charset="0"/>
        </a:defRPr>
      </a:lvl7pPr>
      <a:lvl8pPr marL="1371600" algn="ctr" rtl="0" eaLnBrk="0" fontAlgn="base" hangingPunct="0">
        <a:spcBef>
          <a:spcPct val="0"/>
        </a:spcBef>
        <a:spcAft>
          <a:spcPct val="0"/>
        </a:spcAft>
        <a:defRPr sz="2800" b="1">
          <a:solidFill>
            <a:srgbClr val="000099"/>
          </a:solidFill>
          <a:latin typeface="Times" charset="0"/>
        </a:defRPr>
      </a:lvl8pPr>
      <a:lvl9pPr marL="1828800" algn="ctr" rtl="0" eaLnBrk="0" fontAlgn="base" hangingPunct="0">
        <a:spcBef>
          <a:spcPct val="0"/>
        </a:spcBef>
        <a:spcAft>
          <a:spcPct val="0"/>
        </a:spcAft>
        <a:defRPr sz="2800" b="1">
          <a:solidFill>
            <a:srgbClr val="000099"/>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smtClean="0"/>
              <a:t>C.-E. Wulz</a:t>
            </a:r>
            <a:endParaRPr lang="en-US"/>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BCB6-32F1-8141-A8B9-04056EE9079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047" name="Rectangle 23"/>
          <p:cNvSpPr>
            <a:spLocks noGrp="1" noChangeArrowheads="1"/>
          </p:cNvSpPr>
          <p:nvPr>
            <p:ph type="sldNum" sz="quarter" idx="4"/>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a:t>
            </a:fld>
            <a:endParaRPr lang="en-US" b="0" dirty="0"/>
          </a:p>
        </p:txBody>
      </p:sp>
      <p:sp>
        <p:nvSpPr>
          <p:cNvPr id="5" name="Rectangle 24"/>
          <p:cNvSpPr>
            <a:spLocks noChangeArrowheads="1"/>
          </p:cNvSpPr>
          <p:nvPr userDrawn="1"/>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tx1"/>
                </a:solidFill>
                <a:latin typeface="Trebuchet MS"/>
                <a:ea typeface="ＭＳ Ｐゴシック" charset="-128"/>
                <a:cs typeface="ＭＳ Ｐゴシック" charset="-128"/>
              </a:rPr>
              <a:t>HEPHY-SMI</a:t>
            </a:r>
            <a:r>
              <a:rPr lang="en-US" altLang="ja-JP" sz="1000" i="1" baseline="0" dirty="0" smtClean="0">
                <a:solidFill>
                  <a:schemeClr val="tx1"/>
                </a:solidFill>
                <a:latin typeface="Trebuchet MS"/>
                <a:ea typeface="ＭＳ Ｐゴシック" charset="-128"/>
                <a:cs typeface="ＭＳ Ｐゴシック" charset="-128"/>
              </a:rPr>
              <a:t> Seminar, June 2012</a:t>
            </a:r>
            <a:endParaRPr lang="en-US" sz="1000" b="0" dirty="0">
              <a:solidFill>
                <a:schemeClr val="tx1"/>
              </a:solidFill>
              <a:latin typeface="Trebuchet MS"/>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charset="0"/>
        </a:defRPr>
      </a:lvl6pPr>
      <a:lvl7pPr marL="914400" algn="ctr" rtl="0" eaLnBrk="0" fontAlgn="base" hangingPunct="0">
        <a:spcBef>
          <a:spcPct val="0"/>
        </a:spcBef>
        <a:spcAft>
          <a:spcPct val="0"/>
        </a:spcAft>
        <a:defRPr sz="2800" b="1">
          <a:solidFill>
            <a:srgbClr val="000099"/>
          </a:solidFill>
          <a:latin typeface="Times" charset="0"/>
        </a:defRPr>
      </a:lvl7pPr>
      <a:lvl8pPr marL="1371600" algn="ctr" rtl="0" eaLnBrk="0" fontAlgn="base" hangingPunct="0">
        <a:spcBef>
          <a:spcPct val="0"/>
        </a:spcBef>
        <a:spcAft>
          <a:spcPct val="0"/>
        </a:spcAft>
        <a:defRPr sz="2800" b="1">
          <a:solidFill>
            <a:srgbClr val="000099"/>
          </a:solidFill>
          <a:latin typeface="Times" charset="0"/>
        </a:defRPr>
      </a:lvl8pPr>
      <a:lvl9pPr marL="1828800" algn="ctr" rtl="0" eaLnBrk="0" fontAlgn="base" hangingPunct="0">
        <a:spcBef>
          <a:spcPct val="0"/>
        </a:spcBef>
        <a:spcAft>
          <a:spcPct val="0"/>
        </a:spcAft>
        <a:defRPr sz="2800" b="1">
          <a:solidFill>
            <a:srgbClr val="000099"/>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9B5C4-CCF7-B14D-88B7-50200A9D5723}" type="slidenum">
              <a:rPr lang="en-US"/>
              <a:pPr/>
              <a:t>‹#›</a:t>
            </a:fld>
            <a:endParaRPr lang="en-US"/>
          </a:p>
        </p:txBody>
      </p:sp>
      <p:sp>
        <p:nvSpPr>
          <p:cNvPr id="7" name="Rectangle 24"/>
          <p:cNvSpPr>
            <a:spLocks noChangeArrowheads="1"/>
          </p:cNvSpPr>
          <p:nvPr userDrawn="1"/>
        </p:nvSpPr>
        <p:spPr bwMode="auto">
          <a:xfrm>
            <a:off x="75342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tx1"/>
                </a:solidFill>
                <a:latin typeface="Trebuchet MS"/>
                <a:ea typeface="ＭＳ Ｐゴシック" charset="-128"/>
                <a:cs typeface="ＭＳ Ｐゴシック" charset="-128"/>
              </a:rPr>
              <a:t>CERN Winter School,</a:t>
            </a:r>
            <a:r>
              <a:rPr lang="en-US" altLang="ja-JP" sz="1000" i="1" baseline="0" dirty="0" smtClean="0">
                <a:solidFill>
                  <a:schemeClr val="tx1"/>
                </a:solidFill>
                <a:latin typeface="Trebuchet MS"/>
                <a:ea typeface="ＭＳ Ｐゴシック" charset="-128"/>
                <a:cs typeface="ＭＳ Ｐゴシック" charset="-128"/>
              </a:rPr>
              <a:t> Feb. 2012</a:t>
            </a:r>
            <a:endParaRPr lang="en-US" sz="1000" b="0" dirty="0">
              <a:solidFill>
                <a:schemeClr val="tx1"/>
              </a:solidFill>
              <a:latin typeface="Trebuchet MS"/>
            </a:endParaRP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9" charset="0"/>
        </a:defRPr>
      </a:lvl2pPr>
      <a:lvl3pPr algn="ctr" rtl="0" eaLnBrk="0" fontAlgn="base" hangingPunct="0">
        <a:spcBef>
          <a:spcPct val="0"/>
        </a:spcBef>
        <a:spcAft>
          <a:spcPct val="0"/>
        </a:spcAft>
        <a:defRPr sz="4400">
          <a:solidFill>
            <a:schemeClr val="tx2"/>
          </a:solidFill>
          <a:latin typeface="Times" pitchFamily="-109" charset="0"/>
        </a:defRPr>
      </a:lvl3pPr>
      <a:lvl4pPr algn="ctr" rtl="0" eaLnBrk="0" fontAlgn="base" hangingPunct="0">
        <a:spcBef>
          <a:spcPct val="0"/>
        </a:spcBef>
        <a:spcAft>
          <a:spcPct val="0"/>
        </a:spcAft>
        <a:defRPr sz="4400">
          <a:solidFill>
            <a:schemeClr val="tx2"/>
          </a:solidFill>
          <a:latin typeface="Times" pitchFamily="-109" charset="0"/>
        </a:defRPr>
      </a:lvl4pPr>
      <a:lvl5pPr algn="ctr" rtl="0" eaLnBrk="0" fontAlgn="base" hangingPunct="0">
        <a:spcBef>
          <a:spcPct val="0"/>
        </a:spcBef>
        <a:spcAft>
          <a:spcPct val="0"/>
        </a:spcAft>
        <a:defRPr sz="4400">
          <a:solidFill>
            <a:schemeClr val="tx2"/>
          </a:solidFill>
          <a:latin typeface="Times" pitchFamily="-109" charset="0"/>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52" name="Rectangle 28"/>
          <p:cNvSpPr>
            <a:spLocks noChangeArrowheads="1"/>
          </p:cNvSpPr>
          <p:nvPr userDrawn="1"/>
        </p:nvSpPr>
        <p:spPr bwMode="auto">
          <a:xfrm>
            <a:off x="790575" y="455613"/>
            <a:ext cx="8559800" cy="476250"/>
          </a:xfrm>
          <a:prstGeom prst="rect">
            <a:avLst/>
          </a:prstGeom>
          <a:gradFill rotWithShape="0">
            <a:gsLst>
              <a:gs pos="0">
                <a:schemeClr val="bg1"/>
              </a:gs>
              <a:gs pos="100000">
                <a:srgbClr val="97C1E1"/>
              </a:gs>
            </a:gsLst>
            <a:lin ang="0" scaled="1"/>
          </a:gradFill>
          <a:ln w="9525">
            <a:noFill/>
            <a:miter lim="800000"/>
            <a:headEnd/>
            <a:tailEnd/>
          </a:ln>
          <a:effectLst/>
        </p:spPr>
        <p:txBody>
          <a:bodyPr anchor="ctr">
            <a:prstTxWarp prst="textNoShape">
              <a:avLst/>
            </a:prstTxWarp>
          </a:bodyPr>
          <a:lstStyle/>
          <a:p>
            <a:pPr algn="ctr">
              <a:defRPr/>
            </a:pPr>
            <a:endParaRPr lang="en-US" sz="2800">
              <a:solidFill>
                <a:srgbClr val="000099"/>
              </a:solidFill>
              <a:latin typeface="Times" pitchFamily="-106" charset="0"/>
            </a:endParaRPr>
          </a:p>
        </p:txBody>
      </p:sp>
      <p:sp>
        <p:nvSpPr>
          <p:cNvPr id="4" name="Rectangle 24"/>
          <p:cNvSpPr>
            <a:spLocks noChangeArrowheads="1"/>
          </p:cNvSpPr>
          <p:nvPr userDrawn="1"/>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tx1"/>
                </a:solidFill>
                <a:latin typeface="Trebuchet MS"/>
                <a:ea typeface="ＭＳ Ｐゴシック" charset="-128"/>
                <a:cs typeface="ＭＳ Ｐゴシック" charset="-128"/>
              </a:rPr>
              <a:t>HEPHY-SMI</a:t>
            </a:r>
            <a:r>
              <a:rPr lang="en-US" altLang="ja-JP" sz="1000" i="1" baseline="0" dirty="0" smtClean="0">
                <a:solidFill>
                  <a:schemeClr val="tx1"/>
                </a:solidFill>
                <a:latin typeface="Trebuchet MS"/>
                <a:ea typeface="ＭＳ Ｐゴシック" charset="-128"/>
                <a:cs typeface="ＭＳ Ｐゴシック" charset="-128"/>
              </a:rPr>
              <a:t> Seminar, June 2012</a:t>
            </a:r>
            <a:endParaRPr lang="en-US" sz="1000" b="0" dirty="0">
              <a:solidFill>
                <a:schemeClr val="tx1"/>
              </a:solidFill>
              <a:latin typeface="Trebuchet MS"/>
            </a:endParaRPr>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dt="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3.jpeg"/><Relationship Id="rId4" Type="http://schemas.openxmlformats.org/officeDocument/2006/relationships/image" Target="../media/image2.pd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4" Type="http://schemas.openxmlformats.org/officeDocument/2006/relationships/image" Target="../media/image25.jpeg"/><Relationship Id="rId5" Type="http://schemas.openxmlformats.org/officeDocument/2006/relationships/image" Target="../media/image26.png"/><Relationship Id="rId7" Type="http://schemas.openxmlformats.org/officeDocument/2006/relationships/image" Target="../media/image28.pdf"/><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4.png"/><Relationship Id="rId6"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19.jpeg"/><Relationship Id="rId7" Type="http://schemas.openxmlformats.org/officeDocument/2006/relationships/image" Target="../media/image33.png"/><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0.pdf"/><Relationship Id="rId6" Type="http://schemas.openxmlformats.org/officeDocument/2006/relationships/image" Target="../media/image32.pdf"/></Relationships>
</file>

<file path=ppt/slides/_rels/slide13.xml.rels><?xml version="1.0" encoding="UTF-8" standalone="yes"?>
<Relationships xmlns="http://schemas.openxmlformats.org/package/2006/relationships"><Relationship Id="rId4" Type="http://schemas.openxmlformats.org/officeDocument/2006/relationships/image" Target="../media/image36.wmf"/><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5.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4" Type="http://schemas.openxmlformats.org/officeDocument/2006/relationships/image" Target="../media/image48.pdf"/><Relationship Id="rId20" Type="http://schemas.openxmlformats.org/officeDocument/2006/relationships/image" Target="../media/image54.pdf"/><Relationship Id="rId4" Type="http://schemas.openxmlformats.org/officeDocument/2006/relationships/image" Target="../media/image38.pdf"/><Relationship Id="rId21" Type="http://schemas.openxmlformats.org/officeDocument/2006/relationships/image" Target="../media/image55.png"/><Relationship Id="rId22" Type="http://schemas.openxmlformats.org/officeDocument/2006/relationships/image" Target="../media/image56.pdf"/><Relationship Id="rId23" Type="http://schemas.openxmlformats.org/officeDocument/2006/relationships/image" Target="../media/image57.png"/><Relationship Id="rId7" Type="http://schemas.openxmlformats.org/officeDocument/2006/relationships/image" Target="../media/image41.png"/><Relationship Id="rId11" Type="http://schemas.openxmlformats.org/officeDocument/2006/relationships/image" Target="../media/image45.png"/><Relationship Id="rId1" Type="http://schemas.openxmlformats.org/officeDocument/2006/relationships/slideLayout" Target="../slideLayouts/slideLayout28.xml"/><Relationship Id="rId6" Type="http://schemas.openxmlformats.org/officeDocument/2006/relationships/image" Target="../media/image40.pdf"/><Relationship Id="rId16" Type="http://schemas.openxmlformats.org/officeDocument/2006/relationships/image" Target="../media/image50.pdf"/><Relationship Id="rId8" Type="http://schemas.openxmlformats.org/officeDocument/2006/relationships/image" Target="../media/image42.pdf"/><Relationship Id="rId13" Type="http://schemas.openxmlformats.org/officeDocument/2006/relationships/image" Target="../media/image47.png"/><Relationship Id="rId10" Type="http://schemas.openxmlformats.org/officeDocument/2006/relationships/image" Target="../media/image44.pdf"/><Relationship Id="rId5" Type="http://schemas.openxmlformats.org/officeDocument/2006/relationships/image" Target="../media/image39.png"/><Relationship Id="rId15" Type="http://schemas.openxmlformats.org/officeDocument/2006/relationships/image" Target="../media/image49.png"/><Relationship Id="rId12" Type="http://schemas.openxmlformats.org/officeDocument/2006/relationships/image" Target="../media/image46.pdf"/><Relationship Id="rId17" Type="http://schemas.openxmlformats.org/officeDocument/2006/relationships/image" Target="../media/image51.png"/><Relationship Id="rId19" Type="http://schemas.openxmlformats.org/officeDocument/2006/relationships/image" Target="../media/image53.png"/><Relationship Id="rId2" Type="http://schemas.openxmlformats.org/officeDocument/2006/relationships/notesSlide" Target="../notesSlides/notesSlide14.xml"/><Relationship Id="rId9" Type="http://schemas.openxmlformats.org/officeDocument/2006/relationships/image" Target="../media/image43.png"/><Relationship Id="rId3" Type="http://schemas.openxmlformats.org/officeDocument/2006/relationships/image" Target="../media/image19.jpeg"/><Relationship Id="rId18" Type="http://schemas.openxmlformats.org/officeDocument/2006/relationships/image" Target="../media/image52.pdf"/></Relationships>
</file>

<file path=ppt/slides/_rels/slide16.xml.rels><?xml version="1.0" encoding="UTF-8" standalone="yes"?>
<Relationships xmlns="http://schemas.openxmlformats.org/package/2006/relationships"><Relationship Id="rId4" Type="http://schemas.openxmlformats.org/officeDocument/2006/relationships/image" Target="../media/image22.png"/><Relationship Id="rId5" Type="http://schemas.openxmlformats.org/officeDocument/2006/relationships/image" Target="../media/image59.png"/><Relationship Id="rId7" Type="http://schemas.openxmlformats.org/officeDocument/2006/relationships/image" Target="../media/image61.png"/><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58.png"/><Relationship Id="rId6" Type="http://schemas.openxmlformats.org/officeDocument/2006/relationships/image" Target="../media/image60.pdf"/></Relationships>
</file>

<file path=ppt/slides/_rels/slide17.xml.rels><?xml version="1.0" encoding="UTF-8" standalone="yes"?>
<Relationships xmlns="http://schemas.openxmlformats.org/package/2006/relationships"><Relationship Id="rId14" Type="http://schemas.openxmlformats.org/officeDocument/2006/relationships/image" Target="../media/image73.png"/><Relationship Id="rId4" Type="http://schemas.openxmlformats.org/officeDocument/2006/relationships/image" Target="../media/image63.png"/><Relationship Id="rId7" Type="http://schemas.openxmlformats.org/officeDocument/2006/relationships/image" Target="../media/image66.pdf"/><Relationship Id="rId11" Type="http://schemas.openxmlformats.org/officeDocument/2006/relationships/image" Target="../media/image70.pdf"/><Relationship Id="rId1" Type="http://schemas.openxmlformats.org/officeDocument/2006/relationships/slideLayout" Target="../slideLayouts/slideLayout28.xml"/><Relationship Id="rId6" Type="http://schemas.openxmlformats.org/officeDocument/2006/relationships/image" Target="../media/image65.png"/><Relationship Id="rId16" Type="http://schemas.openxmlformats.org/officeDocument/2006/relationships/image" Target="../media/image74.pdf"/><Relationship Id="rId8" Type="http://schemas.openxmlformats.org/officeDocument/2006/relationships/image" Target="../media/image67.png"/><Relationship Id="rId13" Type="http://schemas.openxmlformats.org/officeDocument/2006/relationships/image" Target="../media/image72.pdf"/><Relationship Id="rId10" Type="http://schemas.openxmlformats.org/officeDocument/2006/relationships/image" Target="../media/image69.png"/><Relationship Id="rId5" Type="http://schemas.openxmlformats.org/officeDocument/2006/relationships/image" Target="../media/image64.pdf"/><Relationship Id="rId15" Type="http://schemas.openxmlformats.org/officeDocument/2006/relationships/image" Target="../media/image19.jpeg"/><Relationship Id="rId12" Type="http://schemas.openxmlformats.org/officeDocument/2006/relationships/image" Target="../media/image71.png"/><Relationship Id="rId17" Type="http://schemas.openxmlformats.org/officeDocument/2006/relationships/image" Target="../media/image75.png"/><Relationship Id="rId2" Type="http://schemas.openxmlformats.org/officeDocument/2006/relationships/notesSlide" Target="../notesSlides/notesSlide16.xml"/><Relationship Id="rId9" Type="http://schemas.openxmlformats.org/officeDocument/2006/relationships/image" Target="../media/image68.gif"/><Relationship Id="rId3" Type="http://schemas.openxmlformats.org/officeDocument/2006/relationships/image" Target="../media/image62.png"/><Relationship Id="rId18"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77.png"/><Relationship Id="rId5" Type="http://schemas.openxmlformats.org/officeDocument/2006/relationships/image" Target="../media/image78.png"/><Relationship Id="rId7" Type="http://schemas.openxmlformats.org/officeDocument/2006/relationships/image" Target="../media/image80.png"/><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76.pdf"/><Relationship Id="rId6" Type="http://schemas.openxmlformats.org/officeDocument/2006/relationships/image" Target="../media/image79.pdf"/></Relationships>
</file>

<file path=ppt/slides/_rels/slide19.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4" Type="http://schemas.openxmlformats.org/officeDocument/2006/relationships/image" Target="../media/image84.jpeg"/><Relationship Id="rId10" Type="http://schemas.openxmlformats.org/officeDocument/2006/relationships/oleObject" Target="../embeddings/Microsoft_Equation2.bin"/><Relationship Id="rId5" Type="http://schemas.openxmlformats.org/officeDocument/2006/relationships/image" Target="../media/image85.jpeg"/><Relationship Id="rId7" Type="http://schemas.openxmlformats.org/officeDocument/2006/relationships/image" Target="../media/image87.jpeg"/><Relationship Id="rId1" Type="http://schemas.openxmlformats.org/officeDocument/2006/relationships/vmlDrawing" Target="../drawings/vmlDrawing1.vml"/><Relationship Id="rId2" Type="http://schemas.openxmlformats.org/officeDocument/2006/relationships/slideLayout" Target="../slideLayouts/slideLayout28.xml"/><Relationship Id="rId9" Type="http://schemas.openxmlformats.org/officeDocument/2006/relationships/oleObject" Target="../embeddings/Microsoft_Equation1.bin"/><Relationship Id="rId3" Type="http://schemas.openxmlformats.org/officeDocument/2006/relationships/notesSlide" Target="../notesSlides/notesSlide19.xml"/><Relationship Id="rId6" Type="http://schemas.openxmlformats.org/officeDocument/2006/relationships/image" Target="../media/image86.jpeg"/></Relationships>
</file>

<file path=ppt/slides/_rels/slide21.xml.rels><?xml version="1.0" encoding="UTF-8" standalone="yes"?>
<Relationships xmlns="http://schemas.openxmlformats.org/package/2006/relationships"><Relationship Id="rId4" Type="http://schemas.openxmlformats.org/officeDocument/2006/relationships/image" Target="../media/image89.pdf"/><Relationship Id="rId5" Type="http://schemas.openxmlformats.org/officeDocument/2006/relationships/image" Target="../media/image90.png"/><Relationship Id="rId7" Type="http://schemas.openxmlformats.org/officeDocument/2006/relationships/image" Target="../media/image91.png"/><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22.png"/><Relationship Id="rId6" Type="http://schemas.openxmlformats.org/officeDocument/2006/relationships/image" Target="../media/image19.jpeg"/></Relationships>
</file>

<file path=ppt/slides/_rels/slide22.xml.rels><?xml version="1.0" encoding="UTF-8" standalone="yes"?>
<Relationships xmlns="http://schemas.openxmlformats.org/package/2006/relationships"><Relationship Id="rId4" Type="http://schemas.openxmlformats.org/officeDocument/2006/relationships/image" Target="../media/image93.png"/><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92.png"/><Relationship Id="rId5"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98.pdf"/><Relationship Id="rId4" Type="http://schemas.openxmlformats.org/officeDocument/2006/relationships/image" Target="../media/image22.png"/><Relationship Id="rId5" Type="http://schemas.openxmlformats.org/officeDocument/2006/relationships/image" Target="../media/image19.jpeg"/><Relationship Id="rId7" Type="http://schemas.openxmlformats.org/officeDocument/2006/relationships/image" Target="../media/image97.png"/><Relationship Id="rId1" Type="http://schemas.openxmlformats.org/officeDocument/2006/relationships/slideLayout" Target="../slideLayouts/slideLayout28.xml"/><Relationship Id="rId2" Type="http://schemas.openxmlformats.org/officeDocument/2006/relationships/notesSlide" Target="../notesSlides/notesSlide22.xml"/><Relationship Id="rId9" Type="http://schemas.openxmlformats.org/officeDocument/2006/relationships/image" Target="../media/image99.png"/><Relationship Id="rId3" Type="http://schemas.openxmlformats.org/officeDocument/2006/relationships/image" Target="../media/image95.png"/><Relationship Id="rId6"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4" Type="http://schemas.openxmlformats.org/officeDocument/2006/relationships/image" Target="../media/image100.pdf"/><Relationship Id="rId5" Type="http://schemas.openxmlformats.org/officeDocument/2006/relationships/image" Target="../media/image101.png"/><Relationship Id="rId7" Type="http://schemas.openxmlformats.org/officeDocument/2006/relationships/image" Target="../media/image19.jpeg"/><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22.png"/><Relationship Id="rId6" Type="http://schemas.openxmlformats.org/officeDocument/2006/relationships/image" Target="../media/image102.png"/></Relationships>
</file>

<file path=ppt/slides/_rels/slide25.xml.rels><?xml version="1.0" encoding="UTF-8" standalone="yes"?>
<Relationships xmlns="http://schemas.openxmlformats.org/package/2006/relationships"><Relationship Id="rId6" Type="http://schemas.openxmlformats.org/officeDocument/2006/relationships/image" Target="../media/image105.png"/><Relationship Id="rId4" Type="http://schemas.openxmlformats.org/officeDocument/2006/relationships/image" Target="../media/image22.png"/><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104.png"/><Relationship Id="rId5"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0.pdf"/><Relationship Id="rId4" Type="http://schemas.openxmlformats.org/officeDocument/2006/relationships/image" Target="../media/image107.png"/><Relationship Id="rId5" Type="http://schemas.openxmlformats.org/officeDocument/2006/relationships/image" Target="../media/image108.pdf"/><Relationship Id="rId7" Type="http://schemas.openxmlformats.org/officeDocument/2006/relationships/image" Target="../media/image19.jpeg"/><Relationship Id="rId1" Type="http://schemas.openxmlformats.org/officeDocument/2006/relationships/slideLayout" Target="../slideLayouts/slideLayout28.xml"/><Relationship Id="rId2" Type="http://schemas.openxmlformats.org/officeDocument/2006/relationships/notesSlide" Target="../notesSlides/notesSlide25.xml"/><Relationship Id="rId9" Type="http://schemas.openxmlformats.org/officeDocument/2006/relationships/image" Target="../media/image111.png"/><Relationship Id="rId3" Type="http://schemas.openxmlformats.org/officeDocument/2006/relationships/image" Target="../media/image106.pdf"/><Relationship Id="rId6" Type="http://schemas.openxmlformats.org/officeDocument/2006/relationships/image" Target="../media/image109.pn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4" Type="http://schemas.openxmlformats.org/officeDocument/2006/relationships/image" Target="../media/image113.jpeg"/><Relationship Id="rId5" Type="http://schemas.openxmlformats.org/officeDocument/2006/relationships/image" Target="../media/image114.pdf"/><Relationship Id="rId7" Type="http://schemas.openxmlformats.org/officeDocument/2006/relationships/image" Target="../media/image116.pdf"/><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112.png"/><Relationship Id="rId6" Type="http://schemas.openxmlformats.org/officeDocument/2006/relationships/image" Target="../media/image115.png"/></Relationships>
</file>

<file path=ppt/slides/_rels/slide28.xml.rels><?xml version="1.0" encoding="UTF-8" standalone="yes"?>
<Relationships xmlns="http://schemas.openxmlformats.org/package/2006/relationships"><Relationship Id="rId4" Type="http://schemas.openxmlformats.org/officeDocument/2006/relationships/image" Target="../media/image118.pdf"/><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113.jpeg"/><Relationship Id="rId5" Type="http://schemas.openxmlformats.org/officeDocument/2006/relationships/image" Target="../media/image119.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4" Type="http://schemas.openxmlformats.org/officeDocument/2006/relationships/image" Target="../media/image121.png"/><Relationship Id="rId5" Type="http://schemas.openxmlformats.org/officeDocument/2006/relationships/image" Target="../media/image122.pdf"/><Relationship Id="rId7" Type="http://schemas.openxmlformats.org/officeDocument/2006/relationships/image" Target="../media/image124.pdf"/><Relationship Id="rId1" Type="http://schemas.openxmlformats.org/officeDocument/2006/relationships/slideLayout" Target="../slideLayouts/slideLayout28.xml"/><Relationship Id="rId2" Type="http://schemas.openxmlformats.org/officeDocument/2006/relationships/notesSlide" Target="../notesSlides/notesSlide28.xml"/><Relationship Id="rId9" Type="http://schemas.openxmlformats.org/officeDocument/2006/relationships/image" Target="../media/image126.png"/><Relationship Id="rId3" Type="http://schemas.openxmlformats.org/officeDocument/2006/relationships/image" Target="../media/image120.pdf"/><Relationship Id="rId6"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4" Type="http://schemas.openxmlformats.org/officeDocument/2006/relationships/image" Target="../media/image6.jpeg"/><Relationship Id="rId10" Type="http://schemas.openxmlformats.org/officeDocument/2006/relationships/image" Target="../media/image12.jpeg"/><Relationship Id="rId5" Type="http://schemas.openxmlformats.org/officeDocument/2006/relationships/image" Target="../media/image7.jpeg"/><Relationship Id="rId7" Type="http://schemas.openxmlformats.org/officeDocument/2006/relationships/image" Target="../media/image9.png"/><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3.xml"/><Relationship Id="rId9" Type="http://schemas.openxmlformats.org/officeDocument/2006/relationships/image" Target="../media/image11.png"/><Relationship Id="rId3" Type="http://schemas.openxmlformats.org/officeDocument/2006/relationships/image" Target="../media/image5.jpeg"/><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4" Type="http://schemas.openxmlformats.org/officeDocument/2006/relationships/image" Target="../media/image128.png"/><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127.png"/><Relationship Id="rId5" Type="http://schemas.openxmlformats.org/officeDocument/2006/relationships/image" Target="../media/image129.jpe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4" Type="http://schemas.openxmlformats.org/officeDocument/2006/relationships/image" Target="../media/image131.png"/><Relationship Id="rId5" Type="http://schemas.openxmlformats.org/officeDocument/2006/relationships/image" Target="../media/image132.pdf"/><Relationship Id="rId7" Type="http://schemas.openxmlformats.org/officeDocument/2006/relationships/image" Target="../media/image134.pdf"/><Relationship Id="rId1" Type="http://schemas.openxmlformats.org/officeDocument/2006/relationships/slideLayout" Target="../slideLayouts/slideLayout28.xml"/><Relationship Id="rId2" Type="http://schemas.openxmlformats.org/officeDocument/2006/relationships/notesSlide" Target="../notesSlides/notesSlide30.xml"/><Relationship Id="rId9" Type="http://schemas.openxmlformats.org/officeDocument/2006/relationships/image" Target="../media/image22.png"/><Relationship Id="rId3" Type="http://schemas.openxmlformats.org/officeDocument/2006/relationships/image" Target="../media/image130.pdf"/><Relationship Id="rId6" Type="http://schemas.openxmlformats.org/officeDocument/2006/relationships/image" Target="../media/image133.png"/></Relationships>
</file>

<file path=ppt/slides/_rels/slide32.xml.rels><?xml version="1.0" encoding="UTF-8" standalone="yes"?>
<Relationships xmlns="http://schemas.openxmlformats.org/package/2006/relationships"><Relationship Id="rId8" Type="http://schemas.openxmlformats.org/officeDocument/2006/relationships/image" Target="../media/image141.png"/><Relationship Id="rId4" Type="http://schemas.openxmlformats.org/officeDocument/2006/relationships/image" Target="../media/image137.png"/><Relationship Id="rId10" Type="http://schemas.openxmlformats.org/officeDocument/2006/relationships/image" Target="../media/image142.pdf"/><Relationship Id="rId5" Type="http://schemas.openxmlformats.org/officeDocument/2006/relationships/image" Target="../media/image138.pdf"/><Relationship Id="rId7" Type="http://schemas.openxmlformats.org/officeDocument/2006/relationships/image" Target="../media/image140.pdf"/><Relationship Id="rId11" Type="http://schemas.openxmlformats.org/officeDocument/2006/relationships/image" Target="../media/image143.png"/><Relationship Id="rId1" Type="http://schemas.openxmlformats.org/officeDocument/2006/relationships/slideLayout" Target="../slideLayouts/slideLayout28.xml"/><Relationship Id="rId2" Type="http://schemas.openxmlformats.org/officeDocument/2006/relationships/notesSlide" Target="../notesSlides/notesSlide31.xml"/><Relationship Id="rId9" Type="http://schemas.openxmlformats.org/officeDocument/2006/relationships/image" Target="../media/image19.jpeg"/><Relationship Id="rId3" Type="http://schemas.openxmlformats.org/officeDocument/2006/relationships/image" Target="../media/image136.pdf"/><Relationship Id="rId6" Type="http://schemas.openxmlformats.org/officeDocument/2006/relationships/image" Target="../media/image139.png"/></Relationships>
</file>

<file path=ppt/slides/_rels/slide33.xml.rels><?xml version="1.0" encoding="UTF-8" standalone="yes"?>
<Relationships xmlns="http://schemas.openxmlformats.org/package/2006/relationships"><Relationship Id="rId4" Type="http://schemas.openxmlformats.org/officeDocument/2006/relationships/image" Target="../media/image145.png"/><Relationship Id="rId5" Type="http://schemas.openxmlformats.org/officeDocument/2006/relationships/image" Target="../media/image146.png"/><Relationship Id="rId7" Type="http://schemas.openxmlformats.org/officeDocument/2006/relationships/image" Target="../media/image148.png"/><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144.pdf"/><Relationship Id="rId6"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154.png"/><Relationship Id="rId4" Type="http://schemas.openxmlformats.org/officeDocument/2006/relationships/image" Target="../media/image150.png"/><Relationship Id="rId5" Type="http://schemas.openxmlformats.org/officeDocument/2006/relationships/image" Target="../media/image151.pdf"/><Relationship Id="rId7" Type="http://schemas.openxmlformats.org/officeDocument/2006/relationships/image" Target="../media/image153.pdf"/><Relationship Id="rId1" Type="http://schemas.openxmlformats.org/officeDocument/2006/relationships/slideLayout" Target="../slideLayouts/slideLayout28.xml"/><Relationship Id="rId2" Type="http://schemas.openxmlformats.org/officeDocument/2006/relationships/notesSlide" Target="../notesSlides/notesSlide33.xml"/><Relationship Id="rId9" Type="http://schemas.openxmlformats.org/officeDocument/2006/relationships/image" Target="../media/image19.jpeg"/><Relationship Id="rId3" Type="http://schemas.openxmlformats.org/officeDocument/2006/relationships/image" Target="../media/image149.pdf"/><Relationship Id="rId6" Type="http://schemas.openxmlformats.org/officeDocument/2006/relationships/image" Target="../media/image152.png"/></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156.pdf"/><Relationship Id="rId5" Type="http://schemas.openxmlformats.org/officeDocument/2006/relationships/image" Target="../media/image157.png"/><Relationship Id="rId7" Type="http://schemas.openxmlformats.org/officeDocument/2006/relationships/image" Target="../media/image159.png"/><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image" Target="../media/image155.png"/><Relationship Id="rId6" Type="http://schemas.openxmlformats.org/officeDocument/2006/relationships/image" Target="../media/image158.pdf"/></Relationships>
</file>

<file path=ppt/slides/_rels/slide36.xml.rels><?xml version="1.0" encoding="UTF-8" standalone="yes"?>
<Relationships xmlns="http://schemas.openxmlformats.org/package/2006/relationships"><Relationship Id="rId8" Type="http://schemas.openxmlformats.org/officeDocument/2006/relationships/image" Target="../media/image165.png"/><Relationship Id="rId4" Type="http://schemas.openxmlformats.org/officeDocument/2006/relationships/image" Target="../media/image161.png"/><Relationship Id="rId5" Type="http://schemas.openxmlformats.org/officeDocument/2006/relationships/image" Target="../media/image162.pdf"/><Relationship Id="rId7" Type="http://schemas.openxmlformats.org/officeDocument/2006/relationships/image" Target="../media/image164.pdf"/><Relationship Id="rId1" Type="http://schemas.openxmlformats.org/officeDocument/2006/relationships/slideLayout" Target="../slideLayouts/slideLayout28.xml"/><Relationship Id="rId2" Type="http://schemas.openxmlformats.org/officeDocument/2006/relationships/notesSlide" Target="../notesSlides/notesSlide35.xml"/><Relationship Id="rId9" Type="http://schemas.openxmlformats.org/officeDocument/2006/relationships/image" Target="../media/image19.jpeg"/><Relationship Id="rId3" Type="http://schemas.openxmlformats.org/officeDocument/2006/relationships/image" Target="../media/image160.pdf"/><Relationship Id="rId6" Type="http://schemas.openxmlformats.org/officeDocument/2006/relationships/image" Target="../media/image163.png"/></Relationships>
</file>

<file path=ppt/slides/_rels/slide37.xml.rels><?xml version="1.0" encoding="UTF-8" standalone="yes"?>
<Relationships xmlns="http://schemas.openxmlformats.org/package/2006/relationships"><Relationship Id="rId6" Type="http://schemas.openxmlformats.org/officeDocument/2006/relationships/image" Target="../media/image168.png"/><Relationship Id="rId4" Type="http://schemas.openxmlformats.org/officeDocument/2006/relationships/image" Target="../media/image22.png"/><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166.png"/><Relationship Id="rId5" Type="http://schemas.openxmlformats.org/officeDocument/2006/relationships/image" Target="../media/image167.png"/></Relationships>
</file>

<file path=ppt/slides/_rels/slide38.xml.rels><?xml version="1.0" encoding="UTF-8" standalone="yes"?>
<Relationships xmlns="http://schemas.openxmlformats.org/package/2006/relationships"><Relationship Id="rId4" Type="http://schemas.openxmlformats.org/officeDocument/2006/relationships/image" Target="../media/image170.png"/><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169.pdf"/><Relationship Id="rId5" Type="http://schemas.openxmlformats.org/officeDocument/2006/relationships/image" Target="../media/image171.jpeg"/></Relationships>
</file>

<file path=ppt/slides/_rels/slide39.xml.rels><?xml version="1.0" encoding="UTF-8" standalone="yes"?>
<Relationships xmlns="http://schemas.openxmlformats.org/package/2006/relationships"><Relationship Id="rId8" Type="http://schemas.openxmlformats.org/officeDocument/2006/relationships/image" Target="../media/image176.png"/><Relationship Id="rId4" Type="http://schemas.openxmlformats.org/officeDocument/2006/relationships/image" Target="../media/image173.png"/><Relationship Id="rId10" Type="http://schemas.openxmlformats.org/officeDocument/2006/relationships/image" Target="../media/image178.png"/><Relationship Id="rId5" Type="http://schemas.openxmlformats.org/officeDocument/2006/relationships/image" Target="../media/image174.jpeg"/><Relationship Id="rId7" Type="http://schemas.openxmlformats.org/officeDocument/2006/relationships/image" Target="../media/image175.pdf"/><Relationship Id="rId11" Type="http://schemas.openxmlformats.org/officeDocument/2006/relationships/image" Target="../media/image179.pdf"/><Relationship Id="rId12" Type="http://schemas.openxmlformats.org/officeDocument/2006/relationships/image" Target="../media/image180.png"/><Relationship Id="rId1" Type="http://schemas.openxmlformats.org/officeDocument/2006/relationships/slideLayout" Target="../slideLayouts/slideLayout28.xml"/><Relationship Id="rId2" Type="http://schemas.openxmlformats.org/officeDocument/2006/relationships/notesSlide" Target="../notesSlides/notesSlide38.xml"/><Relationship Id="rId9" Type="http://schemas.openxmlformats.org/officeDocument/2006/relationships/image" Target="../media/image177.pdf"/><Relationship Id="rId3" Type="http://schemas.openxmlformats.org/officeDocument/2006/relationships/image" Target="../media/image172.pdf"/><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84.pdf"/><Relationship Id="rId4" Type="http://schemas.openxmlformats.org/officeDocument/2006/relationships/image" Target="../media/image182.png"/><Relationship Id="rId5" Type="http://schemas.openxmlformats.org/officeDocument/2006/relationships/image" Target="../media/image19.jpeg"/><Relationship Id="rId7" Type="http://schemas.openxmlformats.org/officeDocument/2006/relationships/image" Target="../media/image22.png"/><Relationship Id="rId1" Type="http://schemas.openxmlformats.org/officeDocument/2006/relationships/slideLayout" Target="../slideLayouts/slideLayout28.xml"/><Relationship Id="rId2" Type="http://schemas.openxmlformats.org/officeDocument/2006/relationships/notesSlide" Target="../notesSlides/notesSlide39.xml"/><Relationship Id="rId9" Type="http://schemas.openxmlformats.org/officeDocument/2006/relationships/image" Target="../media/image185.png"/><Relationship Id="rId3" Type="http://schemas.openxmlformats.org/officeDocument/2006/relationships/image" Target="../media/image181.png"/><Relationship Id="rId6" Type="http://schemas.openxmlformats.org/officeDocument/2006/relationships/image" Target="../media/image183.png"/></Relationships>
</file>

<file path=ppt/slides/_rels/slide41.xml.rels><?xml version="1.0" encoding="UTF-8" standalone="yes"?>
<Relationships xmlns="http://schemas.openxmlformats.org/package/2006/relationships"><Relationship Id="rId14" Type="http://schemas.openxmlformats.org/officeDocument/2006/relationships/image" Target="../media/image196.png"/><Relationship Id="rId4" Type="http://schemas.openxmlformats.org/officeDocument/2006/relationships/image" Target="../media/image187.png"/><Relationship Id="rId7" Type="http://schemas.openxmlformats.org/officeDocument/2006/relationships/image" Target="../media/image190.png"/><Relationship Id="rId11" Type="http://schemas.openxmlformats.org/officeDocument/2006/relationships/image" Target="../media/image193.pdf"/><Relationship Id="rId1" Type="http://schemas.openxmlformats.org/officeDocument/2006/relationships/slideLayout" Target="../slideLayouts/slideLayout28.xml"/><Relationship Id="rId6" Type="http://schemas.openxmlformats.org/officeDocument/2006/relationships/image" Target="../media/image189.png"/><Relationship Id="rId8" Type="http://schemas.openxmlformats.org/officeDocument/2006/relationships/image" Target="../media/image191.png"/><Relationship Id="rId13" Type="http://schemas.openxmlformats.org/officeDocument/2006/relationships/image" Target="../media/image195.pdf"/><Relationship Id="rId10" Type="http://schemas.openxmlformats.org/officeDocument/2006/relationships/image" Target="../media/image19.jpeg"/><Relationship Id="rId5" Type="http://schemas.openxmlformats.org/officeDocument/2006/relationships/image" Target="../media/image188.pdf"/><Relationship Id="rId15" Type="http://schemas.openxmlformats.org/officeDocument/2006/relationships/image" Target="../media/image197.png"/><Relationship Id="rId12" Type="http://schemas.openxmlformats.org/officeDocument/2006/relationships/image" Target="../media/image194.png"/><Relationship Id="rId2" Type="http://schemas.openxmlformats.org/officeDocument/2006/relationships/notesSlide" Target="../notesSlides/notesSlide40.xml"/><Relationship Id="rId9" Type="http://schemas.openxmlformats.org/officeDocument/2006/relationships/image" Target="../media/image192.png"/><Relationship Id="rId3" Type="http://schemas.openxmlformats.org/officeDocument/2006/relationships/image" Target="../media/image186.pdf"/></Relationships>
</file>

<file path=ppt/slides/_rels/slide42.xml.rels><?xml version="1.0" encoding="UTF-8" standalone="yes"?>
<Relationships xmlns="http://schemas.openxmlformats.org/package/2006/relationships"><Relationship Id="rId4" Type="http://schemas.openxmlformats.org/officeDocument/2006/relationships/image" Target="../media/image198.pdf"/><Relationship Id="rId7" Type="http://schemas.openxmlformats.org/officeDocument/2006/relationships/image" Target="../media/image201.png"/><Relationship Id="rId11" Type="http://schemas.openxmlformats.org/officeDocument/2006/relationships/image" Target="../media/image205.png"/><Relationship Id="rId1" Type="http://schemas.openxmlformats.org/officeDocument/2006/relationships/slideLayout" Target="../slideLayouts/slideLayout28.xml"/><Relationship Id="rId6" Type="http://schemas.openxmlformats.org/officeDocument/2006/relationships/image" Target="../media/image200.pdf"/><Relationship Id="rId8" Type="http://schemas.openxmlformats.org/officeDocument/2006/relationships/image" Target="../media/image202.pdf"/><Relationship Id="rId13" Type="http://schemas.openxmlformats.org/officeDocument/2006/relationships/image" Target="../media/image207.png"/><Relationship Id="rId10" Type="http://schemas.openxmlformats.org/officeDocument/2006/relationships/image" Target="../media/image204.pdf"/><Relationship Id="rId5" Type="http://schemas.openxmlformats.org/officeDocument/2006/relationships/image" Target="../media/image199.png"/><Relationship Id="rId12" Type="http://schemas.openxmlformats.org/officeDocument/2006/relationships/image" Target="../media/image206.pdf"/><Relationship Id="rId2" Type="http://schemas.openxmlformats.org/officeDocument/2006/relationships/notesSlide" Target="../notesSlides/notesSlide41.xml"/><Relationship Id="rId9" Type="http://schemas.openxmlformats.org/officeDocument/2006/relationships/image" Target="../media/image203.png"/><Relationship Id="rId3" Type="http://schemas.openxmlformats.org/officeDocument/2006/relationships/image" Target="../media/image19.jpeg"/></Relationships>
</file>

<file path=ppt/slides/_rels/slide43.xml.rels><?xml version="1.0" encoding="UTF-8" standalone="yes"?>
<Relationships xmlns="http://schemas.openxmlformats.org/package/2006/relationships"><Relationship Id="rId4" Type="http://schemas.openxmlformats.org/officeDocument/2006/relationships/image" Target="../media/image208.pdf"/><Relationship Id="rId5" Type="http://schemas.openxmlformats.org/officeDocument/2006/relationships/image" Target="../media/image209.png"/><Relationship Id="rId7" Type="http://schemas.openxmlformats.org/officeDocument/2006/relationships/image" Target="../media/image211.png"/><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22.png"/><Relationship Id="rId6" Type="http://schemas.openxmlformats.org/officeDocument/2006/relationships/image" Target="../media/image210.pdf"/></Relationships>
</file>

<file path=ppt/slides/_rels/slide44.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213.png"/><Relationship Id="rId5" Type="http://schemas.openxmlformats.org/officeDocument/2006/relationships/image" Target="../media/image214.png"/><Relationship Id="rId7" Type="http://schemas.openxmlformats.org/officeDocument/2006/relationships/image" Target="../media/image216.png"/><Relationship Id="rId1" Type="http://schemas.openxmlformats.org/officeDocument/2006/relationships/slideLayout" Target="../slideLayouts/slideLayout50.xml"/><Relationship Id="rId2" Type="http://schemas.openxmlformats.org/officeDocument/2006/relationships/notesSlide" Target="../notesSlides/notesSlide43.xml"/><Relationship Id="rId3" Type="http://schemas.openxmlformats.org/officeDocument/2006/relationships/image" Target="../media/image212.png"/><Relationship Id="rId6" Type="http://schemas.openxmlformats.org/officeDocument/2006/relationships/image" Target="../media/image215.pdf"/></Relationships>
</file>

<file path=ppt/slides/_rels/slide45.xml.rels><?xml version="1.0" encoding="UTF-8" standalone="yes"?>
<Relationships xmlns="http://schemas.openxmlformats.org/package/2006/relationships"><Relationship Id="rId4" Type="http://schemas.openxmlformats.org/officeDocument/2006/relationships/image" Target="../media/image217.pdf"/><Relationship Id="rId5" Type="http://schemas.openxmlformats.org/officeDocument/2006/relationships/image" Target="../media/image218.png"/><Relationship Id="rId7" Type="http://schemas.openxmlformats.org/officeDocument/2006/relationships/image" Target="../media/image220.png"/><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22.png"/><Relationship Id="rId6" Type="http://schemas.openxmlformats.org/officeDocument/2006/relationships/image" Target="../media/image219.pdf"/></Relationships>
</file>

<file path=ppt/slides/_rels/slide46.xml.rels><?xml version="1.0" encoding="UTF-8" standalone="yes"?>
<Relationships xmlns="http://schemas.openxmlformats.org/package/2006/relationships"><Relationship Id="rId4" Type="http://schemas.openxmlformats.org/officeDocument/2006/relationships/image" Target="../media/image221.pdf"/><Relationship Id="rId5" Type="http://schemas.openxmlformats.org/officeDocument/2006/relationships/image" Target="../media/image222.png"/><Relationship Id="rId7" Type="http://schemas.openxmlformats.org/officeDocument/2006/relationships/image" Target="../media/image224.png"/><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22.png"/><Relationship Id="rId6" Type="http://schemas.openxmlformats.org/officeDocument/2006/relationships/image" Target="../media/image223.pdf"/></Relationships>
</file>

<file path=ppt/slides/_rels/slide47.xml.rels><?xml version="1.0" encoding="UTF-8" standalone="yes"?>
<Relationships xmlns="http://schemas.openxmlformats.org/package/2006/relationships"><Relationship Id="rId4" Type="http://schemas.openxmlformats.org/officeDocument/2006/relationships/image" Target="../media/image226.jpeg"/><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22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226.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6" Type="http://schemas.openxmlformats.org/officeDocument/2006/relationships/image" Target="../media/image230.png"/><Relationship Id="rId4" Type="http://schemas.openxmlformats.org/officeDocument/2006/relationships/image" Target="../media/image228.png"/><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227.png"/><Relationship Id="rId5" Type="http://schemas.openxmlformats.org/officeDocument/2006/relationships/image" Target="../media/image229.png"/></Relationships>
</file>

<file path=ppt/slides/_rels/slide5.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28.xml"/><Relationship Id="rId2" Type="http://schemas.openxmlformats.org/officeDocument/2006/relationships/image" Target="../media/image15.png"/><Relationship Id="rId3" Type="http://schemas.openxmlformats.org/officeDocument/2006/relationships/image" Target="../media/image16.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226.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4" Type="http://schemas.openxmlformats.org/officeDocument/2006/relationships/image" Target="../media/image231.pdf"/><Relationship Id="rId1" Type="http://schemas.openxmlformats.org/officeDocument/2006/relationships/slideLayout" Target="../slideLayouts/slideLayout39.xml"/><Relationship Id="rId2" Type="http://schemas.openxmlformats.org/officeDocument/2006/relationships/notesSlide" Target="../notesSlides/notesSlide50.xml"/><Relationship Id="rId3" Type="http://schemas.openxmlformats.org/officeDocument/2006/relationships/image" Target="../media/image22.png"/><Relationship Id="rId5" Type="http://schemas.openxmlformats.org/officeDocument/2006/relationships/image" Target="../media/image232.png"/></Relationships>
</file>

<file path=ppt/slides/_rels/slide52.xml.rels><?xml version="1.0" encoding="UTF-8" standalone="yes"?>
<Relationships xmlns="http://schemas.openxmlformats.org/package/2006/relationships"><Relationship Id="rId4" Type="http://schemas.openxmlformats.org/officeDocument/2006/relationships/image" Target="../media/image233.pdf"/><Relationship Id="rId5" Type="http://schemas.openxmlformats.org/officeDocument/2006/relationships/image" Target="../media/image234.png"/><Relationship Id="rId7" Type="http://schemas.openxmlformats.org/officeDocument/2006/relationships/image" Target="../media/image236.png"/><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9.jpeg"/><Relationship Id="rId6" Type="http://schemas.openxmlformats.org/officeDocument/2006/relationships/image" Target="../media/image235.pdf"/></Relationships>
</file>

<file path=ppt/slides/_rels/slide53.xml.rels><?xml version="1.0" encoding="UTF-8" standalone="yes"?>
<Relationships xmlns="http://schemas.openxmlformats.org/package/2006/relationships"><Relationship Id="rId8" Type="http://schemas.openxmlformats.org/officeDocument/2006/relationships/image" Target="../media/image241.pdf"/><Relationship Id="rId4" Type="http://schemas.openxmlformats.org/officeDocument/2006/relationships/image" Target="../media/image237.png"/><Relationship Id="rId5" Type="http://schemas.openxmlformats.org/officeDocument/2006/relationships/image" Target="../media/image238.pdf"/><Relationship Id="rId7" Type="http://schemas.openxmlformats.org/officeDocument/2006/relationships/image" Target="../media/image240.png"/><Relationship Id="rId1" Type="http://schemas.openxmlformats.org/officeDocument/2006/relationships/slideLayout" Target="../slideLayouts/slideLayout6.xml"/><Relationship Id="rId2" Type="http://schemas.openxmlformats.org/officeDocument/2006/relationships/notesSlide" Target="../notesSlides/notesSlide52.xml"/><Relationship Id="rId9" Type="http://schemas.openxmlformats.org/officeDocument/2006/relationships/image" Target="../media/image242.png"/><Relationship Id="rId3" Type="http://schemas.openxmlformats.org/officeDocument/2006/relationships/image" Target="../media/image19.jpeg"/><Relationship Id="rId6" Type="http://schemas.openxmlformats.org/officeDocument/2006/relationships/image" Target="../media/image239.png"/></Relationships>
</file>

<file path=ppt/slides/_rels/slide54.xml.rels><?xml version="1.0" encoding="UTF-8" standalone="yes"?>
<Relationships xmlns="http://schemas.openxmlformats.org/package/2006/relationships"><Relationship Id="rId8" Type="http://schemas.openxmlformats.org/officeDocument/2006/relationships/image" Target="../media/image247.png"/><Relationship Id="rId4" Type="http://schemas.openxmlformats.org/officeDocument/2006/relationships/image" Target="../media/image243.png"/><Relationship Id="rId5" Type="http://schemas.openxmlformats.org/officeDocument/2006/relationships/image" Target="../media/image244.pdf"/><Relationship Id="rId7" Type="http://schemas.openxmlformats.org/officeDocument/2006/relationships/image" Target="../media/image246.pdf"/><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9.jpeg"/><Relationship Id="rId6" Type="http://schemas.openxmlformats.org/officeDocument/2006/relationships/image" Target="../media/image245.png"/></Relationships>
</file>

<file path=ppt/slides/_rels/slide55.xml.rels><?xml version="1.0" encoding="UTF-8" standalone="yes"?>
<Relationships xmlns="http://schemas.openxmlformats.org/package/2006/relationships"><Relationship Id="rId4" Type="http://schemas.openxmlformats.org/officeDocument/2006/relationships/image" Target="../media/image248.png"/><Relationship Id="rId1" Type="http://schemas.openxmlformats.org/officeDocument/2006/relationships/slideLayout" Target="../slideLayouts/slideLayout28.xml"/><Relationship Id="rId2" Type="http://schemas.openxmlformats.org/officeDocument/2006/relationships/notesSlide" Target="../notesSlides/notesSlide54.xml"/><Relationship Id="rId3" Type="http://schemas.openxmlformats.org/officeDocument/2006/relationships/image" Target="../media/image22.png"/><Relationship Id="rId5" Type="http://schemas.openxmlformats.org/officeDocument/2006/relationships/image" Target="../media/image249.png"/></Relationships>
</file>

<file path=ppt/slides/_rels/slide56.xml.rels><?xml version="1.0" encoding="UTF-8" standalone="yes"?>
<Relationships xmlns="http://schemas.openxmlformats.org/package/2006/relationships"><Relationship Id="rId4" Type="http://schemas.openxmlformats.org/officeDocument/2006/relationships/image" Target="../media/image250.pdf"/><Relationship Id="rId5" Type="http://schemas.openxmlformats.org/officeDocument/2006/relationships/image" Target="../media/image251.png"/><Relationship Id="rId7" Type="http://schemas.openxmlformats.org/officeDocument/2006/relationships/image" Target="../media/image253.png"/><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22.png"/><Relationship Id="rId6" Type="http://schemas.openxmlformats.org/officeDocument/2006/relationships/image" Target="../media/image252.pdf"/></Relationships>
</file>

<file path=ppt/slides/_rels/slide57.xml.rels><?xml version="1.0" encoding="UTF-8" standalone="yes"?>
<Relationships xmlns="http://schemas.openxmlformats.org/package/2006/relationships"><Relationship Id="rId2" Type="http://schemas.openxmlformats.org/officeDocument/2006/relationships/image" Target="../media/image254.png"/><Relationship Id="rId3" Type="http://schemas.openxmlformats.org/officeDocument/2006/relationships/image" Target="../media/image255.jpe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4" Type="http://schemas.openxmlformats.org/officeDocument/2006/relationships/image" Target="../media/image254.png"/><Relationship Id="rId1" Type="http://schemas.openxmlformats.org/officeDocument/2006/relationships/slideLayout" Target="../slideLayouts/slideLayout50.xml"/><Relationship Id="rId2" Type="http://schemas.openxmlformats.org/officeDocument/2006/relationships/notesSlide" Target="../notesSlides/notesSlide56.xml"/><Relationship Id="rId3" Type="http://schemas.openxmlformats.org/officeDocument/2006/relationships/image" Target="../media/image256.png"/></Relationships>
</file>

<file path=ppt/slides/_rels/slide59.xml.rels><?xml version="1.0" encoding="UTF-8" standalone="yes"?>
<Relationships xmlns="http://schemas.openxmlformats.org/package/2006/relationships"><Relationship Id="rId8" Type="http://schemas.openxmlformats.org/officeDocument/2006/relationships/image" Target="../media/image262.pdf"/><Relationship Id="rId4" Type="http://schemas.openxmlformats.org/officeDocument/2006/relationships/image" Target="../media/image258.pdf"/><Relationship Id="rId10" Type="http://schemas.openxmlformats.org/officeDocument/2006/relationships/image" Target="../media/image264.pdf"/><Relationship Id="rId5" Type="http://schemas.openxmlformats.org/officeDocument/2006/relationships/image" Target="../media/image259.png"/><Relationship Id="rId7" Type="http://schemas.openxmlformats.org/officeDocument/2006/relationships/image" Target="../media/image261.png"/><Relationship Id="rId11" Type="http://schemas.openxmlformats.org/officeDocument/2006/relationships/image" Target="../media/image265.png"/><Relationship Id="rId1" Type="http://schemas.openxmlformats.org/officeDocument/2006/relationships/slideLayout" Target="../slideLayouts/slideLayout50.xml"/><Relationship Id="rId2" Type="http://schemas.openxmlformats.org/officeDocument/2006/relationships/notesSlide" Target="../notesSlides/notesSlide57.xml"/><Relationship Id="rId9" Type="http://schemas.openxmlformats.org/officeDocument/2006/relationships/image" Target="../media/image263.png"/><Relationship Id="rId3" Type="http://schemas.openxmlformats.org/officeDocument/2006/relationships/image" Target="../media/image257.jpeg"/><Relationship Id="rId6" Type="http://schemas.openxmlformats.org/officeDocument/2006/relationships/image" Target="../media/image260.pdf"/></Relationships>
</file>

<file path=ppt/slides/_rels/slide6.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60.xml.rels><?xml version="1.0" encoding="UTF-8" standalone="yes"?>
<Relationships xmlns="http://schemas.openxmlformats.org/package/2006/relationships"><Relationship Id="rId8" Type="http://schemas.openxmlformats.org/officeDocument/2006/relationships/image" Target="../media/image271.png"/><Relationship Id="rId4" Type="http://schemas.openxmlformats.org/officeDocument/2006/relationships/image" Target="../media/image267.pdf"/><Relationship Id="rId10" Type="http://schemas.openxmlformats.org/officeDocument/2006/relationships/image" Target="../media/image273.jpeg"/><Relationship Id="rId5" Type="http://schemas.openxmlformats.org/officeDocument/2006/relationships/image" Target="../media/image268.png"/><Relationship Id="rId7" Type="http://schemas.openxmlformats.org/officeDocument/2006/relationships/image" Target="../media/image270.pdf"/><Relationship Id="rId1" Type="http://schemas.openxmlformats.org/officeDocument/2006/relationships/slideLayout" Target="../slideLayouts/slideLayout50.xml"/><Relationship Id="rId2" Type="http://schemas.openxmlformats.org/officeDocument/2006/relationships/notesSlide" Target="../notesSlides/notesSlide58.xml"/><Relationship Id="rId9" Type="http://schemas.openxmlformats.org/officeDocument/2006/relationships/image" Target="../media/image272.jpeg"/><Relationship Id="rId3" Type="http://schemas.openxmlformats.org/officeDocument/2006/relationships/image" Target="../media/image266.png"/><Relationship Id="rId6" Type="http://schemas.openxmlformats.org/officeDocument/2006/relationships/image" Target="../media/image269.png"/></Relationships>
</file>

<file path=ppt/slides/_rels/slide61.xml.rels><?xml version="1.0" encoding="UTF-8" standalone="yes"?>
<Relationships xmlns="http://schemas.openxmlformats.org/package/2006/relationships"><Relationship Id="rId14" Type="http://schemas.openxmlformats.org/officeDocument/2006/relationships/image" Target="../media/image284.png"/><Relationship Id="rId4" Type="http://schemas.openxmlformats.org/officeDocument/2006/relationships/image" Target="../media/image275.png"/><Relationship Id="rId7" Type="http://schemas.openxmlformats.org/officeDocument/2006/relationships/image" Target="../media/image278.png"/><Relationship Id="rId11" Type="http://schemas.openxmlformats.org/officeDocument/2006/relationships/image" Target="../media/image281.pdf"/><Relationship Id="rId1" Type="http://schemas.openxmlformats.org/officeDocument/2006/relationships/slideLayout" Target="../slideLayouts/slideLayout50.xml"/><Relationship Id="rId6" Type="http://schemas.openxmlformats.org/officeDocument/2006/relationships/image" Target="../media/image277.png"/><Relationship Id="rId8" Type="http://schemas.openxmlformats.org/officeDocument/2006/relationships/image" Target="../media/image22.png"/><Relationship Id="rId13" Type="http://schemas.openxmlformats.org/officeDocument/2006/relationships/image" Target="../media/image283.pdf"/><Relationship Id="rId10" Type="http://schemas.openxmlformats.org/officeDocument/2006/relationships/image" Target="../media/image280.png"/><Relationship Id="rId5" Type="http://schemas.openxmlformats.org/officeDocument/2006/relationships/image" Target="../media/image276.pdf"/><Relationship Id="rId12" Type="http://schemas.openxmlformats.org/officeDocument/2006/relationships/image" Target="../media/image282.png"/><Relationship Id="rId2" Type="http://schemas.openxmlformats.org/officeDocument/2006/relationships/notesSlide" Target="../notesSlides/notesSlide59.xml"/><Relationship Id="rId9" Type="http://schemas.openxmlformats.org/officeDocument/2006/relationships/image" Target="../media/image279.pdf"/><Relationship Id="rId3" Type="http://schemas.openxmlformats.org/officeDocument/2006/relationships/image" Target="../media/image274.pdf"/></Relationships>
</file>

<file path=ppt/slides/_rels/slide62.xml.rels><?xml version="1.0" encoding="UTF-8" standalone="yes"?>
<Relationships xmlns="http://schemas.openxmlformats.org/package/2006/relationships"><Relationship Id="rId8" Type="http://schemas.openxmlformats.org/officeDocument/2006/relationships/image" Target="../media/image289.png"/><Relationship Id="rId4" Type="http://schemas.openxmlformats.org/officeDocument/2006/relationships/image" Target="../media/image285.pdf"/><Relationship Id="rId5" Type="http://schemas.openxmlformats.org/officeDocument/2006/relationships/image" Target="../media/image286.png"/><Relationship Id="rId7" Type="http://schemas.openxmlformats.org/officeDocument/2006/relationships/image" Target="../media/image288.png"/><Relationship Id="rId1" Type="http://schemas.openxmlformats.org/officeDocument/2006/relationships/slideLayout" Target="../slideLayouts/slideLayout50.xml"/><Relationship Id="rId2" Type="http://schemas.openxmlformats.org/officeDocument/2006/relationships/notesSlide" Target="../notesSlides/notesSlide60.xml"/><Relationship Id="rId3" Type="http://schemas.openxmlformats.org/officeDocument/2006/relationships/image" Target="../media/image19.jpeg"/><Relationship Id="rId6" Type="http://schemas.openxmlformats.org/officeDocument/2006/relationships/image" Target="../media/image287.pdf"/></Relationships>
</file>

<file path=ppt/slides/_rels/slide63.xml.rels><?xml version="1.0" encoding="UTF-8" standalone="yes"?>
<Relationships xmlns="http://schemas.openxmlformats.org/package/2006/relationships"><Relationship Id="rId4" Type="http://schemas.openxmlformats.org/officeDocument/2006/relationships/image" Target="../media/image291.pdf"/><Relationship Id="rId1" Type="http://schemas.openxmlformats.org/officeDocument/2006/relationships/slideLayout" Target="../slideLayouts/slideLayout50.xml"/><Relationship Id="rId2" Type="http://schemas.openxmlformats.org/officeDocument/2006/relationships/notesSlide" Target="../notesSlides/notesSlide61.xml"/><Relationship Id="rId3" Type="http://schemas.openxmlformats.org/officeDocument/2006/relationships/image" Target="../media/image290.jpeg"/><Relationship Id="rId5" Type="http://schemas.openxmlformats.org/officeDocument/2006/relationships/image" Target="../media/image292.png"/></Relationships>
</file>

<file path=ppt/slides/_rels/slide64.xml.rels><?xml version="1.0" encoding="UTF-8" standalone="yes"?>
<Relationships xmlns="http://schemas.openxmlformats.org/package/2006/relationships"><Relationship Id="rId4" Type="http://schemas.openxmlformats.org/officeDocument/2006/relationships/image" Target="../media/image22.png"/><Relationship Id="rId5" Type="http://schemas.openxmlformats.org/officeDocument/2006/relationships/image" Target="../media/image294.png"/><Relationship Id="rId7" Type="http://schemas.openxmlformats.org/officeDocument/2006/relationships/image" Target="../media/image296.png"/><Relationship Id="rId1" Type="http://schemas.openxmlformats.org/officeDocument/2006/relationships/slideLayout" Target="../slideLayouts/slideLayout50.xml"/><Relationship Id="rId2" Type="http://schemas.openxmlformats.org/officeDocument/2006/relationships/notesSlide" Target="../notesSlides/notesSlide62.xml"/><Relationship Id="rId3" Type="http://schemas.openxmlformats.org/officeDocument/2006/relationships/image" Target="../media/image293.png"/><Relationship Id="rId6" Type="http://schemas.openxmlformats.org/officeDocument/2006/relationships/image" Target="../media/image295.pd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297.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8.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3747" name="Rectangle 19"/>
          <p:cNvSpPr>
            <a:spLocks noChangeArrowheads="1"/>
          </p:cNvSpPr>
          <p:nvPr/>
        </p:nvSpPr>
        <p:spPr bwMode="auto">
          <a:xfrm>
            <a:off x="1001714" y="1147763"/>
            <a:ext cx="8370886" cy="1569660"/>
          </a:xfrm>
          <a:prstGeom prst="rect">
            <a:avLst/>
          </a:prstGeom>
          <a:noFill/>
          <a:ln w="9525">
            <a:noFill/>
            <a:miter lim="800000"/>
            <a:headEnd/>
            <a:tailEnd/>
          </a:ln>
          <a:effectLst/>
        </p:spPr>
        <p:txBody>
          <a:bodyPr wrap="square">
            <a:prstTxWarp prst="textNoShape">
              <a:avLst/>
            </a:prstTxWarp>
            <a:spAutoFit/>
          </a:bodyPr>
          <a:lstStyle/>
          <a:p>
            <a:pPr algn="ctr">
              <a:defRPr/>
            </a:pPr>
            <a:r>
              <a:rPr lang="en-US" sz="4000" dirty="0" smtClean="0">
                <a:solidFill>
                  <a:srgbClr val="FFF495"/>
                </a:solidFill>
                <a:effectLst>
                  <a:outerShdw blurRad="50800" dist="38100" dir="16200000" algn="tl">
                    <a:schemeClr val="accent6">
                      <a:lumMod val="50000"/>
                    </a:schemeClr>
                  </a:outerShdw>
                </a:effectLst>
                <a:latin typeface="Trebuchet MS" charset="0"/>
              </a:rPr>
              <a:t>Exploring the Energy Frontier</a:t>
            </a:r>
            <a:endParaRPr lang="en-US" sz="4800" dirty="0" smtClean="0">
              <a:solidFill>
                <a:srgbClr val="FFF9A0"/>
              </a:solidFill>
              <a:effectLst>
                <a:outerShdw blurRad="50800" dist="38100" dir="16200000" algn="tl">
                  <a:schemeClr val="accent6">
                    <a:lumMod val="50000"/>
                  </a:schemeClr>
                </a:outerShdw>
              </a:effectLst>
              <a:latin typeface="Trebuchet MS" charset="0"/>
            </a:endParaRPr>
          </a:p>
          <a:p>
            <a:pPr algn="ctr">
              <a:defRPr/>
            </a:pPr>
            <a:r>
              <a:rPr lang="en-US" sz="4800" dirty="0" smtClean="0">
                <a:solidFill>
                  <a:srgbClr val="FFF9A0"/>
                </a:solidFill>
                <a:effectLst>
                  <a:outerShdw blurRad="50800" dist="38100" dir="16200000" algn="tl">
                    <a:schemeClr val="accent6">
                      <a:lumMod val="50000"/>
                    </a:schemeClr>
                  </a:outerShdw>
                </a:effectLst>
                <a:latin typeface="Trebuchet MS" charset="0"/>
              </a:rPr>
              <a:t>Latest Results from the LHC</a:t>
            </a:r>
            <a:endParaRPr lang="en-US" sz="4800" dirty="0">
              <a:solidFill>
                <a:srgbClr val="FFF9A0"/>
              </a:solidFill>
              <a:effectLst>
                <a:outerShdw blurRad="50800" dist="38100" dir="16200000" algn="tl">
                  <a:schemeClr val="accent6">
                    <a:lumMod val="50000"/>
                  </a:schemeClr>
                </a:outerShdw>
              </a:effectLst>
              <a:latin typeface="Trebuchet MS" charset="0"/>
            </a:endParaRPr>
          </a:p>
        </p:txBody>
      </p:sp>
      <p:sp>
        <p:nvSpPr>
          <p:cNvPr id="10" name="TextBox 9"/>
          <p:cNvSpPr txBox="1"/>
          <p:nvPr/>
        </p:nvSpPr>
        <p:spPr>
          <a:xfrm>
            <a:off x="9245600" y="279400"/>
            <a:ext cx="184666" cy="276999"/>
          </a:xfrm>
          <a:prstGeom prst="rect">
            <a:avLst/>
          </a:prstGeom>
          <a:noFill/>
        </p:spPr>
        <p:txBody>
          <a:bodyPr wrap="none" rtlCol="0">
            <a:spAutoFit/>
          </a:bodyPr>
          <a:lstStyle/>
          <a:p>
            <a:endParaRPr lang="en-US" dirty="0"/>
          </a:p>
        </p:txBody>
      </p:sp>
      <p:sp>
        <p:nvSpPr>
          <p:cNvPr id="11" name="Rectangle 19"/>
          <p:cNvSpPr>
            <a:spLocks noChangeArrowheads="1"/>
          </p:cNvSpPr>
          <p:nvPr/>
        </p:nvSpPr>
        <p:spPr bwMode="auto">
          <a:xfrm>
            <a:off x="4889500" y="5601950"/>
            <a:ext cx="4000500" cy="461665"/>
          </a:xfrm>
          <a:prstGeom prst="rect">
            <a:avLst/>
          </a:prstGeom>
          <a:noFill/>
          <a:ln w="9525">
            <a:noFill/>
            <a:miter lim="800000"/>
            <a:headEnd/>
            <a:tailEnd/>
          </a:ln>
          <a:effectLst/>
        </p:spPr>
        <p:txBody>
          <a:bodyPr wrap="square">
            <a:prstTxWarp prst="textNoShape">
              <a:avLst/>
            </a:prstTxWarp>
            <a:spAutoFit/>
          </a:bodyPr>
          <a:lstStyle/>
          <a:p>
            <a:pPr algn="r">
              <a:defRPr/>
            </a:pPr>
            <a:r>
              <a:rPr lang="en-US" sz="2400" dirty="0" smtClean="0">
                <a:solidFill>
                  <a:srgbClr val="FF0000"/>
                </a:solidFill>
                <a:effectLst>
                  <a:outerShdw blurRad="50800" dist="38100" dir="16200000" algn="tl">
                    <a:schemeClr val="tx1">
                      <a:lumMod val="85000"/>
                      <a:lumOff val="15000"/>
                    </a:schemeClr>
                  </a:outerShdw>
                </a:effectLst>
                <a:latin typeface="Trebuchet MS" charset="0"/>
              </a:rPr>
              <a:t>HEPHY-SMI Seminar</a:t>
            </a:r>
            <a:endParaRPr lang="en-US" sz="2400" dirty="0">
              <a:solidFill>
                <a:srgbClr val="FF0000"/>
              </a:solidFill>
              <a:effectLst>
                <a:outerShdw blurRad="50800" dist="38100" dir="16200000" algn="tl">
                  <a:schemeClr val="tx1">
                    <a:lumMod val="85000"/>
                    <a:lumOff val="15000"/>
                  </a:schemeClr>
                </a:outerShdw>
              </a:effectLst>
              <a:latin typeface="Trebuchet MS" charset="0"/>
            </a:endParaRPr>
          </a:p>
        </p:txBody>
      </p:sp>
      <p:sp>
        <p:nvSpPr>
          <p:cNvPr id="12" name="Rectangle 19"/>
          <p:cNvSpPr>
            <a:spLocks noChangeArrowheads="1"/>
          </p:cNvSpPr>
          <p:nvPr/>
        </p:nvSpPr>
        <p:spPr bwMode="auto">
          <a:xfrm>
            <a:off x="735014" y="5605463"/>
            <a:ext cx="4954586" cy="769441"/>
          </a:xfrm>
          <a:prstGeom prst="rect">
            <a:avLst/>
          </a:prstGeom>
          <a:noFill/>
          <a:ln w="9525">
            <a:noFill/>
            <a:miter lim="800000"/>
            <a:headEnd/>
            <a:tailEnd/>
          </a:ln>
          <a:effectLst/>
        </p:spPr>
        <p:txBody>
          <a:bodyPr wrap="square">
            <a:prstTxWarp prst="textNoShape">
              <a:avLst/>
            </a:prstTxWarp>
            <a:spAutoFit/>
          </a:bodyPr>
          <a:lstStyle/>
          <a:p>
            <a:pPr>
              <a:defRPr/>
            </a:pPr>
            <a:r>
              <a:rPr lang="en-US" sz="2400" dirty="0" smtClean="0">
                <a:solidFill>
                  <a:srgbClr val="FFF495"/>
                </a:solidFill>
                <a:effectLst>
                  <a:outerShdw blurRad="50800" dist="38100" dir="16200000" algn="tl">
                    <a:schemeClr val="accent6">
                      <a:lumMod val="50000"/>
                    </a:schemeClr>
                  </a:outerShdw>
                </a:effectLst>
                <a:latin typeface="Trebuchet MS" charset="0"/>
              </a:rPr>
              <a:t>Claudia-Elisabeth </a:t>
            </a:r>
            <a:r>
              <a:rPr lang="en-US" sz="2400" dirty="0" err="1" smtClean="0">
                <a:solidFill>
                  <a:srgbClr val="FFF495"/>
                </a:solidFill>
                <a:effectLst>
                  <a:outerShdw blurRad="50800" dist="38100" dir="16200000" algn="tl">
                    <a:schemeClr val="accent6">
                      <a:lumMod val="50000"/>
                    </a:schemeClr>
                  </a:outerShdw>
                </a:effectLst>
                <a:latin typeface="Trebuchet MS" charset="0"/>
              </a:rPr>
              <a:t>Wulz</a:t>
            </a:r>
            <a:endParaRPr lang="en-US" sz="2400" dirty="0" smtClean="0">
              <a:solidFill>
                <a:srgbClr val="FFF495"/>
              </a:solidFill>
              <a:effectLst>
                <a:outerShdw blurRad="50800" dist="38100" dir="16200000" algn="tl">
                  <a:schemeClr val="accent6">
                    <a:lumMod val="50000"/>
                  </a:schemeClr>
                </a:outerShdw>
              </a:effectLst>
              <a:latin typeface="Trebuchet MS" charset="0"/>
            </a:endParaRPr>
          </a:p>
          <a:p>
            <a:pPr>
              <a:defRPr/>
            </a:pPr>
            <a:r>
              <a:rPr lang="en-US" sz="2000" dirty="0" smtClean="0">
                <a:solidFill>
                  <a:srgbClr val="FFF495"/>
                </a:solidFill>
                <a:effectLst>
                  <a:outerShdw blurRad="50800" dist="38100" dir="16200000" algn="tl">
                    <a:schemeClr val="accent6">
                      <a:lumMod val="50000"/>
                    </a:schemeClr>
                  </a:outerShdw>
                </a:effectLst>
                <a:latin typeface="Trebuchet MS" charset="0"/>
              </a:rPr>
              <a:t>Institute of High Energy Physics, Vienna</a:t>
            </a:r>
            <a:endParaRPr lang="en-US" sz="2000" dirty="0">
              <a:solidFill>
                <a:srgbClr val="FFF495"/>
              </a:solidFill>
              <a:effectLst>
                <a:outerShdw blurRad="50800" dist="38100" dir="16200000" algn="tl">
                  <a:schemeClr val="accent6">
                    <a:lumMod val="50000"/>
                  </a:schemeClr>
                </a:outerShdw>
              </a:effectLst>
              <a:latin typeface="Trebuchet MS" charset="0"/>
            </a:endParaRPr>
          </a:p>
        </p:txBody>
      </p:sp>
      <p:sp>
        <p:nvSpPr>
          <p:cNvPr id="14" name="Rectangle 19"/>
          <p:cNvSpPr>
            <a:spLocks noChangeArrowheads="1"/>
          </p:cNvSpPr>
          <p:nvPr/>
        </p:nvSpPr>
        <p:spPr bwMode="auto">
          <a:xfrm>
            <a:off x="5776914" y="5986463"/>
            <a:ext cx="3760786" cy="400110"/>
          </a:xfrm>
          <a:prstGeom prst="rect">
            <a:avLst/>
          </a:prstGeom>
          <a:noFill/>
          <a:ln w="9525">
            <a:noFill/>
            <a:miter lim="800000"/>
            <a:headEnd/>
            <a:tailEnd/>
          </a:ln>
          <a:effectLst/>
        </p:spPr>
        <p:txBody>
          <a:bodyPr wrap="square">
            <a:prstTxWarp prst="textNoShape">
              <a:avLst/>
            </a:prstTxWarp>
            <a:spAutoFit/>
          </a:bodyPr>
          <a:lstStyle/>
          <a:p>
            <a:pPr algn="ctr">
              <a:defRPr/>
            </a:pPr>
            <a:r>
              <a:rPr lang="en-US" sz="2000" dirty="0" smtClean="0">
                <a:solidFill>
                  <a:srgbClr val="FFF495"/>
                </a:solidFill>
                <a:effectLst>
                  <a:outerShdw blurRad="50800" dist="38100" dir="16200000" algn="tl">
                    <a:schemeClr val="accent6">
                      <a:lumMod val="50000"/>
                    </a:schemeClr>
                  </a:outerShdw>
                </a:effectLst>
                <a:latin typeface="Trebuchet MS" charset="0"/>
              </a:rPr>
              <a:t>        20 June 2012</a:t>
            </a:r>
            <a:endParaRPr lang="en-US" sz="2000" dirty="0">
              <a:solidFill>
                <a:srgbClr val="FFF495"/>
              </a:solidFill>
              <a:effectLst>
                <a:outerShdw blurRad="50800" dist="38100" dir="16200000" algn="tl">
                  <a:schemeClr val="accent6">
                    <a:lumMod val="50000"/>
                  </a:schemeClr>
                </a:outerShdw>
              </a:effectLst>
              <a:latin typeface="Trebuchet MS" charset="0"/>
            </a:endParaRPr>
          </a:p>
        </p:txBody>
      </p:sp>
      <p:pic>
        <p:nvPicPr>
          <p:cNvPr id="17" name="Picture 16" descr="SMI.pdf"/>
          <p:cNvPicPr>
            <a:picLocks noChangeAspect="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5"/>
              <a:stretch>
                <a:fillRect/>
              </a:stretch>
            </p:blipFill>
          </mc:Fallback>
        </mc:AlternateContent>
        <p:spPr>
          <a:xfrm>
            <a:off x="6553200" y="5994400"/>
            <a:ext cx="406400" cy="406400"/>
          </a:xfrm>
          <a:prstGeom prst="rect">
            <a:avLst/>
          </a:prstGeom>
        </p:spPr>
      </p:pic>
      <p:pic>
        <p:nvPicPr>
          <p:cNvPr id="19" name="Picture 18" descr="23304_136527963025357_7572_n.jpg"/>
          <p:cNvPicPr>
            <a:picLocks noChangeAspect="1"/>
          </p:cNvPicPr>
          <p:nvPr/>
        </p:nvPicPr>
        <p:blipFill>
          <a:blip r:embed="rId6"/>
          <a:stretch>
            <a:fillRect/>
          </a:stretch>
        </p:blipFill>
        <p:spPr>
          <a:xfrm>
            <a:off x="6057900" y="5994400"/>
            <a:ext cx="355600" cy="355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10</a:t>
            </a:fld>
            <a:endParaRPr lang="en-US" b="0" i="0"/>
          </a:p>
        </p:txBody>
      </p:sp>
      <p:sp>
        <p:nvSpPr>
          <p:cNvPr id="37"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smtClean="0">
                <a:solidFill>
                  <a:srgbClr val="000099"/>
                </a:solidFill>
                <a:latin typeface="Trebuchet MS"/>
              </a:rPr>
              <a:t>Physics outline</a:t>
            </a:r>
            <a:endParaRPr lang="en-US" sz="2800" dirty="0">
              <a:solidFill>
                <a:srgbClr val="000099"/>
              </a:solidFill>
              <a:latin typeface="Times" charset="0"/>
            </a:endParaRPr>
          </a:p>
        </p:txBody>
      </p:sp>
      <p:sp>
        <p:nvSpPr>
          <p:cNvPr id="36" name="Rectangle 35"/>
          <p:cNvSpPr/>
          <p:nvPr/>
        </p:nvSpPr>
        <p:spPr>
          <a:xfrm>
            <a:off x="658629" y="834389"/>
            <a:ext cx="8815571" cy="6555642"/>
          </a:xfrm>
          <a:prstGeom prst="rect">
            <a:avLst/>
          </a:prstGeom>
        </p:spPr>
        <p:txBody>
          <a:bodyPr wrap="square">
            <a:spAutoFit/>
          </a:bodyPr>
          <a:lstStyle/>
          <a:p>
            <a:r>
              <a:rPr lang="en-US" sz="2000" b="0" dirty="0" smtClean="0">
                <a:solidFill>
                  <a:srgbClr val="FF0000"/>
                </a:solidFill>
                <a:latin typeface="Trebuchet MS"/>
              </a:rPr>
              <a:t>Cross-sections</a:t>
            </a:r>
          </a:p>
          <a:p>
            <a:r>
              <a:rPr lang="en-US" sz="2000" b="0" dirty="0" smtClean="0">
                <a:solidFill>
                  <a:srgbClr val="000090"/>
                </a:solidFill>
                <a:latin typeface="Trebuchet MS"/>
              </a:rPr>
              <a:t>	</a:t>
            </a:r>
            <a:r>
              <a:rPr lang="en-US" sz="1800" b="0" dirty="0" smtClean="0">
                <a:solidFill>
                  <a:srgbClr val="000090"/>
                </a:solidFill>
                <a:latin typeface="Trebuchet MS"/>
              </a:rPr>
              <a:t>- </a:t>
            </a:r>
            <a:r>
              <a:rPr lang="en-US" sz="1800" b="0" dirty="0" smtClean="0">
                <a:solidFill>
                  <a:schemeClr val="accent2">
                    <a:lumMod val="50000"/>
                  </a:schemeClr>
                </a:solidFill>
                <a:latin typeface="Trebuchet MS"/>
              </a:rPr>
              <a:t>elastic, inelastic and total cross-sections</a:t>
            </a:r>
          </a:p>
          <a:p>
            <a:r>
              <a:rPr lang="en-US" sz="2000" b="0" dirty="0" smtClean="0">
                <a:solidFill>
                  <a:schemeClr val="accent2">
                    <a:lumMod val="50000"/>
                  </a:schemeClr>
                </a:solidFill>
                <a:latin typeface="Trebuchet MS"/>
              </a:rPr>
              <a:t>	</a:t>
            </a:r>
            <a:endParaRPr lang="en-US" sz="2000" b="0" dirty="0" smtClean="0">
              <a:solidFill>
                <a:srgbClr val="FF0000"/>
              </a:solidFill>
              <a:latin typeface="Trebuchet MS"/>
            </a:endParaRPr>
          </a:p>
          <a:p>
            <a:r>
              <a:rPr lang="en-US" sz="2000" b="0" dirty="0" smtClean="0">
                <a:solidFill>
                  <a:srgbClr val="FF0000"/>
                </a:solidFill>
                <a:latin typeface="Trebuchet MS"/>
              </a:rPr>
              <a:t>Standard Model physics</a:t>
            </a:r>
          </a:p>
          <a:p>
            <a:r>
              <a:rPr lang="en-US" sz="1800" b="0" dirty="0" smtClean="0">
                <a:solidFill>
                  <a:srgbClr val="FF0000"/>
                </a:solidFill>
                <a:latin typeface="Trebuchet MS"/>
              </a:rPr>
              <a:t>	</a:t>
            </a:r>
            <a:r>
              <a:rPr lang="en-US" sz="1800" b="0" dirty="0" smtClean="0">
                <a:solidFill>
                  <a:srgbClr val="000090"/>
                </a:solidFill>
                <a:latin typeface="Trebuchet MS"/>
              </a:rPr>
              <a:t>- </a:t>
            </a:r>
            <a:r>
              <a:rPr lang="en-US" sz="1800" b="0" dirty="0" smtClean="0">
                <a:solidFill>
                  <a:schemeClr val="accent2">
                    <a:lumMod val="50000"/>
                  </a:schemeClr>
                </a:solidFill>
                <a:latin typeface="Trebuchet MS"/>
              </a:rPr>
              <a:t>particle production (soft physics, resonances, correlations)</a:t>
            </a:r>
          </a:p>
          <a:p>
            <a:r>
              <a:rPr lang="en-US" sz="1800" b="0" dirty="0" smtClean="0">
                <a:solidFill>
                  <a:schemeClr val="accent2">
                    <a:lumMod val="50000"/>
                  </a:schemeClr>
                </a:solidFill>
                <a:latin typeface="Trebuchet MS"/>
              </a:rPr>
              <a:t>	- QCD and top physics</a:t>
            </a:r>
          </a:p>
          <a:p>
            <a:r>
              <a:rPr lang="en-US" sz="1800" b="0" dirty="0" smtClean="0">
                <a:solidFill>
                  <a:schemeClr val="accent2">
                    <a:lumMod val="50000"/>
                  </a:schemeClr>
                </a:solidFill>
                <a:latin typeface="Trebuchet MS"/>
              </a:rPr>
              <a:t>	- electroweak physics (W, Z)</a:t>
            </a:r>
          </a:p>
          <a:p>
            <a:r>
              <a:rPr lang="en-US" sz="1800" b="0" dirty="0" smtClean="0">
                <a:solidFill>
                  <a:schemeClr val="accent2">
                    <a:lumMod val="50000"/>
                  </a:schemeClr>
                </a:solidFill>
                <a:latin typeface="Trebuchet MS"/>
              </a:rPr>
              <a:t>	- Higgs boson search</a:t>
            </a:r>
          </a:p>
          <a:p>
            <a:endParaRPr lang="en-US" sz="1800" b="0" dirty="0" smtClean="0">
              <a:solidFill>
                <a:schemeClr val="accent2">
                  <a:lumMod val="50000"/>
                </a:schemeClr>
              </a:solidFill>
              <a:latin typeface="Trebuchet MS"/>
            </a:endParaRPr>
          </a:p>
          <a:p>
            <a:r>
              <a:rPr lang="en-US" sz="2000" b="0" dirty="0" smtClean="0">
                <a:solidFill>
                  <a:srgbClr val="FF0000"/>
                </a:solidFill>
                <a:latin typeface="Trebuchet MS"/>
              </a:rPr>
              <a:t>Beyond the Standard Model physics </a:t>
            </a:r>
            <a:endParaRPr lang="en-US" sz="1800" b="0" dirty="0" smtClean="0">
              <a:solidFill>
                <a:schemeClr val="accent2">
                  <a:lumMod val="50000"/>
                </a:schemeClr>
              </a:solidFill>
              <a:latin typeface="Trebuchet MS"/>
            </a:endParaRPr>
          </a:p>
          <a:p>
            <a:r>
              <a:rPr lang="en-US" sz="1800" b="0" dirty="0" smtClean="0">
                <a:solidFill>
                  <a:schemeClr val="accent2">
                    <a:lumMod val="50000"/>
                  </a:schemeClr>
                </a:solidFill>
                <a:latin typeface="Trebuchet MS"/>
              </a:rPr>
              <a:t>	- fourth generation quarks</a:t>
            </a:r>
          </a:p>
          <a:p>
            <a:r>
              <a:rPr lang="en-US" sz="1800" b="0" dirty="0" smtClean="0">
                <a:solidFill>
                  <a:schemeClr val="accent2">
                    <a:lumMod val="50000"/>
                  </a:schemeClr>
                </a:solidFill>
                <a:latin typeface="Trebuchet MS"/>
              </a:rPr>
              <a:t>	- </a:t>
            </a:r>
            <a:r>
              <a:rPr lang="en-US" sz="1800" b="0" dirty="0" err="1" smtClean="0">
                <a:solidFill>
                  <a:schemeClr val="accent2">
                    <a:lumMod val="50000"/>
                  </a:schemeClr>
                </a:solidFill>
                <a:latin typeface="Trebuchet MS"/>
              </a:rPr>
              <a:t>leptoquarks</a:t>
            </a:r>
            <a:r>
              <a:rPr lang="en-US" sz="1800" b="0" dirty="0" smtClean="0">
                <a:solidFill>
                  <a:schemeClr val="accent2">
                    <a:lumMod val="50000"/>
                  </a:schemeClr>
                </a:solidFill>
                <a:latin typeface="Trebuchet MS"/>
              </a:rPr>
              <a:t>, compositeness</a:t>
            </a:r>
          </a:p>
          <a:p>
            <a:r>
              <a:rPr lang="en-US" sz="1800" b="0" dirty="0" smtClean="0">
                <a:solidFill>
                  <a:schemeClr val="accent2">
                    <a:lumMod val="50000"/>
                  </a:schemeClr>
                </a:solidFill>
                <a:latin typeface="Trebuchet MS"/>
              </a:rPr>
              <a:t>	- </a:t>
            </a:r>
            <a:r>
              <a:rPr lang="en-US" sz="1800" b="0" dirty="0" err="1" smtClean="0">
                <a:solidFill>
                  <a:schemeClr val="accent2">
                    <a:lumMod val="50000"/>
                  </a:schemeClr>
                </a:solidFill>
                <a:latin typeface="Trebuchet MS"/>
              </a:rPr>
              <a:t>Supersymmetry</a:t>
            </a:r>
            <a:r>
              <a:rPr lang="en-US" sz="1800" b="0" dirty="0" smtClean="0">
                <a:solidFill>
                  <a:schemeClr val="accent2">
                    <a:lumMod val="50000"/>
                  </a:schemeClr>
                </a:solidFill>
                <a:latin typeface="Trebuchet MS"/>
              </a:rPr>
              <a:t>, long-lived particles</a:t>
            </a:r>
          </a:p>
          <a:p>
            <a:r>
              <a:rPr lang="en-US" sz="1800" b="0" dirty="0" smtClean="0">
                <a:solidFill>
                  <a:schemeClr val="accent2">
                    <a:lumMod val="50000"/>
                  </a:schemeClr>
                </a:solidFill>
                <a:latin typeface="Trebuchet MS"/>
              </a:rPr>
              <a:t>	- extra dimensions and heavy resonance states</a:t>
            </a:r>
          </a:p>
          <a:p>
            <a:endParaRPr lang="en-US" sz="1800" b="0" dirty="0" smtClean="0">
              <a:solidFill>
                <a:srgbClr val="FF0000"/>
              </a:solidFill>
              <a:latin typeface="Trebuchet MS"/>
            </a:endParaRPr>
          </a:p>
          <a:p>
            <a:r>
              <a:rPr lang="en-US" sz="1800" b="0" dirty="0" smtClean="0">
                <a:solidFill>
                  <a:schemeClr val="tx1"/>
                </a:solidFill>
                <a:latin typeface="Trebuchet MS"/>
              </a:rPr>
              <a:t>Remarks </a:t>
            </a:r>
          </a:p>
          <a:p>
            <a:r>
              <a:rPr lang="en-US" sz="1600" b="0" dirty="0" smtClean="0">
                <a:solidFill>
                  <a:srgbClr val="000090"/>
                </a:solidFill>
                <a:latin typeface="Trebuchet MS"/>
              </a:rPr>
              <a:t>Only selected results are presented. Heavy-ion physics is not covered in this talk. </a:t>
            </a:r>
          </a:p>
          <a:p>
            <a:r>
              <a:rPr lang="en-US" sz="1600" b="0" dirty="0" smtClean="0">
                <a:solidFill>
                  <a:srgbClr val="000090"/>
                </a:solidFill>
                <a:latin typeface="Trebuchet MS"/>
              </a:rPr>
              <a:t>More details:</a:t>
            </a:r>
          </a:p>
          <a:p>
            <a:r>
              <a:rPr lang="en-US" sz="2000" dirty="0" smtClean="0">
                <a:solidFill>
                  <a:srgbClr val="0000FF"/>
                </a:solidFill>
                <a:latin typeface="Tekton Pro"/>
              </a:rPr>
              <a:t>https://twiki.cern.ch/twiki/bin/view/AtlasPublic</a:t>
            </a:r>
          </a:p>
          <a:p>
            <a:r>
              <a:rPr lang="en-US" sz="2000" dirty="0" smtClean="0">
                <a:solidFill>
                  <a:srgbClr val="0000FF"/>
                </a:solidFill>
                <a:latin typeface="Tekton Pro"/>
              </a:rPr>
              <a:t>https://</a:t>
            </a:r>
            <a:r>
              <a:rPr lang="en-US" sz="2000" dirty="0" err="1" smtClean="0">
                <a:solidFill>
                  <a:srgbClr val="0000FF"/>
                </a:solidFill>
                <a:latin typeface="Tekton Pro"/>
              </a:rPr>
              <a:t>twiki.cern.ch/twiki/bin/view/CMSPublic/PhysicsResults</a:t>
            </a:r>
            <a:endParaRPr lang="en-US" sz="2000" b="0" dirty="0" smtClean="0">
              <a:solidFill>
                <a:srgbClr val="0000FF"/>
              </a:solidFill>
              <a:latin typeface="Tekton Pro"/>
            </a:endParaRPr>
          </a:p>
          <a:p>
            <a:endParaRPr lang="en-US" sz="1600" b="0" dirty="0" smtClean="0">
              <a:solidFill>
                <a:srgbClr val="000090"/>
              </a:solidFill>
              <a:latin typeface="Trebuchet MS"/>
            </a:endParaRPr>
          </a:p>
          <a:p>
            <a:endParaRPr lang="en-US" sz="1800" b="0" dirty="0" smtClean="0">
              <a:solidFill>
                <a:schemeClr val="accent2">
                  <a:lumMod val="50000"/>
                </a:schemeClr>
              </a:solidFill>
              <a:latin typeface="Trebuchet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11</a:t>
            </a:fld>
            <a:endParaRPr lang="en-US" b="0" i="0"/>
          </a:p>
        </p:txBody>
      </p:sp>
      <p:sp>
        <p:nvSpPr>
          <p:cNvPr id="37"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Cross-sections</a:t>
            </a:r>
            <a:endParaRPr lang="en-US" sz="2800" dirty="0">
              <a:solidFill>
                <a:srgbClr val="000099"/>
              </a:solidFill>
              <a:latin typeface="Times" charset="0"/>
            </a:endParaRPr>
          </a:p>
        </p:txBody>
      </p:sp>
      <p:pic>
        <p:nvPicPr>
          <p:cNvPr id="8"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75013" y="4360044"/>
            <a:ext cx="391724" cy="57606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 name="Picture 9" descr="_04A0004.JPG"/>
          <p:cNvPicPr>
            <a:picLocks noChangeAspect="1"/>
          </p:cNvPicPr>
          <p:nvPr/>
        </p:nvPicPr>
        <p:blipFill>
          <a:blip r:embed="rId4"/>
          <a:stretch>
            <a:fillRect/>
          </a:stretch>
        </p:blipFill>
        <p:spPr>
          <a:xfrm>
            <a:off x="711200" y="1130300"/>
            <a:ext cx="2576304" cy="2054305"/>
          </a:xfrm>
          <a:prstGeom prst="rect">
            <a:avLst/>
          </a:prstGeom>
        </p:spPr>
      </p:pic>
      <p:sp>
        <p:nvSpPr>
          <p:cNvPr id="36" name="Rectangle 35"/>
          <p:cNvSpPr/>
          <p:nvPr/>
        </p:nvSpPr>
        <p:spPr>
          <a:xfrm>
            <a:off x="645929" y="1278889"/>
            <a:ext cx="8815571" cy="2092881"/>
          </a:xfrm>
          <a:prstGeom prst="rect">
            <a:avLst/>
          </a:prstGeom>
        </p:spPr>
        <p:txBody>
          <a:bodyPr wrap="square">
            <a:spAutoFit/>
          </a:bodyPr>
          <a:lstStyle/>
          <a:p>
            <a:r>
              <a:rPr lang="en-US" sz="2000" b="0" dirty="0" smtClean="0">
                <a:solidFill>
                  <a:srgbClr val="FF0000"/>
                </a:solidFill>
                <a:latin typeface="Trebuchet MS"/>
              </a:rPr>
              <a:t>			</a:t>
            </a:r>
            <a:r>
              <a:rPr lang="en-US" sz="2000" b="0" dirty="0" smtClean="0">
                <a:solidFill>
                  <a:schemeClr val="accent1">
                    <a:lumMod val="75000"/>
                  </a:schemeClr>
                </a:solidFill>
                <a:latin typeface="Trebuchet MS"/>
              </a:rPr>
              <a:t>Elastic cross-section</a:t>
            </a:r>
          </a:p>
          <a:p>
            <a:r>
              <a:rPr lang="en-US" sz="1800" b="0" dirty="0" smtClean="0">
                <a:solidFill>
                  <a:srgbClr val="FF0000"/>
                </a:solidFill>
                <a:latin typeface="Trebuchet MS"/>
              </a:rPr>
              <a:t>			</a:t>
            </a:r>
            <a:r>
              <a:rPr lang="en-US" sz="1800" b="0" dirty="0" smtClean="0">
                <a:solidFill>
                  <a:schemeClr val="accent2">
                    <a:lumMod val="50000"/>
                  </a:schemeClr>
                </a:solidFill>
                <a:latin typeface="Trebuchet MS"/>
              </a:rPr>
              <a:t>measured by TOTEM (detectors up to ±220m from CMS centre)</a:t>
            </a:r>
          </a:p>
          <a:p>
            <a:r>
              <a:rPr lang="en-US" sz="1800" b="0" dirty="0" smtClean="0">
                <a:solidFill>
                  <a:schemeClr val="accent2">
                    <a:lumMod val="50000"/>
                  </a:schemeClr>
                </a:solidFill>
                <a:latin typeface="Trebuchet MS"/>
              </a:rPr>
              <a:t>			as function of 4-momentum transfer squared |</a:t>
            </a:r>
            <a:r>
              <a:rPr lang="en-US" sz="1800" b="0" dirty="0" err="1" smtClean="0">
                <a:solidFill>
                  <a:schemeClr val="accent2">
                    <a:lumMod val="50000"/>
                  </a:schemeClr>
                </a:solidFill>
                <a:latin typeface="Trebuchet MS"/>
              </a:rPr>
              <a:t>t</a:t>
            </a:r>
            <a:r>
              <a:rPr lang="en-US" sz="1800" b="0" dirty="0" smtClean="0">
                <a:solidFill>
                  <a:schemeClr val="accent2">
                    <a:lumMod val="50000"/>
                  </a:schemeClr>
                </a:solidFill>
                <a:latin typeface="Trebuchet MS"/>
              </a:rPr>
              <a:t>|</a:t>
            </a:r>
          </a:p>
          <a:p>
            <a:endParaRPr lang="en-US" sz="1600" b="0" dirty="0" smtClean="0">
              <a:solidFill>
                <a:srgbClr val="FF0000"/>
              </a:solidFill>
              <a:latin typeface="Trebuchet MS"/>
            </a:endParaRPr>
          </a:p>
          <a:p>
            <a:r>
              <a:rPr lang="en-US" sz="1600" b="0" dirty="0" smtClean="0">
                <a:solidFill>
                  <a:srgbClr val="FF0000"/>
                </a:solidFill>
                <a:latin typeface="Trebuchet MS"/>
              </a:rPr>
              <a:t>			</a:t>
            </a:r>
            <a:r>
              <a:rPr lang="en-US" sz="2000" b="0" dirty="0" smtClean="0">
                <a:solidFill>
                  <a:srgbClr val="0000FF"/>
                </a:solidFill>
                <a:latin typeface="Trebuchet MS"/>
              </a:rPr>
              <a:t>Inelastic</a:t>
            </a:r>
            <a:r>
              <a:rPr lang="en-US" sz="2000" b="0" dirty="0" smtClean="0">
                <a:solidFill>
                  <a:srgbClr val="FF0000"/>
                </a:solidFill>
                <a:latin typeface="Trebuchet MS"/>
              </a:rPr>
              <a:t> </a:t>
            </a:r>
            <a:r>
              <a:rPr lang="en-US" sz="2000" b="0" dirty="0" smtClean="0">
                <a:solidFill>
                  <a:schemeClr val="tx1"/>
                </a:solidFill>
                <a:latin typeface="Trebuchet MS"/>
              </a:rPr>
              <a:t>and</a:t>
            </a:r>
            <a:r>
              <a:rPr lang="en-US" sz="2000" b="0" dirty="0" smtClean="0">
                <a:solidFill>
                  <a:srgbClr val="FF0000"/>
                </a:solidFill>
                <a:latin typeface="Trebuchet MS"/>
              </a:rPr>
              <a:t> total cross-sections</a:t>
            </a:r>
          </a:p>
          <a:p>
            <a:r>
              <a:rPr lang="en-US" sz="2000" b="0" dirty="0" smtClean="0">
                <a:solidFill>
                  <a:schemeClr val="accent2">
                    <a:lumMod val="50000"/>
                  </a:schemeClr>
                </a:solidFill>
                <a:latin typeface="Trebuchet MS"/>
              </a:rPr>
              <a:t>			</a:t>
            </a:r>
            <a:r>
              <a:rPr lang="en-US" sz="1800" b="0" dirty="0" smtClean="0">
                <a:solidFill>
                  <a:schemeClr val="accent2">
                    <a:lumMod val="50000"/>
                  </a:schemeClr>
                </a:solidFill>
                <a:latin typeface="Trebuchet MS"/>
              </a:rPr>
              <a:t>measured by particle and astrophysics experiments </a:t>
            </a:r>
          </a:p>
          <a:p>
            <a:endParaRPr lang="en-US" sz="1800" b="0" dirty="0" smtClean="0">
              <a:solidFill>
                <a:schemeClr val="accent2">
                  <a:lumMod val="50000"/>
                </a:schemeClr>
              </a:solidFill>
              <a:latin typeface="Trebuchet MS"/>
            </a:endParaRPr>
          </a:p>
        </p:txBody>
      </p:sp>
      <p:pic>
        <p:nvPicPr>
          <p:cNvPr id="15" name="Picture 14"/>
          <p:cNvPicPr>
            <a:picLocks noChangeAspect="1"/>
          </p:cNvPicPr>
          <p:nvPr/>
        </p:nvPicPr>
        <p:blipFill>
          <a:blip r:embed="rId5"/>
          <a:stretch>
            <a:fillRect/>
          </a:stretch>
        </p:blipFill>
        <p:spPr>
          <a:xfrm>
            <a:off x="215901" y="3416300"/>
            <a:ext cx="4723656" cy="3028950"/>
          </a:xfrm>
          <a:prstGeom prst="rect">
            <a:avLst/>
          </a:prstGeom>
        </p:spPr>
      </p:pic>
      <p:pic>
        <p:nvPicPr>
          <p:cNvPr id="12" name="Picture 11" descr="Bildschirmfoto 2012-06-08 um 16.52.01.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82700" y="3924300"/>
            <a:ext cx="934112" cy="406399"/>
          </a:xfrm>
          <a:prstGeom prst="rect">
            <a:avLst/>
          </a:prstGeom>
        </p:spPr>
      </p:pic>
      <p:pic>
        <p:nvPicPr>
          <p:cNvPr id="7" name="Picture 6" descr="TOTEM-Xsecsummary.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817802" y="3390900"/>
            <a:ext cx="4923098" cy="30924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 name="Picture 42" descr="SumpT_fig_12b.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82216" y="2449474"/>
            <a:ext cx="4532684" cy="3589375"/>
          </a:xfrm>
          <a:prstGeom prst="rect">
            <a:avLst/>
          </a:prstGeom>
        </p:spPr>
      </p:pic>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12</a:t>
            </a:fld>
            <a:endParaRPr lang="en-US" b="0" i="0"/>
          </a:p>
        </p:txBody>
      </p:sp>
      <p:sp>
        <p:nvSpPr>
          <p:cNvPr id="37"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Underlying event characteristics</a:t>
            </a:r>
            <a:endParaRPr lang="en-US" sz="2800" dirty="0">
              <a:solidFill>
                <a:srgbClr val="000099"/>
              </a:solidFill>
              <a:latin typeface="Times" charset="0"/>
            </a:endParaRPr>
          </a:p>
        </p:txBody>
      </p:sp>
      <p:pic>
        <p:nvPicPr>
          <p:cNvPr id="40" name="Picture 39" descr="ATLASlogo_White_480x720_02.jpg"/>
          <p:cNvPicPr>
            <a:picLocks noChangeAspect="1"/>
          </p:cNvPicPr>
          <p:nvPr/>
        </p:nvPicPr>
        <p:blipFill>
          <a:blip r:embed="rId5"/>
          <a:stretch>
            <a:fillRect/>
          </a:stretch>
        </p:blipFill>
        <p:spPr>
          <a:xfrm>
            <a:off x="194733" y="190500"/>
            <a:ext cx="618067" cy="927100"/>
          </a:xfrm>
          <a:prstGeom prst="rect">
            <a:avLst/>
          </a:prstGeom>
        </p:spPr>
      </p:pic>
      <p:sp>
        <p:nvSpPr>
          <p:cNvPr id="41" name="Rectangle 8"/>
          <p:cNvSpPr>
            <a:spLocks noChangeArrowheads="1"/>
          </p:cNvSpPr>
          <p:nvPr/>
        </p:nvSpPr>
        <p:spPr bwMode="auto">
          <a:xfrm>
            <a:off x="673101" y="1029237"/>
            <a:ext cx="3873499" cy="1754327"/>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1800" b="0" dirty="0" smtClean="0">
                <a:solidFill>
                  <a:schemeClr val="accent6">
                    <a:lumMod val="75000"/>
                  </a:schemeClr>
                </a:solidFill>
                <a:latin typeface="Trebuchet MS"/>
              </a:rPr>
              <a:t>Study charged particle multiplicity, </a:t>
            </a:r>
            <a:r>
              <a:rPr lang="en-GB" sz="1800" b="0" dirty="0" err="1" smtClean="0">
                <a:solidFill>
                  <a:schemeClr val="accent6">
                    <a:lumMod val="75000"/>
                  </a:schemeClr>
                </a:solidFill>
                <a:latin typeface="Trebuchet MS"/>
              </a:rPr>
              <a:t>p</a:t>
            </a:r>
            <a:r>
              <a:rPr lang="en-GB" sz="1800" b="0" baseline="-25000" dirty="0" err="1" smtClean="0">
                <a:solidFill>
                  <a:schemeClr val="accent6">
                    <a:lumMod val="75000"/>
                  </a:schemeClr>
                </a:solidFill>
                <a:latin typeface="Trebuchet MS"/>
              </a:rPr>
              <a:t>T</a:t>
            </a:r>
            <a:r>
              <a:rPr lang="en-GB" sz="1800" b="0" dirty="0" smtClean="0">
                <a:solidFill>
                  <a:schemeClr val="accent6">
                    <a:lumMod val="75000"/>
                  </a:schemeClr>
                </a:solidFill>
                <a:latin typeface="Trebuchet MS"/>
              </a:rPr>
              <a:t> density, &lt;</a:t>
            </a:r>
            <a:r>
              <a:rPr lang="en-GB" sz="1800" b="0" dirty="0" err="1" smtClean="0">
                <a:solidFill>
                  <a:schemeClr val="accent6">
                    <a:lumMod val="75000"/>
                  </a:schemeClr>
                </a:solidFill>
                <a:latin typeface="Trebuchet MS"/>
              </a:rPr>
              <a:t>p</a:t>
            </a:r>
            <a:r>
              <a:rPr lang="en-GB" sz="1800" b="0" baseline="-25000" dirty="0" err="1" smtClean="0">
                <a:solidFill>
                  <a:schemeClr val="accent6">
                    <a:lumMod val="75000"/>
                  </a:schemeClr>
                </a:solidFill>
                <a:latin typeface="Trebuchet MS"/>
              </a:rPr>
              <a:t>T</a:t>
            </a:r>
            <a:r>
              <a:rPr lang="en-GB" sz="1800" b="0" dirty="0" smtClean="0">
                <a:solidFill>
                  <a:schemeClr val="accent6">
                    <a:lumMod val="75000"/>
                  </a:schemeClr>
                </a:solidFill>
                <a:latin typeface="Trebuchet MS"/>
              </a:rPr>
              <a:t>&gt; in the transverse regions, which are most sensitive to the underlying event -&gt; tune Monte Carlo models.</a:t>
            </a:r>
          </a:p>
          <a:p>
            <a:pPr algn="just">
              <a:buClr>
                <a:srgbClr val="990000"/>
              </a:buClr>
            </a:pPr>
            <a:r>
              <a:rPr lang="en-GB" sz="1800" b="0" dirty="0" smtClean="0">
                <a:solidFill>
                  <a:schemeClr val="tx1"/>
                </a:solidFill>
                <a:latin typeface="Trebuchet MS"/>
              </a:rPr>
              <a:t>	</a:t>
            </a:r>
          </a:p>
        </p:txBody>
      </p:sp>
      <p:pic>
        <p:nvPicPr>
          <p:cNvPr id="45" name="Picture 44" descr="fig_10f.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471593" y="2997200"/>
            <a:ext cx="4434407" cy="3511550"/>
          </a:xfrm>
          <a:prstGeom prst="rect">
            <a:avLst/>
          </a:prstGeom>
        </p:spPr>
      </p:pic>
      <p:sp>
        <p:nvSpPr>
          <p:cNvPr id="46" name="Rectangle 8"/>
          <p:cNvSpPr>
            <a:spLocks noChangeArrowheads="1"/>
          </p:cNvSpPr>
          <p:nvPr/>
        </p:nvSpPr>
        <p:spPr bwMode="auto">
          <a:xfrm>
            <a:off x="6400801" y="1435637"/>
            <a:ext cx="3200399" cy="1200329"/>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1800" b="0" dirty="0" smtClean="0">
                <a:solidFill>
                  <a:srgbClr val="FF0000"/>
                </a:solidFill>
                <a:latin typeface="Trebuchet MS"/>
              </a:rPr>
              <a:t>Data show higher underlying event activity than Monte Carlo data! </a:t>
            </a:r>
            <a:endParaRPr lang="en-GB" sz="1800" b="0" dirty="0" smtClean="0">
              <a:solidFill>
                <a:schemeClr val="tx1"/>
              </a:solidFill>
              <a:latin typeface="Trebuchet MS"/>
            </a:endParaRPr>
          </a:p>
          <a:p>
            <a:pPr algn="just">
              <a:buClr>
                <a:srgbClr val="990000"/>
              </a:buClr>
            </a:pPr>
            <a:r>
              <a:rPr lang="en-GB" sz="1800" b="0" dirty="0" smtClean="0">
                <a:solidFill>
                  <a:schemeClr val="tx1"/>
                </a:solidFill>
                <a:latin typeface="Trebuchet MS"/>
              </a:rPr>
              <a:t>	</a:t>
            </a:r>
          </a:p>
        </p:txBody>
      </p:sp>
      <p:pic>
        <p:nvPicPr>
          <p:cNvPr id="36" name="Picture 35" descr="leadingTrack_fig_01a.png"/>
          <p:cNvPicPr>
            <a:picLocks noChangeAspect="1"/>
          </p:cNvPicPr>
          <p:nvPr/>
        </p:nvPicPr>
        <p:blipFill>
          <a:blip r:embed="rId8"/>
          <a:stretch>
            <a:fillRect/>
          </a:stretch>
        </p:blipFill>
        <p:spPr>
          <a:xfrm>
            <a:off x="4654016" y="901700"/>
            <a:ext cx="1721383" cy="2336800"/>
          </a:xfrm>
          <a:prstGeom prst="rect">
            <a:avLst/>
          </a:prstGeom>
        </p:spPr>
      </p:pic>
      <p:sp>
        <p:nvSpPr>
          <p:cNvPr id="12" name="Rectangle 11"/>
          <p:cNvSpPr/>
          <p:nvPr/>
        </p:nvSpPr>
        <p:spPr>
          <a:xfrm>
            <a:off x="885133" y="6122601"/>
            <a:ext cx="4408455"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1012.0791, PRD 83 (2011) 112001</a:t>
            </a:r>
            <a:endParaRPr lang="en-US" sz="1800" b="0" dirty="0">
              <a:solidFill>
                <a:schemeClr val="tx1">
                  <a:lumMod val="75000"/>
                  <a:lumOff val="25000"/>
                </a:schemeClr>
              </a:solidFill>
              <a:latin typeface="Trebuchet MS"/>
            </a:endParaRPr>
          </a:p>
        </p:txBody>
      </p:sp>
      <p:sp>
        <p:nvSpPr>
          <p:cNvPr id="13" name="Rectangle 12"/>
          <p:cNvSpPr/>
          <p:nvPr/>
        </p:nvSpPr>
        <p:spPr>
          <a:xfrm>
            <a:off x="6431208" y="2807901"/>
            <a:ext cx="2811283" cy="369332"/>
          </a:xfrm>
          <a:prstGeom prst="rect">
            <a:avLst/>
          </a:prstGeom>
          <a:solidFill>
            <a:srgbClr val="FCFFE0"/>
          </a:solidFill>
        </p:spPr>
        <p:txBody>
          <a:bodyPr wrap="none">
            <a:spAutoFit/>
          </a:bodyPr>
          <a:lstStyle/>
          <a:p>
            <a:pPr algn="ctr"/>
            <a:r>
              <a:rPr lang="en-US" sz="1800" b="0" dirty="0" smtClean="0">
                <a:solidFill>
                  <a:srgbClr val="FF0000"/>
                </a:solidFill>
                <a:latin typeface="Trebuchet MS"/>
              </a:rPr>
              <a:t>Charged particle density</a:t>
            </a:r>
            <a:endParaRPr lang="en-US" sz="1800" b="0" i="1" baseline="-25000" dirty="0" smtClean="0">
              <a:solidFill>
                <a:schemeClr val="tx1">
                  <a:lumMod val="75000"/>
                  <a:lumOff val="25000"/>
                </a:schemeClr>
              </a:solidFill>
              <a:latin typeface="Trebuchet MS"/>
            </a:endParaRPr>
          </a:p>
        </p:txBody>
      </p:sp>
      <p:sp>
        <p:nvSpPr>
          <p:cNvPr id="14" name="Rectangle 13"/>
          <p:cNvSpPr/>
          <p:nvPr/>
        </p:nvSpPr>
        <p:spPr>
          <a:xfrm>
            <a:off x="2346810" y="2287201"/>
            <a:ext cx="2090082" cy="400110"/>
          </a:xfrm>
          <a:prstGeom prst="rect">
            <a:avLst/>
          </a:prstGeom>
          <a:solidFill>
            <a:srgbClr val="FCFFE0"/>
          </a:solidFill>
        </p:spPr>
        <p:txBody>
          <a:bodyPr wrap="none">
            <a:spAutoFit/>
          </a:bodyPr>
          <a:lstStyle/>
          <a:p>
            <a:pPr algn="ctr"/>
            <a:r>
              <a:rPr lang="en-US" sz="1800" b="0" dirty="0" smtClean="0">
                <a:solidFill>
                  <a:srgbClr val="FF0000"/>
                </a:solidFill>
                <a:latin typeface="Trebuchet MS"/>
              </a:rPr>
              <a:t>Scalar </a:t>
            </a:r>
            <a:r>
              <a:rPr lang="en-US" sz="2000" b="0" dirty="0" err="1" smtClean="0">
                <a:solidFill>
                  <a:srgbClr val="FF0000"/>
                </a:solidFill>
                <a:latin typeface="Symbol"/>
              </a:rPr>
              <a:t>S</a:t>
            </a:r>
            <a:r>
              <a:rPr lang="en-US" sz="1800" b="0" dirty="0" err="1" smtClean="0">
                <a:solidFill>
                  <a:srgbClr val="FF0000"/>
                </a:solidFill>
                <a:latin typeface="Trebuchet MS"/>
              </a:rPr>
              <a:t>p</a:t>
            </a:r>
            <a:r>
              <a:rPr lang="en-US" sz="1800" b="0" baseline="-25000" dirty="0" err="1" smtClean="0">
                <a:solidFill>
                  <a:srgbClr val="FF0000"/>
                </a:solidFill>
                <a:latin typeface="Trebuchet MS"/>
              </a:rPr>
              <a:t>T</a:t>
            </a:r>
            <a:r>
              <a:rPr lang="en-US" sz="1800" b="0" dirty="0" smtClean="0">
                <a:solidFill>
                  <a:srgbClr val="FF0000"/>
                </a:solidFill>
                <a:latin typeface="Trebuchet MS"/>
              </a:rPr>
              <a:t> density</a:t>
            </a:r>
            <a:endParaRPr lang="en-US" sz="1800" b="0" i="1" baseline="-25000" dirty="0" smtClean="0">
              <a:solidFill>
                <a:schemeClr val="tx1">
                  <a:lumMod val="75000"/>
                  <a:lumOff val="25000"/>
                </a:schemeClr>
              </a:solidFill>
              <a:latin typeface="Trebuchet M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Date Placeholder 2"/>
          <p:cNvSpPr>
            <a:spLocks noGrp="1"/>
          </p:cNvSpPr>
          <p:nvPr>
            <p:ph type="dt" sz="quarter" idx="10"/>
          </p:nvPr>
        </p:nvSpPr>
        <p:spPr>
          <a:noFill/>
        </p:spPr>
        <p:txBody>
          <a:bodyPr/>
          <a:lstStyle/>
          <a:p>
            <a:r>
              <a:rPr lang="de-CH" smtClean="0"/>
              <a:t>C.-E. Wulz</a:t>
            </a:r>
            <a:endParaRPr lang="en-US" b="0" i="0" dirty="0" smtClean="0"/>
          </a:p>
        </p:txBody>
      </p:sp>
      <p:sp>
        <p:nvSpPr>
          <p:cNvPr id="32771" name="Slide Number Placeholder 3"/>
          <p:cNvSpPr>
            <a:spLocks noGrp="1"/>
          </p:cNvSpPr>
          <p:nvPr>
            <p:ph type="sldNum" sz="quarter" idx="11"/>
          </p:nvPr>
        </p:nvSpPr>
        <p:spPr>
          <a:noFill/>
        </p:spPr>
        <p:txBody>
          <a:bodyPr/>
          <a:lstStyle/>
          <a:p>
            <a:fld id="{7EA9367E-2CCF-F348-8AE7-761A8683E7CA}" type="slidenum">
              <a:rPr lang="en-US" smtClean="0"/>
              <a:pPr/>
              <a:t>13</a:t>
            </a:fld>
            <a:endParaRPr lang="en-US" b="0" i="0" smtClean="0"/>
          </a:p>
        </p:txBody>
      </p:sp>
      <p:sp>
        <p:nvSpPr>
          <p:cNvPr id="9" name="Rectangle 8"/>
          <p:cNvSpPr/>
          <p:nvPr/>
        </p:nvSpPr>
        <p:spPr>
          <a:xfrm>
            <a:off x="4674718" y="3290501"/>
            <a:ext cx="556563" cy="276999"/>
          </a:xfrm>
          <a:prstGeom prst="rect">
            <a:avLst/>
          </a:prstGeom>
        </p:spPr>
        <p:txBody>
          <a:bodyPr wrap="none">
            <a:spAutoFit/>
          </a:bodyPr>
          <a:lstStyle/>
          <a:p>
            <a:r>
              <a:rPr lang="en-US" dirty="0" smtClean="0"/>
              <a:t>T</a:t>
            </a:r>
            <a:r>
              <a:rPr lang="en-US" baseline="-25000" dirty="0" smtClean="0"/>
              <a:t>AA</a:t>
            </a:r>
            <a:r>
              <a:rPr lang="en-US" dirty="0" smtClean="0"/>
              <a:t> *</a:t>
            </a:r>
            <a:endParaRPr lang="en-US" dirty="0"/>
          </a:p>
        </p:txBody>
      </p:sp>
      <p:sp>
        <p:nvSpPr>
          <p:cNvPr id="26" name="Date Placeholder 2"/>
          <p:cNvSpPr txBox="1">
            <a:spLocks/>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smtClean="0">
                <a:ln>
                  <a:noFill/>
                </a:ln>
                <a:solidFill>
                  <a:schemeClr val="tx1"/>
                </a:solidFill>
                <a:effectLst/>
                <a:uLnTx/>
                <a:uFillTx/>
                <a:latin typeface="Trebuchet MS"/>
                <a:ea typeface="+mn-ea"/>
                <a:cs typeface="+mn-cs"/>
              </a:rPr>
              <a:t>C.-E. Wulz</a:t>
            </a:r>
            <a:endParaRPr kumimoji="0" lang="en-US" sz="1000" b="0" i="0" u="none" strike="noStrike" kern="1200" cap="none" spc="0" normalizeH="0" baseline="0" noProof="0" dirty="0" smtClean="0">
              <a:ln>
                <a:noFill/>
              </a:ln>
              <a:solidFill>
                <a:schemeClr val="tx1"/>
              </a:solidFill>
              <a:effectLst/>
              <a:uLnTx/>
              <a:uFillTx/>
              <a:latin typeface="Trebuchet MS"/>
              <a:ea typeface="+mn-ea"/>
              <a:cs typeface="+mn-cs"/>
            </a:endParaRPr>
          </a:p>
        </p:txBody>
      </p:sp>
      <p:sp>
        <p:nvSpPr>
          <p:cNvPr id="28"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Near-side long-range correlations</a:t>
            </a:r>
            <a:endParaRPr lang="en-US" sz="2800" dirty="0">
              <a:solidFill>
                <a:srgbClr val="000099"/>
              </a:solidFill>
              <a:latin typeface="Times" charset="0"/>
            </a:endParaRPr>
          </a:p>
        </p:txBody>
      </p:sp>
      <p:sp>
        <p:nvSpPr>
          <p:cNvPr id="29" name="Rectangle 8"/>
          <p:cNvSpPr>
            <a:spLocks noChangeArrowheads="1"/>
          </p:cNvSpPr>
          <p:nvPr/>
        </p:nvSpPr>
        <p:spPr bwMode="auto">
          <a:xfrm>
            <a:off x="1803401" y="2211389"/>
            <a:ext cx="1816099" cy="400110"/>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2000" b="0" dirty="0" smtClean="0">
                <a:solidFill>
                  <a:srgbClr val="FF0000"/>
                </a:solidFill>
                <a:latin typeface="Trebuchet MS"/>
              </a:rPr>
              <a:t>CMS pp 7 </a:t>
            </a:r>
            <a:r>
              <a:rPr lang="en-GB" sz="2000" b="0" dirty="0" err="1" smtClean="0">
                <a:solidFill>
                  <a:srgbClr val="FF0000"/>
                </a:solidFill>
                <a:latin typeface="Trebuchet MS"/>
              </a:rPr>
              <a:t>TeV</a:t>
            </a:r>
            <a:endParaRPr lang="en-GB" sz="2000" b="0" dirty="0" smtClean="0">
              <a:solidFill>
                <a:schemeClr val="tx1"/>
              </a:solidFill>
              <a:latin typeface="Trebuchet MS"/>
            </a:endParaRPr>
          </a:p>
        </p:txBody>
      </p:sp>
      <p:sp>
        <p:nvSpPr>
          <p:cNvPr id="33" name="Rectangle 8"/>
          <p:cNvSpPr>
            <a:spLocks noChangeArrowheads="1"/>
          </p:cNvSpPr>
          <p:nvPr/>
        </p:nvSpPr>
        <p:spPr bwMode="auto">
          <a:xfrm>
            <a:off x="762001" y="1157289"/>
            <a:ext cx="4686299" cy="400110"/>
          </a:xfrm>
          <a:prstGeom prst="rect">
            <a:avLst/>
          </a:prstGeom>
          <a:solidFill>
            <a:schemeClr val="bg2">
              <a:lumMod val="20000"/>
              <a:lumOff val="80000"/>
            </a:schemeClr>
          </a:solidFill>
          <a:ln w="9525">
            <a:noFill/>
            <a:miter lim="800000"/>
            <a:headEnd/>
            <a:tailEnd/>
          </a:ln>
        </p:spPr>
        <p:txBody>
          <a:bodyPr wrap="square">
            <a:prstTxWarp prst="textNoShape">
              <a:avLst/>
            </a:prstTxWarp>
            <a:spAutoFit/>
          </a:bodyPr>
          <a:lstStyle/>
          <a:p>
            <a:pPr algn="just">
              <a:buClr>
                <a:srgbClr val="990000"/>
              </a:buClr>
            </a:pPr>
            <a:r>
              <a:rPr lang="en-US" sz="2000" b="0" dirty="0" err="1" smtClean="0">
                <a:solidFill>
                  <a:schemeClr val="tx2">
                    <a:lumMod val="65000"/>
                    <a:lumOff val="35000"/>
                  </a:schemeClr>
                </a:solidFill>
                <a:latin typeface="Trebuchet MS"/>
              </a:rPr>
              <a:t>hep</a:t>
            </a:r>
            <a:r>
              <a:rPr lang="en-US" sz="2000" b="0" dirty="0" smtClean="0">
                <a:solidFill>
                  <a:schemeClr val="tx2">
                    <a:lumMod val="65000"/>
                    <a:lumOff val="35000"/>
                  </a:schemeClr>
                </a:solidFill>
                <a:latin typeface="Trebuchet MS"/>
              </a:rPr>
              <a:t>-ex 1009.4122, JHEP 09 (2010) 091</a:t>
            </a:r>
            <a:endParaRPr lang="en-GB" sz="2000" b="0" dirty="0" smtClean="0">
              <a:solidFill>
                <a:schemeClr val="tx2">
                  <a:lumMod val="65000"/>
                  <a:lumOff val="35000"/>
                </a:schemeClr>
              </a:solidFill>
              <a:latin typeface="Trebuchet MS"/>
            </a:endParaRPr>
          </a:p>
        </p:txBody>
      </p:sp>
      <p:pic>
        <p:nvPicPr>
          <p:cNvPr id="45" name="Picture 9" descr="canetaphisingleM9k3"/>
          <p:cNvPicPr>
            <a:picLocks noChangeAspect="1" noChangeArrowheads="1"/>
          </p:cNvPicPr>
          <p:nvPr/>
        </p:nvPicPr>
        <p:blipFill>
          <a:blip r:embed="rId3"/>
          <a:srcRect/>
          <a:stretch>
            <a:fillRect/>
          </a:stretch>
        </p:blipFill>
        <p:spPr bwMode="auto">
          <a:xfrm>
            <a:off x="4953000" y="1941293"/>
            <a:ext cx="4451350" cy="3017837"/>
          </a:xfrm>
          <a:prstGeom prst="rect">
            <a:avLst/>
          </a:prstGeom>
          <a:noFill/>
          <a:ln w="9525">
            <a:noFill/>
            <a:miter lim="800000"/>
            <a:headEnd/>
            <a:tailEnd/>
          </a:ln>
        </p:spPr>
      </p:pic>
      <p:grpSp>
        <p:nvGrpSpPr>
          <p:cNvPr id="20" name="Group 19"/>
          <p:cNvGrpSpPr/>
          <p:nvPr/>
        </p:nvGrpSpPr>
        <p:grpSpPr>
          <a:xfrm>
            <a:off x="681038" y="2756768"/>
            <a:ext cx="7789862" cy="3612561"/>
            <a:chOff x="617538" y="2540868"/>
            <a:chExt cx="7789862" cy="3612561"/>
          </a:xfrm>
        </p:grpSpPr>
        <p:pic>
          <p:nvPicPr>
            <p:cNvPr id="37" name="Picture 4"/>
            <p:cNvPicPr>
              <a:picLocks noChangeAspect="1" noChangeArrowheads="1"/>
            </p:cNvPicPr>
            <p:nvPr/>
          </p:nvPicPr>
          <p:blipFill>
            <a:blip r:embed="rId4"/>
            <a:srcRect/>
            <a:stretch>
              <a:fillRect/>
            </a:stretch>
          </p:blipFill>
          <p:spPr bwMode="auto">
            <a:xfrm>
              <a:off x="617538" y="2540868"/>
              <a:ext cx="4208462" cy="3554412"/>
            </a:xfrm>
            <a:prstGeom prst="rect">
              <a:avLst/>
            </a:prstGeom>
            <a:noFill/>
            <a:ln w="9525">
              <a:noFill/>
              <a:miter lim="800000"/>
              <a:headEnd/>
              <a:tailEnd/>
            </a:ln>
          </p:spPr>
        </p:pic>
        <p:sp>
          <p:nvSpPr>
            <p:cNvPr id="43" name="Line 14"/>
            <p:cNvSpPr>
              <a:spLocks noChangeShapeType="1"/>
            </p:cNvSpPr>
            <p:nvPr/>
          </p:nvSpPr>
          <p:spPr bwMode="auto">
            <a:xfrm flipH="1" flipV="1">
              <a:off x="2921000" y="5105400"/>
              <a:ext cx="1676400" cy="266700"/>
            </a:xfrm>
            <a:prstGeom prst="line">
              <a:avLst/>
            </a:prstGeom>
            <a:noFill/>
            <a:ln w="28575">
              <a:solidFill>
                <a:srgbClr val="FF0000"/>
              </a:solidFill>
              <a:round/>
              <a:headEnd/>
              <a:tailEnd type="triangle" w="med" len="med"/>
            </a:ln>
          </p:spPr>
          <p:txBody>
            <a:bodyPr wrap="square" lIns="92075" tIns="46038" rIns="92075" bIns="46038">
              <a:prstTxWarp prst="textNoShape">
                <a:avLst/>
              </a:prstTxWarp>
              <a:spAutoFit/>
            </a:bodyPr>
            <a:lstStyle/>
            <a:p>
              <a:endParaRPr lang="en-US" dirty="0">
                <a:solidFill>
                  <a:srgbClr val="FF0000"/>
                </a:solidFill>
              </a:endParaRPr>
            </a:p>
          </p:txBody>
        </p:sp>
        <p:sp>
          <p:nvSpPr>
            <p:cNvPr id="15" name="Line 14"/>
            <p:cNvSpPr>
              <a:spLocks noChangeShapeType="1"/>
            </p:cNvSpPr>
            <p:nvPr/>
          </p:nvSpPr>
          <p:spPr bwMode="auto">
            <a:xfrm flipH="1" flipV="1">
              <a:off x="3860800" y="4483100"/>
              <a:ext cx="736600" cy="698500"/>
            </a:xfrm>
            <a:prstGeom prst="line">
              <a:avLst/>
            </a:prstGeom>
            <a:noFill/>
            <a:ln w="28575">
              <a:solidFill>
                <a:srgbClr val="FF0000"/>
              </a:solidFill>
              <a:round/>
              <a:headEnd/>
              <a:tailEnd type="triangle" w="med" len="med"/>
            </a:ln>
          </p:spPr>
          <p:txBody>
            <a:bodyPr wrap="square" lIns="92075" tIns="46038" rIns="92075" bIns="46038">
              <a:prstTxWarp prst="textNoShape">
                <a:avLst/>
              </a:prstTxWarp>
              <a:spAutoFit/>
            </a:bodyPr>
            <a:lstStyle/>
            <a:p>
              <a:endParaRPr lang="en-US" dirty="0">
                <a:solidFill>
                  <a:srgbClr val="FF0000"/>
                </a:solidFill>
              </a:endParaRPr>
            </a:p>
          </p:txBody>
        </p:sp>
        <p:sp>
          <p:nvSpPr>
            <p:cNvPr id="16" name="Rectangle 8"/>
            <p:cNvSpPr>
              <a:spLocks noChangeArrowheads="1"/>
            </p:cNvSpPr>
            <p:nvPr/>
          </p:nvSpPr>
          <p:spPr bwMode="auto">
            <a:xfrm>
              <a:off x="4673601" y="5106989"/>
              <a:ext cx="3733799" cy="1046440"/>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2000" b="0" dirty="0" smtClean="0">
                  <a:solidFill>
                    <a:srgbClr val="FF0000"/>
                  </a:solidFill>
                  <a:latin typeface="Trebuchet MS"/>
                </a:rPr>
                <a:t>Pronounced structure (ridge) in high-multiplicity events for</a:t>
              </a:r>
            </a:p>
            <a:p>
              <a:pPr algn="just">
                <a:buClr>
                  <a:srgbClr val="990000"/>
                </a:buClr>
              </a:pPr>
              <a:r>
                <a:rPr lang="en-GB" sz="2000" b="0" dirty="0" smtClean="0">
                  <a:solidFill>
                    <a:srgbClr val="FF0000"/>
                  </a:solidFill>
                  <a:latin typeface="Trebuchet MS"/>
                </a:rPr>
                <a:t>2.0 &lt; |</a:t>
              </a:r>
              <a:r>
                <a:rPr lang="en-GB" sz="2200" b="0" dirty="0" smtClean="0">
                  <a:solidFill>
                    <a:srgbClr val="FF0000"/>
                  </a:solidFill>
                  <a:latin typeface="Symbol"/>
                </a:rPr>
                <a:t>Dh</a:t>
              </a:r>
              <a:r>
                <a:rPr lang="en-GB" sz="2000" b="0" dirty="0" smtClean="0">
                  <a:solidFill>
                    <a:srgbClr val="FF0000"/>
                  </a:solidFill>
                  <a:latin typeface="Trebuchet MS"/>
                </a:rPr>
                <a:t>|&lt; 4.8 and </a:t>
              </a:r>
              <a:r>
                <a:rPr lang="en-GB" sz="2200" b="0" dirty="0" err="1" smtClean="0">
                  <a:solidFill>
                    <a:srgbClr val="FF0000"/>
                  </a:solidFill>
                  <a:latin typeface="Symbol"/>
                </a:rPr>
                <a:t>Df</a:t>
              </a:r>
              <a:r>
                <a:rPr lang="en-GB" sz="2200" b="0" dirty="0" smtClean="0">
                  <a:solidFill>
                    <a:srgbClr val="FF0000"/>
                  </a:solidFill>
                  <a:latin typeface="Symbol"/>
                </a:rPr>
                <a:t> </a:t>
              </a:r>
              <a:r>
                <a:rPr lang="en-GB" sz="2000" b="0" dirty="0" smtClean="0">
                  <a:solidFill>
                    <a:srgbClr val="FF0000"/>
                  </a:solidFill>
                  <a:latin typeface="Trebuchet MS"/>
                </a:rPr>
                <a:t>≈ 0</a:t>
              </a:r>
              <a:endParaRPr lang="en-GB" sz="2000" b="0" dirty="0" smtClean="0">
                <a:solidFill>
                  <a:schemeClr val="tx1"/>
                </a:solidFill>
                <a:latin typeface="Trebuchet MS"/>
              </a:endParaRPr>
            </a:p>
          </p:txBody>
        </p:sp>
      </p:grpSp>
      <p:sp>
        <p:nvSpPr>
          <p:cNvPr id="18" name="Rectangle 8"/>
          <p:cNvSpPr>
            <a:spLocks noChangeArrowheads="1"/>
          </p:cNvSpPr>
          <p:nvPr/>
        </p:nvSpPr>
        <p:spPr bwMode="auto">
          <a:xfrm>
            <a:off x="6273801" y="1131889"/>
            <a:ext cx="3060699" cy="677108"/>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2000" b="0" dirty="0" smtClean="0">
                <a:solidFill>
                  <a:srgbClr val="FF0000"/>
                </a:solidFill>
                <a:latin typeface="Trebuchet MS"/>
              </a:rPr>
              <a:t>ALICE 2.76 </a:t>
            </a:r>
            <a:r>
              <a:rPr lang="en-GB" sz="2000" b="0" dirty="0" err="1" smtClean="0">
                <a:solidFill>
                  <a:srgbClr val="FF0000"/>
                </a:solidFill>
                <a:latin typeface="Trebuchet MS"/>
              </a:rPr>
              <a:t>TeV/nn</a:t>
            </a:r>
            <a:endParaRPr lang="en-GB" sz="2000" b="0" dirty="0" smtClean="0">
              <a:solidFill>
                <a:srgbClr val="FF0000"/>
              </a:solidFill>
              <a:latin typeface="Trebuchet MS"/>
            </a:endParaRPr>
          </a:p>
          <a:p>
            <a:pPr algn="just">
              <a:buClr>
                <a:srgbClr val="990000"/>
              </a:buClr>
            </a:pPr>
            <a:r>
              <a:rPr lang="en-GB" sz="1800" b="0" dirty="0" smtClean="0">
                <a:solidFill>
                  <a:srgbClr val="FF0000"/>
                </a:solidFill>
                <a:latin typeface="Trebuchet MS"/>
              </a:rPr>
              <a:t>Central </a:t>
            </a:r>
            <a:r>
              <a:rPr lang="en-GB" sz="1800" b="0" dirty="0" err="1" smtClean="0">
                <a:solidFill>
                  <a:srgbClr val="FF0000"/>
                </a:solidFill>
                <a:latin typeface="Trebuchet MS"/>
              </a:rPr>
              <a:t>Pb-Pb</a:t>
            </a:r>
            <a:r>
              <a:rPr lang="en-GB" sz="1800" b="0" dirty="0" smtClean="0">
                <a:solidFill>
                  <a:srgbClr val="FF0000"/>
                </a:solidFill>
                <a:latin typeface="Trebuchet MS"/>
              </a:rPr>
              <a:t> collisions</a:t>
            </a:r>
            <a:endParaRPr lang="en-GB" sz="1800" b="0" dirty="0" smtClean="0">
              <a:solidFill>
                <a:schemeClr val="tx1"/>
              </a:solidFill>
              <a:latin typeface="Trebuchet MS"/>
            </a:endParaRPr>
          </a:p>
        </p:txBody>
      </p:sp>
      <p:sp>
        <p:nvSpPr>
          <p:cNvPr id="19" name="Rectangle 8"/>
          <p:cNvSpPr>
            <a:spLocks noChangeArrowheads="1"/>
          </p:cNvSpPr>
          <p:nvPr/>
        </p:nvSpPr>
        <p:spPr bwMode="auto">
          <a:xfrm>
            <a:off x="1054101" y="1690689"/>
            <a:ext cx="3517899" cy="400110"/>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2000" b="0" dirty="0" smtClean="0">
                <a:solidFill>
                  <a:schemeClr val="accent6">
                    <a:lumMod val="75000"/>
                  </a:schemeClr>
                </a:solidFill>
                <a:latin typeface="Trebuchet MS"/>
              </a:rPr>
              <a:t>First surprise in LHC data!</a:t>
            </a:r>
          </a:p>
        </p:txBody>
      </p:sp>
      <p:pic>
        <p:nvPicPr>
          <p:cNvPr id="21" name="Picture 3" descr="CMS-Color-Label"/>
          <p:cNvPicPr>
            <a:picLocks noChangeAspect="1" noChangeArrowheads="1"/>
          </p:cNvPicPr>
          <p:nvPr/>
        </p:nvPicPr>
        <p:blipFill>
          <a:blip r:embed="rId5"/>
          <a:srcRect/>
          <a:stretch>
            <a:fillRect/>
          </a:stretch>
        </p:blipFill>
        <p:spPr bwMode="auto">
          <a:xfrm>
            <a:off x="595314" y="228600"/>
            <a:ext cx="646112" cy="59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14</a:t>
            </a:fld>
            <a:endParaRPr lang="en-US" b="0" i="0"/>
          </a:p>
        </p:txBody>
      </p:sp>
      <p:sp>
        <p:nvSpPr>
          <p:cNvPr id="37"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Rediscovery of the Standard Model</a:t>
            </a:r>
            <a:endParaRPr lang="en-US" sz="2800" dirty="0">
              <a:solidFill>
                <a:srgbClr val="000099"/>
              </a:solidFill>
              <a:latin typeface="Times" charset="0"/>
            </a:endParaRPr>
          </a:p>
        </p:txBody>
      </p:sp>
      <p:pic>
        <p:nvPicPr>
          <p:cNvPr id="46" name="Picture 3" descr="CMS-Color-Label"/>
          <p:cNvPicPr>
            <a:picLocks noChangeAspect="1" noChangeArrowheads="1"/>
          </p:cNvPicPr>
          <p:nvPr/>
        </p:nvPicPr>
        <p:blipFill>
          <a:blip r:embed="rId3"/>
          <a:srcRect/>
          <a:stretch>
            <a:fillRect/>
          </a:stretch>
        </p:blipFill>
        <p:spPr bwMode="auto">
          <a:xfrm>
            <a:off x="404814" y="266700"/>
            <a:ext cx="646112" cy="596900"/>
          </a:xfrm>
          <a:prstGeom prst="rect">
            <a:avLst/>
          </a:prstGeom>
          <a:noFill/>
          <a:ln w="9525">
            <a:noFill/>
            <a:miter lim="800000"/>
            <a:headEnd/>
            <a:tailEnd/>
          </a:ln>
        </p:spPr>
      </p:pic>
      <p:pic>
        <p:nvPicPr>
          <p:cNvPr id="17" name="Picture 16"/>
          <p:cNvPicPr>
            <a:picLocks noChangeAspect="1"/>
          </p:cNvPicPr>
          <p:nvPr/>
        </p:nvPicPr>
        <p:blipFill>
          <a:blip r:embed="rId4"/>
          <a:stretch>
            <a:fillRect/>
          </a:stretch>
        </p:blipFill>
        <p:spPr>
          <a:xfrm>
            <a:off x="948464" y="977900"/>
            <a:ext cx="7973285" cy="5676900"/>
          </a:xfrm>
          <a:prstGeom prst="rect">
            <a:avLst/>
          </a:prstGeom>
        </p:spPr>
      </p:pic>
      <p:sp>
        <p:nvSpPr>
          <p:cNvPr id="18" name="Rectangle 17"/>
          <p:cNvSpPr/>
          <p:nvPr/>
        </p:nvSpPr>
        <p:spPr>
          <a:xfrm>
            <a:off x="8162233" y="6211501"/>
            <a:ext cx="1270953"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J. </a:t>
            </a:r>
            <a:r>
              <a:rPr lang="en-US" sz="1800" b="0" i="1" dirty="0" err="1" smtClean="0">
                <a:solidFill>
                  <a:schemeClr val="tx1">
                    <a:lumMod val="75000"/>
                    <a:lumOff val="25000"/>
                  </a:schemeClr>
                </a:solidFill>
                <a:latin typeface="Trebuchet MS"/>
              </a:rPr>
              <a:t>Pivarski</a:t>
            </a:r>
            <a:endParaRPr lang="en-US" sz="1800" b="0" dirty="0">
              <a:solidFill>
                <a:schemeClr val="tx1">
                  <a:lumMod val="75000"/>
                  <a:lumOff val="25000"/>
                </a:schemeClr>
              </a:solidFill>
              <a:latin typeface="Trebuchet M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15</a:t>
            </a:fld>
            <a:endParaRPr lang="en-US" b="0" i="0"/>
          </a:p>
        </p:txBody>
      </p:sp>
      <p:sp>
        <p:nvSpPr>
          <p:cNvPr id="37"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5200" baseline="15000" dirty="0" smtClean="0">
                <a:solidFill>
                  <a:srgbClr val="000099"/>
                </a:solidFill>
                <a:latin typeface="Symbol"/>
              </a:rPr>
              <a:t>c</a:t>
            </a:r>
            <a:r>
              <a:rPr lang="en-US" sz="2800" i="1" baseline="-25000" dirty="0" smtClean="0">
                <a:solidFill>
                  <a:srgbClr val="000099"/>
                </a:solidFill>
                <a:latin typeface="Trebuchet MS"/>
              </a:rPr>
              <a:t>b</a:t>
            </a:r>
            <a:r>
              <a:rPr lang="en-US" sz="3400" b="0" dirty="0" smtClean="0">
                <a:solidFill>
                  <a:srgbClr val="000099"/>
                </a:solidFill>
                <a:latin typeface="Trebuchet MS"/>
              </a:rPr>
              <a:t>(3P)</a:t>
            </a:r>
            <a:endParaRPr lang="en-US" sz="3400" b="0" dirty="0">
              <a:solidFill>
                <a:srgbClr val="000099"/>
              </a:solidFill>
              <a:latin typeface="Times" charset="0"/>
            </a:endParaRPr>
          </a:p>
        </p:txBody>
      </p:sp>
      <p:pic>
        <p:nvPicPr>
          <p:cNvPr id="45" name="Picture 44" descr="ATLASlogo_White_480x720_02.jpg"/>
          <p:cNvPicPr>
            <a:picLocks noChangeAspect="1"/>
          </p:cNvPicPr>
          <p:nvPr/>
        </p:nvPicPr>
        <p:blipFill>
          <a:blip r:embed="rId3"/>
          <a:stretch>
            <a:fillRect/>
          </a:stretch>
        </p:blipFill>
        <p:spPr>
          <a:xfrm>
            <a:off x="359833" y="190500"/>
            <a:ext cx="618067" cy="927100"/>
          </a:xfrm>
          <a:prstGeom prst="rect">
            <a:avLst/>
          </a:prstGeom>
        </p:spPr>
      </p:pic>
      <p:pic>
        <p:nvPicPr>
          <p:cNvPr id="49" name="Picture 48"/>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349499" y="1548929"/>
            <a:ext cx="6032501" cy="692620"/>
          </a:xfrm>
          <a:prstGeom prst="rect">
            <a:avLst/>
          </a:prstGeom>
          <a:solidFill>
            <a:srgbClr val="FCFFE0"/>
          </a:solidFill>
        </p:spPr>
      </p:pic>
      <p:grpSp>
        <p:nvGrpSpPr>
          <p:cNvPr id="61" name="Group 60"/>
          <p:cNvGrpSpPr/>
          <p:nvPr/>
        </p:nvGrpSpPr>
        <p:grpSpPr>
          <a:xfrm>
            <a:off x="374650" y="2438534"/>
            <a:ext cx="4591050" cy="3295516"/>
            <a:chOff x="374650" y="2984634"/>
            <a:chExt cx="4591050" cy="3295516"/>
          </a:xfrm>
        </p:grpSpPr>
        <p:pic>
          <p:nvPicPr>
            <p:cNvPr id="50" name="Picture 49" descr="fig2a.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74650" y="2984634"/>
              <a:ext cx="4591050" cy="3295516"/>
            </a:xfrm>
            <a:prstGeom prst="rect">
              <a:avLst/>
            </a:prstGeom>
          </p:spPr>
        </p:pic>
        <p:pic>
          <p:nvPicPr>
            <p:cNvPr id="53" name="Picture 52"/>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730500" y="3219450"/>
              <a:ext cx="736600" cy="317500"/>
            </a:xfrm>
            <a:prstGeom prst="rect">
              <a:avLst/>
            </a:prstGeom>
          </p:spPr>
        </p:pic>
        <p:pic>
          <p:nvPicPr>
            <p:cNvPr id="54" name="Picture 53"/>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447800" y="4457700"/>
              <a:ext cx="711200" cy="381000"/>
            </a:xfrm>
            <a:prstGeom prst="rect">
              <a:avLst/>
            </a:prstGeom>
          </p:spPr>
        </p:pic>
        <p:pic>
          <p:nvPicPr>
            <p:cNvPr id="55" name="Picture 54"/>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3994150" y="4349750"/>
              <a:ext cx="774700" cy="368300"/>
            </a:xfrm>
            <a:prstGeom prst="rect">
              <a:avLst/>
            </a:prstGeom>
          </p:spPr>
        </p:pic>
      </p:grpSp>
      <p:grpSp>
        <p:nvGrpSpPr>
          <p:cNvPr id="60" name="Group 59"/>
          <p:cNvGrpSpPr/>
          <p:nvPr/>
        </p:nvGrpSpPr>
        <p:grpSpPr>
          <a:xfrm>
            <a:off x="4912139" y="2438400"/>
            <a:ext cx="4626623" cy="3321050"/>
            <a:chOff x="4912139" y="2984500"/>
            <a:chExt cx="4626623" cy="3321050"/>
          </a:xfrm>
        </p:grpSpPr>
        <p:pic>
          <p:nvPicPr>
            <p:cNvPr id="51" name="Picture 50" descr="fig2b.eps"/>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4912139" y="2984500"/>
              <a:ext cx="4626623" cy="3321050"/>
            </a:xfrm>
            <a:prstGeom prst="rect">
              <a:avLst/>
            </a:prstGeom>
          </p:spPr>
        </p:pic>
        <p:pic>
          <p:nvPicPr>
            <p:cNvPr id="56" name="Picture 55"/>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8070850" y="4502150"/>
              <a:ext cx="774700" cy="368300"/>
            </a:xfrm>
            <a:prstGeom prst="rect">
              <a:avLst/>
            </a:prstGeom>
          </p:spPr>
        </p:pic>
        <p:pic>
          <p:nvPicPr>
            <p:cNvPr id="57" name="Picture 56"/>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985000" y="4019550"/>
              <a:ext cx="736600" cy="317500"/>
            </a:xfrm>
            <a:prstGeom prst="rect">
              <a:avLst/>
            </a:prstGeom>
          </p:spPr>
        </p:pic>
        <p:pic>
          <p:nvPicPr>
            <p:cNvPr id="58" name="Picture 57"/>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5969000" y="4000500"/>
              <a:ext cx="711200" cy="381000"/>
            </a:xfrm>
            <a:prstGeom prst="rect">
              <a:avLst/>
            </a:prstGeom>
          </p:spPr>
        </p:pic>
        <p:pic>
          <p:nvPicPr>
            <p:cNvPr id="59" name="Picture 58"/>
            <p:cNvPicPr>
              <a:picLocks noChangeAspect="1"/>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8089900" y="4314902"/>
              <a:ext cx="901700" cy="307898"/>
            </a:xfrm>
            <a:prstGeom prst="rect">
              <a:avLst/>
            </a:prstGeom>
          </p:spPr>
        </p:pic>
      </p:grpSp>
      <p:sp>
        <p:nvSpPr>
          <p:cNvPr id="62" name="Rectangle 8"/>
          <p:cNvSpPr>
            <a:spLocks noChangeArrowheads="1"/>
          </p:cNvSpPr>
          <p:nvPr/>
        </p:nvSpPr>
        <p:spPr bwMode="auto">
          <a:xfrm>
            <a:off x="749301" y="5867937"/>
            <a:ext cx="8610599" cy="369332"/>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1800" dirty="0" smtClean="0">
                <a:solidFill>
                  <a:schemeClr val="accent6">
                    <a:lumMod val="75000"/>
                  </a:schemeClr>
                </a:solidFill>
                <a:latin typeface="Trebuchet MS"/>
              </a:rPr>
              <a:t>Mass slightly larger than predicted: </a:t>
            </a:r>
            <a:r>
              <a:rPr lang="en-GB" sz="1800" dirty="0" smtClean="0">
                <a:solidFill>
                  <a:srgbClr val="A30000"/>
                </a:solidFill>
                <a:latin typeface="Trebuchet MS"/>
              </a:rPr>
              <a:t>10.539 ± 0.004 (stat.) ± 0.008 (syst.) </a:t>
            </a:r>
            <a:r>
              <a:rPr lang="en-GB" sz="1800" dirty="0" err="1" smtClean="0">
                <a:solidFill>
                  <a:srgbClr val="A30000"/>
                </a:solidFill>
                <a:latin typeface="Trebuchet MS"/>
              </a:rPr>
              <a:t>GeV</a:t>
            </a:r>
            <a:r>
              <a:rPr lang="en-GB" sz="1800" dirty="0" smtClean="0">
                <a:solidFill>
                  <a:srgbClr val="A30000"/>
                </a:solidFill>
                <a:latin typeface="Trebuchet MS"/>
              </a:rPr>
              <a:t> </a:t>
            </a:r>
          </a:p>
        </p:txBody>
      </p:sp>
      <p:pic>
        <p:nvPicPr>
          <p:cNvPr id="65" name="Picture 64"/>
          <p:cNvPicPr>
            <a:picLocks noChangeAspect="1"/>
          </p:cNvPicPr>
          <p:nvPr/>
        </p:nvPicPr>
        <mc:AlternateContent>
          <mc:Choice xmlns:ma="http://schemas.microsoft.com/office/mac/drawingml/2008/main" Requires="ma">
            <p:blipFill>
              <a:blip r:embed="rId18"/>
              <a:stretch>
                <a:fillRect/>
              </a:stretch>
            </p:blipFill>
          </mc:Choice>
          <mc:Fallback>
            <p:blipFill>
              <a:blip r:embed="rId19"/>
              <a:stretch>
                <a:fillRect/>
              </a:stretch>
            </p:blipFill>
          </mc:Fallback>
        </mc:AlternateContent>
        <p:spPr>
          <a:xfrm>
            <a:off x="1657350" y="3019556"/>
            <a:ext cx="1276350" cy="358644"/>
          </a:xfrm>
          <a:prstGeom prst="rect">
            <a:avLst/>
          </a:prstGeom>
          <a:solidFill>
            <a:srgbClr val="FF9A97"/>
          </a:solidFill>
        </p:spPr>
      </p:pic>
      <p:pic>
        <p:nvPicPr>
          <p:cNvPr id="66" name="Picture 65"/>
          <p:cNvPicPr>
            <a:picLocks noChangeAspect="1"/>
          </p:cNvPicPr>
          <p:nvPr/>
        </p:nvPicPr>
        <mc:AlternateContent>
          <mc:Choice xmlns:ma="http://schemas.microsoft.com/office/mac/drawingml/2008/main" Requires="ma">
            <p:blipFill>
              <a:blip r:embed="rId20"/>
              <a:stretch>
                <a:fillRect/>
              </a:stretch>
            </p:blipFill>
          </mc:Choice>
          <mc:Fallback>
            <p:blipFill>
              <a:blip r:embed="rId21"/>
              <a:stretch>
                <a:fillRect/>
              </a:stretch>
            </p:blipFill>
          </mc:Fallback>
        </mc:AlternateContent>
        <p:spPr>
          <a:xfrm>
            <a:off x="6553200" y="4870450"/>
            <a:ext cx="1447800" cy="266700"/>
          </a:xfrm>
          <a:prstGeom prst="rect">
            <a:avLst/>
          </a:prstGeom>
          <a:solidFill>
            <a:srgbClr val="CF7FE7"/>
          </a:solidFill>
        </p:spPr>
      </p:pic>
      <p:pic>
        <p:nvPicPr>
          <p:cNvPr id="67" name="Picture 66"/>
          <p:cNvPicPr>
            <a:picLocks noChangeAspect="1"/>
          </p:cNvPicPr>
          <p:nvPr/>
        </p:nvPicPr>
        <mc:AlternateContent>
          <mc:Choice xmlns:ma="http://schemas.microsoft.com/office/mac/drawingml/2008/main" Requires="ma">
            <p:blipFill>
              <a:blip r:embed="rId18"/>
              <a:stretch>
                <a:fillRect/>
              </a:stretch>
            </p:blipFill>
          </mc:Choice>
          <mc:Fallback>
            <p:blipFill>
              <a:blip r:embed="rId19"/>
              <a:stretch>
                <a:fillRect/>
              </a:stretch>
            </p:blipFill>
          </mc:Fallback>
        </mc:AlternateContent>
        <p:spPr>
          <a:xfrm>
            <a:off x="5975350" y="3975100"/>
            <a:ext cx="1175124" cy="330200"/>
          </a:xfrm>
          <a:prstGeom prst="rect">
            <a:avLst/>
          </a:prstGeom>
          <a:solidFill>
            <a:srgbClr val="FF9A97"/>
          </a:solidFill>
        </p:spPr>
      </p:pic>
      <p:grpSp>
        <p:nvGrpSpPr>
          <p:cNvPr id="69" name="Group 68"/>
          <p:cNvGrpSpPr/>
          <p:nvPr/>
        </p:nvGrpSpPr>
        <p:grpSpPr>
          <a:xfrm>
            <a:off x="1993901" y="673637"/>
            <a:ext cx="6857999" cy="900331"/>
            <a:chOff x="1993901" y="673637"/>
            <a:chExt cx="6857999" cy="900331"/>
          </a:xfrm>
        </p:grpSpPr>
        <p:sp>
          <p:nvSpPr>
            <p:cNvPr id="41" name="Rectangle 8"/>
            <p:cNvSpPr>
              <a:spLocks noChangeArrowheads="1"/>
            </p:cNvSpPr>
            <p:nvPr/>
          </p:nvSpPr>
          <p:spPr bwMode="auto">
            <a:xfrm>
              <a:off x="1993901" y="927637"/>
              <a:ext cx="6857999" cy="646331"/>
            </a:xfrm>
            <a:prstGeom prst="rect">
              <a:avLst/>
            </a:prstGeom>
            <a:noFill/>
            <a:ln w="9525">
              <a:noFill/>
              <a:miter lim="800000"/>
              <a:headEnd/>
              <a:tailEnd/>
            </a:ln>
          </p:spPr>
          <p:txBody>
            <a:bodyPr wrap="square">
              <a:prstTxWarp prst="textNoShape">
                <a:avLst/>
              </a:prstTxWarp>
              <a:spAutoFit/>
            </a:bodyPr>
            <a:lstStyle/>
            <a:p>
              <a:pPr algn="ctr">
                <a:buClr>
                  <a:srgbClr val="990000"/>
                </a:buClr>
              </a:pPr>
              <a:r>
                <a:rPr lang="en-GB" sz="1800" dirty="0" smtClean="0">
                  <a:solidFill>
                    <a:schemeClr val="accent6">
                      <a:lumMod val="75000"/>
                    </a:schemeClr>
                  </a:solidFill>
                  <a:latin typeface="Trebuchet MS"/>
                </a:rPr>
                <a:t>Bound state of bb, a QCD analogue of the hydrogen atom. </a:t>
              </a:r>
            </a:p>
            <a:p>
              <a:pPr algn="ctr">
                <a:buClr>
                  <a:srgbClr val="990000"/>
                </a:buClr>
              </a:pPr>
              <a:r>
                <a:rPr lang="en-GB" sz="1800" dirty="0" smtClean="0">
                  <a:solidFill>
                    <a:schemeClr val="accent6">
                      <a:lumMod val="75000"/>
                    </a:schemeClr>
                  </a:solidFill>
                  <a:latin typeface="Trebuchet MS"/>
                </a:rPr>
                <a:t>Transitions are observed through the emission of a photon.</a:t>
              </a:r>
            </a:p>
          </p:txBody>
        </p:sp>
        <p:sp>
          <p:nvSpPr>
            <p:cNvPr id="68" name="Rectangle 8"/>
            <p:cNvSpPr>
              <a:spLocks noChangeArrowheads="1"/>
            </p:cNvSpPr>
            <p:nvPr/>
          </p:nvSpPr>
          <p:spPr bwMode="auto">
            <a:xfrm>
              <a:off x="3937001" y="673637"/>
              <a:ext cx="304799" cy="646331"/>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1800" dirty="0" smtClean="0">
                  <a:solidFill>
                    <a:schemeClr val="accent6">
                      <a:lumMod val="75000"/>
                    </a:schemeClr>
                  </a:solidFill>
                  <a:latin typeface="Trebuchet MS"/>
                </a:rPr>
                <a:t>_</a:t>
              </a:r>
              <a:endParaRPr lang="en-GB" sz="1800" dirty="0" smtClean="0">
                <a:solidFill>
                  <a:srgbClr val="A30000"/>
                </a:solidFill>
                <a:latin typeface="Trebuchet MS"/>
              </a:endParaRPr>
            </a:p>
          </p:txBody>
        </p:sp>
      </p:grpSp>
      <p:sp>
        <p:nvSpPr>
          <p:cNvPr id="70" name="Rectangle 69"/>
          <p:cNvSpPr/>
          <p:nvPr/>
        </p:nvSpPr>
        <p:spPr>
          <a:xfrm>
            <a:off x="2993333" y="6211501"/>
            <a:ext cx="4500653"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1112.5154, PRL 108 (2012) 152001</a:t>
            </a:r>
            <a:endParaRPr lang="en-US" sz="1800" b="0" dirty="0">
              <a:solidFill>
                <a:schemeClr val="tx1">
                  <a:lumMod val="75000"/>
                  <a:lumOff val="25000"/>
                </a:schemeClr>
              </a:solidFill>
              <a:latin typeface="Trebuchet MS"/>
            </a:endParaRPr>
          </a:p>
        </p:txBody>
      </p:sp>
      <p:pic>
        <p:nvPicPr>
          <p:cNvPr id="26" name="Picture 25"/>
          <p:cNvPicPr>
            <a:picLocks noChangeAspect="1"/>
          </p:cNvPicPr>
          <p:nvPr/>
        </p:nvPicPr>
        <mc:AlternateContent>
          <mc:Choice xmlns:ma="http://schemas.microsoft.com/office/mac/drawingml/2008/main" Requires="ma">
            <p:blipFill>
              <a:blip r:embed="rId22"/>
              <a:stretch>
                <a:fillRect/>
              </a:stretch>
            </p:blipFill>
          </mc:Choice>
          <mc:Fallback>
            <p:blipFill>
              <a:blip r:embed="rId23"/>
              <a:stretch>
                <a:fillRect/>
              </a:stretch>
            </p:blipFill>
          </mc:Fallback>
        </mc:AlternateContent>
        <p:spPr>
          <a:xfrm>
            <a:off x="1689100" y="2279650"/>
            <a:ext cx="6553200" cy="317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 name="Picture 29" descr="Xib0star_decay.png"/>
          <p:cNvPicPr>
            <a:picLocks noChangeAspect="1"/>
          </p:cNvPicPr>
          <p:nvPr/>
        </p:nvPicPr>
        <p:blipFill>
          <a:blip r:embed="rId3"/>
          <a:stretch>
            <a:fillRect/>
          </a:stretch>
        </p:blipFill>
        <p:spPr>
          <a:xfrm>
            <a:off x="4445000" y="3275921"/>
            <a:ext cx="4597400" cy="3505879"/>
          </a:xfrm>
          <a:prstGeom prst="rect">
            <a:avLst/>
          </a:prstGeom>
        </p:spPr>
      </p:pic>
      <p:sp>
        <p:nvSpPr>
          <p:cNvPr id="3" name="Date Placeholder 2"/>
          <p:cNvSpPr>
            <a:spLocks noGrp="1"/>
          </p:cNvSpPr>
          <p:nvPr>
            <p:ph type="dt" sz="half" idx="10"/>
          </p:nvPr>
        </p:nvSpPr>
        <p:spPr/>
        <p:txBody>
          <a:bodyPr/>
          <a:lstStyle/>
          <a:p>
            <a:pPr>
              <a:defRPr/>
            </a:pPr>
            <a:r>
              <a:rPr lang="de-CH" smtClean="0"/>
              <a:t>C.-E. Wulz</a:t>
            </a:r>
            <a:endParaRPr lang="en-US" b="0" i="0" dirty="0"/>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pPr>
                <a:defRPr/>
              </a:pPr>
              <a:t>16</a:t>
            </a:fld>
            <a:endParaRPr lang="en-US" b="0" i="0"/>
          </a:p>
        </p:txBody>
      </p:sp>
      <p:sp>
        <p:nvSpPr>
          <p:cNvPr id="37"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3600" b="0" i="1" dirty="0" err="1" smtClean="0">
                <a:solidFill>
                  <a:srgbClr val="000099"/>
                </a:solidFill>
                <a:latin typeface="Symbol"/>
              </a:rPr>
              <a:t>X</a:t>
            </a:r>
            <a:r>
              <a:rPr lang="en-US" sz="2800" i="1" baseline="-15000" dirty="0" err="1" smtClean="0">
                <a:solidFill>
                  <a:srgbClr val="000099"/>
                </a:solidFill>
                <a:latin typeface="Trebuchet MS"/>
              </a:rPr>
              <a:t>b</a:t>
            </a:r>
            <a:r>
              <a:rPr lang="en-US" sz="3400" b="0" dirty="0" smtClean="0">
                <a:solidFill>
                  <a:srgbClr val="000099"/>
                </a:solidFill>
                <a:latin typeface="Trebuchet MS"/>
              </a:rPr>
              <a:t>*</a:t>
            </a:r>
            <a:r>
              <a:rPr lang="en-US" sz="2800" b="0" baseline="50000" dirty="0" smtClean="0">
                <a:solidFill>
                  <a:srgbClr val="000099"/>
                </a:solidFill>
                <a:latin typeface="Trebuchet MS"/>
              </a:rPr>
              <a:t>0</a:t>
            </a:r>
            <a:endParaRPr lang="en-US" sz="2800" b="0" baseline="50000" dirty="0">
              <a:solidFill>
                <a:srgbClr val="000099"/>
              </a:solidFill>
              <a:latin typeface="Times" charset="0"/>
            </a:endParaRPr>
          </a:p>
        </p:txBody>
      </p:sp>
      <p:sp>
        <p:nvSpPr>
          <p:cNvPr id="70" name="Rectangle 69"/>
          <p:cNvSpPr/>
          <p:nvPr/>
        </p:nvSpPr>
        <p:spPr>
          <a:xfrm>
            <a:off x="1130300" y="5728901"/>
            <a:ext cx="2064320" cy="646331"/>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1204.5955 </a:t>
            </a:r>
          </a:p>
          <a:p>
            <a:r>
              <a:rPr lang="en-US" sz="1800" b="0" i="1" dirty="0" smtClean="0">
                <a:solidFill>
                  <a:schemeClr val="tx1">
                    <a:lumMod val="75000"/>
                    <a:lumOff val="25000"/>
                  </a:schemeClr>
                </a:solidFill>
                <a:latin typeface="Trebuchet MS"/>
              </a:rPr>
              <a:t>submitted to PRL</a:t>
            </a:r>
            <a:endParaRPr lang="en-US" sz="1800" b="0" dirty="0">
              <a:solidFill>
                <a:schemeClr val="tx1">
                  <a:lumMod val="75000"/>
                  <a:lumOff val="25000"/>
                </a:schemeClr>
              </a:solidFill>
              <a:latin typeface="Trebuchet MS"/>
            </a:endParaRPr>
          </a:p>
        </p:txBody>
      </p:sp>
      <p:pic>
        <p:nvPicPr>
          <p:cNvPr id="28" name="Picture 3" descr="CMS-Color-Label"/>
          <p:cNvPicPr>
            <a:picLocks noChangeAspect="1" noChangeArrowheads="1"/>
          </p:cNvPicPr>
          <p:nvPr/>
        </p:nvPicPr>
        <p:blipFill>
          <a:blip r:embed="rId4"/>
          <a:srcRect/>
          <a:stretch>
            <a:fillRect/>
          </a:stretch>
        </p:blipFill>
        <p:spPr bwMode="auto">
          <a:xfrm>
            <a:off x="404814" y="266700"/>
            <a:ext cx="646112" cy="596900"/>
          </a:xfrm>
          <a:prstGeom prst="rect">
            <a:avLst/>
          </a:prstGeom>
          <a:noFill/>
          <a:ln w="9525">
            <a:noFill/>
            <a:miter lim="800000"/>
            <a:headEnd/>
            <a:tailEnd/>
          </a:ln>
        </p:spPr>
      </p:pic>
      <p:pic>
        <p:nvPicPr>
          <p:cNvPr id="29" name="Picture 28" descr="Xi_b_0_event_display_2012.png"/>
          <p:cNvPicPr>
            <a:picLocks noChangeAspect="1"/>
          </p:cNvPicPr>
          <p:nvPr/>
        </p:nvPicPr>
        <p:blipFill>
          <a:blip r:embed="rId5"/>
          <a:stretch>
            <a:fillRect/>
          </a:stretch>
        </p:blipFill>
        <p:spPr>
          <a:xfrm>
            <a:off x="655693" y="1276126"/>
            <a:ext cx="5567307" cy="3968973"/>
          </a:xfrm>
          <a:prstGeom prst="rect">
            <a:avLst/>
          </a:prstGeom>
        </p:spPr>
      </p:pic>
      <p:sp>
        <p:nvSpPr>
          <p:cNvPr id="10" name="Rectangle 8"/>
          <p:cNvSpPr>
            <a:spLocks noChangeArrowheads="1"/>
          </p:cNvSpPr>
          <p:nvPr/>
        </p:nvSpPr>
        <p:spPr bwMode="auto">
          <a:xfrm>
            <a:off x="2159001" y="864137"/>
            <a:ext cx="2489199" cy="369332"/>
          </a:xfrm>
          <a:prstGeom prst="rect">
            <a:avLst/>
          </a:prstGeom>
          <a:noFill/>
          <a:ln w="9525">
            <a:noFill/>
            <a:miter lim="800000"/>
            <a:headEnd/>
            <a:tailEnd/>
          </a:ln>
        </p:spPr>
        <p:txBody>
          <a:bodyPr wrap="square">
            <a:prstTxWarp prst="textNoShape">
              <a:avLst/>
            </a:prstTxWarp>
            <a:spAutoFit/>
          </a:bodyPr>
          <a:lstStyle/>
          <a:p>
            <a:pPr>
              <a:buClr>
                <a:srgbClr val="990000"/>
              </a:buClr>
            </a:pPr>
            <a:r>
              <a:rPr lang="en-GB" sz="1800" dirty="0" smtClean="0">
                <a:solidFill>
                  <a:schemeClr val="accent6">
                    <a:lumMod val="75000"/>
                  </a:schemeClr>
                </a:solidFill>
                <a:latin typeface="Trebuchet MS"/>
              </a:rPr>
              <a:t>Excited </a:t>
            </a:r>
            <a:r>
              <a:rPr lang="en-GB" sz="1800" dirty="0" err="1" smtClean="0">
                <a:solidFill>
                  <a:schemeClr val="accent6">
                    <a:lumMod val="75000"/>
                  </a:schemeClr>
                </a:solidFill>
                <a:latin typeface="Trebuchet MS"/>
              </a:rPr>
              <a:t>b</a:t>
            </a:r>
            <a:r>
              <a:rPr lang="en-GB" sz="1800" dirty="0" smtClean="0">
                <a:solidFill>
                  <a:schemeClr val="accent6">
                    <a:lumMod val="75000"/>
                  </a:schemeClr>
                </a:solidFill>
                <a:latin typeface="Trebuchet MS"/>
              </a:rPr>
              <a:t> baryon</a:t>
            </a:r>
          </a:p>
        </p:txBody>
      </p:sp>
      <p:pic>
        <p:nvPicPr>
          <p:cNvPr id="31" name="Picture 30" descr="XiB_best6.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832599" y="804622"/>
            <a:ext cx="2616201" cy="2510077"/>
          </a:xfrm>
          <a:prstGeom prst="rect">
            <a:avLst/>
          </a:prstGeom>
        </p:spPr>
      </p:pic>
      <p:sp>
        <p:nvSpPr>
          <p:cNvPr id="12"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tx1"/>
                </a:solidFill>
                <a:latin typeface="Trebuchet MS"/>
                <a:ea typeface="ＭＳ Ｐゴシック" charset="-128"/>
                <a:cs typeface="ＭＳ Ｐゴシック" charset="-128"/>
              </a:rPr>
              <a:t>HEPHY-SMI</a:t>
            </a:r>
            <a:r>
              <a:rPr lang="en-US" altLang="ja-JP" sz="1000" i="1" baseline="0" dirty="0" smtClean="0">
                <a:solidFill>
                  <a:schemeClr val="tx1"/>
                </a:solidFill>
                <a:latin typeface="Trebuchet MS"/>
                <a:ea typeface="ＭＳ Ｐゴシック" charset="-128"/>
                <a:cs typeface="ＭＳ Ｐゴシック" charset="-128"/>
              </a:rPr>
              <a:t> Seminar, June 2012</a:t>
            </a:r>
            <a:endParaRPr lang="en-US" sz="1000" b="0" dirty="0">
              <a:solidFill>
                <a:schemeClr val="tx1"/>
              </a:solidFill>
              <a:latin typeface="Trebuchet M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2019300" y="1377616"/>
            <a:ext cx="2188381" cy="1543384"/>
          </a:xfrm>
          <a:prstGeom prst="rect">
            <a:avLst/>
          </a:prstGeom>
        </p:spPr>
      </p:pic>
      <p:sp>
        <p:nvSpPr>
          <p:cNvPr id="22530" name="Date Placeholder 2"/>
          <p:cNvSpPr>
            <a:spLocks noGrp="1"/>
          </p:cNvSpPr>
          <p:nvPr>
            <p:ph type="dt" sz="quarter" idx="10"/>
          </p:nvPr>
        </p:nvSpPr>
        <p:spPr>
          <a:noFill/>
        </p:spPr>
        <p:txBody>
          <a:bodyPr/>
          <a:lstStyle/>
          <a:p>
            <a:r>
              <a:rPr lang="en-US" smtClean="0"/>
              <a:t>C.-E. Wulz</a:t>
            </a:r>
            <a:endParaRPr lang="en-US" b="0" i="0" smtClean="0"/>
          </a:p>
        </p:txBody>
      </p:sp>
      <p:sp>
        <p:nvSpPr>
          <p:cNvPr id="22531" name="Slide Number Placeholder 3"/>
          <p:cNvSpPr>
            <a:spLocks noGrp="1"/>
          </p:cNvSpPr>
          <p:nvPr>
            <p:ph type="sldNum" sz="quarter" idx="11"/>
          </p:nvPr>
        </p:nvSpPr>
        <p:spPr>
          <a:noFill/>
        </p:spPr>
        <p:txBody>
          <a:bodyPr/>
          <a:lstStyle/>
          <a:p>
            <a:fld id="{C30093A4-F5F3-CD4E-9E43-39460457A657}" type="slidenum">
              <a:rPr lang="en-US" smtClean="0"/>
              <a:pPr/>
              <a:t>17</a:t>
            </a:fld>
            <a:endParaRPr lang="en-US" b="0" i="0" smtClean="0"/>
          </a:p>
        </p:txBody>
      </p:sp>
      <p:sp>
        <p:nvSpPr>
          <p:cNvPr id="22536" name="Rectangle 16"/>
          <p:cNvSpPr>
            <a:spLocks noGrp="1" noChangeArrowheads="1"/>
          </p:cNvSpPr>
          <p:nvPr>
            <p:ph type="title"/>
          </p:nvPr>
        </p:nvSpPr>
        <p:spPr bwMode="auto">
          <a:xfrm>
            <a:off x="663574" y="277813"/>
            <a:ext cx="8709025" cy="476250"/>
          </a:xfrm>
          <a:gradFill rotWithShape="0">
            <a:gsLst>
              <a:gs pos="0">
                <a:schemeClr val="bg1"/>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US" sz="2400" dirty="0" smtClean="0">
                <a:latin typeface="Trebuchet MS"/>
              </a:rPr>
              <a:t>          ATLAS/CMS/</a:t>
            </a:r>
            <a:r>
              <a:rPr lang="en-US" sz="2400" dirty="0" err="1" smtClean="0">
                <a:latin typeface="Trebuchet MS"/>
              </a:rPr>
              <a:t>LHCb</a:t>
            </a:r>
            <a:r>
              <a:rPr lang="en-US" sz="2400" dirty="0" smtClean="0">
                <a:latin typeface="Trebuchet MS"/>
              </a:rPr>
              <a:t> combination for </a:t>
            </a:r>
            <a:r>
              <a:rPr lang="en-US" sz="2400" dirty="0" err="1" smtClean="0">
                <a:latin typeface="Trebuchet MS"/>
              </a:rPr>
              <a:t>BR(B</a:t>
            </a:r>
            <a:r>
              <a:rPr lang="en-US" sz="2400" baseline="-25000" dirty="0" err="1" smtClean="0">
                <a:latin typeface="Trebuchet MS"/>
              </a:rPr>
              <a:t>s</a:t>
            </a:r>
            <a:r>
              <a:rPr lang="en-US" sz="2400" dirty="0" smtClean="0">
                <a:latin typeface="Trebuchet MS"/>
              </a:rPr>
              <a:t> -&gt; </a:t>
            </a:r>
            <a:r>
              <a:rPr lang="en-US" sz="2400" i="1" dirty="0" smtClean="0">
                <a:latin typeface="Symbol"/>
              </a:rPr>
              <a:t>mm)</a:t>
            </a:r>
            <a:r>
              <a:rPr lang="en-US" sz="2400" dirty="0" smtClean="0">
                <a:latin typeface="Trebuchet MS"/>
              </a:rPr>
              <a:t> </a:t>
            </a:r>
            <a:endParaRPr lang="en-US" sz="2400" dirty="0">
              <a:latin typeface="Trebuchet MS"/>
            </a:endParaRPr>
          </a:p>
        </p:txBody>
      </p:sp>
      <p:sp>
        <p:nvSpPr>
          <p:cNvPr id="15" name="TextBox 14"/>
          <p:cNvSpPr txBox="1"/>
          <p:nvPr/>
        </p:nvSpPr>
        <p:spPr>
          <a:xfrm>
            <a:off x="1409700" y="6070600"/>
            <a:ext cx="184666" cy="276999"/>
          </a:xfrm>
          <a:prstGeom prst="rect">
            <a:avLst/>
          </a:prstGeom>
          <a:noFill/>
        </p:spPr>
        <p:txBody>
          <a:bodyPr wrap="none" rtlCol="0">
            <a:spAutoFit/>
          </a:bodyPr>
          <a:lstStyle/>
          <a:p>
            <a:endParaRPr lang="en-US" dirty="0"/>
          </a:p>
        </p:txBody>
      </p:sp>
      <p:sp>
        <p:nvSpPr>
          <p:cNvPr id="17" name="Rectangle 16"/>
          <p:cNvSpPr/>
          <p:nvPr/>
        </p:nvSpPr>
        <p:spPr>
          <a:xfrm>
            <a:off x="6357685" y="5589201"/>
            <a:ext cx="2242416" cy="830997"/>
          </a:xfrm>
          <a:prstGeom prst="rect">
            <a:avLst/>
          </a:prstGeom>
          <a:solidFill>
            <a:schemeClr val="bg1">
              <a:lumMod val="85000"/>
            </a:schemeClr>
          </a:solidFill>
        </p:spPr>
        <p:txBody>
          <a:bodyPr wrap="none">
            <a:spAutoFit/>
          </a:bodyPr>
          <a:lstStyle/>
          <a:p>
            <a:pPr algn="ctr"/>
            <a:r>
              <a:rPr lang="en-US" sz="1600" b="0" i="1" dirty="0" smtClean="0">
                <a:solidFill>
                  <a:schemeClr val="tx1"/>
                </a:solidFill>
                <a:latin typeface="Trebuchet MS"/>
              </a:rPr>
              <a:t>ATLAS CONF-2012-061</a:t>
            </a:r>
          </a:p>
          <a:p>
            <a:pPr algn="ctr"/>
            <a:r>
              <a:rPr lang="en-US" sz="1600" b="0" i="1" dirty="0" smtClean="0">
                <a:solidFill>
                  <a:schemeClr val="tx1"/>
                </a:solidFill>
                <a:latin typeface="Trebuchet MS"/>
              </a:rPr>
              <a:t>CMS-PAS-BPH-12-009</a:t>
            </a:r>
          </a:p>
          <a:p>
            <a:pPr algn="ctr"/>
            <a:r>
              <a:rPr lang="en-US" sz="1600" b="0" i="1" dirty="0" smtClean="0">
                <a:solidFill>
                  <a:schemeClr val="tx1"/>
                </a:solidFill>
                <a:latin typeface="Trebuchet MS"/>
              </a:rPr>
              <a:t>LHCb-CONF-2012-017</a:t>
            </a:r>
            <a:endParaRPr lang="en-US" sz="1600" b="0" i="1" dirty="0">
              <a:solidFill>
                <a:schemeClr val="tx1"/>
              </a:solidFill>
              <a:latin typeface="Trebuchet MS"/>
            </a:endParaRPr>
          </a:p>
        </p:txBody>
      </p:sp>
      <p:pic>
        <p:nvPicPr>
          <p:cNvPr id="14" name="Picture 6" descr="lhcb_logo.gif"/>
          <p:cNvPicPr>
            <a:picLocks noChangeAspect="1"/>
          </p:cNvPicPr>
          <p:nvPr/>
        </p:nvPicPr>
        <p:blipFill>
          <a:blip r:embed="rId4"/>
          <a:srcRect/>
          <a:stretch>
            <a:fillRect/>
          </a:stretch>
        </p:blipFill>
        <p:spPr bwMode="auto">
          <a:xfrm>
            <a:off x="260350" y="292100"/>
            <a:ext cx="676305" cy="461965"/>
          </a:xfrm>
          <a:prstGeom prst="rect">
            <a:avLst/>
          </a:prstGeom>
          <a:noFill/>
          <a:ln w="9525">
            <a:noFill/>
            <a:miter lim="800000"/>
            <a:headEnd/>
            <a:tailEnd/>
          </a:ln>
        </p:spPr>
      </p:pic>
      <p:pic>
        <p:nvPicPr>
          <p:cNvPr id="13" name="Picture 12"/>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044949" y="787400"/>
            <a:ext cx="4394019" cy="514350"/>
          </a:xfrm>
          <a:prstGeom prst="rect">
            <a:avLst/>
          </a:prstGeom>
        </p:spPr>
      </p:pic>
      <p:sp>
        <p:nvSpPr>
          <p:cNvPr id="16" name="Rectangle 15"/>
          <p:cNvSpPr/>
          <p:nvPr/>
        </p:nvSpPr>
        <p:spPr>
          <a:xfrm>
            <a:off x="1325370" y="864801"/>
            <a:ext cx="4491230" cy="400110"/>
          </a:xfrm>
          <a:prstGeom prst="rect">
            <a:avLst/>
          </a:prstGeom>
          <a:noFill/>
        </p:spPr>
        <p:txBody>
          <a:bodyPr wrap="square">
            <a:spAutoFit/>
          </a:bodyPr>
          <a:lstStyle/>
          <a:p>
            <a:pPr algn="just"/>
            <a:r>
              <a:rPr lang="de-CH" sz="2000" b="0" dirty="0" smtClean="0">
                <a:solidFill>
                  <a:schemeClr val="bg1">
                    <a:lumMod val="50000"/>
                  </a:schemeClr>
                </a:solidFill>
                <a:latin typeface="Trebuchet MS"/>
              </a:rPr>
              <a:t>Standard Model </a:t>
            </a:r>
            <a:r>
              <a:rPr lang="de-CH" sz="2000" b="0" dirty="0" err="1" smtClean="0">
                <a:solidFill>
                  <a:schemeClr val="bg1">
                    <a:lumMod val="50000"/>
                  </a:schemeClr>
                </a:solidFill>
                <a:latin typeface="Trebuchet MS"/>
              </a:rPr>
              <a:t>value</a:t>
            </a:r>
            <a:r>
              <a:rPr lang="de-CH" sz="2000" b="0" dirty="0" smtClean="0">
                <a:solidFill>
                  <a:schemeClr val="bg1">
                    <a:lumMod val="50000"/>
                  </a:schemeClr>
                </a:solidFill>
                <a:latin typeface="Trebuchet MS"/>
              </a:rPr>
              <a:t>:</a:t>
            </a:r>
          </a:p>
        </p:txBody>
      </p:sp>
      <p:pic>
        <p:nvPicPr>
          <p:cNvPr id="20" name="Picture 19"/>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73099" y="3578696"/>
            <a:ext cx="4025901" cy="599603"/>
          </a:xfrm>
          <a:prstGeom prst="rect">
            <a:avLst/>
          </a:prstGeom>
        </p:spPr>
      </p:pic>
      <p:sp>
        <p:nvSpPr>
          <p:cNvPr id="21" name="Rectangle 20"/>
          <p:cNvSpPr/>
          <p:nvPr/>
        </p:nvSpPr>
        <p:spPr>
          <a:xfrm>
            <a:off x="652270" y="3328601"/>
            <a:ext cx="4491230" cy="400110"/>
          </a:xfrm>
          <a:prstGeom prst="rect">
            <a:avLst/>
          </a:prstGeom>
          <a:noFill/>
        </p:spPr>
        <p:txBody>
          <a:bodyPr wrap="square">
            <a:spAutoFit/>
          </a:bodyPr>
          <a:lstStyle/>
          <a:p>
            <a:pPr algn="just"/>
            <a:r>
              <a:rPr lang="de-CH" sz="2000" b="0" dirty="0" smtClean="0">
                <a:solidFill>
                  <a:schemeClr val="bg1">
                    <a:lumMod val="50000"/>
                  </a:schemeClr>
                </a:solidFill>
                <a:latin typeface="Trebuchet MS"/>
              </a:rPr>
              <a:t>CDF </a:t>
            </a:r>
            <a:r>
              <a:rPr lang="de-CH" sz="2000" b="0" dirty="0" err="1" smtClean="0">
                <a:solidFill>
                  <a:schemeClr val="bg1">
                    <a:lumMod val="50000"/>
                  </a:schemeClr>
                </a:solidFill>
                <a:latin typeface="Trebuchet MS"/>
              </a:rPr>
              <a:t>value</a:t>
            </a:r>
            <a:r>
              <a:rPr lang="de-CH" sz="2000" b="0" dirty="0" smtClean="0">
                <a:solidFill>
                  <a:schemeClr val="bg1">
                    <a:lumMod val="50000"/>
                  </a:schemeClr>
                </a:solidFill>
                <a:latin typeface="Trebuchet MS"/>
              </a:rPr>
              <a:t>:</a:t>
            </a:r>
          </a:p>
        </p:txBody>
      </p:sp>
      <p:pic>
        <p:nvPicPr>
          <p:cNvPr id="22" name="Picture 21" descr="logo_cdfii.gif"/>
          <p:cNvPicPr>
            <a:picLocks noChangeAspect="1"/>
          </p:cNvPicPr>
          <p:nvPr/>
        </p:nvPicPr>
        <p:blipFill>
          <a:blip r:embed="rId9"/>
          <a:stretch>
            <a:fillRect/>
          </a:stretch>
        </p:blipFill>
        <p:spPr>
          <a:xfrm>
            <a:off x="8953500" y="190500"/>
            <a:ext cx="622300" cy="622300"/>
          </a:xfrm>
          <a:prstGeom prst="rect">
            <a:avLst/>
          </a:prstGeom>
        </p:spPr>
      </p:pic>
      <p:sp>
        <p:nvSpPr>
          <p:cNvPr id="23" name="Rectangle 22"/>
          <p:cNvSpPr/>
          <p:nvPr/>
        </p:nvSpPr>
        <p:spPr>
          <a:xfrm>
            <a:off x="715770" y="4331901"/>
            <a:ext cx="4491230" cy="400110"/>
          </a:xfrm>
          <a:prstGeom prst="rect">
            <a:avLst/>
          </a:prstGeom>
          <a:noFill/>
        </p:spPr>
        <p:txBody>
          <a:bodyPr wrap="square">
            <a:spAutoFit/>
          </a:bodyPr>
          <a:lstStyle/>
          <a:p>
            <a:pPr algn="just"/>
            <a:r>
              <a:rPr lang="de-CH" sz="2000" b="0" dirty="0" err="1" smtClean="0">
                <a:solidFill>
                  <a:srgbClr val="0000E0"/>
                </a:solidFill>
                <a:latin typeface="Trebuchet MS"/>
              </a:rPr>
              <a:t>ATLAS/CMS/LHCb</a:t>
            </a:r>
            <a:r>
              <a:rPr lang="de-CH" sz="2000" b="0" dirty="0" smtClean="0">
                <a:solidFill>
                  <a:srgbClr val="0000E0"/>
                </a:solidFill>
                <a:latin typeface="Trebuchet MS"/>
              </a:rPr>
              <a:t> </a:t>
            </a:r>
            <a:r>
              <a:rPr lang="de-CH" sz="2000" b="0" dirty="0" err="1" smtClean="0">
                <a:solidFill>
                  <a:srgbClr val="0000E0"/>
                </a:solidFill>
                <a:latin typeface="Trebuchet MS"/>
              </a:rPr>
              <a:t>combined</a:t>
            </a:r>
            <a:r>
              <a:rPr lang="de-CH" sz="2000" b="0" dirty="0" smtClean="0">
                <a:solidFill>
                  <a:srgbClr val="0000E0"/>
                </a:solidFill>
                <a:latin typeface="Trebuchet MS"/>
              </a:rPr>
              <a:t> </a:t>
            </a:r>
            <a:r>
              <a:rPr lang="de-CH" sz="2000" b="0" dirty="0" err="1" smtClean="0">
                <a:solidFill>
                  <a:srgbClr val="0000E0"/>
                </a:solidFill>
                <a:latin typeface="Trebuchet MS"/>
              </a:rPr>
              <a:t>value</a:t>
            </a:r>
            <a:r>
              <a:rPr lang="de-CH" sz="2000" b="0" dirty="0" smtClean="0">
                <a:solidFill>
                  <a:srgbClr val="0000E0"/>
                </a:solidFill>
                <a:latin typeface="Trebuchet MS"/>
              </a:rPr>
              <a:t>:</a:t>
            </a:r>
          </a:p>
        </p:txBody>
      </p:sp>
      <p:sp>
        <p:nvSpPr>
          <p:cNvPr id="25" name="Rectangle 24"/>
          <p:cNvSpPr/>
          <p:nvPr/>
        </p:nvSpPr>
        <p:spPr>
          <a:xfrm>
            <a:off x="703070" y="5297101"/>
            <a:ext cx="4491230" cy="1323439"/>
          </a:xfrm>
          <a:prstGeom prst="rect">
            <a:avLst/>
          </a:prstGeom>
          <a:noFill/>
        </p:spPr>
        <p:txBody>
          <a:bodyPr wrap="square">
            <a:spAutoFit/>
          </a:bodyPr>
          <a:lstStyle/>
          <a:p>
            <a:pPr algn="just"/>
            <a:r>
              <a:rPr lang="de-CH" sz="2000" b="0" dirty="0" err="1" smtClean="0">
                <a:solidFill>
                  <a:schemeClr val="tx1"/>
                </a:solidFill>
                <a:latin typeface="Trebuchet MS"/>
              </a:rPr>
              <a:t>The</a:t>
            </a:r>
            <a:r>
              <a:rPr lang="de-CH" sz="2000" b="0" dirty="0" smtClean="0">
                <a:solidFill>
                  <a:schemeClr val="tx1"/>
                </a:solidFill>
                <a:latin typeface="Trebuchet MS"/>
              </a:rPr>
              <a:t> </a:t>
            </a:r>
            <a:r>
              <a:rPr lang="de-CH" sz="2000" b="0" dirty="0" err="1" smtClean="0">
                <a:solidFill>
                  <a:schemeClr val="tx1"/>
                </a:solidFill>
                <a:latin typeface="Trebuchet MS"/>
              </a:rPr>
              <a:t>excess</a:t>
            </a:r>
            <a:r>
              <a:rPr lang="de-CH" sz="2000" b="0" dirty="0" smtClean="0">
                <a:solidFill>
                  <a:schemeClr val="tx1"/>
                </a:solidFill>
                <a:latin typeface="Trebuchet MS"/>
              </a:rPr>
              <a:t> </a:t>
            </a:r>
            <a:r>
              <a:rPr lang="de-CH" sz="2000" b="0" dirty="0" err="1" smtClean="0">
                <a:solidFill>
                  <a:schemeClr val="tx1"/>
                </a:solidFill>
                <a:latin typeface="Trebuchet MS"/>
              </a:rPr>
              <a:t>over</a:t>
            </a:r>
            <a:r>
              <a:rPr lang="de-CH" sz="2000" b="0" dirty="0" smtClean="0">
                <a:solidFill>
                  <a:schemeClr val="tx1"/>
                </a:solidFill>
                <a:latin typeface="Trebuchet MS"/>
              </a:rPr>
              <a:t> </a:t>
            </a:r>
            <a:r>
              <a:rPr lang="de-CH" sz="2000" b="0" dirty="0" err="1" smtClean="0">
                <a:solidFill>
                  <a:schemeClr val="tx1"/>
                </a:solidFill>
                <a:latin typeface="Trebuchet MS"/>
              </a:rPr>
              <a:t>background</a:t>
            </a:r>
            <a:r>
              <a:rPr lang="de-CH" sz="2000" b="0" dirty="0" smtClean="0">
                <a:solidFill>
                  <a:schemeClr val="tx1"/>
                </a:solidFill>
                <a:latin typeface="Trebuchet MS"/>
              </a:rPr>
              <a:t> </a:t>
            </a:r>
            <a:r>
              <a:rPr lang="de-CH" sz="2000" b="0" dirty="0" err="1" smtClean="0">
                <a:solidFill>
                  <a:schemeClr val="tx1"/>
                </a:solidFill>
                <a:latin typeface="Trebuchet MS"/>
              </a:rPr>
              <a:t>is</a:t>
            </a:r>
            <a:r>
              <a:rPr lang="de-CH" sz="2000" b="0" dirty="0" smtClean="0">
                <a:solidFill>
                  <a:schemeClr val="tx1"/>
                </a:solidFill>
                <a:latin typeface="Trebuchet MS"/>
              </a:rPr>
              <a:t> at </a:t>
            </a:r>
            <a:r>
              <a:rPr lang="de-CH" sz="2000" b="0" dirty="0" err="1" smtClean="0">
                <a:solidFill>
                  <a:schemeClr val="tx1"/>
                </a:solidFill>
                <a:latin typeface="Trebuchet MS"/>
              </a:rPr>
              <a:t>the</a:t>
            </a:r>
            <a:r>
              <a:rPr lang="de-CH" sz="2000" b="0" dirty="0" smtClean="0">
                <a:solidFill>
                  <a:schemeClr val="tx1"/>
                </a:solidFill>
                <a:latin typeface="Trebuchet MS"/>
              </a:rPr>
              <a:t> </a:t>
            </a:r>
            <a:r>
              <a:rPr lang="de-CH" sz="2000" b="0" dirty="0" err="1" smtClean="0">
                <a:solidFill>
                  <a:schemeClr val="tx1"/>
                </a:solidFill>
                <a:latin typeface="Trebuchet MS"/>
              </a:rPr>
              <a:t>level</a:t>
            </a:r>
            <a:r>
              <a:rPr lang="de-CH" sz="2000" b="0" dirty="0" smtClean="0">
                <a:solidFill>
                  <a:schemeClr val="tx1"/>
                </a:solidFill>
                <a:latin typeface="Trebuchet MS"/>
              </a:rPr>
              <a:t> of 2</a:t>
            </a:r>
            <a:r>
              <a:rPr lang="de-CH" sz="2000" b="0" dirty="0" smtClean="0">
                <a:solidFill>
                  <a:schemeClr val="tx1"/>
                </a:solidFill>
                <a:latin typeface="Symbol"/>
              </a:rPr>
              <a:t>s</a:t>
            </a:r>
            <a:r>
              <a:rPr lang="de-CH" sz="2000" b="0" dirty="0" smtClean="0">
                <a:solidFill>
                  <a:schemeClr val="tx1"/>
                </a:solidFill>
                <a:latin typeface="Trebuchet MS"/>
              </a:rPr>
              <a:t>. </a:t>
            </a:r>
            <a:r>
              <a:rPr lang="de-CH" sz="2000" b="0" dirty="0" err="1" smtClean="0">
                <a:solidFill>
                  <a:schemeClr val="tx1"/>
                </a:solidFill>
                <a:latin typeface="Trebuchet MS"/>
              </a:rPr>
              <a:t>Compatibility</a:t>
            </a:r>
            <a:r>
              <a:rPr lang="de-CH" sz="2000" b="0" dirty="0" smtClean="0">
                <a:solidFill>
                  <a:schemeClr val="tx1"/>
                </a:solidFill>
                <a:latin typeface="Trebuchet MS"/>
              </a:rPr>
              <a:t> </a:t>
            </a:r>
            <a:r>
              <a:rPr lang="de-CH" sz="2000" b="0" dirty="0" err="1" smtClean="0">
                <a:solidFill>
                  <a:schemeClr val="tx1"/>
                </a:solidFill>
                <a:latin typeface="Trebuchet MS"/>
              </a:rPr>
              <a:t>with</a:t>
            </a:r>
            <a:r>
              <a:rPr lang="de-CH" sz="2000" b="0" dirty="0" smtClean="0">
                <a:solidFill>
                  <a:schemeClr val="tx1"/>
                </a:solidFill>
                <a:latin typeface="Trebuchet MS"/>
              </a:rPr>
              <a:t> </a:t>
            </a:r>
            <a:r>
              <a:rPr lang="de-CH" sz="2000" b="0" dirty="0" err="1" smtClean="0">
                <a:solidFill>
                  <a:schemeClr val="tx1"/>
                </a:solidFill>
                <a:latin typeface="Trebuchet MS"/>
              </a:rPr>
              <a:t>the</a:t>
            </a:r>
            <a:r>
              <a:rPr lang="de-CH" sz="2000" b="0" dirty="0" smtClean="0">
                <a:solidFill>
                  <a:schemeClr val="tx1"/>
                </a:solidFill>
                <a:latin typeface="Trebuchet MS"/>
              </a:rPr>
              <a:t> SM </a:t>
            </a:r>
            <a:r>
              <a:rPr lang="de-CH" sz="2000" b="0" dirty="0" err="1" smtClean="0">
                <a:solidFill>
                  <a:schemeClr val="tx1"/>
                </a:solidFill>
                <a:latin typeface="Trebuchet MS"/>
              </a:rPr>
              <a:t>is</a:t>
            </a:r>
            <a:r>
              <a:rPr lang="de-CH" sz="2000" b="0" dirty="0" smtClean="0">
                <a:solidFill>
                  <a:schemeClr val="tx1"/>
                </a:solidFill>
                <a:latin typeface="Trebuchet MS"/>
              </a:rPr>
              <a:t> </a:t>
            </a:r>
            <a:r>
              <a:rPr lang="de-CH" sz="2000" b="0" dirty="0" err="1" smtClean="0">
                <a:solidFill>
                  <a:schemeClr val="tx1"/>
                </a:solidFill>
                <a:latin typeface="Trebuchet MS"/>
              </a:rPr>
              <a:t>within</a:t>
            </a:r>
            <a:r>
              <a:rPr lang="de-CH" sz="2000" b="0" dirty="0" smtClean="0">
                <a:solidFill>
                  <a:schemeClr val="tx1"/>
                </a:solidFill>
                <a:latin typeface="Trebuchet MS"/>
              </a:rPr>
              <a:t> 1</a:t>
            </a:r>
            <a:r>
              <a:rPr lang="de-CH" sz="2000" b="0" dirty="0" smtClean="0">
                <a:solidFill>
                  <a:schemeClr val="tx1"/>
                </a:solidFill>
                <a:latin typeface="Symbol"/>
              </a:rPr>
              <a:t>s</a:t>
            </a:r>
            <a:r>
              <a:rPr lang="de-CH" sz="2000" b="0" dirty="0" smtClean="0">
                <a:solidFill>
                  <a:schemeClr val="tx1"/>
                </a:solidFill>
                <a:latin typeface="Trebuchet MS"/>
              </a:rPr>
              <a:t>. </a:t>
            </a:r>
            <a:r>
              <a:rPr lang="de-CH" sz="2000" b="0" dirty="0" err="1" smtClean="0">
                <a:solidFill>
                  <a:srgbClr val="3DE155"/>
                </a:solidFill>
                <a:latin typeface="Trebuchet MS"/>
              </a:rPr>
              <a:t>But</a:t>
            </a:r>
            <a:r>
              <a:rPr lang="de-CH" sz="2000" b="0" dirty="0" smtClean="0">
                <a:solidFill>
                  <a:srgbClr val="3DE155"/>
                </a:solidFill>
                <a:latin typeface="Trebuchet MS"/>
              </a:rPr>
              <a:t> </a:t>
            </a:r>
            <a:r>
              <a:rPr lang="de-CH" sz="2000" b="0" dirty="0" err="1" smtClean="0">
                <a:solidFill>
                  <a:srgbClr val="3DE155"/>
                </a:solidFill>
                <a:latin typeface="Trebuchet MS"/>
              </a:rPr>
              <a:t>there</a:t>
            </a:r>
            <a:r>
              <a:rPr lang="de-CH" sz="2000" b="0" dirty="0" smtClean="0">
                <a:solidFill>
                  <a:srgbClr val="3DE155"/>
                </a:solidFill>
                <a:latin typeface="Trebuchet MS"/>
              </a:rPr>
              <a:t> </a:t>
            </a:r>
            <a:r>
              <a:rPr lang="de-CH" sz="2000" b="0" dirty="0" err="1" smtClean="0">
                <a:solidFill>
                  <a:srgbClr val="3DE155"/>
                </a:solidFill>
                <a:latin typeface="Trebuchet MS"/>
              </a:rPr>
              <a:t>is</a:t>
            </a:r>
            <a:r>
              <a:rPr lang="de-CH" sz="2000" b="0" dirty="0" smtClean="0">
                <a:solidFill>
                  <a:srgbClr val="3DE155"/>
                </a:solidFill>
                <a:latin typeface="Trebuchet MS"/>
              </a:rPr>
              <a:t> still </a:t>
            </a:r>
            <a:r>
              <a:rPr lang="de-CH" sz="2000" b="0" dirty="0" err="1" smtClean="0">
                <a:solidFill>
                  <a:srgbClr val="3DE155"/>
                </a:solidFill>
                <a:latin typeface="Trebuchet MS"/>
              </a:rPr>
              <a:t>room</a:t>
            </a:r>
            <a:r>
              <a:rPr lang="de-CH" sz="2000" b="0" dirty="0" smtClean="0">
                <a:solidFill>
                  <a:srgbClr val="3DE155"/>
                </a:solidFill>
                <a:latin typeface="Trebuchet MS"/>
              </a:rPr>
              <a:t> </a:t>
            </a:r>
            <a:r>
              <a:rPr lang="de-CH" sz="2000" b="0" dirty="0" err="1" smtClean="0">
                <a:solidFill>
                  <a:srgbClr val="3DE155"/>
                </a:solidFill>
                <a:latin typeface="Trebuchet MS"/>
              </a:rPr>
              <a:t>for</a:t>
            </a:r>
            <a:r>
              <a:rPr lang="de-CH" sz="2000" b="0" dirty="0" smtClean="0">
                <a:solidFill>
                  <a:srgbClr val="3DE155"/>
                </a:solidFill>
                <a:latin typeface="Trebuchet MS"/>
              </a:rPr>
              <a:t> </a:t>
            </a:r>
            <a:r>
              <a:rPr lang="de-CH" sz="2000" b="0" dirty="0" err="1" smtClean="0">
                <a:solidFill>
                  <a:srgbClr val="3DE155"/>
                </a:solidFill>
                <a:latin typeface="Trebuchet MS"/>
              </a:rPr>
              <a:t>new</a:t>
            </a:r>
            <a:r>
              <a:rPr lang="de-CH" sz="2000" b="0" dirty="0" smtClean="0">
                <a:solidFill>
                  <a:srgbClr val="3DE155"/>
                </a:solidFill>
                <a:latin typeface="Trebuchet MS"/>
              </a:rPr>
              <a:t> </a:t>
            </a:r>
            <a:r>
              <a:rPr lang="de-CH" sz="2000" b="0" dirty="0" err="1" smtClean="0">
                <a:solidFill>
                  <a:srgbClr val="3DE155"/>
                </a:solidFill>
                <a:latin typeface="Trebuchet MS"/>
              </a:rPr>
              <a:t>physics</a:t>
            </a:r>
            <a:r>
              <a:rPr lang="de-CH" sz="2000" b="0" dirty="0" smtClean="0">
                <a:solidFill>
                  <a:srgbClr val="3DE155"/>
                </a:solidFill>
                <a:latin typeface="Trebuchet MS"/>
              </a:rPr>
              <a:t>!</a:t>
            </a:r>
          </a:p>
        </p:txBody>
      </p:sp>
      <p:pic>
        <p:nvPicPr>
          <p:cNvPr id="28" name="Picture 27"/>
          <p:cNvPicPr>
            <a:picLocks noChangeAspect="1"/>
          </p:cNvPicPr>
          <p:nvPr/>
        </p:nvPicPr>
        <p:blipFill>
          <a:blip r:embed="rId10"/>
          <a:stretch>
            <a:fillRect/>
          </a:stretch>
        </p:blipFill>
        <p:spPr>
          <a:xfrm>
            <a:off x="5652758" y="1371600"/>
            <a:ext cx="2202256" cy="1600200"/>
          </a:xfrm>
          <a:prstGeom prst="rect">
            <a:avLst/>
          </a:prstGeom>
        </p:spPr>
      </p:pic>
      <p:sp>
        <p:nvSpPr>
          <p:cNvPr id="29" name="Rectangle 28"/>
          <p:cNvSpPr/>
          <p:nvPr/>
        </p:nvSpPr>
        <p:spPr>
          <a:xfrm>
            <a:off x="2091633" y="3011101"/>
            <a:ext cx="2518064" cy="646331"/>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1107.2304, </a:t>
            </a:r>
          </a:p>
          <a:p>
            <a:r>
              <a:rPr lang="en-US" sz="1800" b="0" i="1" dirty="0" smtClean="0">
                <a:solidFill>
                  <a:schemeClr val="tx1">
                    <a:lumMod val="75000"/>
                    <a:lumOff val="25000"/>
                  </a:schemeClr>
                </a:solidFill>
                <a:latin typeface="Trebuchet MS"/>
              </a:rPr>
              <a:t>PRL 107 (2011) 191801</a:t>
            </a:r>
            <a:endParaRPr lang="en-US" sz="1800" b="0" dirty="0">
              <a:solidFill>
                <a:schemeClr val="tx1">
                  <a:lumMod val="75000"/>
                  <a:lumOff val="25000"/>
                </a:schemeClr>
              </a:solidFill>
              <a:latin typeface="Trebuchet MS"/>
            </a:endParaRPr>
          </a:p>
        </p:txBody>
      </p:sp>
      <p:sp>
        <p:nvSpPr>
          <p:cNvPr id="30" name="Rectangle 29"/>
          <p:cNvSpPr/>
          <p:nvPr/>
        </p:nvSpPr>
        <p:spPr>
          <a:xfrm>
            <a:off x="2912870" y="1333500"/>
            <a:ext cx="1036830" cy="338554"/>
          </a:xfrm>
          <a:prstGeom prst="rect">
            <a:avLst/>
          </a:prstGeom>
          <a:noFill/>
        </p:spPr>
        <p:txBody>
          <a:bodyPr wrap="square">
            <a:spAutoFit/>
          </a:bodyPr>
          <a:lstStyle/>
          <a:p>
            <a:pPr algn="just"/>
            <a:r>
              <a:rPr lang="de-CH" sz="1600" b="0" dirty="0" smtClean="0">
                <a:solidFill>
                  <a:schemeClr val="accent6">
                    <a:lumMod val="75000"/>
                  </a:schemeClr>
                </a:solidFill>
                <a:latin typeface="Trebuchet MS"/>
              </a:rPr>
              <a:t>SM FCNC</a:t>
            </a:r>
          </a:p>
        </p:txBody>
      </p:sp>
      <p:sp>
        <p:nvSpPr>
          <p:cNvPr id="31" name="Rectangle 30"/>
          <p:cNvSpPr/>
          <p:nvPr/>
        </p:nvSpPr>
        <p:spPr>
          <a:xfrm>
            <a:off x="6595870" y="1358900"/>
            <a:ext cx="135130" cy="338554"/>
          </a:xfrm>
          <a:prstGeom prst="rect">
            <a:avLst/>
          </a:prstGeom>
          <a:noFill/>
        </p:spPr>
        <p:txBody>
          <a:bodyPr wrap="square">
            <a:spAutoFit/>
          </a:bodyPr>
          <a:lstStyle/>
          <a:p>
            <a:pPr algn="just"/>
            <a:r>
              <a:rPr lang="de-CH" sz="1600" b="0" dirty="0" smtClean="0">
                <a:solidFill>
                  <a:schemeClr val="accent6">
                    <a:lumMod val="75000"/>
                  </a:schemeClr>
                </a:solidFill>
                <a:latin typeface="Trebuchet MS"/>
              </a:rPr>
              <a:t>MSSM</a:t>
            </a:r>
          </a:p>
        </p:txBody>
      </p:sp>
      <p:pic>
        <p:nvPicPr>
          <p:cNvPr id="32" name="Picture 31"/>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742950" y="3899797"/>
            <a:ext cx="4184650" cy="443603"/>
          </a:xfrm>
          <a:prstGeom prst="rect">
            <a:avLst/>
          </a:prstGeom>
        </p:spPr>
      </p:pic>
      <p:pic>
        <p:nvPicPr>
          <p:cNvPr id="34" name="Picture 33" descr="Bs_SM_Obs_CLs_4.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5487476" y="3035300"/>
            <a:ext cx="3681816" cy="2298700"/>
          </a:xfrm>
          <a:prstGeom prst="rect">
            <a:avLst/>
          </a:prstGeom>
        </p:spPr>
      </p:pic>
      <p:pic>
        <p:nvPicPr>
          <p:cNvPr id="36" name="Picture 35" descr="ATLASlogo_White_480x720_02.jpg"/>
          <p:cNvPicPr>
            <a:picLocks noChangeAspect="1"/>
          </p:cNvPicPr>
          <p:nvPr/>
        </p:nvPicPr>
        <p:blipFill>
          <a:blip r:embed="rId15"/>
          <a:stretch>
            <a:fillRect/>
          </a:stretch>
        </p:blipFill>
        <p:spPr>
          <a:xfrm>
            <a:off x="931334" y="152400"/>
            <a:ext cx="524934" cy="787400"/>
          </a:xfrm>
          <a:prstGeom prst="rect">
            <a:avLst/>
          </a:prstGeom>
        </p:spPr>
      </p:pic>
      <p:pic>
        <p:nvPicPr>
          <p:cNvPr id="37" name="Picture 36"/>
          <p:cNvPicPr>
            <a:picLocks noChangeAspect="1"/>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781050" y="4685486"/>
            <a:ext cx="4222750" cy="661214"/>
          </a:xfrm>
          <a:prstGeom prst="rect">
            <a:avLst/>
          </a:prstGeom>
        </p:spPr>
      </p:pic>
      <p:sp>
        <p:nvSpPr>
          <p:cNvPr id="26" name="Rectangle 25"/>
          <p:cNvSpPr/>
          <p:nvPr/>
        </p:nvSpPr>
        <p:spPr>
          <a:xfrm>
            <a:off x="5084570" y="4660900"/>
            <a:ext cx="808230" cy="461665"/>
          </a:xfrm>
          <a:prstGeom prst="rect">
            <a:avLst/>
          </a:prstGeom>
          <a:noFill/>
        </p:spPr>
        <p:txBody>
          <a:bodyPr wrap="square">
            <a:spAutoFit/>
          </a:bodyPr>
          <a:lstStyle/>
          <a:p>
            <a:pPr algn="just"/>
            <a:r>
              <a:rPr lang="de-CH" b="0" dirty="0" smtClean="0">
                <a:solidFill>
                  <a:srgbClr val="FF0000"/>
                </a:solidFill>
                <a:latin typeface="Trebuchet MS"/>
              </a:rPr>
              <a:t>90% C.L.</a:t>
            </a:r>
          </a:p>
          <a:p>
            <a:pPr algn="just"/>
            <a:r>
              <a:rPr lang="de-CH" b="0" dirty="0" smtClean="0">
                <a:solidFill>
                  <a:srgbClr val="FF0000"/>
                </a:solidFill>
                <a:latin typeface="Trebuchet MS"/>
              </a:rPr>
              <a:t>95% C.L</a:t>
            </a:r>
            <a:r>
              <a:rPr lang="de-CH" b="0" dirty="0" smtClean="0">
                <a:solidFill>
                  <a:srgbClr val="3366FF"/>
                </a:solidFill>
                <a:latin typeface="Trebuchet MS"/>
              </a:rPr>
              <a:t>.</a:t>
            </a:r>
          </a:p>
        </p:txBody>
      </p:sp>
      <p:sp>
        <p:nvSpPr>
          <p:cNvPr id="38" name="Rectangle 37"/>
          <p:cNvSpPr/>
          <p:nvPr/>
        </p:nvSpPr>
        <p:spPr>
          <a:xfrm>
            <a:off x="5871970" y="4331901"/>
            <a:ext cx="4491230" cy="400110"/>
          </a:xfrm>
          <a:prstGeom prst="rect">
            <a:avLst/>
          </a:prstGeom>
          <a:noFill/>
        </p:spPr>
        <p:txBody>
          <a:bodyPr wrap="square">
            <a:spAutoFit/>
          </a:bodyPr>
          <a:lstStyle/>
          <a:p>
            <a:pPr algn="just"/>
            <a:r>
              <a:rPr lang="de-CH" sz="3000" b="0" baseline="25000" dirty="0" smtClean="0">
                <a:solidFill>
                  <a:srgbClr val="0000E0"/>
                </a:solidFill>
                <a:latin typeface="Trebuchet MS"/>
              </a:rPr>
              <a:t>_</a:t>
            </a:r>
            <a:r>
              <a:rPr lang="de-CH" sz="2000" b="0" dirty="0" smtClean="0">
                <a:solidFill>
                  <a:srgbClr val="0000E0"/>
                </a:solidFill>
                <a:latin typeface="Trebuchet MS"/>
              </a:rPr>
              <a:t> </a:t>
            </a:r>
            <a:r>
              <a:rPr lang="de-CH" b="0" dirty="0" err="1" smtClean="0">
                <a:solidFill>
                  <a:srgbClr val="0000E0"/>
                </a:solidFill>
                <a:latin typeface="Trebuchet MS"/>
              </a:rPr>
              <a:t>observed</a:t>
            </a:r>
            <a:r>
              <a:rPr lang="de-CH" b="0" dirty="0" smtClean="0">
                <a:solidFill>
                  <a:srgbClr val="0000E0"/>
                </a:solidFill>
                <a:latin typeface="Trebuchet MS"/>
              </a:rPr>
              <a:t> CL</a:t>
            </a:r>
            <a:r>
              <a:rPr lang="de-CH" b="0" baseline="-25000" dirty="0" smtClean="0">
                <a:solidFill>
                  <a:srgbClr val="0000E0"/>
                </a:solidFill>
                <a:latin typeface="Trebuchet MS"/>
              </a:rPr>
              <a:t>S</a:t>
            </a:r>
          </a:p>
        </p:txBody>
      </p:sp>
      <p:pic>
        <p:nvPicPr>
          <p:cNvPr id="18" name="Picture 6" descr="CMS-Color-Label"/>
          <p:cNvPicPr>
            <a:picLocks noChangeAspect="1" noChangeArrowheads="1"/>
          </p:cNvPicPr>
          <p:nvPr/>
        </p:nvPicPr>
        <p:blipFill>
          <a:blip r:embed="rId18"/>
          <a:srcRect/>
          <a:stretch>
            <a:fillRect/>
          </a:stretch>
        </p:blipFill>
        <p:spPr bwMode="auto">
          <a:xfrm>
            <a:off x="1509714" y="277560"/>
            <a:ext cx="496886" cy="459040"/>
          </a:xfrm>
          <a:prstGeom prst="rect">
            <a:avLst/>
          </a:prstGeom>
          <a:noFill/>
          <a:ln w="9525">
            <a:noFill/>
            <a:miter lim="800000"/>
            <a:headEnd/>
            <a:tailEnd/>
          </a:ln>
        </p:spPr>
      </p:pic>
      <p:sp>
        <p:nvSpPr>
          <p:cNvPr id="33" name="Rectangle 32"/>
          <p:cNvSpPr/>
          <p:nvPr/>
        </p:nvSpPr>
        <p:spPr>
          <a:xfrm>
            <a:off x="5499100" y="5099735"/>
            <a:ext cx="2438400" cy="461665"/>
          </a:xfrm>
          <a:prstGeom prst="rect">
            <a:avLst/>
          </a:prstGeom>
        </p:spPr>
        <p:txBody>
          <a:bodyPr wrap="square">
            <a:spAutoFit/>
          </a:bodyPr>
          <a:lstStyle/>
          <a:p>
            <a:r>
              <a:rPr lang="en-US" sz="800" b="0" dirty="0" smtClean="0">
                <a:solidFill>
                  <a:schemeClr val="tx1"/>
                </a:solidFill>
                <a:ea typeface="ＭＳ Ｐゴシック" charset="-128"/>
                <a:cs typeface="ＭＳ Ｐゴシック" charset="-128"/>
              </a:rPr>
              <a:t>Green area contains the ±1sigma interval of possible results compatible with the expected value when only (</a:t>
            </a:r>
            <a:r>
              <a:rPr lang="en-US" sz="800" b="0" dirty="0" err="1" smtClean="0">
                <a:solidFill>
                  <a:schemeClr val="tx1"/>
                </a:solidFill>
                <a:ea typeface="ＭＳ Ｐゴシック" charset="-128"/>
                <a:cs typeface="ＭＳ Ｐゴシック" charset="-128"/>
              </a:rPr>
              <a:t>background+SM</a:t>
            </a:r>
            <a:r>
              <a:rPr lang="en-US" sz="800" b="0" dirty="0" smtClean="0">
                <a:solidFill>
                  <a:schemeClr val="tx1"/>
                </a:solidFill>
                <a:ea typeface="ＭＳ Ｐゴシック" charset="-128"/>
                <a:cs typeface="ＭＳ Ｐゴシック" charset="-128"/>
              </a:rPr>
              <a:t> is observed.</a:t>
            </a:r>
            <a:endParaRPr lang="en-US" sz="800" b="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18</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Inclusive jet cross-sections, 3-jet/2-jet ratio </a:t>
            </a:r>
            <a:r>
              <a:rPr lang="en-US" sz="2800" i="1" dirty="0" smtClean="0">
                <a:solidFill>
                  <a:srgbClr val="000099"/>
                </a:solidFill>
                <a:latin typeface="Trebuchet MS"/>
              </a:rPr>
              <a:t>R</a:t>
            </a:r>
            <a:r>
              <a:rPr lang="en-US" sz="2800" i="1" baseline="-25000" dirty="0" smtClean="0">
                <a:solidFill>
                  <a:srgbClr val="000099"/>
                </a:solidFill>
                <a:latin typeface="Trebuchet MS"/>
              </a:rPr>
              <a:t>32</a:t>
            </a:r>
            <a:endParaRPr lang="en-US" sz="2800" i="1" baseline="-25000" dirty="0">
              <a:solidFill>
                <a:srgbClr val="000099"/>
              </a:solidFill>
              <a:latin typeface="Times" charset="0"/>
            </a:endParaRPr>
          </a:p>
        </p:txBody>
      </p:sp>
      <p:pic>
        <p:nvPicPr>
          <p:cNvPr id="37" name="Picture 36" descr="R32_PFhadron_mc_syst_PAPER_band_latex.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111957" y="1422400"/>
            <a:ext cx="4163430" cy="4038600"/>
          </a:xfrm>
          <a:prstGeom prst="rect">
            <a:avLst/>
          </a:prstGeom>
        </p:spPr>
      </p:pic>
      <p:pic>
        <p:nvPicPr>
          <p:cNvPr id="38" name="Picture 37"/>
          <p:cNvPicPr>
            <a:picLocks noChangeAspect="1"/>
          </p:cNvPicPr>
          <p:nvPr/>
        </p:nvPicPr>
        <p:blipFill>
          <a:blip r:embed="rId5"/>
          <a:stretch>
            <a:fillRect/>
          </a:stretch>
        </p:blipFill>
        <p:spPr>
          <a:xfrm>
            <a:off x="6940550" y="5257800"/>
            <a:ext cx="1104900" cy="609600"/>
          </a:xfrm>
          <a:prstGeom prst="rect">
            <a:avLst/>
          </a:prstGeom>
        </p:spPr>
      </p:pic>
      <p:sp>
        <p:nvSpPr>
          <p:cNvPr id="39" name="Rectangle 38"/>
          <p:cNvSpPr/>
          <p:nvPr/>
        </p:nvSpPr>
        <p:spPr>
          <a:xfrm>
            <a:off x="5292033" y="1029901"/>
            <a:ext cx="4137948"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1106.0647, PLB 702 (2011) 336</a:t>
            </a:r>
            <a:endParaRPr lang="en-US" sz="1800" b="0" dirty="0">
              <a:solidFill>
                <a:schemeClr val="tx1">
                  <a:lumMod val="75000"/>
                  <a:lumOff val="25000"/>
                </a:schemeClr>
              </a:solidFill>
              <a:latin typeface="Trebuchet MS"/>
            </a:endParaRPr>
          </a:p>
        </p:txBody>
      </p:sp>
      <p:sp>
        <p:nvSpPr>
          <p:cNvPr id="40" name="Rectangle 39"/>
          <p:cNvSpPr/>
          <p:nvPr/>
        </p:nvSpPr>
        <p:spPr>
          <a:xfrm>
            <a:off x="1977333" y="1029901"/>
            <a:ext cx="2347870"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CMS-PAS-QCD-11-004</a:t>
            </a:r>
            <a:endParaRPr lang="en-US" sz="1800" b="0" dirty="0">
              <a:solidFill>
                <a:schemeClr val="tx1">
                  <a:lumMod val="75000"/>
                  <a:lumOff val="25000"/>
                </a:schemeClr>
              </a:solidFill>
              <a:latin typeface="Trebuchet MS"/>
            </a:endParaRPr>
          </a:p>
        </p:txBody>
      </p:sp>
      <p:sp>
        <p:nvSpPr>
          <p:cNvPr id="41" name="Rectangle 8"/>
          <p:cNvSpPr>
            <a:spLocks noChangeArrowheads="1"/>
          </p:cNvSpPr>
          <p:nvPr/>
        </p:nvSpPr>
        <p:spPr bwMode="auto">
          <a:xfrm>
            <a:off x="1155701" y="5868989"/>
            <a:ext cx="7899399" cy="707886"/>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2000" b="0" dirty="0" smtClean="0">
                <a:solidFill>
                  <a:schemeClr val="accent6">
                    <a:lumMod val="75000"/>
                  </a:schemeClr>
                </a:solidFill>
                <a:latin typeface="Trebuchet MS"/>
              </a:rPr>
              <a:t>Agreement with NLO </a:t>
            </a:r>
            <a:r>
              <a:rPr lang="en-GB" sz="2000" b="0" dirty="0" err="1" smtClean="0">
                <a:solidFill>
                  <a:schemeClr val="accent6">
                    <a:lumMod val="75000"/>
                  </a:schemeClr>
                </a:solidFill>
                <a:latin typeface="Trebuchet MS"/>
              </a:rPr>
              <a:t>pQCD</a:t>
            </a:r>
            <a:r>
              <a:rPr lang="en-GB" sz="2000" b="0" dirty="0" smtClean="0">
                <a:solidFill>
                  <a:schemeClr val="accent6">
                    <a:lumMod val="75000"/>
                  </a:schemeClr>
                </a:solidFill>
                <a:latin typeface="Trebuchet MS"/>
              </a:rPr>
              <a:t> cross-section predictions (with non-</a:t>
            </a:r>
            <a:r>
              <a:rPr lang="en-GB" sz="2000" b="0" dirty="0" err="1" smtClean="0">
                <a:solidFill>
                  <a:schemeClr val="accent6">
                    <a:lumMod val="75000"/>
                  </a:schemeClr>
                </a:solidFill>
                <a:latin typeface="Trebuchet MS"/>
              </a:rPr>
              <a:t>perturbative</a:t>
            </a:r>
            <a:r>
              <a:rPr lang="en-GB" sz="2000" b="0" dirty="0" smtClean="0">
                <a:solidFill>
                  <a:schemeClr val="accent6">
                    <a:lumMod val="75000"/>
                  </a:schemeClr>
                </a:solidFill>
                <a:latin typeface="Trebuchet MS"/>
              </a:rPr>
              <a:t> corrections) is good in general.</a:t>
            </a:r>
          </a:p>
        </p:txBody>
      </p:sp>
      <p:sp>
        <p:nvSpPr>
          <p:cNvPr id="13" name="Rectangle 8"/>
          <p:cNvSpPr>
            <a:spLocks noChangeArrowheads="1"/>
          </p:cNvSpPr>
          <p:nvPr/>
        </p:nvSpPr>
        <p:spPr bwMode="auto">
          <a:xfrm>
            <a:off x="1143001" y="5246689"/>
            <a:ext cx="5308599" cy="523220"/>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1400" b="0" dirty="0" smtClean="0">
                <a:solidFill>
                  <a:schemeClr val="tx2">
                    <a:lumMod val="75000"/>
                    <a:lumOff val="25000"/>
                  </a:schemeClr>
                </a:solidFill>
                <a:latin typeface="Trebuchet MS"/>
              </a:rPr>
              <a:t>Experimental uncertainties are comparable to theoretical ones. NP (non-</a:t>
            </a:r>
            <a:r>
              <a:rPr lang="en-GB" sz="1400" b="0" dirty="0" err="1" smtClean="0">
                <a:solidFill>
                  <a:schemeClr val="tx2">
                    <a:lumMod val="75000"/>
                    <a:lumOff val="25000"/>
                  </a:schemeClr>
                </a:solidFill>
                <a:latin typeface="Trebuchet MS"/>
              </a:rPr>
              <a:t>pertubative</a:t>
            </a:r>
            <a:r>
              <a:rPr lang="en-GB" sz="1400" b="0" dirty="0" smtClean="0">
                <a:solidFill>
                  <a:schemeClr val="tx2">
                    <a:lumMod val="75000"/>
                    <a:lumOff val="25000"/>
                  </a:schemeClr>
                </a:solidFill>
                <a:latin typeface="Trebuchet MS"/>
              </a:rPr>
              <a:t>): correction for </a:t>
            </a:r>
            <a:r>
              <a:rPr lang="en-GB" sz="1400" b="0" dirty="0" err="1" smtClean="0">
                <a:solidFill>
                  <a:schemeClr val="tx2">
                    <a:lumMod val="75000"/>
                    <a:lumOff val="25000"/>
                  </a:schemeClr>
                </a:solidFill>
                <a:latin typeface="Trebuchet MS"/>
              </a:rPr>
              <a:t>multiparton</a:t>
            </a:r>
            <a:r>
              <a:rPr lang="en-GB" sz="1400" b="0" dirty="0" smtClean="0">
                <a:solidFill>
                  <a:schemeClr val="tx2">
                    <a:lumMod val="75000"/>
                    <a:lumOff val="25000"/>
                  </a:schemeClr>
                </a:solidFill>
                <a:latin typeface="Trebuchet MS"/>
              </a:rPr>
              <a:t> interactions. </a:t>
            </a:r>
          </a:p>
        </p:txBody>
      </p:sp>
      <p:pic>
        <p:nvPicPr>
          <p:cNvPr id="14" name="Picture 13" descr="Figure_001-a.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805633" y="1435100"/>
            <a:ext cx="4063742" cy="3898899"/>
          </a:xfrm>
          <a:prstGeom prst="rect">
            <a:avLst/>
          </a:prstGeom>
        </p:spPr>
      </p:pic>
      <p:pic>
        <p:nvPicPr>
          <p:cNvPr id="16" name="Picture 3" descr="CMS-Color-Label"/>
          <p:cNvPicPr>
            <a:picLocks noChangeAspect="1" noChangeArrowheads="1"/>
          </p:cNvPicPr>
          <p:nvPr/>
        </p:nvPicPr>
        <p:blipFill>
          <a:blip r:embed="rId8"/>
          <a:srcRect/>
          <a:stretch>
            <a:fillRect/>
          </a:stretch>
        </p:blipFill>
        <p:spPr bwMode="auto">
          <a:xfrm>
            <a:off x="328614" y="228600"/>
            <a:ext cx="646112" cy="59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2" name="Picture 11" descr="ATLAShighestmassdijeteventfpng"/>
          <p:cNvPicPr>
            <a:picLocks noChangeAspect="1"/>
          </p:cNvPicPr>
          <p:nvPr/>
        </p:nvPicPr>
        <p:blipFill>
          <a:blip r:embed="rId3"/>
          <a:stretch>
            <a:fillRect/>
          </a:stretch>
        </p:blipFill>
        <p:spPr>
          <a:xfrm>
            <a:off x="0" y="1372394"/>
            <a:ext cx="9906000" cy="5180012"/>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solidFill>
                  <a:schemeClr val="bg1"/>
                </a:solidFill>
              </a:rPr>
              <a:t>C.-E. Wulz</a:t>
            </a:r>
            <a:endParaRPr lang="en-US" b="0" i="0" dirty="0">
              <a:solidFill>
                <a:schemeClr val="bg1"/>
              </a:solidFill>
            </a:endParaRPr>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solidFill>
                  <a:schemeClr val="bg1"/>
                </a:solidFill>
              </a:rPr>
              <a:pPr>
                <a:defRPr/>
              </a:pPr>
              <a:t>19</a:t>
            </a:fld>
            <a:endParaRPr lang="en-US" b="0" i="0" dirty="0">
              <a:solidFill>
                <a:schemeClr val="bg1"/>
              </a:solidFill>
            </a:endParaRPr>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2" name="Rectangle 24"/>
          <p:cNvSpPr>
            <a:spLocks noChangeArrowheads="1"/>
          </p:cNvSpPr>
          <p:nvPr/>
        </p:nvSpPr>
        <p:spPr bwMode="auto">
          <a:xfrm>
            <a:off x="85756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tx1"/>
                </a:solidFill>
                <a:latin typeface="Trebuchet MS"/>
                <a:ea typeface="ＭＳ Ｐゴシック" charset="-128"/>
                <a:cs typeface="ＭＳ Ｐゴシック" charset="-128"/>
              </a:rPr>
              <a:t>XMAS2010</a:t>
            </a:r>
            <a:endParaRPr lang="en-US" sz="1000" b="0" dirty="0">
              <a:solidFill>
                <a:schemeClr val="tx1"/>
              </a:solidFill>
              <a:latin typeface="Trebuchet MS"/>
            </a:endParaRPr>
          </a:p>
        </p:txBody>
      </p:sp>
      <p:sp>
        <p:nvSpPr>
          <p:cNvPr id="17" name="TextBox 16"/>
          <p:cNvSpPr txBox="1"/>
          <p:nvPr/>
        </p:nvSpPr>
        <p:spPr>
          <a:xfrm>
            <a:off x="7029006" y="4584657"/>
            <a:ext cx="1543494" cy="338554"/>
          </a:xfrm>
          <a:prstGeom prst="rect">
            <a:avLst/>
          </a:prstGeom>
          <a:noFill/>
        </p:spPr>
        <p:txBody>
          <a:bodyPr wrap="square" rtlCol="0">
            <a:spAutoFit/>
          </a:bodyPr>
          <a:lstStyle/>
          <a:p>
            <a:r>
              <a:rPr lang="en-US" sz="1600" dirty="0" smtClean="0">
                <a:solidFill>
                  <a:srgbClr val="FFFF00"/>
                </a:solidFill>
                <a:latin typeface="Trebuchet MS"/>
              </a:rPr>
              <a:t>p</a:t>
            </a:r>
            <a:r>
              <a:rPr lang="en-US" sz="1600" baseline="-25000" dirty="0" smtClean="0">
                <a:solidFill>
                  <a:srgbClr val="FFFF00"/>
                </a:solidFill>
                <a:latin typeface="Trebuchet MS"/>
              </a:rPr>
              <a:t>T2</a:t>
            </a:r>
            <a:r>
              <a:rPr lang="en-US" sz="1600" dirty="0" smtClean="0">
                <a:solidFill>
                  <a:srgbClr val="FFFF00"/>
                </a:solidFill>
                <a:latin typeface="Trebuchet MS"/>
              </a:rPr>
              <a:t> = 1.8 </a:t>
            </a:r>
            <a:r>
              <a:rPr lang="en-US" sz="1600" dirty="0" err="1" smtClean="0">
                <a:solidFill>
                  <a:srgbClr val="FFFF00"/>
                </a:solidFill>
                <a:latin typeface="Trebuchet MS"/>
              </a:rPr>
              <a:t>TeV</a:t>
            </a:r>
            <a:endParaRPr lang="en-US" sz="1600" dirty="0">
              <a:solidFill>
                <a:srgbClr val="FFFF00"/>
              </a:solidFill>
              <a:latin typeface="Trebuchet MS"/>
            </a:endParaRPr>
          </a:p>
        </p:txBody>
      </p:sp>
      <p:sp>
        <p:nvSpPr>
          <p:cNvPr id="19" name="Text Box 14"/>
          <p:cNvSpPr txBox="1">
            <a:spLocks noChangeArrowheads="1"/>
          </p:cNvSpPr>
          <p:nvPr/>
        </p:nvSpPr>
        <p:spPr bwMode="auto">
          <a:xfrm>
            <a:off x="2143125" y="848380"/>
            <a:ext cx="2111375" cy="523220"/>
          </a:xfrm>
          <a:prstGeom prst="rect">
            <a:avLst/>
          </a:prstGeom>
          <a:noFill/>
          <a:ln w="9525">
            <a:noFill/>
            <a:miter lim="800000"/>
            <a:headEnd/>
            <a:tailEnd/>
          </a:ln>
        </p:spPr>
        <p:txBody>
          <a:bodyPr wrap="square">
            <a:prstTxWarp prst="textNoShape">
              <a:avLst/>
            </a:prstTxWarp>
            <a:spAutoFit/>
          </a:bodyPr>
          <a:lstStyle/>
          <a:p>
            <a:r>
              <a:rPr lang="en-GB" sz="2800" dirty="0" err="1" smtClean="0">
                <a:solidFill>
                  <a:srgbClr val="FFFF00"/>
                </a:solidFill>
                <a:latin typeface="Trebuchet MS"/>
              </a:rPr>
              <a:t>m</a:t>
            </a:r>
            <a:r>
              <a:rPr lang="en-GB" sz="2800" baseline="-25000" dirty="0" err="1" smtClean="0">
                <a:solidFill>
                  <a:srgbClr val="FFFF00"/>
                </a:solidFill>
                <a:latin typeface="Trebuchet MS"/>
              </a:rPr>
              <a:t>JJ</a:t>
            </a:r>
            <a:r>
              <a:rPr lang="en-GB" sz="2800" dirty="0" smtClean="0">
                <a:solidFill>
                  <a:srgbClr val="FFFF00"/>
                </a:solidFill>
                <a:latin typeface="Trebuchet MS"/>
              </a:rPr>
              <a:t> = 4 </a:t>
            </a:r>
            <a:r>
              <a:rPr lang="en-GB" sz="2800" dirty="0" err="1" smtClean="0">
                <a:solidFill>
                  <a:srgbClr val="FFFF00"/>
                </a:solidFill>
                <a:latin typeface="Trebuchet MS"/>
              </a:rPr>
              <a:t>TeV</a:t>
            </a:r>
            <a:endParaRPr lang="en-GB" sz="2800" dirty="0" smtClean="0">
              <a:solidFill>
                <a:srgbClr val="FFFF00"/>
              </a:solidFill>
              <a:latin typeface="Trebuchet MS"/>
            </a:endParaRPr>
          </a:p>
        </p:txBody>
      </p:sp>
      <p:sp>
        <p:nvSpPr>
          <p:cNvPr id="23" name="TextBox 22"/>
          <p:cNvSpPr txBox="1"/>
          <p:nvPr/>
        </p:nvSpPr>
        <p:spPr>
          <a:xfrm>
            <a:off x="8159306" y="4000457"/>
            <a:ext cx="1581594" cy="338554"/>
          </a:xfrm>
          <a:prstGeom prst="rect">
            <a:avLst/>
          </a:prstGeom>
          <a:noFill/>
        </p:spPr>
        <p:txBody>
          <a:bodyPr wrap="square" rtlCol="0">
            <a:spAutoFit/>
          </a:bodyPr>
          <a:lstStyle/>
          <a:p>
            <a:r>
              <a:rPr lang="en-US" sz="1600" dirty="0" smtClean="0">
                <a:solidFill>
                  <a:srgbClr val="FFFF00"/>
                </a:solidFill>
                <a:latin typeface="Trebuchet MS"/>
              </a:rPr>
              <a:t>p</a:t>
            </a:r>
            <a:r>
              <a:rPr lang="en-US" sz="1600" baseline="-25000" dirty="0" smtClean="0">
                <a:solidFill>
                  <a:srgbClr val="FFFF00"/>
                </a:solidFill>
                <a:latin typeface="Trebuchet MS"/>
              </a:rPr>
              <a:t>T1</a:t>
            </a:r>
            <a:r>
              <a:rPr lang="en-US" sz="1600" dirty="0" smtClean="0">
                <a:solidFill>
                  <a:srgbClr val="FFFF00"/>
                </a:solidFill>
                <a:latin typeface="Trebuchet MS"/>
              </a:rPr>
              <a:t> = 1.8 </a:t>
            </a:r>
            <a:r>
              <a:rPr lang="en-US" sz="1600" dirty="0" err="1" smtClean="0">
                <a:solidFill>
                  <a:srgbClr val="FFFF00"/>
                </a:solidFill>
                <a:latin typeface="Trebuchet MS"/>
              </a:rPr>
              <a:t>TeV</a:t>
            </a:r>
            <a:endParaRPr lang="en-US" sz="1600" dirty="0">
              <a:solidFill>
                <a:srgbClr val="FFFF00"/>
              </a:solidFill>
              <a:latin typeface="Trebuchet MS"/>
            </a:endParaRPr>
          </a:p>
        </p:txBody>
      </p:sp>
      <p:sp>
        <p:nvSpPr>
          <p:cNvPr id="13" name="Rectangle 10"/>
          <p:cNvSpPr>
            <a:spLocks noChangeArrowheads="1"/>
          </p:cNvSpPr>
          <p:nvPr/>
        </p:nvSpPr>
        <p:spPr bwMode="auto">
          <a:xfrm>
            <a:off x="561974" y="328613"/>
            <a:ext cx="9026526" cy="476250"/>
          </a:xfrm>
          <a:prstGeom prst="rect">
            <a:avLst/>
          </a:prstGeom>
          <a:gradFill flip="none" rotWithShape="1">
            <a:gsLst>
              <a:gs pos="0">
                <a:srgbClr val="CCFFCC"/>
              </a:gs>
              <a:gs pos="100000">
                <a:srgbClr val="000000"/>
              </a:gs>
              <a:gs pos="76000">
                <a:srgbClr val="CCFFCC"/>
              </a:gs>
            </a:gsLst>
            <a:lin ang="0" scaled="1"/>
            <a:tileRect/>
          </a:gradFill>
          <a:ln w="9525">
            <a:noFill/>
            <a:miter lim="800000"/>
            <a:headEnd/>
            <a:tailEnd/>
          </a:ln>
        </p:spPr>
        <p:txBody>
          <a:bodyPr anchor="ctr">
            <a:prstTxWarp prst="textNoShape">
              <a:avLst/>
            </a:prstTxWarp>
          </a:bodyPr>
          <a:lstStyle/>
          <a:p>
            <a:pPr algn="ctr"/>
            <a:r>
              <a:rPr lang="en-US" sz="2800" dirty="0" smtClean="0">
                <a:solidFill>
                  <a:schemeClr val="accent1">
                    <a:lumMod val="75000"/>
                  </a:schemeClr>
                </a:solidFill>
                <a:latin typeface="Trebuchet MS"/>
              </a:rPr>
              <a:t>High-mass </a:t>
            </a:r>
            <a:r>
              <a:rPr lang="en-US" sz="2800" dirty="0" err="1" smtClean="0">
                <a:solidFill>
                  <a:schemeClr val="accent1">
                    <a:lumMod val="75000"/>
                  </a:schemeClr>
                </a:solidFill>
                <a:latin typeface="Trebuchet MS"/>
              </a:rPr>
              <a:t>dijet</a:t>
            </a:r>
            <a:r>
              <a:rPr lang="en-US" sz="2800" dirty="0" smtClean="0">
                <a:solidFill>
                  <a:schemeClr val="accent1">
                    <a:lumMod val="75000"/>
                  </a:schemeClr>
                </a:solidFill>
                <a:latin typeface="Trebuchet MS"/>
              </a:rPr>
              <a:t> events</a:t>
            </a:r>
            <a:endParaRPr lang="en-US" sz="2800" dirty="0" smtClean="0">
              <a:solidFill>
                <a:schemeClr val="accent1">
                  <a:lumMod val="75000"/>
                </a:schemeClr>
              </a:solidFill>
              <a:latin typeface="Times" charset="0"/>
            </a:endParaRPr>
          </a:p>
        </p:txBody>
      </p:sp>
      <p:pic>
        <p:nvPicPr>
          <p:cNvPr id="21" name="Picture 20" descr="ATLASlogo_White_480x720_02.jpg"/>
          <p:cNvPicPr>
            <a:picLocks noChangeAspect="1"/>
          </p:cNvPicPr>
          <p:nvPr/>
        </p:nvPicPr>
        <p:blipFill>
          <a:blip r:embed="rId4"/>
          <a:stretch>
            <a:fillRect/>
          </a:stretch>
        </p:blipFill>
        <p:spPr>
          <a:xfrm>
            <a:off x="194733" y="190500"/>
            <a:ext cx="618067" cy="927100"/>
          </a:xfrm>
          <a:prstGeom prst="rect">
            <a:avLst/>
          </a:prstGeom>
        </p:spPr>
      </p:pic>
      <p:sp>
        <p:nvSpPr>
          <p:cNvPr id="15"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r>
              <a:rPr lang="en-US" smtClean="0"/>
              <a:t>C.-E. Wulz</a:t>
            </a:r>
            <a:endParaRPr lang="en-US" b="0" i="0" smtClean="0"/>
          </a:p>
        </p:txBody>
      </p:sp>
      <p:sp>
        <p:nvSpPr>
          <p:cNvPr id="18435" name="Slide Number Placeholder 4"/>
          <p:cNvSpPr>
            <a:spLocks noGrp="1"/>
          </p:cNvSpPr>
          <p:nvPr>
            <p:ph type="sldNum" sz="quarter" idx="11"/>
          </p:nvPr>
        </p:nvSpPr>
        <p:spPr>
          <a:noFill/>
        </p:spPr>
        <p:txBody>
          <a:bodyPr/>
          <a:lstStyle/>
          <a:p>
            <a:fld id="{7B4B4A19-01C9-1645-8AD9-F2AD294098BE}" type="slidenum">
              <a:rPr lang="en-US" smtClean="0"/>
              <a:pPr/>
              <a:t>2</a:t>
            </a:fld>
            <a:endParaRPr lang="en-US" b="0" i="0" smtClean="0"/>
          </a:p>
        </p:txBody>
      </p:sp>
      <p:sp>
        <p:nvSpPr>
          <p:cNvPr id="18438" name="Text Box 8"/>
          <p:cNvSpPr txBox="1">
            <a:spLocks noChangeArrowheads="1"/>
          </p:cNvSpPr>
          <p:nvPr/>
        </p:nvSpPr>
        <p:spPr bwMode="auto">
          <a:xfrm>
            <a:off x="1013884" y="1276350"/>
            <a:ext cx="8485917" cy="5262979"/>
          </a:xfrm>
          <a:prstGeom prst="rect">
            <a:avLst/>
          </a:prstGeom>
          <a:noFill/>
          <a:ln w="9525">
            <a:noFill/>
            <a:miter lim="800000"/>
            <a:headEnd/>
            <a:tailEnd/>
          </a:ln>
        </p:spPr>
        <p:txBody>
          <a:bodyPr wrap="none">
            <a:prstTxWarp prst="textNoShape">
              <a:avLst/>
            </a:prstTxWarp>
            <a:spAutoFit/>
          </a:bodyPr>
          <a:lstStyle/>
          <a:p>
            <a:r>
              <a:rPr lang="en-GB" sz="2400" dirty="0" smtClean="0">
                <a:solidFill>
                  <a:srgbClr val="FBFFC4"/>
                </a:solidFill>
                <a:latin typeface="Trebuchet MS"/>
              </a:rPr>
              <a:t>What is the origin of electroweak symmetry breaking?</a:t>
            </a:r>
          </a:p>
          <a:p>
            <a:r>
              <a:rPr lang="en-GB" sz="2400" dirty="0">
                <a:solidFill>
                  <a:schemeClr val="tx1"/>
                </a:solidFill>
                <a:latin typeface="Trebuchet MS"/>
              </a:rPr>
              <a:t>	</a:t>
            </a:r>
            <a:r>
              <a:rPr lang="en-GB" sz="2400" dirty="0" smtClean="0">
                <a:solidFill>
                  <a:schemeClr val="tx1"/>
                </a:solidFill>
                <a:latin typeface="Trebuchet MS"/>
              </a:rPr>
              <a:t>	</a:t>
            </a:r>
            <a:r>
              <a:rPr lang="en-GB" sz="2400" dirty="0" smtClean="0">
                <a:solidFill>
                  <a:schemeClr val="bg1"/>
                </a:solidFill>
                <a:latin typeface="Trebuchet MS"/>
              </a:rPr>
              <a:t>Is it the simplest Higgs mechanism?</a:t>
            </a:r>
            <a:endParaRPr lang="en-GB" sz="2400" dirty="0" smtClean="0">
              <a:solidFill>
                <a:schemeClr val="tx1"/>
              </a:solidFill>
              <a:latin typeface="Trebuchet MS"/>
            </a:endParaRPr>
          </a:p>
          <a:p>
            <a:r>
              <a:rPr lang="en-GB" sz="2400" dirty="0" smtClean="0">
                <a:solidFill>
                  <a:srgbClr val="FBFFC4"/>
                </a:solidFill>
                <a:latin typeface="Trebuchet MS"/>
              </a:rPr>
              <a:t>How must the Standard Model be extended?</a:t>
            </a:r>
            <a:endParaRPr lang="en-GB" sz="2400" dirty="0">
              <a:solidFill>
                <a:srgbClr val="FBFFC4"/>
              </a:solidFill>
              <a:latin typeface="Trebuchet MS"/>
            </a:endParaRPr>
          </a:p>
          <a:p>
            <a:r>
              <a:rPr lang="en-GB" sz="2400" dirty="0">
                <a:solidFill>
                  <a:schemeClr val="tx1"/>
                </a:solidFill>
                <a:latin typeface="Trebuchet MS"/>
              </a:rPr>
              <a:t>		</a:t>
            </a:r>
            <a:r>
              <a:rPr lang="en-GB" sz="2400" dirty="0" err="1" smtClean="0">
                <a:solidFill>
                  <a:schemeClr val="bg1"/>
                </a:solidFill>
                <a:latin typeface="Trebuchet MS"/>
              </a:rPr>
              <a:t>Supersymmetry</a:t>
            </a:r>
            <a:r>
              <a:rPr lang="en-GB" sz="2400" dirty="0" smtClean="0">
                <a:solidFill>
                  <a:schemeClr val="bg1"/>
                </a:solidFill>
                <a:latin typeface="Trebuchet MS"/>
              </a:rPr>
              <a:t>, </a:t>
            </a:r>
            <a:r>
              <a:rPr lang="en-GB" sz="2400" dirty="0">
                <a:solidFill>
                  <a:schemeClr val="bg1"/>
                </a:solidFill>
                <a:latin typeface="Trebuchet MS"/>
              </a:rPr>
              <a:t>Grand Unified Theories, …</a:t>
            </a:r>
            <a:endParaRPr lang="en-GB" sz="2400" dirty="0" smtClean="0">
              <a:solidFill>
                <a:schemeClr val="bg1"/>
              </a:solidFill>
              <a:latin typeface="Trebuchet MS"/>
            </a:endParaRPr>
          </a:p>
          <a:p>
            <a:r>
              <a:rPr lang="en-GB" sz="2400" dirty="0" smtClean="0">
                <a:solidFill>
                  <a:srgbClr val="FBFFC4"/>
                </a:solidFill>
                <a:latin typeface="Trebuchet MS"/>
              </a:rPr>
              <a:t>What are dark matter and dark energy?</a:t>
            </a:r>
          </a:p>
          <a:p>
            <a:r>
              <a:rPr lang="en-GB" sz="2400" dirty="0" smtClean="0">
                <a:solidFill>
                  <a:srgbClr val="FBFFC4"/>
                </a:solidFill>
                <a:latin typeface="Trebuchet MS"/>
              </a:rPr>
              <a:t>What are the last secrets of neutrinos?</a:t>
            </a:r>
          </a:p>
          <a:p>
            <a:r>
              <a:rPr lang="en-GB" altLang="ja-JP" sz="2400" dirty="0" smtClean="0">
                <a:solidFill>
                  <a:srgbClr val="FBFFC4"/>
                </a:solidFill>
                <a:latin typeface="Trebuchet MS"/>
                <a:ea typeface="ＭＳ Ｐゴシック" charset="-128"/>
                <a:cs typeface="ＭＳ Ｐゴシック" charset="-128"/>
              </a:rPr>
              <a:t>Can we unify all forces?</a:t>
            </a:r>
            <a:endParaRPr lang="en-GB" sz="2400" dirty="0">
              <a:solidFill>
                <a:srgbClr val="FBFFC4"/>
              </a:solidFill>
              <a:latin typeface="Trebuchet MS"/>
            </a:endParaRPr>
          </a:p>
          <a:p>
            <a:r>
              <a:rPr lang="en-GB" sz="2400" dirty="0">
                <a:solidFill>
                  <a:schemeClr val="tx1"/>
                </a:solidFill>
                <a:latin typeface="Trebuchet MS"/>
              </a:rPr>
              <a:t>	</a:t>
            </a:r>
            <a:r>
              <a:rPr lang="en-GB" sz="2400" dirty="0" smtClean="0">
                <a:solidFill>
                  <a:schemeClr val="tx1"/>
                </a:solidFill>
                <a:latin typeface="Trebuchet MS"/>
              </a:rPr>
              <a:t>	</a:t>
            </a:r>
            <a:r>
              <a:rPr lang="en-GB" sz="2400" dirty="0" smtClean="0">
                <a:solidFill>
                  <a:schemeClr val="bg1"/>
                </a:solidFill>
                <a:latin typeface="Trebuchet MS"/>
              </a:rPr>
              <a:t>Can we include gravity?</a:t>
            </a:r>
            <a:endParaRPr lang="en-GB" sz="2400" dirty="0" smtClean="0">
              <a:solidFill>
                <a:schemeClr val="tx1"/>
              </a:solidFill>
              <a:latin typeface="Trebuchet MS"/>
            </a:endParaRPr>
          </a:p>
          <a:p>
            <a:r>
              <a:rPr lang="en-GB" sz="2400" dirty="0" smtClean="0">
                <a:solidFill>
                  <a:srgbClr val="FBFFC4"/>
                </a:solidFill>
                <a:latin typeface="Trebuchet MS"/>
              </a:rPr>
              <a:t>Are there extra dimensions</a:t>
            </a:r>
            <a:r>
              <a:rPr lang="en-GB" altLang="ja-JP" sz="2400" dirty="0" smtClean="0">
                <a:solidFill>
                  <a:srgbClr val="FBFFC4"/>
                </a:solidFill>
                <a:latin typeface="Trebuchet MS"/>
                <a:ea typeface="ＭＳ Ｐゴシック" charset="-128"/>
                <a:cs typeface="ＭＳ Ｐゴシック" charset="-128"/>
              </a:rPr>
              <a:t>?</a:t>
            </a:r>
            <a:endParaRPr lang="en-GB" sz="2400" dirty="0" smtClean="0">
              <a:solidFill>
                <a:srgbClr val="FBFFC4"/>
              </a:solidFill>
              <a:latin typeface="Trebuchet MS"/>
            </a:endParaRPr>
          </a:p>
          <a:p>
            <a:r>
              <a:rPr lang="en-GB" sz="2400" dirty="0" smtClean="0">
                <a:solidFill>
                  <a:srgbClr val="FBFFC4"/>
                </a:solidFill>
                <a:latin typeface="Trebuchet MS"/>
              </a:rPr>
              <a:t>Are quarks </a:t>
            </a:r>
            <a:r>
              <a:rPr lang="en-GB" sz="2400" dirty="0">
                <a:solidFill>
                  <a:srgbClr val="FBFFC4"/>
                </a:solidFill>
                <a:latin typeface="Trebuchet MS"/>
              </a:rPr>
              <a:t>a</a:t>
            </a:r>
            <a:r>
              <a:rPr lang="en-GB" sz="2400" dirty="0" smtClean="0">
                <a:solidFill>
                  <a:srgbClr val="FBFFC4"/>
                </a:solidFill>
                <a:latin typeface="Trebuchet MS"/>
              </a:rPr>
              <a:t>nd leptons fundamental particles?</a:t>
            </a:r>
          </a:p>
          <a:p>
            <a:r>
              <a:rPr lang="en-GB" sz="2400" dirty="0" smtClean="0">
                <a:solidFill>
                  <a:srgbClr val="FBFFC4"/>
                </a:solidFill>
                <a:latin typeface="Trebuchet MS"/>
              </a:rPr>
              <a:t>Are there more than three generations?</a:t>
            </a:r>
          </a:p>
          <a:p>
            <a:r>
              <a:rPr lang="en-GB" sz="2400" dirty="0" smtClean="0">
                <a:solidFill>
                  <a:srgbClr val="FBFFC4"/>
                </a:solidFill>
                <a:latin typeface="Trebuchet MS"/>
              </a:rPr>
              <a:t>Why is there asymmetry between matter </a:t>
            </a:r>
            <a:r>
              <a:rPr lang="en-GB" sz="2400" dirty="0">
                <a:solidFill>
                  <a:srgbClr val="FBFFC4"/>
                </a:solidFill>
                <a:latin typeface="Trebuchet MS"/>
              </a:rPr>
              <a:t>a</a:t>
            </a:r>
            <a:r>
              <a:rPr lang="en-GB" sz="2400" dirty="0" smtClean="0">
                <a:solidFill>
                  <a:srgbClr val="FBFFC4"/>
                </a:solidFill>
                <a:latin typeface="Trebuchet MS"/>
              </a:rPr>
              <a:t>nd antimatter?</a:t>
            </a:r>
          </a:p>
          <a:p>
            <a:r>
              <a:rPr lang="en-GB" sz="2400" dirty="0" smtClean="0">
                <a:solidFill>
                  <a:srgbClr val="FBFFC4"/>
                </a:solidFill>
                <a:latin typeface="Trebuchet MS"/>
              </a:rPr>
              <a:t>Do we understand dense and hot matter?</a:t>
            </a:r>
          </a:p>
          <a:p>
            <a:r>
              <a:rPr lang="en-GB" sz="2400" dirty="0">
                <a:solidFill>
                  <a:schemeClr val="tx1"/>
                </a:solidFill>
                <a:latin typeface="Trebuchet MS"/>
              </a:rPr>
              <a:t>	</a:t>
            </a:r>
            <a:r>
              <a:rPr lang="en-GB" sz="2400" dirty="0" smtClean="0">
                <a:solidFill>
                  <a:schemeClr val="tx1"/>
                </a:solidFill>
                <a:latin typeface="Trebuchet MS"/>
              </a:rPr>
              <a:t>	</a:t>
            </a:r>
            <a:r>
              <a:rPr lang="en-GB" sz="2400" dirty="0" smtClean="0">
                <a:solidFill>
                  <a:schemeClr val="bg1"/>
                </a:solidFill>
                <a:latin typeface="Trebuchet MS"/>
              </a:rPr>
              <a:t>Quark-gluon plasma</a:t>
            </a:r>
            <a:endParaRPr lang="en-GB" sz="2400" dirty="0">
              <a:solidFill>
                <a:schemeClr val="bg1"/>
              </a:solidFill>
              <a:latin typeface="Trebuchet MS"/>
            </a:endParaRPr>
          </a:p>
        </p:txBody>
      </p:sp>
      <p:sp>
        <p:nvSpPr>
          <p:cNvPr id="8" name="Rectangle 16"/>
          <p:cNvSpPr txBox="1">
            <a:spLocks noChangeArrowheads="1"/>
          </p:cNvSpPr>
          <p:nvPr/>
        </p:nvSpPr>
        <p:spPr bwMode="auto">
          <a:xfrm>
            <a:off x="650874" y="608013"/>
            <a:ext cx="8709025" cy="476250"/>
          </a:xfrm>
          <a:prstGeom prst="rect">
            <a:avLst/>
          </a:prstGeom>
          <a:gradFill flip="none" rotWithShape="1">
            <a:gsLst>
              <a:gs pos="70000">
                <a:srgbClr val="FBFFC4"/>
              </a:gs>
              <a:gs pos="100000">
                <a:srgbClr val="000000"/>
              </a:gs>
            </a:gsLst>
            <a:lin ang="0" scaled="1"/>
            <a:tileRect/>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rPr>
              <a:t>Important</a:t>
            </a:r>
            <a:r>
              <a:rPr kumimoji="0" lang="en-US" sz="2800" b="1" i="0" u="none" strike="noStrike" kern="0" cap="none" spc="0" normalizeH="0" noProof="0" dirty="0" smtClean="0">
                <a:ln>
                  <a:noFill/>
                </a:ln>
                <a:solidFill>
                  <a:schemeClr val="tx1"/>
                </a:solidFill>
                <a:effectLst/>
                <a:uLnTx/>
                <a:uFillTx/>
                <a:latin typeface="Trebuchet MS"/>
                <a:ea typeface="ＭＳ Ｐゴシック" charset="-128"/>
                <a:cs typeface="ＭＳ Ｐゴシック" charset="-128"/>
              </a:rPr>
              <a:t> o</a:t>
            </a:r>
            <a:r>
              <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rPr>
              <a:t>pen questions</a:t>
            </a:r>
            <a:endParaRPr kumimoji="0" lang="en-US" sz="2800" b="1" i="0" u="none" strike="noStrike" kern="0" cap="none" spc="0" normalizeH="0" baseline="0" noProof="0" dirty="0">
              <a:ln>
                <a:noFill/>
              </a:ln>
              <a:solidFill>
                <a:schemeClr val="tx1"/>
              </a:solidFill>
              <a:effectLst/>
              <a:uLnTx/>
              <a:uFillTx/>
              <a:latin typeface="Trebuchet MS"/>
              <a:ea typeface="ＭＳ Ｐゴシック" charset="-128"/>
              <a:cs typeface="ＭＳ Ｐゴシック" charset="-128"/>
            </a:endParaRPr>
          </a:p>
        </p:txBody>
      </p:sp>
      <p:sp>
        <p:nvSpPr>
          <p:cNvPr id="9" name="Rectangle 8"/>
          <p:cNvSpPr/>
          <p:nvPr/>
        </p:nvSpPr>
        <p:spPr bwMode="auto">
          <a:xfrm>
            <a:off x="-444500" y="7048500"/>
            <a:ext cx="10934700" cy="86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10" name="Date Placeholder 2"/>
          <p:cNvSpPr txBox="1">
            <a:spLocks/>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Trebuchet MS"/>
                <a:ea typeface="+mn-ea"/>
                <a:cs typeface="+mn-cs"/>
              </a:rPr>
              <a:t>C.-E. Wulz</a:t>
            </a:r>
            <a:endParaRPr kumimoji="0" lang="en-US" sz="1000" b="0" i="0" u="none" strike="noStrike" kern="1200" cap="none" spc="0" normalizeH="0" baseline="0" noProof="0" dirty="0" smtClean="0">
              <a:ln>
                <a:noFill/>
              </a:ln>
              <a:solidFill>
                <a:schemeClr val="bg1"/>
              </a:solidFill>
              <a:effectLst/>
              <a:uLnTx/>
              <a:uFillTx/>
              <a:latin typeface="Trebuchet MS"/>
              <a:ea typeface="+mn-ea"/>
              <a:cs typeface="+mn-cs"/>
            </a:endParaRPr>
          </a:p>
        </p:txBody>
      </p:sp>
      <p:sp>
        <p:nvSpPr>
          <p:cNvPr id="11" name="Slide Number Placeholder 3"/>
          <p:cNvSpPr txBox="1">
            <a:spLocks/>
          </p:cNvSpPr>
          <p:nvPr/>
        </p:nvSpPr>
        <p:spPr bwMode="auto">
          <a:xfrm>
            <a:off x="47339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96DC6675-E817-804A-AE33-FB43A678C588}" type="slidenum">
              <a:rPr kumimoji="0" lang="en-US" sz="1000" b="1" i="1" u="none" strike="noStrike" kern="1200" cap="none" spc="0" normalizeH="0" baseline="0" noProof="0" smtClean="0">
                <a:ln>
                  <a:noFill/>
                </a:ln>
                <a:solidFill>
                  <a:schemeClr val="bg1"/>
                </a:solidFill>
                <a:effectLst/>
                <a:uLnTx/>
                <a:uFillTx/>
                <a:latin typeface="Trebuchet MS"/>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a:t>
            </a:fld>
            <a:endParaRPr kumimoji="0" lang="en-US" sz="1000" b="0" i="0" u="none" strike="noStrike" kern="1200" cap="none" spc="0" normalizeH="0" baseline="0" noProof="0" dirty="0" smtClean="0">
              <a:ln>
                <a:noFill/>
              </a:ln>
              <a:solidFill>
                <a:schemeClr val="bg1"/>
              </a:solidFill>
              <a:effectLst/>
              <a:uLnTx/>
              <a:uFillTx/>
              <a:latin typeface="Trebuchet MS"/>
              <a:ea typeface="+mn-ea"/>
              <a:cs typeface="+mn-cs"/>
            </a:endParaRPr>
          </a:p>
        </p:txBody>
      </p:sp>
      <p:sp>
        <p:nvSpPr>
          <p:cNvPr id="13"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20</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Top</a:t>
            </a:r>
            <a:endParaRPr lang="en-US" sz="2800" dirty="0">
              <a:solidFill>
                <a:srgbClr val="000099"/>
              </a:solidFill>
              <a:latin typeface="Times" charset="0"/>
            </a:endParaRPr>
          </a:p>
        </p:txBody>
      </p:sp>
      <p:sp>
        <p:nvSpPr>
          <p:cNvPr id="29" name="Rectangle 28"/>
          <p:cNvSpPr/>
          <p:nvPr/>
        </p:nvSpPr>
        <p:spPr bwMode="auto">
          <a:xfrm>
            <a:off x="5150404" y="823843"/>
            <a:ext cx="209253" cy="3243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1" name="Rectangle 10"/>
          <p:cNvSpPr/>
          <p:nvPr/>
        </p:nvSpPr>
        <p:spPr>
          <a:xfrm>
            <a:off x="788903" y="1004501"/>
            <a:ext cx="8576136" cy="707886"/>
          </a:xfrm>
          <a:prstGeom prst="rect">
            <a:avLst/>
          </a:prstGeom>
          <a:solidFill>
            <a:srgbClr val="FFF495"/>
          </a:solidFill>
        </p:spPr>
        <p:txBody>
          <a:bodyPr wrap="none">
            <a:spAutoFit/>
          </a:bodyPr>
          <a:lstStyle/>
          <a:p>
            <a:r>
              <a:rPr lang="en-US" sz="2000" dirty="0" smtClean="0">
                <a:solidFill>
                  <a:schemeClr val="accent2">
                    <a:lumMod val="75000"/>
                  </a:schemeClr>
                </a:solidFill>
                <a:latin typeface="Trebuchet MS"/>
              </a:rPr>
              <a:t>“When top is measured, the experiment is ready for discovery phase”</a:t>
            </a:r>
          </a:p>
          <a:p>
            <a:pPr algn="r"/>
            <a:r>
              <a:rPr lang="en-US" sz="2000" b="0" dirty="0" smtClean="0">
                <a:solidFill>
                  <a:schemeClr val="tx1"/>
                </a:solidFill>
                <a:latin typeface="Trebuchet MS"/>
              </a:rPr>
              <a:t>P. </a:t>
            </a:r>
            <a:r>
              <a:rPr lang="en-US" sz="2000" b="0" dirty="0" err="1" smtClean="0">
                <a:solidFill>
                  <a:schemeClr val="tx1"/>
                </a:solidFill>
                <a:latin typeface="Trebuchet MS"/>
              </a:rPr>
              <a:t>Jenni</a:t>
            </a:r>
            <a:r>
              <a:rPr lang="en-US" sz="2000" b="0" dirty="0" smtClean="0">
                <a:solidFill>
                  <a:schemeClr val="tx1"/>
                </a:solidFill>
                <a:latin typeface="Trebuchet MS"/>
              </a:rPr>
              <a:t>, 2009</a:t>
            </a:r>
            <a:endParaRPr lang="en-US" sz="2000" b="0" dirty="0">
              <a:solidFill>
                <a:schemeClr val="tx1"/>
              </a:solidFill>
              <a:latin typeface="Trebuchet MS"/>
            </a:endParaRPr>
          </a:p>
        </p:txBody>
      </p:sp>
      <p:grpSp>
        <p:nvGrpSpPr>
          <p:cNvPr id="2" name="Group 14"/>
          <p:cNvGrpSpPr/>
          <p:nvPr/>
        </p:nvGrpSpPr>
        <p:grpSpPr>
          <a:xfrm>
            <a:off x="749300" y="1941017"/>
            <a:ext cx="8547100" cy="5386090"/>
            <a:chOff x="838200" y="2703017"/>
            <a:chExt cx="8547100" cy="5386090"/>
          </a:xfrm>
        </p:grpSpPr>
        <p:sp>
          <p:nvSpPr>
            <p:cNvPr id="13" name="Rectangle 12"/>
            <p:cNvSpPr>
              <a:spLocks noChangeArrowheads="1"/>
            </p:cNvSpPr>
            <p:nvPr/>
          </p:nvSpPr>
          <p:spPr bwMode="auto">
            <a:xfrm>
              <a:off x="838200" y="2703017"/>
              <a:ext cx="8547100" cy="5386090"/>
            </a:xfrm>
            <a:prstGeom prst="rect">
              <a:avLst/>
            </a:prstGeom>
            <a:noFill/>
            <a:ln w="9525">
              <a:noFill/>
              <a:miter lim="800000"/>
              <a:headEnd/>
              <a:tailEnd/>
            </a:ln>
          </p:spPr>
          <p:txBody>
            <a:bodyPr wrap="square">
              <a:prstTxWarp prst="textNoShape">
                <a:avLst/>
              </a:prstTxWarp>
              <a:spAutoFit/>
            </a:bodyPr>
            <a:lstStyle/>
            <a:p>
              <a:pPr algn="just"/>
              <a:r>
                <a:rPr lang="de-CH" sz="2000" b="0" dirty="0" err="1" smtClean="0">
                  <a:solidFill>
                    <a:schemeClr val="tx1"/>
                  </a:solidFill>
                  <a:latin typeface="Trebuchet MS"/>
                </a:rPr>
                <a:t>tt</a:t>
              </a:r>
              <a:r>
                <a:rPr lang="de-CH" sz="2000" b="0" dirty="0" smtClean="0">
                  <a:solidFill>
                    <a:schemeClr val="tx1"/>
                  </a:solidFill>
                  <a:latin typeface="Trebuchet MS"/>
                </a:rPr>
                <a:t> </a:t>
              </a:r>
              <a:r>
                <a:rPr lang="de-CH" sz="2000" b="0" dirty="0" err="1" smtClean="0">
                  <a:solidFill>
                    <a:schemeClr val="tx1"/>
                  </a:solidFill>
                  <a:latin typeface="Trebuchet MS"/>
                </a:rPr>
                <a:t>production</a:t>
              </a:r>
              <a:r>
                <a:rPr lang="de-CH" sz="2000" b="0" dirty="0" smtClean="0">
                  <a:solidFill>
                    <a:schemeClr val="tx1"/>
                  </a:solidFill>
                  <a:latin typeface="Trebuchet MS"/>
                </a:rPr>
                <a:t> at LHC </a:t>
              </a:r>
              <a:r>
                <a:rPr lang="de-CH" sz="2000" b="0" dirty="0" err="1" smtClean="0">
                  <a:solidFill>
                    <a:schemeClr val="tx1"/>
                  </a:solidFill>
                  <a:latin typeface="Trebuchet MS"/>
                </a:rPr>
                <a:t>stems</a:t>
              </a:r>
              <a:r>
                <a:rPr lang="de-CH" sz="2000" b="0" dirty="0" smtClean="0">
                  <a:solidFill>
                    <a:schemeClr val="tx1"/>
                  </a:solidFill>
                  <a:latin typeface="Trebuchet MS"/>
                </a:rPr>
                <a:t> </a:t>
              </a:r>
              <a:r>
                <a:rPr lang="de-CH" sz="2000" b="0" dirty="0" err="1" smtClean="0">
                  <a:solidFill>
                    <a:schemeClr val="tx1"/>
                  </a:solidFill>
                  <a:latin typeface="Trebuchet MS"/>
                </a:rPr>
                <a:t>from</a:t>
              </a:r>
              <a:r>
                <a:rPr lang="de-CH" sz="2000" b="0" dirty="0" smtClean="0">
                  <a:solidFill>
                    <a:schemeClr val="tx1"/>
                  </a:solidFill>
                  <a:latin typeface="Trebuchet MS"/>
                </a:rPr>
                <a:t> 87% </a:t>
              </a:r>
              <a:r>
                <a:rPr lang="de-CH" sz="2000" b="0" dirty="0" err="1" smtClean="0">
                  <a:solidFill>
                    <a:schemeClr val="tx1"/>
                  </a:solidFill>
                  <a:latin typeface="Trebuchet MS"/>
                </a:rPr>
                <a:t>gluon</a:t>
              </a:r>
              <a:r>
                <a:rPr lang="de-CH" sz="2000" b="0" dirty="0" smtClean="0">
                  <a:solidFill>
                    <a:schemeClr val="tx1"/>
                  </a:solidFill>
                  <a:latin typeface="Trebuchet MS"/>
                </a:rPr>
                <a:t> </a:t>
              </a:r>
              <a:r>
                <a:rPr lang="de-CH" sz="2000" b="0" dirty="0" err="1" smtClean="0">
                  <a:solidFill>
                    <a:schemeClr val="tx1"/>
                  </a:solidFill>
                  <a:latin typeface="Trebuchet MS"/>
                </a:rPr>
                <a:t>fusion</a:t>
              </a:r>
              <a:r>
                <a:rPr lang="de-CH" sz="2000" b="0" dirty="0" smtClean="0">
                  <a:solidFill>
                    <a:schemeClr val="tx1"/>
                  </a:solidFill>
                  <a:latin typeface="Trebuchet MS"/>
                </a:rPr>
                <a:t>, 13% </a:t>
              </a:r>
              <a:r>
                <a:rPr lang="de-CH" sz="2000" b="0" dirty="0" err="1" smtClean="0">
                  <a:solidFill>
                    <a:schemeClr val="tx1"/>
                  </a:solidFill>
                  <a:latin typeface="Trebuchet MS"/>
                </a:rPr>
                <a:t>qq</a:t>
              </a:r>
              <a:r>
                <a:rPr lang="de-CH" sz="2000" b="0" dirty="0" smtClean="0">
                  <a:solidFill>
                    <a:schemeClr val="tx1"/>
                  </a:solidFill>
                  <a:latin typeface="Trebuchet MS"/>
                </a:rPr>
                <a:t> </a:t>
              </a:r>
              <a:r>
                <a:rPr lang="de-CH" sz="2000" b="0" dirty="0" err="1" smtClean="0">
                  <a:solidFill>
                    <a:schemeClr val="tx1"/>
                  </a:solidFill>
                  <a:latin typeface="Trebuchet MS"/>
                </a:rPr>
                <a:t>annihilation</a:t>
              </a:r>
              <a:endParaRPr lang="de-CH" sz="2000" b="0" dirty="0" smtClean="0">
                <a:solidFill>
                  <a:schemeClr val="tx1"/>
                </a:solidFill>
                <a:latin typeface="Trebuchet MS"/>
              </a:endParaRPr>
            </a:p>
            <a:p>
              <a:pPr algn="just">
                <a:buFont typeface="Arial"/>
                <a:buChar char="•"/>
              </a:pPr>
              <a:r>
                <a:rPr lang="de-CH" sz="2000" b="0" dirty="0" smtClean="0">
                  <a:solidFill>
                    <a:schemeClr val="tx1"/>
                  </a:solidFill>
                  <a:latin typeface="Trebuchet MS"/>
                </a:rPr>
                <a:t> </a:t>
              </a:r>
              <a:r>
                <a:rPr lang="de-CH" sz="2000" b="0" dirty="0" err="1" smtClean="0">
                  <a:solidFill>
                    <a:schemeClr val="tx1"/>
                  </a:solidFill>
                  <a:latin typeface="Trebuchet MS"/>
                </a:rPr>
                <a:t>Interesting</a:t>
              </a:r>
              <a:r>
                <a:rPr lang="de-CH" sz="2000" b="0" dirty="0" smtClean="0">
                  <a:solidFill>
                    <a:schemeClr val="tx1"/>
                  </a:solidFill>
                  <a:latin typeface="Trebuchet MS"/>
                </a:rPr>
                <a:t> in </a:t>
              </a:r>
              <a:r>
                <a:rPr lang="de-CH" sz="2000" b="0" dirty="0" err="1" smtClean="0">
                  <a:solidFill>
                    <a:schemeClr val="tx1"/>
                  </a:solidFill>
                  <a:latin typeface="Trebuchet MS"/>
                </a:rPr>
                <a:t>itself</a:t>
              </a:r>
              <a:r>
                <a:rPr lang="de-CH" sz="2000" b="0" dirty="0" smtClean="0">
                  <a:solidFill>
                    <a:schemeClr val="tx1"/>
                  </a:solidFill>
                  <a:latin typeface="Trebuchet MS"/>
                </a:rPr>
                <a:t> </a:t>
              </a:r>
              <a:r>
                <a:rPr lang="de-CH" sz="2000" b="0" dirty="0" err="1" smtClean="0">
                  <a:solidFill>
                    <a:schemeClr val="tx1"/>
                  </a:solidFill>
                  <a:latin typeface="Trebuchet MS"/>
                </a:rPr>
                <a:t>since</a:t>
              </a:r>
              <a:r>
                <a:rPr lang="de-CH" sz="2000" b="0" dirty="0" smtClean="0">
                  <a:solidFill>
                    <a:schemeClr val="tx1"/>
                  </a:solidFill>
                  <a:latin typeface="Trebuchet MS"/>
                </a:rPr>
                <a:t> t </a:t>
              </a:r>
              <a:r>
                <a:rPr lang="de-CH" sz="2000" b="0" dirty="0" err="1" smtClean="0">
                  <a:solidFill>
                    <a:schemeClr val="tx1"/>
                  </a:solidFill>
                  <a:latin typeface="Trebuchet MS"/>
                </a:rPr>
                <a:t>decays</a:t>
              </a:r>
              <a:r>
                <a:rPr lang="de-CH" sz="2000" b="0" dirty="0" smtClean="0">
                  <a:solidFill>
                    <a:schemeClr val="tx1"/>
                  </a:solidFill>
                  <a:latin typeface="Trebuchet MS"/>
                </a:rPr>
                <a:t> </a:t>
              </a:r>
              <a:r>
                <a:rPr lang="de-CH" sz="2000" b="0" dirty="0" err="1" smtClean="0">
                  <a:solidFill>
                    <a:schemeClr val="tx1"/>
                  </a:solidFill>
                  <a:latin typeface="Trebuchet MS"/>
                </a:rPr>
                <a:t>before</a:t>
              </a:r>
              <a:r>
                <a:rPr lang="de-CH" sz="2000" b="0" dirty="0" smtClean="0">
                  <a:solidFill>
                    <a:schemeClr val="tx1"/>
                  </a:solidFill>
                  <a:latin typeface="Trebuchet MS"/>
                </a:rPr>
                <a:t> </a:t>
              </a:r>
              <a:r>
                <a:rPr lang="de-CH" sz="2000" b="0" dirty="0" err="1" smtClean="0">
                  <a:solidFill>
                    <a:schemeClr val="tx1"/>
                  </a:solidFill>
                  <a:latin typeface="Trebuchet MS"/>
                </a:rPr>
                <a:t>hadronizing</a:t>
              </a:r>
              <a:endParaRPr lang="en-US" sz="2000" b="0" dirty="0" smtClean="0">
                <a:solidFill>
                  <a:schemeClr val="tx1"/>
                </a:solidFill>
                <a:latin typeface="Trebuchet MS"/>
              </a:endParaRPr>
            </a:p>
            <a:p>
              <a:pPr algn="just">
                <a:buFont typeface="Arial"/>
                <a:buChar char="•"/>
              </a:pPr>
              <a:r>
                <a:rPr lang="en-US" sz="2000" b="0" dirty="0" smtClean="0">
                  <a:solidFill>
                    <a:schemeClr val="tx1"/>
                  </a:solidFill>
                  <a:latin typeface="Trebuchet MS"/>
                </a:rPr>
                <a:t> Decay products of new particles</a:t>
              </a:r>
            </a:p>
            <a:p>
              <a:pPr algn="just">
                <a:buFont typeface="Arial"/>
                <a:buChar char="•"/>
              </a:pPr>
              <a:r>
                <a:rPr lang="en-US" sz="2000" b="0" dirty="0" smtClean="0">
                  <a:solidFill>
                    <a:schemeClr val="tx1"/>
                  </a:solidFill>
                  <a:latin typeface="Trebuchet MS"/>
                </a:rPr>
                <a:t> </a:t>
              </a:r>
              <a:r>
                <a:rPr lang="de-CH" sz="2000" b="0" dirty="0" smtClean="0">
                  <a:solidFill>
                    <a:schemeClr val="tx1"/>
                  </a:solidFill>
                  <a:latin typeface="Trebuchet MS"/>
                </a:rPr>
                <a:t>Background to </a:t>
              </a:r>
              <a:r>
                <a:rPr lang="de-CH" sz="2000" b="0" dirty="0" err="1" smtClean="0">
                  <a:solidFill>
                    <a:schemeClr val="tx1"/>
                  </a:solidFill>
                  <a:latin typeface="Trebuchet MS"/>
                </a:rPr>
                <a:t>new</a:t>
              </a:r>
              <a:r>
                <a:rPr lang="de-CH" sz="2000" b="0" dirty="0" smtClean="0">
                  <a:solidFill>
                    <a:schemeClr val="tx1"/>
                  </a:solidFill>
                  <a:latin typeface="Trebuchet MS"/>
                </a:rPr>
                <a:t> </a:t>
              </a:r>
              <a:r>
                <a:rPr lang="de-CH" sz="2000" b="0" dirty="0" err="1" smtClean="0">
                  <a:solidFill>
                    <a:schemeClr val="tx1"/>
                  </a:solidFill>
                  <a:latin typeface="Trebuchet MS"/>
                </a:rPr>
                <a:t>particle</a:t>
              </a:r>
              <a:r>
                <a:rPr lang="de-CH" sz="2000" b="0" dirty="0" smtClean="0">
                  <a:solidFill>
                    <a:schemeClr val="tx1"/>
                  </a:solidFill>
                  <a:latin typeface="Trebuchet MS"/>
                </a:rPr>
                <a:t> </a:t>
              </a:r>
              <a:r>
                <a:rPr lang="de-CH" sz="2000" b="0" dirty="0" err="1" smtClean="0">
                  <a:solidFill>
                    <a:schemeClr val="tx1"/>
                  </a:solidFill>
                  <a:latin typeface="Trebuchet MS"/>
                </a:rPr>
                <a:t>searches</a:t>
              </a:r>
              <a:endParaRPr lang="de-CH" sz="2000" b="0" dirty="0" smtClean="0">
                <a:solidFill>
                  <a:schemeClr val="tx1"/>
                </a:solidFill>
                <a:latin typeface="Trebuchet MS"/>
              </a:endParaRPr>
            </a:p>
            <a:p>
              <a:pPr algn="just">
                <a:buFont typeface="Arial"/>
                <a:buChar char="•"/>
              </a:pPr>
              <a:endParaRPr lang="de-CH" sz="2000" b="0" dirty="0" smtClean="0">
                <a:solidFill>
                  <a:schemeClr val="tx1"/>
                </a:solidFill>
                <a:latin typeface="Trebuchet MS"/>
              </a:endParaRPr>
            </a:p>
            <a:p>
              <a:pPr algn="just"/>
              <a:endParaRPr lang="de-CH" sz="2000" b="0" dirty="0" smtClean="0">
                <a:solidFill>
                  <a:schemeClr val="tx1"/>
                </a:solidFill>
                <a:latin typeface="Trebuchet MS"/>
              </a:endParaRPr>
            </a:p>
            <a:p>
              <a:pPr algn="just"/>
              <a:endParaRPr lang="de-CH" sz="2000" b="0" dirty="0" smtClean="0">
                <a:solidFill>
                  <a:schemeClr val="tx1"/>
                </a:solidFill>
                <a:latin typeface="Trebuchet MS"/>
              </a:endParaRPr>
            </a:p>
            <a:p>
              <a:pPr algn="just"/>
              <a:endParaRPr lang="de-CH" sz="2000" b="0" dirty="0" smtClean="0">
                <a:solidFill>
                  <a:schemeClr val="tx1"/>
                </a:solidFill>
                <a:latin typeface="Trebuchet MS"/>
              </a:endParaRPr>
            </a:p>
            <a:p>
              <a:pPr algn="just"/>
              <a:endParaRPr lang="de-CH" sz="2000" b="0" dirty="0" smtClean="0">
                <a:solidFill>
                  <a:schemeClr val="tx1"/>
                </a:solidFill>
                <a:latin typeface="Trebuchet MS"/>
              </a:endParaRPr>
            </a:p>
            <a:p>
              <a:pPr algn="just"/>
              <a:r>
                <a:rPr lang="de-CH" sz="2000" b="0" dirty="0" smtClean="0">
                  <a:solidFill>
                    <a:schemeClr val="tx1"/>
                  </a:solidFill>
                  <a:latin typeface="Trebuchet MS"/>
                </a:rPr>
                <a:t>Top </a:t>
              </a:r>
              <a:r>
                <a:rPr lang="de-CH" sz="2000" b="0" dirty="0" err="1" smtClean="0">
                  <a:solidFill>
                    <a:schemeClr val="tx1"/>
                  </a:solidFill>
                  <a:latin typeface="Trebuchet MS"/>
                </a:rPr>
                <a:t>decays</a:t>
              </a:r>
              <a:r>
                <a:rPr lang="de-CH" sz="2000" b="0" dirty="0" smtClean="0">
                  <a:solidFill>
                    <a:schemeClr val="tx1"/>
                  </a:solidFill>
                  <a:latin typeface="Trebuchet MS"/>
                </a:rPr>
                <a:t> </a:t>
              </a:r>
              <a:r>
                <a:rPr lang="de-CH" sz="2000" b="0" dirty="0" err="1" smtClean="0">
                  <a:solidFill>
                    <a:schemeClr val="tx1"/>
                  </a:solidFill>
                  <a:latin typeface="Trebuchet MS"/>
                </a:rPr>
                <a:t>weakly</a:t>
              </a:r>
              <a:r>
                <a:rPr lang="de-CH" sz="2000" b="0" dirty="0" smtClean="0">
                  <a:solidFill>
                    <a:schemeClr val="tx1"/>
                  </a:solidFill>
                  <a:latin typeface="Trebuchet MS"/>
                </a:rPr>
                <a:t> as </a:t>
              </a:r>
              <a:r>
                <a:rPr lang="de-CH" sz="2000" b="0" dirty="0" smtClean="0">
                  <a:solidFill>
                    <a:srgbClr val="FF0000"/>
                  </a:solidFill>
                  <a:latin typeface="Trebuchet MS"/>
                </a:rPr>
                <a:t>t -&gt; Wb</a:t>
              </a:r>
              <a:r>
                <a:rPr lang="de-CH" sz="2000" b="0" dirty="0" smtClean="0">
                  <a:solidFill>
                    <a:schemeClr val="tx1"/>
                  </a:solidFill>
                  <a:latin typeface="Trebuchet MS"/>
                </a:rPr>
                <a:t> </a:t>
              </a:r>
              <a:r>
                <a:rPr lang="de-CH" sz="2000" b="0" dirty="0" err="1" smtClean="0">
                  <a:solidFill>
                    <a:schemeClr val="tx1"/>
                  </a:solidFill>
                  <a:latin typeface="Trebuchet MS"/>
                </a:rPr>
                <a:t>almost</a:t>
              </a:r>
              <a:r>
                <a:rPr lang="de-CH" sz="2000" b="0" dirty="0" smtClean="0">
                  <a:solidFill>
                    <a:schemeClr val="tx1"/>
                  </a:solidFill>
                  <a:latin typeface="Trebuchet MS"/>
                </a:rPr>
                <a:t> </a:t>
              </a:r>
              <a:r>
                <a:rPr lang="de-CH" sz="2000" b="0" dirty="0" err="1" smtClean="0">
                  <a:solidFill>
                    <a:schemeClr val="tx1"/>
                  </a:solidFill>
                  <a:latin typeface="Trebuchet MS"/>
                </a:rPr>
                <a:t>exclusively</a:t>
              </a:r>
              <a:r>
                <a:rPr lang="de-CH" sz="2000" b="0" dirty="0" smtClean="0">
                  <a:solidFill>
                    <a:schemeClr val="tx1"/>
                  </a:solidFill>
                  <a:latin typeface="Trebuchet MS"/>
                </a:rPr>
                <a:t>.</a:t>
              </a:r>
            </a:p>
            <a:p>
              <a:pPr algn="just"/>
              <a:r>
                <a:rPr lang="de-CH" sz="2000" b="0" dirty="0" smtClean="0">
                  <a:solidFill>
                    <a:schemeClr val="tx1"/>
                  </a:solidFill>
                  <a:latin typeface="Trebuchet MS"/>
                </a:rPr>
                <a:t>Event </a:t>
              </a:r>
              <a:r>
                <a:rPr lang="de-CH" sz="2000" b="0" dirty="0" err="1" smtClean="0">
                  <a:solidFill>
                    <a:schemeClr val="tx1"/>
                  </a:solidFill>
                  <a:latin typeface="Trebuchet MS"/>
                </a:rPr>
                <a:t>classes</a:t>
              </a:r>
              <a:r>
                <a:rPr lang="de-CH" sz="2000" b="0" dirty="0" smtClean="0">
                  <a:solidFill>
                    <a:schemeClr val="tx1"/>
                  </a:solidFill>
                  <a:latin typeface="Trebuchet MS"/>
                </a:rPr>
                <a:t> </a:t>
              </a:r>
              <a:r>
                <a:rPr lang="de-CH" sz="2000" b="0" dirty="0" err="1" smtClean="0">
                  <a:solidFill>
                    <a:schemeClr val="tx1"/>
                  </a:solidFill>
                  <a:latin typeface="Trebuchet MS"/>
                </a:rPr>
                <a:t>according</a:t>
              </a:r>
              <a:r>
                <a:rPr lang="de-CH" sz="2000" b="0" dirty="0" smtClean="0">
                  <a:solidFill>
                    <a:schemeClr val="tx1"/>
                  </a:solidFill>
                  <a:latin typeface="Trebuchet MS"/>
                </a:rPr>
                <a:t> to </a:t>
              </a:r>
              <a:r>
                <a:rPr lang="de-CH" sz="2000" b="0" dirty="0" err="1" smtClean="0">
                  <a:solidFill>
                    <a:schemeClr val="tx1"/>
                  </a:solidFill>
                  <a:latin typeface="Trebuchet MS"/>
                </a:rPr>
                <a:t>decay</a:t>
              </a:r>
              <a:r>
                <a:rPr lang="de-CH" sz="2000" b="0" dirty="0" smtClean="0">
                  <a:solidFill>
                    <a:schemeClr val="tx1"/>
                  </a:solidFill>
                  <a:latin typeface="Trebuchet MS"/>
                </a:rPr>
                <a:t> of W:</a:t>
              </a:r>
            </a:p>
            <a:p>
              <a:pPr algn="just">
                <a:buFont typeface="Arial"/>
                <a:buChar char="•"/>
              </a:pPr>
              <a:r>
                <a:rPr lang="de-CH" sz="2000" b="0" dirty="0" smtClean="0">
                  <a:solidFill>
                    <a:schemeClr val="tx1"/>
                  </a:solidFill>
                  <a:latin typeface="Trebuchet MS"/>
                </a:rPr>
                <a:t> </a:t>
              </a:r>
              <a:r>
                <a:rPr lang="de-CH" sz="2000" b="0" dirty="0" err="1" smtClean="0">
                  <a:solidFill>
                    <a:schemeClr val="tx1"/>
                  </a:solidFill>
                  <a:latin typeface="Trebuchet MS"/>
                </a:rPr>
                <a:t>All-hadronic</a:t>
              </a:r>
              <a:endParaRPr lang="de-CH" sz="2000" b="0" dirty="0" smtClean="0">
                <a:solidFill>
                  <a:schemeClr val="tx1"/>
                </a:solidFill>
                <a:latin typeface="Trebuchet MS"/>
              </a:endParaRPr>
            </a:p>
            <a:p>
              <a:pPr algn="just">
                <a:buFont typeface="Arial"/>
                <a:buChar char="•"/>
              </a:pPr>
              <a:r>
                <a:rPr lang="de-CH" sz="2000" b="0" dirty="0" smtClean="0">
                  <a:solidFill>
                    <a:schemeClr val="tx1"/>
                  </a:solidFill>
                  <a:latin typeface="Trebuchet MS"/>
                </a:rPr>
                <a:t> </a:t>
              </a:r>
              <a:r>
                <a:rPr lang="de-CH" sz="2000" b="0" dirty="0" err="1" smtClean="0">
                  <a:solidFill>
                    <a:schemeClr val="tx1"/>
                  </a:solidFill>
                  <a:latin typeface="Trebuchet MS"/>
                </a:rPr>
                <a:t>lepton</a:t>
              </a:r>
              <a:r>
                <a:rPr lang="de-CH" sz="2000" b="0" dirty="0" smtClean="0">
                  <a:solidFill>
                    <a:schemeClr val="tx1"/>
                  </a:solidFill>
                  <a:latin typeface="Trebuchet MS"/>
                </a:rPr>
                <a:t> + </a:t>
              </a:r>
              <a:r>
                <a:rPr lang="de-CH" sz="2000" b="0" dirty="0" err="1" smtClean="0">
                  <a:solidFill>
                    <a:schemeClr val="tx1"/>
                  </a:solidFill>
                  <a:latin typeface="Trebuchet MS"/>
                </a:rPr>
                <a:t>jets</a:t>
              </a:r>
              <a:endParaRPr lang="de-CH" sz="2000" b="0" dirty="0" smtClean="0">
                <a:solidFill>
                  <a:schemeClr val="tx1"/>
                </a:solidFill>
                <a:latin typeface="Trebuchet MS"/>
              </a:endParaRPr>
            </a:p>
            <a:p>
              <a:pPr algn="just">
                <a:buFont typeface="Arial"/>
                <a:buChar char="•"/>
              </a:pPr>
              <a:r>
                <a:rPr lang="de-CH" sz="2000" b="0" dirty="0" smtClean="0">
                  <a:solidFill>
                    <a:schemeClr val="tx1"/>
                  </a:solidFill>
                  <a:latin typeface="Trebuchet MS"/>
                </a:rPr>
                <a:t> </a:t>
              </a:r>
              <a:r>
                <a:rPr lang="de-CH" sz="2000" b="0" dirty="0" err="1" smtClean="0">
                  <a:solidFill>
                    <a:schemeClr val="tx1"/>
                  </a:solidFill>
                  <a:latin typeface="Trebuchet MS"/>
                </a:rPr>
                <a:t>dilepton</a:t>
              </a:r>
              <a:r>
                <a:rPr lang="de-CH" sz="2000" b="0" dirty="0" smtClean="0">
                  <a:solidFill>
                    <a:schemeClr val="tx1"/>
                  </a:solidFill>
                  <a:latin typeface="Trebuchet MS"/>
                </a:rPr>
                <a:t> (</a:t>
              </a:r>
              <a:r>
                <a:rPr lang="de-CH" sz="2000" b="0" dirty="0" err="1" smtClean="0">
                  <a:solidFill>
                    <a:schemeClr val="tx1"/>
                  </a:solidFill>
                  <a:latin typeface="Trebuchet MS"/>
                </a:rPr>
                <a:t>e</a:t>
              </a:r>
              <a:r>
                <a:rPr lang="de-CH" sz="2000" b="0" baseline="30000" dirty="0" err="1" smtClean="0">
                  <a:solidFill>
                    <a:schemeClr val="tx1"/>
                  </a:solidFill>
                  <a:latin typeface="Trebuchet MS"/>
                </a:rPr>
                <a:t>+</a:t>
              </a:r>
              <a:r>
                <a:rPr lang="de-CH" sz="2000" b="0" dirty="0" err="1" smtClean="0">
                  <a:solidFill>
                    <a:schemeClr val="tx1"/>
                  </a:solidFill>
                  <a:latin typeface="Trebuchet MS"/>
                </a:rPr>
                <a:t>e</a:t>
              </a:r>
              <a:r>
                <a:rPr lang="de-CH" sz="2000" b="0" baseline="30000" dirty="0" err="1" smtClean="0">
                  <a:solidFill>
                    <a:schemeClr val="tx1"/>
                  </a:solidFill>
                  <a:latin typeface="Trebuchet MS"/>
                </a:rPr>
                <a:t>-</a:t>
              </a:r>
              <a:r>
                <a:rPr lang="de-CH" sz="2000" b="0" dirty="0" smtClean="0">
                  <a:solidFill>
                    <a:schemeClr val="tx1"/>
                  </a:solidFill>
                  <a:latin typeface="Trebuchet MS"/>
                </a:rPr>
                <a:t>, </a:t>
              </a:r>
              <a:r>
                <a:rPr lang="de-CH" sz="2200" b="0" dirty="0" err="1" smtClean="0">
                  <a:solidFill>
                    <a:schemeClr val="tx1"/>
                  </a:solidFill>
                  <a:latin typeface="Symbol"/>
                </a:rPr>
                <a:t>m</a:t>
              </a:r>
              <a:r>
                <a:rPr lang="de-CH" sz="2000" b="0" baseline="30000" dirty="0" err="1" smtClean="0">
                  <a:solidFill>
                    <a:schemeClr val="tx1"/>
                  </a:solidFill>
                  <a:latin typeface="Trebuchet MS"/>
                </a:rPr>
                <a:t>+</a:t>
              </a:r>
              <a:r>
                <a:rPr lang="de-CH" sz="2200" b="0" dirty="0" err="1" smtClean="0">
                  <a:solidFill>
                    <a:schemeClr val="tx1"/>
                  </a:solidFill>
                  <a:latin typeface="Symbol"/>
                </a:rPr>
                <a:t>m</a:t>
              </a:r>
              <a:r>
                <a:rPr lang="de-CH" sz="2000" b="0" baseline="30000" dirty="0" err="1" smtClean="0">
                  <a:solidFill>
                    <a:schemeClr val="tx1"/>
                  </a:solidFill>
                  <a:latin typeface="Trebuchet MS"/>
                </a:rPr>
                <a:t>-</a:t>
              </a:r>
              <a:r>
                <a:rPr lang="de-CH" sz="2000" b="0" dirty="0" smtClean="0">
                  <a:solidFill>
                    <a:schemeClr val="tx1"/>
                  </a:solidFill>
                  <a:latin typeface="Trebuchet MS"/>
                </a:rPr>
                <a:t>, </a:t>
              </a:r>
              <a:r>
                <a:rPr lang="de-CH" sz="2000" b="0" dirty="0" err="1" smtClean="0">
                  <a:solidFill>
                    <a:schemeClr val="tx1"/>
                  </a:solidFill>
                  <a:latin typeface="Trebuchet MS"/>
                </a:rPr>
                <a:t>e</a:t>
              </a:r>
              <a:r>
                <a:rPr lang="de-CH" sz="2000" b="0" baseline="30000" dirty="0" err="1" smtClean="0">
                  <a:solidFill>
                    <a:schemeClr val="tx1"/>
                  </a:solidFill>
                  <a:latin typeface="Trebuchet MS"/>
                </a:rPr>
                <a:t>±</a:t>
              </a:r>
              <a:r>
                <a:rPr lang="de-CH" sz="2400" b="0" dirty="0" err="1" smtClean="0">
                  <a:solidFill>
                    <a:schemeClr val="tx1"/>
                  </a:solidFill>
                  <a:latin typeface="Symbol"/>
                </a:rPr>
                <a:t>m</a:t>
              </a:r>
              <a:r>
                <a:rPr lang="de-CH" sz="2000" b="0" baseline="30000" dirty="0" smtClean="0">
                  <a:solidFill>
                    <a:schemeClr val="tx1"/>
                  </a:solidFill>
                  <a:latin typeface="Trebuchet MS"/>
                </a:rPr>
                <a:t>  </a:t>
              </a:r>
              <a:r>
                <a:rPr lang="de-CH" sz="2000" b="0" dirty="0" smtClean="0">
                  <a:solidFill>
                    <a:schemeClr val="tx1"/>
                  </a:solidFill>
                  <a:latin typeface="Trebuchet MS"/>
                </a:rPr>
                <a:t>) </a:t>
              </a:r>
            </a:p>
            <a:p>
              <a:pPr algn="just"/>
              <a:endParaRPr lang="de-CH" sz="2000" b="0" dirty="0" smtClean="0">
                <a:solidFill>
                  <a:schemeClr val="tx1"/>
                </a:solidFill>
                <a:latin typeface="Trebuchet MS"/>
              </a:endParaRPr>
            </a:p>
            <a:p>
              <a:pPr algn="just"/>
              <a:endParaRPr lang="de-CH" sz="2000" b="0" dirty="0" smtClean="0">
                <a:solidFill>
                  <a:schemeClr val="tx1"/>
                </a:solidFill>
                <a:latin typeface="Trebuchet MS"/>
              </a:endParaRPr>
            </a:p>
            <a:p>
              <a:pPr algn="just">
                <a:buFont typeface="Arial"/>
                <a:buChar char="•"/>
              </a:pPr>
              <a:endParaRPr lang="de-CH" sz="2000" b="0" dirty="0" smtClean="0">
                <a:solidFill>
                  <a:schemeClr val="tx1"/>
                </a:solidFill>
                <a:latin typeface="Times"/>
              </a:endParaRPr>
            </a:p>
          </p:txBody>
        </p:sp>
        <p:sp>
          <p:nvSpPr>
            <p:cNvPr id="14" name="Rectangle 13"/>
            <p:cNvSpPr/>
            <p:nvPr/>
          </p:nvSpPr>
          <p:spPr>
            <a:xfrm flipV="1">
              <a:off x="3741566" y="6686778"/>
              <a:ext cx="274334" cy="297517"/>
            </a:xfrm>
            <a:prstGeom prst="rect">
              <a:avLst/>
            </a:prstGeom>
          </p:spPr>
          <p:txBody>
            <a:bodyPr wrap="none">
              <a:spAutoFit/>
            </a:bodyPr>
            <a:lstStyle/>
            <a:p>
              <a:r>
                <a:rPr lang="de-CH" sz="2000" b="0" baseline="30000" dirty="0" smtClean="0">
                  <a:solidFill>
                    <a:schemeClr val="tx1"/>
                  </a:solidFill>
                  <a:latin typeface="Trebuchet MS"/>
                </a:rPr>
                <a:t>±</a:t>
              </a:r>
              <a:endParaRPr lang="en-US" sz="2000" baseline="30000" dirty="0"/>
            </a:p>
          </p:txBody>
        </p:sp>
      </p:grpSp>
      <p:pic>
        <p:nvPicPr>
          <p:cNvPr id="15" name="Picture 14" descr="top_Bild4_Annihilation.jpg"/>
          <p:cNvPicPr>
            <a:picLocks noChangeAspect="1"/>
          </p:cNvPicPr>
          <p:nvPr/>
        </p:nvPicPr>
        <p:blipFill>
          <a:blip r:embed="rId4"/>
          <a:stretch>
            <a:fillRect/>
          </a:stretch>
        </p:blipFill>
        <p:spPr>
          <a:xfrm>
            <a:off x="5106500" y="3298842"/>
            <a:ext cx="1345100" cy="1285858"/>
          </a:xfrm>
          <a:prstGeom prst="rect">
            <a:avLst/>
          </a:prstGeom>
          <a:ln>
            <a:solidFill>
              <a:srgbClr val="800000"/>
            </a:solidFill>
          </a:ln>
        </p:spPr>
      </p:pic>
      <p:grpSp>
        <p:nvGrpSpPr>
          <p:cNvPr id="16" name="Group 23"/>
          <p:cNvGrpSpPr/>
          <p:nvPr/>
        </p:nvGrpSpPr>
        <p:grpSpPr>
          <a:xfrm>
            <a:off x="1028700" y="3314700"/>
            <a:ext cx="4038600" cy="1270000"/>
            <a:chOff x="582511" y="1103745"/>
            <a:chExt cx="5726431" cy="1779155"/>
          </a:xfrm>
        </p:grpSpPr>
        <p:pic>
          <p:nvPicPr>
            <p:cNvPr id="17" name="Picture 16" descr="top_Bild1.jpg"/>
            <p:cNvPicPr>
              <a:picLocks noChangeAspect="1"/>
            </p:cNvPicPr>
            <p:nvPr/>
          </p:nvPicPr>
          <p:blipFill>
            <a:blip r:embed="rId5"/>
            <a:stretch>
              <a:fillRect/>
            </a:stretch>
          </p:blipFill>
          <p:spPr>
            <a:xfrm>
              <a:off x="2520950" y="1104900"/>
              <a:ext cx="1847850" cy="1774328"/>
            </a:xfrm>
            <a:prstGeom prst="rect">
              <a:avLst/>
            </a:prstGeom>
            <a:ln>
              <a:solidFill>
                <a:srgbClr val="800000"/>
              </a:solidFill>
            </a:ln>
          </p:spPr>
        </p:pic>
        <p:pic>
          <p:nvPicPr>
            <p:cNvPr id="18" name="Picture 17" descr="top_Bild3.jpg"/>
            <p:cNvPicPr>
              <a:picLocks noChangeAspect="1"/>
            </p:cNvPicPr>
            <p:nvPr/>
          </p:nvPicPr>
          <p:blipFill>
            <a:blip r:embed="rId6"/>
            <a:stretch>
              <a:fillRect/>
            </a:stretch>
          </p:blipFill>
          <p:spPr>
            <a:xfrm>
              <a:off x="582511" y="1104900"/>
              <a:ext cx="1837103" cy="1778000"/>
            </a:xfrm>
            <a:prstGeom prst="rect">
              <a:avLst/>
            </a:prstGeom>
            <a:ln>
              <a:solidFill>
                <a:srgbClr val="800000"/>
              </a:solidFill>
            </a:ln>
          </p:spPr>
        </p:pic>
        <p:pic>
          <p:nvPicPr>
            <p:cNvPr id="19" name="Picture 18" descr="top_Bild2.jpg"/>
            <p:cNvPicPr>
              <a:picLocks noChangeAspect="1"/>
            </p:cNvPicPr>
            <p:nvPr/>
          </p:nvPicPr>
          <p:blipFill>
            <a:blip r:embed="rId7"/>
            <a:stretch>
              <a:fillRect/>
            </a:stretch>
          </p:blipFill>
          <p:spPr>
            <a:xfrm>
              <a:off x="4432300" y="1103745"/>
              <a:ext cx="1876642" cy="1779155"/>
            </a:xfrm>
            <a:prstGeom prst="rect">
              <a:avLst/>
            </a:prstGeom>
            <a:ln>
              <a:solidFill>
                <a:srgbClr val="800000"/>
              </a:solidFill>
            </a:ln>
          </p:spPr>
        </p:pic>
      </p:grpSp>
      <p:grpSp>
        <p:nvGrpSpPr>
          <p:cNvPr id="226" name="Group 225"/>
          <p:cNvGrpSpPr/>
          <p:nvPr/>
        </p:nvGrpSpPr>
        <p:grpSpPr>
          <a:xfrm>
            <a:off x="6705600" y="2986088"/>
            <a:ext cx="3200400" cy="3033712"/>
            <a:chOff x="3949700" y="1893888"/>
            <a:chExt cx="3200400" cy="3033712"/>
          </a:xfrm>
        </p:grpSpPr>
        <p:sp>
          <p:nvSpPr>
            <p:cNvPr id="227" name="Rectangle 85"/>
            <p:cNvSpPr>
              <a:spLocks noChangeArrowheads="1"/>
            </p:cNvSpPr>
            <p:nvPr/>
          </p:nvSpPr>
          <p:spPr bwMode="auto">
            <a:xfrm>
              <a:off x="3949700" y="2565400"/>
              <a:ext cx="32004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228" name="Picture 6" descr="gluon"/>
            <p:cNvPicPr>
              <a:picLocks noChangeAspect="1" noChangeArrowheads="1"/>
            </p:cNvPicPr>
            <p:nvPr/>
          </p:nvPicPr>
          <p:blipFill>
            <a:blip r:embed="rId8"/>
            <a:srcRect/>
            <a:stretch>
              <a:fillRect/>
            </a:stretch>
          </p:blipFill>
          <p:spPr bwMode="auto">
            <a:xfrm rot="1200000">
              <a:off x="5402263" y="3516313"/>
              <a:ext cx="685800" cy="123825"/>
            </a:xfrm>
            <a:prstGeom prst="rect">
              <a:avLst/>
            </a:prstGeom>
            <a:noFill/>
            <a:ln w="9525">
              <a:noFill/>
              <a:miter lim="800000"/>
              <a:headEnd/>
              <a:tailEnd/>
            </a:ln>
          </p:spPr>
        </p:pic>
        <p:pic>
          <p:nvPicPr>
            <p:cNvPr id="229" name="Picture 7" descr="gluon"/>
            <p:cNvPicPr>
              <a:picLocks noChangeAspect="1" noChangeArrowheads="1"/>
            </p:cNvPicPr>
            <p:nvPr/>
          </p:nvPicPr>
          <p:blipFill>
            <a:blip r:embed="rId8"/>
            <a:srcRect/>
            <a:stretch>
              <a:fillRect/>
            </a:stretch>
          </p:blipFill>
          <p:spPr bwMode="auto">
            <a:xfrm rot="1500000">
              <a:off x="4862513" y="3313113"/>
              <a:ext cx="696913" cy="125412"/>
            </a:xfrm>
            <a:prstGeom prst="rect">
              <a:avLst/>
            </a:prstGeom>
            <a:noFill/>
            <a:ln w="9525">
              <a:noFill/>
              <a:miter lim="800000"/>
              <a:headEnd/>
              <a:tailEnd/>
            </a:ln>
          </p:spPr>
        </p:pic>
        <p:sp>
          <p:nvSpPr>
            <p:cNvPr id="230" name="Line 8"/>
            <p:cNvSpPr>
              <a:spLocks noChangeShapeType="1"/>
            </p:cNvSpPr>
            <p:nvPr/>
          </p:nvSpPr>
          <p:spPr bwMode="auto">
            <a:xfrm flipV="1">
              <a:off x="5549900" y="3022600"/>
              <a:ext cx="211138" cy="381000"/>
            </a:xfrm>
            <a:prstGeom prst="line">
              <a:avLst/>
            </a:prstGeom>
            <a:noFill/>
            <a:ln w="19050">
              <a:solidFill>
                <a:srgbClr val="0000FF"/>
              </a:solidFill>
              <a:round/>
              <a:headEnd/>
              <a:tailEnd type="triangle" w="med" len="med"/>
            </a:ln>
            <a:effectLst/>
          </p:spPr>
          <p:txBody>
            <a:bodyPr>
              <a:prstTxWarp prst="textNoShape">
                <a:avLst/>
              </a:prstTxWarp>
            </a:bodyPr>
            <a:lstStyle/>
            <a:p>
              <a:endParaRPr lang="en-US"/>
            </a:p>
          </p:txBody>
        </p:sp>
        <p:sp>
          <p:nvSpPr>
            <p:cNvPr id="231" name="Line 9"/>
            <p:cNvSpPr>
              <a:spLocks noChangeShapeType="1"/>
            </p:cNvSpPr>
            <p:nvPr/>
          </p:nvSpPr>
          <p:spPr bwMode="auto">
            <a:xfrm flipH="1">
              <a:off x="5240338" y="3479800"/>
              <a:ext cx="309563" cy="438150"/>
            </a:xfrm>
            <a:prstGeom prst="line">
              <a:avLst/>
            </a:prstGeom>
            <a:noFill/>
            <a:ln w="19050">
              <a:solidFill>
                <a:srgbClr val="0000FF"/>
              </a:solidFill>
              <a:round/>
              <a:headEnd/>
              <a:tailEnd type="triangle" w="med" len="med"/>
            </a:ln>
            <a:effectLst/>
          </p:spPr>
          <p:txBody>
            <a:bodyPr>
              <a:prstTxWarp prst="textNoShape">
                <a:avLst/>
              </a:prstTxWarp>
            </a:bodyPr>
            <a:lstStyle/>
            <a:p>
              <a:endParaRPr lang="en-US"/>
            </a:p>
          </p:txBody>
        </p:sp>
        <p:sp>
          <p:nvSpPr>
            <p:cNvPr id="232" name="Oval 10"/>
            <p:cNvSpPr>
              <a:spLocks noChangeArrowheads="1"/>
            </p:cNvSpPr>
            <p:nvPr/>
          </p:nvSpPr>
          <p:spPr bwMode="auto">
            <a:xfrm>
              <a:off x="4483100" y="2946400"/>
              <a:ext cx="457200" cy="433387"/>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3" name="Oval 11"/>
            <p:cNvSpPr>
              <a:spLocks noChangeArrowheads="1"/>
            </p:cNvSpPr>
            <p:nvPr/>
          </p:nvSpPr>
          <p:spPr bwMode="auto">
            <a:xfrm>
              <a:off x="4622800" y="3209925"/>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34" name="Oval 12"/>
            <p:cNvSpPr>
              <a:spLocks noChangeArrowheads="1"/>
            </p:cNvSpPr>
            <p:nvPr/>
          </p:nvSpPr>
          <p:spPr bwMode="auto">
            <a:xfrm>
              <a:off x="4676775" y="3036888"/>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35" name="Oval 13"/>
            <p:cNvSpPr>
              <a:spLocks noChangeArrowheads="1"/>
            </p:cNvSpPr>
            <p:nvPr/>
          </p:nvSpPr>
          <p:spPr bwMode="auto">
            <a:xfrm>
              <a:off x="4784725" y="3095625"/>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36" name="Oval 14"/>
            <p:cNvSpPr>
              <a:spLocks noChangeArrowheads="1"/>
            </p:cNvSpPr>
            <p:nvPr/>
          </p:nvSpPr>
          <p:spPr bwMode="auto">
            <a:xfrm flipV="1">
              <a:off x="4784725" y="3209925"/>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37" name="Oval 15"/>
            <p:cNvSpPr>
              <a:spLocks noChangeArrowheads="1"/>
            </p:cNvSpPr>
            <p:nvPr/>
          </p:nvSpPr>
          <p:spPr bwMode="auto">
            <a:xfrm>
              <a:off x="4568825" y="3095625"/>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38" name="Oval 21"/>
            <p:cNvSpPr>
              <a:spLocks noChangeArrowheads="1"/>
            </p:cNvSpPr>
            <p:nvPr/>
          </p:nvSpPr>
          <p:spPr bwMode="auto">
            <a:xfrm>
              <a:off x="6007100" y="3556000"/>
              <a:ext cx="533400" cy="455612"/>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9" name="Oval 22"/>
            <p:cNvSpPr>
              <a:spLocks noChangeArrowheads="1"/>
            </p:cNvSpPr>
            <p:nvPr/>
          </p:nvSpPr>
          <p:spPr bwMode="auto">
            <a:xfrm>
              <a:off x="6196013" y="3614738"/>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40" name="Oval 23"/>
            <p:cNvSpPr>
              <a:spLocks noChangeArrowheads="1"/>
            </p:cNvSpPr>
            <p:nvPr/>
          </p:nvSpPr>
          <p:spPr bwMode="auto">
            <a:xfrm>
              <a:off x="6159500" y="3862388"/>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41" name="Oval 24"/>
            <p:cNvSpPr>
              <a:spLocks noChangeArrowheads="1"/>
            </p:cNvSpPr>
            <p:nvPr/>
          </p:nvSpPr>
          <p:spPr bwMode="auto">
            <a:xfrm>
              <a:off x="6357938" y="3862388"/>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42" name="Oval 25"/>
            <p:cNvSpPr>
              <a:spLocks noChangeArrowheads="1"/>
            </p:cNvSpPr>
            <p:nvPr/>
          </p:nvSpPr>
          <p:spPr bwMode="auto">
            <a:xfrm>
              <a:off x="6357938" y="3730625"/>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43" name="Oval 26"/>
            <p:cNvSpPr>
              <a:spLocks noChangeArrowheads="1"/>
            </p:cNvSpPr>
            <p:nvPr/>
          </p:nvSpPr>
          <p:spPr bwMode="auto">
            <a:xfrm>
              <a:off x="6161088" y="3730625"/>
              <a:ext cx="74613" cy="74612"/>
            </a:xfrm>
            <a:prstGeom prst="ellipse">
              <a:avLst/>
            </a:prstGeom>
            <a:solidFill>
              <a:schemeClr val="tx2"/>
            </a:solidFill>
            <a:ln w="25400">
              <a:solidFill>
                <a:schemeClr val="tx1"/>
              </a:solidFill>
              <a:round/>
              <a:headEnd/>
              <a:tailEnd/>
            </a:ln>
            <a:effectLst/>
          </p:spPr>
          <p:txBody>
            <a:bodyPr wrap="none" anchor="ctr">
              <a:prstTxWarp prst="textNoShape">
                <a:avLst/>
              </a:prstTxWarp>
            </a:bodyPr>
            <a:lstStyle/>
            <a:p>
              <a:endParaRPr lang="en-US"/>
            </a:p>
          </p:txBody>
        </p:sp>
        <p:sp>
          <p:nvSpPr>
            <p:cNvPr id="244" name="AutoShape 32"/>
            <p:cNvSpPr>
              <a:spLocks noChangeArrowheads="1"/>
            </p:cNvSpPr>
            <p:nvPr/>
          </p:nvSpPr>
          <p:spPr bwMode="auto">
            <a:xfrm>
              <a:off x="5381625" y="3384550"/>
              <a:ext cx="285750" cy="215900"/>
            </a:xfrm>
            <a:prstGeom prst="irregularSeal2">
              <a:avLst/>
            </a:prstGeom>
            <a:solidFill>
              <a:srgbClr val="0099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245" name="Line 33"/>
            <p:cNvSpPr>
              <a:spLocks noChangeShapeType="1"/>
            </p:cNvSpPr>
            <p:nvPr/>
          </p:nvSpPr>
          <p:spPr bwMode="auto">
            <a:xfrm flipV="1">
              <a:off x="5778500" y="2489200"/>
              <a:ext cx="0" cy="533400"/>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46" name="Line 34"/>
            <p:cNvSpPr>
              <a:spLocks noChangeShapeType="1"/>
            </p:cNvSpPr>
            <p:nvPr/>
          </p:nvSpPr>
          <p:spPr bwMode="auto">
            <a:xfrm flipV="1">
              <a:off x="5778500" y="2794000"/>
              <a:ext cx="381000" cy="228600"/>
            </a:xfrm>
            <a:prstGeom prst="line">
              <a:avLst/>
            </a:prstGeom>
            <a:noFill/>
            <a:ln w="19050">
              <a:solidFill>
                <a:srgbClr val="FF00FF"/>
              </a:solidFill>
              <a:prstDash val="dash"/>
              <a:round/>
              <a:headEnd/>
              <a:tailEnd type="triangle" w="med" len="med"/>
            </a:ln>
            <a:effectLst/>
          </p:spPr>
          <p:txBody>
            <a:bodyPr>
              <a:prstTxWarp prst="textNoShape">
                <a:avLst/>
              </a:prstTxWarp>
            </a:bodyPr>
            <a:lstStyle/>
            <a:p>
              <a:endParaRPr lang="en-US"/>
            </a:p>
          </p:txBody>
        </p:sp>
        <p:sp>
          <p:nvSpPr>
            <p:cNvPr id="247" name="Line 35"/>
            <p:cNvSpPr>
              <a:spLocks noChangeShapeType="1"/>
            </p:cNvSpPr>
            <p:nvPr/>
          </p:nvSpPr>
          <p:spPr bwMode="auto">
            <a:xfrm flipH="1">
              <a:off x="4786313" y="3937000"/>
              <a:ext cx="457200" cy="0"/>
            </a:xfrm>
            <a:prstGeom prst="line">
              <a:avLst/>
            </a:prstGeom>
            <a:noFill/>
            <a:ln w="19050">
              <a:solidFill>
                <a:srgbClr val="FF00FF"/>
              </a:solidFill>
              <a:prstDash val="dash"/>
              <a:round/>
              <a:headEnd/>
              <a:tailEnd type="triangle" w="med" len="med"/>
            </a:ln>
            <a:effectLst/>
          </p:spPr>
          <p:txBody>
            <a:bodyPr>
              <a:prstTxWarp prst="textNoShape">
                <a:avLst/>
              </a:prstTxWarp>
            </a:bodyPr>
            <a:lstStyle/>
            <a:p>
              <a:endParaRPr lang="en-US"/>
            </a:p>
          </p:txBody>
        </p:sp>
        <p:sp>
          <p:nvSpPr>
            <p:cNvPr id="248" name="Line 36"/>
            <p:cNvSpPr>
              <a:spLocks noChangeShapeType="1"/>
            </p:cNvSpPr>
            <p:nvPr/>
          </p:nvSpPr>
          <p:spPr bwMode="auto">
            <a:xfrm>
              <a:off x="5240338" y="3948113"/>
              <a:ext cx="71438" cy="433387"/>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49" name="Text Box 37"/>
            <p:cNvSpPr txBox="1">
              <a:spLocks noChangeArrowheads="1"/>
            </p:cNvSpPr>
            <p:nvPr/>
          </p:nvSpPr>
          <p:spPr bwMode="auto">
            <a:xfrm>
              <a:off x="4330701" y="2717800"/>
              <a:ext cx="355600" cy="366712"/>
            </a:xfrm>
            <a:prstGeom prst="rect">
              <a:avLst/>
            </a:prstGeom>
            <a:noFill/>
            <a:ln w="9525">
              <a:noFill/>
              <a:miter lim="800000"/>
              <a:headEnd/>
              <a:tailEnd/>
            </a:ln>
            <a:effectLst/>
          </p:spPr>
          <p:txBody>
            <a:bodyPr>
              <a:prstTxWarp prst="textNoShape">
                <a:avLst/>
              </a:prstTxWarp>
              <a:spAutoFit/>
            </a:bodyPr>
            <a:lstStyle/>
            <a:p>
              <a:pPr algn="l" eaLnBrk="1" hangingPunct="1">
                <a:spcBef>
                  <a:spcPct val="50000"/>
                </a:spcBef>
              </a:pPr>
              <a:r>
                <a:rPr lang="en-US" sz="1800" i="1" dirty="0" err="1">
                  <a:solidFill>
                    <a:schemeClr val="tx1"/>
                  </a:solidFill>
                </a:rPr>
                <a:t>p</a:t>
              </a:r>
              <a:endParaRPr lang="en-US" sz="1800" i="1" dirty="0">
                <a:solidFill>
                  <a:schemeClr val="tx1"/>
                </a:solidFill>
              </a:endParaRPr>
            </a:p>
          </p:txBody>
        </p:sp>
        <p:sp>
          <p:nvSpPr>
            <p:cNvPr id="250" name="Text Box 38"/>
            <p:cNvSpPr txBox="1">
              <a:spLocks noChangeArrowheads="1"/>
            </p:cNvSpPr>
            <p:nvPr/>
          </p:nvSpPr>
          <p:spPr bwMode="auto">
            <a:xfrm>
              <a:off x="5545138" y="2655888"/>
              <a:ext cx="427038" cy="366712"/>
            </a:xfrm>
            <a:prstGeom prst="rect">
              <a:avLst/>
            </a:prstGeom>
            <a:noFill/>
            <a:ln w="9525">
              <a:noFill/>
              <a:miter lim="800000"/>
              <a:headEnd/>
              <a:tailEnd/>
            </a:ln>
            <a:effectLst/>
          </p:spPr>
          <p:txBody>
            <a:bodyPr>
              <a:prstTxWarp prst="textNoShape">
                <a:avLst/>
              </a:prstTxWarp>
              <a:spAutoFit/>
            </a:bodyPr>
            <a:lstStyle/>
            <a:p>
              <a:pPr algn="l" eaLnBrk="1" hangingPunct="1">
                <a:spcBef>
                  <a:spcPct val="50000"/>
                </a:spcBef>
              </a:pPr>
              <a:r>
                <a:rPr lang="en-US" sz="1800" i="1">
                  <a:solidFill>
                    <a:srgbClr val="CC0000"/>
                  </a:solidFill>
                  <a:ea typeface="Arial" charset="0"/>
                  <a:cs typeface="Arial" charset="0"/>
                </a:rPr>
                <a:t>b</a:t>
              </a:r>
              <a:endParaRPr lang="en-US" sz="1800" i="1" baseline="30000">
                <a:ea typeface="Arial" charset="0"/>
                <a:cs typeface="Arial" charset="0"/>
              </a:endParaRPr>
            </a:p>
          </p:txBody>
        </p:sp>
        <p:sp>
          <p:nvSpPr>
            <p:cNvPr id="251" name="Text Box 39"/>
            <p:cNvSpPr txBox="1">
              <a:spLocks noChangeArrowheads="1"/>
            </p:cNvSpPr>
            <p:nvPr/>
          </p:nvSpPr>
          <p:spPr bwMode="auto">
            <a:xfrm>
              <a:off x="5824538" y="2884488"/>
              <a:ext cx="639764" cy="366712"/>
            </a:xfrm>
            <a:prstGeom prst="rect">
              <a:avLst/>
            </a:prstGeom>
            <a:noFill/>
            <a:ln w="9525">
              <a:noFill/>
              <a:miter lim="800000"/>
              <a:headEnd/>
              <a:tailEnd/>
            </a:ln>
            <a:effectLst/>
          </p:spPr>
          <p:txBody>
            <a:bodyPr>
              <a:prstTxWarp prst="textNoShape">
                <a:avLst/>
              </a:prstTxWarp>
              <a:spAutoFit/>
            </a:bodyPr>
            <a:lstStyle/>
            <a:p>
              <a:pPr algn="l" eaLnBrk="1" hangingPunct="1">
                <a:spcBef>
                  <a:spcPct val="50000"/>
                </a:spcBef>
              </a:pPr>
              <a:r>
                <a:rPr lang="en-US" sz="1800" i="1" dirty="0">
                  <a:solidFill>
                    <a:srgbClr val="FF00FF"/>
                  </a:solidFill>
                  <a:ea typeface="Arial" charset="0"/>
                  <a:cs typeface="Arial" charset="0"/>
                </a:rPr>
                <a:t>W</a:t>
              </a:r>
              <a:r>
                <a:rPr lang="en-US" sz="1800" i="1" baseline="30000" dirty="0">
                  <a:solidFill>
                    <a:srgbClr val="FF00FF"/>
                  </a:solidFill>
                  <a:ea typeface="Arial" charset="0"/>
                  <a:cs typeface="Arial" charset="0"/>
                </a:rPr>
                <a:t>+</a:t>
              </a:r>
            </a:p>
          </p:txBody>
        </p:sp>
        <p:sp>
          <p:nvSpPr>
            <p:cNvPr id="252" name="Text Box 40"/>
            <p:cNvSpPr txBox="1">
              <a:spLocks noChangeArrowheads="1"/>
            </p:cNvSpPr>
            <p:nvPr/>
          </p:nvSpPr>
          <p:spPr bwMode="auto">
            <a:xfrm>
              <a:off x="5613400" y="3124200"/>
              <a:ext cx="496888"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i="1" dirty="0" err="1">
                  <a:solidFill>
                    <a:srgbClr val="000099"/>
                  </a:solidFill>
                </a:rPr>
                <a:t>t</a:t>
              </a:r>
              <a:endParaRPr lang="en-US" sz="1800" i="1" dirty="0">
                <a:solidFill>
                  <a:srgbClr val="000099"/>
                </a:solidFill>
              </a:endParaRPr>
            </a:p>
          </p:txBody>
        </p:sp>
        <p:sp>
          <p:nvSpPr>
            <p:cNvPr id="253" name="Text Box 41"/>
            <p:cNvSpPr txBox="1">
              <a:spLocks noChangeArrowheads="1"/>
            </p:cNvSpPr>
            <p:nvPr/>
          </p:nvSpPr>
          <p:spPr bwMode="auto">
            <a:xfrm>
              <a:off x="4862513" y="3632200"/>
              <a:ext cx="641351" cy="366712"/>
            </a:xfrm>
            <a:prstGeom prst="rect">
              <a:avLst/>
            </a:prstGeom>
            <a:noFill/>
            <a:ln w="9525">
              <a:noFill/>
              <a:miter lim="800000"/>
              <a:headEnd/>
              <a:tailEnd/>
            </a:ln>
            <a:effectLst/>
          </p:spPr>
          <p:txBody>
            <a:bodyPr>
              <a:prstTxWarp prst="textNoShape">
                <a:avLst/>
              </a:prstTxWarp>
              <a:spAutoFit/>
            </a:bodyPr>
            <a:lstStyle/>
            <a:p>
              <a:pPr algn="l" eaLnBrk="1" hangingPunct="1">
                <a:spcBef>
                  <a:spcPct val="50000"/>
                </a:spcBef>
              </a:pPr>
              <a:r>
                <a:rPr lang="en-US" sz="1800" i="1">
                  <a:solidFill>
                    <a:srgbClr val="FF00FF"/>
                  </a:solidFill>
                  <a:ea typeface="Arial" charset="0"/>
                  <a:cs typeface="Arial" charset="0"/>
                </a:rPr>
                <a:t>W</a:t>
              </a:r>
              <a:r>
                <a:rPr lang="en-US" sz="1800" i="1" baseline="30000">
                  <a:solidFill>
                    <a:srgbClr val="FF00FF"/>
                  </a:solidFill>
                  <a:ea typeface="Arial" charset="0"/>
                  <a:cs typeface="Arial" charset="0"/>
                </a:rPr>
                <a:t>-</a:t>
              </a:r>
            </a:p>
          </p:txBody>
        </p:sp>
        <p:sp>
          <p:nvSpPr>
            <p:cNvPr id="254" name="Line 42"/>
            <p:cNvSpPr>
              <a:spLocks noChangeShapeType="1"/>
            </p:cNvSpPr>
            <p:nvPr/>
          </p:nvSpPr>
          <p:spPr bwMode="auto">
            <a:xfrm flipV="1">
              <a:off x="6159500" y="2459038"/>
              <a:ext cx="249238" cy="334962"/>
            </a:xfrm>
            <a:prstGeom prst="line">
              <a:avLst/>
            </a:prstGeom>
            <a:noFill/>
            <a:ln w="19050">
              <a:solidFill>
                <a:srgbClr val="009900"/>
              </a:solidFill>
              <a:prstDash val="dash"/>
              <a:round/>
              <a:headEnd/>
              <a:tailEnd type="triangle" w="med" len="med"/>
            </a:ln>
            <a:effectLst/>
          </p:spPr>
          <p:txBody>
            <a:bodyPr>
              <a:prstTxWarp prst="textNoShape">
                <a:avLst/>
              </a:prstTxWarp>
            </a:bodyPr>
            <a:lstStyle/>
            <a:p>
              <a:endParaRPr lang="en-US"/>
            </a:p>
          </p:txBody>
        </p:sp>
        <p:sp>
          <p:nvSpPr>
            <p:cNvPr id="255" name="Line 43"/>
            <p:cNvSpPr>
              <a:spLocks noChangeShapeType="1"/>
            </p:cNvSpPr>
            <p:nvPr/>
          </p:nvSpPr>
          <p:spPr bwMode="auto">
            <a:xfrm>
              <a:off x="6159500" y="2794000"/>
              <a:ext cx="676275" cy="111125"/>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graphicFrame>
          <p:nvGraphicFramePr>
            <p:cNvPr id="256" name="Object 46"/>
            <p:cNvGraphicFramePr>
              <a:graphicFrameLocks noChangeAspect="1"/>
            </p:cNvGraphicFramePr>
            <p:nvPr/>
          </p:nvGraphicFramePr>
          <p:xfrm>
            <a:off x="5014913" y="4014788"/>
            <a:ext cx="219075" cy="303212"/>
          </p:xfrm>
          <a:graphic>
            <a:graphicData uri="http://schemas.openxmlformats.org/presentationml/2006/ole">
              <p:oleObj spid="_x0000_s198664" name="Equation" r:id="rId9" imgW="127000" imgH="165100" progId="Equation.3">
                <p:embed/>
              </p:oleObj>
            </a:graphicData>
          </a:graphic>
        </p:graphicFrame>
        <p:sp>
          <p:nvSpPr>
            <p:cNvPr id="257" name="Line 47"/>
            <p:cNvSpPr>
              <a:spLocks noChangeShapeType="1"/>
            </p:cNvSpPr>
            <p:nvPr/>
          </p:nvSpPr>
          <p:spPr bwMode="auto">
            <a:xfrm flipH="1">
              <a:off x="4414838" y="3937000"/>
              <a:ext cx="447675" cy="304800"/>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sp>
          <p:nvSpPr>
            <p:cNvPr id="258" name="Line 48"/>
            <p:cNvSpPr>
              <a:spLocks noChangeShapeType="1"/>
            </p:cNvSpPr>
            <p:nvPr/>
          </p:nvSpPr>
          <p:spPr bwMode="auto">
            <a:xfrm flipH="1" flipV="1">
              <a:off x="4329113" y="3708400"/>
              <a:ext cx="533400" cy="228600"/>
            </a:xfrm>
            <a:prstGeom prst="line">
              <a:avLst/>
            </a:prstGeom>
            <a:noFill/>
            <a:ln w="19050">
              <a:solidFill>
                <a:srgbClr val="009900"/>
              </a:solidFill>
              <a:prstDash val="solid"/>
              <a:round/>
              <a:headEnd/>
              <a:tailEnd type="triangle" w="med" len="med"/>
            </a:ln>
            <a:effectLst/>
          </p:spPr>
          <p:txBody>
            <a:bodyPr>
              <a:prstTxWarp prst="textNoShape">
                <a:avLst/>
              </a:prstTxWarp>
            </a:bodyPr>
            <a:lstStyle/>
            <a:p>
              <a:endParaRPr lang="en-US"/>
            </a:p>
          </p:txBody>
        </p:sp>
        <p:sp>
          <p:nvSpPr>
            <p:cNvPr id="259" name="Text Box 49"/>
            <p:cNvSpPr txBox="1">
              <a:spLocks noChangeArrowheads="1"/>
            </p:cNvSpPr>
            <p:nvPr/>
          </p:nvSpPr>
          <p:spPr bwMode="auto">
            <a:xfrm>
              <a:off x="4268788" y="4192588"/>
              <a:ext cx="355600" cy="400110"/>
            </a:xfrm>
            <a:prstGeom prst="rect">
              <a:avLst/>
            </a:prstGeom>
            <a:noFill/>
            <a:ln w="9525">
              <a:noFill/>
              <a:miter lim="800000"/>
              <a:headEnd/>
              <a:tailEnd/>
            </a:ln>
          </p:spPr>
          <p:txBody>
            <a:bodyPr>
              <a:prstTxWarp prst="textNoShape">
                <a:avLst/>
              </a:prstTxWarp>
              <a:spAutoFit/>
            </a:bodyPr>
            <a:lstStyle/>
            <a:p>
              <a:pPr>
                <a:spcBef>
                  <a:spcPct val="50000"/>
                </a:spcBef>
              </a:pPr>
              <a:r>
                <a:rPr lang="en-US" sz="2000" i="1" dirty="0" err="1" smtClean="0">
                  <a:solidFill>
                    <a:srgbClr val="009900"/>
                  </a:solidFill>
                </a:rPr>
                <a:t>q</a:t>
              </a:r>
              <a:endParaRPr lang="en-US" sz="2000" i="1" dirty="0">
                <a:solidFill>
                  <a:srgbClr val="009900"/>
                </a:solidFill>
              </a:endParaRPr>
            </a:p>
          </p:txBody>
        </p:sp>
        <p:sp>
          <p:nvSpPr>
            <p:cNvPr id="260" name="Text Box 50"/>
            <p:cNvSpPr txBox="1">
              <a:spLocks noChangeArrowheads="1"/>
            </p:cNvSpPr>
            <p:nvPr/>
          </p:nvSpPr>
          <p:spPr bwMode="auto">
            <a:xfrm>
              <a:off x="4202113" y="3403600"/>
              <a:ext cx="496887"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i="1" dirty="0" err="1" smtClean="0">
                  <a:solidFill>
                    <a:srgbClr val="009900"/>
                  </a:solidFill>
                  <a:sym typeface="Symbol" charset="2"/>
                </a:rPr>
                <a:t>q</a:t>
              </a:r>
              <a:r>
                <a:rPr lang="en-US" sz="2000" i="1" dirty="0" smtClean="0">
                  <a:solidFill>
                    <a:srgbClr val="009900"/>
                  </a:solidFill>
                  <a:sym typeface="Symbol" charset="2"/>
                </a:rPr>
                <a:t>’</a:t>
              </a:r>
              <a:endParaRPr lang="en-US" sz="2000" i="1" dirty="0">
                <a:solidFill>
                  <a:srgbClr val="009900"/>
                </a:solidFill>
              </a:endParaRPr>
            </a:p>
          </p:txBody>
        </p:sp>
        <p:graphicFrame>
          <p:nvGraphicFramePr>
            <p:cNvPr id="261" name="Object 51"/>
            <p:cNvGraphicFramePr>
              <a:graphicFrameLocks noChangeAspect="1"/>
            </p:cNvGraphicFramePr>
            <p:nvPr/>
          </p:nvGraphicFramePr>
          <p:xfrm>
            <a:off x="5449888" y="3632200"/>
            <a:ext cx="174625" cy="255587"/>
          </p:xfrm>
          <a:graphic>
            <a:graphicData uri="http://schemas.openxmlformats.org/presentationml/2006/ole">
              <p:oleObj spid="_x0000_s198665" name="Equation" r:id="rId10" imgW="101600" imgH="139700" progId="Equation.3">
                <p:embed/>
              </p:oleObj>
            </a:graphicData>
          </a:graphic>
        </p:graphicFrame>
        <p:sp>
          <p:nvSpPr>
            <p:cNvPr id="262" name="Text Box 52"/>
            <p:cNvSpPr txBox="1">
              <a:spLocks noChangeArrowheads="1"/>
            </p:cNvSpPr>
            <p:nvPr/>
          </p:nvSpPr>
          <p:spPr bwMode="auto">
            <a:xfrm>
              <a:off x="6464300" y="3327400"/>
              <a:ext cx="355600" cy="366712"/>
            </a:xfrm>
            <a:prstGeom prst="rect">
              <a:avLst/>
            </a:prstGeom>
            <a:noFill/>
            <a:ln w="9525">
              <a:noFill/>
              <a:miter lim="800000"/>
              <a:headEnd/>
              <a:tailEnd/>
            </a:ln>
            <a:effectLst/>
          </p:spPr>
          <p:txBody>
            <a:bodyPr>
              <a:prstTxWarp prst="textNoShape">
                <a:avLst/>
              </a:prstTxWarp>
              <a:spAutoFit/>
            </a:bodyPr>
            <a:lstStyle/>
            <a:p>
              <a:pPr algn="l" eaLnBrk="1" hangingPunct="1">
                <a:spcBef>
                  <a:spcPct val="50000"/>
                </a:spcBef>
              </a:pPr>
              <a:r>
                <a:rPr lang="en-US" sz="1800" i="1" dirty="0" err="1">
                  <a:solidFill>
                    <a:schemeClr val="tx1"/>
                  </a:solidFill>
                </a:rPr>
                <a:t>p</a:t>
              </a:r>
              <a:endParaRPr lang="en-US" sz="1800" i="1" dirty="0">
                <a:solidFill>
                  <a:schemeClr val="tx1"/>
                </a:solidFill>
              </a:endParaRPr>
            </a:p>
          </p:txBody>
        </p:sp>
        <p:grpSp>
          <p:nvGrpSpPr>
            <p:cNvPr id="263" name="Group 53"/>
            <p:cNvGrpSpPr>
              <a:grpSpLocks/>
            </p:cNvGrpSpPr>
            <p:nvPr/>
          </p:nvGrpSpPr>
          <p:grpSpPr bwMode="auto">
            <a:xfrm>
              <a:off x="5141935" y="4441825"/>
              <a:ext cx="428628" cy="485775"/>
              <a:chOff x="2064" y="3072"/>
              <a:chExt cx="288" cy="432"/>
            </a:xfrm>
          </p:grpSpPr>
          <p:sp>
            <p:nvSpPr>
              <p:cNvPr id="277" name="Line 54"/>
              <p:cNvSpPr>
                <a:spLocks noChangeShapeType="1"/>
              </p:cNvSpPr>
              <p:nvPr/>
            </p:nvSpPr>
            <p:spPr bwMode="auto">
              <a:xfrm>
                <a:off x="2208" y="3072"/>
                <a:ext cx="48" cy="288"/>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78" name="Line 55"/>
              <p:cNvSpPr>
                <a:spLocks noChangeShapeType="1"/>
              </p:cNvSpPr>
              <p:nvPr/>
            </p:nvSpPr>
            <p:spPr bwMode="auto">
              <a:xfrm>
                <a:off x="2208" y="3072"/>
                <a:ext cx="144" cy="288"/>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79" name="Line 56"/>
              <p:cNvSpPr>
                <a:spLocks noChangeShapeType="1"/>
              </p:cNvSpPr>
              <p:nvPr/>
            </p:nvSpPr>
            <p:spPr bwMode="auto">
              <a:xfrm flipH="1">
                <a:off x="2064" y="3072"/>
                <a:ext cx="144" cy="336"/>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80" name="Line 57"/>
              <p:cNvSpPr>
                <a:spLocks noChangeShapeType="1"/>
              </p:cNvSpPr>
              <p:nvPr/>
            </p:nvSpPr>
            <p:spPr bwMode="auto">
              <a:xfrm flipH="1">
                <a:off x="2160" y="3072"/>
                <a:ext cx="48" cy="432"/>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81" name="Line 58"/>
              <p:cNvSpPr>
                <a:spLocks noChangeShapeType="1"/>
              </p:cNvSpPr>
              <p:nvPr/>
            </p:nvSpPr>
            <p:spPr bwMode="auto">
              <a:xfrm>
                <a:off x="2208" y="3072"/>
                <a:ext cx="144" cy="144"/>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82" name="Line 59"/>
              <p:cNvSpPr>
                <a:spLocks noChangeShapeType="1"/>
              </p:cNvSpPr>
              <p:nvPr/>
            </p:nvSpPr>
            <p:spPr bwMode="auto">
              <a:xfrm>
                <a:off x="2208" y="3072"/>
                <a:ext cx="144" cy="432"/>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grpSp>
        <p:sp>
          <p:nvSpPr>
            <p:cNvPr id="264" name="Text Box 60"/>
            <p:cNvSpPr txBox="1">
              <a:spLocks noChangeArrowheads="1"/>
            </p:cNvSpPr>
            <p:nvPr/>
          </p:nvSpPr>
          <p:spPr bwMode="auto">
            <a:xfrm>
              <a:off x="4400550" y="4546600"/>
              <a:ext cx="995362"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i="1" dirty="0" err="1">
                  <a:solidFill>
                    <a:srgbClr val="CC0000"/>
                  </a:solidFill>
                </a:rPr>
                <a:t>b</a:t>
              </a:r>
              <a:r>
                <a:rPr lang="en-US" sz="1800" dirty="0">
                  <a:solidFill>
                    <a:srgbClr val="CC0000"/>
                  </a:solidFill>
                </a:rPr>
                <a:t>-jet</a:t>
              </a:r>
            </a:p>
          </p:txBody>
        </p:sp>
        <p:grpSp>
          <p:nvGrpSpPr>
            <p:cNvPr id="265" name="Group 75"/>
            <p:cNvGrpSpPr>
              <a:grpSpLocks/>
            </p:cNvGrpSpPr>
            <p:nvPr/>
          </p:nvGrpSpPr>
          <p:grpSpPr bwMode="auto">
            <a:xfrm>
              <a:off x="5575327" y="1949450"/>
              <a:ext cx="428628" cy="539750"/>
              <a:chOff x="2544" y="864"/>
              <a:chExt cx="288" cy="480"/>
            </a:xfrm>
          </p:grpSpPr>
          <p:sp>
            <p:nvSpPr>
              <p:cNvPr id="271" name="Line 76"/>
              <p:cNvSpPr>
                <a:spLocks noChangeShapeType="1"/>
              </p:cNvSpPr>
              <p:nvPr/>
            </p:nvSpPr>
            <p:spPr bwMode="auto">
              <a:xfrm flipV="1">
                <a:off x="2688" y="960"/>
                <a:ext cx="48" cy="384"/>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72" name="Line 77"/>
              <p:cNvSpPr>
                <a:spLocks noChangeShapeType="1"/>
              </p:cNvSpPr>
              <p:nvPr/>
            </p:nvSpPr>
            <p:spPr bwMode="auto">
              <a:xfrm flipV="1">
                <a:off x="2688" y="1022"/>
                <a:ext cx="144" cy="317"/>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73" name="Line 78"/>
              <p:cNvSpPr>
                <a:spLocks noChangeShapeType="1"/>
              </p:cNvSpPr>
              <p:nvPr/>
            </p:nvSpPr>
            <p:spPr bwMode="auto">
              <a:xfrm flipH="1" flipV="1">
                <a:off x="2544" y="970"/>
                <a:ext cx="144" cy="369"/>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74" name="Line 79"/>
              <p:cNvSpPr>
                <a:spLocks noChangeShapeType="1"/>
              </p:cNvSpPr>
              <p:nvPr/>
            </p:nvSpPr>
            <p:spPr bwMode="auto">
              <a:xfrm flipH="1" flipV="1">
                <a:off x="2640" y="864"/>
                <a:ext cx="48" cy="475"/>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75" name="Line 80"/>
              <p:cNvSpPr>
                <a:spLocks noChangeShapeType="1"/>
              </p:cNvSpPr>
              <p:nvPr/>
            </p:nvSpPr>
            <p:spPr bwMode="auto">
              <a:xfrm flipV="1">
                <a:off x="2688" y="1181"/>
                <a:ext cx="144" cy="158"/>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sp>
            <p:nvSpPr>
              <p:cNvPr id="276" name="Line 81"/>
              <p:cNvSpPr>
                <a:spLocks noChangeShapeType="1"/>
              </p:cNvSpPr>
              <p:nvPr/>
            </p:nvSpPr>
            <p:spPr bwMode="auto">
              <a:xfrm flipV="1">
                <a:off x="2688" y="864"/>
                <a:ext cx="144" cy="475"/>
              </a:xfrm>
              <a:prstGeom prst="line">
                <a:avLst/>
              </a:prstGeom>
              <a:noFill/>
              <a:ln w="19050">
                <a:solidFill>
                  <a:srgbClr val="CC0000"/>
                </a:solidFill>
                <a:round/>
                <a:headEnd/>
                <a:tailEnd type="triangle" w="med" len="med"/>
              </a:ln>
              <a:effectLst/>
            </p:spPr>
            <p:txBody>
              <a:bodyPr>
                <a:prstTxWarp prst="textNoShape">
                  <a:avLst/>
                </a:prstTxWarp>
              </a:bodyPr>
              <a:lstStyle/>
              <a:p>
                <a:endParaRPr lang="en-US"/>
              </a:p>
            </p:txBody>
          </p:sp>
        </p:grpSp>
        <p:sp>
          <p:nvSpPr>
            <p:cNvPr id="266" name="Text Box 82"/>
            <p:cNvSpPr txBox="1">
              <a:spLocks noChangeArrowheads="1"/>
            </p:cNvSpPr>
            <p:nvPr/>
          </p:nvSpPr>
          <p:spPr bwMode="auto">
            <a:xfrm>
              <a:off x="4864100" y="1893888"/>
              <a:ext cx="782638"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i="1" dirty="0" err="1">
                  <a:solidFill>
                    <a:srgbClr val="CC0000"/>
                  </a:solidFill>
                </a:rPr>
                <a:t>b</a:t>
              </a:r>
              <a:r>
                <a:rPr lang="en-US" sz="1800" dirty="0">
                  <a:solidFill>
                    <a:srgbClr val="CC0000"/>
                  </a:solidFill>
                </a:rPr>
                <a:t>-jet</a:t>
              </a:r>
            </a:p>
          </p:txBody>
        </p:sp>
        <p:sp>
          <p:nvSpPr>
            <p:cNvPr id="267" name="AutoShape 83"/>
            <p:cNvSpPr>
              <a:spLocks noChangeArrowheads="1"/>
            </p:cNvSpPr>
            <p:nvPr/>
          </p:nvSpPr>
          <p:spPr bwMode="auto">
            <a:xfrm rot="19800000">
              <a:off x="5776913" y="3860800"/>
              <a:ext cx="381000" cy="304800"/>
            </a:xfrm>
            <a:prstGeom prst="leftArrow">
              <a:avLst>
                <a:gd name="adj1" fmla="val 50000"/>
                <a:gd name="adj2" fmla="val 31250"/>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268" name="AutoShape 84"/>
            <p:cNvSpPr>
              <a:spLocks noChangeArrowheads="1"/>
            </p:cNvSpPr>
            <p:nvPr/>
          </p:nvSpPr>
          <p:spPr bwMode="auto">
            <a:xfrm rot="19800000" flipH="1">
              <a:off x="4864100" y="2794000"/>
              <a:ext cx="381000" cy="304800"/>
            </a:xfrm>
            <a:prstGeom prst="leftArrow">
              <a:avLst>
                <a:gd name="adj1" fmla="val 50000"/>
                <a:gd name="adj2" fmla="val 31250"/>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269" name="Text Box 93"/>
            <p:cNvSpPr txBox="1">
              <a:spLocks noChangeArrowheads="1"/>
            </p:cNvSpPr>
            <p:nvPr/>
          </p:nvSpPr>
          <p:spPr bwMode="auto">
            <a:xfrm>
              <a:off x="6426200" y="2870200"/>
              <a:ext cx="355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i="1" dirty="0" err="1">
                  <a:solidFill>
                    <a:srgbClr val="009900"/>
                  </a:solidFill>
                </a:rPr>
                <a:t>l</a:t>
              </a:r>
              <a:r>
                <a:rPr lang="en-US" sz="2000" i="1" baseline="30000" dirty="0">
                  <a:solidFill>
                    <a:srgbClr val="009900"/>
                  </a:solidFill>
                </a:rPr>
                <a:t>+</a:t>
              </a:r>
              <a:endParaRPr lang="en-US" sz="2000" i="1" dirty="0">
                <a:solidFill>
                  <a:srgbClr val="009900"/>
                </a:solidFill>
              </a:endParaRPr>
            </a:p>
          </p:txBody>
        </p:sp>
        <p:sp>
          <p:nvSpPr>
            <p:cNvPr id="270" name="Text Box 94"/>
            <p:cNvSpPr txBox="1">
              <a:spLocks noChangeArrowheads="1"/>
            </p:cNvSpPr>
            <p:nvPr/>
          </p:nvSpPr>
          <p:spPr bwMode="auto">
            <a:xfrm>
              <a:off x="6083300" y="2260600"/>
              <a:ext cx="355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i="1">
                  <a:solidFill>
                    <a:srgbClr val="009900"/>
                  </a:solidFill>
                  <a:sym typeface="Symbol" charset="2"/>
                </a:rPr>
                <a:t></a:t>
              </a:r>
              <a:endParaRPr lang="en-US" sz="2000" i="1">
                <a:solidFill>
                  <a:srgbClr val="009900"/>
                </a:solidFill>
              </a:endParaRPr>
            </a:p>
          </p:txBody>
        </p:sp>
      </p:grpSp>
      <p:sp>
        <p:nvSpPr>
          <p:cNvPr id="75" name="Rectangle 74"/>
          <p:cNvSpPr/>
          <p:nvPr/>
        </p:nvSpPr>
        <p:spPr>
          <a:xfrm>
            <a:off x="837654" y="1741101"/>
            <a:ext cx="305718" cy="369332"/>
          </a:xfrm>
          <a:prstGeom prst="rect">
            <a:avLst/>
          </a:prstGeom>
        </p:spPr>
        <p:txBody>
          <a:bodyPr wrap="none">
            <a:spAutoFit/>
          </a:bodyPr>
          <a:lstStyle/>
          <a:p>
            <a:r>
              <a:rPr lang="de-CH" sz="1800" b="0" dirty="0" smtClean="0">
                <a:solidFill>
                  <a:schemeClr val="tx1"/>
                </a:solidFill>
                <a:latin typeface="Trebuchet MS"/>
              </a:rPr>
              <a:t>_</a:t>
            </a:r>
            <a:endParaRPr lang="en-US" sz="1800" dirty="0"/>
          </a:p>
        </p:txBody>
      </p:sp>
      <p:sp>
        <p:nvSpPr>
          <p:cNvPr id="76" name="Rectangle 75"/>
          <p:cNvSpPr/>
          <p:nvPr/>
        </p:nvSpPr>
        <p:spPr>
          <a:xfrm>
            <a:off x="7200354" y="1779201"/>
            <a:ext cx="305718" cy="369332"/>
          </a:xfrm>
          <a:prstGeom prst="rect">
            <a:avLst/>
          </a:prstGeom>
        </p:spPr>
        <p:txBody>
          <a:bodyPr wrap="none">
            <a:spAutoFit/>
          </a:bodyPr>
          <a:lstStyle/>
          <a:p>
            <a:r>
              <a:rPr lang="de-CH" sz="1800" b="0" dirty="0" smtClean="0">
                <a:solidFill>
                  <a:schemeClr val="tx1"/>
                </a:solidFill>
                <a:latin typeface="Trebuchet MS"/>
              </a:rPr>
              <a:t>_</a:t>
            </a:r>
            <a:endParaRPr lang="en-US" sz="1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21</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9" name="Rectangle 28"/>
          <p:cNvSpPr/>
          <p:nvPr/>
        </p:nvSpPr>
        <p:spPr bwMode="auto">
          <a:xfrm>
            <a:off x="5150404" y="823843"/>
            <a:ext cx="209253" cy="3243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24" name="Rectangle 23"/>
          <p:cNvSpPr>
            <a:spLocks noChangeArrowheads="1"/>
          </p:cNvSpPr>
          <p:nvPr/>
        </p:nvSpPr>
        <p:spPr bwMode="auto">
          <a:xfrm>
            <a:off x="5727700" y="5535117"/>
            <a:ext cx="3175000" cy="923330"/>
          </a:xfrm>
          <a:prstGeom prst="rect">
            <a:avLst/>
          </a:prstGeom>
          <a:noFill/>
          <a:ln w="9525">
            <a:noFill/>
            <a:miter lim="800000"/>
            <a:headEnd/>
            <a:tailEnd/>
          </a:ln>
        </p:spPr>
        <p:txBody>
          <a:bodyPr wrap="square">
            <a:prstTxWarp prst="textNoShape">
              <a:avLst/>
            </a:prstTxWarp>
            <a:spAutoFit/>
          </a:bodyPr>
          <a:lstStyle/>
          <a:p>
            <a:pPr algn="just"/>
            <a:r>
              <a:rPr lang="de-CH" sz="1800" b="0" dirty="0" err="1" smtClean="0">
                <a:solidFill>
                  <a:srgbClr val="60346F"/>
                </a:solidFill>
                <a:latin typeface="Trebuchet MS"/>
              </a:rPr>
              <a:t>Measurements</a:t>
            </a:r>
            <a:r>
              <a:rPr lang="de-CH" sz="1800" b="0" dirty="0" smtClean="0">
                <a:solidFill>
                  <a:srgbClr val="60346F"/>
                </a:solidFill>
                <a:latin typeface="Trebuchet MS"/>
              </a:rPr>
              <a:t> of </a:t>
            </a:r>
            <a:r>
              <a:rPr lang="de-CH" sz="1800" b="0" dirty="0" err="1" smtClean="0">
                <a:solidFill>
                  <a:srgbClr val="60346F"/>
                </a:solidFill>
                <a:latin typeface="Trebuchet MS"/>
              </a:rPr>
              <a:t>charge</a:t>
            </a:r>
            <a:r>
              <a:rPr lang="de-CH" sz="1800" b="0" dirty="0" smtClean="0">
                <a:solidFill>
                  <a:srgbClr val="60346F"/>
                </a:solidFill>
                <a:latin typeface="Trebuchet MS"/>
              </a:rPr>
              <a:t>, </a:t>
            </a:r>
            <a:r>
              <a:rPr lang="de-CH" sz="1800" b="0" dirty="0" err="1" smtClean="0">
                <a:solidFill>
                  <a:srgbClr val="60346F"/>
                </a:solidFill>
                <a:latin typeface="Trebuchet MS"/>
              </a:rPr>
              <a:t>charge</a:t>
            </a:r>
            <a:r>
              <a:rPr lang="de-CH" sz="1800" b="0" dirty="0" smtClean="0">
                <a:solidFill>
                  <a:srgbClr val="60346F"/>
                </a:solidFill>
                <a:latin typeface="Trebuchet MS"/>
              </a:rPr>
              <a:t> </a:t>
            </a:r>
            <a:r>
              <a:rPr lang="de-CH" sz="1800" b="0" dirty="0" err="1" smtClean="0">
                <a:solidFill>
                  <a:srgbClr val="60346F"/>
                </a:solidFill>
                <a:latin typeface="Trebuchet MS"/>
              </a:rPr>
              <a:t>asymmetry</a:t>
            </a:r>
            <a:r>
              <a:rPr lang="de-CH" sz="1800" b="0" dirty="0" smtClean="0">
                <a:solidFill>
                  <a:srgbClr val="60346F"/>
                </a:solidFill>
                <a:latin typeface="Trebuchet MS"/>
              </a:rPr>
              <a:t> and </a:t>
            </a:r>
            <a:r>
              <a:rPr lang="de-CH" sz="1800" b="0" dirty="0" err="1" smtClean="0">
                <a:solidFill>
                  <a:srgbClr val="60346F"/>
                </a:solidFill>
                <a:latin typeface="Trebuchet MS"/>
              </a:rPr>
              <a:t>spin</a:t>
            </a:r>
            <a:r>
              <a:rPr lang="de-CH" sz="1800" b="0" dirty="0" smtClean="0">
                <a:solidFill>
                  <a:srgbClr val="60346F"/>
                </a:solidFill>
                <a:latin typeface="Trebuchet MS"/>
              </a:rPr>
              <a:t> </a:t>
            </a:r>
            <a:r>
              <a:rPr lang="de-CH" sz="1800" b="0" dirty="0" err="1" smtClean="0">
                <a:solidFill>
                  <a:srgbClr val="60346F"/>
                </a:solidFill>
                <a:latin typeface="Trebuchet MS"/>
              </a:rPr>
              <a:t>correlations</a:t>
            </a:r>
            <a:r>
              <a:rPr lang="de-CH" sz="1800" b="0" dirty="0" smtClean="0">
                <a:solidFill>
                  <a:srgbClr val="60346F"/>
                </a:solidFill>
                <a:latin typeface="Trebuchet MS"/>
              </a:rPr>
              <a:t> </a:t>
            </a:r>
            <a:r>
              <a:rPr lang="de-CH" sz="1800" b="0" dirty="0" err="1" smtClean="0">
                <a:solidFill>
                  <a:srgbClr val="60346F"/>
                </a:solidFill>
                <a:latin typeface="Trebuchet MS"/>
              </a:rPr>
              <a:t>are</a:t>
            </a:r>
            <a:r>
              <a:rPr lang="de-CH" sz="1800" b="0" dirty="0" smtClean="0">
                <a:solidFill>
                  <a:srgbClr val="60346F"/>
                </a:solidFill>
                <a:latin typeface="Trebuchet MS"/>
              </a:rPr>
              <a:t> </a:t>
            </a:r>
            <a:r>
              <a:rPr lang="de-CH" sz="1800" b="0" dirty="0" err="1" smtClean="0">
                <a:solidFill>
                  <a:srgbClr val="60346F"/>
                </a:solidFill>
                <a:latin typeface="Trebuchet MS"/>
              </a:rPr>
              <a:t>ongoing</a:t>
            </a:r>
            <a:r>
              <a:rPr lang="de-CH" sz="1800" b="0" dirty="0" smtClean="0">
                <a:solidFill>
                  <a:srgbClr val="60346F"/>
                </a:solidFill>
                <a:latin typeface="Trebuchet MS"/>
              </a:rPr>
              <a:t>.</a:t>
            </a:r>
          </a:p>
        </p:txBody>
      </p:sp>
      <p:sp>
        <p:nvSpPr>
          <p:cNvPr id="25" name="Rectangle 24"/>
          <p:cNvSpPr>
            <a:spLocks noChangeArrowheads="1"/>
          </p:cNvSpPr>
          <p:nvPr/>
        </p:nvSpPr>
        <p:spPr bwMode="auto">
          <a:xfrm>
            <a:off x="1054100" y="6297117"/>
            <a:ext cx="4064000" cy="369332"/>
          </a:xfrm>
          <a:prstGeom prst="rect">
            <a:avLst/>
          </a:prstGeom>
          <a:noFill/>
          <a:ln w="9525">
            <a:noFill/>
            <a:miter lim="800000"/>
            <a:headEnd/>
            <a:tailEnd/>
          </a:ln>
        </p:spPr>
        <p:txBody>
          <a:bodyPr wrap="square">
            <a:prstTxWarp prst="textNoShape">
              <a:avLst/>
            </a:prstTxWarp>
            <a:spAutoFit/>
          </a:bodyPr>
          <a:lstStyle/>
          <a:p>
            <a:pPr algn="just"/>
            <a:r>
              <a:rPr lang="de-CH" sz="1800" b="0" dirty="0" err="1" smtClean="0">
                <a:solidFill>
                  <a:srgbClr val="60346F"/>
                </a:solidFill>
                <a:latin typeface="Trebuchet MS"/>
              </a:rPr>
              <a:t>Consistent</a:t>
            </a:r>
            <a:r>
              <a:rPr lang="de-CH" sz="1800" b="0" dirty="0" smtClean="0">
                <a:solidFill>
                  <a:srgbClr val="60346F"/>
                </a:solidFill>
                <a:latin typeface="Trebuchet MS"/>
              </a:rPr>
              <a:t> </a:t>
            </a:r>
            <a:r>
              <a:rPr lang="de-CH" sz="1800" b="0" dirty="0" err="1" smtClean="0">
                <a:solidFill>
                  <a:srgbClr val="60346F"/>
                </a:solidFill>
                <a:latin typeface="Trebuchet MS"/>
              </a:rPr>
              <a:t>with</a:t>
            </a:r>
            <a:r>
              <a:rPr lang="de-CH" sz="1800" b="0" dirty="0" smtClean="0">
                <a:solidFill>
                  <a:srgbClr val="60346F"/>
                </a:solidFill>
                <a:latin typeface="Trebuchet MS"/>
              </a:rPr>
              <a:t> NLO SM </a:t>
            </a:r>
            <a:r>
              <a:rPr lang="de-CH" sz="1800" b="0" dirty="0" err="1" smtClean="0">
                <a:solidFill>
                  <a:srgbClr val="60346F"/>
                </a:solidFill>
                <a:latin typeface="Trebuchet MS"/>
              </a:rPr>
              <a:t>predictions</a:t>
            </a:r>
            <a:r>
              <a:rPr lang="de-CH" sz="1800" b="0" dirty="0" smtClean="0">
                <a:solidFill>
                  <a:srgbClr val="60346F"/>
                </a:solidFill>
                <a:latin typeface="Trebuchet MS"/>
              </a:rPr>
              <a:t> </a:t>
            </a:r>
          </a:p>
        </p:txBody>
      </p:sp>
      <p:grpSp>
        <p:nvGrpSpPr>
          <p:cNvPr id="30" name="Group 29"/>
          <p:cNvGrpSpPr/>
          <p:nvPr/>
        </p:nvGrpSpPr>
        <p:grpSpPr>
          <a:xfrm>
            <a:off x="498474" y="153601"/>
            <a:ext cx="9026526" cy="651262"/>
            <a:chOff x="498474" y="153601"/>
            <a:chExt cx="9026526" cy="651262"/>
          </a:xfrm>
        </p:grpSpPr>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err="1" smtClean="0">
                  <a:solidFill>
                    <a:srgbClr val="000099"/>
                  </a:solidFill>
                  <a:latin typeface="Trebuchet MS"/>
                </a:rPr>
                <a:t>tt</a:t>
              </a:r>
              <a:r>
                <a:rPr lang="en-US" sz="2800" dirty="0" smtClean="0">
                  <a:solidFill>
                    <a:srgbClr val="000099"/>
                  </a:solidFill>
                  <a:latin typeface="Trebuchet MS"/>
                </a:rPr>
                <a:t> cross section</a:t>
              </a:r>
              <a:endParaRPr lang="en-US" sz="2800" dirty="0">
                <a:solidFill>
                  <a:srgbClr val="000099"/>
                </a:solidFill>
                <a:latin typeface="Times" charset="0"/>
              </a:endParaRPr>
            </a:p>
          </p:txBody>
        </p:sp>
        <p:sp>
          <p:nvSpPr>
            <p:cNvPr id="27" name="Rectangle 26"/>
            <p:cNvSpPr/>
            <p:nvPr/>
          </p:nvSpPr>
          <p:spPr>
            <a:xfrm>
              <a:off x="3788161" y="153601"/>
              <a:ext cx="297678" cy="461665"/>
            </a:xfrm>
            <a:prstGeom prst="rect">
              <a:avLst/>
            </a:prstGeom>
          </p:spPr>
          <p:txBody>
            <a:bodyPr wrap="none">
              <a:spAutoFit/>
            </a:bodyPr>
            <a:lstStyle/>
            <a:p>
              <a:pPr algn="ctr"/>
              <a:r>
                <a:rPr lang="en-US" sz="2400" dirty="0" smtClean="0">
                  <a:solidFill>
                    <a:srgbClr val="000099"/>
                  </a:solidFill>
                  <a:latin typeface="Trebuchet MS"/>
                </a:rPr>
                <a:t>-</a:t>
              </a:r>
              <a:endParaRPr lang="en-US" sz="2400" dirty="0">
                <a:solidFill>
                  <a:srgbClr val="000099"/>
                </a:solidFill>
                <a:latin typeface="Times" charset="0"/>
              </a:endParaRPr>
            </a:p>
          </p:txBody>
        </p:sp>
      </p:grpSp>
      <p:pic>
        <p:nvPicPr>
          <p:cNvPr id="16" name="Picture 3" descr="CMS-Color-Label"/>
          <p:cNvPicPr>
            <a:picLocks noChangeAspect="1" noChangeArrowheads="1"/>
          </p:cNvPicPr>
          <p:nvPr/>
        </p:nvPicPr>
        <p:blipFill>
          <a:blip r:embed="rId3"/>
          <a:srcRect/>
          <a:stretch>
            <a:fillRect/>
          </a:stretch>
        </p:blipFill>
        <p:spPr bwMode="auto">
          <a:xfrm>
            <a:off x="9028114" y="292100"/>
            <a:ext cx="646112" cy="596900"/>
          </a:xfrm>
          <a:prstGeom prst="rect">
            <a:avLst/>
          </a:prstGeom>
          <a:noFill/>
          <a:ln w="9525">
            <a:noFill/>
            <a:miter lim="800000"/>
            <a:headEnd/>
            <a:tailEnd/>
          </a:ln>
        </p:spPr>
      </p:pic>
      <p:pic>
        <p:nvPicPr>
          <p:cNvPr id="22" name="Picture 21" descr="topmass_fig_03.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414549" y="2133601"/>
            <a:ext cx="3538951" cy="3445328"/>
          </a:xfrm>
          <a:prstGeom prst="rect">
            <a:avLst/>
          </a:prstGeom>
        </p:spPr>
      </p:pic>
      <p:sp>
        <p:nvSpPr>
          <p:cNvPr id="31" name="Rectangle 30"/>
          <p:cNvSpPr/>
          <p:nvPr/>
        </p:nvSpPr>
        <p:spPr>
          <a:xfrm>
            <a:off x="6028633" y="1474401"/>
            <a:ext cx="2525615"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 CONF-2011-140</a:t>
            </a:r>
            <a:endParaRPr lang="en-US" sz="1800" b="0" dirty="0">
              <a:solidFill>
                <a:schemeClr val="tx1">
                  <a:lumMod val="75000"/>
                  <a:lumOff val="25000"/>
                </a:schemeClr>
              </a:solidFill>
              <a:latin typeface="Trebuchet MS"/>
            </a:endParaRPr>
          </a:p>
        </p:txBody>
      </p:sp>
      <p:pic>
        <p:nvPicPr>
          <p:cNvPr id="35" name="Picture 34" descr="ATLASlogo_White_480x720_02.jpg"/>
          <p:cNvPicPr>
            <a:picLocks noChangeAspect="1"/>
          </p:cNvPicPr>
          <p:nvPr/>
        </p:nvPicPr>
        <p:blipFill>
          <a:blip r:embed="rId6"/>
          <a:stretch>
            <a:fillRect/>
          </a:stretch>
        </p:blipFill>
        <p:spPr>
          <a:xfrm>
            <a:off x="347133" y="190500"/>
            <a:ext cx="618067" cy="927100"/>
          </a:xfrm>
          <a:prstGeom prst="rect">
            <a:avLst/>
          </a:prstGeom>
        </p:spPr>
      </p:pic>
      <p:sp>
        <p:nvSpPr>
          <p:cNvPr id="38" name="Rectangle 37"/>
          <p:cNvSpPr>
            <a:spLocks noChangeArrowheads="1"/>
          </p:cNvSpPr>
          <p:nvPr/>
        </p:nvSpPr>
        <p:spPr bwMode="auto">
          <a:xfrm>
            <a:off x="6070600" y="1839417"/>
            <a:ext cx="2705100" cy="369332"/>
          </a:xfrm>
          <a:prstGeom prst="rect">
            <a:avLst/>
          </a:prstGeom>
          <a:noFill/>
          <a:ln w="9525">
            <a:noFill/>
            <a:miter lim="800000"/>
            <a:headEnd/>
            <a:tailEnd/>
          </a:ln>
        </p:spPr>
        <p:txBody>
          <a:bodyPr wrap="square">
            <a:prstTxWarp prst="textNoShape">
              <a:avLst/>
            </a:prstTxWarp>
            <a:spAutoFit/>
          </a:bodyPr>
          <a:lstStyle/>
          <a:p>
            <a:pPr algn="just"/>
            <a:r>
              <a:rPr lang="de-CH" sz="1800" b="0" dirty="0" err="1" smtClean="0">
                <a:solidFill>
                  <a:srgbClr val="60346F"/>
                </a:solidFill>
                <a:latin typeface="Trebuchet MS"/>
              </a:rPr>
              <a:t>All-hadronic</a:t>
            </a:r>
            <a:r>
              <a:rPr lang="de-CH" sz="1800" b="0" dirty="0" smtClean="0">
                <a:solidFill>
                  <a:srgbClr val="60346F"/>
                </a:solidFill>
                <a:latin typeface="Trebuchet MS"/>
              </a:rPr>
              <a:t> </a:t>
            </a:r>
            <a:r>
              <a:rPr lang="de-CH" sz="1800" b="0" dirty="0" err="1" smtClean="0">
                <a:solidFill>
                  <a:srgbClr val="60346F"/>
                </a:solidFill>
                <a:latin typeface="Trebuchet MS"/>
              </a:rPr>
              <a:t>channels</a:t>
            </a:r>
            <a:r>
              <a:rPr lang="de-CH" sz="1800" b="0" dirty="0" smtClean="0">
                <a:solidFill>
                  <a:srgbClr val="60346F"/>
                </a:solidFill>
                <a:latin typeface="Trebuchet MS"/>
              </a:rPr>
              <a:t>:</a:t>
            </a:r>
          </a:p>
        </p:txBody>
      </p:sp>
      <p:pic>
        <p:nvPicPr>
          <p:cNvPr id="19" name="Picture 18" descr="CMStopcombination.png"/>
          <p:cNvPicPr>
            <a:picLocks noChangeAspect="1"/>
          </p:cNvPicPr>
          <p:nvPr/>
        </p:nvPicPr>
        <p:blipFill>
          <a:blip r:embed="rId7"/>
          <a:stretch>
            <a:fillRect/>
          </a:stretch>
        </p:blipFill>
        <p:spPr>
          <a:xfrm>
            <a:off x="1003300" y="1246536"/>
            <a:ext cx="4000500" cy="5116164"/>
          </a:xfrm>
          <a:prstGeom prst="rect">
            <a:avLst/>
          </a:prstGeom>
        </p:spPr>
      </p:pic>
      <p:sp>
        <p:nvSpPr>
          <p:cNvPr id="20" name="Rectangle 19"/>
          <p:cNvSpPr/>
          <p:nvPr/>
        </p:nvSpPr>
        <p:spPr>
          <a:xfrm>
            <a:off x="3425133" y="979101"/>
            <a:ext cx="2528321"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 PAS TOP-2011-024</a:t>
            </a:r>
            <a:endParaRPr lang="en-US" sz="1800" b="0" dirty="0">
              <a:solidFill>
                <a:schemeClr val="tx1">
                  <a:lumMod val="75000"/>
                  <a:lumOff val="25000"/>
                </a:schemeClr>
              </a:solidFill>
              <a:latin typeface="Trebuchet M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22</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Single top</a:t>
            </a:r>
            <a:endParaRPr lang="en-US" sz="2800" dirty="0">
              <a:solidFill>
                <a:srgbClr val="000099"/>
              </a:solidFill>
              <a:latin typeface="Times" charset="0"/>
            </a:endParaRPr>
          </a:p>
        </p:txBody>
      </p:sp>
      <p:sp>
        <p:nvSpPr>
          <p:cNvPr id="94" name="Rectangle 93"/>
          <p:cNvSpPr>
            <a:spLocks noChangeArrowheads="1"/>
          </p:cNvSpPr>
          <p:nvPr/>
        </p:nvSpPr>
        <p:spPr bwMode="auto">
          <a:xfrm>
            <a:off x="635000" y="890925"/>
            <a:ext cx="8686800" cy="1692771"/>
          </a:xfrm>
          <a:prstGeom prst="rect">
            <a:avLst/>
          </a:prstGeom>
          <a:noFill/>
          <a:ln w="9525">
            <a:noFill/>
            <a:miter lim="800000"/>
            <a:headEnd/>
            <a:tailEnd/>
          </a:ln>
        </p:spPr>
        <p:txBody>
          <a:bodyPr wrap="square">
            <a:prstTxWarp prst="textNoShape">
              <a:avLst/>
            </a:prstTxWarp>
            <a:spAutoFit/>
          </a:bodyPr>
          <a:lstStyle/>
          <a:p>
            <a:pPr algn="just"/>
            <a:r>
              <a:rPr lang="en-US" sz="1600" b="0" dirty="0" smtClean="0">
                <a:solidFill>
                  <a:schemeClr val="tx1"/>
                </a:solidFill>
                <a:latin typeface="Trebuchet MS"/>
              </a:rPr>
              <a:t>Electroweak production of single tops (announced 2009 at </a:t>
            </a:r>
            <a:r>
              <a:rPr lang="en-US" sz="1600" b="0" dirty="0" err="1" smtClean="0">
                <a:solidFill>
                  <a:schemeClr val="tx1"/>
                </a:solidFill>
                <a:latin typeface="Trebuchet MS"/>
              </a:rPr>
              <a:t>Tevatron</a:t>
            </a:r>
            <a:r>
              <a:rPr lang="en-US" sz="1600" b="0" dirty="0" smtClean="0">
                <a:solidFill>
                  <a:schemeClr val="tx1"/>
                </a:solidFill>
                <a:latin typeface="Trebuchet MS"/>
              </a:rPr>
              <a:t>, 2011 at LHC) occurs with smaller cross-sections compared to production of top pairs. Analysis is difficult, but cut-based procedures become viable in addition to the initially used multivariate techniques.</a:t>
            </a:r>
          </a:p>
          <a:p>
            <a:pPr algn="just"/>
            <a:r>
              <a:rPr lang="en-US" sz="2000" b="0" dirty="0" smtClean="0">
                <a:solidFill>
                  <a:schemeClr val="tx1"/>
                </a:solidFill>
                <a:latin typeface="Times"/>
              </a:rPr>
              <a:t> </a:t>
            </a:r>
          </a:p>
          <a:p>
            <a:pPr algn="just"/>
            <a:endParaRPr lang="en-US" sz="2000" b="0" dirty="0" smtClean="0">
              <a:solidFill>
                <a:schemeClr val="tx1"/>
              </a:solidFill>
              <a:latin typeface="Times"/>
            </a:endParaRPr>
          </a:p>
        </p:txBody>
      </p:sp>
      <p:grpSp>
        <p:nvGrpSpPr>
          <p:cNvPr id="39" name="Group 38"/>
          <p:cNvGrpSpPr/>
          <p:nvPr/>
        </p:nvGrpSpPr>
        <p:grpSpPr>
          <a:xfrm>
            <a:off x="774700" y="2108200"/>
            <a:ext cx="3879611" cy="4152900"/>
            <a:chOff x="673100" y="2108200"/>
            <a:chExt cx="3879611" cy="4152900"/>
          </a:xfrm>
        </p:grpSpPr>
        <p:grpSp>
          <p:nvGrpSpPr>
            <p:cNvPr id="35" name="Group 34"/>
            <p:cNvGrpSpPr/>
            <p:nvPr/>
          </p:nvGrpSpPr>
          <p:grpSpPr>
            <a:xfrm>
              <a:off x="691224" y="2260600"/>
              <a:ext cx="3861487" cy="3898900"/>
              <a:chOff x="691224" y="2260600"/>
              <a:chExt cx="3861487" cy="3898900"/>
            </a:xfrm>
          </p:grpSpPr>
          <p:sp>
            <p:nvSpPr>
              <p:cNvPr id="77" name="Rectangle 76"/>
              <p:cNvSpPr/>
              <p:nvPr/>
            </p:nvSpPr>
            <p:spPr>
              <a:xfrm>
                <a:off x="812644" y="4077901"/>
                <a:ext cx="1308256" cy="830997"/>
              </a:xfrm>
              <a:prstGeom prst="rect">
                <a:avLst/>
              </a:prstGeom>
            </p:spPr>
            <p:txBody>
              <a:bodyPr wrap="square">
                <a:spAutoFit/>
              </a:bodyPr>
              <a:lstStyle/>
              <a:p>
                <a:r>
                  <a:rPr lang="en-US" sz="1600" b="0" dirty="0" smtClean="0">
                    <a:solidFill>
                      <a:schemeClr val="tx1"/>
                    </a:solidFill>
                    <a:latin typeface="Trebuchet MS"/>
                  </a:rPr>
                  <a:t>Dominant at </a:t>
                </a:r>
                <a:r>
                  <a:rPr lang="en-US" sz="1600" b="0" dirty="0" err="1" smtClean="0">
                    <a:solidFill>
                      <a:schemeClr val="tx1"/>
                    </a:solidFill>
                    <a:latin typeface="Trebuchet MS"/>
                  </a:rPr>
                  <a:t>Tevatron</a:t>
                </a:r>
                <a:endParaRPr lang="en-US" sz="1600" b="0" dirty="0" smtClean="0">
                  <a:solidFill>
                    <a:schemeClr val="tx1"/>
                  </a:solidFill>
                  <a:latin typeface="Trebuchet MS"/>
                </a:endParaRPr>
              </a:p>
              <a:p>
                <a:r>
                  <a:rPr lang="en-US" sz="1600" b="0" dirty="0" smtClean="0">
                    <a:solidFill>
                      <a:schemeClr val="tx1"/>
                    </a:solidFill>
                    <a:latin typeface="Trebuchet MS"/>
                  </a:rPr>
                  <a:t>and LHC </a:t>
                </a:r>
                <a:endParaRPr lang="en-US" sz="1600" dirty="0">
                  <a:latin typeface="Trebuchet MS"/>
                </a:endParaRPr>
              </a:p>
            </p:txBody>
          </p:sp>
          <p:pic>
            <p:nvPicPr>
              <p:cNvPr id="30" name="Picture 29"/>
              <p:cNvPicPr>
                <a:picLocks noChangeAspect="1"/>
              </p:cNvPicPr>
              <p:nvPr/>
            </p:nvPicPr>
            <p:blipFill>
              <a:blip r:embed="rId3"/>
              <a:stretch>
                <a:fillRect/>
              </a:stretch>
            </p:blipFill>
            <p:spPr>
              <a:xfrm>
                <a:off x="2190750" y="2260600"/>
                <a:ext cx="2361961" cy="3898900"/>
              </a:xfrm>
              <a:prstGeom prst="rect">
                <a:avLst/>
              </a:prstGeom>
            </p:spPr>
          </p:pic>
          <p:sp>
            <p:nvSpPr>
              <p:cNvPr id="31" name="TextBox 30"/>
              <p:cNvSpPr txBox="1"/>
              <p:nvPr/>
            </p:nvSpPr>
            <p:spPr>
              <a:xfrm>
                <a:off x="691224" y="3695700"/>
                <a:ext cx="1429676" cy="369332"/>
              </a:xfrm>
              <a:prstGeom prst="rect">
                <a:avLst/>
              </a:prstGeom>
              <a:noFill/>
            </p:spPr>
            <p:txBody>
              <a:bodyPr wrap="square" rtlCol="0">
                <a:spAutoFit/>
              </a:bodyPr>
              <a:lstStyle/>
              <a:p>
                <a:pPr algn="ctr"/>
                <a:r>
                  <a:rPr lang="en-US" sz="1800" b="0" dirty="0" err="1" smtClean="0">
                    <a:solidFill>
                      <a:srgbClr val="0000CC"/>
                    </a:solidFill>
                    <a:latin typeface="Verdana" pitchFamily="34" charset="0"/>
                  </a:rPr>
                  <a:t>t</a:t>
                </a:r>
                <a:r>
                  <a:rPr lang="en-US" sz="1800" b="0" dirty="0" smtClean="0">
                    <a:solidFill>
                      <a:srgbClr val="0000CC"/>
                    </a:solidFill>
                    <a:latin typeface="Verdana" pitchFamily="34" charset="0"/>
                  </a:rPr>
                  <a:t>-channel</a:t>
                </a:r>
              </a:p>
            </p:txBody>
          </p:sp>
        </p:grpSp>
        <p:sp>
          <p:nvSpPr>
            <p:cNvPr id="36" name="Rounded Rectangle 35"/>
            <p:cNvSpPr/>
            <p:nvPr/>
          </p:nvSpPr>
          <p:spPr bwMode="auto">
            <a:xfrm>
              <a:off x="673100" y="2108200"/>
              <a:ext cx="3873500" cy="41529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grpSp>
        <p:nvGrpSpPr>
          <p:cNvPr id="44" name="Group 43"/>
          <p:cNvGrpSpPr/>
          <p:nvPr/>
        </p:nvGrpSpPr>
        <p:grpSpPr>
          <a:xfrm>
            <a:off x="4826001" y="4832350"/>
            <a:ext cx="4419599" cy="2025650"/>
            <a:chOff x="4673601" y="4832350"/>
            <a:chExt cx="4419599" cy="2025650"/>
          </a:xfrm>
        </p:grpSpPr>
        <p:pic>
          <p:nvPicPr>
            <p:cNvPr id="26" name="Picture 25"/>
            <p:cNvPicPr>
              <a:picLocks noChangeAspect="1"/>
            </p:cNvPicPr>
            <p:nvPr/>
          </p:nvPicPr>
          <p:blipFill>
            <a:blip r:embed="rId4"/>
            <a:stretch>
              <a:fillRect/>
            </a:stretch>
          </p:blipFill>
          <p:spPr>
            <a:xfrm>
              <a:off x="4673601" y="4832350"/>
              <a:ext cx="2679700" cy="2025650"/>
            </a:xfrm>
            <a:prstGeom prst="rect">
              <a:avLst/>
            </a:prstGeom>
          </p:spPr>
        </p:pic>
        <p:sp>
          <p:nvSpPr>
            <p:cNvPr id="29" name="TextBox 28"/>
            <p:cNvSpPr txBox="1"/>
            <p:nvPr/>
          </p:nvSpPr>
          <p:spPr>
            <a:xfrm>
              <a:off x="7219024" y="5232400"/>
              <a:ext cx="1429676" cy="646331"/>
            </a:xfrm>
            <a:prstGeom prst="rect">
              <a:avLst/>
            </a:prstGeom>
            <a:noFill/>
          </p:spPr>
          <p:txBody>
            <a:bodyPr wrap="square" rtlCol="0">
              <a:spAutoFit/>
            </a:bodyPr>
            <a:lstStyle/>
            <a:p>
              <a:pPr algn="ctr"/>
              <a:r>
                <a:rPr lang="en-US" sz="1800" b="0" dirty="0" err="1" smtClean="0">
                  <a:solidFill>
                    <a:srgbClr val="0000CC"/>
                  </a:solidFill>
                  <a:latin typeface="Verdana" pitchFamily="34" charset="0"/>
                </a:rPr>
                <a:t>s</a:t>
              </a:r>
              <a:r>
                <a:rPr lang="en-US" sz="1800" b="0" dirty="0" smtClean="0">
                  <a:solidFill>
                    <a:srgbClr val="0000CC"/>
                  </a:solidFill>
                  <a:latin typeface="Verdana" pitchFamily="34" charset="0"/>
                </a:rPr>
                <a:t>-channel </a:t>
              </a:r>
              <a:r>
                <a:rPr lang="en-US" sz="1800" b="0" dirty="0" err="1" smtClean="0">
                  <a:solidFill>
                    <a:srgbClr val="0000CC"/>
                  </a:solidFill>
                  <a:latin typeface="Verdana" pitchFamily="34" charset="0"/>
                </a:rPr>
                <a:t>Drell</a:t>
              </a:r>
              <a:r>
                <a:rPr lang="en-US" sz="1800" b="0" dirty="0" smtClean="0">
                  <a:solidFill>
                    <a:srgbClr val="0000CC"/>
                  </a:solidFill>
                  <a:latin typeface="Verdana" pitchFamily="34" charset="0"/>
                </a:rPr>
                <a:t>-Yan</a:t>
              </a:r>
            </a:p>
          </p:txBody>
        </p:sp>
        <p:sp>
          <p:nvSpPr>
            <p:cNvPr id="34" name="Rectangle 33"/>
            <p:cNvSpPr/>
            <p:nvPr/>
          </p:nvSpPr>
          <p:spPr>
            <a:xfrm>
              <a:off x="7315044" y="5920482"/>
              <a:ext cx="1778156" cy="584776"/>
            </a:xfrm>
            <a:prstGeom prst="rect">
              <a:avLst/>
            </a:prstGeom>
          </p:spPr>
          <p:txBody>
            <a:bodyPr wrap="square">
              <a:spAutoFit/>
            </a:bodyPr>
            <a:lstStyle/>
            <a:p>
              <a:r>
                <a:rPr lang="en-US" sz="1600" b="0" dirty="0" smtClean="0">
                  <a:solidFill>
                    <a:schemeClr val="tx1"/>
                  </a:solidFill>
                  <a:latin typeface="Trebuchet MS"/>
                </a:rPr>
                <a:t>Small at </a:t>
              </a:r>
              <a:r>
                <a:rPr lang="en-US" sz="1600" b="0" dirty="0" err="1" smtClean="0">
                  <a:solidFill>
                    <a:schemeClr val="tx1"/>
                  </a:solidFill>
                  <a:latin typeface="Trebuchet MS"/>
                </a:rPr>
                <a:t>Tevatron</a:t>
              </a:r>
              <a:r>
                <a:rPr lang="en-US" sz="1600" b="0" dirty="0" smtClean="0">
                  <a:solidFill>
                    <a:schemeClr val="tx1"/>
                  </a:solidFill>
                  <a:latin typeface="Trebuchet MS"/>
                </a:rPr>
                <a:t> and LHC</a:t>
              </a:r>
            </a:p>
          </p:txBody>
        </p:sp>
        <p:sp>
          <p:nvSpPr>
            <p:cNvPr id="38" name="Rounded Rectangle 37"/>
            <p:cNvSpPr/>
            <p:nvPr/>
          </p:nvSpPr>
          <p:spPr bwMode="auto">
            <a:xfrm>
              <a:off x="4686300" y="4965700"/>
              <a:ext cx="4406900" cy="1625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grpSp>
        <p:nvGrpSpPr>
          <p:cNvPr id="43" name="Group 42"/>
          <p:cNvGrpSpPr/>
          <p:nvPr/>
        </p:nvGrpSpPr>
        <p:grpSpPr>
          <a:xfrm>
            <a:off x="4927600" y="1663700"/>
            <a:ext cx="4038600" cy="3207732"/>
            <a:chOff x="5194300" y="1663700"/>
            <a:chExt cx="4038600" cy="3207732"/>
          </a:xfrm>
        </p:grpSpPr>
        <p:pic>
          <p:nvPicPr>
            <p:cNvPr id="33" name="Picture 32"/>
            <p:cNvPicPr>
              <a:picLocks noChangeAspect="1"/>
            </p:cNvPicPr>
            <p:nvPr/>
          </p:nvPicPr>
          <p:blipFill>
            <a:blip r:embed="rId5"/>
            <a:stretch>
              <a:fillRect/>
            </a:stretch>
          </p:blipFill>
          <p:spPr>
            <a:xfrm>
              <a:off x="5613400" y="1663700"/>
              <a:ext cx="2178050" cy="3207732"/>
            </a:xfrm>
            <a:prstGeom prst="rect">
              <a:avLst/>
            </a:prstGeom>
          </p:spPr>
        </p:pic>
        <p:sp>
          <p:nvSpPr>
            <p:cNvPr id="87" name="TextBox 86"/>
            <p:cNvSpPr txBox="1"/>
            <p:nvPr/>
          </p:nvSpPr>
          <p:spPr>
            <a:xfrm>
              <a:off x="7498424" y="2984500"/>
              <a:ext cx="1569376" cy="369332"/>
            </a:xfrm>
            <a:prstGeom prst="rect">
              <a:avLst/>
            </a:prstGeom>
            <a:solidFill>
              <a:schemeClr val="bg1"/>
            </a:solidFill>
          </p:spPr>
          <p:txBody>
            <a:bodyPr wrap="square" rtlCol="0">
              <a:spAutoFit/>
            </a:bodyPr>
            <a:lstStyle/>
            <a:p>
              <a:pPr algn="ctr"/>
              <a:r>
                <a:rPr lang="en-US" sz="1800" b="0" dirty="0" smtClean="0">
                  <a:solidFill>
                    <a:srgbClr val="0000CC"/>
                  </a:solidFill>
                  <a:latin typeface="Verdana" pitchFamily="34" charset="0"/>
                </a:rPr>
                <a:t>Wt-channel</a:t>
              </a:r>
            </a:p>
          </p:txBody>
        </p:sp>
        <p:sp>
          <p:nvSpPr>
            <p:cNvPr id="78" name="Rectangle 77"/>
            <p:cNvSpPr/>
            <p:nvPr/>
          </p:nvSpPr>
          <p:spPr>
            <a:xfrm>
              <a:off x="7784945" y="3366701"/>
              <a:ext cx="1137050" cy="1077218"/>
            </a:xfrm>
            <a:prstGeom prst="rect">
              <a:avLst/>
            </a:prstGeom>
          </p:spPr>
          <p:txBody>
            <a:bodyPr wrap="none">
              <a:spAutoFit/>
            </a:bodyPr>
            <a:lstStyle/>
            <a:p>
              <a:r>
                <a:rPr lang="en-US" sz="1600" b="0" dirty="0" smtClean="0">
                  <a:solidFill>
                    <a:schemeClr val="tx1"/>
                  </a:solidFill>
                  <a:latin typeface="Trebuchet MS"/>
                </a:rPr>
                <a:t>Small at </a:t>
              </a:r>
            </a:p>
            <a:p>
              <a:r>
                <a:rPr lang="en-US" sz="1600" b="0" dirty="0" err="1" smtClean="0">
                  <a:solidFill>
                    <a:schemeClr val="tx1"/>
                  </a:solidFill>
                  <a:latin typeface="Trebuchet MS"/>
                </a:rPr>
                <a:t>Tevatron</a:t>
              </a:r>
              <a:r>
                <a:rPr lang="en-US" sz="1600" b="0" dirty="0" smtClean="0">
                  <a:solidFill>
                    <a:schemeClr val="tx1"/>
                  </a:solidFill>
                  <a:latin typeface="Trebuchet MS"/>
                </a:rPr>
                <a:t>,</a:t>
              </a:r>
            </a:p>
            <a:p>
              <a:r>
                <a:rPr lang="en-US" sz="1600" b="0" dirty="0" smtClean="0">
                  <a:solidFill>
                    <a:schemeClr val="tx1"/>
                  </a:solidFill>
                  <a:latin typeface="Trebuchet MS"/>
                </a:rPr>
                <a:t>significant </a:t>
              </a:r>
            </a:p>
            <a:p>
              <a:r>
                <a:rPr lang="en-US" sz="1600" b="0" dirty="0" smtClean="0">
                  <a:solidFill>
                    <a:schemeClr val="tx1"/>
                  </a:solidFill>
                  <a:latin typeface="Trebuchet MS"/>
                </a:rPr>
                <a:t>at LHC </a:t>
              </a:r>
              <a:endParaRPr lang="en-US" sz="1600" dirty="0">
                <a:latin typeface="Trebuchet MS"/>
              </a:endParaRPr>
            </a:p>
          </p:txBody>
        </p:sp>
        <p:sp>
          <p:nvSpPr>
            <p:cNvPr id="37" name="Rounded Rectangle 36"/>
            <p:cNvSpPr/>
            <p:nvPr/>
          </p:nvSpPr>
          <p:spPr bwMode="auto">
            <a:xfrm>
              <a:off x="5194300" y="1701800"/>
              <a:ext cx="4038600" cy="3149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23" name="Rectangle 23"/>
          <p:cNvSpPr txBox="1">
            <a:spLocks noChangeArrowheads="1"/>
          </p:cNvSpPr>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58B340C3-70B5-8848-9E86-49FC4D473422}" type="slidenum">
              <a:rPr kumimoji="0" lang="en-US" sz="1000" b="1" i="1" u="none" strike="noStrike" kern="1200" cap="none" spc="0" normalizeH="0" baseline="0" noProof="0" smtClean="0">
                <a:ln>
                  <a:noFill/>
                </a:ln>
                <a:solidFill>
                  <a:schemeClr val="tx1"/>
                </a:solidFill>
                <a:effectLst/>
                <a:uLnTx/>
                <a:uFillTx/>
                <a:latin typeface="Trebuchet MS"/>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22</a:t>
            </a:fld>
            <a:endParaRPr kumimoji="0" lang="en-US" sz="1000" b="0" i="1" u="none" strike="noStrike" kern="1200" cap="none" spc="0" normalizeH="0" baseline="0" noProof="0" dirty="0">
              <a:ln>
                <a:noFill/>
              </a:ln>
              <a:solidFill>
                <a:schemeClr val="tx1"/>
              </a:solidFill>
              <a:effectLst/>
              <a:uLnTx/>
              <a:uFillTx/>
              <a:latin typeface="Trebuchet MS"/>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fig_05a.png"/>
          <p:cNvPicPr>
            <a:picLocks noChangeAspect="1"/>
          </p:cNvPicPr>
          <p:nvPr/>
        </p:nvPicPr>
        <p:blipFill>
          <a:blip r:embed="rId3"/>
          <a:stretch>
            <a:fillRect/>
          </a:stretch>
        </p:blipFill>
        <p:spPr>
          <a:xfrm>
            <a:off x="5435600" y="768854"/>
            <a:ext cx="4038600" cy="2913205"/>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23</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Single top results</a:t>
            </a:r>
            <a:endParaRPr lang="en-US" sz="2800" dirty="0">
              <a:solidFill>
                <a:srgbClr val="000099"/>
              </a:solidFill>
              <a:latin typeface="Times" charset="0"/>
            </a:endParaRPr>
          </a:p>
        </p:txBody>
      </p:sp>
      <p:sp>
        <p:nvSpPr>
          <p:cNvPr id="91" name="TextBox 90"/>
          <p:cNvSpPr txBox="1"/>
          <p:nvPr/>
        </p:nvSpPr>
        <p:spPr>
          <a:xfrm>
            <a:off x="617931" y="3822700"/>
            <a:ext cx="2214169" cy="369332"/>
          </a:xfrm>
          <a:prstGeom prst="rect">
            <a:avLst/>
          </a:prstGeom>
          <a:solidFill>
            <a:schemeClr val="bg1"/>
          </a:solidFill>
        </p:spPr>
        <p:txBody>
          <a:bodyPr wrap="square" rtlCol="0">
            <a:spAutoFit/>
          </a:bodyPr>
          <a:lstStyle/>
          <a:p>
            <a:pPr algn="ctr"/>
            <a:r>
              <a:rPr lang="en-US" sz="1800" b="0" dirty="0" smtClean="0">
                <a:solidFill>
                  <a:srgbClr val="FF0000"/>
                </a:solidFill>
                <a:latin typeface="Verdana" pitchFamily="34" charset="0"/>
              </a:rPr>
              <a:t>Wt channel</a:t>
            </a:r>
          </a:p>
        </p:txBody>
      </p:sp>
      <p:sp>
        <p:nvSpPr>
          <p:cNvPr id="8" name="Rectangle 7"/>
          <p:cNvSpPr/>
          <p:nvPr/>
        </p:nvSpPr>
        <p:spPr>
          <a:xfrm>
            <a:off x="2650433" y="3773101"/>
            <a:ext cx="2528321"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 PAS TOP-2011-024</a:t>
            </a:r>
            <a:endParaRPr lang="en-US" sz="1800" b="0" dirty="0">
              <a:solidFill>
                <a:schemeClr val="tx1">
                  <a:lumMod val="75000"/>
                  <a:lumOff val="25000"/>
                </a:schemeClr>
              </a:solidFill>
              <a:latin typeface="Trebuchet MS"/>
            </a:endParaRPr>
          </a:p>
        </p:txBody>
      </p:sp>
      <p:pic>
        <p:nvPicPr>
          <p:cNvPr id="9" name="Picture 3" descr="CMS-Color-Label"/>
          <p:cNvPicPr>
            <a:picLocks noChangeAspect="1" noChangeArrowheads="1"/>
          </p:cNvPicPr>
          <p:nvPr/>
        </p:nvPicPr>
        <p:blipFill>
          <a:blip r:embed="rId4"/>
          <a:srcRect/>
          <a:stretch>
            <a:fillRect/>
          </a:stretch>
        </p:blipFill>
        <p:spPr bwMode="auto">
          <a:xfrm>
            <a:off x="9028114" y="292100"/>
            <a:ext cx="646112" cy="596900"/>
          </a:xfrm>
          <a:prstGeom prst="rect">
            <a:avLst/>
          </a:prstGeom>
          <a:noFill/>
          <a:ln w="9525">
            <a:noFill/>
            <a:miter lim="800000"/>
            <a:headEnd/>
            <a:tailEnd/>
          </a:ln>
        </p:spPr>
      </p:pic>
      <p:pic>
        <p:nvPicPr>
          <p:cNvPr id="10" name="Picture 9" descr="ATLASlogo_White_480x720_02.jpg"/>
          <p:cNvPicPr>
            <a:picLocks noChangeAspect="1"/>
          </p:cNvPicPr>
          <p:nvPr/>
        </p:nvPicPr>
        <p:blipFill>
          <a:blip r:embed="rId5"/>
          <a:stretch>
            <a:fillRect/>
          </a:stretch>
        </p:blipFill>
        <p:spPr>
          <a:xfrm>
            <a:off x="347133" y="190500"/>
            <a:ext cx="618067" cy="927100"/>
          </a:xfrm>
          <a:prstGeom prst="rect">
            <a:avLst/>
          </a:prstGeom>
        </p:spPr>
      </p:pic>
      <p:sp>
        <p:nvSpPr>
          <p:cNvPr id="11" name="TextBox 10"/>
          <p:cNvSpPr txBox="1"/>
          <p:nvPr/>
        </p:nvSpPr>
        <p:spPr>
          <a:xfrm>
            <a:off x="787400" y="1028700"/>
            <a:ext cx="4813300" cy="4524315"/>
          </a:xfrm>
          <a:prstGeom prst="rect">
            <a:avLst/>
          </a:prstGeom>
          <a:solidFill>
            <a:schemeClr val="bg1"/>
          </a:solidFill>
        </p:spPr>
        <p:txBody>
          <a:bodyPr wrap="square" rtlCol="0">
            <a:spAutoFit/>
          </a:bodyPr>
          <a:lstStyle/>
          <a:p>
            <a:r>
              <a:rPr lang="en-US" sz="1800" b="0" dirty="0" err="1" smtClean="0">
                <a:solidFill>
                  <a:srgbClr val="FF0000"/>
                </a:solidFill>
                <a:latin typeface="Verdana" pitchFamily="34" charset="0"/>
              </a:rPr>
              <a:t>t</a:t>
            </a:r>
            <a:r>
              <a:rPr lang="en-US" sz="1800" b="0" dirty="0" smtClean="0">
                <a:solidFill>
                  <a:srgbClr val="FF0000"/>
                </a:solidFill>
                <a:latin typeface="Verdana" pitchFamily="34" charset="0"/>
              </a:rPr>
              <a:t>-channel</a:t>
            </a:r>
          </a:p>
          <a:p>
            <a:pPr algn="ctr"/>
            <a:endParaRPr lang="en-US" sz="1800" b="0" dirty="0" smtClean="0">
              <a:solidFill>
                <a:srgbClr val="FF0000"/>
              </a:solidFill>
              <a:latin typeface="Verdana" pitchFamily="34" charset="0"/>
            </a:endParaRPr>
          </a:p>
          <a:p>
            <a:pPr algn="just"/>
            <a:r>
              <a:rPr lang="en-US" sz="2000" b="0" dirty="0" err="1" smtClean="0">
                <a:solidFill>
                  <a:schemeClr val="accent6">
                    <a:lumMod val="75000"/>
                  </a:schemeClr>
                </a:solidFill>
                <a:latin typeface="Symbol"/>
              </a:rPr>
              <a:t>s</a:t>
            </a:r>
            <a:r>
              <a:rPr lang="en-US" sz="2000" b="0" baseline="-25000" dirty="0" err="1" smtClean="0">
                <a:solidFill>
                  <a:schemeClr val="accent6">
                    <a:lumMod val="75000"/>
                  </a:schemeClr>
                </a:solidFill>
                <a:latin typeface="Times"/>
              </a:rPr>
              <a:t>t</a:t>
            </a:r>
            <a:r>
              <a:rPr lang="en-US" sz="2000" b="0" dirty="0" smtClean="0">
                <a:solidFill>
                  <a:schemeClr val="accent6">
                    <a:lumMod val="75000"/>
                  </a:schemeClr>
                </a:solidFill>
                <a:latin typeface="Times"/>
              </a:rPr>
              <a:t> = (90 + 32 – 22) </a:t>
            </a:r>
            <a:r>
              <a:rPr lang="en-US" sz="2000" b="0" dirty="0" err="1" smtClean="0">
                <a:solidFill>
                  <a:schemeClr val="accent6">
                    <a:lumMod val="75000"/>
                  </a:schemeClr>
                </a:solidFill>
                <a:latin typeface="Times"/>
              </a:rPr>
              <a:t>pb</a:t>
            </a:r>
            <a:endParaRPr lang="en-US" sz="2000" b="0" dirty="0" smtClean="0">
              <a:solidFill>
                <a:schemeClr val="accent6">
                  <a:lumMod val="75000"/>
                </a:schemeClr>
              </a:solidFill>
              <a:latin typeface="Times"/>
            </a:endParaRPr>
          </a:p>
          <a:p>
            <a:pPr algn="just"/>
            <a:r>
              <a:rPr lang="en-US" sz="2000" b="0" dirty="0" smtClean="0">
                <a:solidFill>
                  <a:schemeClr val="tx1"/>
                </a:solidFill>
                <a:latin typeface="Times"/>
              </a:rPr>
              <a:t>LHC prediction: </a:t>
            </a:r>
            <a:r>
              <a:rPr lang="en-US" sz="2000" b="0" dirty="0" err="1" smtClean="0">
                <a:solidFill>
                  <a:schemeClr val="tx1"/>
                </a:solidFill>
                <a:latin typeface="Symbol"/>
              </a:rPr>
              <a:t>s</a:t>
            </a:r>
            <a:r>
              <a:rPr lang="en-US" sz="2000" b="0" baseline="-25000" dirty="0" err="1" smtClean="0">
                <a:solidFill>
                  <a:schemeClr val="tx1"/>
                </a:solidFill>
                <a:latin typeface="Times"/>
              </a:rPr>
              <a:t>t</a:t>
            </a:r>
            <a:r>
              <a:rPr lang="en-US" sz="2000" b="0" dirty="0" smtClean="0">
                <a:solidFill>
                  <a:schemeClr val="tx1"/>
                </a:solidFill>
                <a:latin typeface="Times"/>
              </a:rPr>
              <a:t> = (64.6 + 3.3 – 2.6) </a:t>
            </a:r>
            <a:r>
              <a:rPr lang="en-US" sz="2000" b="0" dirty="0" err="1" smtClean="0">
                <a:solidFill>
                  <a:schemeClr val="tx1"/>
                </a:solidFill>
                <a:latin typeface="Times"/>
              </a:rPr>
              <a:t>pb</a:t>
            </a:r>
            <a:endParaRPr lang="en-US" sz="2000" b="0" dirty="0" smtClean="0">
              <a:solidFill>
                <a:schemeClr val="tx1"/>
              </a:solidFill>
              <a:latin typeface="Times"/>
            </a:endParaRPr>
          </a:p>
          <a:p>
            <a:pPr algn="just"/>
            <a:endParaRPr lang="en-US" sz="2000" b="0" dirty="0" smtClean="0">
              <a:solidFill>
                <a:schemeClr val="tx1"/>
              </a:solidFill>
              <a:latin typeface="Times"/>
            </a:endParaRPr>
          </a:p>
          <a:p>
            <a:r>
              <a:rPr lang="en-US" sz="1800" b="0" dirty="0" smtClean="0">
                <a:solidFill>
                  <a:srgbClr val="FF0000"/>
                </a:solidFill>
                <a:latin typeface="Verdana" pitchFamily="34" charset="0"/>
              </a:rPr>
              <a:t>Wt-channel</a:t>
            </a:r>
          </a:p>
          <a:p>
            <a:pPr algn="ctr"/>
            <a:endParaRPr lang="en-US" sz="1800" b="0" dirty="0" smtClean="0">
              <a:solidFill>
                <a:srgbClr val="FF0000"/>
              </a:solidFill>
              <a:latin typeface="Verdana" pitchFamily="34" charset="0"/>
            </a:endParaRPr>
          </a:p>
          <a:p>
            <a:pPr algn="just"/>
            <a:r>
              <a:rPr lang="en-US" sz="2000" b="0" dirty="0" err="1" smtClean="0">
                <a:solidFill>
                  <a:schemeClr val="accent6">
                    <a:lumMod val="75000"/>
                  </a:schemeClr>
                </a:solidFill>
                <a:latin typeface="Symbol"/>
              </a:rPr>
              <a:t>s</a:t>
            </a:r>
            <a:r>
              <a:rPr lang="en-US" sz="2000" b="0" baseline="-25000" dirty="0" err="1" smtClean="0">
                <a:solidFill>
                  <a:schemeClr val="accent6">
                    <a:lumMod val="75000"/>
                  </a:schemeClr>
                </a:solidFill>
                <a:latin typeface="Times"/>
              </a:rPr>
              <a:t>Wt</a:t>
            </a:r>
            <a:r>
              <a:rPr lang="en-US" sz="2000" b="0" dirty="0" smtClean="0">
                <a:solidFill>
                  <a:schemeClr val="accent6">
                    <a:lumMod val="75000"/>
                  </a:schemeClr>
                </a:solidFill>
                <a:latin typeface="Times"/>
              </a:rPr>
              <a:t> = (22 + 9 – 7) </a:t>
            </a:r>
            <a:r>
              <a:rPr lang="en-US" sz="2000" b="0" dirty="0" err="1" smtClean="0">
                <a:solidFill>
                  <a:schemeClr val="accent6">
                    <a:lumMod val="75000"/>
                  </a:schemeClr>
                </a:solidFill>
                <a:latin typeface="Times"/>
              </a:rPr>
              <a:t>pb</a:t>
            </a:r>
            <a:endParaRPr lang="en-US" sz="2000" b="0" dirty="0" smtClean="0">
              <a:solidFill>
                <a:schemeClr val="accent6">
                  <a:lumMod val="75000"/>
                </a:schemeClr>
              </a:solidFill>
              <a:latin typeface="Times"/>
            </a:endParaRPr>
          </a:p>
          <a:p>
            <a:pPr algn="just"/>
            <a:r>
              <a:rPr lang="en-US" sz="2000" b="0" dirty="0" smtClean="0">
                <a:solidFill>
                  <a:schemeClr val="tx1"/>
                </a:solidFill>
                <a:latin typeface="Times"/>
              </a:rPr>
              <a:t>LHC prediction: </a:t>
            </a:r>
            <a:r>
              <a:rPr lang="en-US" sz="2000" b="0" dirty="0" err="1" smtClean="0">
                <a:solidFill>
                  <a:schemeClr val="tx1"/>
                </a:solidFill>
                <a:latin typeface="Symbol"/>
              </a:rPr>
              <a:t>s</a:t>
            </a:r>
            <a:r>
              <a:rPr lang="en-US" sz="2000" b="0" baseline="-25000" dirty="0" err="1" smtClean="0">
                <a:solidFill>
                  <a:schemeClr val="tx1"/>
                </a:solidFill>
                <a:latin typeface="Times"/>
              </a:rPr>
              <a:t>t</a:t>
            </a:r>
            <a:r>
              <a:rPr lang="en-US" sz="2000" b="0" dirty="0" smtClean="0">
                <a:solidFill>
                  <a:schemeClr val="tx1"/>
                </a:solidFill>
                <a:latin typeface="Times"/>
              </a:rPr>
              <a:t> = (15.7 ± 1.4) </a:t>
            </a:r>
            <a:r>
              <a:rPr lang="en-US" sz="2000" b="0" dirty="0" err="1" smtClean="0">
                <a:solidFill>
                  <a:schemeClr val="tx1"/>
                </a:solidFill>
                <a:latin typeface="Times"/>
              </a:rPr>
              <a:t>pb</a:t>
            </a:r>
            <a:endParaRPr lang="en-US" sz="2000" b="0" dirty="0" smtClean="0">
              <a:solidFill>
                <a:schemeClr val="tx1"/>
              </a:solidFill>
              <a:latin typeface="Times"/>
            </a:endParaRPr>
          </a:p>
          <a:p>
            <a:pPr algn="just"/>
            <a:endParaRPr lang="en-US" sz="2000" b="0" dirty="0" smtClean="0">
              <a:solidFill>
                <a:schemeClr val="tx1"/>
              </a:solidFill>
              <a:latin typeface="Times"/>
            </a:endParaRPr>
          </a:p>
          <a:p>
            <a:r>
              <a:rPr lang="en-US" sz="1800" b="0" dirty="0" err="1" smtClean="0">
                <a:solidFill>
                  <a:srgbClr val="FF0000"/>
                </a:solidFill>
                <a:latin typeface="Verdana" pitchFamily="34" charset="0"/>
              </a:rPr>
              <a:t>s</a:t>
            </a:r>
            <a:r>
              <a:rPr lang="en-US" sz="1800" b="0" dirty="0" smtClean="0">
                <a:solidFill>
                  <a:srgbClr val="FF0000"/>
                </a:solidFill>
                <a:latin typeface="Verdana" pitchFamily="34" charset="0"/>
              </a:rPr>
              <a:t>-channel</a:t>
            </a:r>
          </a:p>
          <a:p>
            <a:pPr algn="ctr"/>
            <a:endParaRPr lang="en-US" sz="1800" b="0" dirty="0" smtClean="0">
              <a:solidFill>
                <a:srgbClr val="FF0000"/>
              </a:solidFill>
              <a:latin typeface="Verdana" pitchFamily="34" charset="0"/>
            </a:endParaRPr>
          </a:p>
          <a:p>
            <a:pPr algn="just"/>
            <a:r>
              <a:rPr lang="en-US" sz="2000" b="0" dirty="0" err="1" smtClean="0">
                <a:solidFill>
                  <a:schemeClr val="accent6">
                    <a:lumMod val="75000"/>
                  </a:schemeClr>
                </a:solidFill>
                <a:latin typeface="Symbol"/>
              </a:rPr>
              <a:t>s</a:t>
            </a:r>
            <a:r>
              <a:rPr lang="en-US" sz="2000" b="0" baseline="-25000" dirty="0" err="1" smtClean="0">
                <a:solidFill>
                  <a:schemeClr val="accent6">
                    <a:lumMod val="75000"/>
                  </a:schemeClr>
                </a:solidFill>
                <a:latin typeface="Times"/>
              </a:rPr>
              <a:t>s</a:t>
            </a:r>
            <a:r>
              <a:rPr lang="en-US" sz="2000" b="0" dirty="0" smtClean="0">
                <a:solidFill>
                  <a:schemeClr val="accent6">
                    <a:lumMod val="75000"/>
                  </a:schemeClr>
                </a:solidFill>
                <a:latin typeface="Times"/>
              </a:rPr>
              <a:t> &lt; 26.5 </a:t>
            </a:r>
            <a:r>
              <a:rPr lang="en-US" sz="2000" b="0" dirty="0" err="1" smtClean="0">
                <a:solidFill>
                  <a:schemeClr val="accent6">
                    <a:lumMod val="75000"/>
                  </a:schemeClr>
                </a:solidFill>
                <a:latin typeface="Times"/>
              </a:rPr>
              <a:t>pb</a:t>
            </a:r>
            <a:endParaRPr lang="en-US" sz="2000" b="0" dirty="0" smtClean="0">
              <a:solidFill>
                <a:schemeClr val="accent6">
                  <a:lumMod val="75000"/>
                </a:schemeClr>
              </a:solidFill>
              <a:latin typeface="Times"/>
            </a:endParaRPr>
          </a:p>
          <a:p>
            <a:pPr algn="just"/>
            <a:r>
              <a:rPr lang="en-US" sz="2000" b="0" dirty="0" smtClean="0">
                <a:solidFill>
                  <a:schemeClr val="tx1"/>
                </a:solidFill>
                <a:latin typeface="Times"/>
              </a:rPr>
              <a:t>LHC prediction: </a:t>
            </a:r>
          </a:p>
          <a:p>
            <a:pPr algn="just"/>
            <a:r>
              <a:rPr lang="en-US" sz="2000" b="0" dirty="0" err="1" smtClean="0">
                <a:solidFill>
                  <a:schemeClr val="tx1"/>
                </a:solidFill>
                <a:latin typeface="Symbol"/>
              </a:rPr>
              <a:t>s</a:t>
            </a:r>
            <a:r>
              <a:rPr lang="en-US" sz="2000" b="0" baseline="-25000" dirty="0" err="1" smtClean="0">
                <a:solidFill>
                  <a:schemeClr val="tx1"/>
                </a:solidFill>
                <a:latin typeface="Times"/>
              </a:rPr>
              <a:t>t</a:t>
            </a:r>
            <a:r>
              <a:rPr lang="en-US" sz="2000" b="0" dirty="0" smtClean="0">
                <a:solidFill>
                  <a:schemeClr val="tx1"/>
                </a:solidFill>
                <a:latin typeface="Times"/>
              </a:rPr>
              <a:t> = (4.6 ± 0.3) </a:t>
            </a:r>
            <a:r>
              <a:rPr lang="en-US" sz="2000" b="0" dirty="0" err="1" smtClean="0">
                <a:solidFill>
                  <a:schemeClr val="tx1"/>
                </a:solidFill>
                <a:latin typeface="Times"/>
              </a:rPr>
              <a:t>pb</a:t>
            </a:r>
            <a:endParaRPr lang="en-US" sz="1800" b="0" dirty="0" smtClean="0">
              <a:solidFill>
                <a:srgbClr val="FF0000"/>
              </a:solidFill>
              <a:latin typeface="Verdana" pitchFamily="34" charset="0"/>
            </a:endParaRPr>
          </a:p>
        </p:txBody>
      </p:sp>
      <p:sp>
        <p:nvSpPr>
          <p:cNvPr id="13" name="Rectangle 12"/>
          <p:cNvSpPr/>
          <p:nvPr/>
        </p:nvSpPr>
        <p:spPr>
          <a:xfrm>
            <a:off x="2794502" y="1042601"/>
            <a:ext cx="2460243"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 CONF-2011-101</a:t>
            </a:r>
            <a:endParaRPr lang="en-US" sz="1800" b="0" dirty="0">
              <a:solidFill>
                <a:schemeClr val="tx1">
                  <a:lumMod val="75000"/>
                  <a:lumOff val="25000"/>
                </a:schemeClr>
              </a:solidFill>
              <a:latin typeface="Trebuchet MS"/>
            </a:endParaRPr>
          </a:p>
        </p:txBody>
      </p:sp>
      <p:sp>
        <p:nvSpPr>
          <p:cNvPr id="15" name="Rectangle 14"/>
          <p:cNvSpPr/>
          <p:nvPr/>
        </p:nvSpPr>
        <p:spPr>
          <a:xfrm>
            <a:off x="2663133" y="2503101"/>
            <a:ext cx="2528321"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 PAS TOP-2011-022</a:t>
            </a:r>
            <a:endParaRPr lang="en-US" sz="1800" b="0" dirty="0">
              <a:solidFill>
                <a:schemeClr val="tx1">
                  <a:lumMod val="75000"/>
                  <a:lumOff val="25000"/>
                </a:schemeClr>
              </a:solidFill>
              <a:latin typeface="Trebuchet MS"/>
            </a:endParaRPr>
          </a:p>
        </p:txBody>
      </p:sp>
      <p:sp>
        <p:nvSpPr>
          <p:cNvPr id="17" name="Rectangle 16"/>
          <p:cNvSpPr/>
          <p:nvPr/>
        </p:nvSpPr>
        <p:spPr>
          <a:xfrm>
            <a:off x="2769102" y="3900101"/>
            <a:ext cx="2460243"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 CONF-2011-118</a:t>
            </a:r>
            <a:endParaRPr lang="en-US" sz="1800" b="0" dirty="0">
              <a:solidFill>
                <a:schemeClr val="tx1">
                  <a:lumMod val="75000"/>
                  <a:lumOff val="25000"/>
                </a:schemeClr>
              </a:solidFill>
              <a:latin typeface="Trebuchet MS"/>
            </a:endParaRPr>
          </a:p>
        </p:txBody>
      </p:sp>
      <p:pic>
        <p:nvPicPr>
          <p:cNvPr id="19" name="Picture 18" descr="fig_05f.png"/>
          <p:cNvPicPr>
            <a:picLocks noChangeAspect="1"/>
          </p:cNvPicPr>
          <p:nvPr/>
        </p:nvPicPr>
        <p:blipFill>
          <a:blip r:embed="rId6"/>
          <a:stretch>
            <a:fillRect/>
          </a:stretch>
        </p:blipFill>
        <p:spPr>
          <a:xfrm>
            <a:off x="7688916" y="1181100"/>
            <a:ext cx="1561960" cy="1498600"/>
          </a:xfrm>
          <a:prstGeom prst="rect">
            <a:avLst/>
          </a:prstGeom>
        </p:spPr>
      </p:pic>
      <p:pic>
        <p:nvPicPr>
          <p:cNvPr id="16" name="Picture 15"/>
          <p:cNvPicPr>
            <a:picLocks noChangeAspect="1"/>
          </p:cNvPicPr>
          <p:nvPr/>
        </p:nvPicPr>
        <p:blipFill>
          <a:blip r:embed="rId7"/>
          <a:stretch>
            <a:fillRect/>
          </a:stretch>
        </p:blipFill>
        <p:spPr>
          <a:xfrm>
            <a:off x="6077527" y="3670725"/>
            <a:ext cx="3307774" cy="3174575"/>
          </a:xfrm>
          <a:prstGeom prst="rect">
            <a:avLst/>
          </a:prstGeom>
        </p:spPr>
      </p:pic>
      <p:sp>
        <p:nvSpPr>
          <p:cNvPr id="20" name="Rectangle 24"/>
          <p:cNvSpPr>
            <a:spLocks noChangeArrowheads="1"/>
          </p:cNvSpPr>
          <p:nvPr/>
        </p:nvSpPr>
        <p:spPr bwMode="auto">
          <a:xfrm>
            <a:off x="75342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tx1"/>
                </a:solidFill>
                <a:latin typeface="Trebuchet MS"/>
                <a:ea typeface="ＭＳ Ｐゴシック" charset="-128"/>
                <a:cs typeface="ＭＳ Ｐゴシック" charset="-128"/>
              </a:rPr>
              <a:t>CERN Winter School,</a:t>
            </a:r>
            <a:r>
              <a:rPr lang="en-US" altLang="ja-JP" sz="1000" i="1" baseline="0" dirty="0" smtClean="0">
                <a:solidFill>
                  <a:schemeClr val="tx1"/>
                </a:solidFill>
                <a:latin typeface="Trebuchet MS"/>
                <a:ea typeface="ＭＳ Ｐゴシック" charset="-128"/>
                <a:cs typeface="ＭＳ Ｐゴシック" charset="-128"/>
              </a:rPr>
              <a:t> Feb. 2012</a:t>
            </a:r>
            <a:endParaRPr lang="en-US" sz="1000" b="0" dirty="0">
              <a:solidFill>
                <a:schemeClr val="tx1"/>
              </a:solidFill>
              <a:latin typeface="Trebuchet MS"/>
            </a:endParaRPr>
          </a:p>
        </p:txBody>
      </p:sp>
      <p:pic>
        <p:nvPicPr>
          <p:cNvPr id="23" name="Picture 22" descr="fig_05b.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745432" y="4279900"/>
            <a:ext cx="3264290" cy="23431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24</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W and Z</a:t>
            </a:r>
            <a:endParaRPr lang="en-US" sz="2800" dirty="0">
              <a:solidFill>
                <a:srgbClr val="000099"/>
              </a:solidFill>
              <a:latin typeface="Times" charset="0"/>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7" name="Picture 3" descr="CMS-Color-Label"/>
          <p:cNvPicPr>
            <a:picLocks noChangeAspect="1" noChangeArrowheads="1"/>
          </p:cNvPicPr>
          <p:nvPr/>
        </p:nvPicPr>
        <p:blipFill>
          <a:blip r:embed="rId3"/>
          <a:srcRect/>
          <a:stretch>
            <a:fillRect/>
          </a:stretch>
        </p:blipFill>
        <p:spPr bwMode="auto">
          <a:xfrm>
            <a:off x="8964614" y="266700"/>
            <a:ext cx="646112" cy="596900"/>
          </a:xfrm>
          <a:prstGeom prst="rect">
            <a:avLst/>
          </a:prstGeom>
          <a:noFill/>
          <a:ln w="9525">
            <a:noFill/>
            <a:miter lim="800000"/>
            <a:headEnd/>
            <a:tailEnd/>
          </a:ln>
        </p:spPr>
      </p:pic>
      <p:pic>
        <p:nvPicPr>
          <p:cNvPr id="16" name="Picture 15" descr="WMT_ATLASfig_03f.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28650" y="3784678"/>
            <a:ext cx="3778250" cy="2832022"/>
          </a:xfrm>
          <a:prstGeom prst="rect">
            <a:avLst/>
          </a:prstGeom>
        </p:spPr>
      </p:pic>
      <p:sp>
        <p:nvSpPr>
          <p:cNvPr id="19" name="Rectangle 18"/>
          <p:cNvSpPr/>
          <p:nvPr/>
        </p:nvSpPr>
        <p:spPr>
          <a:xfrm>
            <a:off x="618433" y="3334951"/>
            <a:ext cx="4137948"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1108.4101, PLB 706 (2011) 276</a:t>
            </a:r>
            <a:endParaRPr lang="en-US" sz="1800" b="0" dirty="0">
              <a:solidFill>
                <a:schemeClr val="tx1">
                  <a:lumMod val="75000"/>
                  <a:lumOff val="25000"/>
                </a:schemeClr>
              </a:solidFill>
              <a:latin typeface="Trebuchet MS"/>
            </a:endParaRPr>
          </a:p>
        </p:txBody>
      </p:sp>
      <p:sp>
        <p:nvSpPr>
          <p:cNvPr id="21" name="Rectangle 20"/>
          <p:cNvSpPr/>
          <p:nvPr/>
        </p:nvSpPr>
        <p:spPr>
          <a:xfrm>
            <a:off x="5152333" y="6078151"/>
            <a:ext cx="4156358"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1104.1617, JHEP 08 (2011) 117</a:t>
            </a:r>
            <a:endParaRPr lang="en-US" sz="1800" b="0" dirty="0">
              <a:solidFill>
                <a:schemeClr val="tx1">
                  <a:lumMod val="75000"/>
                  <a:lumOff val="25000"/>
                </a:schemeClr>
              </a:solidFill>
              <a:latin typeface="Trebuchet MS"/>
            </a:endParaRPr>
          </a:p>
        </p:txBody>
      </p:sp>
      <p:grpSp>
        <p:nvGrpSpPr>
          <p:cNvPr id="23" name="Group 22"/>
          <p:cNvGrpSpPr/>
          <p:nvPr/>
        </p:nvGrpSpPr>
        <p:grpSpPr>
          <a:xfrm>
            <a:off x="1587500" y="1143000"/>
            <a:ext cx="2731488" cy="2127250"/>
            <a:chOff x="1066800" y="774700"/>
            <a:chExt cx="2731488" cy="2127250"/>
          </a:xfrm>
        </p:grpSpPr>
        <p:pic>
          <p:nvPicPr>
            <p:cNvPr id="20" name="Picture 19" descr="tauCones.png"/>
            <p:cNvPicPr>
              <a:picLocks noChangeAspect="1"/>
            </p:cNvPicPr>
            <p:nvPr/>
          </p:nvPicPr>
          <p:blipFill>
            <a:blip r:embed="rId6"/>
            <a:stretch>
              <a:fillRect/>
            </a:stretch>
          </p:blipFill>
          <p:spPr>
            <a:xfrm>
              <a:off x="1066800" y="774700"/>
              <a:ext cx="2731488" cy="2127250"/>
            </a:xfrm>
            <a:prstGeom prst="rect">
              <a:avLst/>
            </a:prstGeom>
          </p:spPr>
        </p:pic>
        <p:sp>
          <p:nvSpPr>
            <p:cNvPr id="22" name="Rectangle 21"/>
            <p:cNvSpPr/>
            <p:nvPr/>
          </p:nvSpPr>
          <p:spPr bwMode="auto">
            <a:xfrm>
              <a:off x="1066800" y="863600"/>
              <a:ext cx="1498600" cy="2006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24" name="Rectangle 8"/>
          <p:cNvSpPr>
            <a:spLocks noChangeArrowheads="1"/>
          </p:cNvSpPr>
          <p:nvPr/>
        </p:nvSpPr>
        <p:spPr bwMode="auto">
          <a:xfrm>
            <a:off x="774701" y="979489"/>
            <a:ext cx="1828799" cy="1631216"/>
          </a:xfrm>
          <a:prstGeom prst="rect">
            <a:avLst/>
          </a:prstGeom>
          <a:noFill/>
          <a:ln w="9525">
            <a:noFill/>
            <a:miter lim="800000"/>
            <a:headEnd/>
            <a:tailEnd/>
          </a:ln>
        </p:spPr>
        <p:txBody>
          <a:bodyPr wrap="square">
            <a:prstTxWarp prst="textNoShape">
              <a:avLst/>
            </a:prstTxWarp>
            <a:spAutoFit/>
          </a:bodyPr>
          <a:lstStyle/>
          <a:p>
            <a:pPr algn="just">
              <a:buClr>
                <a:srgbClr val="990000"/>
              </a:buClr>
            </a:pPr>
            <a:r>
              <a:rPr lang="en-GB" sz="2000" b="0" dirty="0" smtClean="0">
                <a:solidFill>
                  <a:schemeClr val="accent6">
                    <a:lumMod val="75000"/>
                  </a:schemeClr>
                </a:solidFill>
                <a:latin typeface="Trebuchet MS"/>
              </a:rPr>
              <a:t>Initial studies with electrons and </a:t>
            </a:r>
            <a:r>
              <a:rPr lang="en-GB" sz="2000" b="0" dirty="0" err="1" smtClean="0">
                <a:solidFill>
                  <a:schemeClr val="accent6">
                    <a:lumMod val="75000"/>
                  </a:schemeClr>
                </a:solidFill>
                <a:latin typeface="Trebuchet MS"/>
              </a:rPr>
              <a:t>muons</a:t>
            </a:r>
            <a:r>
              <a:rPr lang="en-GB" sz="2000" b="0" dirty="0" smtClean="0">
                <a:solidFill>
                  <a:schemeClr val="accent6">
                    <a:lumMod val="75000"/>
                  </a:schemeClr>
                </a:solidFill>
                <a:latin typeface="Trebuchet MS"/>
              </a:rPr>
              <a:t>, now also with </a:t>
            </a:r>
            <a:r>
              <a:rPr lang="en-GB" sz="2000" b="0" dirty="0" err="1" smtClean="0">
                <a:solidFill>
                  <a:schemeClr val="accent6">
                    <a:lumMod val="75000"/>
                  </a:schemeClr>
                </a:solidFill>
                <a:latin typeface="Trebuchet MS"/>
              </a:rPr>
              <a:t>taus</a:t>
            </a:r>
            <a:r>
              <a:rPr lang="en-GB" sz="2000" b="0" dirty="0" smtClean="0">
                <a:solidFill>
                  <a:schemeClr val="accent6">
                    <a:lumMod val="75000"/>
                  </a:schemeClr>
                </a:solidFill>
                <a:latin typeface="Trebuchet MS"/>
              </a:rPr>
              <a:t>. </a:t>
            </a:r>
          </a:p>
        </p:txBody>
      </p:sp>
      <p:pic>
        <p:nvPicPr>
          <p:cNvPr id="26" name="Picture 25" descr="ATLASlogo_White_480x720_02.jpg"/>
          <p:cNvPicPr>
            <a:picLocks noChangeAspect="1"/>
          </p:cNvPicPr>
          <p:nvPr/>
        </p:nvPicPr>
        <p:blipFill>
          <a:blip r:embed="rId7"/>
          <a:stretch>
            <a:fillRect/>
          </a:stretch>
        </p:blipFill>
        <p:spPr>
          <a:xfrm>
            <a:off x="486833" y="190500"/>
            <a:ext cx="618067" cy="927100"/>
          </a:xfrm>
          <a:prstGeom prst="rect">
            <a:avLst/>
          </a:prstGeom>
        </p:spPr>
      </p:pic>
      <p:pic>
        <p:nvPicPr>
          <p:cNvPr id="18" name="Picture 17" descr="cmb_rescaled_novbf_LOG.png"/>
          <p:cNvPicPr>
            <a:picLocks noChangeAspect="1"/>
          </p:cNvPicPr>
          <p:nvPr/>
        </p:nvPicPr>
        <p:blipFill>
          <a:blip r:embed="rId8"/>
          <a:stretch>
            <a:fillRect/>
          </a:stretch>
        </p:blipFill>
        <p:spPr>
          <a:xfrm>
            <a:off x="4755661" y="939800"/>
            <a:ext cx="4816763" cy="4622799"/>
          </a:xfrm>
          <a:prstGeom prst="rect">
            <a:avLst/>
          </a:prstGeom>
        </p:spPr>
      </p:pic>
      <p:sp>
        <p:nvSpPr>
          <p:cNvPr id="25" name="Rectangle 24"/>
          <p:cNvSpPr/>
          <p:nvPr/>
        </p:nvSpPr>
        <p:spPr>
          <a:xfrm>
            <a:off x="5507933" y="5328851"/>
            <a:ext cx="2253644"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 PAS HIG-11-029</a:t>
            </a:r>
            <a:endParaRPr lang="en-US" sz="1800" b="0" dirty="0">
              <a:solidFill>
                <a:schemeClr val="tx1">
                  <a:lumMod val="75000"/>
                  <a:lumOff val="25000"/>
                </a:schemeClr>
              </a:solidFill>
              <a:latin typeface="Trebuchet M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25</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W and Z cross sections</a:t>
            </a:r>
            <a:endParaRPr lang="en-US" sz="2800" dirty="0">
              <a:solidFill>
                <a:srgbClr val="000099"/>
              </a:solidFill>
              <a:latin typeface="Times" charset="0"/>
            </a:endParaRPr>
          </a:p>
        </p:txBody>
      </p:sp>
      <p:sp>
        <p:nvSpPr>
          <p:cNvPr id="29" name="Rectangle 28"/>
          <p:cNvSpPr/>
          <p:nvPr/>
        </p:nvSpPr>
        <p:spPr bwMode="auto">
          <a:xfrm>
            <a:off x="5036104" y="1611243"/>
            <a:ext cx="209253" cy="3243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4" name="Picture 13" descr="Results_CMS_vs_World_2_WZcross.png"/>
          <p:cNvPicPr>
            <a:picLocks noChangeAspect="1"/>
          </p:cNvPicPr>
          <p:nvPr/>
        </p:nvPicPr>
        <p:blipFill>
          <a:blip r:embed="rId3"/>
          <a:stretch>
            <a:fillRect/>
          </a:stretch>
        </p:blipFill>
        <p:spPr>
          <a:xfrm>
            <a:off x="3967302" y="2209799"/>
            <a:ext cx="5411679" cy="3112345"/>
          </a:xfrm>
          <a:prstGeom prst="rect">
            <a:avLst/>
          </a:prstGeom>
        </p:spPr>
      </p:pic>
      <p:pic>
        <p:nvPicPr>
          <p:cNvPr id="11" name="Picture 3" descr="CMS-Color-Label"/>
          <p:cNvPicPr>
            <a:picLocks noChangeAspect="1" noChangeArrowheads="1"/>
          </p:cNvPicPr>
          <p:nvPr/>
        </p:nvPicPr>
        <p:blipFill>
          <a:blip r:embed="rId4"/>
          <a:srcRect/>
          <a:stretch>
            <a:fillRect/>
          </a:stretch>
        </p:blipFill>
        <p:spPr bwMode="auto">
          <a:xfrm>
            <a:off x="595314" y="228600"/>
            <a:ext cx="646112" cy="596900"/>
          </a:xfrm>
          <a:prstGeom prst="rect">
            <a:avLst/>
          </a:prstGeom>
          <a:noFill/>
          <a:ln w="9525">
            <a:noFill/>
            <a:miter lim="800000"/>
            <a:headEnd/>
            <a:tailEnd/>
          </a:ln>
        </p:spPr>
      </p:pic>
      <p:pic>
        <p:nvPicPr>
          <p:cNvPr id="13" name="Picture 12" descr="ATLASlogo_White_480x720_02.jpg"/>
          <p:cNvPicPr>
            <a:picLocks noChangeAspect="1"/>
          </p:cNvPicPr>
          <p:nvPr/>
        </p:nvPicPr>
        <p:blipFill>
          <a:blip r:embed="rId5"/>
          <a:stretch>
            <a:fillRect/>
          </a:stretch>
        </p:blipFill>
        <p:spPr>
          <a:xfrm>
            <a:off x="8919633" y="177800"/>
            <a:ext cx="618067" cy="927100"/>
          </a:xfrm>
          <a:prstGeom prst="rect">
            <a:avLst/>
          </a:prstGeom>
        </p:spPr>
      </p:pic>
      <p:sp>
        <p:nvSpPr>
          <p:cNvPr id="17" name="Rectangle 16"/>
          <p:cNvSpPr/>
          <p:nvPr/>
        </p:nvSpPr>
        <p:spPr>
          <a:xfrm>
            <a:off x="4630536" y="5640001"/>
            <a:ext cx="4640464" cy="400110"/>
          </a:xfrm>
          <a:prstGeom prst="rect">
            <a:avLst/>
          </a:prstGeom>
          <a:solidFill>
            <a:schemeClr val="bg2">
              <a:lumMod val="20000"/>
              <a:lumOff val="80000"/>
            </a:schemeClr>
          </a:solidFill>
        </p:spPr>
        <p:txBody>
          <a:bodyPr wrap="square">
            <a:spAutoFit/>
          </a:bodyPr>
          <a:lstStyle/>
          <a:p>
            <a:r>
              <a:rPr lang="en-US" sz="2000" b="0" i="1" dirty="0" err="1" smtClean="0">
                <a:solidFill>
                  <a:schemeClr val="tx1">
                    <a:lumMod val="75000"/>
                    <a:lumOff val="25000"/>
                  </a:schemeClr>
                </a:solidFill>
                <a:latin typeface="Trebuchet MS"/>
              </a:rPr>
              <a:t>hep</a:t>
            </a:r>
            <a:r>
              <a:rPr lang="en-US" sz="2000" b="0" i="1" dirty="0" smtClean="0">
                <a:solidFill>
                  <a:schemeClr val="tx1">
                    <a:lumMod val="75000"/>
                    <a:lumOff val="25000"/>
                  </a:schemeClr>
                </a:solidFill>
                <a:latin typeface="Trebuchet MS"/>
              </a:rPr>
              <a:t>-ex 1012.2466, JHEP 01 (2011) 080</a:t>
            </a:r>
            <a:endParaRPr lang="en-US" sz="2000" b="0" dirty="0">
              <a:solidFill>
                <a:schemeClr val="tx1">
                  <a:lumMod val="75000"/>
                  <a:lumOff val="25000"/>
                </a:schemeClr>
              </a:solidFill>
              <a:latin typeface="Trebuchet MS"/>
            </a:endParaRPr>
          </a:p>
        </p:txBody>
      </p:sp>
      <p:sp>
        <p:nvSpPr>
          <p:cNvPr id="15" name="Rectangle 7"/>
          <p:cNvSpPr>
            <a:spLocks noChangeArrowheads="1"/>
          </p:cNvSpPr>
          <p:nvPr/>
        </p:nvSpPr>
        <p:spPr bwMode="auto">
          <a:xfrm>
            <a:off x="609600" y="829608"/>
            <a:ext cx="8788400" cy="1785104"/>
          </a:xfrm>
          <a:prstGeom prst="rect">
            <a:avLst/>
          </a:prstGeom>
          <a:noFill/>
          <a:ln w="9525">
            <a:noFill/>
            <a:miter lim="800000"/>
            <a:headEnd/>
            <a:tailEnd/>
          </a:ln>
        </p:spPr>
        <p:txBody>
          <a:bodyPr wrap="square">
            <a:prstTxWarp prst="textNoShape">
              <a:avLst/>
            </a:prstTxWarp>
            <a:spAutoFit/>
          </a:bodyPr>
          <a:lstStyle/>
          <a:p>
            <a:pPr algn="just">
              <a:buFont typeface="Arial"/>
              <a:buChar char="•"/>
            </a:pPr>
            <a:r>
              <a:rPr lang="en-US" sz="1800" b="0" dirty="0" smtClean="0">
                <a:solidFill>
                  <a:schemeClr val="tx1"/>
                </a:solidFill>
                <a:latin typeface="Trebuchet MS"/>
              </a:rPr>
              <a:t> W and Z (</a:t>
            </a:r>
            <a:r>
              <a:rPr lang="en-US" sz="1800" b="0" dirty="0" err="1" smtClean="0">
                <a:solidFill>
                  <a:schemeClr val="tx1"/>
                </a:solidFill>
                <a:latin typeface="Trebuchet MS"/>
              </a:rPr>
              <a:t>e</a:t>
            </a:r>
            <a:r>
              <a:rPr lang="en-US" sz="1800" b="0" dirty="0" smtClean="0">
                <a:solidFill>
                  <a:schemeClr val="tx1"/>
                </a:solidFill>
                <a:latin typeface="Trebuchet MS"/>
              </a:rPr>
              <a:t> and </a:t>
            </a:r>
            <a:r>
              <a:rPr lang="en-US" sz="2000" b="0" dirty="0" err="1" smtClean="0">
                <a:solidFill>
                  <a:schemeClr val="tx1"/>
                </a:solidFill>
                <a:latin typeface="Symbol"/>
              </a:rPr>
              <a:t>m</a:t>
            </a:r>
            <a:r>
              <a:rPr lang="en-US" sz="1800" b="0" dirty="0" smtClean="0">
                <a:solidFill>
                  <a:schemeClr val="tx1"/>
                </a:solidFill>
                <a:latin typeface="Trebuchet MS"/>
              </a:rPr>
              <a:t> channels) are the first electroweak processes measured at LHC</a:t>
            </a:r>
          </a:p>
          <a:p>
            <a:pPr algn="just">
              <a:buFont typeface="Arial"/>
              <a:buChar char="•"/>
            </a:pPr>
            <a:r>
              <a:rPr lang="en-US" sz="1800" b="0" dirty="0" smtClean="0">
                <a:solidFill>
                  <a:schemeClr val="tx1"/>
                </a:solidFill>
                <a:latin typeface="Trebuchet MS"/>
              </a:rPr>
              <a:t> Tests for </a:t>
            </a:r>
            <a:r>
              <a:rPr lang="en-US" sz="1800" b="0" dirty="0" err="1" smtClean="0">
                <a:solidFill>
                  <a:schemeClr val="tx1"/>
                </a:solidFill>
                <a:latin typeface="Trebuchet MS"/>
              </a:rPr>
              <a:t>perturbative</a:t>
            </a:r>
            <a:r>
              <a:rPr lang="en-US" sz="1800" b="0" dirty="0" smtClean="0">
                <a:solidFill>
                  <a:schemeClr val="tx1"/>
                </a:solidFill>
                <a:latin typeface="Trebuchet MS"/>
              </a:rPr>
              <a:t> QCD and </a:t>
            </a:r>
            <a:r>
              <a:rPr lang="en-US" sz="1800" b="0" dirty="0" err="1" smtClean="0">
                <a:solidFill>
                  <a:schemeClr val="tx1"/>
                </a:solidFill>
                <a:latin typeface="Trebuchet MS"/>
              </a:rPr>
              <a:t>PDF’s</a:t>
            </a:r>
            <a:r>
              <a:rPr lang="en-US" sz="1800" b="0" dirty="0" smtClean="0">
                <a:solidFill>
                  <a:schemeClr val="tx1"/>
                </a:solidFill>
                <a:latin typeface="Trebuchet MS"/>
              </a:rPr>
              <a:t> (W charge asymmetry)</a:t>
            </a:r>
          </a:p>
          <a:p>
            <a:pPr algn="just">
              <a:buFont typeface="Arial"/>
              <a:buChar char="•"/>
            </a:pPr>
            <a:r>
              <a:rPr lang="en-US" sz="1800" b="0" dirty="0" smtClean="0">
                <a:solidFill>
                  <a:schemeClr val="tx1"/>
                </a:solidFill>
                <a:latin typeface="Trebuchet MS"/>
              </a:rPr>
              <a:t> Detector calibration with Z </a:t>
            </a:r>
          </a:p>
          <a:p>
            <a:pPr algn="just">
              <a:buFont typeface="Arial"/>
              <a:buChar char="•"/>
            </a:pPr>
            <a:r>
              <a:rPr lang="en-US" sz="1800" b="0" dirty="0" smtClean="0">
                <a:solidFill>
                  <a:schemeClr val="tx1"/>
                </a:solidFill>
                <a:latin typeface="Trebuchet MS"/>
              </a:rPr>
              <a:t> Luminosity measurement</a:t>
            </a:r>
          </a:p>
          <a:p>
            <a:pPr algn="just">
              <a:buFont typeface="Arial"/>
              <a:buChar char="•"/>
            </a:pPr>
            <a:r>
              <a:rPr lang="en-US" sz="1800" b="0" dirty="0" smtClean="0">
                <a:solidFill>
                  <a:schemeClr val="tx1"/>
                </a:solidFill>
                <a:latin typeface="Trebuchet MS"/>
              </a:rPr>
              <a:t> Background for new physics</a:t>
            </a:r>
          </a:p>
          <a:p>
            <a:endParaRPr lang="en-US" sz="1800" b="0" dirty="0" smtClean="0">
              <a:solidFill>
                <a:schemeClr val="tx1"/>
              </a:solidFill>
              <a:latin typeface="Trebuchet MS"/>
            </a:endParaRPr>
          </a:p>
        </p:txBody>
      </p:sp>
      <p:pic>
        <p:nvPicPr>
          <p:cNvPr id="16" name="Picture 15" descr="Sigma_v1.png"/>
          <p:cNvPicPr>
            <a:picLocks noChangeAspect="1"/>
          </p:cNvPicPr>
          <p:nvPr/>
        </p:nvPicPr>
        <p:blipFill>
          <a:blip r:embed="rId6"/>
          <a:stretch>
            <a:fillRect/>
          </a:stretch>
        </p:blipFill>
        <p:spPr>
          <a:xfrm>
            <a:off x="317501" y="3738028"/>
            <a:ext cx="4114800" cy="2808514"/>
          </a:xfrm>
          <a:prstGeom prst="rect">
            <a:avLst/>
          </a:prstGeom>
        </p:spPr>
      </p:pic>
      <p:sp>
        <p:nvSpPr>
          <p:cNvPr id="18" name="Rectangle 17"/>
          <p:cNvSpPr/>
          <p:nvPr/>
        </p:nvSpPr>
        <p:spPr>
          <a:xfrm>
            <a:off x="825500" y="2429303"/>
            <a:ext cx="2540000" cy="1323439"/>
          </a:xfrm>
          <a:prstGeom prst="rect">
            <a:avLst/>
          </a:prstGeom>
          <a:solidFill>
            <a:schemeClr val="bg2">
              <a:lumMod val="20000"/>
              <a:lumOff val="80000"/>
            </a:schemeClr>
          </a:solidFill>
        </p:spPr>
        <p:txBody>
          <a:bodyPr wrap="square">
            <a:spAutoFit/>
          </a:bodyPr>
          <a:lstStyle/>
          <a:p>
            <a:r>
              <a:rPr lang="en-US" sz="2000" b="0" i="1" dirty="0" err="1" smtClean="0">
                <a:solidFill>
                  <a:schemeClr val="tx1">
                    <a:lumMod val="75000"/>
                    <a:lumOff val="25000"/>
                  </a:schemeClr>
                </a:solidFill>
                <a:latin typeface="Trebuchet MS"/>
              </a:rPr>
              <a:t>hep</a:t>
            </a:r>
            <a:r>
              <a:rPr lang="en-US" sz="2000" b="0" i="1" dirty="0" smtClean="0">
                <a:solidFill>
                  <a:schemeClr val="tx1">
                    <a:lumMod val="75000"/>
                    <a:lumOff val="25000"/>
                  </a:schemeClr>
                </a:solidFill>
                <a:latin typeface="Trebuchet MS"/>
              </a:rPr>
              <a:t>-ex 1107.4789</a:t>
            </a:r>
          </a:p>
          <a:p>
            <a:r>
              <a:rPr lang="en-US" sz="2000" b="0" i="1" dirty="0" smtClean="0">
                <a:solidFill>
                  <a:schemeClr val="tx1">
                    <a:lumMod val="75000"/>
                    <a:lumOff val="25000"/>
                  </a:schemeClr>
                </a:solidFill>
                <a:latin typeface="Trebuchet MS"/>
              </a:rPr>
              <a:t>JHEP 10 (2011) 132</a:t>
            </a:r>
          </a:p>
          <a:p>
            <a:endParaRPr lang="en-US" sz="2000" b="0" i="1" dirty="0" smtClean="0">
              <a:solidFill>
                <a:schemeClr val="tx1">
                  <a:lumMod val="75000"/>
                  <a:lumOff val="25000"/>
                </a:schemeClr>
              </a:solidFill>
              <a:latin typeface="Trebuchet MS"/>
              <a:ea typeface="ＭＳ Ｐゴシック" charset="-128"/>
              <a:cs typeface="ＭＳ Ｐゴシック" charset="-128"/>
            </a:endParaRPr>
          </a:p>
          <a:p>
            <a:r>
              <a:rPr lang="en-US" sz="2000" b="0" i="1" dirty="0" smtClean="0">
                <a:solidFill>
                  <a:schemeClr val="tx1">
                    <a:lumMod val="75000"/>
                    <a:lumOff val="25000"/>
                  </a:schemeClr>
                </a:solidFill>
                <a:latin typeface="Trebuchet MS"/>
                <a:ea typeface="ＭＳ Ｐゴシック" charset="-128"/>
                <a:cs typeface="ＭＳ Ｐゴシック" charset="-128"/>
              </a:rPr>
              <a:t>CMS PAS SMP-12-005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Wchargeasymmfig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23900" y="1538440"/>
            <a:ext cx="4233333" cy="4697260"/>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26</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W</a:t>
            </a:r>
            <a:r>
              <a:rPr lang="en-US" sz="2800" baseline="30000" dirty="0" smtClean="0">
                <a:solidFill>
                  <a:srgbClr val="000099"/>
                </a:solidFill>
                <a:latin typeface="Trebuchet MS"/>
              </a:rPr>
              <a:t>+</a:t>
            </a:r>
            <a:r>
              <a:rPr lang="en-US" sz="2800" dirty="0" smtClean="0">
                <a:solidFill>
                  <a:srgbClr val="000099"/>
                </a:solidFill>
                <a:latin typeface="Trebuchet MS"/>
              </a:rPr>
              <a:t>/W</a:t>
            </a:r>
            <a:r>
              <a:rPr lang="en-US" sz="2800" baseline="30000" dirty="0" smtClean="0">
                <a:solidFill>
                  <a:srgbClr val="000099"/>
                </a:solidFill>
                <a:latin typeface="Trebuchet MS"/>
              </a:rPr>
              <a:t>-</a:t>
            </a:r>
            <a:r>
              <a:rPr lang="en-US" sz="2800" dirty="0" smtClean="0">
                <a:solidFill>
                  <a:srgbClr val="000099"/>
                </a:solidFill>
                <a:latin typeface="Trebuchet MS"/>
              </a:rPr>
              <a:t> charge asymmetry</a:t>
            </a:r>
            <a:endParaRPr lang="en-US" sz="2800" dirty="0">
              <a:solidFill>
                <a:srgbClr val="000099"/>
              </a:solidFill>
              <a:latin typeface="Times" charset="0"/>
            </a:endParaRPr>
          </a:p>
        </p:txBody>
      </p:sp>
      <p:sp>
        <p:nvSpPr>
          <p:cNvPr id="29" name="Rectangle 28"/>
          <p:cNvSpPr/>
          <p:nvPr/>
        </p:nvSpPr>
        <p:spPr bwMode="auto">
          <a:xfrm>
            <a:off x="5150404" y="823843"/>
            <a:ext cx="209253" cy="3243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5" name="Rectangle 7"/>
          <p:cNvSpPr>
            <a:spLocks noChangeArrowheads="1"/>
          </p:cNvSpPr>
          <p:nvPr/>
        </p:nvSpPr>
        <p:spPr bwMode="auto">
          <a:xfrm>
            <a:off x="4318000" y="1070908"/>
            <a:ext cx="5130800" cy="369332"/>
          </a:xfrm>
          <a:prstGeom prst="rect">
            <a:avLst/>
          </a:prstGeom>
          <a:noFill/>
          <a:ln w="9525">
            <a:noFill/>
            <a:miter lim="800000"/>
            <a:headEnd/>
            <a:tailEnd/>
          </a:ln>
        </p:spPr>
        <p:txBody>
          <a:bodyPr wrap="square">
            <a:prstTxWarp prst="textNoShape">
              <a:avLst/>
            </a:prstTxWarp>
            <a:spAutoFit/>
          </a:bodyPr>
          <a:lstStyle/>
          <a:p>
            <a:pPr algn="just"/>
            <a:r>
              <a:rPr lang="en-US" sz="1800" b="0" dirty="0" smtClean="0">
                <a:solidFill>
                  <a:schemeClr val="tx1"/>
                </a:solidFill>
                <a:latin typeface="Trebuchet MS"/>
              </a:rPr>
              <a:t> Asymmetry is sensitive to valence quark </a:t>
            </a:r>
            <a:r>
              <a:rPr lang="en-US" sz="1800" b="0" dirty="0" err="1" smtClean="0">
                <a:solidFill>
                  <a:schemeClr val="tx1"/>
                </a:solidFill>
                <a:latin typeface="Trebuchet MS"/>
              </a:rPr>
              <a:t>PDF’s</a:t>
            </a:r>
            <a:r>
              <a:rPr lang="en-US" sz="1800" b="0" dirty="0" smtClean="0">
                <a:solidFill>
                  <a:schemeClr val="tx1"/>
                </a:solidFill>
                <a:latin typeface="Trebuchet MS"/>
              </a:rPr>
              <a:t>.</a:t>
            </a:r>
          </a:p>
        </p:txBody>
      </p:sp>
      <p:sp>
        <p:nvSpPr>
          <p:cNvPr id="16" name="Rectangle 15"/>
          <p:cNvSpPr/>
          <p:nvPr/>
        </p:nvSpPr>
        <p:spPr>
          <a:xfrm>
            <a:off x="3260033" y="6262301"/>
            <a:ext cx="4145500"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1103.3470, JHEP 04 (2011) 050</a:t>
            </a:r>
            <a:endParaRPr lang="en-US" sz="1800" b="0" dirty="0">
              <a:solidFill>
                <a:schemeClr val="tx1">
                  <a:lumMod val="75000"/>
                  <a:lumOff val="25000"/>
                </a:schemeClr>
              </a:solidFill>
              <a:latin typeface="Trebuchet MS"/>
            </a:endParaRPr>
          </a:p>
        </p:txBody>
      </p:sp>
      <p:pic>
        <p:nvPicPr>
          <p:cNvPr id="17" name="Picture 1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238249" y="931286"/>
            <a:ext cx="3115451" cy="783214"/>
          </a:xfrm>
          <a:prstGeom prst="rect">
            <a:avLst/>
          </a:prstGeom>
          <a:solidFill>
            <a:schemeClr val="accent5">
              <a:lumMod val="40000"/>
              <a:lumOff val="60000"/>
            </a:schemeClr>
          </a:solidFill>
        </p:spPr>
      </p:pic>
      <p:pic>
        <p:nvPicPr>
          <p:cNvPr id="19" name="Picture 18" descr="ATLASlogo_White_480x720_02.jpg"/>
          <p:cNvPicPr>
            <a:picLocks noChangeAspect="1"/>
          </p:cNvPicPr>
          <p:nvPr/>
        </p:nvPicPr>
        <p:blipFill>
          <a:blip r:embed="rId7"/>
          <a:stretch>
            <a:fillRect/>
          </a:stretch>
        </p:blipFill>
        <p:spPr>
          <a:xfrm>
            <a:off x="347133" y="190500"/>
            <a:ext cx="618067" cy="927100"/>
          </a:xfrm>
          <a:prstGeom prst="rect">
            <a:avLst/>
          </a:prstGeom>
        </p:spPr>
      </p:pic>
      <p:pic>
        <p:nvPicPr>
          <p:cNvPr id="20" name="Picture 19" descr="Wchargeasymmfig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042683" y="1422400"/>
            <a:ext cx="4372250" cy="48514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27</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Higgs boson production</a:t>
            </a:r>
            <a:endParaRPr lang="en-US" sz="2800" dirty="0">
              <a:solidFill>
                <a:srgbClr val="000099"/>
              </a:solidFill>
              <a:latin typeface="Times" charset="0"/>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4" name="Picture 7"/>
          <p:cNvPicPr>
            <a:picLocks noChangeAspect="1" noChangeArrowheads="1"/>
          </p:cNvPicPr>
          <p:nvPr/>
        </p:nvPicPr>
        <p:blipFill>
          <a:blip r:embed="rId3"/>
          <a:srcRect/>
          <a:stretch>
            <a:fillRect/>
          </a:stretch>
        </p:blipFill>
        <p:spPr bwMode="auto">
          <a:xfrm>
            <a:off x="447675" y="1930400"/>
            <a:ext cx="1779942" cy="4298950"/>
          </a:xfrm>
          <a:prstGeom prst="rect">
            <a:avLst/>
          </a:prstGeom>
          <a:noFill/>
          <a:ln w="9525">
            <a:noFill/>
            <a:miter lim="800000"/>
            <a:headEnd/>
            <a:tailEnd/>
          </a:ln>
          <a:effectLst/>
        </p:spPr>
      </p:pic>
      <p:pic>
        <p:nvPicPr>
          <p:cNvPr id="21" name="Picture 20" descr="Peter Higgs with his Higgs mechanism.jpg"/>
          <p:cNvPicPr>
            <a:picLocks noChangeAspect="1"/>
          </p:cNvPicPr>
          <p:nvPr/>
        </p:nvPicPr>
        <p:blipFill>
          <a:blip r:embed="rId4"/>
          <a:stretch>
            <a:fillRect/>
          </a:stretch>
        </p:blipFill>
        <p:spPr>
          <a:xfrm>
            <a:off x="508000" y="254000"/>
            <a:ext cx="1562100" cy="1387320"/>
          </a:xfrm>
          <a:prstGeom prst="rect">
            <a:avLst/>
          </a:prstGeom>
        </p:spPr>
      </p:pic>
      <p:sp>
        <p:nvSpPr>
          <p:cNvPr id="22" name="Rectangle 1037"/>
          <p:cNvSpPr>
            <a:spLocks noChangeArrowheads="1"/>
          </p:cNvSpPr>
          <p:nvPr/>
        </p:nvSpPr>
        <p:spPr bwMode="auto">
          <a:xfrm>
            <a:off x="2849563" y="1172508"/>
            <a:ext cx="6561137" cy="2954655"/>
          </a:xfrm>
          <a:prstGeom prst="rect">
            <a:avLst/>
          </a:prstGeom>
          <a:noFill/>
          <a:ln w="9525">
            <a:noFill/>
            <a:miter lim="800000"/>
            <a:headEnd/>
            <a:tailEnd/>
          </a:ln>
          <a:effectLst/>
        </p:spPr>
        <p:txBody>
          <a:bodyPr wrap="square">
            <a:prstTxWarp prst="textNoShape">
              <a:avLst/>
            </a:prstTxWarp>
            <a:spAutoFit/>
          </a:bodyPr>
          <a:lstStyle/>
          <a:p>
            <a:r>
              <a:rPr lang="en-US" sz="1800" dirty="0" smtClean="0">
                <a:solidFill>
                  <a:schemeClr val="tx1"/>
                </a:solidFill>
                <a:latin typeface="Trebuchet MS"/>
                <a:sym typeface="Symbol" charset="2"/>
              </a:rPr>
              <a:t>Production modes:</a:t>
            </a:r>
          </a:p>
          <a:p>
            <a:r>
              <a:rPr lang="en-US" sz="1800" b="0" dirty="0" err="1" smtClean="0">
                <a:solidFill>
                  <a:srgbClr val="FF0000"/>
                </a:solidFill>
                <a:latin typeface="Trebuchet MS"/>
                <a:sym typeface="Symbol" charset="2"/>
              </a:rPr>
              <a:t>gg</a:t>
            </a:r>
            <a:r>
              <a:rPr lang="en-US" sz="1800" b="0" dirty="0" smtClean="0">
                <a:solidFill>
                  <a:srgbClr val="FF0000"/>
                </a:solidFill>
                <a:latin typeface="Trebuchet MS"/>
                <a:sym typeface="Symbol" charset="2"/>
              </a:rPr>
              <a:t> </a:t>
            </a:r>
            <a:r>
              <a:rPr lang="en-US" sz="1800" b="0" dirty="0" err="1" smtClean="0">
                <a:solidFill>
                  <a:srgbClr val="FF0000"/>
                </a:solidFill>
                <a:latin typeface="Trebuchet MS"/>
                <a:sym typeface="Symbol" charset="2"/>
              </a:rPr>
              <a:t></a:t>
            </a:r>
            <a:r>
              <a:rPr lang="en-US" sz="1800" b="0" dirty="0" smtClean="0">
                <a:solidFill>
                  <a:srgbClr val="FF0000"/>
                </a:solidFill>
                <a:latin typeface="Trebuchet MS"/>
                <a:sym typeface="Symbol" charset="2"/>
              </a:rPr>
              <a:t> H</a:t>
            </a:r>
            <a:r>
              <a:rPr lang="en-US" sz="1800" b="0" dirty="0" smtClean="0">
                <a:solidFill>
                  <a:schemeClr val="tx1"/>
                </a:solidFill>
                <a:latin typeface="Trebuchet MS"/>
                <a:sym typeface="Symbol" charset="2"/>
              </a:rPr>
              <a:t> </a:t>
            </a:r>
          </a:p>
          <a:p>
            <a:r>
              <a:rPr lang="en-US" sz="1800" b="0" dirty="0" smtClean="0">
                <a:solidFill>
                  <a:schemeClr val="tx1"/>
                </a:solidFill>
                <a:latin typeface="Trebuchet MS"/>
                <a:sym typeface="Symbol" charset="2"/>
              </a:rPr>
              <a:t>dominant, as at the </a:t>
            </a:r>
            <a:r>
              <a:rPr lang="en-US" sz="1800" b="0" dirty="0" err="1" smtClean="0">
                <a:solidFill>
                  <a:schemeClr val="tx1"/>
                </a:solidFill>
                <a:latin typeface="Trebuchet MS"/>
                <a:sym typeface="Symbol" charset="2"/>
              </a:rPr>
              <a:t>Tevatron</a:t>
            </a:r>
            <a:r>
              <a:rPr lang="en-US" sz="1800" b="0" dirty="0" smtClean="0">
                <a:solidFill>
                  <a:schemeClr val="tx1"/>
                </a:solidFill>
                <a:latin typeface="Trebuchet MS"/>
                <a:sym typeface="Symbol" charset="2"/>
              </a:rPr>
              <a:t>, but </a:t>
            </a:r>
            <a:r>
              <a:rPr lang="en-US" sz="1800" b="0" dirty="0" err="1" smtClean="0">
                <a:solidFill>
                  <a:schemeClr val="tx1"/>
                </a:solidFill>
                <a:latin typeface="Symbol"/>
                <a:sym typeface="Symbol" charset="2"/>
              </a:rPr>
              <a:t>s</a:t>
            </a:r>
            <a:r>
              <a:rPr lang="en-US" sz="1800" b="0" dirty="0" smtClean="0">
                <a:solidFill>
                  <a:schemeClr val="tx1"/>
                </a:solidFill>
                <a:latin typeface="Trebuchet MS"/>
                <a:sym typeface="Symbol" charset="2"/>
              </a:rPr>
              <a:t> 10 times larger</a:t>
            </a:r>
          </a:p>
          <a:p>
            <a:r>
              <a:rPr lang="en-US" sz="1800" b="0" dirty="0" err="1" smtClean="0">
                <a:solidFill>
                  <a:srgbClr val="2C72C6"/>
                </a:solidFill>
                <a:latin typeface="Trebuchet MS"/>
                <a:sym typeface="Symbol" charset="2"/>
              </a:rPr>
              <a:t>qq</a:t>
            </a:r>
            <a:r>
              <a:rPr lang="en-US" sz="1800" b="0" dirty="0" smtClean="0">
                <a:solidFill>
                  <a:srgbClr val="2C72C6"/>
                </a:solidFill>
                <a:latin typeface="Trebuchet MS"/>
                <a:sym typeface="Symbol" charset="2"/>
              </a:rPr>
              <a:t> </a:t>
            </a:r>
            <a:r>
              <a:rPr lang="en-US" sz="1800" b="0" dirty="0" err="1" smtClean="0">
                <a:solidFill>
                  <a:srgbClr val="2C72C6"/>
                </a:solidFill>
                <a:latin typeface="Trebuchet MS"/>
                <a:sym typeface="Symbol" charset="2"/>
              </a:rPr>
              <a:t></a:t>
            </a:r>
            <a:r>
              <a:rPr lang="en-US" sz="1800" b="0" dirty="0" smtClean="0">
                <a:solidFill>
                  <a:srgbClr val="2C72C6"/>
                </a:solidFill>
                <a:latin typeface="Trebuchet MS"/>
                <a:sym typeface="Symbol" charset="2"/>
              </a:rPr>
              <a:t> </a:t>
            </a:r>
            <a:r>
              <a:rPr lang="en-US" sz="1800" b="0" dirty="0" err="1" smtClean="0">
                <a:solidFill>
                  <a:srgbClr val="2C72C6"/>
                </a:solidFill>
                <a:latin typeface="Trebuchet MS"/>
                <a:sym typeface="Symbol" charset="2"/>
              </a:rPr>
              <a:t>Hqq</a:t>
            </a:r>
            <a:r>
              <a:rPr lang="en-US" sz="1800" b="0" dirty="0" smtClean="0">
                <a:solidFill>
                  <a:schemeClr val="tx1"/>
                </a:solidFill>
                <a:latin typeface="Trebuchet MS"/>
                <a:sym typeface="Symbol" charset="2"/>
              </a:rPr>
              <a:t> </a:t>
            </a:r>
          </a:p>
          <a:p>
            <a:r>
              <a:rPr lang="en-US" sz="1800" b="0" dirty="0" smtClean="0">
                <a:solidFill>
                  <a:schemeClr val="tx1"/>
                </a:solidFill>
                <a:latin typeface="Trebuchet MS"/>
                <a:sym typeface="Symbol" charset="2"/>
              </a:rPr>
              <a:t>2</a:t>
            </a:r>
            <a:r>
              <a:rPr lang="en-US" sz="1800" b="0" baseline="30000" dirty="0" smtClean="0">
                <a:solidFill>
                  <a:schemeClr val="tx1"/>
                </a:solidFill>
                <a:latin typeface="Trebuchet MS"/>
                <a:sym typeface="Symbol" charset="2"/>
              </a:rPr>
              <a:t>nd</a:t>
            </a:r>
            <a:r>
              <a:rPr lang="en-US" sz="1800" b="0" dirty="0" smtClean="0">
                <a:solidFill>
                  <a:schemeClr val="tx1"/>
                </a:solidFill>
                <a:latin typeface="Trebuchet MS"/>
                <a:sym typeface="Symbol" charset="2"/>
              </a:rPr>
              <a:t> most important mode at the LHC (vector boson fusion)</a:t>
            </a:r>
          </a:p>
          <a:p>
            <a:r>
              <a:rPr lang="en-US" sz="1800" b="0" dirty="0" err="1" smtClean="0">
                <a:solidFill>
                  <a:srgbClr val="660066"/>
                </a:solidFill>
                <a:latin typeface="Trebuchet MS"/>
                <a:sym typeface="Symbol" charset="2"/>
              </a:rPr>
              <a:t>qq</a:t>
            </a:r>
            <a:r>
              <a:rPr lang="en-US" sz="1800" b="0" dirty="0" smtClean="0">
                <a:solidFill>
                  <a:srgbClr val="660066"/>
                </a:solidFill>
                <a:latin typeface="Trebuchet MS"/>
                <a:sym typeface="Symbol" charset="2"/>
              </a:rPr>
              <a:t> </a:t>
            </a:r>
            <a:r>
              <a:rPr lang="en-US" sz="1800" b="0" dirty="0" err="1" smtClean="0">
                <a:solidFill>
                  <a:srgbClr val="660066"/>
                </a:solidFill>
                <a:latin typeface="Trebuchet MS"/>
                <a:sym typeface="Symbol" charset="2"/>
              </a:rPr>
              <a:t></a:t>
            </a:r>
            <a:r>
              <a:rPr lang="en-US" sz="1800" b="0" dirty="0" smtClean="0">
                <a:solidFill>
                  <a:srgbClr val="660066"/>
                </a:solidFill>
                <a:latin typeface="Trebuchet MS"/>
                <a:sym typeface="Symbol" charset="2"/>
              </a:rPr>
              <a:t> HW,</a:t>
            </a:r>
            <a:r>
              <a:rPr lang="en-US" sz="1800" b="0" dirty="0" smtClean="0">
                <a:solidFill>
                  <a:schemeClr val="tx1"/>
                </a:solidFill>
                <a:latin typeface="Trebuchet MS"/>
                <a:sym typeface="Symbol" charset="2"/>
              </a:rPr>
              <a:t> </a:t>
            </a:r>
            <a:r>
              <a:rPr lang="en-US" sz="1800" b="0" dirty="0" smtClean="0">
                <a:solidFill>
                  <a:srgbClr val="BDA641"/>
                </a:solidFill>
                <a:latin typeface="Trebuchet MS"/>
                <a:sym typeface="Symbol" charset="2"/>
              </a:rPr>
              <a:t>HZ</a:t>
            </a:r>
            <a:r>
              <a:rPr lang="en-US" sz="1800" b="0" dirty="0" smtClean="0">
                <a:solidFill>
                  <a:schemeClr val="tx1"/>
                </a:solidFill>
                <a:latin typeface="Trebuchet MS"/>
                <a:sym typeface="Symbol" charset="2"/>
              </a:rPr>
              <a:t> </a:t>
            </a:r>
          </a:p>
          <a:p>
            <a:r>
              <a:rPr lang="en-US" sz="1800" b="0" dirty="0" smtClean="0">
                <a:solidFill>
                  <a:schemeClr val="tx1"/>
                </a:solidFill>
                <a:latin typeface="Trebuchet MS"/>
                <a:sym typeface="Symbol" charset="2"/>
              </a:rPr>
              <a:t>2</a:t>
            </a:r>
            <a:r>
              <a:rPr lang="en-US" sz="1800" b="0" baseline="30000" dirty="0" smtClean="0">
                <a:solidFill>
                  <a:schemeClr val="tx1"/>
                </a:solidFill>
                <a:latin typeface="Trebuchet MS"/>
                <a:sym typeface="Symbol" charset="2"/>
              </a:rPr>
              <a:t>nd</a:t>
            </a:r>
            <a:r>
              <a:rPr lang="en-US" sz="1800" b="0" dirty="0" smtClean="0">
                <a:solidFill>
                  <a:schemeClr val="tx1"/>
                </a:solidFill>
                <a:latin typeface="Trebuchet MS"/>
                <a:sym typeface="Symbol" charset="2"/>
              </a:rPr>
              <a:t> most important mode at the </a:t>
            </a:r>
            <a:r>
              <a:rPr lang="en-US" sz="1800" b="0" dirty="0" err="1" smtClean="0">
                <a:solidFill>
                  <a:schemeClr val="tx1"/>
                </a:solidFill>
                <a:latin typeface="Trebuchet MS"/>
                <a:sym typeface="Symbol" charset="2"/>
              </a:rPr>
              <a:t>Tevatron</a:t>
            </a:r>
            <a:r>
              <a:rPr lang="en-US" sz="1800" b="0" dirty="0" smtClean="0">
                <a:solidFill>
                  <a:schemeClr val="tx1"/>
                </a:solidFill>
                <a:latin typeface="Trebuchet MS"/>
                <a:sym typeface="Symbol" charset="2"/>
              </a:rPr>
              <a:t>, but</a:t>
            </a:r>
            <a:r>
              <a:rPr lang="en-US" sz="2000" b="0" dirty="0" smtClean="0">
                <a:solidFill>
                  <a:schemeClr val="tx1"/>
                </a:solidFill>
                <a:latin typeface="Times"/>
                <a:sym typeface="Symbol" charset="2"/>
              </a:rPr>
              <a:t> </a:t>
            </a:r>
            <a:r>
              <a:rPr lang="en-US" sz="2000" b="0" dirty="0" err="1" smtClean="0">
                <a:solidFill>
                  <a:schemeClr val="tx1"/>
                </a:solidFill>
                <a:latin typeface="Symbol"/>
                <a:sym typeface="Symbol" charset="2"/>
              </a:rPr>
              <a:t>s</a:t>
            </a:r>
            <a:r>
              <a:rPr lang="en-US" sz="2000" b="0" dirty="0" smtClean="0">
                <a:solidFill>
                  <a:schemeClr val="tx1"/>
                </a:solidFill>
                <a:latin typeface="Symbol"/>
                <a:sym typeface="Symbol" charset="2"/>
              </a:rPr>
              <a:t> </a:t>
            </a:r>
            <a:r>
              <a:rPr lang="en-US" sz="1800" b="0" dirty="0" smtClean="0">
                <a:solidFill>
                  <a:schemeClr val="tx1"/>
                </a:solidFill>
                <a:latin typeface="Trebuchet MS"/>
                <a:sym typeface="Symbol" charset="2"/>
              </a:rPr>
              <a:t>about 100 times larger at the LHC</a:t>
            </a:r>
          </a:p>
          <a:p>
            <a:r>
              <a:rPr lang="en-US" sz="2000" b="0" dirty="0" smtClean="0">
                <a:solidFill>
                  <a:schemeClr val="tx1"/>
                </a:solidFill>
                <a:latin typeface="Times"/>
                <a:sym typeface="Symbol" charset="2"/>
              </a:rPr>
              <a:t> </a:t>
            </a:r>
          </a:p>
          <a:p>
            <a:endParaRPr lang="en-US" sz="2000" b="0" dirty="0">
              <a:sym typeface="Symbol" charset="2"/>
            </a:endParaRPr>
          </a:p>
        </p:txBody>
      </p:sp>
      <p:pic>
        <p:nvPicPr>
          <p:cNvPr id="25" name="Picture 24" descr="totalXS.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949950" y="3746500"/>
            <a:ext cx="3724296" cy="2673349"/>
          </a:xfrm>
          <a:prstGeom prst="rect">
            <a:avLst/>
          </a:prstGeom>
        </p:spPr>
      </p:pic>
      <p:pic>
        <p:nvPicPr>
          <p:cNvPr id="26" name="Picture 25" descr="Higgs_XS_8TeV.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172356" y="3737384"/>
            <a:ext cx="3745845" cy="268881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28</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Higgs boson searches</a:t>
            </a:r>
            <a:endParaRPr lang="en-US" sz="2800" dirty="0">
              <a:solidFill>
                <a:srgbClr val="000099"/>
              </a:solidFill>
              <a:latin typeface="Times" charset="0"/>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21" name="Picture 20" descr="Peter Higgs with his Higgs mechanism.jpg"/>
          <p:cNvPicPr>
            <a:picLocks noChangeAspect="1"/>
          </p:cNvPicPr>
          <p:nvPr/>
        </p:nvPicPr>
        <p:blipFill>
          <a:blip r:embed="rId3"/>
          <a:stretch>
            <a:fillRect/>
          </a:stretch>
        </p:blipFill>
        <p:spPr>
          <a:xfrm>
            <a:off x="571500" y="152400"/>
            <a:ext cx="1287000" cy="1143000"/>
          </a:xfrm>
          <a:prstGeom prst="rect">
            <a:avLst/>
          </a:prstGeom>
        </p:spPr>
      </p:pic>
      <p:sp>
        <p:nvSpPr>
          <p:cNvPr id="22" name="Rectangle 1037"/>
          <p:cNvSpPr>
            <a:spLocks noChangeArrowheads="1"/>
          </p:cNvSpPr>
          <p:nvPr/>
        </p:nvSpPr>
        <p:spPr bwMode="auto">
          <a:xfrm>
            <a:off x="1935163" y="1096308"/>
            <a:ext cx="7615237" cy="646331"/>
          </a:xfrm>
          <a:prstGeom prst="rect">
            <a:avLst/>
          </a:prstGeom>
          <a:noFill/>
          <a:ln w="9525">
            <a:noFill/>
            <a:miter lim="800000"/>
            <a:headEnd/>
            <a:tailEnd/>
          </a:ln>
          <a:effectLst/>
        </p:spPr>
        <p:txBody>
          <a:bodyPr wrap="square">
            <a:prstTxWarp prst="textNoShape">
              <a:avLst/>
            </a:prstTxWarp>
            <a:spAutoFit/>
          </a:bodyPr>
          <a:lstStyle/>
          <a:p>
            <a:r>
              <a:rPr lang="en-US" sz="1800" dirty="0" smtClean="0">
                <a:solidFill>
                  <a:schemeClr val="tx1"/>
                </a:solidFill>
                <a:latin typeface="Trebuchet MS"/>
                <a:sym typeface="Symbol" charset="2"/>
              </a:rPr>
              <a:t>S</a:t>
            </a:r>
            <a:r>
              <a:rPr lang="en-US" sz="1800" b="0" dirty="0" smtClean="0">
                <a:solidFill>
                  <a:schemeClr val="tx1"/>
                </a:solidFill>
                <a:latin typeface="Trebuchet MS"/>
                <a:sym typeface="Symbol" charset="2"/>
              </a:rPr>
              <a:t>everal search channels can be used, depending on branching fraction and background. The mass range up to about 600 </a:t>
            </a:r>
            <a:r>
              <a:rPr lang="en-US" sz="1800" b="0" dirty="0" err="1" smtClean="0">
                <a:solidFill>
                  <a:schemeClr val="tx1"/>
                </a:solidFill>
                <a:latin typeface="Trebuchet MS"/>
                <a:sym typeface="Symbol" charset="2"/>
              </a:rPr>
              <a:t>GeV</a:t>
            </a:r>
            <a:r>
              <a:rPr lang="en-US" sz="1800" b="0" dirty="0" smtClean="0">
                <a:solidFill>
                  <a:schemeClr val="tx1"/>
                </a:solidFill>
                <a:latin typeface="Trebuchet MS"/>
                <a:sym typeface="Symbol" charset="2"/>
              </a:rPr>
              <a:t> has been studied.</a:t>
            </a:r>
          </a:p>
        </p:txBody>
      </p:sp>
      <p:pic>
        <p:nvPicPr>
          <p:cNvPr id="15" name="Picture 14" descr="XSBR_8TeV_SM.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23925" y="2019300"/>
            <a:ext cx="3699183" cy="3568700"/>
          </a:xfrm>
          <a:prstGeom prst="rect">
            <a:avLst/>
          </a:prstGeom>
        </p:spPr>
      </p:pic>
      <p:sp>
        <p:nvSpPr>
          <p:cNvPr id="19" name="Rectangle 1037"/>
          <p:cNvSpPr>
            <a:spLocks noChangeArrowheads="1"/>
          </p:cNvSpPr>
          <p:nvPr/>
        </p:nvSpPr>
        <p:spPr bwMode="auto">
          <a:xfrm>
            <a:off x="677863" y="5871508"/>
            <a:ext cx="8872537" cy="646331"/>
          </a:xfrm>
          <a:prstGeom prst="rect">
            <a:avLst/>
          </a:prstGeom>
          <a:noFill/>
          <a:ln w="9525">
            <a:noFill/>
            <a:miter lim="800000"/>
            <a:headEnd/>
            <a:tailEnd/>
          </a:ln>
          <a:effectLst/>
        </p:spPr>
        <p:txBody>
          <a:bodyPr wrap="square">
            <a:prstTxWarp prst="textNoShape">
              <a:avLst/>
            </a:prstTxWarp>
            <a:spAutoFit/>
          </a:bodyPr>
          <a:lstStyle/>
          <a:p>
            <a:r>
              <a:rPr lang="en-US" sz="1800" b="0" dirty="0" smtClean="0">
                <a:solidFill>
                  <a:schemeClr val="tx1"/>
                </a:solidFill>
                <a:latin typeface="Trebuchet MS"/>
                <a:sym typeface="Symbol" charset="2"/>
              </a:rPr>
              <a:t>In high resolution channels (</a:t>
            </a:r>
            <a:r>
              <a:rPr lang="en-GB" sz="1800" b="0" i="1" dirty="0" err="1" smtClean="0">
                <a:solidFill>
                  <a:schemeClr val="tx1"/>
                </a:solidFill>
                <a:latin typeface="Symbol"/>
              </a:rPr>
              <a:t>s</a:t>
            </a:r>
            <a:r>
              <a:rPr lang="en-GB" sz="1800" b="0" baseline="-25000" dirty="0" err="1" smtClean="0">
                <a:solidFill>
                  <a:schemeClr val="tx1"/>
                </a:solidFill>
                <a:latin typeface="Trebuchet MS"/>
              </a:rPr>
              <a:t>m</a:t>
            </a:r>
            <a:r>
              <a:rPr lang="en-GB" sz="1600" b="0" baseline="-50000" dirty="0" err="1" smtClean="0">
                <a:solidFill>
                  <a:schemeClr val="tx1"/>
                </a:solidFill>
                <a:latin typeface="Trebuchet MS"/>
              </a:rPr>
              <a:t>H</a:t>
            </a:r>
            <a:r>
              <a:rPr lang="en-GB" sz="1600" b="0" baseline="-50000" dirty="0" smtClean="0">
                <a:solidFill>
                  <a:schemeClr val="tx1"/>
                </a:solidFill>
                <a:latin typeface="Trebuchet MS"/>
              </a:rPr>
              <a:t> </a:t>
            </a:r>
            <a:r>
              <a:rPr lang="en-GB" sz="1800" b="0" dirty="0" smtClean="0">
                <a:solidFill>
                  <a:schemeClr val="tx1"/>
                </a:solidFill>
                <a:latin typeface="Trebuchet MS"/>
              </a:rPr>
              <a:t>≈ </a:t>
            </a:r>
            <a:r>
              <a:rPr lang="en-US" sz="1800" b="0" dirty="0" smtClean="0">
                <a:solidFill>
                  <a:schemeClr val="tx1"/>
                </a:solidFill>
                <a:latin typeface="Trebuchet MS"/>
                <a:sym typeface="Symbol" charset="2"/>
              </a:rPr>
              <a:t>1-2%) one searches for a narrow mass peak (</a:t>
            </a:r>
            <a:r>
              <a:rPr lang="en-US" sz="1800" b="0" dirty="0" err="1" smtClean="0">
                <a:solidFill>
                  <a:schemeClr val="tx1"/>
                </a:solidFill>
                <a:latin typeface="Symbol"/>
                <a:sym typeface="Symbol" charset="2"/>
              </a:rPr>
              <a:t>gg</a:t>
            </a:r>
            <a:r>
              <a:rPr lang="en-US" sz="1800" b="0" dirty="0" smtClean="0">
                <a:solidFill>
                  <a:schemeClr val="tx1"/>
                </a:solidFill>
                <a:latin typeface="Trebuchet MS"/>
                <a:sym typeface="Symbol" charset="2"/>
              </a:rPr>
              <a:t>, </a:t>
            </a:r>
          </a:p>
          <a:p>
            <a:r>
              <a:rPr lang="en-GB" sz="1800" b="0" dirty="0" smtClean="0">
                <a:solidFill>
                  <a:schemeClr val="tx1"/>
                </a:solidFill>
                <a:latin typeface="Trebuchet MS"/>
              </a:rPr>
              <a:t>ZZ </a:t>
            </a:r>
            <a:r>
              <a:rPr lang="en-US" sz="1800" b="0" dirty="0" err="1" smtClean="0">
                <a:solidFill>
                  <a:schemeClr val="tx1"/>
                </a:solidFill>
                <a:latin typeface="Trebuchet MS"/>
                <a:sym typeface="Symbol" charset="2"/>
              </a:rPr>
              <a:t></a:t>
            </a:r>
            <a:r>
              <a:rPr lang="en-GB" sz="1800" b="0" dirty="0" smtClean="0">
                <a:solidFill>
                  <a:schemeClr val="tx1"/>
                </a:solidFill>
                <a:latin typeface="Trebuchet MS"/>
              </a:rPr>
              <a:t> 4</a:t>
            </a:r>
            <a:r>
              <a:rPr lang="en-GB" sz="1800" b="0" i="1" dirty="0" smtClean="0">
                <a:solidFill>
                  <a:schemeClr val="tx1"/>
                </a:solidFill>
                <a:latin typeface="Trebuchet MS"/>
              </a:rPr>
              <a:t>l</a:t>
            </a:r>
            <a:r>
              <a:rPr lang="en-US" sz="1800" b="0" dirty="0" smtClean="0">
                <a:solidFill>
                  <a:schemeClr val="tx1"/>
                </a:solidFill>
                <a:latin typeface="Trebuchet MS"/>
                <a:sym typeface="Symbol" charset="2"/>
              </a:rPr>
              <a:t>), in others one looks for a broad excess (channels with neutrinos and jets).</a:t>
            </a:r>
          </a:p>
        </p:txBody>
      </p:sp>
      <p:grpSp>
        <p:nvGrpSpPr>
          <p:cNvPr id="24" name="Group 23"/>
          <p:cNvGrpSpPr/>
          <p:nvPr/>
        </p:nvGrpSpPr>
        <p:grpSpPr>
          <a:xfrm>
            <a:off x="4398963" y="2061508"/>
            <a:ext cx="5329237" cy="4801315"/>
            <a:chOff x="4398963" y="2061508"/>
            <a:chExt cx="5329237" cy="4801315"/>
          </a:xfrm>
        </p:grpSpPr>
        <p:sp>
          <p:nvSpPr>
            <p:cNvPr id="17" name="Rectangle 1037"/>
            <p:cNvSpPr>
              <a:spLocks noChangeArrowheads="1"/>
            </p:cNvSpPr>
            <p:nvPr/>
          </p:nvSpPr>
          <p:spPr bwMode="auto">
            <a:xfrm>
              <a:off x="4398963" y="2061508"/>
              <a:ext cx="5329237" cy="4801315"/>
            </a:xfrm>
            <a:prstGeom prst="rect">
              <a:avLst/>
            </a:prstGeom>
            <a:noFill/>
            <a:ln w="9525">
              <a:noFill/>
              <a:miter lim="800000"/>
              <a:headEnd/>
              <a:tailEnd/>
            </a:ln>
            <a:effectLst/>
          </p:spPr>
          <p:txBody>
            <a:bodyPr wrap="square">
              <a:prstTxWarp prst="textNoShape">
                <a:avLst/>
              </a:prstTxWarp>
              <a:spAutoFit/>
            </a:bodyPr>
            <a:lstStyle/>
            <a:p>
              <a:r>
                <a:rPr lang="en-GB" sz="1800" dirty="0" smtClean="0">
                  <a:solidFill>
                    <a:srgbClr val="800000"/>
                  </a:solidFill>
                  <a:latin typeface="Trebuchet MS"/>
                </a:rPr>
                <a:t>110 </a:t>
              </a:r>
              <a:r>
                <a:rPr lang="en-GB" sz="1800" dirty="0" err="1" smtClean="0">
                  <a:solidFill>
                    <a:srgbClr val="800000"/>
                  </a:solidFill>
                  <a:latin typeface="Trebuchet MS"/>
                </a:rPr>
                <a:t>GeV</a:t>
              </a:r>
              <a:r>
                <a:rPr lang="en-GB" sz="1800" dirty="0" smtClean="0">
                  <a:solidFill>
                    <a:srgbClr val="800000"/>
                  </a:solidFill>
                  <a:latin typeface="Trebuchet MS"/>
                </a:rPr>
                <a:t> &lt; </a:t>
              </a:r>
              <a:r>
                <a:rPr lang="en-GB" sz="1800" dirty="0" err="1" smtClean="0">
                  <a:solidFill>
                    <a:srgbClr val="800000"/>
                  </a:solidFill>
                  <a:latin typeface="Trebuchet MS"/>
                </a:rPr>
                <a:t>m</a:t>
              </a:r>
              <a:r>
                <a:rPr lang="en-GB" sz="1800" baseline="-25000" dirty="0" err="1" smtClean="0">
                  <a:solidFill>
                    <a:srgbClr val="800000"/>
                  </a:solidFill>
                  <a:latin typeface="Trebuchet MS"/>
                </a:rPr>
                <a:t>H</a:t>
              </a:r>
              <a:r>
                <a:rPr lang="en-GB" sz="1800" dirty="0" smtClean="0">
                  <a:solidFill>
                    <a:srgbClr val="800000"/>
                  </a:solidFill>
                  <a:latin typeface="Trebuchet MS"/>
                </a:rPr>
                <a:t> &lt; 150 </a:t>
              </a:r>
              <a:r>
                <a:rPr lang="en-GB" sz="1800" dirty="0" err="1" smtClean="0">
                  <a:solidFill>
                    <a:srgbClr val="800000"/>
                  </a:solidFill>
                  <a:latin typeface="Trebuchet MS"/>
                </a:rPr>
                <a:t>GeV</a:t>
              </a:r>
              <a:endParaRPr lang="en-GB" sz="1800" dirty="0" smtClean="0">
                <a:solidFill>
                  <a:srgbClr val="800000"/>
                </a:solidFill>
                <a:latin typeface="Trebuchet MS"/>
              </a:endParaRPr>
            </a:p>
            <a:p>
              <a:r>
                <a:rPr lang="en-GB" sz="1800" b="0" dirty="0" smtClean="0">
                  <a:solidFill>
                    <a:schemeClr val="bg1">
                      <a:lumMod val="50000"/>
                    </a:schemeClr>
                  </a:solidFill>
                  <a:latin typeface="Trebuchet MS"/>
                </a:rPr>
                <a:t>H </a:t>
              </a:r>
              <a:r>
                <a:rPr lang="en-US" sz="1800" b="0" dirty="0" err="1" smtClean="0">
                  <a:solidFill>
                    <a:schemeClr val="bg1">
                      <a:lumMod val="50000"/>
                    </a:schemeClr>
                  </a:solidFill>
                  <a:latin typeface="Trebuchet MS"/>
                  <a:sym typeface="Symbol" charset="2"/>
                </a:rPr>
                <a:t></a:t>
              </a:r>
              <a:r>
                <a:rPr lang="en-GB" sz="1800" b="0" dirty="0" smtClean="0">
                  <a:solidFill>
                    <a:schemeClr val="bg1">
                      <a:lumMod val="50000"/>
                    </a:schemeClr>
                  </a:solidFill>
                  <a:latin typeface="Trebuchet MS"/>
                </a:rPr>
                <a:t> </a:t>
              </a:r>
              <a:r>
                <a:rPr lang="en-GB" sz="1800" b="0" dirty="0" err="1" smtClean="0">
                  <a:solidFill>
                    <a:schemeClr val="bg1">
                      <a:lumMod val="50000"/>
                    </a:schemeClr>
                  </a:solidFill>
                  <a:latin typeface="Symbol"/>
                </a:rPr>
                <a:t>gg</a:t>
              </a:r>
              <a:r>
                <a:rPr lang="en-GB" sz="1800" b="0" dirty="0" smtClean="0">
                  <a:solidFill>
                    <a:schemeClr val="bg1">
                      <a:lumMod val="50000"/>
                    </a:schemeClr>
                  </a:solidFill>
                  <a:latin typeface="Trebuchet MS"/>
                </a:rPr>
                <a:t> (BR ≈ 0.001-0.002)</a:t>
              </a:r>
            </a:p>
            <a:p>
              <a:r>
                <a:rPr lang="en-GB" sz="1800" b="0" dirty="0" smtClean="0">
                  <a:solidFill>
                    <a:schemeClr val="tx1"/>
                  </a:solidFill>
                  <a:latin typeface="Trebuchet MS"/>
                </a:rPr>
                <a:t>H </a:t>
              </a:r>
              <a:r>
                <a:rPr lang="en-US" sz="1800" b="0" dirty="0" err="1" smtClean="0">
                  <a:solidFill>
                    <a:schemeClr val="tx1"/>
                  </a:solidFill>
                  <a:latin typeface="Trebuchet MS"/>
                  <a:sym typeface="Symbol" charset="2"/>
                </a:rPr>
                <a:t></a:t>
              </a:r>
              <a:r>
                <a:rPr lang="en-GB" sz="1800" b="0" dirty="0" smtClean="0">
                  <a:solidFill>
                    <a:schemeClr val="tx1"/>
                  </a:solidFill>
                  <a:latin typeface="Trebuchet MS"/>
                </a:rPr>
                <a:t> bb (in association with </a:t>
              </a:r>
              <a:r>
                <a:rPr lang="en-GB" sz="1800" b="0" dirty="0" smtClean="0">
                  <a:solidFill>
                    <a:srgbClr val="A33690"/>
                  </a:solidFill>
                  <a:latin typeface="Trebuchet MS"/>
                </a:rPr>
                <a:t>W</a:t>
              </a:r>
              <a:r>
                <a:rPr lang="en-GB" sz="1800" b="0" dirty="0" smtClean="0">
                  <a:solidFill>
                    <a:schemeClr val="tx1"/>
                  </a:solidFill>
                  <a:latin typeface="Trebuchet MS"/>
                </a:rPr>
                <a:t>/</a:t>
              </a:r>
              <a:r>
                <a:rPr lang="en-GB" sz="1800" b="0" dirty="0" smtClean="0">
                  <a:solidFill>
                    <a:srgbClr val="2C72C6"/>
                  </a:solidFill>
                  <a:latin typeface="Trebuchet MS"/>
                </a:rPr>
                <a:t>Z</a:t>
              </a:r>
              <a:r>
                <a:rPr lang="en-GB" sz="1800" b="0" dirty="0" smtClean="0">
                  <a:solidFill>
                    <a:schemeClr val="tx1"/>
                  </a:solidFill>
                  <a:latin typeface="Trebuchet MS"/>
                </a:rPr>
                <a:t> due to </a:t>
              </a:r>
            </a:p>
            <a:p>
              <a:r>
                <a:rPr lang="en-GB" sz="1800" b="0" dirty="0" smtClean="0">
                  <a:solidFill>
                    <a:schemeClr val="tx1"/>
                  </a:solidFill>
                  <a:latin typeface="Trebuchet MS"/>
                </a:rPr>
                <a:t>QCD background, up to </a:t>
              </a:r>
              <a:r>
                <a:rPr lang="en-GB" sz="1800" b="0" dirty="0" err="1" smtClean="0">
                  <a:solidFill>
                    <a:schemeClr val="tx1"/>
                  </a:solidFill>
                  <a:latin typeface="Trebuchet MS"/>
                </a:rPr>
                <a:t>m</a:t>
              </a:r>
              <a:r>
                <a:rPr lang="en-GB" sz="1800" b="0" baseline="-25000" dirty="0" err="1" smtClean="0">
                  <a:solidFill>
                    <a:schemeClr val="tx1"/>
                  </a:solidFill>
                  <a:latin typeface="Trebuchet MS"/>
                </a:rPr>
                <a:t>H</a:t>
              </a:r>
              <a:r>
                <a:rPr lang="en-GB" sz="1800" b="0" dirty="0" smtClean="0">
                  <a:solidFill>
                    <a:schemeClr val="tx1"/>
                  </a:solidFill>
                  <a:latin typeface="Trebuchet MS"/>
                </a:rPr>
                <a:t> ≈ 130 </a:t>
              </a:r>
              <a:r>
                <a:rPr lang="en-GB" sz="1800" b="0" dirty="0" err="1" smtClean="0">
                  <a:solidFill>
                    <a:schemeClr val="tx1"/>
                  </a:solidFill>
                  <a:latin typeface="Trebuchet MS"/>
                </a:rPr>
                <a:t>GeV</a:t>
              </a:r>
              <a:r>
                <a:rPr lang="en-GB" sz="1800" b="0" dirty="0" smtClean="0">
                  <a:solidFill>
                    <a:schemeClr val="tx1"/>
                  </a:solidFill>
                  <a:latin typeface="Trebuchet MS"/>
                </a:rPr>
                <a:t>)</a:t>
              </a:r>
            </a:p>
            <a:p>
              <a:r>
                <a:rPr lang="en-GB" sz="1800" b="0" dirty="0" smtClean="0">
                  <a:solidFill>
                    <a:srgbClr val="FFAB2D"/>
                  </a:solidFill>
                  <a:latin typeface="Trebuchet MS"/>
                </a:rPr>
                <a:t>H </a:t>
              </a:r>
              <a:r>
                <a:rPr lang="en-US" sz="1800" b="0" dirty="0" err="1" smtClean="0">
                  <a:solidFill>
                    <a:srgbClr val="FFAB2D"/>
                  </a:solidFill>
                  <a:latin typeface="Trebuchet MS"/>
                  <a:sym typeface="Symbol" charset="2"/>
                </a:rPr>
                <a:t></a:t>
              </a:r>
              <a:r>
                <a:rPr lang="en-GB" sz="1800" b="0" dirty="0" smtClean="0">
                  <a:solidFill>
                    <a:srgbClr val="FFAB2D"/>
                  </a:solidFill>
                  <a:latin typeface="Trebuchet MS"/>
                </a:rPr>
                <a:t> </a:t>
              </a:r>
              <a:r>
                <a:rPr lang="en-GB" sz="1800" b="0" dirty="0" err="1" smtClean="0">
                  <a:solidFill>
                    <a:srgbClr val="FFAB2D"/>
                  </a:solidFill>
                  <a:latin typeface="Symbol"/>
                </a:rPr>
                <a:t>tt</a:t>
              </a:r>
              <a:r>
                <a:rPr lang="en-GB" sz="1800" b="0" dirty="0" smtClean="0">
                  <a:solidFill>
                    <a:schemeClr val="tx1"/>
                  </a:solidFill>
                  <a:latin typeface="Trebuchet MS"/>
                </a:rPr>
                <a:t> (QCD background </a:t>
              </a:r>
              <a:r>
                <a:rPr lang="en-US" sz="1800" b="0" dirty="0" err="1" smtClean="0">
                  <a:solidFill>
                    <a:schemeClr val="tx1"/>
                  </a:solidFill>
                  <a:latin typeface="Trebuchet MS"/>
                  <a:sym typeface="Symbol" charset="2"/>
                </a:rPr>
                <a:t></a:t>
              </a:r>
              <a:r>
                <a:rPr lang="en-US" sz="1800" b="0" dirty="0" smtClean="0">
                  <a:solidFill>
                    <a:schemeClr val="tx1"/>
                  </a:solidFill>
                  <a:latin typeface="Trebuchet MS"/>
                  <a:sym typeface="Symbol" charset="2"/>
                </a:rPr>
                <a:t> </a:t>
              </a:r>
              <a:r>
                <a:rPr lang="en-GB" sz="1800" b="0" dirty="0" smtClean="0">
                  <a:solidFill>
                    <a:schemeClr val="tx1"/>
                  </a:solidFill>
                  <a:latin typeface="Trebuchet MS"/>
                </a:rPr>
                <a:t>VBF production, needs high luminosity)</a:t>
              </a:r>
            </a:p>
            <a:p>
              <a:endParaRPr lang="en-GB" sz="1800" b="0" dirty="0" smtClean="0">
                <a:solidFill>
                  <a:schemeClr val="tx1"/>
                </a:solidFill>
                <a:latin typeface="Trebuchet MS"/>
              </a:endParaRPr>
            </a:p>
            <a:p>
              <a:r>
                <a:rPr lang="en-GB" sz="1800" dirty="0" smtClean="0">
                  <a:solidFill>
                    <a:srgbClr val="800000"/>
                  </a:solidFill>
                  <a:latin typeface="Trebuchet MS"/>
                </a:rPr>
                <a:t>110 </a:t>
              </a:r>
              <a:r>
                <a:rPr lang="en-GB" sz="1800" dirty="0" err="1" smtClean="0">
                  <a:solidFill>
                    <a:srgbClr val="800000"/>
                  </a:solidFill>
                  <a:latin typeface="Trebuchet MS"/>
                </a:rPr>
                <a:t>GeV</a:t>
              </a:r>
              <a:r>
                <a:rPr lang="en-GB" sz="1800" dirty="0" smtClean="0">
                  <a:solidFill>
                    <a:srgbClr val="800000"/>
                  </a:solidFill>
                  <a:latin typeface="Trebuchet MS"/>
                </a:rPr>
                <a:t> &lt; </a:t>
              </a:r>
              <a:r>
                <a:rPr lang="en-GB" sz="1800" dirty="0" err="1" smtClean="0">
                  <a:solidFill>
                    <a:srgbClr val="800000"/>
                  </a:solidFill>
                  <a:latin typeface="Trebuchet MS"/>
                </a:rPr>
                <a:t>m</a:t>
              </a:r>
              <a:r>
                <a:rPr lang="en-GB" sz="1800" baseline="-25000" dirty="0" err="1" smtClean="0">
                  <a:solidFill>
                    <a:srgbClr val="800000"/>
                  </a:solidFill>
                  <a:latin typeface="Trebuchet MS"/>
                </a:rPr>
                <a:t>H</a:t>
              </a:r>
              <a:r>
                <a:rPr lang="en-GB" sz="1800" dirty="0" smtClean="0">
                  <a:solidFill>
                    <a:srgbClr val="800000"/>
                  </a:solidFill>
                  <a:latin typeface="Trebuchet MS"/>
                </a:rPr>
                <a:t> &lt; 600 </a:t>
              </a:r>
              <a:r>
                <a:rPr lang="en-GB" sz="1800" dirty="0" err="1" smtClean="0">
                  <a:solidFill>
                    <a:srgbClr val="800000"/>
                  </a:solidFill>
                  <a:latin typeface="Trebuchet MS"/>
                </a:rPr>
                <a:t>GeV</a:t>
              </a:r>
              <a:endParaRPr lang="en-GB" sz="1800" dirty="0" smtClean="0">
                <a:solidFill>
                  <a:srgbClr val="800000"/>
                </a:solidFill>
                <a:latin typeface="Trebuchet MS"/>
              </a:endParaRPr>
            </a:p>
            <a:p>
              <a:r>
                <a:rPr lang="en-GB" sz="1800" b="0" dirty="0" smtClean="0">
                  <a:solidFill>
                    <a:srgbClr val="FF0000"/>
                  </a:solidFill>
                  <a:latin typeface="Trebuchet MS"/>
                </a:rPr>
                <a:t>H </a:t>
              </a:r>
              <a:r>
                <a:rPr lang="en-US" sz="1800" b="0" dirty="0" err="1" smtClean="0">
                  <a:solidFill>
                    <a:srgbClr val="FF0000"/>
                  </a:solidFill>
                  <a:latin typeface="Trebuchet MS"/>
                  <a:sym typeface="Symbol" charset="2"/>
                </a:rPr>
                <a:t></a:t>
              </a:r>
              <a:r>
                <a:rPr lang="en-GB" sz="1800" b="0" dirty="0" smtClean="0">
                  <a:solidFill>
                    <a:srgbClr val="FF0000"/>
                  </a:solidFill>
                  <a:latin typeface="Trebuchet MS"/>
                </a:rPr>
                <a:t> ZZ </a:t>
              </a:r>
              <a:r>
                <a:rPr lang="en-US" sz="1800" b="0" dirty="0" err="1" smtClean="0">
                  <a:solidFill>
                    <a:srgbClr val="FF0000"/>
                  </a:solidFill>
                  <a:latin typeface="Trebuchet MS"/>
                  <a:sym typeface="Symbol" charset="2"/>
                </a:rPr>
                <a:t></a:t>
              </a:r>
              <a:r>
                <a:rPr lang="en-GB" sz="1800" b="0" dirty="0" smtClean="0">
                  <a:solidFill>
                    <a:srgbClr val="FF0000"/>
                  </a:solidFill>
                  <a:latin typeface="Trebuchet MS"/>
                </a:rPr>
                <a:t> 4</a:t>
              </a:r>
              <a:r>
                <a:rPr lang="en-GB" sz="1800" b="0" i="1" dirty="0" smtClean="0">
                  <a:solidFill>
                    <a:srgbClr val="FF0000"/>
                  </a:solidFill>
                  <a:latin typeface="Trebuchet MS"/>
                </a:rPr>
                <a:t>l</a:t>
              </a:r>
            </a:p>
            <a:p>
              <a:r>
                <a:rPr lang="en-GB" sz="1800" b="0" dirty="0" smtClean="0">
                  <a:solidFill>
                    <a:srgbClr val="40B5AD"/>
                  </a:solidFill>
                  <a:latin typeface="Trebuchet MS"/>
                </a:rPr>
                <a:t>H </a:t>
              </a:r>
              <a:r>
                <a:rPr lang="en-US" sz="1800" b="0" dirty="0" err="1" smtClean="0">
                  <a:solidFill>
                    <a:srgbClr val="40B5AD"/>
                  </a:solidFill>
                  <a:latin typeface="Trebuchet MS"/>
                  <a:sym typeface="Symbol" charset="2"/>
                </a:rPr>
                <a:t></a:t>
              </a:r>
              <a:r>
                <a:rPr lang="en-GB" sz="1800" b="0" dirty="0" smtClean="0">
                  <a:solidFill>
                    <a:srgbClr val="40B5AD"/>
                  </a:solidFill>
                  <a:latin typeface="Trebuchet MS"/>
                </a:rPr>
                <a:t> ZZ </a:t>
              </a:r>
              <a:r>
                <a:rPr lang="en-US" sz="1800" b="0" dirty="0" err="1" smtClean="0">
                  <a:solidFill>
                    <a:srgbClr val="40B5AD"/>
                  </a:solidFill>
                  <a:latin typeface="Trebuchet MS"/>
                  <a:sym typeface="Symbol" charset="2"/>
                </a:rPr>
                <a:t></a:t>
              </a:r>
              <a:r>
                <a:rPr lang="en-GB" sz="1800" b="0" dirty="0" smtClean="0">
                  <a:solidFill>
                    <a:srgbClr val="40B5AD"/>
                  </a:solidFill>
                  <a:latin typeface="Trebuchet MS"/>
                </a:rPr>
                <a:t> 2</a:t>
              </a:r>
              <a:r>
                <a:rPr lang="en-GB" sz="1800" b="0" i="1" dirty="0" smtClean="0">
                  <a:solidFill>
                    <a:srgbClr val="40B5AD"/>
                  </a:solidFill>
                  <a:latin typeface="Trebuchet MS"/>
                </a:rPr>
                <a:t>l</a:t>
              </a:r>
              <a:r>
                <a:rPr lang="en-GB" sz="1800" b="0" dirty="0" smtClean="0">
                  <a:solidFill>
                    <a:srgbClr val="40B5AD"/>
                  </a:solidFill>
                  <a:latin typeface="Trebuchet MS"/>
                </a:rPr>
                <a:t>2</a:t>
              </a:r>
              <a:r>
                <a:rPr lang="en-GB" sz="1800" b="0" i="1" dirty="0" smtClean="0">
                  <a:solidFill>
                    <a:srgbClr val="40B5AD"/>
                  </a:solidFill>
                  <a:latin typeface="Symbol"/>
                </a:rPr>
                <a:t>n</a:t>
              </a:r>
              <a:r>
                <a:rPr lang="en-GB" sz="1800" b="0" i="1" dirty="0" smtClean="0">
                  <a:solidFill>
                    <a:schemeClr val="tx1"/>
                  </a:solidFill>
                  <a:latin typeface="Symbol"/>
                </a:rPr>
                <a:t> </a:t>
              </a:r>
              <a:r>
                <a:rPr lang="en-GB" sz="1800" b="0" dirty="0" smtClean="0">
                  <a:solidFill>
                    <a:schemeClr val="tx1"/>
                  </a:solidFill>
                  <a:latin typeface="Trebuchet MS"/>
                </a:rPr>
                <a:t>(from </a:t>
              </a:r>
              <a:r>
                <a:rPr lang="en-GB" sz="1800" b="0" dirty="0" err="1" smtClean="0">
                  <a:solidFill>
                    <a:schemeClr val="tx1"/>
                  </a:solidFill>
                  <a:latin typeface="Trebuchet MS"/>
                </a:rPr>
                <a:t>m</a:t>
              </a:r>
              <a:r>
                <a:rPr lang="en-GB" sz="1800" b="0" baseline="-25000" dirty="0" err="1" smtClean="0">
                  <a:solidFill>
                    <a:schemeClr val="tx1"/>
                  </a:solidFill>
                  <a:latin typeface="Trebuchet MS"/>
                </a:rPr>
                <a:t>H</a:t>
              </a:r>
              <a:r>
                <a:rPr lang="en-GB" sz="1800" b="0" dirty="0" smtClean="0">
                  <a:solidFill>
                    <a:schemeClr val="tx1"/>
                  </a:solidFill>
                  <a:latin typeface="Trebuchet MS"/>
                </a:rPr>
                <a:t> ≈ 200 </a:t>
              </a:r>
              <a:r>
                <a:rPr lang="en-GB" sz="1800" b="0" dirty="0" err="1" smtClean="0">
                  <a:solidFill>
                    <a:schemeClr val="tx1"/>
                  </a:solidFill>
                  <a:latin typeface="Trebuchet MS"/>
                </a:rPr>
                <a:t>GeV</a:t>
              </a:r>
              <a:r>
                <a:rPr lang="en-GB" sz="1800" b="0" dirty="0" smtClean="0">
                  <a:solidFill>
                    <a:schemeClr val="tx1"/>
                  </a:solidFill>
                  <a:latin typeface="Trebuchet MS"/>
                </a:rPr>
                <a:t>)</a:t>
              </a:r>
            </a:p>
            <a:p>
              <a:r>
                <a:rPr lang="en-GB" sz="1800" b="0" dirty="0" smtClean="0">
                  <a:solidFill>
                    <a:srgbClr val="660066"/>
                  </a:solidFill>
                  <a:latin typeface="Trebuchet MS"/>
                </a:rPr>
                <a:t>H </a:t>
              </a:r>
              <a:r>
                <a:rPr lang="en-US" sz="1800" b="0" dirty="0" err="1" smtClean="0">
                  <a:solidFill>
                    <a:srgbClr val="660066"/>
                  </a:solidFill>
                  <a:latin typeface="Trebuchet MS"/>
                  <a:sym typeface="Symbol" charset="2"/>
                </a:rPr>
                <a:t></a:t>
              </a:r>
              <a:r>
                <a:rPr lang="en-GB" sz="1800" b="0" dirty="0" smtClean="0">
                  <a:solidFill>
                    <a:srgbClr val="660066"/>
                  </a:solidFill>
                  <a:latin typeface="Trebuchet MS"/>
                </a:rPr>
                <a:t> ZZ </a:t>
              </a:r>
              <a:r>
                <a:rPr lang="en-US" sz="1800" b="0" dirty="0" err="1" smtClean="0">
                  <a:solidFill>
                    <a:srgbClr val="660066"/>
                  </a:solidFill>
                  <a:latin typeface="Trebuchet MS"/>
                  <a:sym typeface="Symbol" charset="2"/>
                </a:rPr>
                <a:t></a:t>
              </a:r>
              <a:r>
                <a:rPr lang="en-GB" sz="1800" b="0" dirty="0" smtClean="0">
                  <a:solidFill>
                    <a:srgbClr val="660066"/>
                  </a:solidFill>
                  <a:latin typeface="Trebuchet MS"/>
                </a:rPr>
                <a:t> 2</a:t>
              </a:r>
              <a:r>
                <a:rPr lang="en-GB" sz="1800" b="0" i="1" dirty="0" smtClean="0">
                  <a:solidFill>
                    <a:srgbClr val="660066"/>
                  </a:solidFill>
                  <a:latin typeface="Trebuchet MS"/>
                </a:rPr>
                <a:t>l</a:t>
              </a:r>
              <a:r>
                <a:rPr lang="en-GB" sz="1800" b="0" dirty="0" smtClean="0">
                  <a:solidFill>
                    <a:srgbClr val="660066"/>
                  </a:solidFill>
                  <a:latin typeface="Trebuchet MS"/>
                </a:rPr>
                <a:t>2</a:t>
              </a:r>
              <a:r>
                <a:rPr lang="en-GB" sz="1800" b="0" i="1" dirty="0" smtClean="0">
                  <a:solidFill>
                    <a:srgbClr val="660066"/>
                  </a:solidFill>
                  <a:latin typeface="Trebuchet MS"/>
                </a:rPr>
                <a:t>q</a:t>
              </a:r>
              <a:r>
                <a:rPr lang="en-GB" sz="1800" b="0" i="1" dirty="0" smtClean="0">
                  <a:solidFill>
                    <a:schemeClr val="tx1"/>
                  </a:solidFill>
                  <a:latin typeface="Symbol"/>
                </a:rPr>
                <a:t> </a:t>
              </a:r>
              <a:r>
                <a:rPr lang="en-GB" sz="1800" b="0" dirty="0" smtClean="0">
                  <a:solidFill>
                    <a:schemeClr val="tx1"/>
                  </a:solidFill>
                  <a:latin typeface="Trebuchet MS"/>
                </a:rPr>
                <a:t>(from </a:t>
              </a:r>
              <a:r>
                <a:rPr lang="en-GB" sz="1800" b="0" dirty="0" err="1" smtClean="0">
                  <a:solidFill>
                    <a:schemeClr val="tx1"/>
                  </a:solidFill>
                  <a:latin typeface="Trebuchet MS"/>
                </a:rPr>
                <a:t>m</a:t>
              </a:r>
              <a:r>
                <a:rPr lang="en-GB" sz="1800" b="0" baseline="-25000" dirty="0" err="1" smtClean="0">
                  <a:solidFill>
                    <a:schemeClr val="tx1"/>
                  </a:solidFill>
                  <a:latin typeface="Trebuchet MS"/>
                </a:rPr>
                <a:t>H</a:t>
              </a:r>
              <a:r>
                <a:rPr lang="en-GB" sz="1800" b="0" dirty="0" smtClean="0">
                  <a:solidFill>
                    <a:schemeClr val="tx1"/>
                  </a:solidFill>
                  <a:latin typeface="Trebuchet MS"/>
                </a:rPr>
                <a:t> ≈ 200 </a:t>
              </a:r>
              <a:r>
                <a:rPr lang="en-GB" sz="1800" b="0" dirty="0" err="1" smtClean="0">
                  <a:solidFill>
                    <a:schemeClr val="tx1"/>
                  </a:solidFill>
                  <a:latin typeface="Trebuchet MS"/>
                </a:rPr>
                <a:t>GeV</a:t>
              </a:r>
              <a:r>
                <a:rPr lang="en-GB" sz="1800" b="0" dirty="0" smtClean="0">
                  <a:solidFill>
                    <a:schemeClr val="tx1"/>
                  </a:solidFill>
                  <a:latin typeface="Trebuchet MS"/>
                </a:rPr>
                <a:t>)</a:t>
              </a:r>
            </a:p>
            <a:p>
              <a:r>
                <a:rPr lang="en-GB" sz="1800" b="0" dirty="0" smtClean="0">
                  <a:solidFill>
                    <a:srgbClr val="0000E0"/>
                  </a:solidFill>
                  <a:latin typeface="Trebuchet MS"/>
                </a:rPr>
                <a:t>H </a:t>
              </a:r>
              <a:r>
                <a:rPr lang="en-US" sz="1800" b="0" dirty="0" err="1" smtClean="0">
                  <a:solidFill>
                    <a:srgbClr val="0000E0"/>
                  </a:solidFill>
                  <a:latin typeface="Trebuchet MS"/>
                  <a:sym typeface="Symbol" charset="2"/>
                </a:rPr>
                <a:t></a:t>
              </a:r>
              <a:r>
                <a:rPr lang="en-GB" sz="1800" b="0" dirty="0" smtClean="0">
                  <a:solidFill>
                    <a:srgbClr val="0000E0"/>
                  </a:solidFill>
                  <a:latin typeface="Trebuchet MS"/>
                </a:rPr>
                <a:t> WW </a:t>
              </a:r>
              <a:r>
                <a:rPr lang="en-US" sz="1800" b="0" dirty="0" err="1" smtClean="0">
                  <a:solidFill>
                    <a:srgbClr val="0000E0"/>
                  </a:solidFill>
                  <a:latin typeface="Trebuchet MS"/>
                  <a:sym typeface="Symbol" charset="2"/>
                </a:rPr>
                <a:t></a:t>
              </a:r>
              <a:r>
                <a:rPr lang="en-GB" sz="1800" b="0" dirty="0" smtClean="0">
                  <a:solidFill>
                    <a:srgbClr val="0000E0"/>
                  </a:solidFill>
                  <a:latin typeface="Trebuchet MS"/>
                </a:rPr>
                <a:t> 2</a:t>
              </a:r>
              <a:r>
                <a:rPr lang="en-GB" sz="1800" b="0" i="1" dirty="0" smtClean="0">
                  <a:solidFill>
                    <a:srgbClr val="0000E0"/>
                  </a:solidFill>
                  <a:latin typeface="Trebuchet MS"/>
                </a:rPr>
                <a:t>l</a:t>
              </a:r>
              <a:r>
                <a:rPr lang="en-GB" sz="1800" b="0" dirty="0" smtClean="0">
                  <a:solidFill>
                    <a:srgbClr val="0000E0"/>
                  </a:solidFill>
                  <a:latin typeface="Trebuchet MS"/>
                </a:rPr>
                <a:t>2</a:t>
              </a:r>
              <a:r>
                <a:rPr lang="en-GB" sz="1800" b="0" i="1" dirty="0" smtClean="0">
                  <a:solidFill>
                    <a:srgbClr val="0000E0"/>
                  </a:solidFill>
                  <a:latin typeface="Symbol"/>
                </a:rPr>
                <a:t>n</a:t>
              </a:r>
            </a:p>
            <a:p>
              <a:r>
                <a:rPr lang="en-GB" sz="1800" b="0" dirty="0" smtClean="0">
                  <a:solidFill>
                    <a:schemeClr val="accent5">
                      <a:lumMod val="50000"/>
                    </a:schemeClr>
                  </a:solidFill>
                  <a:latin typeface="Trebuchet MS"/>
                </a:rPr>
                <a:t>H </a:t>
              </a:r>
              <a:r>
                <a:rPr lang="en-US" sz="1800" b="0" dirty="0" err="1" smtClean="0">
                  <a:solidFill>
                    <a:schemeClr val="accent5">
                      <a:lumMod val="50000"/>
                    </a:schemeClr>
                  </a:solidFill>
                  <a:latin typeface="Trebuchet MS"/>
                  <a:sym typeface="Symbol" charset="2"/>
                </a:rPr>
                <a:t></a:t>
              </a:r>
              <a:r>
                <a:rPr lang="en-GB" sz="1800" b="0" dirty="0" smtClean="0">
                  <a:solidFill>
                    <a:schemeClr val="accent5">
                      <a:lumMod val="50000"/>
                    </a:schemeClr>
                  </a:solidFill>
                  <a:latin typeface="Trebuchet MS"/>
                </a:rPr>
                <a:t> WW </a:t>
              </a:r>
              <a:r>
                <a:rPr lang="en-US" sz="1800" b="0" dirty="0" err="1" smtClean="0">
                  <a:solidFill>
                    <a:schemeClr val="accent5">
                      <a:lumMod val="50000"/>
                    </a:schemeClr>
                  </a:solidFill>
                  <a:latin typeface="Trebuchet MS"/>
                  <a:sym typeface="Symbol" charset="2"/>
                </a:rPr>
                <a:t></a:t>
              </a:r>
              <a:r>
                <a:rPr lang="en-GB" sz="1800" b="0" dirty="0" smtClean="0">
                  <a:solidFill>
                    <a:schemeClr val="accent5">
                      <a:lumMod val="50000"/>
                    </a:schemeClr>
                  </a:solidFill>
                  <a:latin typeface="Trebuchet MS"/>
                </a:rPr>
                <a:t> </a:t>
              </a:r>
              <a:r>
                <a:rPr lang="en-GB" sz="1800" b="0" i="1" dirty="0" err="1" smtClean="0">
                  <a:solidFill>
                    <a:schemeClr val="accent5">
                      <a:lumMod val="50000"/>
                    </a:schemeClr>
                  </a:solidFill>
                  <a:latin typeface="Trebuchet MS"/>
                </a:rPr>
                <a:t>l</a:t>
              </a:r>
              <a:r>
                <a:rPr lang="en-GB" sz="1800" b="0" i="1" dirty="0" err="1" smtClean="0">
                  <a:solidFill>
                    <a:schemeClr val="accent5">
                      <a:lumMod val="50000"/>
                    </a:schemeClr>
                  </a:solidFill>
                  <a:latin typeface="Symbol"/>
                </a:rPr>
                <a:t>n</a:t>
              </a:r>
              <a:r>
                <a:rPr lang="en-GB" sz="1800" b="0" i="1" dirty="0" smtClean="0">
                  <a:solidFill>
                    <a:schemeClr val="accent5">
                      <a:lumMod val="50000"/>
                    </a:schemeClr>
                  </a:solidFill>
                  <a:latin typeface="Symbol"/>
                </a:rPr>
                <a:t> </a:t>
              </a:r>
              <a:r>
                <a:rPr lang="en-GB" sz="1800" b="0" i="1" dirty="0" err="1" smtClean="0">
                  <a:solidFill>
                    <a:schemeClr val="accent5">
                      <a:lumMod val="50000"/>
                    </a:schemeClr>
                  </a:solidFill>
                  <a:latin typeface="Trebuchet MS"/>
                </a:rPr>
                <a:t>qq</a:t>
              </a:r>
              <a:r>
                <a:rPr lang="en-GB" sz="1800" b="0" i="1" dirty="0" smtClean="0">
                  <a:solidFill>
                    <a:schemeClr val="accent5">
                      <a:lumMod val="50000"/>
                    </a:schemeClr>
                  </a:solidFill>
                  <a:latin typeface="Trebuchet MS"/>
                </a:rPr>
                <a:t>’</a:t>
              </a:r>
              <a:r>
                <a:rPr lang="en-GB" sz="1800" b="0" i="1" dirty="0" smtClean="0">
                  <a:solidFill>
                    <a:schemeClr val="tx1"/>
                  </a:solidFill>
                  <a:latin typeface="Symbol"/>
                </a:rPr>
                <a:t> </a:t>
              </a:r>
              <a:r>
                <a:rPr lang="en-GB" sz="1800" b="0" dirty="0" smtClean="0">
                  <a:solidFill>
                    <a:schemeClr val="tx1"/>
                  </a:solidFill>
                  <a:latin typeface="Trebuchet MS"/>
                </a:rPr>
                <a:t>(from </a:t>
              </a:r>
              <a:r>
                <a:rPr lang="en-GB" sz="1800" b="0" dirty="0" err="1" smtClean="0">
                  <a:solidFill>
                    <a:schemeClr val="tx1"/>
                  </a:solidFill>
                  <a:latin typeface="Trebuchet MS"/>
                </a:rPr>
                <a:t>m</a:t>
              </a:r>
              <a:r>
                <a:rPr lang="en-GB" sz="1800" b="0" baseline="-25000" dirty="0" err="1" smtClean="0">
                  <a:solidFill>
                    <a:schemeClr val="tx1"/>
                  </a:solidFill>
                  <a:latin typeface="Trebuchet MS"/>
                </a:rPr>
                <a:t>H</a:t>
              </a:r>
              <a:r>
                <a:rPr lang="en-GB" sz="1800" b="0" dirty="0" smtClean="0">
                  <a:solidFill>
                    <a:schemeClr val="tx1"/>
                  </a:solidFill>
                  <a:latin typeface="Trebuchet MS"/>
                </a:rPr>
                <a:t> ≈ 300 </a:t>
              </a:r>
              <a:r>
                <a:rPr lang="en-GB" sz="1800" b="0" dirty="0" err="1" smtClean="0">
                  <a:solidFill>
                    <a:schemeClr val="tx1"/>
                  </a:solidFill>
                  <a:latin typeface="Trebuchet MS"/>
                </a:rPr>
                <a:t>GeV</a:t>
              </a:r>
              <a:r>
                <a:rPr lang="en-GB" sz="1800" b="0" dirty="0" smtClean="0">
                  <a:solidFill>
                    <a:schemeClr val="tx1"/>
                  </a:solidFill>
                  <a:latin typeface="Trebuchet MS"/>
                </a:rPr>
                <a:t>)</a:t>
              </a:r>
            </a:p>
            <a:p>
              <a:endParaRPr lang="en-GB" sz="1800" b="0" dirty="0" smtClean="0">
                <a:solidFill>
                  <a:schemeClr val="tx1"/>
                </a:solidFill>
                <a:latin typeface="Trebuchet MS"/>
              </a:endParaRPr>
            </a:p>
            <a:p>
              <a:r>
                <a:rPr lang="en-GB" sz="1800" b="0" dirty="0" smtClean="0">
                  <a:solidFill>
                    <a:schemeClr val="tx1"/>
                  </a:solidFill>
                  <a:latin typeface="Trebuchet MS"/>
                </a:rPr>
                <a:t> </a:t>
              </a:r>
              <a:endParaRPr lang="en-GB" sz="1800" b="0" i="1" dirty="0" smtClean="0">
                <a:solidFill>
                  <a:srgbClr val="FF0000"/>
                </a:solidFill>
                <a:latin typeface="Symbol"/>
              </a:endParaRPr>
            </a:p>
            <a:p>
              <a:endParaRPr lang="en-GB" sz="1800" b="0" i="1" dirty="0" smtClean="0">
                <a:solidFill>
                  <a:srgbClr val="FF0000"/>
                </a:solidFill>
                <a:latin typeface="Trebuchet MS"/>
              </a:endParaRPr>
            </a:p>
            <a:p>
              <a:endParaRPr lang="en-GB" sz="1800" b="0" dirty="0" smtClean="0">
                <a:solidFill>
                  <a:schemeClr val="tx1"/>
                </a:solidFill>
                <a:latin typeface="Trebuchet MS"/>
              </a:endParaRPr>
            </a:p>
          </p:txBody>
        </p:sp>
        <p:sp>
          <p:nvSpPr>
            <p:cNvPr id="20" name="Rectangle 19"/>
            <p:cNvSpPr/>
            <p:nvPr/>
          </p:nvSpPr>
          <p:spPr>
            <a:xfrm>
              <a:off x="6069682" y="5182801"/>
              <a:ext cx="301336" cy="338554"/>
            </a:xfrm>
            <a:prstGeom prst="rect">
              <a:avLst/>
            </a:prstGeom>
          </p:spPr>
          <p:txBody>
            <a:bodyPr wrap="none">
              <a:spAutoFit/>
            </a:bodyPr>
            <a:lstStyle/>
            <a:p>
              <a:r>
                <a:rPr lang="en-GB" sz="1600" b="0" i="1" dirty="0" smtClean="0">
                  <a:solidFill>
                    <a:schemeClr val="accent5">
                      <a:lumMod val="50000"/>
                    </a:schemeClr>
                  </a:solidFill>
                  <a:latin typeface="Trebuchet MS"/>
                </a:rPr>
                <a:t>_</a:t>
              </a:r>
              <a:endParaRPr lang="en-US" sz="1600" dirty="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CMSHiggsLimitSMRelFreqCompare.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073650" y="711200"/>
            <a:ext cx="4450950" cy="2990850"/>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29</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 </a:t>
            </a:r>
            <a:r>
              <a:rPr lang="en-US" sz="2800" b="0" dirty="0" err="1" smtClean="0">
                <a:solidFill>
                  <a:srgbClr val="000090"/>
                </a:solidFill>
                <a:latin typeface="Trebuchet MS"/>
                <a:sym typeface="Symbol" charset="2"/>
              </a:rPr>
              <a:t></a:t>
            </a:r>
            <a:r>
              <a:rPr lang="en-US" sz="2800" b="0" dirty="0" smtClean="0">
                <a:solidFill>
                  <a:srgbClr val="0000E0"/>
                </a:solidFill>
                <a:latin typeface="Trebuchet MS"/>
                <a:sym typeface="Symbol" charset="2"/>
              </a:rPr>
              <a:t> </a:t>
            </a:r>
            <a:r>
              <a:rPr lang="en-US" sz="2800" dirty="0" err="1" smtClean="0">
                <a:solidFill>
                  <a:srgbClr val="000099"/>
                </a:solidFill>
                <a:latin typeface="Symbol"/>
              </a:rPr>
              <a:t>gg</a:t>
            </a:r>
            <a:endParaRPr lang="en-US" sz="2800" dirty="0">
              <a:solidFill>
                <a:srgbClr val="000099"/>
              </a:solidFill>
              <a:latin typeface="Symbol"/>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9" name="Rectangle 1037"/>
          <p:cNvSpPr>
            <a:spLocks noChangeArrowheads="1"/>
          </p:cNvSpPr>
          <p:nvPr/>
        </p:nvSpPr>
        <p:spPr bwMode="auto">
          <a:xfrm>
            <a:off x="639763" y="4826675"/>
            <a:ext cx="4783137" cy="2308324"/>
          </a:xfrm>
          <a:prstGeom prst="rect">
            <a:avLst/>
          </a:prstGeom>
          <a:noFill/>
          <a:ln w="9525">
            <a:noFill/>
            <a:miter lim="800000"/>
            <a:headEnd/>
            <a:tailEnd/>
          </a:ln>
          <a:effectLst/>
        </p:spPr>
        <p:txBody>
          <a:bodyPr wrap="square">
            <a:prstTxWarp prst="textNoShape">
              <a:avLst/>
            </a:prstTxWarp>
            <a:spAutoFit/>
          </a:bodyPr>
          <a:lstStyle/>
          <a:p>
            <a:r>
              <a:rPr lang="de-CH" sz="1800" b="0" dirty="0" err="1" smtClean="0">
                <a:solidFill>
                  <a:srgbClr val="FF0000"/>
                </a:solidFill>
                <a:latin typeface="Trebuchet MS"/>
                <a:sym typeface="Symbol" charset="2"/>
              </a:rPr>
              <a:t>Largest</a:t>
            </a:r>
            <a:r>
              <a:rPr lang="de-CH" sz="1800" b="0" dirty="0" smtClean="0">
                <a:solidFill>
                  <a:srgbClr val="FF0000"/>
                </a:solidFill>
                <a:latin typeface="Trebuchet MS"/>
                <a:sym typeface="Symbol" charset="2"/>
              </a:rPr>
              <a:t> </a:t>
            </a:r>
            <a:r>
              <a:rPr lang="de-CH" sz="1800" b="0" dirty="0" err="1" smtClean="0">
                <a:solidFill>
                  <a:srgbClr val="FF0000"/>
                </a:solidFill>
                <a:latin typeface="Trebuchet MS"/>
                <a:sym typeface="Symbol" charset="2"/>
              </a:rPr>
              <a:t>excess</a:t>
            </a:r>
            <a:r>
              <a:rPr lang="de-CH" sz="1800" b="0" dirty="0" smtClean="0">
                <a:solidFill>
                  <a:srgbClr val="FF0000"/>
                </a:solidFill>
                <a:latin typeface="Trebuchet MS"/>
                <a:sym typeface="Symbol" charset="2"/>
              </a:rPr>
              <a:t>: </a:t>
            </a:r>
            <a:r>
              <a:rPr lang="de-CH" sz="1800" b="0" dirty="0" err="1" smtClean="0">
                <a:solidFill>
                  <a:srgbClr val="FF0000"/>
                </a:solidFill>
                <a:latin typeface="Trebuchet MS"/>
                <a:sym typeface="Symbol" charset="2"/>
              </a:rPr>
              <a:t>around</a:t>
            </a:r>
            <a:r>
              <a:rPr lang="de-CH" sz="1800" b="0" dirty="0" smtClean="0">
                <a:solidFill>
                  <a:srgbClr val="FF0000"/>
                </a:solidFill>
                <a:latin typeface="Trebuchet MS"/>
                <a:sym typeface="Symbol" charset="2"/>
              </a:rPr>
              <a:t> 125 </a:t>
            </a:r>
            <a:r>
              <a:rPr lang="de-CH" sz="1800" b="0" dirty="0" err="1" smtClean="0">
                <a:solidFill>
                  <a:srgbClr val="FF0000"/>
                </a:solidFill>
                <a:latin typeface="Trebuchet MS"/>
                <a:sym typeface="Symbol" charset="2"/>
              </a:rPr>
              <a:t>GeV</a:t>
            </a:r>
            <a:endParaRPr lang="de-CH" sz="1800" b="0" dirty="0" smtClean="0">
              <a:solidFill>
                <a:srgbClr val="FF0000"/>
              </a:solidFill>
              <a:latin typeface="Trebuchet MS"/>
              <a:sym typeface="Symbol" charset="2"/>
            </a:endParaRPr>
          </a:p>
          <a:p>
            <a:r>
              <a:rPr lang="de-CH" sz="1800" b="0" dirty="0" smtClean="0">
                <a:solidFill>
                  <a:schemeClr val="tx1"/>
                </a:solidFill>
                <a:latin typeface="Trebuchet MS"/>
                <a:sym typeface="Symbol" charset="2"/>
              </a:rPr>
              <a:t>CMS </a:t>
            </a:r>
            <a:r>
              <a:rPr lang="de-CH" sz="1800" b="0" dirty="0" err="1" smtClean="0">
                <a:solidFill>
                  <a:schemeClr val="tx1"/>
                </a:solidFill>
                <a:latin typeface="Trebuchet MS"/>
                <a:sym typeface="Symbol" charset="2"/>
              </a:rPr>
              <a:t>significances</a:t>
            </a:r>
            <a:r>
              <a:rPr lang="de-CH" sz="1800" b="0" dirty="0" smtClean="0">
                <a:solidFill>
                  <a:schemeClr val="tx1"/>
                </a:solidFill>
                <a:latin typeface="Trebuchet MS"/>
                <a:sym typeface="Symbol" charset="2"/>
              </a:rPr>
              <a:t> (ATLAS </a:t>
            </a:r>
            <a:r>
              <a:rPr lang="de-CH" sz="1800" b="0" dirty="0" err="1" smtClean="0">
                <a:solidFill>
                  <a:schemeClr val="tx1"/>
                </a:solidFill>
                <a:latin typeface="Trebuchet MS"/>
                <a:sym typeface="Symbol" charset="2"/>
              </a:rPr>
              <a:t>similar</a:t>
            </a:r>
            <a:r>
              <a:rPr lang="de-CH" sz="1800" b="0" dirty="0" smtClean="0">
                <a:solidFill>
                  <a:schemeClr val="tx1"/>
                </a:solidFill>
                <a:latin typeface="Trebuchet MS"/>
                <a:sym typeface="Symbol" charset="2"/>
              </a:rPr>
              <a:t>):</a:t>
            </a:r>
          </a:p>
          <a:p>
            <a:r>
              <a:rPr lang="de-CH" sz="1800" b="0" dirty="0" err="1" smtClean="0">
                <a:solidFill>
                  <a:schemeClr val="tx1"/>
                </a:solidFill>
                <a:latin typeface="Trebuchet MS"/>
                <a:sym typeface="Symbol" charset="2"/>
              </a:rPr>
              <a:t>Local</a:t>
            </a:r>
            <a:r>
              <a:rPr lang="de-CH" sz="1800" b="0" dirty="0" smtClean="0">
                <a:solidFill>
                  <a:schemeClr val="tx1"/>
                </a:solidFill>
                <a:latin typeface="Trebuchet MS"/>
                <a:sym typeface="Symbol" charset="2"/>
              </a:rPr>
              <a:t> </a:t>
            </a:r>
            <a:r>
              <a:rPr lang="de-CH" sz="1800" b="0" dirty="0" err="1" smtClean="0">
                <a:solidFill>
                  <a:schemeClr val="tx1"/>
                </a:solidFill>
                <a:latin typeface="Trebuchet MS"/>
                <a:sym typeface="Symbol" charset="2"/>
              </a:rPr>
              <a:t>significance</a:t>
            </a:r>
            <a:r>
              <a:rPr lang="de-CH" sz="1800" b="0" dirty="0" smtClean="0">
                <a:solidFill>
                  <a:schemeClr val="tx1"/>
                </a:solidFill>
                <a:latin typeface="Trebuchet MS"/>
                <a:sym typeface="Symbol" charset="2"/>
              </a:rPr>
              <a:t>: 2.9 </a:t>
            </a:r>
            <a:r>
              <a:rPr lang="de-CH" sz="1800" b="0" dirty="0" smtClean="0">
                <a:solidFill>
                  <a:schemeClr val="tx1"/>
                </a:solidFill>
                <a:latin typeface="Symbol"/>
                <a:sym typeface="Symbol" charset="2"/>
              </a:rPr>
              <a:t>s</a:t>
            </a:r>
          </a:p>
          <a:p>
            <a:r>
              <a:rPr lang="de-CH" sz="1800" b="0" dirty="0" smtClean="0">
                <a:solidFill>
                  <a:schemeClr val="tx1"/>
                </a:solidFill>
                <a:latin typeface="Trebuchet MS"/>
                <a:sym typeface="Symbol" charset="2"/>
              </a:rPr>
              <a:t>Global </a:t>
            </a:r>
            <a:r>
              <a:rPr lang="de-CH" sz="1800" b="0" dirty="0" err="1" smtClean="0">
                <a:solidFill>
                  <a:schemeClr val="tx1"/>
                </a:solidFill>
                <a:latin typeface="Trebuchet MS"/>
                <a:sym typeface="Symbol" charset="2"/>
              </a:rPr>
              <a:t>significance</a:t>
            </a:r>
            <a:r>
              <a:rPr lang="de-CH" sz="1800" b="0" dirty="0" smtClean="0">
                <a:solidFill>
                  <a:schemeClr val="tx1"/>
                </a:solidFill>
                <a:latin typeface="Trebuchet MS"/>
                <a:sym typeface="Symbol" charset="2"/>
              </a:rPr>
              <a:t>: 1.6 </a:t>
            </a:r>
            <a:r>
              <a:rPr lang="de-CH" sz="1800" b="0" dirty="0" smtClean="0">
                <a:solidFill>
                  <a:schemeClr val="tx1"/>
                </a:solidFill>
                <a:latin typeface="Symbol"/>
                <a:sym typeface="Symbol" charset="2"/>
              </a:rPr>
              <a:t>s </a:t>
            </a:r>
            <a:r>
              <a:rPr lang="de-CH" sz="1800" b="0" dirty="0" smtClean="0">
                <a:solidFill>
                  <a:schemeClr val="tx1"/>
                </a:solidFill>
                <a:latin typeface="Trebuchet MS"/>
                <a:sym typeface="Symbol" charset="2"/>
              </a:rPr>
              <a:t>(LEE 100-150 </a:t>
            </a:r>
            <a:r>
              <a:rPr lang="de-CH" sz="1800" b="0" dirty="0" err="1" smtClean="0">
                <a:solidFill>
                  <a:schemeClr val="tx1"/>
                </a:solidFill>
                <a:latin typeface="Trebuchet MS"/>
                <a:sym typeface="Symbol" charset="2"/>
              </a:rPr>
              <a:t>GeV</a:t>
            </a:r>
            <a:r>
              <a:rPr lang="de-CH" sz="1800" b="0" dirty="0" smtClean="0">
                <a:solidFill>
                  <a:schemeClr val="tx1"/>
                </a:solidFill>
                <a:latin typeface="Trebuchet MS"/>
                <a:sym typeface="Symbol" charset="2"/>
              </a:rPr>
              <a:t>)</a:t>
            </a:r>
          </a:p>
          <a:p>
            <a:r>
              <a:rPr lang="de-CH" sz="1800" b="0" dirty="0" smtClean="0">
                <a:solidFill>
                  <a:schemeClr val="tx1"/>
                </a:solidFill>
                <a:latin typeface="Trebuchet MS"/>
                <a:sym typeface="Symbol" charset="2"/>
              </a:rPr>
              <a:t>CMS has </a:t>
            </a:r>
            <a:r>
              <a:rPr lang="de-CH" sz="1800" b="0" dirty="0" err="1" smtClean="0">
                <a:solidFill>
                  <a:schemeClr val="tx1"/>
                </a:solidFill>
                <a:latin typeface="Trebuchet MS"/>
                <a:sym typeface="Symbol" charset="2"/>
              </a:rPr>
              <a:t>added</a:t>
            </a:r>
            <a:r>
              <a:rPr lang="de-CH" sz="1800" b="0" dirty="0" smtClean="0">
                <a:solidFill>
                  <a:schemeClr val="tx1"/>
                </a:solidFill>
                <a:latin typeface="Trebuchet MS"/>
                <a:sym typeface="Symbol" charset="2"/>
              </a:rPr>
              <a:t> a </a:t>
            </a:r>
            <a:r>
              <a:rPr lang="de-CH" sz="1800" b="0" dirty="0" err="1" smtClean="0">
                <a:solidFill>
                  <a:schemeClr val="tx1"/>
                </a:solidFill>
                <a:latin typeface="Trebuchet MS"/>
                <a:sym typeface="Symbol" charset="2"/>
              </a:rPr>
              <a:t>multivariate</a:t>
            </a:r>
            <a:r>
              <a:rPr lang="de-CH" sz="1800" b="0" dirty="0" smtClean="0">
                <a:solidFill>
                  <a:schemeClr val="tx1"/>
                </a:solidFill>
                <a:latin typeface="Trebuchet MS"/>
                <a:sym typeface="Symbol" charset="2"/>
              </a:rPr>
              <a:t> </a:t>
            </a:r>
            <a:r>
              <a:rPr lang="de-CH" sz="1800" b="0" dirty="0" err="1" smtClean="0">
                <a:solidFill>
                  <a:schemeClr val="tx1"/>
                </a:solidFill>
                <a:latin typeface="Trebuchet MS"/>
                <a:sym typeface="Symbol" charset="2"/>
              </a:rPr>
              <a:t>analysis</a:t>
            </a:r>
            <a:r>
              <a:rPr lang="de-CH" sz="1800" b="0" dirty="0" smtClean="0">
                <a:solidFill>
                  <a:schemeClr val="tx1"/>
                </a:solidFill>
                <a:latin typeface="Trebuchet MS"/>
                <a:sym typeface="Symbol" charset="2"/>
              </a:rPr>
              <a:t> </a:t>
            </a:r>
            <a:r>
              <a:rPr lang="de-CH" sz="1800" b="0" dirty="0" err="1" smtClean="0">
                <a:solidFill>
                  <a:schemeClr val="tx1"/>
                </a:solidFill>
                <a:latin typeface="Trebuchet MS"/>
                <a:sym typeface="Symbol" charset="2"/>
              </a:rPr>
              <a:t>method</a:t>
            </a:r>
            <a:r>
              <a:rPr lang="de-CH" sz="1800" b="0" dirty="0" smtClean="0">
                <a:solidFill>
                  <a:schemeClr val="tx1"/>
                </a:solidFill>
                <a:latin typeface="Trebuchet MS"/>
                <a:sym typeface="Symbol" charset="2"/>
              </a:rPr>
              <a:t> to </a:t>
            </a:r>
            <a:r>
              <a:rPr lang="de-CH" sz="1800" b="0" dirty="0" err="1" smtClean="0">
                <a:solidFill>
                  <a:schemeClr val="tx1"/>
                </a:solidFill>
                <a:latin typeface="Trebuchet MS"/>
                <a:sym typeface="Symbol" charset="2"/>
              </a:rPr>
              <a:t>the</a:t>
            </a:r>
            <a:r>
              <a:rPr lang="de-CH" sz="1800" b="0" dirty="0" smtClean="0">
                <a:solidFill>
                  <a:schemeClr val="tx1"/>
                </a:solidFill>
                <a:latin typeface="Trebuchet MS"/>
                <a:sym typeface="Symbol" charset="2"/>
              </a:rPr>
              <a:t> </a:t>
            </a:r>
            <a:r>
              <a:rPr lang="de-CH" sz="1800" b="0" dirty="0" err="1" smtClean="0">
                <a:solidFill>
                  <a:schemeClr val="tx1"/>
                </a:solidFill>
                <a:latin typeface="Trebuchet MS"/>
                <a:sym typeface="Symbol" charset="2"/>
              </a:rPr>
              <a:t>previous</a:t>
            </a:r>
            <a:r>
              <a:rPr lang="de-CH" sz="1800" b="0" dirty="0" smtClean="0">
                <a:solidFill>
                  <a:schemeClr val="tx1"/>
                </a:solidFill>
                <a:latin typeface="Trebuchet MS"/>
                <a:sym typeface="Symbol" charset="2"/>
              </a:rPr>
              <a:t> </a:t>
            </a:r>
            <a:r>
              <a:rPr lang="de-CH" sz="1800" b="0" dirty="0" err="1" smtClean="0">
                <a:solidFill>
                  <a:schemeClr val="tx1"/>
                </a:solidFill>
                <a:latin typeface="Trebuchet MS"/>
                <a:sym typeface="Symbol" charset="2"/>
              </a:rPr>
              <a:t>cut-based</a:t>
            </a:r>
            <a:r>
              <a:rPr lang="de-CH" sz="1800" b="0" dirty="0" smtClean="0">
                <a:solidFill>
                  <a:schemeClr val="tx1"/>
                </a:solidFill>
                <a:latin typeface="Trebuchet MS"/>
                <a:sym typeface="Symbol" charset="2"/>
              </a:rPr>
              <a:t> </a:t>
            </a:r>
            <a:r>
              <a:rPr lang="de-CH" sz="1800" b="0" dirty="0" err="1" smtClean="0">
                <a:solidFill>
                  <a:schemeClr val="tx1"/>
                </a:solidFill>
                <a:latin typeface="Trebuchet MS"/>
                <a:sym typeface="Symbol" charset="2"/>
              </a:rPr>
              <a:t>one</a:t>
            </a:r>
            <a:r>
              <a:rPr lang="de-CH" sz="1800" b="0" dirty="0" smtClean="0">
                <a:solidFill>
                  <a:schemeClr val="tx1"/>
                </a:solidFill>
                <a:latin typeface="Trebuchet MS"/>
                <a:sym typeface="Symbol" charset="2"/>
              </a:rPr>
              <a:t>.</a:t>
            </a:r>
          </a:p>
          <a:p>
            <a:endParaRPr lang="en-US" sz="1800" b="0" dirty="0" smtClean="0">
              <a:solidFill>
                <a:schemeClr val="tx1"/>
              </a:solidFill>
              <a:latin typeface="Trebuchet MS"/>
              <a:sym typeface="Symbol" charset="2"/>
            </a:endParaRPr>
          </a:p>
          <a:p>
            <a:endParaRPr lang="en-US" sz="1800" b="0" dirty="0" smtClean="0">
              <a:solidFill>
                <a:schemeClr val="tx1"/>
              </a:solidFill>
              <a:latin typeface="Trebuchet MS"/>
              <a:sym typeface="Symbol" charset="2"/>
            </a:endParaRPr>
          </a:p>
        </p:txBody>
      </p:sp>
      <p:pic>
        <p:nvPicPr>
          <p:cNvPr id="16" name="Picture 15" descr="ATLAS_Hgg_FINALfig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02740" y="1003300"/>
            <a:ext cx="4640760" cy="3625850"/>
          </a:xfrm>
          <a:prstGeom prst="rect">
            <a:avLst/>
          </a:prstGeom>
        </p:spPr>
      </p:pic>
      <p:pic>
        <p:nvPicPr>
          <p:cNvPr id="18" name="Picture 17" descr="CMSHiggspvaluesmcatc.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275900" y="3721100"/>
            <a:ext cx="4280850" cy="2876550"/>
          </a:xfrm>
          <a:prstGeom prst="rect">
            <a:avLst/>
          </a:prstGeom>
        </p:spPr>
      </p:pic>
      <p:pic>
        <p:nvPicPr>
          <p:cNvPr id="23" name="Picture 7"/>
          <p:cNvPicPr>
            <a:picLocks noChangeAspect="1" noChangeArrowheads="1"/>
          </p:cNvPicPr>
          <p:nvPr/>
        </p:nvPicPr>
        <p:blipFill>
          <a:blip r:embed="rId9"/>
          <a:srcRect/>
          <a:stretch>
            <a:fillRect/>
          </a:stretch>
        </p:blipFill>
        <p:spPr bwMode="auto">
          <a:xfrm>
            <a:off x="612383" y="254000"/>
            <a:ext cx="797317" cy="685395"/>
          </a:xfrm>
          <a:prstGeom prst="rect">
            <a:avLst/>
          </a:prstGeom>
          <a:noFill/>
          <a:ln w="28575" cmpd="sng">
            <a:solidFill>
              <a:schemeClr val="bg1">
                <a:lumMod val="65000"/>
              </a:schemeClr>
            </a:solidFill>
            <a:miter lim="800000"/>
            <a:headEnd/>
            <a:tailEnd/>
          </a:ln>
          <a:effectLst/>
        </p:spPr>
      </p:pic>
      <p:sp>
        <p:nvSpPr>
          <p:cNvPr id="24" name="Rectangle 23"/>
          <p:cNvSpPr/>
          <p:nvPr/>
        </p:nvSpPr>
        <p:spPr>
          <a:xfrm>
            <a:off x="796233" y="4446201"/>
            <a:ext cx="4500653"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1202.1414, PRL 108 (2012) 111803</a:t>
            </a:r>
            <a:endParaRPr lang="en-US" sz="1800" b="0" dirty="0">
              <a:solidFill>
                <a:schemeClr val="tx1">
                  <a:lumMod val="75000"/>
                  <a:lumOff val="25000"/>
                </a:schemeClr>
              </a:solidFill>
              <a:latin typeface="Trebuchet MS"/>
            </a:endParaRPr>
          </a:p>
        </p:txBody>
      </p:sp>
      <p:sp>
        <p:nvSpPr>
          <p:cNvPr id="25" name="Rectangle 24"/>
          <p:cNvSpPr/>
          <p:nvPr/>
        </p:nvSpPr>
        <p:spPr>
          <a:xfrm>
            <a:off x="6079433" y="3582601"/>
            <a:ext cx="2091565"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CMS-HIG-2012-001</a:t>
            </a:r>
            <a:endParaRPr lang="en-US" sz="1800" b="0" dirty="0">
              <a:solidFill>
                <a:schemeClr val="tx1">
                  <a:lumMod val="75000"/>
                  <a:lumOff val="25000"/>
                </a:schemeClr>
              </a:solidFill>
              <a:latin typeface="Trebuchet M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p:spPr>
        <p:txBody>
          <a:bodyPr/>
          <a:lstStyle/>
          <a:p>
            <a:r>
              <a:rPr lang="de-CH" dirty="0" smtClean="0">
                <a:solidFill>
                  <a:schemeClr val="bg1"/>
                </a:solidFill>
              </a:rPr>
              <a:t>C.-E. Wulz</a:t>
            </a:r>
            <a:endParaRPr lang="en-US" b="0" i="0" dirty="0" smtClean="0">
              <a:solidFill>
                <a:schemeClr val="bg1"/>
              </a:solidFill>
            </a:endParaRPr>
          </a:p>
        </p:txBody>
      </p:sp>
      <p:sp>
        <p:nvSpPr>
          <p:cNvPr id="20483" name="Slide Number Placeholder 3"/>
          <p:cNvSpPr>
            <a:spLocks noGrp="1"/>
          </p:cNvSpPr>
          <p:nvPr>
            <p:ph type="sldNum" sz="quarter" idx="11"/>
          </p:nvPr>
        </p:nvSpPr>
        <p:spPr>
          <a:noFill/>
        </p:spPr>
        <p:txBody>
          <a:bodyPr/>
          <a:lstStyle/>
          <a:p>
            <a:fld id="{96DC6675-E817-804A-AE33-FB43A678C588}" type="slidenum">
              <a:rPr lang="en-US" smtClean="0">
                <a:solidFill>
                  <a:schemeClr val="bg1"/>
                </a:solidFill>
              </a:rPr>
              <a:pPr/>
              <a:t>3</a:t>
            </a:fld>
            <a:endParaRPr lang="en-US" b="0" i="0" dirty="0" smtClean="0">
              <a:solidFill>
                <a:schemeClr val="bg1"/>
              </a:solidFill>
            </a:endParaRPr>
          </a:p>
        </p:txBody>
      </p:sp>
      <p:pic>
        <p:nvPicPr>
          <p:cNvPr id="20488" name="Picture 8" descr="ATLAScom-gen-2002-002"/>
          <p:cNvPicPr>
            <a:picLocks noChangeAspect="1" noChangeArrowheads="1"/>
          </p:cNvPicPr>
          <p:nvPr/>
        </p:nvPicPr>
        <p:blipFill>
          <a:blip r:embed="rId4"/>
          <a:srcRect/>
          <a:stretch>
            <a:fillRect/>
          </a:stretch>
        </p:blipFill>
        <p:spPr bwMode="auto">
          <a:xfrm>
            <a:off x="6291199" y="1638300"/>
            <a:ext cx="1354202" cy="1014415"/>
          </a:xfrm>
          <a:prstGeom prst="rect">
            <a:avLst/>
          </a:prstGeom>
          <a:noFill/>
          <a:ln w="9525">
            <a:solidFill>
              <a:srgbClr val="33CCCC"/>
            </a:solidFill>
            <a:miter lim="800000"/>
            <a:headEnd/>
            <a:tailEnd/>
          </a:ln>
        </p:spPr>
      </p:pic>
      <p:grpSp>
        <p:nvGrpSpPr>
          <p:cNvPr id="20490" name="Group 10"/>
          <p:cNvGrpSpPr>
            <a:grpSpLocks/>
          </p:cNvGrpSpPr>
          <p:nvPr/>
        </p:nvGrpSpPr>
        <p:grpSpPr bwMode="auto">
          <a:xfrm>
            <a:off x="739776" y="2579690"/>
            <a:ext cx="1743075" cy="1169987"/>
            <a:chOff x="1696" y="1055"/>
            <a:chExt cx="970" cy="705"/>
          </a:xfrm>
        </p:grpSpPr>
        <p:pic>
          <p:nvPicPr>
            <p:cNvPr id="20498" name="Picture 11" descr="CMS"/>
            <p:cNvPicPr>
              <a:picLocks noChangeAspect="1" noChangeArrowheads="1"/>
            </p:cNvPicPr>
            <p:nvPr/>
          </p:nvPicPr>
          <p:blipFill>
            <a:blip r:embed="rId5"/>
            <a:srcRect/>
            <a:stretch>
              <a:fillRect/>
            </a:stretch>
          </p:blipFill>
          <p:spPr bwMode="auto">
            <a:xfrm>
              <a:off x="1696" y="1055"/>
              <a:ext cx="970" cy="705"/>
            </a:xfrm>
            <a:prstGeom prst="rect">
              <a:avLst/>
            </a:prstGeom>
            <a:noFill/>
            <a:ln w="9525">
              <a:solidFill>
                <a:srgbClr val="FF0000"/>
              </a:solidFill>
              <a:miter lim="800000"/>
              <a:headEnd/>
              <a:tailEnd/>
            </a:ln>
          </p:spPr>
        </p:pic>
        <p:sp>
          <p:nvSpPr>
            <p:cNvPr id="385036" name="Text Box 12"/>
            <p:cNvSpPr txBox="1">
              <a:spLocks noChangeArrowheads="1"/>
            </p:cNvSpPr>
            <p:nvPr/>
          </p:nvSpPr>
          <p:spPr bwMode="auto">
            <a:xfrm>
              <a:off x="1747" y="1514"/>
              <a:ext cx="420" cy="241"/>
            </a:xfrm>
            <a:prstGeom prst="rect">
              <a:avLst/>
            </a:prstGeom>
            <a:noFill/>
            <a:ln w="9525">
              <a:noFill/>
              <a:miter lim="800000"/>
              <a:headEnd/>
              <a:tailEnd/>
            </a:ln>
            <a:effectLst/>
          </p:spPr>
          <p:txBody>
            <a:bodyPr wrap="none">
              <a:prstTxWarp prst="textNoShape">
                <a:avLst/>
              </a:prstTxWarp>
              <a:spAutoFit/>
            </a:bodyPr>
            <a:lstStyle/>
            <a:p>
              <a:pPr>
                <a:defRPr/>
              </a:pPr>
              <a:r>
                <a:rPr lang="en-GB" sz="2000" dirty="0">
                  <a:solidFill>
                    <a:srgbClr val="FF3300"/>
                  </a:solidFill>
                  <a:effectLst>
                    <a:outerShdw blurRad="38100" dist="38100" dir="2700000" algn="tl">
                      <a:srgbClr val="000000"/>
                    </a:outerShdw>
                  </a:effectLst>
                  <a:latin typeface="Times" charset="0"/>
                </a:rPr>
                <a:t>CMS</a:t>
              </a:r>
              <a:endParaRPr lang="en-GB" sz="2400" b="0" dirty="0">
                <a:solidFill>
                  <a:schemeClr val="tx1"/>
                </a:solidFill>
                <a:latin typeface="Times" charset="0"/>
              </a:endParaRPr>
            </a:p>
          </p:txBody>
        </p:sp>
      </p:grpSp>
      <p:grpSp>
        <p:nvGrpSpPr>
          <p:cNvPr id="24" name="Group 23"/>
          <p:cNvGrpSpPr/>
          <p:nvPr/>
        </p:nvGrpSpPr>
        <p:grpSpPr>
          <a:xfrm>
            <a:off x="889000" y="4241801"/>
            <a:ext cx="1928814" cy="884240"/>
            <a:chOff x="4865689" y="2003427"/>
            <a:chExt cx="2105025" cy="836613"/>
          </a:xfrm>
        </p:grpSpPr>
        <p:pic>
          <p:nvPicPr>
            <p:cNvPr id="20489" name="Picture 9"/>
            <p:cNvPicPr>
              <a:picLocks noChangeAspect="1" noChangeArrowheads="1"/>
            </p:cNvPicPr>
            <p:nvPr/>
          </p:nvPicPr>
          <p:blipFill>
            <a:blip r:embed="rId6"/>
            <a:srcRect/>
            <a:stretch>
              <a:fillRect/>
            </a:stretch>
          </p:blipFill>
          <p:spPr bwMode="auto">
            <a:xfrm>
              <a:off x="4865689" y="2003427"/>
              <a:ext cx="2105025" cy="836613"/>
            </a:xfrm>
            <a:prstGeom prst="rect">
              <a:avLst/>
            </a:prstGeom>
            <a:noFill/>
            <a:ln w="12700">
              <a:solidFill>
                <a:srgbClr val="FF0000"/>
              </a:solidFill>
              <a:miter lim="800000"/>
              <a:headEnd type="none" w="sm" len="sm"/>
              <a:tailEnd type="none" w="sm" len="sm"/>
            </a:ln>
          </p:spPr>
        </p:pic>
        <p:sp>
          <p:nvSpPr>
            <p:cNvPr id="385037" name="Text Box 13"/>
            <p:cNvSpPr txBox="1">
              <a:spLocks noChangeArrowheads="1"/>
            </p:cNvSpPr>
            <p:nvPr/>
          </p:nvSpPr>
          <p:spPr bwMode="auto">
            <a:xfrm>
              <a:off x="5878512" y="2039938"/>
              <a:ext cx="1038491" cy="320319"/>
            </a:xfrm>
            <a:prstGeom prst="rect">
              <a:avLst/>
            </a:prstGeom>
            <a:noFill/>
            <a:ln w="9525">
              <a:noFill/>
              <a:miter lim="800000"/>
              <a:headEnd/>
              <a:tailEnd/>
            </a:ln>
            <a:effectLst/>
          </p:spPr>
          <p:txBody>
            <a:bodyPr wrap="square">
              <a:prstTxWarp prst="textNoShape">
                <a:avLst/>
              </a:prstTxWarp>
              <a:spAutoFit/>
            </a:bodyPr>
            <a:lstStyle/>
            <a:p>
              <a:pPr>
                <a:defRPr/>
              </a:pPr>
              <a:r>
                <a:rPr lang="en-GB" sz="1600" dirty="0">
                  <a:solidFill>
                    <a:srgbClr val="FFC42F"/>
                  </a:solidFill>
                  <a:effectLst>
                    <a:outerShdw blurRad="38100" dist="38100" dir="2700000" algn="tl">
                      <a:srgbClr val="000000"/>
                    </a:outerShdw>
                  </a:effectLst>
                  <a:latin typeface="Times" charset="0"/>
                </a:rPr>
                <a:t>TOTEM</a:t>
              </a:r>
              <a:endParaRPr lang="en-GB" sz="1600" b="0" dirty="0">
                <a:solidFill>
                  <a:srgbClr val="FF9143"/>
                </a:solidFill>
                <a:latin typeface="Times" charset="0"/>
              </a:endParaRPr>
            </a:p>
          </p:txBody>
        </p:sp>
      </p:grpSp>
      <p:sp>
        <p:nvSpPr>
          <p:cNvPr id="385038" name="Text Box 14"/>
          <p:cNvSpPr txBox="1">
            <a:spLocks noChangeArrowheads="1"/>
          </p:cNvSpPr>
          <p:nvPr/>
        </p:nvSpPr>
        <p:spPr bwMode="auto">
          <a:xfrm>
            <a:off x="7764464" y="1563689"/>
            <a:ext cx="1020983" cy="400110"/>
          </a:xfrm>
          <a:prstGeom prst="rect">
            <a:avLst/>
          </a:prstGeom>
          <a:solidFill>
            <a:schemeClr val="bg1">
              <a:alpha val="81000"/>
            </a:schemeClr>
          </a:solidFill>
          <a:ln w="9525">
            <a:noFill/>
            <a:miter lim="800000"/>
            <a:headEnd/>
            <a:tailEnd/>
          </a:ln>
          <a:effectLst/>
        </p:spPr>
        <p:txBody>
          <a:bodyPr wrap="none">
            <a:prstTxWarp prst="textNoShape">
              <a:avLst/>
            </a:prstTxWarp>
            <a:spAutoFit/>
          </a:bodyPr>
          <a:lstStyle/>
          <a:p>
            <a:pPr>
              <a:defRPr/>
            </a:pPr>
            <a:r>
              <a:rPr lang="en-GB" sz="2000">
                <a:solidFill>
                  <a:srgbClr val="2C6FAD"/>
                </a:solidFill>
                <a:effectLst>
                  <a:outerShdw blurRad="38100" dist="38100" dir="2700000" algn="tl">
                    <a:srgbClr val="DDDDDD"/>
                  </a:outerShdw>
                </a:effectLst>
                <a:latin typeface="Times" charset="0"/>
              </a:rPr>
              <a:t>ATLAS</a:t>
            </a:r>
            <a:endParaRPr lang="en-GB" sz="2400" b="0">
              <a:solidFill>
                <a:srgbClr val="4EFFFF"/>
              </a:solidFill>
              <a:latin typeface="Times" charset="0"/>
            </a:endParaRPr>
          </a:p>
        </p:txBody>
      </p:sp>
      <p:pic>
        <p:nvPicPr>
          <p:cNvPr id="20494" name="Picture 16"/>
          <p:cNvPicPr>
            <a:picLocks noChangeAspect="1" noChangeArrowheads="1"/>
          </p:cNvPicPr>
          <p:nvPr/>
        </p:nvPicPr>
        <p:blipFill>
          <a:blip r:embed="rId7"/>
          <a:srcRect/>
          <a:stretch>
            <a:fillRect/>
          </a:stretch>
        </p:blipFill>
        <p:spPr bwMode="auto">
          <a:xfrm>
            <a:off x="4313238" y="1371600"/>
            <a:ext cx="1400873" cy="903288"/>
          </a:xfrm>
          <a:prstGeom prst="rect">
            <a:avLst/>
          </a:prstGeom>
          <a:noFill/>
          <a:ln w="9525">
            <a:noFill/>
            <a:miter lim="800000"/>
            <a:headEnd/>
            <a:tailEnd/>
          </a:ln>
        </p:spPr>
      </p:pic>
      <p:pic>
        <p:nvPicPr>
          <p:cNvPr id="20495" name="Picture 17"/>
          <p:cNvPicPr>
            <a:picLocks noChangeAspect="1" noChangeArrowheads="1"/>
          </p:cNvPicPr>
          <p:nvPr/>
        </p:nvPicPr>
        <p:blipFill>
          <a:blip r:embed="rId8"/>
          <a:srcRect/>
          <a:stretch>
            <a:fillRect/>
          </a:stretch>
        </p:blipFill>
        <p:spPr bwMode="auto">
          <a:xfrm>
            <a:off x="8226424" y="3875090"/>
            <a:ext cx="1285876" cy="827087"/>
          </a:xfrm>
          <a:prstGeom prst="rect">
            <a:avLst/>
          </a:prstGeom>
          <a:noFill/>
          <a:ln w="9525">
            <a:noFill/>
            <a:miter lim="800000"/>
            <a:headEnd/>
            <a:tailEnd/>
          </a:ln>
        </p:spPr>
      </p:pic>
      <p:pic>
        <p:nvPicPr>
          <p:cNvPr id="20496" name="Picture 22" descr="LHCf_Logo"/>
          <p:cNvPicPr>
            <a:picLocks noChangeAspect="1" noChangeArrowheads="1"/>
          </p:cNvPicPr>
          <p:nvPr/>
        </p:nvPicPr>
        <p:blipFill>
          <a:blip r:embed="rId9"/>
          <a:srcRect/>
          <a:stretch>
            <a:fillRect/>
          </a:stretch>
        </p:blipFill>
        <p:spPr bwMode="auto">
          <a:xfrm>
            <a:off x="7751763" y="2032000"/>
            <a:ext cx="959800" cy="630238"/>
          </a:xfrm>
          <a:prstGeom prst="rect">
            <a:avLst/>
          </a:prstGeom>
          <a:noFill/>
          <a:ln w="9525">
            <a:noFill/>
            <a:miter lim="800000"/>
            <a:headEnd/>
            <a:tailEnd/>
          </a:ln>
        </p:spPr>
      </p:pic>
      <p:pic>
        <p:nvPicPr>
          <p:cNvPr id="22" name="Picture 21" descr="LHCTunnel.jpg"/>
          <p:cNvPicPr>
            <a:picLocks noChangeAspect="1"/>
          </p:cNvPicPr>
          <p:nvPr/>
        </p:nvPicPr>
        <p:blipFill>
          <a:blip r:embed="rId10"/>
          <a:stretch>
            <a:fillRect/>
          </a:stretch>
        </p:blipFill>
        <p:spPr>
          <a:xfrm>
            <a:off x="4025900" y="5588000"/>
            <a:ext cx="1882048" cy="1041400"/>
          </a:xfrm>
          <a:prstGeom prst="rect">
            <a:avLst/>
          </a:prstGeom>
        </p:spPr>
      </p:pic>
      <p:sp>
        <p:nvSpPr>
          <p:cNvPr id="23"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
        <p:nvSpPr>
          <p:cNvPr id="25" name="Rectangle 24"/>
          <p:cNvSpPr/>
          <p:nvPr/>
        </p:nvSpPr>
        <p:spPr>
          <a:xfrm>
            <a:off x="2739724" y="3315901"/>
            <a:ext cx="4880262" cy="584776"/>
          </a:xfrm>
          <a:prstGeom prst="rect">
            <a:avLst/>
          </a:prstGeom>
          <a:solidFill>
            <a:schemeClr val="bg1">
              <a:alpha val="82000"/>
            </a:schemeClr>
          </a:solidFill>
        </p:spPr>
        <p:txBody>
          <a:bodyPr wrap="none">
            <a:spAutoFit/>
          </a:bodyPr>
          <a:lstStyle/>
          <a:p>
            <a:pPr algn="ctr"/>
            <a:r>
              <a:rPr lang="en-US" sz="3200" dirty="0" smtClean="0">
                <a:solidFill>
                  <a:schemeClr val="accent6">
                    <a:lumMod val="75000"/>
                  </a:schemeClr>
                </a:solidFill>
                <a:latin typeface="Trebuchet MS"/>
              </a:rPr>
              <a:t>LHC and its experiments</a:t>
            </a:r>
            <a:endParaRPr lang="en-US" sz="3200" dirty="0">
              <a:solidFill>
                <a:schemeClr val="accent6">
                  <a:lumMod val="75000"/>
                </a:schemeClr>
              </a:solidFill>
            </a:endParaRPr>
          </a:p>
        </p:txBody>
      </p:sp>
      <p:pic>
        <p:nvPicPr>
          <p:cNvPr id="20485" name="Picture 18"/>
          <p:cNvPicPr>
            <a:picLocks noChangeAspect="1" noChangeArrowheads="1"/>
          </p:cNvPicPr>
          <p:nvPr/>
        </p:nvPicPr>
        <p:blipFill>
          <a:blip r:embed="rId11"/>
          <a:srcRect/>
          <a:stretch>
            <a:fillRect/>
          </a:stretch>
        </p:blipFill>
        <p:spPr bwMode="auto">
          <a:xfrm>
            <a:off x="5429660" y="6121400"/>
            <a:ext cx="471077" cy="455613"/>
          </a:xfrm>
          <a:prstGeom prst="rect">
            <a:avLst/>
          </a:prstGeom>
          <a:noFill/>
          <a:ln w="9525">
            <a:noFill/>
            <a:miter lim="800000"/>
            <a:headEnd/>
            <a:tailEnd/>
          </a:ln>
        </p:spPr>
      </p:pic>
      <p:pic>
        <p:nvPicPr>
          <p:cNvPr id="19" name="Picture 18" descr="MoEDAL-logo.png"/>
          <p:cNvPicPr>
            <a:picLocks noChangeAspect="1"/>
          </p:cNvPicPr>
          <p:nvPr/>
        </p:nvPicPr>
        <p:blipFill>
          <a:blip r:embed="rId12"/>
          <a:stretch>
            <a:fillRect/>
          </a:stretch>
        </p:blipFill>
        <p:spPr>
          <a:xfrm>
            <a:off x="3295650" y="1308100"/>
            <a:ext cx="869950" cy="97747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41" name="Rectangle 1033"/>
          <p:cNvSpPr>
            <a:spLocks noChangeArrowheads="1"/>
          </p:cNvSpPr>
          <p:nvPr/>
        </p:nvSpPr>
        <p:spPr bwMode="auto">
          <a:xfrm>
            <a:off x="4799013" y="1050925"/>
            <a:ext cx="255587" cy="15875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97642" name="Text Box 1034"/>
          <p:cNvSpPr txBox="1">
            <a:spLocks noChangeArrowheads="1"/>
          </p:cNvSpPr>
          <p:nvPr/>
        </p:nvSpPr>
        <p:spPr bwMode="auto">
          <a:xfrm>
            <a:off x="817563" y="1135063"/>
            <a:ext cx="8389937" cy="646331"/>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chemeClr val="accent2"/>
                </a:solidFill>
                <a:latin typeface="Trebuchet MS"/>
              </a:rPr>
              <a:t>Production </a:t>
            </a:r>
            <a:r>
              <a:rPr lang="en-GB" sz="1800" b="0" smtClean="0">
                <a:solidFill>
                  <a:schemeClr val="accent2"/>
                </a:solidFill>
                <a:latin typeface="Trebuchet MS"/>
              </a:rPr>
              <a:t>by vector boson </a:t>
            </a:r>
            <a:r>
              <a:rPr lang="en-GB" sz="1800" b="0" dirty="0" smtClean="0">
                <a:solidFill>
                  <a:schemeClr val="accent2"/>
                </a:solidFill>
                <a:latin typeface="Trebuchet MS"/>
              </a:rPr>
              <a:t>fusion allows use of the </a:t>
            </a:r>
            <a:r>
              <a:rPr lang="en-GB" sz="1800" b="0" dirty="0" smtClean="0">
                <a:solidFill>
                  <a:schemeClr val="accent1">
                    <a:lumMod val="75000"/>
                  </a:schemeClr>
                </a:solidFill>
                <a:latin typeface="Trebuchet MS"/>
              </a:rPr>
              <a:t>rapidity gap</a:t>
            </a:r>
            <a:r>
              <a:rPr lang="en-GB" sz="1800" b="0" dirty="0" smtClean="0">
                <a:solidFill>
                  <a:schemeClr val="accent2"/>
                </a:solidFill>
                <a:latin typeface="Trebuchet MS"/>
              </a:rPr>
              <a:t> between the </a:t>
            </a:r>
            <a:r>
              <a:rPr lang="en-GB" sz="1800" b="0" dirty="0" smtClean="0">
                <a:solidFill>
                  <a:srgbClr val="FF0000"/>
                </a:solidFill>
                <a:latin typeface="Trebuchet MS"/>
              </a:rPr>
              <a:t>“Tagging Jets”</a:t>
            </a:r>
            <a:r>
              <a:rPr lang="en-GB" sz="1800" b="0" dirty="0" smtClean="0">
                <a:solidFill>
                  <a:schemeClr val="accent2"/>
                </a:solidFill>
                <a:latin typeface="Trebuchet MS"/>
              </a:rPr>
              <a:t> with high </a:t>
            </a:r>
            <a:r>
              <a:rPr lang="en-GB" sz="1800" b="0" dirty="0" err="1" smtClean="0">
                <a:solidFill>
                  <a:schemeClr val="accent2"/>
                </a:solidFill>
                <a:latin typeface="Trebuchet MS"/>
              </a:rPr>
              <a:t>p</a:t>
            </a:r>
            <a:r>
              <a:rPr lang="en-GB" sz="1800" b="0" baseline="-25000" dirty="0" err="1" smtClean="0">
                <a:solidFill>
                  <a:schemeClr val="accent2"/>
                </a:solidFill>
                <a:latin typeface="Trebuchet MS"/>
              </a:rPr>
              <a:t>T</a:t>
            </a:r>
            <a:r>
              <a:rPr lang="en-GB" sz="1800" b="0" dirty="0" smtClean="0">
                <a:solidFill>
                  <a:schemeClr val="accent2"/>
                </a:solidFill>
                <a:latin typeface="Trebuchet MS"/>
              </a:rPr>
              <a:t> in forward direction -&gt; jet veto in central region:</a:t>
            </a:r>
            <a:endParaRPr lang="en-GB" sz="1800" b="0" dirty="0">
              <a:solidFill>
                <a:schemeClr val="accent2"/>
              </a:solidFill>
              <a:latin typeface="Trebuchet MS"/>
            </a:endParaRPr>
          </a:p>
        </p:txBody>
      </p:sp>
      <p:sp>
        <p:nvSpPr>
          <p:cNvPr id="20" name="Text Box 1034"/>
          <p:cNvSpPr txBox="1">
            <a:spLocks noChangeArrowheads="1"/>
          </p:cNvSpPr>
          <p:nvPr/>
        </p:nvSpPr>
        <p:spPr bwMode="auto">
          <a:xfrm>
            <a:off x="1439863" y="4132263"/>
            <a:ext cx="1138237" cy="646331"/>
          </a:xfrm>
          <a:prstGeom prst="rect">
            <a:avLst/>
          </a:prstGeom>
          <a:noFill/>
          <a:ln w="9525">
            <a:noFill/>
            <a:miter lim="800000"/>
            <a:headEnd/>
            <a:tailEnd/>
          </a:ln>
          <a:effectLst/>
        </p:spPr>
        <p:txBody>
          <a:bodyPr wrap="square">
            <a:prstTxWarp prst="textNoShape">
              <a:avLst/>
            </a:prstTxWarp>
            <a:spAutoFit/>
          </a:bodyPr>
          <a:lstStyle/>
          <a:p>
            <a:pPr algn="just"/>
            <a:r>
              <a:rPr lang="en-GB" sz="1800" dirty="0" smtClean="0">
                <a:solidFill>
                  <a:srgbClr val="FF0000"/>
                </a:solidFill>
                <a:latin typeface="Trebuchet MS"/>
              </a:rPr>
              <a:t>Tagging</a:t>
            </a:r>
          </a:p>
          <a:p>
            <a:pPr algn="just"/>
            <a:r>
              <a:rPr lang="en-GB" sz="1800" dirty="0" smtClean="0">
                <a:solidFill>
                  <a:srgbClr val="FF0000"/>
                </a:solidFill>
                <a:latin typeface="Trebuchet MS"/>
              </a:rPr>
              <a:t>Jets</a:t>
            </a:r>
            <a:endParaRPr lang="en-GB" sz="1800" b="1" dirty="0">
              <a:solidFill>
                <a:srgbClr val="FF0000"/>
              </a:solidFill>
              <a:latin typeface="Trebuchet MS"/>
            </a:endParaRPr>
          </a:p>
        </p:txBody>
      </p:sp>
      <p:grpSp>
        <p:nvGrpSpPr>
          <p:cNvPr id="2" name="Group 24"/>
          <p:cNvGrpSpPr/>
          <p:nvPr/>
        </p:nvGrpSpPr>
        <p:grpSpPr>
          <a:xfrm>
            <a:off x="2038350" y="3543300"/>
            <a:ext cx="1917700" cy="2794000"/>
            <a:chOff x="2406650" y="3594100"/>
            <a:chExt cx="1917700" cy="2794000"/>
          </a:xfrm>
        </p:grpSpPr>
        <p:pic>
          <p:nvPicPr>
            <p:cNvPr id="16" name="Picture 15" descr="VectorBosonFusion-Higgs.svg.png"/>
            <p:cNvPicPr>
              <a:picLocks noChangeAspect="1"/>
            </p:cNvPicPr>
            <p:nvPr/>
          </p:nvPicPr>
          <p:blipFill>
            <a:blip r:embed="rId3"/>
            <a:stretch>
              <a:fillRect/>
            </a:stretch>
          </p:blipFill>
          <p:spPr>
            <a:xfrm rot="16200000">
              <a:off x="1968500" y="4032250"/>
              <a:ext cx="2794000" cy="1917700"/>
            </a:xfrm>
            <a:prstGeom prst="rect">
              <a:avLst/>
            </a:prstGeom>
          </p:spPr>
        </p:pic>
        <p:cxnSp>
          <p:nvCxnSpPr>
            <p:cNvPr id="22" name="Straight Connector 21"/>
            <p:cNvCxnSpPr/>
            <p:nvPr/>
          </p:nvCxnSpPr>
          <p:spPr bwMode="auto">
            <a:xfrm rot="16200000" flipH="1">
              <a:off x="2324100" y="4775200"/>
              <a:ext cx="698500" cy="3937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rot="5400000">
              <a:off x="3708400" y="4775200"/>
              <a:ext cx="698500" cy="3937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grpSp>
        <p:nvGrpSpPr>
          <p:cNvPr id="3" name="Group 55"/>
          <p:cNvGrpSpPr/>
          <p:nvPr/>
        </p:nvGrpSpPr>
        <p:grpSpPr>
          <a:xfrm>
            <a:off x="444500" y="2225714"/>
            <a:ext cx="6184900" cy="1165979"/>
            <a:chOff x="563563" y="2082800"/>
            <a:chExt cx="6606157" cy="1245394"/>
          </a:xfrm>
        </p:grpSpPr>
        <p:sp>
          <p:nvSpPr>
            <p:cNvPr id="19" name="Text Box 1034"/>
            <p:cNvSpPr txBox="1">
              <a:spLocks noChangeArrowheads="1"/>
            </p:cNvSpPr>
            <p:nvPr/>
          </p:nvSpPr>
          <p:spPr bwMode="auto">
            <a:xfrm>
              <a:off x="563563" y="2328864"/>
              <a:ext cx="1138237" cy="690353"/>
            </a:xfrm>
            <a:prstGeom prst="rect">
              <a:avLst/>
            </a:prstGeom>
            <a:noFill/>
            <a:ln w="9525">
              <a:noFill/>
              <a:miter lim="800000"/>
              <a:headEnd/>
              <a:tailEnd/>
            </a:ln>
            <a:effectLst/>
          </p:spPr>
          <p:txBody>
            <a:bodyPr wrap="square">
              <a:prstTxWarp prst="textNoShape">
                <a:avLst/>
              </a:prstTxWarp>
              <a:spAutoFit/>
            </a:bodyPr>
            <a:lstStyle/>
            <a:p>
              <a:pPr algn="just"/>
              <a:r>
                <a:rPr lang="en-GB" sz="1800" dirty="0" smtClean="0">
                  <a:solidFill>
                    <a:srgbClr val="FF0000"/>
                  </a:solidFill>
                  <a:latin typeface="Trebuchet MS"/>
                </a:rPr>
                <a:t>Tagging</a:t>
              </a:r>
            </a:p>
            <a:p>
              <a:pPr algn="just"/>
              <a:r>
                <a:rPr lang="en-GB" sz="1800" dirty="0" smtClean="0">
                  <a:solidFill>
                    <a:srgbClr val="FF0000"/>
                  </a:solidFill>
                  <a:latin typeface="Trebuchet MS"/>
                </a:rPr>
                <a:t>Jets</a:t>
              </a:r>
              <a:endParaRPr lang="en-GB" sz="1800" b="1" dirty="0">
                <a:solidFill>
                  <a:srgbClr val="FF0000"/>
                </a:solidFill>
                <a:latin typeface="Trebuchet MS"/>
              </a:endParaRPr>
            </a:p>
          </p:txBody>
        </p:sp>
        <p:sp>
          <p:nvSpPr>
            <p:cNvPr id="26" name="Rectangle 25"/>
            <p:cNvSpPr/>
            <p:nvPr/>
          </p:nvSpPr>
          <p:spPr bwMode="auto">
            <a:xfrm>
              <a:off x="2032000" y="2082800"/>
              <a:ext cx="2489200" cy="12446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27" name="Rectangle 26"/>
            <p:cNvSpPr/>
            <p:nvPr/>
          </p:nvSpPr>
          <p:spPr bwMode="auto">
            <a:xfrm>
              <a:off x="2514600" y="2082800"/>
              <a:ext cx="1498600" cy="1244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cxnSp>
          <p:nvCxnSpPr>
            <p:cNvPr id="29" name="Straight Connector 28"/>
            <p:cNvCxnSpPr>
              <a:stCxn id="27" idx="0"/>
              <a:endCxn id="27" idx="2"/>
            </p:cNvCxnSpPr>
            <p:nvPr/>
          </p:nvCxnSpPr>
          <p:spPr bwMode="auto">
            <a:xfrm rot="16200000" flipH="1">
              <a:off x="2641600" y="2705100"/>
              <a:ext cx="1244600" cy="158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0" name="Oval 29"/>
            <p:cNvSpPr/>
            <p:nvPr/>
          </p:nvSpPr>
          <p:spPr bwMode="auto">
            <a:xfrm>
              <a:off x="2159000" y="2222500"/>
              <a:ext cx="317500" cy="2667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1" name="Oval 30"/>
            <p:cNvSpPr/>
            <p:nvPr/>
          </p:nvSpPr>
          <p:spPr bwMode="auto">
            <a:xfrm>
              <a:off x="4178300" y="2857500"/>
              <a:ext cx="2413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2" name="Oval 31"/>
            <p:cNvSpPr/>
            <p:nvPr/>
          </p:nvSpPr>
          <p:spPr bwMode="auto">
            <a:xfrm>
              <a:off x="3454400" y="2362200"/>
              <a:ext cx="127000" cy="127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3" name="Oval 32"/>
            <p:cNvSpPr/>
            <p:nvPr/>
          </p:nvSpPr>
          <p:spPr bwMode="auto">
            <a:xfrm>
              <a:off x="2946400" y="2971800"/>
              <a:ext cx="127000" cy="127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cxnSp>
          <p:nvCxnSpPr>
            <p:cNvPr id="36" name="Straight Arrow Connector 35"/>
            <p:cNvCxnSpPr/>
            <p:nvPr/>
          </p:nvCxnSpPr>
          <p:spPr bwMode="auto">
            <a:xfrm flipV="1">
              <a:off x="1574800" y="2438400"/>
              <a:ext cx="431800" cy="127000"/>
            </a:xfrm>
            <a:prstGeom prst="straightConnector1">
              <a:avLst/>
            </a:prstGeom>
            <a:solidFill>
              <a:schemeClr val="accent1"/>
            </a:solidFill>
            <a:ln w="6350" cap="flat" cmpd="sng" algn="ctr">
              <a:solidFill>
                <a:srgbClr val="FF0000"/>
              </a:solidFill>
              <a:prstDash val="solid"/>
              <a:round/>
              <a:headEnd type="none" w="med" len="med"/>
              <a:tailEnd type="arrow"/>
            </a:ln>
            <a:effectLst/>
          </p:spPr>
        </p:cxnSp>
        <p:cxnSp>
          <p:nvCxnSpPr>
            <p:cNvPr id="37" name="Straight Arrow Connector 36"/>
            <p:cNvCxnSpPr>
              <a:endCxn id="31" idx="2"/>
            </p:cNvCxnSpPr>
            <p:nvPr/>
          </p:nvCxnSpPr>
          <p:spPr bwMode="auto">
            <a:xfrm>
              <a:off x="1562100" y="2705100"/>
              <a:ext cx="2616200" cy="266700"/>
            </a:xfrm>
            <a:prstGeom prst="straightConnector1">
              <a:avLst/>
            </a:prstGeom>
            <a:solidFill>
              <a:schemeClr val="accent1"/>
            </a:solidFill>
            <a:ln w="6350" cap="flat" cmpd="sng" algn="ctr">
              <a:solidFill>
                <a:srgbClr val="FF0000"/>
              </a:solidFill>
              <a:prstDash val="solid"/>
              <a:round/>
              <a:headEnd type="none" w="med" len="med"/>
              <a:tailEnd type="arrow"/>
            </a:ln>
            <a:effectLst/>
          </p:spPr>
        </p:cxnSp>
        <p:sp>
          <p:nvSpPr>
            <p:cNvPr id="42" name="Text Box 1034"/>
            <p:cNvSpPr txBox="1">
              <a:spLocks noChangeArrowheads="1"/>
            </p:cNvSpPr>
            <p:nvPr/>
          </p:nvSpPr>
          <p:spPr bwMode="auto">
            <a:xfrm>
              <a:off x="4677497" y="2177328"/>
              <a:ext cx="2492223" cy="723226"/>
            </a:xfrm>
            <a:prstGeom prst="rect">
              <a:avLst/>
            </a:prstGeom>
            <a:noFill/>
            <a:ln w="9525">
              <a:noFill/>
              <a:miter lim="800000"/>
              <a:headEnd/>
              <a:tailEnd/>
            </a:ln>
            <a:effectLst/>
          </p:spPr>
          <p:txBody>
            <a:bodyPr wrap="square">
              <a:prstTxWarp prst="textNoShape">
                <a:avLst/>
              </a:prstTxWarp>
              <a:spAutoFit/>
            </a:bodyPr>
            <a:lstStyle/>
            <a:p>
              <a:pPr algn="just"/>
              <a:r>
                <a:rPr lang="en-GB" sz="1800" dirty="0" smtClean="0">
                  <a:solidFill>
                    <a:schemeClr val="tx1"/>
                  </a:solidFill>
                  <a:latin typeface="Trebuchet MS"/>
                </a:rPr>
                <a:t>H decay products</a:t>
              </a:r>
            </a:p>
            <a:p>
              <a:pPr algn="just"/>
              <a:endParaRPr lang="en-GB" sz="2000" b="1" i="1" dirty="0">
                <a:solidFill>
                  <a:schemeClr val="tx1"/>
                </a:solidFill>
                <a:latin typeface="Times" charset="0"/>
              </a:endParaRPr>
            </a:p>
          </p:txBody>
        </p:sp>
        <p:cxnSp>
          <p:nvCxnSpPr>
            <p:cNvPr id="44" name="Straight Arrow Connector 43"/>
            <p:cNvCxnSpPr/>
            <p:nvPr/>
          </p:nvCxnSpPr>
          <p:spPr bwMode="auto">
            <a:xfrm rot="10800000" flipV="1">
              <a:off x="3098800" y="2514600"/>
              <a:ext cx="161290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Straight Arrow Connector 45"/>
            <p:cNvCxnSpPr>
              <a:stCxn id="42" idx="1"/>
            </p:cNvCxnSpPr>
            <p:nvPr/>
          </p:nvCxnSpPr>
          <p:spPr bwMode="auto">
            <a:xfrm rot="10800000">
              <a:off x="3605938" y="2464669"/>
              <a:ext cx="1071558" cy="742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60" name="Text Box 1034"/>
          <p:cNvSpPr txBox="1">
            <a:spLocks noChangeArrowheads="1"/>
          </p:cNvSpPr>
          <p:nvPr/>
        </p:nvSpPr>
        <p:spPr bwMode="auto">
          <a:xfrm>
            <a:off x="6938963" y="2227263"/>
            <a:ext cx="2370137" cy="707886"/>
          </a:xfrm>
          <a:prstGeom prst="rect">
            <a:avLst/>
          </a:prstGeom>
          <a:noFill/>
          <a:ln w="9525">
            <a:noFill/>
            <a:miter lim="800000"/>
            <a:headEnd/>
            <a:tailEnd/>
          </a:ln>
          <a:effectLst/>
        </p:spPr>
        <p:txBody>
          <a:bodyPr wrap="square">
            <a:prstTxWarp prst="textNoShape">
              <a:avLst/>
            </a:prstTxWarp>
            <a:spAutoFit/>
          </a:bodyPr>
          <a:lstStyle/>
          <a:p>
            <a:pPr algn="just"/>
            <a:r>
              <a:rPr lang="en-GB" sz="2000" b="0" i="1" dirty="0" err="1" smtClean="0">
                <a:solidFill>
                  <a:schemeClr val="tx1"/>
                </a:solidFill>
                <a:latin typeface="Symbol"/>
                <a:sym typeface="Symbol" charset="2"/>
              </a:rPr>
              <a:t>t</a:t>
            </a:r>
            <a:r>
              <a:rPr lang="en-GB" sz="2000" b="0" dirty="0" smtClean="0">
                <a:solidFill>
                  <a:schemeClr val="tx1"/>
                </a:solidFill>
                <a:latin typeface="Trebuchet MS"/>
                <a:sym typeface="Symbol" charset="2"/>
              </a:rPr>
              <a:t> </a:t>
            </a:r>
            <a:r>
              <a:rPr lang="en-GB" sz="1800" b="0" dirty="0" smtClean="0">
                <a:solidFill>
                  <a:schemeClr val="tx1"/>
                </a:solidFill>
                <a:latin typeface="Trebuchet MS"/>
                <a:sym typeface="Symbol" charset="2"/>
              </a:rPr>
              <a:t>identification:</a:t>
            </a:r>
          </a:p>
          <a:p>
            <a:pPr algn="just"/>
            <a:r>
              <a:rPr lang="en-GB" sz="2000" b="0" i="1" dirty="0" err="1" smtClean="0">
                <a:solidFill>
                  <a:schemeClr val="tx1"/>
                </a:solidFill>
                <a:latin typeface="Symbol"/>
                <a:sym typeface="Symbol" charset="2"/>
              </a:rPr>
              <a:t>tt</a:t>
            </a:r>
            <a:r>
              <a:rPr lang="en-GB" sz="2000" b="0" i="1" dirty="0" smtClean="0">
                <a:solidFill>
                  <a:schemeClr val="tx1"/>
                </a:solidFill>
                <a:latin typeface="Symbol"/>
                <a:sym typeface="Symbol" charset="2"/>
              </a:rPr>
              <a:t> </a:t>
            </a:r>
            <a:r>
              <a:rPr lang="en-US" sz="2000" b="0" dirty="0" err="1" smtClean="0">
                <a:solidFill>
                  <a:schemeClr val="tx1"/>
                </a:solidFill>
                <a:latin typeface="Times"/>
                <a:sym typeface="Symbol" charset="2"/>
              </a:rPr>
              <a:t></a:t>
            </a:r>
            <a:r>
              <a:rPr lang="en-GB" sz="2000" b="0" dirty="0" smtClean="0">
                <a:solidFill>
                  <a:schemeClr val="tx1"/>
                </a:solidFill>
                <a:latin typeface="Times" charset="0"/>
              </a:rPr>
              <a:t> </a:t>
            </a:r>
            <a:r>
              <a:rPr lang="en-GB" sz="2000" b="0" i="1" dirty="0" err="1" smtClean="0">
                <a:solidFill>
                  <a:schemeClr val="tx1"/>
                </a:solidFill>
                <a:latin typeface="Times" charset="0"/>
              </a:rPr>
              <a:t>ll</a:t>
            </a:r>
            <a:r>
              <a:rPr lang="en-GB" sz="2000" b="0" i="1" dirty="0" smtClean="0">
                <a:solidFill>
                  <a:schemeClr val="tx1"/>
                </a:solidFill>
                <a:latin typeface="Times" charset="0"/>
              </a:rPr>
              <a:t>, </a:t>
            </a:r>
            <a:r>
              <a:rPr lang="en-GB" sz="2000" b="0" i="1" dirty="0" err="1" smtClean="0">
                <a:solidFill>
                  <a:schemeClr val="tx1"/>
                </a:solidFill>
                <a:latin typeface="Times" charset="0"/>
              </a:rPr>
              <a:t>lh</a:t>
            </a:r>
            <a:r>
              <a:rPr lang="en-GB" sz="2000" b="0" i="1" dirty="0" smtClean="0">
                <a:solidFill>
                  <a:schemeClr val="tx1"/>
                </a:solidFill>
                <a:latin typeface="Times" charset="0"/>
              </a:rPr>
              <a:t>, </a:t>
            </a:r>
            <a:r>
              <a:rPr lang="en-GB" sz="2000" b="0" i="1" dirty="0" err="1" smtClean="0">
                <a:solidFill>
                  <a:schemeClr val="tx1"/>
                </a:solidFill>
                <a:latin typeface="Times" charset="0"/>
              </a:rPr>
              <a:t>hh</a:t>
            </a:r>
            <a:endParaRPr lang="en-GB" sz="2000" b="0" i="1" dirty="0">
              <a:solidFill>
                <a:schemeClr val="tx1"/>
              </a:solidFill>
              <a:latin typeface="Times" charset="0"/>
            </a:endParaRPr>
          </a:p>
        </p:txBody>
      </p:sp>
      <p:sp>
        <p:nvSpPr>
          <p:cNvPr id="66" name="Text Box 1034"/>
          <p:cNvSpPr txBox="1">
            <a:spLocks noChangeArrowheads="1"/>
          </p:cNvSpPr>
          <p:nvPr/>
        </p:nvSpPr>
        <p:spPr bwMode="auto">
          <a:xfrm>
            <a:off x="4691063" y="3141663"/>
            <a:ext cx="4567237" cy="1477328"/>
          </a:xfrm>
          <a:prstGeom prst="rect">
            <a:avLst/>
          </a:prstGeom>
          <a:noFill/>
          <a:ln w="19050" cmpd="sng">
            <a:solidFill>
              <a:srgbClr val="FF0000"/>
            </a:solidFill>
            <a:miter lim="800000"/>
            <a:headEnd/>
            <a:tailEnd/>
          </a:ln>
          <a:effectLst/>
        </p:spPr>
        <p:txBody>
          <a:bodyPr wrap="square">
            <a:prstTxWarp prst="textNoShape">
              <a:avLst/>
            </a:prstTxWarp>
            <a:spAutoFit/>
          </a:bodyPr>
          <a:lstStyle/>
          <a:p>
            <a:pPr algn="just"/>
            <a:r>
              <a:rPr lang="en-GB" sz="1800" b="0" dirty="0" smtClean="0">
                <a:solidFill>
                  <a:schemeClr val="tx1"/>
                </a:solidFill>
                <a:latin typeface="Trebuchet MS"/>
                <a:sym typeface="Symbol" charset="2"/>
              </a:rPr>
              <a:t>H mass reconstruction:</a:t>
            </a:r>
          </a:p>
          <a:p>
            <a:pPr algn="just"/>
            <a:r>
              <a:rPr lang="en-GB" sz="1800" b="0" dirty="0" smtClean="0">
                <a:solidFill>
                  <a:schemeClr val="tx1"/>
                </a:solidFill>
                <a:latin typeface="Trebuchet MS"/>
                <a:sym typeface="Symbol" charset="2"/>
              </a:rPr>
              <a:t>Make use of collinear approximation of</a:t>
            </a:r>
            <a:r>
              <a:rPr lang="en-GB" sz="1800" b="0" dirty="0" smtClean="0">
                <a:solidFill>
                  <a:schemeClr val="tx1"/>
                </a:solidFill>
                <a:latin typeface="Times"/>
                <a:sym typeface="Symbol" charset="2"/>
              </a:rPr>
              <a:t> </a:t>
            </a:r>
            <a:r>
              <a:rPr lang="en-GB" sz="1800" b="0" i="1" dirty="0" err="1" smtClean="0">
                <a:solidFill>
                  <a:schemeClr val="tx1"/>
                </a:solidFill>
                <a:latin typeface="Times"/>
                <a:sym typeface="Symbol" charset="2"/>
              </a:rPr>
              <a:t>l</a:t>
            </a:r>
            <a:r>
              <a:rPr lang="en-GB" sz="1800" b="0" dirty="0" err="1" smtClean="0">
                <a:solidFill>
                  <a:schemeClr val="tx1"/>
                </a:solidFill>
                <a:latin typeface="Times"/>
                <a:sym typeface="Symbol" charset="2"/>
              </a:rPr>
              <a:t>-</a:t>
            </a:r>
            <a:r>
              <a:rPr lang="en-GB" sz="1800" b="0" i="1" dirty="0" err="1" smtClean="0">
                <a:solidFill>
                  <a:schemeClr val="tx1"/>
                </a:solidFill>
                <a:latin typeface="Symbol"/>
                <a:sym typeface="Symbol" charset="2"/>
              </a:rPr>
              <a:t>n</a:t>
            </a:r>
            <a:r>
              <a:rPr lang="en-GB" sz="1800" b="0" i="1" dirty="0" smtClean="0">
                <a:solidFill>
                  <a:schemeClr val="tx1"/>
                </a:solidFill>
                <a:latin typeface="Symbol"/>
                <a:sym typeface="Symbol" charset="2"/>
              </a:rPr>
              <a:t> </a:t>
            </a:r>
            <a:r>
              <a:rPr lang="en-GB" sz="1800" b="0" dirty="0" smtClean="0">
                <a:solidFill>
                  <a:schemeClr val="tx1"/>
                </a:solidFill>
                <a:latin typeface="Trebuchet MS"/>
                <a:sym typeface="Symbol" charset="2"/>
              </a:rPr>
              <a:t>(high mass results in strong boost along the original flight direction of the </a:t>
            </a:r>
            <a:r>
              <a:rPr lang="en-GB" sz="1800" b="0" i="1" dirty="0" err="1" smtClean="0">
                <a:solidFill>
                  <a:schemeClr val="tx1"/>
                </a:solidFill>
                <a:latin typeface="Symbol"/>
                <a:sym typeface="Symbol" charset="2"/>
              </a:rPr>
              <a:t>t</a:t>
            </a:r>
            <a:r>
              <a:rPr lang="en-GB" sz="1800" b="0" dirty="0" smtClean="0">
                <a:solidFill>
                  <a:schemeClr val="tx1"/>
                </a:solidFill>
                <a:latin typeface="Trebuchet MS"/>
                <a:sym typeface="Symbol" charset="2"/>
              </a:rPr>
              <a:t>) and the angle between the two </a:t>
            </a:r>
            <a:r>
              <a:rPr lang="en-GB" sz="1800" b="0" i="1" dirty="0" err="1" smtClean="0">
                <a:solidFill>
                  <a:schemeClr val="tx1"/>
                </a:solidFill>
                <a:latin typeface="Symbol"/>
                <a:sym typeface="Symbol" charset="2"/>
              </a:rPr>
              <a:t>t</a:t>
            </a:r>
            <a:r>
              <a:rPr lang="en-GB" sz="1800" b="0" dirty="0" err="1" smtClean="0">
                <a:solidFill>
                  <a:schemeClr val="tx1"/>
                </a:solidFill>
                <a:latin typeface="Times"/>
                <a:sym typeface="Symbol" charset="2"/>
              </a:rPr>
              <a:t>’</a:t>
            </a:r>
            <a:r>
              <a:rPr lang="en-GB" sz="1800" b="0" dirty="0" err="1" smtClean="0">
                <a:solidFill>
                  <a:schemeClr val="tx1"/>
                </a:solidFill>
                <a:latin typeface="Trebuchet MS"/>
                <a:sym typeface="Symbol" charset="2"/>
              </a:rPr>
              <a:t>s</a:t>
            </a:r>
            <a:endParaRPr lang="en-GB" sz="1800" b="0" i="1" dirty="0" smtClean="0">
              <a:solidFill>
                <a:schemeClr val="tx1"/>
              </a:solidFill>
              <a:latin typeface="Trebuchet MS"/>
              <a:sym typeface="Symbol" charset="2"/>
            </a:endParaRPr>
          </a:p>
        </p:txBody>
      </p:sp>
      <p:grpSp>
        <p:nvGrpSpPr>
          <p:cNvPr id="41" name="Group 40"/>
          <p:cNvGrpSpPr/>
          <p:nvPr/>
        </p:nvGrpSpPr>
        <p:grpSpPr>
          <a:xfrm>
            <a:off x="5295900" y="4675188"/>
            <a:ext cx="2641600" cy="1890712"/>
            <a:chOff x="5295900" y="4802188"/>
            <a:chExt cx="2641600" cy="1890712"/>
          </a:xfrm>
        </p:grpSpPr>
        <p:pic>
          <p:nvPicPr>
            <p:cNvPr id="65" name="Picture 18"/>
            <p:cNvPicPr>
              <a:picLocks noChangeAspect="1" noChangeArrowheads="1"/>
            </p:cNvPicPr>
            <p:nvPr/>
          </p:nvPicPr>
          <p:blipFill>
            <a:blip r:embed="rId4"/>
            <a:srcRect/>
            <a:stretch>
              <a:fillRect/>
            </a:stretch>
          </p:blipFill>
          <p:spPr bwMode="auto">
            <a:xfrm>
              <a:off x="5480050" y="4802188"/>
              <a:ext cx="2305050" cy="1890712"/>
            </a:xfrm>
            <a:prstGeom prst="rect">
              <a:avLst/>
            </a:prstGeom>
            <a:noFill/>
            <a:ln w="9525">
              <a:noFill/>
              <a:miter lim="800000"/>
              <a:headEnd/>
              <a:tailEnd/>
            </a:ln>
            <a:effectLst/>
          </p:spPr>
        </p:pic>
        <p:sp>
          <p:nvSpPr>
            <p:cNvPr id="68" name="Rectangle 67"/>
            <p:cNvSpPr/>
            <p:nvPr/>
          </p:nvSpPr>
          <p:spPr bwMode="auto">
            <a:xfrm>
              <a:off x="5295900" y="4826000"/>
              <a:ext cx="2641600" cy="18542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sp>
        <p:nvSpPr>
          <p:cNvPr id="3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38"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30</a:t>
            </a:fld>
            <a:endParaRPr lang="en-US" b="0" dirty="0"/>
          </a:p>
        </p:txBody>
      </p:sp>
      <p:sp>
        <p:nvSpPr>
          <p:cNvPr id="3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 </a:t>
            </a:r>
            <a:r>
              <a:rPr lang="en-US" sz="2800" b="0" dirty="0" err="1" smtClean="0">
                <a:solidFill>
                  <a:srgbClr val="000090"/>
                </a:solidFill>
                <a:latin typeface="Trebuchet MS"/>
                <a:sym typeface="Symbol" charset="2"/>
              </a:rPr>
              <a:t></a:t>
            </a:r>
            <a:r>
              <a:rPr lang="en-US" sz="2800" b="0" dirty="0" smtClean="0">
                <a:solidFill>
                  <a:srgbClr val="0000E0"/>
                </a:solidFill>
                <a:latin typeface="Trebuchet MS"/>
                <a:sym typeface="Symbol" charset="2"/>
              </a:rPr>
              <a:t> </a:t>
            </a:r>
            <a:r>
              <a:rPr lang="en-US" sz="2800" dirty="0" err="1" smtClean="0">
                <a:solidFill>
                  <a:srgbClr val="000099"/>
                </a:solidFill>
                <a:latin typeface="Symbol"/>
              </a:rPr>
              <a:t>tt</a:t>
            </a:r>
            <a:endParaRPr lang="en-US" sz="2800" dirty="0">
              <a:solidFill>
                <a:srgbClr val="000099"/>
              </a:solidFill>
              <a:latin typeface="Symbol"/>
            </a:endParaRPr>
          </a:p>
        </p:txBody>
      </p:sp>
      <p:pic>
        <p:nvPicPr>
          <p:cNvPr id="40" name="Picture 39" descr="Htautau.jpg"/>
          <p:cNvPicPr>
            <a:picLocks noChangeAspect="1"/>
          </p:cNvPicPr>
          <p:nvPr/>
        </p:nvPicPr>
        <p:blipFill>
          <a:blip r:embed="rId5"/>
          <a:stretch>
            <a:fillRect/>
          </a:stretch>
        </p:blipFill>
        <p:spPr>
          <a:xfrm>
            <a:off x="311150" y="254000"/>
            <a:ext cx="1114756" cy="749300"/>
          </a:xfrm>
          <a:prstGeom prst="rect">
            <a:avLst/>
          </a:prstGeom>
          <a:ln w="19050" cmpd="sng">
            <a:solidFill>
              <a:srgbClr val="FFAB2D"/>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41" name="Rectangle 1033"/>
          <p:cNvSpPr>
            <a:spLocks noChangeArrowheads="1"/>
          </p:cNvSpPr>
          <p:nvPr/>
        </p:nvSpPr>
        <p:spPr bwMode="auto">
          <a:xfrm>
            <a:off x="4595813" y="1050925"/>
            <a:ext cx="255587" cy="15875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97642" name="Text Box 1034"/>
          <p:cNvSpPr txBox="1">
            <a:spLocks noChangeArrowheads="1"/>
          </p:cNvSpPr>
          <p:nvPr/>
        </p:nvSpPr>
        <p:spPr bwMode="auto">
          <a:xfrm>
            <a:off x="728663" y="6100763"/>
            <a:ext cx="8389937" cy="369332"/>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chemeClr val="accent2"/>
                </a:solidFill>
                <a:latin typeface="Trebuchet MS"/>
              </a:rPr>
              <a:t>No excess seen yet.</a:t>
            </a:r>
            <a:endParaRPr lang="en-GB" sz="1800" b="0" dirty="0">
              <a:solidFill>
                <a:schemeClr val="accent2"/>
              </a:solidFill>
              <a:latin typeface="Trebuchet MS"/>
            </a:endParaRPr>
          </a:p>
        </p:txBody>
      </p:sp>
      <p:sp>
        <p:nvSpPr>
          <p:cNvPr id="3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38"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31</a:t>
            </a:fld>
            <a:endParaRPr lang="en-US" b="0" dirty="0"/>
          </a:p>
        </p:txBody>
      </p:sp>
      <p:sp>
        <p:nvSpPr>
          <p:cNvPr id="3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 </a:t>
            </a:r>
            <a:r>
              <a:rPr lang="en-US" sz="2800" b="0" dirty="0" err="1" smtClean="0">
                <a:solidFill>
                  <a:srgbClr val="000090"/>
                </a:solidFill>
                <a:latin typeface="Trebuchet MS"/>
                <a:sym typeface="Symbol" charset="2"/>
              </a:rPr>
              <a:t></a:t>
            </a:r>
            <a:r>
              <a:rPr lang="en-US" sz="2800" b="0" dirty="0" smtClean="0">
                <a:solidFill>
                  <a:srgbClr val="0000E0"/>
                </a:solidFill>
                <a:latin typeface="Trebuchet MS"/>
                <a:sym typeface="Symbol" charset="2"/>
              </a:rPr>
              <a:t> </a:t>
            </a:r>
            <a:r>
              <a:rPr lang="en-US" sz="2800" dirty="0" err="1" smtClean="0">
                <a:solidFill>
                  <a:srgbClr val="000099"/>
                </a:solidFill>
                <a:latin typeface="Symbol"/>
              </a:rPr>
              <a:t>tt</a:t>
            </a:r>
            <a:endParaRPr lang="en-US" sz="2800" dirty="0">
              <a:solidFill>
                <a:srgbClr val="000099"/>
              </a:solidFill>
              <a:latin typeface="Symbol"/>
            </a:endParaRPr>
          </a:p>
        </p:txBody>
      </p:sp>
      <p:pic>
        <p:nvPicPr>
          <p:cNvPr id="41" name="Picture 40" descr="cmb_rescaled_vbf.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08000" y="1651874"/>
            <a:ext cx="4221676" cy="4050426"/>
          </a:xfrm>
          <a:prstGeom prst="rect">
            <a:avLst/>
          </a:prstGeom>
        </p:spPr>
      </p:pic>
      <p:sp>
        <p:nvSpPr>
          <p:cNvPr id="43" name="Rectangle 42"/>
          <p:cNvSpPr/>
          <p:nvPr/>
        </p:nvSpPr>
        <p:spPr>
          <a:xfrm>
            <a:off x="694633" y="5690801"/>
            <a:ext cx="3536071"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1202.4083, </a:t>
            </a:r>
            <a:r>
              <a:rPr lang="en-US" sz="1800" b="0" i="1" dirty="0" err="1" smtClean="0">
                <a:solidFill>
                  <a:schemeClr val="tx1">
                    <a:lumMod val="75000"/>
                    <a:lumOff val="25000"/>
                  </a:schemeClr>
                </a:solidFill>
                <a:latin typeface="Trebuchet MS"/>
              </a:rPr>
              <a:t>subm</a:t>
            </a:r>
            <a:r>
              <a:rPr lang="en-US" sz="1800" b="0" i="1" dirty="0" smtClean="0">
                <a:solidFill>
                  <a:schemeClr val="tx1">
                    <a:lumMod val="75000"/>
                    <a:lumOff val="25000"/>
                  </a:schemeClr>
                </a:solidFill>
                <a:latin typeface="Trebuchet MS"/>
              </a:rPr>
              <a:t>. to PLB</a:t>
            </a:r>
            <a:endParaRPr lang="en-US" sz="1800" b="0" dirty="0">
              <a:solidFill>
                <a:schemeClr val="tx1">
                  <a:lumMod val="75000"/>
                  <a:lumOff val="25000"/>
                </a:schemeClr>
              </a:solidFill>
              <a:latin typeface="Trebuchet MS"/>
            </a:endParaRPr>
          </a:p>
        </p:txBody>
      </p:sp>
      <p:pic>
        <p:nvPicPr>
          <p:cNvPr id="47" name="Picture 46" descr="cmb_sm.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952822" y="800100"/>
            <a:ext cx="3216577" cy="3086099"/>
          </a:xfrm>
          <a:prstGeom prst="rect">
            <a:avLst/>
          </a:prstGeom>
        </p:spPr>
      </p:pic>
      <p:pic>
        <p:nvPicPr>
          <p:cNvPr id="45" name="Picture 44" descr="tan_beta_limit.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723150" y="3492500"/>
            <a:ext cx="3460579" cy="3251200"/>
          </a:xfrm>
          <a:prstGeom prst="rect">
            <a:avLst/>
          </a:prstGeom>
        </p:spPr>
      </p:pic>
      <p:sp>
        <p:nvSpPr>
          <p:cNvPr id="48" name="Text Box 1034"/>
          <p:cNvSpPr txBox="1">
            <a:spLocks noChangeArrowheads="1"/>
          </p:cNvSpPr>
          <p:nvPr/>
        </p:nvSpPr>
        <p:spPr bwMode="auto">
          <a:xfrm>
            <a:off x="8081963" y="4589463"/>
            <a:ext cx="1430337" cy="1754327"/>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chemeClr val="tx1"/>
                </a:solidFill>
                <a:latin typeface="Trebuchet MS"/>
              </a:rPr>
              <a:t>Significant probability that </a:t>
            </a:r>
            <a:r>
              <a:rPr lang="en-GB" sz="1800" b="0" dirty="0" err="1" smtClean="0">
                <a:solidFill>
                  <a:schemeClr val="tx1"/>
                </a:solidFill>
                <a:latin typeface="Trebuchet MS"/>
              </a:rPr>
              <a:t>b</a:t>
            </a:r>
            <a:r>
              <a:rPr lang="en-GB" sz="1800" b="0" dirty="0" smtClean="0">
                <a:solidFill>
                  <a:schemeClr val="tx1"/>
                </a:solidFill>
                <a:latin typeface="Trebuchet MS"/>
              </a:rPr>
              <a:t>-jet is produced in association with H</a:t>
            </a:r>
            <a:endParaRPr lang="en-GB" sz="1800" b="0" dirty="0">
              <a:solidFill>
                <a:schemeClr val="tx1"/>
              </a:solidFill>
              <a:latin typeface="Trebuchet MS"/>
            </a:endParaRPr>
          </a:p>
        </p:txBody>
      </p:sp>
      <p:sp>
        <p:nvSpPr>
          <p:cNvPr id="49" name="Text Box 1034"/>
          <p:cNvSpPr txBox="1">
            <a:spLocks noChangeArrowheads="1"/>
          </p:cNvSpPr>
          <p:nvPr/>
        </p:nvSpPr>
        <p:spPr bwMode="auto">
          <a:xfrm>
            <a:off x="4932363" y="1452563"/>
            <a:ext cx="1328737" cy="369332"/>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rgbClr val="34A302"/>
                </a:solidFill>
                <a:latin typeface="Trebuchet MS"/>
              </a:rPr>
              <a:t>SM search</a:t>
            </a:r>
            <a:endParaRPr lang="en-GB" sz="1800" b="0" dirty="0">
              <a:solidFill>
                <a:srgbClr val="34A302"/>
              </a:solidFill>
              <a:latin typeface="Trebuchet MS"/>
            </a:endParaRPr>
          </a:p>
        </p:txBody>
      </p:sp>
      <p:sp>
        <p:nvSpPr>
          <p:cNvPr id="50" name="Text Box 1034"/>
          <p:cNvSpPr txBox="1">
            <a:spLocks noChangeArrowheads="1"/>
          </p:cNvSpPr>
          <p:nvPr/>
        </p:nvSpPr>
        <p:spPr bwMode="auto">
          <a:xfrm>
            <a:off x="766763" y="1122363"/>
            <a:ext cx="8389937" cy="400110"/>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chemeClr val="tx1"/>
                </a:solidFill>
                <a:latin typeface="Trebuchet MS"/>
              </a:rPr>
              <a:t>3 independent channels:</a:t>
            </a:r>
            <a:r>
              <a:rPr lang="en-GB" sz="1800" b="0" dirty="0" smtClean="0">
                <a:solidFill>
                  <a:schemeClr val="accent2"/>
                </a:solidFill>
                <a:latin typeface="Trebuchet MS"/>
              </a:rPr>
              <a:t> </a:t>
            </a:r>
            <a:r>
              <a:rPr lang="en-GB" sz="1800" b="0" i="1" dirty="0" smtClean="0">
                <a:solidFill>
                  <a:schemeClr val="accent2"/>
                </a:solidFill>
                <a:latin typeface="Trebuchet MS"/>
              </a:rPr>
              <a:t>e</a:t>
            </a:r>
            <a:r>
              <a:rPr lang="en-GB" sz="2000" b="0" dirty="0" smtClean="0">
                <a:solidFill>
                  <a:schemeClr val="accent2"/>
                </a:solidFill>
                <a:latin typeface="Symbol"/>
              </a:rPr>
              <a:t>t</a:t>
            </a:r>
            <a:r>
              <a:rPr lang="en-GB" sz="2000" b="0" baseline="-25000" dirty="0" smtClean="0">
                <a:solidFill>
                  <a:schemeClr val="accent2"/>
                </a:solidFill>
                <a:latin typeface="Trebuchet MS"/>
              </a:rPr>
              <a:t>h</a:t>
            </a:r>
            <a:r>
              <a:rPr lang="en-GB" sz="1800" b="0" dirty="0" smtClean="0">
                <a:solidFill>
                  <a:schemeClr val="accent2"/>
                </a:solidFill>
                <a:latin typeface="Trebuchet MS"/>
              </a:rPr>
              <a:t>, </a:t>
            </a:r>
            <a:r>
              <a:rPr lang="en-GB" sz="1800" b="0" dirty="0" err="1" smtClean="0">
                <a:solidFill>
                  <a:schemeClr val="accent2"/>
                </a:solidFill>
                <a:latin typeface="Symbol"/>
              </a:rPr>
              <a:t>m</a:t>
            </a:r>
            <a:r>
              <a:rPr lang="en-GB" sz="2000" b="0" dirty="0" err="1" smtClean="0">
                <a:solidFill>
                  <a:schemeClr val="accent2"/>
                </a:solidFill>
                <a:latin typeface="Symbol"/>
              </a:rPr>
              <a:t>t</a:t>
            </a:r>
            <a:r>
              <a:rPr lang="en-GB" sz="2000" b="0" baseline="-25000" dirty="0" err="1" smtClean="0">
                <a:solidFill>
                  <a:schemeClr val="accent2"/>
                </a:solidFill>
                <a:latin typeface="Trebuchet MS"/>
              </a:rPr>
              <a:t>h</a:t>
            </a:r>
            <a:r>
              <a:rPr lang="en-GB" sz="1800" b="0" dirty="0" smtClean="0">
                <a:solidFill>
                  <a:schemeClr val="accent2"/>
                </a:solidFill>
                <a:latin typeface="Trebuchet MS"/>
              </a:rPr>
              <a:t>, </a:t>
            </a:r>
            <a:r>
              <a:rPr lang="en-GB" sz="1800" b="0" i="1" dirty="0" err="1" smtClean="0">
                <a:solidFill>
                  <a:schemeClr val="accent2"/>
                </a:solidFill>
                <a:latin typeface="Trebuchet MS"/>
              </a:rPr>
              <a:t>e</a:t>
            </a:r>
            <a:r>
              <a:rPr lang="en-GB" sz="2000" b="0" dirty="0" err="1" smtClean="0">
                <a:solidFill>
                  <a:schemeClr val="accent2"/>
                </a:solidFill>
                <a:latin typeface="Symbol"/>
              </a:rPr>
              <a:t>m</a:t>
            </a:r>
            <a:endParaRPr lang="en-GB" sz="2000" b="0" dirty="0">
              <a:solidFill>
                <a:schemeClr val="accent2"/>
              </a:solidFill>
              <a:latin typeface="Trebuchet MS"/>
            </a:endParaRPr>
          </a:p>
        </p:txBody>
      </p:sp>
      <p:sp>
        <p:nvSpPr>
          <p:cNvPr id="51" name="Text Box 1034"/>
          <p:cNvSpPr txBox="1">
            <a:spLocks noChangeArrowheads="1"/>
          </p:cNvSpPr>
          <p:nvPr/>
        </p:nvSpPr>
        <p:spPr bwMode="auto">
          <a:xfrm>
            <a:off x="8107363" y="4144963"/>
            <a:ext cx="1595437" cy="369332"/>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rgbClr val="80C6BC"/>
                </a:solidFill>
                <a:latin typeface="Trebuchet MS"/>
              </a:rPr>
              <a:t>MSSM search</a:t>
            </a:r>
          </a:p>
        </p:txBody>
      </p:sp>
      <p:pic>
        <p:nvPicPr>
          <p:cNvPr id="53" name="Picture 3" descr="CMS-Color-Label"/>
          <p:cNvPicPr>
            <a:picLocks noChangeAspect="1" noChangeArrowheads="1"/>
          </p:cNvPicPr>
          <p:nvPr/>
        </p:nvPicPr>
        <p:blipFill>
          <a:blip r:embed="rId9"/>
          <a:srcRect/>
          <a:stretch>
            <a:fillRect/>
          </a:stretch>
        </p:blipFill>
        <p:spPr bwMode="auto">
          <a:xfrm>
            <a:off x="468314" y="266700"/>
            <a:ext cx="646112" cy="59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descr="fig_04d.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059316" y="3993534"/>
            <a:ext cx="3971034" cy="2864466"/>
          </a:xfrm>
          <a:prstGeom prst="rect">
            <a:avLst/>
          </a:prstGeom>
        </p:spPr>
      </p:pic>
      <p:sp>
        <p:nvSpPr>
          <p:cNvPr id="197641" name="Rectangle 1033"/>
          <p:cNvSpPr>
            <a:spLocks noChangeArrowheads="1"/>
          </p:cNvSpPr>
          <p:nvPr/>
        </p:nvSpPr>
        <p:spPr bwMode="auto">
          <a:xfrm>
            <a:off x="4595813" y="1050925"/>
            <a:ext cx="255587" cy="15875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97642" name="Text Box 1034"/>
          <p:cNvSpPr txBox="1">
            <a:spLocks noChangeArrowheads="1"/>
          </p:cNvSpPr>
          <p:nvPr/>
        </p:nvSpPr>
        <p:spPr bwMode="auto">
          <a:xfrm>
            <a:off x="1046163" y="830263"/>
            <a:ext cx="8428037" cy="369332"/>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chemeClr val="tx1"/>
                </a:solidFill>
                <a:latin typeface="Trebuchet MS"/>
              </a:rPr>
              <a:t>Select events with 2 </a:t>
            </a:r>
            <a:r>
              <a:rPr lang="en-GB" sz="1800" b="0" dirty="0" err="1" smtClean="0">
                <a:solidFill>
                  <a:schemeClr val="tx1"/>
                </a:solidFill>
                <a:latin typeface="Trebuchet MS"/>
              </a:rPr>
              <a:t>b</a:t>
            </a:r>
            <a:r>
              <a:rPr lang="en-GB" sz="1800" b="0" dirty="0" smtClean="0">
                <a:solidFill>
                  <a:schemeClr val="tx1"/>
                </a:solidFill>
                <a:latin typeface="Trebuchet MS"/>
              </a:rPr>
              <a:t>-tagged jets and either Z </a:t>
            </a:r>
            <a:r>
              <a:rPr lang="en-US" sz="1800" b="0" dirty="0" err="1" smtClean="0">
                <a:solidFill>
                  <a:schemeClr val="tx1"/>
                </a:solidFill>
                <a:latin typeface="Trebuchet MS"/>
                <a:sym typeface="Symbol" charset="2"/>
              </a:rPr>
              <a:t></a:t>
            </a:r>
            <a:r>
              <a:rPr lang="en-US" sz="1800" b="0" dirty="0" smtClean="0">
                <a:solidFill>
                  <a:schemeClr val="tx1"/>
                </a:solidFill>
                <a:latin typeface="Trebuchet MS"/>
                <a:sym typeface="Symbol" charset="2"/>
              </a:rPr>
              <a:t> </a:t>
            </a:r>
            <a:r>
              <a:rPr lang="en-GB" sz="1800" b="0" i="1" dirty="0" err="1" smtClean="0">
                <a:solidFill>
                  <a:schemeClr val="tx1"/>
                </a:solidFill>
                <a:latin typeface="Trebuchet MS"/>
              </a:rPr>
              <a:t>ll</a:t>
            </a:r>
            <a:r>
              <a:rPr lang="en-GB" sz="1800" b="0" i="1" dirty="0" smtClean="0">
                <a:solidFill>
                  <a:schemeClr val="tx1"/>
                </a:solidFill>
                <a:latin typeface="Trebuchet MS"/>
              </a:rPr>
              <a:t>,</a:t>
            </a:r>
            <a:r>
              <a:rPr lang="en-GB" sz="1800" b="0" dirty="0" smtClean="0">
                <a:solidFill>
                  <a:schemeClr val="tx1"/>
                </a:solidFill>
                <a:latin typeface="Trebuchet MS"/>
              </a:rPr>
              <a:t> W </a:t>
            </a:r>
            <a:r>
              <a:rPr lang="en-US" sz="1800" b="0" dirty="0" err="1" smtClean="0">
                <a:solidFill>
                  <a:schemeClr val="tx1"/>
                </a:solidFill>
                <a:latin typeface="Trebuchet MS"/>
                <a:sym typeface="Symbol" charset="2"/>
              </a:rPr>
              <a:t></a:t>
            </a:r>
            <a:r>
              <a:rPr lang="en-GB" sz="1800" b="0" dirty="0" smtClean="0">
                <a:solidFill>
                  <a:schemeClr val="tx1"/>
                </a:solidFill>
                <a:latin typeface="Trebuchet MS"/>
              </a:rPr>
              <a:t> </a:t>
            </a:r>
            <a:r>
              <a:rPr lang="en-GB" sz="1800" b="0" i="1" dirty="0" err="1" smtClean="0">
                <a:solidFill>
                  <a:schemeClr val="tx1"/>
                </a:solidFill>
                <a:latin typeface="Trebuchet MS"/>
              </a:rPr>
              <a:t>l</a:t>
            </a:r>
            <a:r>
              <a:rPr lang="en-GB" sz="1800" b="0" dirty="0" err="1" smtClean="0">
                <a:solidFill>
                  <a:schemeClr val="tx1"/>
                </a:solidFill>
                <a:latin typeface="Symbol"/>
              </a:rPr>
              <a:t>n</a:t>
            </a:r>
            <a:r>
              <a:rPr lang="en-GB" sz="1800" b="0" dirty="0" smtClean="0">
                <a:solidFill>
                  <a:schemeClr val="tx1"/>
                </a:solidFill>
                <a:latin typeface="Trebuchet MS"/>
              </a:rPr>
              <a:t>, or Z </a:t>
            </a:r>
            <a:r>
              <a:rPr lang="en-US" sz="1800" b="0" dirty="0" err="1" smtClean="0">
                <a:solidFill>
                  <a:schemeClr val="tx1"/>
                </a:solidFill>
                <a:latin typeface="Trebuchet MS"/>
                <a:sym typeface="Symbol" charset="2"/>
              </a:rPr>
              <a:t></a:t>
            </a:r>
            <a:r>
              <a:rPr lang="en-US" sz="1800" b="0" dirty="0" smtClean="0">
                <a:solidFill>
                  <a:schemeClr val="tx1"/>
                </a:solidFill>
                <a:latin typeface="Trebuchet MS"/>
                <a:sym typeface="Symbol" charset="2"/>
              </a:rPr>
              <a:t> </a:t>
            </a:r>
            <a:r>
              <a:rPr lang="en-GB" sz="1800" b="0" dirty="0" err="1" smtClean="0">
                <a:solidFill>
                  <a:schemeClr val="tx1"/>
                </a:solidFill>
                <a:latin typeface="Symbol"/>
              </a:rPr>
              <a:t>nn</a:t>
            </a:r>
            <a:r>
              <a:rPr lang="en-GB" sz="1800" b="0" dirty="0" smtClean="0">
                <a:solidFill>
                  <a:schemeClr val="tx1"/>
                </a:solidFill>
                <a:latin typeface="Symbol"/>
              </a:rPr>
              <a:t>.</a:t>
            </a:r>
            <a:endParaRPr lang="en-GB" sz="1800" b="0" dirty="0" smtClean="0">
              <a:solidFill>
                <a:schemeClr val="accent2"/>
              </a:solidFill>
              <a:latin typeface="Trebuchet MS"/>
            </a:endParaRPr>
          </a:p>
        </p:txBody>
      </p:sp>
      <p:sp>
        <p:nvSpPr>
          <p:cNvPr id="3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38"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32</a:t>
            </a:fld>
            <a:endParaRPr lang="en-US" b="0" dirty="0"/>
          </a:p>
        </p:txBody>
      </p:sp>
      <p:sp>
        <p:nvSpPr>
          <p:cNvPr id="3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 </a:t>
            </a:r>
            <a:r>
              <a:rPr lang="en-US" sz="2800" b="0" dirty="0" err="1" smtClean="0">
                <a:solidFill>
                  <a:srgbClr val="000090"/>
                </a:solidFill>
                <a:latin typeface="Trebuchet MS"/>
                <a:sym typeface="Symbol" charset="2"/>
              </a:rPr>
              <a:t></a:t>
            </a:r>
            <a:r>
              <a:rPr lang="en-US" sz="2800" b="0" dirty="0" smtClean="0">
                <a:solidFill>
                  <a:srgbClr val="0000E0"/>
                </a:solidFill>
                <a:latin typeface="Trebuchet MS"/>
                <a:sym typeface="Symbol" charset="2"/>
              </a:rPr>
              <a:t> </a:t>
            </a:r>
            <a:r>
              <a:rPr lang="en-US" sz="2800" dirty="0" smtClean="0">
                <a:solidFill>
                  <a:srgbClr val="000099"/>
                </a:solidFill>
                <a:latin typeface="Trebuchet MS"/>
              </a:rPr>
              <a:t>bb</a:t>
            </a:r>
            <a:endParaRPr lang="en-US" sz="2800" dirty="0">
              <a:solidFill>
                <a:srgbClr val="000099"/>
              </a:solidFill>
              <a:latin typeface="Symbol"/>
            </a:endParaRPr>
          </a:p>
        </p:txBody>
      </p:sp>
      <p:pic>
        <p:nvPicPr>
          <p:cNvPr id="20" name="Picture 19" descr="fig_05d.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746750" y="3981384"/>
            <a:ext cx="3333750" cy="2639954"/>
          </a:xfrm>
          <a:prstGeom prst="rect">
            <a:avLst/>
          </a:prstGeom>
        </p:spPr>
      </p:pic>
      <p:pic>
        <p:nvPicPr>
          <p:cNvPr id="18" name="Picture 17" descr="fig_03e.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568951" y="1357770"/>
            <a:ext cx="3663949" cy="2630030"/>
          </a:xfrm>
          <a:prstGeom prst="rect">
            <a:avLst/>
          </a:prstGeom>
        </p:spPr>
      </p:pic>
      <p:pic>
        <p:nvPicPr>
          <p:cNvPr id="22" name="Picture 21" descr="ATLASlogo_White_480x720_02.jpg"/>
          <p:cNvPicPr>
            <a:picLocks noChangeAspect="1"/>
          </p:cNvPicPr>
          <p:nvPr/>
        </p:nvPicPr>
        <p:blipFill>
          <a:blip r:embed="rId9"/>
          <a:stretch>
            <a:fillRect/>
          </a:stretch>
        </p:blipFill>
        <p:spPr>
          <a:xfrm>
            <a:off x="347133" y="190500"/>
            <a:ext cx="618067" cy="927100"/>
          </a:xfrm>
          <a:prstGeom prst="rect">
            <a:avLst/>
          </a:prstGeom>
        </p:spPr>
      </p:pic>
      <p:sp>
        <p:nvSpPr>
          <p:cNvPr id="13" name="Text Box 1034"/>
          <p:cNvSpPr txBox="1">
            <a:spLocks noChangeArrowheads="1"/>
          </p:cNvSpPr>
          <p:nvPr/>
        </p:nvSpPr>
        <p:spPr bwMode="auto">
          <a:xfrm>
            <a:off x="6151563" y="6278563"/>
            <a:ext cx="2865437" cy="369332"/>
          </a:xfrm>
          <a:prstGeom prst="rect">
            <a:avLst/>
          </a:prstGeom>
          <a:noFill/>
          <a:ln w="9525">
            <a:noFill/>
            <a:miter lim="800000"/>
            <a:headEnd/>
            <a:tailEnd/>
          </a:ln>
          <a:effectLst/>
        </p:spPr>
        <p:txBody>
          <a:bodyPr wrap="square">
            <a:prstTxWarp prst="textNoShape">
              <a:avLst/>
            </a:prstTxWarp>
            <a:spAutoFit/>
          </a:bodyPr>
          <a:lstStyle/>
          <a:p>
            <a:pPr algn="just"/>
            <a:r>
              <a:rPr lang="en-GB" sz="1800" b="0" dirty="0" smtClean="0">
                <a:solidFill>
                  <a:schemeClr val="accent2"/>
                </a:solidFill>
                <a:latin typeface="Trebuchet MS"/>
              </a:rPr>
              <a:t>No excess seen.</a:t>
            </a:r>
            <a:endParaRPr lang="en-GB" sz="1800" b="0" dirty="0">
              <a:solidFill>
                <a:schemeClr val="accent2"/>
              </a:solidFill>
              <a:latin typeface="Trebuchet MS"/>
            </a:endParaRPr>
          </a:p>
        </p:txBody>
      </p:sp>
      <p:pic>
        <p:nvPicPr>
          <p:cNvPr id="17" name="Picture 16" descr="fig_02e.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269080" y="1482384"/>
            <a:ext cx="3595020" cy="2580552"/>
          </a:xfrm>
          <a:prstGeom prst="rect">
            <a:avLst/>
          </a:prstGeom>
        </p:spPr>
      </p:pic>
      <p:sp>
        <p:nvSpPr>
          <p:cNvPr id="43" name="Rectangle 42"/>
          <p:cNvSpPr/>
          <p:nvPr/>
        </p:nvSpPr>
        <p:spPr>
          <a:xfrm>
            <a:off x="2028133" y="1193799"/>
            <a:ext cx="2475459" cy="369332"/>
          </a:xfrm>
          <a:prstGeom prst="rect">
            <a:avLst/>
          </a:prstGeom>
          <a:solidFill>
            <a:schemeClr val="bg2">
              <a:lumMod val="20000"/>
              <a:lumOff val="80000"/>
            </a:schemeClr>
          </a:solidFill>
        </p:spPr>
        <p:txBody>
          <a:bodyPr wrap="square">
            <a:spAutoFit/>
          </a:bodyPr>
          <a:lstStyle/>
          <a:p>
            <a:r>
              <a:rPr lang="en-US" sz="1800" b="0" i="1" dirty="0" smtClean="0">
                <a:solidFill>
                  <a:schemeClr val="tx1">
                    <a:lumMod val="75000"/>
                    <a:lumOff val="25000"/>
                  </a:schemeClr>
                </a:solidFill>
                <a:latin typeface="Trebuchet MS"/>
              </a:rPr>
              <a:t>ATLAS-CONF-2012-015</a:t>
            </a:r>
            <a:endParaRPr lang="en-US" sz="1800" b="0" dirty="0">
              <a:solidFill>
                <a:schemeClr val="tx1">
                  <a:lumMod val="75000"/>
                  <a:lumOff val="25000"/>
                </a:schemeClr>
              </a:solidFill>
              <a:latin typeface="Trebuchet M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62" name="Text Box 6"/>
          <p:cNvSpPr txBox="1">
            <a:spLocks noChangeArrowheads="1"/>
          </p:cNvSpPr>
          <p:nvPr/>
        </p:nvSpPr>
        <p:spPr bwMode="auto">
          <a:xfrm>
            <a:off x="1744663" y="957263"/>
            <a:ext cx="7551737" cy="1323439"/>
          </a:xfrm>
          <a:prstGeom prst="rect">
            <a:avLst/>
          </a:prstGeom>
          <a:noFill/>
          <a:ln w="9525">
            <a:noFill/>
            <a:miter lim="800000"/>
            <a:headEnd/>
            <a:tailEnd/>
          </a:ln>
          <a:effectLst/>
        </p:spPr>
        <p:txBody>
          <a:bodyPr wrap="square">
            <a:prstTxWarp prst="textNoShape">
              <a:avLst/>
            </a:prstTxWarp>
            <a:spAutoFit/>
          </a:bodyPr>
          <a:lstStyle/>
          <a:p>
            <a:pPr algn="just"/>
            <a:r>
              <a:rPr lang="en-GB" sz="2000" b="0" dirty="0" smtClean="0">
                <a:solidFill>
                  <a:srgbClr val="EBCE50"/>
                </a:solidFill>
                <a:latin typeface="Trebuchet MS"/>
              </a:rPr>
              <a:t>“Golden” channel!</a:t>
            </a:r>
            <a:r>
              <a:rPr lang="en-GB" sz="2000" b="0" dirty="0" smtClean="0">
                <a:solidFill>
                  <a:schemeClr val="accent2"/>
                </a:solidFill>
                <a:latin typeface="Trebuchet MS"/>
              </a:rPr>
              <a:t> Need excellent tracker</a:t>
            </a:r>
            <a:r>
              <a:rPr lang="en-GB" sz="2000" b="0" dirty="0">
                <a:solidFill>
                  <a:schemeClr val="accent2"/>
                </a:solidFill>
                <a:latin typeface="Trebuchet MS"/>
              </a:rPr>
              <a:t>, </a:t>
            </a:r>
            <a:r>
              <a:rPr lang="en-GB" sz="2000" b="0" dirty="0" smtClean="0">
                <a:solidFill>
                  <a:schemeClr val="accent2"/>
                </a:solidFill>
                <a:latin typeface="Trebuchet MS"/>
              </a:rPr>
              <a:t>electromagnetic calorimeter and </a:t>
            </a:r>
            <a:r>
              <a:rPr lang="en-GB" sz="2000" b="0" dirty="0" err="1" smtClean="0">
                <a:solidFill>
                  <a:schemeClr val="accent2"/>
                </a:solidFill>
                <a:latin typeface="Trebuchet MS"/>
              </a:rPr>
              <a:t>muon</a:t>
            </a:r>
            <a:r>
              <a:rPr lang="en-GB" sz="2000" b="0" dirty="0" smtClean="0">
                <a:solidFill>
                  <a:schemeClr val="accent2"/>
                </a:solidFill>
                <a:latin typeface="Trebuchet MS"/>
              </a:rPr>
              <a:t> system. High efficiency for all leptons is important, as four of them are involved. Efficient lepton reconstruction down to low </a:t>
            </a:r>
            <a:r>
              <a:rPr lang="en-GB" sz="2000" b="0" dirty="0" err="1" smtClean="0">
                <a:solidFill>
                  <a:schemeClr val="accent2"/>
                </a:solidFill>
                <a:latin typeface="Trebuchet MS"/>
              </a:rPr>
              <a:t>p</a:t>
            </a:r>
            <a:r>
              <a:rPr lang="en-GB" sz="2000" b="0" baseline="-25000" dirty="0" err="1" smtClean="0">
                <a:solidFill>
                  <a:schemeClr val="accent2"/>
                </a:solidFill>
                <a:latin typeface="Trebuchet MS"/>
              </a:rPr>
              <a:t>T</a:t>
            </a:r>
            <a:r>
              <a:rPr lang="en-GB" sz="2000" b="0" dirty="0" smtClean="0">
                <a:solidFill>
                  <a:schemeClr val="accent2"/>
                </a:solidFill>
                <a:latin typeface="Trebuchet MS"/>
              </a:rPr>
              <a:t> is also necessary.</a:t>
            </a:r>
          </a:p>
        </p:txBody>
      </p:sp>
      <p:pic>
        <p:nvPicPr>
          <p:cNvPr id="147463" name="Picture 7"/>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766763" y="357188"/>
            <a:ext cx="558800" cy="523875"/>
          </a:xfrm>
          <a:prstGeom prst="rect">
            <a:avLst/>
          </a:prstGeom>
          <a:noFill/>
        </p:spPr>
      </p:pic>
      <p:sp>
        <p:nvSpPr>
          <p:cNvPr id="8" name="Slide Number Placeholder 1"/>
          <p:cNvSpPr>
            <a:spLocks noGrp="1"/>
          </p:cNvSpPr>
          <p:nvPr>
            <p:ph type="sldNum" sz="quarter" idx="4294967295"/>
          </p:nvPr>
        </p:nvSpPr>
        <p:spPr>
          <a:xfrm>
            <a:off x="7099300" y="6248400"/>
            <a:ext cx="2063750" cy="457200"/>
          </a:xfrm>
          <a:prstGeom prst="rect">
            <a:avLst/>
          </a:prstGeom>
          <a:ln>
            <a:solidFill>
              <a:schemeClr val="bg1">
                <a:alpha val="0"/>
              </a:schemeClr>
            </a:solidFill>
          </a:ln>
        </p:spPr>
        <p:txBody>
          <a:bodyPr/>
          <a:lstStyle/>
          <a:p>
            <a:fld id="{3C488B3C-A177-424A-82BD-65A18B8394C2}" type="slidenum">
              <a:rPr lang="en-US" smtClean="0"/>
              <a:pPr/>
              <a:t>33</a:t>
            </a:fld>
            <a:endParaRPr lang="en-US"/>
          </a:p>
        </p:txBody>
      </p:sp>
      <p:sp>
        <p:nvSpPr>
          <p:cNvPr id="15" name="Rectangle 8"/>
          <p:cNvSpPr>
            <a:spLocks noChangeArrowheads="1"/>
          </p:cNvSpPr>
          <p:nvPr/>
        </p:nvSpPr>
        <p:spPr bwMode="auto">
          <a:xfrm>
            <a:off x="1104900" y="2274888"/>
            <a:ext cx="8102600" cy="1477328"/>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1800" dirty="0" smtClean="0">
                <a:solidFill>
                  <a:schemeClr val="accent2"/>
                </a:solidFill>
                <a:latin typeface="Trebuchet MS"/>
              </a:rPr>
              <a:t>Background:</a:t>
            </a:r>
            <a:endParaRPr lang="en-GB" sz="1800" dirty="0" smtClean="0">
              <a:latin typeface="Trebuchet MS"/>
            </a:endParaRPr>
          </a:p>
          <a:p>
            <a:pPr algn="just">
              <a:buClr>
                <a:srgbClr val="990000"/>
              </a:buClr>
            </a:pPr>
            <a:r>
              <a:rPr lang="en-GB" sz="1800" b="0" dirty="0" smtClean="0">
                <a:solidFill>
                  <a:schemeClr val="tx1"/>
                </a:solidFill>
                <a:latin typeface="Trebuchet MS"/>
              </a:rPr>
              <a:t>Irreducible: </a:t>
            </a:r>
            <a:r>
              <a:rPr lang="de-CH" sz="1800" b="0" i="1" dirty="0" smtClean="0">
                <a:solidFill>
                  <a:schemeClr val="tx1"/>
                </a:solidFill>
                <a:latin typeface="Trebuchet MS"/>
              </a:rPr>
              <a:t>ZZ</a:t>
            </a:r>
            <a:endParaRPr lang="en-GB" sz="1800" b="0" i="1" dirty="0" smtClean="0">
              <a:solidFill>
                <a:schemeClr val="tx1"/>
              </a:solidFill>
              <a:latin typeface="Trebuchet MS"/>
            </a:endParaRPr>
          </a:p>
          <a:p>
            <a:pPr algn="just">
              <a:buClr>
                <a:srgbClr val="990000"/>
              </a:buClr>
            </a:pPr>
            <a:r>
              <a:rPr lang="en-GB" sz="1800" b="0" dirty="0" smtClean="0">
                <a:solidFill>
                  <a:schemeClr val="tx1"/>
                </a:solidFill>
                <a:latin typeface="Trebuchet MS"/>
              </a:rPr>
              <a:t>Reducible: </a:t>
            </a:r>
            <a:r>
              <a:rPr lang="en-GB" sz="1800" b="0" i="1" dirty="0" err="1" smtClean="0">
                <a:solidFill>
                  <a:schemeClr val="tx1"/>
                </a:solidFill>
                <a:latin typeface="Trebuchet MS"/>
              </a:rPr>
              <a:t>tt</a:t>
            </a:r>
            <a:r>
              <a:rPr lang="en-GB" sz="1800" b="0" i="1" dirty="0" smtClean="0">
                <a:solidFill>
                  <a:schemeClr val="tx1"/>
                </a:solidFill>
                <a:latin typeface="Trebuchet MS"/>
              </a:rPr>
              <a:t>, </a:t>
            </a:r>
            <a:r>
              <a:rPr lang="en-GB" sz="1800" b="0" i="1" dirty="0" err="1" smtClean="0">
                <a:solidFill>
                  <a:schemeClr val="tx1"/>
                </a:solidFill>
                <a:latin typeface="Trebuchet MS"/>
              </a:rPr>
              <a:t>Zbb</a:t>
            </a:r>
            <a:endParaRPr lang="en-GB" sz="1800" b="0" i="1" dirty="0" smtClean="0">
              <a:solidFill>
                <a:schemeClr val="tx1"/>
              </a:solidFill>
              <a:latin typeface="Trebuchet MS"/>
            </a:endParaRPr>
          </a:p>
          <a:p>
            <a:pPr algn="just">
              <a:buClr>
                <a:srgbClr val="990000"/>
              </a:buClr>
            </a:pPr>
            <a:r>
              <a:rPr lang="en-GB" sz="1800" b="0" dirty="0" smtClean="0">
                <a:solidFill>
                  <a:schemeClr val="tx1"/>
                </a:solidFill>
                <a:latin typeface="Trebuchet MS"/>
              </a:rPr>
              <a:t>Suppression mainly through lepton isolation and </a:t>
            </a:r>
            <a:r>
              <a:rPr lang="en-GB" sz="1800" b="0" dirty="0" err="1" smtClean="0">
                <a:solidFill>
                  <a:schemeClr val="tx1"/>
                </a:solidFill>
                <a:latin typeface="Trebuchet MS"/>
              </a:rPr>
              <a:t>b</a:t>
            </a:r>
            <a:r>
              <a:rPr lang="en-GB" sz="1800" b="0" dirty="0" smtClean="0">
                <a:solidFill>
                  <a:schemeClr val="tx1"/>
                </a:solidFill>
                <a:latin typeface="Trebuchet MS"/>
              </a:rPr>
              <a:t>-tagging (impact parameter) </a:t>
            </a:r>
            <a:endParaRPr lang="en-GB" sz="1800" dirty="0">
              <a:solidFill>
                <a:schemeClr val="tx1"/>
              </a:solidFill>
              <a:latin typeface="Trebuchet MS"/>
            </a:endParaRPr>
          </a:p>
        </p:txBody>
      </p:sp>
      <p:pic>
        <p:nvPicPr>
          <p:cNvPr id="16" name="Picture 19"/>
          <p:cNvPicPr>
            <a:picLocks noChangeAspect="1" noChangeArrowheads="1"/>
          </p:cNvPicPr>
          <p:nvPr/>
        </p:nvPicPr>
        <p:blipFill>
          <a:blip r:embed="rId5"/>
          <a:srcRect/>
          <a:stretch>
            <a:fillRect/>
          </a:stretch>
        </p:blipFill>
        <p:spPr bwMode="auto">
          <a:xfrm>
            <a:off x="5067300" y="3776663"/>
            <a:ext cx="4248150" cy="2852737"/>
          </a:xfrm>
          <a:prstGeom prst="rect">
            <a:avLst/>
          </a:prstGeom>
          <a:noFill/>
          <a:ln w="9525">
            <a:noFill/>
            <a:miter lim="800000"/>
            <a:headEnd/>
            <a:tailEnd/>
          </a:ln>
          <a:effectLst/>
        </p:spPr>
      </p:pic>
      <p:pic>
        <p:nvPicPr>
          <p:cNvPr id="17" name="Picture 18"/>
          <p:cNvPicPr>
            <a:picLocks noChangeAspect="1" noChangeArrowheads="1"/>
          </p:cNvPicPr>
          <p:nvPr/>
        </p:nvPicPr>
        <p:blipFill>
          <a:blip r:embed="rId6"/>
          <a:srcRect/>
          <a:stretch>
            <a:fillRect/>
          </a:stretch>
        </p:blipFill>
        <p:spPr bwMode="auto">
          <a:xfrm>
            <a:off x="571500" y="3822701"/>
            <a:ext cx="4469801" cy="2705100"/>
          </a:xfrm>
          <a:prstGeom prst="rect">
            <a:avLst/>
          </a:prstGeom>
          <a:noFill/>
          <a:ln w="9525">
            <a:noFill/>
            <a:miter lim="800000"/>
            <a:headEnd/>
            <a:tailEnd/>
          </a:ln>
          <a:effectLst/>
        </p:spPr>
      </p:pic>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3"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33</a:t>
            </a:fld>
            <a:endParaRPr lang="en-US" b="0" dirty="0"/>
          </a:p>
        </p:txBody>
      </p:sp>
      <p:sp>
        <p:nvSpPr>
          <p:cNvPr id="1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 </a:t>
            </a:r>
            <a:r>
              <a:rPr lang="en-US" sz="2800" b="0" dirty="0" err="1" smtClean="0">
                <a:solidFill>
                  <a:srgbClr val="000090"/>
                </a:solidFill>
                <a:latin typeface="Trebuchet MS"/>
                <a:sym typeface="Symbol" charset="2"/>
              </a:rPr>
              <a:t></a:t>
            </a:r>
            <a:r>
              <a:rPr lang="en-US" sz="2800" b="0" dirty="0" smtClean="0">
                <a:solidFill>
                  <a:srgbClr val="0000E0"/>
                </a:solidFill>
                <a:latin typeface="Trebuchet MS"/>
                <a:sym typeface="Symbol" charset="2"/>
              </a:rPr>
              <a:t> </a:t>
            </a:r>
            <a:r>
              <a:rPr lang="en-US" sz="2800" dirty="0" smtClean="0">
                <a:solidFill>
                  <a:srgbClr val="000099"/>
                </a:solidFill>
                <a:latin typeface="Trebuchet MS"/>
              </a:rPr>
              <a:t>ZZ</a:t>
            </a:r>
            <a:r>
              <a:rPr lang="en-US" sz="2800" baseline="30000" dirty="0" smtClean="0">
                <a:solidFill>
                  <a:srgbClr val="000099"/>
                </a:solidFill>
                <a:latin typeface="Trebuchet MS"/>
              </a:rPr>
              <a:t>(*)</a:t>
            </a:r>
            <a:r>
              <a:rPr lang="en-US" sz="2800" dirty="0" smtClean="0">
                <a:solidFill>
                  <a:srgbClr val="000099"/>
                </a:solidFill>
                <a:latin typeface="Trebuchet MS"/>
              </a:rPr>
              <a:t> </a:t>
            </a:r>
            <a:r>
              <a:rPr lang="en-US" sz="2800" b="0" dirty="0" err="1" smtClean="0">
                <a:solidFill>
                  <a:srgbClr val="000090"/>
                </a:solidFill>
                <a:latin typeface="Trebuchet MS"/>
                <a:sym typeface="Symbol" charset="2"/>
              </a:rPr>
              <a:t></a:t>
            </a:r>
            <a:r>
              <a:rPr lang="en-US" sz="2800" b="0" dirty="0" smtClean="0">
                <a:solidFill>
                  <a:srgbClr val="000090"/>
                </a:solidFill>
                <a:latin typeface="Trebuchet MS"/>
                <a:sym typeface="Symbol" charset="2"/>
              </a:rPr>
              <a:t> 4 </a:t>
            </a:r>
            <a:r>
              <a:rPr lang="en-US" sz="2800" dirty="0" smtClean="0">
                <a:solidFill>
                  <a:srgbClr val="000099"/>
                </a:solidFill>
                <a:latin typeface="Trebuchet MS"/>
                <a:sym typeface="Symbol" charset="2"/>
              </a:rPr>
              <a:t>leptons</a:t>
            </a:r>
            <a:endParaRPr lang="en-US" sz="2800" dirty="0">
              <a:solidFill>
                <a:srgbClr val="000099"/>
              </a:solidFill>
              <a:latin typeface="Symbol"/>
            </a:endParaRPr>
          </a:p>
        </p:txBody>
      </p:sp>
      <p:pic>
        <p:nvPicPr>
          <p:cNvPr id="147464" name="Picture 8"/>
          <p:cNvPicPr>
            <a:picLocks noChangeAspect="1" noChangeArrowheads="1"/>
          </p:cNvPicPr>
          <p:nvPr/>
        </p:nvPicPr>
        <p:blipFill>
          <a:blip r:embed="rId7"/>
          <a:srcRect/>
          <a:stretch>
            <a:fillRect/>
          </a:stretch>
        </p:blipFill>
        <p:spPr bwMode="auto">
          <a:xfrm>
            <a:off x="490538" y="158750"/>
            <a:ext cx="1110615" cy="1263650"/>
          </a:xfrm>
          <a:prstGeom prst="rect">
            <a:avLst/>
          </a:prstGeom>
          <a:noFill/>
          <a:ln w="28575" cmpd="sng">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ATLASH4l_fig_08a-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583339" y="685800"/>
            <a:ext cx="3110683" cy="2984500"/>
          </a:xfrm>
          <a:prstGeom prst="rect">
            <a:avLst/>
          </a:prstGeom>
        </p:spPr>
      </p:pic>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3"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34</a:t>
            </a:fld>
            <a:endParaRPr lang="en-US" b="0" dirty="0"/>
          </a:p>
        </p:txBody>
      </p:sp>
      <p:sp>
        <p:nvSpPr>
          <p:cNvPr id="1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 </a:t>
            </a:r>
            <a:r>
              <a:rPr lang="en-US" sz="2800" b="0" dirty="0" err="1" smtClean="0">
                <a:solidFill>
                  <a:srgbClr val="000090"/>
                </a:solidFill>
                <a:latin typeface="Trebuchet MS"/>
                <a:sym typeface="Symbol" charset="2"/>
              </a:rPr>
              <a:t></a:t>
            </a:r>
            <a:r>
              <a:rPr lang="en-US" sz="2800" b="0" dirty="0" smtClean="0">
                <a:solidFill>
                  <a:srgbClr val="0000E0"/>
                </a:solidFill>
                <a:latin typeface="Trebuchet MS"/>
                <a:sym typeface="Symbol" charset="2"/>
              </a:rPr>
              <a:t> </a:t>
            </a:r>
            <a:r>
              <a:rPr lang="en-US" sz="2800" dirty="0" smtClean="0">
                <a:solidFill>
                  <a:srgbClr val="000099"/>
                </a:solidFill>
                <a:latin typeface="Trebuchet MS"/>
              </a:rPr>
              <a:t>ZZ</a:t>
            </a:r>
            <a:r>
              <a:rPr lang="en-US" sz="2800" baseline="30000" dirty="0" smtClean="0">
                <a:solidFill>
                  <a:srgbClr val="000099"/>
                </a:solidFill>
                <a:latin typeface="Trebuchet MS"/>
              </a:rPr>
              <a:t>(*)</a:t>
            </a:r>
            <a:r>
              <a:rPr lang="en-US" sz="2800" dirty="0" smtClean="0">
                <a:solidFill>
                  <a:srgbClr val="000099"/>
                </a:solidFill>
                <a:latin typeface="Trebuchet MS"/>
              </a:rPr>
              <a:t> </a:t>
            </a:r>
            <a:r>
              <a:rPr lang="en-US" sz="2800" b="0" dirty="0" err="1" smtClean="0">
                <a:solidFill>
                  <a:srgbClr val="000090"/>
                </a:solidFill>
                <a:latin typeface="Trebuchet MS"/>
                <a:sym typeface="Symbol" charset="2"/>
              </a:rPr>
              <a:t></a:t>
            </a:r>
            <a:r>
              <a:rPr lang="en-US" sz="2800" b="0" dirty="0" smtClean="0">
                <a:solidFill>
                  <a:srgbClr val="000090"/>
                </a:solidFill>
                <a:latin typeface="Trebuchet MS"/>
                <a:sym typeface="Symbol" charset="2"/>
              </a:rPr>
              <a:t> 4 </a:t>
            </a:r>
            <a:r>
              <a:rPr lang="en-US" sz="2800" dirty="0" smtClean="0">
                <a:solidFill>
                  <a:srgbClr val="000099"/>
                </a:solidFill>
                <a:latin typeface="Trebuchet MS"/>
                <a:sym typeface="Symbol" charset="2"/>
              </a:rPr>
              <a:t>leptons</a:t>
            </a:r>
            <a:endParaRPr lang="en-US" sz="2800" dirty="0">
              <a:solidFill>
                <a:srgbClr val="000099"/>
              </a:solidFill>
              <a:latin typeface="Symbol"/>
            </a:endParaRPr>
          </a:p>
        </p:txBody>
      </p:sp>
      <p:sp>
        <p:nvSpPr>
          <p:cNvPr id="14" name="Rectangle 8"/>
          <p:cNvSpPr>
            <a:spLocks noChangeArrowheads="1"/>
          </p:cNvSpPr>
          <p:nvPr/>
        </p:nvSpPr>
        <p:spPr bwMode="auto">
          <a:xfrm>
            <a:off x="1130300" y="827088"/>
            <a:ext cx="5689600" cy="369332"/>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1800" b="0" dirty="0" smtClean="0">
                <a:solidFill>
                  <a:schemeClr val="accent2"/>
                </a:solidFill>
                <a:latin typeface="Trebuchet MS"/>
              </a:rPr>
              <a:t>Event selection:</a:t>
            </a:r>
            <a:r>
              <a:rPr lang="en-GB" sz="1800" b="0" dirty="0" smtClean="0">
                <a:latin typeface="Trebuchet MS"/>
              </a:rPr>
              <a:t> </a:t>
            </a:r>
            <a:r>
              <a:rPr lang="de-CH" sz="1800" b="0" dirty="0" smtClean="0">
                <a:solidFill>
                  <a:schemeClr val="tx1"/>
                </a:solidFill>
                <a:latin typeface="Trebuchet MS"/>
              </a:rPr>
              <a:t>pair of </a:t>
            </a:r>
            <a:r>
              <a:rPr lang="de-CH" sz="1800" b="0" dirty="0" err="1" smtClean="0">
                <a:solidFill>
                  <a:schemeClr val="tx1"/>
                </a:solidFill>
                <a:latin typeface="Trebuchet MS"/>
              </a:rPr>
              <a:t>leptons</a:t>
            </a:r>
            <a:r>
              <a:rPr lang="de-CH" sz="1800" b="0" dirty="0" smtClean="0">
                <a:solidFill>
                  <a:schemeClr val="tx1"/>
                </a:solidFill>
                <a:latin typeface="Trebuchet MS"/>
              </a:rPr>
              <a:t> </a:t>
            </a:r>
            <a:r>
              <a:rPr lang="de-CH" sz="1800" b="0" dirty="0" err="1" smtClean="0">
                <a:solidFill>
                  <a:schemeClr val="tx1"/>
                </a:solidFill>
                <a:latin typeface="Trebuchet MS"/>
              </a:rPr>
              <a:t>close</a:t>
            </a:r>
            <a:r>
              <a:rPr lang="de-CH" sz="1800" b="0" dirty="0" smtClean="0">
                <a:solidFill>
                  <a:schemeClr val="tx1"/>
                </a:solidFill>
                <a:latin typeface="Trebuchet MS"/>
              </a:rPr>
              <a:t> to Z mass</a:t>
            </a:r>
            <a:endParaRPr lang="en-GB" sz="1800" dirty="0">
              <a:solidFill>
                <a:schemeClr val="tx1"/>
              </a:solidFill>
              <a:latin typeface="Trebuchet MS"/>
            </a:endParaRPr>
          </a:p>
        </p:txBody>
      </p:sp>
      <p:pic>
        <p:nvPicPr>
          <p:cNvPr id="21" name="Picture 20" descr="figaux_05a.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781580" y="3365500"/>
            <a:ext cx="3362185" cy="3225800"/>
          </a:xfrm>
          <a:prstGeom prst="rect">
            <a:avLst/>
          </a:prstGeom>
        </p:spPr>
      </p:pic>
      <p:pic>
        <p:nvPicPr>
          <p:cNvPr id="22" name="Picture 21" descr="figaux_05b.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032500" y="3378200"/>
            <a:ext cx="3428368" cy="3289300"/>
          </a:xfrm>
          <a:prstGeom prst="rect">
            <a:avLst/>
          </a:prstGeom>
        </p:spPr>
      </p:pic>
      <p:sp>
        <p:nvSpPr>
          <p:cNvPr id="23" name="Rectangle 22"/>
          <p:cNvSpPr/>
          <p:nvPr/>
        </p:nvSpPr>
        <p:spPr>
          <a:xfrm>
            <a:off x="669233" y="5754301"/>
            <a:ext cx="2475459"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ATLAS-CONF-2012-169</a:t>
            </a:r>
            <a:endParaRPr lang="en-US" sz="1800" b="0" dirty="0">
              <a:solidFill>
                <a:schemeClr val="tx1">
                  <a:lumMod val="75000"/>
                  <a:lumOff val="25000"/>
                </a:schemeClr>
              </a:solidFill>
              <a:latin typeface="Trebuchet MS"/>
            </a:endParaRPr>
          </a:p>
        </p:txBody>
      </p:sp>
      <p:sp>
        <p:nvSpPr>
          <p:cNvPr id="24" name="Rectangle 8"/>
          <p:cNvSpPr>
            <a:spLocks noChangeArrowheads="1"/>
          </p:cNvSpPr>
          <p:nvPr/>
        </p:nvSpPr>
        <p:spPr bwMode="auto">
          <a:xfrm>
            <a:off x="647700" y="1208088"/>
            <a:ext cx="6286500" cy="5632312"/>
          </a:xfrm>
          <a:prstGeom prst="rect">
            <a:avLst/>
          </a:prstGeom>
          <a:noFill/>
          <a:ln w="9525">
            <a:noFill/>
            <a:miter lim="800000"/>
            <a:headEnd/>
            <a:tailEnd/>
          </a:ln>
          <a:effectLst/>
        </p:spPr>
        <p:txBody>
          <a:bodyPr wrap="square">
            <a:prstTxWarp prst="textNoShape">
              <a:avLst/>
            </a:prstTxWarp>
            <a:spAutoFit/>
          </a:bodyPr>
          <a:lstStyle/>
          <a:p>
            <a:r>
              <a:rPr lang="en-US" sz="1800" b="0" dirty="0" smtClean="0">
                <a:solidFill>
                  <a:schemeClr val="tx1"/>
                </a:solidFill>
                <a:latin typeface="Trebuchet MS"/>
              </a:rPr>
              <a:t>SM Higgs boson is excluded at 95% CL in the mass ranges 134–156 </a:t>
            </a:r>
            <a:r>
              <a:rPr lang="en-US" sz="1800" b="0" dirty="0" err="1" smtClean="0">
                <a:solidFill>
                  <a:schemeClr val="tx1"/>
                </a:solidFill>
                <a:latin typeface="Trebuchet MS"/>
              </a:rPr>
              <a:t>GeV</a:t>
            </a:r>
            <a:r>
              <a:rPr lang="en-US" sz="1800" b="0" dirty="0" smtClean="0">
                <a:solidFill>
                  <a:schemeClr val="tx1"/>
                </a:solidFill>
                <a:latin typeface="Trebuchet MS"/>
              </a:rPr>
              <a:t>, 182–233 </a:t>
            </a:r>
            <a:r>
              <a:rPr lang="en-US" sz="1800" b="0" dirty="0" err="1" smtClean="0">
                <a:solidFill>
                  <a:schemeClr val="tx1"/>
                </a:solidFill>
                <a:latin typeface="Trebuchet MS"/>
              </a:rPr>
              <a:t>GeV</a:t>
            </a:r>
            <a:r>
              <a:rPr lang="en-US" sz="1800" b="0" dirty="0" smtClean="0">
                <a:solidFill>
                  <a:schemeClr val="tx1"/>
                </a:solidFill>
                <a:latin typeface="Trebuchet MS"/>
              </a:rPr>
              <a:t>, 256–265 </a:t>
            </a:r>
            <a:r>
              <a:rPr lang="en-US" sz="1800" b="0" dirty="0" err="1" smtClean="0">
                <a:solidFill>
                  <a:schemeClr val="tx1"/>
                </a:solidFill>
                <a:latin typeface="Trebuchet MS"/>
              </a:rPr>
              <a:t>GeV</a:t>
            </a:r>
            <a:r>
              <a:rPr lang="en-US" sz="1800" b="0" dirty="0" smtClean="0">
                <a:solidFill>
                  <a:schemeClr val="tx1"/>
                </a:solidFill>
                <a:latin typeface="Trebuchet MS"/>
              </a:rPr>
              <a:t> and 268–415 </a:t>
            </a:r>
            <a:r>
              <a:rPr lang="en-US" sz="1800" b="0" dirty="0" err="1" smtClean="0">
                <a:solidFill>
                  <a:schemeClr val="tx1"/>
                </a:solidFill>
                <a:latin typeface="Trebuchet MS"/>
              </a:rPr>
              <a:t>GeV</a:t>
            </a:r>
            <a:r>
              <a:rPr lang="en-US" sz="1800" b="0" dirty="0" smtClean="0">
                <a:solidFill>
                  <a:schemeClr val="tx1"/>
                </a:solidFill>
                <a:latin typeface="Trebuchet MS"/>
              </a:rPr>
              <a:t>. The largest upward deviations from the background-only hypothesis are observed for </a:t>
            </a:r>
            <a:r>
              <a:rPr lang="en-US" sz="1800" b="0" i="1" dirty="0" err="1" smtClean="0">
                <a:solidFill>
                  <a:schemeClr val="tx1"/>
                </a:solidFill>
                <a:latin typeface="Trebuchet MS"/>
              </a:rPr>
              <a:t>m</a:t>
            </a:r>
            <a:r>
              <a:rPr lang="en-US" sz="1800" b="0" i="1" baseline="-25000" dirty="0" err="1" smtClean="0">
                <a:solidFill>
                  <a:schemeClr val="tx1"/>
                </a:solidFill>
                <a:latin typeface="Trebuchet MS"/>
              </a:rPr>
              <a:t>H</a:t>
            </a:r>
            <a:r>
              <a:rPr lang="en-US" sz="1800" b="0" i="1" dirty="0" smtClean="0">
                <a:solidFill>
                  <a:schemeClr val="tx1"/>
                </a:solidFill>
                <a:latin typeface="Trebuchet MS"/>
              </a:rPr>
              <a:t> = </a:t>
            </a:r>
            <a:r>
              <a:rPr lang="en-US" sz="1800" b="0" dirty="0" smtClean="0">
                <a:solidFill>
                  <a:schemeClr val="tx1"/>
                </a:solidFill>
                <a:latin typeface="Trebuchet MS"/>
              </a:rPr>
              <a:t>125 </a:t>
            </a:r>
            <a:r>
              <a:rPr lang="en-US" sz="1800" b="0" dirty="0" err="1" smtClean="0">
                <a:solidFill>
                  <a:schemeClr val="tx1"/>
                </a:solidFill>
                <a:latin typeface="Trebuchet MS"/>
              </a:rPr>
              <a:t>GeV</a:t>
            </a:r>
            <a:r>
              <a:rPr lang="en-US" sz="1800" b="0" dirty="0" smtClean="0">
                <a:solidFill>
                  <a:schemeClr val="tx1"/>
                </a:solidFill>
                <a:latin typeface="Trebuchet MS"/>
              </a:rPr>
              <a:t>, 244 </a:t>
            </a:r>
            <a:r>
              <a:rPr lang="en-US" sz="1800" b="0" dirty="0" err="1" smtClean="0">
                <a:solidFill>
                  <a:schemeClr val="tx1"/>
                </a:solidFill>
                <a:latin typeface="Trebuchet MS"/>
              </a:rPr>
              <a:t>GeV</a:t>
            </a:r>
            <a:r>
              <a:rPr lang="en-US" sz="1800" b="0" i="1" dirty="0" smtClean="0">
                <a:solidFill>
                  <a:schemeClr val="tx1"/>
                </a:solidFill>
                <a:latin typeface="Trebuchet MS"/>
              </a:rPr>
              <a:t> </a:t>
            </a:r>
            <a:r>
              <a:rPr lang="en-US" sz="1800" b="0" dirty="0" smtClean="0">
                <a:solidFill>
                  <a:schemeClr val="tx1"/>
                </a:solidFill>
                <a:latin typeface="Trebuchet MS"/>
              </a:rPr>
              <a:t>and 500 </a:t>
            </a:r>
            <a:r>
              <a:rPr lang="en-US" sz="1800" b="0" dirty="0" err="1" smtClean="0">
                <a:solidFill>
                  <a:schemeClr val="tx1"/>
                </a:solidFill>
                <a:latin typeface="Trebuchet MS"/>
              </a:rPr>
              <a:t>GeV</a:t>
            </a:r>
            <a:r>
              <a:rPr lang="en-US" sz="1800" b="0" dirty="0" smtClean="0">
                <a:solidFill>
                  <a:schemeClr val="tx1"/>
                </a:solidFill>
                <a:latin typeface="Trebuchet MS"/>
              </a:rPr>
              <a:t> with local significances of 2.1, 2.2 and 2.1 standard deviations, respectively. Once the look-elsewhere effect is considered, none of these excesses are significant.</a:t>
            </a:r>
          </a:p>
          <a:p>
            <a:endParaRPr lang="en-US" sz="1800" b="0" i="1" dirty="0" smtClean="0">
              <a:solidFill>
                <a:schemeClr val="tx1"/>
              </a:solidFill>
              <a:latin typeface="Trebuchet MS"/>
            </a:endParaRPr>
          </a:p>
          <a:p>
            <a:r>
              <a:rPr lang="en-US" sz="1800" b="0" dirty="0" smtClean="0">
                <a:solidFill>
                  <a:schemeClr val="tx1"/>
                </a:solidFill>
                <a:latin typeface="Trebuchet MS"/>
              </a:rPr>
              <a:t>3 events near </a:t>
            </a:r>
          </a:p>
          <a:p>
            <a:r>
              <a:rPr lang="en-US" sz="1800" b="0" dirty="0" smtClean="0">
                <a:solidFill>
                  <a:schemeClr val="tx1"/>
                </a:solidFill>
                <a:latin typeface="Trebuchet MS"/>
              </a:rPr>
              <a:t>125 </a:t>
            </a:r>
            <a:r>
              <a:rPr lang="en-US" sz="1800" b="0" dirty="0" err="1" smtClean="0">
                <a:solidFill>
                  <a:schemeClr val="tx1"/>
                </a:solidFill>
                <a:latin typeface="Trebuchet MS"/>
              </a:rPr>
              <a:t>GeV</a:t>
            </a:r>
            <a:r>
              <a:rPr lang="en-US" sz="1800" b="0" dirty="0" smtClean="0">
                <a:solidFill>
                  <a:schemeClr val="tx1"/>
                </a:solidFill>
                <a:latin typeface="Trebuchet MS"/>
              </a:rPr>
              <a:t>:</a:t>
            </a:r>
          </a:p>
          <a:p>
            <a:r>
              <a:rPr lang="en-US" sz="1800" b="0" dirty="0" smtClean="0">
                <a:solidFill>
                  <a:schemeClr val="tx1"/>
                </a:solidFill>
                <a:latin typeface="Trebuchet MS"/>
              </a:rPr>
              <a:t>2 with 2e2</a:t>
            </a:r>
            <a:r>
              <a:rPr lang="en-US" sz="1800" b="0" dirty="0" smtClean="0">
                <a:solidFill>
                  <a:schemeClr val="tx1"/>
                </a:solidFill>
                <a:latin typeface="Symbol"/>
              </a:rPr>
              <a:t>m</a:t>
            </a:r>
            <a:endParaRPr lang="en-US" sz="1800" b="0" dirty="0" smtClean="0">
              <a:solidFill>
                <a:schemeClr val="tx1"/>
              </a:solidFill>
              <a:latin typeface="Trebuchet MS"/>
            </a:endParaRPr>
          </a:p>
          <a:p>
            <a:r>
              <a:rPr lang="en-US" sz="1800" b="0" dirty="0" smtClean="0">
                <a:solidFill>
                  <a:schemeClr val="tx1"/>
                </a:solidFill>
                <a:latin typeface="Trebuchet MS"/>
              </a:rPr>
              <a:t>1 with 4</a:t>
            </a:r>
            <a:r>
              <a:rPr lang="en-US" sz="1800" b="0" dirty="0" smtClean="0">
                <a:solidFill>
                  <a:schemeClr val="tx1"/>
                </a:solidFill>
                <a:latin typeface="Symbol"/>
              </a:rPr>
              <a:t>m</a:t>
            </a:r>
          </a:p>
          <a:p>
            <a:endParaRPr lang="en-US" sz="1800" b="0" dirty="0" smtClean="0">
              <a:solidFill>
                <a:schemeClr val="tx1"/>
              </a:solidFill>
              <a:latin typeface="Symbol"/>
            </a:endParaRPr>
          </a:p>
          <a:p>
            <a:r>
              <a:rPr lang="en-US" sz="1800" b="0" dirty="0" smtClean="0">
                <a:solidFill>
                  <a:schemeClr val="tx1"/>
                </a:solidFill>
                <a:latin typeface="Trebuchet MS"/>
              </a:rPr>
              <a:t>In total: 71 events</a:t>
            </a:r>
          </a:p>
          <a:p>
            <a:r>
              <a:rPr lang="en-US" sz="1800" b="0" dirty="0" smtClean="0">
                <a:solidFill>
                  <a:schemeClr val="tx1"/>
                </a:solidFill>
                <a:latin typeface="Trebuchet MS"/>
              </a:rPr>
              <a:t>62±9 background </a:t>
            </a:r>
            <a:endParaRPr lang="en-US" sz="1800" b="0" dirty="0" smtClean="0">
              <a:solidFill>
                <a:schemeClr val="tx1"/>
              </a:solidFill>
              <a:latin typeface="Symbol"/>
            </a:endParaRPr>
          </a:p>
          <a:p>
            <a:endParaRPr lang="en-US" sz="1800" b="0" dirty="0" smtClean="0">
              <a:solidFill>
                <a:schemeClr val="tx1"/>
              </a:solidFill>
              <a:latin typeface="Symbol"/>
            </a:endParaRPr>
          </a:p>
          <a:p>
            <a:endParaRPr lang="en-US" sz="1800" b="0" dirty="0" smtClean="0">
              <a:solidFill>
                <a:schemeClr val="tx1"/>
              </a:solidFill>
              <a:latin typeface="Symbol"/>
            </a:endParaRPr>
          </a:p>
          <a:p>
            <a:endParaRPr lang="en-GB" sz="1800" b="0" i="1" dirty="0" smtClean="0">
              <a:solidFill>
                <a:schemeClr val="tx1"/>
              </a:solidFill>
              <a:latin typeface="Trebuchet MS"/>
            </a:endParaRPr>
          </a:p>
          <a:p>
            <a:pPr algn="just">
              <a:buClr>
                <a:srgbClr val="990000"/>
              </a:buClr>
            </a:pPr>
            <a:endParaRPr lang="en-GB" sz="1800" dirty="0">
              <a:solidFill>
                <a:schemeClr val="tx1"/>
              </a:solidFill>
              <a:latin typeface="Trebuchet MS"/>
            </a:endParaRPr>
          </a:p>
        </p:txBody>
      </p:sp>
      <p:pic>
        <p:nvPicPr>
          <p:cNvPr id="25" name="Picture 24" descr="ATLASlogo_White_480x720_02.jpg"/>
          <p:cNvPicPr>
            <a:picLocks noChangeAspect="1"/>
          </p:cNvPicPr>
          <p:nvPr/>
        </p:nvPicPr>
        <p:blipFill>
          <a:blip r:embed="rId9"/>
          <a:stretch>
            <a:fillRect/>
          </a:stretch>
        </p:blipFill>
        <p:spPr>
          <a:xfrm>
            <a:off x="347133" y="190500"/>
            <a:ext cx="618067" cy="9271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limit_4chan_fullsyst.png"/>
          <p:cNvPicPr>
            <a:picLocks noChangeAspect="1"/>
          </p:cNvPicPr>
          <p:nvPr/>
        </p:nvPicPr>
        <p:blipFill>
          <a:blip r:embed="rId3"/>
          <a:stretch>
            <a:fillRect/>
          </a:stretch>
        </p:blipFill>
        <p:spPr>
          <a:xfrm>
            <a:off x="3839750" y="2895599"/>
            <a:ext cx="5240749" cy="3765965"/>
          </a:xfrm>
          <a:prstGeom prst="rect">
            <a:avLst/>
          </a:prstGeom>
        </p:spPr>
      </p:pic>
      <p:pic>
        <p:nvPicPr>
          <p:cNvPr id="18" name="Picture 17" descr="H350_Mlvjj_Muon_2jets_Stacked.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77324" y="3797300"/>
            <a:ext cx="3167576" cy="3039086"/>
          </a:xfrm>
          <a:prstGeom prst="rect">
            <a:avLst/>
          </a:prstGeom>
        </p:spPr>
      </p:pic>
      <p:pic>
        <p:nvPicPr>
          <p:cNvPr id="17" name="Picture 16" descr="H190_Mlvjj_Muon_2jets_Stacked.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51924" y="782427"/>
            <a:ext cx="3180276" cy="3051271"/>
          </a:xfrm>
          <a:prstGeom prst="rect">
            <a:avLst/>
          </a:prstGeom>
        </p:spPr>
      </p:pic>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3"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35</a:t>
            </a:fld>
            <a:endParaRPr lang="en-US" b="0" dirty="0"/>
          </a:p>
        </p:txBody>
      </p:sp>
      <p:sp>
        <p:nvSpPr>
          <p:cNvPr id="1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 </a:t>
            </a:r>
            <a:r>
              <a:rPr lang="en-US" sz="2800" b="0" dirty="0" err="1" smtClean="0">
                <a:solidFill>
                  <a:srgbClr val="000090"/>
                </a:solidFill>
                <a:latin typeface="Trebuchet MS"/>
                <a:sym typeface="Symbol" charset="2"/>
              </a:rPr>
              <a:t></a:t>
            </a:r>
            <a:r>
              <a:rPr lang="en-US" sz="2800" b="0" dirty="0" smtClean="0">
                <a:solidFill>
                  <a:srgbClr val="0000E0"/>
                </a:solidFill>
                <a:latin typeface="Trebuchet MS"/>
                <a:sym typeface="Symbol" charset="2"/>
              </a:rPr>
              <a:t> </a:t>
            </a:r>
            <a:r>
              <a:rPr lang="en-US" sz="2800" dirty="0" smtClean="0">
                <a:solidFill>
                  <a:srgbClr val="000099"/>
                </a:solidFill>
                <a:latin typeface="Trebuchet MS"/>
              </a:rPr>
              <a:t>WW </a:t>
            </a:r>
            <a:r>
              <a:rPr lang="en-US" sz="2800" b="0" dirty="0" err="1" smtClean="0">
                <a:solidFill>
                  <a:srgbClr val="000090"/>
                </a:solidFill>
                <a:latin typeface="Trebuchet MS"/>
                <a:sym typeface="Symbol" charset="2"/>
              </a:rPr>
              <a:t></a:t>
            </a:r>
            <a:r>
              <a:rPr lang="en-US" sz="2800" b="0" dirty="0" smtClean="0">
                <a:solidFill>
                  <a:srgbClr val="000090"/>
                </a:solidFill>
                <a:latin typeface="Trebuchet MS"/>
                <a:sym typeface="Symbol" charset="2"/>
              </a:rPr>
              <a:t> </a:t>
            </a:r>
            <a:r>
              <a:rPr lang="en-US" sz="2800" i="1" dirty="0" err="1" smtClean="0">
                <a:solidFill>
                  <a:srgbClr val="000099"/>
                </a:solidFill>
                <a:latin typeface="Trebuchet MS"/>
              </a:rPr>
              <a:t>l</a:t>
            </a:r>
            <a:r>
              <a:rPr lang="en-US" sz="2800" i="1" dirty="0" err="1" smtClean="0">
                <a:solidFill>
                  <a:srgbClr val="000099"/>
                </a:solidFill>
                <a:latin typeface="Symbol"/>
              </a:rPr>
              <a:t>n</a:t>
            </a:r>
            <a:r>
              <a:rPr lang="en-US" sz="2800" i="1" dirty="0" smtClean="0">
                <a:solidFill>
                  <a:srgbClr val="000099"/>
                </a:solidFill>
                <a:latin typeface="Symbol"/>
              </a:rPr>
              <a:t> </a:t>
            </a:r>
            <a:r>
              <a:rPr lang="en-US" sz="2800" dirty="0" err="1" smtClean="0">
                <a:solidFill>
                  <a:srgbClr val="000099"/>
                </a:solidFill>
                <a:latin typeface="Trebuchet MS"/>
              </a:rPr>
              <a:t>qq</a:t>
            </a:r>
            <a:r>
              <a:rPr lang="en-US" sz="2800" dirty="0" smtClean="0">
                <a:solidFill>
                  <a:srgbClr val="000099"/>
                </a:solidFill>
                <a:latin typeface="Trebuchet MS"/>
              </a:rPr>
              <a:t>’</a:t>
            </a:r>
            <a:r>
              <a:rPr lang="en-US" sz="2800" b="0" dirty="0" smtClean="0">
                <a:solidFill>
                  <a:srgbClr val="000090"/>
                </a:solidFill>
                <a:latin typeface="Trebuchet MS"/>
                <a:sym typeface="Symbol" charset="2"/>
              </a:rPr>
              <a:t> </a:t>
            </a:r>
            <a:endParaRPr lang="en-US" sz="2800" dirty="0">
              <a:solidFill>
                <a:srgbClr val="000099"/>
              </a:solidFill>
              <a:latin typeface="Symbol"/>
            </a:endParaRPr>
          </a:p>
        </p:txBody>
      </p:sp>
      <p:sp>
        <p:nvSpPr>
          <p:cNvPr id="14" name="Rectangle 8"/>
          <p:cNvSpPr>
            <a:spLocks noChangeArrowheads="1"/>
          </p:cNvSpPr>
          <p:nvPr/>
        </p:nvSpPr>
        <p:spPr bwMode="auto">
          <a:xfrm>
            <a:off x="3683000" y="992188"/>
            <a:ext cx="5562600" cy="1815882"/>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1600" b="0" dirty="0" smtClean="0">
                <a:solidFill>
                  <a:schemeClr val="accent2"/>
                </a:solidFill>
                <a:latin typeface="Trebuchet MS"/>
              </a:rPr>
              <a:t>Event selection:</a:t>
            </a:r>
            <a:r>
              <a:rPr lang="en-GB" sz="1600" b="0" dirty="0" smtClean="0">
                <a:latin typeface="Trebuchet MS"/>
              </a:rPr>
              <a:t> </a:t>
            </a:r>
            <a:r>
              <a:rPr lang="en-US" sz="1600" b="0" dirty="0" smtClean="0">
                <a:solidFill>
                  <a:schemeClr val="tx1"/>
                </a:solidFill>
                <a:latin typeface="Trebuchet MS"/>
              </a:rPr>
              <a:t>Selections to discriminate between the signal and background events are based on kinematic and topological quantities including the angular spin correlations of the decay products.</a:t>
            </a:r>
            <a:r>
              <a:rPr lang="en-US" sz="1600" dirty="0" smtClean="0"/>
              <a:t> </a:t>
            </a:r>
          </a:p>
          <a:p>
            <a:pPr algn="just">
              <a:buClr>
                <a:srgbClr val="990000"/>
              </a:buClr>
            </a:pPr>
            <a:r>
              <a:rPr lang="en-US" sz="1600" b="0" dirty="0" smtClean="0">
                <a:solidFill>
                  <a:schemeClr val="tx1"/>
                </a:solidFill>
                <a:latin typeface="Trebuchet MS"/>
              </a:rPr>
              <a:t>No evidence for the Higgs boson is found, and at 95% confidence level the SM Higgs boson production in the mass range 327-415 </a:t>
            </a:r>
            <a:r>
              <a:rPr lang="en-US" sz="1600" b="0" dirty="0" err="1" smtClean="0">
                <a:solidFill>
                  <a:schemeClr val="tx1"/>
                </a:solidFill>
                <a:latin typeface="Trebuchet MS"/>
              </a:rPr>
              <a:t>GeV</a:t>
            </a:r>
            <a:r>
              <a:rPr lang="en-US" sz="1600" b="0" dirty="0" smtClean="0">
                <a:solidFill>
                  <a:schemeClr val="tx1"/>
                </a:solidFill>
                <a:latin typeface="Trebuchet MS"/>
              </a:rPr>
              <a:t> is excluded. </a:t>
            </a:r>
            <a:endParaRPr lang="en-GB" sz="1600" b="0" dirty="0">
              <a:solidFill>
                <a:schemeClr val="tx1"/>
              </a:solidFill>
              <a:latin typeface="Trebuchet MS"/>
            </a:endParaRPr>
          </a:p>
        </p:txBody>
      </p:sp>
      <p:sp>
        <p:nvSpPr>
          <p:cNvPr id="23" name="Rectangle 22"/>
          <p:cNvSpPr/>
          <p:nvPr/>
        </p:nvSpPr>
        <p:spPr>
          <a:xfrm>
            <a:off x="4974533" y="4344601"/>
            <a:ext cx="2526179"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CMS-PAS-HIG-2012-003</a:t>
            </a:r>
            <a:endParaRPr lang="en-US" sz="1800" b="0" dirty="0">
              <a:solidFill>
                <a:schemeClr val="tx1">
                  <a:lumMod val="75000"/>
                  <a:lumOff val="25000"/>
                </a:schemeClr>
              </a:solidFill>
              <a:latin typeface="Trebuchet MS"/>
            </a:endParaRPr>
          </a:p>
        </p:txBody>
      </p:sp>
      <p:pic>
        <p:nvPicPr>
          <p:cNvPr id="26" name="Picture 3" descr="CMS-Color-Label"/>
          <p:cNvPicPr>
            <a:picLocks noChangeAspect="1" noChangeArrowheads="1"/>
          </p:cNvPicPr>
          <p:nvPr/>
        </p:nvPicPr>
        <p:blipFill>
          <a:blip r:embed="rId8"/>
          <a:srcRect/>
          <a:stretch>
            <a:fillRect/>
          </a:stretch>
        </p:blipFill>
        <p:spPr bwMode="auto">
          <a:xfrm>
            <a:off x="468314" y="190500"/>
            <a:ext cx="646112" cy="59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fig_06b-Higgscombo.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626100" y="3376890"/>
            <a:ext cx="4495800" cy="3258860"/>
          </a:xfrm>
          <a:prstGeom prst="rect">
            <a:avLst/>
          </a:prstGeom>
        </p:spPr>
      </p:pic>
      <p:pic>
        <p:nvPicPr>
          <p:cNvPr id="15" name="Picture 14" descr="fig_02a-Higgscombo.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200150" y="647700"/>
            <a:ext cx="4826881" cy="3498850"/>
          </a:xfrm>
          <a:prstGeom prst="rect">
            <a:avLst/>
          </a:prstGeom>
        </p:spPr>
      </p:pic>
      <p:pic>
        <p:nvPicPr>
          <p:cNvPr id="20" name="Picture 19" descr="fig_02b-Higgscombo.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76250" y="3787859"/>
            <a:ext cx="4235450" cy="3070141"/>
          </a:xfrm>
          <a:prstGeom prst="rect">
            <a:avLst/>
          </a:prstGeom>
        </p:spPr>
      </p:pic>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3"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36</a:t>
            </a:fld>
            <a:endParaRPr lang="en-US" b="0" dirty="0"/>
          </a:p>
        </p:txBody>
      </p:sp>
      <p:sp>
        <p:nvSpPr>
          <p:cNvPr id="1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Standard Model Higgs combination in ATLAS</a:t>
            </a:r>
            <a:endParaRPr lang="en-US" sz="2800" dirty="0">
              <a:solidFill>
                <a:srgbClr val="000099"/>
              </a:solidFill>
              <a:latin typeface="Symbol"/>
            </a:endParaRPr>
          </a:p>
        </p:txBody>
      </p:sp>
      <p:sp>
        <p:nvSpPr>
          <p:cNvPr id="23" name="Rectangle 22"/>
          <p:cNvSpPr/>
          <p:nvPr/>
        </p:nvSpPr>
        <p:spPr>
          <a:xfrm>
            <a:off x="6663633" y="2096701"/>
            <a:ext cx="2475459"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ATLAS-CONF-2012-019</a:t>
            </a:r>
            <a:endParaRPr lang="en-US" sz="1800" b="0" dirty="0">
              <a:solidFill>
                <a:schemeClr val="tx1">
                  <a:lumMod val="75000"/>
                  <a:lumOff val="25000"/>
                </a:schemeClr>
              </a:solidFill>
              <a:latin typeface="Trebuchet MS"/>
            </a:endParaRPr>
          </a:p>
        </p:txBody>
      </p:sp>
      <p:pic>
        <p:nvPicPr>
          <p:cNvPr id="11" name="Picture 10" descr="ATLASlogo_White_480x720_02.jpg"/>
          <p:cNvPicPr>
            <a:picLocks noChangeAspect="1"/>
          </p:cNvPicPr>
          <p:nvPr/>
        </p:nvPicPr>
        <p:blipFill>
          <a:blip r:embed="rId9"/>
          <a:stretch>
            <a:fillRect/>
          </a:stretch>
        </p:blipFill>
        <p:spPr>
          <a:xfrm>
            <a:off x="347133" y="190500"/>
            <a:ext cx="618067" cy="927100"/>
          </a:xfrm>
          <a:prstGeom prst="rect">
            <a:avLst/>
          </a:prstGeom>
        </p:spPr>
      </p:pic>
      <p:sp>
        <p:nvSpPr>
          <p:cNvPr id="22" name="Rectangle 8"/>
          <p:cNvSpPr>
            <a:spLocks noChangeArrowheads="1"/>
          </p:cNvSpPr>
          <p:nvPr/>
        </p:nvSpPr>
        <p:spPr bwMode="auto">
          <a:xfrm>
            <a:off x="3911600" y="3087688"/>
            <a:ext cx="1536700" cy="338554"/>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1600" b="0" dirty="0" smtClean="0">
                <a:solidFill>
                  <a:schemeClr val="tx1"/>
                </a:solidFill>
                <a:latin typeface="Trebuchet MS"/>
              </a:rPr>
              <a:t>All channels</a:t>
            </a:r>
            <a:endParaRPr lang="en-GB" sz="1600" b="0" dirty="0">
              <a:solidFill>
                <a:schemeClr val="tx1"/>
              </a:solidFill>
              <a:latin typeface="Trebuchet MS"/>
            </a:endParaRPr>
          </a:p>
        </p:txBody>
      </p:sp>
      <p:sp>
        <p:nvSpPr>
          <p:cNvPr id="24" name="Rectangle 8"/>
          <p:cNvSpPr>
            <a:spLocks noChangeArrowheads="1"/>
          </p:cNvSpPr>
          <p:nvPr/>
        </p:nvSpPr>
        <p:spPr bwMode="auto">
          <a:xfrm>
            <a:off x="1282700" y="5754688"/>
            <a:ext cx="1536700" cy="338554"/>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1600" b="0" dirty="0" smtClean="0">
                <a:solidFill>
                  <a:schemeClr val="tx1"/>
                </a:solidFill>
                <a:latin typeface="Trebuchet MS"/>
              </a:rPr>
              <a:t>All channels</a:t>
            </a:r>
            <a:endParaRPr lang="en-GB" sz="1600" b="0" dirty="0">
              <a:solidFill>
                <a:schemeClr val="tx1"/>
              </a:solidFill>
              <a:latin typeface="Trebuchet MS"/>
            </a:endParaRPr>
          </a:p>
        </p:txBody>
      </p:sp>
      <p:sp>
        <p:nvSpPr>
          <p:cNvPr id="25" name="Rectangle 8"/>
          <p:cNvSpPr>
            <a:spLocks noChangeArrowheads="1"/>
          </p:cNvSpPr>
          <p:nvPr/>
        </p:nvSpPr>
        <p:spPr bwMode="auto">
          <a:xfrm>
            <a:off x="6210300" y="2846388"/>
            <a:ext cx="3695700" cy="584776"/>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1600" b="0" dirty="0" smtClean="0">
                <a:solidFill>
                  <a:srgbClr val="0000E0"/>
                </a:solidFill>
                <a:latin typeface="Trebuchet MS"/>
              </a:rPr>
              <a:t>High mass resolution channels</a:t>
            </a:r>
            <a:r>
              <a:rPr lang="en-GB" sz="1600" b="0" dirty="0" smtClean="0">
                <a:solidFill>
                  <a:schemeClr val="tx1"/>
                </a:solidFill>
                <a:latin typeface="Trebuchet MS"/>
              </a:rPr>
              <a:t> (blue)</a:t>
            </a:r>
          </a:p>
          <a:p>
            <a:pPr algn="just">
              <a:buClr>
                <a:srgbClr val="990000"/>
              </a:buClr>
            </a:pPr>
            <a:r>
              <a:rPr lang="en-GB" sz="1600" b="0" dirty="0" smtClean="0">
                <a:solidFill>
                  <a:srgbClr val="FF0000"/>
                </a:solidFill>
                <a:latin typeface="Trebuchet MS"/>
              </a:rPr>
              <a:t>Low mass resolution channels</a:t>
            </a:r>
            <a:r>
              <a:rPr lang="en-GB" sz="1600" b="0" dirty="0" smtClean="0">
                <a:solidFill>
                  <a:schemeClr val="tx1"/>
                </a:solidFill>
                <a:latin typeface="Trebuchet MS"/>
              </a:rPr>
              <a:t> (red)</a:t>
            </a:r>
            <a:endParaRPr lang="en-GB" sz="1600" b="0" dirty="0">
              <a:solidFill>
                <a:schemeClr val="tx1"/>
              </a:solidFill>
              <a:latin typeface="Trebuchet MS"/>
            </a:endParaRPr>
          </a:p>
        </p:txBody>
      </p:sp>
      <p:sp>
        <p:nvSpPr>
          <p:cNvPr id="27" name="Rectangle 26"/>
          <p:cNvSpPr/>
          <p:nvPr/>
        </p:nvSpPr>
        <p:spPr>
          <a:xfrm>
            <a:off x="6235700" y="1380004"/>
            <a:ext cx="3187700" cy="400110"/>
          </a:xfrm>
          <a:prstGeom prst="rect">
            <a:avLst/>
          </a:prstGeom>
          <a:ln w="28575" cmpd="sng">
            <a:solidFill>
              <a:srgbClr val="FF0000"/>
            </a:solidFill>
          </a:ln>
        </p:spPr>
        <p:txBody>
          <a:bodyPr wrap="square">
            <a:spAutoFit/>
          </a:bodyPr>
          <a:lstStyle/>
          <a:p>
            <a:pPr algn="ctr"/>
            <a:r>
              <a:rPr lang="en-GB" sz="2000" b="0" dirty="0" smtClean="0">
                <a:solidFill>
                  <a:srgbClr val="FF6600"/>
                </a:solidFill>
                <a:latin typeface="Trebuchet MS"/>
              </a:rPr>
              <a:t>H </a:t>
            </a:r>
            <a:r>
              <a:rPr lang="en-US" sz="2000" b="0" dirty="0" err="1" smtClean="0">
                <a:solidFill>
                  <a:srgbClr val="FF6600"/>
                </a:solidFill>
                <a:latin typeface="Trebuchet MS"/>
                <a:sym typeface="Symbol" charset="2"/>
              </a:rPr>
              <a:t></a:t>
            </a:r>
            <a:r>
              <a:rPr lang="en-GB" sz="2000" b="0" dirty="0" smtClean="0">
                <a:solidFill>
                  <a:srgbClr val="FF6600"/>
                </a:solidFill>
                <a:latin typeface="Trebuchet MS"/>
              </a:rPr>
              <a:t> </a:t>
            </a:r>
            <a:r>
              <a:rPr lang="en-GB" sz="2000" b="0" dirty="0" err="1" smtClean="0">
                <a:solidFill>
                  <a:srgbClr val="FF6600"/>
                </a:solidFill>
                <a:latin typeface="Symbol"/>
              </a:rPr>
              <a:t>gg</a:t>
            </a:r>
            <a:r>
              <a:rPr lang="en-GB" sz="2000" b="0" dirty="0" smtClean="0">
                <a:solidFill>
                  <a:srgbClr val="FF6600"/>
                </a:solidFill>
                <a:latin typeface="Trebuchet MS"/>
              </a:rPr>
              <a:t>, bb, </a:t>
            </a:r>
            <a:r>
              <a:rPr lang="en-GB" sz="2000" b="0" dirty="0" err="1" smtClean="0">
                <a:solidFill>
                  <a:srgbClr val="FF6600"/>
                </a:solidFill>
                <a:latin typeface="Symbol"/>
              </a:rPr>
              <a:t>tt</a:t>
            </a:r>
            <a:r>
              <a:rPr lang="en-GB" sz="2000" b="0" dirty="0" smtClean="0">
                <a:solidFill>
                  <a:srgbClr val="FF6600"/>
                </a:solidFill>
                <a:latin typeface="Trebuchet MS"/>
              </a:rPr>
              <a:t>, </a:t>
            </a:r>
            <a:r>
              <a:rPr lang="de-CH" sz="2000" b="0" dirty="0" smtClean="0">
                <a:solidFill>
                  <a:srgbClr val="FF6600"/>
                </a:solidFill>
                <a:latin typeface="Trebuchet MS"/>
              </a:rPr>
              <a:t>WW, ZZ</a:t>
            </a:r>
            <a:endParaRPr lang="en-US" sz="2000" b="0" dirty="0">
              <a:solidFill>
                <a:srgbClr val="FF6600"/>
              </a:solidFill>
              <a:latin typeface="Trebuchet M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pvala_all_zzc_t2_gz_zoom.png"/>
          <p:cNvPicPr>
            <a:picLocks noChangeAspect="1"/>
          </p:cNvPicPr>
          <p:nvPr/>
        </p:nvPicPr>
        <p:blipFill>
          <a:blip r:embed="rId3"/>
          <a:stretch>
            <a:fillRect/>
          </a:stretch>
        </p:blipFill>
        <p:spPr>
          <a:xfrm>
            <a:off x="4597400" y="3313398"/>
            <a:ext cx="4775200" cy="3227102"/>
          </a:xfrm>
          <a:prstGeom prst="rect">
            <a:avLst/>
          </a:prstGeom>
        </p:spPr>
      </p:pic>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3"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37</a:t>
            </a:fld>
            <a:endParaRPr lang="en-US" b="0" dirty="0"/>
          </a:p>
        </p:txBody>
      </p:sp>
      <p:sp>
        <p:nvSpPr>
          <p:cNvPr id="1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Standard Model Higgs combination in CMS</a:t>
            </a:r>
            <a:endParaRPr lang="en-US" sz="2800" dirty="0">
              <a:solidFill>
                <a:srgbClr val="000099"/>
              </a:solidFill>
              <a:latin typeface="Symbol"/>
            </a:endParaRPr>
          </a:p>
        </p:txBody>
      </p:sp>
      <p:sp>
        <p:nvSpPr>
          <p:cNvPr id="23" name="Rectangle 22"/>
          <p:cNvSpPr/>
          <p:nvPr/>
        </p:nvSpPr>
        <p:spPr>
          <a:xfrm>
            <a:off x="1850333" y="6109901"/>
            <a:ext cx="2526179"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CMS-PAS-HIG-2012-008</a:t>
            </a:r>
            <a:endParaRPr lang="en-US" sz="1800" b="0" dirty="0">
              <a:solidFill>
                <a:schemeClr val="tx1">
                  <a:lumMod val="75000"/>
                  <a:lumOff val="25000"/>
                </a:schemeClr>
              </a:solidFill>
              <a:latin typeface="Trebuchet MS"/>
            </a:endParaRPr>
          </a:p>
        </p:txBody>
      </p:sp>
      <p:pic>
        <p:nvPicPr>
          <p:cNvPr id="7" name="Picture 3" descr="CMS-Color-Label"/>
          <p:cNvPicPr>
            <a:picLocks noChangeAspect="1" noChangeArrowheads="1"/>
          </p:cNvPicPr>
          <p:nvPr/>
        </p:nvPicPr>
        <p:blipFill>
          <a:blip r:embed="rId4"/>
          <a:srcRect/>
          <a:stretch>
            <a:fillRect/>
          </a:stretch>
        </p:blipFill>
        <p:spPr bwMode="auto">
          <a:xfrm>
            <a:off x="468314" y="266700"/>
            <a:ext cx="646112" cy="596900"/>
          </a:xfrm>
          <a:prstGeom prst="rect">
            <a:avLst/>
          </a:prstGeom>
          <a:noFill/>
          <a:ln w="9525">
            <a:noFill/>
            <a:miter lim="800000"/>
            <a:headEnd/>
            <a:tailEnd/>
          </a:ln>
        </p:spPr>
      </p:pic>
      <p:pic>
        <p:nvPicPr>
          <p:cNvPr id="8" name="Picture 7" descr="sqr_cls_comb_logx.png"/>
          <p:cNvPicPr>
            <a:picLocks noChangeAspect="1"/>
          </p:cNvPicPr>
          <p:nvPr/>
        </p:nvPicPr>
        <p:blipFill>
          <a:blip r:embed="rId5"/>
          <a:stretch>
            <a:fillRect/>
          </a:stretch>
        </p:blipFill>
        <p:spPr>
          <a:xfrm>
            <a:off x="660399" y="1777753"/>
            <a:ext cx="4064001" cy="3899147"/>
          </a:xfrm>
          <a:prstGeom prst="rect">
            <a:avLst/>
          </a:prstGeom>
        </p:spPr>
      </p:pic>
      <p:pic>
        <p:nvPicPr>
          <p:cNvPr id="9" name="Picture 8" descr="sqr_cls_comb_zoom.png"/>
          <p:cNvPicPr>
            <a:picLocks noChangeAspect="1"/>
          </p:cNvPicPr>
          <p:nvPr/>
        </p:nvPicPr>
        <p:blipFill>
          <a:blip r:embed="rId6"/>
          <a:stretch>
            <a:fillRect/>
          </a:stretch>
        </p:blipFill>
        <p:spPr>
          <a:xfrm>
            <a:off x="5747823" y="901700"/>
            <a:ext cx="2594443" cy="2489200"/>
          </a:xfrm>
          <a:prstGeom prst="rect">
            <a:avLst/>
          </a:prstGeom>
        </p:spPr>
      </p:pic>
      <p:sp>
        <p:nvSpPr>
          <p:cNvPr id="11" name="Rectangle 10"/>
          <p:cNvSpPr/>
          <p:nvPr/>
        </p:nvSpPr>
        <p:spPr>
          <a:xfrm>
            <a:off x="1358900" y="1214904"/>
            <a:ext cx="3187700" cy="400110"/>
          </a:xfrm>
          <a:prstGeom prst="rect">
            <a:avLst/>
          </a:prstGeom>
          <a:ln w="28575" cmpd="sng">
            <a:solidFill>
              <a:srgbClr val="FF0000"/>
            </a:solidFill>
          </a:ln>
        </p:spPr>
        <p:txBody>
          <a:bodyPr wrap="square">
            <a:spAutoFit/>
          </a:bodyPr>
          <a:lstStyle/>
          <a:p>
            <a:pPr algn="ctr"/>
            <a:r>
              <a:rPr lang="en-GB" sz="2000" b="0" dirty="0" smtClean="0">
                <a:solidFill>
                  <a:srgbClr val="FF6600"/>
                </a:solidFill>
                <a:latin typeface="Trebuchet MS"/>
              </a:rPr>
              <a:t>H </a:t>
            </a:r>
            <a:r>
              <a:rPr lang="en-US" sz="2000" b="0" dirty="0" err="1" smtClean="0">
                <a:solidFill>
                  <a:srgbClr val="FF6600"/>
                </a:solidFill>
                <a:latin typeface="Trebuchet MS"/>
                <a:sym typeface="Symbol" charset="2"/>
              </a:rPr>
              <a:t></a:t>
            </a:r>
            <a:r>
              <a:rPr lang="en-GB" sz="2000" b="0" dirty="0" smtClean="0">
                <a:solidFill>
                  <a:srgbClr val="FF6600"/>
                </a:solidFill>
                <a:latin typeface="Trebuchet MS"/>
              </a:rPr>
              <a:t> </a:t>
            </a:r>
            <a:r>
              <a:rPr lang="en-GB" sz="2000" b="0" dirty="0" err="1" smtClean="0">
                <a:solidFill>
                  <a:srgbClr val="FF6600"/>
                </a:solidFill>
                <a:latin typeface="Symbol"/>
              </a:rPr>
              <a:t>gg</a:t>
            </a:r>
            <a:r>
              <a:rPr lang="en-GB" sz="2000" b="0" dirty="0" smtClean="0">
                <a:solidFill>
                  <a:srgbClr val="FF6600"/>
                </a:solidFill>
                <a:latin typeface="Trebuchet MS"/>
              </a:rPr>
              <a:t>, bb, </a:t>
            </a:r>
            <a:r>
              <a:rPr lang="en-GB" sz="2000" b="0" dirty="0" err="1" smtClean="0">
                <a:solidFill>
                  <a:srgbClr val="FF6600"/>
                </a:solidFill>
                <a:latin typeface="Symbol"/>
              </a:rPr>
              <a:t>tt</a:t>
            </a:r>
            <a:r>
              <a:rPr lang="en-GB" sz="2000" b="0" dirty="0" smtClean="0">
                <a:solidFill>
                  <a:srgbClr val="FF6600"/>
                </a:solidFill>
                <a:latin typeface="Trebuchet MS"/>
              </a:rPr>
              <a:t>, </a:t>
            </a:r>
            <a:r>
              <a:rPr lang="de-CH" sz="2000" b="0" dirty="0" smtClean="0">
                <a:solidFill>
                  <a:srgbClr val="FF6600"/>
                </a:solidFill>
                <a:latin typeface="Trebuchet MS"/>
              </a:rPr>
              <a:t>WW, ZZ</a:t>
            </a:r>
            <a:endParaRPr lang="en-US" sz="2000" b="0" dirty="0">
              <a:solidFill>
                <a:srgbClr val="FF6600"/>
              </a:solidFill>
              <a:latin typeface="Trebuchet M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3" name="Rectangle 23"/>
          <p:cNvSpPr>
            <a:spLocks noGrp="1" noChangeArrowheads="1"/>
          </p:cNvSpPr>
          <p:nvPr>
            <p:ph type="sldNum" sz="quarter" idx="4294967295"/>
          </p:nvPr>
        </p:nvSpPr>
        <p:spPr bwMode="auto">
          <a:xfrm>
            <a:off x="47720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38</a:t>
            </a:fld>
            <a:endParaRPr lang="en-US" b="0" dirty="0"/>
          </a:p>
        </p:txBody>
      </p:sp>
      <p:sp>
        <p:nvSpPr>
          <p:cNvPr id="19" name="Rectangle 10"/>
          <p:cNvSpPr>
            <a:spLocks noChangeArrowheads="1"/>
          </p:cNvSpPr>
          <p:nvPr/>
        </p:nvSpPr>
        <p:spPr bwMode="auto">
          <a:xfrm>
            <a:off x="4984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Higgs boson discovery prospects</a:t>
            </a:r>
            <a:endParaRPr lang="en-US" sz="2800" dirty="0">
              <a:solidFill>
                <a:srgbClr val="000099"/>
              </a:solidFill>
              <a:latin typeface="Symbol"/>
            </a:endParaRPr>
          </a:p>
        </p:txBody>
      </p:sp>
      <p:grpSp>
        <p:nvGrpSpPr>
          <p:cNvPr id="15" name="Group 14"/>
          <p:cNvGrpSpPr/>
          <p:nvPr/>
        </p:nvGrpSpPr>
        <p:grpSpPr>
          <a:xfrm>
            <a:off x="1987550" y="1358900"/>
            <a:ext cx="6625890" cy="4756150"/>
            <a:chOff x="1339850" y="1143000"/>
            <a:chExt cx="6625890" cy="4756150"/>
          </a:xfrm>
        </p:grpSpPr>
        <p:pic>
          <p:nvPicPr>
            <p:cNvPr id="16" name="Picture 15" descr="Significance_mH_100_600_LogScale_8curves.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39850" y="1143000"/>
              <a:ext cx="6625890" cy="4756150"/>
            </a:xfrm>
            <a:prstGeom prst="rect">
              <a:avLst/>
            </a:prstGeom>
          </p:spPr>
        </p:pic>
        <p:sp>
          <p:nvSpPr>
            <p:cNvPr id="17" name="Oval 16"/>
            <p:cNvSpPr/>
            <p:nvPr/>
          </p:nvSpPr>
          <p:spPr bwMode="auto">
            <a:xfrm>
              <a:off x="3035300" y="3238500"/>
              <a:ext cx="279400" cy="292100"/>
            </a:xfrm>
            <a:prstGeom prst="ellipse">
              <a:avLst/>
            </a:prstGeom>
            <a:solidFill>
              <a:schemeClr val="accent1">
                <a:alpha val="5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sp>
        <p:nvSpPr>
          <p:cNvPr id="18" name="Rectangle 17"/>
          <p:cNvSpPr/>
          <p:nvPr/>
        </p:nvSpPr>
        <p:spPr>
          <a:xfrm>
            <a:off x="4733233" y="1055301"/>
            <a:ext cx="2280694"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CMS-NOTE-2010-008</a:t>
            </a:r>
            <a:endParaRPr lang="en-US" sz="1800" b="0" dirty="0">
              <a:solidFill>
                <a:schemeClr val="tx1">
                  <a:lumMod val="75000"/>
                  <a:lumOff val="25000"/>
                </a:schemeClr>
              </a:solidFill>
              <a:latin typeface="Trebuchet MS"/>
            </a:endParaRPr>
          </a:p>
        </p:txBody>
      </p:sp>
      <p:pic>
        <p:nvPicPr>
          <p:cNvPr id="21" name="Picture 20" descr="sakuraiprize2010.jpg"/>
          <p:cNvPicPr>
            <a:picLocks noChangeAspect="1"/>
          </p:cNvPicPr>
          <p:nvPr/>
        </p:nvPicPr>
        <p:blipFill>
          <a:blip r:embed="rId5"/>
          <a:stretch>
            <a:fillRect/>
          </a:stretch>
        </p:blipFill>
        <p:spPr>
          <a:xfrm>
            <a:off x="215900" y="177799"/>
            <a:ext cx="1981200" cy="1318317"/>
          </a:xfrm>
          <a:prstGeom prst="rect">
            <a:avLst/>
          </a:prstGeom>
        </p:spPr>
      </p:pic>
      <p:sp>
        <p:nvSpPr>
          <p:cNvPr id="14" name="Text Box 14"/>
          <p:cNvSpPr txBox="1">
            <a:spLocks noChangeArrowheads="1"/>
          </p:cNvSpPr>
          <p:nvPr/>
        </p:nvSpPr>
        <p:spPr bwMode="auto">
          <a:xfrm>
            <a:off x="1241425" y="5899152"/>
            <a:ext cx="7546975" cy="646331"/>
          </a:xfrm>
          <a:prstGeom prst="rect">
            <a:avLst/>
          </a:prstGeom>
          <a:noFill/>
          <a:ln w="9525">
            <a:noFill/>
            <a:miter lim="800000"/>
            <a:headEnd/>
            <a:tailEnd/>
          </a:ln>
        </p:spPr>
        <p:txBody>
          <a:bodyPr wrap="square">
            <a:prstTxWarp prst="textNoShape">
              <a:avLst/>
            </a:prstTxWarp>
            <a:spAutoFit/>
          </a:bodyPr>
          <a:lstStyle/>
          <a:p>
            <a:pPr algn="just"/>
            <a:r>
              <a:rPr lang="en-GB" sz="1800" b="0" dirty="0" smtClean="0">
                <a:solidFill>
                  <a:schemeClr val="tx1"/>
                </a:solidFill>
                <a:latin typeface="Trebuchet MS"/>
              </a:rPr>
              <a:t>8 </a:t>
            </a:r>
            <a:r>
              <a:rPr lang="en-GB" sz="1800" b="0" dirty="0" err="1" smtClean="0">
                <a:solidFill>
                  <a:schemeClr val="tx1"/>
                </a:solidFill>
                <a:latin typeface="Trebuchet MS"/>
              </a:rPr>
              <a:t>TeV</a:t>
            </a:r>
            <a:r>
              <a:rPr lang="en-GB" sz="1800" b="0" dirty="0" smtClean="0">
                <a:solidFill>
                  <a:schemeClr val="tx1"/>
                </a:solidFill>
                <a:latin typeface="Trebuchet MS"/>
              </a:rPr>
              <a:t> instead of 7 </a:t>
            </a:r>
            <a:r>
              <a:rPr lang="en-GB" sz="1800" b="0" dirty="0" err="1" smtClean="0">
                <a:solidFill>
                  <a:schemeClr val="tx1"/>
                </a:solidFill>
                <a:latin typeface="Trebuchet MS"/>
              </a:rPr>
              <a:t>TeV</a:t>
            </a:r>
            <a:r>
              <a:rPr lang="en-GB" sz="1800" b="0" dirty="0" smtClean="0">
                <a:solidFill>
                  <a:schemeClr val="tx1"/>
                </a:solidFill>
                <a:latin typeface="Trebuchet MS"/>
              </a:rPr>
              <a:t> centre-of-mass energy saves about 25% of the data taking time. </a:t>
            </a:r>
          </a:p>
        </p:txBody>
      </p:sp>
      <p:sp>
        <p:nvSpPr>
          <p:cNvPr id="22" name="Text Box 14"/>
          <p:cNvSpPr txBox="1">
            <a:spLocks noChangeArrowheads="1"/>
          </p:cNvSpPr>
          <p:nvPr/>
        </p:nvSpPr>
        <p:spPr bwMode="auto">
          <a:xfrm rot="10223448" flipV="1">
            <a:off x="-263863" y="2524358"/>
            <a:ext cx="3353446" cy="1200328"/>
          </a:xfrm>
          <a:prstGeom prst="rect">
            <a:avLst/>
          </a:prstGeom>
          <a:noFill/>
          <a:ln w="9525">
            <a:noFill/>
            <a:miter lim="800000"/>
            <a:headEnd/>
            <a:tailEnd/>
          </a:ln>
        </p:spPr>
        <p:txBody>
          <a:bodyPr wrap="square">
            <a:prstTxWarp prst="textNoShape">
              <a:avLst/>
            </a:prstTxWarp>
            <a:spAutoFit/>
          </a:bodyPr>
          <a:lstStyle/>
          <a:p>
            <a:pPr algn="ctr"/>
            <a:r>
              <a:rPr lang="en-GB" sz="2400" b="0" dirty="0" smtClean="0">
                <a:solidFill>
                  <a:srgbClr val="FF6600"/>
                </a:solidFill>
                <a:latin typeface="Tekton Pro Bold Extended"/>
              </a:rPr>
              <a:t>What’s </a:t>
            </a:r>
          </a:p>
          <a:p>
            <a:pPr algn="ctr"/>
            <a:r>
              <a:rPr lang="en-GB" sz="2400" b="0" dirty="0" smtClean="0">
                <a:solidFill>
                  <a:srgbClr val="FF6600"/>
                </a:solidFill>
                <a:latin typeface="Tekton Pro Bold Extended"/>
              </a:rPr>
              <a:t>your </a:t>
            </a:r>
          </a:p>
          <a:p>
            <a:pPr algn="ctr"/>
            <a:r>
              <a:rPr lang="en-GB" sz="2400" b="0" dirty="0" smtClean="0">
                <a:solidFill>
                  <a:srgbClr val="FF6600"/>
                </a:solidFill>
                <a:latin typeface="Tekton Pro Bold Extended"/>
              </a:rPr>
              <a:t>bet?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descr="njets_data_bprime500_2l_log_1bje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256215" y="1428983"/>
            <a:ext cx="2709985" cy="2609616"/>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39</a:t>
            </a:fld>
            <a:endParaRPr lang="en-US" b="0" i="0"/>
          </a:p>
        </p:txBody>
      </p:sp>
      <p:grpSp>
        <p:nvGrpSpPr>
          <p:cNvPr id="14" name="Group 13"/>
          <p:cNvGrpSpPr/>
          <p:nvPr/>
        </p:nvGrpSpPr>
        <p:grpSpPr>
          <a:xfrm>
            <a:off x="279400" y="-419100"/>
            <a:ext cx="3416300" cy="1460500"/>
            <a:chOff x="3632200" y="1930400"/>
            <a:chExt cx="4229100" cy="1981200"/>
          </a:xfrm>
        </p:grpSpPr>
        <p:pic>
          <p:nvPicPr>
            <p:cNvPr id="8" name="Picture 7" descr="fourth_generation.jpg"/>
            <p:cNvPicPr>
              <a:picLocks noChangeAspect="1"/>
            </p:cNvPicPr>
            <p:nvPr/>
          </p:nvPicPr>
          <p:blipFill>
            <a:blip r:embed="rId5"/>
            <a:stretch>
              <a:fillRect/>
            </a:stretch>
          </p:blipFill>
          <p:spPr>
            <a:xfrm>
              <a:off x="3727988" y="2120900"/>
              <a:ext cx="3777712" cy="1714500"/>
            </a:xfrm>
            <a:prstGeom prst="rect">
              <a:avLst/>
            </a:prstGeom>
          </p:spPr>
        </p:pic>
        <p:sp>
          <p:nvSpPr>
            <p:cNvPr id="9" name="Rectangle 8"/>
            <p:cNvSpPr/>
            <p:nvPr/>
          </p:nvSpPr>
          <p:spPr bwMode="auto">
            <a:xfrm>
              <a:off x="5892800" y="1930400"/>
              <a:ext cx="19685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10" name="Rectangle 9"/>
            <p:cNvSpPr/>
            <p:nvPr/>
          </p:nvSpPr>
          <p:spPr bwMode="auto">
            <a:xfrm>
              <a:off x="3644900" y="2019300"/>
              <a:ext cx="22987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11" name="Rectangle 10"/>
            <p:cNvSpPr/>
            <p:nvPr/>
          </p:nvSpPr>
          <p:spPr bwMode="auto">
            <a:xfrm>
              <a:off x="3632200" y="2692400"/>
              <a:ext cx="406400" cy="1193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12" name="Rectangle 10"/>
          <p:cNvSpPr>
            <a:spLocks noChangeArrowheads="1"/>
          </p:cNvSpPr>
          <p:nvPr/>
        </p:nvSpPr>
        <p:spPr bwMode="auto">
          <a:xfrm>
            <a:off x="2120900" y="379413"/>
            <a:ext cx="7035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Fourth generation quarks </a:t>
            </a:r>
          </a:p>
        </p:txBody>
      </p:sp>
      <p:sp>
        <p:nvSpPr>
          <p:cNvPr id="16" name="Rectangle 15"/>
          <p:cNvSpPr/>
          <p:nvPr/>
        </p:nvSpPr>
        <p:spPr>
          <a:xfrm rot="16200000">
            <a:off x="611470" y="2846004"/>
            <a:ext cx="2022022"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1204.1088</a:t>
            </a:r>
            <a:endParaRPr lang="en-US" sz="1800" b="0" dirty="0">
              <a:solidFill>
                <a:schemeClr val="tx1">
                  <a:lumMod val="75000"/>
                  <a:lumOff val="25000"/>
                </a:schemeClr>
              </a:solidFill>
              <a:latin typeface="Trebuchet MS"/>
            </a:endParaRPr>
          </a:p>
        </p:txBody>
      </p:sp>
      <p:pic>
        <p:nvPicPr>
          <p:cNvPr id="18" name="Picture 3" descr="CMS-Color-Label"/>
          <p:cNvPicPr>
            <a:picLocks noChangeAspect="1" noChangeArrowheads="1"/>
          </p:cNvPicPr>
          <p:nvPr/>
        </p:nvPicPr>
        <p:blipFill>
          <a:blip r:embed="rId6"/>
          <a:srcRect/>
          <a:stretch>
            <a:fillRect/>
          </a:stretch>
        </p:blipFill>
        <p:spPr bwMode="auto">
          <a:xfrm>
            <a:off x="8710614" y="279400"/>
            <a:ext cx="646112" cy="596900"/>
          </a:xfrm>
          <a:prstGeom prst="rect">
            <a:avLst/>
          </a:prstGeom>
          <a:noFill/>
          <a:ln w="9525">
            <a:noFill/>
            <a:miter lim="800000"/>
            <a:headEnd/>
            <a:tailEnd/>
          </a:ln>
        </p:spPr>
      </p:pic>
      <p:sp>
        <p:nvSpPr>
          <p:cNvPr id="91" name="TextBox 90"/>
          <p:cNvSpPr txBox="1"/>
          <p:nvPr/>
        </p:nvSpPr>
        <p:spPr>
          <a:xfrm>
            <a:off x="846531" y="927100"/>
            <a:ext cx="8818169" cy="923330"/>
          </a:xfrm>
          <a:prstGeom prst="rect">
            <a:avLst/>
          </a:prstGeom>
          <a:noFill/>
        </p:spPr>
        <p:txBody>
          <a:bodyPr wrap="square" rtlCol="0">
            <a:spAutoFit/>
          </a:bodyPr>
          <a:lstStyle/>
          <a:p>
            <a:pPr algn="just"/>
            <a:r>
              <a:rPr lang="en-US" sz="1800" b="0" dirty="0" smtClean="0">
                <a:solidFill>
                  <a:schemeClr val="accent6">
                    <a:lumMod val="75000"/>
                  </a:schemeClr>
                </a:solidFill>
                <a:latin typeface="Verdana" pitchFamily="34" charset="0"/>
              </a:rPr>
              <a:t>Top- and bottom-like quarks:</a:t>
            </a:r>
            <a:r>
              <a:rPr lang="en-US" sz="1800" b="0" dirty="0" smtClean="0">
                <a:solidFill>
                  <a:srgbClr val="FF0000"/>
                </a:solidFill>
                <a:latin typeface="Verdana" pitchFamily="34" charset="0"/>
              </a:rPr>
              <a:t> </a:t>
            </a:r>
            <a:r>
              <a:rPr lang="en-US" sz="1800" b="0" dirty="0" err="1" smtClean="0">
                <a:solidFill>
                  <a:srgbClr val="FF0000"/>
                </a:solidFill>
                <a:latin typeface="Verdana" pitchFamily="34" charset="0"/>
              </a:rPr>
              <a:t>b</a:t>
            </a:r>
            <a:r>
              <a:rPr lang="en-US" sz="1800" b="0" dirty="0" smtClean="0">
                <a:solidFill>
                  <a:srgbClr val="FF0000"/>
                </a:solidFill>
                <a:latin typeface="Verdana" pitchFamily="34" charset="0"/>
              </a:rPr>
              <a:t>’, </a:t>
            </a:r>
            <a:r>
              <a:rPr lang="en-US" sz="1800" b="0" dirty="0" err="1" smtClean="0">
                <a:solidFill>
                  <a:srgbClr val="FF0000"/>
                </a:solidFill>
                <a:latin typeface="Verdana" pitchFamily="34" charset="0"/>
              </a:rPr>
              <a:t>t</a:t>
            </a:r>
            <a:r>
              <a:rPr lang="en-US" sz="1800" b="0" dirty="0" smtClean="0">
                <a:solidFill>
                  <a:srgbClr val="FF0000"/>
                </a:solidFill>
                <a:latin typeface="Verdana" pitchFamily="34" charset="0"/>
              </a:rPr>
              <a:t>’ -&gt; </a:t>
            </a:r>
            <a:r>
              <a:rPr lang="en-US" sz="1800" b="0" dirty="0" err="1" smtClean="0">
                <a:solidFill>
                  <a:srgbClr val="FF0000"/>
                </a:solidFill>
                <a:latin typeface="Verdana" pitchFamily="34" charset="0"/>
              </a:rPr>
              <a:t>tW</a:t>
            </a:r>
            <a:endParaRPr lang="en-US" sz="1800" b="0" dirty="0" smtClean="0">
              <a:solidFill>
                <a:srgbClr val="FF0000"/>
              </a:solidFill>
              <a:latin typeface="Verdana" pitchFamily="34" charset="0"/>
            </a:endParaRPr>
          </a:p>
          <a:p>
            <a:pPr algn="just"/>
            <a:r>
              <a:rPr lang="en-US" sz="1800" b="0" dirty="0" smtClean="0">
                <a:solidFill>
                  <a:srgbClr val="000090"/>
                </a:solidFill>
                <a:latin typeface="Verdana" pitchFamily="34" charset="0"/>
              </a:rPr>
              <a:t>Signatures for</a:t>
            </a:r>
            <a:r>
              <a:rPr lang="en-US" sz="1800" b="0" dirty="0" smtClean="0">
                <a:solidFill>
                  <a:srgbClr val="FF0000"/>
                </a:solidFill>
                <a:latin typeface="Verdana" pitchFamily="34" charset="0"/>
              </a:rPr>
              <a:t> </a:t>
            </a:r>
            <a:r>
              <a:rPr lang="en-US" sz="1800" b="0" dirty="0" err="1" smtClean="0">
                <a:solidFill>
                  <a:srgbClr val="FF0000"/>
                </a:solidFill>
                <a:latin typeface="Verdana" pitchFamily="34" charset="0"/>
              </a:rPr>
              <a:t>b</a:t>
            </a:r>
            <a:r>
              <a:rPr lang="en-US" sz="1800" b="0" dirty="0" smtClean="0">
                <a:solidFill>
                  <a:srgbClr val="FF0000"/>
                </a:solidFill>
                <a:latin typeface="Verdana" pitchFamily="34" charset="0"/>
              </a:rPr>
              <a:t>’: </a:t>
            </a:r>
            <a:r>
              <a:rPr lang="en-US" sz="1800" b="0" dirty="0" err="1" smtClean="0">
                <a:solidFill>
                  <a:srgbClr val="FF0000"/>
                </a:solidFill>
                <a:latin typeface="Verdana" pitchFamily="34" charset="0"/>
              </a:rPr>
              <a:t>trileptons</a:t>
            </a:r>
            <a:r>
              <a:rPr lang="en-US" sz="1800" b="0" dirty="0" smtClean="0">
                <a:solidFill>
                  <a:srgbClr val="FF0000"/>
                </a:solidFill>
                <a:latin typeface="Verdana" pitchFamily="34" charset="0"/>
              </a:rPr>
              <a:t> or same-sign </a:t>
            </a:r>
            <a:r>
              <a:rPr lang="en-US" sz="1800" b="0" dirty="0" err="1" smtClean="0">
                <a:solidFill>
                  <a:srgbClr val="FF0000"/>
                </a:solidFill>
                <a:latin typeface="Verdana" pitchFamily="34" charset="0"/>
              </a:rPr>
              <a:t>dileptons</a:t>
            </a:r>
            <a:r>
              <a:rPr lang="en-US" sz="1800" b="0" dirty="0" smtClean="0">
                <a:solidFill>
                  <a:srgbClr val="FF0000"/>
                </a:solidFill>
                <a:latin typeface="Verdana" pitchFamily="34" charset="0"/>
              </a:rPr>
              <a:t> plus at least one </a:t>
            </a:r>
            <a:r>
              <a:rPr lang="en-US" sz="1800" b="0" dirty="0" err="1" smtClean="0">
                <a:solidFill>
                  <a:srgbClr val="FF0000"/>
                </a:solidFill>
                <a:latin typeface="Verdana" pitchFamily="34" charset="0"/>
              </a:rPr>
              <a:t>b</a:t>
            </a:r>
            <a:r>
              <a:rPr lang="en-US" sz="1800" b="0" dirty="0" smtClean="0">
                <a:solidFill>
                  <a:srgbClr val="FF0000"/>
                </a:solidFill>
                <a:latin typeface="Verdana" pitchFamily="34" charset="0"/>
              </a:rPr>
              <a:t>-jet</a:t>
            </a:r>
          </a:p>
          <a:p>
            <a:pPr algn="just"/>
            <a:r>
              <a:rPr lang="en-US" sz="1800" b="0" dirty="0" smtClean="0">
                <a:solidFill>
                  <a:srgbClr val="000090"/>
                </a:solidFill>
                <a:latin typeface="Verdana" pitchFamily="34" charset="0"/>
              </a:rPr>
              <a:t>Signatures for</a:t>
            </a:r>
            <a:r>
              <a:rPr lang="en-US" sz="1800" b="0" dirty="0" smtClean="0">
                <a:solidFill>
                  <a:srgbClr val="FF0000"/>
                </a:solidFill>
                <a:latin typeface="Verdana" pitchFamily="34" charset="0"/>
              </a:rPr>
              <a:t> </a:t>
            </a:r>
            <a:r>
              <a:rPr lang="en-US" sz="1800" b="0" dirty="0" err="1" smtClean="0">
                <a:solidFill>
                  <a:srgbClr val="FF0000"/>
                </a:solidFill>
                <a:latin typeface="Verdana" pitchFamily="34" charset="0"/>
              </a:rPr>
              <a:t>t</a:t>
            </a:r>
            <a:r>
              <a:rPr lang="en-US" sz="1800" b="0" dirty="0" smtClean="0">
                <a:solidFill>
                  <a:srgbClr val="FF0000"/>
                </a:solidFill>
                <a:latin typeface="Verdana" pitchFamily="34" charset="0"/>
              </a:rPr>
              <a:t>’: opposite-sign </a:t>
            </a:r>
            <a:r>
              <a:rPr lang="en-US" sz="1800" b="0" dirty="0" err="1" smtClean="0">
                <a:solidFill>
                  <a:srgbClr val="FF0000"/>
                </a:solidFill>
                <a:latin typeface="Verdana" pitchFamily="34" charset="0"/>
              </a:rPr>
              <a:t>dileptons</a:t>
            </a:r>
            <a:endParaRPr lang="en-US" sz="1800" b="0" dirty="0" smtClean="0">
              <a:solidFill>
                <a:srgbClr val="FF0000"/>
              </a:solidFill>
              <a:latin typeface="Verdana" pitchFamily="34" charset="0"/>
            </a:endParaRPr>
          </a:p>
        </p:txBody>
      </p:sp>
      <p:sp>
        <p:nvSpPr>
          <p:cNvPr id="26" name="Rectangle 25"/>
          <p:cNvSpPr/>
          <p:nvPr/>
        </p:nvSpPr>
        <p:spPr>
          <a:xfrm rot="16200000">
            <a:off x="-201332" y="5220903"/>
            <a:ext cx="2022022" cy="369332"/>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1203.5410</a:t>
            </a:r>
            <a:endParaRPr lang="en-US" sz="1800" b="0" dirty="0">
              <a:solidFill>
                <a:schemeClr val="tx1">
                  <a:lumMod val="75000"/>
                  <a:lumOff val="25000"/>
                </a:schemeClr>
              </a:solidFill>
              <a:latin typeface="Trebuchet MS"/>
            </a:endParaRPr>
          </a:p>
        </p:txBody>
      </p:sp>
      <p:sp>
        <p:nvSpPr>
          <p:cNvPr id="27" name="TextBox 26"/>
          <p:cNvSpPr txBox="1"/>
          <p:nvPr/>
        </p:nvSpPr>
        <p:spPr>
          <a:xfrm>
            <a:off x="4965700" y="5562601"/>
            <a:ext cx="1739900" cy="738664"/>
          </a:xfrm>
          <a:prstGeom prst="rect">
            <a:avLst/>
          </a:prstGeom>
          <a:noFill/>
        </p:spPr>
        <p:txBody>
          <a:bodyPr wrap="square" rtlCol="0">
            <a:spAutoFit/>
          </a:bodyPr>
          <a:lstStyle/>
          <a:p>
            <a:pPr algn="just"/>
            <a:r>
              <a:rPr lang="en-US" sz="1400" b="0" dirty="0" smtClean="0">
                <a:solidFill>
                  <a:schemeClr val="tx1"/>
                </a:solidFill>
                <a:latin typeface="Verdana" pitchFamily="34" charset="0"/>
              </a:rPr>
              <a:t>Minimum value of four possible </a:t>
            </a:r>
            <a:r>
              <a:rPr lang="en-US" sz="1400" b="0" dirty="0" err="1" smtClean="0">
                <a:solidFill>
                  <a:schemeClr val="tx1"/>
                </a:solidFill>
                <a:latin typeface="Verdana" pitchFamily="34" charset="0"/>
              </a:rPr>
              <a:t>M</a:t>
            </a:r>
            <a:r>
              <a:rPr lang="en-US" sz="1400" b="0" baseline="-25000" dirty="0" err="1" smtClean="0">
                <a:solidFill>
                  <a:schemeClr val="tx1"/>
                </a:solidFill>
                <a:latin typeface="Verdana" pitchFamily="34" charset="0"/>
              </a:rPr>
              <a:t>lb</a:t>
            </a:r>
            <a:r>
              <a:rPr lang="en-US" sz="1400" b="0" dirty="0" smtClean="0">
                <a:solidFill>
                  <a:schemeClr val="tx1"/>
                </a:solidFill>
                <a:latin typeface="Verdana" pitchFamily="34" charset="0"/>
              </a:rPr>
              <a:t> combinations</a:t>
            </a:r>
            <a:endParaRPr lang="en-US" sz="1400" b="0" baseline="-25000" dirty="0" smtClean="0">
              <a:solidFill>
                <a:schemeClr val="tx1"/>
              </a:solidFill>
              <a:latin typeface="Verdana" pitchFamily="34" charset="0"/>
            </a:endParaRPr>
          </a:p>
        </p:txBody>
      </p:sp>
      <p:pic>
        <p:nvPicPr>
          <p:cNvPr id="23" name="Picture 22" descr="s95_exclusion_data.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190750" y="1841500"/>
            <a:ext cx="3805656" cy="2590799"/>
          </a:xfrm>
          <a:prstGeom prst="rect">
            <a:avLst/>
          </a:prstGeom>
        </p:spPr>
      </p:pic>
      <p:pic>
        <p:nvPicPr>
          <p:cNvPr id="25" name="Picture 24" descr="minMasslb.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6763824" y="4013200"/>
            <a:ext cx="2687100" cy="2578100"/>
          </a:xfrm>
          <a:prstGeom prst="rect">
            <a:avLst/>
          </a:prstGeom>
        </p:spPr>
      </p:pic>
      <p:pic>
        <p:nvPicPr>
          <p:cNvPr id="28" name="Picture 27" descr="limit.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1200151" y="4197350"/>
            <a:ext cx="3706606" cy="2660650"/>
          </a:xfrm>
          <a:prstGeom prst="rect">
            <a:avLst/>
          </a:prstGeom>
        </p:spPr>
      </p:pic>
      <p:sp>
        <p:nvSpPr>
          <p:cNvPr id="29" name="TextBox 28"/>
          <p:cNvSpPr txBox="1"/>
          <p:nvPr/>
        </p:nvSpPr>
        <p:spPr>
          <a:xfrm>
            <a:off x="1917700" y="6197601"/>
            <a:ext cx="2628900" cy="276999"/>
          </a:xfrm>
          <a:prstGeom prst="rect">
            <a:avLst/>
          </a:prstGeom>
          <a:noFill/>
        </p:spPr>
        <p:txBody>
          <a:bodyPr wrap="square" rtlCol="0">
            <a:spAutoFit/>
          </a:bodyPr>
          <a:lstStyle/>
          <a:p>
            <a:pPr algn="just"/>
            <a:r>
              <a:rPr lang="en-US" dirty="0" smtClean="0">
                <a:solidFill>
                  <a:schemeClr val="tx1"/>
                </a:solidFill>
                <a:latin typeface="Trebuchet MS"/>
              </a:rPr>
              <a:t>M</a:t>
            </a:r>
            <a:r>
              <a:rPr lang="en-US" baseline="-25000" dirty="0" smtClean="0">
                <a:solidFill>
                  <a:schemeClr val="tx1"/>
                </a:solidFill>
                <a:latin typeface="Trebuchet MS"/>
              </a:rPr>
              <a:t>t’</a:t>
            </a:r>
            <a:r>
              <a:rPr lang="en-US" dirty="0" smtClean="0">
                <a:solidFill>
                  <a:schemeClr val="tx1"/>
                </a:solidFill>
                <a:latin typeface="Trebuchet MS"/>
              </a:rPr>
              <a:t> &gt; 557 </a:t>
            </a:r>
            <a:r>
              <a:rPr lang="en-US" dirty="0" err="1" smtClean="0">
                <a:solidFill>
                  <a:schemeClr val="tx1"/>
                </a:solidFill>
                <a:latin typeface="Trebuchet MS"/>
              </a:rPr>
              <a:t>GeV</a:t>
            </a:r>
            <a:r>
              <a:rPr lang="en-US" dirty="0" smtClean="0">
                <a:solidFill>
                  <a:schemeClr val="tx1"/>
                </a:solidFill>
                <a:latin typeface="Trebuchet MS"/>
              </a:rPr>
              <a:t> at 95% CL</a:t>
            </a:r>
            <a:endParaRPr lang="en-US" baseline="-25000" dirty="0" smtClean="0">
              <a:solidFill>
                <a:schemeClr val="tx1"/>
              </a:solidFill>
              <a:latin typeface="Trebuchet MS"/>
            </a:endParaRPr>
          </a:p>
        </p:txBody>
      </p:sp>
      <p:sp>
        <p:nvSpPr>
          <p:cNvPr id="31" name="Rectangle 30"/>
          <p:cNvSpPr/>
          <p:nvPr/>
        </p:nvSpPr>
        <p:spPr bwMode="auto">
          <a:xfrm>
            <a:off x="2844800" y="3683000"/>
            <a:ext cx="2260600" cy="215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
        <p:nvSpPr>
          <p:cNvPr id="32" name="TextBox 31"/>
          <p:cNvSpPr txBox="1"/>
          <p:nvPr/>
        </p:nvSpPr>
        <p:spPr>
          <a:xfrm>
            <a:off x="2870200" y="3606801"/>
            <a:ext cx="2628900" cy="276999"/>
          </a:xfrm>
          <a:prstGeom prst="rect">
            <a:avLst/>
          </a:prstGeom>
          <a:noFill/>
        </p:spPr>
        <p:txBody>
          <a:bodyPr wrap="square" rtlCol="0">
            <a:spAutoFit/>
          </a:bodyPr>
          <a:lstStyle/>
          <a:p>
            <a:pPr algn="just"/>
            <a:r>
              <a:rPr lang="en-US" dirty="0" smtClean="0">
                <a:solidFill>
                  <a:schemeClr val="tx1"/>
                </a:solidFill>
                <a:latin typeface="Trebuchet MS"/>
              </a:rPr>
              <a:t>M</a:t>
            </a:r>
            <a:r>
              <a:rPr lang="en-US" baseline="-25000" dirty="0" smtClean="0">
                <a:solidFill>
                  <a:schemeClr val="tx1"/>
                </a:solidFill>
                <a:latin typeface="Trebuchet MS"/>
              </a:rPr>
              <a:t>b’</a:t>
            </a:r>
            <a:r>
              <a:rPr lang="en-US" dirty="0" smtClean="0">
                <a:solidFill>
                  <a:schemeClr val="tx1"/>
                </a:solidFill>
                <a:latin typeface="Trebuchet MS"/>
              </a:rPr>
              <a:t> &gt; 611 </a:t>
            </a:r>
            <a:r>
              <a:rPr lang="en-US" dirty="0" err="1" smtClean="0">
                <a:solidFill>
                  <a:schemeClr val="tx1"/>
                </a:solidFill>
                <a:latin typeface="Trebuchet MS"/>
              </a:rPr>
              <a:t>GeV</a:t>
            </a:r>
            <a:r>
              <a:rPr lang="en-US" dirty="0" smtClean="0">
                <a:solidFill>
                  <a:schemeClr val="tx1"/>
                </a:solidFill>
                <a:latin typeface="Trebuchet MS"/>
              </a:rPr>
              <a:t> at 95% CL</a:t>
            </a:r>
            <a:endParaRPr lang="en-US" baseline="-25000" dirty="0" smtClean="0">
              <a:solidFill>
                <a:schemeClr val="tx1"/>
              </a:solidFill>
              <a:latin typeface="Trebuchet M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p:spPr>
        <p:txBody>
          <a:bodyPr/>
          <a:lstStyle/>
          <a:p>
            <a:r>
              <a:rPr lang="de-CH" smtClean="0"/>
              <a:t>C.-E. Wulz</a:t>
            </a:r>
            <a:endParaRPr lang="en-US" b="0" i="0" smtClean="0"/>
          </a:p>
        </p:txBody>
      </p:sp>
      <p:sp>
        <p:nvSpPr>
          <p:cNvPr id="22531" name="Slide Number Placeholder 3"/>
          <p:cNvSpPr>
            <a:spLocks noGrp="1"/>
          </p:cNvSpPr>
          <p:nvPr>
            <p:ph type="sldNum" sz="quarter" idx="11"/>
          </p:nvPr>
        </p:nvSpPr>
        <p:spPr>
          <a:noFill/>
        </p:spPr>
        <p:txBody>
          <a:bodyPr/>
          <a:lstStyle/>
          <a:p>
            <a:fld id="{C30093A4-F5F3-CD4E-9E43-39460457A657}" type="slidenum">
              <a:rPr lang="en-US" smtClean="0"/>
              <a:pPr/>
              <a:t>4</a:t>
            </a:fld>
            <a:endParaRPr lang="en-US" b="0" i="0" smtClean="0"/>
          </a:p>
        </p:txBody>
      </p:sp>
      <p:sp>
        <p:nvSpPr>
          <p:cNvPr id="22536" name="Rectangle 16"/>
          <p:cNvSpPr>
            <a:spLocks noGrp="1" noChangeArrowheads="1"/>
          </p:cNvSpPr>
          <p:nvPr>
            <p:ph type="title"/>
          </p:nvPr>
        </p:nvSpPr>
        <p:spPr bwMode="auto">
          <a:xfrm>
            <a:off x="701675" y="277813"/>
            <a:ext cx="8559800" cy="476250"/>
          </a:xfrm>
          <a:gradFill rotWithShape="0">
            <a:gsLst>
              <a:gs pos="0">
                <a:schemeClr val="bg1"/>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US" dirty="0" smtClean="0">
                <a:latin typeface="Trebuchet MS"/>
              </a:rPr>
              <a:t>LHC milestones</a:t>
            </a:r>
            <a:endParaRPr lang="en-US" dirty="0">
              <a:latin typeface="Trebuchet MS"/>
            </a:endParaRPr>
          </a:p>
        </p:txBody>
      </p:sp>
      <p:pic>
        <p:nvPicPr>
          <p:cNvPr id="22537" name="Picture 11"/>
          <p:cNvPicPr>
            <a:picLocks noChangeAspect="1" noChangeArrowheads="1"/>
          </p:cNvPicPr>
          <p:nvPr/>
        </p:nvPicPr>
        <p:blipFill>
          <a:blip r:embed="rId3"/>
          <a:srcRect/>
          <a:stretch>
            <a:fillRect/>
          </a:stretch>
        </p:blipFill>
        <p:spPr bwMode="auto">
          <a:xfrm>
            <a:off x="463551" y="285750"/>
            <a:ext cx="581025" cy="546100"/>
          </a:xfrm>
          <a:prstGeom prst="rect">
            <a:avLst/>
          </a:prstGeom>
          <a:noFill/>
          <a:ln w="9525">
            <a:noFill/>
            <a:miter lim="800000"/>
            <a:headEnd/>
            <a:tailEnd/>
          </a:ln>
        </p:spPr>
      </p:pic>
      <p:sp>
        <p:nvSpPr>
          <p:cNvPr id="12" name="Rectangle 11"/>
          <p:cNvSpPr/>
          <p:nvPr/>
        </p:nvSpPr>
        <p:spPr>
          <a:xfrm>
            <a:off x="1689029" y="788601"/>
            <a:ext cx="6480460" cy="338554"/>
          </a:xfrm>
          <a:prstGeom prst="rect">
            <a:avLst/>
          </a:prstGeom>
        </p:spPr>
        <p:txBody>
          <a:bodyPr wrap="none">
            <a:spAutoFit/>
          </a:bodyPr>
          <a:lstStyle/>
          <a:p>
            <a:r>
              <a:rPr lang="en-US" sz="1600" dirty="0" smtClean="0">
                <a:solidFill>
                  <a:schemeClr val="accent2">
                    <a:lumMod val="75000"/>
                  </a:schemeClr>
                </a:solidFill>
                <a:latin typeface="Trebuchet MS"/>
              </a:rPr>
              <a:t>http://</a:t>
            </a:r>
            <a:r>
              <a:rPr lang="en-US" sz="1600" dirty="0" err="1" smtClean="0">
                <a:solidFill>
                  <a:schemeClr val="accent2">
                    <a:lumMod val="75000"/>
                  </a:schemeClr>
                </a:solidFill>
                <a:latin typeface="Trebuchet MS"/>
              </a:rPr>
              <a:t>lpcc.web.cern.ch/LPCC/index.php?page</a:t>
            </a:r>
            <a:r>
              <a:rPr lang="en-US" sz="1600" dirty="0" smtClean="0">
                <a:solidFill>
                  <a:schemeClr val="accent2">
                    <a:lumMod val="75000"/>
                  </a:schemeClr>
                </a:solidFill>
                <a:latin typeface="Trebuchet MS"/>
              </a:rPr>
              <a:t>=</a:t>
            </a:r>
            <a:r>
              <a:rPr lang="en-US" sz="1600" dirty="0" err="1" smtClean="0">
                <a:solidFill>
                  <a:schemeClr val="accent2">
                    <a:lumMod val="75000"/>
                  </a:schemeClr>
                </a:solidFill>
                <a:latin typeface="Trebuchet MS"/>
              </a:rPr>
              <a:t>luminosity_charts</a:t>
            </a:r>
            <a:endParaRPr lang="en-US" sz="1600" dirty="0">
              <a:solidFill>
                <a:schemeClr val="accent2">
                  <a:lumMod val="75000"/>
                </a:schemeClr>
              </a:solidFill>
              <a:latin typeface="Trebuchet MS"/>
            </a:endParaRPr>
          </a:p>
        </p:txBody>
      </p:sp>
      <p:sp>
        <p:nvSpPr>
          <p:cNvPr id="20" name="Text Box 14"/>
          <p:cNvSpPr txBox="1">
            <a:spLocks noChangeArrowheads="1"/>
          </p:cNvSpPr>
          <p:nvPr/>
        </p:nvSpPr>
        <p:spPr bwMode="auto">
          <a:xfrm>
            <a:off x="3819525" y="4324352"/>
            <a:ext cx="6086475" cy="2246769"/>
          </a:xfrm>
          <a:prstGeom prst="rect">
            <a:avLst/>
          </a:prstGeom>
          <a:noFill/>
          <a:ln w="9525">
            <a:noFill/>
            <a:miter lim="800000"/>
            <a:headEnd/>
            <a:tailEnd/>
          </a:ln>
        </p:spPr>
        <p:txBody>
          <a:bodyPr wrap="square">
            <a:prstTxWarp prst="textNoShape">
              <a:avLst/>
            </a:prstTxWarp>
            <a:spAutoFit/>
          </a:bodyPr>
          <a:lstStyle/>
          <a:p>
            <a:r>
              <a:rPr lang="en-GB" sz="2000" dirty="0" smtClean="0">
                <a:solidFill>
                  <a:srgbClr val="FF0000"/>
                </a:solidFill>
                <a:latin typeface="Trebuchet MS"/>
              </a:rPr>
              <a:t>Peak luminosity</a:t>
            </a:r>
            <a:r>
              <a:rPr lang="en-GB" sz="2000" dirty="0" smtClean="0">
                <a:solidFill>
                  <a:srgbClr val="FF6600"/>
                </a:solidFill>
                <a:latin typeface="Trebuchet MS"/>
              </a:rPr>
              <a:t> </a:t>
            </a:r>
            <a:r>
              <a:rPr lang="en-GB" sz="2000" dirty="0" smtClean="0">
                <a:solidFill>
                  <a:schemeClr val="tx1"/>
                </a:solidFill>
                <a:latin typeface="Trebuchet MS"/>
              </a:rPr>
              <a:t> </a:t>
            </a:r>
          </a:p>
          <a:p>
            <a:pPr>
              <a:buFont typeface="Arial"/>
              <a:buChar char="•"/>
            </a:pPr>
            <a:r>
              <a:rPr lang="en-GB" sz="2000" b="0" dirty="0" smtClean="0">
                <a:solidFill>
                  <a:schemeClr val="tx1"/>
                </a:solidFill>
                <a:latin typeface="Trebuchet MS"/>
              </a:rPr>
              <a:t> 6.8 </a:t>
            </a:r>
            <a:r>
              <a:rPr lang="en-GB" sz="2000" b="0" dirty="0" err="1" smtClean="0">
                <a:solidFill>
                  <a:schemeClr val="tx1"/>
                </a:solidFill>
                <a:latin typeface="Trebuchet MS"/>
              </a:rPr>
              <a:t>x</a:t>
            </a:r>
            <a:r>
              <a:rPr lang="en-GB" sz="2000" b="0" dirty="0" smtClean="0">
                <a:solidFill>
                  <a:schemeClr val="tx1"/>
                </a:solidFill>
                <a:latin typeface="Trebuchet MS"/>
              </a:rPr>
              <a:t> 10</a:t>
            </a:r>
            <a:r>
              <a:rPr lang="en-GB" sz="2000" b="0" baseline="30000" dirty="0" smtClean="0">
                <a:solidFill>
                  <a:schemeClr val="tx1"/>
                </a:solidFill>
                <a:latin typeface="Trebuchet MS"/>
              </a:rPr>
              <a:t>33</a:t>
            </a:r>
            <a:r>
              <a:rPr lang="en-GB" sz="2000" b="0" dirty="0" smtClean="0">
                <a:solidFill>
                  <a:schemeClr val="tx1"/>
                </a:solidFill>
                <a:latin typeface="Trebuchet MS"/>
              </a:rPr>
              <a:t> cm</a:t>
            </a:r>
            <a:r>
              <a:rPr lang="en-GB" sz="2000" b="0" baseline="30000" dirty="0" smtClean="0">
                <a:solidFill>
                  <a:schemeClr val="tx1"/>
                </a:solidFill>
                <a:latin typeface="Trebuchet MS"/>
              </a:rPr>
              <a:t>-2</a:t>
            </a:r>
            <a:r>
              <a:rPr lang="en-GB" sz="2000" b="0" dirty="0" smtClean="0">
                <a:solidFill>
                  <a:schemeClr val="tx1"/>
                </a:solidFill>
                <a:latin typeface="Trebuchet MS"/>
              </a:rPr>
              <a:t>s</a:t>
            </a:r>
            <a:r>
              <a:rPr lang="en-GB" sz="2000" b="0" baseline="30000" dirty="0" smtClean="0">
                <a:solidFill>
                  <a:schemeClr val="tx1"/>
                </a:solidFill>
                <a:latin typeface="Trebuchet MS"/>
              </a:rPr>
              <a:t>-1 </a:t>
            </a:r>
          </a:p>
          <a:p>
            <a:r>
              <a:rPr lang="en-GB" sz="2000" b="0" baseline="30000" dirty="0" smtClean="0">
                <a:solidFill>
                  <a:schemeClr val="tx1"/>
                </a:solidFill>
                <a:latin typeface="Trebuchet MS"/>
              </a:rPr>
              <a:t>  </a:t>
            </a:r>
            <a:r>
              <a:rPr lang="en-GB" sz="2000" b="0" dirty="0" smtClean="0">
                <a:solidFill>
                  <a:schemeClr val="tx1"/>
                </a:solidFill>
                <a:latin typeface="Trebuchet MS"/>
              </a:rPr>
              <a:t> (nominal: 10</a:t>
            </a:r>
            <a:r>
              <a:rPr lang="en-GB" sz="2000" b="0" baseline="30000" dirty="0" smtClean="0">
                <a:solidFill>
                  <a:schemeClr val="tx1"/>
                </a:solidFill>
                <a:latin typeface="Trebuchet MS"/>
              </a:rPr>
              <a:t>34</a:t>
            </a:r>
            <a:r>
              <a:rPr lang="en-GB" sz="2000" b="0" dirty="0" smtClean="0">
                <a:solidFill>
                  <a:schemeClr val="tx1"/>
                </a:solidFill>
                <a:latin typeface="Trebuchet MS"/>
              </a:rPr>
              <a:t> cm</a:t>
            </a:r>
            <a:r>
              <a:rPr lang="en-GB" sz="2000" b="0" baseline="30000" dirty="0" smtClean="0">
                <a:solidFill>
                  <a:schemeClr val="tx1"/>
                </a:solidFill>
                <a:latin typeface="Trebuchet MS"/>
              </a:rPr>
              <a:t>-2</a:t>
            </a:r>
            <a:r>
              <a:rPr lang="en-GB" sz="2000" b="0" dirty="0" smtClean="0">
                <a:solidFill>
                  <a:schemeClr val="tx1"/>
                </a:solidFill>
                <a:latin typeface="Trebuchet MS"/>
              </a:rPr>
              <a:t>s</a:t>
            </a:r>
            <a:r>
              <a:rPr lang="en-GB" sz="2000" b="0" baseline="30000" dirty="0" smtClean="0">
                <a:solidFill>
                  <a:schemeClr val="tx1"/>
                </a:solidFill>
                <a:latin typeface="Trebuchet MS"/>
              </a:rPr>
              <a:t>-1</a:t>
            </a:r>
            <a:r>
              <a:rPr lang="en-GB" sz="2000" b="0" dirty="0" smtClean="0">
                <a:solidFill>
                  <a:schemeClr val="tx1"/>
                </a:solidFill>
                <a:latin typeface="Trebuchet MS"/>
              </a:rPr>
              <a:t>)</a:t>
            </a:r>
          </a:p>
          <a:p>
            <a:r>
              <a:rPr lang="en-GB" sz="2000" dirty="0" smtClean="0">
                <a:solidFill>
                  <a:srgbClr val="FF0000"/>
                </a:solidFill>
                <a:latin typeface="Trebuchet MS"/>
              </a:rPr>
              <a:t>Bunch spacing</a:t>
            </a:r>
            <a:endParaRPr lang="en-GB" sz="2000" dirty="0" smtClean="0">
              <a:solidFill>
                <a:schemeClr val="tx1"/>
              </a:solidFill>
              <a:latin typeface="Trebuchet MS"/>
            </a:endParaRPr>
          </a:p>
          <a:p>
            <a:pPr>
              <a:buFont typeface="Arial"/>
              <a:buChar char="•"/>
            </a:pPr>
            <a:r>
              <a:rPr lang="en-GB" sz="2000" b="0" dirty="0" smtClean="0">
                <a:solidFill>
                  <a:schemeClr val="tx1"/>
                </a:solidFill>
                <a:latin typeface="Trebuchet MS"/>
              </a:rPr>
              <a:t> 50 ns</a:t>
            </a:r>
          </a:p>
          <a:p>
            <a:r>
              <a:rPr lang="en-GB" sz="2000" dirty="0" smtClean="0">
                <a:solidFill>
                  <a:srgbClr val="FF0000"/>
                </a:solidFill>
                <a:latin typeface="Trebuchet MS"/>
              </a:rPr>
              <a:t>Number of bunches per beam</a:t>
            </a:r>
            <a:endParaRPr lang="en-GB" sz="2000" dirty="0" smtClean="0">
              <a:solidFill>
                <a:schemeClr val="tx1"/>
              </a:solidFill>
              <a:latin typeface="Trebuchet MS"/>
            </a:endParaRPr>
          </a:p>
          <a:p>
            <a:pPr>
              <a:buFont typeface="Arial"/>
              <a:buChar char="•"/>
            </a:pPr>
            <a:r>
              <a:rPr lang="en-GB" sz="2000" b="0" dirty="0" smtClean="0">
                <a:solidFill>
                  <a:schemeClr val="tx1"/>
                </a:solidFill>
                <a:latin typeface="Trebuchet MS"/>
              </a:rPr>
              <a:t> 1380 (nominal 2808)</a:t>
            </a:r>
            <a:endParaRPr lang="en-GB" sz="2000" dirty="0" smtClean="0">
              <a:solidFill>
                <a:srgbClr val="FF0000"/>
              </a:solidFill>
              <a:latin typeface="Trebuchet MS"/>
            </a:endParaRPr>
          </a:p>
        </p:txBody>
      </p:sp>
      <p:sp>
        <p:nvSpPr>
          <p:cNvPr id="14" name="Text Box 14"/>
          <p:cNvSpPr txBox="1">
            <a:spLocks noChangeArrowheads="1"/>
          </p:cNvSpPr>
          <p:nvPr/>
        </p:nvSpPr>
        <p:spPr bwMode="auto">
          <a:xfrm>
            <a:off x="475213" y="1149352"/>
            <a:ext cx="9430787" cy="4093428"/>
          </a:xfrm>
          <a:prstGeom prst="rect">
            <a:avLst/>
          </a:prstGeom>
          <a:noFill/>
          <a:ln w="9525">
            <a:noFill/>
            <a:miter lim="800000"/>
            <a:headEnd/>
            <a:tailEnd/>
          </a:ln>
        </p:spPr>
        <p:txBody>
          <a:bodyPr wrap="none">
            <a:prstTxWarp prst="textNoShape">
              <a:avLst/>
            </a:prstTxWarp>
            <a:spAutoFit/>
          </a:bodyPr>
          <a:lstStyle/>
          <a:p>
            <a:endParaRPr lang="en-GB" sz="2000" dirty="0" smtClean="0">
              <a:solidFill>
                <a:schemeClr val="tx1"/>
              </a:solidFill>
              <a:latin typeface="Times" charset="0"/>
            </a:endParaRPr>
          </a:p>
          <a:p>
            <a:pPr>
              <a:buFont typeface="Arial"/>
              <a:buChar char="•"/>
            </a:pPr>
            <a:r>
              <a:rPr lang="en-GB" sz="2000" b="0" dirty="0" smtClean="0">
                <a:solidFill>
                  <a:schemeClr val="tx1"/>
                </a:solidFill>
                <a:latin typeface="Trebuchet MS"/>
              </a:rPr>
              <a:t> 10 Sep. 2008: First proton beam</a:t>
            </a:r>
          </a:p>
          <a:p>
            <a:pPr>
              <a:buFont typeface="Arial"/>
              <a:buChar char="•"/>
            </a:pPr>
            <a:r>
              <a:rPr lang="en-GB" sz="2000" b="0" dirty="0" smtClean="0">
                <a:solidFill>
                  <a:schemeClr val="tx1"/>
                </a:solidFill>
                <a:latin typeface="Trebuchet MS"/>
              </a:rPr>
              <a:t> 20 Nov. 2009: Restart after accident</a:t>
            </a:r>
          </a:p>
          <a:p>
            <a:pPr>
              <a:buFont typeface="Arial"/>
              <a:buChar char="•"/>
            </a:pPr>
            <a:r>
              <a:rPr lang="en-GB" sz="2000" b="0" dirty="0" smtClean="0">
                <a:solidFill>
                  <a:schemeClr val="tx1"/>
                </a:solidFill>
                <a:latin typeface="Trebuchet MS"/>
              </a:rPr>
              <a:t> 23 Nov. 2009: First proton collisions at 900 </a:t>
            </a:r>
            <a:r>
              <a:rPr lang="en-GB" sz="2000" b="0" dirty="0" err="1" smtClean="0">
                <a:solidFill>
                  <a:schemeClr val="tx1"/>
                </a:solidFill>
                <a:latin typeface="Trebuchet MS"/>
              </a:rPr>
              <a:t>GeV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30 Nov. 2009: World record energy 2.36 </a:t>
            </a:r>
            <a:r>
              <a:rPr lang="en-GB" sz="2000" b="0" dirty="0" err="1" smtClean="0">
                <a:solidFill>
                  <a:schemeClr val="tx1"/>
                </a:solidFill>
                <a:latin typeface="Trebuchet MS"/>
              </a:rPr>
              <a:t>TeV</a:t>
            </a:r>
            <a:r>
              <a:rPr lang="en-GB" sz="2000" b="0" dirty="0" smtClean="0">
                <a:solidFill>
                  <a:schemeClr val="tx1"/>
                </a:solidFill>
                <a:latin typeface="Trebuchet MS"/>
              </a:rPr>
              <a:t> (</a:t>
            </a:r>
            <a:r>
              <a:rPr lang="en-GB" sz="2000" b="0" dirty="0" err="1" smtClean="0">
                <a:solidFill>
                  <a:schemeClr val="tx1"/>
                </a:solidFill>
                <a:latin typeface="Trebuchet MS"/>
              </a:rPr>
              <a:t>Tevatron</a:t>
            </a:r>
            <a:r>
              <a:rPr lang="en-GB" sz="2000" b="0" dirty="0" smtClean="0">
                <a:solidFill>
                  <a:schemeClr val="tx1"/>
                </a:solidFill>
                <a:latin typeface="Trebuchet MS"/>
              </a:rPr>
              <a:t> ran at 1.96 </a:t>
            </a:r>
            <a:r>
              <a:rPr lang="en-GB" sz="2000" b="0" dirty="0" err="1" smtClean="0">
                <a:solidFill>
                  <a:schemeClr val="tx1"/>
                </a:solidFill>
                <a:latin typeface="Trebuchet MS"/>
              </a:rPr>
              <a:t>TeV</a:t>
            </a:r>
            <a:r>
              <a:rPr lang="en-GB" sz="2000" b="0" smtClean="0">
                <a:solidFill>
                  <a:schemeClr val="tx1"/>
                </a:solidFill>
                <a:latin typeface="Trebuchet MS"/>
              </a:rPr>
              <a:t>)</a:t>
            </a:r>
          </a:p>
          <a:p>
            <a:pPr>
              <a:buFont typeface="Arial"/>
              <a:buChar char="•"/>
            </a:pPr>
            <a:r>
              <a:rPr lang="en-GB" sz="2000" b="0" dirty="0" smtClean="0">
                <a:solidFill>
                  <a:schemeClr val="tx1"/>
                </a:solidFill>
                <a:latin typeface="Trebuchet MS"/>
              </a:rPr>
              <a:t> 30 March 2010: New world record energy 7 </a:t>
            </a:r>
            <a:r>
              <a:rPr lang="en-GB" sz="2000" b="0" dirty="0" err="1" smtClean="0">
                <a:solidFill>
                  <a:schemeClr val="tx1"/>
                </a:solidFill>
                <a:latin typeface="Trebuchet MS"/>
              </a:rPr>
              <a:t>TeV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8 Nov. 2010: First collisions of lead ions at 2.76 </a:t>
            </a:r>
            <a:r>
              <a:rPr lang="en-GB" sz="2000" b="0" dirty="0" err="1" smtClean="0">
                <a:solidFill>
                  <a:schemeClr val="tx1"/>
                </a:solidFill>
                <a:latin typeface="Trebuchet MS"/>
              </a:rPr>
              <a:t>TeV</a:t>
            </a:r>
            <a:r>
              <a:rPr lang="en-GB" sz="2000" b="0" dirty="0" smtClean="0">
                <a:solidFill>
                  <a:schemeClr val="tx1"/>
                </a:solidFill>
                <a:latin typeface="Trebuchet MS"/>
              </a:rPr>
              <a:t> per nucleon pair</a:t>
            </a:r>
          </a:p>
          <a:p>
            <a:pPr>
              <a:buFont typeface="Arial"/>
              <a:buChar char="•"/>
            </a:pPr>
            <a:r>
              <a:rPr lang="en-GB" sz="2000" b="0" dirty="0" smtClean="0">
                <a:solidFill>
                  <a:schemeClr val="tx1"/>
                </a:solidFill>
                <a:latin typeface="Trebuchet MS"/>
              </a:rPr>
              <a:t> 6 Dec. 2010: Last day of LHC running in 2010</a:t>
            </a:r>
          </a:p>
          <a:p>
            <a:pPr>
              <a:buFont typeface="Arial"/>
              <a:buChar char="•"/>
            </a:pPr>
            <a:r>
              <a:rPr lang="en-GB" sz="2000" b="0" dirty="0" smtClean="0">
                <a:solidFill>
                  <a:schemeClr val="tx1"/>
                </a:solidFill>
                <a:latin typeface="Trebuchet MS"/>
              </a:rPr>
              <a:t> March 2011: Restart with protons at 7 </a:t>
            </a:r>
            <a:r>
              <a:rPr lang="en-GB" sz="2000" b="0" dirty="0" err="1" smtClean="0">
                <a:solidFill>
                  <a:schemeClr val="tx1"/>
                </a:solidFill>
                <a:latin typeface="Trebuchet MS"/>
              </a:rPr>
              <a:t>TeV</a:t>
            </a:r>
            <a:r>
              <a:rPr lang="en-GB" sz="2000" b="0" dirty="0" smtClean="0">
                <a:solidFill>
                  <a:schemeClr val="tx1"/>
                </a:solidFill>
                <a:latin typeface="Trebuchet MS"/>
              </a:rPr>
              <a:t> … then maybe go to 8 </a:t>
            </a:r>
            <a:r>
              <a:rPr lang="en-GB" sz="2000" b="0" dirty="0" err="1" smtClean="0">
                <a:solidFill>
                  <a:schemeClr val="tx1"/>
                </a:solidFill>
                <a:latin typeface="Trebuchet MS"/>
              </a:rPr>
              <a:t>TeV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2012: Shutdown for magnet interconnection reinforcement … OR keep running!</a:t>
            </a:r>
          </a:p>
          <a:p>
            <a:pPr>
              <a:buFont typeface="Arial"/>
              <a:buChar char="•"/>
            </a:pPr>
            <a:r>
              <a:rPr lang="en-GB" sz="2000" b="0" dirty="0" smtClean="0">
                <a:solidFill>
                  <a:schemeClr val="tx1"/>
                </a:solidFill>
                <a:latin typeface="Trebuchet MS"/>
              </a:rPr>
              <a:t> 2013: Restart at 13 or 14 </a:t>
            </a:r>
            <a:r>
              <a:rPr lang="en-GB" sz="2000" b="0" dirty="0" err="1" smtClean="0">
                <a:solidFill>
                  <a:schemeClr val="tx1"/>
                </a:solidFill>
                <a:latin typeface="Trebuchet MS"/>
              </a:rPr>
              <a:t>TeV</a:t>
            </a:r>
            <a:endParaRPr lang="en-GB" sz="2000" b="0" dirty="0" smtClean="0">
              <a:solidFill>
                <a:schemeClr val="tx1"/>
              </a:solidFill>
              <a:latin typeface="Trebuchet MS"/>
            </a:endParaRPr>
          </a:p>
          <a:p>
            <a:pPr>
              <a:buFont typeface="Arial"/>
              <a:buChar char="•"/>
            </a:pPr>
            <a:r>
              <a:rPr lang="en-GB" sz="2000" b="0" dirty="0" smtClean="0">
                <a:solidFill>
                  <a:schemeClr val="tx1"/>
                </a:solidFill>
                <a:latin typeface="Trebuchet MS"/>
              </a:rPr>
              <a:t> 2015 or 2016: Shutdown for luminosity upgrade</a:t>
            </a:r>
          </a:p>
          <a:p>
            <a:endParaRPr lang="en-GB" sz="2000" dirty="0" smtClean="0">
              <a:solidFill>
                <a:schemeClr val="tx1"/>
              </a:solidFill>
              <a:latin typeface="Times"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40</a:t>
            </a:fld>
            <a:endParaRPr lang="en-US" b="0" i="0"/>
          </a:p>
        </p:txBody>
      </p:sp>
      <p:sp>
        <p:nvSpPr>
          <p:cNvPr id="12" name="Rectangle 10"/>
          <p:cNvSpPr>
            <a:spLocks noChangeArrowheads="1"/>
          </p:cNvSpPr>
          <p:nvPr/>
        </p:nvSpPr>
        <p:spPr bwMode="auto">
          <a:xfrm>
            <a:off x="876300" y="417513"/>
            <a:ext cx="7797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a:t>
            </a:r>
            <a:r>
              <a:rPr lang="en-US" sz="2800" dirty="0" err="1" smtClean="0">
                <a:solidFill>
                  <a:srgbClr val="000099"/>
                </a:solidFill>
                <a:latin typeface="Trebuchet MS"/>
              </a:rPr>
              <a:t>Leptoquarks</a:t>
            </a:r>
            <a:r>
              <a:rPr lang="en-US" sz="2800" dirty="0" smtClean="0">
                <a:solidFill>
                  <a:srgbClr val="000099"/>
                </a:solidFill>
                <a:latin typeface="Trebuchet MS"/>
              </a:rPr>
              <a:t> </a:t>
            </a:r>
          </a:p>
        </p:txBody>
      </p:sp>
      <p:pic>
        <p:nvPicPr>
          <p:cNvPr id="24" name="Picture 23"/>
          <p:cNvPicPr>
            <a:picLocks noChangeAspect="1"/>
          </p:cNvPicPr>
          <p:nvPr/>
        </p:nvPicPr>
        <p:blipFill>
          <a:blip r:embed="rId3"/>
          <a:stretch>
            <a:fillRect/>
          </a:stretch>
        </p:blipFill>
        <p:spPr>
          <a:xfrm>
            <a:off x="4627520" y="1739899"/>
            <a:ext cx="1698711" cy="1460501"/>
          </a:xfrm>
          <a:prstGeom prst="rect">
            <a:avLst/>
          </a:prstGeom>
        </p:spPr>
      </p:pic>
      <p:pic>
        <p:nvPicPr>
          <p:cNvPr id="25" name="Picture 24"/>
          <p:cNvPicPr>
            <a:picLocks noChangeAspect="1"/>
          </p:cNvPicPr>
          <p:nvPr/>
        </p:nvPicPr>
        <p:blipFill>
          <a:blip r:embed="rId4"/>
          <a:stretch>
            <a:fillRect/>
          </a:stretch>
        </p:blipFill>
        <p:spPr>
          <a:xfrm>
            <a:off x="7188200" y="1718060"/>
            <a:ext cx="1701800" cy="1495039"/>
          </a:xfrm>
          <a:prstGeom prst="rect">
            <a:avLst/>
          </a:prstGeom>
        </p:spPr>
      </p:pic>
      <p:pic>
        <p:nvPicPr>
          <p:cNvPr id="28" name="Picture 27" descr="ATLASlogo_White_480x720_02.jpg"/>
          <p:cNvPicPr>
            <a:picLocks noChangeAspect="1"/>
          </p:cNvPicPr>
          <p:nvPr/>
        </p:nvPicPr>
        <p:blipFill>
          <a:blip r:embed="rId5"/>
          <a:stretch>
            <a:fillRect/>
          </a:stretch>
        </p:blipFill>
        <p:spPr>
          <a:xfrm>
            <a:off x="347133" y="190500"/>
            <a:ext cx="618067" cy="927100"/>
          </a:xfrm>
          <a:prstGeom prst="rect">
            <a:avLst/>
          </a:prstGeom>
        </p:spPr>
      </p:pic>
      <p:sp>
        <p:nvSpPr>
          <p:cNvPr id="30" name="Rectangle 29"/>
          <p:cNvSpPr/>
          <p:nvPr/>
        </p:nvSpPr>
        <p:spPr>
          <a:xfrm>
            <a:off x="1529726" y="2922203"/>
            <a:ext cx="2193902" cy="646331"/>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1112.4828,</a:t>
            </a:r>
          </a:p>
          <a:p>
            <a:r>
              <a:rPr lang="en-US" sz="1800" b="0" i="1" dirty="0" smtClean="0">
                <a:solidFill>
                  <a:schemeClr val="tx1">
                    <a:lumMod val="75000"/>
                    <a:lumOff val="25000"/>
                  </a:schemeClr>
                </a:solidFill>
                <a:latin typeface="Trebuchet MS"/>
              </a:rPr>
              <a:t>PLB 709 (2012) 158</a:t>
            </a:r>
          </a:p>
        </p:txBody>
      </p:sp>
      <p:sp>
        <p:nvSpPr>
          <p:cNvPr id="91" name="TextBox 90"/>
          <p:cNvSpPr txBox="1"/>
          <p:nvPr/>
        </p:nvSpPr>
        <p:spPr>
          <a:xfrm>
            <a:off x="1037031" y="901700"/>
            <a:ext cx="8272069" cy="2031325"/>
          </a:xfrm>
          <a:prstGeom prst="rect">
            <a:avLst/>
          </a:prstGeom>
          <a:noFill/>
        </p:spPr>
        <p:txBody>
          <a:bodyPr wrap="square" rtlCol="0">
            <a:spAutoFit/>
          </a:bodyPr>
          <a:lstStyle/>
          <a:p>
            <a:pPr algn="just"/>
            <a:r>
              <a:rPr lang="en-US" sz="1800" b="0" dirty="0" err="1" smtClean="0">
                <a:solidFill>
                  <a:schemeClr val="accent6">
                    <a:lumMod val="75000"/>
                  </a:schemeClr>
                </a:solidFill>
                <a:latin typeface="Verdana" pitchFamily="34" charset="0"/>
              </a:rPr>
              <a:t>Leptoquarks</a:t>
            </a:r>
            <a:r>
              <a:rPr lang="en-US" sz="1800" b="0" dirty="0" smtClean="0">
                <a:solidFill>
                  <a:schemeClr val="accent6">
                    <a:lumMod val="75000"/>
                  </a:schemeClr>
                </a:solidFill>
                <a:latin typeface="Verdana" pitchFamily="34" charset="0"/>
              </a:rPr>
              <a:t> are color-triplet bosons with fractional charge arising e.g. in GUT theories. </a:t>
            </a:r>
          </a:p>
          <a:p>
            <a:pPr algn="just"/>
            <a:r>
              <a:rPr lang="en-US" sz="1800" b="0" dirty="0" smtClean="0">
                <a:solidFill>
                  <a:schemeClr val="accent6">
                    <a:lumMod val="75000"/>
                  </a:schemeClr>
                </a:solidFill>
                <a:latin typeface="Verdana" pitchFamily="34" charset="0"/>
              </a:rPr>
              <a:t>Assumption: LQ couple only to quarks and leptons of the same SM generation.</a:t>
            </a:r>
          </a:p>
          <a:p>
            <a:pPr algn="just"/>
            <a:endParaRPr lang="en-US" sz="1800" b="0" dirty="0" smtClean="0">
              <a:solidFill>
                <a:schemeClr val="accent6">
                  <a:lumMod val="75000"/>
                </a:schemeClr>
              </a:solidFill>
              <a:latin typeface="Verdana" pitchFamily="34" charset="0"/>
            </a:endParaRPr>
          </a:p>
          <a:p>
            <a:pPr algn="just"/>
            <a:endParaRPr lang="en-US" sz="1800" b="0" dirty="0" smtClean="0">
              <a:solidFill>
                <a:schemeClr val="accent6">
                  <a:lumMod val="75000"/>
                </a:schemeClr>
              </a:solidFill>
              <a:latin typeface="Verdana" pitchFamily="34" charset="0"/>
            </a:endParaRPr>
          </a:p>
          <a:p>
            <a:pPr algn="just"/>
            <a:r>
              <a:rPr lang="en-US" sz="1800" b="0" dirty="0" smtClean="0">
                <a:solidFill>
                  <a:schemeClr val="accent6">
                    <a:lumMod val="75000"/>
                  </a:schemeClr>
                </a:solidFill>
                <a:latin typeface="Verdana" pitchFamily="34" charset="0"/>
              </a:rPr>
              <a:t>2 </a:t>
            </a:r>
            <a:r>
              <a:rPr lang="en-US" sz="1800" b="0" dirty="0" err="1" smtClean="0">
                <a:solidFill>
                  <a:schemeClr val="accent6">
                    <a:lumMod val="75000"/>
                  </a:schemeClr>
                </a:solidFill>
                <a:latin typeface="Verdana" pitchFamily="34" charset="0"/>
              </a:rPr>
              <a:t>scenarii</a:t>
            </a:r>
            <a:r>
              <a:rPr lang="en-US" sz="1800" b="0" dirty="0" smtClean="0">
                <a:solidFill>
                  <a:schemeClr val="accent6">
                    <a:lumMod val="75000"/>
                  </a:schemeClr>
                </a:solidFill>
                <a:latin typeface="Verdana" pitchFamily="34" charset="0"/>
              </a:rPr>
              <a:t> for first generation:</a:t>
            </a:r>
            <a:endParaRPr lang="en-US" sz="1800" b="0" dirty="0" smtClean="0">
              <a:solidFill>
                <a:srgbClr val="FF0000"/>
              </a:solidFill>
              <a:latin typeface="Verdana" pitchFamily="34" charset="0"/>
            </a:endParaRPr>
          </a:p>
        </p:txBody>
      </p:sp>
      <p:sp>
        <p:nvSpPr>
          <p:cNvPr id="27" name="TextBox 26"/>
          <p:cNvSpPr txBox="1"/>
          <p:nvPr/>
        </p:nvSpPr>
        <p:spPr>
          <a:xfrm>
            <a:off x="4762500" y="3022601"/>
            <a:ext cx="1143000" cy="523220"/>
          </a:xfrm>
          <a:prstGeom prst="rect">
            <a:avLst/>
          </a:prstGeom>
          <a:noFill/>
        </p:spPr>
        <p:txBody>
          <a:bodyPr wrap="square" rtlCol="0">
            <a:spAutoFit/>
          </a:bodyPr>
          <a:lstStyle/>
          <a:p>
            <a:pPr algn="ctr"/>
            <a:r>
              <a:rPr lang="en-US" sz="1400" b="0" dirty="0" err="1" smtClean="0">
                <a:solidFill>
                  <a:schemeClr val="tx1"/>
                </a:solidFill>
                <a:latin typeface="Symbol"/>
              </a:rPr>
              <a:t>b</a:t>
            </a:r>
            <a:r>
              <a:rPr lang="en-US" sz="1400" b="0" dirty="0" smtClean="0">
                <a:solidFill>
                  <a:schemeClr val="tx1"/>
                </a:solidFill>
                <a:latin typeface="Verdana" pitchFamily="34" charset="0"/>
              </a:rPr>
              <a:t> = 1</a:t>
            </a:r>
          </a:p>
          <a:p>
            <a:pPr algn="ctr"/>
            <a:r>
              <a:rPr lang="en-US" sz="1400" b="0" dirty="0" smtClean="0">
                <a:solidFill>
                  <a:schemeClr val="accent6"/>
                </a:solidFill>
                <a:latin typeface="Verdana" pitchFamily="34" charset="0"/>
              </a:rPr>
              <a:t>2e + 2jets</a:t>
            </a:r>
          </a:p>
        </p:txBody>
      </p:sp>
      <p:sp>
        <p:nvSpPr>
          <p:cNvPr id="31" name="TextBox 30"/>
          <p:cNvSpPr txBox="1"/>
          <p:nvPr/>
        </p:nvSpPr>
        <p:spPr>
          <a:xfrm>
            <a:off x="7023100" y="2933701"/>
            <a:ext cx="1930400" cy="666849"/>
          </a:xfrm>
          <a:prstGeom prst="rect">
            <a:avLst/>
          </a:prstGeom>
          <a:noFill/>
        </p:spPr>
        <p:txBody>
          <a:bodyPr wrap="square" rtlCol="0">
            <a:spAutoFit/>
          </a:bodyPr>
          <a:lstStyle/>
          <a:p>
            <a:pPr algn="ctr"/>
            <a:r>
              <a:rPr lang="en-US" sz="1400" b="0" dirty="0" err="1" smtClean="0">
                <a:solidFill>
                  <a:schemeClr val="tx1"/>
                </a:solidFill>
                <a:latin typeface="Symbol"/>
              </a:rPr>
              <a:t>b</a:t>
            </a:r>
            <a:r>
              <a:rPr lang="en-US" sz="1400" b="0" dirty="0" smtClean="0">
                <a:solidFill>
                  <a:schemeClr val="tx1"/>
                </a:solidFill>
                <a:latin typeface="Verdana" pitchFamily="34" charset="0"/>
              </a:rPr>
              <a:t> = 0.5</a:t>
            </a:r>
          </a:p>
          <a:p>
            <a:pPr algn="ctr"/>
            <a:r>
              <a:rPr lang="en-US" sz="1400" b="0" dirty="0" smtClean="0">
                <a:solidFill>
                  <a:schemeClr val="accent6"/>
                </a:solidFill>
                <a:latin typeface="Verdana" pitchFamily="34" charset="0"/>
              </a:rPr>
              <a:t>1e + 2jets + </a:t>
            </a:r>
            <a:r>
              <a:rPr lang="en-US" sz="1400" b="0" dirty="0" err="1" smtClean="0">
                <a:solidFill>
                  <a:schemeClr val="accent6"/>
                </a:solidFill>
                <a:latin typeface="Verdana" pitchFamily="34" charset="0"/>
              </a:rPr>
              <a:t>E</a:t>
            </a:r>
            <a:r>
              <a:rPr lang="en-US" sz="1400" b="0" baseline="-25000" dirty="0" err="1" smtClean="0">
                <a:solidFill>
                  <a:schemeClr val="accent6"/>
                </a:solidFill>
                <a:latin typeface="Verdana" pitchFamily="34" charset="0"/>
              </a:rPr>
              <a:t>T</a:t>
            </a:r>
            <a:r>
              <a:rPr lang="en-US" sz="1400" b="0" baseline="30000" dirty="0" err="1" smtClean="0">
                <a:solidFill>
                  <a:schemeClr val="accent6"/>
                </a:solidFill>
                <a:latin typeface="Verdana" pitchFamily="34" charset="0"/>
              </a:rPr>
              <a:t>miss</a:t>
            </a:r>
            <a:endParaRPr lang="en-US" sz="1400" b="0" baseline="30000" dirty="0" smtClean="0">
              <a:solidFill>
                <a:schemeClr val="accent6"/>
              </a:solidFill>
              <a:latin typeface="Verdana" pitchFamily="34" charset="0"/>
            </a:endParaRPr>
          </a:p>
          <a:p>
            <a:pPr algn="ctr"/>
            <a:endParaRPr lang="en-US" sz="1400" b="0" baseline="-25000" dirty="0" smtClean="0">
              <a:solidFill>
                <a:schemeClr val="tx1"/>
              </a:solidFill>
              <a:latin typeface="Verdana" pitchFamily="34" charset="0"/>
            </a:endParaRPr>
          </a:p>
        </p:txBody>
      </p:sp>
      <p:pic>
        <p:nvPicPr>
          <p:cNvPr id="32" name="Picture 31"/>
          <p:cNvPicPr>
            <a:picLocks noChangeAspect="1"/>
          </p:cNvPicPr>
          <p:nvPr/>
        </p:nvPicPr>
        <p:blipFill>
          <a:blip r:embed="rId6"/>
          <a:stretch>
            <a:fillRect/>
          </a:stretch>
        </p:blipFill>
        <p:spPr>
          <a:xfrm>
            <a:off x="714166" y="3556000"/>
            <a:ext cx="4248509" cy="3048000"/>
          </a:xfrm>
          <a:prstGeom prst="rect">
            <a:avLst/>
          </a:prstGeom>
        </p:spPr>
      </p:pic>
      <p:sp>
        <p:nvSpPr>
          <p:cNvPr id="14" name="TextBox 13"/>
          <p:cNvSpPr txBox="1"/>
          <p:nvPr/>
        </p:nvSpPr>
        <p:spPr>
          <a:xfrm>
            <a:off x="1130300" y="2171701"/>
            <a:ext cx="2095500" cy="369332"/>
          </a:xfrm>
          <a:prstGeom prst="rect">
            <a:avLst/>
          </a:prstGeom>
          <a:noFill/>
        </p:spPr>
        <p:txBody>
          <a:bodyPr wrap="square" rtlCol="0">
            <a:spAutoFit/>
          </a:bodyPr>
          <a:lstStyle/>
          <a:p>
            <a:pPr algn="ctr"/>
            <a:r>
              <a:rPr lang="en-US" sz="1800" b="0" dirty="0" err="1" smtClean="0">
                <a:solidFill>
                  <a:schemeClr val="tx1"/>
                </a:solidFill>
                <a:latin typeface="Symbol"/>
              </a:rPr>
              <a:t>b</a:t>
            </a:r>
            <a:r>
              <a:rPr lang="en-US" sz="1800" b="0" dirty="0" smtClean="0">
                <a:solidFill>
                  <a:schemeClr val="tx1"/>
                </a:solidFill>
                <a:latin typeface="Verdana" pitchFamily="34" charset="0"/>
              </a:rPr>
              <a:t> = B(LQ -&gt; </a:t>
            </a:r>
            <a:r>
              <a:rPr lang="en-US" sz="1800" b="0" dirty="0" err="1" smtClean="0">
                <a:solidFill>
                  <a:schemeClr val="tx1"/>
                </a:solidFill>
                <a:latin typeface="Verdana" pitchFamily="34" charset="0"/>
              </a:rPr>
              <a:t>eq</a:t>
            </a:r>
            <a:r>
              <a:rPr lang="en-US" sz="1800" b="0" dirty="0" smtClean="0">
                <a:solidFill>
                  <a:schemeClr val="tx1"/>
                </a:solidFill>
                <a:latin typeface="Verdana" pitchFamily="34" charset="0"/>
              </a:rPr>
              <a:t>)</a:t>
            </a:r>
          </a:p>
        </p:txBody>
      </p:sp>
      <p:pic>
        <p:nvPicPr>
          <p:cNvPr id="15" name="Picture 3" descr="CMS-Color-Label"/>
          <p:cNvPicPr>
            <a:picLocks noChangeAspect="1" noChangeArrowheads="1"/>
          </p:cNvPicPr>
          <p:nvPr/>
        </p:nvPicPr>
        <p:blipFill>
          <a:blip r:embed="rId7"/>
          <a:srcRect/>
          <a:stretch>
            <a:fillRect/>
          </a:stretch>
        </p:blipFill>
        <p:spPr bwMode="auto">
          <a:xfrm>
            <a:off x="8672514" y="330200"/>
            <a:ext cx="646112" cy="596900"/>
          </a:xfrm>
          <a:prstGeom prst="rect">
            <a:avLst/>
          </a:prstGeom>
          <a:noFill/>
          <a:ln w="9525">
            <a:noFill/>
            <a:miter lim="800000"/>
            <a:headEnd/>
            <a:tailEnd/>
          </a:ln>
        </p:spPr>
      </p:pic>
      <p:pic>
        <p:nvPicPr>
          <p:cNvPr id="16" name="Picture 15" descr="Limit.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791201" y="3428214"/>
            <a:ext cx="3289300" cy="3213885"/>
          </a:xfrm>
          <a:prstGeom prst="rect">
            <a:avLst/>
          </a:prstGeom>
        </p:spPr>
      </p:pic>
      <p:sp>
        <p:nvSpPr>
          <p:cNvPr id="17" name="TextBox 16"/>
          <p:cNvSpPr txBox="1"/>
          <p:nvPr/>
        </p:nvSpPr>
        <p:spPr>
          <a:xfrm>
            <a:off x="6955231" y="4838700"/>
            <a:ext cx="1947469" cy="369332"/>
          </a:xfrm>
          <a:prstGeom prst="rect">
            <a:avLst/>
          </a:prstGeom>
          <a:noFill/>
        </p:spPr>
        <p:txBody>
          <a:bodyPr wrap="square" rtlCol="0">
            <a:spAutoFit/>
          </a:bodyPr>
          <a:lstStyle/>
          <a:p>
            <a:pPr algn="just"/>
            <a:r>
              <a:rPr lang="en-US" sz="1800" b="0" dirty="0" smtClean="0">
                <a:solidFill>
                  <a:schemeClr val="accent6">
                    <a:lumMod val="75000"/>
                  </a:schemeClr>
                </a:solidFill>
                <a:latin typeface="Verdana" pitchFamily="34" charset="0"/>
              </a:rPr>
              <a:t>3</a:t>
            </a:r>
            <a:r>
              <a:rPr lang="en-US" sz="1800" b="0" baseline="30000" dirty="0" smtClean="0">
                <a:solidFill>
                  <a:schemeClr val="accent6">
                    <a:lumMod val="75000"/>
                  </a:schemeClr>
                </a:solidFill>
                <a:latin typeface="Verdana" pitchFamily="34" charset="0"/>
              </a:rPr>
              <a:t>rd</a:t>
            </a:r>
            <a:r>
              <a:rPr lang="en-US" sz="1800" b="0" dirty="0" smtClean="0">
                <a:solidFill>
                  <a:schemeClr val="accent6">
                    <a:lumMod val="75000"/>
                  </a:schemeClr>
                </a:solidFill>
                <a:latin typeface="Verdana" pitchFamily="34" charset="0"/>
              </a:rPr>
              <a:t> generation</a:t>
            </a:r>
            <a:endParaRPr lang="en-US" sz="1800" b="0" dirty="0" smtClean="0">
              <a:solidFill>
                <a:srgbClr val="FF0000"/>
              </a:solidFill>
              <a:latin typeface="Verdana" pitchFamily="34" charset="0"/>
            </a:endParaRPr>
          </a:p>
        </p:txBody>
      </p:sp>
      <p:sp>
        <p:nvSpPr>
          <p:cNvPr id="18" name="TextBox 17"/>
          <p:cNvSpPr txBox="1"/>
          <p:nvPr/>
        </p:nvSpPr>
        <p:spPr>
          <a:xfrm>
            <a:off x="6096000" y="5829301"/>
            <a:ext cx="2095500" cy="369332"/>
          </a:xfrm>
          <a:prstGeom prst="rect">
            <a:avLst/>
          </a:prstGeom>
          <a:noFill/>
        </p:spPr>
        <p:txBody>
          <a:bodyPr wrap="square" rtlCol="0">
            <a:spAutoFit/>
          </a:bodyPr>
          <a:lstStyle/>
          <a:p>
            <a:pPr algn="ctr"/>
            <a:r>
              <a:rPr lang="en-US" sz="1800" b="0" dirty="0" smtClean="0">
                <a:solidFill>
                  <a:schemeClr val="tx1"/>
                </a:solidFill>
                <a:latin typeface="Verdana" pitchFamily="34" charset="0"/>
              </a:rPr>
              <a:t>LQ -&gt; </a:t>
            </a:r>
            <a:r>
              <a:rPr lang="en-US" sz="1800" b="0" dirty="0" err="1" smtClean="0">
                <a:solidFill>
                  <a:schemeClr val="tx1"/>
                </a:solidFill>
                <a:latin typeface="Verdana" pitchFamily="34" charset="0"/>
              </a:rPr>
              <a:t>b</a:t>
            </a:r>
            <a:r>
              <a:rPr lang="en-US" sz="1800" b="0" dirty="0" err="1" smtClean="0">
                <a:solidFill>
                  <a:schemeClr val="tx1"/>
                </a:solidFill>
                <a:latin typeface="Symbol"/>
              </a:rPr>
              <a:t>n</a:t>
            </a:r>
            <a:r>
              <a:rPr lang="en-US" sz="1800" b="0" baseline="-25000" dirty="0" err="1" smtClean="0">
                <a:solidFill>
                  <a:schemeClr val="tx1"/>
                </a:solidFill>
                <a:latin typeface="Symbol"/>
              </a:rPr>
              <a:t>t</a:t>
            </a:r>
            <a:endParaRPr lang="en-US" sz="1800" b="0" baseline="-25000" dirty="0" smtClean="0">
              <a:solidFill>
                <a:schemeClr val="tx1"/>
              </a:solidFill>
              <a:latin typeface="Symbol"/>
            </a:endParaRPr>
          </a:p>
        </p:txBody>
      </p:sp>
      <p:sp>
        <p:nvSpPr>
          <p:cNvPr id="19" name="Rectangle 18"/>
          <p:cNvSpPr/>
          <p:nvPr/>
        </p:nvSpPr>
        <p:spPr>
          <a:xfrm>
            <a:off x="4826000" y="5538402"/>
            <a:ext cx="2305153"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CMS-PAS EXO-11-030</a:t>
            </a:r>
            <a:endParaRPr lang="en-US" sz="1800" b="0" dirty="0">
              <a:solidFill>
                <a:schemeClr val="tx1">
                  <a:lumMod val="75000"/>
                  <a:lumOff val="25000"/>
                </a:schemeClr>
              </a:solidFill>
              <a:latin typeface="Trebuchet MS"/>
            </a:endParaRPr>
          </a:p>
        </p:txBody>
      </p:sp>
      <p:sp>
        <p:nvSpPr>
          <p:cNvPr id="20" name="Rectangle 19"/>
          <p:cNvSpPr/>
          <p:nvPr/>
        </p:nvSpPr>
        <p:spPr>
          <a:xfrm>
            <a:off x="472333" y="6325801"/>
            <a:ext cx="3601842" cy="276999"/>
          </a:xfrm>
          <a:prstGeom prst="rect">
            <a:avLst/>
          </a:prstGeom>
        </p:spPr>
        <p:txBody>
          <a:bodyPr wrap="none">
            <a:spAutoFit/>
          </a:bodyPr>
          <a:lstStyle/>
          <a:p>
            <a:r>
              <a:rPr lang="en-US" dirty="0" err="1" smtClean="0">
                <a:solidFill>
                  <a:schemeClr val="tx1">
                    <a:lumMod val="75000"/>
                    <a:lumOff val="25000"/>
                  </a:schemeClr>
                </a:solidFill>
                <a:latin typeface="Trebuchet MS"/>
              </a:rPr>
              <a:t>m(LQ</a:t>
            </a:r>
            <a:r>
              <a:rPr lang="en-US" dirty="0" smtClean="0">
                <a:solidFill>
                  <a:schemeClr val="tx1">
                    <a:lumMod val="75000"/>
                    <a:lumOff val="25000"/>
                  </a:schemeClr>
                </a:solidFill>
                <a:latin typeface="Trebuchet MS"/>
              </a:rPr>
              <a:t>) &gt; 660 </a:t>
            </a:r>
            <a:r>
              <a:rPr lang="en-US" dirty="0" err="1" smtClean="0">
                <a:solidFill>
                  <a:schemeClr val="tx1">
                    <a:lumMod val="75000"/>
                    <a:lumOff val="25000"/>
                  </a:schemeClr>
                </a:solidFill>
                <a:latin typeface="Trebuchet MS"/>
              </a:rPr>
              <a:t>GeV</a:t>
            </a:r>
            <a:r>
              <a:rPr lang="en-US" dirty="0" smtClean="0">
                <a:solidFill>
                  <a:schemeClr val="tx1">
                    <a:lumMod val="75000"/>
                    <a:lumOff val="25000"/>
                  </a:schemeClr>
                </a:solidFill>
                <a:latin typeface="Trebuchet MS"/>
              </a:rPr>
              <a:t> for BR=1, 607 </a:t>
            </a:r>
            <a:r>
              <a:rPr lang="en-US" dirty="0" err="1" smtClean="0">
                <a:solidFill>
                  <a:schemeClr val="tx1">
                    <a:lumMod val="75000"/>
                    <a:lumOff val="25000"/>
                  </a:schemeClr>
                </a:solidFill>
                <a:latin typeface="Trebuchet MS"/>
              </a:rPr>
              <a:t>GeV</a:t>
            </a:r>
            <a:r>
              <a:rPr lang="en-US" dirty="0" smtClean="0">
                <a:solidFill>
                  <a:schemeClr val="tx1">
                    <a:lumMod val="75000"/>
                    <a:lumOff val="25000"/>
                  </a:schemeClr>
                </a:solidFill>
                <a:latin typeface="Trebuchet MS"/>
              </a:rPr>
              <a:t> for BR=0.5</a:t>
            </a:r>
            <a:endParaRPr lang="en-US" dirty="0">
              <a:solidFill>
                <a:schemeClr val="tx1">
                  <a:lumMod val="75000"/>
                  <a:lumOff val="25000"/>
                </a:schemeClr>
              </a:solidFill>
              <a:latin typeface="Trebuchet MS"/>
            </a:endParaRPr>
          </a:p>
        </p:txBody>
      </p:sp>
      <p:sp>
        <p:nvSpPr>
          <p:cNvPr id="21" name="Rectangle 20"/>
          <p:cNvSpPr/>
          <p:nvPr/>
        </p:nvSpPr>
        <p:spPr>
          <a:xfrm>
            <a:off x="5615833" y="6427401"/>
            <a:ext cx="2079641" cy="276999"/>
          </a:xfrm>
          <a:prstGeom prst="rect">
            <a:avLst/>
          </a:prstGeom>
        </p:spPr>
        <p:txBody>
          <a:bodyPr wrap="none">
            <a:spAutoFit/>
          </a:bodyPr>
          <a:lstStyle/>
          <a:p>
            <a:r>
              <a:rPr lang="en-US" dirty="0" err="1" smtClean="0">
                <a:solidFill>
                  <a:schemeClr val="tx1">
                    <a:lumMod val="75000"/>
                    <a:lumOff val="25000"/>
                  </a:schemeClr>
                </a:solidFill>
                <a:latin typeface="Trebuchet MS"/>
              </a:rPr>
              <a:t>m(LQ</a:t>
            </a:r>
            <a:r>
              <a:rPr lang="en-US" dirty="0" smtClean="0">
                <a:solidFill>
                  <a:schemeClr val="tx1">
                    <a:lumMod val="75000"/>
                    <a:lumOff val="25000"/>
                  </a:schemeClr>
                </a:solidFill>
                <a:latin typeface="Trebuchet MS"/>
              </a:rPr>
              <a:t>) &gt; 350 </a:t>
            </a:r>
            <a:r>
              <a:rPr lang="en-US" dirty="0" err="1" smtClean="0">
                <a:solidFill>
                  <a:schemeClr val="tx1">
                    <a:lumMod val="75000"/>
                    <a:lumOff val="25000"/>
                  </a:schemeClr>
                </a:solidFill>
                <a:latin typeface="Trebuchet MS"/>
              </a:rPr>
              <a:t>GeV</a:t>
            </a:r>
            <a:r>
              <a:rPr lang="en-US" dirty="0" smtClean="0">
                <a:solidFill>
                  <a:schemeClr val="tx1">
                    <a:lumMod val="75000"/>
                    <a:lumOff val="25000"/>
                  </a:schemeClr>
                </a:solidFill>
                <a:latin typeface="Trebuchet MS"/>
              </a:rPr>
              <a:t> for BR=1</a:t>
            </a:r>
            <a:endParaRPr lang="en-US" dirty="0">
              <a:solidFill>
                <a:schemeClr val="tx1">
                  <a:lumMod val="75000"/>
                  <a:lumOff val="25000"/>
                </a:schemeClr>
              </a:solidFill>
              <a:latin typeface="Trebuchet M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 name="Picture 36" descr="fig_01-dijets.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17116" y="2552700"/>
            <a:ext cx="4249060" cy="4076700"/>
          </a:xfrm>
          <a:prstGeom prst="rect">
            <a:avLst/>
          </a:prstGeom>
        </p:spPr>
      </p:pic>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41</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 Compositeness, contact interactions</a:t>
            </a:r>
            <a:endParaRPr lang="en-US" sz="2800" dirty="0">
              <a:solidFill>
                <a:srgbClr val="000099"/>
              </a:solidFill>
              <a:latin typeface="Times" charset="0"/>
            </a:endParaRPr>
          </a:p>
        </p:txBody>
      </p:sp>
      <p:pic>
        <p:nvPicPr>
          <p:cNvPr id="58" name="Picture 5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296150" y="1035050"/>
            <a:ext cx="1663700" cy="419100"/>
          </a:xfrm>
          <a:prstGeom prst="rect">
            <a:avLst/>
          </a:prstGeom>
        </p:spPr>
      </p:pic>
      <p:grpSp>
        <p:nvGrpSpPr>
          <p:cNvPr id="41" name="Group 40"/>
          <p:cNvGrpSpPr/>
          <p:nvPr/>
        </p:nvGrpSpPr>
        <p:grpSpPr>
          <a:xfrm>
            <a:off x="457200" y="936360"/>
            <a:ext cx="6692901" cy="2427613"/>
            <a:chOff x="1485900" y="2854060"/>
            <a:chExt cx="6692901" cy="2427612"/>
          </a:xfrm>
        </p:grpSpPr>
        <p:sp>
          <p:nvSpPr>
            <p:cNvPr id="42" name="Text Box 6"/>
            <p:cNvSpPr txBox="1">
              <a:spLocks noChangeArrowheads="1"/>
            </p:cNvSpPr>
            <p:nvPr/>
          </p:nvSpPr>
          <p:spPr bwMode="auto">
            <a:xfrm>
              <a:off x="1708150" y="4881562"/>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pic>
          <p:nvPicPr>
            <p:cNvPr id="43" name="Picture 10"/>
            <p:cNvPicPr>
              <a:picLocks noChangeAspect="1" noChangeArrowheads="1"/>
            </p:cNvPicPr>
            <p:nvPr/>
          </p:nvPicPr>
          <p:blipFill>
            <a:blip r:embed="rId7"/>
            <a:srcRect/>
            <a:stretch>
              <a:fillRect/>
            </a:stretch>
          </p:blipFill>
          <p:spPr bwMode="auto">
            <a:xfrm>
              <a:off x="3937000" y="2952691"/>
              <a:ext cx="1570038" cy="1619310"/>
            </a:xfrm>
            <a:prstGeom prst="rect">
              <a:avLst/>
            </a:prstGeom>
            <a:noFill/>
            <a:ln w="19050" cmpd="sng">
              <a:solidFill>
                <a:srgbClr val="FF0000"/>
              </a:solidFill>
              <a:miter lim="800000"/>
              <a:headEnd/>
              <a:tailEnd/>
            </a:ln>
            <a:effectLst/>
          </p:spPr>
        </p:pic>
        <p:sp>
          <p:nvSpPr>
            <p:cNvPr id="44" name="Line 13"/>
            <p:cNvSpPr>
              <a:spLocks noChangeShapeType="1"/>
            </p:cNvSpPr>
            <p:nvPr/>
          </p:nvSpPr>
          <p:spPr bwMode="auto">
            <a:xfrm flipH="1">
              <a:off x="5575300" y="3721100"/>
              <a:ext cx="685800" cy="0"/>
            </a:xfrm>
            <a:prstGeom prst="line">
              <a:avLst/>
            </a:prstGeom>
            <a:noFill/>
            <a:ln w="19050">
              <a:solidFill>
                <a:schemeClr val="tx1"/>
              </a:solidFill>
              <a:prstDash val="dash"/>
              <a:round/>
              <a:headEnd/>
              <a:tailEnd type="stealth" w="med" len="med"/>
            </a:ln>
          </p:spPr>
          <p:txBody>
            <a:bodyPr wrap="none" anchor="ctr">
              <a:prstTxWarp prst="textNoShape">
                <a:avLst/>
              </a:prstTxWarp>
            </a:bodyPr>
            <a:lstStyle/>
            <a:p>
              <a:endParaRPr lang="en-US"/>
            </a:p>
          </p:txBody>
        </p:sp>
        <p:sp>
          <p:nvSpPr>
            <p:cNvPr id="45" name="Content Placeholder 6"/>
            <p:cNvSpPr txBox="1">
              <a:spLocks/>
            </p:cNvSpPr>
            <p:nvPr/>
          </p:nvSpPr>
          <p:spPr bwMode="auto">
            <a:xfrm>
              <a:off x="3924300" y="3352801"/>
              <a:ext cx="14478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162000" marR="0" lvl="0" algn="ctr" defTabSz="914400" rtl="0" eaLnBrk="1" fontAlgn="base" latinLnBrk="0" hangingPunct="1">
                <a:lnSpc>
                  <a:spcPct val="100000"/>
                </a:lnSpc>
                <a:spcBef>
                  <a:spcPts val="0"/>
                </a:spcBef>
                <a:spcAft>
                  <a:spcPct val="0"/>
                </a:spcAft>
                <a:buClrTx/>
                <a:buSzTx/>
                <a:buFont typeface="Arial" charset="0"/>
                <a:buNone/>
                <a:tabLst/>
                <a:defRPr/>
              </a:pPr>
              <a:r>
                <a:rPr kumimoji="0" lang="en-US" sz="2000" b="0" u="none" strike="noStrike" kern="1200" cap="none" spc="0" normalizeH="0" baseline="0" noProof="0" dirty="0" smtClean="0">
                  <a:ln>
                    <a:noFill/>
                  </a:ln>
                  <a:solidFill>
                    <a:srgbClr val="FF0000"/>
                  </a:solidFill>
                  <a:effectLst/>
                  <a:uLnTx/>
                  <a:uFillTx/>
                  <a:latin typeface="+mn-lt"/>
                  <a:ea typeface="ＭＳ Ｐゴシック" charset="-128"/>
                  <a:cs typeface="ＭＳ Ｐゴシック" charset="-128"/>
                </a:rPr>
                <a:t>Contact </a:t>
              </a:r>
            </a:p>
            <a:p>
              <a:pPr marL="162000" marR="0" lvl="0" algn="ctr" defTabSz="914400" rtl="0" eaLnBrk="1" fontAlgn="base" latinLnBrk="0" hangingPunct="1">
                <a:lnSpc>
                  <a:spcPct val="100000"/>
                </a:lnSpc>
                <a:spcBef>
                  <a:spcPts val="0"/>
                </a:spcBef>
                <a:spcAft>
                  <a:spcPct val="0"/>
                </a:spcAft>
                <a:buClrTx/>
                <a:buSzTx/>
                <a:buFont typeface="Arial" charset="0"/>
                <a:buNone/>
                <a:tabLst/>
                <a:defRPr/>
              </a:pPr>
              <a:r>
                <a:rPr kumimoji="0" lang="en-US" sz="2000" b="0" u="none" strike="noStrike" kern="1200" cap="none" spc="0" normalizeH="0" baseline="0" noProof="0" dirty="0" smtClean="0">
                  <a:ln>
                    <a:noFill/>
                  </a:ln>
                  <a:solidFill>
                    <a:srgbClr val="FF0000"/>
                  </a:solidFill>
                  <a:effectLst/>
                  <a:uLnTx/>
                  <a:uFillTx/>
                  <a:latin typeface="+mn-lt"/>
                  <a:ea typeface="ＭＳ Ｐゴシック" charset="-128"/>
                  <a:cs typeface="ＭＳ Ｐゴシック" charset="-128"/>
                </a:rPr>
                <a:t>interaction</a:t>
              </a:r>
              <a:endParaRPr kumimoji="0" lang="en-US" sz="2000" b="0" u="none" strike="noStrike" kern="1200" cap="none" spc="0" normalizeH="0" baseline="0" noProof="0" dirty="0">
                <a:ln>
                  <a:noFill/>
                </a:ln>
                <a:solidFill>
                  <a:srgbClr val="FF0000"/>
                </a:solidFill>
                <a:effectLst/>
                <a:uLnTx/>
                <a:uFillTx/>
                <a:latin typeface="+mn-lt"/>
                <a:ea typeface="ＭＳ Ｐゴシック" charset="-128"/>
                <a:cs typeface="ＭＳ Ｐゴシック" charset="-128"/>
              </a:endParaRPr>
            </a:p>
          </p:txBody>
        </p:sp>
        <p:grpSp>
          <p:nvGrpSpPr>
            <p:cNvPr id="46" name="Group 32"/>
            <p:cNvGrpSpPr/>
            <p:nvPr/>
          </p:nvGrpSpPr>
          <p:grpSpPr>
            <a:xfrm>
              <a:off x="1485900" y="2884983"/>
              <a:ext cx="1752600" cy="1745755"/>
              <a:chOff x="1485900" y="2884983"/>
              <a:chExt cx="1752600" cy="1745755"/>
            </a:xfrm>
          </p:grpSpPr>
          <p:pic>
            <p:nvPicPr>
              <p:cNvPr id="55" name="Picture 9"/>
              <p:cNvPicPr>
                <a:picLocks noChangeAspect="1" noChangeArrowheads="1"/>
              </p:cNvPicPr>
              <p:nvPr/>
            </p:nvPicPr>
            <p:blipFill>
              <a:blip r:embed="rId8"/>
              <a:srcRect/>
              <a:stretch>
                <a:fillRect/>
              </a:stretch>
            </p:blipFill>
            <p:spPr bwMode="auto">
              <a:xfrm>
                <a:off x="1485900" y="2884983"/>
                <a:ext cx="1752600" cy="1745755"/>
              </a:xfrm>
              <a:prstGeom prst="rect">
                <a:avLst/>
              </a:prstGeom>
              <a:noFill/>
              <a:ln w="9525">
                <a:noFill/>
                <a:miter lim="800000"/>
                <a:headEnd/>
                <a:tailEnd/>
              </a:ln>
              <a:effectLst/>
            </p:spPr>
          </p:pic>
          <p:sp>
            <p:nvSpPr>
              <p:cNvPr id="56" name="Rectangle 55"/>
              <p:cNvSpPr/>
              <p:nvPr/>
            </p:nvSpPr>
            <p:spPr bwMode="auto">
              <a:xfrm>
                <a:off x="2108200" y="3352800"/>
                <a:ext cx="482600" cy="17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47" name="Rectangle 46"/>
            <p:cNvSpPr/>
            <p:nvPr/>
          </p:nvSpPr>
          <p:spPr>
            <a:xfrm>
              <a:off x="1989340" y="3239701"/>
              <a:ext cx="720319" cy="276999"/>
            </a:xfrm>
            <a:prstGeom prst="rect">
              <a:avLst/>
            </a:prstGeom>
            <a:noFill/>
          </p:spPr>
          <p:txBody>
            <a:bodyPr wrap="none">
              <a:spAutoFit/>
            </a:bodyPr>
            <a:lstStyle/>
            <a:p>
              <a:pPr lvl="0" eaLnBrk="1" hangingPunct="1">
                <a:spcBef>
                  <a:spcPts val="0"/>
                </a:spcBef>
                <a:defRPr/>
              </a:pPr>
              <a:r>
                <a:rPr lang="en-US" b="0" dirty="0" smtClean="0">
                  <a:solidFill>
                    <a:schemeClr val="tx1"/>
                  </a:solidFill>
                  <a:ea typeface="ＭＳ Ｐゴシック" charset="-128"/>
                  <a:cs typeface="ＭＳ Ｐゴシック" charset="-128"/>
                </a:rPr>
                <a:t>Q &lt;&lt; </a:t>
              </a:r>
              <a:r>
                <a:rPr lang="en-US" b="0" dirty="0" smtClean="0">
                  <a:solidFill>
                    <a:schemeClr val="tx1"/>
                  </a:solidFill>
                  <a:latin typeface="Symbol"/>
                  <a:ea typeface="ＭＳ Ｐゴシック" charset="-128"/>
                  <a:cs typeface="ＭＳ Ｐゴシック" charset="-128"/>
                </a:rPr>
                <a:t>L</a:t>
              </a:r>
              <a:r>
                <a:rPr lang="en-US" b="0" baseline="-25000" dirty="0" smtClean="0">
                  <a:solidFill>
                    <a:schemeClr val="tx1"/>
                  </a:solidFill>
                  <a:ea typeface="ＭＳ Ｐゴシック" charset="-128"/>
                  <a:cs typeface="ＭＳ Ｐゴシック" charset="-128"/>
                </a:rPr>
                <a:t>C</a:t>
              </a:r>
              <a:endParaRPr lang="en-US" b="0" baseline="-25000" dirty="0">
                <a:solidFill>
                  <a:schemeClr val="tx1"/>
                </a:solidFill>
                <a:ea typeface="ＭＳ Ｐゴシック" charset="-128"/>
                <a:cs typeface="ＭＳ Ｐゴシック" charset="-128"/>
              </a:endParaRPr>
            </a:p>
          </p:txBody>
        </p:sp>
        <p:grpSp>
          <p:nvGrpSpPr>
            <p:cNvPr id="48" name="Group 34"/>
            <p:cNvGrpSpPr/>
            <p:nvPr/>
          </p:nvGrpSpPr>
          <p:grpSpPr>
            <a:xfrm>
              <a:off x="6261100" y="2854060"/>
              <a:ext cx="1917701" cy="1717940"/>
              <a:chOff x="6261100" y="2854060"/>
              <a:chExt cx="1917701" cy="1717940"/>
            </a:xfrm>
          </p:grpSpPr>
          <p:pic>
            <p:nvPicPr>
              <p:cNvPr id="53" name="Picture 12"/>
              <p:cNvPicPr>
                <a:picLocks noChangeAspect="1" noChangeArrowheads="1"/>
              </p:cNvPicPr>
              <p:nvPr/>
            </p:nvPicPr>
            <p:blipFill>
              <a:blip r:embed="rId9"/>
              <a:srcRect/>
              <a:stretch>
                <a:fillRect/>
              </a:stretch>
            </p:blipFill>
            <p:spPr bwMode="auto">
              <a:xfrm>
                <a:off x="6261100" y="2854060"/>
                <a:ext cx="1917701" cy="1717940"/>
              </a:xfrm>
              <a:prstGeom prst="rect">
                <a:avLst/>
              </a:prstGeom>
              <a:noFill/>
              <a:ln w="9525">
                <a:noFill/>
                <a:miter lim="800000"/>
                <a:headEnd/>
                <a:tailEnd/>
              </a:ln>
              <a:effectLst/>
            </p:spPr>
          </p:pic>
          <p:sp>
            <p:nvSpPr>
              <p:cNvPr id="54" name="Rectangle 53"/>
              <p:cNvSpPr/>
              <p:nvPr/>
            </p:nvSpPr>
            <p:spPr bwMode="auto">
              <a:xfrm>
                <a:off x="6985000" y="3403600"/>
                <a:ext cx="368300" cy="190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49" name="Rectangle 48"/>
            <p:cNvSpPr/>
            <p:nvPr/>
          </p:nvSpPr>
          <p:spPr>
            <a:xfrm>
              <a:off x="5583440" y="3366701"/>
              <a:ext cx="720319" cy="276999"/>
            </a:xfrm>
            <a:prstGeom prst="rect">
              <a:avLst/>
            </a:prstGeom>
            <a:noFill/>
          </p:spPr>
          <p:txBody>
            <a:bodyPr wrap="none">
              <a:spAutoFit/>
            </a:bodyPr>
            <a:lstStyle/>
            <a:p>
              <a:pPr lvl="0" eaLnBrk="1" hangingPunct="1">
                <a:spcBef>
                  <a:spcPts val="0"/>
                </a:spcBef>
                <a:defRPr/>
              </a:pPr>
              <a:r>
                <a:rPr lang="en-US" b="0" dirty="0" smtClean="0">
                  <a:solidFill>
                    <a:schemeClr val="tx1"/>
                  </a:solidFill>
                  <a:ea typeface="ＭＳ Ｐゴシック" charset="-128"/>
                  <a:cs typeface="ＭＳ Ｐゴシック" charset="-128"/>
                </a:rPr>
                <a:t>Q &gt;&gt; </a:t>
              </a:r>
              <a:r>
                <a:rPr lang="en-US" b="0" dirty="0" smtClean="0">
                  <a:solidFill>
                    <a:schemeClr val="tx1"/>
                  </a:solidFill>
                  <a:latin typeface="Symbol"/>
                  <a:ea typeface="ＭＳ Ｐゴシック" charset="-128"/>
                  <a:cs typeface="ＭＳ Ｐゴシック" charset="-128"/>
                </a:rPr>
                <a:t>L</a:t>
              </a:r>
              <a:r>
                <a:rPr lang="en-US" b="0" baseline="-25000" dirty="0" smtClean="0">
                  <a:solidFill>
                    <a:schemeClr val="tx1"/>
                  </a:solidFill>
                  <a:ea typeface="ＭＳ Ｐゴシック" charset="-128"/>
                  <a:cs typeface="ＭＳ Ｐゴシック" charset="-128"/>
                </a:rPr>
                <a:t>C</a:t>
              </a:r>
              <a:endParaRPr lang="en-US" b="0" baseline="-25000" dirty="0">
                <a:solidFill>
                  <a:schemeClr val="tx1"/>
                </a:solidFill>
                <a:ea typeface="ＭＳ Ｐゴシック" charset="-128"/>
                <a:cs typeface="ＭＳ Ｐゴシック" charset="-128"/>
              </a:endParaRPr>
            </a:p>
          </p:txBody>
        </p:sp>
        <p:sp>
          <p:nvSpPr>
            <p:cNvPr id="50" name="Rectangle 49"/>
            <p:cNvSpPr/>
            <p:nvPr/>
          </p:nvSpPr>
          <p:spPr>
            <a:xfrm>
              <a:off x="3170439" y="3366701"/>
              <a:ext cx="720319" cy="276999"/>
            </a:xfrm>
            <a:prstGeom prst="rect">
              <a:avLst/>
            </a:prstGeom>
            <a:noFill/>
          </p:spPr>
          <p:txBody>
            <a:bodyPr wrap="none">
              <a:spAutoFit/>
            </a:bodyPr>
            <a:lstStyle/>
            <a:p>
              <a:pPr lvl="0" eaLnBrk="1" hangingPunct="1">
                <a:spcBef>
                  <a:spcPts val="0"/>
                </a:spcBef>
                <a:defRPr/>
              </a:pPr>
              <a:r>
                <a:rPr lang="en-US" b="0" dirty="0" smtClean="0">
                  <a:solidFill>
                    <a:schemeClr val="tx1"/>
                  </a:solidFill>
                  <a:ea typeface="ＭＳ Ｐゴシック" charset="-128"/>
                  <a:cs typeface="ＭＳ Ｐゴシック" charset="-128"/>
                </a:rPr>
                <a:t>Q &lt;&lt; </a:t>
              </a:r>
              <a:r>
                <a:rPr lang="en-US" b="0" dirty="0" smtClean="0">
                  <a:solidFill>
                    <a:schemeClr val="tx1"/>
                  </a:solidFill>
                  <a:latin typeface="Symbol"/>
                  <a:ea typeface="ＭＳ Ｐゴシック" charset="-128"/>
                  <a:cs typeface="ＭＳ Ｐゴシック" charset="-128"/>
                </a:rPr>
                <a:t>L</a:t>
              </a:r>
              <a:r>
                <a:rPr lang="en-US" b="0" baseline="-25000" dirty="0" smtClean="0">
                  <a:solidFill>
                    <a:schemeClr val="tx1"/>
                  </a:solidFill>
                  <a:ea typeface="ＭＳ Ｐゴシック" charset="-128"/>
                  <a:cs typeface="ＭＳ Ｐゴシック" charset="-128"/>
                </a:rPr>
                <a:t>C</a:t>
              </a:r>
              <a:endParaRPr lang="en-US" b="0" baseline="-25000" dirty="0">
                <a:solidFill>
                  <a:schemeClr val="tx1"/>
                </a:solidFill>
                <a:ea typeface="ＭＳ Ｐゴシック" charset="-128"/>
                <a:cs typeface="ＭＳ Ｐゴシック" charset="-128"/>
              </a:endParaRPr>
            </a:p>
          </p:txBody>
        </p:sp>
        <p:sp>
          <p:nvSpPr>
            <p:cNvPr id="51" name="Rectangle 50"/>
            <p:cNvSpPr/>
            <p:nvPr/>
          </p:nvSpPr>
          <p:spPr>
            <a:xfrm>
              <a:off x="6777240" y="3011101"/>
              <a:ext cx="855498" cy="461665"/>
            </a:xfrm>
            <a:prstGeom prst="rect">
              <a:avLst/>
            </a:prstGeom>
            <a:noFill/>
          </p:spPr>
          <p:txBody>
            <a:bodyPr wrap="none">
              <a:spAutoFit/>
            </a:bodyPr>
            <a:lstStyle/>
            <a:p>
              <a:pPr lvl="0" algn="ctr" eaLnBrk="1" hangingPunct="1">
                <a:spcBef>
                  <a:spcPts val="0"/>
                </a:spcBef>
                <a:defRPr/>
              </a:pPr>
              <a:r>
                <a:rPr lang="en-US" b="0" dirty="0" smtClean="0">
                  <a:solidFill>
                    <a:schemeClr val="tx1"/>
                  </a:solidFill>
                  <a:ea typeface="ＭＳ Ｐゴシック" charset="-128"/>
                  <a:cs typeface="ＭＳ Ｐゴシック" charset="-128"/>
                </a:rPr>
                <a:t>New</a:t>
              </a:r>
            </a:p>
            <a:p>
              <a:pPr lvl="0" algn="ctr" eaLnBrk="1" hangingPunct="1">
                <a:spcBef>
                  <a:spcPts val="0"/>
                </a:spcBef>
                <a:defRPr/>
              </a:pPr>
              <a:r>
                <a:rPr lang="en-US" b="0" dirty="0" smtClean="0">
                  <a:solidFill>
                    <a:schemeClr val="tx1"/>
                  </a:solidFill>
                  <a:ea typeface="ＭＳ Ｐゴシック" charset="-128"/>
                  <a:cs typeface="ＭＳ Ｐゴシック" charset="-128"/>
                </a:rPr>
                <a:t>interaction</a:t>
              </a:r>
            </a:p>
          </p:txBody>
        </p:sp>
        <p:sp>
          <p:nvSpPr>
            <p:cNvPr id="52" name="Line 13"/>
            <p:cNvSpPr>
              <a:spLocks noChangeShapeType="1"/>
            </p:cNvSpPr>
            <p:nvPr/>
          </p:nvSpPr>
          <p:spPr bwMode="auto">
            <a:xfrm>
              <a:off x="3175000" y="3721100"/>
              <a:ext cx="685800" cy="0"/>
            </a:xfrm>
            <a:prstGeom prst="line">
              <a:avLst/>
            </a:prstGeom>
            <a:noFill/>
            <a:ln w="19050">
              <a:solidFill>
                <a:schemeClr val="tx1"/>
              </a:solidFill>
              <a:prstDash val="dash"/>
              <a:round/>
              <a:headEnd/>
              <a:tailEnd type="stealth" w="med" len="med"/>
            </a:ln>
          </p:spPr>
          <p:txBody>
            <a:bodyPr wrap="none" anchor="ctr">
              <a:prstTxWarp prst="textNoShape">
                <a:avLst/>
              </a:prstTxWarp>
            </a:bodyPr>
            <a:lstStyle/>
            <a:p>
              <a:endParaRPr lang="en-US"/>
            </a:p>
          </p:txBody>
        </p:sp>
      </p:grpSp>
      <p:pic>
        <p:nvPicPr>
          <p:cNvPr id="15" name="Picture 14" descr="ATLASlogo_White_480x720_02.jpg"/>
          <p:cNvPicPr>
            <a:picLocks noChangeAspect="1"/>
          </p:cNvPicPr>
          <p:nvPr/>
        </p:nvPicPr>
        <p:blipFill>
          <a:blip r:embed="rId10"/>
          <a:stretch>
            <a:fillRect/>
          </a:stretch>
        </p:blipFill>
        <p:spPr>
          <a:xfrm>
            <a:off x="156633" y="190500"/>
            <a:ext cx="618067" cy="927100"/>
          </a:xfrm>
          <a:prstGeom prst="rect">
            <a:avLst/>
          </a:prstGeom>
        </p:spPr>
      </p:pic>
      <p:pic>
        <p:nvPicPr>
          <p:cNvPr id="57" name="Picture 56"/>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6627851" y="1358900"/>
            <a:ext cx="2922549" cy="539750"/>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pic>
        <p:nvPicPr>
          <p:cNvPr id="38" name="Picture 37" descr="fig_03-1.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5811324" y="2780784"/>
            <a:ext cx="3561276" cy="3416816"/>
          </a:xfrm>
          <a:prstGeom prst="rect">
            <a:avLst/>
          </a:prstGeom>
        </p:spPr>
      </p:pic>
      <p:pic>
        <p:nvPicPr>
          <p:cNvPr id="35" name="Picture 3"/>
          <p:cNvPicPr>
            <a:picLocks noChangeAspect="1" noChangeArrowheads="1"/>
          </p:cNvPicPr>
          <p:nvPr/>
        </p:nvPicPr>
        <p:blipFill>
          <a:blip r:embed="rId15"/>
          <a:srcRect/>
          <a:stretch>
            <a:fillRect/>
          </a:stretch>
        </p:blipFill>
        <p:spPr bwMode="auto">
          <a:xfrm>
            <a:off x="4914900" y="2498648"/>
            <a:ext cx="2095500" cy="403301"/>
          </a:xfrm>
          <a:prstGeom prst="rect">
            <a:avLst/>
          </a:prstGeom>
          <a:noFill/>
          <a:ln w="9525">
            <a:noFill/>
            <a:miter lim="800000"/>
            <a:headEnd/>
            <a:tailEnd/>
          </a:ln>
        </p:spPr>
      </p:pic>
      <p:sp>
        <p:nvSpPr>
          <p:cNvPr id="36" name="Rectangle 35"/>
          <p:cNvSpPr/>
          <p:nvPr/>
        </p:nvSpPr>
        <p:spPr>
          <a:xfrm>
            <a:off x="4593533" y="3494910"/>
            <a:ext cx="1381658" cy="923330"/>
          </a:xfrm>
          <a:prstGeom prst="rect">
            <a:avLst/>
          </a:prstGeom>
          <a:solidFill>
            <a:srgbClr val="FBFFC4"/>
          </a:solidFill>
        </p:spPr>
        <p:txBody>
          <a:bodyPr wrap="none">
            <a:spAutoFit/>
          </a:bodyPr>
          <a:lstStyle/>
          <a:p>
            <a:r>
              <a:rPr lang="en-US" sz="1800" b="0" dirty="0" smtClean="0">
                <a:solidFill>
                  <a:srgbClr val="FF0000"/>
                </a:solidFill>
                <a:latin typeface="Trebuchet MS"/>
              </a:rPr>
              <a:t>Dijet</a:t>
            </a:r>
          </a:p>
          <a:p>
            <a:r>
              <a:rPr lang="en-US" sz="1800" b="0" dirty="0" smtClean="0">
                <a:solidFill>
                  <a:srgbClr val="FF0000"/>
                </a:solidFill>
                <a:latin typeface="Trebuchet MS"/>
              </a:rPr>
              <a:t>angular</a:t>
            </a:r>
          </a:p>
          <a:p>
            <a:r>
              <a:rPr lang="en-US" sz="1800" b="0" dirty="0" smtClean="0">
                <a:solidFill>
                  <a:srgbClr val="FF0000"/>
                </a:solidFill>
                <a:latin typeface="Trebuchet MS"/>
              </a:rPr>
              <a:t>distribution</a:t>
            </a:r>
            <a:endParaRPr lang="en-US" sz="1800" b="0" dirty="0">
              <a:solidFill>
                <a:srgbClr val="FF0000"/>
              </a:solidFill>
              <a:latin typeface="Trebuchet MS"/>
            </a:endParaRPr>
          </a:p>
        </p:txBody>
      </p:sp>
      <p:sp>
        <p:nvSpPr>
          <p:cNvPr id="59" name="Rectangle 58"/>
          <p:cNvSpPr/>
          <p:nvPr/>
        </p:nvSpPr>
        <p:spPr>
          <a:xfrm>
            <a:off x="7146233" y="2312601"/>
            <a:ext cx="2475459"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ATLAS-CONF-2012-038</a:t>
            </a:r>
            <a:endParaRPr lang="en-US" sz="1800" b="0" dirty="0">
              <a:solidFill>
                <a:schemeClr val="tx1">
                  <a:lumMod val="75000"/>
                  <a:lumOff val="25000"/>
                </a:schemeClr>
              </a:solidFill>
              <a:latin typeface="Trebuchet MS"/>
            </a:endParaRPr>
          </a:p>
        </p:txBody>
      </p:sp>
      <p:sp>
        <p:nvSpPr>
          <p:cNvPr id="68" name="Rectangle 67"/>
          <p:cNvSpPr/>
          <p:nvPr/>
        </p:nvSpPr>
        <p:spPr>
          <a:xfrm>
            <a:off x="5101533" y="5995601"/>
            <a:ext cx="2406127" cy="430887"/>
          </a:xfrm>
          <a:prstGeom prst="rect">
            <a:avLst/>
          </a:prstGeom>
          <a:solidFill>
            <a:schemeClr val="accent2">
              <a:lumMod val="20000"/>
              <a:lumOff val="80000"/>
            </a:schemeClr>
          </a:solidFill>
        </p:spPr>
        <p:txBody>
          <a:bodyPr wrap="none">
            <a:spAutoFit/>
          </a:bodyPr>
          <a:lstStyle/>
          <a:p>
            <a:r>
              <a:rPr lang="en-US" sz="2200" dirty="0" smtClean="0">
                <a:solidFill>
                  <a:srgbClr val="FF0000"/>
                </a:solidFill>
                <a:latin typeface="Symbol"/>
              </a:rPr>
              <a:t>L</a:t>
            </a:r>
            <a:r>
              <a:rPr lang="en-US" sz="1800" baseline="-25000" dirty="0" smtClean="0">
                <a:solidFill>
                  <a:srgbClr val="FF0000"/>
                </a:solidFill>
                <a:latin typeface="Trebuchet MS"/>
              </a:rPr>
              <a:t>C</a:t>
            </a:r>
            <a:r>
              <a:rPr lang="en-US" sz="1800" dirty="0" smtClean="0">
                <a:solidFill>
                  <a:srgbClr val="FF0000"/>
                </a:solidFill>
                <a:latin typeface="Trebuchet MS"/>
              </a:rPr>
              <a:t> &gt; 7.6 </a:t>
            </a:r>
            <a:r>
              <a:rPr lang="en-US" sz="1800" dirty="0" err="1" smtClean="0">
                <a:solidFill>
                  <a:srgbClr val="FF0000"/>
                </a:solidFill>
                <a:latin typeface="Trebuchet MS"/>
              </a:rPr>
              <a:t>TeV</a:t>
            </a:r>
            <a:r>
              <a:rPr lang="en-US" sz="1800" b="0" dirty="0" smtClean="0">
                <a:solidFill>
                  <a:srgbClr val="FF0000"/>
                </a:solidFill>
                <a:latin typeface="Trebuchet MS"/>
              </a:rPr>
              <a:t> </a:t>
            </a:r>
            <a:r>
              <a:rPr lang="en-US" sz="1600" b="0" dirty="0" smtClean="0">
                <a:solidFill>
                  <a:srgbClr val="FF0000"/>
                </a:solidFill>
                <a:latin typeface="Trebuchet MS"/>
              </a:rPr>
              <a:t>(95% CL)</a:t>
            </a:r>
            <a:endParaRPr lang="en-US" sz="1600" b="0" dirty="0">
              <a:solidFill>
                <a:srgbClr val="FF0000"/>
              </a:solidFill>
              <a:latin typeface="Trebuchet M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42</a:t>
            </a:fld>
            <a:endParaRPr lang="en-US" b="0" i="0"/>
          </a:p>
        </p:txBody>
      </p:sp>
      <p:sp>
        <p:nvSpPr>
          <p:cNvPr id="12" name="Rectangle 10"/>
          <p:cNvSpPr>
            <a:spLocks noChangeArrowheads="1"/>
          </p:cNvSpPr>
          <p:nvPr/>
        </p:nvSpPr>
        <p:spPr bwMode="auto">
          <a:xfrm>
            <a:off x="1803400" y="379413"/>
            <a:ext cx="7035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Excited leptons</a:t>
            </a:r>
          </a:p>
        </p:txBody>
      </p:sp>
      <p:sp>
        <p:nvSpPr>
          <p:cNvPr id="91" name="TextBox 90"/>
          <p:cNvSpPr txBox="1"/>
          <p:nvPr/>
        </p:nvSpPr>
        <p:spPr>
          <a:xfrm>
            <a:off x="1113231" y="2578100"/>
            <a:ext cx="3877869" cy="400110"/>
          </a:xfrm>
          <a:prstGeom prst="rect">
            <a:avLst/>
          </a:prstGeom>
          <a:noFill/>
        </p:spPr>
        <p:txBody>
          <a:bodyPr wrap="square" rtlCol="0">
            <a:spAutoFit/>
          </a:bodyPr>
          <a:lstStyle/>
          <a:p>
            <a:pPr algn="just"/>
            <a:r>
              <a:rPr lang="en-US" sz="1800" b="0" dirty="0" smtClean="0">
                <a:solidFill>
                  <a:schemeClr val="accent6">
                    <a:lumMod val="75000"/>
                  </a:schemeClr>
                </a:solidFill>
                <a:latin typeface="Verdana" pitchFamily="34" charset="0"/>
              </a:rPr>
              <a:t>Clean final state:</a:t>
            </a:r>
            <a:r>
              <a:rPr lang="en-US" sz="1800" b="0" dirty="0" smtClean="0">
                <a:solidFill>
                  <a:srgbClr val="FF0000"/>
                </a:solidFill>
                <a:latin typeface="Verdana" pitchFamily="34" charset="0"/>
              </a:rPr>
              <a:t> </a:t>
            </a:r>
            <a:r>
              <a:rPr lang="en-US" sz="2000" b="0" dirty="0" err="1" smtClean="0">
                <a:solidFill>
                  <a:schemeClr val="accent6">
                    <a:lumMod val="75000"/>
                  </a:schemeClr>
                </a:solidFill>
                <a:latin typeface="Mistral"/>
              </a:rPr>
              <a:t>l</a:t>
            </a:r>
            <a:r>
              <a:rPr lang="en-US" sz="2000" b="0" dirty="0" smtClean="0">
                <a:solidFill>
                  <a:schemeClr val="accent6">
                    <a:lumMod val="75000"/>
                  </a:schemeClr>
                </a:solidFill>
                <a:latin typeface="Mistral"/>
              </a:rPr>
              <a:t> </a:t>
            </a:r>
            <a:r>
              <a:rPr lang="en-US" sz="2000" b="0" dirty="0" err="1" smtClean="0">
                <a:solidFill>
                  <a:schemeClr val="accent6">
                    <a:lumMod val="75000"/>
                  </a:schemeClr>
                </a:solidFill>
                <a:latin typeface="Mistral"/>
              </a:rPr>
              <a:t>l</a:t>
            </a:r>
            <a:r>
              <a:rPr lang="en-US" sz="1800" b="0" dirty="0" smtClean="0">
                <a:solidFill>
                  <a:schemeClr val="accent6">
                    <a:lumMod val="75000"/>
                  </a:schemeClr>
                </a:solidFill>
                <a:latin typeface="Lucida Handwriting"/>
              </a:rPr>
              <a:t> </a:t>
            </a:r>
            <a:r>
              <a:rPr lang="en-US" sz="1800" b="0" dirty="0" err="1" smtClean="0">
                <a:solidFill>
                  <a:schemeClr val="accent6">
                    <a:lumMod val="75000"/>
                  </a:schemeClr>
                </a:solidFill>
                <a:latin typeface="Symbol"/>
              </a:rPr>
              <a:t>g</a:t>
            </a:r>
            <a:endParaRPr lang="en-US" sz="1800" b="0" dirty="0" smtClean="0">
              <a:solidFill>
                <a:srgbClr val="FF0000"/>
              </a:solidFill>
              <a:latin typeface="Verdana" pitchFamily="34" charset="0"/>
            </a:endParaRPr>
          </a:p>
        </p:txBody>
      </p:sp>
      <p:pic>
        <p:nvPicPr>
          <p:cNvPr id="11" name="Picture 10" descr="ATLASlogo_White_480x720_02.jpg"/>
          <p:cNvPicPr>
            <a:picLocks noChangeAspect="1"/>
          </p:cNvPicPr>
          <p:nvPr/>
        </p:nvPicPr>
        <p:blipFill>
          <a:blip r:embed="rId3"/>
          <a:stretch>
            <a:fillRect/>
          </a:stretch>
        </p:blipFill>
        <p:spPr>
          <a:xfrm>
            <a:off x="512233" y="203200"/>
            <a:ext cx="618067" cy="927100"/>
          </a:xfrm>
          <a:prstGeom prst="rect">
            <a:avLst/>
          </a:prstGeom>
        </p:spPr>
      </p:pic>
      <p:pic>
        <p:nvPicPr>
          <p:cNvPr id="15" name="Picture 14"/>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57350" y="381000"/>
            <a:ext cx="1200150" cy="476250"/>
          </a:xfrm>
          <a:prstGeom prst="rect">
            <a:avLst/>
          </a:prstGeom>
          <a:solidFill>
            <a:srgbClr val="AFD9F3"/>
          </a:solidFill>
        </p:spPr>
      </p:pic>
      <p:pic>
        <p:nvPicPr>
          <p:cNvPr id="19" name="Picture 18"/>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958849" y="1901825"/>
            <a:ext cx="3102841" cy="793750"/>
          </a:xfrm>
          <a:prstGeom prst="rect">
            <a:avLst/>
          </a:prstGeom>
        </p:spPr>
      </p:pic>
      <p:sp>
        <p:nvSpPr>
          <p:cNvPr id="16" name="TextBox 15"/>
          <p:cNvSpPr txBox="1"/>
          <p:nvPr/>
        </p:nvSpPr>
        <p:spPr>
          <a:xfrm>
            <a:off x="986231" y="876300"/>
            <a:ext cx="3877869" cy="1200329"/>
          </a:xfrm>
          <a:prstGeom prst="rect">
            <a:avLst/>
          </a:prstGeom>
          <a:noFill/>
        </p:spPr>
        <p:txBody>
          <a:bodyPr wrap="square" rtlCol="0">
            <a:spAutoFit/>
          </a:bodyPr>
          <a:lstStyle/>
          <a:p>
            <a:pPr algn="just"/>
            <a:r>
              <a:rPr lang="en-US" sz="1800" b="0" dirty="0" smtClean="0">
                <a:solidFill>
                  <a:schemeClr val="accent6">
                    <a:lumMod val="75000"/>
                  </a:schemeClr>
                </a:solidFill>
                <a:latin typeface="Verdana" pitchFamily="34" charset="0"/>
              </a:rPr>
              <a:t>Excited lepton production via 4-fermion contact interactions can be described by an effective </a:t>
            </a:r>
            <a:r>
              <a:rPr lang="en-US" sz="1800" b="0" dirty="0" err="1" smtClean="0">
                <a:solidFill>
                  <a:schemeClr val="accent6">
                    <a:lumMod val="75000"/>
                  </a:schemeClr>
                </a:solidFill>
                <a:latin typeface="Verdana" pitchFamily="34" charset="0"/>
              </a:rPr>
              <a:t>Lagrangian</a:t>
            </a:r>
            <a:r>
              <a:rPr lang="en-US" sz="1800" b="0" dirty="0" smtClean="0">
                <a:solidFill>
                  <a:schemeClr val="accent6">
                    <a:lumMod val="75000"/>
                  </a:schemeClr>
                </a:solidFill>
                <a:latin typeface="Verdana" pitchFamily="34" charset="0"/>
              </a:rPr>
              <a:t>: </a:t>
            </a:r>
            <a:endParaRPr lang="en-US" sz="1800" b="0" dirty="0" smtClean="0">
              <a:solidFill>
                <a:srgbClr val="FF0000"/>
              </a:solidFill>
              <a:latin typeface="Verdana" pitchFamily="34" charset="0"/>
            </a:endParaRPr>
          </a:p>
        </p:txBody>
      </p:sp>
      <p:pic>
        <p:nvPicPr>
          <p:cNvPr id="17" name="Picture 16" descr="fig_02b-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54050" y="2968036"/>
            <a:ext cx="4667250" cy="3350213"/>
          </a:xfrm>
          <a:prstGeom prst="rect">
            <a:avLst/>
          </a:prstGeom>
        </p:spPr>
      </p:pic>
      <p:sp>
        <p:nvSpPr>
          <p:cNvPr id="26" name="Rectangle 25"/>
          <p:cNvSpPr/>
          <p:nvPr/>
        </p:nvSpPr>
        <p:spPr>
          <a:xfrm>
            <a:off x="628026" y="6135303"/>
            <a:ext cx="2514001"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ATLAS-CONF-2012-008</a:t>
            </a:r>
            <a:endParaRPr lang="en-US" sz="1800" b="0" i="1" dirty="0">
              <a:solidFill>
                <a:schemeClr val="tx1">
                  <a:lumMod val="75000"/>
                  <a:lumOff val="25000"/>
                </a:schemeClr>
              </a:solidFill>
              <a:latin typeface="Trebuchet MS"/>
            </a:endParaRPr>
          </a:p>
        </p:txBody>
      </p:sp>
      <p:pic>
        <p:nvPicPr>
          <p:cNvPr id="18" name="Picture 17" descr="fig_05b-2.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5492750" y="980856"/>
            <a:ext cx="3790950" cy="2721193"/>
          </a:xfrm>
          <a:prstGeom prst="rect">
            <a:avLst/>
          </a:prstGeom>
        </p:spPr>
      </p:pic>
      <p:pic>
        <p:nvPicPr>
          <p:cNvPr id="21" name="Picture 20" descr="fig_06a-1.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5505450" y="3637105"/>
            <a:ext cx="3752850" cy="269384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43</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733425" y="5048252"/>
            <a:ext cx="3305175" cy="707886"/>
          </a:xfrm>
          <a:prstGeom prst="rect">
            <a:avLst/>
          </a:prstGeom>
          <a:noFill/>
          <a:ln w="9525">
            <a:noFill/>
            <a:miter lim="800000"/>
            <a:headEnd/>
            <a:tailEnd/>
          </a:ln>
        </p:spPr>
        <p:txBody>
          <a:bodyPr wrap="square">
            <a:prstTxWarp prst="textNoShape">
              <a:avLst/>
            </a:prstTxWarp>
            <a:spAutoFit/>
          </a:bodyPr>
          <a:lstStyle/>
          <a:p>
            <a:r>
              <a:rPr lang="en-GB" sz="2000" b="0" dirty="0" smtClean="0">
                <a:solidFill>
                  <a:schemeClr val="tx1"/>
                </a:solidFill>
                <a:latin typeface="Trebuchet MS"/>
              </a:rPr>
              <a:t>Highest JJ mass event:</a:t>
            </a:r>
          </a:p>
          <a:p>
            <a:r>
              <a:rPr lang="en-GB" sz="2000" b="0" dirty="0" err="1" smtClean="0">
                <a:solidFill>
                  <a:srgbClr val="C21E12"/>
                </a:solidFill>
                <a:latin typeface="Trebuchet MS"/>
              </a:rPr>
              <a:t>m</a:t>
            </a:r>
            <a:r>
              <a:rPr lang="en-GB" sz="2000" b="0" baseline="-25000" dirty="0" err="1" smtClean="0">
                <a:solidFill>
                  <a:srgbClr val="C21E12"/>
                </a:solidFill>
                <a:latin typeface="Trebuchet MS"/>
              </a:rPr>
              <a:t>JJ</a:t>
            </a:r>
            <a:r>
              <a:rPr lang="en-GB" sz="2000" b="0" dirty="0" smtClean="0">
                <a:solidFill>
                  <a:srgbClr val="C21E12"/>
                </a:solidFill>
                <a:latin typeface="Trebuchet MS"/>
              </a:rPr>
              <a:t> = 3.8 </a:t>
            </a:r>
            <a:r>
              <a:rPr lang="en-GB" sz="2000" b="0" dirty="0" err="1" smtClean="0">
                <a:solidFill>
                  <a:srgbClr val="C21E12"/>
                </a:solidFill>
                <a:latin typeface="Trebuchet MS"/>
              </a:rPr>
              <a:t>TeV</a:t>
            </a:r>
            <a:endParaRPr lang="en-GB" sz="2000" b="0" dirty="0" smtClean="0">
              <a:solidFill>
                <a:srgbClr val="C21E12"/>
              </a:solidFill>
              <a:latin typeface="Trebuchet MS"/>
            </a:endParaRPr>
          </a:p>
        </p:txBody>
      </p:sp>
      <p:sp>
        <p:nvSpPr>
          <p:cNvPr id="25" name="Rectangle 24"/>
          <p:cNvSpPr/>
          <p:nvPr/>
        </p:nvSpPr>
        <p:spPr>
          <a:xfrm>
            <a:off x="3147829" y="6224201"/>
            <a:ext cx="4176491" cy="369332"/>
          </a:xfrm>
          <a:prstGeom prst="rect">
            <a:avLst/>
          </a:prstGeom>
          <a:solidFill>
            <a:schemeClr val="bg1">
              <a:lumMod val="85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1107.4771, PLB 704 (2011) 123</a:t>
            </a:r>
            <a:endParaRPr lang="en-US" sz="1800" b="0" i="1" dirty="0">
              <a:solidFill>
                <a:schemeClr val="tx1">
                  <a:lumMod val="75000"/>
                  <a:lumOff val="25000"/>
                </a:schemeClr>
              </a:solidFill>
              <a:latin typeface="Trebuchet MS"/>
            </a:endParaRPr>
          </a:p>
        </p:txBody>
      </p:sp>
      <p:sp>
        <p:nvSpPr>
          <p:cNvPr id="26" name="Text Box 14"/>
          <p:cNvSpPr txBox="1">
            <a:spLocks noChangeArrowheads="1"/>
          </p:cNvSpPr>
          <p:nvPr/>
        </p:nvSpPr>
        <p:spPr bwMode="auto">
          <a:xfrm>
            <a:off x="3502025" y="5060952"/>
            <a:ext cx="3305175" cy="1015663"/>
          </a:xfrm>
          <a:prstGeom prst="rect">
            <a:avLst/>
          </a:prstGeom>
          <a:noFill/>
          <a:ln w="9525">
            <a:noFill/>
            <a:miter lim="800000"/>
            <a:headEnd/>
            <a:tailEnd/>
          </a:ln>
        </p:spPr>
        <p:txBody>
          <a:bodyPr wrap="square">
            <a:prstTxWarp prst="textNoShape">
              <a:avLst/>
            </a:prstTxWarp>
            <a:spAutoFit/>
          </a:bodyPr>
          <a:lstStyle/>
          <a:p>
            <a:r>
              <a:rPr lang="en-GB" sz="2000" dirty="0" smtClean="0">
                <a:solidFill>
                  <a:srgbClr val="C21E12"/>
                </a:solidFill>
                <a:latin typeface="Trebuchet MS"/>
              </a:rPr>
              <a:t>Exclusion limits:</a:t>
            </a:r>
          </a:p>
          <a:p>
            <a:r>
              <a:rPr lang="en-GB" sz="2000" b="0" dirty="0" smtClean="0">
                <a:solidFill>
                  <a:schemeClr val="accent6">
                    <a:lumMod val="75000"/>
                  </a:schemeClr>
                </a:solidFill>
                <a:latin typeface="Trebuchet MS"/>
              </a:rPr>
              <a:t>String: 4.00 </a:t>
            </a:r>
            <a:r>
              <a:rPr lang="en-GB" sz="2000" b="0" dirty="0" err="1" smtClean="0">
                <a:solidFill>
                  <a:schemeClr val="accent6">
                    <a:lumMod val="75000"/>
                  </a:schemeClr>
                </a:solidFill>
                <a:latin typeface="Trebuchet MS"/>
              </a:rPr>
              <a:t>TeV</a:t>
            </a:r>
            <a:endParaRPr lang="en-GB" sz="2000" b="0" dirty="0" smtClean="0">
              <a:solidFill>
                <a:schemeClr val="accent6">
                  <a:lumMod val="75000"/>
                </a:schemeClr>
              </a:solidFill>
              <a:latin typeface="Trebuchet MS"/>
            </a:endParaRPr>
          </a:p>
          <a:p>
            <a:r>
              <a:rPr lang="en-GB" sz="2000" b="0" dirty="0" smtClean="0">
                <a:solidFill>
                  <a:schemeClr val="accent6">
                    <a:lumMod val="75000"/>
                  </a:schemeClr>
                </a:solidFill>
                <a:latin typeface="Trebuchet MS"/>
              </a:rPr>
              <a:t>Excited quarks: 2.49 </a:t>
            </a:r>
            <a:r>
              <a:rPr lang="en-GB" sz="2000" b="0" dirty="0" err="1" smtClean="0">
                <a:solidFill>
                  <a:schemeClr val="accent6">
                    <a:lumMod val="75000"/>
                  </a:schemeClr>
                </a:solidFill>
                <a:latin typeface="Trebuchet MS"/>
              </a:rPr>
              <a:t>TeV</a:t>
            </a:r>
            <a:endParaRPr lang="en-GB" sz="2000" b="0" dirty="0" smtClean="0">
              <a:solidFill>
                <a:schemeClr val="accent6">
                  <a:lumMod val="75000"/>
                </a:schemeClr>
              </a:solidFill>
              <a:latin typeface="Trebuchet MS"/>
            </a:endParaRPr>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Dijet resonances</a:t>
            </a:r>
            <a:endParaRPr lang="en-US" sz="2800" dirty="0">
              <a:solidFill>
                <a:srgbClr val="000099"/>
              </a:solidFill>
              <a:latin typeface="Times" charset="0"/>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pic>
        <p:nvPicPr>
          <p:cNvPr id="15" name="Picture 14" descr="DijetMassFi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08000" y="876300"/>
            <a:ext cx="4368192" cy="4190999"/>
          </a:xfrm>
          <a:prstGeom prst="rect">
            <a:avLst/>
          </a:prstGeom>
        </p:spPr>
      </p:pic>
      <p:pic>
        <p:nvPicPr>
          <p:cNvPr id="17" name="Picture 16" descr="DijetLimit.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092700" y="1321270"/>
            <a:ext cx="4602284" cy="4431829"/>
          </a:xfrm>
          <a:prstGeom prst="rect">
            <a:avLst/>
          </a:prstGeom>
        </p:spPr>
      </p:pic>
      <p:sp>
        <p:nvSpPr>
          <p:cNvPr id="14" name="Text Box 14"/>
          <p:cNvSpPr txBox="1">
            <a:spLocks noChangeArrowheads="1"/>
          </p:cNvSpPr>
          <p:nvPr/>
        </p:nvSpPr>
        <p:spPr bwMode="auto">
          <a:xfrm>
            <a:off x="5953125" y="946152"/>
            <a:ext cx="3571875" cy="584776"/>
          </a:xfrm>
          <a:prstGeom prst="rect">
            <a:avLst/>
          </a:prstGeom>
          <a:noFill/>
          <a:ln w="9525">
            <a:noFill/>
            <a:miter lim="800000"/>
            <a:headEnd/>
            <a:tailEnd/>
          </a:ln>
        </p:spPr>
        <p:txBody>
          <a:bodyPr wrap="square">
            <a:prstTxWarp prst="textNoShape">
              <a:avLst/>
            </a:prstTxWarp>
            <a:spAutoFit/>
          </a:bodyPr>
          <a:lstStyle/>
          <a:p>
            <a:r>
              <a:rPr lang="en-GB" sz="1600" b="0" dirty="0" smtClean="0">
                <a:solidFill>
                  <a:schemeClr val="tx1"/>
                </a:solidFill>
                <a:latin typeface="Trebuchet MS"/>
              </a:rPr>
              <a:t>Observed 95% CL upper limit of </a:t>
            </a:r>
          </a:p>
          <a:p>
            <a:r>
              <a:rPr lang="en-GB" sz="1600" b="0" dirty="0" err="1" smtClean="0">
                <a:solidFill>
                  <a:schemeClr val="tx1"/>
                </a:solidFill>
                <a:latin typeface="Symbol"/>
              </a:rPr>
              <a:t>s</a:t>
            </a:r>
            <a:r>
              <a:rPr lang="en-GB" sz="1600" b="0" dirty="0" smtClean="0">
                <a:solidFill>
                  <a:schemeClr val="tx1"/>
                </a:solidFill>
                <a:latin typeface="Trebuchet MS"/>
              </a:rPr>
              <a:t> </a:t>
            </a:r>
            <a:r>
              <a:rPr lang="en-GB" sz="1600" b="0" dirty="0" err="1" smtClean="0">
                <a:solidFill>
                  <a:schemeClr val="tx1"/>
                </a:solidFill>
                <a:latin typeface="Trebuchet MS"/>
              </a:rPr>
              <a:t>x</a:t>
            </a:r>
            <a:r>
              <a:rPr lang="en-GB" sz="1600" b="0" dirty="0" smtClean="0">
                <a:solidFill>
                  <a:schemeClr val="tx1"/>
                </a:solidFill>
                <a:latin typeface="Trebuchet MS"/>
              </a:rPr>
              <a:t> branching fraction </a:t>
            </a:r>
            <a:r>
              <a:rPr lang="en-GB" sz="1600" b="0" dirty="0" err="1" smtClean="0">
                <a:solidFill>
                  <a:schemeClr val="tx1"/>
                </a:solidFill>
                <a:latin typeface="Trebuchet MS"/>
              </a:rPr>
              <a:t>x</a:t>
            </a:r>
            <a:r>
              <a:rPr lang="en-GB" sz="1600" b="0" dirty="0" smtClean="0">
                <a:solidFill>
                  <a:schemeClr val="tx1"/>
                </a:solidFill>
                <a:latin typeface="Trebuchet MS"/>
              </a:rPr>
              <a:t> acceptance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193800" y="3784600"/>
            <a:ext cx="4256782" cy="2882900"/>
          </a:xfrm>
          <a:prstGeom prst="rect">
            <a:avLst/>
          </a:prstGeom>
        </p:spPr>
      </p:pic>
      <p:sp>
        <p:nvSpPr>
          <p:cNvPr id="151556" name="Rectangle 2"/>
          <p:cNvSpPr>
            <a:spLocks noGrp="1" noChangeArrowheads="1"/>
          </p:cNvSpPr>
          <p:nvPr>
            <p:ph type="title"/>
          </p:nvPr>
        </p:nvSpPr>
        <p:spPr/>
        <p:txBody>
          <a:bodyPr/>
          <a:lstStyle/>
          <a:p>
            <a:r>
              <a:rPr lang="en-US" dirty="0" smtClean="0">
                <a:latin typeface="Trebuchet MS"/>
              </a:rPr>
              <a:t>Search for new physics with pairs of </a:t>
            </a:r>
            <a:r>
              <a:rPr lang="en-US" dirty="0" err="1" smtClean="0">
                <a:latin typeface="Trebuchet MS"/>
              </a:rPr>
              <a:t>dijets</a:t>
            </a:r>
            <a:endParaRPr lang="en-US" dirty="0">
              <a:latin typeface="Trebuchet MS"/>
            </a:endParaRPr>
          </a:p>
        </p:txBody>
      </p:sp>
      <p:sp>
        <p:nvSpPr>
          <p:cNvPr id="151557" name="Rectangle 3"/>
          <p:cNvSpPr>
            <a:spLocks noChangeArrowheads="1"/>
          </p:cNvSpPr>
          <p:nvPr/>
        </p:nvSpPr>
        <p:spPr bwMode="auto">
          <a:xfrm>
            <a:off x="8226425" y="1808163"/>
            <a:ext cx="184150" cy="304800"/>
          </a:xfrm>
          <a:prstGeom prst="rect">
            <a:avLst/>
          </a:prstGeom>
          <a:noFill/>
          <a:ln w="9525">
            <a:noFill/>
            <a:miter lim="800000"/>
            <a:headEnd/>
            <a:tailEnd/>
          </a:ln>
        </p:spPr>
        <p:txBody>
          <a:bodyPr wrap="none">
            <a:prstTxWarp prst="textNoShape">
              <a:avLst/>
            </a:prstTxWarp>
            <a:spAutoFit/>
          </a:bodyPr>
          <a:lstStyle/>
          <a:p>
            <a:endParaRPr lang="en-US"/>
          </a:p>
        </p:txBody>
      </p:sp>
      <p:sp>
        <p:nvSpPr>
          <p:cNvPr id="18" name="Rectangle 11"/>
          <p:cNvSpPr>
            <a:spLocks noChangeArrowheads="1"/>
          </p:cNvSpPr>
          <p:nvPr/>
        </p:nvSpPr>
        <p:spPr bwMode="auto">
          <a:xfrm>
            <a:off x="914400" y="3192463"/>
            <a:ext cx="4457700" cy="707886"/>
          </a:xfrm>
          <a:prstGeom prst="rect">
            <a:avLst/>
          </a:prstGeom>
          <a:noFill/>
          <a:ln w="9525">
            <a:noFill/>
            <a:miter lim="800000"/>
            <a:headEnd/>
            <a:tailEnd/>
          </a:ln>
        </p:spPr>
        <p:txBody>
          <a:bodyPr wrap="square">
            <a:prstTxWarp prst="textNoShape">
              <a:avLst/>
            </a:prstTxWarp>
            <a:spAutoFit/>
          </a:bodyPr>
          <a:lstStyle/>
          <a:p>
            <a:r>
              <a:rPr lang="de-CH" sz="2000" dirty="0" smtClean="0">
                <a:solidFill>
                  <a:schemeClr val="tx1"/>
                </a:solidFill>
                <a:latin typeface="Trebuchet MS"/>
              </a:rPr>
              <a:t>Event </a:t>
            </a:r>
            <a:r>
              <a:rPr lang="de-CH" sz="2000" dirty="0" err="1" smtClean="0">
                <a:solidFill>
                  <a:schemeClr val="tx1"/>
                </a:solidFill>
                <a:latin typeface="Trebuchet MS"/>
              </a:rPr>
              <a:t>selection</a:t>
            </a:r>
            <a:r>
              <a:rPr lang="de-CH" sz="2000" dirty="0" smtClean="0">
                <a:solidFill>
                  <a:schemeClr val="tx1"/>
                </a:solidFill>
                <a:latin typeface="Trebuchet MS"/>
              </a:rPr>
              <a:t>: at least 4 </a:t>
            </a:r>
            <a:r>
              <a:rPr lang="de-CH" sz="2000" dirty="0" err="1" smtClean="0">
                <a:solidFill>
                  <a:schemeClr val="tx1"/>
                </a:solidFill>
                <a:latin typeface="Trebuchet MS"/>
              </a:rPr>
              <a:t>jets</a:t>
            </a:r>
            <a:r>
              <a:rPr lang="de-CH" sz="2000" dirty="0" smtClean="0">
                <a:solidFill>
                  <a:schemeClr val="tx1"/>
                </a:solidFill>
                <a:latin typeface="Trebuchet MS"/>
              </a:rPr>
              <a:t>,</a:t>
            </a:r>
          </a:p>
          <a:p>
            <a:r>
              <a:rPr lang="en-US" sz="2000" dirty="0" smtClean="0">
                <a:solidFill>
                  <a:schemeClr val="tx1"/>
                </a:solidFill>
                <a:latin typeface="Trebuchet MS"/>
              </a:rPr>
              <a:t>jet pairs with equal mass</a:t>
            </a:r>
          </a:p>
        </p:txBody>
      </p:sp>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4"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44</a:t>
            </a:fld>
            <a:endParaRPr lang="en-US" b="0" dirty="0"/>
          </a:p>
        </p:txBody>
      </p:sp>
      <p:sp>
        <p:nvSpPr>
          <p:cNvPr id="16" name="Rectangle 15"/>
          <p:cNvSpPr/>
          <p:nvPr/>
        </p:nvSpPr>
        <p:spPr>
          <a:xfrm>
            <a:off x="6744208" y="2426901"/>
            <a:ext cx="2425192" cy="369332"/>
          </a:xfrm>
          <a:prstGeom prst="rect">
            <a:avLst/>
          </a:prstGeom>
          <a:solidFill>
            <a:schemeClr val="bg2">
              <a:lumMod val="20000"/>
              <a:lumOff val="80000"/>
            </a:schemeClr>
          </a:solidFill>
        </p:spPr>
        <p:txBody>
          <a:bodyPr wrap="square">
            <a:spAutoFit/>
          </a:bodyPr>
          <a:lstStyle/>
          <a:p>
            <a:r>
              <a:rPr lang="en-US" sz="1800" b="0" i="1" dirty="0" smtClean="0">
                <a:solidFill>
                  <a:schemeClr val="tx1">
                    <a:lumMod val="75000"/>
                    <a:lumOff val="25000"/>
                  </a:schemeClr>
                </a:solidFill>
                <a:latin typeface="Trebuchet MS"/>
              </a:rPr>
              <a:t> CMS PAS EXO-11-016</a:t>
            </a:r>
            <a:endParaRPr lang="en-US" sz="1800" b="0" dirty="0">
              <a:solidFill>
                <a:schemeClr val="tx1">
                  <a:lumMod val="75000"/>
                  <a:lumOff val="25000"/>
                </a:schemeClr>
              </a:solidFill>
              <a:latin typeface="Trebuchet MS"/>
            </a:endParaRPr>
          </a:p>
        </p:txBody>
      </p:sp>
      <p:pic>
        <p:nvPicPr>
          <p:cNvPr id="8" name="Picture 7"/>
          <p:cNvPicPr>
            <a:picLocks noChangeAspect="1"/>
          </p:cNvPicPr>
          <p:nvPr/>
        </p:nvPicPr>
        <p:blipFill>
          <a:blip r:embed="rId4"/>
          <a:stretch>
            <a:fillRect/>
          </a:stretch>
        </p:blipFill>
        <p:spPr>
          <a:xfrm>
            <a:off x="1524000" y="1401213"/>
            <a:ext cx="4641850" cy="1195935"/>
          </a:xfrm>
          <a:prstGeom prst="rect">
            <a:avLst/>
          </a:prstGeom>
        </p:spPr>
      </p:pic>
      <p:pic>
        <p:nvPicPr>
          <p:cNvPr id="9" name="Picture 8"/>
          <p:cNvPicPr>
            <a:picLocks noChangeAspect="1"/>
          </p:cNvPicPr>
          <p:nvPr/>
        </p:nvPicPr>
        <p:blipFill>
          <a:blip r:embed="rId5"/>
          <a:stretch>
            <a:fillRect/>
          </a:stretch>
        </p:blipFill>
        <p:spPr>
          <a:xfrm>
            <a:off x="5428985" y="2806700"/>
            <a:ext cx="3803915" cy="2730500"/>
          </a:xfrm>
          <a:prstGeom prst="rect">
            <a:avLst/>
          </a:prstGeom>
        </p:spPr>
      </p:pic>
      <p:sp>
        <p:nvSpPr>
          <p:cNvPr id="10" name="Rectangle 11"/>
          <p:cNvSpPr>
            <a:spLocks noChangeArrowheads="1"/>
          </p:cNvSpPr>
          <p:nvPr/>
        </p:nvSpPr>
        <p:spPr bwMode="auto">
          <a:xfrm>
            <a:off x="609600" y="2544762"/>
            <a:ext cx="5829300" cy="400110"/>
          </a:xfrm>
          <a:prstGeom prst="rect">
            <a:avLst/>
          </a:prstGeom>
          <a:noFill/>
          <a:ln w="9525">
            <a:noFill/>
            <a:miter lim="800000"/>
            <a:headEnd/>
            <a:tailEnd/>
          </a:ln>
        </p:spPr>
        <p:txBody>
          <a:bodyPr wrap="square">
            <a:prstTxWarp prst="textNoShape">
              <a:avLst/>
            </a:prstTxWarp>
            <a:spAutoFit/>
          </a:bodyPr>
          <a:lstStyle/>
          <a:p>
            <a:r>
              <a:rPr lang="en-US" sz="2000" dirty="0" err="1" smtClean="0">
                <a:solidFill>
                  <a:srgbClr val="FF0000"/>
                </a:solidFill>
                <a:latin typeface="Trebuchet MS"/>
              </a:rPr>
              <a:t>Col</a:t>
            </a:r>
            <a:r>
              <a:rPr lang="en-US" sz="2000" dirty="0" err="1" smtClean="0">
                <a:solidFill>
                  <a:schemeClr val="accent6">
                    <a:lumMod val="75000"/>
                  </a:schemeClr>
                </a:solidFill>
                <a:latin typeface="Trebuchet MS"/>
              </a:rPr>
              <a:t>or</a:t>
            </a:r>
            <a:r>
              <a:rPr lang="en-US" sz="2000" dirty="0" err="1" smtClean="0">
                <a:solidFill>
                  <a:schemeClr val="accent1"/>
                </a:solidFill>
                <a:latin typeface="Trebuchet MS"/>
              </a:rPr>
              <a:t>ons</a:t>
            </a:r>
            <a:r>
              <a:rPr lang="en-US" sz="2000" dirty="0" smtClean="0">
                <a:solidFill>
                  <a:schemeClr val="accent1"/>
                </a:solidFill>
                <a:latin typeface="Trebuchet MS"/>
              </a:rPr>
              <a:t>:</a:t>
            </a:r>
            <a:r>
              <a:rPr lang="en-US" sz="2000" dirty="0" smtClean="0">
                <a:solidFill>
                  <a:schemeClr val="tx1"/>
                </a:solidFill>
                <a:latin typeface="Trebuchet MS"/>
              </a:rPr>
              <a:t> color octet scalars or vectors </a:t>
            </a:r>
            <a:endParaRPr lang="en-US" sz="2000" b="0" baseline="30000" dirty="0">
              <a:solidFill>
                <a:srgbClr val="FF0000"/>
              </a:solidFill>
              <a:latin typeface="Trebuchet MS"/>
              <a:ea typeface="ＭＳ Ｐゴシック" charset="-128"/>
              <a:cs typeface="ＭＳ Ｐゴシック" charset="-128"/>
            </a:endParaRPr>
          </a:p>
        </p:txBody>
      </p:sp>
      <p:pic>
        <p:nvPicPr>
          <p:cNvPr id="11" name="Picture 10"/>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470650" y="1765300"/>
            <a:ext cx="1581150" cy="527050"/>
          </a:xfrm>
          <a:prstGeom prst="rect">
            <a:avLst/>
          </a:prstGeom>
          <a:solidFill>
            <a:srgbClr val="FBFFC4"/>
          </a:solidFill>
        </p:spPr>
      </p:pic>
      <p:sp>
        <p:nvSpPr>
          <p:cNvPr id="15" name="Rectangle 11"/>
          <p:cNvSpPr>
            <a:spLocks noChangeArrowheads="1"/>
          </p:cNvSpPr>
          <p:nvPr/>
        </p:nvSpPr>
        <p:spPr bwMode="auto">
          <a:xfrm>
            <a:off x="5664200" y="5554663"/>
            <a:ext cx="3429000" cy="1015663"/>
          </a:xfrm>
          <a:prstGeom prst="rect">
            <a:avLst/>
          </a:prstGeom>
          <a:solidFill>
            <a:srgbClr val="FBFFC4"/>
          </a:solidFill>
          <a:ln w="9525">
            <a:noFill/>
            <a:miter lim="800000"/>
            <a:headEnd/>
            <a:tailEnd/>
          </a:ln>
        </p:spPr>
        <p:txBody>
          <a:bodyPr wrap="square">
            <a:prstTxWarp prst="textNoShape">
              <a:avLst/>
            </a:prstTxWarp>
            <a:spAutoFit/>
          </a:bodyPr>
          <a:lstStyle/>
          <a:p>
            <a:r>
              <a:rPr lang="de-CH" sz="2000" dirty="0" smtClean="0">
                <a:solidFill>
                  <a:schemeClr val="tx1"/>
                </a:solidFill>
                <a:latin typeface="Trebuchet MS"/>
              </a:rPr>
              <a:t>Pair </a:t>
            </a:r>
            <a:r>
              <a:rPr lang="de-CH" sz="2000" dirty="0" err="1" smtClean="0">
                <a:solidFill>
                  <a:schemeClr val="tx1"/>
                </a:solidFill>
                <a:latin typeface="Trebuchet MS"/>
              </a:rPr>
              <a:t>production</a:t>
            </a:r>
            <a:r>
              <a:rPr lang="de-CH" sz="2000" dirty="0" smtClean="0">
                <a:solidFill>
                  <a:schemeClr val="tx1"/>
                </a:solidFill>
                <a:latin typeface="Trebuchet MS"/>
              </a:rPr>
              <a:t> of </a:t>
            </a:r>
            <a:r>
              <a:rPr lang="de-CH" sz="2000" dirty="0" err="1" smtClean="0">
                <a:solidFill>
                  <a:schemeClr val="tx1"/>
                </a:solidFill>
                <a:latin typeface="Trebuchet MS"/>
              </a:rPr>
              <a:t>colorons</a:t>
            </a:r>
            <a:r>
              <a:rPr lang="de-CH" sz="2000" dirty="0" smtClean="0">
                <a:solidFill>
                  <a:schemeClr val="tx1"/>
                </a:solidFill>
                <a:latin typeface="Trebuchet MS"/>
              </a:rPr>
              <a:t> </a:t>
            </a:r>
            <a:r>
              <a:rPr lang="de-CH" sz="2000" dirty="0" err="1" smtClean="0">
                <a:solidFill>
                  <a:schemeClr val="tx1"/>
                </a:solidFill>
                <a:latin typeface="Trebuchet MS"/>
              </a:rPr>
              <a:t>is</a:t>
            </a:r>
            <a:r>
              <a:rPr lang="de-CH" sz="2000" dirty="0" smtClean="0">
                <a:solidFill>
                  <a:schemeClr val="tx1"/>
                </a:solidFill>
                <a:latin typeface="Trebuchet MS"/>
              </a:rPr>
              <a:t> </a:t>
            </a:r>
            <a:r>
              <a:rPr lang="de-CH" sz="2000" dirty="0" err="1" smtClean="0">
                <a:solidFill>
                  <a:schemeClr val="tx1"/>
                </a:solidFill>
                <a:latin typeface="Trebuchet MS"/>
              </a:rPr>
              <a:t>excluded</a:t>
            </a:r>
            <a:r>
              <a:rPr lang="de-CH" sz="2000" dirty="0" smtClean="0">
                <a:solidFill>
                  <a:schemeClr val="tx1"/>
                </a:solidFill>
                <a:latin typeface="Trebuchet MS"/>
              </a:rPr>
              <a:t> </a:t>
            </a:r>
            <a:r>
              <a:rPr lang="de-CH" sz="2000" dirty="0" err="1" smtClean="0">
                <a:solidFill>
                  <a:schemeClr val="tx1"/>
                </a:solidFill>
                <a:latin typeface="Trebuchet MS"/>
              </a:rPr>
              <a:t>for</a:t>
            </a:r>
            <a:r>
              <a:rPr lang="de-CH" sz="2000" dirty="0" smtClean="0">
                <a:solidFill>
                  <a:schemeClr val="tx1"/>
                </a:solidFill>
                <a:latin typeface="Trebuchet MS"/>
              </a:rPr>
              <a:t>:</a:t>
            </a:r>
          </a:p>
          <a:p>
            <a:r>
              <a:rPr lang="de-CH" sz="2000" dirty="0" smtClean="0">
                <a:solidFill>
                  <a:schemeClr val="tx1"/>
                </a:solidFill>
                <a:latin typeface="Trebuchet MS"/>
              </a:rPr>
              <a:t>320 </a:t>
            </a:r>
            <a:r>
              <a:rPr lang="de-CH" sz="2000" dirty="0" err="1" smtClean="0">
                <a:solidFill>
                  <a:schemeClr val="tx1"/>
                </a:solidFill>
                <a:latin typeface="Trebuchet MS"/>
              </a:rPr>
              <a:t>GeV</a:t>
            </a:r>
            <a:r>
              <a:rPr lang="de-CH" sz="2000" dirty="0" smtClean="0">
                <a:solidFill>
                  <a:schemeClr val="tx1"/>
                </a:solidFill>
                <a:latin typeface="Trebuchet MS"/>
              </a:rPr>
              <a:t> &lt; </a:t>
            </a:r>
            <a:r>
              <a:rPr lang="de-CH" sz="2000" dirty="0" err="1" smtClean="0">
                <a:solidFill>
                  <a:schemeClr val="tx1"/>
                </a:solidFill>
                <a:latin typeface="Trebuchet MS"/>
              </a:rPr>
              <a:t>m(C</a:t>
            </a:r>
            <a:r>
              <a:rPr lang="de-CH" sz="2000" dirty="0" smtClean="0">
                <a:solidFill>
                  <a:schemeClr val="tx1"/>
                </a:solidFill>
                <a:latin typeface="Trebuchet MS"/>
              </a:rPr>
              <a:t>) &lt; 580 </a:t>
            </a:r>
            <a:r>
              <a:rPr lang="de-CH" sz="2000" dirty="0" err="1" smtClean="0">
                <a:solidFill>
                  <a:schemeClr val="tx1"/>
                </a:solidFill>
                <a:latin typeface="Trebuchet MS"/>
              </a:rPr>
              <a:t>GeV</a:t>
            </a:r>
            <a:endParaRPr lang="de-CH" sz="2000" dirty="0" smtClean="0">
              <a:solidFill>
                <a:schemeClr val="tx1"/>
              </a:solidFill>
              <a:latin typeface="Trebuchet MS"/>
            </a:endParaRPr>
          </a:p>
        </p:txBody>
      </p:sp>
      <p:pic>
        <p:nvPicPr>
          <p:cNvPr id="19" name="Picture 3" descr="CMS-Color-Label"/>
          <p:cNvPicPr>
            <a:picLocks noChangeAspect="1" noChangeArrowheads="1"/>
          </p:cNvPicPr>
          <p:nvPr/>
        </p:nvPicPr>
        <p:blipFill>
          <a:blip r:embed="rId8"/>
          <a:srcRect/>
          <a:stretch>
            <a:fillRect/>
          </a:stretch>
        </p:blipFill>
        <p:spPr bwMode="auto">
          <a:xfrm>
            <a:off x="595314" y="381000"/>
            <a:ext cx="646112" cy="596900"/>
          </a:xfrm>
          <a:prstGeom prst="rect">
            <a:avLst/>
          </a:prstGeom>
          <a:noFill/>
          <a:ln w="9525">
            <a:noFill/>
            <a:miter lim="800000"/>
            <a:headEnd/>
            <a:tailEnd/>
          </a:ln>
        </p:spPr>
      </p:pic>
      <p:sp>
        <p:nvSpPr>
          <p:cNvPr id="20" name="Rectangle 11"/>
          <p:cNvSpPr>
            <a:spLocks noChangeArrowheads="1"/>
          </p:cNvSpPr>
          <p:nvPr/>
        </p:nvSpPr>
        <p:spPr bwMode="auto">
          <a:xfrm>
            <a:off x="1054100" y="1084263"/>
            <a:ext cx="8153400" cy="400110"/>
          </a:xfrm>
          <a:prstGeom prst="rect">
            <a:avLst/>
          </a:prstGeom>
          <a:noFill/>
          <a:ln w="9525">
            <a:noFill/>
            <a:miter lim="800000"/>
            <a:headEnd/>
            <a:tailEnd/>
          </a:ln>
        </p:spPr>
        <p:txBody>
          <a:bodyPr wrap="square">
            <a:prstTxWarp prst="textNoShape">
              <a:avLst/>
            </a:prstTxWarp>
            <a:spAutoFit/>
          </a:bodyPr>
          <a:lstStyle/>
          <a:p>
            <a:r>
              <a:rPr lang="de-CH" sz="2000" dirty="0" smtClean="0">
                <a:solidFill>
                  <a:schemeClr val="tx1"/>
                </a:solidFill>
                <a:latin typeface="Trebuchet MS"/>
              </a:rPr>
              <a:t>Pair </a:t>
            </a:r>
            <a:r>
              <a:rPr lang="de-CH" sz="2000" dirty="0" err="1" smtClean="0">
                <a:solidFill>
                  <a:schemeClr val="tx1"/>
                </a:solidFill>
                <a:latin typeface="Trebuchet MS"/>
              </a:rPr>
              <a:t>production</a:t>
            </a:r>
            <a:r>
              <a:rPr lang="de-CH" sz="2000" dirty="0" smtClean="0">
                <a:solidFill>
                  <a:schemeClr val="tx1"/>
                </a:solidFill>
                <a:latin typeface="Trebuchet MS"/>
              </a:rPr>
              <a:t> of </a:t>
            </a:r>
            <a:r>
              <a:rPr lang="de-CH" sz="2000" dirty="0" err="1" smtClean="0">
                <a:solidFill>
                  <a:schemeClr val="tx1"/>
                </a:solidFill>
                <a:latin typeface="Trebuchet MS"/>
              </a:rPr>
              <a:t>narrow</a:t>
            </a:r>
            <a:r>
              <a:rPr lang="de-CH" sz="2000" dirty="0" smtClean="0">
                <a:solidFill>
                  <a:schemeClr val="tx1"/>
                </a:solidFill>
                <a:latin typeface="Trebuchet MS"/>
              </a:rPr>
              <a:t> </a:t>
            </a:r>
            <a:r>
              <a:rPr lang="de-CH" sz="2000" dirty="0" err="1" smtClean="0">
                <a:solidFill>
                  <a:schemeClr val="tx1"/>
                </a:solidFill>
                <a:latin typeface="Trebuchet MS"/>
              </a:rPr>
              <a:t>dijet</a:t>
            </a:r>
            <a:r>
              <a:rPr lang="de-CH" sz="2000" dirty="0" smtClean="0">
                <a:solidFill>
                  <a:schemeClr val="tx1"/>
                </a:solidFill>
                <a:latin typeface="Trebuchet MS"/>
              </a:rPr>
              <a:t> </a:t>
            </a:r>
            <a:r>
              <a:rPr lang="de-CH" sz="2000" dirty="0" err="1" smtClean="0">
                <a:solidFill>
                  <a:schemeClr val="tx1"/>
                </a:solidFill>
                <a:latin typeface="Trebuchet MS"/>
              </a:rPr>
              <a:t>resonances</a:t>
            </a:r>
            <a:r>
              <a:rPr lang="de-CH" sz="2000" dirty="0" smtClean="0">
                <a:solidFill>
                  <a:schemeClr val="tx1"/>
                </a:solidFill>
                <a:latin typeface="Trebuchet MS"/>
              </a:rPr>
              <a:t>, </a:t>
            </a:r>
            <a:r>
              <a:rPr lang="de-CH" sz="2000" dirty="0" err="1" smtClean="0">
                <a:solidFill>
                  <a:schemeClr val="tx1"/>
                </a:solidFill>
                <a:latin typeface="Trebuchet MS"/>
              </a:rPr>
              <a:t>for</a:t>
            </a:r>
            <a:r>
              <a:rPr lang="de-CH" sz="2000" dirty="0" smtClean="0">
                <a:solidFill>
                  <a:schemeClr val="tx1"/>
                </a:solidFill>
                <a:latin typeface="Trebuchet MS"/>
              </a:rPr>
              <a:t> </a:t>
            </a:r>
            <a:r>
              <a:rPr lang="de-CH" sz="2000" dirty="0" err="1" smtClean="0">
                <a:solidFill>
                  <a:schemeClr val="tx1"/>
                </a:solidFill>
                <a:latin typeface="Trebuchet MS"/>
              </a:rPr>
              <a:t>example</a:t>
            </a:r>
            <a:r>
              <a:rPr lang="de-CH" sz="2000" dirty="0" smtClean="0">
                <a:solidFill>
                  <a:schemeClr val="tx1"/>
                </a:solidFill>
                <a:latin typeface="Trebuchet MS"/>
              </a:rPr>
              <a:t> </a:t>
            </a:r>
            <a:r>
              <a:rPr lang="de-CH" sz="2000" dirty="0" err="1" smtClean="0">
                <a:solidFill>
                  <a:schemeClr val="tx1"/>
                </a:solidFill>
                <a:latin typeface="Trebuchet MS"/>
              </a:rPr>
              <a:t>colorons</a:t>
            </a:r>
            <a:r>
              <a:rPr lang="de-CH" sz="2000" dirty="0" smtClean="0">
                <a:solidFill>
                  <a:schemeClr val="tx1"/>
                </a:solidFill>
                <a:latin typeface="Trebuchet MS"/>
              </a:rPr>
              <a:t>.</a:t>
            </a:r>
          </a:p>
        </p:txBody>
      </p:sp>
      <p:sp>
        <p:nvSpPr>
          <p:cNvPr id="17" name="Rectangle 16"/>
          <p:cNvSpPr/>
          <p:nvPr/>
        </p:nvSpPr>
        <p:spPr>
          <a:xfrm>
            <a:off x="1673556" y="5538401"/>
            <a:ext cx="1590344" cy="830997"/>
          </a:xfrm>
          <a:prstGeom prst="rect">
            <a:avLst/>
          </a:prstGeom>
        </p:spPr>
        <p:txBody>
          <a:bodyPr wrap="square">
            <a:spAutoFit/>
          </a:bodyPr>
          <a:lstStyle/>
          <a:p>
            <a:pPr>
              <a:spcBef>
                <a:spcPct val="30000"/>
              </a:spcBef>
              <a:defRPr/>
            </a:pPr>
            <a:r>
              <a:rPr lang="en-US" b="0" dirty="0" smtClean="0">
                <a:solidFill>
                  <a:schemeClr val="tx1">
                    <a:lumMod val="85000"/>
                    <a:lumOff val="15000"/>
                  </a:schemeClr>
                </a:solidFill>
              </a:rPr>
              <a:t>Largest fluctuation at 625 </a:t>
            </a:r>
            <a:r>
              <a:rPr lang="en-US" b="0" dirty="0" err="1" smtClean="0">
                <a:solidFill>
                  <a:schemeClr val="tx1">
                    <a:lumMod val="85000"/>
                    <a:lumOff val="15000"/>
                  </a:schemeClr>
                </a:solidFill>
              </a:rPr>
              <a:t>GeV</a:t>
            </a:r>
            <a:r>
              <a:rPr lang="en-US" b="0" dirty="0" smtClean="0">
                <a:solidFill>
                  <a:schemeClr val="tx1">
                    <a:lumMod val="85000"/>
                    <a:lumOff val="15000"/>
                  </a:schemeClr>
                </a:solidFill>
              </a:rPr>
              <a:t>, 1.5 sigma with look elsewhere effect.</a:t>
            </a:r>
            <a:endParaRPr lang="en-US" b="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45</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606425" y="895352"/>
            <a:ext cx="8677275" cy="1323439"/>
          </a:xfrm>
          <a:prstGeom prst="rect">
            <a:avLst/>
          </a:prstGeom>
          <a:noFill/>
          <a:ln w="9525">
            <a:noFill/>
            <a:miter lim="800000"/>
            <a:headEnd/>
            <a:tailEnd/>
          </a:ln>
        </p:spPr>
        <p:txBody>
          <a:bodyPr wrap="square">
            <a:prstTxWarp prst="textNoShape">
              <a:avLst/>
            </a:prstTxWarp>
            <a:spAutoFit/>
          </a:bodyPr>
          <a:lstStyle/>
          <a:p>
            <a:r>
              <a:rPr lang="en-GB" sz="2000" b="0" dirty="0" smtClean="0">
                <a:solidFill>
                  <a:srgbClr val="000090"/>
                </a:solidFill>
                <a:latin typeface="Trebuchet MS"/>
              </a:rPr>
              <a:t>Exclusion limits for several W’ models have been derived:</a:t>
            </a:r>
          </a:p>
          <a:p>
            <a:r>
              <a:rPr lang="en-GB" sz="2000" b="0" dirty="0" smtClean="0">
                <a:solidFill>
                  <a:srgbClr val="000090"/>
                </a:solidFill>
                <a:latin typeface="Trebuchet MS"/>
              </a:rPr>
              <a:t>- left-handed W’ with Standard Model couplings </a:t>
            </a:r>
          </a:p>
          <a:p>
            <a:r>
              <a:rPr lang="en-GB" sz="2000" b="0" dirty="0" smtClean="0">
                <a:solidFill>
                  <a:srgbClr val="000090"/>
                </a:solidFill>
                <a:latin typeface="Trebuchet MS"/>
              </a:rPr>
              <a:t>- right-handed W</a:t>
            </a:r>
            <a:r>
              <a:rPr lang="en-GB" sz="2000" b="0" baseline="-25000" dirty="0" smtClean="0">
                <a:solidFill>
                  <a:srgbClr val="000090"/>
                </a:solidFill>
                <a:latin typeface="Trebuchet MS"/>
              </a:rPr>
              <a:t>R</a:t>
            </a:r>
            <a:r>
              <a:rPr lang="en-GB" sz="2000" b="0" dirty="0" smtClean="0">
                <a:solidFill>
                  <a:srgbClr val="000090"/>
                </a:solidFill>
                <a:latin typeface="Trebuchet MS"/>
              </a:rPr>
              <a:t>’ with W-W’ interference</a:t>
            </a:r>
          </a:p>
          <a:p>
            <a:r>
              <a:rPr lang="en-GB" sz="2000" b="0" dirty="0" smtClean="0">
                <a:solidFill>
                  <a:srgbClr val="000090"/>
                </a:solidFill>
                <a:latin typeface="Trebuchet MS"/>
              </a:rPr>
              <a:t>- </a:t>
            </a:r>
            <a:r>
              <a:rPr lang="en-GB" sz="2000" b="0" dirty="0" err="1" smtClean="0">
                <a:solidFill>
                  <a:srgbClr val="000090"/>
                </a:solidFill>
                <a:latin typeface="Trebuchet MS"/>
              </a:rPr>
              <a:t>Kaluza</a:t>
            </a:r>
            <a:r>
              <a:rPr lang="en-GB" sz="2000" b="0" dirty="0" smtClean="0">
                <a:solidFill>
                  <a:srgbClr val="000090"/>
                </a:solidFill>
                <a:latin typeface="Trebuchet MS"/>
              </a:rPr>
              <a:t>-Klein W</a:t>
            </a:r>
            <a:r>
              <a:rPr lang="en-GB" sz="2000" b="0" baseline="-25000" dirty="0" smtClean="0">
                <a:solidFill>
                  <a:srgbClr val="000090"/>
                </a:solidFill>
                <a:latin typeface="Trebuchet MS"/>
              </a:rPr>
              <a:t>KK</a:t>
            </a:r>
            <a:r>
              <a:rPr lang="en-GB" sz="2000" b="0" dirty="0" smtClean="0">
                <a:solidFill>
                  <a:srgbClr val="000090"/>
                </a:solidFill>
                <a:latin typeface="Trebuchet MS"/>
              </a:rPr>
              <a:t>’ states in split universal extra dimensions framework</a:t>
            </a:r>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W’ </a:t>
            </a:r>
            <a:r>
              <a:rPr lang="en-US" sz="2800" b="0" dirty="0" err="1" smtClean="0">
                <a:solidFill>
                  <a:srgbClr val="000090"/>
                </a:solidFill>
                <a:latin typeface="Trebuchet MS"/>
                <a:sym typeface="Symbol" charset="2"/>
              </a:rPr>
              <a:t></a:t>
            </a:r>
            <a:r>
              <a:rPr lang="en-US" sz="2800" b="0" dirty="0" smtClean="0">
                <a:solidFill>
                  <a:srgbClr val="000090"/>
                </a:solidFill>
                <a:latin typeface="Trebuchet MS"/>
                <a:sym typeface="Symbol" charset="2"/>
              </a:rPr>
              <a:t> </a:t>
            </a:r>
            <a:r>
              <a:rPr lang="en-US" sz="2800" i="1" dirty="0" err="1" smtClean="0">
                <a:solidFill>
                  <a:srgbClr val="000099"/>
                </a:solidFill>
                <a:latin typeface="Trebuchet MS"/>
              </a:rPr>
              <a:t>l</a:t>
            </a:r>
            <a:r>
              <a:rPr lang="en-US" sz="2800" i="1" dirty="0" err="1" smtClean="0">
                <a:solidFill>
                  <a:srgbClr val="000099"/>
                </a:solidFill>
                <a:latin typeface="Symbol"/>
              </a:rPr>
              <a:t>n</a:t>
            </a:r>
            <a:endParaRPr lang="en-US" sz="2800" dirty="0">
              <a:solidFill>
                <a:srgbClr val="000099"/>
              </a:solidFill>
              <a:latin typeface="Times" charset="0"/>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25" name="Rectangle 24"/>
          <p:cNvSpPr/>
          <p:nvPr/>
        </p:nvSpPr>
        <p:spPr>
          <a:xfrm>
            <a:off x="3147829" y="6224201"/>
            <a:ext cx="4135689" cy="369332"/>
          </a:xfrm>
          <a:prstGeom prst="rect">
            <a:avLst/>
          </a:prstGeom>
          <a:solidFill>
            <a:schemeClr val="bg1">
              <a:lumMod val="85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1204.4764, submitted to JHEP</a:t>
            </a:r>
            <a:endParaRPr lang="en-US" sz="1800" b="0" i="1" dirty="0">
              <a:solidFill>
                <a:schemeClr val="tx1">
                  <a:lumMod val="75000"/>
                  <a:lumOff val="25000"/>
                </a:schemeClr>
              </a:solidFill>
              <a:latin typeface="Trebuchet MS"/>
            </a:endParaRPr>
          </a:p>
        </p:txBody>
      </p:sp>
      <p:pic>
        <p:nvPicPr>
          <p:cNvPr id="11" name="Picture 10" descr="MT_Ele5fb.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96424" y="2256322"/>
            <a:ext cx="4094676" cy="3928578"/>
          </a:xfrm>
          <a:prstGeom prst="rect">
            <a:avLst/>
          </a:prstGeom>
        </p:spPr>
      </p:pic>
      <p:pic>
        <p:nvPicPr>
          <p:cNvPr id="15" name="Picture 14" descr="LimitCombinedPythia5fb.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199390" y="2228167"/>
            <a:ext cx="4084310" cy="3918633"/>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46</a:t>
            </a:fld>
            <a:endParaRPr lang="en-US" b="0" i="0"/>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1000125" y="869952"/>
            <a:ext cx="8677275" cy="1836400"/>
          </a:xfrm>
          <a:prstGeom prst="rect">
            <a:avLst/>
          </a:prstGeom>
          <a:noFill/>
          <a:ln w="9525">
            <a:noFill/>
            <a:miter lim="800000"/>
            <a:headEnd/>
            <a:tailEnd/>
          </a:ln>
        </p:spPr>
        <p:txBody>
          <a:bodyPr wrap="square">
            <a:prstTxWarp prst="textNoShape">
              <a:avLst/>
            </a:prstTxWarp>
            <a:spAutoFit/>
          </a:bodyPr>
          <a:lstStyle/>
          <a:p>
            <a:r>
              <a:rPr lang="en-GB" sz="2000" b="0" dirty="0" smtClean="0">
                <a:solidFill>
                  <a:srgbClr val="000090"/>
                </a:solidFill>
                <a:latin typeface="Trebuchet MS"/>
              </a:rPr>
              <a:t>Several Z’ models have been studied:</a:t>
            </a:r>
          </a:p>
          <a:p>
            <a:r>
              <a:rPr lang="en-GB" sz="2000" b="0" dirty="0" smtClean="0">
                <a:solidFill>
                  <a:srgbClr val="000090"/>
                </a:solidFill>
                <a:latin typeface="Trebuchet MS"/>
              </a:rPr>
              <a:t>- sequential Standard Model </a:t>
            </a:r>
          </a:p>
          <a:p>
            <a:r>
              <a:rPr lang="en-GB" sz="2000" b="0" dirty="0" smtClean="0">
                <a:solidFill>
                  <a:srgbClr val="000090"/>
                </a:solidFill>
                <a:latin typeface="Trebuchet MS"/>
              </a:rPr>
              <a:t>- </a:t>
            </a:r>
            <a:r>
              <a:rPr lang="en-GB" sz="2000" b="0" dirty="0" err="1" smtClean="0">
                <a:solidFill>
                  <a:srgbClr val="000090"/>
                </a:solidFill>
                <a:latin typeface="Trebuchet MS"/>
              </a:rPr>
              <a:t>Z’</a:t>
            </a:r>
            <a:r>
              <a:rPr lang="en-GB" sz="2000" b="0" baseline="-25000" dirty="0" err="1" smtClean="0">
                <a:solidFill>
                  <a:srgbClr val="000090"/>
                </a:solidFill>
                <a:latin typeface="Symbol"/>
              </a:rPr>
              <a:t>y</a:t>
            </a:r>
            <a:r>
              <a:rPr lang="en-GB" sz="2000" b="0" dirty="0" smtClean="0">
                <a:solidFill>
                  <a:srgbClr val="000090"/>
                </a:solidFill>
                <a:latin typeface="Trebuchet MS"/>
              </a:rPr>
              <a:t> model (superstring inspired E</a:t>
            </a:r>
            <a:r>
              <a:rPr lang="en-GB" sz="2000" b="0" baseline="-25000" dirty="0" smtClean="0">
                <a:solidFill>
                  <a:srgbClr val="000090"/>
                </a:solidFill>
                <a:latin typeface="Trebuchet MS"/>
              </a:rPr>
              <a:t>6</a:t>
            </a:r>
            <a:r>
              <a:rPr lang="en-GB" sz="2000" b="0" dirty="0" smtClean="0">
                <a:solidFill>
                  <a:srgbClr val="000090"/>
                </a:solidFill>
                <a:latin typeface="Trebuchet MS"/>
              </a:rPr>
              <a:t> model)</a:t>
            </a:r>
          </a:p>
          <a:p>
            <a:r>
              <a:rPr lang="en-GB" sz="2000" b="0" dirty="0" smtClean="0">
                <a:solidFill>
                  <a:srgbClr val="000090"/>
                </a:solidFill>
                <a:latin typeface="Trebuchet MS"/>
              </a:rPr>
              <a:t>- </a:t>
            </a:r>
            <a:r>
              <a:rPr lang="en-GB" sz="2000" b="0" dirty="0" err="1" smtClean="0">
                <a:solidFill>
                  <a:srgbClr val="000090"/>
                </a:solidFill>
                <a:latin typeface="Trebuchet MS"/>
              </a:rPr>
              <a:t>Z’</a:t>
            </a:r>
            <a:r>
              <a:rPr lang="en-GB" sz="2000" b="0" baseline="-25000" dirty="0" err="1" smtClean="0">
                <a:solidFill>
                  <a:srgbClr val="000090"/>
                </a:solidFill>
                <a:latin typeface="Trebuchet MS"/>
              </a:rPr>
              <a:t>st</a:t>
            </a:r>
            <a:r>
              <a:rPr lang="en-GB" sz="2000" b="0" baseline="30000" dirty="0" smtClean="0">
                <a:solidFill>
                  <a:srgbClr val="000090"/>
                </a:solidFill>
                <a:latin typeface="Trebuchet MS"/>
              </a:rPr>
              <a:t> </a:t>
            </a:r>
            <a:r>
              <a:rPr lang="en-GB" sz="2000" b="0" dirty="0" err="1" smtClean="0">
                <a:solidFill>
                  <a:srgbClr val="000090"/>
                </a:solidFill>
                <a:latin typeface="Trebuchet MS"/>
              </a:rPr>
              <a:t>Stückelberg</a:t>
            </a:r>
            <a:r>
              <a:rPr lang="en-GB" sz="2000" b="0" dirty="0" smtClean="0">
                <a:solidFill>
                  <a:srgbClr val="000090"/>
                </a:solidFill>
                <a:latin typeface="Trebuchet MS"/>
              </a:rPr>
              <a:t> extension</a:t>
            </a:r>
          </a:p>
          <a:p>
            <a:r>
              <a:rPr lang="en-GB" sz="2000" b="0" dirty="0" err="1" smtClean="0">
                <a:solidFill>
                  <a:srgbClr val="000090"/>
                </a:solidFill>
                <a:latin typeface="Trebuchet MS"/>
              </a:rPr>
              <a:t>Kaluza</a:t>
            </a:r>
            <a:r>
              <a:rPr lang="en-GB" sz="2000" b="0" dirty="0" smtClean="0">
                <a:solidFill>
                  <a:srgbClr val="000090"/>
                </a:solidFill>
                <a:latin typeface="Trebuchet MS"/>
              </a:rPr>
              <a:t>-Klein Graviton G</a:t>
            </a:r>
            <a:r>
              <a:rPr lang="en-GB" sz="2000" b="0" baseline="-25000" dirty="0" smtClean="0">
                <a:solidFill>
                  <a:srgbClr val="000090"/>
                </a:solidFill>
                <a:latin typeface="Trebuchet MS"/>
              </a:rPr>
              <a:t>KK</a:t>
            </a:r>
            <a:r>
              <a:rPr lang="en-GB" sz="2000" b="0" dirty="0" smtClean="0">
                <a:solidFill>
                  <a:srgbClr val="000090"/>
                </a:solidFill>
                <a:latin typeface="Trebuchet MS"/>
              </a:rPr>
              <a:t> search is also possible in this channel.</a:t>
            </a:r>
          </a:p>
          <a:p>
            <a:endParaRPr lang="en-GB" sz="2000" b="0" baseline="30000" dirty="0" smtClean="0">
              <a:solidFill>
                <a:srgbClr val="000090"/>
              </a:solidFill>
              <a:latin typeface="Trebuchet MS"/>
            </a:endParaRPr>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Z’ </a:t>
            </a:r>
            <a:r>
              <a:rPr lang="en-US" sz="2800" b="0" dirty="0" err="1" smtClean="0">
                <a:solidFill>
                  <a:srgbClr val="000090"/>
                </a:solidFill>
                <a:latin typeface="Trebuchet MS"/>
                <a:sym typeface="Symbol" charset="2"/>
              </a:rPr>
              <a:t></a:t>
            </a:r>
            <a:r>
              <a:rPr lang="en-US" sz="2800" b="0" dirty="0" smtClean="0">
                <a:solidFill>
                  <a:srgbClr val="000090"/>
                </a:solidFill>
                <a:latin typeface="Trebuchet MS"/>
                <a:sym typeface="Symbol" charset="2"/>
              </a:rPr>
              <a:t> </a:t>
            </a:r>
            <a:r>
              <a:rPr lang="en-US" sz="2800" i="1" dirty="0" err="1" smtClean="0">
                <a:solidFill>
                  <a:srgbClr val="000099"/>
                </a:solidFill>
                <a:latin typeface="Trebuchet MS"/>
              </a:rPr>
              <a:t>l</a:t>
            </a:r>
            <a:r>
              <a:rPr lang="en-US" sz="2800" i="1" baseline="30000" dirty="0" err="1" smtClean="0">
                <a:solidFill>
                  <a:srgbClr val="000099"/>
                </a:solidFill>
                <a:latin typeface="Trebuchet MS"/>
              </a:rPr>
              <a:t>+</a:t>
            </a:r>
            <a:r>
              <a:rPr lang="en-US" sz="2800" i="1" dirty="0" err="1" smtClean="0">
                <a:solidFill>
                  <a:srgbClr val="000099"/>
                </a:solidFill>
                <a:latin typeface="Trebuchet MS"/>
              </a:rPr>
              <a:t>l</a:t>
            </a:r>
            <a:r>
              <a:rPr lang="en-US" sz="2800" i="1" baseline="30000" dirty="0" smtClean="0">
                <a:solidFill>
                  <a:srgbClr val="000099"/>
                </a:solidFill>
                <a:latin typeface="Trebuchet MS"/>
              </a:rPr>
              <a:t>-</a:t>
            </a:r>
            <a:endParaRPr lang="en-US" sz="2800" dirty="0">
              <a:solidFill>
                <a:srgbClr val="000099"/>
              </a:solidFill>
              <a:latin typeface="Times" charset="0"/>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25" name="Rectangle 24"/>
          <p:cNvSpPr/>
          <p:nvPr/>
        </p:nvSpPr>
        <p:spPr>
          <a:xfrm>
            <a:off x="3147829" y="6224201"/>
            <a:ext cx="4007086" cy="369332"/>
          </a:xfrm>
          <a:prstGeom prst="rect">
            <a:avLst/>
          </a:prstGeom>
          <a:solidFill>
            <a:schemeClr val="bg1">
              <a:lumMod val="85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1206.1849, submitted to PLB</a:t>
            </a:r>
            <a:endParaRPr lang="en-US" sz="1800" b="0" i="1" dirty="0">
              <a:solidFill>
                <a:schemeClr val="tx1">
                  <a:lumMod val="75000"/>
                  <a:lumOff val="25000"/>
                </a:schemeClr>
              </a:solidFill>
              <a:latin typeface="Trebuchet MS"/>
            </a:endParaRPr>
          </a:p>
        </p:txBody>
      </p:sp>
      <p:pic>
        <p:nvPicPr>
          <p:cNvPr id="14" name="Picture 13" descr="diEleMassSpectra5000pbLogX.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4625" y="2654300"/>
            <a:ext cx="3573976" cy="3429000"/>
          </a:xfrm>
          <a:prstGeom prst="rect">
            <a:avLst/>
          </a:prstGeom>
        </p:spPr>
      </p:pic>
      <p:pic>
        <p:nvPicPr>
          <p:cNvPr id="16" name="Picture 15" descr="zprimeLimits_dilepton_5000pb.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019549" y="2476500"/>
            <a:ext cx="5736311" cy="35814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USYTeilchen_engl.jpg"/>
          <p:cNvPicPr>
            <a:picLocks noChangeAspect="1"/>
          </p:cNvPicPr>
          <p:nvPr/>
        </p:nvPicPr>
        <p:blipFill>
          <a:blip r:embed="rId3"/>
          <a:stretch>
            <a:fillRect/>
          </a:stretch>
        </p:blipFill>
        <p:spPr>
          <a:xfrm>
            <a:off x="1846071" y="955040"/>
            <a:ext cx="6455863" cy="2969260"/>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47</a:t>
            </a:fld>
            <a:endParaRPr lang="en-US" b="0" i="0"/>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err="1" smtClean="0">
                <a:solidFill>
                  <a:srgbClr val="000099"/>
                </a:solidFill>
                <a:latin typeface="Trebuchet MS"/>
              </a:rPr>
              <a:t>Supersymmetry</a:t>
            </a:r>
            <a:endParaRPr lang="en-US" sz="2800" dirty="0">
              <a:solidFill>
                <a:srgbClr val="000099"/>
              </a:solidFill>
              <a:latin typeface="Times" charset="0"/>
            </a:endParaRPr>
          </a:p>
        </p:txBody>
      </p:sp>
      <p:sp>
        <p:nvSpPr>
          <p:cNvPr id="23" name="Rectangle 22"/>
          <p:cNvSpPr/>
          <p:nvPr/>
        </p:nvSpPr>
        <p:spPr bwMode="auto">
          <a:xfrm>
            <a:off x="9696747" y="1620699"/>
            <a:ext cx="209253" cy="3243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3" name="Picture 20" descr="jess1"/>
          <p:cNvPicPr>
            <a:picLocks noChangeAspect="1" noChangeArrowheads="1"/>
          </p:cNvPicPr>
          <p:nvPr/>
        </p:nvPicPr>
        <p:blipFill>
          <a:blip r:embed="rId4"/>
          <a:srcRect/>
          <a:stretch>
            <a:fillRect/>
          </a:stretch>
        </p:blipFill>
        <p:spPr bwMode="auto">
          <a:xfrm>
            <a:off x="515939" y="317500"/>
            <a:ext cx="831850" cy="831850"/>
          </a:xfrm>
          <a:prstGeom prst="rect">
            <a:avLst/>
          </a:prstGeom>
          <a:noFill/>
          <a:ln w="12700">
            <a:solidFill>
              <a:srgbClr val="990099"/>
            </a:solidFill>
            <a:miter lim="800000"/>
            <a:headEnd/>
            <a:tailEnd/>
          </a:ln>
        </p:spPr>
      </p:pic>
      <p:sp>
        <p:nvSpPr>
          <p:cNvPr id="14" name="Rectangle 21"/>
          <p:cNvSpPr>
            <a:spLocks noChangeAspect="1" noChangeArrowheads="1"/>
          </p:cNvSpPr>
          <p:nvPr/>
        </p:nvSpPr>
        <p:spPr bwMode="auto">
          <a:xfrm>
            <a:off x="515881" y="510700"/>
            <a:ext cx="830474" cy="400444"/>
          </a:xfrm>
          <a:prstGeom prst="rect">
            <a:avLst/>
          </a:prstGeom>
          <a:noFill/>
          <a:ln w="12700">
            <a:noFill/>
            <a:miter lim="800000"/>
            <a:headEnd/>
            <a:tailEnd/>
          </a:ln>
          <a:effectLst/>
        </p:spPr>
        <p:txBody>
          <a:bodyPr wrap="square" anchor="ctr">
            <a:prstTxWarp prst="textNoShape">
              <a:avLst/>
            </a:prstTxWarp>
            <a:spAutoFit/>
          </a:bodyPr>
          <a:lstStyle/>
          <a:p>
            <a:pPr algn="ctr"/>
            <a:r>
              <a:rPr lang="en-US" sz="2000" b="1" dirty="0">
                <a:solidFill>
                  <a:schemeClr val="accent2"/>
                </a:solidFill>
                <a:latin typeface="Times"/>
              </a:rPr>
              <a:t>SUSY</a:t>
            </a:r>
            <a:endParaRPr lang="en-US" sz="2000" dirty="0">
              <a:solidFill>
                <a:schemeClr val="accent2"/>
              </a:solidFill>
              <a:latin typeface="Times"/>
            </a:endParaRPr>
          </a:p>
        </p:txBody>
      </p:sp>
      <p:sp>
        <p:nvSpPr>
          <p:cNvPr id="16" name="Text Box 17"/>
          <p:cNvSpPr txBox="1">
            <a:spLocks noChangeArrowheads="1"/>
          </p:cNvSpPr>
          <p:nvPr/>
        </p:nvSpPr>
        <p:spPr bwMode="auto">
          <a:xfrm>
            <a:off x="901700" y="3792538"/>
            <a:ext cx="8394700" cy="1631216"/>
          </a:xfrm>
          <a:prstGeom prst="rect">
            <a:avLst/>
          </a:prstGeom>
          <a:solidFill>
            <a:srgbClr val="FFFF99"/>
          </a:solidFill>
          <a:ln w="12700">
            <a:noFill/>
            <a:miter lim="800000"/>
            <a:headEnd/>
            <a:tailEnd/>
          </a:ln>
          <a:effectLst/>
        </p:spPr>
        <p:txBody>
          <a:bodyPr wrap="square">
            <a:prstTxWarp prst="textNoShape">
              <a:avLst/>
            </a:prstTxWarp>
            <a:spAutoFit/>
          </a:bodyPr>
          <a:lstStyle/>
          <a:p>
            <a:pPr algn="just">
              <a:spcBef>
                <a:spcPts val="0"/>
              </a:spcBef>
            </a:pPr>
            <a:r>
              <a:rPr lang="en-US" sz="2000" b="0" dirty="0" smtClean="0">
                <a:solidFill>
                  <a:schemeClr val="tx1"/>
                </a:solidFill>
                <a:latin typeface="Trebuchet MS"/>
              </a:rPr>
              <a:t>For each </a:t>
            </a:r>
            <a:r>
              <a:rPr lang="en-US" sz="2000" b="0" dirty="0" err="1" smtClean="0">
                <a:solidFill>
                  <a:schemeClr val="tx1"/>
                </a:solidFill>
                <a:latin typeface="Trebuchet MS"/>
              </a:rPr>
              <a:t>fermion</a:t>
            </a:r>
            <a:r>
              <a:rPr lang="en-US" sz="2000" b="0" dirty="0" smtClean="0">
                <a:solidFill>
                  <a:schemeClr val="tx1"/>
                </a:solidFill>
                <a:latin typeface="Trebuchet MS"/>
              </a:rPr>
              <a:t> of the Standard Model there is a </a:t>
            </a:r>
            <a:r>
              <a:rPr lang="en-US" sz="2000" b="0" dirty="0" err="1" smtClean="0">
                <a:solidFill>
                  <a:schemeClr val="tx1"/>
                </a:solidFill>
                <a:latin typeface="Trebuchet MS"/>
              </a:rPr>
              <a:t>supersymmetric</a:t>
            </a:r>
            <a:r>
              <a:rPr lang="en-US" sz="2000" b="0" dirty="0" smtClean="0">
                <a:solidFill>
                  <a:schemeClr val="tx1"/>
                </a:solidFill>
                <a:latin typeface="Trebuchet MS"/>
              </a:rPr>
              <a:t> boson partner and </a:t>
            </a:r>
            <a:r>
              <a:rPr lang="en-US" sz="2000" b="0" dirty="0">
                <a:solidFill>
                  <a:schemeClr val="tx1"/>
                </a:solidFill>
                <a:latin typeface="Trebuchet MS"/>
              </a:rPr>
              <a:t>vice versa</a:t>
            </a:r>
            <a:r>
              <a:rPr lang="en-US" sz="2000" b="0" dirty="0" smtClean="0">
                <a:solidFill>
                  <a:schemeClr val="tx1"/>
                </a:solidFill>
                <a:latin typeface="Trebuchet MS"/>
              </a:rPr>
              <a:t>.</a:t>
            </a:r>
          </a:p>
          <a:p>
            <a:pPr algn="just">
              <a:spcBef>
                <a:spcPts val="0"/>
              </a:spcBef>
            </a:pPr>
            <a:r>
              <a:rPr lang="en-US" sz="2000" b="0" dirty="0" smtClean="0">
                <a:solidFill>
                  <a:schemeClr val="tx1"/>
                </a:solidFill>
                <a:latin typeface="Trebuchet MS"/>
              </a:rPr>
              <a:t>-&gt; stability of Higgs mass</a:t>
            </a:r>
          </a:p>
          <a:p>
            <a:pPr algn="just">
              <a:spcBef>
                <a:spcPts val="0"/>
              </a:spcBef>
            </a:pPr>
            <a:r>
              <a:rPr lang="en-US" sz="2000" b="0" dirty="0" smtClean="0">
                <a:solidFill>
                  <a:schemeClr val="tx1"/>
                </a:solidFill>
                <a:latin typeface="Trebuchet MS"/>
              </a:rPr>
              <a:t>-&gt; unification of forces</a:t>
            </a:r>
          </a:p>
          <a:p>
            <a:pPr algn="just">
              <a:spcBef>
                <a:spcPts val="0"/>
              </a:spcBef>
            </a:pPr>
            <a:r>
              <a:rPr lang="en-US" sz="2000" b="0" dirty="0" smtClean="0">
                <a:solidFill>
                  <a:schemeClr val="tx1"/>
                </a:solidFill>
                <a:latin typeface="Trebuchet MS"/>
              </a:rPr>
              <a:t>-&gt; candidate for dark matter</a:t>
            </a:r>
            <a:endParaRPr lang="en-US" sz="2000" b="0" dirty="0">
              <a:solidFill>
                <a:schemeClr val="tx1"/>
              </a:solidFill>
              <a:latin typeface="Trebuchet MS"/>
            </a:endParaRPr>
          </a:p>
        </p:txBody>
      </p:sp>
      <p:grpSp>
        <p:nvGrpSpPr>
          <p:cNvPr id="18" name="Group 23"/>
          <p:cNvGrpSpPr>
            <a:grpSpLocks/>
          </p:cNvGrpSpPr>
          <p:nvPr/>
        </p:nvGrpSpPr>
        <p:grpSpPr bwMode="auto">
          <a:xfrm>
            <a:off x="747713" y="5483226"/>
            <a:ext cx="8840787" cy="1077913"/>
            <a:chOff x="511" y="3462"/>
            <a:chExt cx="5569" cy="679"/>
          </a:xfrm>
        </p:grpSpPr>
        <p:sp>
          <p:nvSpPr>
            <p:cNvPr id="21" name="Rectangle 3"/>
            <p:cNvSpPr>
              <a:spLocks noChangeArrowheads="1"/>
            </p:cNvSpPr>
            <p:nvPr/>
          </p:nvSpPr>
          <p:spPr bwMode="auto">
            <a:xfrm>
              <a:off x="511" y="3462"/>
              <a:ext cx="5569" cy="679"/>
            </a:xfrm>
            <a:prstGeom prst="rect">
              <a:avLst/>
            </a:prstGeom>
            <a:noFill/>
            <a:ln w="9525">
              <a:noFill/>
              <a:miter lim="800000"/>
              <a:headEnd/>
              <a:tailEnd/>
            </a:ln>
            <a:effectLst/>
          </p:spPr>
          <p:txBody>
            <a:bodyPr wrap="square">
              <a:prstTxWarp prst="textNoShape">
                <a:avLst/>
              </a:prstTxWarp>
              <a:spAutoFit/>
            </a:bodyPr>
            <a:lstStyle/>
            <a:p>
              <a:r>
                <a:rPr lang="en-US" sz="2000" b="0" dirty="0" smtClean="0">
                  <a:solidFill>
                    <a:schemeClr val="accent2"/>
                  </a:solidFill>
                  <a:latin typeface="Trebuchet MS"/>
                </a:rPr>
                <a:t>Up to now no SUSY partners with the same mass as SM particles have been found, therefore SUSY must be broken:</a:t>
              </a:r>
            </a:p>
            <a:p>
              <a:pPr algn="ctr"/>
              <a:r>
                <a:rPr lang="en-US" sz="2400" b="0" i="1" dirty="0" err="1" smtClean="0">
                  <a:solidFill>
                    <a:srgbClr val="B5091C"/>
                  </a:solidFill>
                  <a:latin typeface="Trebuchet MS"/>
                </a:rPr>
                <a:t>m</a:t>
              </a:r>
              <a:r>
                <a:rPr lang="en-US" sz="2400" b="0" dirty="0" smtClean="0">
                  <a:solidFill>
                    <a:srgbClr val="B5091C"/>
                  </a:solidFill>
                  <a:latin typeface="Trebuchet MS"/>
                </a:rPr>
                <a:t> </a:t>
              </a:r>
              <a:r>
                <a:rPr lang="en-US" sz="2400" b="0" dirty="0" err="1">
                  <a:solidFill>
                    <a:srgbClr val="B5091C"/>
                  </a:solidFill>
                  <a:latin typeface="Trebuchet MS"/>
                  <a:sym typeface="Symbol" charset="2"/>
                </a:rPr>
                <a:t></a:t>
              </a:r>
              <a:r>
                <a:rPr lang="en-US" sz="2400" b="0" dirty="0">
                  <a:solidFill>
                    <a:srgbClr val="B5091C"/>
                  </a:solidFill>
                  <a:latin typeface="Trebuchet MS"/>
                </a:rPr>
                <a:t> </a:t>
              </a:r>
              <a:r>
                <a:rPr lang="en-US" sz="2400" b="0" i="1" dirty="0" err="1">
                  <a:solidFill>
                    <a:srgbClr val="B5091C"/>
                  </a:solidFill>
                  <a:latin typeface="Trebuchet MS"/>
                </a:rPr>
                <a:t>m</a:t>
              </a:r>
              <a:endParaRPr lang="en-US" sz="2400" b="0" i="1" dirty="0">
                <a:solidFill>
                  <a:schemeClr val="accent2"/>
                </a:solidFill>
                <a:latin typeface="Trebuchet MS"/>
              </a:endParaRPr>
            </a:p>
          </p:txBody>
        </p:sp>
        <p:sp>
          <p:nvSpPr>
            <p:cNvPr id="25" name="Rectangle 5"/>
            <p:cNvSpPr>
              <a:spLocks noChangeArrowheads="1"/>
            </p:cNvSpPr>
            <p:nvPr/>
          </p:nvSpPr>
          <p:spPr bwMode="auto">
            <a:xfrm>
              <a:off x="3382" y="3751"/>
              <a:ext cx="181" cy="288"/>
            </a:xfrm>
            <a:prstGeom prst="rect">
              <a:avLst/>
            </a:prstGeom>
            <a:noFill/>
            <a:ln w="9525">
              <a:noFill/>
              <a:miter lim="800000"/>
              <a:headEnd/>
              <a:tailEnd/>
            </a:ln>
            <a:effectLst/>
          </p:spPr>
          <p:txBody>
            <a:bodyPr>
              <a:prstTxWarp prst="textNoShape">
                <a:avLst/>
              </a:prstTxWarp>
              <a:spAutoFit/>
            </a:bodyPr>
            <a:lstStyle/>
            <a:p>
              <a:r>
                <a:rPr lang="en-US" sz="2400" b="1" dirty="0">
                  <a:solidFill>
                    <a:srgbClr val="B5091C"/>
                  </a:solidFill>
                  <a:latin typeface="Times" charset="0"/>
                </a:rPr>
                <a:t>~</a:t>
              </a:r>
              <a:endParaRPr lang="en-US" sz="2400" b="1" dirty="0">
                <a:solidFill>
                  <a:schemeClr val="accent2"/>
                </a:solidFill>
                <a:latin typeface="Times" charset="0"/>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p:spPr>
        <p:txBody>
          <a:bodyPr/>
          <a:lstStyle/>
          <a:p>
            <a:r>
              <a:rPr lang="en-US" dirty="0" smtClean="0"/>
              <a:t>C.-E. </a:t>
            </a:r>
            <a:r>
              <a:rPr lang="en-US" dirty="0" err="1" smtClean="0"/>
              <a:t>Wulz</a:t>
            </a:r>
            <a:endParaRPr lang="en-US" b="0" i="0" dirty="0" smtClean="0"/>
          </a:p>
        </p:txBody>
      </p:sp>
      <p:sp>
        <p:nvSpPr>
          <p:cNvPr id="22531" name="Slide Number Placeholder 3"/>
          <p:cNvSpPr>
            <a:spLocks noGrp="1"/>
          </p:cNvSpPr>
          <p:nvPr>
            <p:ph type="sldNum" sz="quarter" idx="11"/>
          </p:nvPr>
        </p:nvSpPr>
        <p:spPr>
          <a:noFill/>
        </p:spPr>
        <p:txBody>
          <a:bodyPr/>
          <a:lstStyle/>
          <a:p>
            <a:fld id="{C30093A4-F5F3-CD4E-9E43-39460457A657}" type="slidenum">
              <a:rPr lang="en-US" smtClean="0"/>
              <a:pPr/>
              <a:t>48</a:t>
            </a:fld>
            <a:endParaRPr lang="en-US" b="0" i="0" smtClean="0"/>
          </a:p>
        </p:txBody>
      </p:sp>
      <p:sp>
        <p:nvSpPr>
          <p:cNvPr id="22536" name="Rectangle 16"/>
          <p:cNvSpPr>
            <a:spLocks noGrp="1" noChangeArrowheads="1"/>
          </p:cNvSpPr>
          <p:nvPr>
            <p:ph type="title"/>
          </p:nvPr>
        </p:nvSpPr>
        <p:spPr bwMode="auto">
          <a:xfrm>
            <a:off x="981075" y="277813"/>
            <a:ext cx="8289926" cy="476250"/>
          </a:xfrm>
          <a:gradFill rotWithShape="0">
            <a:gsLst>
              <a:gs pos="0">
                <a:schemeClr val="bg1"/>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US" dirty="0" smtClean="0">
                <a:latin typeface="Trebuchet MS"/>
              </a:rPr>
              <a:t> Exploration of SUSY models</a:t>
            </a:r>
            <a:endParaRPr lang="en-US" dirty="0">
              <a:latin typeface="Trebuchet MS"/>
            </a:endParaRPr>
          </a:p>
        </p:txBody>
      </p:sp>
      <p:sp>
        <p:nvSpPr>
          <p:cNvPr id="15" name="TextBox 14"/>
          <p:cNvSpPr txBox="1"/>
          <p:nvPr/>
        </p:nvSpPr>
        <p:spPr>
          <a:xfrm>
            <a:off x="1663700" y="6070600"/>
            <a:ext cx="184666" cy="276999"/>
          </a:xfrm>
          <a:prstGeom prst="rect">
            <a:avLst/>
          </a:prstGeom>
          <a:noFill/>
        </p:spPr>
        <p:txBody>
          <a:bodyPr wrap="none" rtlCol="0">
            <a:spAutoFit/>
          </a:bodyPr>
          <a:lstStyle/>
          <a:p>
            <a:endParaRPr lang="en-US" dirty="0"/>
          </a:p>
        </p:txBody>
      </p:sp>
      <p:sp>
        <p:nvSpPr>
          <p:cNvPr id="10" name="TextBox 9"/>
          <p:cNvSpPr txBox="1"/>
          <p:nvPr/>
        </p:nvSpPr>
        <p:spPr>
          <a:xfrm>
            <a:off x="10160000" y="2425700"/>
            <a:ext cx="184666" cy="276999"/>
          </a:xfrm>
          <a:prstGeom prst="rect">
            <a:avLst/>
          </a:prstGeom>
          <a:noFill/>
        </p:spPr>
        <p:txBody>
          <a:bodyPr wrap="none" rtlCol="0">
            <a:spAutoFit/>
          </a:bodyPr>
          <a:lstStyle/>
          <a:p>
            <a:endParaRPr lang="en-US" dirty="0"/>
          </a:p>
        </p:txBody>
      </p:sp>
      <p:sp>
        <p:nvSpPr>
          <p:cNvPr id="11" name="Text Box 3"/>
          <p:cNvSpPr txBox="1">
            <a:spLocks noChangeArrowheads="1"/>
          </p:cNvSpPr>
          <p:nvPr/>
        </p:nvSpPr>
        <p:spPr bwMode="auto">
          <a:xfrm>
            <a:off x="919163" y="1057612"/>
            <a:ext cx="8161337" cy="5509200"/>
          </a:xfrm>
          <a:prstGeom prst="rect">
            <a:avLst/>
          </a:prstGeom>
          <a:noFill/>
          <a:ln w="9525">
            <a:noFill/>
            <a:miter lim="800000"/>
            <a:headEnd/>
            <a:tailEnd/>
          </a:ln>
          <a:effectLst/>
        </p:spPr>
        <p:txBody>
          <a:bodyPr wrap="square">
            <a:prstTxWarp prst="textNoShape">
              <a:avLst/>
            </a:prstTxWarp>
            <a:spAutoFit/>
          </a:bodyPr>
          <a:lstStyle/>
          <a:p>
            <a:pPr algn="just"/>
            <a:r>
              <a:rPr lang="en-GB" sz="2000" b="0" dirty="0" smtClean="0">
                <a:solidFill>
                  <a:schemeClr val="tx1"/>
                </a:solidFill>
                <a:latin typeface="Trebuchet MS"/>
              </a:rPr>
              <a:t>SUSY is not a single theory, but a framework of models. </a:t>
            </a:r>
          </a:p>
          <a:p>
            <a:pPr algn="just"/>
            <a:r>
              <a:rPr lang="en-GB" sz="2000" b="0" dirty="0" smtClean="0">
                <a:solidFill>
                  <a:schemeClr val="tx1"/>
                </a:solidFill>
                <a:latin typeface="Trebuchet MS"/>
              </a:rPr>
              <a:t>The minimal </a:t>
            </a:r>
            <a:r>
              <a:rPr lang="en-GB" sz="2000" b="0" dirty="0" err="1" smtClean="0">
                <a:solidFill>
                  <a:schemeClr val="tx1"/>
                </a:solidFill>
                <a:latin typeface="Trebuchet MS"/>
              </a:rPr>
              <a:t>supersymmetric</a:t>
            </a:r>
            <a:r>
              <a:rPr lang="en-GB" sz="2000" b="0" dirty="0" smtClean="0">
                <a:solidFill>
                  <a:schemeClr val="tx1"/>
                </a:solidFill>
                <a:latin typeface="Trebuchet MS"/>
              </a:rPr>
              <a:t> Standard Model (MSSM) has 105 parameters -&gt; difficult to explore. </a:t>
            </a:r>
          </a:p>
          <a:p>
            <a:pPr algn="just"/>
            <a:r>
              <a:rPr lang="en-GB" sz="2000" b="0" dirty="0" smtClean="0">
                <a:solidFill>
                  <a:schemeClr val="tx1"/>
                </a:solidFill>
                <a:latin typeface="Trebuchet MS"/>
              </a:rPr>
              <a:t>We can study benchmark MSSM models with fewer parameters, and </a:t>
            </a:r>
            <a:r>
              <a:rPr lang="en-GB" sz="2000" b="0" dirty="0" err="1" smtClean="0">
                <a:solidFill>
                  <a:schemeClr val="tx1"/>
                </a:solidFill>
                <a:latin typeface="Trebuchet MS"/>
              </a:rPr>
              <a:t>NMSSM’s</a:t>
            </a:r>
            <a:r>
              <a:rPr lang="en-GB" sz="2000" b="0" dirty="0" smtClean="0">
                <a:solidFill>
                  <a:schemeClr val="tx1"/>
                </a:solidFill>
                <a:latin typeface="Trebuchet MS"/>
              </a:rPr>
              <a:t> as well as R-parity [R = (-1)</a:t>
            </a:r>
            <a:r>
              <a:rPr lang="en-GB" sz="2000" b="0" baseline="30000" dirty="0" smtClean="0">
                <a:solidFill>
                  <a:schemeClr val="tx1"/>
                </a:solidFill>
                <a:latin typeface="Trebuchet MS"/>
              </a:rPr>
              <a:t>2S+L+3B</a:t>
            </a:r>
            <a:r>
              <a:rPr lang="en-GB" sz="2000" b="0" dirty="0" smtClean="0">
                <a:solidFill>
                  <a:schemeClr val="tx1"/>
                </a:solidFill>
                <a:latin typeface="Trebuchet MS"/>
              </a:rPr>
              <a:t>] violating scenarios. New and sometimes more unusual experimental signatures will arise. </a:t>
            </a:r>
          </a:p>
          <a:p>
            <a:pPr algn="just"/>
            <a:endParaRPr lang="en-GB" b="0" dirty="0" smtClean="0">
              <a:solidFill>
                <a:schemeClr val="tx1"/>
              </a:solidFill>
              <a:latin typeface="Trebuchet MS"/>
            </a:endParaRPr>
          </a:p>
          <a:p>
            <a:pPr algn="just"/>
            <a:r>
              <a:rPr lang="en-GB" sz="2000" b="0" dirty="0" smtClean="0">
                <a:solidFill>
                  <a:srgbClr val="FF0000"/>
                </a:solidFill>
                <a:latin typeface="Trebuchet MS"/>
              </a:rPr>
              <a:t>Examples:</a:t>
            </a:r>
          </a:p>
          <a:p>
            <a:pPr algn="just"/>
            <a:endParaRPr lang="en-GB" b="0" dirty="0" smtClean="0">
              <a:solidFill>
                <a:schemeClr val="tx1"/>
              </a:solidFill>
              <a:latin typeface="Trebuchet MS"/>
            </a:endParaRPr>
          </a:p>
          <a:p>
            <a:pPr algn="just"/>
            <a:r>
              <a:rPr lang="en-GB" sz="2000" b="0" dirty="0" smtClean="0">
                <a:solidFill>
                  <a:schemeClr val="accent6"/>
                </a:solidFill>
                <a:latin typeface="Trebuchet MS"/>
              </a:rPr>
              <a:t>CMSSM </a:t>
            </a:r>
            <a:r>
              <a:rPr lang="en-GB" sz="2000" b="0" dirty="0" smtClean="0">
                <a:solidFill>
                  <a:schemeClr val="tx1"/>
                </a:solidFill>
                <a:latin typeface="Trebuchet MS"/>
              </a:rPr>
              <a:t>(constrained MSSM): m</a:t>
            </a:r>
            <a:r>
              <a:rPr lang="en-GB" sz="2000" b="0" baseline="-25000" dirty="0" smtClean="0">
                <a:solidFill>
                  <a:schemeClr val="tx1"/>
                </a:solidFill>
                <a:latin typeface="Trebuchet MS"/>
              </a:rPr>
              <a:t>1/2</a:t>
            </a:r>
            <a:r>
              <a:rPr lang="en-GB" sz="2000" b="0" dirty="0" smtClean="0">
                <a:solidFill>
                  <a:schemeClr val="tx1"/>
                </a:solidFill>
                <a:latin typeface="Trebuchet MS"/>
              </a:rPr>
              <a:t>, m</a:t>
            </a:r>
            <a:r>
              <a:rPr lang="en-GB" sz="2000" b="0" baseline="-25000" dirty="0" smtClean="0">
                <a:solidFill>
                  <a:schemeClr val="tx1"/>
                </a:solidFill>
                <a:latin typeface="Trebuchet MS"/>
              </a:rPr>
              <a:t>0</a:t>
            </a:r>
            <a:r>
              <a:rPr lang="en-GB" sz="2000" b="0" dirty="0" smtClean="0">
                <a:solidFill>
                  <a:schemeClr val="tx1"/>
                </a:solidFill>
                <a:latin typeface="Trebuchet MS"/>
              </a:rPr>
              <a:t>, A</a:t>
            </a:r>
            <a:r>
              <a:rPr lang="en-GB" sz="2000" b="0" baseline="-25000" dirty="0" smtClean="0">
                <a:solidFill>
                  <a:schemeClr val="tx1"/>
                </a:solidFill>
                <a:latin typeface="Symbol"/>
              </a:rPr>
              <a:t>0</a:t>
            </a:r>
            <a:r>
              <a:rPr lang="en-GB" sz="2000" b="0" dirty="0" smtClean="0">
                <a:solidFill>
                  <a:schemeClr val="tx1"/>
                </a:solidFill>
                <a:latin typeface="Trebuchet MS"/>
              </a:rPr>
              <a:t>, </a:t>
            </a:r>
            <a:r>
              <a:rPr lang="en-GB" sz="2000" b="0" dirty="0" err="1" smtClean="0">
                <a:solidFill>
                  <a:schemeClr val="tx1"/>
                </a:solidFill>
                <a:latin typeface="Trebuchet MS"/>
              </a:rPr>
              <a:t>tan</a:t>
            </a:r>
            <a:r>
              <a:rPr lang="en-GB" sz="2000" b="0" dirty="0" err="1" smtClean="0">
                <a:solidFill>
                  <a:schemeClr val="tx1"/>
                </a:solidFill>
                <a:latin typeface="Symbol"/>
              </a:rPr>
              <a:t>b</a:t>
            </a:r>
            <a:r>
              <a:rPr lang="en-GB" sz="2000" b="0" dirty="0" smtClean="0">
                <a:solidFill>
                  <a:schemeClr val="tx1"/>
                </a:solidFill>
                <a:latin typeface="Trebuchet MS"/>
              </a:rPr>
              <a:t>, </a:t>
            </a:r>
            <a:r>
              <a:rPr lang="en-GB" sz="2000" b="0" dirty="0" err="1" smtClean="0">
                <a:solidFill>
                  <a:schemeClr val="tx1"/>
                </a:solidFill>
                <a:latin typeface="Trebuchet MS"/>
              </a:rPr>
              <a:t>sign(</a:t>
            </a:r>
            <a:r>
              <a:rPr lang="en-GB" sz="2000" b="0" dirty="0" err="1" smtClean="0">
                <a:solidFill>
                  <a:schemeClr val="tx1"/>
                </a:solidFill>
                <a:latin typeface="Symbol"/>
              </a:rPr>
              <a:t>m</a:t>
            </a:r>
            <a:r>
              <a:rPr lang="en-GB" sz="2000" b="0" dirty="0" smtClean="0">
                <a:solidFill>
                  <a:schemeClr val="tx1"/>
                </a:solidFill>
                <a:latin typeface="Trebuchet MS"/>
              </a:rPr>
              <a:t>)</a:t>
            </a:r>
          </a:p>
          <a:p>
            <a:pPr algn="just"/>
            <a:endParaRPr lang="en-GB" b="0" dirty="0" smtClean="0">
              <a:solidFill>
                <a:schemeClr val="tx1"/>
              </a:solidFill>
              <a:latin typeface="Trebuchet MS"/>
            </a:endParaRPr>
          </a:p>
          <a:p>
            <a:pPr algn="just"/>
            <a:r>
              <a:rPr lang="en-GB" sz="2000" b="0" dirty="0" err="1" smtClean="0">
                <a:solidFill>
                  <a:schemeClr val="accent6"/>
                </a:solidFill>
                <a:latin typeface="Trebuchet MS"/>
              </a:rPr>
              <a:t>mSUGRA</a:t>
            </a:r>
            <a:r>
              <a:rPr lang="en-GB" sz="2000" b="0" dirty="0" smtClean="0">
                <a:solidFill>
                  <a:schemeClr val="tx1"/>
                </a:solidFill>
                <a:latin typeface="Trebuchet MS"/>
              </a:rPr>
              <a:t> (minimal </a:t>
            </a:r>
            <a:r>
              <a:rPr lang="en-GB" sz="2000" b="0" dirty="0" err="1" smtClean="0">
                <a:solidFill>
                  <a:schemeClr val="tx1"/>
                </a:solidFill>
                <a:latin typeface="Trebuchet MS"/>
              </a:rPr>
              <a:t>supergravity</a:t>
            </a:r>
            <a:r>
              <a:rPr lang="en-GB" sz="2000" b="0" dirty="0" smtClean="0">
                <a:solidFill>
                  <a:schemeClr val="tx1"/>
                </a:solidFill>
                <a:latin typeface="Trebuchet MS"/>
              </a:rPr>
              <a:t> model): m</a:t>
            </a:r>
            <a:r>
              <a:rPr lang="en-GB" sz="2000" b="0" baseline="-25000" dirty="0" smtClean="0">
                <a:solidFill>
                  <a:schemeClr val="tx1"/>
                </a:solidFill>
                <a:latin typeface="Trebuchet MS"/>
              </a:rPr>
              <a:t>1/2</a:t>
            </a:r>
            <a:r>
              <a:rPr lang="en-GB" sz="2000" b="0" dirty="0" smtClean="0">
                <a:solidFill>
                  <a:schemeClr val="tx1"/>
                </a:solidFill>
                <a:latin typeface="Trebuchet MS"/>
              </a:rPr>
              <a:t>, m</a:t>
            </a:r>
            <a:r>
              <a:rPr lang="en-GB" sz="2000" b="0" baseline="-25000" dirty="0" smtClean="0">
                <a:solidFill>
                  <a:schemeClr val="tx1"/>
                </a:solidFill>
                <a:latin typeface="Trebuchet MS"/>
              </a:rPr>
              <a:t>0</a:t>
            </a:r>
            <a:r>
              <a:rPr lang="en-GB" sz="2000" b="0" dirty="0" smtClean="0">
                <a:solidFill>
                  <a:schemeClr val="tx1"/>
                </a:solidFill>
                <a:latin typeface="Trebuchet MS"/>
              </a:rPr>
              <a:t>, A</a:t>
            </a:r>
            <a:r>
              <a:rPr lang="en-GB" sz="2000" b="0" baseline="-25000" dirty="0" smtClean="0">
                <a:solidFill>
                  <a:schemeClr val="tx1"/>
                </a:solidFill>
                <a:latin typeface="Symbol"/>
              </a:rPr>
              <a:t>0</a:t>
            </a:r>
            <a:r>
              <a:rPr lang="en-GB" sz="2000" b="0" dirty="0" smtClean="0">
                <a:solidFill>
                  <a:schemeClr val="tx1"/>
                </a:solidFill>
                <a:latin typeface="Trebuchet MS"/>
              </a:rPr>
              <a:t>, </a:t>
            </a:r>
            <a:r>
              <a:rPr lang="en-GB" sz="2000" b="0" dirty="0" err="1" smtClean="0">
                <a:solidFill>
                  <a:schemeClr val="tx1"/>
                </a:solidFill>
                <a:latin typeface="Trebuchet MS"/>
              </a:rPr>
              <a:t>sign(</a:t>
            </a:r>
            <a:r>
              <a:rPr lang="en-GB" sz="2000" b="0" dirty="0" err="1" smtClean="0">
                <a:solidFill>
                  <a:schemeClr val="tx1"/>
                </a:solidFill>
                <a:latin typeface="Symbol"/>
              </a:rPr>
              <a:t>m</a:t>
            </a:r>
            <a:r>
              <a:rPr lang="en-GB" sz="2000" b="0" dirty="0" smtClean="0">
                <a:solidFill>
                  <a:schemeClr val="tx1"/>
                </a:solidFill>
                <a:latin typeface="Trebuchet MS"/>
              </a:rPr>
              <a:t>)</a:t>
            </a:r>
          </a:p>
          <a:p>
            <a:pPr algn="just"/>
            <a:endParaRPr lang="en-GB" b="0" dirty="0" smtClean="0">
              <a:solidFill>
                <a:schemeClr val="tx1"/>
              </a:solidFill>
              <a:latin typeface="Trebuchet MS"/>
            </a:endParaRPr>
          </a:p>
          <a:p>
            <a:pPr algn="just"/>
            <a:r>
              <a:rPr lang="en-GB" sz="2000" b="0" dirty="0" smtClean="0">
                <a:solidFill>
                  <a:schemeClr val="accent6"/>
                </a:solidFill>
                <a:latin typeface="Trebuchet MS"/>
              </a:rPr>
              <a:t>NUHM</a:t>
            </a:r>
            <a:r>
              <a:rPr lang="en-GB" sz="2000" b="0" dirty="0" smtClean="0">
                <a:solidFill>
                  <a:schemeClr val="tx1"/>
                </a:solidFill>
                <a:latin typeface="Trebuchet MS"/>
              </a:rPr>
              <a:t> (non-universal Higgs mass models; </a:t>
            </a:r>
            <a:r>
              <a:rPr lang="en-GB" b="0" dirty="0" smtClean="0">
                <a:solidFill>
                  <a:schemeClr val="tx1"/>
                </a:solidFill>
                <a:latin typeface="Trebuchet MS"/>
              </a:rPr>
              <a:t>Higgs mass not unified with </a:t>
            </a:r>
            <a:r>
              <a:rPr lang="en-GB" b="0" dirty="0" err="1" smtClean="0">
                <a:solidFill>
                  <a:schemeClr val="tx1"/>
                </a:solidFill>
                <a:latin typeface="Trebuchet MS"/>
              </a:rPr>
              <a:t>sfermion</a:t>
            </a:r>
            <a:r>
              <a:rPr lang="en-GB" b="0" dirty="0" smtClean="0">
                <a:solidFill>
                  <a:schemeClr val="tx1"/>
                </a:solidFill>
                <a:latin typeface="Trebuchet MS"/>
              </a:rPr>
              <a:t> mass</a:t>
            </a:r>
            <a:r>
              <a:rPr lang="en-GB" sz="2000" b="0" dirty="0" smtClean="0">
                <a:solidFill>
                  <a:schemeClr val="tx1"/>
                </a:solidFill>
                <a:latin typeface="Trebuchet MS"/>
              </a:rPr>
              <a:t>): </a:t>
            </a:r>
          </a:p>
          <a:p>
            <a:pPr algn="just"/>
            <a:r>
              <a:rPr lang="en-GB" sz="2000" b="0" dirty="0" smtClean="0">
                <a:solidFill>
                  <a:schemeClr val="tx1"/>
                </a:solidFill>
                <a:latin typeface="Trebuchet MS"/>
              </a:rPr>
              <a:t>m</a:t>
            </a:r>
            <a:r>
              <a:rPr lang="en-GB" sz="2000" b="0" baseline="-25000" dirty="0" smtClean="0">
                <a:solidFill>
                  <a:schemeClr val="tx1"/>
                </a:solidFill>
                <a:latin typeface="Trebuchet MS"/>
              </a:rPr>
              <a:t>1/2</a:t>
            </a:r>
            <a:r>
              <a:rPr lang="en-GB" sz="2000" b="0" dirty="0" smtClean="0">
                <a:solidFill>
                  <a:schemeClr val="tx1"/>
                </a:solidFill>
                <a:latin typeface="Trebuchet MS"/>
              </a:rPr>
              <a:t>, m</a:t>
            </a:r>
            <a:r>
              <a:rPr lang="en-GB" sz="2000" b="0" baseline="-25000" dirty="0" smtClean="0">
                <a:solidFill>
                  <a:schemeClr val="tx1"/>
                </a:solidFill>
                <a:latin typeface="Trebuchet MS"/>
              </a:rPr>
              <a:t>0</a:t>
            </a:r>
            <a:r>
              <a:rPr lang="en-GB" sz="2000" b="0" dirty="0" smtClean="0">
                <a:solidFill>
                  <a:schemeClr val="tx1"/>
                </a:solidFill>
                <a:latin typeface="Trebuchet MS"/>
              </a:rPr>
              <a:t>, </a:t>
            </a:r>
            <a:r>
              <a:rPr lang="en-GB" sz="2000" b="0" dirty="0" err="1" smtClean="0">
                <a:solidFill>
                  <a:schemeClr val="tx1"/>
                </a:solidFill>
                <a:latin typeface="Trebuchet MS"/>
              </a:rPr>
              <a:t>m</a:t>
            </a:r>
            <a:r>
              <a:rPr lang="en-GB" sz="2000" b="0" baseline="-25000" dirty="0" err="1" smtClean="0">
                <a:solidFill>
                  <a:schemeClr val="tx1"/>
                </a:solidFill>
                <a:latin typeface="Trebuchet MS"/>
              </a:rPr>
              <a:t>H</a:t>
            </a:r>
            <a:r>
              <a:rPr lang="en-GB" sz="2000" b="0" baseline="-25000" dirty="0" smtClean="0">
                <a:solidFill>
                  <a:schemeClr val="tx1"/>
                </a:solidFill>
                <a:latin typeface="Trebuchet MS"/>
              </a:rPr>
              <a:t> </a:t>
            </a:r>
            <a:r>
              <a:rPr lang="en-GB" sz="2000" b="0" dirty="0" smtClean="0">
                <a:solidFill>
                  <a:schemeClr val="tx1"/>
                </a:solidFill>
                <a:latin typeface="Trebuchet MS"/>
              </a:rPr>
              <a:t>(or </a:t>
            </a:r>
            <a:r>
              <a:rPr lang="en-GB" sz="2000" b="0" dirty="0" err="1" smtClean="0">
                <a:solidFill>
                  <a:schemeClr val="tx1"/>
                </a:solidFill>
                <a:latin typeface="Trebuchet MS"/>
              </a:rPr>
              <a:t>m</a:t>
            </a:r>
            <a:r>
              <a:rPr lang="en-GB" sz="2000" b="0" baseline="-25000" dirty="0" err="1" smtClean="0">
                <a:solidFill>
                  <a:schemeClr val="tx1"/>
                </a:solidFill>
                <a:latin typeface="Trebuchet MS"/>
              </a:rPr>
              <a:t>Hu</a:t>
            </a:r>
            <a:r>
              <a:rPr lang="en-GB" sz="2000" b="0" dirty="0" smtClean="0">
                <a:solidFill>
                  <a:schemeClr val="tx1"/>
                </a:solidFill>
                <a:latin typeface="Trebuchet MS"/>
              </a:rPr>
              <a:t>, </a:t>
            </a:r>
            <a:r>
              <a:rPr lang="en-GB" sz="2000" b="0" dirty="0" err="1" smtClean="0">
                <a:solidFill>
                  <a:schemeClr val="tx1"/>
                </a:solidFill>
                <a:latin typeface="Trebuchet MS"/>
              </a:rPr>
              <a:t>m</a:t>
            </a:r>
            <a:r>
              <a:rPr lang="en-GB" sz="2000" b="0" baseline="-25000" dirty="0" err="1" smtClean="0">
                <a:solidFill>
                  <a:schemeClr val="tx1"/>
                </a:solidFill>
                <a:latin typeface="Trebuchet MS"/>
              </a:rPr>
              <a:t>Hd</a:t>
            </a:r>
            <a:r>
              <a:rPr lang="en-GB" sz="2000" b="0" dirty="0" smtClean="0">
                <a:solidFill>
                  <a:schemeClr val="tx1"/>
                </a:solidFill>
                <a:latin typeface="Trebuchet MS"/>
              </a:rPr>
              <a:t>), A</a:t>
            </a:r>
            <a:r>
              <a:rPr lang="en-GB" sz="2000" b="0" baseline="-25000" dirty="0" smtClean="0">
                <a:solidFill>
                  <a:schemeClr val="tx1"/>
                </a:solidFill>
                <a:latin typeface="Symbol"/>
              </a:rPr>
              <a:t>0</a:t>
            </a:r>
            <a:r>
              <a:rPr lang="en-GB" sz="2000" b="0" dirty="0" smtClean="0">
                <a:solidFill>
                  <a:schemeClr val="tx1"/>
                </a:solidFill>
                <a:latin typeface="Trebuchet MS"/>
              </a:rPr>
              <a:t>, </a:t>
            </a:r>
            <a:r>
              <a:rPr lang="en-GB" sz="2000" b="0" dirty="0" err="1" smtClean="0">
                <a:solidFill>
                  <a:schemeClr val="tx1"/>
                </a:solidFill>
                <a:latin typeface="Trebuchet MS"/>
              </a:rPr>
              <a:t>tan</a:t>
            </a:r>
            <a:r>
              <a:rPr lang="en-GB" sz="2000" b="0" dirty="0" err="1" smtClean="0">
                <a:solidFill>
                  <a:schemeClr val="tx1"/>
                </a:solidFill>
                <a:latin typeface="Symbol"/>
              </a:rPr>
              <a:t>b</a:t>
            </a:r>
            <a:r>
              <a:rPr lang="en-GB" sz="2000" b="0" dirty="0" smtClean="0">
                <a:solidFill>
                  <a:schemeClr val="tx1"/>
                </a:solidFill>
                <a:latin typeface="Trebuchet MS"/>
              </a:rPr>
              <a:t>, </a:t>
            </a:r>
            <a:r>
              <a:rPr lang="en-GB" sz="2000" b="0" dirty="0" err="1" smtClean="0">
                <a:solidFill>
                  <a:schemeClr val="tx1"/>
                </a:solidFill>
                <a:latin typeface="Trebuchet MS"/>
              </a:rPr>
              <a:t>sign(</a:t>
            </a:r>
            <a:r>
              <a:rPr lang="en-GB" sz="2000" b="0" dirty="0" err="1" smtClean="0">
                <a:solidFill>
                  <a:schemeClr val="tx1"/>
                </a:solidFill>
                <a:latin typeface="Symbol"/>
              </a:rPr>
              <a:t>m</a:t>
            </a:r>
            <a:r>
              <a:rPr lang="en-GB" sz="2000" b="0" dirty="0" smtClean="0">
                <a:solidFill>
                  <a:schemeClr val="tx1"/>
                </a:solidFill>
                <a:latin typeface="Trebuchet MS"/>
              </a:rPr>
              <a:t>)</a:t>
            </a:r>
          </a:p>
          <a:p>
            <a:pPr algn="just"/>
            <a:endParaRPr lang="en-GB" b="0" dirty="0" smtClean="0">
              <a:solidFill>
                <a:schemeClr val="tx1"/>
              </a:solidFill>
              <a:latin typeface="Trebuchet MS"/>
            </a:endParaRPr>
          </a:p>
          <a:p>
            <a:pPr algn="just"/>
            <a:r>
              <a:rPr lang="en-GB" sz="2000" b="0" dirty="0" err="1" smtClean="0">
                <a:solidFill>
                  <a:schemeClr val="accent6"/>
                </a:solidFill>
                <a:latin typeface="Trebuchet MS"/>
              </a:rPr>
              <a:t>mGMSB</a:t>
            </a:r>
            <a:r>
              <a:rPr lang="en-GB" sz="2000" b="0" dirty="0" smtClean="0">
                <a:solidFill>
                  <a:schemeClr val="tx1"/>
                </a:solidFill>
                <a:latin typeface="Trebuchet MS"/>
              </a:rPr>
              <a:t> (minimal gauge-mediated SUSY breaking): </a:t>
            </a:r>
          </a:p>
          <a:p>
            <a:pPr algn="just"/>
            <a:r>
              <a:rPr lang="en-GB" sz="2000" b="0" dirty="0" err="1" smtClean="0">
                <a:solidFill>
                  <a:schemeClr val="tx1"/>
                </a:solidFill>
                <a:latin typeface="Trebuchet MS"/>
              </a:rPr>
              <a:t>M</a:t>
            </a:r>
            <a:r>
              <a:rPr lang="en-GB" sz="2000" b="0" baseline="-25000" dirty="0" err="1" smtClean="0">
                <a:solidFill>
                  <a:schemeClr val="tx1"/>
                </a:solidFill>
                <a:latin typeface="Trebuchet MS"/>
              </a:rPr>
              <a:t>messenger</a:t>
            </a:r>
            <a:r>
              <a:rPr lang="en-GB" sz="2000" b="0" dirty="0" smtClean="0">
                <a:solidFill>
                  <a:schemeClr val="tx1"/>
                </a:solidFill>
                <a:latin typeface="Trebuchet MS"/>
              </a:rPr>
              <a:t>, </a:t>
            </a:r>
            <a:r>
              <a:rPr lang="en-GB" sz="2000" b="0" dirty="0" smtClean="0">
                <a:solidFill>
                  <a:schemeClr val="tx1"/>
                </a:solidFill>
                <a:latin typeface="Symbol"/>
              </a:rPr>
              <a:t>L </a:t>
            </a:r>
            <a:r>
              <a:rPr lang="en-GB" sz="1600" b="0" dirty="0" smtClean="0">
                <a:solidFill>
                  <a:schemeClr val="tx1"/>
                </a:solidFill>
                <a:latin typeface="Trebuchet MS"/>
              </a:rPr>
              <a:t>(visible sector soft SUSY breaking scale)</a:t>
            </a:r>
            <a:r>
              <a:rPr lang="en-GB" sz="2000" b="0" dirty="0" smtClean="0">
                <a:solidFill>
                  <a:schemeClr val="tx1"/>
                </a:solidFill>
                <a:latin typeface="Trebuchet MS"/>
              </a:rPr>
              <a:t>, </a:t>
            </a:r>
            <a:r>
              <a:rPr lang="en-GB" sz="2000" b="0" dirty="0" err="1" smtClean="0">
                <a:solidFill>
                  <a:schemeClr val="tx1"/>
                </a:solidFill>
                <a:latin typeface="Trebuchet MS"/>
              </a:rPr>
              <a:t>tan</a:t>
            </a:r>
            <a:r>
              <a:rPr lang="en-GB" sz="2000" b="0" dirty="0" err="1" smtClean="0">
                <a:solidFill>
                  <a:schemeClr val="tx1"/>
                </a:solidFill>
                <a:latin typeface="Symbol"/>
              </a:rPr>
              <a:t>b</a:t>
            </a:r>
            <a:r>
              <a:rPr lang="en-GB" sz="2000" b="0" dirty="0" smtClean="0">
                <a:solidFill>
                  <a:schemeClr val="tx1"/>
                </a:solidFill>
                <a:latin typeface="Trebuchet MS"/>
              </a:rPr>
              <a:t>, </a:t>
            </a:r>
            <a:r>
              <a:rPr lang="en-GB" sz="2000" b="0" dirty="0" err="1" smtClean="0">
                <a:solidFill>
                  <a:schemeClr val="tx1"/>
                </a:solidFill>
                <a:latin typeface="Trebuchet MS"/>
              </a:rPr>
              <a:t>c</a:t>
            </a:r>
            <a:r>
              <a:rPr lang="en-GB" sz="2000" b="0" baseline="-25000" dirty="0" err="1" smtClean="0">
                <a:solidFill>
                  <a:schemeClr val="tx1"/>
                </a:solidFill>
                <a:latin typeface="Trebuchet MS"/>
              </a:rPr>
              <a:t>gravitino</a:t>
            </a:r>
            <a:r>
              <a:rPr lang="en-GB" sz="2000" b="0" dirty="0" smtClean="0">
                <a:solidFill>
                  <a:schemeClr val="tx1"/>
                </a:solidFill>
                <a:latin typeface="Trebuchet MS"/>
              </a:rPr>
              <a:t>, </a:t>
            </a:r>
            <a:r>
              <a:rPr lang="en-GB" sz="2000" b="0" dirty="0" err="1" smtClean="0">
                <a:solidFill>
                  <a:schemeClr val="tx1"/>
                </a:solidFill>
                <a:latin typeface="Trebuchet MS"/>
              </a:rPr>
              <a:t>N</a:t>
            </a:r>
            <a:r>
              <a:rPr lang="en-GB" sz="2000" b="0" baseline="-25000" dirty="0" err="1" smtClean="0">
                <a:solidFill>
                  <a:schemeClr val="tx1"/>
                </a:solidFill>
                <a:latin typeface="Trebuchet MS"/>
              </a:rPr>
              <a:t>messenger</a:t>
            </a:r>
            <a:r>
              <a:rPr lang="en-GB" sz="2000" b="0" dirty="0" smtClean="0">
                <a:solidFill>
                  <a:schemeClr val="tx1"/>
                </a:solidFill>
                <a:latin typeface="Trebuchet MS"/>
              </a:rPr>
              <a:t> </a:t>
            </a:r>
          </a:p>
          <a:p>
            <a:pPr algn="just"/>
            <a:endParaRPr lang="en-GB" b="0" dirty="0" smtClean="0">
              <a:solidFill>
                <a:schemeClr val="tx1"/>
              </a:solidFill>
              <a:latin typeface="Trebuchet MS"/>
            </a:endParaRPr>
          </a:p>
          <a:p>
            <a:pPr algn="just"/>
            <a:r>
              <a:rPr lang="en-GB" sz="2000" b="0" dirty="0" smtClean="0">
                <a:solidFill>
                  <a:schemeClr val="accent6"/>
                </a:solidFill>
                <a:latin typeface="Trebuchet MS"/>
              </a:rPr>
              <a:t>RPV MSSM</a:t>
            </a:r>
            <a:r>
              <a:rPr lang="en-GB" sz="2000" b="0" dirty="0" smtClean="0">
                <a:solidFill>
                  <a:schemeClr val="tx1"/>
                </a:solidFill>
                <a:latin typeface="Trebuchet MS"/>
              </a:rPr>
              <a:t> (R-parity violating)</a:t>
            </a:r>
            <a:r>
              <a:rPr lang="en-GB" sz="2000" dirty="0" smtClean="0">
                <a:solidFill>
                  <a:schemeClr val="tx1"/>
                </a:solidFill>
                <a:latin typeface="Trebuchet MS"/>
              </a:rPr>
              <a:t>: </a:t>
            </a:r>
            <a:r>
              <a:rPr lang="en-GB" sz="2000" b="0" dirty="0" smtClean="0">
                <a:solidFill>
                  <a:schemeClr val="tx1"/>
                </a:solidFill>
                <a:latin typeface="Trebuchet MS"/>
              </a:rPr>
              <a:t>m</a:t>
            </a:r>
            <a:r>
              <a:rPr lang="en-GB" sz="2000" b="0" baseline="-25000" dirty="0" smtClean="0">
                <a:solidFill>
                  <a:schemeClr val="tx1"/>
                </a:solidFill>
                <a:latin typeface="Trebuchet MS"/>
              </a:rPr>
              <a:t>1/2</a:t>
            </a:r>
            <a:r>
              <a:rPr lang="en-GB" sz="2000" b="0" dirty="0" smtClean="0">
                <a:solidFill>
                  <a:schemeClr val="tx1"/>
                </a:solidFill>
                <a:latin typeface="Trebuchet MS"/>
              </a:rPr>
              <a:t>, m</a:t>
            </a:r>
            <a:r>
              <a:rPr lang="en-GB" sz="2000" b="0" baseline="-25000" dirty="0" smtClean="0">
                <a:solidFill>
                  <a:schemeClr val="tx1"/>
                </a:solidFill>
                <a:latin typeface="Trebuchet MS"/>
              </a:rPr>
              <a:t>0</a:t>
            </a:r>
            <a:r>
              <a:rPr lang="en-GB" sz="2000" b="0" dirty="0" smtClean="0">
                <a:solidFill>
                  <a:schemeClr val="tx1"/>
                </a:solidFill>
                <a:latin typeface="Trebuchet MS"/>
              </a:rPr>
              <a:t>, A</a:t>
            </a:r>
            <a:r>
              <a:rPr lang="en-GB" sz="2000" b="0" baseline="-25000" dirty="0" smtClean="0">
                <a:solidFill>
                  <a:schemeClr val="tx1"/>
                </a:solidFill>
                <a:latin typeface="Symbol"/>
              </a:rPr>
              <a:t>0</a:t>
            </a:r>
            <a:r>
              <a:rPr lang="en-GB" sz="2000" b="0" dirty="0" smtClean="0">
                <a:solidFill>
                  <a:schemeClr val="tx1"/>
                </a:solidFill>
                <a:latin typeface="Trebuchet MS"/>
              </a:rPr>
              <a:t>, </a:t>
            </a:r>
            <a:r>
              <a:rPr lang="en-GB" sz="2000" b="0" dirty="0" err="1" smtClean="0">
                <a:solidFill>
                  <a:schemeClr val="tx1"/>
                </a:solidFill>
                <a:latin typeface="Trebuchet MS"/>
              </a:rPr>
              <a:t>tan</a:t>
            </a:r>
            <a:r>
              <a:rPr lang="en-GB" sz="2000" b="0" dirty="0" err="1" smtClean="0">
                <a:solidFill>
                  <a:schemeClr val="tx1"/>
                </a:solidFill>
                <a:latin typeface="Symbol"/>
              </a:rPr>
              <a:t>b</a:t>
            </a:r>
            <a:r>
              <a:rPr lang="en-GB" sz="2000" b="0" dirty="0" smtClean="0">
                <a:solidFill>
                  <a:schemeClr val="tx1"/>
                </a:solidFill>
                <a:latin typeface="Trebuchet MS"/>
              </a:rPr>
              <a:t>, </a:t>
            </a:r>
            <a:r>
              <a:rPr lang="en-GB" sz="2000" b="0" dirty="0" err="1" smtClean="0">
                <a:solidFill>
                  <a:schemeClr val="tx1"/>
                </a:solidFill>
                <a:latin typeface="Trebuchet MS"/>
              </a:rPr>
              <a:t>sign(</a:t>
            </a:r>
            <a:r>
              <a:rPr lang="en-GB" sz="2000" b="0" dirty="0" err="1" smtClean="0">
                <a:solidFill>
                  <a:schemeClr val="tx1"/>
                </a:solidFill>
                <a:latin typeface="Symbol"/>
              </a:rPr>
              <a:t>m</a:t>
            </a:r>
            <a:r>
              <a:rPr lang="en-GB" sz="2000" b="0" dirty="0" smtClean="0">
                <a:solidFill>
                  <a:schemeClr val="tx1"/>
                </a:solidFill>
                <a:latin typeface="Trebuchet MS"/>
              </a:rPr>
              <a:t>), </a:t>
            </a:r>
            <a:r>
              <a:rPr lang="en-GB" sz="2000" b="0" dirty="0" smtClean="0">
                <a:solidFill>
                  <a:schemeClr val="tx1"/>
                </a:solidFill>
                <a:latin typeface="Symbol"/>
              </a:rPr>
              <a:t>L</a:t>
            </a:r>
            <a:endParaRPr lang="en-GB" sz="2000" b="0" dirty="0" smtClean="0">
              <a:solidFill>
                <a:srgbClr val="CC0000"/>
              </a:solidFill>
              <a:latin typeface="Trebuchet MS"/>
            </a:endParaRPr>
          </a:p>
        </p:txBody>
      </p:sp>
      <p:pic>
        <p:nvPicPr>
          <p:cNvPr id="13" name="Picture 7" descr="jess1"/>
          <p:cNvPicPr>
            <a:picLocks noChangeAspect="1" noChangeArrowheads="1"/>
          </p:cNvPicPr>
          <p:nvPr/>
        </p:nvPicPr>
        <p:blipFill>
          <a:blip r:embed="rId3"/>
          <a:srcRect/>
          <a:stretch>
            <a:fillRect/>
          </a:stretch>
        </p:blipFill>
        <p:spPr bwMode="auto">
          <a:xfrm>
            <a:off x="652466" y="241310"/>
            <a:ext cx="749301" cy="690563"/>
          </a:xfrm>
          <a:prstGeom prst="rect">
            <a:avLst/>
          </a:prstGeom>
          <a:noFill/>
          <a:ln w="12700">
            <a:solidFill>
              <a:srgbClr val="990099"/>
            </a:solid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dirty="0"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49</a:t>
            </a:fld>
            <a:endParaRPr lang="en-US" b="0" i="0"/>
          </a:p>
        </p:txBody>
      </p:sp>
      <p:sp>
        <p:nvSpPr>
          <p:cNvPr id="12" name="Rectangle 10"/>
          <p:cNvSpPr>
            <a:spLocks noChangeArrowheads="1"/>
          </p:cNvSpPr>
          <p:nvPr/>
        </p:nvSpPr>
        <p:spPr bwMode="auto">
          <a:xfrm>
            <a:off x="5619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SUSY searches</a:t>
            </a:r>
            <a:endParaRPr lang="en-US" sz="2800" dirty="0">
              <a:solidFill>
                <a:srgbClr val="000099"/>
              </a:solidFill>
              <a:latin typeface="Times" charset="0"/>
            </a:endParaRPr>
          </a:p>
        </p:txBody>
      </p:sp>
      <p:pic>
        <p:nvPicPr>
          <p:cNvPr id="19" name="Picture 22" descr="sypersymmetry"/>
          <p:cNvPicPr>
            <a:picLocks noChangeAspect="1" noChangeArrowheads="1"/>
          </p:cNvPicPr>
          <p:nvPr/>
        </p:nvPicPr>
        <p:blipFill>
          <a:blip r:embed="rId3">
            <a:lum bright="12000"/>
          </a:blip>
          <a:srcRect/>
          <a:stretch>
            <a:fillRect/>
          </a:stretch>
        </p:blipFill>
        <p:spPr bwMode="auto">
          <a:xfrm>
            <a:off x="456666" y="215900"/>
            <a:ext cx="1146708" cy="993774"/>
          </a:xfrm>
          <a:prstGeom prst="rect">
            <a:avLst/>
          </a:prstGeom>
          <a:noFill/>
        </p:spPr>
      </p:pic>
      <p:sp>
        <p:nvSpPr>
          <p:cNvPr id="20" name="Text Box 3"/>
          <p:cNvSpPr txBox="1">
            <a:spLocks noChangeArrowheads="1"/>
          </p:cNvSpPr>
          <p:nvPr/>
        </p:nvSpPr>
        <p:spPr bwMode="auto">
          <a:xfrm>
            <a:off x="4487863" y="838200"/>
            <a:ext cx="4643437" cy="5940088"/>
          </a:xfrm>
          <a:prstGeom prst="rect">
            <a:avLst/>
          </a:prstGeom>
          <a:noFill/>
          <a:ln w="9525">
            <a:noFill/>
            <a:miter lim="800000"/>
            <a:headEnd/>
            <a:tailEnd/>
          </a:ln>
          <a:effectLst/>
        </p:spPr>
        <p:txBody>
          <a:bodyPr wrap="square">
            <a:prstTxWarp prst="textNoShape">
              <a:avLst/>
            </a:prstTxWarp>
            <a:spAutoFit/>
          </a:bodyPr>
          <a:lstStyle/>
          <a:p>
            <a:pPr algn="just"/>
            <a:r>
              <a:rPr lang="en-GB" sz="2000" b="0" dirty="0" smtClean="0">
                <a:solidFill>
                  <a:srgbClr val="CC0000"/>
                </a:solidFill>
                <a:latin typeface="Trebuchet MS"/>
              </a:rPr>
              <a:t>Initial generic searches </a:t>
            </a:r>
            <a:r>
              <a:rPr lang="en-GB" sz="2000" b="0" dirty="0" smtClean="0">
                <a:solidFill>
                  <a:schemeClr val="accent6">
                    <a:lumMod val="75000"/>
                  </a:schemeClr>
                </a:solidFill>
                <a:latin typeface="Trebuchet MS"/>
              </a:rPr>
              <a:t>are performed with a number of </a:t>
            </a:r>
            <a:r>
              <a:rPr lang="en-GB" sz="2000" b="0" dirty="0" smtClean="0">
                <a:solidFill>
                  <a:srgbClr val="CC0000"/>
                </a:solidFill>
                <a:latin typeface="Trebuchet MS"/>
              </a:rPr>
              <a:t>inclusive final states.</a:t>
            </a:r>
          </a:p>
          <a:p>
            <a:pPr algn="just"/>
            <a:r>
              <a:rPr lang="en-GB" sz="2000" b="0" dirty="0" smtClean="0">
                <a:solidFill>
                  <a:schemeClr val="accent6">
                    <a:lumMod val="75000"/>
                  </a:schemeClr>
                </a:solidFill>
                <a:latin typeface="Trebuchet MS"/>
              </a:rPr>
              <a:t>Signatures can contain </a:t>
            </a:r>
            <a:r>
              <a:rPr lang="en-GB" sz="2000" b="0" dirty="0" smtClean="0">
                <a:solidFill>
                  <a:srgbClr val="CC0000"/>
                </a:solidFill>
                <a:latin typeface="Trebuchet MS"/>
              </a:rPr>
              <a:t>(</a:t>
            </a:r>
            <a:r>
              <a:rPr lang="en-GB" sz="2000" b="0" dirty="0" err="1" smtClean="0">
                <a:solidFill>
                  <a:srgbClr val="CC0000"/>
                </a:solidFill>
                <a:latin typeface="Trebuchet MS"/>
              </a:rPr>
              <a:t>b</a:t>
            </a:r>
            <a:r>
              <a:rPr lang="en-GB" sz="2000" b="0" dirty="0" smtClean="0">
                <a:solidFill>
                  <a:srgbClr val="CC0000"/>
                </a:solidFill>
                <a:latin typeface="Trebuchet MS"/>
              </a:rPr>
              <a:t>)-jets, missing transverse energy, leptons or photons. </a:t>
            </a:r>
            <a:r>
              <a:rPr lang="en-GB" sz="2000" b="0" dirty="0" smtClean="0">
                <a:solidFill>
                  <a:schemeClr val="accent6">
                    <a:lumMod val="75000"/>
                  </a:schemeClr>
                </a:solidFill>
                <a:latin typeface="Trebuchet MS"/>
              </a:rPr>
              <a:t>Specific searches have begun, for example for </a:t>
            </a:r>
            <a:r>
              <a:rPr lang="en-GB" sz="2000" b="0" dirty="0" smtClean="0">
                <a:solidFill>
                  <a:srgbClr val="CC0000"/>
                </a:solidFill>
                <a:latin typeface="Trebuchet MS"/>
              </a:rPr>
              <a:t>third generation </a:t>
            </a:r>
            <a:r>
              <a:rPr lang="en-GB" sz="2000" b="0" dirty="0" err="1" smtClean="0">
                <a:solidFill>
                  <a:srgbClr val="CC0000"/>
                </a:solidFill>
                <a:latin typeface="Trebuchet MS"/>
              </a:rPr>
              <a:t>squarks</a:t>
            </a:r>
            <a:r>
              <a:rPr lang="en-GB" sz="2000" b="0" dirty="0" smtClean="0">
                <a:solidFill>
                  <a:srgbClr val="CC0000"/>
                </a:solidFill>
                <a:latin typeface="Trebuchet MS"/>
              </a:rPr>
              <a:t>.</a:t>
            </a:r>
          </a:p>
          <a:p>
            <a:pPr algn="just"/>
            <a:endParaRPr lang="en-GB" sz="2000" b="0" dirty="0" smtClean="0">
              <a:solidFill>
                <a:srgbClr val="CC0000"/>
              </a:solidFill>
              <a:latin typeface="Trebuchet MS"/>
            </a:endParaRPr>
          </a:p>
          <a:p>
            <a:pPr algn="just"/>
            <a:r>
              <a:rPr lang="en-GB" sz="2000" b="0" dirty="0" smtClean="0">
                <a:solidFill>
                  <a:srgbClr val="CC0000"/>
                </a:solidFill>
                <a:latin typeface="Trebuchet MS"/>
              </a:rPr>
              <a:t>Interpretations </a:t>
            </a:r>
            <a:r>
              <a:rPr lang="en-GB" sz="2000" b="0" dirty="0" smtClean="0">
                <a:solidFill>
                  <a:schemeClr val="accent6">
                    <a:lumMod val="75000"/>
                  </a:schemeClr>
                </a:solidFill>
                <a:latin typeface="Trebuchet MS"/>
              </a:rPr>
              <a:t>can be made either through </a:t>
            </a:r>
            <a:r>
              <a:rPr lang="en-GB" sz="2000" b="0" dirty="0" smtClean="0">
                <a:solidFill>
                  <a:srgbClr val="CC0000"/>
                </a:solidFill>
                <a:latin typeface="Trebuchet MS"/>
              </a:rPr>
              <a:t>constrained </a:t>
            </a:r>
            <a:r>
              <a:rPr lang="en-GB" sz="2000" b="0" dirty="0" smtClean="0">
                <a:solidFill>
                  <a:schemeClr val="accent6">
                    <a:lumMod val="75000"/>
                  </a:schemeClr>
                </a:solidFill>
                <a:latin typeface="Trebuchet MS"/>
              </a:rPr>
              <a:t>(e.g. </a:t>
            </a:r>
            <a:r>
              <a:rPr lang="en-GB" sz="2000" b="0" dirty="0" err="1" smtClean="0">
                <a:solidFill>
                  <a:schemeClr val="accent6">
                    <a:lumMod val="75000"/>
                  </a:schemeClr>
                </a:solidFill>
                <a:latin typeface="Trebuchet MS"/>
              </a:rPr>
              <a:t>mSUGRA</a:t>
            </a:r>
            <a:r>
              <a:rPr lang="en-GB" sz="2000" b="0" dirty="0" smtClean="0">
                <a:solidFill>
                  <a:schemeClr val="accent6">
                    <a:lumMod val="75000"/>
                  </a:schemeClr>
                </a:solidFill>
                <a:latin typeface="Trebuchet MS"/>
              </a:rPr>
              <a:t>, GMSB)</a:t>
            </a:r>
            <a:r>
              <a:rPr lang="en-GB" sz="2000" b="0" dirty="0" smtClean="0">
                <a:solidFill>
                  <a:srgbClr val="CC0000"/>
                </a:solidFill>
                <a:latin typeface="Trebuchet MS"/>
              </a:rPr>
              <a:t> </a:t>
            </a:r>
            <a:r>
              <a:rPr lang="en-GB" sz="2000" b="0" dirty="0" smtClean="0">
                <a:solidFill>
                  <a:schemeClr val="accent6">
                    <a:lumMod val="75000"/>
                  </a:schemeClr>
                </a:solidFill>
                <a:latin typeface="Trebuchet MS"/>
              </a:rPr>
              <a:t>or </a:t>
            </a:r>
            <a:r>
              <a:rPr lang="en-GB" sz="2000" b="0" dirty="0" smtClean="0">
                <a:solidFill>
                  <a:srgbClr val="CC0000"/>
                </a:solidFill>
                <a:latin typeface="Trebuchet MS"/>
              </a:rPr>
              <a:t>simplified models </a:t>
            </a:r>
            <a:r>
              <a:rPr lang="en-GB" sz="2000" b="0" dirty="0" smtClean="0">
                <a:solidFill>
                  <a:schemeClr val="accent6">
                    <a:lumMod val="75000"/>
                  </a:schemeClr>
                </a:solidFill>
                <a:latin typeface="Trebuchet MS"/>
              </a:rPr>
              <a:t>(phenomenological, defined by an effective </a:t>
            </a:r>
            <a:r>
              <a:rPr lang="en-GB" sz="2000" b="0" dirty="0" err="1" smtClean="0">
                <a:solidFill>
                  <a:schemeClr val="accent6">
                    <a:lumMod val="75000"/>
                  </a:schemeClr>
                </a:solidFill>
                <a:latin typeface="Trebuchet MS"/>
              </a:rPr>
              <a:t>Lagrangian</a:t>
            </a:r>
            <a:r>
              <a:rPr lang="en-GB" sz="2000" b="0" dirty="0" smtClean="0">
                <a:solidFill>
                  <a:schemeClr val="accent6">
                    <a:lumMod val="75000"/>
                  </a:schemeClr>
                </a:solidFill>
                <a:latin typeface="Trebuchet MS"/>
              </a:rPr>
              <a:t> describing interactions of a small number of new particles).</a:t>
            </a:r>
            <a:endParaRPr lang="en-GB" sz="2000" b="0" dirty="0" smtClean="0">
              <a:solidFill>
                <a:srgbClr val="CC0000"/>
              </a:solidFill>
              <a:latin typeface="Trebuchet MS"/>
            </a:endParaRPr>
          </a:p>
          <a:p>
            <a:pPr algn="just"/>
            <a:endParaRPr lang="en-GB" sz="2000" b="0" dirty="0" smtClean="0">
              <a:solidFill>
                <a:srgbClr val="CC0000"/>
              </a:solidFill>
              <a:latin typeface="Trebuchet MS"/>
            </a:endParaRPr>
          </a:p>
          <a:p>
            <a:pPr algn="just"/>
            <a:r>
              <a:rPr lang="en-GB" sz="2000" b="0" dirty="0" smtClean="0">
                <a:solidFill>
                  <a:srgbClr val="CC0000"/>
                </a:solidFill>
                <a:latin typeface="Trebuchet MS"/>
              </a:rPr>
              <a:t>New signatures are starting to be exploited </a:t>
            </a:r>
            <a:r>
              <a:rPr lang="en-GB" sz="2000" b="0" dirty="0" smtClean="0">
                <a:solidFill>
                  <a:schemeClr val="accent6">
                    <a:lumMod val="75000"/>
                  </a:schemeClr>
                </a:solidFill>
                <a:latin typeface="Trebuchet MS"/>
              </a:rPr>
              <a:t>(e.g. long-lived particles).</a:t>
            </a:r>
            <a:endParaRPr lang="en-GB" sz="2000" b="0" dirty="0" smtClean="0">
              <a:solidFill>
                <a:srgbClr val="CC0000"/>
              </a:solidFill>
              <a:latin typeface="Trebuchet MS"/>
            </a:endParaRPr>
          </a:p>
          <a:p>
            <a:pPr algn="just"/>
            <a:endParaRPr lang="en-GB" sz="2000" b="0" dirty="0" smtClean="0">
              <a:solidFill>
                <a:srgbClr val="CC0000"/>
              </a:solidFill>
              <a:latin typeface="Trebuchet MS"/>
            </a:endParaRPr>
          </a:p>
        </p:txBody>
      </p:sp>
      <p:pic>
        <p:nvPicPr>
          <p:cNvPr id="15" name="Picture 14"/>
          <p:cNvPicPr>
            <a:picLocks noChangeAspect="1"/>
          </p:cNvPicPr>
          <p:nvPr/>
        </p:nvPicPr>
        <p:blipFill>
          <a:blip r:embed="rId4"/>
          <a:stretch>
            <a:fillRect/>
          </a:stretch>
        </p:blipFill>
        <p:spPr>
          <a:xfrm>
            <a:off x="2463106" y="1651000"/>
            <a:ext cx="1772343" cy="2406650"/>
          </a:xfrm>
          <a:prstGeom prst="rect">
            <a:avLst/>
          </a:prstGeom>
        </p:spPr>
      </p:pic>
      <p:sp>
        <p:nvSpPr>
          <p:cNvPr id="16" name="Text Box 3"/>
          <p:cNvSpPr txBox="1">
            <a:spLocks noChangeArrowheads="1"/>
          </p:cNvSpPr>
          <p:nvPr/>
        </p:nvSpPr>
        <p:spPr bwMode="auto">
          <a:xfrm>
            <a:off x="2836863" y="4203700"/>
            <a:ext cx="1531937" cy="707886"/>
          </a:xfrm>
          <a:prstGeom prst="rect">
            <a:avLst/>
          </a:prstGeom>
          <a:solidFill>
            <a:schemeClr val="accent6">
              <a:lumMod val="20000"/>
              <a:lumOff val="80000"/>
            </a:schemeClr>
          </a:solidFill>
          <a:ln w="9525">
            <a:noFill/>
            <a:miter lim="800000"/>
            <a:headEnd/>
            <a:tailEnd/>
          </a:ln>
          <a:effectLst/>
        </p:spPr>
        <p:txBody>
          <a:bodyPr wrap="square">
            <a:prstTxWarp prst="textNoShape">
              <a:avLst/>
            </a:prstTxWarp>
            <a:spAutoFit/>
          </a:bodyPr>
          <a:lstStyle/>
          <a:p>
            <a:pPr algn="just"/>
            <a:r>
              <a:rPr lang="en-GB" sz="2000" b="0" dirty="0" smtClean="0">
                <a:solidFill>
                  <a:srgbClr val="660066"/>
                </a:solidFill>
                <a:latin typeface="Trebuchet MS"/>
              </a:rPr>
              <a:t>1 lepton, </a:t>
            </a:r>
          </a:p>
          <a:p>
            <a:pPr algn="just"/>
            <a:r>
              <a:rPr lang="en-GB" sz="2000" b="0" dirty="0" smtClean="0">
                <a:solidFill>
                  <a:srgbClr val="660066"/>
                </a:solidFill>
                <a:latin typeface="Trebuchet MS"/>
              </a:rPr>
              <a:t>jets + </a:t>
            </a:r>
            <a:r>
              <a:rPr lang="en-GB" sz="2000" b="0" dirty="0" err="1" smtClean="0">
                <a:solidFill>
                  <a:srgbClr val="660066"/>
                </a:solidFill>
                <a:latin typeface="Trebuchet MS"/>
              </a:rPr>
              <a:t>E</a:t>
            </a:r>
            <a:r>
              <a:rPr lang="en-GB" sz="2000" b="0" baseline="-25000" dirty="0" err="1" smtClean="0">
                <a:solidFill>
                  <a:srgbClr val="660066"/>
                </a:solidFill>
                <a:latin typeface="Trebuchet MS"/>
              </a:rPr>
              <a:t>T</a:t>
            </a:r>
            <a:r>
              <a:rPr lang="en-GB" sz="2000" b="0" baseline="30000" dirty="0" err="1" smtClean="0">
                <a:solidFill>
                  <a:srgbClr val="660066"/>
                </a:solidFill>
                <a:latin typeface="Trebuchet MS"/>
              </a:rPr>
              <a:t>miss</a:t>
            </a:r>
            <a:r>
              <a:rPr lang="en-GB" sz="2000" b="0" dirty="0" smtClean="0">
                <a:solidFill>
                  <a:srgbClr val="660066"/>
                </a:solidFill>
                <a:latin typeface="Trebuchet MS"/>
              </a:rPr>
              <a:t> </a:t>
            </a:r>
            <a:endParaRPr lang="en-GB" sz="2000" b="0" baseline="30000" dirty="0" smtClean="0">
              <a:solidFill>
                <a:srgbClr val="660066"/>
              </a:solidFill>
              <a:latin typeface="Trebuchet MS"/>
            </a:endParaRPr>
          </a:p>
        </p:txBody>
      </p:sp>
      <p:sp>
        <p:nvSpPr>
          <p:cNvPr id="17" name="Text Box 3"/>
          <p:cNvSpPr txBox="1">
            <a:spLocks noChangeArrowheads="1"/>
          </p:cNvSpPr>
          <p:nvPr/>
        </p:nvSpPr>
        <p:spPr bwMode="auto">
          <a:xfrm>
            <a:off x="500063" y="4432300"/>
            <a:ext cx="2103437" cy="400110"/>
          </a:xfrm>
          <a:prstGeom prst="rect">
            <a:avLst/>
          </a:prstGeom>
          <a:solidFill>
            <a:schemeClr val="accent6">
              <a:lumMod val="20000"/>
              <a:lumOff val="80000"/>
            </a:schemeClr>
          </a:solidFill>
          <a:ln w="9525">
            <a:noFill/>
            <a:miter lim="800000"/>
            <a:headEnd/>
            <a:tailEnd/>
          </a:ln>
          <a:effectLst/>
        </p:spPr>
        <p:txBody>
          <a:bodyPr wrap="square">
            <a:prstTxWarp prst="textNoShape">
              <a:avLst/>
            </a:prstTxWarp>
            <a:spAutoFit/>
          </a:bodyPr>
          <a:lstStyle/>
          <a:p>
            <a:pPr algn="just"/>
            <a:r>
              <a:rPr lang="en-GB" sz="2000" b="0" dirty="0" err="1" smtClean="0">
                <a:solidFill>
                  <a:srgbClr val="660066"/>
                </a:solidFill>
                <a:latin typeface="Trebuchet MS"/>
              </a:rPr>
              <a:t>multijets</a:t>
            </a:r>
            <a:r>
              <a:rPr lang="en-GB" sz="2000" b="0" dirty="0" smtClean="0">
                <a:solidFill>
                  <a:srgbClr val="660066"/>
                </a:solidFill>
                <a:latin typeface="Trebuchet MS"/>
              </a:rPr>
              <a:t> + </a:t>
            </a:r>
            <a:r>
              <a:rPr lang="en-GB" sz="2000" b="0" dirty="0" err="1" smtClean="0">
                <a:solidFill>
                  <a:srgbClr val="660066"/>
                </a:solidFill>
                <a:latin typeface="Trebuchet MS"/>
              </a:rPr>
              <a:t>E</a:t>
            </a:r>
            <a:r>
              <a:rPr lang="en-GB" sz="2000" b="0" baseline="-25000" dirty="0" err="1" smtClean="0">
                <a:solidFill>
                  <a:srgbClr val="660066"/>
                </a:solidFill>
                <a:latin typeface="Trebuchet MS"/>
              </a:rPr>
              <a:t>T</a:t>
            </a:r>
            <a:r>
              <a:rPr lang="en-GB" sz="2000" b="0" baseline="30000" dirty="0" err="1" smtClean="0">
                <a:solidFill>
                  <a:srgbClr val="660066"/>
                </a:solidFill>
                <a:latin typeface="Trebuchet MS"/>
              </a:rPr>
              <a:t>miss</a:t>
            </a:r>
            <a:endParaRPr lang="en-GB" sz="2000" b="0" dirty="0" smtClean="0">
              <a:solidFill>
                <a:srgbClr val="660066"/>
              </a:solidFill>
              <a:latin typeface="Trebuchet MS"/>
            </a:endParaRPr>
          </a:p>
        </p:txBody>
      </p:sp>
      <p:sp>
        <p:nvSpPr>
          <p:cNvPr id="10" name="Text Box 3"/>
          <p:cNvSpPr txBox="1">
            <a:spLocks noChangeArrowheads="1"/>
          </p:cNvSpPr>
          <p:nvPr/>
        </p:nvSpPr>
        <p:spPr bwMode="auto">
          <a:xfrm>
            <a:off x="1909763" y="1041400"/>
            <a:ext cx="1316037" cy="400110"/>
          </a:xfrm>
          <a:prstGeom prst="rect">
            <a:avLst/>
          </a:prstGeom>
          <a:solidFill>
            <a:schemeClr val="accent6">
              <a:lumMod val="20000"/>
              <a:lumOff val="80000"/>
            </a:schemeClr>
          </a:solidFill>
          <a:ln w="9525">
            <a:noFill/>
            <a:miter lim="800000"/>
            <a:headEnd/>
            <a:tailEnd/>
          </a:ln>
          <a:effectLst/>
        </p:spPr>
        <p:txBody>
          <a:bodyPr wrap="square">
            <a:prstTxWarp prst="textNoShape">
              <a:avLst/>
            </a:prstTxWarp>
            <a:spAutoFit/>
          </a:bodyPr>
          <a:lstStyle/>
          <a:p>
            <a:pPr algn="just"/>
            <a:r>
              <a:rPr lang="en-GB" sz="2000" b="0" dirty="0" smtClean="0">
                <a:solidFill>
                  <a:srgbClr val="660066"/>
                </a:solidFill>
                <a:latin typeface="Trebuchet MS"/>
              </a:rPr>
              <a:t>Examples</a:t>
            </a:r>
          </a:p>
        </p:txBody>
      </p:sp>
      <p:grpSp>
        <p:nvGrpSpPr>
          <p:cNvPr id="21" name="Group 20"/>
          <p:cNvGrpSpPr/>
          <p:nvPr/>
        </p:nvGrpSpPr>
        <p:grpSpPr>
          <a:xfrm>
            <a:off x="635000" y="1456684"/>
            <a:ext cx="1765300" cy="2937516"/>
            <a:chOff x="635000" y="1456684"/>
            <a:chExt cx="1765300" cy="2937516"/>
          </a:xfrm>
        </p:grpSpPr>
        <p:pic>
          <p:nvPicPr>
            <p:cNvPr id="11" name="Picture 10"/>
            <p:cNvPicPr>
              <a:picLocks noChangeAspect="1"/>
            </p:cNvPicPr>
            <p:nvPr/>
          </p:nvPicPr>
          <p:blipFill>
            <a:blip r:embed="rId5"/>
            <a:stretch>
              <a:fillRect/>
            </a:stretch>
          </p:blipFill>
          <p:spPr>
            <a:xfrm>
              <a:off x="635000" y="1456684"/>
              <a:ext cx="1676400" cy="2886715"/>
            </a:xfrm>
            <a:prstGeom prst="rect">
              <a:avLst/>
            </a:prstGeom>
          </p:spPr>
        </p:pic>
        <p:sp>
          <p:nvSpPr>
            <p:cNvPr id="18" name="Rectangle 17"/>
            <p:cNvSpPr/>
            <p:nvPr/>
          </p:nvSpPr>
          <p:spPr bwMode="auto">
            <a:xfrm>
              <a:off x="1955800" y="3416300"/>
              <a:ext cx="444500" cy="977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pic>
        <p:nvPicPr>
          <p:cNvPr id="22" name="Picture 21"/>
          <p:cNvPicPr>
            <a:picLocks noChangeAspect="1"/>
          </p:cNvPicPr>
          <p:nvPr/>
        </p:nvPicPr>
        <p:blipFill>
          <a:blip r:embed="rId6"/>
          <a:stretch>
            <a:fillRect/>
          </a:stretch>
        </p:blipFill>
        <p:spPr>
          <a:xfrm>
            <a:off x="698500" y="5232400"/>
            <a:ext cx="3685398" cy="12128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9" name="Picture 18" descr="vertices.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 y="0"/>
            <a:ext cx="10555301" cy="6858000"/>
          </a:xfrm>
          <a:prstGeom prst="rect">
            <a:avLst/>
          </a:prstGeom>
        </p:spPr>
      </p:pic>
      <p:sp>
        <p:nvSpPr>
          <p:cNvPr id="3" name="Date Placeholder 2"/>
          <p:cNvSpPr>
            <a:spLocks noGrp="1"/>
          </p:cNvSpPr>
          <p:nvPr>
            <p:ph type="dt" sz="half" idx="10"/>
          </p:nvPr>
        </p:nvSpPr>
        <p:spPr/>
        <p:txBody>
          <a:bodyPr/>
          <a:lstStyle/>
          <a:p>
            <a:pPr>
              <a:defRPr/>
            </a:pPr>
            <a:r>
              <a:rPr lang="de-CH" smtClean="0">
                <a:solidFill>
                  <a:schemeClr val="bg1"/>
                </a:solidFill>
              </a:rPr>
              <a:t>C.-E. Wulz</a:t>
            </a:r>
            <a:endParaRPr lang="en-US" b="0" i="0" dirty="0">
              <a:solidFill>
                <a:schemeClr val="bg1"/>
              </a:solidFill>
            </a:endParaRPr>
          </a:p>
        </p:txBody>
      </p:sp>
      <p:sp>
        <p:nvSpPr>
          <p:cNvPr id="4" name="Slide Number Placeholder 3"/>
          <p:cNvSpPr>
            <a:spLocks noGrp="1"/>
          </p:cNvSpPr>
          <p:nvPr>
            <p:ph type="sldNum" sz="quarter" idx="11"/>
          </p:nvPr>
        </p:nvSpPr>
        <p:spPr/>
        <p:txBody>
          <a:bodyPr/>
          <a:lstStyle/>
          <a:p>
            <a:pPr>
              <a:defRPr/>
            </a:pPr>
            <a:fld id="{31D5C9F4-5521-BD46-B6F7-CBB45E7F2DA0}" type="slidenum">
              <a:rPr lang="en-US" smtClean="0">
                <a:solidFill>
                  <a:schemeClr val="bg1"/>
                </a:solidFill>
              </a:rPr>
              <a:pPr>
                <a:defRPr/>
              </a:pPr>
              <a:t>5</a:t>
            </a:fld>
            <a:endParaRPr lang="en-US" b="0" i="0" dirty="0">
              <a:solidFill>
                <a:schemeClr val="bg1"/>
              </a:solidFill>
            </a:endParaRPr>
          </a:p>
        </p:txBody>
      </p:sp>
      <p:sp>
        <p:nvSpPr>
          <p:cNvPr id="6" name="TextBox 4"/>
          <p:cNvSpPr txBox="1">
            <a:spLocks noChangeArrowheads="1"/>
          </p:cNvSpPr>
          <p:nvPr/>
        </p:nvSpPr>
        <p:spPr bwMode="auto">
          <a:xfrm>
            <a:off x="508001" y="6032501"/>
            <a:ext cx="8966199" cy="553998"/>
          </a:xfrm>
          <a:prstGeom prst="rect">
            <a:avLst/>
          </a:prstGeom>
          <a:solidFill>
            <a:srgbClr val="CCFF99"/>
          </a:solidFill>
          <a:ln w="19050">
            <a:noFill/>
            <a:round/>
            <a:headEnd/>
            <a:tailEnd/>
          </a:ln>
        </p:spPr>
        <p:txBody>
          <a:bodyPr wrap="square">
            <a:prstTxWarp prst="textNoShape">
              <a:avLst/>
            </a:prstTxWarp>
            <a:spAutoFit/>
          </a:bodyPr>
          <a:lstStyle/>
          <a:p>
            <a:r>
              <a:rPr lang="en-US" sz="1500" dirty="0" smtClean="0">
                <a:solidFill>
                  <a:schemeClr val="tx1"/>
                </a:solidFill>
                <a:latin typeface="Trebuchet MS"/>
              </a:rPr>
              <a:t>Vertex resolution better than </a:t>
            </a:r>
            <a:r>
              <a:rPr lang="en-US" sz="1500" dirty="0" smtClean="0">
                <a:solidFill>
                  <a:schemeClr val="tx1"/>
                </a:solidFill>
                <a:latin typeface="Trebuchet MS"/>
                <a:ea typeface="Lucida Grande" charset="0"/>
                <a:cs typeface="Lucida Grande" charset="0"/>
              </a:rPr>
              <a:t>~</a:t>
            </a:r>
            <a:r>
              <a:rPr lang="en-US" sz="1500" dirty="0">
                <a:solidFill>
                  <a:schemeClr val="tx1"/>
                </a:solidFill>
                <a:latin typeface="Trebuchet MS"/>
                <a:ea typeface="Lucida Grande" charset="0"/>
                <a:cs typeface="Lucida Grande" charset="0"/>
              </a:rPr>
              <a:t>200 </a:t>
            </a:r>
            <a:r>
              <a:rPr lang="en-US" sz="1500" dirty="0" err="1" smtClean="0">
                <a:solidFill>
                  <a:schemeClr val="tx1"/>
                </a:solidFill>
                <a:latin typeface="Trebuchet MS"/>
                <a:ea typeface="Lucida Grande" charset="0"/>
                <a:cs typeface="Lucida Grande" charset="0"/>
              </a:rPr>
              <a:t>μm</a:t>
            </a:r>
            <a:r>
              <a:rPr lang="en-US" sz="1500" dirty="0" smtClean="0">
                <a:solidFill>
                  <a:schemeClr val="tx1"/>
                </a:solidFill>
                <a:latin typeface="Trebuchet MS"/>
                <a:ea typeface="Lucida Grande" charset="0"/>
                <a:cs typeface="Lucida Grande" charset="0"/>
              </a:rPr>
              <a:t>, vertices a few cm apart, beam spot size 16 </a:t>
            </a:r>
            <a:r>
              <a:rPr lang="en-US" sz="1500" dirty="0" smtClean="0">
                <a:solidFill>
                  <a:schemeClr val="tx1"/>
                </a:solidFill>
                <a:latin typeface="Symbol"/>
                <a:ea typeface="Lucida Grande" charset="0"/>
                <a:cs typeface="Lucida Grande" charset="0"/>
              </a:rPr>
              <a:t>m</a:t>
            </a:r>
            <a:r>
              <a:rPr lang="en-US" sz="1500" dirty="0" smtClean="0">
                <a:solidFill>
                  <a:schemeClr val="tx1"/>
                </a:solidFill>
                <a:latin typeface="Trebuchet MS"/>
                <a:ea typeface="Lucida Grande" charset="0"/>
                <a:cs typeface="Lucida Grande" charset="0"/>
              </a:rPr>
              <a:t>m at collision point. Average number of interactions at nominal LHC luminosity and 25 ns bunch spacing: 23.</a:t>
            </a:r>
            <a:endParaRPr lang="en-US" sz="1500" dirty="0">
              <a:solidFill>
                <a:schemeClr val="tx1"/>
              </a:solidFill>
              <a:latin typeface="Trebuchet MS"/>
              <a:ea typeface="Lucida Grande" charset="0"/>
              <a:cs typeface="Lucida Grande" charset="0"/>
            </a:endParaRPr>
          </a:p>
        </p:txBody>
      </p:sp>
      <p:sp>
        <p:nvSpPr>
          <p:cNvPr id="9" name="Rectangle 16"/>
          <p:cNvSpPr>
            <a:spLocks noGrp="1" noChangeArrowheads="1"/>
          </p:cNvSpPr>
          <p:nvPr>
            <p:ph type="title"/>
          </p:nvPr>
        </p:nvSpPr>
        <p:spPr bwMode="auto">
          <a:xfrm>
            <a:off x="4549775" y="927100"/>
            <a:ext cx="4606925" cy="476250"/>
          </a:xfrm>
          <a:solidFill>
            <a:srgbClr val="D8F3C3"/>
          </a:solidFill>
          <a:ln>
            <a:miter lim="800000"/>
            <a:headEnd/>
            <a:tailEnd/>
          </a:ln>
        </p:spPr>
        <p:txBody>
          <a:bodyPr wrap="square" lIns="91440" tIns="45720" rIns="91440" bIns="45720" numCol="1" anchor="ctr" anchorCtr="0" compatLnSpc="1">
            <a:prstTxWarp prst="textNoShape">
              <a:avLst/>
            </a:prstTxWarp>
          </a:bodyPr>
          <a:lstStyle/>
          <a:p>
            <a:r>
              <a:rPr lang="en-US" dirty="0" smtClean="0">
                <a:latin typeface="Trebuchet MS"/>
              </a:rPr>
              <a:t>Challenge: in-time pileup</a:t>
            </a:r>
            <a:endParaRPr lang="en-US" dirty="0">
              <a:latin typeface="Trebuchet MS"/>
            </a:endParaRPr>
          </a:p>
        </p:txBody>
      </p:sp>
      <p:sp>
        <p:nvSpPr>
          <p:cNvPr id="13" name="Rectangle 12"/>
          <p:cNvSpPr/>
          <p:nvPr/>
        </p:nvSpPr>
        <p:spPr>
          <a:xfrm>
            <a:off x="508000" y="1765300"/>
            <a:ext cx="9664700" cy="1415772"/>
          </a:xfrm>
          <a:prstGeom prst="rect">
            <a:avLst/>
          </a:prstGeom>
        </p:spPr>
        <p:txBody>
          <a:bodyPr wrap="square">
            <a:spAutoFit/>
          </a:bodyPr>
          <a:lstStyle/>
          <a:p>
            <a:r>
              <a:rPr lang="en-GB" sz="2200" b="0" dirty="0" smtClean="0">
                <a:solidFill>
                  <a:schemeClr val="bg1"/>
                </a:solidFill>
                <a:latin typeface="Trebuchet MS"/>
              </a:rPr>
              <a:t>Multiple vertices, many tracks: &lt;</a:t>
            </a:r>
            <a:r>
              <a:rPr lang="en-GB" sz="2200" b="0" dirty="0" err="1" smtClean="0">
                <a:solidFill>
                  <a:schemeClr val="bg1"/>
                </a:solidFill>
                <a:latin typeface="Trebuchet MS"/>
              </a:rPr>
              <a:t>n</a:t>
            </a:r>
            <a:r>
              <a:rPr lang="en-GB" sz="2200" b="0" dirty="0" smtClean="0">
                <a:solidFill>
                  <a:schemeClr val="bg1"/>
                </a:solidFill>
                <a:latin typeface="Trebuchet MS"/>
              </a:rPr>
              <a:t>&gt;≈33 for highest luminosity in 2012</a:t>
            </a:r>
          </a:p>
          <a:p>
            <a:r>
              <a:rPr lang="en-GB" sz="2200" b="0" dirty="0" smtClean="0">
                <a:solidFill>
                  <a:schemeClr val="bg1"/>
                </a:solidFill>
                <a:latin typeface="Trebuchet MS"/>
              </a:rPr>
              <a:t>-&gt; challenges to trigger and computing!</a:t>
            </a:r>
          </a:p>
          <a:p>
            <a:r>
              <a:rPr lang="en-GB" sz="2200" b="0" dirty="0" smtClean="0">
                <a:solidFill>
                  <a:schemeClr val="bg1"/>
                </a:solidFill>
                <a:latin typeface="Trebuchet MS"/>
              </a:rPr>
              <a:t>-&gt; LHC explores luminosity </a:t>
            </a:r>
            <a:r>
              <a:rPr lang="en-GB" sz="2200" b="0" dirty="0" err="1" smtClean="0">
                <a:solidFill>
                  <a:schemeClr val="bg1"/>
                </a:solidFill>
                <a:latin typeface="Trebuchet MS"/>
              </a:rPr>
              <a:t>leveling</a:t>
            </a:r>
            <a:r>
              <a:rPr lang="en-GB" sz="2200" b="0" dirty="0" smtClean="0">
                <a:solidFill>
                  <a:schemeClr val="bg1"/>
                </a:solidFill>
                <a:latin typeface="Trebuchet MS"/>
              </a:rPr>
              <a:t> for ATLAS and CMS</a:t>
            </a:r>
          </a:p>
          <a:p>
            <a:endParaRPr lang="en-GB" sz="2000" dirty="0" smtClean="0">
              <a:solidFill>
                <a:schemeClr val="bg1"/>
              </a:solidFill>
              <a:latin typeface="Trebuchet MS"/>
            </a:endParaRPr>
          </a:p>
        </p:txBody>
      </p:sp>
      <p:pic>
        <p:nvPicPr>
          <p:cNvPr id="18" name="Picture 17" descr="lumi_01.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4475" y="3683000"/>
            <a:ext cx="5286338" cy="2197100"/>
          </a:xfrm>
          <a:prstGeom prst="rect">
            <a:avLst/>
          </a:prstGeom>
        </p:spPr>
      </p:pic>
      <p:pic>
        <p:nvPicPr>
          <p:cNvPr id="20" name="Picture 19" descr="lhc1.png"/>
          <p:cNvPicPr>
            <a:picLocks noChangeAspect="1"/>
          </p:cNvPicPr>
          <p:nvPr/>
        </p:nvPicPr>
        <p:blipFill>
          <a:blip r:embed="rId4"/>
          <a:stretch>
            <a:fillRect/>
          </a:stretch>
        </p:blipFill>
        <p:spPr>
          <a:xfrm>
            <a:off x="6050486" y="3683000"/>
            <a:ext cx="3376465" cy="2209800"/>
          </a:xfrm>
          <a:prstGeom prst="rect">
            <a:avLst/>
          </a:prstGeom>
        </p:spPr>
      </p:pic>
      <p:sp>
        <p:nvSpPr>
          <p:cNvPr id="11"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
        <p:nvSpPr>
          <p:cNvPr id="12" name="Rectangle 11"/>
          <p:cNvSpPr/>
          <p:nvPr/>
        </p:nvSpPr>
        <p:spPr bwMode="auto">
          <a:xfrm>
            <a:off x="9906000" y="-25400"/>
            <a:ext cx="736600" cy="688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p:spPr>
        <p:txBody>
          <a:bodyPr/>
          <a:lstStyle/>
          <a:p>
            <a:r>
              <a:rPr lang="en-US" dirty="0" smtClean="0"/>
              <a:t>C.-E. </a:t>
            </a:r>
            <a:r>
              <a:rPr lang="en-US" dirty="0" err="1" smtClean="0"/>
              <a:t>Wulz</a:t>
            </a:r>
            <a:endParaRPr lang="en-US" b="0" i="0" dirty="0" smtClean="0"/>
          </a:p>
        </p:txBody>
      </p:sp>
      <p:sp>
        <p:nvSpPr>
          <p:cNvPr id="22531" name="Slide Number Placeholder 3"/>
          <p:cNvSpPr>
            <a:spLocks noGrp="1"/>
          </p:cNvSpPr>
          <p:nvPr>
            <p:ph type="sldNum" sz="quarter" idx="11"/>
          </p:nvPr>
        </p:nvSpPr>
        <p:spPr>
          <a:noFill/>
        </p:spPr>
        <p:txBody>
          <a:bodyPr/>
          <a:lstStyle/>
          <a:p>
            <a:fld id="{C30093A4-F5F3-CD4E-9E43-39460457A657}" type="slidenum">
              <a:rPr lang="en-US" smtClean="0"/>
              <a:pPr/>
              <a:t>50</a:t>
            </a:fld>
            <a:endParaRPr lang="en-US" b="0" i="0" smtClean="0"/>
          </a:p>
        </p:txBody>
      </p:sp>
      <p:sp>
        <p:nvSpPr>
          <p:cNvPr id="22536" name="Rectangle 16"/>
          <p:cNvSpPr>
            <a:spLocks noGrp="1" noChangeArrowheads="1"/>
          </p:cNvSpPr>
          <p:nvPr>
            <p:ph type="title"/>
          </p:nvPr>
        </p:nvSpPr>
        <p:spPr bwMode="auto">
          <a:xfrm>
            <a:off x="981075" y="277813"/>
            <a:ext cx="8467726" cy="476250"/>
          </a:xfrm>
          <a:gradFill rotWithShape="0">
            <a:gsLst>
              <a:gs pos="0">
                <a:schemeClr val="bg1"/>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US" dirty="0" smtClean="0">
                <a:latin typeface="Trebuchet MS"/>
              </a:rPr>
              <a:t> Examples of new signatures</a:t>
            </a:r>
            <a:endParaRPr lang="en-US" dirty="0">
              <a:latin typeface="Trebuchet MS"/>
            </a:endParaRPr>
          </a:p>
        </p:txBody>
      </p:sp>
      <p:sp>
        <p:nvSpPr>
          <p:cNvPr id="15" name="TextBox 14"/>
          <p:cNvSpPr txBox="1"/>
          <p:nvPr/>
        </p:nvSpPr>
        <p:spPr>
          <a:xfrm>
            <a:off x="1663700" y="6070600"/>
            <a:ext cx="184666" cy="276999"/>
          </a:xfrm>
          <a:prstGeom prst="rect">
            <a:avLst/>
          </a:prstGeom>
          <a:noFill/>
        </p:spPr>
        <p:txBody>
          <a:bodyPr wrap="none" rtlCol="0">
            <a:spAutoFit/>
          </a:bodyPr>
          <a:lstStyle/>
          <a:p>
            <a:endParaRPr lang="en-US" dirty="0"/>
          </a:p>
        </p:txBody>
      </p:sp>
      <p:sp>
        <p:nvSpPr>
          <p:cNvPr id="10" name="TextBox 9"/>
          <p:cNvSpPr txBox="1"/>
          <p:nvPr/>
        </p:nvSpPr>
        <p:spPr>
          <a:xfrm>
            <a:off x="10160000" y="2425700"/>
            <a:ext cx="184666" cy="276999"/>
          </a:xfrm>
          <a:prstGeom prst="rect">
            <a:avLst/>
          </a:prstGeom>
          <a:noFill/>
        </p:spPr>
        <p:txBody>
          <a:bodyPr wrap="none" rtlCol="0">
            <a:spAutoFit/>
          </a:bodyPr>
          <a:lstStyle/>
          <a:p>
            <a:endParaRPr lang="en-US" dirty="0"/>
          </a:p>
        </p:txBody>
      </p:sp>
      <p:sp>
        <p:nvSpPr>
          <p:cNvPr id="11" name="Text Box 3"/>
          <p:cNvSpPr txBox="1">
            <a:spLocks noChangeArrowheads="1"/>
          </p:cNvSpPr>
          <p:nvPr/>
        </p:nvSpPr>
        <p:spPr bwMode="auto">
          <a:xfrm>
            <a:off x="1122363" y="1057612"/>
            <a:ext cx="8161337" cy="5201424"/>
          </a:xfrm>
          <a:prstGeom prst="rect">
            <a:avLst/>
          </a:prstGeom>
          <a:noFill/>
          <a:ln w="9525">
            <a:noFill/>
            <a:miter lim="800000"/>
            <a:headEnd/>
            <a:tailEnd/>
          </a:ln>
          <a:effectLst/>
        </p:spPr>
        <p:txBody>
          <a:bodyPr wrap="square">
            <a:prstTxWarp prst="textNoShape">
              <a:avLst/>
            </a:prstTxWarp>
            <a:spAutoFit/>
          </a:bodyPr>
          <a:lstStyle/>
          <a:p>
            <a:pPr algn="just"/>
            <a:r>
              <a:rPr lang="en-GB" sz="2000" b="0" dirty="0" err="1" smtClean="0">
                <a:solidFill>
                  <a:schemeClr val="accent6"/>
                </a:solidFill>
                <a:latin typeface="Trebuchet MS"/>
              </a:rPr>
              <a:t>mGMSB</a:t>
            </a:r>
            <a:r>
              <a:rPr lang="en-GB" sz="2000" b="0" dirty="0" smtClean="0">
                <a:solidFill>
                  <a:schemeClr val="accent6"/>
                </a:solidFill>
                <a:latin typeface="Trebuchet MS"/>
              </a:rPr>
              <a:t>:</a:t>
            </a:r>
            <a:endParaRPr lang="en-GB" sz="2000" b="0" dirty="0" smtClean="0">
              <a:solidFill>
                <a:schemeClr val="tx1"/>
              </a:solidFill>
              <a:latin typeface="Trebuchet MS"/>
            </a:endParaRPr>
          </a:p>
          <a:p>
            <a:pPr algn="just"/>
            <a:r>
              <a:rPr lang="en-GB" sz="2000" b="0" dirty="0" smtClean="0">
                <a:solidFill>
                  <a:schemeClr val="tx1"/>
                </a:solidFill>
                <a:latin typeface="Trebuchet MS"/>
              </a:rPr>
              <a:t> </a:t>
            </a:r>
          </a:p>
          <a:p>
            <a:pPr algn="just"/>
            <a:r>
              <a:rPr lang="en-GB" sz="2000" b="0" dirty="0" smtClean="0">
                <a:solidFill>
                  <a:schemeClr val="tx1"/>
                </a:solidFill>
                <a:latin typeface="Trebuchet MS"/>
              </a:rPr>
              <a:t>The NLSP plays an important role since cascade decay chains of </a:t>
            </a:r>
            <a:r>
              <a:rPr lang="en-GB" sz="2000" b="0" dirty="0" err="1" smtClean="0">
                <a:solidFill>
                  <a:schemeClr val="tx1"/>
                </a:solidFill>
                <a:latin typeface="Trebuchet MS"/>
              </a:rPr>
              <a:t>sparticles</a:t>
            </a:r>
            <a:r>
              <a:rPr lang="en-GB" sz="2000" b="0" dirty="0" smtClean="0">
                <a:solidFill>
                  <a:schemeClr val="tx1"/>
                </a:solidFill>
                <a:latin typeface="Trebuchet MS"/>
              </a:rPr>
              <a:t> typically end in the NLSP. This is often a </a:t>
            </a:r>
            <a:r>
              <a:rPr lang="en-GB" sz="2000" b="0" dirty="0" err="1" smtClean="0">
                <a:solidFill>
                  <a:schemeClr val="tx1"/>
                </a:solidFill>
                <a:latin typeface="Trebuchet MS"/>
              </a:rPr>
              <a:t>stau</a:t>
            </a:r>
            <a:r>
              <a:rPr lang="en-GB" sz="2000" b="0" dirty="0" smtClean="0">
                <a:solidFill>
                  <a:schemeClr val="tx1"/>
                </a:solidFill>
                <a:latin typeface="Trebuchet MS"/>
              </a:rPr>
              <a:t>, which decays to tau and </a:t>
            </a:r>
            <a:r>
              <a:rPr lang="en-GB" sz="2000" b="0" dirty="0" err="1" smtClean="0">
                <a:solidFill>
                  <a:schemeClr val="tx1"/>
                </a:solidFill>
                <a:latin typeface="Trebuchet MS"/>
              </a:rPr>
              <a:t>gravitino</a:t>
            </a:r>
            <a:r>
              <a:rPr lang="en-GB" sz="2000" b="0" dirty="0" smtClean="0">
                <a:solidFill>
                  <a:schemeClr val="tx1"/>
                </a:solidFill>
                <a:latin typeface="Trebuchet MS"/>
              </a:rPr>
              <a:t> or </a:t>
            </a:r>
            <a:r>
              <a:rPr lang="en-GB" sz="2000" b="0" dirty="0" err="1" smtClean="0">
                <a:solidFill>
                  <a:schemeClr val="tx1"/>
                </a:solidFill>
                <a:latin typeface="Trebuchet MS"/>
              </a:rPr>
              <a:t>neutralino</a:t>
            </a:r>
            <a:r>
              <a:rPr lang="en-GB" sz="2000" b="0" dirty="0" smtClean="0">
                <a:solidFill>
                  <a:schemeClr val="tx1"/>
                </a:solidFill>
                <a:latin typeface="Trebuchet MS"/>
              </a:rPr>
              <a:t>, which can decay to a photon and a </a:t>
            </a:r>
            <a:r>
              <a:rPr lang="en-GB" sz="2000" b="0" dirty="0" err="1" smtClean="0">
                <a:solidFill>
                  <a:schemeClr val="tx1"/>
                </a:solidFill>
                <a:latin typeface="Trebuchet MS"/>
              </a:rPr>
              <a:t>gravitino</a:t>
            </a:r>
            <a:r>
              <a:rPr lang="en-GB" sz="2000" b="0" dirty="0" smtClean="0">
                <a:solidFill>
                  <a:schemeClr val="tx1"/>
                </a:solidFill>
                <a:latin typeface="Trebuchet MS"/>
              </a:rPr>
              <a:t> (missing energy in the detector).</a:t>
            </a:r>
          </a:p>
          <a:p>
            <a:pPr algn="just"/>
            <a:endParaRPr lang="en-GB" sz="2000" b="0" dirty="0" smtClean="0">
              <a:solidFill>
                <a:schemeClr val="tx1"/>
              </a:solidFill>
              <a:latin typeface="Trebuchet MS"/>
            </a:endParaRPr>
          </a:p>
          <a:p>
            <a:pPr algn="just"/>
            <a:endParaRPr lang="en-GB" b="0" dirty="0" smtClean="0">
              <a:solidFill>
                <a:schemeClr val="tx1"/>
              </a:solidFill>
              <a:latin typeface="Trebuchet MS"/>
            </a:endParaRPr>
          </a:p>
          <a:p>
            <a:pPr algn="just"/>
            <a:r>
              <a:rPr lang="en-GB" sz="2000" b="0" dirty="0" smtClean="0">
                <a:solidFill>
                  <a:schemeClr val="accent6"/>
                </a:solidFill>
                <a:latin typeface="Trebuchet MS"/>
              </a:rPr>
              <a:t>RPV MSSM:</a:t>
            </a:r>
          </a:p>
          <a:p>
            <a:pPr algn="just"/>
            <a:endParaRPr lang="en-GB" sz="2000" b="0" dirty="0" smtClean="0">
              <a:solidFill>
                <a:schemeClr val="accent6"/>
              </a:solidFill>
              <a:latin typeface="Trebuchet MS"/>
            </a:endParaRPr>
          </a:p>
          <a:p>
            <a:pPr algn="just"/>
            <a:r>
              <a:rPr lang="en-GB" sz="2000" b="0" dirty="0" smtClean="0">
                <a:solidFill>
                  <a:schemeClr val="tx1"/>
                </a:solidFill>
                <a:latin typeface="Trebuchet MS"/>
              </a:rPr>
              <a:t>Lepton number violation or baryon number violation is allowed, the proton is still stable. The LSP (not necessarily a </a:t>
            </a:r>
            <a:r>
              <a:rPr lang="en-GB" sz="2000" b="0" dirty="0" err="1" smtClean="0">
                <a:solidFill>
                  <a:schemeClr val="tx1"/>
                </a:solidFill>
                <a:latin typeface="Trebuchet MS"/>
              </a:rPr>
              <a:t>neutralino</a:t>
            </a:r>
            <a:r>
              <a:rPr lang="en-GB" sz="2000" b="0" dirty="0" smtClean="0">
                <a:solidFill>
                  <a:schemeClr val="tx1"/>
                </a:solidFill>
                <a:latin typeface="Trebuchet MS"/>
              </a:rPr>
              <a:t>) decays to Standard Model particles. For a </a:t>
            </a:r>
            <a:r>
              <a:rPr lang="en-GB" sz="2000" b="0" dirty="0" err="1" smtClean="0">
                <a:solidFill>
                  <a:schemeClr val="tx1"/>
                </a:solidFill>
                <a:latin typeface="Trebuchet MS"/>
              </a:rPr>
              <a:t>neutralino</a:t>
            </a:r>
            <a:r>
              <a:rPr lang="en-GB" sz="2000" b="0" dirty="0" smtClean="0">
                <a:solidFill>
                  <a:schemeClr val="tx1"/>
                </a:solidFill>
                <a:latin typeface="Trebuchet MS"/>
              </a:rPr>
              <a:t> LSP the signatures are the same as for R-parity conserving models, except that there is no missing energy. If the RPV coupling is very small, decays are delayed, leading to displaced vertices. For </a:t>
            </a:r>
            <a:r>
              <a:rPr lang="en-GB" sz="2000" b="0" dirty="0" err="1" smtClean="0">
                <a:solidFill>
                  <a:schemeClr val="tx1"/>
                </a:solidFill>
                <a:latin typeface="Trebuchet MS"/>
              </a:rPr>
              <a:t>stau</a:t>
            </a:r>
            <a:r>
              <a:rPr lang="en-GB" sz="2000" b="0" dirty="0" smtClean="0">
                <a:solidFill>
                  <a:schemeClr val="tx1"/>
                </a:solidFill>
                <a:latin typeface="Trebuchet MS"/>
              </a:rPr>
              <a:t> LSP there are </a:t>
            </a:r>
            <a:r>
              <a:rPr lang="en-GB" sz="2000" b="0" dirty="0" err="1" smtClean="0">
                <a:solidFill>
                  <a:schemeClr val="tx1"/>
                </a:solidFill>
                <a:latin typeface="Trebuchet MS"/>
              </a:rPr>
              <a:t>taus</a:t>
            </a:r>
            <a:r>
              <a:rPr lang="en-GB" sz="2000" b="0" dirty="0" smtClean="0">
                <a:solidFill>
                  <a:schemeClr val="tx1"/>
                </a:solidFill>
                <a:latin typeface="Trebuchet MS"/>
              </a:rPr>
              <a:t> in the final state.</a:t>
            </a:r>
            <a:endParaRPr lang="en-GB" sz="2000" b="0" dirty="0" smtClean="0">
              <a:solidFill>
                <a:srgbClr val="CC0000"/>
              </a:solidFill>
              <a:latin typeface="Trebuchet MS"/>
            </a:endParaRPr>
          </a:p>
        </p:txBody>
      </p:sp>
      <p:pic>
        <p:nvPicPr>
          <p:cNvPr id="13" name="Picture 7" descr="jess1"/>
          <p:cNvPicPr>
            <a:picLocks noChangeAspect="1" noChangeArrowheads="1"/>
          </p:cNvPicPr>
          <p:nvPr/>
        </p:nvPicPr>
        <p:blipFill>
          <a:blip r:embed="rId3"/>
          <a:srcRect/>
          <a:stretch>
            <a:fillRect/>
          </a:stretch>
        </p:blipFill>
        <p:spPr bwMode="auto">
          <a:xfrm>
            <a:off x="652466" y="241310"/>
            <a:ext cx="749301" cy="690563"/>
          </a:xfrm>
          <a:prstGeom prst="rect">
            <a:avLst/>
          </a:prstGeom>
          <a:noFill/>
          <a:ln w="12700">
            <a:solidFill>
              <a:srgbClr val="990099"/>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7759" name="Picture 1039" descr="CMS-Color-Label"/>
          <p:cNvPicPr>
            <a:picLocks noChangeAspect="1" noChangeArrowheads="1"/>
          </p:cNvPicPr>
          <p:nvPr/>
        </p:nvPicPr>
        <p:blipFill>
          <a:blip r:embed="rId3"/>
          <a:srcRect/>
          <a:stretch>
            <a:fillRect/>
          </a:stretch>
        </p:blipFill>
        <p:spPr bwMode="auto">
          <a:xfrm>
            <a:off x="315913" y="304800"/>
            <a:ext cx="577850" cy="533400"/>
          </a:xfrm>
          <a:prstGeom prst="rect">
            <a:avLst/>
          </a:prstGeom>
          <a:noFill/>
        </p:spPr>
      </p:pic>
      <p:sp>
        <p:nvSpPr>
          <p:cNvPr id="12" name="Slide Number Placeholder 18"/>
          <p:cNvSpPr>
            <a:spLocks noGrp="1"/>
          </p:cNvSpPr>
          <p:nvPr>
            <p:ph type="sldNum" sz="quarter" idx="12"/>
          </p:nvPr>
        </p:nvSpPr>
        <p:spPr>
          <a:xfrm>
            <a:off x="7099300" y="6248400"/>
            <a:ext cx="2063750" cy="457200"/>
          </a:xfrm>
        </p:spPr>
        <p:txBody>
          <a:bodyPr/>
          <a:lstStyle/>
          <a:p>
            <a:fld id="{A9A46D70-4298-E446-9229-6A2D074C130F}" type="slidenum">
              <a:rPr lang="en-US" smtClean="0"/>
              <a:pPr/>
              <a:t>51</a:t>
            </a:fld>
            <a:endParaRPr lang="en-US" dirty="0"/>
          </a:p>
        </p:txBody>
      </p:sp>
      <p:sp>
        <p:nvSpPr>
          <p:cNvPr id="7" name="Slide Number Placeholder 3"/>
          <p:cNvSpPr txBox="1">
            <a:spLocks/>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1D5C9F4-5521-BD46-B6F7-CBB45E7F2DA0}" type="slidenum">
              <a:rPr kumimoji="0" lang="en-US" sz="1000" b="1" i="1" u="none" strike="noStrike" kern="1200" cap="none" spc="0" normalizeH="0" baseline="0" noProof="0" smtClean="0">
                <a:ln>
                  <a:noFill/>
                </a:ln>
                <a:solidFill>
                  <a:schemeClr val="tx1"/>
                </a:solidFill>
                <a:effectLst/>
                <a:uLnTx/>
                <a:uFillTx/>
                <a:latin typeface="Trebuchet MS"/>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51</a:t>
            </a:fld>
            <a:endParaRPr kumimoji="0" lang="en-US" sz="1000" b="0" i="0" u="none" strike="noStrike" kern="1200" cap="none" spc="0" normalizeH="0" baseline="0" noProof="0">
              <a:ln>
                <a:noFill/>
              </a:ln>
              <a:solidFill>
                <a:schemeClr val="tx1"/>
              </a:solidFill>
              <a:effectLst/>
              <a:uLnTx/>
              <a:uFillTx/>
              <a:latin typeface="Trebuchet MS"/>
              <a:ea typeface="+mn-ea"/>
              <a:cs typeface="+mn-cs"/>
            </a:endParaRPr>
          </a:p>
        </p:txBody>
      </p:sp>
      <p:sp>
        <p:nvSpPr>
          <p:cNvPr id="14"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5" name="Rectangle 10"/>
          <p:cNvSpPr>
            <a:spLocks noChangeArrowheads="1"/>
          </p:cNvSpPr>
          <p:nvPr/>
        </p:nvSpPr>
        <p:spPr bwMode="auto">
          <a:xfrm>
            <a:off x="1108074" y="328613"/>
            <a:ext cx="78962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CMSSM limits</a:t>
            </a:r>
            <a:endParaRPr lang="en-US" sz="2800" dirty="0">
              <a:solidFill>
                <a:srgbClr val="000099"/>
              </a:solidFill>
              <a:latin typeface="Times" charset="0"/>
            </a:endParaRPr>
          </a:p>
        </p:txBody>
      </p:sp>
      <p:pic>
        <p:nvPicPr>
          <p:cNvPr id="9" name="Picture 8" descr="CMS_SUSY_2011Limits5fb_tanb10.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339850" y="1009650"/>
            <a:ext cx="7200900" cy="5168900"/>
          </a:xfrm>
          <a:prstGeom prst="rect">
            <a:avLst/>
          </a:prstGeom>
        </p:spPr>
      </p:pic>
      <p:sp>
        <p:nvSpPr>
          <p:cNvPr id="10" name="Rectangle 9"/>
          <p:cNvSpPr/>
          <p:nvPr/>
        </p:nvSpPr>
        <p:spPr>
          <a:xfrm>
            <a:off x="1632647" y="6173401"/>
            <a:ext cx="6529252" cy="338554"/>
          </a:xfrm>
          <a:prstGeom prst="rect">
            <a:avLst/>
          </a:prstGeom>
        </p:spPr>
        <p:txBody>
          <a:bodyPr wrap="none">
            <a:spAutoFit/>
          </a:bodyPr>
          <a:lstStyle/>
          <a:p>
            <a:r>
              <a:rPr lang="en-US" sz="1600" dirty="0" smtClean="0">
                <a:solidFill>
                  <a:schemeClr val="accent2">
                    <a:lumMod val="75000"/>
                  </a:schemeClr>
                </a:solidFill>
                <a:latin typeface="Trebuchet MS"/>
              </a:rPr>
              <a:t>https://</a:t>
            </a:r>
            <a:r>
              <a:rPr lang="en-US" sz="1600" dirty="0" err="1" smtClean="0">
                <a:solidFill>
                  <a:schemeClr val="accent2">
                    <a:lumMod val="75000"/>
                  </a:schemeClr>
                </a:solidFill>
                <a:latin typeface="Trebuchet MS"/>
              </a:rPr>
              <a:t>twiki.cern.ch/twiki/bin/view/CMSPublic/PhysicsResultsSUS</a:t>
            </a:r>
            <a:endParaRPr lang="en-US" sz="1600" dirty="0">
              <a:solidFill>
                <a:schemeClr val="accent2">
                  <a:lumMod val="75000"/>
                </a:schemeClr>
              </a:solidFill>
              <a:latin typeface="Trebuchet M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Date Placeholder 2"/>
          <p:cNvSpPr>
            <a:spLocks noGrp="1"/>
          </p:cNvSpPr>
          <p:nvPr>
            <p:ph type="dt" sz="quarter" idx="10"/>
          </p:nvPr>
        </p:nvSpPr>
        <p:spPr>
          <a:noFill/>
        </p:spPr>
        <p:txBody>
          <a:bodyPr/>
          <a:lstStyle/>
          <a:p>
            <a:r>
              <a:rPr lang="de-CH" smtClean="0"/>
              <a:t>C.-E. Wulz</a:t>
            </a:r>
            <a:endParaRPr lang="en-US" b="0" i="0" dirty="0" smtClean="0"/>
          </a:p>
        </p:txBody>
      </p:sp>
      <p:sp>
        <p:nvSpPr>
          <p:cNvPr id="32771" name="Slide Number Placeholder 3"/>
          <p:cNvSpPr>
            <a:spLocks noGrp="1"/>
          </p:cNvSpPr>
          <p:nvPr>
            <p:ph type="sldNum" sz="quarter" idx="11"/>
          </p:nvPr>
        </p:nvSpPr>
        <p:spPr>
          <a:noFill/>
        </p:spPr>
        <p:txBody>
          <a:bodyPr/>
          <a:lstStyle/>
          <a:p>
            <a:fld id="{7EA9367E-2CCF-F348-8AE7-761A8683E7CA}" type="slidenum">
              <a:rPr lang="en-US" smtClean="0"/>
              <a:pPr/>
              <a:t>52</a:t>
            </a:fld>
            <a:endParaRPr lang="en-US" b="0" i="0" smtClean="0"/>
          </a:p>
        </p:txBody>
      </p:sp>
      <p:sp>
        <p:nvSpPr>
          <p:cNvPr id="32774" name="Rectangle 10"/>
          <p:cNvSpPr>
            <a:spLocks noChangeArrowheads="1"/>
          </p:cNvSpPr>
          <p:nvPr/>
        </p:nvSpPr>
        <p:spPr bwMode="auto">
          <a:xfrm>
            <a:off x="879475" y="328613"/>
            <a:ext cx="8559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smtClean="0">
                <a:solidFill>
                  <a:srgbClr val="000099"/>
                </a:solidFill>
                <a:latin typeface="Trebuchet MS"/>
              </a:rPr>
              <a:t>MSSM direct sbottom</a:t>
            </a:r>
            <a:r>
              <a:rPr lang="en-US" sz="2800" dirty="0" smtClean="0">
                <a:solidFill>
                  <a:srgbClr val="000099"/>
                </a:solidFill>
                <a:latin typeface="Trebuchet MS"/>
              </a:rPr>
              <a:t> pair production</a:t>
            </a:r>
            <a:endParaRPr lang="en-US" sz="2800" dirty="0">
              <a:solidFill>
                <a:srgbClr val="000099"/>
              </a:solidFill>
              <a:latin typeface="Times" charset="0"/>
            </a:endParaRPr>
          </a:p>
        </p:txBody>
      </p:sp>
      <p:pic>
        <p:nvPicPr>
          <p:cNvPr id="10" name="Picture 9" descr="ATLASlogo_White_480x720_02.jpg"/>
          <p:cNvPicPr>
            <a:picLocks noChangeAspect="1"/>
          </p:cNvPicPr>
          <p:nvPr/>
        </p:nvPicPr>
        <p:blipFill>
          <a:blip r:embed="rId3"/>
          <a:stretch>
            <a:fillRect/>
          </a:stretch>
        </p:blipFill>
        <p:spPr>
          <a:xfrm>
            <a:off x="651933" y="177800"/>
            <a:ext cx="618067" cy="927100"/>
          </a:xfrm>
          <a:prstGeom prst="rect">
            <a:avLst/>
          </a:prstGeom>
        </p:spPr>
      </p:pic>
      <p:sp>
        <p:nvSpPr>
          <p:cNvPr id="13" name="Rectangle 12"/>
          <p:cNvSpPr/>
          <p:nvPr/>
        </p:nvSpPr>
        <p:spPr>
          <a:xfrm>
            <a:off x="887229" y="4103301"/>
            <a:ext cx="2399102" cy="1200329"/>
          </a:xfrm>
          <a:prstGeom prst="rect">
            <a:avLst/>
          </a:prstGeom>
        </p:spPr>
        <p:txBody>
          <a:bodyPr wrap="none">
            <a:spAutoFit/>
          </a:bodyPr>
          <a:lstStyle/>
          <a:p>
            <a:r>
              <a:rPr lang="en-US" sz="1800" b="0" dirty="0" smtClean="0">
                <a:solidFill>
                  <a:srgbClr val="FF0000"/>
                </a:solidFill>
                <a:latin typeface="Trebuchet MS"/>
              </a:rPr>
              <a:t>Event selection:</a:t>
            </a:r>
            <a:r>
              <a:rPr lang="en-US" sz="1800" b="0" dirty="0" smtClean="0">
                <a:solidFill>
                  <a:schemeClr val="tx1">
                    <a:lumMod val="75000"/>
                    <a:lumOff val="25000"/>
                  </a:schemeClr>
                </a:solidFill>
                <a:latin typeface="Trebuchet MS"/>
              </a:rPr>
              <a:t> </a:t>
            </a:r>
          </a:p>
          <a:p>
            <a:r>
              <a:rPr lang="en-US" sz="1800" b="0" dirty="0" smtClean="0">
                <a:solidFill>
                  <a:schemeClr val="tx1">
                    <a:lumMod val="75000"/>
                    <a:lumOff val="25000"/>
                  </a:schemeClr>
                </a:solidFill>
                <a:latin typeface="Trebuchet MS"/>
              </a:rPr>
              <a:t>Large </a:t>
            </a:r>
            <a:r>
              <a:rPr lang="en-US" sz="1800" b="0" dirty="0" err="1" smtClean="0">
                <a:solidFill>
                  <a:schemeClr val="tx1">
                    <a:lumMod val="75000"/>
                    <a:lumOff val="25000"/>
                  </a:schemeClr>
                </a:solidFill>
                <a:latin typeface="Trebuchet MS"/>
              </a:rPr>
              <a:t>E</a:t>
            </a:r>
            <a:r>
              <a:rPr lang="en-US" sz="1800" b="0" baseline="-25000" dirty="0" err="1" smtClean="0">
                <a:solidFill>
                  <a:schemeClr val="tx1">
                    <a:lumMod val="75000"/>
                    <a:lumOff val="25000"/>
                  </a:schemeClr>
                </a:solidFill>
                <a:latin typeface="Trebuchet MS"/>
              </a:rPr>
              <a:t>T</a:t>
            </a:r>
            <a:r>
              <a:rPr lang="en-US" sz="1800" b="0" baseline="30000" dirty="0" err="1" smtClean="0">
                <a:solidFill>
                  <a:schemeClr val="tx1">
                    <a:lumMod val="75000"/>
                    <a:lumOff val="25000"/>
                  </a:schemeClr>
                </a:solidFill>
                <a:latin typeface="Trebuchet MS"/>
              </a:rPr>
              <a:t>miss</a:t>
            </a:r>
            <a:r>
              <a:rPr lang="en-US" sz="1800" b="0" dirty="0" smtClean="0">
                <a:solidFill>
                  <a:schemeClr val="tx1">
                    <a:lumMod val="75000"/>
                    <a:lumOff val="25000"/>
                  </a:schemeClr>
                </a:solidFill>
                <a:latin typeface="Trebuchet MS"/>
              </a:rPr>
              <a:t> + 2 </a:t>
            </a:r>
            <a:r>
              <a:rPr lang="en-US" sz="1800" b="0" dirty="0" err="1" smtClean="0">
                <a:solidFill>
                  <a:schemeClr val="tx1">
                    <a:lumMod val="75000"/>
                    <a:lumOff val="25000"/>
                  </a:schemeClr>
                </a:solidFill>
                <a:latin typeface="Trebuchet MS"/>
              </a:rPr>
              <a:t>b</a:t>
            </a:r>
            <a:r>
              <a:rPr lang="en-US" sz="1800" b="0" dirty="0" smtClean="0">
                <a:solidFill>
                  <a:schemeClr val="tx1">
                    <a:lumMod val="75000"/>
                    <a:lumOff val="25000"/>
                  </a:schemeClr>
                </a:solidFill>
                <a:latin typeface="Trebuchet MS"/>
              </a:rPr>
              <a:t>-jets</a:t>
            </a:r>
          </a:p>
          <a:p>
            <a:endParaRPr lang="en-US" sz="1800" b="0" dirty="0" smtClean="0">
              <a:solidFill>
                <a:schemeClr val="tx1">
                  <a:lumMod val="75000"/>
                  <a:lumOff val="25000"/>
                </a:schemeClr>
              </a:solidFill>
              <a:latin typeface="Trebuchet MS"/>
            </a:endParaRPr>
          </a:p>
          <a:p>
            <a:r>
              <a:rPr lang="en-US" sz="1800" b="0" dirty="0" smtClean="0">
                <a:solidFill>
                  <a:schemeClr val="tx1">
                    <a:lumMod val="75000"/>
                    <a:lumOff val="25000"/>
                  </a:schemeClr>
                </a:solidFill>
                <a:latin typeface="Trebuchet MS"/>
              </a:rPr>
              <a:t>R-parity conservation </a:t>
            </a:r>
          </a:p>
        </p:txBody>
      </p:sp>
      <p:pic>
        <p:nvPicPr>
          <p:cNvPr id="15" name="Picture 14"/>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298479" y="3470380"/>
            <a:ext cx="1584421" cy="574570"/>
          </a:xfrm>
          <a:prstGeom prst="rect">
            <a:avLst/>
          </a:prstGeom>
          <a:solidFill>
            <a:srgbClr val="FBFFC4"/>
          </a:solidFill>
        </p:spPr>
      </p:pic>
      <p:sp>
        <p:nvSpPr>
          <p:cNvPr id="16" name="Rectangle 15"/>
          <p:cNvSpPr/>
          <p:nvPr/>
        </p:nvSpPr>
        <p:spPr>
          <a:xfrm>
            <a:off x="760229" y="3074601"/>
            <a:ext cx="2528381" cy="369332"/>
          </a:xfrm>
          <a:prstGeom prst="rect">
            <a:avLst/>
          </a:prstGeom>
        </p:spPr>
        <p:txBody>
          <a:bodyPr wrap="none">
            <a:spAutoFit/>
          </a:bodyPr>
          <a:lstStyle/>
          <a:p>
            <a:r>
              <a:rPr lang="en-US" sz="1800" b="0" dirty="0" smtClean="0">
                <a:solidFill>
                  <a:schemeClr val="tx1">
                    <a:lumMod val="75000"/>
                    <a:lumOff val="25000"/>
                  </a:schemeClr>
                </a:solidFill>
                <a:latin typeface="Trebuchet MS"/>
              </a:rPr>
              <a:t>Exclusive decay mode:</a:t>
            </a:r>
          </a:p>
        </p:txBody>
      </p:sp>
      <p:sp>
        <p:nvSpPr>
          <p:cNvPr id="18" name="Rectangle 17"/>
          <p:cNvSpPr/>
          <p:nvPr/>
        </p:nvSpPr>
        <p:spPr>
          <a:xfrm>
            <a:off x="2086960" y="814001"/>
            <a:ext cx="305718" cy="369332"/>
          </a:xfrm>
          <a:prstGeom prst="rect">
            <a:avLst/>
          </a:prstGeom>
        </p:spPr>
        <p:txBody>
          <a:bodyPr wrap="none">
            <a:spAutoFit/>
          </a:bodyPr>
          <a:lstStyle/>
          <a:p>
            <a:r>
              <a:rPr lang="en-US" sz="1800" b="0" dirty="0" smtClean="0">
                <a:solidFill>
                  <a:schemeClr val="accent6">
                    <a:lumMod val="75000"/>
                  </a:schemeClr>
                </a:solidFill>
                <a:latin typeface="Trebuchet MS"/>
              </a:rPr>
              <a:t>~</a:t>
            </a:r>
          </a:p>
        </p:txBody>
      </p:sp>
      <p:sp>
        <p:nvSpPr>
          <p:cNvPr id="19" name="Rectangle 18"/>
          <p:cNvSpPr/>
          <p:nvPr/>
        </p:nvSpPr>
        <p:spPr>
          <a:xfrm>
            <a:off x="2848960" y="814001"/>
            <a:ext cx="305718" cy="369332"/>
          </a:xfrm>
          <a:prstGeom prst="rect">
            <a:avLst/>
          </a:prstGeom>
        </p:spPr>
        <p:txBody>
          <a:bodyPr wrap="none">
            <a:spAutoFit/>
          </a:bodyPr>
          <a:lstStyle/>
          <a:p>
            <a:r>
              <a:rPr lang="en-US" sz="1800" b="0" dirty="0" smtClean="0">
                <a:solidFill>
                  <a:schemeClr val="accent6">
                    <a:lumMod val="75000"/>
                  </a:schemeClr>
                </a:solidFill>
                <a:latin typeface="Trebuchet MS"/>
              </a:rPr>
              <a:t>~</a:t>
            </a:r>
          </a:p>
        </p:txBody>
      </p:sp>
      <p:grpSp>
        <p:nvGrpSpPr>
          <p:cNvPr id="20" name="Group 19"/>
          <p:cNvGrpSpPr/>
          <p:nvPr/>
        </p:nvGrpSpPr>
        <p:grpSpPr>
          <a:xfrm>
            <a:off x="3175000" y="1930400"/>
            <a:ext cx="6413500" cy="4413249"/>
            <a:chOff x="3257550" y="1687128"/>
            <a:chExt cx="6330950" cy="4745421"/>
          </a:xfrm>
        </p:grpSpPr>
        <p:grpSp>
          <p:nvGrpSpPr>
            <p:cNvPr id="21" name="Group 20"/>
            <p:cNvGrpSpPr/>
            <p:nvPr/>
          </p:nvGrpSpPr>
          <p:grpSpPr>
            <a:xfrm>
              <a:off x="3257550" y="1687128"/>
              <a:ext cx="6330950" cy="4745421"/>
              <a:chOff x="3257550" y="1687128"/>
              <a:chExt cx="6330950" cy="4745421"/>
            </a:xfrm>
          </p:grpSpPr>
          <p:pic>
            <p:nvPicPr>
              <p:cNvPr id="23" name="Picture 22" descr="fig2.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257550" y="1687128"/>
                <a:ext cx="6330950" cy="4745421"/>
              </a:xfrm>
              <a:prstGeom prst="rect">
                <a:avLst/>
              </a:prstGeom>
            </p:spPr>
          </p:pic>
          <p:sp>
            <p:nvSpPr>
              <p:cNvPr id="25" name="Rectangle 24"/>
              <p:cNvSpPr/>
              <p:nvPr/>
            </p:nvSpPr>
            <p:spPr bwMode="auto">
              <a:xfrm>
                <a:off x="6845300" y="4737100"/>
                <a:ext cx="825500" cy="33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22" name="Rectangle 21"/>
            <p:cNvSpPr/>
            <p:nvPr/>
          </p:nvSpPr>
          <p:spPr bwMode="auto">
            <a:xfrm>
              <a:off x="7620000" y="4889500"/>
              <a:ext cx="431800" cy="33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rgbClr val="DDFFF6"/>
                </a:solidFill>
                <a:effectLst/>
                <a:latin typeface="Times New Roman" charset="0"/>
              </a:endParaRPr>
            </a:p>
          </p:txBody>
        </p:sp>
      </p:grpSp>
      <p:sp>
        <p:nvSpPr>
          <p:cNvPr id="28" name="Rectangle 27"/>
          <p:cNvSpPr/>
          <p:nvPr/>
        </p:nvSpPr>
        <p:spPr>
          <a:xfrm>
            <a:off x="974033" y="5398701"/>
            <a:ext cx="2518064" cy="646331"/>
          </a:xfrm>
          <a:prstGeom prst="rect">
            <a:avLst/>
          </a:prstGeom>
          <a:solidFill>
            <a:schemeClr val="bg2">
              <a:lumMod val="20000"/>
              <a:lumOff val="80000"/>
            </a:schemeClr>
          </a:solidFill>
        </p:spPr>
        <p:txBody>
          <a:bodyPr wrap="none">
            <a:spAutoFit/>
          </a:bodyPr>
          <a:lstStyle/>
          <a:p>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1112.3832,</a:t>
            </a:r>
          </a:p>
          <a:p>
            <a:r>
              <a:rPr lang="en-US" sz="1800" b="0" i="1" dirty="0" smtClean="0">
                <a:solidFill>
                  <a:schemeClr val="tx1">
                    <a:lumMod val="75000"/>
                    <a:lumOff val="25000"/>
                  </a:schemeClr>
                </a:solidFill>
                <a:latin typeface="Trebuchet MS"/>
              </a:rPr>
              <a:t>PRL 108 (2012) 041805</a:t>
            </a:r>
            <a:endParaRPr lang="en-US" sz="1800" b="0" dirty="0">
              <a:solidFill>
                <a:schemeClr val="tx1">
                  <a:lumMod val="75000"/>
                  <a:lumOff val="25000"/>
                </a:schemeClr>
              </a:solidFill>
              <a:latin typeface="Trebuchet MS"/>
            </a:endParaRPr>
          </a:p>
        </p:txBody>
      </p:sp>
      <p:sp>
        <p:nvSpPr>
          <p:cNvPr id="29" name="Rectangle 28"/>
          <p:cNvSpPr/>
          <p:nvPr/>
        </p:nvSpPr>
        <p:spPr>
          <a:xfrm>
            <a:off x="696729" y="6287701"/>
            <a:ext cx="8635697" cy="369332"/>
          </a:xfrm>
          <a:prstGeom prst="rect">
            <a:avLst/>
          </a:prstGeom>
        </p:spPr>
        <p:txBody>
          <a:bodyPr wrap="none">
            <a:spAutoFit/>
          </a:bodyPr>
          <a:lstStyle/>
          <a:p>
            <a:r>
              <a:rPr lang="en-US" sz="1800" b="0" dirty="0" err="1" smtClean="0">
                <a:solidFill>
                  <a:srgbClr val="0000FF"/>
                </a:solidFill>
                <a:latin typeface="Trebuchet MS"/>
              </a:rPr>
              <a:t>Sbottom</a:t>
            </a:r>
            <a:r>
              <a:rPr lang="en-US" sz="1800" b="0" dirty="0" smtClean="0">
                <a:solidFill>
                  <a:srgbClr val="0000FF"/>
                </a:solidFill>
                <a:latin typeface="Trebuchet MS"/>
              </a:rPr>
              <a:t> masses are excluded below 390 </a:t>
            </a:r>
            <a:r>
              <a:rPr lang="en-US" sz="1800" b="0" dirty="0" err="1" smtClean="0">
                <a:solidFill>
                  <a:srgbClr val="0000FF"/>
                </a:solidFill>
                <a:latin typeface="Trebuchet MS"/>
              </a:rPr>
              <a:t>GeV</a:t>
            </a:r>
            <a:r>
              <a:rPr lang="en-US" sz="1800" b="0" dirty="0" smtClean="0">
                <a:solidFill>
                  <a:srgbClr val="0000FF"/>
                </a:solidFill>
                <a:latin typeface="Trebuchet MS"/>
              </a:rPr>
              <a:t> for </a:t>
            </a:r>
            <a:r>
              <a:rPr lang="en-US" sz="1800" b="0" dirty="0" err="1" smtClean="0">
                <a:solidFill>
                  <a:srgbClr val="0000FF"/>
                </a:solidFill>
                <a:latin typeface="Trebuchet MS"/>
              </a:rPr>
              <a:t>neutralino</a:t>
            </a:r>
            <a:r>
              <a:rPr lang="en-US" sz="1800" b="0" dirty="0" smtClean="0">
                <a:solidFill>
                  <a:srgbClr val="0000FF"/>
                </a:solidFill>
                <a:latin typeface="Trebuchet MS"/>
              </a:rPr>
              <a:t> masses below 60 </a:t>
            </a:r>
            <a:r>
              <a:rPr lang="en-US" sz="1800" b="0" dirty="0" err="1" smtClean="0">
                <a:solidFill>
                  <a:srgbClr val="0000FF"/>
                </a:solidFill>
                <a:latin typeface="Trebuchet MS"/>
              </a:rPr>
              <a:t>GeV</a:t>
            </a:r>
            <a:r>
              <a:rPr lang="en-US" sz="1800" b="0" dirty="0" smtClean="0">
                <a:solidFill>
                  <a:srgbClr val="0000FF"/>
                </a:solidFill>
                <a:latin typeface="Trebuchet MS"/>
              </a:rPr>
              <a:t>.</a:t>
            </a:r>
          </a:p>
        </p:txBody>
      </p:sp>
      <p:sp>
        <p:nvSpPr>
          <p:cNvPr id="17" name="Rectangle 16"/>
          <p:cNvSpPr>
            <a:spLocks noChangeArrowheads="1"/>
          </p:cNvSpPr>
          <p:nvPr/>
        </p:nvSpPr>
        <p:spPr bwMode="auto">
          <a:xfrm>
            <a:off x="762000" y="929025"/>
            <a:ext cx="8686800" cy="1200329"/>
          </a:xfrm>
          <a:prstGeom prst="rect">
            <a:avLst/>
          </a:prstGeom>
          <a:noFill/>
          <a:ln w="9525">
            <a:noFill/>
            <a:miter lim="800000"/>
            <a:headEnd/>
            <a:tailEnd/>
          </a:ln>
        </p:spPr>
        <p:txBody>
          <a:bodyPr wrap="square">
            <a:prstTxWarp prst="textNoShape">
              <a:avLst/>
            </a:prstTxWarp>
            <a:spAutoFit/>
          </a:bodyPr>
          <a:lstStyle/>
          <a:p>
            <a:pPr algn="just"/>
            <a:r>
              <a:rPr lang="en-US" sz="1800" b="0" dirty="0" smtClean="0">
                <a:solidFill>
                  <a:schemeClr val="accent6">
                    <a:lumMod val="75000"/>
                  </a:schemeClr>
                </a:solidFill>
                <a:latin typeface="Trebuchet MS"/>
              </a:rPr>
              <a:t>In the MSSM </a:t>
            </a:r>
            <a:r>
              <a:rPr lang="en-US" sz="1800" b="0" dirty="0" err="1" smtClean="0">
                <a:solidFill>
                  <a:schemeClr val="accent6">
                    <a:lumMod val="75000"/>
                  </a:schemeClr>
                </a:solidFill>
                <a:latin typeface="Trebuchet MS"/>
              </a:rPr>
              <a:t>q</a:t>
            </a:r>
            <a:r>
              <a:rPr lang="en-US" sz="1800" b="0" baseline="-25000" dirty="0" err="1" smtClean="0">
                <a:solidFill>
                  <a:schemeClr val="accent6">
                    <a:lumMod val="75000"/>
                  </a:schemeClr>
                </a:solidFill>
                <a:latin typeface="Trebuchet MS"/>
              </a:rPr>
              <a:t>R</a:t>
            </a:r>
            <a:r>
              <a:rPr lang="en-US" sz="1800" b="0" dirty="0" smtClean="0">
                <a:solidFill>
                  <a:schemeClr val="accent6">
                    <a:lumMod val="75000"/>
                  </a:schemeClr>
                </a:solidFill>
                <a:latin typeface="Trebuchet MS"/>
              </a:rPr>
              <a:t> and </a:t>
            </a:r>
            <a:r>
              <a:rPr lang="en-US" sz="1800" b="0" dirty="0" err="1" smtClean="0">
                <a:solidFill>
                  <a:schemeClr val="accent6">
                    <a:lumMod val="75000"/>
                  </a:schemeClr>
                </a:solidFill>
                <a:latin typeface="Trebuchet MS"/>
              </a:rPr>
              <a:t>q</a:t>
            </a:r>
            <a:r>
              <a:rPr lang="en-US" sz="1800" b="0" baseline="-25000" dirty="0" err="1" smtClean="0">
                <a:solidFill>
                  <a:schemeClr val="accent6">
                    <a:lumMod val="75000"/>
                  </a:schemeClr>
                </a:solidFill>
                <a:latin typeface="Trebuchet MS"/>
              </a:rPr>
              <a:t>L</a:t>
            </a:r>
            <a:r>
              <a:rPr lang="en-US" sz="1800" b="0" dirty="0" smtClean="0">
                <a:solidFill>
                  <a:schemeClr val="accent6">
                    <a:lumMod val="75000"/>
                  </a:schemeClr>
                </a:solidFill>
                <a:latin typeface="Trebuchet MS"/>
              </a:rPr>
              <a:t> can mix to form 2 mass </a:t>
            </a:r>
            <a:r>
              <a:rPr lang="en-US" sz="1800" b="0" dirty="0" err="1" smtClean="0">
                <a:solidFill>
                  <a:schemeClr val="accent6">
                    <a:lumMod val="75000"/>
                  </a:schemeClr>
                </a:solidFill>
                <a:latin typeface="Trebuchet MS"/>
              </a:rPr>
              <a:t>eigenstates</a:t>
            </a:r>
            <a:r>
              <a:rPr lang="en-US" sz="1800" b="0" dirty="0" smtClean="0">
                <a:solidFill>
                  <a:schemeClr val="accent6">
                    <a:lumMod val="75000"/>
                  </a:schemeClr>
                </a:solidFill>
                <a:latin typeface="Trebuchet MS"/>
              </a:rPr>
              <a:t>. Mixing is proportional to the mass of the corresponding SM </a:t>
            </a:r>
            <a:r>
              <a:rPr lang="en-US" sz="1800" b="0" dirty="0" err="1" smtClean="0">
                <a:solidFill>
                  <a:schemeClr val="accent6">
                    <a:lumMod val="75000"/>
                  </a:schemeClr>
                </a:solidFill>
                <a:latin typeface="Trebuchet MS"/>
              </a:rPr>
              <a:t>fermion</a:t>
            </a:r>
            <a:r>
              <a:rPr lang="en-US" sz="1800" b="0" dirty="0" smtClean="0">
                <a:solidFill>
                  <a:schemeClr val="accent6">
                    <a:lumMod val="75000"/>
                  </a:schemeClr>
                </a:solidFill>
                <a:latin typeface="Trebuchet MS"/>
              </a:rPr>
              <a:t>, therefore it is important for the 3</a:t>
            </a:r>
            <a:r>
              <a:rPr lang="en-US" sz="1800" b="0" baseline="30000" dirty="0" smtClean="0">
                <a:solidFill>
                  <a:schemeClr val="accent6">
                    <a:lumMod val="75000"/>
                  </a:schemeClr>
                </a:solidFill>
                <a:latin typeface="Trebuchet MS"/>
              </a:rPr>
              <a:t>rd</a:t>
            </a:r>
            <a:r>
              <a:rPr lang="en-US" sz="1800" b="0" dirty="0" smtClean="0">
                <a:solidFill>
                  <a:schemeClr val="accent6">
                    <a:lumMod val="75000"/>
                  </a:schemeClr>
                </a:solidFill>
                <a:latin typeface="Trebuchet MS"/>
              </a:rPr>
              <a:t> generation. Large mixing can yield </a:t>
            </a:r>
            <a:r>
              <a:rPr lang="en-US" sz="1800" b="0" dirty="0" err="1" smtClean="0">
                <a:solidFill>
                  <a:schemeClr val="accent6">
                    <a:lumMod val="75000"/>
                  </a:schemeClr>
                </a:solidFill>
                <a:latin typeface="Trebuchet MS"/>
              </a:rPr>
              <a:t>sbottom</a:t>
            </a:r>
            <a:r>
              <a:rPr lang="en-US" sz="1800" b="0" dirty="0" smtClean="0">
                <a:solidFill>
                  <a:schemeClr val="accent6">
                    <a:lumMod val="75000"/>
                  </a:schemeClr>
                </a:solidFill>
                <a:latin typeface="Trebuchet MS"/>
              </a:rPr>
              <a:t> and stop mass </a:t>
            </a:r>
            <a:r>
              <a:rPr lang="en-US" sz="1800" b="0" dirty="0" err="1" smtClean="0">
                <a:solidFill>
                  <a:schemeClr val="accent6">
                    <a:lumMod val="75000"/>
                  </a:schemeClr>
                </a:solidFill>
                <a:latin typeface="Trebuchet MS"/>
              </a:rPr>
              <a:t>eigenstates</a:t>
            </a:r>
            <a:r>
              <a:rPr lang="en-US" sz="1800" b="0" dirty="0" smtClean="0">
                <a:solidFill>
                  <a:schemeClr val="accent6">
                    <a:lumMod val="75000"/>
                  </a:schemeClr>
                </a:solidFill>
                <a:latin typeface="Trebuchet MS"/>
              </a:rPr>
              <a:t> that are much lighter than other </a:t>
            </a:r>
            <a:r>
              <a:rPr lang="en-US" sz="1800" b="0" dirty="0" err="1" smtClean="0">
                <a:solidFill>
                  <a:schemeClr val="accent6">
                    <a:lumMod val="75000"/>
                  </a:schemeClr>
                </a:solidFill>
                <a:latin typeface="Trebuchet MS"/>
              </a:rPr>
              <a:t>squarks</a:t>
            </a:r>
            <a:r>
              <a:rPr lang="en-US" sz="1800" b="0" dirty="0" smtClean="0">
                <a:solidFill>
                  <a:schemeClr val="accent6">
                    <a:lumMod val="75000"/>
                  </a:schemeClr>
                </a:solidFill>
                <a:latin typeface="Trebuchet MS"/>
              </a:rPr>
              <a:t>.</a:t>
            </a:r>
            <a:endParaRPr lang="en-US" sz="2000" b="0" dirty="0" smtClean="0">
              <a:solidFill>
                <a:schemeClr val="accent6">
                  <a:lumMod val="75000"/>
                </a:schemeClr>
              </a:solidFill>
              <a:latin typeface="Time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Date Placeholder 2"/>
          <p:cNvSpPr>
            <a:spLocks noGrp="1"/>
          </p:cNvSpPr>
          <p:nvPr>
            <p:ph type="dt" sz="quarter" idx="10"/>
          </p:nvPr>
        </p:nvSpPr>
        <p:spPr>
          <a:noFill/>
        </p:spPr>
        <p:txBody>
          <a:bodyPr/>
          <a:lstStyle/>
          <a:p>
            <a:r>
              <a:rPr lang="de-CH" smtClean="0"/>
              <a:t>C.-E. Wulz</a:t>
            </a:r>
            <a:endParaRPr lang="en-US" b="0" i="0" dirty="0" smtClean="0"/>
          </a:p>
        </p:txBody>
      </p:sp>
      <p:sp>
        <p:nvSpPr>
          <p:cNvPr id="32771" name="Slide Number Placeholder 3"/>
          <p:cNvSpPr>
            <a:spLocks noGrp="1"/>
          </p:cNvSpPr>
          <p:nvPr>
            <p:ph type="sldNum" sz="quarter" idx="11"/>
          </p:nvPr>
        </p:nvSpPr>
        <p:spPr>
          <a:noFill/>
        </p:spPr>
        <p:txBody>
          <a:bodyPr/>
          <a:lstStyle/>
          <a:p>
            <a:fld id="{7EA9367E-2CCF-F348-8AE7-761A8683E7CA}" type="slidenum">
              <a:rPr lang="en-US" smtClean="0"/>
              <a:pPr/>
              <a:t>53</a:t>
            </a:fld>
            <a:endParaRPr lang="en-US" b="0" i="0" smtClean="0"/>
          </a:p>
        </p:txBody>
      </p:sp>
      <p:sp>
        <p:nvSpPr>
          <p:cNvPr id="32774" name="Rectangle 10"/>
          <p:cNvSpPr>
            <a:spLocks noChangeArrowheads="1"/>
          </p:cNvSpPr>
          <p:nvPr/>
        </p:nvSpPr>
        <p:spPr bwMode="auto">
          <a:xfrm>
            <a:off x="879475" y="328613"/>
            <a:ext cx="8559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err="1" smtClean="0">
                <a:solidFill>
                  <a:srgbClr val="000099"/>
                </a:solidFill>
                <a:latin typeface="Trebuchet MS"/>
              </a:rPr>
              <a:t>Sbottom</a:t>
            </a:r>
            <a:r>
              <a:rPr lang="en-US" sz="2800" dirty="0" smtClean="0">
                <a:solidFill>
                  <a:srgbClr val="000099"/>
                </a:solidFill>
                <a:latin typeface="Trebuchet MS"/>
              </a:rPr>
              <a:t> and stop production from </a:t>
            </a:r>
            <a:r>
              <a:rPr lang="en-US" sz="2800" dirty="0" err="1" smtClean="0">
                <a:solidFill>
                  <a:srgbClr val="000099"/>
                </a:solidFill>
                <a:latin typeface="Trebuchet MS"/>
              </a:rPr>
              <a:t>gluinos</a:t>
            </a:r>
            <a:endParaRPr lang="en-US" sz="2800" dirty="0">
              <a:solidFill>
                <a:srgbClr val="000099"/>
              </a:solidFill>
              <a:latin typeface="Times" charset="0"/>
            </a:endParaRPr>
          </a:p>
        </p:txBody>
      </p:sp>
      <p:pic>
        <p:nvPicPr>
          <p:cNvPr id="10" name="Picture 9" descr="ATLASlogo_White_480x720_02.jpg"/>
          <p:cNvPicPr>
            <a:picLocks noChangeAspect="1"/>
          </p:cNvPicPr>
          <p:nvPr/>
        </p:nvPicPr>
        <p:blipFill>
          <a:blip r:embed="rId3"/>
          <a:stretch>
            <a:fillRect/>
          </a:stretch>
        </p:blipFill>
        <p:spPr>
          <a:xfrm>
            <a:off x="651933" y="177800"/>
            <a:ext cx="618067" cy="927100"/>
          </a:xfrm>
          <a:prstGeom prst="rect">
            <a:avLst/>
          </a:prstGeom>
        </p:spPr>
      </p:pic>
      <p:sp>
        <p:nvSpPr>
          <p:cNvPr id="12" name="Rectangle 11"/>
          <p:cNvSpPr/>
          <p:nvPr/>
        </p:nvSpPr>
        <p:spPr>
          <a:xfrm>
            <a:off x="3882333" y="2249101"/>
            <a:ext cx="2475459"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ATLAS-CONF-2012-058</a:t>
            </a:r>
            <a:endParaRPr lang="en-US" sz="1800" b="0" dirty="0">
              <a:solidFill>
                <a:schemeClr val="tx1">
                  <a:lumMod val="75000"/>
                  <a:lumOff val="25000"/>
                </a:schemeClr>
              </a:solidFill>
              <a:latin typeface="Trebuchet MS"/>
            </a:endParaRPr>
          </a:p>
        </p:txBody>
      </p:sp>
      <p:sp>
        <p:nvSpPr>
          <p:cNvPr id="14" name="Rectangle 13"/>
          <p:cNvSpPr/>
          <p:nvPr/>
        </p:nvSpPr>
        <p:spPr>
          <a:xfrm>
            <a:off x="734829" y="5934670"/>
            <a:ext cx="4218171" cy="646331"/>
          </a:xfrm>
          <a:prstGeom prst="rect">
            <a:avLst/>
          </a:prstGeom>
        </p:spPr>
        <p:txBody>
          <a:bodyPr wrap="square">
            <a:spAutoFit/>
          </a:bodyPr>
          <a:lstStyle/>
          <a:p>
            <a:r>
              <a:rPr lang="en-US" sz="1800" b="0" dirty="0" smtClean="0">
                <a:solidFill>
                  <a:srgbClr val="0000FF"/>
                </a:solidFill>
                <a:latin typeface="Trebuchet MS"/>
              </a:rPr>
              <a:t>A </a:t>
            </a:r>
            <a:r>
              <a:rPr lang="en-US" sz="1800" b="0" dirty="0" err="1" smtClean="0">
                <a:solidFill>
                  <a:srgbClr val="0000FF"/>
                </a:solidFill>
                <a:latin typeface="Trebuchet MS"/>
              </a:rPr>
              <a:t>gluino</a:t>
            </a:r>
            <a:r>
              <a:rPr lang="en-US" sz="1800" b="0" dirty="0" smtClean="0">
                <a:solidFill>
                  <a:srgbClr val="0000FF"/>
                </a:solidFill>
                <a:latin typeface="Trebuchet MS"/>
              </a:rPr>
              <a:t> mass below 1 </a:t>
            </a:r>
            <a:r>
              <a:rPr lang="en-US" sz="1800" b="0" dirty="0" err="1" smtClean="0">
                <a:solidFill>
                  <a:srgbClr val="0000FF"/>
                </a:solidFill>
                <a:latin typeface="Trebuchet MS"/>
              </a:rPr>
              <a:t>TeV</a:t>
            </a:r>
            <a:r>
              <a:rPr lang="en-US" sz="1800" b="0" dirty="0" smtClean="0">
                <a:solidFill>
                  <a:srgbClr val="0000FF"/>
                </a:solidFill>
                <a:latin typeface="Trebuchet MS"/>
              </a:rPr>
              <a:t> is excluded for </a:t>
            </a:r>
            <a:r>
              <a:rPr lang="en-US" sz="1800" b="0" dirty="0" err="1" smtClean="0">
                <a:solidFill>
                  <a:srgbClr val="0000FF"/>
                </a:solidFill>
                <a:latin typeface="Trebuchet MS"/>
              </a:rPr>
              <a:t>sbottom</a:t>
            </a:r>
            <a:r>
              <a:rPr lang="en-US" sz="1800" b="0" dirty="0" smtClean="0">
                <a:solidFill>
                  <a:srgbClr val="0000FF"/>
                </a:solidFill>
                <a:latin typeface="Trebuchet MS"/>
              </a:rPr>
              <a:t> masses up to 870 </a:t>
            </a:r>
            <a:r>
              <a:rPr lang="en-US" sz="1800" b="0" dirty="0" err="1" smtClean="0">
                <a:solidFill>
                  <a:srgbClr val="0000FF"/>
                </a:solidFill>
                <a:latin typeface="Trebuchet MS"/>
              </a:rPr>
              <a:t>GeV</a:t>
            </a:r>
            <a:r>
              <a:rPr lang="en-US" sz="1800" b="0" dirty="0" smtClean="0">
                <a:solidFill>
                  <a:srgbClr val="0000FF"/>
                </a:solidFill>
                <a:latin typeface="Trebuchet MS"/>
              </a:rPr>
              <a:t>.</a:t>
            </a:r>
          </a:p>
        </p:txBody>
      </p:sp>
      <p:pic>
        <p:nvPicPr>
          <p:cNvPr id="24" name="Picture 23"/>
          <p:cNvPicPr>
            <a:picLocks noChangeAspect="1"/>
          </p:cNvPicPr>
          <p:nvPr/>
        </p:nvPicPr>
        <p:blipFill>
          <a:blip r:embed="rId4"/>
          <a:stretch>
            <a:fillRect/>
          </a:stretch>
        </p:blipFill>
        <p:spPr>
          <a:xfrm>
            <a:off x="1060451" y="1320800"/>
            <a:ext cx="2606786" cy="1562100"/>
          </a:xfrm>
          <a:prstGeom prst="rect">
            <a:avLst/>
          </a:prstGeom>
        </p:spPr>
      </p:pic>
      <p:pic>
        <p:nvPicPr>
          <p:cNvPr id="26" name="Picture 25" descr="fig_03a.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08000" y="2679632"/>
            <a:ext cx="4267200" cy="2889955"/>
          </a:xfrm>
          <a:prstGeom prst="rect">
            <a:avLst/>
          </a:prstGeom>
        </p:spPr>
      </p:pic>
      <p:sp>
        <p:nvSpPr>
          <p:cNvPr id="27" name="Rectangle 26"/>
          <p:cNvSpPr/>
          <p:nvPr/>
        </p:nvSpPr>
        <p:spPr>
          <a:xfrm>
            <a:off x="6272029" y="5538401"/>
            <a:ext cx="2082621" cy="369332"/>
          </a:xfrm>
          <a:prstGeom prst="rect">
            <a:avLst/>
          </a:prstGeom>
        </p:spPr>
        <p:txBody>
          <a:bodyPr wrap="none">
            <a:spAutoFit/>
          </a:bodyPr>
          <a:lstStyle/>
          <a:p>
            <a:r>
              <a:rPr lang="en-US" sz="1800" b="0" dirty="0" err="1" smtClean="0">
                <a:solidFill>
                  <a:srgbClr val="FF0000"/>
                </a:solidFill>
                <a:latin typeface="Trebuchet MS"/>
              </a:rPr>
              <a:t>Gluino</a:t>
            </a:r>
            <a:r>
              <a:rPr lang="en-US" sz="1800" b="0" dirty="0" smtClean="0">
                <a:solidFill>
                  <a:srgbClr val="FF0000"/>
                </a:solidFill>
                <a:latin typeface="Trebuchet MS"/>
              </a:rPr>
              <a:t>-stop model</a:t>
            </a:r>
            <a:endParaRPr lang="en-US" sz="1800" b="0" dirty="0" smtClean="0">
              <a:solidFill>
                <a:schemeClr val="tx1">
                  <a:lumMod val="75000"/>
                  <a:lumOff val="25000"/>
                </a:schemeClr>
              </a:solidFill>
              <a:latin typeface="Trebuchet MS"/>
            </a:endParaRPr>
          </a:p>
        </p:txBody>
      </p:sp>
      <p:pic>
        <p:nvPicPr>
          <p:cNvPr id="30" name="Picture 29"/>
          <p:cNvPicPr>
            <a:picLocks noChangeAspect="1"/>
          </p:cNvPicPr>
          <p:nvPr/>
        </p:nvPicPr>
        <p:blipFill>
          <a:blip r:embed="rId7"/>
          <a:stretch>
            <a:fillRect/>
          </a:stretch>
        </p:blipFill>
        <p:spPr>
          <a:xfrm>
            <a:off x="6343651" y="1347814"/>
            <a:ext cx="2330450" cy="1414435"/>
          </a:xfrm>
          <a:prstGeom prst="rect">
            <a:avLst/>
          </a:prstGeom>
        </p:spPr>
      </p:pic>
      <p:sp>
        <p:nvSpPr>
          <p:cNvPr id="31" name="Rectangle 30"/>
          <p:cNvSpPr/>
          <p:nvPr/>
        </p:nvSpPr>
        <p:spPr>
          <a:xfrm>
            <a:off x="5217929" y="5934670"/>
            <a:ext cx="4421371" cy="646331"/>
          </a:xfrm>
          <a:prstGeom prst="rect">
            <a:avLst/>
          </a:prstGeom>
        </p:spPr>
        <p:txBody>
          <a:bodyPr wrap="square">
            <a:spAutoFit/>
          </a:bodyPr>
          <a:lstStyle/>
          <a:p>
            <a:r>
              <a:rPr lang="en-US" sz="1800" b="0" dirty="0" smtClean="0">
                <a:solidFill>
                  <a:srgbClr val="0000FF"/>
                </a:solidFill>
                <a:latin typeface="Trebuchet MS"/>
              </a:rPr>
              <a:t>A </a:t>
            </a:r>
            <a:r>
              <a:rPr lang="en-US" sz="1800" b="0" dirty="0" err="1" smtClean="0">
                <a:solidFill>
                  <a:srgbClr val="0000FF"/>
                </a:solidFill>
                <a:latin typeface="Trebuchet MS"/>
              </a:rPr>
              <a:t>gluino</a:t>
            </a:r>
            <a:r>
              <a:rPr lang="en-US" sz="1800" b="0" dirty="0" smtClean="0">
                <a:solidFill>
                  <a:srgbClr val="0000FF"/>
                </a:solidFill>
                <a:latin typeface="Trebuchet MS"/>
              </a:rPr>
              <a:t> mass below 820 </a:t>
            </a:r>
            <a:r>
              <a:rPr lang="en-US" sz="1800" b="0" dirty="0" err="1" smtClean="0">
                <a:solidFill>
                  <a:srgbClr val="0000FF"/>
                </a:solidFill>
                <a:latin typeface="Trebuchet MS"/>
              </a:rPr>
              <a:t>GeV</a:t>
            </a:r>
            <a:r>
              <a:rPr lang="en-US" sz="1800" b="0" dirty="0" smtClean="0">
                <a:solidFill>
                  <a:srgbClr val="0000FF"/>
                </a:solidFill>
                <a:latin typeface="Trebuchet MS"/>
              </a:rPr>
              <a:t> is excluded for stop masses up to 640 </a:t>
            </a:r>
            <a:r>
              <a:rPr lang="en-US" sz="1800" b="0" dirty="0" err="1" smtClean="0">
                <a:solidFill>
                  <a:srgbClr val="0000FF"/>
                </a:solidFill>
                <a:latin typeface="Trebuchet MS"/>
              </a:rPr>
              <a:t>GeV</a:t>
            </a:r>
            <a:r>
              <a:rPr lang="en-US" sz="1800" b="0" dirty="0" smtClean="0">
                <a:solidFill>
                  <a:srgbClr val="0000FF"/>
                </a:solidFill>
                <a:latin typeface="Trebuchet MS"/>
              </a:rPr>
              <a:t>.</a:t>
            </a:r>
          </a:p>
        </p:txBody>
      </p:sp>
      <p:pic>
        <p:nvPicPr>
          <p:cNvPr id="32" name="Picture 31" descr="fig_03b-Gtt.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103217" y="2743200"/>
            <a:ext cx="4294287" cy="2908300"/>
          </a:xfrm>
          <a:prstGeom prst="rect">
            <a:avLst/>
          </a:prstGeom>
        </p:spPr>
      </p:pic>
      <p:sp>
        <p:nvSpPr>
          <p:cNvPr id="33" name="Rectangle 32"/>
          <p:cNvSpPr/>
          <p:nvPr/>
        </p:nvSpPr>
        <p:spPr>
          <a:xfrm>
            <a:off x="1877829" y="5538401"/>
            <a:ext cx="2487580" cy="369332"/>
          </a:xfrm>
          <a:prstGeom prst="rect">
            <a:avLst/>
          </a:prstGeom>
        </p:spPr>
        <p:txBody>
          <a:bodyPr wrap="none">
            <a:spAutoFit/>
          </a:bodyPr>
          <a:lstStyle/>
          <a:p>
            <a:r>
              <a:rPr lang="en-US" sz="1800" b="0" dirty="0" err="1" smtClean="0">
                <a:solidFill>
                  <a:srgbClr val="FF0000"/>
                </a:solidFill>
                <a:latin typeface="Trebuchet MS"/>
              </a:rPr>
              <a:t>Gluino-sbottom</a:t>
            </a:r>
            <a:r>
              <a:rPr lang="en-US" sz="1800" b="0" dirty="0" smtClean="0">
                <a:solidFill>
                  <a:srgbClr val="FF0000"/>
                </a:solidFill>
                <a:latin typeface="Trebuchet MS"/>
              </a:rPr>
              <a:t> model</a:t>
            </a:r>
            <a:endParaRPr lang="en-US" sz="1800" b="0" dirty="0" smtClean="0">
              <a:solidFill>
                <a:schemeClr val="tx1">
                  <a:lumMod val="75000"/>
                  <a:lumOff val="25000"/>
                </a:schemeClr>
              </a:solidFill>
              <a:latin typeface="Trebuchet MS"/>
            </a:endParaRPr>
          </a:p>
        </p:txBody>
      </p:sp>
      <p:sp>
        <p:nvSpPr>
          <p:cNvPr id="34" name="Rectangle 33"/>
          <p:cNvSpPr/>
          <p:nvPr/>
        </p:nvSpPr>
        <p:spPr>
          <a:xfrm>
            <a:off x="5776729" y="1055301"/>
            <a:ext cx="3795931" cy="369332"/>
          </a:xfrm>
          <a:prstGeom prst="rect">
            <a:avLst/>
          </a:prstGeom>
        </p:spPr>
        <p:txBody>
          <a:bodyPr wrap="none">
            <a:spAutoFit/>
          </a:bodyPr>
          <a:lstStyle/>
          <a:p>
            <a:r>
              <a:rPr lang="en-US" sz="1800" b="0" dirty="0" smtClean="0">
                <a:solidFill>
                  <a:schemeClr val="tx1">
                    <a:lumMod val="75000"/>
                    <a:lumOff val="25000"/>
                  </a:schemeClr>
                </a:solidFill>
                <a:latin typeface="Trebuchet MS"/>
              </a:rPr>
              <a:t>1 lepton plus </a:t>
            </a:r>
            <a:r>
              <a:rPr lang="en-US" sz="1800" b="0" dirty="0" err="1" smtClean="0">
                <a:solidFill>
                  <a:schemeClr val="tx1">
                    <a:lumMod val="75000"/>
                    <a:lumOff val="25000"/>
                  </a:schemeClr>
                </a:solidFill>
                <a:latin typeface="Trebuchet MS"/>
              </a:rPr>
              <a:t>b</a:t>
            </a:r>
            <a:r>
              <a:rPr lang="en-US" sz="1800" b="0" dirty="0" smtClean="0">
                <a:solidFill>
                  <a:schemeClr val="tx1">
                    <a:lumMod val="75000"/>
                    <a:lumOff val="25000"/>
                  </a:schemeClr>
                </a:solidFill>
                <a:latin typeface="Trebuchet MS"/>
              </a:rPr>
              <a:t>-jets or 2 SS leptons</a:t>
            </a:r>
          </a:p>
        </p:txBody>
      </p:sp>
      <p:sp>
        <p:nvSpPr>
          <p:cNvPr id="13" name="Rectangle 12"/>
          <p:cNvSpPr/>
          <p:nvPr/>
        </p:nvSpPr>
        <p:spPr>
          <a:xfrm>
            <a:off x="379229" y="1055301"/>
            <a:ext cx="3765799" cy="369332"/>
          </a:xfrm>
          <a:prstGeom prst="rect">
            <a:avLst/>
          </a:prstGeom>
        </p:spPr>
        <p:txBody>
          <a:bodyPr wrap="none">
            <a:spAutoFit/>
          </a:bodyPr>
          <a:lstStyle/>
          <a:p>
            <a:r>
              <a:rPr lang="en-US" sz="1800" b="0" dirty="0" smtClean="0">
                <a:solidFill>
                  <a:schemeClr val="tx1">
                    <a:lumMod val="75000"/>
                    <a:lumOff val="25000"/>
                  </a:schemeClr>
                </a:solidFill>
                <a:latin typeface="Trebuchet MS"/>
              </a:rPr>
              <a:t>no leptons, large </a:t>
            </a:r>
            <a:r>
              <a:rPr lang="en-US" sz="1800" b="0" dirty="0" err="1" smtClean="0">
                <a:solidFill>
                  <a:schemeClr val="tx1">
                    <a:lumMod val="75000"/>
                    <a:lumOff val="25000"/>
                  </a:schemeClr>
                </a:solidFill>
                <a:latin typeface="Trebuchet MS"/>
              </a:rPr>
              <a:t>E</a:t>
            </a:r>
            <a:r>
              <a:rPr lang="en-US" sz="1800" b="0" baseline="-25000" dirty="0" err="1" smtClean="0">
                <a:solidFill>
                  <a:schemeClr val="tx1">
                    <a:lumMod val="75000"/>
                    <a:lumOff val="25000"/>
                  </a:schemeClr>
                </a:solidFill>
                <a:latin typeface="Trebuchet MS"/>
              </a:rPr>
              <a:t>T</a:t>
            </a:r>
            <a:r>
              <a:rPr lang="en-US" sz="1800" b="0" baseline="30000" dirty="0" err="1" smtClean="0">
                <a:solidFill>
                  <a:schemeClr val="tx1">
                    <a:lumMod val="75000"/>
                    <a:lumOff val="25000"/>
                  </a:schemeClr>
                </a:solidFill>
                <a:latin typeface="Trebuchet MS"/>
              </a:rPr>
              <a:t>miss</a:t>
            </a:r>
            <a:r>
              <a:rPr lang="en-US" sz="1800" b="0" dirty="0" smtClean="0">
                <a:solidFill>
                  <a:schemeClr val="tx1">
                    <a:lumMod val="75000"/>
                    <a:lumOff val="25000"/>
                  </a:schemeClr>
                </a:solidFill>
                <a:latin typeface="Trebuchet MS"/>
              </a:rPr>
              <a:t> + ≥ 3 </a:t>
            </a:r>
            <a:r>
              <a:rPr lang="en-US" sz="1800" b="0" dirty="0" err="1" smtClean="0">
                <a:solidFill>
                  <a:schemeClr val="tx1">
                    <a:lumMod val="75000"/>
                    <a:lumOff val="25000"/>
                  </a:schemeClr>
                </a:solidFill>
                <a:latin typeface="Trebuchet MS"/>
              </a:rPr>
              <a:t>b</a:t>
            </a:r>
            <a:r>
              <a:rPr lang="en-US" sz="1800" b="0" dirty="0" smtClean="0">
                <a:solidFill>
                  <a:schemeClr val="tx1">
                    <a:lumMod val="75000"/>
                    <a:lumOff val="25000"/>
                  </a:schemeClr>
                </a:solidFill>
                <a:latin typeface="Trebuchet MS"/>
              </a:rPr>
              <a:t>-jets</a:t>
            </a:r>
          </a:p>
        </p:txBody>
      </p:sp>
      <p:sp>
        <p:nvSpPr>
          <p:cNvPr id="35" name="Rectangle 34"/>
          <p:cNvSpPr/>
          <p:nvPr/>
        </p:nvSpPr>
        <p:spPr>
          <a:xfrm>
            <a:off x="4007162" y="915601"/>
            <a:ext cx="1854143" cy="369332"/>
          </a:xfrm>
          <a:prstGeom prst="rect">
            <a:avLst/>
          </a:prstGeom>
        </p:spPr>
        <p:txBody>
          <a:bodyPr wrap="none">
            <a:spAutoFit/>
          </a:bodyPr>
          <a:lstStyle/>
          <a:p>
            <a:r>
              <a:rPr lang="en-US" sz="1800" b="0" dirty="0" smtClean="0">
                <a:solidFill>
                  <a:srgbClr val="FF0000"/>
                </a:solidFill>
                <a:latin typeface="Trebuchet MS"/>
              </a:rPr>
              <a:t>Event selection:</a:t>
            </a:r>
            <a:endParaRPr lang="en-US" sz="1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Date Placeholder 2"/>
          <p:cNvSpPr>
            <a:spLocks noGrp="1"/>
          </p:cNvSpPr>
          <p:nvPr>
            <p:ph type="dt" sz="quarter" idx="10"/>
          </p:nvPr>
        </p:nvSpPr>
        <p:spPr>
          <a:noFill/>
        </p:spPr>
        <p:txBody>
          <a:bodyPr/>
          <a:lstStyle/>
          <a:p>
            <a:r>
              <a:rPr lang="de-CH" smtClean="0"/>
              <a:t>C.-E. Wulz</a:t>
            </a:r>
            <a:endParaRPr lang="en-US" b="0" i="0" dirty="0" smtClean="0"/>
          </a:p>
        </p:txBody>
      </p:sp>
      <p:sp>
        <p:nvSpPr>
          <p:cNvPr id="32771" name="Slide Number Placeholder 3"/>
          <p:cNvSpPr>
            <a:spLocks noGrp="1"/>
          </p:cNvSpPr>
          <p:nvPr>
            <p:ph type="sldNum" sz="quarter" idx="11"/>
          </p:nvPr>
        </p:nvSpPr>
        <p:spPr>
          <a:noFill/>
        </p:spPr>
        <p:txBody>
          <a:bodyPr/>
          <a:lstStyle/>
          <a:p>
            <a:fld id="{7EA9367E-2CCF-F348-8AE7-761A8683E7CA}" type="slidenum">
              <a:rPr lang="en-US" smtClean="0"/>
              <a:pPr/>
              <a:t>54</a:t>
            </a:fld>
            <a:endParaRPr lang="en-US" b="0" i="0" smtClean="0"/>
          </a:p>
        </p:txBody>
      </p:sp>
      <p:sp>
        <p:nvSpPr>
          <p:cNvPr id="32774" name="Rectangle 10"/>
          <p:cNvSpPr>
            <a:spLocks noChangeArrowheads="1"/>
          </p:cNvSpPr>
          <p:nvPr/>
        </p:nvSpPr>
        <p:spPr bwMode="auto">
          <a:xfrm>
            <a:off x="879475" y="328613"/>
            <a:ext cx="8559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Search for a very light scalar top</a:t>
            </a:r>
            <a:endParaRPr lang="en-US" sz="2800" i="1" dirty="0">
              <a:solidFill>
                <a:srgbClr val="000099"/>
              </a:solidFill>
              <a:latin typeface="Times" charset="0"/>
            </a:endParaRPr>
          </a:p>
        </p:txBody>
      </p:sp>
      <p:pic>
        <p:nvPicPr>
          <p:cNvPr id="10" name="Picture 9" descr="ATLASlogo_White_480x720_02.jpg"/>
          <p:cNvPicPr>
            <a:picLocks noChangeAspect="1"/>
          </p:cNvPicPr>
          <p:nvPr/>
        </p:nvPicPr>
        <p:blipFill>
          <a:blip r:embed="rId3"/>
          <a:stretch>
            <a:fillRect/>
          </a:stretch>
        </p:blipFill>
        <p:spPr>
          <a:xfrm>
            <a:off x="651933" y="177800"/>
            <a:ext cx="618067" cy="927100"/>
          </a:xfrm>
          <a:prstGeom prst="rect">
            <a:avLst/>
          </a:prstGeom>
        </p:spPr>
      </p:pic>
      <p:sp>
        <p:nvSpPr>
          <p:cNvPr id="12" name="Rectangle 11"/>
          <p:cNvSpPr/>
          <p:nvPr/>
        </p:nvSpPr>
        <p:spPr>
          <a:xfrm>
            <a:off x="379229" y="1055301"/>
            <a:ext cx="6506909" cy="369332"/>
          </a:xfrm>
          <a:prstGeom prst="rect">
            <a:avLst/>
          </a:prstGeom>
        </p:spPr>
        <p:txBody>
          <a:bodyPr wrap="none">
            <a:spAutoFit/>
          </a:bodyPr>
          <a:lstStyle/>
          <a:p>
            <a:r>
              <a:rPr lang="en-US" sz="1800" b="0" dirty="0" smtClean="0">
                <a:solidFill>
                  <a:srgbClr val="FF0000"/>
                </a:solidFill>
                <a:latin typeface="Trebuchet MS"/>
              </a:rPr>
              <a:t>Event selection:</a:t>
            </a:r>
            <a:r>
              <a:rPr lang="en-US" sz="1800" b="0" dirty="0" smtClean="0">
                <a:solidFill>
                  <a:schemeClr val="tx1">
                    <a:lumMod val="75000"/>
                    <a:lumOff val="25000"/>
                  </a:schemeClr>
                </a:solidFill>
                <a:latin typeface="Trebuchet MS"/>
              </a:rPr>
              <a:t> 2 opposite-sign leptons, large </a:t>
            </a:r>
            <a:r>
              <a:rPr lang="en-US" sz="1800" b="0" dirty="0" err="1" smtClean="0">
                <a:solidFill>
                  <a:schemeClr val="tx1">
                    <a:lumMod val="75000"/>
                    <a:lumOff val="25000"/>
                  </a:schemeClr>
                </a:solidFill>
                <a:latin typeface="Trebuchet MS"/>
              </a:rPr>
              <a:t>E</a:t>
            </a:r>
            <a:r>
              <a:rPr lang="en-US" sz="1800" b="0" baseline="-25000" dirty="0" err="1" smtClean="0">
                <a:solidFill>
                  <a:schemeClr val="tx1">
                    <a:lumMod val="75000"/>
                    <a:lumOff val="25000"/>
                  </a:schemeClr>
                </a:solidFill>
                <a:latin typeface="Trebuchet MS"/>
              </a:rPr>
              <a:t>T</a:t>
            </a:r>
            <a:r>
              <a:rPr lang="en-US" sz="1800" b="0" baseline="30000" dirty="0" err="1" smtClean="0">
                <a:solidFill>
                  <a:schemeClr val="tx1">
                    <a:lumMod val="75000"/>
                    <a:lumOff val="25000"/>
                  </a:schemeClr>
                </a:solidFill>
                <a:latin typeface="Trebuchet MS"/>
              </a:rPr>
              <a:t>miss</a:t>
            </a:r>
            <a:r>
              <a:rPr lang="en-US" sz="1800" b="0" dirty="0" smtClean="0">
                <a:solidFill>
                  <a:schemeClr val="tx1">
                    <a:lumMod val="75000"/>
                    <a:lumOff val="25000"/>
                  </a:schemeClr>
                </a:solidFill>
                <a:latin typeface="Trebuchet MS"/>
              </a:rPr>
              <a:t> + ≥ 1 jet</a:t>
            </a:r>
          </a:p>
        </p:txBody>
      </p:sp>
      <p:pic>
        <p:nvPicPr>
          <p:cNvPr id="15" name="Picture 14"/>
          <p:cNvPicPr>
            <a:picLocks noChangeAspect="1"/>
          </p:cNvPicPr>
          <p:nvPr/>
        </p:nvPicPr>
        <p:blipFill>
          <a:blip r:embed="rId4"/>
          <a:stretch>
            <a:fillRect/>
          </a:stretch>
        </p:blipFill>
        <p:spPr>
          <a:xfrm>
            <a:off x="1174751" y="1511300"/>
            <a:ext cx="2808480" cy="1803400"/>
          </a:xfrm>
          <a:prstGeom prst="rect">
            <a:avLst/>
          </a:prstGeom>
        </p:spPr>
      </p:pic>
      <p:pic>
        <p:nvPicPr>
          <p:cNvPr id="16" name="Picture 15" descr="fig_01c.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820650" y="3263900"/>
            <a:ext cx="3273137" cy="3175000"/>
          </a:xfrm>
          <a:prstGeom prst="rect">
            <a:avLst/>
          </a:prstGeom>
        </p:spPr>
      </p:pic>
      <p:pic>
        <p:nvPicPr>
          <p:cNvPr id="18" name="Picture 17" descr="fig_02.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376224" y="1408870"/>
            <a:ext cx="4805876" cy="4610929"/>
          </a:xfrm>
          <a:prstGeom prst="rect">
            <a:avLst/>
          </a:prstGeom>
        </p:spPr>
      </p:pic>
      <p:sp>
        <p:nvSpPr>
          <p:cNvPr id="24" name="Rectangle 23"/>
          <p:cNvSpPr/>
          <p:nvPr/>
        </p:nvSpPr>
        <p:spPr>
          <a:xfrm>
            <a:off x="5736533" y="5830501"/>
            <a:ext cx="2607367" cy="369332"/>
          </a:xfrm>
          <a:prstGeom prst="rect">
            <a:avLst/>
          </a:prstGeom>
          <a:solidFill>
            <a:schemeClr val="bg2">
              <a:lumMod val="20000"/>
              <a:lumOff val="80000"/>
            </a:schemeClr>
          </a:solidFill>
        </p:spPr>
        <p:txBody>
          <a:bodyPr wrap="square">
            <a:spAutoFit/>
          </a:bodyPr>
          <a:lstStyle/>
          <a:p>
            <a:r>
              <a:rPr lang="en-US" sz="1800" b="0" i="1" dirty="0" smtClean="0">
                <a:solidFill>
                  <a:schemeClr val="tx1">
                    <a:lumMod val="75000"/>
                    <a:lumOff val="25000"/>
                  </a:schemeClr>
                </a:solidFill>
                <a:latin typeface="Trebuchet MS"/>
              </a:rPr>
              <a:t> ATLAS-CONF-2012-059</a:t>
            </a:r>
            <a:endParaRPr lang="en-US" sz="1800" b="0" dirty="0">
              <a:solidFill>
                <a:schemeClr val="tx1">
                  <a:lumMod val="75000"/>
                  <a:lumOff val="25000"/>
                </a:schemeClr>
              </a:solidFill>
              <a:latin typeface="Trebuchet MS"/>
            </a:endParaRPr>
          </a:p>
        </p:txBody>
      </p:sp>
      <p:sp>
        <p:nvSpPr>
          <p:cNvPr id="14" name="Rectangle 13"/>
          <p:cNvSpPr/>
          <p:nvPr/>
        </p:nvSpPr>
        <p:spPr>
          <a:xfrm>
            <a:off x="746709" y="6249601"/>
            <a:ext cx="9159291" cy="369332"/>
          </a:xfrm>
          <a:prstGeom prst="rect">
            <a:avLst/>
          </a:prstGeom>
        </p:spPr>
        <p:txBody>
          <a:bodyPr wrap="none">
            <a:spAutoFit/>
          </a:bodyPr>
          <a:lstStyle/>
          <a:p>
            <a:r>
              <a:rPr lang="en-US" sz="1800" b="0" dirty="0" smtClean="0">
                <a:solidFill>
                  <a:srgbClr val="0000FF"/>
                </a:solidFill>
                <a:latin typeface="Trebuchet MS"/>
              </a:rPr>
              <a:t>Stop masses are excluded up to at least 130 </a:t>
            </a:r>
            <a:r>
              <a:rPr lang="en-US" sz="1800" b="0" dirty="0" err="1" smtClean="0">
                <a:solidFill>
                  <a:srgbClr val="0000FF"/>
                </a:solidFill>
                <a:latin typeface="Trebuchet MS"/>
              </a:rPr>
              <a:t>GeV</a:t>
            </a:r>
            <a:r>
              <a:rPr lang="en-US" sz="1800" b="0" dirty="0" smtClean="0">
                <a:solidFill>
                  <a:srgbClr val="0000FF"/>
                </a:solidFill>
                <a:latin typeface="Trebuchet MS"/>
              </a:rPr>
              <a:t> for </a:t>
            </a:r>
            <a:r>
              <a:rPr lang="en-US" sz="1800" b="0" dirty="0" err="1" smtClean="0">
                <a:solidFill>
                  <a:srgbClr val="0000FF"/>
                </a:solidFill>
                <a:latin typeface="Trebuchet MS"/>
              </a:rPr>
              <a:t>neutralino</a:t>
            </a:r>
            <a:r>
              <a:rPr lang="en-US" sz="1800" b="0" dirty="0" smtClean="0">
                <a:solidFill>
                  <a:srgbClr val="0000FF"/>
                </a:solidFill>
                <a:latin typeface="Trebuchet MS"/>
              </a:rPr>
              <a:t> 1 masses up to 65 </a:t>
            </a:r>
            <a:r>
              <a:rPr lang="en-US" sz="1800" b="0" dirty="0" err="1" smtClean="0">
                <a:solidFill>
                  <a:srgbClr val="0000FF"/>
                </a:solidFill>
                <a:latin typeface="Trebuchet MS"/>
              </a:rPr>
              <a:t>GeV</a:t>
            </a:r>
            <a:r>
              <a:rPr lang="en-US" sz="1800" b="0" dirty="0" smtClean="0">
                <a:solidFill>
                  <a:srgbClr val="0000FF"/>
                </a:solidFill>
                <a:latin typeface="Trebuchet MS"/>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dirty="0"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55</a:t>
            </a:fld>
            <a:endParaRPr lang="en-US" b="0" i="0"/>
          </a:p>
        </p:txBody>
      </p:sp>
      <p:sp>
        <p:nvSpPr>
          <p:cNvPr id="24" name="Text Box 14"/>
          <p:cNvSpPr txBox="1">
            <a:spLocks noChangeArrowheads="1"/>
          </p:cNvSpPr>
          <p:nvPr/>
        </p:nvSpPr>
        <p:spPr bwMode="auto">
          <a:xfrm>
            <a:off x="784225" y="1250952"/>
            <a:ext cx="8474075" cy="2031325"/>
          </a:xfrm>
          <a:prstGeom prst="rect">
            <a:avLst/>
          </a:prstGeom>
          <a:noFill/>
          <a:ln w="9525">
            <a:noFill/>
            <a:miter lim="800000"/>
            <a:headEnd/>
            <a:tailEnd/>
          </a:ln>
        </p:spPr>
        <p:txBody>
          <a:bodyPr wrap="square">
            <a:prstTxWarp prst="textNoShape">
              <a:avLst/>
            </a:prstTxWarp>
            <a:spAutoFit/>
          </a:bodyPr>
          <a:lstStyle/>
          <a:p>
            <a:pPr algn="just"/>
            <a:r>
              <a:rPr lang="en-GB" sz="1800" b="0" dirty="0" smtClean="0">
                <a:solidFill>
                  <a:schemeClr val="tx1"/>
                </a:solidFill>
                <a:latin typeface="Trebuchet MS"/>
              </a:rPr>
              <a:t>HSCP may be a long-lived NLSP, e.g. in Split-SUSY or GMSB. </a:t>
            </a:r>
          </a:p>
          <a:p>
            <a:pPr algn="just"/>
            <a:endParaRPr lang="en-GB" sz="1800" b="0" dirty="0" smtClean="0">
              <a:solidFill>
                <a:schemeClr val="tx1"/>
              </a:solidFill>
              <a:latin typeface="Trebuchet MS"/>
            </a:endParaRPr>
          </a:p>
          <a:p>
            <a:pPr algn="just"/>
            <a:r>
              <a:rPr lang="en-GB" sz="1800" b="0" dirty="0" smtClean="0">
                <a:solidFill>
                  <a:schemeClr val="tx1"/>
                </a:solidFill>
                <a:latin typeface="Trebuchet MS"/>
              </a:rPr>
              <a:t>If mass greater than about 100 </a:t>
            </a:r>
            <a:r>
              <a:rPr lang="en-GB" sz="1800" b="0" dirty="0" err="1" smtClean="0">
                <a:solidFill>
                  <a:schemeClr val="tx1"/>
                </a:solidFill>
                <a:latin typeface="Trebuchet MS"/>
              </a:rPr>
              <a:t>GeV</a:t>
            </a:r>
            <a:r>
              <a:rPr lang="en-GB" sz="1800" b="0" dirty="0" smtClean="0">
                <a:solidFill>
                  <a:schemeClr val="tx1"/>
                </a:solidFill>
                <a:latin typeface="Trebuchet MS"/>
              </a:rPr>
              <a:t>: </a:t>
            </a:r>
            <a:r>
              <a:rPr lang="en-GB" sz="1800" b="0" dirty="0" err="1" smtClean="0">
                <a:solidFill>
                  <a:schemeClr val="tx1"/>
                </a:solidFill>
                <a:latin typeface="Symbol"/>
              </a:rPr>
              <a:t>b</a:t>
            </a:r>
            <a:r>
              <a:rPr lang="en-GB" sz="1800" b="0" dirty="0" smtClean="0">
                <a:solidFill>
                  <a:schemeClr val="tx1"/>
                </a:solidFill>
                <a:latin typeface="Symbol"/>
              </a:rPr>
              <a:t> </a:t>
            </a:r>
            <a:r>
              <a:rPr lang="en-GB" sz="1800" b="0" dirty="0" smtClean="0">
                <a:solidFill>
                  <a:schemeClr val="tx1"/>
                </a:solidFill>
                <a:latin typeface="Trebuchet MS"/>
              </a:rPr>
              <a:t>= </a:t>
            </a:r>
            <a:r>
              <a:rPr lang="en-GB" sz="1800" b="0" dirty="0" err="1" smtClean="0">
                <a:solidFill>
                  <a:schemeClr val="tx1"/>
                </a:solidFill>
                <a:latin typeface="Trebuchet MS"/>
              </a:rPr>
              <a:t>v/c</a:t>
            </a:r>
            <a:r>
              <a:rPr lang="en-GB" sz="1800" b="0" dirty="0" smtClean="0">
                <a:solidFill>
                  <a:schemeClr val="tx1"/>
                </a:solidFill>
                <a:latin typeface="Trebuchet MS"/>
              </a:rPr>
              <a:t> &lt; 0.9.</a:t>
            </a:r>
          </a:p>
          <a:p>
            <a:pPr algn="just"/>
            <a:endParaRPr lang="en-GB" sz="1800" b="0" dirty="0" smtClean="0">
              <a:solidFill>
                <a:schemeClr val="tx1"/>
              </a:solidFill>
              <a:latin typeface="Trebuchet MS"/>
            </a:endParaRPr>
          </a:p>
          <a:p>
            <a:pPr algn="just"/>
            <a:r>
              <a:rPr lang="en-GB" sz="1800" b="0" dirty="0" smtClean="0">
                <a:solidFill>
                  <a:schemeClr val="tx1"/>
                </a:solidFill>
                <a:latin typeface="Trebuchet MS"/>
              </a:rPr>
              <a:t>Nuclear interactions may lead to charge exchange.</a:t>
            </a:r>
          </a:p>
          <a:p>
            <a:pPr algn="just"/>
            <a:r>
              <a:rPr lang="en-GB" sz="1800" b="0" dirty="0" smtClean="0">
                <a:solidFill>
                  <a:schemeClr val="tx1"/>
                </a:solidFill>
                <a:latin typeface="Trebuchet MS"/>
              </a:rPr>
              <a:t>Signature: high-momentum particle with anomalously large energy loss </a:t>
            </a:r>
            <a:r>
              <a:rPr lang="en-GB" sz="1800" b="0" dirty="0" err="1" smtClean="0">
                <a:solidFill>
                  <a:schemeClr val="tx1"/>
                </a:solidFill>
                <a:latin typeface="Trebuchet MS"/>
              </a:rPr>
              <a:t>dE/dx</a:t>
            </a:r>
            <a:r>
              <a:rPr lang="en-GB" sz="1800" b="0" dirty="0" smtClean="0">
                <a:solidFill>
                  <a:schemeClr val="tx1"/>
                </a:solidFill>
                <a:latin typeface="Trebuchet MS"/>
              </a:rPr>
              <a:t> through ionization and an anomalously long time-of-flight.</a:t>
            </a:r>
          </a:p>
        </p:txBody>
      </p:sp>
      <p:sp>
        <p:nvSpPr>
          <p:cNvPr id="12" name="Rectangle 10"/>
          <p:cNvSpPr>
            <a:spLocks noChangeArrowheads="1"/>
          </p:cNvSpPr>
          <p:nvPr/>
        </p:nvSpPr>
        <p:spPr bwMode="auto">
          <a:xfrm>
            <a:off x="561974" y="328613"/>
            <a:ext cx="88614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Heavy “stable” charged particles</a:t>
            </a:r>
            <a:endParaRPr lang="en-US" sz="2800" dirty="0">
              <a:solidFill>
                <a:srgbClr val="000099"/>
              </a:solidFill>
              <a:latin typeface="Times" charset="0"/>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0" name="Text Box 14"/>
          <p:cNvSpPr txBox="1">
            <a:spLocks noChangeArrowheads="1"/>
          </p:cNvSpPr>
          <p:nvPr/>
        </p:nvSpPr>
        <p:spPr bwMode="auto">
          <a:xfrm>
            <a:off x="619125" y="5621397"/>
            <a:ext cx="5032375" cy="369332"/>
          </a:xfrm>
          <a:prstGeom prst="rect">
            <a:avLst/>
          </a:prstGeom>
          <a:noFill/>
          <a:ln w="9525">
            <a:noFill/>
            <a:miter lim="800000"/>
            <a:headEnd/>
            <a:tailEnd/>
          </a:ln>
        </p:spPr>
        <p:txBody>
          <a:bodyPr wrap="square">
            <a:prstTxWarp prst="textNoShape">
              <a:avLst/>
            </a:prstTxWarp>
            <a:spAutoFit/>
          </a:bodyPr>
          <a:lstStyle/>
          <a:p>
            <a:pPr algn="just"/>
            <a:r>
              <a:rPr lang="en-GB" sz="1800" b="0" dirty="0" smtClean="0">
                <a:solidFill>
                  <a:schemeClr val="tx1"/>
                </a:solidFill>
                <a:latin typeface="Trebuchet MS"/>
              </a:rPr>
              <a:t>Tracker (high </a:t>
            </a:r>
            <a:r>
              <a:rPr lang="en-GB" sz="1800" b="0" dirty="0" err="1" smtClean="0">
                <a:solidFill>
                  <a:schemeClr val="tx1"/>
                </a:solidFill>
                <a:latin typeface="Trebuchet MS"/>
              </a:rPr>
              <a:t>dE/dx</a:t>
            </a:r>
            <a:r>
              <a:rPr lang="en-GB" sz="1800" b="0" dirty="0" smtClean="0">
                <a:solidFill>
                  <a:schemeClr val="tx1"/>
                </a:solidFill>
                <a:latin typeface="Trebuchet MS"/>
              </a:rPr>
              <a:t>) + </a:t>
            </a:r>
            <a:r>
              <a:rPr lang="en-GB" sz="1800" b="0" dirty="0" err="1" smtClean="0">
                <a:solidFill>
                  <a:schemeClr val="tx1"/>
                </a:solidFill>
                <a:latin typeface="Symbol"/>
              </a:rPr>
              <a:t>m</a:t>
            </a:r>
            <a:r>
              <a:rPr lang="en-GB" sz="1800" b="0" dirty="0" smtClean="0">
                <a:solidFill>
                  <a:schemeClr val="tx1"/>
                </a:solidFill>
                <a:latin typeface="Trebuchet MS"/>
              </a:rPr>
              <a:t> system (long TOF)</a:t>
            </a:r>
          </a:p>
        </p:txBody>
      </p:sp>
      <p:pic>
        <p:nvPicPr>
          <p:cNvPr id="18" name="Picture 1039" descr="CMS-Color-Label"/>
          <p:cNvPicPr>
            <a:picLocks noChangeAspect="1" noChangeArrowheads="1"/>
          </p:cNvPicPr>
          <p:nvPr/>
        </p:nvPicPr>
        <p:blipFill>
          <a:blip r:embed="rId3"/>
          <a:srcRect/>
          <a:stretch>
            <a:fillRect/>
          </a:stretch>
        </p:blipFill>
        <p:spPr bwMode="auto">
          <a:xfrm>
            <a:off x="315913" y="304800"/>
            <a:ext cx="577850" cy="533400"/>
          </a:xfrm>
          <a:prstGeom prst="rect">
            <a:avLst/>
          </a:prstGeom>
          <a:noFill/>
        </p:spPr>
      </p:pic>
      <p:pic>
        <p:nvPicPr>
          <p:cNvPr id="27" name="Picture 26"/>
          <p:cNvPicPr>
            <a:picLocks noChangeAspect="1"/>
          </p:cNvPicPr>
          <p:nvPr/>
        </p:nvPicPr>
        <p:blipFill>
          <a:blip r:embed="rId4"/>
          <a:stretch>
            <a:fillRect/>
          </a:stretch>
        </p:blipFill>
        <p:spPr>
          <a:xfrm>
            <a:off x="787399" y="3276600"/>
            <a:ext cx="4190001" cy="2444750"/>
          </a:xfrm>
          <a:prstGeom prst="rect">
            <a:avLst/>
          </a:prstGeom>
        </p:spPr>
      </p:pic>
      <p:pic>
        <p:nvPicPr>
          <p:cNvPr id="33" name="Picture 32"/>
          <p:cNvPicPr>
            <a:picLocks noChangeAspect="1"/>
          </p:cNvPicPr>
          <p:nvPr/>
        </p:nvPicPr>
        <p:blipFill>
          <a:blip r:embed="rId5"/>
          <a:stretch>
            <a:fillRect/>
          </a:stretch>
        </p:blipFill>
        <p:spPr>
          <a:xfrm>
            <a:off x="5037104" y="3276600"/>
            <a:ext cx="4146468" cy="2419350"/>
          </a:xfrm>
          <a:prstGeom prst="rect">
            <a:avLst/>
          </a:prstGeom>
        </p:spPr>
      </p:pic>
      <p:sp>
        <p:nvSpPr>
          <p:cNvPr id="36" name="Text Box 14"/>
          <p:cNvSpPr txBox="1">
            <a:spLocks noChangeArrowheads="1"/>
          </p:cNvSpPr>
          <p:nvPr/>
        </p:nvSpPr>
        <p:spPr bwMode="auto">
          <a:xfrm>
            <a:off x="5661025" y="5621397"/>
            <a:ext cx="3419475" cy="369332"/>
          </a:xfrm>
          <a:prstGeom prst="rect">
            <a:avLst/>
          </a:prstGeom>
          <a:noFill/>
          <a:ln w="9525">
            <a:noFill/>
            <a:miter lim="800000"/>
            <a:headEnd/>
            <a:tailEnd/>
          </a:ln>
        </p:spPr>
        <p:txBody>
          <a:bodyPr wrap="square">
            <a:prstTxWarp prst="textNoShape">
              <a:avLst/>
            </a:prstTxWarp>
            <a:spAutoFit/>
          </a:bodyPr>
          <a:lstStyle/>
          <a:p>
            <a:pPr algn="just"/>
            <a:r>
              <a:rPr lang="en-GB" sz="1800" b="0" dirty="0" smtClean="0">
                <a:solidFill>
                  <a:schemeClr val="tx1"/>
                </a:solidFill>
                <a:latin typeface="Trebuchet MS"/>
              </a:rPr>
              <a:t>Tracker only (charge exchange)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dirty="0"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56</a:t>
            </a:fld>
            <a:endParaRPr lang="en-US" b="0" i="0"/>
          </a:p>
        </p:txBody>
      </p:sp>
      <p:sp>
        <p:nvSpPr>
          <p:cNvPr id="24" name="Text Box 14"/>
          <p:cNvSpPr txBox="1">
            <a:spLocks noChangeArrowheads="1"/>
          </p:cNvSpPr>
          <p:nvPr/>
        </p:nvSpPr>
        <p:spPr bwMode="auto">
          <a:xfrm>
            <a:off x="784225" y="908052"/>
            <a:ext cx="8474075" cy="1200329"/>
          </a:xfrm>
          <a:prstGeom prst="rect">
            <a:avLst/>
          </a:prstGeom>
          <a:noFill/>
          <a:ln w="9525">
            <a:noFill/>
            <a:miter lim="800000"/>
            <a:headEnd/>
            <a:tailEnd/>
          </a:ln>
        </p:spPr>
        <p:txBody>
          <a:bodyPr wrap="square">
            <a:prstTxWarp prst="textNoShape">
              <a:avLst/>
            </a:prstTxWarp>
            <a:spAutoFit/>
          </a:bodyPr>
          <a:lstStyle/>
          <a:p>
            <a:pPr algn="just"/>
            <a:r>
              <a:rPr lang="en-GB" sz="1800" b="0" dirty="0" smtClean="0">
                <a:solidFill>
                  <a:schemeClr val="tx1"/>
                </a:solidFill>
                <a:latin typeface="Trebuchet MS"/>
              </a:rPr>
              <a:t>Data are consistent with background, estimated from data.</a:t>
            </a:r>
          </a:p>
          <a:p>
            <a:pPr algn="just"/>
            <a:endParaRPr lang="en-GB" sz="1800" b="0" dirty="0" smtClean="0">
              <a:solidFill>
                <a:schemeClr val="tx1"/>
              </a:solidFill>
              <a:latin typeface="Trebuchet MS"/>
            </a:endParaRPr>
          </a:p>
          <a:p>
            <a:pPr algn="just"/>
            <a:r>
              <a:rPr lang="en-GB" sz="1800" b="0" dirty="0" smtClean="0">
                <a:solidFill>
                  <a:schemeClr val="tx1"/>
                </a:solidFill>
                <a:latin typeface="Trebuchet MS"/>
              </a:rPr>
              <a:t>Mass limits for several models:</a:t>
            </a:r>
          </a:p>
          <a:p>
            <a:pPr algn="just"/>
            <a:r>
              <a:rPr lang="en-GB" sz="1800" b="0" dirty="0" err="1" smtClean="0">
                <a:solidFill>
                  <a:schemeClr val="tx1"/>
                </a:solidFill>
                <a:latin typeface="Trebuchet MS"/>
              </a:rPr>
              <a:t>M(gluino</a:t>
            </a:r>
            <a:r>
              <a:rPr lang="en-GB" sz="1800" b="0" dirty="0" smtClean="0">
                <a:solidFill>
                  <a:schemeClr val="tx1"/>
                </a:solidFill>
                <a:latin typeface="Trebuchet MS"/>
              </a:rPr>
              <a:t>) &gt; 1091 </a:t>
            </a:r>
            <a:r>
              <a:rPr lang="en-GB" sz="1800" b="0" dirty="0" err="1" smtClean="0">
                <a:solidFill>
                  <a:schemeClr val="tx1"/>
                </a:solidFill>
                <a:latin typeface="Trebuchet MS"/>
              </a:rPr>
              <a:t>GeV</a:t>
            </a:r>
            <a:r>
              <a:rPr lang="en-GB" sz="1800" b="0" dirty="0" smtClean="0">
                <a:solidFill>
                  <a:schemeClr val="tx1"/>
                </a:solidFill>
                <a:latin typeface="Trebuchet MS"/>
              </a:rPr>
              <a:t>, </a:t>
            </a:r>
            <a:r>
              <a:rPr lang="en-GB" sz="1800" b="0" dirty="0" err="1" smtClean="0">
                <a:solidFill>
                  <a:schemeClr val="tx1"/>
                </a:solidFill>
                <a:latin typeface="Trebuchet MS"/>
              </a:rPr>
              <a:t>M(stop</a:t>
            </a:r>
            <a:r>
              <a:rPr lang="en-GB" sz="1800" b="0" dirty="0" smtClean="0">
                <a:solidFill>
                  <a:schemeClr val="tx1"/>
                </a:solidFill>
                <a:latin typeface="Trebuchet MS"/>
              </a:rPr>
              <a:t>) &gt; 735 </a:t>
            </a:r>
            <a:r>
              <a:rPr lang="en-GB" sz="1800" b="0" dirty="0" err="1" smtClean="0">
                <a:solidFill>
                  <a:schemeClr val="tx1"/>
                </a:solidFill>
                <a:latin typeface="Trebuchet MS"/>
              </a:rPr>
              <a:t>GeV</a:t>
            </a:r>
            <a:r>
              <a:rPr lang="en-GB" sz="1800" b="0" dirty="0" smtClean="0">
                <a:solidFill>
                  <a:schemeClr val="tx1"/>
                </a:solidFill>
                <a:latin typeface="Trebuchet MS"/>
              </a:rPr>
              <a:t>, </a:t>
            </a:r>
            <a:r>
              <a:rPr lang="en-GB" sz="1800" b="0" dirty="0" err="1" smtClean="0">
                <a:solidFill>
                  <a:schemeClr val="tx1"/>
                </a:solidFill>
                <a:latin typeface="Trebuchet MS"/>
              </a:rPr>
              <a:t>M(stau</a:t>
            </a:r>
            <a:r>
              <a:rPr lang="en-GB" sz="1800" b="0" dirty="0" smtClean="0">
                <a:solidFill>
                  <a:schemeClr val="tx1"/>
                </a:solidFill>
                <a:latin typeface="Trebuchet MS"/>
              </a:rPr>
              <a:t>) &gt; 232 </a:t>
            </a:r>
            <a:r>
              <a:rPr lang="en-GB" sz="1800" b="0" dirty="0" err="1" smtClean="0">
                <a:solidFill>
                  <a:schemeClr val="tx1"/>
                </a:solidFill>
                <a:latin typeface="Trebuchet MS"/>
              </a:rPr>
              <a:t>GeV</a:t>
            </a:r>
            <a:endParaRPr lang="en-GB" sz="1800" b="0" dirty="0" smtClean="0">
              <a:solidFill>
                <a:schemeClr val="tx1"/>
              </a:solidFill>
              <a:latin typeface="Trebuchet MS"/>
            </a:endParaRPr>
          </a:p>
        </p:txBody>
      </p:sp>
      <p:sp>
        <p:nvSpPr>
          <p:cNvPr id="12" name="Rectangle 10"/>
          <p:cNvSpPr>
            <a:spLocks noChangeArrowheads="1"/>
          </p:cNvSpPr>
          <p:nvPr/>
        </p:nvSpPr>
        <p:spPr bwMode="auto">
          <a:xfrm>
            <a:off x="561974" y="328613"/>
            <a:ext cx="88614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Heavy long-lived charged particles</a:t>
            </a:r>
            <a:endParaRPr lang="en-US" sz="2800" dirty="0">
              <a:solidFill>
                <a:srgbClr val="000099"/>
              </a:solidFill>
              <a:latin typeface="Times" charset="0"/>
            </a:endParaRPr>
          </a:p>
        </p:txBody>
      </p:sp>
      <p:sp>
        <p:nvSpPr>
          <p:cNvPr id="32" name="Rectangle 31"/>
          <p:cNvSpPr/>
          <p:nvPr/>
        </p:nvSpPr>
        <p:spPr bwMode="auto">
          <a:xfrm rot="16200000">
            <a:off x="7373754" y="2484038"/>
            <a:ext cx="66192" cy="4693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8" name="Picture 1039" descr="CMS-Color-Label"/>
          <p:cNvPicPr>
            <a:picLocks noChangeAspect="1" noChangeArrowheads="1"/>
          </p:cNvPicPr>
          <p:nvPr/>
        </p:nvPicPr>
        <p:blipFill>
          <a:blip r:embed="rId3"/>
          <a:srcRect/>
          <a:stretch>
            <a:fillRect/>
          </a:stretch>
        </p:blipFill>
        <p:spPr bwMode="auto">
          <a:xfrm>
            <a:off x="315913" y="304800"/>
            <a:ext cx="577850" cy="533400"/>
          </a:xfrm>
          <a:prstGeom prst="rect">
            <a:avLst/>
          </a:prstGeom>
          <a:noFill/>
        </p:spPr>
      </p:pic>
      <p:sp>
        <p:nvSpPr>
          <p:cNvPr id="25" name="Rectangle 24"/>
          <p:cNvSpPr/>
          <p:nvPr/>
        </p:nvSpPr>
        <p:spPr>
          <a:xfrm>
            <a:off x="3399733" y="6160701"/>
            <a:ext cx="4038086" cy="369332"/>
          </a:xfrm>
          <a:prstGeom prst="rect">
            <a:avLst/>
          </a:prstGeom>
          <a:solidFill>
            <a:schemeClr val="bg2">
              <a:lumMod val="20000"/>
              <a:lumOff val="80000"/>
            </a:schemeClr>
          </a:solidFill>
        </p:spPr>
        <p:txBody>
          <a:bodyPr wrap="none">
            <a:spAutoFit/>
          </a:bodyPr>
          <a:lstStyle/>
          <a:p>
            <a:r>
              <a:rPr lang="en-US" sz="1800" b="0" i="1" dirty="0" smtClean="0">
                <a:solidFill>
                  <a:schemeClr val="tx1">
                    <a:lumMod val="75000"/>
                    <a:lumOff val="25000"/>
                  </a:schemeClr>
                </a:solidFill>
                <a:latin typeface="Trebuchet MS"/>
              </a:rPr>
              <a:t> </a:t>
            </a:r>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1205.0272, submitted to PLB</a:t>
            </a:r>
            <a:endParaRPr lang="en-US" sz="1800" b="0" dirty="0">
              <a:solidFill>
                <a:schemeClr val="tx1">
                  <a:lumMod val="75000"/>
                  <a:lumOff val="25000"/>
                </a:schemeClr>
              </a:solidFill>
              <a:latin typeface="Trebuchet MS"/>
            </a:endParaRPr>
          </a:p>
        </p:txBody>
      </p:sp>
      <p:pic>
        <p:nvPicPr>
          <p:cNvPr id="13" name="Picture 12" descr="Mass_tkonly.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03300" y="2185184"/>
            <a:ext cx="4089400" cy="3923516"/>
          </a:xfrm>
          <a:prstGeom prst="rect">
            <a:avLst/>
          </a:prstGeom>
        </p:spPr>
      </p:pic>
      <p:pic>
        <p:nvPicPr>
          <p:cNvPr id="14" name="Picture 13" descr="ExclusionPlot_tktof.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379523" y="2082801"/>
            <a:ext cx="4024031" cy="38608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2" name="Rectangle 2"/>
          <p:cNvSpPr>
            <a:spLocks noGrp="1" noChangeArrowheads="1"/>
          </p:cNvSpPr>
          <p:nvPr>
            <p:ph type="title"/>
          </p:nvPr>
        </p:nvSpPr>
        <p:spPr/>
        <p:txBody>
          <a:bodyPr/>
          <a:lstStyle/>
          <a:p>
            <a:r>
              <a:rPr lang="en-US" dirty="0" smtClean="0">
                <a:latin typeface="Trebuchet MS"/>
              </a:rPr>
              <a:t>Extra d</a:t>
            </a:r>
            <a:r>
              <a:rPr lang="en-US" altLang="ja-JP" dirty="0" smtClean="0">
                <a:latin typeface="Trebuchet MS"/>
              </a:rPr>
              <a:t>imensions</a:t>
            </a:r>
            <a:endParaRPr lang="en-US" dirty="0">
              <a:latin typeface="Trebuchet MS"/>
            </a:endParaRPr>
          </a:p>
        </p:txBody>
      </p:sp>
      <p:pic>
        <p:nvPicPr>
          <p:cNvPr id="150533" name="Picture 4" descr="escher_extradim"/>
          <p:cNvPicPr>
            <a:picLocks noChangeAspect="1" noChangeArrowheads="1"/>
          </p:cNvPicPr>
          <p:nvPr/>
        </p:nvPicPr>
        <p:blipFill>
          <a:blip r:embed="rId2"/>
          <a:srcRect/>
          <a:stretch>
            <a:fillRect/>
          </a:stretch>
        </p:blipFill>
        <p:spPr bwMode="auto">
          <a:xfrm>
            <a:off x="563563" y="288925"/>
            <a:ext cx="896937" cy="878517"/>
          </a:xfrm>
          <a:prstGeom prst="rect">
            <a:avLst/>
          </a:prstGeom>
          <a:noFill/>
          <a:ln w="9525">
            <a:noFill/>
            <a:miter lim="800000"/>
            <a:headEnd/>
            <a:tailEnd/>
          </a:ln>
        </p:spPr>
      </p:pic>
      <p:sp>
        <p:nvSpPr>
          <p:cNvPr id="150534" name="Rectangle 5"/>
          <p:cNvSpPr>
            <a:spLocks noChangeArrowheads="1"/>
          </p:cNvSpPr>
          <p:nvPr/>
        </p:nvSpPr>
        <p:spPr bwMode="auto">
          <a:xfrm>
            <a:off x="1581150" y="969963"/>
            <a:ext cx="8045450" cy="707886"/>
          </a:xfrm>
          <a:prstGeom prst="rect">
            <a:avLst/>
          </a:prstGeom>
          <a:noFill/>
          <a:ln w="9525">
            <a:noFill/>
            <a:miter lim="800000"/>
            <a:headEnd/>
            <a:tailEnd/>
          </a:ln>
        </p:spPr>
        <p:txBody>
          <a:bodyPr wrap="square">
            <a:prstTxWarp prst="textNoShape">
              <a:avLst/>
            </a:prstTxWarp>
            <a:spAutoFit/>
          </a:bodyPr>
          <a:lstStyle/>
          <a:p>
            <a:r>
              <a:rPr lang="en-GB" sz="2000" b="0" dirty="0" smtClean="0">
                <a:solidFill>
                  <a:schemeClr val="tx1"/>
                </a:solidFill>
                <a:latin typeface="Trebuchet MS"/>
              </a:rPr>
              <a:t>Our well known universe: </a:t>
            </a:r>
            <a:r>
              <a:rPr lang="en-GB" sz="2000" b="0" dirty="0">
                <a:solidFill>
                  <a:schemeClr val="tx1"/>
                </a:solidFill>
                <a:latin typeface="Trebuchet MS"/>
              </a:rPr>
              <a:t>3</a:t>
            </a:r>
            <a:r>
              <a:rPr lang="en-GB" sz="2000" b="0" dirty="0" smtClean="0">
                <a:solidFill>
                  <a:schemeClr val="tx1"/>
                </a:solidFill>
                <a:latin typeface="Trebuchet MS"/>
              </a:rPr>
              <a:t> space dimensions </a:t>
            </a:r>
            <a:r>
              <a:rPr lang="en-GB" sz="2000" b="0" dirty="0">
                <a:solidFill>
                  <a:schemeClr val="tx1"/>
                </a:solidFill>
                <a:latin typeface="Trebuchet MS"/>
              </a:rPr>
              <a:t>+ 1</a:t>
            </a:r>
            <a:r>
              <a:rPr lang="en-GB" sz="2000" b="0" dirty="0" smtClean="0">
                <a:solidFill>
                  <a:schemeClr val="tx1"/>
                </a:solidFill>
                <a:latin typeface="Trebuchet MS"/>
              </a:rPr>
              <a:t> time dimension</a:t>
            </a:r>
            <a:endParaRPr lang="en-GB" sz="2000" b="0" dirty="0">
              <a:solidFill>
                <a:schemeClr val="tx1"/>
              </a:solidFill>
              <a:latin typeface="Trebuchet MS"/>
            </a:endParaRPr>
          </a:p>
          <a:p>
            <a:r>
              <a:rPr lang="en-GB" sz="2000" b="0" dirty="0" smtClean="0">
                <a:solidFill>
                  <a:schemeClr val="tx1"/>
                </a:solidFill>
                <a:latin typeface="Trebuchet MS"/>
              </a:rPr>
              <a:t>String theory: minimum 6 extra dimensions</a:t>
            </a:r>
            <a:endParaRPr lang="en-US" sz="2000" b="0" dirty="0">
              <a:solidFill>
                <a:srgbClr val="000094"/>
              </a:solidFill>
              <a:latin typeface="Trebuchet MS"/>
            </a:endParaRPr>
          </a:p>
        </p:txBody>
      </p:sp>
      <p:grpSp>
        <p:nvGrpSpPr>
          <p:cNvPr id="2" name="Group 7"/>
          <p:cNvGrpSpPr>
            <a:grpSpLocks/>
          </p:cNvGrpSpPr>
          <p:nvPr/>
        </p:nvGrpSpPr>
        <p:grpSpPr bwMode="auto">
          <a:xfrm>
            <a:off x="1785938" y="1657350"/>
            <a:ext cx="6816726" cy="3927475"/>
            <a:chOff x="629" y="1356"/>
            <a:chExt cx="4294" cy="2474"/>
          </a:xfrm>
        </p:grpSpPr>
        <p:pic>
          <p:nvPicPr>
            <p:cNvPr id="150537" name="Picture 8" descr="60secs_extradim"/>
            <p:cNvPicPr>
              <a:picLocks noChangeAspect="1" noChangeArrowheads="1"/>
            </p:cNvPicPr>
            <p:nvPr/>
          </p:nvPicPr>
          <p:blipFill>
            <a:blip r:embed="rId3"/>
            <a:srcRect/>
            <a:stretch>
              <a:fillRect/>
            </a:stretch>
          </p:blipFill>
          <p:spPr bwMode="auto">
            <a:xfrm>
              <a:off x="629" y="1356"/>
              <a:ext cx="4294" cy="2474"/>
            </a:xfrm>
            <a:prstGeom prst="rect">
              <a:avLst/>
            </a:prstGeom>
            <a:noFill/>
            <a:ln w="9525">
              <a:noFill/>
              <a:miter lim="800000"/>
              <a:headEnd/>
              <a:tailEnd/>
            </a:ln>
          </p:spPr>
        </p:pic>
        <p:sp>
          <p:nvSpPr>
            <p:cNvPr id="150538" name="Rectangle 9"/>
            <p:cNvSpPr>
              <a:spLocks noChangeArrowheads="1"/>
            </p:cNvSpPr>
            <p:nvPr/>
          </p:nvSpPr>
          <p:spPr bwMode="auto">
            <a:xfrm>
              <a:off x="788" y="2171"/>
              <a:ext cx="2836" cy="291"/>
            </a:xfrm>
            <a:prstGeom prst="rect">
              <a:avLst/>
            </a:prstGeom>
            <a:noFill/>
            <a:ln w="9525">
              <a:noFill/>
              <a:miter lim="800000"/>
              <a:headEnd/>
              <a:tailEnd/>
            </a:ln>
          </p:spPr>
          <p:txBody>
            <a:bodyPr wrap="square">
              <a:prstTxWarp prst="textNoShape">
                <a:avLst/>
              </a:prstTxWarp>
              <a:spAutoFit/>
            </a:bodyPr>
            <a:lstStyle/>
            <a:p>
              <a:r>
                <a:rPr lang="en-GB" sz="2400" dirty="0" smtClean="0">
                  <a:solidFill>
                    <a:schemeClr val="bg1"/>
                  </a:solidFill>
                  <a:latin typeface="Trebuchet MS"/>
                </a:rPr>
                <a:t>Funambulist: </a:t>
              </a:r>
              <a:r>
                <a:rPr lang="en-GB" sz="2400" dirty="0">
                  <a:solidFill>
                    <a:schemeClr val="bg1"/>
                  </a:solidFill>
                  <a:latin typeface="Trebuchet MS"/>
                </a:rPr>
                <a:t>1</a:t>
              </a:r>
              <a:r>
                <a:rPr lang="en-GB" sz="2400" dirty="0" smtClean="0">
                  <a:solidFill>
                    <a:schemeClr val="bg1"/>
                  </a:solidFill>
                  <a:latin typeface="Trebuchet MS"/>
                </a:rPr>
                <a:t> dimension</a:t>
              </a:r>
              <a:endParaRPr lang="en-GB" sz="2400" dirty="0">
                <a:solidFill>
                  <a:srgbClr val="000094"/>
                </a:solidFill>
                <a:latin typeface="Trebuchet MS"/>
              </a:endParaRPr>
            </a:p>
          </p:txBody>
        </p:sp>
        <p:sp>
          <p:nvSpPr>
            <p:cNvPr id="150539" name="Rectangle 10"/>
            <p:cNvSpPr>
              <a:spLocks noChangeArrowheads="1"/>
            </p:cNvSpPr>
            <p:nvPr/>
          </p:nvSpPr>
          <p:spPr bwMode="auto">
            <a:xfrm>
              <a:off x="740" y="3467"/>
              <a:ext cx="4072" cy="291"/>
            </a:xfrm>
            <a:prstGeom prst="rect">
              <a:avLst/>
            </a:prstGeom>
            <a:noFill/>
            <a:ln w="9525">
              <a:noFill/>
              <a:miter lim="800000"/>
              <a:headEnd/>
              <a:tailEnd/>
            </a:ln>
          </p:spPr>
          <p:txBody>
            <a:bodyPr wrap="none">
              <a:prstTxWarp prst="textNoShape">
                <a:avLst/>
              </a:prstTxWarp>
              <a:spAutoFit/>
            </a:bodyPr>
            <a:lstStyle/>
            <a:p>
              <a:r>
                <a:rPr lang="en-GB" sz="2400" dirty="0" smtClean="0">
                  <a:solidFill>
                    <a:schemeClr val="bg1"/>
                  </a:solidFill>
                  <a:latin typeface="Trebuchet MS"/>
                </a:rPr>
                <a:t>Ant: </a:t>
              </a:r>
              <a:r>
                <a:rPr lang="en-GB" sz="2400" dirty="0">
                  <a:solidFill>
                    <a:schemeClr val="bg1"/>
                  </a:solidFill>
                  <a:latin typeface="Trebuchet MS"/>
                </a:rPr>
                <a:t>2</a:t>
              </a:r>
              <a:r>
                <a:rPr lang="en-GB" sz="2400" dirty="0" smtClean="0">
                  <a:solidFill>
                    <a:schemeClr val="bg1"/>
                  </a:solidFill>
                  <a:latin typeface="Trebuchet MS"/>
                </a:rPr>
                <a:t> dimensions (2</a:t>
              </a:r>
              <a:r>
                <a:rPr lang="en-GB" sz="2400" baseline="30000" dirty="0" smtClean="0">
                  <a:solidFill>
                    <a:schemeClr val="bg1"/>
                  </a:solidFill>
                  <a:latin typeface="Trebuchet MS"/>
                </a:rPr>
                <a:t>nd</a:t>
              </a:r>
              <a:r>
                <a:rPr lang="en-GB" sz="2400" dirty="0" smtClean="0">
                  <a:solidFill>
                    <a:schemeClr val="bg1"/>
                  </a:solidFill>
                  <a:latin typeface="Trebuchet MS"/>
                </a:rPr>
                <a:t> dimension rolled up)</a:t>
              </a:r>
              <a:endParaRPr lang="en-US" sz="2400" dirty="0">
                <a:solidFill>
                  <a:srgbClr val="000094"/>
                </a:solidFill>
                <a:latin typeface="Trebuchet MS"/>
              </a:endParaRPr>
            </a:p>
          </p:txBody>
        </p:sp>
      </p:grpSp>
      <p:sp>
        <p:nvSpPr>
          <p:cNvPr id="15" name="Rectangle 11"/>
          <p:cNvSpPr>
            <a:spLocks noChangeArrowheads="1"/>
          </p:cNvSpPr>
          <p:nvPr/>
        </p:nvSpPr>
        <p:spPr bwMode="auto">
          <a:xfrm>
            <a:off x="831850" y="5601037"/>
            <a:ext cx="8616950" cy="1015663"/>
          </a:xfrm>
          <a:prstGeom prst="rect">
            <a:avLst/>
          </a:prstGeom>
          <a:noFill/>
          <a:ln w="9525">
            <a:noFill/>
            <a:miter lim="800000"/>
            <a:headEnd/>
            <a:tailEnd/>
          </a:ln>
        </p:spPr>
        <p:txBody>
          <a:bodyPr wrap="square">
            <a:prstTxWarp prst="textNoShape">
              <a:avLst/>
            </a:prstTxWarp>
            <a:spAutoFit/>
          </a:bodyPr>
          <a:lstStyle/>
          <a:p>
            <a:pPr algn="just"/>
            <a:r>
              <a:rPr lang="en-GB" sz="2000" b="0" dirty="0" smtClean="0">
                <a:solidFill>
                  <a:srgbClr val="FF0000"/>
                </a:solidFill>
                <a:latin typeface="Trebuchet MS"/>
              </a:rPr>
              <a:t>Gravity seems to be </a:t>
            </a:r>
            <a:r>
              <a:rPr lang="en-GB" sz="2000" b="0" dirty="0">
                <a:solidFill>
                  <a:srgbClr val="FF0000"/>
                </a:solidFill>
                <a:latin typeface="Trebuchet MS"/>
              </a:rPr>
              <a:t>10</a:t>
            </a:r>
            <a:r>
              <a:rPr lang="en-GB" sz="2000" b="0" baseline="30000" dirty="0">
                <a:solidFill>
                  <a:srgbClr val="FF0000"/>
                </a:solidFill>
                <a:latin typeface="Trebuchet MS"/>
              </a:rPr>
              <a:t>-38</a:t>
            </a:r>
            <a:r>
              <a:rPr lang="en-GB" sz="2000" b="0" dirty="0" smtClean="0">
                <a:solidFill>
                  <a:srgbClr val="FF0000"/>
                </a:solidFill>
                <a:latin typeface="Trebuchet MS"/>
              </a:rPr>
              <a:t> times weaker than the strong interaction</a:t>
            </a:r>
            <a:r>
              <a:rPr lang="en-GB" altLang="ja-JP" sz="2000" b="0" dirty="0" smtClean="0">
                <a:solidFill>
                  <a:srgbClr val="FF0000"/>
                </a:solidFill>
                <a:latin typeface="Trebuchet MS"/>
                <a:ea typeface="ＭＳ Ｐゴシック" charset="-128"/>
                <a:cs typeface="ＭＳ Ｐゴシック" charset="-128"/>
              </a:rPr>
              <a:t> </a:t>
            </a:r>
            <a:r>
              <a:rPr lang="en-GB" altLang="ja-JP" sz="2000" b="0" dirty="0">
                <a:solidFill>
                  <a:srgbClr val="FF0000"/>
                </a:solidFill>
                <a:latin typeface="Trebuchet MS"/>
                <a:ea typeface="ＭＳ Ｐゴシック" charset="-128"/>
                <a:cs typeface="ＭＳ Ｐゴシック" charset="-128"/>
              </a:rPr>
              <a:t>-&gt;</a:t>
            </a:r>
            <a:r>
              <a:rPr lang="en-GB" altLang="ja-JP" sz="2000" b="0" dirty="0" smtClean="0">
                <a:solidFill>
                  <a:srgbClr val="FF0000"/>
                </a:solidFill>
                <a:latin typeface="Trebuchet MS"/>
                <a:ea typeface="ＭＳ Ｐゴシック" charset="-128"/>
                <a:cs typeface="ＭＳ Ｐゴシック" charset="-128"/>
              </a:rPr>
              <a:t> difficult to unify with other forces! A possible solutions of this hierarchy problems are extra dimensions. </a:t>
            </a:r>
          </a:p>
        </p:txBody>
      </p:sp>
      <p:sp>
        <p:nvSpPr>
          <p:cNvPr id="11"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2"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57</a:t>
            </a:fld>
            <a:endParaRPr lang="en-US" b="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6" name="Rectangle 2"/>
          <p:cNvSpPr>
            <a:spLocks noGrp="1" noChangeArrowheads="1"/>
          </p:cNvSpPr>
          <p:nvPr>
            <p:ph type="title"/>
          </p:nvPr>
        </p:nvSpPr>
        <p:spPr/>
        <p:txBody>
          <a:bodyPr/>
          <a:lstStyle/>
          <a:p>
            <a:r>
              <a:rPr lang="en-US" dirty="0" smtClean="0">
                <a:latin typeface="Trebuchet MS"/>
              </a:rPr>
              <a:t>Models with extra dimensions</a:t>
            </a:r>
            <a:endParaRPr lang="en-US" dirty="0">
              <a:latin typeface="Trebuchet MS"/>
            </a:endParaRPr>
          </a:p>
        </p:txBody>
      </p:sp>
      <p:sp>
        <p:nvSpPr>
          <p:cNvPr id="151557" name="Rectangle 3"/>
          <p:cNvSpPr>
            <a:spLocks noChangeArrowheads="1"/>
          </p:cNvSpPr>
          <p:nvPr/>
        </p:nvSpPr>
        <p:spPr bwMode="auto">
          <a:xfrm>
            <a:off x="8226425" y="1808163"/>
            <a:ext cx="184150" cy="304800"/>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2" name="Group 4"/>
          <p:cNvGrpSpPr>
            <a:grpSpLocks/>
          </p:cNvGrpSpPr>
          <p:nvPr/>
        </p:nvGrpSpPr>
        <p:grpSpPr bwMode="auto">
          <a:xfrm>
            <a:off x="3060700" y="2984500"/>
            <a:ext cx="6365853" cy="3581400"/>
            <a:chOff x="960" y="1920"/>
            <a:chExt cx="4010" cy="2256"/>
          </a:xfrm>
        </p:grpSpPr>
        <p:pic>
          <p:nvPicPr>
            <p:cNvPr id="151560" name="Picture 5"/>
            <p:cNvPicPr>
              <a:picLocks noChangeAspect="1" noChangeArrowheads="1"/>
            </p:cNvPicPr>
            <p:nvPr/>
          </p:nvPicPr>
          <p:blipFill>
            <a:blip r:embed="rId3"/>
            <a:srcRect/>
            <a:stretch>
              <a:fillRect/>
            </a:stretch>
          </p:blipFill>
          <p:spPr bwMode="auto">
            <a:xfrm>
              <a:off x="960" y="1920"/>
              <a:ext cx="3963" cy="2256"/>
            </a:xfrm>
            <a:prstGeom prst="rect">
              <a:avLst/>
            </a:prstGeom>
            <a:noFill/>
            <a:ln w="9525">
              <a:noFill/>
              <a:miter lim="800000"/>
              <a:headEnd/>
              <a:tailEnd/>
            </a:ln>
          </p:spPr>
        </p:pic>
        <p:sp>
          <p:nvSpPr>
            <p:cNvPr id="151561" name="Text Box 6"/>
            <p:cNvSpPr txBox="1">
              <a:spLocks noChangeArrowheads="1"/>
            </p:cNvSpPr>
            <p:nvPr/>
          </p:nvSpPr>
          <p:spPr bwMode="auto">
            <a:xfrm>
              <a:off x="2158" y="3843"/>
              <a:ext cx="118" cy="177"/>
            </a:xfrm>
            <a:prstGeom prst="rect">
              <a:avLst/>
            </a:prstGeom>
            <a:noFill/>
            <a:ln w="9525">
              <a:noFill/>
              <a:miter lim="800000"/>
              <a:headEnd/>
              <a:tailEnd/>
            </a:ln>
          </p:spPr>
          <p:txBody>
            <a:bodyPr wrap="square">
              <a:prstTxWarp prst="textNoShape">
                <a:avLst/>
              </a:prstTxWarp>
              <a:spAutoFit/>
            </a:bodyPr>
            <a:lstStyle/>
            <a:p>
              <a:endParaRPr lang="en-US" sz="1200"/>
            </a:p>
          </p:txBody>
        </p:sp>
        <p:sp>
          <p:nvSpPr>
            <p:cNvPr id="151562" name="Text Box 7"/>
            <p:cNvSpPr txBox="1">
              <a:spLocks noChangeArrowheads="1"/>
            </p:cNvSpPr>
            <p:nvPr/>
          </p:nvSpPr>
          <p:spPr bwMode="auto">
            <a:xfrm>
              <a:off x="1855" y="3675"/>
              <a:ext cx="897" cy="174"/>
            </a:xfrm>
            <a:prstGeom prst="rect">
              <a:avLst/>
            </a:prstGeom>
            <a:solidFill>
              <a:schemeClr val="bg1"/>
            </a:solidFill>
            <a:ln w="9525">
              <a:noFill/>
              <a:miter lim="800000"/>
              <a:headEnd/>
              <a:tailEnd/>
            </a:ln>
          </p:spPr>
          <p:txBody>
            <a:bodyPr wrap="square">
              <a:prstTxWarp prst="textNoShape">
                <a:avLst/>
              </a:prstTxWarp>
              <a:spAutoFit/>
            </a:bodyPr>
            <a:lstStyle/>
            <a:p>
              <a:r>
                <a:rPr lang="en-US" sz="1200">
                  <a:solidFill>
                    <a:schemeClr val="tx1"/>
                  </a:solidFill>
                  <a:latin typeface="Arial" charset="0"/>
                </a:rPr>
                <a:t>Extra-Dimension</a:t>
              </a:r>
            </a:p>
          </p:txBody>
        </p:sp>
        <p:sp>
          <p:nvSpPr>
            <p:cNvPr id="151563" name="Text Box 8"/>
            <p:cNvSpPr txBox="1">
              <a:spLocks noChangeArrowheads="1"/>
            </p:cNvSpPr>
            <p:nvPr/>
          </p:nvSpPr>
          <p:spPr bwMode="auto">
            <a:xfrm>
              <a:off x="1567" y="2128"/>
              <a:ext cx="636" cy="174"/>
            </a:xfrm>
            <a:prstGeom prst="rect">
              <a:avLst/>
            </a:prstGeom>
            <a:solidFill>
              <a:schemeClr val="bg1"/>
            </a:solidFill>
            <a:ln w="9525">
              <a:noFill/>
              <a:miter lim="800000"/>
              <a:headEnd/>
              <a:tailEnd/>
            </a:ln>
          </p:spPr>
          <p:txBody>
            <a:bodyPr wrap="squar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sp>
          <p:nvSpPr>
            <p:cNvPr id="151564" name="Text Box 9"/>
            <p:cNvSpPr txBox="1">
              <a:spLocks noChangeArrowheads="1"/>
            </p:cNvSpPr>
            <p:nvPr/>
          </p:nvSpPr>
          <p:spPr bwMode="auto">
            <a:xfrm>
              <a:off x="3678" y="3066"/>
              <a:ext cx="1292" cy="291"/>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200">
                  <a:solidFill>
                    <a:schemeClr val="tx1"/>
                  </a:solidFill>
                  <a:latin typeface="Arial" charset="0"/>
                </a:rPr>
                <a:t>unser 3+1-dimensionales</a:t>
              </a:r>
            </a:p>
            <a:p>
              <a:pPr algn="ctr"/>
              <a:r>
                <a:rPr lang="en-US" sz="1200">
                  <a:solidFill>
                    <a:schemeClr val="tx1"/>
                  </a:solidFill>
                  <a:latin typeface="Arial" charset="0"/>
                </a:rPr>
                <a:t>Universum</a:t>
              </a:r>
            </a:p>
          </p:txBody>
        </p:sp>
        <p:sp>
          <p:nvSpPr>
            <p:cNvPr id="151565" name="Text Box 10"/>
            <p:cNvSpPr txBox="1">
              <a:spLocks noChangeArrowheads="1"/>
            </p:cNvSpPr>
            <p:nvPr/>
          </p:nvSpPr>
          <p:spPr bwMode="auto">
            <a:xfrm>
              <a:off x="3169" y="3193"/>
              <a:ext cx="636" cy="174"/>
            </a:xfrm>
            <a:prstGeom prst="rect">
              <a:avLst/>
            </a:prstGeom>
            <a:solidFill>
              <a:schemeClr val="bg1"/>
            </a:solidFill>
            <a:ln w="9525">
              <a:noFill/>
              <a:miter lim="800000"/>
              <a:headEnd/>
              <a:tailEnd/>
            </a:ln>
          </p:spPr>
          <p:txBody>
            <a:bodyPr wrap="squar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grpSp>
      <p:sp>
        <p:nvSpPr>
          <p:cNvPr id="151559" name="Rectangle 11"/>
          <p:cNvSpPr>
            <a:spLocks noChangeArrowheads="1"/>
          </p:cNvSpPr>
          <p:nvPr/>
        </p:nvSpPr>
        <p:spPr bwMode="auto">
          <a:xfrm>
            <a:off x="577850" y="1008063"/>
            <a:ext cx="9328150" cy="5262979"/>
          </a:xfrm>
          <a:prstGeom prst="rect">
            <a:avLst/>
          </a:prstGeom>
          <a:noFill/>
          <a:ln w="9525">
            <a:noFill/>
            <a:miter lim="800000"/>
            <a:headEnd/>
            <a:tailEnd/>
          </a:ln>
        </p:spPr>
        <p:txBody>
          <a:bodyPr>
            <a:prstTxWarp prst="textNoShape">
              <a:avLst/>
            </a:prstTxWarp>
            <a:spAutoFit/>
          </a:bodyPr>
          <a:lstStyle/>
          <a:p>
            <a:r>
              <a:rPr lang="en-GB" altLang="ja-JP" sz="2000" b="0" dirty="0" smtClean="0">
                <a:solidFill>
                  <a:srgbClr val="000094"/>
                </a:solidFill>
                <a:latin typeface="Times"/>
                <a:ea typeface="ＭＳ Ｐゴシック" charset="-128"/>
                <a:cs typeface="ＭＳ Ｐゴシック" charset="-128"/>
              </a:rPr>
              <a:t>There are several models, which have the following in common:</a:t>
            </a:r>
            <a:endParaRPr lang="en-GB" altLang="ja-JP" sz="2000" b="0" dirty="0" smtClean="0">
              <a:solidFill>
                <a:schemeClr val="bg2"/>
              </a:solidFill>
              <a:latin typeface="Times"/>
              <a:ea typeface="ＭＳ Ｐゴシック" charset="-128"/>
              <a:cs typeface="ＭＳ Ｐゴシック" charset="-128"/>
            </a:endParaRPr>
          </a:p>
          <a:p>
            <a:pPr>
              <a:buClr>
                <a:schemeClr val="tx1"/>
              </a:buClr>
              <a:buFont typeface="Times" charset="0"/>
              <a:buChar char="•"/>
            </a:pPr>
            <a:r>
              <a:rPr lang="en-GB" altLang="ja-JP" sz="2000" b="0" dirty="0" smtClean="0">
                <a:solidFill>
                  <a:schemeClr val="bg2"/>
                </a:solidFill>
                <a:latin typeface="Times"/>
                <a:ea typeface="ＭＳ Ｐゴシック" charset="-128"/>
                <a:cs typeface="ＭＳ Ｐゴシック" charset="-128"/>
              </a:rPr>
              <a:t> </a:t>
            </a:r>
            <a:r>
              <a:rPr lang="en-GB" altLang="ja-JP" sz="2000" b="0" dirty="0" smtClean="0">
                <a:solidFill>
                  <a:schemeClr val="tx1"/>
                </a:solidFill>
                <a:latin typeface="Times"/>
                <a:ea typeface="ＭＳ Ｐゴシック" charset="-128"/>
                <a:cs typeface="ＭＳ Ｐゴシック" charset="-128"/>
              </a:rPr>
              <a:t>There is a </a:t>
            </a:r>
            <a:r>
              <a:rPr lang="en-GB" altLang="ja-JP" sz="2000" b="0" dirty="0">
                <a:solidFill>
                  <a:schemeClr val="tx1"/>
                </a:solidFill>
                <a:latin typeface="Times"/>
                <a:ea typeface="ＭＳ Ｐゴシック" charset="-128"/>
                <a:cs typeface="ＭＳ Ｐゴシック" charset="-128"/>
              </a:rPr>
              <a:t>3+1-</a:t>
            </a:r>
            <a:r>
              <a:rPr lang="en-GB" altLang="ja-JP" sz="2000" b="0" dirty="0" smtClean="0">
                <a:solidFill>
                  <a:schemeClr val="tx1"/>
                </a:solidFill>
                <a:latin typeface="Times"/>
                <a:ea typeface="ＭＳ Ｐゴシック" charset="-128"/>
                <a:cs typeface="ＭＳ Ｐゴシック" charset="-128"/>
              </a:rPr>
              <a:t>dimensional (</a:t>
            </a:r>
            <a:r>
              <a:rPr lang="en-GB" altLang="ja-JP" sz="2000" b="0" dirty="0" err="1" smtClean="0">
                <a:solidFill>
                  <a:schemeClr val="tx1"/>
                </a:solidFill>
                <a:latin typeface="Times"/>
                <a:ea typeface="ＭＳ Ｐゴシック" charset="-128"/>
                <a:cs typeface="ＭＳ Ｐゴシック" charset="-128"/>
              </a:rPr>
              <a:t>sub)space</a:t>
            </a:r>
            <a:r>
              <a:rPr lang="en-GB" altLang="ja-JP" sz="2000" b="0" dirty="0" smtClean="0">
                <a:solidFill>
                  <a:schemeClr val="tx1"/>
                </a:solidFill>
                <a:latin typeface="Times"/>
                <a:ea typeface="ＭＳ Ｐゴシック" charset="-128"/>
                <a:cs typeface="ＭＳ Ｐゴシック" charset="-128"/>
              </a:rPr>
              <a:t> </a:t>
            </a:r>
            <a:r>
              <a:rPr lang="en-GB" altLang="ja-JP" sz="2000" b="0" dirty="0" smtClean="0">
                <a:solidFill>
                  <a:srgbClr val="FF0000"/>
                </a:solidFill>
                <a:latin typeface="Times"/>
                <a:ea typeface="ＭＳ Ｐゴシック" charset="-128"/>
                <a:cs typeface="ＭＳ Ｐゴシック" charset="-128"/>
              </a:rPr>
              <a:t>(</a:t>
            </a:r>
            <a:r>
              <a:rPr lang="en-GB" altLang="ja-JP" sz="2000" b="0" dirty="0" err="1" smtClean="0">
                <a:solidFill>
                  <a:srgbClr val="FF0000"/>
                </a:solidFill>
                <a:latin typeface="Times"/>
                <a:ea typeface="ＭＳ Ｐゴシック" charset="-128"/>
                <a:cs typeface="ＭＳ Ｐゴシック" charset="-128"/>
              </a:rPr>
              <a:t>brane</a:t>
            </a:r>
            <a:r>
              <a:rPr lang="en-GB" altLang="ja-JP" sz="2000" b="0" dirty="0" smtClean="0">
                <a:solidFill>
                  <a:srgbClr val="FF0000"/>
                </a:solidFill>
                <a:latin typeface="Times"/>
                <a:ea typeface="ＭＳ Ｐゴシック" charset="-128"/>
                <a:cs typeface="ＭＳ Ｐゴシック" charset="-128"/>
              </a:rPr>
              <a:t>, membrane)</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The </a:t>
            </a:r>
            <a:r>
              <a:rPr lang="en-GB" altLang="ja-JP" sz="2000" b="0" dirty="0" err="1" smtClean="0">
                <a:solidFill>
                  <a:schemeClr val="tx1"/>
                </a:solidFill>
                <a:latin typeface="Times"/>
                <a:ea typeface="ＭＳ Ｐゴシック" charset="-128"/>
                <a:cs typeface="ＭＳ Ｐゴシック" charset="-128"/>
              </a:rPr>
              <a:t>brane</a:t>
            </a:r>
            <a:r>
              <a:rPr lang="en-GB" altLang="ja-JP" sz="2000" b="0" dirty="0" smtClean="0">
                <a:solidFill>
                  <a:schemeClr val="tx1"/>
                </a:solidFill>
                <a:latin typeface="Times"/>
                <a:ea typeface="ＭＳ Ｐゴシック" charset="-128"/>
                <a:cs typeface="ＭＳ Ｐゴシック" charset="-128"/>
              </a:rPr>
              <a:t> is embedded in an 3+1</a:t>
            </a:r>
            <a:r>
              <a:rPr lang="en-GB" altLang="ja-JP" sz="2000" b="0" dirty="0" smtClean="0">
                <a:solidFill>
                  <a:srgbClr val="FF0000"/>
                </a:solidFill>
                <a:latin typeface="Times"/>
                <a:ea typeface="ＭＳ Ｐゴシック" charset="-128"/>
                <a:cs typeface="ＭＳ Ｐゴシック" charset="-128"/>
              </a:rPr>
              <a:t>+d</a:t>
            </a:r>
            <a:r>
              <a:rPr lang="en-GB" altLang="ja-JP" sz="2000" b="0" dirty="0" smtClean="0">
                <a:solidFill>
                  <a:schemeClr val="bg2"/>
                </a:solidFill>
                <a:latin typeface="Times"/>
                <a:ea typeface="ＭＳ Ｐゴシック" charset="-128"/>
                <a:cs typeface="ＭＳ Ｐゴシック" charset="-128"/>
              </a:rPr>
              <a:t> </a:t>
            </a:r>
            <a:r>
              <a:rPr lang="en-GB" altLang="ja-JP" sz="2000" b="0" dirty="0" smtClean="0">
                <a:solidFill>
                  <a:schemeClr val="tx1"/>
                </a:solidFill>
                <a:latin typeface="Times"/>
                <a:ea typeface="ＭＳ Ｐゴシック" charset="-128"/>
                <a:cs typeface="ＭＳ Ｐゴシック" charset="-128"/>
              </a:rPr>
              <a:t>dimensional space</a:t>
            </a:r>
            <a:r>
              <a:rPr lang="en-GB" altLang="ja-JP" sz="2000" b="0" dirty="0" smtClean="0">
                <a:solidFill>
                  <a:schemeClr val="bg2"/>
                </a:solidFill>
                <a:latin typeface="Times"/>
                <a:ea typeface="ＭＳ Ｐゴシック" charset="-128"/>
                <a:cs typeface="ＭＳ Ｐゴシック" charset="-128"/>
              </a:rPr>
              <a:t> </a:t>
            </a:r>
            <a:r>
              <a:rPr lang="en-GB" altLang="ja-JP" sz="2000" b="0" dirty="0" smtClean="0">
                <a:solidFill>
                  <a:srgbClr val="FF0000"/>
                </a:solidFill>
                <a:latin typeface="Times"/>
                <a:ea typeface="ＭＳ Ｐゴシック" charset="-128"/>
                <a:cs typeface="ＭＳ Ｐゴシック" charset="-128"/>
              </a:rPr>
              <a:t>(bulk)</a:t>
            </a:r>
            <a:r>
              <a:rPr lang="en-GB" altLang="ja-JP" sz="2000" b="0" dirty="0" smtClean="0">
                <a:solidFill>
                  <a:schemeClr val="bg2"/>
                </a:solidFill>
                <a:latin typeface="Times"/>
                <a:ea typeface="ＭＳ Ｐゴシック" charset="-128"/>
                <a:cs typeface="ＭＳ Ｐゴシック" charset="-128"/>
              </a:rPr>
              <a:t> </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The </a:t>
            </a:r>
            <a:r>
              <a:rPr lang="en-GB" altLang="ja-JP" sz="2000" b="0" dirty="0" err="1" smtClean="0">
                <a:solidFill>
                  <a:srgbClr val="FF0000"/>
                </a:solidFill>
                <a:latin typeface="Times"/>
                <a:ea typeface="ＭＳ Ｐゴシック" charset="-128"/>
                <a:cs typeface="ＭＳ Ｐゴシック" charset="-128"/>
              </a:rPr>
              <a:t>d</a:t>
            </a:r>
            <a:r>
              <a:rPr lang="en-GB" altLang="ja-JP" sz="2000" b="0" dirty="0" smtClean="0">
                <a:solidFill>
                  <a:schemeClr val="tx1"/>
                </a:solidFill>
                <a:latin typeface="Times"/>
                <a:ea typeface="ＭＳ Ｐゴシック" charset="-128"/>
                <a:cs typeface="ＭＳ Ｐゴシック" charset="-128"/>
              </a:rPr>
              <a:t> extra dimensions have the same size </a:t>
            </a:r>
            <a:r>
              <a:rPr lang="en-GB" altLang="ja-JP" sz="2000" b="0" i="1" dirty="0" smtClean="0">
                <a:solidFill>
                  <a:srgbClr val="FF0000"/>
                </a:solidFill>
                <a:latin typeface="Times"/>
                <a:ea typeface="ＭＳ Ｐゴシック" charset="-128"/>
                <a:cs typeface="ＭＳ Ｐゴシック" charset="-128"/>
              </a:rPr>
              <a:t>R</a:t>
            </a:r>
          </a:p>
          <a:p>
            <a:pPr>
              <a:buFont typeface="Times" charset="0"/>
              <a:buChar char="•"/>
            </a:pPr>
            <a:r>
              <a:rPr lang="en-GB" altLang="ja-JP" sz="2000" b="0" i="1" dirty="0" smtClean="0">
                <a:solidFill>
                  <a:schemeClr val="tx1"/>
                </a:solidFill>
                <a:latin typeface="Times"/>
                <a:ea typeface="ＭＳ Ｐゴシック" charset="-128"/>
                <a:cs typeface="ＭＳ Ｐゴシック" charset="-128"/>
              </a:rPr>
              <a:t> </a:t>
            </a:r>
            <a:r>
              <a:rPr lang="en-GB" altLang="ja-JP" sz="2000" b="0" dirty="0" smtClean="0">
                <a:solidFill>
                  <a:schemeClr val="tx1"/>
                </a:solidFill>
                <a:latin typeface="Times"/>
                <a:ea typeface="ＭＳ Ｐゴシック" charset="-128"/>
                <a:cs typeface="ＭＳ Ｐゴシック" charset="-128"/>
              </a:rPr>
              <a:t>All particles and fields living in the bulk are replicated in </a:t>
            </a:r>
            <a:r>
              <a:rPr lang="en-GB" altLang="ja-JP" sz="2000" b="0" dirty="0" err="1" smtClean="0">
                <a:solidFill>
                  <a:schemeClr val="tx1"/>
                </a:solidFill>
                <a:latin typeface="Times"/>
                <a:ea typeface="ＭＳ Ｐゴシック" charset="-128"/>
                <a:cs typeface="ＭＳ Ｐゴシック" charset="-128"/>
              </a:rPr>
              <a:t>Kaluza</a:t>
            </a:r>
            <a:r>
              <a:rPr lang="en-GB" altLang="ja-JP" sz="2000" b="0" dirty="0" smtClean="0">
                <a:solidFill>
                  <a:schemeClr val="tx1"/>
                </a:solidFill>
                <a:latin typeface="Times"/>
                <a:ea typeface="ＭＳ Ｐゴシック" charset="-128"/>
                <a:cs typeface="ＭＳ Ｐゴシック" charset="-128"/>
              </a:rPr>
              <a:t>-Klein-towers.</a:t>
            </a:r>
          </a:p>
          <a:p>
            <a:r>
              <a:rPr lang="en-GB" sz="1800" b="0" dirty="0" smtClean="0">
                <a:solidFill>
                  <a:schemeClr val="tx1">
                    <a:lumMod val="75000"/>
                    <a:lumOff val="25000"/>
                  </a:schemeClr>
                </a:solidFill>
                <a:latin typeface="Times"/>
              </a:rPr>
              <a:t>O. Klein 1926: Extra dimensions are rolled up, i.e. a particle, which moves in these dimensions, comes back to the starting point. Standing waves emerge.</a:t>
            </a:r>
            <a:endParaRPr lang="en-US" sz="1800" dirty="0" smtClean="0">
              <a:solidFill>
                <a:schemeClr val="tx1">
                  <a:lumMod val="75000"/>
                  <a:lumOff val="25000"/>
                </a:schemeClr>
              </a:solidFill>
            </a:endParaRPr>
          </a:p>
          <a:p>
            <a:endParaRPr lang="en-GB" altLang="ja-JP" sz="2000" b="0" dirty="0" smtClean="0">
              <a:solidFill>
                <a:srgbClr val="000094"/>
              </a:solidFill>
              <a:latin typeface="Times"/>
              <a:ea typeface="ＭＳ Ｐゴシック" charset="-128"/>
              <a:cs typeface="ＭＳ Ｐゴシック" charset="-128"/>
            </a:endParaRPr>
          </a:p>
          <a:p>
            <a:pPr>
              <a:buFont typeface="Times" charset="0"/>
              <a:buChar char="•"/>
            </a:pPr>
            <a:endParaRPr lang="en-GB" altLang="ja-JP" sz="2000" b="0" dirty="0" smtClean="0">
              <a:solidFill>
                <a:srgbClr val="000094"/>
              </a:solidFill>
              <a:latin typeface="Times"/>
              <a:ea typeface="ＭＳ Ｐゴシック" charset="-128"/>
              <a:cs typeface="ＭＳ Ｐゴシック" charset="-128"/>
            </a:endParaRPr>
          </a:p>
          <a:p>
            <a:endParaRPr lang="en-GB" altLang="ja-JP" sz="2000" b="0" dirty="0" smtClean="0">
              <a:solidFill>
                <a:srgbClr val="000094"/>
              </a:solidFill>
              <a:latin typeface="Times"/>
              <a:ea typeface="ＭＳ Ｐゴシック" charset="-128"/>
              <a:cs typeface="ＭＳ Ｐゴシック" charset="-128"/>
            </a:endParaRPr>
          </a:p>
          <a:p>
            <a:endParaRPr lang="en-GB" altLang="ja-JP" sz="2000" b="0" dirty="0" smtClean="0">
              <a:solidFill>
                <a:srgbClr val="000094"/>
              </a:solidFill>
              <a:latin typeface="Times"/>
              <a:ea typeface="ＭＳ Ｐゴシック" charset="-128"/>
              <a:cs typeface="ＭＳ Ｐゴシック" charset="-128"/>
            </a:endParaRPr>
          </a:p>
          <a:p>
            <a:r>
              <a:rPr lang="en-GB" altLang="ja-JP" sz="2000" b="0" dirty="0" smtClean="0">
                <a:solidFill>
                  <a:srgbClr val="000094"/>
                </a:solidFill>
                <a:latin typeface="Times"/>
                <a:ea typeface="ＭＳ Ｐゴシック" charset="-128"/>
                <a:cs typeface="ＭＳ Ｐゴシック" charset="-128"/>
              </a:rPr>
              <a:t>Differences between the </a:t>
            </a:r>
          </a:p>
          <a:p>
            <a:r>
              <a:rPr lang="en-GB" altLang="ja-JP" sz="2000" b="0" dirty="0" smtClean="0">
                <a:solidFill>
                  <a:srgbClr val="000094"/>
                </a:solidFill>
                <a:latin typeface="Times"/>
                <a:ea typeface="ＭＳ Ｐゴシック" charset="-128"/>
                <a:cs typeface="ＭＳ Ｐゴシック" charset="-128"/>
              </a:rPr>
              <a:t>models:</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Size and geometry of</a:t>
            </a:r>
          </a:p>
          <a:p>
            <a:r>
              <a:rPr lang="en-GB" altLang="ja-JP" sz="2000" b="0" dirty="0" smtClean="0">
                <a:solidFill>
                  <a:schemeClr val="tx1"/>
                </a:solidFill>
                <a:latin typeface="Times"/>
                <a:ea typeface="ＭＳ Ｐゴシック" charset="-128"/>
                <a:cs typeface="ＭＳ Ｐゴシック" charset="-128"/>
              </a:rPr>
              <a:t>   the bulk</a:t>
            </a:r>
          </a:p>
          <a:p>
            <a:pPr>
              <a:buFont typeface="Times" charset="0"/>
              <a:buChar char="•"/>
            </a:pPr>
            <a:r>
              <a:rPr lang="en-GB" altLang="ja-JP" sz="2000" b="0" dirty="0" smtClean="0">
                <a:solidFill>
                  <a:schemeClr val="tx1"/>
                </a:solidFill>
                <a:latin typeface="Times"/>
                <a:ea typeface="ＭＳ Ｐゴシック" charset="-128"/>
                <a:cs typeface="ＭＳ Ｐゴシック" charset="-128"/>
              </a:rPr>
              <a:t> Kinds of particles that are </a:t>
            </a:r>
          </a:p>
          <a:p>
            <a:r>
              <a:rPr lang="en-GB" altLang="ja-JP" sz="2000" b="0" dirty="0" smtClean="0">
                <a:solidFill>
                  <a:schemeClr val="tx1"/>
                </a:solidFill>
                <a:latin typeface="Times"/>
                <a:ea typeface="ＭＳ Ｐゴシック" charset="-128"/>
                <a:cs typeface="ＭＳ Ｐゴシック" charset="-128"/>
              </a:rPr>
              <a:t>   allowed to move around in the bulk</a:t>
            </a:r>
            <a:endParaRPr lang="en-US" sz="2000" b="0" dirty="0">
              <a:solidFill>
                <a:schemeClr val="tx1"/>
              </a:solidFill>
              <a:latin typeface="Times"/>
              <a:ea typeface="ＭＳ Ｐゴシック" charset="-128"/>
              <a:cs typeface="ＭＳ Ｐゴシック" charset="-128"/>
            </a:endParaRPr>
          </a:p>
        </p:txBody>
      </p:sp>
      <p:pic>
        <p:nvPicPr>
          <p:cNvPr id="17" name="Picture 4" descr="escher_extradim"/>
          <p:cNvPicPr>
            <a:picLocks noChangeAspect="1" noChangeArrowheads="1"/>
          </p:cNvPicPr>
          <p:nvPr/>
        </p:nvPicPr>
        <p:blipFill>
          <a:blip r:embed="rId4"/>
          <a:srcRect/>
          <a:stretch>
            <a:fillRect/>
          </a:stretch>
        </p:blipFill>
        <p:spPr bwMode="auto">
          <a:xfrm>
            <a:off x="639763" y="390526"/>
            <a:ext cx="630237" cy="617294"/>
          </a:xfrm>
          <a:prstGeom prst="rect">
            <a:avLst/>
          </a:prstGeom>
          <a:noFill/>
          <a:ln w="9525">
            <a:noFill/>
            <a:miter lim="800000"/>
            <a:headEnd/>
            <a:tailEnd/>
          </a:ln>
        </p:spPr>
      </p:pic>
      <p:sp>
        <p:nvSpPr>
          <p:cNvPr id="14"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5"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58</a:t>
            </a:fld>
            <a:endParaRPr lang="en-US" b="0" dirty="0"/>
          </a:p>
        </p:txBody>
      </p:sp>
      <p:sp>
        <p:nvSpPr>
          <p:cNvPr id="18" name="TextBox 17"/>
          <p:cNvSpPr txBox="1"/>
          <p:nvPr/>
        </p:nvSpPr>
        <p:spPr>
          <a:xfrm>
            <a:off x="7467600" y="4711700"/>
            <a:ext cx="1903085" cy="523220"/>
          </a:xfrm>
          <a:prstGeom prst="rect">
            <a:avLst/>
          </a:prstGeom>
          <a:solidFill>
            <a:schemeClr val="bg1"/>
          </a:solidFill>
        </p:spPr>
        <p:txBody>
          <a:bodyPr wrap="none" rtlCol="0">
            <a:spAutoFit/>
          </a:bodyPr>
          <a:lstStyle/>
          <a:p>
            <a:pPr algn="ctr"/>
            <a:r>
              <a:rPr lang="en-US" sz="1400" dirty="0" smtClean="0">
                <a:solidFill>
                  <a:schemeClr val="tx1"/>
                </a:solidFill>
                <a:latin typeface="Trebuchet MS"/>
              </a:rPr>
              <a:t>our 3+1 dimensional </a:t>
            </a:r>
          </a:p>
          <a:p>
            <a:pPr algn="ctr"/>
            <a:r>
              <a:rPr lang="en-US" sz="1400" dirty="0" smtClean="0">
                <a:solidFill>
                  <a:schemeClr val="tx1"/>
                </a:solidFill>
                <a:latin typeface="Trebuchet MS"/>
              </a:rPr>
              <a:t>universe</a:t>
            </a:r>
            <a:endParaRPr lang="en-US" sz="1400" dirty="0">
              <a:solidFill>
                <a:schemeClr val="tx1"/>
              </a:solidFill>
              <a:latin typeface="Trebuchet MS"/>
            </a:endParaRPr>
          </a:p>
        </p:txBody>
      </p:sp>
      <p:sp>
        <p:nvSpPr>
          <p:cNvPr id="19" name="TextBox 18"/>
          <p:cNvSpPr txBox="1"/>
          <p:nvPr/>
        </p:nvSpPr>
        <p:spPr>
          <a:xfrm>
            <a:off x="6587647" y="5003801"/>
            <a:ext cx="968853" cy="307777"/>
          </a:xfrm>
          <a:prstGeom prst="rect">
            <a:avLst/>
          </a:prstGeom>
          <a:solidFill>
            <a:schemeClr val="bg1"/>
          </a:solidFill>
        </p:spPr>
        <p:txBody>
          <a:bodyPr wrap="square" rtlCol="0">
            <a:spAutoFit/>
          </a:bodyPr>
          <a:lstStyle/>
          <a:p>
            <a:pPr algn="ctr"/>
            <a:r>
              <a:rPr lang="en-US" sz="1400" dirty="0" smtClean="0">
                <a:solidFill>
                  <a:srgbClr val="FF0000"/>
                </a:solidFill>
                <a:latin typeface="Trebuchet MS"/>
              </a:rPr>
              <a:t>Gravity</a:t>
            </a:r>
            <a:endParaRPr lang="en-US" sz="1400" dirty="0">
              <a:solidFill>
                <a:srgbClr val="FF0000"/>
              </a:solidFill>
              <a:latin typeface="Trebuchet MS"/>
            </a:endParaRPr>
          </a:p>
        </p:txBody>
      </p:sp>
      <p:sp>
        <p:nvSpPr>
          <p:cNvPr id="20" name="TextBox 19"/>
          <p:cNvSpPr txBox="1"/>
          <p:nvPr/>
        </p:nvSpPr>
        <p:spPr>
          <a:xfrm>
            <a:off x="4060347" y="3276601"/>
            <a:ext cx="968853" cy="307777"/>
          </a:xfrm>
          <a:prstGeom prst="rect">
            <a:avLst/>
          </a:prstGeom>
          <a:solidFill>
            <a:schemeClr val="bg1"/>
          </a:solidFill>
        </p:spPr>
        <p:txBody>
          <a:bodyPr wrap="square" rtlCol="0">
            <a:spAutoFit/>
          </a:bodyPr>
          <a:lstStyle/>
          <a:p>
            <a:pPr algn="ctr"/>
            <a:r>
              <a:rPr lang="en-US" sz="1400" dirty="0" smtClean="0">
                <a:solidFill>
                  <a:srgbClr val="FF0000"/>
                </a:solidFill>
                <a:latin typeface="Trebuchet MS"/>
              </a:rPr>
              <a:t>Gravity</a:t>
            </a:r>
            <a:endParaRPr lang="en-US" sz="1400" dirty="0">
              <a:solidFill>
                <a:srgbClr val="FF0000"/>
              </a:solidFill>
              <a:latin typeface="Trebuchet MS"/>
            </a:endParaRPr>
          </a:p>
        </p:txBody>
      </p:sp>
      <p:sp>
        <p:nvSpPr>
          <p:cNvPr id="21" name="TextBox 20"/>
          <p:cNvSpPr txBox="1"/>
          <p:nvPr/>
        </p:nvSpPr>
        <p:spPr>
          <a:xfrm>
            <a:off x="4558799" y="5727700"/>
            <a:ext cx="1345290" cy="276999"/>
          </a:xfrm>
          <a:prstGeom prst="rect">
            <a:avLst/>
          </a:prstGeom>
          <a:solidFill>
            <a:schemeClr val="bg1"/>
          </a:solidFill>
        </p:spPr>
        <p:txBody>
          <a:bodyPr wrap="none" rtlCol="0">
            <a:spAutoFit/>
          </a:bodyPr>
          <a:lstStyle/>
          <a:p>
            <a:pPr algn="ctr"/>
            <a:r>
              <a:rPr lang="en-US" dirty="0" smtClean="0">
                <a:solidFill>
                  <a:schemeClr val="tx1"/>
                </a:solidFill>
                <a:latin typeface="Trebuchet MS"/>
              </a:rPr>
              <a:t>extra dimension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descr="Gravity_extradim.jpg"/>
          <p:cNvPicPr>
            <a:picLocks noChangeAspect="1"/>
          </p:cNvPicPr>
          <p:nvPr/>
        </p:nvPicPr>
        <p:blipFill>
          <a:blip r:embed="rId3"/>
          <a:stretch>
            <a:fillRect/>
          </a:stretch>
        </p:blipFill>
        <p:spPr>
          <a:xfrm>
            <a:off x="394395" y="3365500"/>
            <a:ext cx="4864900" cy="3139380"/>
          </a:xfrm>
          <a:prstGeom prst="rect">
            <a:avLst/>
          </a:prstGeom>
        </p:spPr>
      </p:pic>
      <p:sp>
        <p:nvSpPr>
          <p:cNvPr id="151556" name="Rectangle 2"/>
          <p:cNvSpPr>
            <a:spLocks noGrp="1" noChangeArrowheads="1"/>
          </p:cNvSpPr>
          <p:nvPr>
            <p:ph type="title"/>
          </p:nvPr>
        </p:nvSpPr>
        <p:spPr/>
        <p:txBody>
          <a:bodyPr/>
          <a:lstStyle/>
          <a:p>
            <a:r>
              <a:rPr lang="en-US" dirty="0" smtClean="0">
                <a:latin typeface="Trebuchet MS"/>
              </a:rPr>
              <a:t>ADD model – large extra dimensions</a:t>
            </a:r>
            <a:endParaRPr lang="en-US" dirty="0">
              <a:latin typeface="Trebuchet MS"/>
            </a:endParaRPr>
          </a:p>
        </p:txBody>
      </p:sp>
      <p:sp>
        <p:nvSpPr>
          <p:cNvPr id="151557" name="Rectangle 3"/>
          <p:cNvSpPr>
            <a:spLocks noChangeArrowheads="1"/>
          </p:cNvSpPr>
          <p:nvPr/>
        </p:nvSpPr>
        <p:spPr bwMode="auto">
          <a:xfrm>
            <a:off x="8226425" y="1808163"/>
            <a:ext cx="184150" cy="304800"/>
          </a:xfrm>
          <a:prstGeom prst="rect">
            <a:avLst/>
          </a:prstGeom>
          <a:noFill/>
          <a:ln w="9525">
            <a:noFill/>
            <a:miter lim="800000"/>
            <a:headEnd/>
            <a:tailEnd/>
          </a:ln>
        </p:spPr>
        <p:txBody>
          <a:bodyPr wrap="none">
            <a:prstTxWarp prst="textNoShape">
              <a:avLst/>
            </a:prstTxWarp>
            <a:spAutoFit/>
          </a:bodyPr>
          <a:lstStyle/>
          <a:p>
            <a:endParaRPr lang="en-US"/>
          </a:p>
        </p:txBody>
      </p:sp>
      <p:sp>
        <p:nvSpPr>
          <p:cNvPr id="18" name="Rectangle 11"/>
          <p:cNvSpPr>
            <a:spLocks noChangeArrowheads="1"/>
          </p:cNvSpPr>
          <p:nvPr/>
        </p:nvSpPr>
        <p:spPr bwMode="auto">
          <a:xfrm>
            <a:off x="571500" y="1071563"/>
            <a:ext cx="8648700" cy="1323439"/>
          </a:xfrm>
          <a:prstGeom prst="rect">
            <a:avLst/>
          </a:prstGeom>
          <a:noFill/>
          <a:ln w="9525">
            <a:noFill/>
            <a:miter lim="800000"/>
            <a:headEnd/>
            <a:tailEnd/>
          </a:ln>
        </p:spPr>
        <p:txBody>
          <a:bodyPr wrap="square">
            <a:prstTxWarp prst="textNoShape">
              <a:avLst/>
            </a:prstTxWarp>
            <a:spAutoFit/>
          </a:bodyPr>
          <a:lstStyle/>
          <a:p>
            <a:r>
              <a:rPr lang="en-US" sz="2000" b="0" dirty="0" err="1" smtClean="0">
                <a:solidFill>
                  <a:schemeClr val="tx1"/>
                </a:solidFill>
                <a:latin typeface="Trebuchet MS"/>
              </a:rPr>
              <a:t>Arkani-Hamed</a:t>
            </a:r>
            <a:r>
              <a:rPr lang="en-US" sz="2000" b="0" dirty="0" smtClean="0">
                <a:solidFill>
                  <a:schemeClr val="tx1"/>
                </a:solidFill>
                <a:latin typeface="Trebuchet MS"/>
              </a:rPr>
              <a:t>, </a:t>
            </a:r>
            <a:r>
              <a:rPr lang="en-US" sz="2000" b="0" dirty="0" err="1" smtClean="0">
                <a:solidFill>
                  <a:schemeClr val="tx1"/>
                </a:solidFill>
                <a:latin typeface="Trebuchet MS"/>
              </a:rPr>
              <a:t>Dimopoulos</a:t>
            </a:r>
            <a:r>
              <a:rPr lang="en-US" sz="2000" b="0" dirty="0" smtClean="0">
                <a:solidFill>
                  <a:schemeClr val="tx1"/>
                </a:solidFill>
                <a:latin typeface="Trebuchet MS"/>
              </a:rPr>
              <a:t>, </a:t>
            </a:r>
            <a:r>
              <a:rPr lang="en-US" sz="2000" b="0" dirty="0" err="1" smtClean="0">
                <a:solidFill>
                  <a:schemeClr val="tx1"/>
                </a:solidFill>
                <a:latin typeface="Trebuchet MS"/>
              </a:rPr>
              <a:t>Dvali</a:t>
            </a:r>
            <a:endParaRPr lang="en-US" sz="2000" dirty="0" smtClean="0">
              <a:solidFill>
                <a:schemeClr val="tx1"/>
              </a:solidFill>
              <a:latin typeface="Trebuchet MS"/>
              <a:ea typeface="ＭＳ Ｐゴシック" charset="-128"/>
              <a:cs typeface="ＭＳ Ｐゴシック" charset="-128"/>
            </a:endParaRPr>
          </a:p>
          <a:p>
            <a:pPr algn="just"/>
            <a:r>
              <a:rPr lang="en-GB" sz="2000" b="0" dirty="0" smtClean="0">
                <a:solidFill>
                  <a:srgbClr val="000094"/>
                </a:solidFill>
                <a:latin typeface="Times"/>
              </a:rPr>
              <a:t>Not the effective 4-dim. Planck scale, but the  quantum gravity scale of the higher-dimensional theory </a:t>
            </a:r>
            <a:r>
              <a:rPr lang="en-GB" sz="2000" b="0" i="1" dirty="0" smtClean="0">
                <a:solidFill>
                  <a:srgbClr val="000094"/>
                </a:solidFill>
                <a:latin typeface="Times"/>
              </a:rPr>
              <a:t>M</a:t>
            </a:r>
            <a:r>
              <a:rPr lang="en-GB" sz="2000" b="0" i="1" baseline="-25000" dirty="0" smtClean="0">
                <a:solidFill>
                  <a:srgbClr val="000094"/>
                </a:solidFill>
                <a:latin typeface="Times"/>
              </a:rPr>
              <a:t>D </a:t>
            </a:r>
            <a:r>
              <a:rPr lang="en-GB" sz="2000" b="0" dirty="0" smtClean="0">
                <a:solidFill>
                  <a:srgbClr val="000094"/>
                </a:solidFill>
                <a:latin typeface="Times"/>
              </a:rPr>
              <a:t>is relevant. The only fundamental scale should be the electroweak scale </a:t>
            </a:r>
            <a:r>
              <a:rPr lang="en-GB" sz="2000" b="0" i="1" dirty="0" smtClean="0">
                <a:solidFill>
                  <a:srgbClr val="000094"/>
                </a:solidFill>
                <a:latin typeface="Times"/>
              </a:rPr>
              <a:t>M</a:t>
            </a:r>
            <a:r>
              <a:rPr lang="en-GB" sz="2000" b="0" i="1" baseline="-25000" dirty="0" smtClean="0">
                <a:solidFill>
                  <a:srgbClr val="000094"/>
                </a:solidFill>
                <a:latin typeface="Times"/>
              </a:rPr>
              <a:t>EW</a:t>
            </a:r>
            <a:r>
              <a:rPr lang="en-GB" sz="2000" b="0" i="1" dirty="0" smtClean="0">
                <a:solidFill>
                  <a:srgbClr val="000094"/>
                </a:solidFill>
                <a:latin typeface="Times"/>
              </a:rPr>
              <a:t> </a:t>
            </a:r>
            <a:r>
              <a:rPr lang="en-GB" sz="2000" b="0" dirty="0" smtClean="0">
                <a:solidFill>
                  <a:srgbClr val="000094"/>
                </a:solidFill>
                <a:latin typeface="Times"/>
              </a:rPr>
              <a:t>≈ </a:t>
            </a:r>
            <a:r>
              <a:rPr lang="en-GB" sz="2000" b="0" i="1" dirty="0" smtClean="0">
                <a:solidFill>
                  <a:srgbClr val="000094"/>
                </a:solidFill>
                <a:latin typeface="Times"/>
              </a:rPr>
              <a:t>M</a:t>
            </a:r>
            <a:r>
              <a:rPr lang="en-GB" sz="2000" b="0" i="1" baseline="-25000" dirty="0" smtClean="0">
                <a:solidFill>
                  <a:srgbClr val="000094"/>
                </a:solidFill>
                <a:latin typeface="Times"/>
              </a:rPr>
              <a:t>D </a:t>
            </a:r>
            <a:r>
              <a:rPr lang="en-GB" sz="2000" b="0" dirty="0" smtClean="0">
                <a:solidFill>
                  <a:srgbClr val="000094"/>
                </a:solidFill>
                <a:latin typeface="Times"/>
              </a:rPr>
              <a:t>≈</a:t>
            </a:r>
            <a:r>
              <a:rPr lang="en-GB" sz="2000" b="0" i="1" baseline="-25000" dirty="0" smtClean="0">
                <a:solidFill>
                  <a:srgbClr val="000094"/>
                </a:solidFill>
                <a:latin typeface="Times"/>
              </a:rPr>
              <a:t> </a:t>
            </a:r>
            <a:r>
              <a:rPr lang="en-GB" sz="2000" b="0" dirty="0" smtClean="0">
                <a:solidFill>
                  <a:srgbClr val="000094"/>
                </a:solidFill>
                <a:latin typeface="Times"/>
              </a:rPr>
              <a:t>1 </a:t>
            </a:r>
            <a:r>
              <a:rPr lang="en-GB" sz="2000" b="0" dirty="0" err="1" smtClean="0">
                <a:solidFill>
                  <a:srgbClr val="000094"/>
                </a:solidFill>
                <a:latin typeface="Times"/>
              </a:rPr>
              <a:t>TeV</a:t>
            </a:r>
            <a:r>
              <a:rPr lang="en-GB" sz="2000" b="0" dirty="0" smtClean="0">
                <a:solidFill>
                  <a:srgbClr val="000094"/>
                </a:solidFill>
                <a:latin typeface="Times"/>
              </a:rPr>
              <a:t>!</a:t>
            </a:r>
            <a:endParaRPr lang="en-US" sz="2000" b="0" dirty="0">
              <a:solidFill>
                <a:srgbClr val="000094"/>
              </a:solidFill>
              <a:latin typeface="Times"/>
              <a:ea typeface="ＭＳ Ｐゴシック" charset="-128"/>
              <a:cs typeface="ＭＳ Ｐゴシック" charset="-128"/>
            </a:endParaRPr>
          </a:p>
        </p:txBody>
      </p:sp>
      <p:pic>
        <p:nvPicPr>
          <p:cNvPr id="23" name="Picture 22"/>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920750" y="2315293"/>
            <a:ext cx="2863850" cy="561257"/>
          </a:xfrm>
          <a:prstGeom prst="rect">
            <a:avLst/>
          </a:prstGeom>
        </p:spPr>
      </p:pic>
      <p:sp>
        <p:nvSpPr>
          <p:cNvPr id="26" name="Rectangle 11"/>
          <p:cNvSpPr>
            <a:spLocks noChangeArrowheads="1"/>
          </p:cNvSpPr>
          <p:nvPr/>
        </p:nvSpPr>
        <p:spPr bwMode="auto">
          <a:xfrm>
            <a:off x="5219700" y="2430463"/>
            <a:ext cx="4419600" cy="3785652"/>
          </a:xfrm>
          <a:prstGeom prst="rect">
            <a:avLst/>
          </a:prstGeom>
          <a:noFill/>
          <a:ln w="9525">
            <a:noFill/>
            <a:miter lim="800000"/>
            <a:headEnd/>
            <a:tailEnd/>
          </a:ln>
        </p:spPr>
        <p:txBody>
          <a:bodyPr wrap="square">
            <a:prstTxWarp prst="textNoShape">
              <a:avLst/>
            </a:prstTxWarp>
            <a:spAutoFit/>
          </a:bodyPr>
          <a:lstStyle/>
          <a:p>
            <a:pPr>
              <a:buClr>
                <a:schemeClr val="tx1"/>
              </a:buClr>
              <a:buFont typeface="Arial"/>
              <a:buChar char="•"/>
            </a:pPr>
            <a:r>
              <a:rPr lang="en-GB" altLang="ja-JP" sz="2000" b="0" dirty="0" smtClean="0">
                <a:solidFill>
                  <a:schemeClr val="bg2"/>
                </a:solidFill>
                <a:latin typeface="Times"/>
                <a:ea typeface="ＭＳ Ｐゴシック" charset="-128"/>
                <a:cs typeface="ＭＳ Ｐゴシック" charset="-128"/>
              </a:rPr>
              <a:t> </a:t>
            </a:r>
            <a:r>
              <a:rPr lang="en-GB" altLang="ja-JP" sz="2000" b="0" dirty="0" smtClean="0">
                <a:solidFill>
                  <a:schemeClr val="tx1"/>
                </a:solidFill>
                <a:latin typeface="Times"/>
                <a:ea typeface="ＭＳ Ｐゴシック" charset="-128"/>
                <a:cs typeface="ＭＳ Ｐゴシック" charset="-128"/>
              </a:rPr>
              <a:t>Known particles live in the              </a:t>
            </a:r>
          </a:p>
          <a:p>
            <a:pPr>
              <a:buClr>
                <a:schemeClr val="tx1"/>
              </a:buClr>
            </a:pPr>
            <a:r>
              <a:rPr lang="en-GB" altLang="ja-JP" sz="2000" b="0" dirty="0" smtClean="0">
                <a:solidFill>
                  <a:schemeClr val="tx1"/>
                </a:solidFill>
                <a:latin typeface="Times"/>
                <a:ea typeface="ＭＳ Ｐゴシック" charset="-128"/>
                <a:cs typeface="ＭＳ Ｐゴシック" charset="-128"/>
              </a:rPr>
              <a:t>  3</a:t>
            </a:r>
            <a:r>
              <a:rPr lang="en-GB" altLang="ja-JP" sz="2000" b="0" dirty="0">
                <a:solidFill>
                  <a:schemeClr val="tx1"/>
                </a:solidFill>
                <a:latin typeface="Times"/>
                <a:ea typeface="ＭＳ Ｐゴシック" charset="-128"/>
                <a:cs typeface="ＭＳ Ｐゴシック" charset="-128"/>
              </a:rPr>
              <a:t>+1-</a:t>
            </a:r>
            <a:r>
              <a:rPr lang="en-GB" altLang="ja-JP" sz="2000" b="0" dirty="0" smtClean="0">
                <a:solidFill>
                  <a:schemeClr val="tx1"/>
                </a:solidFill>
                <a:latin typeface="Times"/>
                <a:ea typeface="ＭＳ Ｐゴシック" charset="-128"/>
                <a:cs typeface="ＭＳ Ｐゴシック" charset="-128"/>
              </a:rPr>
              <a:t>dimensional </a:t>
            </a:r>
            <a:r>
              <a:rPr lang="en-GB" altLang="ja-JP" sz="2000" b="0" dirty="0" err="1" smtClean="0">
                <a:solidFill>
                  <a:schemeClr val="tx1"/>
                </a:solidFill>
                <a:latin typeface="Times"/>
                <a:ea typeface="ＭＳ Ｐゴシック" charset="-128"/>
                <a:cs typeface="ＭＳ Ｐゴシック" charset="-128"/>
              </a:rPr>
              <a:t>brane</a:t>
            </a:r>
            <a:endParaRPr lang="en-GB" altLang="ja-JP" sz="2000" b="0" dirty="0" smtClean="0">
              <a:solidFill>
                <a:schemeClr val="tx1"/>
              </a:solidFill>
              <a:latin typeface="Times"/>
              <a:ea typeface="ＭＳ Ｐゴシック" charset="-128"/>
              <a:cs typeface="ＭＳ Ｐゴシック" charset="-128"/>
            </a:endParaRPr>
          </a:p>
          <a:p>
            <a:pPr>
              <a:buFont typeface="Times" charset="0"/>
              <a:buChar char="•"/>
            </a:pPr>
            <a:r>
              <a:rPr lang="en-GB" altLang="ja-JP" sz="2000" b="0" dirty="0" smtClean="0">
                <a:solidFill>
                  <a:srgbClr val="FF0000"/>
                </a:solidFill>
                <a:latin typeface="Times"/>
                <a:ea typeface="ＭＳ Ｐゴシック" charset="-128"/>
                <a:cs typeface="ＭＳ Ｐゴシック" charset="-128"/>
              </a:rPr>
              <a:t> The graviton can also move in the bulk</a:t>
            </a:r>
          </a:p>
          <a:p>
            <a:pPr>
              <a:buFont typeface="Times" charset="0"/>
              <a:buChar char="•"/>
            </a:pPr>
            <a:r>
              <a:rPr lang="en-GB" altLang="ja-JP" sz="2000" b="0" dirty="0" smtClean="0">
                <a:solidFill>
                  <a:srgbClr val="FF0000"/>
                </a:solidFill>
                <a:latin typeface="Times"/>
                <a:ea typeface="ＭＳ Ｐゴシック" charset="-128"/>
                <a:cs typeface="ＭＳ Ｐゴシック" charset="-128"/>
              </a:rPr>
              <a:t> There are d≥2 extra dimensions </a:t>
            </a:r>
          </a:p>
          <a:p>
            <a:pPr>
              <a:buFont typeface="Times" charset="0"/>
              <a:buChar char="•"/>
            </a:pPr>
            <a:r>
              <a:rPr lang="en-GB" altLang="ja-JP" sz="2000" b="0" dirty="0">
                <a:solidFill>
                  <a:srgbClr val="FF0000"/>
                </a:solidFill>
                <a:latin typeface="Times"/>
                <a:ea typeface="ＭＳ Ｐゴシック" charset="-128"/>
                <a:cs typeface="ＭＳ Ｐゴシック" charset="-128"/>
              </a:rPr>
              <a:t> </a:t>
            </a:r>
            <a:r>
              <a:rPr lang="en-GB" altLang="ja-JP" sz="2000" b="0" dirty="0" smtClean="0">
                <a:solidFill>
                  <a:srgbClr val="FF0000"/>
                </a:solidFill>
                <a:latin typeface="Times"/>
                <a:ea typeface="ＭＳ Ｐゴシック" charset="-128"/>
                <a:cs typeface="ＭＳ Ｐゴシック" charset="-128"/>
              </a:rPr>
              <a:t>Extra dimensions are rolled up in a</a:t>
            </a:r>
          </a:p>
          <a:p>
            <a:r>
              <a:rPr lang="en-GB" altLang="ja-JP" sz="2000" b="0" dirty="0" smtClean="0">
                <a:solidFill>
                  <a:srgbClr val="FF0000"/>
                </a:solidFill>
                <a:latin typeface="Times"/>
                <a:ea typeface="ＭＳ Ｐゴシック" charset="-128"/>
                <a:cs typeface="ＭＳ Ｐゴシック" charset="-128"/>
              </a:rPr>
              <a:t>  torus with </a:t>
            </a:r>
            <a:r>
              <a:rPr lang="en-GB" altLang="ja-JP" sz="2000" b="0" dirty="0" err="1" smtClean="0">
                <a:solidFill>
                  <a:srgbClr val="FF0000"/>
                </a:solidFill>
                <a:latin typeface="Times"/>
                <a:ea typeface="ＭＳ Ｐゴシック" charset="-128"/>
                <a:cs typeface="ＭＳ Ｐゴシック" charset="-128"/>
              </a:rPr>
              <a:t>compactification</a:t>
            </a:r>
            <a:r>
              <a:rPr lang="en-GB" altLang="ja-JP" sz="2000" b="0" dirty="0" smtClean="0">
                <a:solidFill>
                  <a:srgbClr val="FF0000"/>
                </a:solidFill>
                <a:latin typeface="Times"/>
                <a:ea typeface="ＭＳ Ｐゴシック" charset="-128"/>
                <a:cs typeface="ＭＳ Ｐゴシック" charset="-128"/>
              </a:rPr>
              <a:t> radius </a:t>
            </a:r>
            <a:r>
              <a:rPr lang="en-GB" altLang="ja-JP" sz="2000" b="0" i="1" dirty="0" smtClean="0">
                <a:solidFill>
                  <a:srgbClr val="FF0000"/>
                </a:solidFill>
                <a:latin typeface="Times"/>
                <a:ea typeface="ＭＳ Ｐゴシック" charset="-128"/>
                <a:cs typeface="ＭＳ Ｐゴシック" charset="-128"/>
              </a:rPr>
              <a:t>R</a:t>
            </a:r>
          </a:p>
          <a:p>
            <a:pPr>
              <a:buFont typeface="Times" charset="0"/>
              <a:buChar char="•"/>
            </a:pPr>
            <a:r>
              <a:rPr lang="en-GB" sz="2000" b="0" dirty="0" smtClean="0">
                <a:solidFill>
                  <a:schemeClr val="tx1"/>
                </a:solidFill>
                <a:latin typeface="Times"/>
                <a:ea typeface="ＭＳ Ｐゴシック" charset="-128"/>
                <a:cs typeface="ＭＳ Ｐゴシック" charset="-128"/>
              </a:rPr>
              <a:t> </a:t>
            </a:r>
            <a:r>
              <a:rPr lang="en-GB" sz="2000" b="0" i="1" dirty="0" err="1" smtClean="0">
                <a:solidFill>
                  <a:schemeClr val="tx1"/>
                </a:solidFill>
                <a:latin typeface="Times"/>
                <a:ea typeface="ＭＳ Ｐゴシック" charset="-128"/>
                <a:cs typeface="ＭＳ Ｐゴシック" charset="-128"/>
              </a:rPr>
              <a:t>d</a:t>
            </a:r>
            <a:r>
              <a:rPr lang="en-GB" sz="2000" b="0" dirty="0" smtClean="0">
                <a:solidFill>
                  <a:schemeClr val="tx1"/>
                </a:solidFill>
                <a:latin typeface="Times"/>
                <a:ea typeface="ＭＳ Ｐゴシック" charset="-128"/>
                <a:cs typeface="ＭＳ Ｐゴシック" charset="-128"/>
              </a:rPr>
              <a:t> = 2: </a:t>
            </a:r>
            <a:r>
              <a:rPr lang="en-GB" sz="2000" b="0" i="1" dirty="0" smtClean="0">
                <a:solidFill>
                  <a:schemeClr val="tx1"/>
                </a:solidFill>
                <a:latin typeface="Times"/>
                <a:ea typeface="ＭＳ Ｐゴシック" charset="-128"/>
                <a:cs typeface="ＭＳ Ｐゴシック" charset="-128"/>
              </a:rPr>
              <a:t>R</a:t>
            </a:r>
            <a:r>
              <a:rPr lang="en-GB" sz="2000" b="0" dirty="0" smtClean="0">
                <a:solidFill>
                  <a:schemeClr val="tx1"/>
                </a:solidFill>
                <a:latin typeface="Times"/>
                <a:ea typeface="ＭＳ Ｐゴシック" charset="-128"/>
                <a:cs typeface="ＭＳ Ｐゴシック" charset="-128"/>
              </a:rPr>
              <a:t> ≈ 1 mm, </a:t>
            </a:r>
            <a:r>
              <a:rPr lang="en-GB" sz="2000" b="0" dirty="0" err="1" smtClean="0">
                <a:solidFill>
                  <a:schemeClr val="tx1"/>
                </a:solidFill>
                <a:latin typeface="Times"/>
                <a:ea typeface="ＭＳ Ｐゴシック" charset="-128"/>
                <a:cs typeface="ＭＳ Ｐゴシック" charset="-128"/>
              </a:rPr>
              <a:t>d</a:t>
            </a:r>
            <a:r>
              <a:rPr lang="en-GB" sz="2000" b="0" dirty="0" smtClean="0">
                <a:solidFill>
                  <a:schemeClr val="tx1"/>
                </a:solidFill>
                <a:latin typeface="Times"/>
                <a:ea typeface="ＭＳ Ｐゴシック" charset="-128"/>
                <a:cs typeface="ＭＳ Ｐゴシック" charset="-128"/>
              </a:rPr>
              <a:t> = 3: R ≈ 1 nm    Newton’s law of gravity is tested down to about 0.1 mm.</a:t>
            </a:r>
          </a:p>
          <a:p>
            <a:pPr>
              <a:buFont typeface="Times" charset="0"/>
              <a:buChar char="•"/>
            </a:pPr>
            <a:r>
              <a:rPr lang="en-GB" sz="2000" b="0" dirty="0" smtClean="0">
                <a:solidFill>
                  <a:schemeClr val="tx1"/>
                </a:solidFill>
                <a:latin typeface="Times"/>
                <a:ea typeface="ＭＳ Ｐゴシック" charset="-128"/>
                <a:cs typeface="ＭＳ Ｐゴシック" charset="-128"/>
              </a:rPr>
              <a:t> The graviton corresponds to a </a:t>
            </a:r>
          </a:p>
          <a:p>
            <a:r>
              <a:rPr lang="en-GB" sz="2000" b="0" dirty="0" smtClean="0">
                <a:solidFill>
                  <a:schemeClr val="tx1"/>
                </a:solidFill>
                <a:latin typeface="Times"/>
                <a:ea typeface="ＭＳ Ｐゴシック" charset="-128"/>
                <a:cs typeface="ＭＳ Ｐゴシック" charset="-128"/>
              </a:rPr>
              <a:t>   KK-tower with 3+1 mass spectrum </a:t>
            </a:r>
          </a:p>
          <a:p>
            <a:r>
              <a:rPr lang="en-GB" sz="2000" b="0" i="1" dirty="0" smtClean="0">
                <a:solidFill>
                  <a:schemeClr val="tx1"/>
                </a:solidFill>
                <a:latin typeface="Times"/>
                <a:ea typeface="ＭＳ Ｐゴシック" charset="-128"/>
                <a:cs typeface="ＭＳ Ｐゴシック" charset="-128"/>
              </a:rPr>
              <a:t>   M</a:t>
            </a:r>
            <a:r>
              <a:rPr lang="en-GB" sz="2000" b="0" i="1" baseline="-25000" dirty="0" smtClean="0">
                <a:solidFill>
                  <a:schemeClr val="tx1"/>
                </a:solidFill>
                <a:latin typeface="Times"/>
                <a:ea typeface="ＭＳ Ｐゴシック" charset="-128"/>
                <a:cs typeface="ＭＳ Ｐゴシック" charset="-128"/>
              </a:rPr>
              <a:t>l</a:t>
            </a:r>
            <a:r>
              <a:rPr lang="en-GB" sz="2000" b="0" i="1" dirty="0" smtClean="0">
                <a:solidFill>
                  <a:schemeClr val="tx1"/>
                </a:solidFill>
                <a:latin typeface="Times"/>
                <a:ea typeface="ＭＳ Ｐゴシック" charset="-128"/>
                <a:cs typeface="ＭＳ Ｐゴシック" charset="-128"/>
              </a:rPr>
              <a:t> = </a:t>
            </a:r>
            <a:r>
              <a:rPr lang="en-GB" sz="2000" b="0" i="1" dirty="0" err="1" smtClean="0">
                <a:solidFill>
                  <a:schemeClr val="tx1"/>
                </a:solidFill>
                <a:latin typeface="Times"/>
                <a:ea typeface="ＭＳ Ｐゴシック" charset="-128"/>
                <a:cs typeface="ＭＳ Ｐゴシック" charset="-128"/>
              </a:rPr>
              <a:t>l</a:t>
            </a:r>
            <a:r>
              <a:rPr lang="en-GB" sz="2000" b="0" i="1" dirty="0" smtClean="0">
                <a:solidFill>
                  <a:schemeClr val="tx1"/>
                </a:solidFill>
                <a:latin typeface="Times"/>
                <a:ea typeface="ＭＳ Ｐゴシック" charset="-128"/>
                <a:cs typeface="ＭＳ Ｐゴシック" charset="-128"/>
              </a:rPr>
              <a:t>/R</a:t>
            </a:r>
            <a:r>
              <a:rPr lang="en-GB" sz="2000" b="0" dirty="0" smtClean="0">
                <a:solidFill>
                  <a:schemeClr val="tx1"/>
                </a:solidFill>
                <a:latin typeface="Times"/>
                <a:ea typeface="ＭＳ Ｐゴシック" charset="-128"/>
                <a:cs typeface="ＭＳ Ｐゴシック" charset="-128"/>
              </a:rPr>
              <a:t> (</a:t>
            </a:r>
            <a:r>
              <a:rPr lang="en-GB" sz="2000" b="0" i="1" smtClean="0">
                <a:solidFill>
                  <a:schemeClr val="tx1"/>
                </a:solidFill>
                <a:latin typeface="Times"/>
                <a:ea typeface="ＭＳ Ｐゴシック" charset="-128"/>
                <a:cs typeface="ＭＳ Ｐゴシック" charset="-128"/>
              </a:rPr>
              <a:t>l</a:t>
            </a:r>
            <a:r>
              <a:rPr lang="en-GB" sz="2000" b="0" smtClean="0">
                <a:solidFill>
                  <a:schemeClr val="tx1"/>
                </a:solidFill>
                <a:latin typeface="Times"/>
                <a:ea typeface="ＭＳ Ｐゴシック" charset="-128"/>
                <a:cs typeface="ＭＳ Ｐゴシック" charset="-128"/>
              </a:rPr>
              <a:t> </a:t>
            </a:r>
            <a:r>
              <a:rPr lang="en-GB" sz="2000" b="0" dirty="0" smtClean="0">
                <a:solidFill>
                  <a:schemeClr val="tx1"/>
                </a:solidFill>
                <a:latin typeface="Times"/>
                <a:ea typeface="ＭＳ Ｐゴシック" charset="-128"/>
                <a:cs typeface="ＭＳ Ｐゴシック" charset="-128"/>
              </a:rPr>
              <a:t>= 0,1,2, …).</a:t>
            </a:r>
            <a:endParaRPr lang="en-US" sz="2000" b="0" dirty="0">
              <a:solidFill>
                <a:schemeClr val="tx1"/>
              </a:solidFill>
              <a:latin typeface="Times"/>
              <a:ea typeface="ＭＳ Ｐゴシック" charset="-128"/>
              <a:cs typeface="ＭＳ Ｐゴシック" charset="-128"/>
            </a:endParaRPr>
          </a:p>
        </p:txBody>
      </p:sp>
      <p:pic>
        <p:nvPicPr>
          <p:cNvPr id="14" name="Picture 13"/>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984250" y="2742937"/>
            <a:ext cx="2813050" cy="495563"/>
          </a:xfrm>
          <a:prstGeom prst="rect">
            <a:avLst/>
          </a:prstGeom>
        </p:spPr>
      </p:pic>
      <p:sp>
        <p:nvSpPr>
          <p:cNvPr id="11"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2"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59</a:t>
            </a:fld>
            <a:endParaRPr lang="en-US" b="0" dirty="0"/>
          </a:p>
        </p:txBody>
      </p:sp>
      <p:sp>
        <p:nvSpPr>
          <p:cNvPr id="15" name="TextBox 14"/>
          <p:cNvSpPr txBox="1"/>
          <p:nvPr/>
        </p:nvSpPr>
        <p:spPr>
          <a:xfrm rot="16200000">
            <a:off x="-101599" y="3975101"/>
            <a:ext cx="1351076" cy="461665"/>
          </a:xfrm>
          <a:prstGeom prst="rect">
            <a:avLst/>
          </a:prstGeom>
          <a:solidFill>
            <a:schemeClr val="bg1"/>
          </a:solidFill>
        </p:spPr>
        <p:txBody>
          <a:bodyPr wrap="none" rtlCol="0">
            <a:spAutoFit/>
          </a:bodyPr>
          <a:lstStyle/>
          <a:p>
            <a:r>
              <a:rPr lang="en-US" b="0" dirty="0" smtClean="0">
                <a:solidFill>
                  <a:schemeClr val="tx1"/>
                </a:solidFill>
              </a:rPr>
              <a:t>Gravitational force</a:t>
            </a:r>
          </a:p>
          <a:p>
            <a:r>
              <a:rPr lang="en-US" b="0" dirty="0" smtClean="0">
                <a:solidFill>
                  <a:schemeClr val="tx1"/>
                </a:solidFill>
              </a:rPr>
              <a:t>(arbitrary units)</a:t>
            </a:r>
            <a:endParaRPr lang="en-US" b="0" dirty="0">
              <a:solidFill>
                <a:schemeClr val="tx1"/>
              </a:solidFill>
            </a:endParaRPr>
          </a:p>
        </p:txBody>
      </p:sp>
      <p:sp>
        <p:nvSpPr>
          <p:cNvPr id="17" name="TextBox 16"/>
          <p:cNvSpPr txBox="1"/>
          <p:nvPr/>
        </p:nvSpPr>
        <p:spPr>
          <a:xfrm>
            <a:off x="3543404" y="5200237"/>
            <a:ext cx="1122271" cy="461665"/>
          </a:xfrm>
          <a:prstGeom prst="rect">
            <a:avLst/>
          </a:prstGeom>
          <a:solidFill>
            <a:schemeClr val="bg1"/>
          </a:solidFill>
        </p:spPr>
        <p:txBody>
          <a:bodyPr wrap="square" rtlCol="0">
            <a:spAutoFit/>
          </a:bodyPr>
          <a:lstStyle/>
          <a:p>
            <a:r>
              <a:rPr lang="en-US" b="0" dirty="0" smtClean="0">
                <a:solidFill>
                  <a:schemeClr val="tx1"/>
                </a:solidFill>
              </a:rPr>
              <a:t>Newton’s law</a:t>
            </a:r>
          </a:p>
          <a:p>
            <a:r>
              <a:rPr lang="en-US" b="0" dirty="0" smtClean="0">
                <a:solidFill>
                  <a:schemeClr val="tx1"/>
                </a:solidFill>
              </a:rPr>
              <a:t>of gravity</a:t>
            </a:r>
            <a:endParaRPr lang="en-US" b="0" dirty="0">
              <a:solidFill>
                <a:schemeClr val="tx1"/>
              </a:solidFill>
            </a:endParaRPr>
          </a:p>
        </p:txBody>
      </p:sp>
      <p:sp>
        <p:nvSpPr>
          <p:cNvPr id="19" name="TextBox 18"/>
          <p:cNvSpPr txBox="1"/>
          <p:nvPr/>
        </p:nvSpPr>
        <p:spPr>
          <a:xfrm>
            <a:off x="2425804" y="3828637"/>
            <a:ext cx="1955696" cy="461665"/>
          </a:xfrm>
          <a:prstGeom prst="rect">
            <a:avLst/>
          </a:prstGeom>
          <a:solidFill>
            <a:schemeClr val="bg1"/>
          </a:solidFill>
        </p:spPr>
        <p:txBody>
          <a:bodyPr wrap="square" rtlCol="0">
            <a:spAutoFit/>
          </a:bodyPr>
          <a:lstStyle/>
          <a:p>
            <a:r>
              <a:rPr lang="en-US" b="0" dirty="0" smtClean="0">
                <a:solidFill>
                  <a:srgbClr val="9F2B32"/>
                </a:solidFill>
              </a:rPr>
              <a:t>Gravitational force in world with 4 </a:t>
            </a:r>
            <a:r>
              <a:rPr lang="en-US" b="0" dirty="0" err="1" smtClean="0">
                <a:solidFill>
                  <a:srgbClr val="9F2B32"/>
                </a:solidFill>
              </a:rPr>
              <a:t>spacial</a:t>
            </a:r>
            <a:r>
              <a:rPr lang="en-US" b="0" dirty="0" smtClean="0">
                <a:solidFill>
                  <a:srgbClr val="9F2B32"/>
                </a:solidFill>
              </a:rPr>
              <a:t> dimensions</a:t>
            </a:r>
            <a:endParaRPr lang="en-US" b="0" dirty="0">
              <a:solidFill>
                <a:srgbClr val="9F2B32"/>
              </a:solidFill>
            </a:endParaRPr>
          </a:p>
        </p:txBody>
      </p:sp>
      <p:sp>
        <p:nvSpPr>
          <p:cNvPr id="20" name="Rectangle 19"/>
          <p:cNvSpPr/>
          <p:nvPr/>
        </p:nvSpPr>
        <p:spPr>
          <a:xfrm>
            <a:off x="4559808" y="1042601"/>
            <a:ext cx="5015992" cy="369332"/>
          </a:xfrm>
          <a:prstGeom prst="rect">
            <a:avLst/>
          </a:prstGeom>
          <a:solidFill>
            <a:schemeClr val="bg2">
              <a:lumMod val="20000"/>
              <a:lumOff val="80000"/>
            </a:schemeClr>
          </a:solidFill>
        </p:spPr>
        <p:txBody>
          <a:bodyPr wrap="square">
            <a:spAutoFit/>
          </a:bodyPr>
          <a:lstStyle/>
          <a:p>
            <a:r>
              <a:rPr lang="en-US" sz="1800" b="0" i="1" dirty="0" smtClean="0">
                <a:solidFill>
                  <a:schemeClr val="tx1">
                    <a:lumMod val="75000"/>
                    <a:lumOff val="25000"/>
                  </a:schemeClr>
                </a:solidFill>
                <a:latin typeface="Trebuchet MS"/>
              </a:rPr>
              <a:t> </a:t>
            </a:r>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-ph 9803315, Phys. </a:t>
            </a:r>
            <a:r>
              <a:rPr lang="en-US" sz="1800" b="0" i="1" dirty="0" err="1" smtClean="0">
                <a:solidFill>
                  <a:schemeClr val="tx1">
                    <a:lumMod val="75000"/>
                    <a:lumOff val="25000"/>
                  </a:schemeClr>
                </a:solidFill>
                <a:latin typeface="Trebuchet MS"/>
              </a:rPr>
              <a:t>Lett</a:t>
            </a:r>
            <a:r>
              <a:rPr lang="en-US" sz="1800" b="0" i="1" dirty="0" smtClean="0">
                <a:solidFill>
                  <a:schemeClr val="tx1">
                    <a:lumMod val="75000"/>
                    <a:lumOff val="25000"/>
                  </a:schemeClr>
                </a:solidFill>
                <a:latin typeface="Trebuchet MS"/>
              </a:rPr>
              <a:t>. B 429, 263 (1998) </a:t>
            </a:r>
            <a:endParaRPr lang="en-US" sz="1800" b="0" dirty="0">
              <a:solidFill>
                <a:schemeClr val="tx1">
                  <a:lumMod val="75000"/>
                  <a:lumOff val="25000"/>
                </a:schemeClr>
              </a:solidFill>
              <a:latin typeface="Trebuchet MS"/>
            </a:endParaRPr>
          </a:p>
        </p:txBody>
      </p:sp>
      <p:pic>
        <p:nvPicPr>
          <p:cNvPr id="16" name="Picture 15"/>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870200" y="4484499"/>
            <a:ext cx="1879600" cy="525651"/>
          </a:xfrm>
          <a:prstGeom prst="rect">
            <a:avLst/>
          </a:prstGeom>
          <a:solidFill>
            <a:schemeClr val="accent2">
              <a:lumMod val="20000"/>
              <a:lumOff val="80000"/>
            </a:schemeClr>
          </a:solidFill>
        </p:spPr>
      </p:pic>
      <p:pic>
        <p:nvPicPr>
          <p:cNvPr id="21" name="Picture 20"/>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3009900" y="3308350"/>
            <a:ext cx="1473200" cy="444500"/>
          </a:xfrm>
          <a:prstGeom prst="rect">
            <a:avLst/>
          </a:prstGeom>
          <a:ln w="3175" cmpd="sng">
            <a:solidFill>
              <a:srgbClr val="FF6600"/>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Date Placeholder 2"/>
          <p:cNvSpPr>
            <a:spLocks noGrp="1"/>
          </p:cNvSpPr>
          <p:nvPr>
            <p:ph type="dt" sz="quarter" idx="10"/>
          </p:nvPr>
        </p:nvSpPr>
        <p:spPr>
          <a:noFill/>
        </p:spPr>
        <p:txBody>
          <a:bodyPr/>
          <a:lstStyle/>
          <a:p>
            <a:r>
              <a:rPr lang="de-CH" smtClean="0"/>
              <a:t>C.-E. Wulz</a:t>
            </a:r>
            <a:endParaRPr lang="en-US" b="0" i="0" dirty="0" smtClean="0"/>
          </a:p>
        </p:txBody>
      </p:sp>
      <p:sp>
        <p:nvSpPr>
          <p:cNvPr id="32771" name="Slide Number Placeholder 3"/>
          <p:cNvSpPr>
            <a:spLocks noGrp="1"/>
          </p:cNvSpPr>
          <p:nvPr>
            <p:ph type="sldNum" sz="quarter" idx="11"/>
          </p:nvPr>
        </p:nvSpPr>
        <p:spPr>
          <a:noFill/>
        </p:spPr>
        <p:txBody>
          <a:bodyPr/>
          <a:lstStyle/>
          <a:p>
            <a:fld id="{7EA9367E-2CCF-F348-8AE7-761A8683E7CA}" type="slidenum">
              <a:rPr lang="en-US" smtClean="0"/>
              <a:pPr/>
              <a:t>6</a:t>
            </a:fld>
            <a:endParaRPr lang="en-US" b="0" i="0" smtClean="0"/>
          </a:p>
        </p:txBody>
      </p:sp>
      <p:sp>
        <p:nvSpPr>
          <p:cNvPr id="32774" name="Rectangle 10"/>
          <p:cNvSpPr>
            <a:spLocks noChangeArrowheads="1"/>
          </p:cNvSpPr>
          <p:nvPr/>
        </p:nvSpPr>
        <p:spPr bwMode="auto">
          <a:xfrm>
            <a:off x="879475" y="328613"/>
            <a:ext cx="8559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ATLAS experiment</a:t>
            </a:r>
            <a:endParaRPr lang="en-US" sz="2800" dirty="0">
              <a:solidFill>
                <a:srgbClr val="000099"/>
              </a:solidFill>
              <a:latin typeface="Times" charset="0"/>
            </a:endParaRPr>
          </a:p>
        </p:txBody>
      </p:sp>
      <p:pic>
        <p:nvPicPr>
          <p:cNvPr id="32773" name="Picture 6" descr="ATLAS_Silver_White_MK.jpg"/>
          <p:cNvPicPr>
            <a:picLocks noChangeAspect="1"/>
          </p:cNvPicPr>
          <p:nvPr/>
        </p:nvPicPr>
        <p:blipFill>
          <a:blip r:embed="rId3"/>
          <a:srcRect/>
          <a:stretch>
            <a:fillRect/>
          </a:stretch>
        </p:blipFill>
        <p:spPr bwMode="auto">
          <a:xfrm>
            <a:off x="660400" y="946150"/>
            <a:ext cx="8674101" cy="5607050"/>
          </a:xfrm>
          <a:prstGeom prst="rect">
            <a:avLst/>
          </a:prstGeom>
          <a:noFill/>
          <a:ln w="9525">
            <a:noFill/>
            <a:miter lim="800000"/>
            <a:headEnd/>
            <a:tailEnd/>
          </a:ln>
        </p:spPr>
      </p:pic>
      <p:sp>
        <p:nvSpPr>
          <p:cNvPr id="8" name="TextBox 7"/>
          <p:cNvSpPr txBox="1"/>
          <p:nvPr/>
        </p:nvSpPr>
        <p:spPr>
          <a:xfrm>
            <a:off x="3555999" y="1244602"/>
            <a:ext cx="1723549" cy="307777"/>
          </a:xfrm>
          <a:prstGeom prst="rect">
            <a:avLst/>
          </a:prstGeom>
          <a:noFill/>
        </p:spPr>
        <p:txBody>
          <a:bodyPr wrap="none" rtlCol="0">
            <a:spAutoFit/>
          </a:bodyPr>
          <a:lstStyle/>
          <a:p>
            <a:r>
              <a:rPr lang="en-US" sz="1400" dirty="0" smtClean="0">
                <a:solidFill>
                  <a:schemeClr val="tx1">
                    <a:lumMod val="65000"/>
                    <a:lumOff val="35000"/>
                  </a:schemeClr>
                </a:solidFill>
                <a:latin typeface="Arial"/>
              </a:rPr>
              <a:t>Steel, polystyrene</a:t>
            </a:r>
            <a:endParaRPr lang="en-US" sz="1400" dirty="0">
              <a:solidFill>
                <a:schemeClr val="tx1">
                  <a:lumMod val="65000"/>
                  <a:lumOff val="35000"/>
                </a:schemeClr>
              </a:solidFill>
              <a:latin typeface="Arial"/>
            </a:endParaRPr>
          </a:p>
        </p:txBody>
      </p:sp>
      <p:sp>
        <p:nvSpPr>
          <p:cNvPr id="9" name="TextBox 8"/>
          <p:cNvSpPr txBox="1"/>
          <p:nvPr/>
        </p:nvSpPr>
        <p:spPr>
          <a:xfrm>
            <a:off x="6286502" y="1257302"/>
            <a:ext cx="2998337" cy="307777"/>
          </a:xfrm>
          <a:prstGeom prst="rect">
            <a:avLst/>
          </a:prstGeom>
          <a:noFill/>
        </p:spPr>
        <p:txBody>
          <a:bodyPr wrap="none" rtlCol="0">
            <a:spAutoFit/>
          </a:bodyPr>
          <a:lstStyle/>
          <a:p>
            <a:r>
              <a:rPr lang="en-US" sz="1400" dirty="0" smtClean="0">
                <a:solidFill>
                  <a:schemeClr val="tx1">
                    <a:lumMod val="65000"/>
                    <a:lumOff val="35000"/>
                  </a:schemeClr>
                </a:solidFill>
                <a:latin typeface="Arial"/>
              </a:rPr>
              <a:t>Absorber: Lead in stainless steel</a:t>
            </a:r>
            <a:endParaRPr lang="en-US" sz="1400" dirty="0">
              <a:solidFill>
                <a:schemeClr val="tx1">
                  <a:lumMod val="65000"/>
                  <a:lumOff val="35000"/>
                </a:schemeClr>
              </a:solidFill>
              <a:latin typeface="Arial"/>
            </a:endParaRPr>
          </a:p>
        </p:txBody>
      </p:sp>
      <p:pic>
        <p:nvPicPr>
          <p:cNvPr id="10" name="Picture 9" descr="ATLASlogo_White_480x720_02.jpg"/>
          <p:cNvPicPr>
            <a:picLocks noChangeAspect="1"/>
          </p:cNvPicPr>
          <p:nvPr/>
        </p:nvPicPr>
        <p:blipFill>
          <a:blip r:embed="rId4"/>
          <a:stretch>
            <a:fillRect/>
          </a:stretch>
        </p:blipFill>
        <p:spPr>
          <a:xfrm>
            <a:off x="651933" y="177800"/>
            <a:ext cx="618067" cy="9271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80" name="Rectangle 2"/>
          <p:cNvSpPr>
            <a:spLocks noGrp="1" noChangeArrowheads="1"/>
          </p:cNvSpPr>
          <p:nvPr>
            <p:ph type="title"/>
          </p:nvPr>
        </p:nvSpPr>
        <p:spPr>
          <a:xfrm>
            <a:off x="406400" y="444500"/>
            <a:ext cx="9131300" cy="482600"/>
          </a:xfrm>
        </p:spPr>
        <p:txBody>
          <a:bodyPr/>
          <a:lstStyle/>
          <a:p>
            <a:r>
              <a:rPr lang="en-US" dirty="0" smtClean="0">
                <a:latin typeface="Trebuchet MS"/>
              </a:rPr>
              <a:t>Randall-</a:t>
            </a:r>
            <a:r>
              <a:rPr lang="en-US" dirty="0" err="1" smtClean="0">
                <a:latin typeface="Trebuchet MS"/>
              </a:rPr>
              <a:t>Sundrum</a:t>
            </a:r>
            <a:r>
              <a:rPr lang="en-US" dirty="0" smtClean="0">
                <a:latin typeface="Trebuchet MS"/>
              </a:rPr>
              <a:t> Model (Warped ED)</a:t>
            </a:r>
            <a:endParaRPr lang="en-US" dirty="0">
              <a:latin typeface="Trebuchet MS"/>
            </a:endParaRPr>
          </a:p>
        </p:txBody>
      </p:sp>
      <p:sp>
        <p:nvSpPr>
          <p:cNvPr id="30" name="Rectangle 11"/>
          <p:cNvSpPr>
            <a:spLocks noChangeArrowheads="1"/>
          </p:cNvSpPr>
          <p:nvPr/>
        </p:nvSpPr>
        <p:spPr bwMode="auto">
          <a:xfrm>
            <a:off x="1092200" y="2684463"/>
            <a:ext cx="3683000" cy="1015663"/>
          </a:xfrm>
          <a:prstGeom prst="rect">
            <a:avLst/>
          </a:prstGeom>
          <a:noFill/>
          <a:ln w="9525">
            <a:noFill/>
            <a:miter lim="800000"/>
            <a:headEnd/>
            <a:tailEnd/>
          </a:ln>
        </p:spPr>
        <p:txBody>
          <a:bodyPr wrap="square">
            <a:prstTxWarp prst="textNoShape">
              <a:avLst/>
            </a:prstTxWarp>
            <a:spAutoFit/>
          </a:bodyPr>
          <a:lstStyle/>
          <a:p>
            <a:pPr algn="just"/>
            <a:r>
              <a:rPr lang="en-GB" sz="2000" b="0" i="1" dirty="0" err="1" smtClean="0">
                <a:solidFill>
                  <a:srgbClr val="000094"/>
                </a:solidFill>
                <a:latin typeface="Symbol"/>
              </a:rPr>
              <a:t>h</a:t>
            </a:r>
            <a:r>
              <a:rPr lang="en-GB" sz="2000" b="0" i="1" baseline="-25000" dirty="0" err="1" smtClean="0">
                <a:solidFill>
                  <a:srgbClr val="000094"/>
                </a:solidFill>
                <a:latin typeface="Symbol"/>
              </a:rPr>
              <a:t>mn</a:t>
            </a:r>
            <a:r>
              <a:rPr lang="en-GB" sz="2000" b="0" dirty="0" smtClean="0">
                <a:solidFill>
                  <a:srgbClr val="000094"/>
                </a:solidFill>
                <a:latin typeface="Times"/>
              </a:rPr>
              <a:t> … </a:t>
            </a:r>
            <a:r>
              <a:rPr lang="en-GB" sz="1800" b="0" dirty="0" smtClean="0">
                <a:solidFill>
                  <a:srgbClr val="000094"/>
                </a:solidFill>
                <a:latin typeface="Trebuchet MS"/>
              </a:rPr>
              <a:t>graviton field</a:t>
            </a:r>
          </a:p>
          <a:p>
            <a:pPr algn="just"/>
            <a:r>
              <a:rPr lang="en-GB" sz="2000" b="0" i="1" dirty="0" err="1" smtClean="0">
                <a:solidFill>
                  <a:srgbClr val="000094"/>
                </a:solidFill>
                <a:latin typeface="Times"/>
                <a:ea typeface="ＭＳ Ｐゴシック" charset="-128"/>
                <a:cs typeface="ＭＳ Ｐゴシック" charset="-128"/>
              </a:rPr>
              <a:t>k</a:t>
            </a:r>
            <a:r>
              <a:rPr lang="en-GB" sz="2000" b="0" dirty="0" smtClean="0">
                <a:solidFill>
                  <a:srgbClr val="000094"/>
                </a:solidFill>
                <a:latin typeface="Times"/>
                <a:ea typeface="ＭＳ Ｐゴシック" charset="-128"/>
                <a:cs typeface="ＭＳ Ｐゴシック" charset="-128"/>
              </a:rPr>
              <a:t> …… </a:t>
            </a:r>
            <a:r>
              <a:rPr lang="en-GB" sz="1800" b="0" dirty="0" smtClean="0">
                <a:solidFill>
                  <a:srgbClr val="000094"/>
                </a:solidFill>
                <a:latin typeface="Trebuchet MS"/>
                <a:ea typeface="ＭＳ Ｐゴシック" charset="-128"/>
                <a:cs typeface="ＭＳ Ｐゴシック" charset="-128"/>
              </a:rPr>
              <a:t>curvature</a:t>
            </a:r>
          </a:p>
          <a:p>
            <a:pPr algn="just"/>
            <a:r>
              <a:rPr lang="en-GB" sz="2000" b="0" i="1" dirty="0" err="1" smtClean="0">
                <a:solidFill>
                  <a:srgbClr val="000094"/>
                </a:solidFill>
                <a:latin typeface="Times"/>
                <a:ea typeface="ＭＳ Ｐゴシック" charset="-128"/>
                <a:cs typeface="ＭＳ Ｐゴシック" charset="-128"/>
              </a:rPr>
              <a:t>r</a:t>
            </a:r>
            <a:r>
              <a:rPr lang="en-GB" sz="2000" b="0" i="1" baseline="-25000" dirty="0" err="1" smtClean="0">
                <a:solidFill>
                  <a:srgbClr val="000094"/>
                </a:solidFill>
                <a:latin typeface="Times"/>
                <a:ea typeface="ＭＳ Ｐゴシック" charset="-128"/>
                <a:cs typeface="ＭＳ Ｐゴシック" charset="-128"/>
              </a:rPr>
              <a:t>c</a:t>
            </a:r>
            <a:r>
              <a:rPr lang="en-GB" sz="2000" b="0" dirty="0" smtClean="0">
                <a:solidFill>
                  <a:srgbClr val="000094"/>
                </a:solidFill>
                <a:latin typeface="Times"/>
                <a:ea typeface="ＭＳ Ｐゴシック" charset="-128"/>
                <a:cs typeface="ＭＳ Ｐゴシック" charset="-128"/>
              </a:rPr>
              <a:t> …. . </a:t>
            </a:r>
            <a:r>
              <a:rPr lang="en-GB" sz="1800" b="0" dirty="0" smtClean="0">
                <a:solidFill>
                  <a:srgbClr val="000094"/>
                </a:solidFill>
                <a:latin typeface="Trebuchet MS"/>
                <a:ea typeface="ＭＳ Ｐゴシック" charset="-128"/>
                <a:cs typeface="ＭＳ Ｐゴシック" charset="-128"/>
              </a:rPr>
              <a:t>distance between </a:t>
            </a:r>
            <a:r>
              <a:rPr lang="en-GB" sz="1800" b="0" dirty="0" err="1" smtClean="0">
                <a:solidFill>
                  <a:srgbClr val="000094"/>
                </a:solidFill>
                <a:latin typeface="Trebuchet MS"/>
                <a:ea typeface="ＭＳ Ｐゴシック" charset="-128"/>
                <a:cs typeface="ＭＳ Ｐゴシック" charset="-128"/>
              </a:rPr>
              <a:t>branes</a:t>
            </a:r>
            <a:r>
              <a:rPr lang="en-GB" sz="2000" b="0" dirty="0" smtClean="0">
                <a:solidFill>
                  <a:srgbClr val="000094"/>
                </a:solidFill>
                <a:latin typeface="Times"/>
                <a:ea typeface="ＭＳ Ｐゴシック" charset="-128"/>
                <a:cs typeface="ＭＳ Ｐゴシック" charset="-128"/>
              </a:rPr>
              <a:t> </a:t>
            </a:r>
            <a:endParaRPr lang="en-US" sz="2000" b="0" dirty="0">
              <a:solidFill>
                <a:srgbClr val="000094"/>
              </a:solidFill>
              <a:latin typeface="Times"/>
              <a:ea typeface="ＭＳ Ｐゴシック" charset="-128"/>
              <a:cs typeface="ＭＳ Ｐゴシック" charset="-128"/>
            </a:endParaRPr>
          </a:p>
        </p:txBody>
      </p:sp>
      <p:pic>
        <p:nvPicPr>
          <p:cNvPr id="17" name="Picture 30"/>
          <p:cNvPicPr>
            <a:picLocks noChangeAspect="1" noChangeArrowheads="1"/>
          </p:cNvPicPr>
          <p:nvPr/>
        </p:nvPicPr>
        <p:blipFill>
          <a:blip r:embed="rId3"/>
          <a:srcRect/>
          <a:stretch>
            <a:fillRect/>
          </a:stretch>
        </p:blipFill>
        <p:spPr bwMode="auto">
          <a:xfrm>
            <a:off x="1181100" y="3851275"/>
            <a:ext cx="2819400" cy="1800225"/>
          </a:xfrm>
          <a:prstGeom prst="rect">
            <a:avLst/>
          </a:prstGeom>
          <a:noFill/>
          <a:ln w="9525">
            <a:noFill/>
            <a:miter lim="800000"/>
            <a:headEnd/>
            <a:tailEnd/>
          </a:ln>
          <a:effectLst/>
        </p:spPr>
      </p:pic>
      <p:sp>
        <p:nvSpPr>
          <p:cNvPr id="27" name="Text Box 39"/>
          <p:cNvSpPr txBox="1">
            <a:spLocks noChangeArrowheads="1"/>
          </p:cNvSpPr>
          <p:nvPr/>
        </p:nvSpPr>
        <p:spPr bwMode="auto">
          <a:xfrm>
            <a:off x="1063625" y="5499100"/>
            <a:ext cx="1403483" cy="584776"/>
          </a:xfrm>
          <a:prstGeom prst="rect">
            <a:avLst/>
          </a:prstGeom>
          <a:solidFill>
            <a:schemeClr val="bg1"/>
          </a:solidFill>
          <a:ln w="28575">
            <a:noFill/>
            <a:miter lim="800000"/>
            <a:headEnd/>
            <a:tailEnd/>
          </a:ln>
          <a:effectLst/>
        </p:spPr>
        <p:txBody>
          <a:bodyPr wrap="none">
            <a:prstTxWarp prst="textNoShape">
              <a:avLst/>
            </a:prstTxWarp>
            <a:spAutoFit/>
          </a:bodyPr>
          <a:lstStyle/>
          <a:p>
            <a:pPr algn="ctr"/>
            <a:r>
              <a:rPr lang="en-US" sz="1600" dirty="0">
                <a:solidFill>
                  <a:schemeClr val="tx1"/>
                </a:solidFill>
                <a:latin typeface="Trebuchet MS"/>
              </a:rPr>
              <a:t>Planck</a:t>
            </a:r>
            <a:r>
              <a:rPr lang="en-US" sz="1600" dirty="0" smtClean="0">
                <a:solidFill>
                  <a:schemeClr val="tx1"/>
                </a:solidFill>
                <a:latin typeface="Trebuchet MS"/>
              </a:rPr>
              <a:t> </a:t>
            </a:r>
            <a:r>
              <a:rPr lang="en-US" sz="1600" dirty="0" err="1" smtClean="0">
                <a:solidFill>
                  <a:schemeClr val="tx1"/>
                </a:solidFill>
                <a:latin typeface="Trebuchet MS"/>
              </a:rPr>
              <a:t>Brane</a:t>
            </a:r>
            <a:endParaRPr lang="en-US" sz="1600" dirty="0" smtClean="0">
              <a:solidFill>
                <a:schemeClr val="tx1"/>
              </a:solidFill>
              <a:latin typeface="Trebuchet MS"/>
            </a:endParaRPr>
          </a:p>
          <a:p>
            <a:pPr algn="ctr"/>
            <a:r>
              <a:rPr lang="en-US" sz="1600" b="0" i="1" dirty="0" err="1" smtClean="0">
                <a:solidFill>
                  <a:schemeClr val="tx1"/>
                </a:solidFill>
                <a:latin typeface="Trebuchet MS"/>
              </a:rPr>
              <a:t>y</a:t>
            </a:r>
            <a:r>
              <a:rPr lang="en-US" sz="1600" b="0" i="1" dirty="0" smtClean="0">
                <a:solidFill>
                  <a:schemeClr val="tx1"/>
                </a:solidFill>
                <a:latin typeface="Trebuchet MS"/>
              </a:rPr>
              <a:t> = 0</a:t>
            </a:r>
            <a:endParaRPr lang="en-US" sz="1600" b="0" i="1" baseline="-25000" dirty="0" smtClean="0">
              <a:solidFill>
                <a:schemeClr val="tx1"/>
              </a:solidFill>
              <a:latin typeface="Trebuchet MS"/>
            </a:endParaRPr>
          </a:p>
        </p:txBody>
      </p:sp>
      <p:sp>
        <p:nvSpPr>
          <p:cNvPr id="32" name="Text Box 40"/>
          <p:cNvSpPr txBox="1">
            <a:spLocks noChangeArrowheads="1"/>
          </p:cNvSpPr>
          <p:nvPr/>
        </p:nvSpPr>
        <p:spPr bwMode="auto">
          <a:xfrm>
            <a:off x="2903486" y="5486400"/>
            <a:ext cx="1018428" cy="615553"/>
          </a:xfrm>
          <a:prstGeom prst="rect">
            <a:avLst/>
          </a:prstGeom>
          <a:solidFill>
            <a:schemeClr val="bg1"/>
          </a:solidFill>
          <a:ln w="28575">
            <a:noFill/>
            <a:miter lim="800000"/>
            <a:headEnd/>
            <a:tailEnd/>
          </a:ln>
          <a:effectLst/>
        </p:spPr>
        <p:txBody>
          <a:bodyPr wrap="none">
            <a:prstTxWarp prst="textNoShape">
              <a:avLst/>
            </a:prstTxWarp>
            <a:spAutoFit/>
          </a:bodyPr>
          <a:lstStyle/>
          <a:p>
            <a:pPr algn="ctr"/>
            <a:r>
              <a:rPr lang="en-US" sz="1600" dirty="0" smtClean="0">
                <a:solidFill>
                  <a:schemeClr val="tx1"/>
                </a:solidFill>
                <a:latin typeface="Trebuchet MS"/>
              </a:rPr>
              <a:t>SM </a:t>
            </a:r>
            <a:r>
              <a:rPr lang="en-US" sz="1600" dirty="0" err="1" smtClean="0">
                <a:solidFill>
                  <a:schemeClr val="tx1"/>
                </a:solidFill>
                <a:latin typeface="Trebuchet MS"/>
              </a:rPr>
              <a:t>Brane</a:t>
            </a:r>
            <a:endParaRPr lang="en-US" sz="1600" dirty="0" smtClean="0">
              <a:solidFill>
                <a:schemeClr val="tx1"/>
              </a:solidFill>
              <a:latin typeface="Trebuchet MS"/>
            </a:endParaRPr>
          </a:p>
          <a:p>
            <a:pPr algn="ctr"/>
            <a:r>
              <a:rPr lang="en-US" sz="1800" b="0" i="1" dirty="0" err="1" smtClean="0">
                <a:solidFill>
                  <a:schemeClr val="tx1"/>
                </a:solidFill>
                <a:latin typeface="Trebuchet MS"/>
              </a:rPr>
              <a:t>y</a:t>
            </a:r>
            <a:r>
              <a:rPr lang="en-US" sz="1800" b="0" i="1" dirty="0" smtClean="0">
                <a:solidFill>
                  <a:schemeClr val="tx1"/>
                </a:solidFill>
                <a:latin typeface="Trebuchet MS"/>
              </a:rPr>
              <a:t> = </a:t>
            </a:r>
            <a:r>
              <a:rPr lang="en-US" sz="1800" b="0" i="1" dirty="0" err="1" smtClean="0">
                <a:solidFill>
                  <a:schemeClr val="tx1"/>
                </a:solidFill>
                <a:latin typeface="Trebuchet MS"/>
              </a:rPr>
              <a:t>r</a:t>
            </a:r>
            <a:r>
              <a:rPr lang="en-US" sz="1800" b="0" i="1" baseline="-25000" dirty="0" err="1" smtClean="0">
                <a:solidFill>
                  <a:schemeClr val="tx1"/>
                </a:solidFill>
                <a:latin typeface="Trebuchet MS"/>
              </a:rPr>
              <a:t>c</a:t>
            </a:r>
            <a:endParaRPr lang="en-US" sz="1800" b="0" i="1" baseline="-25000" dirty="0">
              <a:solidFill>
                <a:schemeClr val="tx1"/>
              </a:solidFill>
              <a:latin typeface="Trebuchet MS"/>
            </a:endParaRPr>
          </a:p>
        </p:txBody>
      </p:sp>
      <p:sp>
        <p:nvSpPr>
          <p:cNvPr id="33" name="Text Box 39"/>
          <p:cNvSpPr txBox="1">
            <a:spLocks noChangeArrowheads="1"/>
          </p:cNvSpPr>
          <p:nvPr/>
        </p:nvSpPr>
        <p:spPr bwMode="auto">
          <a:xfrm>
            <a:off x="2257425" y="3733800"/>
            <a:ext cx="701675" cy="338554"/>
          </a:xfrm>
          <a:prstGeom prst="rect">
            <a:avLst/>
          </a:prstGeom>
          <a:solidFill>
            <a:schemeClr val="bg1"/>
          </a:solidFill>
          <a:ln w="28575">
            <a:noFill/>
            <a:miter lim="800000"/>
            <a:headEnd/>
            <a:tailEnd/>
          </a:ln>
          <a:effectLst/>
        </p:spPr>
        <p:txBody>
          <a:bodyPr wrap="square">
            <a:prstTxWarp prst="textNoShape">
              <a:avLst/>
            </a:prstTxWarp>
            <a:spAutoFit/>
          </a:bodyPr>
          <a:lstStyle/>
          <a:p>
            <a:r>
              <a:rPr lang="en-US" sz="1600" dirty="0" smtClean="0">
                <a:solidFill>
                  <a:schemeClr val="tx1"/>
                </a:solidFill>
                <a:latin typeface="Trebuchet MS"/>
              </a:rPr>
              <a:t>Bulk</a:t>
            </a:r>
            <a:endParaRPr lang="en-US" sz="1600" dirty="0">
              <a:solidFill>
                <a:schemeClr val="tx1"/>
              </a:solidFill>
              <a:latin typeface="Trebuchet MS"/>
            </a:endParaRPr>
          </a:p>
        </p:txBody>
      </p:sp>
      <p:pic>
        <p:nvPicPr>
          <p:cNvPr id="34" name="Picture 3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142999" y="2133600"/>
            <a:ext cx="3415145" cy="552450"/>
          </a:xfrm>
          <a:prstGeom prst="rect">
            <a:avLst/>
          </a:prstGeom>
        </p:spPr>
      </p:pic>
      <p:sp>
        <p:nvSpPr>
          <p:cNvPr id="38" name="Rectangle 11"/>
          <p:cNvSpPr>
            <a:spLocks noChangeArrowheads="1"/>
          </p:cNvSpPr>
          <p:nvPr/>
        </p:nvSpPr>
        <p:spPr bwMode="auto">
          <a:xfrm>
            <a:off x="5880100" y="5173663"/>
            <a:ext cx="3187700" cy="707886"/>
          </a:xfrm>
          <a:prstGeom prst="rect">
            <a:avLst/>
          </a:prstGeom>
          <a:noFill/>
          <a:ln w="9525">
            <a:noFill/>
            <a:miter lim="800000"/>
            <a:headEnd/>
            <a:tailEnd/>
          </a:ln>
        </p:spPr>
        <p:txBody>
          <a:bodyPr wrap="square">
            <a:prstTxWarp prst="textNoShape">
              <a:avLst/>
            </a:prstTxWarp>
            <a:spAutoFit/>
          </a:bodyPr>
          <a:lstStyle/>
          <a:p>
            <a:r>
              <a:rPr lang="de-CH" sz="2000" b="0" dirty="0" err="1" smtClean="0">
                <a:solidFill>
                  <a:schemeClr val="tx1"/>
                </a:solidFill>
                <a:latin typeface="Trebuchet MS"/>
              </a:rPr>
              <a:t>Signature</a:t>
            </a:r>
            <a:r>
              <a:rPr lang="de-CH" sz="2000" b="0" dirty="0" smtClean="0">
                <a:solidFill>
                  <a:schemeClr val="tx1"/>
                </a:solidFill>
                <a:latin typeface="Trebuchet MS"/>
              </a:rPr>
              <a:t> (</a:t>
            </a:r>
            <a:r>
              <a:rPr lang="de-CH" sz="2000" b="0" dirty="0" err="1" smtClean="0">
                <a:solidFill>
                  <a:schemeClr val="tx1"/>
                </a:solidFill>
                <a:latin typeface="Trebuchet MS"/>
              </a:rPr>
              <a:t>examples</a:t>
            </a:r>
            <a:r>
              <a:rPr lang="de-CH" sz="2000" b="0" dirty="0" smtClean="0">
                <a:solidFill>
                  <a:schemeClr val="tx1"/>
                </a:solidFill>
                <a:latin typeface="Trebuchet MS"/>
              </a:rPr>
              <a:t>): </a:t>
            </a:r>
          </a:p>
          <a:p>
            <a:r>
              <a:rPr lang="de-CH" sz="2000" b="0" dirty="0" smtClean="0">
                <a:solidFill>
                  <a:srgbClr val="FF0000"/>
                </a:solidFill>
                <a:latin typeface="Trebuchet MS"/>
              </a:rPr>
              <a:t>G</a:t>
            </a:r>
            <a:r>
              <a:rPr lang="de-CH" sz="2000" b="0" baseline="-25000" dirty="0" smtClean="0">
                <a:solidFill>
                  <a:srgbClr val="FF0000"/>
                </a:solidFill>
                <a:latin typeface="Trebuchet MS"/>
              </a:rPr>
              <a:t>1</a:t>
            </a:r>
            <a:r>
              <a:rPr lang="de-CH" sz="2000" b="0" dirty="0" smtClean="0">
                <a:solidFill>
                  <a:srgbClr val="FF0000"/>
                </a:solidFill>
                <a:latin typeface="Trebuchet MS"/>
              </a:rPr>
              <a:t> -&gt; </a:t>
            </a:r>
            <a:r>
              <a:rPr lang="de-CH" sz="2000" b="0" dirty="0" err="1" smtClean="0">
                <a:solidFill>
                  <a:srgbClr val="FF0000"/>
                </a:solidFill>
                <a:latin typeface="Symbol"/>
              </a:rPr>
              <a:t>gg</a:t>
            </a:r>
            <a:r>
              <a:rPr lang="de-CH" sz="2000" b="0" dirty="0" smtClean="0">
                <a:solidFill>
                  <a:srgbClr val="FF0000"/>
                </a:solidFill>
                <a:latin typeface="Trebuchet MS"/>
              </a:rPr>
              <a:t>, </a:t>
            </a:r>
            <a:r>
              <a:rPr lang="de-CH" sz="2000" b="0" dirty="0" err="1" smtClean="0">
                <a:solidFill>
                  <a:srgbClr val="FF0000"/>
                </a:solidFill>
                <a:latin typeface="Trebuchet MS"/>
              </a:rPr>
              <a:t>e</a:t>
            </a:r>
            <a:r>
              <a:rPr lang="de-CH" sz="2000" b="0" baseline="30000" dirty="0" err="1" smtClean="0">
                <a:solidFill>
                  <a:srgbClr val="FF0000"/>
                </a:solidFill>
                <a:latin typeface="Trebuchet MS"/>
              </a:rPr>
              <a:t>+</a:t>
            </a:r>
            <a:r>
              <a:rPr lang="de-CH" sz="2000" b="0" dirty="0" err="1" smtClean="0">
                <a:solidFill>
                  <a:srgbClr val="FF0000"/>
                </a:solidFill>
                <a:latin typeface="Trebuchet MS"/>
              </a:rPr>
              <a:t>e</a:t>
            </a:r>
            <a:r>
              <a:rPr lang="de-CH" sz="2000" b="0" baseline="30000" dirty="0" err="1" smtClean="0">
                <a:solidFill>
                  <a:srgbClr val="FF0000"/>
                </a:solidFill>
                <a:latin typeface="Trebuchet MS"/>
              </a:rPr>
              <a:t>-</a:t>
            </a:r>
            <a:r>
              <a:rPr lang="de-CH" sz="2000" b="0" dirty="0" smtClean="0">
                <a:solidFill>
                  <a:srgbClr val="FF0000"/>
                </a:solidFill>
              </a:rPr>
              <a:t>, </a:t>
            </a:r>
            <a:r>
              <a:rPr lang="de-CH" sz="2000" b="0" dirty="0" err="1" smtClean="0">
                <a:solidFill>
                  <a:srgbClr val="FF0000"/>
                </a:solidFill>
                <a:latin typeface="Symbol"/>
              </a:rPr>
              <a:t>m</a:t>
            </a:r>
            <a:r>
              <a:rPr lang="de-CH" sz="2000" b="0" baseline="30000" dirty="0" err="1" smtClean="0">
                <a:solidFill>
                  <a:srgbClr val="FF0000"/>
                </a:solidFill>
              </a:rPr>
              <a:t>+</a:t>
            </a:r>
            <a:r>
              <a:rPr lang="de-CH" sz="2000" b="0" dirty="0" err="1" smtClean="0">
                <a:solidFill>
                  <a:srgbClr val="FF0000"/>
                </a:solidFill>
                <a:latin typeface="Symbol"/>
              </a:rPr>
              <a:t>m</a:t>
            </a:r>
            <a:r>
              <a:rPr lang="de-CH" sz="2000" b="0" baseline="30000" dirty="0" err="1" smtClean="0">
                <a:solidFill>
                  <a:srgbClr val="FF0000"/>
                </a:solidFill>
              </a:rPr>
              <a:t>-</a:t>
            </a:r>
            <a:endParaRPr lang="en-US" sz="2000" b="0" dirty="0">
              <a:solidFill>
                <a:srgbClr val="FF0000"/>
              </a:solidFill>
              <a:latin typeface="Symbol"/>
              <a:ea typeface="ＭＳ Ｐゴシック" charset="-128"/>
              <a:cs typeface="ＭＳ Ｐゴシック" charset="-128"/>
            </a:endParaRPr>
          </a:p>
        </p:txBody>
      </p:sp>
      <p:sp>
        <p:nvSpPr>
          <p:cNvPr id="15" name="Rectangle 11"/>
          <p:cNvSpPr>
            <a:spLocks noChangeArrowheads="1"/>
          </p:cNvSpPr>
          <p:nvPr/>
        </p:nvSpPr>
        <p:spPr bwMode="auto">
          <a:xfrm>
            <a:off x="952500" y="1071563"/>
            <a:ext cx="8407400" cy="1323439"/>
          </a:xfrm>
          <a:prstGeom prst="rect">
            <a:avLst/>
          </a:prstGeom>
          <a:noFill/>
          <a:ln w="9525">
            <a:noFill/>
            <a:miter lim="800000"/>
            <a:headEnd/>
            <a:tailEnd/>
          </a:ln>
        </p:spPr>
        <p:txBody>
          <a:bodyPr wrap="square">
            <a:prstTxWarp prst="textNoShape">
              <a:avLst/>
            </a:prstTxWarp>
            <a:spAutoFit/>
          </a:bodyPr>
          <a:lstStyle/>
          <a:p>
            <a:pPr algn="just"/>
            <a:endParaRPr lang="en-GB" sz="2000" b="0" dirty="0" smtClean="0">
              <a:solidFill>
                <a:srgbClr val="000094"/>
              </a:solidFill>
              <a:latin typeface="Times"/>
            </a:endParaRPr>
          </a:p>
          <a:p>
            <a:pPr algn="just"/>
            <a:endParaRPr lang="en-GB" sz="2000" b="0" dirty="0" smtClean="0">
              <a:solidFill>
                <a:srgbClr val="000094"/>
              </a:solidFill>
              <a:latin typeface="Times"/>
            </a:endParaRPr>
          </a:p>
          <a:p>
            <a:pPr algn="just"/>
            <a:r>
              <a:rPr lang="en-GB" sz="2000" b="0" dirty="0" smtClean="0">
                <a:solidFill>
                  <a:srgbClr val="000094"/>
                </a:solidFill>
                <a:latin typeface="Trebuchet MS"/>
              </a:rPr>
              <a:t>5D-model with warped metric:</a:t>
            </a:r>
          </a:p>
          <a:p>
            <a:pPr algn="just"/>
            <a:endParaRPr lang="en-US" sz="2000" b="0" dirty="0">
              <a:solidFill>
                <a:srgbClr val="000094"/>
              </a:solidFill>
              <a:latin typeface="Times"/>
              <a:ea typeface="ＭＳ Ｐゴシック" charset="-128"/>
              <a:cs typeface="ＭＳ Ｐゴシック" charset="-128"/>
            </a:endParaRPr>
          </a:p>
        </p:txBody>
      </p:sp>
      <p:sp>
        <p:nvSpPr>
          <p:cNvPr id="2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23"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60</a:t>
            </a:fld>
            <a:endParaRPr lang="en-US" b="0" dirty="0"/>
          </a:p>
        </p:txBody>
      </p:sp>
      <p:sp>
        <p:nvSpPr>
          <p:cNvPr id="24" name="Rectangle 11"/>
          <p:cNvSpPr>
            <a:spLocks noChangeArrowheads="1"/>
          </p:cNvSpPr>
          <p:nvPr/>
        </p:nvSpPr>
        <p:spPr bwMode="auto">
          <a:xfrm>
            <a:off x="1447800" y="1135063"/>
            <a:ext cx="5283200" cy="400110"/>
          </a:xfrm>
          <a:prstGeom prst="rect">
            <a:avLst/>
          </a:prstGeom>
          <a:solidFill>
            <a:schemeClr val="bg2">
              <a:lumMod val="20000"/>
              <a:lumOff val="80000"/>
            </a:schemeClr>
          </a:solidFill>
          <a:ln w="9525">
            <a:noFill/>
            <a:miter lim="800000"/>
            <a:headEnd/>
            <a:tailEnd/>
          </a:ln>
        </p:spPr>
        <p:txBody>
          <a:bodyPr wrap="square">
            <a:prstTxWarp prst="textNoShape">
              <a:avLst/>
            </a:prstTxWarp>
            <a:spAutoFit/>
          </a:bodyPr>
          <a:lstStyle/>
          <a:p>
            <a:r>
              <a:rPr lang="en-US" sz="2000" b="0" i="1" dirty="0" smtClean="0">
                <a:solidFill>
                  <a:schemeClr val="tx1">
                    <a:lumMod val="75000"/>
                    <a:lumOff val="25000"/>
                  </a:schemeClr>
                </a:solidFill>
                <a:latin typeface="Trebuchet MS"/>
              </a:rPr>
              <a:t>L. Randall, R. </a:t>
            </a:r>
            <a:r>
              <a:rPr lang="en-US" sz="2000" b="0" i="1" dirty="0" err="1" smtClean="0">
                <a:solidFill>
                  <a:schemeClr val="tx1">
                    <a:lumMod val="75000"/>
                    <a:lumOff val="25000"/>
                  </a:schemeClr>
                </a:solidFill>
                <a:latin typeface="Trebuchet MS"/>
              </a:rPr>
              <a:t>Sundrum</a:t>
            </a:r>
            <a:r>
              <a:rPr lang="en-US" sz="2000" b="0" i="1" dirty="0" smtClean="0">
                <a:solidFill>
                  <a:schemeClr val="tx1">
                    <a:lumMod val="75000"/>
                    <a:lumOff val="25000"/>
                  </a:schemeClr>
                </a:solidFill>
                <a:latin typeface="Trebuchet MS"/>
              </a:rPr>
              <a:t>, PRL</a:t>
            </a:r>
            <a:r>
              <a:rPr lang="en-US" sz="2000" i="1" dirty="0" smtClean="0">
                <a:solidFill>
                  <a:schemeClr val="tx1">
                    <a:lumMod val="75000"/>
                    <a:lumOff val="25000"/>
                  </a:schemeClr>
                </a:solidFill>
                <a:latin typeface="Trebuchet MS"/>
              </a:rPr>
              <a:t> 83 </a:t>
            </a:r>
            <a:r>
              <a:rPr lang="en-US" sz="2000" b="0" i="1" dirty="0" smtClean="0">
                <a:solidFill>
                  <a:schemeClr val="tx1">
                    <a:lumMod val="75000"/>
                    <a:lumOff val="25000"/>
                  </a:schemeClr>
                </a:solidFill>
                <a:latin typeface="Trebuchet MS"/>
              </a:rPr>
              <a:t>(1999) 3370</a:t>
            </a:r>
            <a:endParaRPr lang="en-US" sz="2000" b="0" i="1" dirty="0">
              <a:solidFill>
                <a:schemeClr val="tx1">
                  <a:lumMod val="75000"/>
                  <a:lumOff val="25000"/>
                </a:schemeClr>
              </a:solidFill>
              <a:latin typeface="Times"/>
              <a:ea typeface="ＭＳ Ｐゴシック" charset="-128"/>
              <a:cs typeface="ＭＳ Ｐゴシック" charset="-128"/>
            </a:endParaRPr>
          </a:p>
        </p:txBody>
      </p:sp>
      <p:grpSp>
        <p:nvGrpSpPr>
          <p:cNvPr id="31" name="Group 30"/>
          <p:cNvGrpSpPr/>
          <p:nvPr/>
        </p:nvGrpSpPr>
        <p:grpSpPr>
          <a:xfrm>
            <a:off x="4329205" y="1282700"/>
            <a:ext cx="5505824" cy="4254500"/>
            <a:chOff x="4011705" y="1282700"/>
            <a:chExt cx="5505824" cy="4254500"/>
          </a:xfrm>
        </p:grpSpPr>
        <p:sp>
          <p:nvSpPr>
            <p:cNvPr id="37" name="Rectangle 11"/>
            <p:cNvSpPr>
              <a:spLocks noChangeArrowheads="1"/>
            </p:cNvSpPr>
            <p:nvPr/>
          </p:nvSpPr>
          <p:spPr bwMode="auto">
            <a:xfrm>
              <a:off x="5791200" y="1566863"/>
              <a:ext cx="3251200" cy="400110"/>
            </a:xfrm>
            <a:prstGeom prst="rect">
              <a:avLst/>
            </a:prstGeom>
            <a:solidFill>
              <a:schemeClr val="bg1"/>
            </a:solidFill>
            <a:ln w="9525">
              <a:noFill/>
              <a:miter lim="800000"/>
              <a:headEnd/>
              <a:tailEnd/>
            </a:ln>
          </p:spPr>
          <p:txBody>
            <a:bodyPr wrap="square">
              <a:prstTxWarp prst="textNoShape">
                <a:avLst/>
              </a:prstTxWarp>
              <a:spAutoFit/>
            </a:bodyPr>
            <a:lstStyle/>
            <a:p>
              <a:pPr algn="just"/>
              <a:r>
                <a:rPr lang="en-GB" sz="2000" b="0" dirty="0" smtClean="0">
                  <a:solidFill>
                    <a:srgbClr val="000094"/>
                  </a:solidFill>
                  <a:latin typeface="Times"/>
                </a:rPr>
                <a:t>Non-equidistant KK-towers</a:t>
              </a:r>
              <a:endParaRPr lang="en-US" sz="2000" b="0" dirty="0">
                <a:solidFill>
                  <a:srgbClr val="000094"/>
                </a:solidFill>
                <a:latin typeface="Times"/>
                <a:ea typeface="ＭＳ Ｐゴシック" charset="-128"/>
                <a:cs typeface="ＭＳ Ｐゴシック" charset="-128"/>
              </a:endParaRPr>
            </a:p>
          </p:txBody>
        </p:sp>
        <p:sp>
          <p:nvSpPr>
            <p:cNvPr id="39" name="Rectangle 11"/>
            <p:cNvSpPr>
              <a:spLocks noChangeArrowheads="1"/>
            </p:cNvSpPr>
            <p:nvPr/>
          </p:nvSpPr>
          <p:spPr bwMode="auto">
            <a:xfrm>
              <a:off x="6908800" y="2138363"/>
              <a:ext cx="1206500" cy="400110"/>
            </a:xfrm>
            <a:prstGeom prst="rect">
              <a:avLst/>
            </a:prstGeom>
            <a:noFill/>
            <a:ln w="9525">
              <a:noFill/>
              <a:miter lim="800000"/>
              <a:headEnd/>
              <a:tailEnd/>
            </a:ln>
          </p:spPr>
          <p:txBody>
            <a:bodyPr wrap="square">
              <a:prstTxWarp prst="textNoShape">
                <a:avLst/>
              </a:prstTxWarp>
              <a:spAutoFit/>
            </a:bodyPr>
            <a:lstStyle/>
            <a:p>
              <a:r>
                <a:rPr lang="de-CH" sz="2000" b="0" i="1" dirty="0" smtClean="0">
                  <a:solidFill>
                    <a:schemeClr val="tx1"/>
                  </a:solidFill>
                  <a:latin typeface="Trebuchet MS"/>
                </a:rPr>
                <a:t>c = k/M</a:t>
              </a:r>
              <a:r>
                <a:rPr lang="de-CH" sz="2000" b="0" i="1" baseline="-25000" dirty="0" smtClean="0">
                  <a:solidFill>
                    <a:schemeClr val="tx1"/>
                  </a:solidFill>
                  <a:latin typeface="Trebuchet MS"/>
                </a:rPr>
                <a:t>P</a:t>
              </a:r>
              <a:endParaRPr lang="en-US" sz="2000" b="0" i="1" baseline="-25000" dirty="0">
                <a:solidFill>
                  <a:srgbClr val="FF0000"/>
                </a:solidFill>
                <a:latin typeface="Trebuchet MS"/>
                <a:ea typeface="ＭＳ Ｐゴシック" charset="-128"/>
                <a:cs typeface="ＭＳ Ｐゴシック" charset="-128"/>
              </a:endParaRPr>
            </a:p>
          </p:txBody>
        </p:sp>
        <p:sp>
          <p:nvSpPr>
            <p:cNvPr id="40" name="Rectangle 11"/>
            <p:cNvSpPr>
              <a:spLocks noChangeArrowheads="1"/>
            </p:cNvSpPr>
            <p:nvPr/>
          </p:nvSpPr>
          <p:spPr bwMode="auto">
            <a:xfrm>
              <a:off x="5638800" y="3263900"/>
              <a:ext cx="571500" cy="404873"/>
            </a:xfrm>
            <a:prstGeom prst="rect">
              <a:avLst/>
            </a:prstGeom>
            <a:noFill/>
            <a:ln w="9525">
              <a:noFill/>
              <a:miter lim="800000"/>
              <a:headEnd/>
              <a:tailEnd/>
            </a:ln>
          </p:spPr>
          <p:txBody>
            <a:bodyPr wrap="square">
              <a:prstTxWarp prst="textNoShape">
                <a:avLst/>
              </a:prstTxWarp>
              <a:spAutoFit/>
            </a:bodyPr>
            <a:lstStyle/>
            <a:p>
              <a:r>
                <a:rPr lang="de-CH" sz="2000" b="0" dirty="0" smtClean="0">
                  <a:solidFill>
                    <a:srgbClr val="FF0000"/>
                  </a:solidFill>
                  <a:latin typeface="Trebuchet MS"/>
                </a:rPr>
                <a:t>G</a:t>
              </a:r>
              <a:r>
                <a:rPr lang="de-CH" sz="2000" b="0" baseline="-25000" dirty="0" smtClean="0">
                  <a:solidFill>
                    <a:srgbClr val="FF0000"/>
                  </a:solidFill>
                </a:rPr>
                <a:t>1</a:t>
              </a:r>
              <a:endParaRPr lang="en-US" sz="2000" b="0" dirty="0">
                <a:solidFill>
                  <a:srgbClr val="FF0000"/>
                </a:solidFill>
                <a:latin typeface="Symbol"/>
                <a:ea typeface="ＭＳ Ｐゴシック" charset="-128"/>
                <a:cs typeface="ＭＳ Ｐゴシック" charset="-128"/>
              </a:endParaRPr>
            </a:p>
          </p:txBody>
        </p:sp>
        <p:sp>
          <p:nvSpPr>
            <p:cNvPr id="41" name="Rectangle 11"/>
            <p:cNvSpPr>
              <a:spLocks noChangeArrowheads="1"/>
            </p:cNvSpPr>
            <p:nvPr/>
          </p:nvSpPr>
          <p:spPr bwMode="auto">
            <a:xfrm>
              <a:off x="6477000" y="3683000"/>
              <a:ext cx="571500" cy="404873"/>
            </a:xfrm>
            <a:prstGeom prst="rect">
              <a:avLst/>
            </a:prstGeom>
            <a:noFill/>
            <a:ln w="9525">
              <a:noFill/>
              <a:miter lim="800000"/>
              <a:headEnd/>
              <a:tailEnd/>
            </a:ln>
          </p:spPr>
          <p:txBody>
            <a:bodyPr wrap="square">
              <a:prstTxWarp prst="textNoShape">
                <a:avLst/>
              </a:prstTxWarp>
              <a:spAutoFit/>
            </a:bodyPr>
            <a:lstStyle/>
            <a:p>
              <a:r>
                <a:rPr lang="de-CH" sz="2000" b="0" dirty="0" smtClean="0">
                  <a:solidFill>
                    <a:srgbClr val="FF0000"/>
                  </a:solidFill>
                  <a:latin typeface="Trebuchet MS"/>
                </a:rPr>
                <a:t>G</a:t>
              </a:r>
              <a:r>
                <a:rPr lang="de-CH" sz="2000" b="0" baseline="-25000" dirty="0" smtClean="0">
                  <a:solidFill>
                    <a:srgbClr val="FF0000"/>
                  </a:solidFill>
                </a:rPr>
                <a:t>2</a:t>
              </a:r>
              <a:endParaRPr lang="en-US" sz="2000" b="0" dirty="0">
                <a:solidFill>
                  <a:srgbClr val="FF0000"/>
                </a:solidFill>
                <a:latin typeface="Symbol"/>
                <a:ea typeface="ＭＳ Ｐゴシック" charset="-128"/>
                <a:cs typeface="ＭＳ Ｐゴシック" charset="-128"/>
              </a:endParaRPr>
            </a:p>
          </p:txBody>
        </p:sp>
        <p:pic>
          <p:nvPicPr>
            <p:cNvPr id="42" name="Picture 41"/>
            <p:cNvPicPr>
              <a:picLocks noChangeAspect="1"/>
            </p:cNvPicPr>
            <p:nvPr/>
          </p:nvPicPr>
          <p:blipFill>
            <a:blip r:embed="rId6"/>
            <a:stretch>
              <a:fillRect/>
            </a:stretch>
          </p:blipFill>
          <p:spPr>
            <a:xfrm>
              <a:off x="8089900" y="2120126"/>
              <a:ext cx="609600" cy="1137424"/>
            </a:xfrm>
            <a:prstGeom prst="rect">
              <a:avLst/>
            </a:prstGeom>
          </p:spPr>
        </p:pic>
        <p:pic>
          <p:nvPicPr>
            <p:cNvPr id="28" name="Picture 27" descr="fig17b_8436.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011705" y="1282700"/>
              <a:ext cx="5505824" cy="4254500"/>
            </a:xfrm>
            <a:prstGeom prst="rect">
              <a:avLst/>
            </a:prstGeom>
          </p:spPr>
        </p:pic>
        <p:sp>
          <p:nvSpPr>
            <p:cNvPr id="29" name="Rectangle 28"/>
            <p:cNvSpPr/>
            <p:nvPr/>
          </p:nvSpPr>
          <p:spPr bwMode="auto">
            <a:xfrm>
              <a:off x="5524500" y="4216400"/>
              <a:ext cx="304800" cy="215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6" name="Text Box 10"/>
            <p:cNvSpPr txBox="1">
              <a:spLocks noChangeArrowheads="1"/>
            </p:cNvSpPr>
            <p:nvPr/>
          </p:nvSpPr>
          <p:spPr bwMode="auto">
            <a:xfrm>
              <a:off x="5227734" y="4152900"/>
              <a:ext cx="3420966" cy="307777"/>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1400" dirty="0" err="1">
                  <a:solidFill>
                    <a:schemeClr val="tx1"/>
                  </a:solidFill>
                  <a:latin typeface="Times New Roman" pitchFamily="-110" charset="0"/>
                </a:rPr>
                <a:t>Davoudiasl</a:t>
              </a:r>
              <a:r>
                <a:rPr lang="en-US" sz="1400" dirty="0">
                  <a:solidFill>
                    <a:schemeClr val="tx1"/>
                  </a:solidFill>
                  <a:latin typeface="Times New Roman" pitchFamily="-110" charset="0"/>
                </a:rPr>
                <a:t>, Hewett Rizzo, PRD63, 075004</a:t>
              </a:r>
            </a:p>
          </p:txBody>
        </p:sp>
      </p:grpSp>
      <p:sp>
        <p:nvSpPr>
          <p:cNvPr id="25" name="Rectangle 24"/>
          <p:cNvSpPr/>
          <p:nvPr/>
        </p:nvSpPr>
        <p:spPr>
          <a:xfrm>
            <a:off x="7930126" y="1868101"/>
            <a:ext cx="325730" cy="369332"/>
          </a:xfrm>
          <a:prstGeom prst="rect">
            <a:avLst/>
          </a:prstGeom>
        </p:spPr>
        <p:txBody>
          <a:bodyPr wrap="none">
            <a:spAutoFit/>
          </a:bodyPr>
          <a:lstStyle/>
          <a:p>
            <a:r>
              <a:rPr lang="en-US" sz="1800" dirty="0" smtClean="0">
                <a:solidFill>
                  <a:schemeClr val="tx1"/>
                </a:solidFill>
                <a:latin typeface="Trebuchet MS"/>
              </a:rPr>
              <a:t>_</a:t>
            </a:r>
            <a:endParaRPr lang="en-US" sz="1800" dirty="0"/>
          </a:p>
        </p:txBody>
      </p:sp>
      <p:pic>
        <p:nvPicPr>
          <p:cNvPr id="35" name="Picture 34" descr="rahman_sundrum.jpg"/>
          <p:cNvPicPr>
            <a:picLocks noChangeAspect="1"/>
          </p:cNvPicPr>
          <p:nvPr/>
        </p:nvPicPr>
        <p:blipFill>
          <a:blip r:embed="rId9"/>
          <a:stretch>
            <a:fillRect/>
          </a:stretch>
        </p:blipFill>
        <p:spPr>
          <a:xfrm>
            <a:off x="8883650" y="330200"/>
            <a:ext cx="689671" cy="742950"/>
          </a:xfrm>
          <a:prstGeom prst="rect">
            <a:avLst/>
          </a:prstGeom>
        </p:spPr>
      </p:pic>
      <p:pic>
        <p:nvPicPr>
          <p:cNvPr id="36" name="Picture 35" descr="randalllisa.jpg"/>
          <p:cNvPicPr>
            <a:picLocks noChangeAspect="1"/>
          </p:cNvPicPr>
          <p:nvPr/>
        </p:nvPicPr>
        <p:blipFill>
          <a:blip r:embed="rId10"/>
          <a:stretch>
            <a:fillRect/>
          </a:stretch>
        </p:blipFill>
        <p:spPr>
          <a:xfrm>
            <a:off x="438150" y="228600"/>
            <a:ext cx="730250" cy="1081852"/>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ADD_md_d6.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122615" y="4431829"/>
            <a:ext cx="2519485" cy="2426171"/>
          </a:xfrm>
          <a:prstGeom prst="rect">
            <a:avLst/>
          </a:prstGeom>
        </p:spPr>
      </p:pic>
      <p:pic>
        <p:nvPicPr>
          <p:cNvPr id="20" name="Picture 19" descr="dm_limit_si.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01650" y="4161994"/>
            <a:ext cx="3587750" cy="2569006"/>
          </a:xfrm>
          <a:prstGeom prst="rect">
            <a:avLst/>
          </a:prstGeom>
        </p:spPr>
      </p:pic>
      <p:sp>
        <p:nvSpPr>
          <p:cNvPr id="151556" name="Rectangle 2"/>
          <p:cNvSpPr>
            <a:spLocks noGrp="1" noChangeArrowheads="1"/>
          </p:cNvSpPr>
          <p:nvPr>
            <p:ph type="title"/>
          </p:nvPr>
        </p:nvSpPr>
        <p:spPr/>
        <p:txBody>
          <a:bodyPr/>
          <a:lstStyle/>
          <a:p>
            <a:r>
              <a:rPr lang="en-US" dirty="0" smtClean="0">
                <a:latin typeface="Trebuchet MS"/>
              </a:rPr>
              <a:t>Direct search for large extra dimensions</a:t>
            </a:r>
            <a:endParaRPr lang="en-US" dirty="0">
              <a:latin typeface="Trebuchet MS"/>
            </a:endParaRPr>
          </a:p>
        </p:txBody>
      </p:sp>
      <p:sp>
        <p:nvSpPr>
          <p:cNvPr id="151557" name="Rectangle 3"/>
          <p:cNvSpPr>
            <a:spLocks noChangeArrowheads="1"/>
          </p:cNvSpPr>
          <p:nvPr/>
        </p:nvSpPr>
        <p:spPr bwMode="auto">
          <a:xfrm>
            <a:off x="8226425" y="1808163"/>
            <a:ext cx="184150" cy="304800"/>
          </a:xfrm>
          <a:prstGeom prst="rect">
            <a:avLst/>
          </a:prstGeom>
          <a:noFill/>
          <a:ln w="9525">
            <a:noFill/>
            <a:miter lim="800000"/>
            <a:headEnd/>
            <a:tailEnd/>
          </a:ln>
        </p:spPr>
        <p:txBody>
          <a:bodyPr wrap="none">
            <a:prstTxWarp prst="textNoShape">
              <a:avLst/>
            </a:prstTxWarp>
            <a:spAutoFit/>
          </a:bodyPr>
          <a:lstStyle/>
          <a:p>
            <a:endParaRPr lang="en-US"/>
          </a:p>
        </p:txBody>
      </p:sp>
      <p:sp>
        <p:nvSpPr>
          <p:cNvPr id="18" name="Rectangle 11"/>
          <p:cNvSpPr>
            <a:spLocks noChangeArrowheads="1"/>
          </p:cNvSpPr>
          <p:nvPr/>
        </p:nvSpPr>
        <p:spPr bwMode="auto">
          <a:xfrm>
            <a:off x="914400" y="1046163"/>
            <a:ext cx="4267200" cy="707886"/>
          </a:xfrm>
          <a:prstGeom prst="rect">
            <a:avLst/>
          </a:prstGeom>
          <a:noFill/>
          <a:ln w="9525">
            <a:noFill/>
            <a:miter lim="800000"/>
            <a:headEnd/>
            <a:tailEnd/>
          </a:ln>
        </p:spPr>
        <p:txBody>
          <a:bodyPr wrap="square">
            <a:prstTxWarp prst="textNoShape">
              <a:avLst/>
            </a:prstTxWarp>
            <a:spAutoFit/>
          </a:bodyPr>
          <a:lstStyle/>
          <a:p>
            <a:r>
              <a:rPr lang="de-CH" sz="2000" dirty="0" err="1" smtClean="0">
                <a:solidFill>
                  <a:schemeClr val="tx1"/>
                </a:solidFill>
                <a:latin typeface="Trebuchet MS"/>
              </a:rPr>
              <a:t>Direct</a:t>
            </a:r>
            <a:r>
              <a:rPr lang="de-CH" sz="2000" dirty="0" smtClean="0">
                <a:solidFill>
                  <a:schemeClr val="tx1"/>
                </a:solidFill>
                <a:latin typeface="Trebuchet MS"/>
              </a:rPr>
              <a:t> </a:t>
            </a:r>
            <a:r>
              <a:rPr lang="de-CH" sz="2000" dirty="0" err="1" smtClean="0">
                <a:solidFill>
                  <a:schemeClr val="tx1"/>
                </a:solidFill>
                <a:latin typeface="Trebuchet MS"/>
              </a:rPr>
              <a:t>search</a:t>
            </a:r>
            <a:r>
              <a:rPr lang="de-CH" sz="2000" dirty="0" smtClean="0">
                <a:solidFill>
                  <a:schemeClr val="tx1"/>
                </a:solidFill>
                <a:latin typeface="Trebuchet MS"/>
              </a:rPr>
              <a:t>:			</a:t>
            </a:r>
          </a:p>
          <a:p>
            <a:r>
              <a:rPr lang="de-CH" sz="2000" b="0" dirty="0" err="1" smtClean="0">
                <a:solidFill>
                  <a:schemeClr val="tx1"/>
                </a:solidFill>
                <a:latin typeface="Trebuchet MS"/>
              </a:rPr>
              <a:t>Signature</a:t>
            </a:r>
            <a:r>
              <a:rPr lang="de-CH" sz="2000" b="0" dirty="0" smtClean="0">
                <a:solidFill>
                  <a:schemeClr val="tx1"/>
                </a:solidFill>
                <a:latin typeface="Trebuchet MS"/>
              </a:rPr>
              <a:t> (</a:t>
            </a:r>
            <a:r>
              <a:rPr lang="de-CH" sz="2000" b="0" dirty="0" err="1" smtClean="0">
                <a:solidFill>
                  <a:schemeClr val="tx1"/>
                </a:solidFill>
                <a:latin typeface="Trebuchet MS"/>
              </a:rPr>
              <a:t>e.g</a:t>
            </a:r>
            <a:r>
              <a:rPr lang="de-CH" sz="2000" b="0" dirty="0" smtClean="0">
                <a:solidFill>
                  <a:schemeClr val="tx1"/>
                </a:solidFill>
                <a:latin typeface="Trebuchet MS"/>
              </a:rPr>
              <a:t>.): </a:t>
            </a:r>
            <a:r>
              <a:rPr lang="de-CH" sz="2000" b="0" dirty="0" err="1" smtClean="0">
                <a:solidFill>
                  <a:srgbClr val="FF0000"/>
                </a:solidFill>
                <a:latin typeface="Trebuchet MS"/>
              </a:rPr>
              <a:t>monojet</a:t>
            </a:r>
            <a:r>
              <a:rPr lang="de-CH" sz="2000" b="0" dirty="0" smtClean="0">
                <a:solidFill>
                  <a:srgbClr val="FF0000"/>
                </a:solidFill>
                <a:latin typeface="Trebuchet MS"/>
              </a:rPr>
              <a:t>, </a:t>
            </a:r>
            <a:r>
              <a:rPr lang="de-CH" sz="2000" b="0" dirty="0" err="1" smtClean="0">
                <a:solidFill>
                  <a:srgbClr val="FF0000"/>
                </a:solidFill>
                <a:latin typeface="Trebuchet MS"/>
              </a:rPr>
              <a:t>E</a:t>
            </a:r>
            <a:r>
              <a:rPr lang="de-CH" sz="2000" b="0" baseline="-25000" dirty="0" err="1" smtClean="0">
                <a:solidFill>
                  <a:srgbClr val="FF0000"/>
                </a:solidFill>
                <a:latin typeface="Trebuchet MS"/>
              </a:rPr>
              <a:t>T</a:t>
            </a:r>
            <a:r>
              <a:rPr lang="de-CH" sz="2000" b="0" baseline="30000" dirty="0" err="1" smtClean="0">
                <a:solidFill>
                  <a:srgbClr val="FF0000"/>
                </a:solidFill>
                <a:latin typeface="Trebuchet MS"/>
              </a:rPr>
              <a:t>miss</a:t>
            </a:r>
            <a:endParaRPr lang="en-US" sz="2000" b="0" baseline="30000" dirty="0">
              <a:solidFill>
                <a:srgbClr val="FF0000"/>
              </a:solidFill>
              <a:latin typeface="Trebuchet MS"/>
              <a:ea typeface="ＭＳ Ｐゴシック" charset="-128"/>
              <a:cs typeface="ＭＳ Ｐゴシック" charset="-128"/>
            </a:endParaRPr>
          </a:p>
        </p:txBody>
      </p:sp>
      <p:pic>
        <p:nvPicPr>
          <p:cNvPr id="40" name="Picture 2051"/>
          <p:cNvPicPr>
            <a:picLocks noChangeAspect="1" noChangeArrowheads="1"/>
          </p:cNvPicPr>
          <p:nvPr/>
        </p:nvPicPr>
        <p:blipFill>
          <a:blip r:embed="rId7"/>
          <a:srcRect/>
          <a:stretch>
            <a:fillRect/>
          </a:stretch>
        </p:blipFill>
        <p:spPr bwMode="auto">
          <a:xfrm>
            <a:off x="5308601" y="1021390"/>
            <a:ext cx="3378199" cy="921667"/>
          </a:xfrm>
          <a:prstGeom prst="rect">
            <a:avLst/>
          </a:prstGeom>
          <a:noFill/>
          <a:ln w="28575">
            <a:solidFill>
              <a:schemeClr val="accent2">
                <a:lumMod val="75000"/>
              </a:schemeClr>
            </a:solidFill>
            <a:miter lim="800000"/>
            <a:headEnd/>
            <a:tailEnd/>
          </a:ln>
          <a:effectLst/>
        </p:spPr>
      </p:pic>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4"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61</a:t>
            </a:fld>
            <a:endParaRPr lang="en-US" b="0" dirty="0"/>
          </a:p>
        </p:txBody>
      </p:sp>
      <p:sp>
        <p:nvSpPr>
          <p:cNvPr id="17" name="Rectangle 16"/>
          <p:cNvSpPr/>
          <p:nvPr/>
        </p:nvSpPr>
        <p:spPr>
          <a:xfrm>
            <a:off x="7023100" y="6213902"/>
            <a:ext cx="2540000" cy="400110"/>
          </a:xfrm>
          <a:prstGeom prst="rect">
            <a:avLst/>
          </a:prstGeom>
          <a:solidFill>
            <a:schemeClr val="bg2">
              <a:lumMod val="20000"/>
              <a:lumOff val="80000"/>
            </a:schemeClr>
          </a:solidFill>
        </p:spPr>
        <p:txBody>
          <a:bodyPr wrap="square">
            <a:spAutoFit/>
          </a:bodyPr>
          <a:lstStyle/>
          <a:p>
            <a:r>
              <a:rPr lang="en-US" sz="2000" b="0" i="1" dirty="0" smtClean="0">
                <a:solidFill>
                  <a:schemeClr val="tx1">
                    <a:lumMod val="75000"/>
                    <a:lumOff val="25000"/>
                  </a:schemeClr>
                </a:solidFill>
                <a:latin typeface="Trebuchet MS"/>
              </a:rPr>
              <a:t>CMS PAS EXO-11-059</a:t>
            </a:r>
            <a:endParaRPr lang="en-US" sz="2000" b="0" i="1" dirty="0" smtClean="0">
              <a:solidFill>
                <a:schemeClr val="tx1">
                  <a:lumMod val="75000"/>
                  <a:lumOff val="25000"/>
                </a:schemeClr>
              </a:solidFill>
              <a:latin typeface="Trebuchet MS"/>
              <a:ea typeface="ＭＳ Ｐゴシック" charset="-128"/>
              <a:cs typeface="ＭＳ Ｐゴシック" charset="-128"/>
            </a:endParaRPr>
          </a:p>
        </p:txBody>
      </p:sp>
      <p:pic>
        <p:nvPicPr>
          <p:cNvPr id="22" name="Picture 1039" descr="CMS-Color-Label"/>
          <p:cNvPicPr>
            <a:picLocks noChangeAspect="1" noChangeArrowheads="1"/>
          </p:cNvPicPr>
          <p:nvPr/>
        </p:nvPicPr>
        <p:blipFill>
          <a:blip r:embed="rId8"/>
          <a:srcRect/>
          <a:stretch>
            <a:fillRect/>
          </a:stretch>
        </p:blipFill>
        <p:spPr bwMode="auto">
          <a:xfrm>
            <a:off x="392113" y="419100"/>
            <a:ext cx="577850" cy="533400"/>
          </a:xfrm>
          <a:prstGeom prst="rect">
            <a:avLst/>
          </a:prstGeom>
          <a:noFill/>
        </p:spPr>
      </p:pic>
      <p:pic>
        <p:nvPicPr>
          <p:cNvPr id="12" name="Picture 11" descr="Jet1Pt.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6745654" y="1968500"/>
            <a:ext cx="2927838" cy="2819400"/>
          </a:xfrm>
          <a:prstGeom prst="rect">
            <a:avLst/>
          </a:prstGeom>
        </p:spPr>
      </p:pic>
      <p:pic>
        <p:nvPicPr>
          <p:cNvPr id="19" name="Picture 18" descr="dm_limit_sd.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480848" y="1689100"/>
            <a:ext cx="3618186" cy="2590800"/>
          </a:xfrm>
          <a:prstGeom prst="rect">
            <a:avLst/>
          </a:prstGeom>
        </p:spPr>
      </p:pic>
      <p:pic>
        <p:nvPicPr>
          <p:cNvPr id="16" name="Picture 15" descr="LimitsXsec_ADD_d4_CLs_MET350.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4028025" y="1964423"/>
            <a:ext cx="2664875" cy="2556776"/>
          </a:xfrm>
          <a:prstGeom prst="rect">
            <a:avLst/>
          </a:prstGeom>
        </p:spPr>
      </p:pic>
      <p:sp>
        <p:nvSpPr>
          <p:cNvPr id="23" name="Rectangle 11"/>
          <p:cNvSpPr>
            <a:spLocks noChangeArrowheads="1"/>
          </p:cNvSpPr>
          <p:nvPr/>
        </p:nvSpPr>
        <p:spPr bwMode="auto">
          <a:xfrm>
            <a:off x="7162800" y="4741863"/>
            <a:ext cx="2387600" cy="1846659"/>
          </a:xfrm>
          <a:prstGeom prst="rect">
            <a:avLst/>
          </a:prstGeom>
          <a:noFill/>
          <a:ln w="9525">
            <a:noFill/>
            <a:miter lim="800000"/>
            <a:headEnd/>
            <a:tailEnd/>
          </a:ln>
        </p:spPr>
        <p:txBody>
          <a:bodyPr wrap="square">
            <a:prstTxWarp prst="textNoShape">
              <a:avLst/>
            </a:prstTxWarp>
            <a:spAutoFit/>
          </a:bodyPr>
          <a:lstStyle/>
          <a:p>
            <a:r>
              <a:rPr lang="de-CH" sz="1800" b="0" dirty="0" smtClean="0">
                <a:solidFill>
                  <a:schemeClr val="accent6">
                    <a:lumMod val="75000"/>
                  </a:schemeClr>
                </a:solidFill>
                <a:latin typeface="Trebuchet MS"/>
              </a:rPr>
              <a:t>M</a:t>
            </a:r>
            <a:r>
              <a:rPr lang="de-CH" sz="1800" b="0" baseline="-25000" dirty="0" smtClean="0">
                <a:solidFill>
                  <a:schemeClr val="accent6">
                    <a:lumMod val="75000"/>
                  </a:schemeClr>
                </a:solidFill>
                <a:latin typeface="Trebuchet MS"/>
              </a:rPr>
              <a:t>D</a:t>
            </a:r>
            <a:r>
              <a:rPr lang="de-CH" sz="1800" b="0" dirty="0" smtClean="0">
                <a:solidFill>
                  <a:schemeClr val="accent6">
                    <a:lumMod val="75000"/>
                  </a:schemeClr>
                </a:solidFill>
                <a:latin typeface="Trebuchet MS"/>
              </a:rPr>
              <a:t> &gt;  4.58 </a:t>
            </a:r>
            <a:r>
              <a:rPr lang="de-CH" sz="1800" b="0" dirty="0" err="1" smtClean="0">
                <a:solidFill>
                  <a:schemeClr val="accent6">
                    <a:lumMod val="75000"/>
                  </a:schemeClr>
                </a:solidFill>
                <a:latin typeface="Trebuchet MS"/>
              </a:rPr>
              <a:t>TeV</a:t>
            </a:r>
            <a:r>
              <a:rPr lang="de-CH" sz="1800" b="0" dirty="0" smtClean="0">
                <a:solidFill>
                  <a:schemeClr val="accent6">
                    <a:lumMod val="75000"/>
                  </a:schemeClr>
                </a:solidFill>
                <a:latin typeface="Trebuchet MS"/>
              </a:rPr>
              <a:t> (</a:t>
            </a:r>
            <a:r>
              <a:rPr lang="de-CH" sz="1800" b="0" dirty="0" smtClean="0">
                <a:solidFill>
                  <a:schemeClr val="accent6">
                    <a:lumMod val="75000"/>
                  </a:schemeClr>
                </a:solidFill>
                <a:latin typeface="Symbol"/>
              </a:rPr>
              <a:t>d</a:t>
            </a:r>
            <a:r>
              <a:rPr lang="de-CH" sz="1800" b="0" dirty="0" smtClean="0">
                <a:solidFill>
                  <a:schemeClr val="accent6">
                    <a:lumMod val="75000"/>
                  </a:schemeClr>
                </a:solidFill>
                <a:latin typeface="Trebuchet MS"/>
              </a:rPr>
              <a:t>=2)</a:t>
            </a:r>
          </a:p>
          <a:p>
            <a:r>
              <a:rPr lang="de-CH" sz="1800" b="0" dirty="0" smtClean="0">
                <a:solidFill>
                  <a:schemeClr val="accent6">
                    <a:lumMod val="75000"/>
                  </a:schemeClr>
                </a:solidFill>
                <a:latin typeface="Trebuchet MS"/>
              </a:rPr>
              <a:t>M</a:t>
            </a:r>
            <a:r>
              <a:rPr lang="de-CH" sz="1800" b="0" baseline="-25000" dirty="0" smtClean="0">
                <a:solidFill>
                  <a:schemeClr val="accent6">
                    <a:lumMod val="75000"/>
                  </a:schemeClr>
                </a:solidFill>
                <a:latin typeface="Trebuchet MS"/>
              </a:rPr>
              <a:t>D</a:t>
            </a:r>
            <a:r>
              <a:rPr lang="de-CH" sz="1800" b="0" dirty="0" smtClean="0">
                <a:solidFill>
                  <a:schemeClr val="accent6">
                    <a:lumMod val="75000"/>
                  </a:schemeClr>
                </a:solidFill>
                <a:latin typeface="Trebuchet MS"/>
              </a:rPr>
              <a:t> &gt;  3.54 </a:t>
            </a:r>
            <a:r>
              <a:rPr lang="de-CH" sz="1800" b="0" dirty="0" err="1" smtClean="0">
                <a:solidFill>
                  <a:schemeClr val="accent6">
                    <a:lumMod val="75000"/>
                  </a:schemeClr>
                </a:solidFill>
                <a:latin typeface="Trebuchet MS"/>
              </a:rPr>
              <a:t>TeV</a:t>
            </a:r>
            <a:r>
              <a:rPr lang="de-CH" sz="1800" b="0" dirty="0" smtClean="0">
                <a:solidFill>
                  <a:schemeClr val="accent6">
                    <a:lumMod val="75000"/>
                  </a:schemeClr>
                </a:solidFill>
                <a:latin typeface="Trebuchet MS"/>
              </a:rPr>
              <a:t> (</a:t>
            </a:r>
            <a:r>
              <a:rPr lang="de-CH" sz="1800" b="0" dirty="0" smtClean="0">
                <a:solidFill>
                  <a:schemeClr val="accent6">
                    <a:lumMod val="75000"/>
                  </a:schemeClr>
                </a:solidFill>
                <a:latin typeface="Symbol"/>
              </a:rPr>
              <a:t>d</a:t>
            </a:r>
            <a:r>
              <a:rPr lang="de-CH" sz="1800" b="0" dirty="0" smtClean="0">
                <a:solidFill>
                  <a:schemeClr val="accent6">
                    <a:lumMod val="75000"/>
                  </a:schemeClr>
                </a:solidFill>
                <a:latin typeface="Trebuchet MS"/>
              </a:rPr>
              <a:t>=3)</a:t>
            </a:r>
            <a:endParaRPr lang="en-US" sz="1800" b="0" baseline="30000" dirty="0" smtClean="0">
              <a:solidFill>
                <a:schemeClr val="accent6">
                  <a:lumMod val="75000"/>
                </a:schemeClr>
              </a:solidFill>
              <a:latin typeface="Trebuchet MS"/>
              <a:ea typeface="ＭＳ Ｐゴシック" charset="-128"/>
              <a:cs typeface="ＭＳ Ｐゴシック" charset="-128"/>
            </a:endParaRPr>
          </a:p>
          <a:p>
            <a:r>
              <a:rPr lang="de-CH" sz="1800" b="0" dirty="0" smtClean="0">
                <a:solidFill>
                  <a:schemeClr val="accent6">
                    <a:lumMod val="75000"/>
                  </a:schemeClr>
                </a:solidFill>
                <a:latin typeface="Trebuchet MS"/>
              </a:rPr>
              <a:t>M</a:t>
            </a:r>
            <a:r>
              <a:rPr lang="de-CH" sz="1800" b="0" baseline="-25000" dirty="0" smtClean="0">
                <a:solidFill>
                  <a:schemeClr val="accent6">
                    <a:lumMod val="75000"/>
                  </a:schemeClr>
                </a:solidFill>
                <a:latin typeface="Trebuchet MS"/>
              </a:rPr>
              <a:t>D</a:t>
            </a:r>
            <a:r>
              <a:rPr lang="de-CH" sz="1800" b="0" dirty="0" smtClean="0">
                <a:solidFill>
                  <a:schemeClr val="accent6">
                    <a:lumMod val="75000"/>
                  </a:schemeClr>
                </a:solidFill>
                <a:latin typeface="Trebuchet MS"/>
              </a:rPr>
              <a:t> &gt;  3.00 </a:t>
            </a:r>
            <a:r>
              <a:rPr lang="de-CH" sz="1800" b="0" dirty="0" err="1" smtClean="0">
                <a:solidFill>
                  <a:schemeClr val="accent6">
                    <a:lumMod val="75000"/>
                  </a:schemeClr>
                </a:solidFill>
                <a:latin typeface="Trebuchet MS"/>
              </a:rPr>
              <a:t>TeV</a:t>
            </a:r>
            <a:r>
              <a:rPr lang="de-CH" sz="1800" b="0" dirty="0" smtClean="0">
                <a:solidFill>
                  <a:schemeClr val="accent6">
                    <a:lumMod val="75000"/>
                  </a:schemeClr>
                </a:solidFill>
                <a:latin typeface="Trebuchet MS"/>
              </a:rPr>
              <a:t> (</a:t>
            </a:r>
            <a:r>
              <a:rPr lang="de-CH" sz="1800" b="0" dirty="0" smtClean="0">
                <a:solidFill>
                  <a:schemeClr val="accent6">
                    <a:lumMod val="75000"/>
                  </a:schemeClr>
                </a:solidFill>
                <a:latin typeface="Symbol"/>
              </a:rPr>
              <a:t>d</a:t>
            </a:r>
            <a:r>
              <a:rPr lang="de-CH" sz="1800" b="0" dirty="0" smtClean="0">
                <a:solidFill>
                  <a:schemeClr val="accent6">
                    <a:lumMod val="75000"/>
                  </a:schemeClr>
                </a:solidFill>
                <a:latin typeface="Trebuchet MS"/>
              </a:rPr>
              <a:t>=4)</a:t>
            </a:r>
            <a:endParaRPr lang="en-US" sz="1800" b="0" baseline="30000" dirty="0" smtClean="0">
              <a:solidFill>
                <a:schemeClr val="accent6">
                  <a:lumMod val="75000"/>
                </a:schemeClr>
              </a:solidFill>
              <a:latin typeface="Trebuchet MS"/>
              <a:ea typeface="ＭＳ Ｐゴシック" charset="-128"/>
              <a:cs typeface="ＭＳ Ｐゴシック" charset="-128"/>
            </a:endParaRPr>
          </a:p>
          <a:p>
            <a:r>
              <a:rPr lang="de-CH" sz="1800" b="0" dirty="0" smtClean="0">
                <a:solidFill>
                  <a:schemeClr val="accent6">
                    <a:lumMod val="75000"/>
                  </a:schemeClr>
                </a:solidFill>
                <a:latin typeface="Trebuchet MS"/>
              </a:rPr>
              <a:t>M</a:t>
            </a:r>
            <a:r>
              <a:rPr lang="de-CH" sz="1800" b="0" baseline="-25000" dirty="0" smtClean="0">
                <a:solidFill>
                  <a:schemeClr val="accent6">
                    <a:lumMod val="75000"/>
                  </a:schemeClr>
                </a:solidFill>
                <a:latin typeface="Trebuchet MS"/>
              </a:rPr>
              <a:t>D</a:t>
            </a:r>
            <a:r>
              <a:rPr lang="de-CH" sz="1800" b="0" dirty="0" smtClean="0">
                <a:solidFill>
                  <a:schemeClr val="accent6">
                    <a:lumMod val="75000"/>
                  </a:schemeClr>
                </a:solidFill>
                <a:latin typeface="Trebuchet MS"/>
              </a:rPr>
              <a:t> &gt;  2.72 </a:t>
            </a:r>
            <a:r>
              <a:rPr lang="de-CH" sz="1800" b="0" dirty="0" err="1" smtClean="0">
                <a:solidFill>
                  <a:schemeClr val="accent6">
                    <a:lumMod val="75000"/>
                  </a:schemeClr>
                </a:solidFill>
                <a:latin typeface="Trebuchet MS"/>
              </a:rPr>
              <a:t>TeV</a:t>
            </a:r>
            <a:r>
              <a:rPr lang="de-CH" sz="1800" b="0" dirty="0" smtClean="0">
                <a:solidFill>
                  <a:schemeClr val="accent6">
                    <a:lumMod val="75000"/>
                  </a:schemeClr>
                </a:solidFill>
                <a:latin typeface="Trebuchet MS"/>
              </a:rPr>
              <a:t> (</a:t>
            </a:r>
            <a:r>
              <a:rPr lang="de-CH" sz="1800" b="0" dirty="0" smtClean="0">
                <a:solidFill>
                  <a:schemeClr val="accent6">
                    <a:lumMod val="75000"/>
                  </a:schemeClr>
                </a:solidFill>
                <a:latin typeface="Symbol"/>
              </a:rPr>
              <a:t>d</a:t>
            </a:r>
            <a:r>
              <a:rPr lang="de-CH" sz="1800" b="0" dirty="0" smtClean="0">
                <a:solidFill>
                  <a:schemeClr val="accent6">
                    <a:lumMod val="75000"/>
                  </a:schemeClr>
                </a:solidFill>
                <a:latin typeface="Trebuchet MS"/>
              </a:rPr>
              <a:t>=5)</a:t>
            </a:r>
          </a:p>
          <a:p>
            <a:r>
              <a:rPr lang="de-CH" sz="1800" b="0" dirty="0" smtClean="0">
                <a:solidFill>
                  <a:schemeClr val="accent6">
                    <a:lumMod val="75000"/>
                  </a:schemeClr>
                </a:solidFill>
                <a:latin typeface="Trebuchet MS"/>
              </a:rPr>
              <a:t>M</a:t>
            </a:r>
            <a:r>
              <a:rPr lang="de-CH" sz="1800" b="0" baseline="-25000" dirty="0" smtClean="0">
                <a:solidFill>
                  <a:schemeClr val="accent6">
                    <a:lumMod val="75000"/>
                  </a:schemeClr>
                </a:solidFill>
                <a:latin typeface="Trebuchet MS"/>
              </a:rPr>
              <a:t>D</a:t>
            </a:r>
            <a:r>
              <a:rPr lang="de-CH" sz="1800" b="0" dirty="0" smtClean="0">
                <a:solidFill>
                  <a:schemeClr val="accent6">
                    <a:lumMod val="75000"/>
                  </a:schemeClr>
                </a:solidFill>
                <a:latin typeface="Trebuchet MS"/>
              </a:rPr>
              <a:t> &gt;  2.52 </a:t>
            </a:r>
            <a:r>
              <a:rPr lang="de-CH" sz="1800" b="0" dirty="0" err="1" smtClean="0">
                <a:solidFill>
                  <a:schemeClr val="accent6">
                    <a:lumMod val="75000"/>
                  </a:schemeClr>
                </a:solidFill>
                <a:latin typeface="Trebuchet MS"/>
              </a:rPr>
              <a:t>TeV</a:t>
            </a:r>
            <a:r>
              <a:rPr lang="de-CH" sz="1800" b="0" dirty="0" smtClean="0">
                <a:solidFill>
                  <a:schemeClr val="accent6">
                    <a:lumMod val="75000"/>
                  </a:schemeClr>
                </a:solidFill>
                <a:latin typeface="Trebuchet MS"/>
              </a:rPr>
              <a:t> (</a:t>
            </a:r>
            <a:r>
              <a:rPr lang="de-CH" sz="1800" b="0" dirty="0" smtClean="0">
                <a:solidFill>
                  <a:schemeClr val="accent6">
                    <a:lumMod val="75000"/>
                  </a:schemeClr>
                </a:solidFill>
                <a:latin typeface="Symbol"/>
              </a:rPr>
              <a:t>d</a:t>
            </a:r>
            <a:r>
              <a:rPr lang="de-CH" sz="1800" b="0" dirty="0" smtClean="0">
                <a:solidFill>
                  <a:schemeClr val="accent6">
                    <a:lumMod val="75000"/>
                  </a:schemeClr>
                </a:solidFill>
                <a:latin typeface="Trebuchet MS"/>
              </a:rPr>
              <a:t>=6)</a:t>
            </a:r>
            <a:endParaRPr lang="en-US" sz="1800" b="0" baseline="30000" dirty="0" smtClean="0">
              <a:solidFill>
                <a:schemeClr val="accent6">
                  <a:lumMod val="75000"/>
                </a:schemeClr>
              </a:solidFill>
              <a:latin typeface="Trebuchet MS"/>
              <a:ea typeface="ＭＳ Ｐゴシック" charset="-128"/>
              <a:cs typeface="ＭＳ Ｐゴシック" charset="-128"/>
            </a:endParaRPr>
          </a:p>
          <a:p>
            <a:endParaRPr lang="en-US" sz="1800" b="0" baseline="30000" dirty="0" smtClean="0">
              <a:solidFill>
                <a:schemeClr val="accent6">
                  <a:lumMod val="75000"/>
                </a:schemeClr>
              </a:solidFill>
              <a:latin typeface="Trebuchet MS"/>
              <a:ea typeface="ＭＳ Ｐゴシック" charset="-128"/>
              <a:cs typeface="ＭＳ Ｐゴシック" charset="-128"/>
            </a:endParaRPr>
          </a:p>
          <a:p>
            <a:endParaRPr lang="en-US" sz="1800" b="0" baseline="30000" dirty="0">
              <a:solidFill>
                <a:schemeClr val="accent6">
                  <a:lumMod val="75000"/>
                </a:schemeClr>
              </a:solidFill>
              <a:latin typeface="Trebuchet M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6" name="Rectangle 2"/>
          <p:cNvSpPr>
            <a:spLocks noGrp="1" noChangeArrowheads="1"/>
          </p:cNvSpPr>
          <p:nvPr>
            <p:ph type="title"/>
          </p:nvPr>
        </p:nvSpPr>
        <p:spPr/>
        <p:txBody>
          <a:bodyPr/>
          <a:lstStyle/>
          <a:p>
            <a:r>
              <a:rPr lang="en-US" dirty="0" smtClean="0">
                <a:latin typeface="Trebuchet MS"/>
              </a:rPr>
              <a:t>Search for large ED with </a:t>
            </a:r>
            <a:r>
              <a:rPr lang="en-US" dirty="0" err="1" smtClean="0">
                <a:latin typeface="Trebuchet MS"/>
              </a:rPr>
              <a:t>diphotons</a:t>
            </a:r>
            <a:r>
              <a:rPr lang="en-US" dirty="0" smtClean="0">
                <a:latin typeface="Trebuchet MS"/>
              </a:rPr>
              <a:t> and </a:t>
            </a:r>
            <a:r>
              <a:rPr lang="en-US" dirty="0" err="1" smtClean="0">
                <a:latin typeface="Trebuchet MS"/>
              </a:rPr>
              <a:t>dileptons</a:t>
            </a:r>
            <a:endParaRPr lang="en-US" dirty="0">
              <a:latin typeface="Trebuchet MS"/>
            </a:endParaRPr>
          </a:p>
        </p:txBody>
      </p:sp>
      <p:sp>
        <p:nvSpPr>
          <p:cNvPr id="151557" name="Rectangle 3"/>
          <p:cNvSpPr>
            <a:spLocks noChangeArrowheads="1"/>
          </p:cNvSpPr>
          <p:nvPr/>
        </p:nvSpPr>
        <p:spPr bwMode="auto">
          <a:xfrm>
            <a:off x="8226425" y="1808163"/>
            <a:ext cx="184150" cy="304800"/>
          </a:xfrm>
          <a:prstGeom prst="rect">
            <a:avLst/>
          </a:prstGeom>
          <a:noFill/>
          <a:ln w="9525">
            <a:noFill/>
            <a:miter lim="800000"/>
            <a:headEnd/>
            <a:tailEnd/>
          </a:ln>
        </p:spPr>
        <p:txBody>
          <a:bodyPr wrap="none">
            <a:prstTxWarp prst="textNoShape">
              <a:avLst/>
            </a:prstTxWarp>
            <a:spAutoFit/>
          </a:bodyPr>
          <a:lstStyle/>
          <a:p>
            <a:endParaRPr lang="en-US"/>
          </a:p>
        </p:txBody>
      </p:sp>
      <p:sp>
        <p:nvSpPr>
          <p:cNvPr id="18" name="Rectangle 11"/>
          <p:cNvSpPr>
            <a:spLocks noChangeArrowheads="1"/>
          </p:cNvSpPr>
          <p:nvPr/>
        </p:nvSpPr>
        <p:spPr bwMode="auto">
          <a:xfrm>
            <a:off x="800100" y="5821363"/>
            <a:ext cx="4267200" cy="400110"/>
          </a:xfrm>
          <a:prstGeom prst="rect">
            <a:avLst/>
          </a:prstGeom>
          <a:noFill/>
          <a:ln w="9525">
            <a:noFill/>
            <a:miter lim="800000"/>
            <a:headEnd/>
            <a:tailEnd/>
          </a:ln>
        </p:spPr>
        <p:txBody>
          <a:bodyPr wrap="square">
            <a:prstTxWarp prst="textNoShape">
              <a:avLst/>
            </a:prstTxWarp>
            <a:spAutoFit/>
          </a:bodyPr>
          <a:lstStyle/>
          <a:p>
            <a:r>
              <a:rPr lang="de-CH" sz="2000" dirty="0" smtClean="0">
                <a:solidFill>
                  <a:schemeClr val="tx1"/>
                </a:solidFill>
                <a:latin typeface="Trebuchet MS"/>
              </a:rPr>
              <a:t>2 </a:t>
            </a:r>
            <a:r>
              <a:rPr lang="de-CH" sz="2000" dirty="0" err="1" smtClean="0">
                <a:solidFill>
                  <a:schemeClr val="tx1"/>
                </a:solidFill>
                <a:latin typeface="Trebuchet MS"/>
              </a:rPr>
              <a:t>models</a:t>
            </a:r>
            <a:r>
              <a:rPr lang="de-CH" sz="2000" dirty="0" smtClean="0">
                <a:solidFill>
                  <a:schemeClr val="tx1"/>
                </a:solidFill>
                <a:latin typeface="Trebuchet MS"/>
              </a:rPr>
              <a:t> </a:t>
            </a:r>
            <a:r>
              <a:rPr lang="de-CH" sz="2000" dirty="0" err="1" smtClean="0">
                <a:solidFill>
                  <a:schemeClr val="tx1"/>
                </a:solidFill>
                <a:latin typeface="Trebuchet MS"/>
              </a:rPr>
              <a:t>studied</a:t>
            </a:r>
            <a:r>
              <a:rPr lang="de-CH" sz="2000" dirty="0" smtClean="0">
                <a:solidFill>
                  <a:schemeClr val="tx1"/>
                </a:solidFill>
                <a:latin typeface="Trebuchet MS"/>
              </a:rPr>
              <a:t>: </a:t>
            </a:r>
            <a:r>
              <a:rPr lang="de-CH" sz="2000" dirty="0" smtClean="0">
                <a:solidFill>
                  <a:schemeClr val="tx1">
                    <a:lumMod val="65000"/>
                    <a:lumOff val="35000"/>
                  </a:schemeClr>
                </a:solidFill>
                <a:latin typeface="Trebuchet MS"/>
              </a:rPr>
              <a:t>ADD</a:t>
            </a:r>
            <a:r>
              <a:rPr lang="de-CH" sz="2000" dirty="0" smtClean="0">
                <a:solidFill>
                  <a:srgbClr val="A30000"/>
                </a:solidFill>
                <a:latin typeface="Trebuchet MS"/>
              </a:rPr>
              <a:t> </a:t>
            </a:r>
            <a:r>
              <a:rPr lang="de-CH" sz="2000" dirty="0" smtClean="0">
                <a:solidFill>
                  <a:schemeClr val="tx1"/>
                </a:solidFill>
                <a:latin typeface="Trebuchet MS"/>
              </a:rPr>
              <a:t>and</a:t>
            </a:r>
            <a:r>
              <a:rPr lang="de-CH" sz="2000" dirty="0" smtClean="0">
                <a:solidFill>
                  <a:srgbClr val="A30000"/>
                </a:solidFill>
                <a:latin typeface="Trebuchet MS"/>
              </a:rPr>
              <a:t> </a:t>
            </a:r>
            <a:r>
              <a:rPr lang="de-CH" sz="2000" dirty="0" smtClean="0">
                <a:solidFill>
                  <a:srgbClr val="FF0000"/>
                </a:solidFill>
                <a:latin typeface="Trebuchet MS"/>
              </a:rPr>
              <a:t>RS</a:t>
            </a:r>
            <a:endParaRPr lang="en-US" sz="2000" b="0" baseline="30000" dirty="0">
              <a:solidFill>
                <a:srgbClr val="FF0000"/>
              </a:solidFill>
              <a:latin typeface="Trebuchet MS"/>
              <a:ea typeface="ＭＳ Ｐゴシック" charset="-128"/>
              <a:cs typeface="ＭＳ Ｐゴシック" charset="-128"/>
            </a:endParaRPr>
          </a:p>
        </p:txBody>
      </p:sp>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4"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62</a:t>
            </a:fld>
            <a:endParaRPr lang="en-US" b="0" dirty="0"/>
          </a:p>
        </p:txBody>
      </p:sp>
      <p:pic>
        <p:nvPicPr>
          <p:cNvPr id="15" name="Picture 14" descr="ATLASlogo_White_480x720_02.jpg"/>
          <p:cNvPicPr>
            <a:picLocks noChangeAspect="1"/>
          </p:cNvPicPr>
          <p:nvPr/>
        </p:nvPicPr>
        <p:blipFill>
          <a:blip r:embed="rId3"/>
          <a:stretch>
            <a:fillRect/>
          </a:stretch>
        </p:blipFill>
        <p:spPr>
          <a:xfrm>
            <a:off x="156633" y="190500"/>
            <a:ext cx="618067" cy="927100"/>
          </a:xfrm>
          <a:prstGeom prst="rect">
            <a:avLst/>
          </a:prstGeom>
        </p:spPr>
      </p:pic>
      <p:sp>
        <p:nvSpPr>
          <p:cNvPr id="16" name="Rectangle 15"/>
          <p:cNvSpPr/>
          <p:nvPr/>
        </p:nvSpPr>
        <p:spPr>
          <a:xfrm>
            <a:off x="5258308" y="2896801"/>
            <a:ext cx="4241292" cy="369332"/>
          </a:xfrm>
          <a:prstGeom prst="rect">
            <a:avLst/>
          </a:prstGeom>
          <a:solidFill>
            <a:schemeClr val="bg2">
              <a:lumMod val="20000"/>
              <a:lumOff val="80000"/>
            </a:schemeClr>
          </a:solidFill>
        </p:spPr>
        <p:txBody>
          <a:bodyPr wrap="square">
            <a:spAutoFit/>
          </a:bodyPr>
          <a:lstStyle/>
          <a:p>
            <a:r>
              <a:rPr lang="en-US" sz="1800" b="0" i="1" dirty="0" smtClean="0">
                <a:solidFill>
                  <a:schemeClr val="tx1">
                    <a:lumMod val="75000"/>
                    <a:lumOff val="25000"/>
                  </a:schemeClr>
                </a:solidFill>
                <a:latin typeface="Trebuchet MS"/>
              </a:rPr>
              <a:t> </a:t>
            </a:r>
            <a:r>
              <a:rPr lang="en-US" sz="1800" b="0" i="1" dirty="0" err="1" smtClean="0">
                <a:solidFill>
                  <a:schemeClr val="tx1">
                    <a:lumMod val="75000"/>
                    <a:lumOff val="25000"/>
                  </a:schemeClr>
                </a:solidFill>
                <a:latin typeface="Trebuchet MS"/>
              </a:rPr>
              <a:t>hep</a:t>
            </a:r>
            <a:r>
              <a:rPr lang="en-US" sz="1800" b="0" i="1" dirty="0" smtClean="0">
                <a:solidFill>
                  <a:schemeClr val="tx1">
                    <a:lumMod val="75000"/>
                    <a:lumOff val="25000"/>
                  </a:schemeClr>
                </a:solidFill>
                <a:latin typeface="Trebuchet MS"/>
              </a:rPr>
              <a:t>-ex 1112.2194, PLB 710 (2012) 538</a:t>
            </a:r>
            <a:endParaRPr lang="en-US" sz="1800" b="0" dirty="0">
              <a:solidFill>
                <a:schemeClr val="tx1">
                  <a:lumMod val="75000"/>
                  <a:lumOff val="25000"/>
                </a:schemeClr>
              </a:solidFill>
              <a:latin typeface="Trebuchet MS"/>
            </a:endParaRPr>
          </a:p>
        </p:txBody>
      </p:sp>
      <p:pic>
        <p:nvPicPr>
          <p:cNvPr id="9" name="Picture 8" descr="Figure2right.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170116" y="3390900"/>
            <a:ext cx="4361233" cy="3130550"/>
          </a:xfrm>
          <a:prstGeom prst="rect">
            <a:avLst/>
          </a:prstGeom>
        </p:spPr>
      </p:pic>
      <p:pic>
        <p:nvPicPr>
          <p:cNvPr id="10" name="Picture 9" descr="Figure1.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23850" y="2260600"/>
            <a:ext cx="4980475" cy="3575050"/>
          </a:xfrm>
          <a:prstGeom prst="rect">
            <a:avLst/>
          </a:prstGeom>
        </p:spPr>
      </p:pic>
      <p:sp>
        <p:nvSpPr>
          <p:cNvPr id="11" name="Rectangle 11"/>
          <p:cNvSpPr>
            <a:spLocks noChangeArrowheads="1"/>
          </p:cNvSpPr>
          <p:nvPr/>
        </p:nvSpPr>
        <p:spPr bwMode="auto">
          <a:xfrm>
            <a:off x="812800" y="1046163"/>
            <a:ext cx="4165600" cy="1015663"/>
          </a:xfrm>
          <a:prstGeom prst="rect">
            <a:avLst/>
          </a:prstGeom>
          <a:noFill/>
          <a:ln w="9525">
            <a:noFill/>
            <a:miter lim="800000"/>
            <a:headEnd/>
            <a:tailEnd/>
          </a:ln>
        </p:spPr>
        <p:txBody>
          <a:bodyPr wrap="square">
            <a:prstTxWarp prst="textNoShape">
              <a:avLst/>
            </a:prstTxWarp>
            <a:spAutoFit/>
          </a:bodyPr>
          <a:lstStyle/>
          <a:p>
            <a:r>
              <a:rPr lang="de-CH" sz="2000" dirty="0" err="1" smtClean="0">
                <a:solidFill>
                  <a:schemeClr val="tx1"/>
                </a:solidFill>
                <a:latin typeface="Trebuchet MS"/>
              </a:rPr>
              <a:t>Indirect</a:t>
            </a:r>
            <a:r>
              <a:rPr lang="de-CH" sz="2000" dirty="0" smtClean="0">
                <a:solidFill>
                  <a:schemeClr val="tx1"/>
                </a:solidFill>
                <a:latin typeface="Trebuchet MS"/>
              </a:rPr>
              <a:t> </a:t>
            </a:r>
            <a:r>
              <a:rPr lang="de-CH" sz="2000" dirty="0" err="1" smtClean="0">
                <a:solidFill>
                  <a:schemeClr val="tx1"/>
                </a:solidFill>
                <a:latin typeface="Trebuchet MS"/>
              </a:rPr>
              <a:t>search</a:t>
            </a:r>
            <a:r>
              <a:rPr lang="de-CH" sz="2000" dirty="0" smtClean="0">
                <a:solidFill>
                  <a:schemeClr val="tx1"/>
                </a:solidFill>
                <a:latin typeface="Trebuchet MS"/>
              </a:rPr>
              <a:t>:</a:t>
            </a:r>
          </a:p>
          <a:p>
            <a:r>
              <a:rPr lang="de-CH" sz="2000" b="0" dirty="0" err="1" smtClean="0">
                <a:solidFill>
                  <a:schemeClr val="tx1"/>
                </a:solidFill>
                <a:latin typeface="Trebuchet MS"/>
              </a:rPr>
              <a:t>Signature</a:t>
            </a:r>
            <a:r>
              <a:rPr lang="de-CH" sz="2000" b="0" dirty="0" smtClean="0">
                <a:solidFill>
                  <a:schemeClr val="tx1"/>
                </a:solidFill>
                <a:latin typeface="Trebuchet MS"/>
              </a:rPr>
              <a:t> (</a:t>
            </a:r>
            <a:r>
              <a:rPr lang="de-CH" sz="2000" b="0" dirty="0" err="1" smtClean="0">
                <a:solidFill>
                  <a:schemeClr val="tx1"/>
                </a:solidFill>
                <a:latin typeface="Trebuchet MS"/>
              </a:rPr>
              <a:t>e.g</a:t>
            </a:r>
            <a:r>
              <a:rPr lang="de-CH" sz="2000" b="0" dirty="0" smtClean="0">
                <a:solidFill>
                  <a:schemeClr val="tx1"/>
                </a:solidFill>
                <a:latin typeface="Trebuchet MS"/>
              </a:rPr>
              <a:t>.) : </a:t>
            </a:r>
            <a:r>
              <a:rPr lang="de-CH" sz="2000" b="0" dirty="0" err="1" smtClean="0">
                <a:solidFill>
                  <a:srgbClr val="FF0000"/>
                </a:solidFill>
                <a:latin typeface="Trebuchet MS"/>
              </a:rPr>
              <a:t>enhancement</a:t>
            </a:r>
            <a:r>
              <a:rPr lang="de-CH" sz="2000" b="0" dirty="0" smtClean="0">
                <a:solidFill>
                  <a:srgbClr val="FF0000"/>
                </a:solidFill>
                <a:latin typeface="Trebuchet MS"/>
              </a:rPr>
              <a:t> of </a:t>
            </a:r>
            <a:r>
              <a:rPr lang="de-CH" sz="2000" b="0" dirty="0" err="1" smtClean="0">
                <a:solidFill>
                  <a:srgbClr val="FF0000"/>
                </a:solidFill>
                <a:latin typeface="Trebuchet MS"/>
              </a:rPr>
              <a:t>the</a:t>
            </a:r>
            <a:r>
              <a:rPr lang="de-CH" sz="2000" b="0" dirty="0" smtClean="0">
                <a:solidFill>
                  <a:srgbClr val="FF0000"/>
                </a:solidFill>
                <a:latin typeface="Trebuchet MS"/>
              </a:rPr>
              <a:t> </a:t>
            </a:r>
            <a:r>
              <a:rPr lang="de-CH" sz="2000" b="0" dirty="0" err="1" smtClean="0">
                <a:solidFill>
                  <a:srgbClr val="FF0000"/>
                </a:solidFill>
                <a:latin typeface="Trebuchet MS"/>
              </a:rPr>
              <a:t>Drell-Yan</a:t>
            </a:r>
            <a:r>
              <a:rPr lang="de-CH" sz="2000" b="0" dirty="0" smtClean="0">
                <a:solidFill>
                  <a:srgbClr val="FF0000"/>
                </a:solidFill>
                <a:latin typeface="Trebuchet MS"/>
              </a:rPr>
              <a:t> cross </a:t>
            </a:r>
            <a:r>
              <a:rPr lang="de-CH" sz="2000" b="0" dirty="0" err="1" smtClean="0">
                <a:solidFill>
                  <a:srgbClr val="FF0000"/>
                </a:solidFill>
                <a:latin typeface="Trebuchet MS"/>
              </a:rPr>
              <a:t>section</a:t>
            </a:r>
            <a:endParaRPr lang="en-US" sz="2000" b="0" dirty="0">
              <a:solidFill>
                <a:srgbClr val="FF0000"/>
              </a:solidFill>
              <a:latin typeface="Trebuchet MS"/>
              <a:ea typeface="ＭＳ Ｐゴシック" charset="-128"/>
              <a:cs typeface="ＭＳ Ｐゴシック" charset="-128"/>
            </a:endParaRPr>
          </a:p>
        </p:txBody>
      </p:sp>
      <p:pic>
        <p:nvPicPr>
          <p:cNvPr id="12" name="Picture 3"/>
          <p:cNvPicPr>
            <a:picLocks noChangeAspect="1" noChangeArrowheads="1"/>
          </p:cNvPicPr>
          <p:nvPr/>
        </p:nvPicPr>
        <p:blipFill>
          <a:blip r:embed="rId8"/>
          <a:srcRect/>
          <a:stretch>
            <a:fillRect/>
          </a:stretch>
        </p:blipFill>
        <p:spPr bwMode="auto">
          <a:xfrm>
            <a:off x="5095282" y="1096147"/>
            <a:ext cx="4163018" cy="975541"/>
          </a:xfrm>
          <a:prstGeom prst="rect">
            <a:avLst/>
          </a:prstGeom>
          <a:noFill/>
          <a:ln w="28575">
            <a:solidFill>
              <a:schemeClr val="accent2">
                <a:lumMod val="75000"/>
              </a:schemeClr>
            </a:solid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4" name="Rectangle 2"/>
          <p:cNvSpPr>
            <a:spLocks noGrp="1" noChangeArrowheads="1"/>
          </p:cNvSpPr>
          <p:nvPr>
            <p:ph type="title"/>
          </p:nvPr>
        </p:nvSpPr>
        <p:spPr/>
        <p:txBody>
          <a:bodyPr/>
          <a:lstStyle/>
          <a:p>
            <a:r>
              <a:rPr lang="en-US" dirty="0" smtClean="0">
                <a:solidFill>
                  <a:schemeClr val="tx1"/>
                </a:solidFill>
                <a:latin typeface="Trebuchet MS"/>
              </a:rPr>
              <a:t>Black holes</a:t>
            </a:r>
            <a:endParaRPr lang="en-US" dirty="0">
              <a:solidFill>
                <a:schemeClr val="tx1"/>
              </a:solidFill>
              <a:latin typeface="Trebuchet MS"/>
            </a:endParaRPr>
          </a:p>
        </p:txBody>
      </p:sp>
      <p:sp>
        <p:nvSpPr>
          <p:cNvPr id="153605" name="Rectangle 5"/>
          <p:cNvSpPr>
            <a:spLocks noChangeArrowheads="1"/>
          </p:cNvSpPr>
          <p:nvPr/>
        </p:nvSpPr>
        <p:spPr bwMode="auto">
          <a:xfrm>
            <a:off x="717550" y="923925"/>
            <a:ext cx="8639175" cy="5539978"/>
          </a:xfrm>
          <a:prstGeom prst="rect">
            <a:avLst/>
          </a:prstGeom>
          <a:noFill/>
          <a:ln w="9525">
            <a:noFill/>
            <a:miter lim="800000"/>
            <a:headEnd/>
            <a:tailEnd/>
          </a:ln>
        </p:spPr>
        <p:txBody>
          <a:bodyPr>
            <a:prstTxWarp prst="textNoShape">
              <a:avLst/>
            </a:prstTxWarp>
            <a:spAutoFit/>
          </a:bodyPr>
          <a:lstStyle/>
          <a:p>
            <a:pPr algn="just"/>
            <a:r>
              <a:rPr lang="en-US" sz="2200" dirty="0" smtClean="0">
                <a:solidFill>
                  <a:schemeClr val="bg1"/>
                </a:solidFill>
                <a:latin typeface="Trebuchet MS"/>
                <a:ea typeface="ＭＳ Ｐゴシック" charset="-128"/>
                <a:cs typeface="ＭＳ Ｐゴシック" charset="-128"/>
              </a:rPr>
              <a:t>Definition:</a:t>
            </a:r>
            <a:r>
              <a:rPr lang="en-US" sz="2200" b="0" dirty="0" smtClean="0">
                <a:solidFill>
                  <a:schemeClr val="bg1"/>
                </a:solidFill>
                <a:latin typeface="Trebuchet MS"/>
                <a:ea typeface="ＭＳ Ｐゴシック" charset="-128"/>
                <a:cs typeface="ＭＳ Ｐゴシック" charset="-128"/>
              </a:rPr>
              <a:t> </a:t>
            </a:r>
          </a:p>
          <a:p>
            <a:pPr algn="just"/>
            <a:r>
              <a:rPr lang="en-US" sz="2200" b="0" dirty="0" smtClean="0">
                <a:solidFill>
                  <a:schemeClr val="bg1"/>
                </a:solidFill>
                <a:latin typeface="Trebuchet MS"/>
                <a:ea typeface="ＭＳ Ｐゴシック" charset="-128"/>
                <a:cs typeface="ＭＳ Ｐゴシック" charset="-128"/>
              </a:rPr>
              <a:t>Object, whose gravitation is so strong that even light cannot escape from it. From the event horizon the escape velocity is larger than the speed of light.</a:t>
            </a:r>
          </a:p>
          <a:p>
            <a:pPr algn="just"/>
            <a:r>
              <a:rPr lang="en-US" sz="2200" b="0" dirty="0" smtClean="0">
                <a:solidFill>
                  <a:schemeClr val="bg1"/>
                </a:solidFill>
                <a:latin typeface="Trebuchet MS"/>
                <a:ea typeface="ＭＳ Ｐゴシック" charset="-128"/>
                <a:cs typeface="ＭＳ Ｐゴシック" charset="-128"/>
              </a:rPr>
              <a:t>The Schwarzschild radius defines the size of a black hole </a:t>
            </a:r>
          </a:p>
          <a:p>
            <a:pPr algn="just"/>
            <a:r>
              <a:rPr lang="en-US" sz="2200" b="0" dirty="0" smtClean="0">
                <a:solidFill>
                  <a:schemeClr val="bg1"/>
                </a:solidFill>
                <a:latin typeface="Times"/>
                <a:ea typeface="ＭＳ Ｐゴシック" charset="-128"/>
                <a:cs typeface="ＭＳ Ｐゴシック" charset="-128"/>
              </a:rPr>
              <a:t>(</a:t>
            </a:r>
            <a:r>
              <a:rPr lang="en-US" sz="2200" b="0" i="1" dirty="0" smtClean="0">
                <a:solidFill>
                  <a:schemeClr val="bg1"/>
                </a:solidFill>
                <a:latin typeface="Times"/>
                <a:ea typeface="ＭＳ Ｐゴシック" charset="-128"/>
                <a:cs typeface="ＭＳ Ｐゴシック" charset="-128"/>
              </a:rPr>
              <a:t>M</a:t>
            </a:r>
            <a:r>
              <a:rPr lang="en-US" sz="2200" b="0" i="1" baseline="-25000" dirty="0" smtClean="0">
                <a:solidFill>
                  <a:schemeClr val="bg1"/>
                </a:solidFill>
                <a:latin typeface="Times"/>
                <a:ea typeface="ＭＳ Ｐゴシック" charset="-128"/>
                <a:cs typeface="ＭＳ Ｐゴシック" charset="-128"/>
              </a:rPr>
              <a:t>BH</a:t>
            </a:r>
            <a:r>
              <a:rPr lang="en-US" sz="2200" b="0" dirty="0" smtClean="0">
                <a:solidFill>
                  <a:schemeClr val="bg1"/>
                </a:solidFill>
                <a:latin typeface="Times"/>
                <a:ea typeface="ＭＳ Ｐゴシック" charset="-128"/>
                <a:cs typeface="ＭＳ Ｐゴシック" charset="-128"/>
              </a:rPr>
              <a:t> </a:t>
            </a:r>
            <a:r>
              <a:rPr lang="en-US" sz="2200" b="0" i="1" dirty="0" smtClean="0">
                <a:solidFill>
                  <a:schemeClr val="bg1"/>
                </a:solidFill>
                <a:latin typeface="Times"/>
                <a:ea typeface="ＭＳ Ｐゴシック" charset="-128"/>
                <a:cs typeface="ＭＳ Ｐゴシック" charset="-128"/>
              </a:rPr>
              <a:t>&gt; M</a:t>
            </a:r>
            <a:r>
              <a:rPr lang="en-US" sz="2200" b="0" i="1" baseline="-25000" dirty="0" smtClean="0">
                <a:solidFill>
                  <a:schemeClr val="bg1"/>
                </a:solidFill>
                <a:latin typeface="Times"/>
                <a:ea typeface="ＭＳ Ｐゴシック" charset="-128"/>
                <a:cs typeface="ＭＳ Ｐゴシック" charset="-128"/>
              </a:rPr>
              <a:t>P</a:t>
            </a:r>
            <a:r>
              <a:rPr lang="en-US" sz="2200" b="0" dirty="0" smtClean="0">
                <a:solidFill>
                  <a:schemeClr val="bg1"/>
                </a:solidFill>
                <a:latin typeface="Times"/>
                <a:ea typeface="ＭＳ Ｐゴシック" charset="-128"/>
                <a:cs typeface="ＭＳ Ｐゴシック" charset="-128"/>
              </a:rPr>
              <a:t>):</a:t>
            </a:r>
          </a:p>
          <a:p>
            <a:pPr algn="just"/>
            <a:endParaRPr lang="en-US" sz="2400" b="0" dirty="0" smtClean="0">
              <a:solidFill>
                <a:schemeClr val="bg1"/>
              </a:solidFill>
              <a:latin typeface="Times"/>
              <a:ea typeface="ＭＳ Ｐゴシック" charset="-128"/>
              <a:cs typeface="ＭＳ Ｐゴシック" charset="-128"/>
            </a:endParaRPr>
          </a:p>
          <a:p>
            <a:pPr algn="just"/>
            <a:endParaRPr lang="en-US" sz="2200" b="0" dirty="0" smtClean="0">
              <a:solidFill>
                <a:schemeClr val="bg1"/>
              </a:solidFill>
              <a:latin typeface="Trebuchet MS"/>
              <a:ea typeface="ＭＳ Ｐゴシック" charset="-128"/>
              <a:cs typeface="ＭＳ Ｐゴシック" charset="-128"/>
            </a:endParaRPr>
          </a:p>
          <a:p>
            <a:pPr algn="just"/>
            <a:endParaRPr lang="en-US" sz="2200" b="0" dirty="0" smtClean="0">
              <a:solidFill>
                <a:schemeClr val="bg1"/>
              </a:solidFill>
              <a:latin typeface="Trebuchet MS"/>
              <a:ea typeface="ＭＳ Ｐゴシック" charset="-128"/>
              <a:cs typeface="ＭＳ Ｐゴシック" charset="-128"/>
            </a:endParaRPr>
          </a:p>
          <a:p>
            <a:pPr algn="just"/>
            <a:r>
              <a:rPr lang="en-US" sz="2200" b="0" dirty="0" smtClean="0">
                <a:solidFill>
                  <a:schemeClr val="bg1"/>
                </a:solidFill>
                <a:latin typeface="Trebuchet MS"/>
                <a:ea typeface="ＭＳ Ｐゴシック" charset="-128"/>
                <a:cs typeface="ＭＳ Ｐゴシック" charset="-128"/>
              </a:rPr>
              <a:t>If gravity becomes strong at small distances through extra dimensions </a:t>
            </a:r>
            <a:r>
              <a:rPr lang="en-US" altLang="ja-JP" sz="2200" b="0" dirty="0" smtClean="0">
                <a:solidFill>
                  <a:schemeClr val="bg1"/>
                </a:solidFill>
                <a:latin typeface="Trebuchet MS"/>
                <a:ea typeface="ＭＳ Ｐゴシック" charset="-128"/>
                <a:cs typeface="ＭＳ Ｐゴシック" charset="-128"/>
              </a:rPr>
              <a:t>(</a:t>
            </a:r>
            <a:r>
              <a:rPr lang="en-US" altLang="ja-JP" sz="2200" b="0" i="1" dirty="0" smtClean="0">
                <a:solidFill>
                  <a:schemeClr val="bg1"/>
                </a:solidFill>
                <a:latin typeface="Trebuchet MS"/>
                <a:ea typeface="ＭＳ Ｐゴシック" charset="-128"/>
                <a:cs typeface="ＭＳ Ｐゴシック" charset="-128"/>
              </a:rPr>
              <a:t>M</a:t>
            </a:r>
            <a:r>
              <a:rPr lang="en-US" altLang="ja-JP" sz="2200" b="0" i="1" baseline="-25000" dirty="0" smtClean="0">
                <a:solidFill>
                  <a:schemeClr val="bg1"/>
                </a:solidFill>
                <a:latin typeface="Trebuchet MS"/>
                <a:ea typeface="ＭＳ Ｐゴシック" charset="-128"/>
                <a:cs typeface="ＭＳ Ｐゴシック" charset="-128"/>
              </a:rPr>
              <a:t>P</a:t>
            </a:r>
            <a:r>
              <a:rPr lang="en-US" altLang="ja-JP" sz="2200" b="0" i="1" dirty="0" smtClean="0">
                <a:solidFill>
                  <a:schemeClr val="bg1"/>
                </a:solidFill>
                <a:latin typeface="Trebuchet MS"/>
                <a:ea typeface="ＭＳ Ｐゴシック" charset="-128"/>
                <a:cs typeface="ＭＳ Ｐゴシック" charset="-128"/>
              </a:rPr>
              <a:t> -&gt; M</a:t>
            </a:r>
            <a:r>
              <a:rPr lang="en-US" altLang="ja-JP" sz="2200" b="0" i="1" baseline="-25000" dirty="0" smtClean="0">
                <a:solidFill>
                  <a:schemeClr val="bg1"/>
                </a:solidFill>
                <a:latin typeface="Trebuchet MS"/>
                <a:ea typeface="ＭＳ Ｐゴシック" charset="-128"/>
                <a:cs typeface="ＭＳ Ｐゴシック" charset="-128"/>
              </a:rPr>
              <a:t>D</a:t>
            </a:r>
            <a:r>
              <a:rPr lang="en-US" sz="2200" b="0" dirty="0" smtClean="0">
                <a:solidFill>
                  <a:schemeClr val="bg1"/>
                </a:solidFill>
                <a:latin typeface="Trebuchet MS"/>
                <a:ea typeface="ＭＳ Ｐゴシック" charset="-128"/>
                <a:cs typeface="ＭＳ Ｐゴシック" charset="-128"/>
              </a:rPr>
              <a:t>), LHC could also produce microscopic black holes</a:t>
            </a:r>
            <a:r>
              <a:rPr lang="en-US" altLang="ja-JP" sz="2200" b="0" dirty="0" smtClean="0">
                <a:solidFill>
                  <a:schemeClr val="bg1"/>
                </a:solidFill>
                <a:latin typeface="Trebuchet MS"/>
                <a:ea typeface="ＭＳ Ｐゴシック" charset="-128"/>
                <a:cs typeface="ＭＳ Ｐゴシック" charset="-128"/>
              </a:rPr>
              <a:t> (Ø 10</a:t>
            </a:r>
            <a:r>
              <a:rPr lang="en-US" altLang="ja-JP" sz="2200" b="0" baseline="30000" dirty="0" smtClean="0">
                <a:solidFill>
                  <a:schemeClr val="bg1"/>
                </a:solidFill>
                <a:latin typeface="Trebuchet MS"/>
                <a:ea typeface="ＭＳ Ｐゴシック" charset="-128"/>
                <a:cs typeface="ＭＳ Ｐゴシック" charset="-128"/>
              </a:rPr>
              <a:t>-18 </a:t>
            </a:r>
            <a:r>
              <a:rPr lang="en-US" altLang="ja-JP" sz="2200" b="0" dirty="0" err="1" smtClean="0">
                <a:solidFill>
                  <a:schemeClr val="bg1"/>
                </a:solidFill>
                <a:latin typeface="Trebuchet MS"/>
                <a:ea typeface="ＭＳ Ｐゴシック" charset="-128"/>
                <a:cs typeface="ＭＳ Ｐゴシック" charset="-128"/>
              </a:rPr>
              <a:t>m</a:t>
            </a:r>
            <a:r>
              <a:rPr lang="en-US" altLang="ja-JP" sz="2200" b="0" dirty="0" smtClean="0">
                <a:solidFill>
                  <a:schemeClr val="bg1"/>
                </a:solidFill>
                <a:latin typeface="Trebuchet MS"/>
                <a:ea typeface="ＭＳ Ｐゴシック" charset="-128"/>
                <a:cs typeface="ＭＳ Ｐゴシック" charset="-128"/>
              </a:rPr>
              <a:t>). The colliding </a:t>
            </a:r>
            <a:r>
              <a:rPr lang="en-US" altLang="ja-JP" sz="2200" b="0" dirty="0" err="1" smtClean="0">
                <a:solidFill>
                  <a:schemeClr val="bg1"/>
                </a:solidFill>
                <a:latin typeface="Trebuchet MS"/>
                <a:ea typeface="ＭＳ Ｐゴシック" charset="-128"/>
                <a:cs typeface="ＭＳ Ｐゴシック" charset="-128"/>
              </a:rPr>
              <a:t>partons</a:t>
            </a:r>
            <a:r>
              <a:rPr lang="en-US" altLang="ja-JP" sz="2200" b="0" dirty="0" smtClean="0">
                <a:solidFill>
                  <a:schemeClr val="bg1"/>
                </a:solidFill>
                <a:latin typeface="Trebuchet MS"/>
                <a:ea typeface="ＭＳ Ｐゴシック" charset="-128"/>
                <a:cs typeface="ＭＳ Ｐゴシック" charset="-128"/>
              </a:rPr>
              <a:t> must come closer than a distance of 2 </a:t>
            </a:r>
            <a:r>
              <a:rPr lang="en-US" altLang="ja-JP" sz="2200" b="0" i="1" dirty="0" smtClean="0">
                <a:solidFill>
                  <a:schemeClr val="bg1"/>
                </a:solidFill>
                <a:latin typeface="Trebuchet MS"/>
                <a:ea typeface="ＭＳ Ｐゴシック" charset="-128"/>
                <a:cs typeface="ＭＳ Ｐゴシック" charset="-128"/>
              </a:rPr>
              <a:t>R</a:t>
            </a:r>
            <a:r>
              <a:rPr lang="en-US" altLang="ja-JP" sz="2200" b="0" i="1" baseline="-25000" dirty="0" smtClean="0">
                <a:solidFill>
                  <a:schemeClr val="bg1"/>
                </a:solidFill>
                <a:latin typeface="Trebuchet MS"/>
                <a:ea typeface="ＭＳ Ｐゴシック" charset="-128"/>
                <a:cs typeface="ＭＳ Ｐゴシック" charset="-128"/>
              </a:rPr>
              <a:t>S</a:t>
            </a:r>
            <a:r>
              <a:rPr lang="en-US" altLang="ja-JP" sz="2200" b="0" dirty="0" smtClean="0">
                <a:solidFill>
                  <a:schemeClr val="bg1"/>
                </a:solidFill>
                <a:latin typeface="Trebuchet MS"/>
                <a:ea typeface="ＭＳ Ｐゴシック" charset="-128"/>
                <a:cs typeface="ＭＳ Ｐゴシック" charset="-128"/>
              </a:rPr>
              <a:t>. The black holes should very quickly (~10</a:t>
            </a:r>
            <a:r>
              <a:rPr lang="en-US" altLang="ja-JP" sz="2200" b="0" baseline="30000" dirty="0" smtClean="0">
                <a:solidFill>
                  <a:schemeClr val="bg1"/>
                </a:solidFill>
                <a:latin typeface="Trebuchet MS"/>
                <a:ea typeface="ＭＳ Ｐゴシック" charset="-128"/>
                <a:cs typeface="ＭＳ Ｐゴシック" charset="-128"/>
              </a:rPr>
              <a:t>-26 </a:t>
            </a:r>
            <a:r>
              <a:rPr lang="en-US" altLang="ja-JP" sz="2200" b="0" dirty="0" err="1" smtClean="0">
                <a:solidFill>
                  <a:schemeClr val="bg1"/>
                </a:solidFill>
                <a:latin typeface="Trebuchet MS"/>
                <a:ea typeface="ＭＳ Ｐゴシック" charset="-128"/>
                <a:cs typeface="ＭＳ Ｐゴシック" charset="-128"/>
              </a:rPr>
              <a:t>s</a:t>
            </a:r>
            <a:r>
              <a:rPr lang="en-US" altLang="ja-JP" sz="2200" b="0" dirty="0" smtClean="0">
                <a:solidFill>
                  <a:schemeClr val="bg1"/>
                </a:solidFill>
                <a:latin typeface="Trebuchet MS"/>
                <a:ea typeface="ＭＳ Ｐゴシック" charset="-128"/>
                <a:cs typeface="ＭＳ Ｐゴシック" charset="-128"/>
              </a:rPr>
              <a:t>) evaporate through Hawking radiation (</a:t>
            </a:r>
            <a:r>
              <a:rPr lang="en-US" sz="2200" b="0" i="1" dirty="0" smtClean="0">
                <a:solidFill>
                  <a:schemeClr val="bg1"/>
                </a:solidFill>
                <a:latin typeface="Trebuchet MS"/>
                <a:ea typeface="ＭＳ Ｐゴシック" charset="-128"/>
                <a:cs typeface="ＭＳ Ｐゴシック" charset="-128"/>
              </a:rPr>
              <a:t>T</a:t>
            </a:r>
            <a:r>
              <a:rPr lang="en-US" sz="2200" b="0" i="1" baseline="-25000" dirty="0" smtClean="0">
                <a:solidFill>
                  <a:schemeClr val="bg1"/>
                </a:solidFill>
                <a:latin typeface="Trebuchet MS"/>
                <a:ea typeface="ＭＳ Ｐゴシック" charset="-128"/>
                <a:cs typeface="ＭＳ Ｐゴシック" charset="-128"/>
              </a:rPr>
              <a:t>H</a:t>
            </a:r>
            <a:r>
              <a:rPr lang="en-US" sz="2200" b="0" dirty="0" smtClean="0">
                <a:solidFill>
                  <a:schemeClr val="bg1"/>
                </a:solidFill>
                <a:latin typeface="Trebuchet MS"/>
                <a:ea typeface="ＭＳ Ｐゴシック" charset="-128"/>
                <a:cs typeface="ＭＳ Ｐゴシック" charset="-128"/>
              </a:rPr>
              <a:t> </a:t>
            </a:r>
            <a:r>
              <a:rPr lang="en-US" altLang="ja-JP" sz="2200" b="0" dirty="0" smtClean="0">
                <a:solidFill>
                  <a:schemeClr val="bg1"/>
                </a:solidFill>
                <a:latin typeface="Trebuchet MS"/>
                <a:ea typeface="ＭＳ Ｐゴシック" charset="-128"/>
                <a:cs typeface="ＭＳ Ｐゴシック" charset="-128"/>
              </a:rPr>
              <a:t>~1/</a:t>
            </a:r>
            <a:r>
              <a:rPr lang="en-US" sz="2200" b="0" i="1" dirty="0" smtClean="0">
                <a:solidFill>
                  <a:schemeClr val="bg1"/>
                </a:solidFill>
                <a:latin typeface="Trebuchet MS"/>
                <a:ea typeface="ＭＳ Ｐゴシック" charset="-128"/>
                <a:cs typeface="ＭＳ Ｐゴシック" charset="-128"/>
              </a:rPr>
              <a:t>M</a:t>
            </a:r>
            <a:r>
              <a:rPr lang="en-US" sz="2200" b="0" i="1" baseline="-25000" dirty="0" smtClean="0">
                <a:solidFill>
                  <a:schemeClr val="bg1"/>
                </a:solidFill>
                <a:latin typeface="Trebuchet MS"/>
                <a:ea typeface="ＭＳ Ｐゴシック" charset="-128"/>
                <a:cs typeface="ＭＳ Ｐゴシック" charset="-128"/>
              </a:rPr>
              <a:t>BH</a:t>
            </a:r>
            <a:r>
              <a:rPr lang="en-US" altLang="ja-JP" sz="2200" b="0" dirty="0" smtClean="0">
                <a:solidFill>
                  <a:schemeClr val="bg1"/>
                </a:solidFill>
                <a:latin typeface="Trebuchet MS"/>
                <a:ea typeface="ＭＳ Ｐゴシック" charset="-128"/>
                <a:cs typeface="ＭＳ Ｐゴシック" charset="-128"/>
              </a:rPr>
              <a:t>), producing all possible kinds of Standard Model particles. Signature at the LHC: many jets, leptons and photons with high </a:t>
            </a:r>
            <a:r>
              <a:rPr lang="en-US" altLang="ja-JP" sz="2200" b="0" dirty="0" err="1" smtClean="0">
                <a:solidFill>
                  <a:schemeClr val="bg1"/>
                </a:solidFill>
                <a:latin typeface="Trebuchet MS"/>
                <a:ea typeface="ＭＳ Ｐゴシック" charset="-128"/>
                <a:cs typeface="ＭＳ Ｐゴシック" charset="-128"/>
              </a:rPr>
              <a:t>p</a:t>
            </a:r>
            <a:r>
              <a:rPr lang="en-US" altLang="ja-JP" sz="2200" b="0" baseline="-25000" dirty="0" err="1" smtClean="0">
                <a:solidFill>
                  <a:schemeClr val="bg1"/>
                </a:solidFill>
                <a:latin typeface="Trebuchet MS"/>
                <a:ea typeface="ＭＳ Ｐゴシック" charset="-128"/>
                <a:cs typeface="ＭＳ Ｐゴシック" charset="-128"/>
              </a:rPr>
              <a:t>T</a:t>
            </a:r>
            <a:r>
              <a:rPr lang="en-US" altLang="ja-JP" sz="2200" b="0" dirty="0" smtClean="0">
                <a:solidFill>
                  <a:schemeClr val="bg1"/>
                </a:solidFill>
                <a:latin typeface="Trebuchet MS"/>
                <a:ea typeface="ＭＳ Ｐゴシック" charset="-128"/>
                <a:cs typeface="ＭＳ Ｐゴシック" charset="-128"/>
              </a:rPr>
              <a:t>.</a:t>
            </a:r>
            <a:endParaRPr lang="en-US" altLang="ja-JP" sz="2200" b="0" dirty="0">
              <a:solidFill>
                <a:schemeClr val="bg1"/>
              </a:solidFill>
              <a:latin typeface="Trebuchet MS"/>
              <a:ea typeface="ＭＳ Ｐゴシック" charset="-128"/>
              <a:cs typeface="ＭＳ Ｐゴシック" charset="-128"/>
            </a:endParaRPr>
          </a:p>
        </p:txBody>
      </p:sp>
      <p:sp>
        <p:nvSpPr>
          <p:cNvPr id="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dirty="0" smtClean="0">
                <a:solidFill>
                  <a:schemeClr val="bg1"/>
                </a:solidFill>
              </a:rPr>
              <a:t>C.-E. Wulz</a:t>
            </a:r>
            <a:endParaRPr lang="en-US" b="0" dirty="0">
              <a:solidFill>
                <a:schemeClr val="bg1"/>
              </a:solidFill>
            </a:endParaRPr>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solidFill>
                  <a:schemeClr val="bg1"/>
                </a:solidFill>
              </a:rPr>
              <a:pPr>
                <a:defRPr/>
              </a:pPr>
              <a:t>63</a:t>
            </a:fld>
            <a:endParaRPr lang="en-US" b="0" dirty="0">
              <a:solidFill>
                <a:schemeClr val="bg1"/>
              </a:solidFill>
            </a:endParaRPr>
          </a:p>
        </p:txBody>
      </p:sp>
      <p:pic>
        <p:nvPicPr>
          <p:cNvPr id="8" name="Picture 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711949" y="3124200"/>
            <a:ext cx="2714625" cy="571500"/>
          </a:xfrm>
          <a:prstGeom prst="rect">
            <a:avLst/>
          </a:prstGeom>
          <a:solidFill>
            <a:schemeClr val="bg2">
              <a:lumMod val="60000"/>
              <a:lumOff val="40000"/>
            </a:schemeClr>
          </a:solidFill>
        </p:spPr>
      </p:pic>
      <p:sp>
        <p:nvSpPr>
          <p:cNvPr id="10"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022103" y="939800"/>
            <a:ext cx="4105260" cy="2857500"/>
          </a:xfrm>
          <a:prstGeom prst="rect">
            <a:avLst/>
          </a:prstGeom>
        </p:spPr>
      </p:pic>
      <p:sp>
        <p:nvSpPr>
          <p:cNvPr id="152580" name="Rectangle 2"/>
          <p:cNvSpPr>
            <a:spLocks noGrp="1" noChangeArrowheads="1"/>
          </p:cNvSpPr>
          <p:nvPr>
            <p:ph type="title"/>
          </p:nvPr>
        </p:nvSpPr>
        <p:spPr/>
        <p:txBody>
          <a:bodyPr/>
          <a:lstStyle/>
          <a:p>
            <a:r>
              <a:rPr lang="en-US" dirty="0" smtClean="0">
                <a:latin typeface="Trebuchet MS"/>
              </a:rPr>
              <a:t>Black holes</a:t>
            </a:r>
            <a:endParaRPr lang="en-US" dirty="0">
              <a:latin typeface="Trebuchet MS"/>
            </a:endParaRPr>
          </a:p>
        </p:txBody>
      </p:sp>
      <p:sp>
        <p:nvSpPr>
          <p:cNvPr id="26" name="Rectangle 25"/>
          <p:cNvSpPr/>
          <p:nvPr/>
        </p:nvSpPr>
        <p:spPr>
          <a:xfrm>
            <a:off x="952500" y="1006902"/>
            <a:ext cx="4343400" cy="1631216"/>
          </a:xfrm>
          <a:prstGeom prst="rect">
            <a:avLst/>
          </a:prstGeom>
          <a:noFill/>
        </p:spPr>
        <p:txBody>
          <a:bodyPr wrap="square">
            <a:spAutoFit/>
          </a:bodyPr>
          <a:lstStyle/>
          <a:p>
            <a:r>
              <a:rPr lang="en-US" sz="2000" b="0" dirty="0" smtClean="0">
                <a:solidFill>
                  <a:schemeClr val="tx1"/>
                </a:solidFill>
                <a:latin typeface="Trebuchet MS"/>
              </a:rPr>
              <a:t>Democratic and isotropic decay.</a:t>
            </a:r>
          </a:p>
          <a:p>
            <a:r>
              <a:rPr lang="en-US" sz="2000" b="0" dirty="0" smtClean="0">
                <a:solidFill>
                  <a:schemeClr val="tx1"/>
                </a:solidFill>
                <a:latin typeface="Trebuchet MS"/>
              </a:rPr>
              <a:t>Signature: Events with large transverse energy sum S</a:t>
            </a:r>
            <a:r>
              <a:rPr lang="en-US" sz="2000" b="0" baseline="-25000" dirty="0" smtClean="0">
                <a:solidFill>
                  <a:schemeClr val="tx1"/>
                </a:solidFill>
                <a:latin typeface="Trebuchet MS"/>
              </a:rPr>
              <a:t>T</a:t>
            </a:r>
            <a:r>
              <a:rPr lang="en-US" sz="2000" b="0" dirty="0" smtClean="0">
                <a:solidFill>
                  <a:schemeClr val="tx1"/>
                </a:solidFill>
                <a:latin typeface="Trebuchet MS"/>
              </a:rPr>
              <a:t>, high multiplicity of jets, leptons and photons.</a:t>
            </a:r>
            <a:endParaRPr lang="en-US" sz="2000" b="0" dirty="0" smtClean="0">
              <a:solidFill>
                <a:schemeClr val="tx1"/>
              </a:solidFill>
              <a:latin typeface="Trebuchet MS"/>
              <a:ea typeface="ＭＳ Ｐゴシック" charset="-128"/>
              <a:cs typeface="ＭＳ Ｐゴシック" charset="-128"/>
            </a:endParaRPr>
          </a:p>
        </p:txBody>
      </p:sp>
      <p:sp>
        <p:nvSpPr>
          <p:cNvPr id="27" name="Rectangle 26"/>
          <p:cNvSpPr/>
          <p:nvPr/>
        </p:nvSpPr>
        <p:spPr>
          <a:xfrm>
            <a:off x="4452257" y="4607868"/>
            <a:ext cx="1491489" cy="400110"/>
          </a:xfrm>
          <a:prstGeom prst="rect">
            <a:avLst/>
          </a:prstGeom>
        </p:spPr>
        <p:txBody>
          <a:bodyPr wrap="none">
            <a:spAutoFit/>
          </a:bodyPr>
          <a:lstStyle/>
          <a:p>
            <a:r>
              <a:rPr lang="en-US" sz="2000" dirty="0" smtClean="0">
                <a:solidFill>
                  <a:schemeClr val="accent6">
                    <a:lumMod val="75000"/>
                  </a:schemeClr>
                </a:solidFill>
                <a:latin typeface="Trebuchet MS"/>
              </a:rPr>
              <a:t>ADD model</a:t>
            </a:r>
            <a:endParaRPr lang="en-US" sz="2000" dirty="0">
              <a:solidFill>
                <a:schemeClr val="accent6">
                  <a:lumMod val="75000"/>
                </a:schemeClr>
              </a:solidFill>
            </a:endParaRPr>
          </a:p>
        </p:txBody>
      </p:sp>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smtClean="0"/>
              <a:t>C.-E. Wulz</a:t>
            </a:r>
            <a:endParaRPr lang="en-US" b="0" dirty="0"/>
          </a:p>
        </p:txBody>
      </p:sp>
      <p:sp>
        <p:nvSpPr>
          <p:cNvPr id="14"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58B340C3-70B5-8848-9E86-49FC4D473422}" type="slidenum">
              <a:rPr lang="en-US" smtClean="0"/>
              <a:pPr>
                <a:defRPr/>
              </a:pPr>
              <a:t>64</a:t>
            </a:fld>
            <a:endParaRPr lang="en-US" b="0" dirty="0"/>
          </a:p>
        </p:txBody>
      </p:sp>
      <p:sp>
        <p:nvSpPr>
          <p:cNvPr id="18" name="Text Box 3"/>
          <p:cNvSpPr txBox="1">
            <a:spLocks noChangeArrowheads="1"/>
          </p:cNvSpPr>
          <p:nvPr/>
        </p:nvSpPr>
        <p:spPr bwMode="auto">
          <a:xfrm>
            <a:off x="7954963" y="2721312"/>
            <a:ext cx="1557337" cy="707886"/>
          </a:xfrm>
          <a:prstGeom prst="rect">
            <a:avLst/>
          </a:prstGeom>
          <a:noFill/>
          <a:ln w="9525">
            <a:noFill/>
            <a:miter lim="800000"/>
            <a:headEnd/>
            <a:tailEnd/>
          </a:ln>
          <a:effectLst/>
        </p:spPr>
        <p:txBody>
          <a:bodyPr wrap="square">
            <a:prstTxWarp prst="textNoShape">
              <a:avLst/>
            </a:prstTxWarp>
            <a:spAutoFit/>
          </a:bodyPr>
          <a:lstStyle/>
          <a:p>
            <a:pPr algn="just"/>
            <a:r>
              <a:rPr lang="en-GB" sz="2000" b="0" i="1" dirty="0" err="1" smtClean="0">
                <a:solidFill>
                  <a:schemeClr val="accent6"/>
                </a:solidFill>
                <a:latin typeface="Trebuchet MS"/>
              </a:rPr>
              <a:t>N</a:t>
            </a:r>
            <a:r>
              <a:rPr lang="en-GB" sz="2000" b="0" i="1" baseline="-25000" dirty="0" err="1" smtClean="0">
                <a:solidFill>
                  <a:schemeClr val="accent6"/>
                </a:solidFill>
                <a:latin typeface="Trebuchet MS"/>
              </a:rPr>
              <a:t>Jets</a:t>
            </a:r>
            <a:r>
              <a:rPr lang="en-GB" sz="2000" b="0" i="1" dirty="0" smtClean="0">
                <a:solidFill>
                  <a:schemeClr val="accent6"/>
                </a:solidFill>
                <a:latin typeface="Trebuchet MS"/>
              </a:rPr>
              <a:t> = 10, </a:t>
            </a:r>
          </a:p>
          <a:p>
            <a:pPr algn="just"/>
            <a:r>
              <a:rPr lang="en-GB" sz="2000" b="0" i="1" dirty="0" smtClean="0">
                <a:solidFill>
                  <a:schemeClr val="accent6"/>
                </a:solidFill>
                <a:latin typeface="Trebuchet MS"/>
              </a:rPr>
              <a:t>S</a:t>
            </a:r>
            <a:r>
              <a:rPr lang="en-GB" sz="2000" b="0" i="1" baseline="-25000" dirty="0" smtClean="0">
                <a:solidFill>
                  <a:schemeClr val="accent6"/>
                </a:solidFill>
                <a:latin typeface="Trebuchet MS"/>
              </a:rPr>
              <a:t>T</a:t>
            </a:r>
            <a:r>
              <a:rPr lang="en-GB" sz="2000" b="0" i="1" dirty="0" smtClean="0">
                <a:solidFill>
                  <a:schemeClr val="accent6"/>
                </a:solidFill>
                <a:latin typeface="Trebuchet MS"/>
              </a:rPr>
              <a:t> = 1.1 </a:t>
            </a:r>
            <a:r>
              <a:rPr lang="en-GB" sz="2000" b="0" i="1" dirty="0" err="1" smtClean="0">
                <a:solidFill>
                  <a:schemeClr val="accent6"/>
                </a:solidFill>
                <a:latin typeface="Trebuchet MS"/>
              </a:rPr>
              <a:t>TeV</a:t>
            </a:r>
            <a:endParaRPr lang="en-GB" sz="2000" b="0" i="1" baseline="-25000" dirty="0" smtClean="0">
              <a:solidFill>
                <a:schemeClr val="tx1"/>
              </a:solidFill>
              <a:latin typeface="Trebuchet MS"/>
            </a:endParaRPr>
          </a:p>
        </p:txBody>
      </p:sp>
      <p:pic>
        <p:nvPicPr>
          <p:cNvPr id="22" name="Picture 1039" descr="CMS-Color-Label"/>
          <p:cNvPicPr>
            <a:picLocks noChangeAspect="1" noChangeArrowheads="1"/>
          </p:cNvPicPr>
          <p:nvPr/>
        </p:nvPicPr>
        <p:blipFill>
          <a:blip r:embed="rId4"/>
          <a:srcRect/>
          <a:stretch>
            <a:fillRect/>
          </a:stretch>
        </p:blipFill>
        <p:spPr bwMode="auto">
          <a:xfrm>
            <a:off x="442913" y="419100"/>
            <a:ext cx="577850" cy="533400"/>
          </a:xfrm>
          <a:prstGeom prst="rect">
            <a:avLst/>
          </a:prstGeom>
          <a:noFill/>
        </p:spPr>
      </p:pic>
      <p:sp>
        <p:nvSpPr>
          <p:cNvPr id="24" name="Rectangle 23"/>
          <p:cNvSpPr/>
          <p:nvPr/>
        </p:nvSpPr>
        <p:spPr>
          <a:xfrm>
            <a:off x="1587500" y="6073914"/>
            <a:ext cx="2540000" cy="707886"/>
          </a:xfrm>
          <a:prstGeom prst="rect">
            <a:avLst/>
          </a:prstGeom>
          <a:solidFill>
            <a:schemeClr val="bg2">
              <a:lumMod val="20000"/>
              <a:lumOff val="80000"/>
            </a:schemeClr>
          </a:solidFill>
        </p:spPr>
        <p:txBody>
          <a:bodyPr wrap="square">
            <a:spAutoFit/>
          </a:bodyPr>
          <a:lstStyle/>
          <a:p>
            <a:pPr algn="ctr"/>
            <a:r>
              <a:rPr lang="en-US" sz="2000" b="0" i="1" dirty="0" err="1" smtClean="0">
                <a:solidFill>
                  <a:schemeClr val="tx1">
                    <a:lumMod val="75000"/>
                    <a:lumOff val="25000"/>
                  </a:schemeClr>
                </a:solidFill>
                <a:latin typeface="Trebuchet MS"/>
              </a:rPr>
              <a:t>hep</a:t>
            </a:r>
            <a:r>
              <a:rPr lang="en-US" sz="2000" b="0" i="1" dirty="0" smtClean="0">
                <a:solidFill>
                  <a:schemeClr val="tx1">
                    <a:lumMod val="75000"/>
                    <a:lumOff val="25000"/>
                  </a:schemeClr>
                </a:solidFill>
                <a:latin typeface="Trebuchet MS"/>
              </a:rPr>
              <a:t>-ex 1202.6396 JHEP 04 (2012) 061</a:t>
            </a:r>
            <a:endParaRPr lang="en-US" sz="2000" b="0" i="1" dirty="0" smtClean="0">
              <a:solidFill>
                <a:schemeClr val="tx1">
                  <a:lumMod val="75000"/>
                  <a:lumOff val="25000"/>
                </a:schemeClr>
              </a:solidFill>
              <a:latin typeface="Trebuchet MS"/>
              <a:ea typeface="ＭＳ Ｐゴシック" charset="-128"/>
              <a:cs typeface="ＭＳ Ｐゴシック" charset="-128"/>
            </a:endParaRPr>
          </a:p>
        </p:txBody>
      </p:sp>
      <p:pic>
        <p:nvPicPr>
          <p:cNvPr id="19" name="Picture 18" descr="ST_Mul8up_prelim.png"/>
          <p:cNvPicPr>
            <a:picLocks noChangeAspect="1"/>
          </p:cNvPicPr>
          <p:nvPr/>
        </p:nvPicPr>
        <p:blipFill>
          <a:blip r:embed="rId5"/>
          <a:stretch>
            <a:fillRect/>
          </a:stretch>
        </p:blipFill>
        <p:spPr>
          <a:xfrm>
            <a:off x="5892800" y="3389082"/>
            <a:ext cx="3390900" cy="3223449"/>
          </a:xfrm>
          <a:prstGeom prst="rect">
            <a:avLst/>
          </a:prstGeom>
        </p:spPr>
      </p:pic>
      <p:pic>
        <p:nvPicPr>
          <p:cNvPr id="15" name="Picture 14" descr="BHMassLimits.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022351" y="2761074"/>
            <a:ext cx="3448050" cy="3277776"/>
          </a:xfrm>
          <a:prstGeom prst="rect">
            <a:avLst/>
          </a:prstGeom>
        </p:spPr>
      </p:pic>
      <p:sp>
        <p:nvSpPr>
          <p:cNvPr id="28" name="Rectangle 27"/>
          <p:cNvSpPr/>
          <p:nvPr/>
        </p:nvSpPr>
        <p:spPr>
          <a:xfrm>
            <a:off x="2915557" y="2398068"/>
            <a:ext cx="2445401" cy="400110"/>
          </a:xfrm>
          <a:prstGeom prst="rect">
            <a:avLst/>
          </a:prstGeom>
          <a:solidFill>
            <a:srgbClr val="FFFE77"/>
          </a:solidFill>
        </p:spPr>
        <p:txBody>
          <a:bodyPr wrap="none">
            <a:spAutoFit/>
          </a:bodyPr>
          <a:lstStyle/>
          <a:p>
            <a:r>
              <a:rPr lang="en-US" sz="2000" dirty="0" smtClean="0">
                <a:solidFill>
                  <a:schemeClr val="tx1"/>
                </a:solidFill>
                <a:latin typeface="Trebuchet MS"/>
              </a:rPr>
              <a:t>M</a:t>
            </a:r>
            <a:r>
              <a:rPr lang="en-US" sz="2000" baseline="-25000" dirty="0" smtClean="0">
                <a:solidFill>
                  <a:schemeClr val="tx1"/>
                </a:solidFill>
                <a:latin typeface="Trebuchet MS"/>
              </a:rPr>
              <a:t>BH</a:t>
            </a:r>
            <a:r>
              <a:rPr lang="en-US" sz="2000" dirty="0" smtClean="0">
                <a:solidFill>
                  <a:schemeClr val="tx1"/>
                </a:solidFill>
                <a:latin typeface="Trebuchet MS"/>
              </a:rPr>
              <a:t> &gt; 3.8 – 5.3 </a:t>
            </a:r>
            <a:r>
              <a:rPr lang="en-US" sz="2000" dirty="0" err="1" smtClean="0">
                <a:solidFill>
                  <a:schemeClr val="tx1"/>
                </a:solidFill>
                <a:latin typeface="Trebuchet MS"/>
              </a:rPr>
              <a:t>TeV</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dirty="0" smtClean="0">
                <a:solidFill>
                  <a:schemeClr val="bg1"/>
                </a:solidFill>
              </a:rPr>
              <a:t>C.-E. Wulz</a:t>
            </a:r>
            <a:endParaRPr lang="en-US" b="0" i="0" dirty="0">
              <a:solidFill>
                <a:schemeClr val="bg1"/>
              </a:solidFill>
            </a:endParaRPr>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solidFill>
                  <a:schemeClr val="bg1"/>
                </a:solidFill>
              </a:rPr>
              <a:pPr>
                <a:defRPr/>
              </a:pPr>
              <a:t>65</a:t>
            </a:fld>
            <a:endParaRPr lang="en-US" b="0" i="0" dirty="0">
              <a:solidFill>
                <a:schemeClr val="bg1"/>
              </a:solidFill>
            </a:endParaRPr>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771525" y="1530352"/>
            <a:ext cx="8448675" cy="5324535"/>
          </a:xfrm>
          <a:prstGeom prst="rect">
            <a:avLst/>
          </a:prstGeom>
          <a:noFill/>
          <a:ln w="9525">
            <a:noFill/>
            <a:miter lim="800000"/>
            <a:headEnd/>
            <a:tailEnd/>
          </a:ln>
        </p:spPr>
        <p:txBody>
          <a:bodyPr wrap="square">
            <a:prstTxWarp prst="textNoShape">
              <a:avLst/>
            </a:prstTxWarp>
            <a:spAutoFit/>
          </a:bodyPr>
          <a:lstStyle/>
          <a:p>
            <a:pPr algn="just">
              <a:buClr>
                <a:schemeClr val="bg1"/>
              </a:buClr>
              <a:buFont typeface="Arial"/>
              <a:buChar char="•"/>
            </a:pPr>
            <a:r>
              <a:rPr lang="en-US" sz="2000" dirty="0" smtClean="0">
                <a:solidFill>
                  <a:schemeClr val="tx1"/>
                </a:solidFill>
                <a:latin typeface="Trebuchet MS"/>
              </a:rPr>
              <a:t>   </a:t>
            </a:r>
            <a:r>
              <a:rPr lang="en-US" sz="2000" dirty="0" smtClean="0">
                <a:solidFill>
                  <a:schemeClr val="bg1"/>
                </a:solidFill>
                <a:latin typeface="Trebuchet MS"/>
              </a:rPr>
              <a:t>The LHC has operated very successfully.</a:t>
            </a:r>
          </a:p>
          <a:p>
            <a:pPr algn="just">
              <a:buClr>
                <a:schemeClr val="bg1"/>
              </a:buClr>
              <a:buFont typeface="Arial"/>
              <a:buChar char="•"/>
            </a:pPr>
            <a:endParaRPr lang="en-US" sz="2000" dirty="0" smtClean="0">
              <a:solidFill>
                <a:schemeClr val="bg1"/>
              </a:solidFill>
              <a:latin typeface="Trebuchet MS"/>
            </a:endParaRPr>
          </a:p>
          <a:p>
            <a:pPr algn="just">
              <a:buClr>
                <a:schemeClr val="bg1"/>
              </a:buClr>
              <a:buFont typeface="Arial"/>
              <a:buChar char="•"/>
            </a:pPr>
            <a:r>
              <a:rPr lang="en-US" sz="2000" dirty="0" smtClean="0">
                <a:solidFill>
                  <a:schemeClr val="bg1"/>
                </a:solidFill>
                <a:latin typeface="Trebuchet MS"/>
              </a:rPr>
              <a:t>     The physics of the last decades has been redone.</a:t>
            </a:r>
          </a:p>
          <a:p>
            <a:pPr algn="just">
              <a:buClr>
                <a:schemeClr val="bg1"/>
              </a:buClr>
              <a:buFont typeface="Arial"/>
              <a:buChar char="•"/>
            </a:pPr>
            <a:endParaRPr lang="en-US" sz="2000" dirty="0" smtClean="0">
              <a:solidFill>
                <a:schemeClr val="bg1"/>
              </a:solidFill>
              <a:latin typeface="Trebuchet MS"/>
            </a:endParaRPr>
          </a:p>
          <a:p>
            <a:pPr algn="just">
              <a:buClr>
                <a:schemeClr val="bg1"/>
              </a:buClr>
              <a:buFont typeface="Arial"/>
              <a:buChar char="•"/>
            </a:pPr>
            <a:endParaRPr lang="en-US" sz="2000" dirty="0" smtClean="0">
              <a:solidFill>
                <a:schemeClr val="bg1"/>
              </a:solidFill>
              <a:latin typeface="Trebuchet MS"/>
            </a:endParaRPr>
          </a:p>
          <a:p>
            <a:pPr algn="just">
              <a:buClr>
                <a:schemeClr val="bg1"/>
              </a:buClr>
              <a:buFont typeface="Arial"/>
              <a:buChar char="•"/>
            </a:pPr>
            <a:endParaRPr lang="en-US" sz="2000" dirty="0" smtClean="0">
              <a:solidFill>
                <a:schemeClr val="bg1"/>
              </a:solidFill>
              <a:latin typeface="Trebuchet MS"/>
            </a:endParaRPr>
          </a:p>
          <a:p>
            <a:pPr algn="just">
              <a:buClr>
                <a:schemeClr val="bg1"/>
              </a:buClr>
              <a:buFont typeface="Arial"/>
              <a:buChar char="•"/>
            </a:pPr>
            <a:endParaRPr lang="en-US" sz="2000" dirty="0" smtClean="0">
              <a:solidFill>
                <a:schemeClr val="bg1"/>
              </a:solidFill>
              <a:latin typeface="Trebuchet MS"/>
            </a:endParaRPr>
          </a:p>
          <a:p>
            <a:pPr algn="just">
              <a:buClr>
                <a:schemeClr val="bg1"/>
              </a:buClr>
              <a:buFont typeface="Arial"/>
              <a:buChar char="•"/>
            </a:pPr>
            <a:endParaRPr lang="en-US" sz="2000" dirty="0" smtClean="0">
              <a:solidFill>
                <a:schemeClr val="bg1"/>
              </a:solidFill>
              <a:latin typeface="Trebuchet MS"/>
            </a:endParaRPr>
          </a:p>
          <a:p>
            <a:pPr algn="just">
              <a:buFont typeface="Arial"/>
              <a:buChar char="•"/>
            </a:pPr>
            <a:r>
              <a:rPr lang="en-US" sz="2000" dirty="0" smtClean="0">
                <a:solidFill>
                  <a:schemeClr val="bg1"/>
                </a:solidFill>
                <a:latin typeface="Trebuchet MS"/>
              </a:rPr>
              <a:t>  The experiments have performed a large range of analyses, including on subjects that were not even known a decade or so ago.</a:t>
            </a:r>
          </a:p>
          <a:p>
            <a:pPr algn="just">
              <a:buFont typeface="Arial"/>
              <a:buChar char="•"/>
            </a:pPr>
            <a:endParaRPr lang="en-US" sz="2000" dirty="0" smtClean="0">
              <a:solidFill>
                <a:schemeClr val="bg1"/>
              </a:solidFill>
              <a:latin typeface="Trebuchet MS"/>
            </a:endParaRPr>
          </a:p>
          <a:p>
            <a:pPr algn="just">
              <a:buFont typeface="Arial"/>
              <a:buChar char="•"/>
            </a:pPr>
            <a:r>
              <a:rPr lang="en-US" sz="2000" dirty="0" smtClean="0">
                <a:solidFill>
                  <a:schemeClr val="bg1"/>
                </a:solidFill>
                <a:latin typeface="Trebuchet MS"/>
              </a:rPr>
              <a:t>     Discoveries may be just round the corner!</a:t>
            </a:r>
          </a:p>
          <a:p>
            <a:pPr algn="just">
              <a:buFont typeface="Arial"/>
              <a:buChar char="•"/>
            </a:pPr>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b="0" i="1" dirty="0" smtClean="0">
              <a:solidFill>
                <a:schemeClr val="bg1"/>
              </a:solidFill>
              <a:latin typeface="Trebuchet MS"/>
            </a:endParaRPr>
          </a:p>
          <a:p>
            <a:pPr algn="just"/>
            <a:endParaRPr lang="en-US" sz="2000" b="0" i="1" dirty="0" smtClean="0">
              <a:solidFill>
                <a:schemeClr val="bg1"/>
              </a:solidFill>
              <a:latin typeface="Trebuchet MS"/>
            </a:endParaRPr>
          </a:p>
        </p:txBody>
      </p:sp>
      <p:sp>
        <p:nvSpPr>
          <p:cNvPr id="12" name="Rectangle 10"/>
          <p:cNvSpPr>
            <a:spLocks noChangeArrowheads="1"/>
          </p:cNvSpPr>
          <p:nvPr/>
        </p:nvSpPr>
        <p:spPr bwMode="auto">
          <a:xfrm>
            <a:off x="473074" y="328613"/>
            <a:ext cx="902652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Conclusions</a:t>
            </a:r>
            <a:endParaRPr lang="en-US" sz="2800" dirty="0">
              <a:solidFill>
                <a:srgbClr val="000099"/>
              </a:solidFill>
              <a:latin typeface="Times" charset="0"/>
            </a:endParaRPr>
          </a:p>
        </p:txBody>
      </p:sp>
      <p:sp>
        <p:nvSpPr>
          <p:cNvPr id="9"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4818" name="Date Placeholder 2"/>
          <p:cNvSpPr>
            <a:spLocks noGrp="1"/>
          </p:cNvSpPr>
          <p:nvPr>
            <p:ph type="dt" sz="quarter" idx="10"/>
          </p:nvPr>
        </p:nvSpPr>
        <p:spPr>
          <a:noFill/>
        </p:spPr>
        <p:txBody>
          <a:bodyPr/>
          <a:lstStyle/>
          <a:p>
            <a:r>
              <a:rPr lang="de-CH" smtClean="0">
                <a:solidFill>
                  <a:schemeClr val="bg1"/>
                </a:solidFill>
              </a:rPr>
              <a:t>C.-E. Wulz</a:t>
            </a:r>
            <a:endParaRPr lang="en-US" b="0" i="0" dirty="0" smtClean="0">
              <a:solidFill>
                <a:schemeClr val="bg1"/>
              </a:solidFill>
            </a:endParaRPr>
          </a:p>
        </p:txBody>
      </p:sp>
      <p:sp>
        <p:nvSpPr>
          <p:cNvPr id="34819" name="Slide Number Placeholder 3"/>
          <p:cNvSpPr>
            <a:spLocks noGrp="1"/>
          </p:cNvSpPr>
          <p:nvPr>
            <p:ph type="sldNum" sz="quarter" idx="11"/>
          </p:nvPr>
        </p:nvSpPr>
        <p:spPr>
          <a:noFill/>
        </p:spPr>
        <p:txBody>
          <a:bodyPr/>
          <a:lstStyle/>
          <a:p>
            <a:fld id="{F13542A1-5936-AD41-A1D7-BD55D6EDECEB}" type="slidenum">
              <a:rPr lang="en-US" smtClean="0">
                <a:solidFill>
                  <a:schemeClr val="bg1"/>
                </a:solidFill>
              </a:rPr>
              <a:pPr/>
              <a:t>7</a:t>
            </a:fld>
            <a:endParaRPr lang="en-US" b="0" i="0" dirty="0" smtClean="0">
              <a:solidFill>
                <a:schemeClr val="bg1"/>
              </a:solidFill>
            </a:endParaRPr>
          </a:p>
        </p:txBody>
      </p:sp>
      <p:sp>
        <p:nvSpPr>
          <p:cNvPr id="7" name="Rectangle 10"/>
          <p:cNvSpPr>
            <a:spLocks noChangeArrowheads="1"/>
          </p:cNvSpPr>
          <p:nvPr/>
        </p:nvSpPr>
        <p:spPr bwMode="auto">
          <a:xfrm>
            <a:off x="879475" y="328613"/>
            <a:ext cx="85598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ATLAS experiment</a:t>
            </a:r>
            <a:endParaRPr lang="en-US" sz="2800" dirty="0">
              <a:solidFill>
                <a:srgbClr val="000099"/>
              </a:solidFill>
              <a:latin typeface="Times" charset="0"/>
            </a:endParaRPr>
          </a:p>
        </p:txBody>
      </p:sp>
      <p:pic>
        <p:nvPicPr>
          <p:cNvPr id="8" name="Picture 7" descr="ATLASlogo_White_480x720_02.jpg"/>
          <p:cNvPicPr>
            <a:picLocks noChangeAspect="1"/>
          </p:cNvPicPr>
          <p:nvPr/>
        </p:nvPicPr>
        <p:blipFill>
          <a:blip r:embed="rId4"/>
          <a:stretch>
            <a:fillRect/>
          </a:stretch>
        </p:blipFill>
        <p:spPr>
          <a:xfrm>
            <a:off x="651933" y="177800"/>
            <a:ext cx="618067" cy="927100"/>
          </a:xfrm>
          <a:prstGeom prst="rect">
            <a:avLst/>
          </a:prstGeom>
        </p:spPr>
      </p:pic>
      <p:sp>
        <p:nvSpPr>
          <p:cNvPr id="10"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4" name="Picture 1" descr="CMS3d_black_detector_colouredlabels_nokey_jul10.pdf"/>
          <p:cNvPicPr>
            <a:picLocks noChangeAspect="1"/>
          </p:cNvPicPr>
          <p:nvPr/>
        </p:nvPicPr>
        <p:blipFill>
          <a:blip r:embed="rId3"/>
          <a:srcRect/>
          <a:stretch>
            <a:fillRect/>
          </a:stretch>
        </p:blipFill>
        <p:spPr bwMode="auto">
          <a:xfrm>
            <a:off x="0" y="-660400"/>
            <a:ext cx="10136188" cy="7543800"/>
          </a:xfrm>
          <a:prstGeom prst="rect">
            <a:avLst/>
          </a:prstGeom>
          <a:noFill/>
          <a:ln w="9525">
            <a:noFill/>
            <a:miter lim="800000"/>
            <a:headEnd/>
            <a:tailEnd/>
          </a:ln>
        </p:spPr>
      </p:pic>
      <p:sp>
        <p:nvSpPr>
          <p:cNvPr id="36866" name="Date Placeholder 3"/>
          <p:cNvSpPr>
            <a:spLocks noGrp="1"/>
          </p:cNvSpPr>
          <p:nvPr>
            <p:ph type="dt" sz="quarter" idx="10"/>
          </p:nvPr>
        </p:nvSpPr>
        <p:spPr>
          <a:noFill/>
        </p:spPr>
        <p:txBody>
          <a:bodyPr/>
          <a:lstStyle/>
          <a:p>
            <a:r>
              <a:rPr lang="de-CH" dirty="0" smtClean="0">
                <a:solidFill>
                  <a:schemeClr val="bg1"/>
                </a:solidFill>
              </a:rPr>
              <a:t>C.-E. Wulz</a:t>
            </a:r>
            <a:endParaRPr lang="en-US" b="0" i="0" dirty="0" smtClean="0">
              <a:solidFill>
                <a:schemeClr val="bg1"/>
              </a:solidFill>
            </a:endParaRPr>
          </a:p>
        </p:txBody>
      </p:sp>
      <p:sp>
        <p:nvSpPr>
          <p:cNvPr id="36867" name="Slide Number Placeholder 4"/>
          <p:cNvSpPr>
            <a:spLocks noGrp="1"/>
          </p:cNvSpPr>
          <p:nvPr>
            <p:ph type="sldNum" sz="quarter" idx="11"/>
          </p:nvPr>
        </p:nvSpPr>
        <p:spPr>
          <a:noFill/>
        </p:spPr>
        <p:txBody>
          <a:bodyPr/>
          <a:lstStyle/>
          <a:p>
            <a:fld id="{F2B37149-9C15-724D-BE72-E3B16E820A47}" type="slidenum">
              <a:rPr lang="en-US" smtClean="0">
                <a:solidFill>
                  <a:schemeClr val="bg1"/>
                </a:solidFill>
              </a:rPr>
              <a:pPr/>
              <a:t>8</a:t>
            </a:fld>
            <a:endParaRPr lang="en-US" b="0" i="0" dirty="0" smtClean="0">
              <a:solidFill>
                <a:schemeClr val="bg1"/>
              </a:solidFill>
            </a:endParaRPr>
          </a:p>
        </p:txBody>
      </p:sp>
      <p:pic>
        <p:nvPicPr>
          <p:cNvPr id="36869" name="Picture 3" descr="CMS-Color-Label"/>
          <p:cNvPicPr>
            <a:picLocks noChangeAspect="1" noChangeArrowheads="1"/>
          </p:cNvPicPr>
          <p:nvPr/>
        </p:nvPicPr>
        <p:blipFill>
          <a:blip r:embed="rId4"/>
          <a:srcRect/>
          <a:stretch>
            <a:fillRect/>
          </a:stretch>
        </p:blipFill>
        <p:spPr bwMode="auto">
          <a:xfrm>
            <a:off x="9259888" y="304800"/>
            <a:ext cx="646112" cy="596900"/>
          </a:xfrm>
          <a:prstGeom prst="rect">
            <a:avLst/>
          </a:prstGeom>
          <a:noFill/>
          <a:ln w="9525">
            <a:noFill/>
            <a:miter lim="800000"/>
            <a:headEnd/>
            <a:tailEnd/>
          </a:ln>
        </p:spPr>
      </p:pic>
      <p:sp>
        <p:nvSpPr>
          <p:cNvPr id="8"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p:spPr>
        <p:txBody>
          <a:bodyPr/>
          <a:lstStyle/>
          <a:p>
            <a:r>
              <a:rPr lang="de-CH" dirty="0" smtClean="0">
                <a:solidFill>
                  <a:schemeClr val="bg1"/>
                </a:solidFill>
              </a:rPr>
              <a:t>C.-E. Wulz</a:t>
            </a:r>
            <a:endParaRPr lang="en-US" b="0" i="0" dirty="0" smtClean="0">
              <a:solidFill>
                <a:schemeClr val="bg1"/>
              </a:solidFill>
            </a:endParaRPr>
          </a:p>
        </p:txBody>
      </p:sp>
      <p:sp>
        <p:nvSpPr>
          <p:cNvPr id="43011" name="Slide Number Placeholder 3"/>
          <p:cNvSpPr>
            <a:spLocks noGrp="1"/>
          </p:cNvSpPr>
          <p:nvPr>
            <p:ph type="sldNum" sz="quarter" idx="11"/>
          </p:nvPr>
        </p:nvSpPr>
        <p:spPr>
          <a:noFill/>
        </p:spPr>
        <p:txBody>
          <a:bodyPr/>
          <a:lstStyle/>
          <a:p>
            <a:fld id="{F0C17235-3881-124A-B030-EE87743E833A}" type="slidenum">
              <a:rPr lang="en-US" smtClean="0">
                <a:solidFill>
                  <a:schemeClr val="bg1"/>
                </a:solidFill>
              </a:rPr>
              <a:pPr/>
              <a:t>9</a:t>
            </a:fld>
            <a:endParaRPr lang="en-US" b="0" i="0" dirty="0" smtClean="0">
              <a:solidFill>
                <a:schemeClr val="bg1"/>
              </a:solidFill>
            </a:endParaRPr>
          </a:p>
        </p:txBody>
      </p:sp>
      <p:sp>
        <p:nvSpPr>
          <p:cNvPr id="43012" name="Rectangle 3"/>
          <p:cNvSpPr>
            <a:spLocks noGrp="1" noChangeArrowheads="1"/>
          </p:cNvSpPr>
          <p:nvPr>
            <p:ph type="title"/>
          </p:nvPr>
        </p:nvSpPr>
        <p:spPr bwMode="auto">
          <a:xfrm>
            <a:off x="879475" y="328613"/>
            <a:ext cx="8559800" cy="476250"/>
          </a:xfrm>
          <a:gradFill rotWithShape="0">
            <a:gsLst>
              <a:gs pos="0">
                <a:schemeClr val="bg1"/>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US" dirty="0" smtClean="0">
                <a:latin typeface="Trebuchet MS"/>
              </a:rPr>
              <a:t>CMS experiment</a:t>
            </a:r>
            <a:endParaRPr lang="en-US" dirty="0">
              <a:latin typeface="Times" charset="0"/>
            </a:endParaRPr>
          </a:p>
        </p:txBody>
      </p:sp>
      <p:pic>
        <p:nvPicPr>
          <p:cNvPr id="43013" name="Picture 6" descr="CMS-Color-Label"/>
          <p:cNvPicPr>
            <a:picLocks noChangeAspect="1" noChangeArrowheads="1"/>
          </p:cNvPicPr>
          <p:nvPr/>
        </p:nvPicPr>
        <p:blipFill>
          <a:blip r:embed="rId4"/>
          <a:srcRect/>
          <a:stretch>
            <a:fillRect/>
          </a:stretch>
        </p:blipFill>
        <p:spPr bwMode="auto">
          <a:xfrm>
            <a:off x="811214" y="279400"/>
            <a:ext cx="646112" cy="596900"/>
          </a:xfrm>
          <a:prstGeom prst="rect">
            <a:avLst/>
          </a:prstGeom>
          <a:noFill/>
          <a:ln w="9525">
            <a:noFill/>
            <a:miter lim="800000"/>
            <a:headEnd/>
            <a:tailEnd/>
          </a:ln>
        </p:spPr>
      </p:pic>
      <p:sp>
        <p:nvSpPr>
          <p:cNvPr id="7" name="Rectangle 24"/>
          <p:cNvSpPr>
            <a:spLocks noChangeArrowheads="1"/>
          </p:cNvSpPr>
          <p:nvPr/>
        </p:nvSpPr>
        <p:spPr bwMode="auto">
          <a:xfrm>
            <a:off x="75088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dirty="0" smtClean="0">
                <a:solidFill>
                  <a:schemeClr val="bg1"/>
                </a:solidFill>
                <a:latin typeface="Trebuchet MS"/>
                <a:ea typeface="ＭＳ Ｐゴシック" charset="-128"/>
                <a:cs typeface="ＭＳ Ｐゴシック" charset="-128"/>
              </a:rPr>
              <a:t>HEPHY-SMI</a:t>
            </a:r>
            <a:r>
              <a:rPr lang="en-US" altLang="ja-JP" sz="1000" i="1" baseline="0" dirty="0" smtClean="0">
                <a:solidFill>
                  <a:schemeClr val="bg1"/>
                </a:solidFill>
                <a:latin typeface="Trebuchet MS"/>
                <a:ea typeface="ＭＳ Ｐゴシック" charset="-128"/>
                <a:cs typeface="ＭＳ Ｐゴシック" charset="-128"/>
              </a:rPr>
              <a:t> Seminar, June 2012</a:t>
            </a:r>
            <a:endParaRPr lang="en-US" sz="1000" b="0" dirty="0">
              <a:solidFill>
                <a:schemeClr val="bg1"/>
              </a:solidFill>
              <a:latin typeface="Trebuchet M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35503</TotalTime>
  <Words>7297</Words>
  <Application>Microsoft Macintosh PowerPoint</Application>
  <PresentationFormat>A4 Paper (210x297 mm)</PresentationFormat>
  <Paragraphs>910</Paragraphs>
  <Slides>65</Slides>
  <Notes>63</Notes>
  <HiddenSlides>0</HiddenSlides>
  <MMClips>0</MMClips>
  <ScaleCrop>false</ScaleCrop>
  <HeadingPairs>
    <vt:vector size="6" baseType="variant">
      <vt:variant>
        <vt:lpstr>Design Template</vt:lpstr>
      </vt:variant>
      <vt:variant>
        <vt:i4>5</vt:i4>
      </vt:variant>
      <vt:variant>
        <vt:lpstr>Embedded OLE Servers</vt:lpstr>
      </vt:variant>
      <vt:variant>
        <vt:i4>1</vt:i4>
      </vt:variant>
      <vt:variant>
        <vt:lpstr>Slide Titles</vt:lpstr>
      </vt:variant>
      <vt:variant>
        <vt:i4>65</vt:i4>
      </vt:variant>
    </vt:vector>
  </HeadingPairs>
  <TitlesOfParts>
    <vt:vector size="71" baseType="lpstr">
      <vt:lpstr>Leere Präsentation</vt:lpstr>
      <vt:lpstr>Office Theme</vt:lpstr>
      <vt:lpstr>1_Leere Präsentation</vt:lpstr>
      <vt:lpstr>Blank Presentation</vt:lpstr>
      <vt:lpstr>5_Leere Präsentation</vt:lpstr>
      <vt:lpstr>Equation</vt:lpstr>
      <vt:lpstr>Slide 1</vt:lpstr>
      <vt:lpstr>Slide 2</vt:lpstr>
      <vt:lpstr>Slide 3</vt:lpstr>
      <vt:lpstr>LHC milestones</vt:lpstr>
      <vt:lpstr>Challenge: in-time pileup</vt:lpstr>
      <vt:lpstr>Slide 6</vt:lpstr>
      <vt:lpstr>Slide 7</vt:lpstr>
      <vt:lpstr>Slide 8</vt:lpstr>
      <vt:lpstr>CMS experiment</vt:lpstr>
      <vt:lpstr>Slide 10</vt:lpstr>
      <vt:lpstr>Slide 11</vt:lpstr>
      <vt:lpstr>Slide 12</vt:lpstr>
      <vt:lpstr>Slide 13</vt:lpstr>
      <vt:lpstr>Slide 14</vt:lpstr>
      <vt:lpstr>Slide 15</vt:lpstr>
      <vt:lpstr>Slide 16</vt:lpstr>
      <vt:lpstr>          ATLAS/CMS/LHCb combination for BR(Bs -&gt; mm) </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Search for new physics with pairs of dijets</vt:lpstr>
      <vt:lpstr>Slide 45</vt:lpstr>
      <vt:lpstr>Slide 46</vt:lpstr>
      <vt:lpstr>Slide 47</vt:lpstr>
      <vt:lpstr> Exploration of SUSY models</vt:lpstr>
      <vt:lpstr>Slide 49</vt:lpstr>
      <vt:lpstr> Examples of new signatures</vt:lpstr>
      <vt:lpstr>Slide 51</vt:lpstr>
      <vt:lpstr>Slide 52</vt:lpstr>
      <vt:lpstr>Slide 53</vt:lpstr>
      <vt:lpstr>Slide 54</vt:lpstr>
      <vt:lpstr>Slide 55</vt:lpstr>
      <vt:lpstr>Slide 56</vt:lpstr>
      <vt:lpstr>Extra dimensions</vt:lpstr>
      <vt:lpstr>Models with extra dimensions</vt:lpstr>
      <vt:lpstr>ADD model – large extra dimensions</vt:lpstr>
      <vt:lpstr>Randall-Sundrum Model (Warped ED)</vt:lpstr>
      <vt:lpstr>Direct search for large extra dimensions</vt:lpstr>
      <vt:lpstr>Search for large ED with diphotons and dileptons</vt:lpstr>
      <vt:lpstr>Black holes</vt:lpstr>
      <vt:lpstr>Black holes</vt:lpstr>
      <vt:lpstr>Slide 65</vt:lpstr>
    </vt:vector>
  </TitlesOfParts>
  <Manager/>
  <Company>hephy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Physics Overview</dc:title>
  <dc:subject>Advanced Study Institute, Prag, July 2001</dc:subject>
  <dc:creator>wulz</dc:creator>
  <cp:keywords/>
  <dc:description/>
  <cp:lastModifiedBy>Claudia-E. Wulz</cp:lastModifiedBy>
  <cp:revision>3310</cp:revision>
  <cp:lastPrinted>2010-09-08T11:41:37Z</cp:lastPrinted>
  <dcterms:created xsi:type="dcterms:W3CDTF">2013-03-03T13:04:20Z</dcterms:created>
  <dcterms:modified xsi:type="dcterms:W3CDTF">2013-03-03T20:10:05Z</dcterms:modified>
  <cp:category/>
</cp:coreProperties>
</file>