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compatMode="1" strictFirstAndLastChars="0" saveSubsetFonts="1" autoCompressPictures="0">
  <p:sldMasterIdLst>
    <p:sldMasterId id="2147483648" r:id="rId1"/>
  </p:sldMasterIdLst>
  <p:notesMasterIdLst>
    <p:notesMasterId r:id="rId62"/>
  </p:notesMasterIdLst>
  <p:sldIdLst>
    <p:sldId id="299" r:id="rId2"/>
    <p:sldId id="518" r:id="rId3"/>
    <p:sldId id="528" r:id="rId4"/>
    <p:sldId id="523" r:id="rId5"/>
    <p:sldId id="531" r:id="rId6"/>
    <p:sldId id="516" r:id="rId7"/>
    <p:sldId id="526" r:id="rId8"/>
    <p:sldId id="527" r:id="rId9"/>
    <p:sldId id="581" r:id="rId10"/>
    <p:sldId id="519" r:id="rId11"/>
    <p:sldId id="524" r:id="rId12"/>
    <p:sldId id="532" r:id="rId13"/>
    <p:sldId id="534" r:id="rId14"/>
    <p:sldId id="538" r:id="rId15"/>
    <p:sldId id="533" r:id="rId16"/>
    <p:sldId id="535" r:id="rId17"/>
    <p:sldId id="565" r:id="rId18"/>
    <p:sldId id="566" r:id="rId19"/>
    <p:sldId id="567" r:id="rId20"/>
    <p:sldId id="568" r:id="rId21"/>
    <p:sldId id="536" r:id="rId22"/>
    <p:sldId id="537" r:id="rId23"/>
    <p:sldId id="539" r:id="rId24"/>
    <p:sldId id="569" r:id="rId25"/>
    <p:sldId id="570" r:id="rId26"/>
    <p:sldId id="541" r:id="rId27"/>
    <p:sldId id="571" r:id="rId28"/>
    <p:sldId id="542" r:id="rId29"/>
    <p:sldId id="572" r:id="rId30"/>
    <p:sldId id="573" r:id="rId31"/>
    <p:sldId id="574" r:id="rId32"/>
    <p:sldId id="575" r:id="rId33"/>
    <p:sldId id="576" r:id="rId34"/>
    <p:sldId id="577" r:id="rId35"/>
    <p:sldId id="578" r:id="rId36"/>
    <p:sldId id="584" r:id="rId37"/>
    <p:sldId id="585" r:id="rId38"/>
    <p:sldId id="586" r:id="rId39"/>
    <p:sldId id="587" r:id="rId40"/>
    <p:sldId id="543" r:id="rId41"/>
    <p:sldId id="502" r:id="rId42"/>
    <p:sldId id="550" r:id="rId43"/>
    <p:sldId id="544" r:id="rId44"/>
    <p:sldId id="547" r:id="rId45"/>
    <p:sldId id="551" r:id="rId46"/>
    <p:sldId id="552" r:id="rId47"/>
    <p:sldId id="553" r:id="rId48"/>
    <p:sldId id="554" r:id="rId49"/>
    <p:sldId id="555" r:id="rId50"/>
    <p:sldId id="549" r:id="rId51"/>
    <p:sldId id="556" r:id="rId52"/>
    <p:sldId id="558" r:id="rId53"/>
    <p:sldId id="559" r:id="rId54"/>
    <p:sldId id="557" r:id="rId55"/>
    <p:sldId id="545" r:id="rId56"/>
    <p:sldId id="560" r:id="rId57"/>
    <p:sldId id="563" r:id="rId58"/>
    <p:sldId id="564" r:id="rId59"/>
    <p:sldId id="561" r:id="rId60"/>
    <p:sldId id="579" r:id="rId61"/>
  </p:sldIdLst>
  <p:sldSz cx="9144000" cy="6858000" type="screen4x3"/>
  <p:notesSz cx="9779000" cy="66452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3">
          <p15:clr>
            <a:srgbClr val="A4A3A4"/>
          </p15:clr>
        </p15:guide>
        <p15:guide id="2" pos="28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093">
          <p15:clr>
            <a:srgbClr val="A4A3A4"/>
          </p15:clr>
        </p15:guide>
        <p15:guide id="2" pos="30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68"/>
  </p:normalViewPr>
  <p:slideViewPr>
    <p:cSldViewPr snapToGrid="0">
      <p:cViewPr varScale="1">
        <p:scale>
          <a:sx n="114" d="100"/>
          <a:sy n="114" d="100"/>
        </p:scale>
        <p:origin x="1704" y="176"/>
      </p:cViewPr>
      <p:guideLst>
        <p:guide orient="horz" pos="1983"/>
        <p:guide pos="28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416"/>
    </p:cViewPr>
  </p:sorterViewPr>
  <p:notesViewPr>
    <p:cSldViewPr snapToGrid="0">
      <p:cViewPr varScale="1">
        <p:scale>
          <a:sx n="99" d="100"/>
          <a:sy n="99" d="100"/>
        </p:scale>
        <p:origin x="-440" y="-104"/>
      </p:cViewPr>
      <p:guideLst>
        <p:guide orient="horz" pos="2093"/>
        <p:guide pos="30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3CB8450-A7CA-3524-A19B-26FB4BFA777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37038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t" anchorCtr="0" compatLnSpc="1">
            <a:prstTxWarp prst="textNoShape">
              <a:avLst/>
            </a:prstTxWarp>
          </a:bodyPr>
          <a:lstStyle>
            <a:lvl1pPr defTabSz="938213">
              <a:defRPr sz="1300">
                <a:latin typeface="Times New Roman" pitchFamily="-106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83865898-60E4-F56E-F21A-8AE11FBE252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541963" y="0"/>
            <a:ext cx="4237037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t" anchorCtr="0" compatLnSpc="1">
            <a:prstTxWarp prst="textNoShape">
              <a:avLst/>
            </a:prstTxWarp>
          </a:bodyPr>
          <a:lstStyle>
            <a:lvl1pPr algn="r" defTabSz="938213">
              <a:defRPr sz="1300">
                <a:latin typeface="Times New Roman" pitchFamily="-106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1B58B4F-76E0-0133-A31F-E4537D0A14BB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3228975" y="498475"/>
            <a:ext cx="3322638" cy="2492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B5CC6F5B-F119-F616-56C2-1975D6A432D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03338" y="3155950"/>
            <a:ext cx="717232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FR"/>
              <a:t>Klicken Sie, um die Textformatierung des Masters zu bearbeiten.</a:t>
            </a:r>
          </a:p>
          <a:p>
            <a:pPr lvl="1"/>
            <a:r>
              <a:rPr lang="de-DE" altLang="en-FR"/>
              <a:t>Zweite Ebene</a:t>
            </a:r>
          </a:p>
          <a:p>
            <a:pPr lvl="2"/>
            <a:r>
              <a:rPr lang="de-DE" altLang="en-FR"/>
              <a:t>Dritte Ebene</a:t>
            </a:r>
          </a:p>
          <a:p>
            <a:pPr lvl="3"/>
            <a:r>
              <a:rPr lang="de-DE" altLang="en-FR"/>
              <a:t>Vierte Ebene</a:t>
            </a:r>
          </a:p>
          <a:p>
            <a:pPr lvl="4"/>
            <a:r>
              <a:rPr lang="de-DE" altLang="en-FR"/>
              <a:t>Fünfte Ebene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225C6727-191E-0F2E-1981-2EA1D5DCE5E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13488"/>
            <a:ext cx="4237038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b" anchorCtr="0" compatLnSpc="1">
            <a:prstTxWarp prst="textNoShape">
              <a:avLst/>
            </a:prstTxWarp>
          </a:bodyPr>
          <a:lstStyle>
            <a:lvl1pPr defTabSz="938213">
              <a:defRPr sz="1300">
                <a:latin typeface="Times New Roman" pitchFamily="-106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5E80BED2-7ACC-136D-7CED-7F12562AA0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41963" y="6313488"/>
            <a:ext cx="4237037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b" anchorCtr="0" compatLnSpc="1">
            <a:prstTxWarp prst="textNoShape">
              <a:avLst/>
            </a:prstTxWarp>
          </a:bodyPr>
          <a:lstStyle>
            <a:lvl1pPr algn="r" defTabSz="938213">
              <a:defRPr sz="1300"/>
            </a:lvl1pPr>
          </a:lstStyle>
          <a:p>
            <a:fld id="{E5A89D19-E237-CE44-A292-7569F8F7DCE2}" type="slidenum">
              <a:rPr lang="de-DE" altLang="en-FR"/>
              <a:pPr/>
              <a:t>‹#›</a:t>
            </a:fld>
            <a:endParaRPr lang="de-DE" altLang="en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AFA01373-B3A7-6E28-74B7-99E1801920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38213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52052B0-3C5D-914F-B044-FE0770EAC82C}" type="slidenum">
              <a:rPr lang="de-DE" altLang="en-FR" sz="1300"/>
              <a:pPr/>
              <a:t>1</a:t>
            </a:fld>
            <a:endParaRPr lang="de-DE" altLang="en-FR" sz="13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1E852C47-36B3-FACA-56A6-F72517D50C2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B82A5095-DBBB-37A8-EEC2-FDBCD9A15B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E3852AD3-E6B2-7720-78E8-A60D53BB7B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38213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6BEDE8F-E388-9D45-9739-7912924143CD}" type="slidenum">
              <a:rPr lang="de-DE" altLang="en-FR" sz="1300"/>
              <a:pPr/>
              <a:t>6</a:t>
            </a:fld>
            <a:endParaRPr lang="de-DE" altLang="en-FR" sz="13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AD16B1F-6184-FA5A-E8C2-22F6B220E12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8A000816-991B-1B09-5010-33BE7CA795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FR">
                <a:latin typeface="Times New Roman" panose="02020603050405020304" pitchFamily="18" charset="0"/>
              </a:rPr>
              <a:t>Om = 0.28 -&gt; low density universe</a:t>
            </a:r>
          </a:p>
          <a:p>
            <a:r>
              <a:rPr lang="en-US" altLang="en-FR">
                <a:latin typeface="Times New Roman" panose="02020603050405020304" pitchFamily="18" charset="0"/>
              </a:rPr>
              <a:t>OL = 0.72 -&gt; nicht verschwindende kosmologische Konstante (Friedmann-Modell)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2112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>
            <a:extLst>
              <a:ext uri="{FF2B5EF4-FFF2-40B4-BE49-F238E27FC236}">
                <a16:creationId xmlns:a16="http://schemas.microsoft.com/office/drawing/2014/main" id="{054FDDF7-A293-5A0B-365A-9E07BD0CF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975" y="6153150"/>
            <a:ext cx="40100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FR" sz="1400" b="1">
                <a:solidFill>
                  <a:schemeClr val="bg1"/>
                </a:solidFill>
                <a:latin typeface="Trebuchet MS" panose="020B0703020202090204" pitchFamily="34" charset="0"/>
              </a:rPr>
              <a:t>Atominstitut</a:t>
            </a:r>
          </a:p>
          <a:p>
            <a:pPr algn="ctr"/>
            <a:r>
              <a:rPr lang="en-US" altLang="en-FR" sz="1400" b="1">
                <a:solidFill>
                  <a:schemeClr val="bg1"/>
                </a:solidFill>
                <a:latin typeface="Trebuchet MS" panose="020B0703020202090204" pitchFamily="34" charset="0"/>
              </a:rPr>
              <a:t>Wien, 3. Mai 2005</a:t>
            </a:r>
            <a:endParaRPr lang="en-US" altLang="en-FR" sz="2800">
              <a:solidFill>
                <a:schemeClr val="bg1"/>
              </a:solidFill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7448B428-575E-2017-3BE9-2C8A8D2F4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250" y="2649538"/>
            <a:ext cx="6249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FR" sz="2400" b="1">
                <a:solidFill>
                  <a:schemeClr val="bg1"/>
                </a:solidFill>
                <a:latin typeface="Trebuchet MS" panose="020B0703020202090204" pitchFamily="34" charset="0"/>
              </a:rPr>
              <a:t>Claudia-Elisabeth Wulz</a:t>
            </a:r>
          </a:p>
          <a:p>
            <a:pPr algn="ctr"/>
            <a:r>
              <a:rPr lang="en-US" altLang="en-FR" sz="2000" b="1">
                <a:solidFill>
                  <a:schemeClr val="bg1"/>
                </a:solidFill>
                <a:latin typeface="Trebuchet MS" panose="020B0703020202090204" pitchFamily="34" charset="0"/>
              </a:rPr>
              <a:t>Institut für Hochenergiephysik der ÖAW &amp; TU Wien</a:t>
            </a:r>
            <a:endParaRPr lang="en-US" altLang="en-FR" sz="280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7271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712788" y="1219200"/>
            <a:ext cx="7721600" cy="10302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921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902F7-A8C9-1621-B3FC-55DE94782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r>
              <a:rPr lang="en-US" altLang="en-FR"/>
              <a:t>C.-E. Wulz</a:t>
            </a:r>
            <a:endParaRPr lang="en-US" altLang="en-FR" b="0" i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19C254-2BFA-FB2A-9356-A1016F892D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94E356-8F63-BE49-B1BD-B73251B9C0D2}" type="slidenum">
              <a:rPr lang="en-US" altLang="en-FR"/>
              <a:pPr/>
              <a:t>‹#›</a:t>
            </a:fld>
            <a:endParaRPr lang="en-US" altLang="en-FR" b="0" i="0"/>
          </a:p>
        </p:txBody>
      </p:sp>
    </p:spTree>
    <p:extLst>
      <p:ext uri="{BB962C8B-B14F-4D97-AF65-F5344CB8AC3E}">
        <p14:creationId xmlns:p14="http://schemas.microsoft.com/office/powerpoint/2010/main" val="3598544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15913"/>
            <a:ext cx="2057400" cy="5810250"/>
          </a:xfrm>
        </p:spPr>
        <p:txBody>
          <a:bodyPr vert="eaVert"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5913"/>
            <a:ext cx="6019800" cy="58102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A90DC-AFAE-9113-387A-12D482A64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r>
              <a:rPr lang="en-US" altLang="en-FR"/>
              <a:t>C.-E. Wulz</a:t>
            </a:r>
            <a:endParaRPr lang="en-US" altLang="en-FR" b="0" i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953DA-7B0F-4649-03D9-66802F89F6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49C3E41-1454-FE4E-82A5-E899DEE966BC}" type="slidenum">
              <a:rPr lang="en-US" altLang="en-FR"/>
              <a:pPr/>
              <a:t>‹#›</a:t>
            </a:fld>
            <a:endParaRPr lang="en-US" altLang="en-FR" b="0" i="0"/>
          </a:p>
        </p:txBody>
      </p:sp>
    </p:spTree>
    <p:extLst>
      <p:ext uri="{BB962C8B-B14F-4D97-AF65-F5344CB8AC3E}">
        <p14:creationId xmlns:p14="http://schemas.microsoft.com/office/powerpoint/2010/main" val="339398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1B03B-BE45-FE9D-885C-0BF65E92B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r>
              <a:rPr lang="en-US" altLang="en-FR"/>
              <a:t>C.-E. Wulz</a:t>
            </a:r>
            <a:endParaRPr lang="en-US" altLang="en-FR" b="0" i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3D2E38-CBA4-D71D-C826-BB50428380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B10E0C8-A119-CC43-BA4D-F61CE4B2FD6A}" type="slidenum">
              <a:rPr lang="en-US" altLang="en-FR"/>
              <a:pPr/>
              <a:t>‹#›</a:t>
            </a:fld>
            <a:endParaRPr lang="en-US" altLang="en-FR" b="0" i="0"/>
          </a:p>
        </p:txBody>
      </p:sp>
    </p:spTree>
    <p:extLst>
      <p:ext uri="{BB962C8B-B14F-4D97-AF65-F5344CB8AC3E}">
        <p14:creationId xmlns:p14="http://schemas.microsoft.com/office/powerpoint/2010/main" val="3758047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244DB-8D0F-AEA9-7630-94FE1E9A2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r>
              <a:rPr lang="en-US" altLang="en-FR"/>
              <a:t>C.-E. Wulz</a:t>
            </a:r>
            <a:endParaRPr lang="en-US" altLang="en-FR" b="0" i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A290C-1A8A-1AC0-5A1E-78965EC4D0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B3A5FA-6A41-364B-B404-EC7B874684F7}" type="slidenum">
              <a:rPr lang="en-US" altLang="en-FR"/>
              <a:pPr/>
              <a:t>‹#›</a:t>
            </a:fld>
            <a:endParaRPr lang="en-US" altLang="en-FR" b="0" i="0"/>
          </a:p>
        </p:txBody>
      </p:sp>
    </p:spTree>
    <p:extLst>
      <p:ext uri="{BB962C8B-B14F-4D97-AF65-F5344CB8AC3E}">
        <p14:creationId xmlns:p14="http://schemas.microsoft.com/office/powerpoint/2010/main" val="140814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D6F012-1AE0-A538-604C-D0F4CC67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r>
              <a:rPr lang="en-US" altLang="en-FR"/>
              <a:t>C.-E. Wulz</a:t>
            </a:r>
            <a:endParaRPr lang="en-US" altLang="en-FR" b="0" i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C57D8-8E90-7F3B-0C75-292443E54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3D4E13-D81E-ED4A-BEC8-2ADCFB4FC5DB}" type="slidenum">
              <a:rPr lang="en-US" altLang="en-FR"/>
              <a:pPr/>
              <a:t>‹#›</a:t>
            </a:fld>
            <a:endParaRPr lang="en-US" altLang="en-FR" b="0" i="0"/>
          </a:p>
        </p:txBody>
      </p:sp>
    </p:spTree>
    <p:extLst>
      <p:ext uri="{BB962C8B-B14F-4D97-AF65-F5344CB8AC3E}">
        <p14:creationId xmlns:p14="http://schemas.microsoft.com/office/powerpoint/2010/main" val="239133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4BF396-DE29-C3BA-FCF2-800C4CC6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r>
              <a:rPr lang="en-US" altLang="en-FR"/>
              <a:t>C.-E. Wulz</a:t>
            </a:r>
            <a:endParaRPr lang="en-US" altLang="en-FR" b="0" i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9FA50CB-7185-6EF4-B494-7327B9474B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F8117EA-5DF0-F54D-B373-7F9EE492F7D2}" type="slidenum">
              <a:rPr lang="en-US" altLang="en-FR"/>
              <a:pPr/>
              <a:t>‹#›</a:t>
            </a:fld>
            <a:endParaRPr lang="en-US" altLang="en-FR" b="0" i="0"/>
          </a:p>
        </p:txBody>
      </p:sp>
    </p:spTree>
    <p:extLst>
      <p:ext uri="{BB962C8B-B14F-4D97-AF65-F5344CB8AC3E}">
        <p14:creationId xmlns:p14="http://schemas.microsoft.com/office/powerpoint/2010/main" val="418680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2DC2EA-EFB0-76CA-622F-2A4139F7A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r>
              <a:rPr lang="en-US" altLang="en-FR"/>
              <a:t>C.-E. Wulz</a:t>
            </a:r>
            <a:endParaRPr lang="en-US" altLang="en-FR" b="0" i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BE97A-035C-1D46-2FD1-E0175BF021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B85D80-6253-FA44-A808-3AEA074D504C}" type="slidenum">
              <a:rPr lang="en-US" altLang="en-FR"/>
              <a:pPr/>
              <a:t>‹#›</a:t>
            </a:fld>
            <a:endParaRPr lang="en-US" altLang="en-FR" b="0" i="0"/>
          </a:p>
        </p:txBody>
      </p:sp>
    </p:spTree>
    <p:extLst>
      <p:ext uri="{BB962C8B-B14F-4D97-AF65-F5344CB8AC3E}">
        <p14:creationId xmlns:p14="http://schemas.microsoft.com/office/powerpoint/2010/main" val="2365998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50E91A-1119-489D-FC2B-74BEB7357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r>
              <a:rPr lang="en-US" altLang="en-FR"/>
              <a:t>C.-E. Wulz</a:t>
            </a:r>
            <a:endParaRPr lang="en-US" altLang="en-FR" b="0" i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7231D0-4E19-5D65-A42D-3A2126DDC6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92CB81A-7644-1B4B-8851-03812FF528B9}" type="slidenum">
              <a:rPr lang="en-US" altLang="en-FR"/>
              <a:pPr/>
              <a:t>‹#›</a:t>
            </a:fld>
            <a:endParaRPr lang="en-US" altLang="en-FR" b="0" i="0"/>
          </a:p>
        </p:txBody>
      </p:sp>
    </p:spTree>
    <p:extLst>
      <p:ext uri="{BB962C8B-B14F-4D97-AF65-F5344CB8AC3E}">
        <p14:creationId xmlns:p14="http://schemas.microsoft.com/office/powerpoint/2010/main" val="4113601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69D81-20A3-1E1E-69B8-784DD6F15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r>
              <a:rPr lang="en-US" altLang="en-FR"/>
              <a:t>C.-E. Wulz</a:t>
            </a:r>
            <a:endParaRPr lang="en-US" altLang="en-FR" b="0" i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C8F1D-4E29-9CE5-B9FF-533F4B4F8A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60328E6-919E-764A-B96B-453E9E334BA9}" type="slidenum">
              <a:rPr lang="en-US" altLang="en-FR"/>
              <a:pPr/>
              <a:t>‹#›</a:t>
            </a:fld>
            <a:endParaRPr lang="en-US" altLang="en-FR" b="0" i="0"/>
          </a:p>
        </p:txBody>
      </p:sp>
    </p:spTree>
    <p:extLst>
      <p:ext uri="{BB962C8B-B14F-4D97-AF65-F5344CB8AC3E}">
        <p14:creationId xmlns:p14="http://schemas.microsoft.com/office/powerpoint/2010/main" val="44761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0A0099-4F23-C433-246B-B2A503CE5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r>
              <a:rPr lang="en-US" altLang="en-FR"/>
              <a:t>C.-E. Wulz</a:t>
            </a:r>
            <a:endParaRPr lang="en-US" altLang="en-FR" b="0" i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1BB32-85C7-B816-D02A-0D113C8D2B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869E3E-ECB4-2E43-97EB-C10ADBD3893F}" type="slidenum">
              <a:rPr lang="en-US" altLang="en-FR"/>
              <a:pPr/>
              <a:t>‹#›</a:t>
            </a:fld>
            <a:endParaRPr lang="en-US" altLang="en-FR" b="0" i="0"/>
          </a:p>
        </p:txBody>
      </p:sp>
    </p:spTree>
    <p:extLst>
      <p:ext uri="{BB962C8B-B14F-4D97-AF65-F5344CB8AC3E}">
        <p14:creationId xmlns:p14="http://schemas.microsoft.com/office/powerpoint/2010/main" val="2766652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>
            <a:extLst>
              <a:ext uri="{FF2B5EF4-FFF2-40B4-BE49-F238E27FC236}">
                <a16:creationId xmlns:a16="http://schemas.microsoft.com/office/drawing/2014/main" id="{738128A7-C43B-B405-284C-190FC619F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0813" y="315913"/>
            <a:ext cx="7113587" cy="45878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6" charset="0"/>
              <a:ea typeface="+mn-ea"/>
            </a:endParaRPr>
          </a:p>
        </p:txBody>
      </p:sp>
      <p:sp>
        <p:nvSpPr>
          <p:cNvPr id="1027" name="Rectangle 18">
            <a:extLst>
              <a:ext uri="{FF2B5EF4-FFF2-40B4-BE49-F238E27FC236}">
                <a16:creationId xmlns:a16="http://schemas.microsoft.com/office/drawing/2014/main" id="{DC083AE2-320D-6293-BFE5-9765AA4CD1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33413" y="315913"/>
            <a:ext cx="79009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FR"/>
              <a:t>Click to edit Master title style</a:t>
            </a:r>
          </a:p>
        </p:txBody>
      </p:sp>
      <p:sp>
        <p:nvSpPr>
          <p:cNvPr id="1046" name="Rectangle 22">
            <a:extLst>
              <a:ext uri="{FF2B5EF4-FFF2-40B4-BE49-F238E27FC236}">
                <a16:creationId xmlns:a16="http://schemas.microsoft.com/office/drawing/2014/main" id="{DD8AD1BF-4A41-6836-185D-618CEE2DF6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98463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b="1" i="1">
                <a:latin typeface="Arial" pitchFamily="-106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C.-E. Wulz</a:t>
            </a:r>
          </a:p>
        </p:txBody>
      </p:sp>
      <p:sp>
        <p:nvSpPr>
          <p:cNvPr id="1047" name="Rectangle 23">
            <a:extLst>
              <a:ext uri="{FF2B5EF4-FFF2-40B4-BE49-F238E27FC236}">
                <a16:creationId xmlns:a16="http://schemas.microsoft.com/office/drawing/2014/main" id="{63B6BF1B-6592-83C8-7CEB-37B76216ADB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99000" y="6553200"/>
            <a:ext cx="476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b="1" i="1">
                <a:latin typeface="Arial" panose="020B0604020202020204" pitchFamily="34" charset="0"/>
              </a:defRPr>
            </a:lvl1pPr>
          </a:lstStyle>
          <a:p>
            <a:fld id="{BC0881C4-12EF-7F45-9A73-EFF84E66448A}" type="slidenum">
              <a:rPr lang="en-US" altLang="en-FR"/>
              <a:pPr/>
              <a:t>‹#›</a:t>
            </a:fld>
            <a:endParaRPr lang="en-US" altLang="en-FR"/>
          </a:p>
        </p:txBody>
      </p:sp>
      <p:sp>
        <p:nvSpPr>
          <p:cNvPr id="1048" name="Rectangle 24">
            <a:extLst>
              <a:ext uri="{FF2B5EF4-FFF2-40B4-BE49-F238E27FC236}">
                <a16:creationId xmlns:a16="http://schemas.microsoft.com/office/drawing/2014/main" id="{0235CCB9-D121-B5D7-F431-975AEA3E77D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5810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 b="1" i="1">
                <a:latin typeface="Arial" panose="020B0604020202020204" pitchFamily="34" charset="0"/>
              </a:rPr>
              <a:t>Wien, Mai 2005</a:t>
            </a:r>
            <a:endParaRPr lang="en-US" altLang="en-FR" sz="100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  <a:ea typeface="ＭＳ Ｐゴシック" panose="020B0600070205080204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oleObject" Target="../embeddings/oleObject12.bin"/><Relationship Id="rId3" Type="http://schemas.openxmlformats.org/officeDocument/2006/relationships/image" Target="../media/image19.png"/><Relationship Id="rId7" Type="http://schemas.openxmlformats.org/officeDocument/2006/relationships/oleObject" Target="../embeddings/oleObject6.bin"/><Relationship Id="rId12" Type="http://schemas.openxmlformats.org/officeDocument/2006/relationships/oleObject" Target="../embeddings/oleObject11.bin"/><Relationship Id="rId2" Type="http://schemas.openxmlformats.org/officeDocument/2006/relationships/oleObject" Target="../embeddings/oleObject2.bin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5.bin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14.bin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13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19.png"/><Relationship Id="rId4" Type="http://schemas.openxmlformats.org/officeDocument/2006/relationships/oleObject" Target="../embeddings/oleObject15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19.png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60.jpeg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18.bin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17.bin"/><Relationship Id="rId9" Type="http://schemas.openxmlformats.org/officeDocument/2006/relationships/oleObject" Target="../embeddings/oleObject2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oleObject" Target="../embeddings/oleObject27.bin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>
            <a:extLst>
              <a:ext uri="{FF2B5EF4-FFF2-40B4-BE49-F238E27FC236}">
                <a16:creationId xmlns:a16="http://schemas.microsoft.com/office/drawing/2014/main" id="{A4D10F0E-A70D-A732-5015-17B6E2C88B6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FR" sz="4400">
                <a:solidFill>
                  <a:srgbClr val="FFE410"/>
                </a:solidFill>
              </a:rPr>
              <a:t>Fundamentale Fragen</a:t>
            </a:r>
            <a:br>
              <a:rPr lang="en-US" altLang="en-FR" sz="4400">
                <a:solidFill>
                  <a:srgbClr val="FFE410"/>
                </a:solidFill>
              </a:rPr>
            </a:br>
            <a:r>
              <a:rPr lang="en-US" altLang="en-FR" sz="4400">
                <a:solidFill>
                  <a:srgbClr val="FFE410"/>
                </a:solidFill>
              </a:rPr>
              <a:t>der Teilchenphysik</a:t>
            </a:r>
            <a:endParaRPr lang="en-US" altLang="en-FR"/>
          </a:p>
        </p:txBody>
      </p:sp>
      <p:pic>
        <p:nvPicPr>
          <p:cNvPr id="14339" name="Picture 15" descr="susy_event.jpg                                                 00030FEFMacintosh HD                   BBA748FD:">
            <a:extLst>
              <a:ext uri="{FF2B5EF4-FFF2-40B4-BE49-F238E27FC236}">
                <a16:creationId xmlns:a16="http://schemas.microsoft.com/office/drawing/2014/main" id="{3654C31F-785B-303B-827C-3D4C6A55E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3776663"/>
            <a:ext cx="224155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3">
            <a:extLst>
              <a:ext uri="{FF2B5EF4-FFF2-40B4-BE49-F238E27FC236}">
                <a16:creationId xmlns:a16="http://schemas.microsoft.com/office/drawing/2014/main" id="{51937D54-70A6-5B1E-2C2A-7C5CE9C6655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25603" name="Slide Number Placeholder 4">
            <a:extLst>
              <a:ext uri="{FF2B5EF4-FFF2-40B4-BE49-F238E27FC236}">
                <a16:creationId xmlns:a16="http://schemas.microsoft.com/office/drawing/2014/main" id="{9355341A-6F78-5DFB-8A1A-FD18BC0AAA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A95DE3C-4B62-314D-BA46-3BF30ECF1BB7}" type="slidenum">
              <a:rPr lang="en-US" altLang="en-FR" sz="1000">
                <a:latin typeface="Arial" panose="020B0604020202020204" pitchFamily="34" charset="0"/>
              </a:rPr>
              <a:pPr/>
              <a:t>10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9C7C49E9-1F38-E250-1C41-A3DEF11C3E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Offene Fragen</a:t>
            </a:r>
          </a:p>
        </p:txBody>
      </p:sp>
      <p:sp>
        <p:nvSpPr>
          <p:cNvPr id="25605" name="Rectangle 3">
            <a:extLst>
              <a:ext uri="{FF2B5EF4-FFF2-40B4-BE49-F238E27FC236}">
                <a16:creationId xmlns:a16="http://schemas.microsoft.com/office/drawing/2014/main" id="{78D6357F-23D1-2B0C-2426-498B0AE2F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788" y="1095375"/>
            <a:ext cx="7813675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Woher kommen die </a:t>
            </a:r>
            <a:r>
              <a:rPr lang="en-GB" altLang="en-FR" sz="2400" b="1">
                <a:solidFill>
                  <a:srgbClr val="BD2447"/>
                </a:solidFill>
                <a:latin typeface="Times" pitchFamily="-106" charset="0"/>
              </a:rPr>
              <a:t>Massen</a:t>
            </a:r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 der bekannten Teilchen?</a:t>
            </a:r>
          </a:p>
          <a:p>
            <a:pPr algn="just"/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(Wie) kann das </a:t>
            </a:r>
            <a:r>
              <a:rPr lang="en-GB" altLang="en-FR" sz="2400" b="1">
                <a:solidFill>
                  <a:srgbClr val="BD2447"/>
                </a:solidFill>
                <a:latin typeface="Times" pitchFamily="-106" charset="0"/>
              </a:rPr>
              <a:t>Standardmodell erweitert</a:t>
            </a:r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 werden? </a:t>
            </a:r>
          </a:p>
          <a:p>
            <a:pPr algn="just"/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Gibt es mehr als </a:t>
            </a:r>
            <a:r>
              <a:rPr lang="en-GB" altLang="en-FR" sz="2400" b="1">
                <a:solidFill>
                  <a:srgbClr val="BD2447"/>
                </a:solidFill>
                <a:latin typeface="Times" pitchFamily="-106" charset="0"/>
              </a:rPr>
              <a:t>3 Generationen</a:t>
            </a:r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?</a:t>
            </a:r>
          </a:p>
          <a:p>
            <a:pPr algn="just"/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Welche Rolle spielen massive </a:t>
            </a:r>
            <a:r>
              <a:rPr lang="en-GB" altLang="en-FR" sz="2400" b="1">
                <a:solidFill>
                  <a:srgbClr val="BD2447"/>
                </a:solidFill>
                <a:latin typeface="Times" pitchFamily="-106" charset="0"/>
              </a:rPr>
              <a:t>Neutrinos</a:t>
            </a:r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?</a:t>
            </a:r>
          </a:p>
          <a:p>
            <a:pPr algn="just"/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Wie kann man das </a:t>
            </a:r>
            <a:r>
              <a:rPr lang="en-GB" altLang="en-FR" sz="2400" b="1">
                <a:solidFill>
                  <a:srgbClr val="BD2447"/>
                </a:solidFill>
                <a:latin typeface="Times" pitchFamily="-106" charset="0"/>
              </a:rPr>
              <a:t>Confinement</a:t>
            </a:r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 verstehen?</a:t>
            </a:r>
          </a:p>
          <a:p>
            <a:pPr algn="just"/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Was ist die </a:t>
            </a:r>
            <a:r>
              <a:rPr lang="en-GB" altLang="en-FR" sz="2400" b="1">
                <a:solidFill>
                  <a:srgbClr val="BD2447"/>
                </a:solidFill>
                <a:latin typeface="Times" pitchFamily="-106" charset="0"/>
              </a:rPr>
              <a:t>dunkle Materie</a:t>
            </a:r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 (schwere SUSY-Teilchen, Axionen, …?)</a:t>
            </a:r>
          </a:p>
          <a:p>
            <a:pPr algn="just"/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Können alle </a:t>
            </a:r>
            <a:r>
              <a:rPr lang="en-GB" altLang="en-FR" sz="2400" b="1">
                <a:solidFill>
                  <a:srgbClr val="BD2447"/>
                </a:solidFill>
                <a:latin typeface="Times" pitchFamily="-106" charset="0"/>
              </a:rPr>
              <a:t>Kräfte vereint</a:t>
            </a:r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 werden? Wie geht die </a:t>
            </a:r>
            <a:r>
              <a:rPr lang="en-GB" altLang="en-FR" sz="2400" b="1">
                <a:solidFill>
                  <a:srgbClr val="BD2447"/>
                </a:solidFill>
                <a:latin typeface="Times" pitchFamily="-106" charset="0"/>
              </a:rPr>
              <a:t>Gravitation</a:t>
            </a:r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 ein?</a:t>
            </a:r>
          </a:p>
          <a:p>
            <a:pPr algn="just"/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Was ist die </a:t>
            </a:r>
            <a:r>
              <a:rPr lang="en-GB" altLang="en-FR" sz="2400" b="1">
                <a:solidFill>
                  <a:srgbClr val="BD2447"/>
                </a:solidFill>
                <a:latin typeface="Times" pitchFamily="-106" charset="0"/>
              </a:rPr>
              <a:t>dunkle Energie</a:t>
            </a:r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 (Einsteins kosmologische Konstante, …?)</a:t>
            </a:r>
          </a:p>
          <a:p>
            <a:pPr algn="just"/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Gibt es </a:t>
            </a:r>
            <a:r>
              <a:rPr lang="en-GB" altLang="en-FR" sz="2400" b="1">
                <a:solidFill>
                  <a:srgbClr val="BD2447"/>
                </a:solidFill>
                <a:latin typeface="Times" pitchFamily="-106" charset="0"/>
              </a:rPr>
              <a:t>zusätzliche</a:t>
            </a:r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 </a:t>
            </a:r>
            <a:r>
              <a:rPr lang="en-GB" altLang="en-FR" sz="2400" b="1">
                <a:solidFill>
                  <a:srgbClr val="BD2447"/>
                </a:solidFill>
                <a:latin typeface="Times" pitchFamily="-106" charset="0"/>
              </a:rPr>
              <a:t>Dimensionen</a:t>
            </a:r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?</a:t>
            </a:r>
          </a:p>
          <a:p>
            <a:pPr algn="just"/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Wie </a:t>
            </a:r>
            <a:r>
              <a:rPr lang="en-GB" altLang="en-FR" sz="2400" b="1">
                <a:solidFill>
                  <a:srgbClr val="BD2447"/>
                </a:solidFill>
                <a:latin typeface="Times" pitchFamily="-106" charset="0"/>
              </a:rPr>
              <a:t>entstand</a:t>
            </a:r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 das </a:t>
            </a:r>
            <a:r>
              <a:rPr lang="en-GB" altLang="en-FR" sz="2400" b="1">
                <a:solidFill>
                  <a:srgbClr val="BD2447"/>
                </a:solidFill>
                <a:latin typeface="Times" pitchFamily="-106" charset="0"/>
              </a:rPr>
              <a:t>Universum</a:t>
            </a:r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? </a:t>
            </a:r>
          </a:p>
          <a:p>
            <a:pPr algn="just"/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(Warum) ist das </a:t>
            </a:r>
            <a:r>
              <a:rPr lang="en-GB" altLang="en-FR" sz="2400" b="1">
                <a:solidFill>
                  <a:srgbClr val="BD2447"/>
                </a:solidFill>
                <a:latin typeface="Times" pitchFamily="-106" charset="0"/>
              </a:rPr>
              <a:t>Universum flach</a:t>
            </a:r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?</a:t>
            </a:r>
          </a:p>
          <a:p>
            <a:pPr algn="just"/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(Warum) ist die </a:t>
            </a:r>
            <a:r>
              <a:rPr lang="en-GB" altLang="en-FR" sz="2400" b="1">
                <a:solidFill>
                  <a:srgbClr val="BD2447"/>
                </a:solidFill>
                <a:latin typeface="Times" pitchFamily="-106" charset="0"/>
              </a:rPr>
              <a:t>Antimaterie</a:t>
            </a:r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 verschwunden?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>
            <a:extLst>
              <a:ext uri="{FF2B5EF4-FFF2-40B4-BE49-F238E27FC236}">
                <a16:creationId xmlns:a16="http://schemas.microsoft.com/office/drawing/2014/main" id="{59D62D4D-034B-1F8C-37D1-4EF32DDE732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26627" name="Slide Number Placeholder 4">
            <a:extLst>
              <a:ext uri="{FF2B5EF4-FFF2-40B4-BE49-F238E27FC236}">
                <a16:creationId xmlns:a16="http://schemas.microsoft.com/office/drawing/2014/main" id="{ECFAE58A-1BBD-BC7E-50FD-77B31BD015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0AC0B3C-9F33-BA42-846A-47D06C52CA81}" type="slidenum">
              <a:rPr lang="en-US" altLang="en-FR" sz="1000">
                <a:latin typeface="Arial" panose="020B0604020202020204" pitchFamily="34" charset="0"/>
              </a:rPr>
              <a:pPr/>
              <a:t>11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B1A608E0-DFE5-EFFB-FF19-FE8AF30A94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Werkzeuge zur Beantwortung</a:t>
            </a:r>
          </a:p>
        </p:txBody>
      </p:sp>
      <p:sp>
        <p:nvSpPr>
          <p:cNvPr id="26629" name="Rectangle 4">
            <a:extLst>
              <a:ext uri="{FF2B5EF4-FFF2-40B4-BE49-F238E27FC236}">
                <a16:creationId xmlns:a16="http://schemas.microsoft.com/office/drawing/2014/main" id="{8E656D55-21CC-BF99-BF3E-5EA99645E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" y="947738"/>
            <a:ext cx="484505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400" b="1">
                <a:solidFill>
                  <a:srgbClr val="15B922"/>
                </a:solidFill>
                <a:latin typeface="Times" pitchFamily="-106" charset="0"/>
              </a:rPr>
              <a:t>Experimente an Beschleunigern</a:t>
            </a:r>
            <a:endParaRPr lang="en-GB" altLang="en-FR" sz="2400" b="1">
              <a:solidFill>
                <a:srgbClr val="000000"/>
              </a:solidFill>
              <a:latin typeface="Times" pitchFamily="-106" charset="0"/>
            </a:endParaRPr>
          </a:p>
          <a:p>
            <a:r>
              <a:rPr lang="en-GB" altLang="en-FR" sz="1800" b="1">
                <a:solidFill>
                  <a:srgbClr val="000000"/>
                </a:solidFill>
                <a:latin typeface="Times" pitchFamily="-106" charset="0"/>
              </a:rPr>
              <a:t>       z.B.</a:t>
            </a:r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 	</a:t>
            </a:r>
            <a:r>
              <a:rPr lang="en-GB" altLang="en-FR" sz="1800" b="1">
                <a:solidFill>
                  <a:srgbClr val="000000"/>
                </a:solidFill>
                <a:latin typeface="Times" pitchFamily="-106" charset="0"/>
              </a:rPr>
              <a:t>FNAL: Tevatron</a:t>
            </a:r>
          </a:p>
          <a:p>
            <a:r>
              <a:rPr lang="en-GB" altLang="en-FR" sz="1800" b="1">
                <a:solidFill>
                  <a:srgbClr val="000000"/>
                </a:solidFill>
                <a:latin typeface="Times" pitchFamily="-106" charset="0"/>
              </a:rPr>
              <a:t>	BNL: RHIC</a:t>
            </a:r>
          </a:p>
          <a:p>
            <a:r>
              <a:rPr lang="en-GB" altLang="en-FR" sz="1800" b="1">
                <a:solidFill>
                  <a:srgbClr val="000000"/>
                </a:solidFill>
                <a:latin typeface="Times" pitchFamily="-106" charset="0"/>
              </a:rPr>
              <a:t>	DESY: HERA</a:t>
            </a:r>
          </a:p>
          <a:p>
            <a:r>
              <a:rPr lang="en-GB" altLang="en-FR" sz="1800" b="1">
                <a:solidFill>
                  <a:srgbClr val="000000"/>
                </a:solidFill>
                <a:latin typeface="Times" pitchFamily="-106" charset="0"/>
              </a:rPr>
              <a:t>	CERN: Large Hadron Collider (LHC)</a:t>
            </a:r>
          </a:p>
          <a:p>
            <a:r>
              <a:rPr lang="en-GB" altLang="en-FR" sz="1800" b="1">
                <a:solidFill>
                  <a:srgbClr val="000000"/>
                </a:solidFill>
                <a:latin typeface="Times" pitchFamily="-106" charset="0"/>
              </a:rPr>
              <a:t>	?: Linear Collider</a:t>
            </a:r>
            <a:endParaRPr lang="en-US" altLang="en-FR" sz="2400" b="1">
              <a:solidFill>
                <a:srgbClr val="000000"/>
              </a:solidFill>
              <a:latin typeface="Times" pitchFamily="-106" charset="0"/>
            </a:endParaRP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23E76ECB-44DD-C127-5946-3CF23B04E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1413" y="2963863"/>
            <a:ext cx="5448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400" b="1">
                <a:solidFill>
                  <a:srgbClr val="804000"/>
                </a:solidFill>
                <a:latin typeface="Times" pitchFamily="-106" charset="0"/>
              </a:rPr>
              <a:t>Experimente in Untergrundlaboratorien</a:t>
            </a:r>
            <a:endParaRPr lang="en-US" altLang="en-FR" sz="2400" b="1">
              <a:solidFill>
                <a:srgbClr val="000000"/>
              </a:solidFill>
              <a:latin typeface="Times" pitchFamily="-106" charset="0"/>
            </a:endParaRPr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FD5EAE52-FA99-4FF5-AD0C-8F695CC74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638" y="4310063"/>
            <a:ext cx="1897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400" b="1">
                <a:solidFill>
                  <a:srgbClr val="F3B130"/>
                </a:solidFill>
                <a:latin typeface="Times" pitchFamily="-106" charset="0"/>
              </a:rPr>
              <a:t>Raumsonden</a:t>
            </a:r>
            <a:endParaRPr lang="en-US" altLang="en-FR" sz="2400" b="1">
              <a:solidFill>
                <a:srgbClr val="000000"/>
              </a:solidFill>
              <a:latin typeface="Times" pitchFamily="-106" charset="0"/>
            </a:endParaRPr>
          </a:p>
        </p:txBody>
      </p:sp>
      <p:sp>
        <p:nvSpPr>
          <p:cNvPr id="26632" name="Rectangle 8">
            <a:extLst>
              <a:ext uri="{FF2B5EF4-FFF2-40B4-BE49-F238E27FC236}">
                <a16:creationId xmlns:a16="http://schemas.microsoft.com/office/drawing/2014/main" id="{FF2B6928-0499-C6C3-4F36-58BF361BE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1838" y="5756275"/>
            <a:ext cx="3305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400" b="1">
                <a:solidFill>
                  <a:srgbClr val="2339BF"/>
                </a:solidFill>
                <a:latin typeface="Times" pitchFamily="-106" charset="0"/>
              </a:rPr>
              <a:t>Terrestrische Teleskope</a:t>
            </a:r>
            <a:endParaRPr lang="en-US" altLang="en-FR" sz="2400" b="1">
              <a:solidFill>
                <a:srgbClr val="000000"/>
              </a:solidFill>
              <a:latin typeface="Times" pitchFamily="-106" charset="0"/>
            </a:endParaRPr>
          </a:p>
        </p:txBody>
      </p:sp>
      <p:sp>
        <p:nvSpPr>
          <p:cNvPr id="26633" name="Rectangle 11">
            <a:extLst>
              <a:ext uri="{FF2B5EF4-FFF2-40B4-BE49-F238E27FC236}">
                <a16:creationId xmlns:a16="http://schemas.microsoft.com/office/drawing/2014/main" id="{AB920D4F-278A-BE5E-9DF6-70C7319F8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8" y="3775075"/>
            <a:ext cx="429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400" b="1">
                <a:solidFill>
                  <a:schemeClr val="bg2"/>
                </a:solidFill>
                <a:latin typeface="Times" pitchFamily="-106" charset="0"/>
              </a:rPr>
              <a:t>Experimente an Kernreaktoren</a:t>
            </a:r>
            <a:endParaRPr lang="en-US" altLang="en-FR" sz="2400" b="1">
              <a:solidFill>
                <a:srgbClr val="0060BF"/>
              </a:solidFill>
              <a:latin typeface="Times" pitchFamily="-106" charset="0"/>
            </a:endParaRPr>
          </a:p>
        </p:txBody>
      </p:sp>
      <p:grpSp>
        <p:nvGrpSpPr>
          <p:cNvPr id="26634" name="Group 19">
            <a:extLst>
              <a:ext uri="{FF2B5EF4-FFF2-40B4-BE49-F238E27FC236}">
                <a16:creationId xmlns:a16="http://schemas.microsoft.com/office/drawing/2014/main" id="{9C9DBF50-449D-F62C-5F7F-50CCBE6676ED}"/>
              </a:ext>
            </a:extLst>
          </p:cNvPr>
          <p:cNvGrpSpPr>
            <a:grpSpLocks/>
          </p:cNvGrpSpPr>
          <p:nvPr/>
        </p:nvGrpSpPr>
        <p:grpSpPr bwMode="auto">
          <a:xfrm>
            <a:off x="1250950" y="4727575"/>
            <a:ext cx="1709738" cy="1879600"/>
            <a:chOff x="897" y="2978"/>
            <a:chExt cx="1077" cy="1184"/>
          </a:xfrm>
        </p:grpSpPr>
        <p:pic>
          <p:nvPicPr>
            <p:cNvPr id="26647" name="Picture 12" descr="glast_spacecraft.jpg                                           000B2947Macintosh HD                   BBA748FD:">
              <a:extLst>
                <a:ext uri="{FF2B5EF4-FFF2-40B4-BE49-F238E27FC236}">
                  <a16:creationId xmlns:a16="http://schemas.microsoft.com/office/drawing/2014/main" id="{BD6C1CAF-40CD-0BC6-9612-C98A6A13F8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" y="2978"/>
              <a:ext cx="1077" cy="1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8" name="Rectangle 13">
              <a:extLst>
                <a:ext uri="{FF2B5EF4-FFF2-40B4-BE49-F238E27FC236}">
                  <a16:creationId xmlns:a16="http://schemas.microsoft.com/office/drawing/2014/main" id="{E707ABC0-8EA0-7E7C-3845-D5E19123A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3642"/>
              <a:ext cx="49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400" b="1">
                  <a:solidFill>
                    <a:schemeClr val="bg1"/>
                  </a:solidFill>
                  <a:latin typeface="Times" pitchFamily="-106" charset="0"/>
                </a:rPr>
                <a:t>GLAST</a:t>
              </a:r>
              <a:endParaRPr lang="en-US" altLang="en-FR" sz="2400" b="1">
                <a:solidFill>
                  <a:srgbClr val="0060BF"/>
                </a:solidFill>
                <a:latin typeface="Times" pitchFamily="-106" charset="0"/>
              </a:endParaRPr>
            </a:p>
          </p:txBody>
        </p:sp>
      </p:grpSp>
      <p:grpSp>
        <p:nvGrpSpPr>
          <p:cNvPr id="26635" name="Group 23">
            <a:extLst>
              <a:ext uri="{FF2B5EF4-FFF2-40B4-BE49-F238E27FC236}">
                <a16:creationId xmlns:a16="http://schemas.microsoft.com/office/drawing/2014/main" id="{CAA8578E-F137-9A7A-A7AA-5D8BCDE4074E}"/>
              </a:ext>
            </a:extLst>
          </p:cNvPr>
          <p:cNvGrpSpPr>
            <a:grpSpLocks/>
          </p:cNvGrpSpPr>
          <p:nvPr/>
        </p:nvGrpSpPr>
        <p:grpSpPr bwMode="auto">
          <a:xfrm>
            <a:off x="6602413" y="4737100"/>
            <a:ext cx="1730375" cy="1538288"/>
            <a:chOff x="4268" y="2984"/>
            <a:chExt cx="1090" cy="969"/>
          </a:xfrm>
        </p:grpSpPr>
        <p:pic>
          <p:nvPicPr>
            <p:cNvPr id="26645" name="Picture 10" descr="sloan_SDSS.jpg                                                 000B2947Macintosh HD                   BBA748FD:">
              <a:extLst>
                <a:ext uri="{FF2B5EF4-FFF2-40B4-BE49-F238E27FC236}">
                  <a16:creationId xmlns:a16="http://schemas.microsoft.com/office/drawing/2014/main" id="{BD55E6AC-25D8-136A-4BBF-BC18A37F1B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8" y="2984"/>
              <a:ext cx="1090" cy="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6" name="Rectangle 14">
              <a:extLst>
                <a:ext uri="{FF2B5EF4-FFF2-40B4-BE49-F238E27FC236}">
                  <a16:creationId xmlns:a16="http://schemas.microsoft.com/office/drawing/2014/main" id="{6AEBE092-AFA9-3813-C5A0-5DA7B7A7B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1" y="3017"/>
              <a:ext cx="3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400" b="1">
                  <a:solidFill>
                    <a:schemeClr val="bg1"/>
                  </a:solidFill>
                  <a:latin typeface="Times" pitchFamily="-106" charset="0"/>
                </a:rPr>
                <a:t>SDSS</a:t>
              </a:r>
              <a:endParaRPr lang="en-US" altLang="en-FR" sz="2400" b="1">
                <a:solidFill>
                  <a:srgbClr val="0060BF"/>
                </a:solidFill>
                <a:latin typeface="Times" pitchFamily="-106" charset="0"/>
              </a:endParaRPr>
            </a:p>
          </p:txBody>
        </p:sp>
      </p:grpSp>
      <p:grpSp>
        <p:nvGrpSpPr>
          <p:cNvPr id="26636" name="Group 24">
            <a:extLst>
              <a:ext uri="{FF2B5EF4-FFF2-40B4-BE49-F238E27FC236}">
                <a16:creationId xmlns:a16="http://schemas.microsoft.com/office/drawing/2014/main" id="{5002BDDB-5B80-EA9D-1F46-5EEE0A912E74}"/>
              </a:ext>
            </a:extLst>
          </p:cNvPr>
          <p:cNvGrpSpPr>
            <a:grpSpLocks/>
          </p:cNvGrpSpPr>
          <p:nvPr/>
        </p:nvGrpSpPr>
        <p:grpSpPr bwMode="auto">
          <a:xfrm>
            <a:off x="6616700" y="2641600"/>
            <a:ext cx="1811338" cy="1258888"/>
            <a:chOff x="4175" y="1641"/>
            <a:chExt cx="1141" cy="793"/>
          </a:xfrm>
        </p:grpSpPr>
        <p:pic>
          <p:nvPicPr>
            <p:cNvPr id="26643" name="Picture 9" descr="LNGS_halls.jpg                                                 000B2947Macintosh HD                   BBA748FD:">
              <a:extLst>
                <a:ext uri="{FF2B5EF4-FFF2-40B4-BE49-F238E27FC236}">
                  <a16:creationId xmlns:a16="http://schemas.microsoft.com/office/drawing/2014/main" id="{A5090D64-C110-A188-5A37-FE80C376F1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" y="1641"/>
              <a:ext cx="1141" cy="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4" name="Rectangle 15">
              <a:extLst>
                <a:ext uri="{FF2B5EF4-FFF2-40B4-BE49-F238E27FC236}">
                  <a16:creationId xmlns:a16="http://schemas.microsoft.com/office/drawing/2014/main" id="{4417B147-A3B4-3EA6-B527-D03C72A58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8" y="1700"/>
              <a:ext cx="71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400" b="1">
                  <a:solidFill>
                    <a:schemeClr val="bg1"/>
                  </a:solidFill>
                  <a:latin typeface="Times" pitchFamily="-106" charset="0"/>
                </a:rPr>
                <a:t>Gran  Sasso</a:t>
              </a:r>
              <a:endParaRPr lang="en-US" altLang="en-FR" sz="2400" b="1">
                <a:solidFill>
                  <a:srgbClr val="0060BF"/>
                </a:solidFill>
                <a:latin typeface="Times" pitchFamily="-106" charset="0"/>
              </a:endParaRPr>
            </a:p>
          </p:txBody>
        </p:sp>
      </p:grpSp>
      <p:grpSp>
        <p:nvGrpSpPr>
          <p:cNvPr id="26637" name="Group 20">
            <a:extLst>
              <a:ext uri="{FF2B5EF4-FFF2-40B4-BE49-F238E27FC236}">
                <a16:creationId xmlns:a16="http://schemas.microsoft.com/office/drawing/2014/main" id="{2A75EC90-3896-5FC9-6430-D818A2C49D11}"/>
              </a:ext>
            </a:extLst>
          </p:cNvPr>
          <p:cNvGrpSpPr>
            <a:grpSpLocks/>
          </p:cNvGrpSpPr>
          <p:nvPr/>
        </p:nvGrpSpPr>
        <p:grpSpPr bwMode="auto">
          <a:xfrm>
            <a:off x="5337175" y="773113"/>
            <a:ext cx="2354263" cy="1819275"/>
            <a:chOff x="3471" y="487"/>
            <a:chExt cx="1483" cy="1146"/>
          </a:xfrm>
        </p:grpSpPr>
        <p:pic>
          <p:nvPicPr>
            <p:cNvPr id="26641" name="Picture 5" descr="ATLASdet.gif                                                   00031C1BMacintosh HD                   BBA748FD:">
              <a:extLst>
                <a:ext uri="{FF2B5EF4-FFF2-40B4-BE49-F238E27FC236}">
                  <a16:creationId xmlns:a16="http://schemas.microsoft.com/office/drawing/2014/main" id="{1DCB134E-6FD5-3D49-7109-C5ED14FBDA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1" y="487"/>
              <a:ext cx="1483" cy="1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2" name="Rectangle 16">
              <a:extLst>
                <a:ext uri="{FF2B5EF4-FFF2-40B4-BE49-F238E27FC236}">
                  <a16:creationId xmlns:a16="http://schemas.microsoft.com/office/drawing/2014/main" id="{5F877694-D837-FEA5-E615-3E4D045A1E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3" y="836"/>
              <a:ext cx="49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400" b="1">
                  <a:solidFill>
                    <a:schemeClr val="bg1"/>
                  </a:solidFill>
                  <a:latin typeface="Times" pitchFamily="-106" charset="0"/>
                </a:rPr>
                <a:t>ATLAS</a:t>
              </a:r>
              <a:endParaRPr lang="en-US" altLang="en-FR" sz="2400" b="1">
                <a:solidFill>
                  <a:srgbClr val="0060BF"/>
                </a:solidFill>
                <a:latin typeface="Times" pitchFamily="-106" charset="0"/>
              </a:endParaRPr>
            </a:p>
          </p:txBody>
        </p:sp>
      </p:grpSp>
      <p:grpSp>
        <p:nvGrpSpPr>
          <p:cNvPr id="26638" name="Group 22">
            <a:extLst>
              <a:ext uri="{FF2B5EF4-FFF2-40B4-BE49-F238E27FC236}">
                <a16:creationId xmlns:a16="http://schemas.microsoft.com/office/drawing/2014/main" id="{9984609D-42D9-0710-DA71-EC9718C8D5CE}"/>
              </a:ext>
            </a:extLst>
          </p:cNvPr>
          <p:cNvGrpSpPr>
            <a:grpSpLocks/>
          </p:cNvGrpSpPr>
          <p:nvPr/>
        </p:nvGrpSpPr>
        <p:grpSpPr bwMode="auto">
          <a:xfrm>
            <a:off x="4860925" y="3444875"/>
            <a:ext cx="1504950" cy="2108200"/>
            <a:chOff x="3171" y="2170"/>
            <a:chExt cx="948" cy="1328"/>
          </a:xfrm>
        </p:grpSpPr>
        <p:pic>
          <p:nvPicPr>
            <p:cNvPr id="26639" name="Picture 17" descr="KamLAND-detector-ill-small.png                                 000B2947Macintosh HD                   BBA748FD:">
              <a:extLst>
                <a:ext uri="{FF2B5EF4-FFF2-40B4-BE49-F238E27FC236}">
                  <a16:creationId xmlns:a16="http://schemas.microsoft.com/office/drawing/2014/main" id="{5B44DAD3-176E-B0E3-3FAE-DB3505DA63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1" y="2170"/>
              <a:ext cx="948" cy="1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0" name="Rectangle 18">
              <a:extLst>
                <a:ext uri="{FF2B5EF4-FFF2-40B4-BE49-F238E27FC236}">
                  <a16:creationId xmlns:a16="http://schemas.microsoft.com/office/drawing/2014/main" id="{FB20C160-E72B-EDCB-F9D2-C513663BA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3" y="3306"/>
              <a:ext cx="67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400" b="1">
                  <a:solidFill>
                    <a:schemeClr val="bg1"/>
                  </a:solidFill>
                  <a:latin typeface="Times" pitchFamily="-106" charset="0"/>
                </a:rPr>
                <a:t>KamLAND</a:t>
              </a:r>
              <a:endParaRPr lang="en-US" altLang="en-FR" sz="2400" b="1">
                <a:solidFill>
                  <a:srgbClr val="0060BF"/>
                </a:solidFill>
                <a:latin typeface="Times" pitchFamily="-106" charset="0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>
            <a:extLst>
              <a:ext uri="{FF2B5EF4-FFF2-40B4-BE49-F238E27FC236}">
                <a16:creationId xmlns:a16="http://schemas.microsoft.com/office/drawing/2014/main" id="{F20BB00F-B7CD-F8C9-6307-1C55D531E1E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27651" name="Slide Number Placeholder 4">
            <a:extLst>
              <a:ext uri="{FF2B5EF4-FFF2-40B4-BE49-F238E27FC236}">
                <a16:creationId xmlns:a16="http://schemas.microsoft.com/office/drawing/2014/main" id="{7E1F11AE-5831-B8AE-1C5F-854C702989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9643922-9800-7F4C-A83F-C25A64086290}" type="slidenum">
              <a:rPr lang="en-US" altLang="en-FR" sz="1000">
                <a:latin typeface="Arial" panose="020B0604020202020204" pitchFamily="34" charset="0"/>
              </a:rPr>
              <a:pPr/>
              <a:t>12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27652" name="Rectangle 2">
            <a:extLst>
              <a:ext uri="{FF2B5EF4-FFF2-40B4-BE49-F238E27FC236}">
                <a16:creationId xmlns:a16="http://schemas.microsoft.com/office/drawing/2014/main" id="{580FB756-161D-FBB4-64A0-24F67AFD73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Ursprung der Masse</a:t>
            </a:r>
          </a:p>
        </p:txBody>
      </p:sp>
      <p:sp>
        <p:nvSpPr>
          <p:cNvPr id="27653" name="Rectangle 4">
            <a:extLst>
              <a:ext uri="{FF2B5EF4-FFF2-40B4-BE49-F238E27FC236}">
                <a16:creationId xmlns:a16="http://schemas.microsoft.com/office/drawing/2014/main" id="{C6112240-BA01-B510-5425-215C95F12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50" y="958850"/>
            <a:ext cx="8089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1800" b="1">
                <a:solidFill>
                  <a:srgbClr val="000000"/>
                </a:solidFill>
                <a:latin typeface="Times" pitchFamily="-106" charset="0"/>
              </a:rPr>
              <a:t>Elektromagnetische und schwache Wechselwirkung sind durch fundamentale Symmetrien verbunden, dennoch manifestieren sie sich in verschiedener Weise. </a:t>
            </a:r>
            <a:endParaRPr lang="en-US" altLang="en-FR" sz="1800" b="1">
              <a:solidFill>
                <a:srgbClr val="000000"/>
              </a:solidFill>
              <a:latin typeface="Times" pitchFamily="-106" charset="0"/>
            </a:endParaRPr>
          </a:p>
        </p:txBody>
      </p:sp>
      <p:grpSp>
        <p:nvGrpSpPr>
          <p:cNvPr id="27654" name="Group 25">
            <a:extLst>
              <a:ext uri="{FF2B5EF4-FFF2-40B4-BE49-F238E27FC236}">
                <a16:creationId xmlns:a16="http://schemas.microsoft.com/office/drawing/2014/main" id="{C9360092-76BC-262C-073E-0561572A97F0}"/>
              </a:ext>
            </a:extLst>
          </p:cNvPr>
          <p:cNvGrpSpPr>
            <a:grpSpLocks/>
          </p:cNvGrpSpPr>
          <p:nvPr/>
        </p:nvGrpSpPr>
        <p:grpSpPr bwMode="auto">
          <a:xfrm>
            <a:off x="4879975" y="1808163"/>
            <a:ext cx="2352675" cy="920750"/>
            <a:chOff x="3231" y="1139"/>
            <a:chExt cx="1482" cy="580"/>
          </a:xfrm>
        </p:grpSpPr>
        <p:sp>
          <p:nvSpPr>
            <p:cNvPr id="27665" name="AutoShape 18">
              <a:extLst>
                <a:ext uri="{FF2B5EF4-FFF2-40B4-BE49-F238E27FC236}">
                  <a16:creationId xmlns:a16="http://schemas.microsoft.com/office/drawing/2014/main" id="{D8319F1F-A6F0-E3DD-0A5B-1CDEAF697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1" y="1147"/>
              <a:ext cx="1161" cy="572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sp>
          <p:nvSpPr>
            <p:cNvPr id="27666" name="Rectangle 5">
              <a:extLst>
                <a:ext uri="{FF2B5EF4-FFF2-40B4-BE49-F238E27FC236}">
                  <a16:creationId xmlns:a16="http://schemas.microsoft.com/office/drawing/2014/main" id="{E2F8AA39-4164-AAB2-0158-9C4D8EBE4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139"/>
              <a:ext cx="1449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800" i="1">
                  <a:solidFill>
                    <a:srgbClr val="000000"/>
                  </a:solidFill>
                  <a:latin typeface="Times" pitchFamily="-106" charset="0"/>
                </a:rPr>
                <a:t>m</a:t>
              </a:r>
              <a:r>
                <a:rPr lang="en-GB" altLang="en-FR" sz="1800" i="1" baseline="-25000">
                  <a:solidFill>
                    <a:srgbClr val="000000"/>
                  </a:solidFill>
                  <a:latin typeface="Symbol" pitchFamily="2" charset="2"/>
                </a:rPr>
                <a:t>g</a:t>
              </a:r>
              <a:r>
                <a:rPr lang="en-GB" altLang="en-FR" sz="1400" i="1">
                  <a:solidFill>
                    <a:srgbClr val="000000"/>
                  </a:solidFill>
                  <a:latin typeface="Times" pitchFamily="-106" charset="0"/>
                </a:rPr>
                <a:t>  </a:t>
              </a:r>
              <a:r>
                <a:rPr lang="en-GB" altLang="en-FR" sz="1400">
                  <a:solidFill>
                    <a:srgbClr val="000000"/>
                  </a:solidFill>
                  <a:latin typeface="Times" pitchFamily="-106" charset="0"/>
                </a:rPr>
                <a:t> </a:t>
              </a:r>
              <a:r>
                <a:rPr lang="en-GB" altLang="en-FR" sz="1800">
                  <a:solidFill>
                    <a:srgbClr val="000000"/>
                  </a:solidFill>
                  <a:latin typeface="Times" pitchFamily="-106" charset="0"/>
                </a:rPr>
                <a:t>=  0</a:t>
              </a:r>
              <a:endParaRPr lang="en-GB" altLang="en-FR" sz="1800" b="1">
                <a:solidFill>
                  <a:srgbClr val="000000"/>
                </a:solidFill>
                <a:latin typeface="Times" pitchFamily="-106" charset="0"/>
              </a:endParaRPr>
            </a:p>
            <a:p>
              <a:r>
                <a:rPr lang="en-GB" altLang="en-FR" sz="1800" i="1">
                  <a:solidFill>
                    <a:srgbClr val="000000"/>
                  </a:solidFill>
                  <a:latin typeface="Times" pitchFamily="-106" charset="0"/>
                </a:rPr>
                <a:t>m</a:t>
              </a:r>
              <a:r>
                <a:rPr lang="en-GB" altLang="en-FR" sz="1800" i="1" baseline="-25000">
                  <a:solidFill>
                    <a:srgbClr val="000000"/>
                  </a:solidFill>
                  <a:latin typeface="Times" pitchFamily="-106" charset="0"/>
                </a:rPr>
                <a:t>W</a:t>
              </a:r>
              <a:r>
                <a:rPr lang="en-GB" altLang="en-FR" sz="1800">
                  <a:solidFill>
                    <a:srgbClr val="000000"/>
                  </a:solidFill>
                  <a:latin typeface="Times" pitchFamily="-106" charset="0"/>
                </a:rPr>
                <a:t> ~  80 GeV/c</a:t>
              </a:r>
              <a:r>
                <a:rPr lang="en-GB" altLang="en-FR" sz="1800" baseline="30000">
                  <a:solidFill>
                    <a:srgbClr val="000000"/>
                  </a:solidFill>
                  <a:latin typeface="Times" pitchFamily="-106" charset="0"/>
                </a:rPr>
                <a:t>2</a:t>
              </a:r>
              <a:r>
                <a:rPr lang="en-GB" altLang="en-FR" sz="1800" b="1">
                  <a:solidFill>
                    <a:srgbClr val="000000"/>
                  </a:solidFill>
                  <a:latin typeface="Times" pitchFamily="-106" charset="0"/>
                </a:rPr>
                <a:t>	</a:t>
              </a:r>
            </a:p>
            <a:p>
              <a:r>
                <a:rPr lang="en-GB" altLang="en-FR" sz="1800" i="1">
                  <a:solidFill>
                    <a:srgbClr val="000000"/>
                  </a:solidFill>
                  <a:latin typeface="Times" pitchFamily="-106" charset="0"/>
                </a:rPr>
                <a:t>m</a:t>
              </a:r>
              <a:r>
                <a:rPr lang="en-GB" altLang="en-FR" sz="1800" i="1" baseline="-25000">
                  <a:solidFill>
                    <a:srgbClr val="000000"/>
                  </a:solidFill>
                  <a:latin typeface="Times" pitchFamily="-106" charset="0"/>
                </a:rPr>
                <a:t>Z</a:t>
              </a:r>
              <a:r>
                <a:rPr lang="en-GB" altLang="en-FR" sz="1800">
                  <a:solidFill>
                    <a:srgbClr val="000000"/>
                  </a:solidFill>
                  <a:latin typeface="Times" pitchFamily="-106" charset="0"/>
                </a:rPr>
                <a:t>  ~  91 GeV/c</a:t>
              </a:r>
              <a:r>
                <a:rPr lang="en-GB" altLang="en-FR" sz="1800" baseline="30000">
                  <a:solidFill>
                    <a:srgbClr val="000000"/>
                  </a:solidFill>
                  <a:latin typeface="Times" pitchFamily="-106" charset="0"/>
                </a:rPr>
                <a:t>2</a:t>
              </a:r>
            </a:p>
          </p:txBody>
        </p:sp>
      </p:grpSp>
      <p:sp>
        <p:nvSpPr>
          <p:cNvPr id="27655" name="Rectangle 6">
            <a:extLst>
              <a:ext uri="{FF2B5EF4-FFF2-40B4-BE49-F238E27FC236}">
                <a16:creationId xmlns:a16="http://schemas.microsoft.com/office/drawing/2014/main" id="{974DBAAB-F060-7E61-3C8A-C03830455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8" y="3181350"/>
            <a:ext cx="8089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1800" b="1">
                <a:solidFill>
                  <a:srgbClr val="000000"/>
                </a:solidFill>
                <a:latin typeface="Times" pitchFamily="-106" charset="0"/>
              </a:rPr>
              <a:t>Erklärung: </a:t>
            </a:r>
          </a:p>
          <a:p>
            <a:r>
              <a:rPr lang="en-GB" altLang="en-FR" sz="1800" b="1">
                <a:solidFill>
                  <a:srgbClr val="000000"/>
                </a:solidFill>
                <a:latin typeface="Times" pitchFamily="-106" charset="0"/>
              </a:rPr>
              <a:t>	</a:t>
            </a:r>
          </a:p>
          <a:p>
            <a:r>
              <a:rPr lang="en-GB" altLang="en-FR" sz="1800" b="1">
                <a:solidFill>
                  <a:srgbClr val="000000"/>
                </a:solidFill>
                <a:latin typeface="Times" pitchFamily="-106" charset="0"/>
              </a:rPr>
              <a:t>Durch Interaktion mit einem Quantenfeld erhalten Teilchen Masse. </a:t>
            </a:r>
          </a:p>
          <a:p>
            <a:r>
              <a:rPr lang="en-GB" altLang="en-FR" sz="1800" b="1">
                <a:solidFill>
                  <a:srgbClr val="000000"/>
                </a:solidFill>
                <a:latin typeface="Times" pitchFamily="-106" charset="0"/>
              </a:rPr>
              <a:t>Einfachstes Modell hat nur ein neutrales, skalares Higgs-Boson.</a:t>
            </a:r>
          </a:p>
          <a:p>
            <a:endParaRPr lang="en-GB" altLang="en-FR" sz="1800" b="1">
              <a:solidFill>
                <a:srgbClr val="000000"/>
              </a:solidFill>
              <a:latin typeface="Times" pitchFamily="-106" charset="0"/>
            </a:endParaRPr>
          </a:p>
          <a:p>
            <a:r>
              <a:rPr lang="en-GB" altLang="en-FR" sz="1800" b="1">
                <a:solidFill>
                  <a:srgbClr val="000000"/>
                </a:solidFill>
                <a:latin typeface="Times" pitchFamily="-106" charset="0"/>
              </a:rPr>
              <a:t> </a:t>
            </a:r>
            <a:endParaRPr lang="en-US" altLang="en-FR" sz="1800" b="1">
              <a:solidFill>
                <a:srgbClr val="000000"/>
              </a:solidFill>
              <a:latin typeface="Times" pitchFamily="-106" charset="0"/>
            </a:endParaRPr>
          </a:p>
        </p:txBody>
      </p:sp>
      <p:sp>
        <p:nvSpPr>
          <p:cNvPr id="27656" name="Rectangle 12">
            <a:extLst>
              <a:ext uri="{FF2B5EF4-FFF2-40B4-BE49-F238E27FC236}">
                <a16:creationId xmlns:a16="http://schemas.microsoft.com/office/drawing/2014/main" id="{19F334E1-65BE-6426-7036-7F48E99FC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" y="5402263"/>
            <a:ext cx="674528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1800" b="1" i="1">
                <a:solidFill>
                  <a:srgbClr val="333333"/>
                </a:solidFill>
                <a:latin typeface="Times" pitchFamily="-106" charset="0"/>
              </a:rPr>
              <a:t>v = </a:t>
            </a:r>
            <a:r>
              <a:rPr lang="en-GB" altLang="en-FR" sz="1800" b="1">
                <a:solidFill>
                  <a:srgbClr val="333333"/>
                </a:solidFill>
                <a:latin typeface="Times" pitchFamily="-106" charset="0"/>
              </a:rPr>
              <a:t>246 GeV</a:t>
            </a:r>
            <a:r>
              <a:rPr lang="en-GB" altLang="en-FR" sz="1800" b="1">
                <a:solidFill>
                  <a:srgbClr val="000000"/>
                </a:solidFill>
                <a:latin typeface="Times" pitchFamily="-106" charset="0"/>
              </a:rPr>
              <a:t>/c</a:t>
            </a:r>
            <a:r>
              <a:rPr lang="en-GB" altLang="en-FR" sz="1800" b="1" baseline="30000">
                <a:solidFill>
                  <a:srgbClr val="000000"/>
                </a:solidFill>
                <a:latin typeface="Times" pitchFamily="-106" charset="0"/>
              </a:rPr>
              <a:t>2</a:t>
            </a:r>
            <a:r>
              <a:rPr lang="en-GB" altLang="en-FR" sz="1800" b="1">
                <a:solidFill>
                  <a:srgbClr val="333333"/>
                </a:solidFill>
                <a:latin typeface="Times" pitchFamily="-106" charset="0"/>
              </a:rPr>
              <a:t>  … Vakuumerwartungswert des Higgsfeldes</a:t>
            </a:r>
          </a:p>
          <a:p>
            <a:endParaRPr lang="en-GB" altLang="en-FR" sz="1800" b="1">
              <a:solidFill>
                <a:srgbClr val="333333"/>
              </a:solidFill>
              <a:latin typeface="Times" pitchFamily="-106" charset="0"/>
            </a:endParaRPr>
          </a:p>
          <a:p>
            <a:pPr>
              <a:buFont typeface="Symbol" pitchFamily="2" charset="2"/>
              <a:buChar char="l"/>
            </a:pPr>
            <a:r>
              <a:rPr lang="en-GB" altLang="en-FR" sz="1800" b="1">
                <a:solidFill>
                  <a:srgbClr val="333333"/>
                </a:solidFill>
                <a:latin typeface="Times" pitchFamily="-106" charset="0"/>
              </a:rPr>
              <a:t> … unbekannt -&gt; </a:t>
            </a:r>
            <a:r>
              <a:rPr lang="en-GB" altLang="en-FR" sz="1800" b="1">
                <a:solidFill>
                  <a:srgbClr val="FF0000"/>
                </a:solidFill>
                <a:latin typeface="Times" pitchFamily="-106" charset="0"/>
              </a:rPr>
              <a:t>Higgsmasse von der Theorie nicht vorhergesagt!</a:t>
            </a:r>
            <a:endParaRPr lang="en-US" altLang="en-FR" sz="1800" b="1">
              <a:solidFill>
                <a:srgbClr val="FF0000"/>
              </a:solidFill>
              <a:latin typeface="Times" pitchFamily="-106" charset="0"/>
            </a:endParaRPr>
          </a:p>
        </p:txBody>
      </p:sp>
      <p:pic>
        <p:nvPicPr>
          <p:cNvPr id="27657" name="Picture 14">
            <a:extLst>
              <a:ext uri="{FF2B5EF4-FFF2-40B4-BE49-F238E27FC236}">
                <a16:creationId xmlns:a16="http://schemas.microsoft.com/office/drawing/2014/main" id="{2A8E3CB4-777E-43F7-1610-EE180BB30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0" y="4586288"/>
            <a:ext cx="108108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5">
            <a:extLst>
              <a:ext uri="{FF2B5EF4-FFF2-40B4-BE49-F238E27FC236}">
                <a16:creationId xmlns:a16="http://schemas.microsoft.com/office/drawing/2014/main" id="{4B8CC9B4-B449-9BBB-267B-4737EDE23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4602163"/>
            <a:ext cx="18605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6">
            <a:extLst>
              <a:ext uri="{FF2B5EF4-FFF2-40B4-BE49-F238E27FC236}">
                <a16:creationId xmlns:a16="http://schemas.microsoft.com/office/drawing/2014/main" id="{788E6F92-B966-F466-2928-B279BFA23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4743450"/>
            <a:ext cx="11969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0" name="Rectangle 17">
            <a:extLst>
              <a:ext uri="{FF2B5EF4-FFF2-40B4-BE49-F238E27FC236}">
                <a16:creationId xmlns:a16="http://schemas.microsoft.com/office/drawing/2014/main" id="{7605DCAF-368C-883F-8B31-B3AAD1503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75" y="2112963"/>
            <a:ext cx="4140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1800" b="1">
                <a:solidFill>
                  <a:srgbClr val="000000"/>
                </a:solidFill>
                <a:latin typeface="Times" pitchFamily="-106" charset="0"/>
              </a:rPr>
              <a:t>Warum sind die Massen so verschieden?</a:t>
            </a:r>
            <a:endParaRPr lang="en-US" altLang="en-FR" sz="1800" b="1">
              <a:solidFill>
                <a:srgbClr val="000000"/>
              </a:solidFill>
              <a:latin typeface="Times" pitchFamily="-106" charset="0"/>
            </a:endParaRPr>
          </a:p>
        </p:txBody>
      </p:sp>
      <p:grpSp>
        <p:nvGrpSpPr>
          <p:cNvPr id="27661" name="Group 23">
            <a:extLst>
              <a:ext uri="{FF2B5EF4-FFF2-40B4-BE49-F238E27FC236}">
                <a16:creationId xmlns:a16="http://schemas.microsoft.com/office/drawing/2014/main" id="{6C2CFB46-9E15-8976-3917-6D05BC26B095}"/>
              </a:ext>
            </a:extLst>
          </p:cNvPr>
          <p:cNvGrpSpPr>
            <a:grpSpLocks/>
          </p:cNvGrpSpPr>
          <p:nvPr/>
        </p:nvGrpSpPr>
        <p:grpSpPr bwMode="auto">
          <a:xfrm>
            <a:off x="2676525" y="3076575"/>
            <a:ext cx="2951163" cy="473075"/>
            <a:chOff x="1349" y="1961"/>
            <a:chExt cx="1859" cy="298"/>
          </a:xfrm>
        </p:grpSpPr>
        <p:sp>
          <p:nvSpPr>
            <p:cNvPr id="27663" name="AutoShape 20">
              <a:extLst>
                <a:ext uri="{FF2B5EF4-FFF2-40B4-BE49-F238E27FC236}">
                  <a16:creationId xmlns:a16="http://schemas.microsoft.com/office/drawing/2014/main" id="{EF744AA2-B2F0-51F5-B6DF-E3AD1711E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9" y="1961"/>
              <a:ext cx="1859" cy="298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sp>
          <p:nvSpPr>
            <p:cNvPr id="27664" name="Rectangle 22">
              <a:extLst>
                <a:ext uri="{FF2B5EF4-FFF2-40B4-BE49-F238E27FC236}">
                  <a16:creationId xmlns:a16="http://schemas.microsoft.com/office/drawing/2014/main" id="{EA1AFAEA-1871-15CE-D9D6-EE246AF44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5" y="1971"/>
              <a:ext cx="17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400" b="1">
                  <a:solidFill>
                    <a:srgbClr val="FF0000"/>
                  </a:solidFill>
                  <a:latin typeface="Times" pitchFamily="-106" charset="0"/>
                </a:rPr>
                <a:t>Higgs-Mechanismus</a:t>
              </a:r>
              <a:endParaRPr lang="en-US" altLang="en-FR" sz="2400" b="1">
                <a:solidFill>
                  <a:srgbClr val="000000"/>
                </a:solidFill>
                <a:latin typeface="Times" pitchFamily="-106" charset="0"/>
              </a:endParaRPr>
            </a:p>
          </p:txBody>
        </p:sp>
      </p:grpSp>
      <p:pic>
        <p:nvPicPr>
          <p:cNvPr id="27662" name="Picture 24" descr="eter_higgs.jpg                                                 000B2947Macintosh HD                   BBA748FD:">
            <a:extLst>
              <a:ext uri="{FF2B5EF4-FFF2-40B4-BE49-F238E27FC236}">
                <a16:creationId xmlns:a16="http://schemas.microsoft.com/office/drawing/2014/main" id="{1ADF0E3F-96E5-71E5-92F3-C3C32E493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1836738"/>
            <a:ext cx="14509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2">
            <a:extLst>
              <a:ext uri="{FF2B5EF4-FFF2-40B4-BE49-F238E27FC236}">
                <a16:creationId xmlns:a16="http://schemas.microsoft.com/office/drawing/2014/main" id="{21022EB1-BB2A-28B9-C99C-C1A6A222984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524539CD-8859-E3C7-350F-22F566E85D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BD6F6C1-BC1E-AE4A-BDDA-2136EB661033}" type="slidenum">
              <a:rPr lang="en-US" altLang="en-FR" sz="1000">
                <a:latin typeface="Arial" panose="020B0604020202020204" pitchFamily="34" charset="0"/>
              </a:rPr>
              <a:pPr/>
              <a:t>13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pic>
        <p:nvPicPr>
          <p:cNvPr id="28676" name="Picture 3" descr="w05_blueband.pdf                                               000B2947Macintosh HD                   BBA748FD:">
            <a:extLst>
              <a:ext uri="{FF2B5EF4-FFF2-40B4-BE49-F238E27FC236}">
                <a16:creationId xmlns:a16="http://schemas.microsoft.com/office/drawing/2014/main" id="{E0BB6294-5C80-AE29-50B3-229C4FC10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960563"/>
            <a:ext cx="3611562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2">
            <a:extLst>
              <a:ext uri="{FF2B5EF4-FFF2-40B4-BE49-F238E27FC236}">
                <a16:creationId xmlns:a16="http://schemas.microsoft.com/office/drawing/2014/main" id="{E2A4EEF0-F9AC-8B75-7B63-4C6395A6DF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Status der Higgsmassenbestimmung</a:t>
            </a:r>
          </a:p>
        </p:txBody>
      </p:sp>
      <p:sp>
        <p:nvSpPr>
          <p:cNvPr id="28678" name="Rectangle 4">
            <a:extLst>
              <a:ext uri="{FF2B5EF4-FFF2-40B4-BE49-F238E27FC236}">
                <a16:creationId xmlns:a16="http://schemas.microsoft.com/office/drawing/2014/main" id="{006C0CBD-771D-1B38-570C-765D4AB2C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" y="1117600"/>
            <a:ext cx="42687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Direkte Suche bei LEP 2000 beendet. </a:t>
            </a:r>
          </a:p>
          <a:p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Resultat: m</a:t>
            </a:r>
            <a:r>
              <a:rPr lang="en-GB" altLang="en-FR" sz="2000" b="1" baseline="-25000">
                <a:solidFill>
                  <a:srgbClr val="000000"/>
                </a:solidFill>
                <a:latin typeface="Times" pitchFamily="-106" charset="0"/>
              </a:rPr>
              <a:t>H</a:t>
            </a:r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 &gt; 114.4 GeV/c</a:t>
            </a:r>
            <a:r>
              <a:rPr lang="en-GB" altLang="en-FR" sz="2000" b="1" baseline="30000">
                <a:solidFill>
                  <a:srgbClr val="000000"/>
                </a:solidFill>
                <a:latin typeface="Times" pitchFamily="-106" charset="0"/>
              </a:rPr>
              <a:t>2</a:t>
            </a:r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 @ 95 c.l.</a:t>
            </a:r>
          </a:p>
        </p:txBody>
      </p:sp>
      <p:sp>
        <p:nvSpPr>
          <p:cNvPr id="28679" name="Rectangle 7">
            <a:extLst>
              <a:ext uri="{FF2B5EF4-FFF2-40B4-BE49-F238E27FC236}">
                <a16:creationId xmlns:a16="http://schemas.microsoft.com/office/drawing/2014/main" id="{95BFE123-1DAB-C46A-E4BA-60C4B7ED5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6838" y="4437063"/>
            <a:ext cx="35861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Aus ‘precision electroweak fits’</a:t>
            </a:r>
          </a:p>
          <a:p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(LEP, SLD, CDF, D0) folgt: </a:t>
            </a:r>
          </a:p>
        </p:txBody>
      </p:sp>
      <p:pic>
        <p:nvPicPr>
          <p:cNvPr id="28680" name="Picture 10" descr="dc54698_4881_1_test">
            <a:extLst>
              <a:ext uri="{FF2B5EF4-FFF2-40B4-BE49-F238E27FC236}">
                <a16:creationId xmlns:a16="http://schemas.microsoft.com/office/drawing/2014/main" id="{82A88254-3391-AE9D-49EF-EF7B76DF0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904875"/>
            <a:ext cx="4251325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Rectangle 11">
            <a:extLst>
              <a:ext uri="{FF2B5EF4-FFF2-40B4-BE49-F238E27FC236}">
                <a16:creationId xmlns:a16="http://schemas.microsoft.com/office/drawing/2014/main" id="{67457363-89CA-5642-4C42-4A78E828B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8" y="1912938"/>
            <a:ext cx="41132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1. Higgs, wenn Masse ~ 115 GeV/c</a:t>
            </a:r>
            <a:r>
              <a:rPr lang="en-GB" altLang="en-FR" sz="2000" b="1" baseline="30000">
                <a:solidFill>
                  <a:srgbClr val="000000"/>
                </a:solidFill>
                <a:latin typeface="Times" pitchFamily="-106" charset="0"/>
              </a:rPr>
              <a:t>2</a:t>
            </a:r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! </a:t>
            </a:r>
            <a:endParaRPr lang="en-US" altLang="en-FR" sz="2000" b="1">
              <a:solidFill>
                <a:srgbClr val="000000"/>
              </a:solidFill>
              <a:latin typeface="Times" pitchFamily="-106" charset="0"/>
            </a:endParaRPr>
          </a:p>
        </p:txBody>
      </p:sp>
      <p:sp>
        <p:nvSpPr>
          <p:cNvPr id="28682" name="Line 14">
            <a:extLst>
              <a:ext uri="{FF2B5EF4-FFF2-40B4-BE49-F238E27FC236}">
                <a16:creationId xmlns:a16="http://schemas.microsoft.com/office/drawing/2014/main" id="{2CAFF281-FCAE-4014-37CA-3B2CFF58EF9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9613" y="2101850"/>
            <a:ext cx="27463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FR"/>
          </a:p>
        </p:txBody>
      </p:sp>
      <p:sp>
        <p:nvSpPr>
          <p:cNvPr id="28683" name="Rectangle 15">
            <a:extLst>
              <a:ext uri="{FF2B5EF4-FFF2-40B4-BE49-F238E27FC236}">
                <a16:creationId xmlns:a16="http://schemas.microsoft.com/office/drawing/2014/main" id="{F75D7D8F-5D5C-6ADD-6F05-A9686C1CF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8225" y="3908425"/>
            <a:ext cx="4084638" cy="36671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1800" b="1">
                <a:solidFill>
                  <a:srgbClr val="000000"/>
                </a:solidFill>
                <a:latin typeface="Times" pitchFamily="-106" charset="0"/>
              </a:rPr>
              <a:t>Dominanter Prozeß bei LEP: e</a:t>
            </a:r>
            <a:r>
              <a:rPr lang="en-GB" altLang="en-FR" sz="1800" b="1" baseline="30000">
                <a:solidFill>
                  <a:srgbClr val="000000"/>
                </a:solidFill>
                <a:latin typeface="Times" pitchFamily="-106" charset="0"/>
              </a:rPr>
              <a:t>+</a:t>
            </a:r>
            <a:r>
              <a:rPr lang="en-GB" altLang="en-FR" sz="1800" b="1">
                <a:solidFill>
                  <a:srgbClr val="000000"/>
                </a:solidFill>
                <a:latin typeface="Times" pitchFamily="-106" charset="0"/>
              </a:rPr>
              <a:t>e</a:t>
            </a:r>
            <a:r>
              <a:rPr lang="en-GB" altLang="en-FR" sz="1800" b="1" baseline="30000">
                <a:solidFill>
                  <a:srgbClr val="000000"/>
                </a:solidFill>
                <a:latin typeface="Times" pitchFamily="-106" charset="0"/>
              </a:rPr>
              <a:t>-</a:t>
            </a:r>
            <a:r>
              <a:rPr lang="en-GB" altLang="en-FR" sz="1800" b="1">
                <a:solidFill>
                  <a:srgbClr val="000000"/>
                </a:solidFill>
                <a:latin typeface="Times" pitchFamily="-106" charset="0"/>
              </a:rPr>
              <a:t> -&gt; HZ</a:t>
            </a:r>
            <a:endParaRPr lang="en-US" altLang="en-FR" sz="2000" b="1">
              <a:solidFill>
                <a:srgbClr val="000000"/>
              </a:solidFill>
              <a:latin typeface="Times" pitchFamily="-106" charset="0"/>
            </a:endParaRPr>
          </a:p>
        </p:txBody>
      </p:sp>
      <p:grpSp>
        <p:nvGrpSpPr>
          <p:cNvPr id="28684" name="Group 18">
            <a:extLst>
              <a:ext uri="{FF2B5EF4-FFF2-40B4-BE49-F238E27FC236}">
                <a16:creationId xmlns:a16="http://schemas.microsoft.com/office/drawing/2014/main" id="{6E37A967-B114-A641-7116-F8A41DBC96C5}"/>
              </a:ext>
            </a:extLst>
          </p:cNvPr>
          <p:cNvGrpSpPr>
            <a:grpSpLocks/>
          </p:cNvGrpSpPr>
          <p:nvPr/>
        </p:nvGrpSpPr>
        <p:grpSpPr bwMode="auto">
          <a:xfrm>
            <a:off x="355600" y="5237163"/>
            <a:ext cx="8421688" cy="1370012"/>
            <a:chOff x="224" y="3299"/>
            <a:chExt cx="5305" cy="863"/>
          </a:xfrm>
        </p:grpSpPr>
        <p:grpSp>
          <p:nvGrpSpPr>
            <p:cNvPr id="28685" name="Group 13">
              <a:extLst>
                <a:ext uri="{FF2B5EF4-FFF2-40B4-BE49-F238E27FC236}">
                  <a16:creationId xmlns:a16="http://schemas.microsoft.com/office/drawing/2014/main" id="{15D31A2F-1F66-4BF5-EF00-EF57A08D45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97" y="3299"/>
              <a:ext cx="2032" cy="863"/>
              <a:chOff x="2792" y="3090"/>
              <a:chExt cx="2032" cy="863"/>
            </a:xfrm>
          </p:grpSpPr>
          <p:sp>
            <p:nvSpPr>
              <p:cNvPr id="28688" name="AutoShape 12">
                <a:extLst>
                  <a:ext uri="{FF2B5EF4-FFF2-40B4-BE49-F238E27FC236}">
                    <a16:creationId xmlns:a16="http://schemas.microsoft.com/office/drawing/2014/main" id="{E22ECA06-3EE1-86D1-F7B1-18F8A27B01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2" y="3090"/>
                <a:ext cx="2032" cy="86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FR" altLang="en-FR"/>
              </a:p>
            </p:txBody>
          </p:sp>
          <p:sp>
            <p:nvSpPr>
              <p:cNvPr id="28689" name="Rectangle 5">
                <a:extLst>
                  <a:ext uri="{FF2B5EF4-FFF2-40B4-BE49-F238E27FC236}">
                    <a16:creationId xmlns:a16="http://schemas.microsoft.com/office/drawing/2014/main" id="{E5BDC79F-B127-063D-EF70-02623039D5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8" y="3145"/>
                <a:ext cx="1949" cy="44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GB" altLang="en-FR" sz="2000" b="1">
                    <a:solidFill>
                      <a:srgbClr val="000000"/>
                    </a:solidFill>
                    <a:latin typeface="Times" pitchFamily="-106" charset="0"/>
                  </a:rPr>
                  <a:t>Wahrscheinlichster Wert:</a:t>
                </a:r>
              </a:p>
              <a:p>
                <a:r>
                  <a:rPr lang="en-GB" altLang="en-FR" sz="2000" b="1">
                    <a:solidFill>
                      <a:srgbClr val="000000"/>
                    </a:solidFill>
                    <a:latin typeface="Times" pitchFamily="-106" charset="0"/>
                  </a:rPr>
                  <a:t>m</a:t>
                </a:r>
                <a:r>
                  <a:rPr lang="en-GB" altLang="en-FR" sz="2000" b="1" baseline="-25000">
                    <a:solidFill>
                      <a:srgbClr val="000000"/>
                    </a:solidFill>
                    <a:latin typeface="Times" pitchFamily="-106" charset="0"/>
                  </a:rPr>
                  <a:t>H</a:t>
                </a:r>
                <a:r>
                  <a:rPr lang="en-GB" altLang="en-FR" sz="2000" b="1">
                    <a:solidFill>
                      <a:srgbClr val="000000"/>
                    </a:solidFill>
                    <a:latin typeface="Times" pitchFamily="-106" charset="0"/>
                  </a:rPr>
                  <a:t> = (126 +73 - 48) GeV/c</a:t>
                </a:r>
                <a:r>
                  <a:rPr lang="en-GB" altLang="en-FR" sz="2000" b="1" baseline="30000">
                    <a:solidFill>
                      <a:srgbClr val="000000"/>
                    </a:solidFill>
                    <a:latin typeface="Times" pitchFamily="-106" charset="0"/>
                  </a:rPr>
                  <a:t>2</a:t>
                </a:r>
                <a:endParaRPr lang="en-GB" altLang="en-FR" sz="2000" b="1">
                  <a:solidFill>
                    <a:srgbClr val="000000"/>
                  </a:solidFill>
                  <a:latin typeface="Times" pitchFamily="-106" charset="0"/>
                </a:endParaRPr>
              </a:p>
            </p:txBody>
          </p:sp>
          <p:sp>
            <p:nvSpPr>
              <p:cNvPr id="28690" name="Rectangle 6">
                <a:extLst>
                  <a:ext uri="{FF2B5EF4-FFF2-40B4-BE49-F238E27FC236}">
                    <a16:creationId xmlns:a16="http://schemas.microsoft.com/office/drawing/2014/main" id="{C26D9AD2-2047-8CD2-F4B5-F34CD3E23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4" y="3661"/>
                <a:ext cx="1883" cy="25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GB" altLang="en-FR" sz="2000" b="1">
                    <a:solidFill>
                      <a:srgbClr val="000000"/>
                    </a:solidFill>
                    <a:latin typeface="Times" pitchFamily="-106" charset="0"/>
                  </a:rPr>
                  <a:t>m</a:t>
                </a:r>
                <a:r>
                  <a:rPr lang="en-GB" altLang="en-FR" sz="2000" b="1" baseline="-25000">
                    <a:solidFill>
                      <a:srgbClr val="000000"/>
                    </a:solidFill>
                    <a:latin typeface="Times" pitchFamily="-106" charset="0"/>
                  </a:rPr>
                  <a:t>H</a:t>
                </a:r>
                <a:r>
                  <a:rPr lang="en-GB" altLang="en-FR" sz="2000" b="1">
                    <a:solidFill>
                      <a:srgbClr val="000000"/>
                    </a:solidFill>
                    <a:latin typeface="Times" pitchFamily="-106" charset="0"/>
                  </a:rPr>
                  <a:t> &lt; 280 GeV/c</a:t>
                </a:r>
                <a:r>
                  <a:rPr lang="en-GB" altLang="en-FR" sz="2000" b="1" baseline="30000">
                    <a:solidFill>
                      <a:srgbClr val="000000"/>
                    </a:solidFill>
                    <a:latin typeface="Times" pitchFamily="-106" charset="0"/>
                  </a:rPr>
                  <a:t>2</a:t>
                </a:r>
                <a:r>
                  <a:rPr lang="en-GB" altLang="en-FR" sz="2000" b="1">
                    <a:solidFill>
                      <a:srgbClr val="000000"/>
                    </a:solidFill>
                    <a:latin typeface="Times" pitchFamily="-106" charset="0"/>
                  </a:rPr>
                  <a:t> @ 95 c.l.</a:t>
                </a:r>
              </a:p>
            </p:txBody>
          </p:sp>
        </p:grpSp>
        <p:sp>
          <p:nvSpPr>
            <p:cNvPr id="28686" name="Rectangle 16">
              <a:extLst>
                <a:ext uri="{FF2B5EF4-FFF2-40B4-BE49-F238E27FC236}">
                  <a16:creationId xmlns:a16="http://schemas.microsoft.com/office/drawing/2014/main" id="{D63A7CE6-084F-5FB8-DA37-F003FFF45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" y="3567"/>
              <a:ext cx="322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800" b="1">
                  <a:solidFill>
                    <a:srgbClr val="000000"/>
                  </a:solidFill>
                  <a:latin typeface="Times" pitchFamily="-106" charset="0"/>
                </a:rPr>
                <a:t>Durch neue Topmassenmessung von 178 </a:t>
              </a:r>
              <a:r>
                <a:rPr lang="en-US" altLang="en-FR" sz="1800" b="1">
                  <a:solidFill>
                    <a:srgbClr val="000000"/>
                  </a:solidFill>
                  <a:latin typeface="Times" pitchFamily="-106" charset="0"/>
                </a:rPr>
                <a:t>GeV/c</a:t>
              </a:r>
              <a:r>
                <a:rPr lang="en-GB" altLang="en-FR" sz="1800" b="1" baseline="30000">
                  <a:solidFill>
                    <a:srgbClr val="000000"/>
                  </a:solidFill>
                  <a:latin typeface="Times" pitchFamily="-106" charset="0"/>
                </a:rPr>
                <a:t>2</a:t>
              </a:r>
              <a:r>
                <a:rPr lang="en-US" altLang="en-FR" sz="1800" b="1">
                  <a:solidFill>
                    <a:srgbClr val="000000"/>
                  </a:solidFill>
                  <a:latin typeface="Times" pitchFamily="-106" charset="0"/>
                </a:rPr>
                <a:t> </a:t>
              </a:r>
              <a:r>
                <a:rPr lang="en-GB" altLang="en-FR" sz="1800" b="1">
                  <a:solidFill>
                    <a:srgbClr val="000000"/>
                  </a:solidFill>
                  <a:latin typeface="Times" pitchFamily="-106" charset="0"/>
                </a:rPr>
                <a:t>und Strahlungskorrekturen </a:t>
              </a:r>
              <a:r>
                <a:rPr lang="en-US" altLang="en-FR" sz="1800" b="1">
                  <a:solidFill>
                    <a:srgbClr val="000000"/>
                  </a:solidFill>
                  <a:latin typeface="Times" pitchFamily="-106" charset="0"/>
                </a:rPr>
                <a:t>m</a:t>
              </a:r>
              <a:r>
                <a:rPr lang="en-GB" altLang="en-FR" sz="1800" b="1" baseline="-25000">
                  <a:solidFill>
                    <a:srgbClr val="000000"/>
                  </a:solidFill>
                  <a:latin typeface="Times" pitchFamily="-106" charset="0"/>
                </a:rPr>
                <a:t>H</a:t>
              </a:r>
              <a:r>
                <a:rPr lang="en-US" altLang="en-FR" sz="1800" b="1">
                  <a:solidFill>
                    <a:srgbClr val="000000"/>
                  </a:solidFill>
                  <a:latin typeface="Times" pitchFamily="-106" charset="0"/>
                </a:rPr>
                <a:t> um ca. 26 GeV/c</a:t>
              </a:r>
              <a:r>
                <a:rPr lang="en-GB" altLang="en-FR" sz="1800" b="1" baseline="30000">
                  <a:solidFill>
                    <a:srgbClr val="000000"/>
                  </a:solidFill>
                  <a:latin typeface="Times" pitchFamily="-106" charset="0"/>
                </a:rPr>
                <a:t>2</a:t>
              </a:r>
              <a:r>
                <a:rPr lang="en-US" altLang="en-FR" sz="1800" b="1">
                  <a:solidFill>
                    <a:srgbClr val="000000"/>
                  </a:solidFill>
                  <a:latin typeface="Times" pitchFamily="-106" charset="0"/>
                </a:rPr>
                <a:t> erhöht!</a:t>
              </a:r>
            </a:p>
          </p:txBody>
        </p:sp>
        <p:sp>
          <p:nvSpPr>
            <p:cNvPr id="28687" name="Line 17">
              <a:extLst>
                <a:ext uri="{FF2B5EF4-FFF2-40B4-BE49-F238E27FC236}">
                  <a16:creationId xmlns:a16="http://schemas.microsoft.com/office/drawing/2014/main" id="{FA29F965-50AD-4361-4E3D-E4A01ABAFC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83" y="3700"/>
              <a:ext cx="1413" cy="1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FR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Date Placeholder 2">
            <a:extLst>
              <a:ext uri="{FF2B5EF4-FFF2-40B4-BE49-F238E27FC236}">
                <a16:creationId xmlns:a16="http://schemas.microsoft.com/office/drawing/2014/main" id="{521D78E1-7C07-A561-1D18-54AF0989C6F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6F7E3AA2-EDE5-5624-1788-472AA2C86B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27C6A17-54E3-5649-BF36-52E8BB9E497D}" type="slidenum">
              <a:rPr lang="en-US" altLang="en-FR" sz="1000">
                <a:latin typeface="Arial" panose="020B0604020202020204" pitchFamily="34" charset="0"/>
              </a:rPr>
              <a:pPr/>
              <a:t>14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29701" name="Rectangle 2">
            <a:extLst>
              <a:ext uri="{FF2B5EF4-FFF2-40B4-BE49-F238E27FC236}">
                <a16:creationId xmlns:a16="http://schemas.microsoft.com/office/drawing/2014/main" id="{67454310-A76B-1FF1-9F83-1B25D57D81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Higgssuche am Tevatron</a:t>
            </a:r>
          </a:p>
        </p:txBody>
      </p:sp>
      <p:grpSp>
        <p:nvGrpSpPr>
          <p:cNvPr id="29702" name="Group 38">
            <a:extLst>
              <a:ext uri="{FF2B5EF4-FFF2-40B4-BE49-F238E27FC236}">
                <a16:creationId xmlns:a16="http://schemas.microsoft.com/office/drawing/2014/main" id="{F13EDACE-2DA6-6E9D-AC25-6E15CE66CA87}"/>
              </a:ext>
            </a:extLst>
          </p:cNvPr>
          <p:cNvGrpSpPr>
            <a:grpSpLocks/>
          </p:cNvGrpSpPr>
          <p:nvPr/>
        </p:nvGrpSpPr>
        <p:grpSpPr bwMode="auto">
          <a:xfrm>
            <a:off x="4756150" y="2709863"/>
            <a:ext cx="3803650" cy="3783012"/>
            <a:chOff x="2844" y="1707"/>
            <a:chExt cx="2396" cy="2383"/>
          </a:xfrm>
        </p:grpSpPr>
        <p:graphicFrame>
          <p:nvGraphicFramePr>
            <p:cNvPr id="29698" name="Object 2">
              <a:extLst>
                <a:ext uri="{FF2B5EF4-FFF2-40B4-BE49-F238E27FC236}">
                  <a16:creationId xmlns:a16="http://schemas.microsoft.com/office/drawing/2014/main" id="{F8225B84-1535-ED75-809A-7509F23CAA2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44" y="1873"/>
            <a:ext cx="2391" cy="22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rtwork" r:id="rId2" imgW="4756150" imgH="4368800" progId="Adobe.Illustrator.7">
                    <p:embed/>
                  </p:oleObj>
                </mc:Choice>
                <mc:Fallback>
                  <p:oleObj name="Artwork" r:id="rId2" imgW="4756150" imgH="4368800" progId="Adobe.Illustrator.7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4" y="1873"/>
                          <a:ext cx="2391" cy="22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714" name="Rectangle 20">
              <a:extLst>
                <a:ext uri="{FF2B5EF4-FFF2-40B4-BE49-F238E27FC236}">
                  <a16:creationId xmlns:a16="http://schemas.microsoft.com/office/drawing/2014/main" id="{B1D75BA4-D6F9-44FB-22F3-D56D6829B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6" y="1707"/>
              <a:ext cx="1654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FR" sz="1600">
                  <a:solidFill>
                    <a:schemeClr val="accent2"/>
                  </a:solidFill>
                  <a:latin typeface="Comic Sans MS" panose="030F0902030302020204" pitchFamily="66" charset="0"/>
                </a:rPr>
                <a:t>M.Spira, hep-hp/9810289</a:t>
              </a:r>
              <a:endParaRPr lang="en-US" altLang="en-FR" sz="1600">
                <a:solidFill>
                  <a:srgbClr val="CC00CC"/>
                </a:solidFill>
                <a:latin typeface="Comic Sans MS" panose="030F0902030302020204" pitchFamily="66" charset="0"/>
              </a:endParaRPr>
            </a:p>
          </p:txBody>
        </p:sp>
      </p:grpSp>
      <p:pic>
        <p:nvPicPr>
          <p:cNvPr id="29703" name="Picture 22">
            <a:extLst>
              <a:ext uri="{FF2B5EF4-FFF2-40B4-BE49-F238E27FC236}">
                <a16:creationId xmlns:a16="http://schemas.microsoft.com/office/drawing/2014/main" id="{DDC1F7DB-E0F4-2CA9-E31B-7D0C6C271AE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330200"/>
            <a:ext cx="9398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23">
            <a:extLst>
              <a:ext uri="{FF2B5EF4-FFF2-40B4-BE49-F238E27FC236}">
                <a16:creationId xmlns:a16="http://schemas.microsoft.com/office/drawing/2014/main" id="{8EEEDFAE-3FE1-785F-F943-9629E0E3095A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330200"/>
            <a:ext cx="93503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29">
            <a:extLst>
              <a:ext uri="{FF2B5EF4-FFF2-40B4-BE49-F238E27FC236}">
                <a16:creationId xmlns:a16="http://schemas.microsoft.com/office/drawing/2014/main" id="{64A86294-1102-7761-CDC3-4FB3A162D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68" b="30525"/>
          <a:stretch>
            <a:fillRect/>
          </a:stretch>
        </p:blipFill>
        <p:spPr bwMode="auto">
          <a:xfrm>
            <a:off x="3170238" y="1527175"/>
            <a:ext cx="16764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6" name="Group 31">
            <a:extLst>
              <a:ext uri="{FF2B5EF4-FFF2-40B4-BE49-F238E27FC236}">
                <a16:creationId xmlns:a16="http://schemas.microsoft.com/office/drawing/2014/main" id="{47C491D7-0626-96CB-D6DF-FBC61C02D0C7}"/>
              </a:ext>
            </a:extLst>
          </p:cNvPr>
          <p:cNvGrpSpPr>
            <a:grpSpLocks/>
          </p:cNvGrpSpPr>
          <p:nvPr/>
        </p:nvGrpSpPr>
        <p:grpSpPr bwMode="auto">
          <a:xfrm>
            <a:off x="5767388" y="1917700"/>
            <a:ext cx="1825625" cy="889000"/>
            <a:chOff x="464" y="2080"/>
            <a:chExt cx="1150" cy="560"/>
          </a:xfrm>
        </p:grpSpPr>
        <p:pic>
          <p:nvPicPr>
            <p:cNvPr id="29712" name="Picture 28">
              <a:extLst>
                <a:ext uri="{FF2B5EF4-FFF2-40B4-BE49-F238E27FC236}">
                  <a16:creationId xmlns:a16="http://schemas.microsoft.com/office/drawing/2014/main" id="{44D0D056-C239-7F1A-7062-480369048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237"/>
            <a:stretch>
              <a:fillRect/>
            </a:stretch>
          </p:blipFill>
          <p:spPr bwMode="auto">
            <a:xfrm>
              <a:off x="464" y="2080"/>
              <a:ext cx="1150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3" name="Rectangle 30">
              <a:extLst>
                <a:ext uri="{FF2B5EF4-FFF2-40B4-BE49-F238E27FC236}">
                  <a16:creationId xmlns:a16="http://schemas.microsoft.com/office/drawing/2014/main" id="{3163FE0F-5CFE-8112-29C1-676190701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2" y="2496"/>
              <a:ext cx="248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</p:grpSp>
      <p:grpSp>
        <p:nvGrpSpPr>
          <p:cNvPr id="29707" name="Group 37">
            <a:extLst>
              <a:ext uri="{FF2B5EF4-FFF2-40B4-BE49-F238E27FC236}">
                <a16:creationId xmlns:a16="http://schemas.microsoft.com/office/drawing/2014/main" id="{C6B271CA-3EAA-B526-96BE-D763D2632535}"/>
              </a:ext>
            </a:extLst>
          </p:cNvPr>
          <p:cNvGrpSpPr>
            <a:grpSpLocks/>
          </p:cNvGrpSpPr>
          <p:nvPr/>
        </p:nvGrpSpPr>
        <p:grpSpPr bwMode="auto">
          <a:xfrm>
            <a:off x="1685925" y="1625600"/>
            <a:ext cx="4083050" cy="1311275"/>
            <a:chOff x="390" y="1072"/>
            <a:chExt cx="2572" cy="826"/>
          </a:xfrm>
        </p:grpSpPr>
        <p:sp>
          <p:nvSpPr>
            <p:cNvPr id="29710" name="Rectangle 4">
              <a:extLst>
                <a:ext uri="{FF2B5EF4-FFF2-40B4-BE49-F238E27FC236}">
                  <a16:creationId xmlns:a16="http://schemas.microsoft.com/office/drawing/2014/main" id="{D288E6A2-F2CE-AE7E-2A78-8122CAD7C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072"/>
              <a:ext cx="2572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FR" sz="2000" b="1">
                  <a:sym typeface="Symbol" pitchFamily="2" charset="2"/>
                </a:rPr>
                <a:t>qq  HW </a:t>
              </a:r>
            </a:p>
            <a:p>
              <a:r>
                <a:rPr lang="en-US" altLang="en-FR" sz="2000" b="1">
                  <a:sym typeface="Symbol" pitchFamily="2" charset="2"/>
                </a:rPr>
                <a:t>qq  HZ </a:t>
              </a:r>
            </a:p>
            <a:p>
              <a:r>
                <a:rPr lang="en-US" altLang="en-FR" sz="2000" b="1">
                  <a:sym typeface="Symbol" pitchFamily="2" charset="2"/>
                </a:rPr>
                <a:t>gg  H  WW (m</a:t>
              </a:r>
              <a:r>
                <a:rPr lang="en-US" altLang="en-FR" sz="2000" b="1" baseline="-25000">
                  <a:sym typeface="Symbol" pitchFamily="2" charset="2"/>
                </a:rPr>
                <a:t>H</a:t>
              </a:r>
              <a:r>
                <a:rPr lang="en-US" altLang="en-FR" sz="2000" b="1">
                  <a:sym typeface="Symbol" pitchFamily="2" charset="2"/>
                </a:rPr>
                <a:t> &gt; 135 GeV/c</a:t>
              </a:r>
              <a:r>
                <a:rPr lang="en-US" altLang="en-FR" sz="2000" b="1" baseline="30000">
                  <a:sym typeface="Symbol" pitchFamily="2" charset="2"/>
                </a:rPr>
                <a:t>2</a:t>
              </a:r>
              <a:r>
                <a:rPr lang="en-US" altLang="en-FR" sz="2000" b="1">
                  <a:sym typeface="Symbol" pitchFamily="2" charset="2"/>
                </a:rPr>
                <a:t>)</a:t>
              </a:r>
            </a:p>
            <a:p>
              <a:endParaRPr lang="en-US" altLang="en-FR" sz="2000" b="1">
                <a:sym typeface="Symbol" pitchFamily="2" charset="2"/>
              </a:endParaRPr>
            </a:p>
          </p:txBody>
        </p:sp>
        <p:sp>
          <p:nvSpPr>
            <p:cNvPr id="29711" name="Rectangle 32">
              <a:extLst>
                <a:ext uri="{FF2B5EF4-FFF2-40B4-BE49-F238E27FC236}">
                  <a16:creationId xmlns:a16="http://schemas.microsoft.com/office/drawing/2014/main" id="{1B60FCE8-1E50-4C2E-BB7E-DDCFEFF27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498"/>
              <a:ext cx="1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FR" sz="2000" b="1">
                  <a:sym typeface="Symbol" pitchFamily="2" charset="2"/>
                </a:rPr>
                <a:t>~</a:t>
              </a:r>
            </a:p>
          </p:txBody>
        </p:sp>
      </p:grpSp>
      <p:pic>
        <p:nvPicPr>
          <p:cNvPr id="29708" name="Picture 35" descr="C:\Documents and Settings\daniel.ATUEL\My Documents\My Talks\LaThuile05\cdfWHbtab.jpg">
            <a:extLst>
              <a:ext uri="{FF2B5EF4-FFF2-40B4-BE49-F238E27FC236}">
                <a16:creationId xmlns:a16="http://schemas.microsoft.com/office/drawing/2014/main" id="{86E6F2A0-9C6A-F23B-5C82-A671B7913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2838450"/>
            <a:ext cx="3887787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9" name="Rectangle 36">
            <a:extLst>
              <a:ext uri="{FF2B5EF4-FFF2-40B4-BE49-F238E27FC236}">
                <a16:creationId xmlns:a16="http://schemas.microsoft.com/office/drawing/2014/main" id="{FF8444D4-9844-8884-DA72-874E3EE64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4725" y="1104900"/>
            <a:ext cx="5143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Experimentell am besten zugängliche Kanäle: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2">
            <a:extLst>
              <a:ext uri="{FF2B5EF4-FFF2-40B4-BE49-F238E27FC236}">
                <a16:creationId xmlns:a16="http://schemas.microsoft.com/office/drawing/2014/main" id="{ABE7BD48-CB9B-B677-8B03-5061094089C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CCAE9E5D-C913-863D-944A-B5470B0996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AECF37D-204D-EA40-83CD-BBB3C332216B}" type="slidenum">
              <a:rPr lang="en-US" altLang="en-FR" sz="1000">
                <a:latin typeface="Arial" panose="020B0604020202020204" pitchFamily="34" charset="0"/>
              </a:rPr>
              <a:pPr/>
              <a:t>15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632679E0-3A94-93D5-5E2F-30DE37BF3D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Higgssuche am Tevatron</a:t>
            </a:r>
          </a:p>
        </p:txBody>
      </p:sp>
      <p:sp>
        <p:nvSpPr>
          <p:cNvPr id="30725" name="Rectangle 4">
            <a:extLst>
              <a:ext uri="{FF2B5EF4-FFF2-40B4-BE49-F238E27FC236}">
                <a16:creationId xmlns:a16="http://schemas.microsoft.com/office/drawing/2014/main" id="{2DAD71C8-CDD8-FAD7-C49D-808269E78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1135063"/>
            <a:ext cx="8331200" cy="1616075"/>
          </a:xfrm>
          <a:prstGeom prst="rect">
            <a:avLst/>
          </a:prstGeom>
          <a:solidFill>
            <a:srgbClr val="E1E1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In den nächsten Jahren wird Tevatron den Higgsmassenbereich weiter einschränken. Bis 2008 werden ca. 4 bis 8 fb</a:t>
            </a:r>
            <a:r>
              <a:rPr lang="en-GB" altLang="en-FR" sz="2000" b="1" baseline="30000">
                <a:solidFill>
                  <a:srgbClr val="000000"/>
                </a:solidFill>
                <a:latin typeface="Times" pitchFamily="-106" charset="0"/>
              </a:rPr>
              <a:t>-1</a:t>
            </a:r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 integrierte Luminosität erwartet -&gt; Tevatron kann Higgs bis zumindest ~ 130 GeV/c</a:t>
            </a:r>
            <a:r>
              <a:rPr lang="en-GB" altLang="en-FR" sz="2000" b="1" baseline="30000">
                <a:solidFill>
                  <a:srgbClr val="000000"/>
                </a:solidFill>
                <a:latin typeface="Times" pitchFamily="-106" charset="0"/>
              </a:rPr>
              <a:t>2</a:t>
            </a:r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 ausschließen. Eine 5</a:t>
            </a:r>
            <a:r>
              <a:rPr lang="en-GB" altLang="en-FR" sz="2000" b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 -Entdeckung weit über den bei LEP erforschten Bereich scheint jedoch nicht möglich.</a:t>
            </a:r>
            <a:endParaRPr lang="en-US" altLang="en-FR" sz="1800" b="1">
              <a:solidFill>
                <a:srgbClr val="000000"/>
              </a:solidFill>
              <a:latin typeface="Times" pitchFamily="-106" charset="0"/>
            </a:endParaRPr>
          </a:p>
        </p:txBody>
      </p:sp>
      <p:grpSp>
        <p:nvGrpSpPr>
          <p:cNvPr id="30726" name="Group 14">
            <a:extLst>
              <a:ext uri="{FF2B5EF4-FFF2-40B4-BE49-F238E27FC236}">
                <a16:creationId xmlns:a16="http://schemas.microsoft.com/office/drawing/2014/main" id="{541628A7-94BB-27AA-9FD1-A079BB48656E}"/>
              </a:ext>
            </a:extLst>
          </p:cNvPr>
          <p:cNvGrpSpPr>
            <a:grpSpLocks/>
          </p:cNvGrpSpPr>
          <p:nvPr/>
        </p:nvGrpSpPr>
        <p:grpSpPr bwMode="auto">
          <a:xfrm>
            <a:off x="1898650" y="2860675"/>
            <a:ext cx="5249863" cy="3362325"/>
            <a:chOff x="388" y="1853"/>
            <a:chExt cx="3526" cy="2259"/>
          </a:xfrm>
        </p:grpSpPr>
        <p:pic>
          <p:nvPicPr>
            <p:cNvPr id="30727" name="Picture 6">
              <a:extLst>
                <a:ext uri="{FF2B5EF4-FFF2-40B4-BE49-F238E27FC236}">
                  <a16:creationId xmlns:a16="http://schemas.microsoft.com/office/drawing/2014/main" id="{64518E2A-0657-E299-DBBB-EDD29D98F3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" y="1990"/>
              <a:ext cx="3321" cy="2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8" name="Text Box 7">
              <a:extLst>
                <a:ext uri="{FF2B5EF4-FFF2-40B4-BE49-F238E27FC236}">
                  <a16:creationId xmlns:a16="http://schemas.microsoft.com/office/drawing/2014/main" id="{97BE0057-D454-C263-081B-C9F965A0D0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9" y="1853"/>
              <a:ext cx="164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FR" sz="1600">
                  <a:solidFill>
                    <a:srgbClr val="CC00CC"/>
                  </a:solidFill>
                  <a:latin typeface="Comic Sans MS" panose="030F0902030302020204" pitchFamily="66" charset="0"/>
                </a:rPr>
                <a:t>Fermilab-Pub-03/320-E</a:t>
              </a:r>
              <a:endParaRPr lang="fr-FR" altLang="en-FR" sz="1600">
                <a:solidFill>
                  <a:srgbClr val="CC00CC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0729" name="Line 9">
              <a:extLst>
                <a:ext uri="{FF2B5EF4-FFF2-40B4-BE49-F238E27FC236}">
                  <a16:creationId xmlns:a16="http://schemas.microsoft.com/office/drawing/2014/main" id="{503DA823-9D0D-4D2C-FB37-DADCEBF158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83" y="2742"/>
              <a:ext cx="240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FR"/>
            </a:p>
          </p:txBody>
        </p:sp>
        <p:sp>
          <p:nvSpPr>
            <p:cNvPr id="30730" name="Text Box 10">
              <a:extLst>
                <a:ext uri="{FF2B5EF4-FFF2-40B4-BE49-F238E27FC236}">
                  <a16:creationId xmlns:a16="http://schemas.microsoft.com/office/drawing/2014/main" id="{6A73537F-F847-6F51-00F9-124384DDD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8" y="2657"/>
              <a:ext cx="505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FR" sz="1400" b="1">
                  <a:solidFill>
                    <a:srgbClr val="FF0000"/>
                  </a:solidFill>
                  <a:latin typeface="Comic Sans MS" panose="030F0902030302020204" pitchFamily="66" charset="0"/>
                </a:rPr>
                <a:t>8 fb</a:t>
              </a:r>
              <a:r>
                <a:rPr lang="en-US" altLang="en-FR" sz="1800" b="1" baseline="30000">
                  <a:solidFill>
                    <a:srgbClr val="FF0000"/>
                  </a:solidFill>
                  <a:latin typeface="Comic Sans MS" panose="030F0902030302020204" pitchFamily="66" charset="0"/>
                </a:rPr>
                <a:t>-1</a:t>
              </a:r>
              <a:endParaRPr lang="fr-FR" altLang="en-FR" sz="1400">
                <a:solidFill>
                  <a:srgbClr val="FF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0731" name="Line 12">
              <a:extLst>
                <a:ext uri="{FF2B5EF4-FFF2-40B4-BE49-F238E27FC236}">
                  <a16:creationId xmlns:a16="http://schemas.microsoft.com/office/drawing/2014/main" id="{893A5A1E-B234-C8FA-EB00-96792682A7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94" y="3000"/>
              <a:ext cx="2404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FR"/>
            </a:p>
          </p:txBody>
        </p:sp>
        <p:sp>
          <p:nvSpPr>
            <p:cNvPr id="30732" name="Text Box 13">
              <a:extLst>
                <a:ext uri="{FF2B5EF4-FFF2-40B4-BE49-F238E27FC236}">
                  <a16:creationId xmlns:a16="http://schemas.microsoft.com/office/drawing/2014/main" id="{87725684-313F-D39F-5EB7-52EF72BD83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9" y="2887"/>
              <a:ext cx="505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FR" sz="1400" b="1">
                  <a:solidFill>
                    <a:srgbClr val="0000FF"/>
                  </a:solidFill>
                  <a:latin typeface="Comic Sans MS" panose="030F0902030302020204" pitchFamily="66" charset="0"/>
                </a:rPr>
                <a:t>4 fb</a:t>
              </a:r>
              <a:r>
                <a:rPr lang="en-US" altLang="en-FR" sz="1800" b="1" baseline="30000">
                  <a:solidFill>
                    <a:srgbClr val="0000FF"/>
                  </a:solidFill>
                  <a:latin typeface="Comic Sans MS" panose="030F0902030302020204" pitchFamily="66" charset="0"/>
                </a:rPr>
                <a:t>-1</a:t>
              </a:r>
              <a:endParaRPr lang="fr-FR" altLang="en-FR" sz="1800" baseline="30000">
                <a:solidFill>
                  <a:srgbClr val="0000FF"/>
                </a:solidFill>
                <a:latin typeface="Comic Sans MS" panose="030F0902030302020204" pitchFamily="66" charset="0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2">
            <a:extLst>
              <a:ext uri="{FF2B5EF4-FFF2-40B4-BE49-F238E27FC236}">
                <a16:creationId xmlns:a16="http://schemas.microsoft.com/office/drawing/2014/main" id="{F738F788-7777-F603-BC15-A5429F64ED8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C3A872BE-C04C-E9C6-BB47-EBF235487C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D519B81-1E1C-B647-8C15-2799B90EE522}" type="slidenum">
              <a:rPr lang="en-US" altLang="en-FR" sz="1000">
                <a:latin typeface="Arial" panose="020B0604020202020204" pitchFamily="34" charset="0"/>
              </a:rPr>
              <a:pPr/>
              <a:t>16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67AE91B7-2EBD-F3B7-1BA2-2F3AE28E94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Higgsproduktion am LHC</a:t>
            </a:r>
          </a:p>
        </p:txBody>
      </p:sp>
      <p:grpSp>
        <p:nvGrpSpPr>
          <p:cNvPr id="31749" name="Group 9">
            <a:extLst>
              <a:ext uri="{FF2B5EF4-FFF2-40B4-BE49-F238E27FC236}">
                <a16:creationId xmlns:a16="http://schemas.microsoft.com/office/drawing/2014/main" id="{93606FDF-9E34-3569-E8C5-D9ADBC5B8631}"/>
              </a:ext>
            </a:extLst>
          </p:cNvPr>
          <p:cNvGrpSpPr>
            <a:grpSpLocks/>
          </p:cNvGrpSpPr>
          <p:nvPr/>
        </p:nvGrpSpPr>
        <p:grpSpPr bwMode="auto">
          <a:xfrm>
            <a:off x="2892425" y="1244600"/>
            <a:ext cx="5959475" cy="4546600"/>
            <a:chOff x="1822" y="792"/>
            <a:chExt cx="3754" cy="2864"/>
          </a:xfrm>
        </p:grpSpPr>
        <p:pic>
          <p:nvPicPr>
            <p:cNvPr id="31752" name="Picture 5">
              <a:extLst>
                <a:ext uri="{FF2B5EF4-FFF2-40B4-BE49-F238E27FC236}">
                  <a16:creationId xmlns:a16="http://schemas.microsoft.com/office/drawing/2014/main" id="{457DA18F-F166-1022-0A9C-AEDD66A52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2" y="1146"/>
              <a:ext cx="3754" cy="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3" name="Rectangle 6">
              <a:extLst>
                <a:ext uri="{FF2B5EF4-FFF2-40B4-BE49-F238E27FC236}">
                  <a16:creationId xmlns:a16="http://schemas.microsoft.com/office/drawing/2014/main" id="{47A3EDCC-C590-ED9F-D1BF-2C930D836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4" y="792"/>
              <a:ext cx="2492" cy="250"/>
            </a:xfrm>
            <a:prstGeom prst="rect">
              <a:avLst/>
            </a:prstGeom>
            <a:solidFill>
              <a:srgbClr val="FFEA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rgbClr val="D93A72"/>
                  </a:solidFill>
                  <a:latin typeface="Times" pitchFamily="-106" charset="0"/>
                </a:rPr>
                <a:t>Produktionswirkungsquerschnitte</a:t>
              </a:r>
              <a:endParaRPr lang="en-US" altLang="en-FR" sz="2000" b="1">
                <a:solidFill>
                  <a:srgbClr val="D93A72"/>
                </a:solidFill>
                <a:latin typeface="Times" pitchFamily="-106" charset="0"/>
              </a:endParaRPr>
            </a:p>
          </p:txBody>
        </p:sp>
      </p:grpSp>
      <p:pic>
        <p:nvPicPr>
          <p:cNvPr id="31750" name="Picture 4">
            <a:extLst>
              <a:ext uri="{FF2B5EF4-FFF2-40B4-BE49-F238E27FC236}">
                <a16:creationId xmlns:a16="http://schemas.microsoft.com/office/drawing/2014/main" id="{D53788FC-583D-D3E9-EAA9-8575A64D3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701800"/>
            <a:ext cx="1919288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7">
            <a:extLst>
              <a:ext uri="{FF2B5EF4-FFF2-40B4-BE49-F238E27FC236}">
                <a16:creationId xmlns:a16="http://schemas.microsoft.com/office/drawing/2014/main" id="{D350A032-43AA-A1F9-A78F-41984D0CB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" y="863600"/>
            <a:ext cx="1708150" cy="701675"/>
          </a:xfrm>
          <a:prstGeom prst="rect">
            <a:avLst/>
          </a:prstGeom>
          <a:solidFill>
            <a:srgbClr val="D3FF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000" b="1">
                <a:solidFill>
                  <a:srgbClr val="15B922"/>
                </a:solidFill>
                <a:latin typeface="Times" pitchFamily="-106" charset="0"/>
              </a:rPr>
              <a:t>Erzeugungs-</a:t>
            </a:r>
          </a:p>
          <a:p>
            <a:r>
              <a:rPr lang="en-GB" altLang="en-FR" sz="2000" b="1">
                <a:solidFill>
                  <a:srgbClr val="15B922"/>
                </a:solidFill>
                <a:latin typeface="Times" pitchFamily="-106" charset="0"/>
              </a:rPr>
              <a:t>prozesse</a:t>
            </a:r>
            <a:endParaRPr lang="en-US" altLang="en-FR" sz="2000" b="1">
              <a:solidFill>
                <a:srgbClr val="15B922"/>
              </a:solidFill>
              <a:latin typeface="Times" pitchFamily="-10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2">
            <a:extLst>
              <a:ext uri="{FF2B5EF4-FFF2-40B4-BE49-F238E27FC236}">
                <a16:creationId xmlns:a16="http://schemas.microsoft.com/office/drawing/2014/main" id="{B503C4B1-E047-1749-6F72-34EB2D2E9D7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EF8DD197-A146-5F8A-25F8-72A7F507B8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055B541-9992-E44D-A1C4-9A8C7B469A54}" type="slidenum">
              <a:rPr lang="en-US" altLang="en-FR" sz="1000">
                <a:latin typeface="Arial" panose="020B0604020202020204" pitchFamily="34" charset="0"/>
              </a:rPr>
              <a:pPr/>
              <a:t>17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3B944258-0F44-02DE-1044-71CF903DDC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Large Hadron Collider</a:t>
            </a:r>
          </a:p>
        </p:txBody>
      </p:sp>
      <p:grpSp>
        <p:nvGrpSpPr>
          <p:cNvPr id="32773" name="Group 3">
            <a:extLst>
              <a:ext uri="{FF2B5EF4-FFF2-40B4-BE49-F238E27FC236}">
                <a16:creationId xmlns:a16="http://schemas.microsoft.com/office/drawing/2014/main" id="{C95CAAC4-C5E2-40CD-B2F4-12F464FF5F0B}"/>
              </a:ext>
            </a:extLst>
          </p:cNvPr>
          <p:cNvGrpSpPr>
            <a:grpSpLocks/>
          </p:cNvGrpSpPr>
          <p:nvPr/>
        </p:nvGrpSpPr>
        <p:grpSpPr bwMode="auto">
          <a:xfrm>
            <a:off x="696913" y="1022350"/>
            <a:ext cx="7696200" cy="5130800"/>
            <a:chOff x="439" y="644"/>
            <a:chExt cx="4848" cy="3232"/>
          </a:xfrm>
        </p:grpSpPr>
        <p:pic>
          <p:nvPicPr>
            <p:cNvPr id="32776" name="Picture 4" descr="Cernsite.jpg                                                   000001C4My Mac                         B1DBB56B:">
              <a:extLst>
                <a:ext uri="{FF2B5EF4-FFF2-40B4-BE49-F238E27FC236}">
                  <a16:creationId xmlns:a16="http://schemas.microsoft.com/office/drawing/2014/main" id="{FBB9D86A-EF73-E00B-9E57-08BFDBE1A6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" y="644"/>
              <a:ext cx="4848" cy="3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7" name="Text Box 5">
              <a:extLst>
                <a:ext uri="{FF2B5EF4-FFF2-40B4-BE49-F238E27FC236}">
                  <a16:creationId xmlns:a16="http://schemas.microsoft.com/office/drawing/2014/main" id="{36AA57D5-3CE1-D127-EF69-AF90061E5E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6" y="2825"/>
              <a:ext cx="46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rgbClr val="FFFB22"/>
                  </a:solidFill>
                  <a:latin typeface="Times" pitchFamily="-106" charset="0"/>
                </a:rPr>
                <a:t>LHC</a:t>
              </a:r>
              <a:endParaRPr lang="en-GB" altLang="en-FR" sz="2400">
                <a:latin typeface="Times" pitchFamily="-106" charset="0"/>
              </a:endParaRPr>
            </a:p>
          </p:txBody>
        </p:sp>
        <p:sp>
          <p:nvSpPr>
            <p:cNvPr id="32778" name="Text Box 6">
              <a:extLst>
                <a:ext uri="{FF2B5EF4-FFF2-40B4-BE49-F238E27FC236}">
                  <a16:creationId xmlns:a16="http://schemas.microsoft.com/office/drawing/2014/main" id="{47CED7A7-7F05-C5D8-60A4-30D7B5AA39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1" y="2308"/>
              <a:ext cx="3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chemeClr val="bg1"/>
                  </a:solidFill>
                  <a:latin typeface="Times" pitchFamily="-106" charset="0"/>
                </a:rPr>
                <a:t>SPS</a:t>
              </a:r>
              <a:endParaRPr lang="en-GB" altLang="en-FR" sz="2400">
                <a:latin typeface="Times" pitchFamily="-106" charset="0"/>
              </a:endParaRPr>
            </a:p>
          </p:txBody>
        </p:sp>
        <p:pic>
          <p:nvPicPr>
            <p:cNvPr id="32779" name="Picture 7" descr="SMALLERfrigo_virtual_original">
              <a:extLst>
                <a:ext uri="{FF2B5EF4-FFF2-40B4-BE49-F238E27FC236}">
                  <a16:creationId xmlns:a16="http://schemas.microsoft.com/office/drawing/2014/main" id="{56EFEBCF-75D5-E2E1-09D2-3ED3821F76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" y="3088"/>
              <a:ext cx="1065" cy="712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780" name="Picture 8" descr="ATLAScom-gen-2002-002">
              <a:extLst>
                <a:ext uri="{FF2B5EF4-FFF2-40B4-BE49-F238E27FC236}">
                  <a16:creationId xmlns:a16="http://schemas.microsoft.com/office/drawing/2014/main" id="{61B5E0C8-BB81-4DD3-5AA7-E99AF8C525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1" y="2662"/>
              <a:ext cx="725" cy="589"/>
            </a:xfrm>
            <a:prstGeom prst="rect">
              <a:avLst/>
            </a:prstGeom>
            <a:noFill/>
            <a:ln w="9525">
              <a:solidFill>
                <a:srgbClr val="33CC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781" name="Picture 9">
              <a:extLst>
                <a:ext uri="{FF2B5EF4-FFF2-40B4-BE49-F238E27FC236}">
                  <a16:creationId xmlns:a16="http://schemas.microsoft.com/office/drawing/2014/main" id="{91D84270-515E-9E2F-71E0-D191863610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6" y="1197"/>
              <a:ext cx="1172" cy="50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782" name="Group 10">
              <a:extLst>
                <a:ext uri="{FF2B5EF4-FFF2-40B4-BE49-F238E27FC236}">
                  <a16:creationId xmlns:a16="http://schemas.microsoft.com/office/drawing/2014/main" id="{37C7F9FC-CCE5-7068-4D3A-541AA2248E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96" y="1055"/>
              <a:ext cx="970" cy="709"/>
              <a:chOff x="1696" y="1055"/>
              <a:chExt cx="970" cy="709"/>
            </a:xfrm>
          </p:grpSpPr>
          <p:pic>
            <p:nvPicPr>
              <p:cNvPr id="32788" name="Picture 11" descr="CMS">
                <a:extLst>
                  <a:ext uri="{FF2B5EF4-FFF2-40B4-BE49-F238E27FC236}">
                    <a16:creationId xmlns:a16="http://schemas.microsoft.com/office/drawing/2014/main" id="{A10028FC-EB52-6E42-4069-4FD99759DA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6" y="1055"/>
                <a:ext cx="970" cy="705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5036" name="Text Box 12">
                <a:extLst>
                  <a:ext uri="{FF2B5EF4-FFF2-40B4-BE49-F238E27FC236}">
                    <a16:creationId xmlns:a16="http://schemas.microsoft.com/office/drawing/2014/main" id="{4E161391-88C3-011C-854C-E149FE14DC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7" y="1514"/>
                <a:ext cx="472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GB" altLang="en-FR" sz="2000" b="1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" pitchFamily="-106" charset="0"/>
                  </a:rPr>
                  <a:t>CMS</a:t>
                </a:r>
                <a:endParaRPr lang="en-GB" altLang="en-FR" sz="2400">
                  <a:latin typeface="Times" pitchFamily="-106" charset="0"/>
                </a:endParaRPr>
              </a:p>
            </p:txBody>
          </p:sp>
        </p:grpSp>
        <p:sp>
          <p:nvSpPr>
            <p:cNvPr id="385037" name="Text Box 13">
              <a:extLst>
                <a:ext uri="{FF2B5EF4-FFF2-40B4-BE49-F238E27FC236}">
                  <a16:creationId xmlns:a16="http://schemas.microsoft.com/office/drawing/2014/main" id="{B3F77FC2-8B1E-B29F-51D6-BB5B21065D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0" y="1219"/>
              <a:ext cx="5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600" b="1">
                  <a:solidFill>
                    <a:srgbClr val="FFC42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-106" charset="0"/>
                </a:rPr>
                <a:t>TOTEM</a:t>
              </a:r>
              <a:endParaRPr lang="en-GB" altLang="en-FR" sz="1600">
                <a:solidFill>
                  <a:srgbClr val="FF9143"/>
                </a:solidFill>
                <a:latin typeface="Times" pitchFamily="-106" charset="0"/>
              </a:endParaRPr>
            </a:p>
          </p:txBody>
        </p:sp>
        <p:sp>
          <p:nvSpPr>
            <p:cNvPr id="385038" name="Text Box 14">
              <a:extLst>
                <a:ext uri="{FF2B5EF4-FFF2-40B4-BE49-F238E27FC236}">
                  <a16:creationId xmlns:a16="http://schemas.microsoft.com/office/drawing/2014/main" id="{636CA8F2-CC08-D8F4-2FF5-611E85605A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2" y="3276"/>
              <a:ext cx="651" cy="25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rgbClr val="2C6FAD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-106" charset="0"/>
                </a:rPr>
                <a:t>ATLAS</a:t>
              </a:r>
              <a:endParaRPr lang="en-GB" altLang="en-FR" sz="2400">
                <a:solidFill>
                  <a:srgbClr val="4EFFFF"/>
                </a:solidFill>
                <a:latin typeface="Times" pitchFamily="-106" charset="0"/>
              </a:endParaRPr>
            </a:p>
          </p:txBody>
        </p:sp>
        <p:sp>
          <p:nvSpPr>
            <p:cNvPr id="385039" name="Text Box 15">
              <a:extLst>
                <a:ext uri="{FF2B5EF4-FFF2-40B4-BE49-F238E27FC236}">
                  <a16:creationId xmlns:a16="http://schemas.microsoft.com/office/drawing/2014/main" id="{12061F6B-9F84-6CA4-0874-328BB7A6B9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0" y="2084"/>
              <a:ext cx="624" cy="25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-106" charset="0"/>
                </a:rPr>
                <a:t>ALICE</a:t>
              </a:r>
              <a:endParaRPr lang="en-GB" altLang="en-FR" sz="2400">
                <a:solidFill>
                  <a:srgbClr val="4EFFFF"/>
                </a:solidFill>
                <a:latin typeface="Times" pitchFamily="-106" charset="0"/>
              </a:endParaRPr>
            </a:p>
          </p:txBody>
        </p:sp>
        <p:pic>
          <p:nvPicPr>
            <p:cNvPr id="32786" name="Picture 16" descr="9803030.pdf&amp;p=1                                                00000013MacHDPPC                       B50FAC60:">
              <a:extLst>
                <a:ext uri="{FF2B5EF4-FFF2-40B4-BE49-F238E27FC236}">
                  <a16:creationId xmlns:a16="http://schemas.microsoft.com/office/drawing/2014/main" id="{3C39C851-01A8-32BB-5492-242C9F369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" y="1998"/>
              <a:ext cx="876" cy="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7" name="Picture 17" descr="ALICEdet.jpg                                                   0001BEEFMacintosh HD                   ABA78158:">
              <a:extLst>
                <a:ext uri="{FF2B5EF4-FFF2-40B4-BE49-F238E27FC236}">
                  <a16:creationId xmlns:a16="http://schemas.microsoft.com/office/drawing/2014/main" id="{3B9945B5-AB38-C59C-C4AB-85FC91A7F6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" y="2349"/>
              <a:ext cx="716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74" name="Picture 18" descr="&#13;lhc_logo1.gif                                                  0001AF19Macintosh HD                   ABA78158:">
            <a:extLst>
              <a:ext uri="{FF2B5EF4-FFF2-40B4-BE49-F238E27FC236}">
                <a16:creationId xmlns:a16="http://schemas.microsoft.com/office/drawing/2014/main" id="{D1982126-2EBC-46BC-BB32-19F9F7DB7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315913"/>
            <a:ext cx="581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Rectangle 19">
            <a:extLst>
              <a:ext uri="{FF2B5EF4-FFF2-40B4-BE49-F238E27FC236}">
                <a16:creationId xmlns:a16="http://schemas.microsoft.com/office/drawing/2014/main" id="{130C3330-63AC-9EF5-3305-3D0333C00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7900" y="1193800"/>
            <a:ext cx="1931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000" b="1">
                <a:solidFill>
                  <a:srgbClr val="FFFF00"/>
                </a:solidFill>
                <a:latin typeface="Times" pitchFamily="-106" charset="0"/>
              </a:rPr>
              <a:t>Start: Juni 2007</a:t>
            </a:r>
            <a:endParaRPr lang="en-US" altLang="en-FR" sz="2000" b="1">
              <a:solidFill>
                <a:schemeClr val="bg1"/>
              </a:solidFill>
              <a:latin typeface="Times" pitchFamily="-106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2">
            <a:extLst>
              <a:ext uri="{FF2B5EF4-FFF2-40B4-BE49-F238E27FC236}">
                <a16:creationId xmlns:a16="http://schemas.microsoft.com/office/drawing/2014/main" id="{331FA13E-DDE9-8A86-F413-504BB878D87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900CE7F5-3FD1-78E5-0730-A92FCA5722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E191678-7E54-414A-8FE9-4F928650342C}" type="slidenum">
              <a:rPr lang="en-US" altLang="en-FR" sz="1000">
                <a:latin typeface="Arial" panose="020B0604020202020204" pitchFamily="34" charset="0"/>
              </a:rPr>
              <a:pPr/>
              <a:t>18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529E6F16-E653-4543-3F7F-1B006479C3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ATLAS</a:t>
            </a:r>
          </a:p>
        </p:txBody>
      </p:sp>
      <p:grpSp>
        <p:nvGrpSpPr>
          <p:cNvPr id="33797" name="Group 9">
            <a:extLst>
              <a:ext uri="{FF2B5EF4-FFF2-40B4-BE49-F238E27FC236}">
                <a16:creationId xmlns:a16="http://schemas.microsoft.com/office/drawing/2014/main" id="{44A9A010-6E64-AD4C-CA36-C9B58014454F}"/>
              </a:ext>
            </a:extLst>
          </p:cNvPr>
          <p:cNvGrpSpPr>
            <a:grpSpLocks/>
          </p:cNvGrpSpPr>
          <p:nvPr/>
        </p:nvGrpSpPr>
        <p:grpSpPr bwMode="auto">
          <a:xfrm>
            <a:off x="622300" y="831850"/>
            <a:ext cx="7769225" cy="5626100"/>
            <a:chOff x="392" y="524"/>
            <a:chExt cx="4894" cy="3544"/>
          </a:xfrm>
        </p:grpSpPr>
        <p:grpSp>
          <p:nvGrpSpPr>
            <p:cNvPr id="33799" name="Group 6">
              <a:extLst>
                <a:ext uri="{FF2B5EF4-FFF2-40B4-BE49-F238E27FC236}">
                  <a16:creationId xmlns:a16="http://schemas.microsoft.com/office/drawing/2014/main" id="{665DBCD2-6A48-8007-C86C-CDEC1ED99E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" y="524"/>
              <a:ext cx="4894" cy="3544"/>
              <a:chOff x="392" y="524"/>
              <a:chExt cx="4894" cy="3544"/>
            </a:xfrm>
          </p:grpSpPr>
          <p:pic>
            <p:nvPicPr>
              <p:cNvPr id="33802" name="Picture 3">
                <a:extLst>
                  <a:ext uri="{FF2B5EF4-FFF2-40B4-BE49-F238E27FC236}">
                    <a16:creationId xmlns:a16="http://schemas.microsoft.com/office/drawing/2014/main" id="{1DA47399-6241-23DF-43DB-67E95A67DE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" y="524"/>
                <a:ext cx="2356" cy="3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03" name="Picture 5" descr="102">
                <a:extLst>
                  <a:ext uri="{FF2B5EF4-FFF2-40B4-BE49-F238E27FC236}">
                    <a16:creationId xmlns:a16="http://schemas.microsoft.com/office/drawing/2014/main" id="{15DCF0E1-8EDB-CA91-E4F0-03E83B7EED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7" y="564"/>
                <a:ext cx="2269" cy="34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3800" name="Rectangle 7">
              <a:extLst>
                <a:ext uri="{FF2B5EF4-FFF2-40B4-BE49-F238E27FC236}">
                  <a16:creationId xmlns:a16="http://schemas.microsoft.com/office/drawing/2014/main" id="{B3C8D0A9-00A9-DE70-DE80-87A4C9CD00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4" y="3488"/>
              <a:ext cx="107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rgbClr val="FFFF00"/>
                  </a:solidFill>
                  <a:latin typeface="Times" pitchFamily="-106" charset="0"/>
                </a:rPr>
                <a:t>Barrel Toroid</a:t>
              </a:r>
              <a:endParaRPr lang="en-US" altLang="en-FR" sz="2000" b="1">
                <a:solidFill>
                  <a:srgbClr val="FFFF00"/>
                </a:solidFill>
                <a:latin typeface="Times" pitchFamily="-106" charset="0"/>
              </a:endParaRPr>
            </a:p>
          </p:txBody>
        </p:sp>
        <p:sp>
          <p:nvSpPr>
            <p:cNvPr id="33801" name="Rectangle 8">
              <a:extLst>
                <a:ext uri="{FF2B5EF4-FFF2-40B4-BE49-F238E27FC236}">
                  <a16:creationId xmlns:a16="http://schemas.microsoft.com/office/drawing/2014/main" id="{28FF20C1-B298-D13B-662B-D66CB748A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9" y="1864"/>
              <a:ext cx="950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GB" altLang="en-FR" sz="2000" b="1">
                  <a:solidFill>
                    <a:srgbClr val="FFFF00"/>
                  </a:solidFill>
                  <a:latin typeface="Times" pitchFamily="-106" charset="0"/>
                </a:rPr>
                <a:t>Barrel Tile </a:t>
              </a:r>
            </a:p>
            <a:p>
              <a:pPr algn="ctr"/>
              <a:r>
                <a:rPr lang="en-GB" altLang="en-FR" sz="2000" b="1">
                  <a:solidFill>
                    <a:srgbClr val="FFFF00"/>
                  </a:solidFill>
                  <a:latin typeface="Times" pitchFamily="-106" charset="0"/>
                </a:rPr>
                <a:t>Calorimeter</a:t>
              </a:r>
              <a:endParaRPr lang="en-US" altLang="en-FR" sz="2000" b="1">
                <a:solidFill>
                  <a:srgbClr val="FFFF00"/>
                </a:solidFill>
                <a:latin typeface="Times" pitchFamily="-106" charset="0"/>
              </a:endParaRPr>
            </a:p>
          </p:txBody>
        </p:sp>
      </p:grpSp>
      <p:pic>
        <p:nvPicPr>
          <p:cNvPr id="33798" name="Picture 10" descr="atlas-logo.gif                                                 0001BEF0Macintosh HD                   ABA78158:">
            <a:extLst>
              <a:ext uri="{FF2B5EF4-FFF2-40B4-BE49-F238E27FC236}">
                <a16:creationId xmlns:a16="http://schemas.microsoft.com/office/drawing/2014/main" id="{8FC50E8A-EE55-2969-CB32-A24908CA2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52400"/>
            <a:ext cx="6096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2">
            <a:extLst>
              <a:ext uri="{FF2B5EF4-FFF2-40B4-BE49-F238E27FC236}">
                <a16:creationId xmlns:a16="http://schemas.microsoft.com/office/drawing/2014/main" id="{26195CE7-457A-445B-3888-4A0441F371B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2448FDBB-9AC9-8687-A51C-24BF5B0173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CC8CEE1-0B33-A044-8093-2CB8B65884CF}" type="slidenum">
              <a:rPr lang="en-US" altLang="en-FR" sz="1000">
                <a:latin typeface="Arial" panose="020B0604020202020204" pitchFamily="34" charset="0"/>
              </a:rPr>
              <a:pPr/>
              <a:t>19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B933F43B-E181-6862-EEE2-C50E63E62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CMS</a:t>
            </a:r>
          </a:p>
        </p:txBody>
      </p:sp>
      <p:pic>
        <p:nvPicPr>
          <p:cNvPr id="34821" name="Picture 3">
            <a:extLst>
              <a:ext uri="{FF2B5EF4-FFF2-40B4-BE49-F238E27FC236}">
                <a16:creationId xmlns:a16="http://schemas.microsoft.com/office/drawing/2014/main" id="{D822D3CE-EAFA-CD8F-8F90-861E27F01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814388"/>
            <a:ext cx="7597775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5" descr="D:\Hannes\Presentations\TRIDASNov99\pics\CMS-Color-Label.gif">
            <a:extLst>
              <a:ext uri="{FF2B5EF4-FFF2-40B4-BE49-F238E27FC236}">
                <a16:creationId xmlns:a16="http://schemas.microsoft.com/office/drawing/2014/main" id="{60F87D96-480C-7FE9-86C2-91D39DDE7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3048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Rectangle 6">
            <a:extLst>
              <a:ext uri="{FF2B5EF4-FFF2-40B4-BE49-F238E27FC236}">
                <a16:creationId xmlns:a16="http://schemas.microsoft.com/office/drawing/2014/main" id="{BD72DC46-C7D7-273B-002E-74AF4157E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88" y="4368800"/>
            <a:ext cx="22494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FR" sz="2000" b="1">
                <a:solidFill>
                  <a:schemeClr val="bg1"/>
                </a:solidFill>
                <a:latin typeface="Times" pitchFamily="-106" charset="0"/>
              </a:rPr>
              <a:t>Barrel Magnetjoch</a:t>
            </a:r>
          </a:p>
          <a:p>
            <a:pPr algn="ctr"/>
            <a:r>
              <a:rPr lang="en-GB" altLang="en-FR" sz="2000" b="1">
                <a:solidFill>
                  <a:schemeClr val="bg1"/>
                </a:solidFill>
                <a:latin typeface="Times" pitchFamily="-106" charset="0"/>
              </a:rPr>
              <a:t>mit Müonkammen</a:t>
            </a:r>
            <a:endParaRPr lang="en-US" altLang="en-FR" sz="2000" b="1">
              <a:solidFill>
                <a:srgbClr val="FFFF00"/>
              </a:solidFill>
              <a:latin typeface="Times" pitchFamily="-10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>
            <a:extLst>
              <a:ext uri="{FF2B5EF4-FFF2-40B4-BE49-F238E27FC236}">
                <a16:creationId xmlns:a16="http://schemas.microsoft.com/office/drawing/2014/main" id="{46535406-0C2A-DD5B-2EB4-6CEA2BEB3FE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16387" name="Slide Number Placeholder 4">
            <a:extLst>
              <a:ext uri="{FF2B5EF4-FFF2-40B4-BE49-F238E27FC236}">
                <a16:creationId xmlns:a16="http://schemas.microsoft.com/office/drawing/2014/main" id="{AA562AF2-F2E4-7205-37D1-EEC8CFB4E6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A575F7D-A5FB-8541-96C6-FB33368A583A}" type="slidenum">
              <a:rPr lang="en-US" altLang="en-FR" sz="1000">
                <a:latin typeface="Arial" panose="020B0604020202020204" pitchFamily="34" charset="0"/>
              </a:rPr>
              <a:pPr/>
              <a:t>2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pic>
        <p:nvPicPr>
          <p:cNvPr id="16388" name="Picture 28">
            <a:extLst>
              <a:ext uri="{FF2B5EF4-FFF2-40B4-BE49-F238E27FC236}">
                <a16:creationId xmlns:a16="http://schemas.microsoft.com/office/drawing/2014/main" id="{D7E67C3A-2F04-E6E4-DED5-909F7B8D8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239713"/>
            <a:ext cx="99695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730" name="Rectangle 2">
            <a:extLst>
              <a:ext uri="{FF2B5EF4-FFF2-40B4-BE49-F238E27FC236}">
                <a16:creationId xmlns:a16="http://schemas.microsoft.com/office/drawing/2014/main" id="{7034967C-7813-C8EA-C029-9405E9135C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>
                <a:effectLst>
                  <a:outerShdw blurRad="38100" dist="38100" dir="2700000" algn="tl">
                    <a:srgbClr val="000000"/>
                  </a:outerShdw>
                </a:effectLst>
              </a:rPr>
              <a:t>Fundamentale Fragen</a:t>
            </a:r>
            <a:endParaRPr lang="en-US" altLang="en-FR"/>
          </a:p>
        </p:txBody>
      </p:sp>
      <p:grpSp>
        <p:nvGrpSpPr>
          <p:cNvPr id="16390" name="Group 27">
            <a:extLst>
              <a:ext uri="{FF2B5EF4-FFF2-40B4-BE49-F238E27FC236}">
                <a16:creationId xmlns:a16="http://schemas.microsoft.com/office/drawing/2014/main" id="{8461D1C6-8E8A-E46D-823B-EE17795654EF}"/>
              </a:ext>
            </a:extLst>
          </p:cNvPr>
          <p:cNvGrpSpPr>
            <a:grpSpLocks/>
          </p:cNvGrpSpPr>
          <p:nvPr/>
        </p:nvGrpSpPr>
        <p:grpSpPr bwMode="auto">
          <a:xfrm>
            <a:off x="657225" y="1122363"/>
            <a:ext cx="8085138" cy="4965700"/>
            <a:chOff x="430" y="582"/>
            <a:chExt cx="5093" cy="3128"/>
          </a:xfrm>
        </p:grpSpPr>
        <p:sp>
          <p:nvSpPr>
            <p:cNvPr id="16391" name="Rectangle 9">
              <a:extLst>
                <a:ext uri="{FF2B5EF4-FFF2-40B4-BE49-F238E27FC236}">
                  <a16:creationId xmlns:a16="http://schemas.microsoft.com/office/drawing/2014/main" id="{3E77B188-DE04-6845-A86C-D5E49FF98A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4" y="903"/>
              <a:ext cx="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 altLang="en-FR" sz="2400">
                <a:latin typeface="Times" pitchFamily="-106" charset="0"/>
              </a:endParaRPr>
            </a:p>
          </p:txBody>
        </p:sp>
        <p:sp>
          <p:nvSpPr>
            <p:cNvPr id="16392" name="Rectangle 10">
              <a:extLst>
                <a:ext uri="{FF2B5EF4-FFF2-40B4-BE49-F238E27FC236}">
                  <a16:creationId xmlns:a16="http://schemas.microsoft.com/office/drawing/2014/main" id="{D9A97EC2-4174-4C68-CF4B-F7092ACF8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3" y="1119"/>
              <a:ext cx="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 altLang="en-FR" sz="2400">
                <a:latin typeface="Times" pitchFamily="-106" charset="0"/>
              </a:endParaRPr>
            </a:p>
          </p:txBody>
        </p:sp>
        <p:sp>
          <p:nvSpPr>
            <p:cNvPr id="16393" name="Rectangle 23">
              <a:extLst>
                <a:ext uri="{FF2B5EF4-FFF2-40B4-BE49-F238E27FC236}">
                  <a16:creationId xmlns:a16="http://schemas.microsoft.com/office/drawing/2014/main" id="{4D2ECF1A-45A3-4E1B-EF80-0E97C729D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" y="582"/>
              <a:ext cx="5093" cy="3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3200" b="1">
                  <a:solidFill>
                    <a:srgbClr val="FEFF00"/>
                  </a:solidFill>
                  <a:latin typeface="Helvetica" pitchFamily="2" charset="0"/>
                </a:rPr>
                <a:t>Zwei </a:t>
              </a:r>
              <a:r>
                <a:rPr lang="en-GB" altLang="en-FR" sz="3200" b="1">
                  <a:solidFill>
                    <a:schemeClr val="bg1"/>
                  </a:solidFill>
                  <a:latin typeface="Helvetica" pitchFamily="2" charset="0"/>
                </a:rPr>
                <a:t>Kernfragen</a:t>
              </a:r>
              <a:r>
                <a:rPr lang="en-GB" altLang="en-FR" sz="3200" b="1">
                  <a:solidFill>
                    <a:srgbClr val="FEFF00"/>
                  </a:solidFill>
                  <a:latin typeface="Helvetica" pitchFamily="2" charset="0"/>
                </a:rPr>
                <a:t> der Teilchenphysik</a:t>
              </a:r>
            </a:p>
            <a:p>
              <a:r>
                <a:rPr lang="en-GB" altLang="en-FR" sz="3200" b="1">
                  <a:solidFill>
                    <a:srgbClr val="FEFF00"/>
                  </a:solidFill>
                  <a:latin typeface="Helvetica" pitchFamily="2" charset="0"/>
                </a:rPr>
                <a:t>(heute: Hochenergiephysik):</a:t>
              </a:r>
            </a:p>
            <a:p>
              <a:endParaRPr lang="en-GB" altLang="en-FR" sz="3200" b="1">
                <a:solidFill>
                  <a:srgbClr val="FEFF00"/>
                </a:solidFill>
                <a:latin typeface="Helvetica" pitchFamily="2" charset="0"/>
              </a:endParaRPr>
            </a:p>
            <a:p>
              <a:pPr>
                <a:buClr>
                  <a:srgbClr val="FF3300"/>
                </a:buClr>
                <a:buFont typeface="Times" pitchFamily="-106" charset="0"/>
                <a:buChar char="•"/>
              </a:pPr>
              <a:r>
                <a:rPr lang="en-GB" altLang="en-FR" sz="3200" b="1">
                  <a:solidFill>
                    <a:srgbClr val="FEFF00"/>
                  </a:solidFill>
                  <a:latin typeface="Helvetica" pitchFamily="2" charset="0"/>
                </a:rPr>
                <a:t> Aus welchen </a:t>
              </a:r>
              <a:r>
                <a:rPr lang="en-GB" altLang="en-FR" sz="3200" b="1">
                  <a:solidFill>
                    <a:schemeClr val="bg1"/>
                  </a:solidFill>
                  <a:latin typeface="Helvetica" pitchFamily="2" charset="0"/>
                </a:rPr>
                <a:t>Teilchen</a:t>
              </a:r>
              <a:r>
                <a:rPr lang="en-GB" altLang="en-FR" sz="3200" b="1">
                  <a:solidFill>
                    <a:srgbClr val="FEFF00"/>
                  </a:solidFill>
                  <a:latin typeface="Helvetica" pitchFamily="2" charset="0"/>
                </a:rPr>
                <a:t> besteht die Materie ?</a:t>
              </a:r>
            </a:p>
            <a:p>
              <a:pPr>
                <a:buFont typeface="Times" pitchFamily="-106" charset="0"/>
                <a:buChar char="•"/>
              </a:pPr>
              <a:endParaRPr lang="en-GB" altLang="en-FR" sz="3200" b="1">
                <a:solidFill>
                  <a:srgbClr val="FEFF00"/>
                </a:solidFill>
                <a:latin typeface="Helvetica" pitchFamily="2" charset="0"/>
              </a:endParaRPr>
            </a:p>
            <a:p>
              <a:pPr>
                <a:buClr>
                  <a:srgbClr val="FF3300"/>
                </a:buClr>
                <a:buFont typeface="Times" pitchFamily="-106" charset="0"/>
                <a:buChar char="•"/>
              </a:pPr>
              <a:r>
                <a:rPr lang="en-GB" altLang="en-FR" sz="3200" b="1">
                  <a:solidFill>
                    <a:srgbClr val="FEFF00"/>
                  </a:solidFill>
                  <a:latin typeface="Helvetica" pitchFamily="2" charset="0"/>
                </a:rPr>
                <a:t> Welche </a:t>
              </a:r>
              <a:r>
                <a:rPr lang="en-GB" altLang="en-FR" sz="3200" b="1">
                  <a:solidFill>
                    <a:schemeClr val="bg1"/>
                  </a:solidFill>
                  <a:latin typeface="Helvetica" pitchFamily="2" charset="0"/>
                </a:rPr>
                <a:t>Wechselwirkungen</a:t>
              </a:r>
              <a:r>
                <a:rPr lang="en-GB" altLang="en-FR" sz="3200" b="1">
                  <a:solidFill>
                    <a:srgbClr val="FEFF00"/>
                  </a:solidFill>
                  <a:latin typeface="Helvetica" pitchFamily="2" charset="0"/>
                </a:rPr>
                <a:t> herrschen zwischen diesen Teilchen ?</a:t>
              </a:r>
            </a:p>
            <a:p>
              <a:endParaRPr lang="en-US" altLang="en-FR" sz="3200" b="1">
                <a:solidFill>
                  <a:srgbClr val="FEFF00"/>
                </a:solidFill>
                <a:latin typeface="Helvetica" pitchFamily="2" charset="0"/>
              </a:endParaRPr>
            </a:p>
            <a:p>
              <a:r>
                <a:rPr lang="en-US" altLang="en-FR" sz="3200" b="1">
                  <a:solidFill>
                    <a:schemeClr val="bg1"/>
                  </a:solidFill>
                  <a:latin typeface="Helvetica" pitchFamily="2" charset="0"/>
                </a:rPr>
                <a:t>    Woher kommen wir, wohin gehen wir?</a:t>
              </a:r>
              <a:endParaRPr lang="en-US" altLang="en-FR" sz="3200" b="1">
                <a:solidFill>
                  <a:srgbClr val="FEFF00"/>
                </a:solidFill>
                <a:latin typeface="Helvetica" pitchFamily="2" charset="0"/>
              </a:endParaRPr>
            </a:p>
          </p:txBody>
        </p:sp>
        <p:sp>
          <p:nvSpPr>
            <p:cNvPr id="16394" name="AutoShape 26">
              <a:extLst>
                <a:ext uri="{FF2B5EF4-FFF2-40B4-BE49-F238E27FC236}">
                  <a16:creationId xmlns:a16="http://schemas.microsoft.com/office/drawing/2014/main" id="{5CB1068B-F5AF-77C3-67EC-5797E6186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" y="3450"/>
              <a:ext cx="228" cy="113"/>
            </a:xfrm>
            <a:prstGeom prst="rightArrow">
              <a:avLst>
                <a:gd name="adj1" fmla="val 50000"/>
                <a:gd name="adj2" fmla="val 50442"/>
              </a:avLst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2">
            <a:extLst>
              <a:ext uri="{FF2B5EF4-FFF2-40B4-BE49-F238E27FC236}">
                <a16:creationId xmlns:a16="http://schemas.microsoft.com/office/drawing/2014/main" id="{57D0AE6D-2665-6BA1-3A2A-CFC46887765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71699930-EDAB-1B6B-E0F5-B604321B2B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FA4E6D6-694B-3D46-ADBC-E168C14EE127}" type="slidenum">
              <a:rPr lang="en-US" altLang="en-FR" sz="1000">
                <a:latin typeface="Arial" panose="020B0604020202020204" pitchFamily="34" charset="0"/>
              </a:rPr>
              <a:pPr/>
              <a:t>20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549D9EE8-C31F-181A-1F2D-6082C46D2B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CMS</a:t>
            </a:r>
          </a:p>
        </p:txBody>
      </p:sp>
      <p:pic>
        <p:nvPicPr>
          <p:cNvPr id="35845" name="Picture 4">
            <a:extLst>
              <a:ext uri="{FF2B5EF4-FFF2-40B4-BE49-F238E27FC236}">
                <a16:creationId xmlns:a16="http://schemas.microsoft.com/office/drawing/2014/main" id="{D0B562C3-AFE5-4CED-A053-C5CB9F8BB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22350"/>
            <a:ext cx="8737600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5" descr="D:\Hannes\Presentations\TRIDASNov99\pics\CMS-Color-Label.gif">
            <a:extLst>
              <a:ext uri="{FF2B5EF4-FFF2-40B4-BE49-F238E27FC236}">
                <a16:creationId xmlns:a16="http://schemas.microsoft.com/office/drawing/2014/main" id="{1E538DA3-DBA9-A250-489D-50E388D07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3048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Rectangle 6">
            <a:extLst>
              <a:ext uri="{FF2B5EF4-FFF2-40B4-BE49-F238E27FC236}">
                <a16:creationId xmlns:a16="http://schemas.microsoft.com/office/drawing/2014/main" id="{DDDDF552-D7AE-7AB5-F1DF-FDFFE1FA2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5250" y="4508500"/>
            <a:ext cx="18907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FR" sz="2000" b="1">
                <a:solidFill>
                  <a:srgbClr val="FFFF00"/>
                </a:solidFill>
                <a:latin typeface="Times" pitchFamily="-106" charset="0"/>
              </a:rPr>
              <a:t>Endkappen </a:t>
            </a:r>
          </a:p>
          <a:p>
            <a:pPr algn="ctr"/>
            <a:r>
              <a:rPr lang="en-GB" altLang="en-FR" sz="2000" b="1">
                <a:solidFill>
                  <a:srgbClr val="FFFF00"/>
                </a:solidFill>
                <a:latin typeface="Times" pitchFamily="-106" charset="0"/>
              </a:rPr>
              <a:t>Müonkammern</a:t>
            </a:r>
            <a:endParaRPr lang="en-US" altLang="en-FR" sz="2000" b="1">
              <a:solidFill>
                <a:srgbClr val="FFFF00"/>
              </a:solidFill>
              <a:latin typeface="Times" pitchFamily="-106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2">
            <a:extLst>
              <a:ext uri="{FF2B5EF4-FFF2-40B4-BE49-F238E27FC236}">
                <a16:creationId xmlns:a16="http://schemas.microsoft.com/office/drawing/2014/main" id="{AAEBD44B-4F4A-CAF7-C987-BE23B139B0A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2D164146-AB91-1C64-EADA-3730631D7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5F67898-C219-D648-BB55-A3405D4D2960}" type="slidenum">
              <a:rPr lang="en-US" altLang="en-FR" sz="1000">
                <a:latin typeface="Arial" panose="020B0604020202020204" pitchFamily="34" charset="0"/>
              </a:rPr>
              <a:pPr/>
              <a:t>21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F8EA25FC-87A0-FBE6-A4CC-C92E82D97D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Higgssuche bei LHC</a:t>
            </a:r>
          </a:p>
        </p:txBody>
      </p:sp>
      <p:pic>
        <p:nvPicPr>
          <p:cNvPr id="36869" name="Picture 3">
            <a:extLst>
              <a:ext uri="{FF2B5EF4-FFF2-40B4-BE49-F238E27FC236}">
                <a16:creationId xmlns:a16="http://schemas.microsoft.com/office/drawing/2014/main" id="{1243E42D-B764-4606-5E81-D48B9DE10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57350"/>
            <a:ext cx="3221038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Rectangle 12">
            <a:extLst>
              <a:ext uri="{FF2B5EF4-FFF2-40B4-BE49-F238E27FC236}">
                <a16:creationId xmlns:a16="http://schemas.microsoft.com/office/drawing/2014/main" id="{FFA98D48-4700-2736-DB9F-6035B44DB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1244600"/>
            <a:ext cx="3067050" cy="396875"/>
          </a:xfrm>
          <a:prstGeom prst="rect">
            <a:avLst/>
          </a:prstGeom>
          <a:solidFill>
            <a:srgbClr val="FFEA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000" b="1">
                <a:solidFill>
                  <a:srgbClr val="F2A520"/>
                </a:solidFill>
                <a:latin typeface="Times" pitchFamily="-106" charset="0"/>
              </a:rPr>
              <a:t>Verzweigungsverhältnisse</a:t>
            </a:r>
            <a:endParaRPr lang="en-US" altLang="en-FR" sz="2000" b="1">
              <a:solidFill>
                <a:srgbClr val="D93A72"/>
              </a:solidFill>
              <a:latin typeface="Times" pitchFamily="-106" charset="0"/>
            </a:endParaRPr>
          </a:p>
        </p:txBody>
      </p:sp>
      <p:grpSp>
        <p:nvGrpSpPr>
          <p:cNvPr id="36871" name="Group 33">
            <a:extLst>
              <a:ext uri="{FF2B5EF4-FFF2-40B4-BE49-F238E27FC236}">
                <a16:creationId xmlns:a16="http://schemas.microsoft.com/office/drawing/2014/main" id="{D0CC6115-3A62-AD39-94DE-B9C572A2F9DD}"/>
              </a:ext>
            </a:extLst>
          </p:cNvPr>
          <p:cNvGrpSpPr>
            <a:grpSpLocks/>
          </p:cNvGrpSpPr>
          <p:nvPr/>
        </p:nvGrpSpPr>
        <p:grpSpPr bwMode="auto">
          <a:xfrm>
            <a:off x="3556000" y="3873500"/>
            <a:ext cx="5435600" cy="2359025"/>
            <a:chOff x="2240" y="856"/>
            <a:chExt cx="3424" cy="1486"/>
          </a:xfrm>
        </p:grpSpPr>
        <p:grpSp>
          <p:nvGrpSpPr>
            <p:cNvPr id="36886" name="Group 13">
              <a:extLst>
                <a:ext uri="{FF2B5EF4-FFF2-40B4-BE49-F238E27FC236}">
                  <a16:creationId xmlns:a16="http://schemas.microsoft.com/office/drawing/2014/main" id="{AC1182F1-9CDB-D6E5-20EB-B87DFB983D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0" y="1120"/>
              <a:ext cx="3424" cy="1222"/>
              <a:chOff x="2232" y="712"/>
              <a:chExt cx="3424" cy="1222"/>
            </a:xfrm>
          </p:grpSpPr>
          <p:sp>
            <p:nvSpPr>
              <p:cNvPr id="36888" name="Rectangle 7">
                <a:extLst>
                  <a:ext uri="{FF2B5EF4-FFF2-40B4-BE49-F238E27FC236}">
                    <a16:creationId xmlns:a16="http://schemas.microsoft.com/office/drawing/2014/main" id="{53D7CED3-098B-BE66-D617-37929915B3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2" y="781"/>
                <a:ext cx="3424" cy="115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GB" altLang="en-FR" sz="2400" b="1">
                    <a:latin typeface="Times" pitchFamily="-106" charset="0"/>
                  </a:rPr>
                  <a:t> 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Times" pitchFamily="-106" charset="0"/>
                  </a:rPr>
                  <a:t>80 GeV &lt; m</a:t>
                </a:r>
                <a:r>
                  <a:rPr lang="en-GB" altLang="en-FR" sz="1800" b="1" baseline="-25000">
                    <a:solidFill>
                      <a:schemeClr val="accent2"/>
                    </a:solidFill>
                    <a:latin typeface="Times" pitchFamily="-106" charset="0"/>
                  </a:rPr>
                  <a:t>H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Times" pitchFamily="-106" charset="0"/>
                  </a:rPr>
                  <a:t>  &lt;  140 GeV	H -&gt; 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Symbol" pitchFamily="2" charset="2"/>
                  </a:rPr>
                  <a:t>gg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Times" pitchFamily="-106" charset="0"/>
                  </a:rPr>
                  <a:t>, H -&gt; bb</a:t>
                </a:r>
              </a:p>
              <a:p>
                <a:r>
                  <a:rPr lang="en-GB" altLang="en-FR" sz="1800" b="1">
                    <a:solidFill>
                      <a:schemeClr val="accent2"/>
                    </a:solidFill>
                    <a:latin typeface="Times" pitchFamily="-106" charset="0"/>
                  </a:rPr>
                  <a:t>130 GeV &lt; m</a:t>
                </a:r>
                <a:r>
                  <a:rPr lang="en-GB" altLang="en-FR" sz="1800" b="1" baseline="-25000">
                    <a:solidFill>
                      <a:schemeClr val="accent2"/>
                    </a:solidFill>
                    <a:latin typeface="Times" pitchFamily="-106" charset="0"/>
                  </a:rPr>
                  <a:t>H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Times" pitchFamily="-106" charset="0"/>
                  </a:rPr>
                  <a:t> &lt;   700 GeV	H -&gt; ZZ(*) -&gt; 4 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MT Extra" pitchFamily="2" charset="77"/>
                  </a:rPr>
                  <a:t>l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Times" pitchFamily="-106" charset="0"/>
                  </a:rPr>
                  <a:t> (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Lucida Grande" panose="020B0600040502020204" pitchFamily="34" charset="0"/>
                  </a:rPr>
                  <a:t>l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MT Extra" pitchFamily="2" charset="77"/>
                  </a:rPr>
                  <a:t> 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Times" pitchFamily="-106" charset="0"/>
                  </a:rPr>
                  <a:t>= </a:t>
                </a:r>
                <a:r>
                  <a:rPr lang="en-GB" altLang="en-FR" sz="1800">
                    <a:solidFill>
                      <a:schemeClr val="accent2"/>
                    </a:solidFill>
                    <a:latin typeface="Times" pitchFamily="-106" charset="0"/>
                  </a:rPr>
                  <a:t>e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Times" pitchFamily="-106" charset="0"/>
                  </a:rPr>
                  <a:t>,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Symbol" pitchFamily="2" charset="2"/>
                  </a:rPr>
                  <a:t> </a:t>
                </a:r>
                <a:r>
                  <a:rPr lang="en-GB" altLang="en-FR" sz="1800">
                    <a:solidFill>
                      <a:schemeClr val="accent2"/>
                    </a:solidFill>
                    <a:latin typeface="Symbol" pitchFamily="2" charset="2"/>
                  </a:rPr>
                  <a:t>m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Times" pitchFamily="-106" charset="0"/>
                  </a:rPr>
                  <a:t>)</a:t>
                </a:r>
              </a:p>
              <a:p>
                <a:r>
                  <a:rPr lang="en-GB" altLang="en-FR" sz="1800" b="1">
                    <a:solidFill>
                      <a:schemeClr val="accent2"/>
                    </a:solidFill>
                    <a:latin typeface="Times" pitchFamily="-106" charset="0"/>
                  </a:rPr>
                  <a:t>500 GeV &lt; m</a:t>
                </a:r>
                <a:r>
                  <a:rPr lang="en-GB" altLang="en-FR" sz="1800" b="1" baseline="-25000">
                    <a:solidFill>
                      <a:schemeClr val="accent2"/>
                    </a:solidFill>
                    <a:latin typeface="Times" pitchFamily="-106" charset="0"/>
                  </a:rPr>
                  <a:t>H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Times" pitchFamily="-106" charset="0"/>
                  </a:rPr>
                  <a:t> &lt; 1000 GeV	H -&gt; ZZ -&gt; 2 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MT Extra" pitchFamily="2" charset="77"/>
                  </a:rPr>
                  <a:t>l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Times" pitchFamily="-106" charset="0"/>
                  </a:rPr>
                  <a:t> + 2 Jets</a:t>
                </a:r>
              </a:p>
              <a:p>
                <a:r>
                  <a:rPr lang="en-GB" altLang="en-FR" sz="1800" b="1">
                    <a:solidFill>
                      <a:schemeClr val="accent2"/>
                    </a:solidFill>
                    <a:latin typeface="Times" pitchFamily="-106" charset="0"/>
                  </a:rPr>
                  <a:t>500 GeV &lt; m</a:t>
                </a:r>
                <a:r>
                  <a:rPr lang="en-GB" altLang="en-FR" sz="1800" b="1" baseline="-25000">
                    <a:solidFill>
                      <a:schemeClr val="accent2"/>
                    </a:solidFill>
                    <a:latin typeface="Times" pitchFamily="-106" charset="0"/>
                  </a:rPr>
                  <a:t>H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Times" pitchFamily="-106" charset="0"/>
                  </a:rPr>
                  <a:t> &lt; 1000 GeV	H -&gt; ZZ -&gt; 2 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MT Extra" pitchFamily="2" charset="77"/>
                  </a:rPr>
                  <a:t>l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Times" pitchFamily="-106" charset="0"/>
                  </a:rPr>
                  <a:t> + 2 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Symbol" pitchFamily="2" charset="2"/>
                  </a:rPr>
                  <a:t>n</a:t>
                </a:r>
              </a:p>
              <a:p>
                <a:r>
                  <a:rPr lang="en-GB" altLang="en-FR" sz="1800" b="1">
                    <a:solidFill>
                      <a:schemeClr val="accent2"/>
                    </a:solidFill>
                    <a:latin typeface="Times" pitchFamily="-106" charset="0"/>
                  </a:rPr>
                  <a:t>800 GeV &lt; m</a:t>
                </a:r>
                <a:r>
                  <a:rPr lang="en-GB" altLang="en-FR" sz="1800" b="1" baseline="-25000">
                    <a:solidFill>
                      <a:schemeClr val="accent2"/>
                    </a:solidFill>
                    <a:latin typeface="Times" pitchFamily="-106" charset="0"/>
                  </a:rPr>
                  <a:t>H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Times" pitchFamily="-106" charset="0"/>
                  </a:rPr>
                  <a:t> &lt; 1000 GeV	H -&gt; WW-&gt; 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MT Extra" pitchFamily="2" charset="77"/>
                  </a:rPr>
                  <a:t>l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Times" pitchFamily="-106" charset="0"/>
                  </a:rPr>
                  <a:t> + 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Symbol" pitchFamily="2" charset="2"/>
                  </a:rPr>
                  <a:t>n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Times" pitchFamily="-106" charset="0"/>
                  </a:rPr>
                  <a:t> + Jets</a:t>
                </a:r>
              </a:p>
              <a:p>
                <a:r>
                  <a:rPr lang="en-GB" altLang="en-FR" sz="1800" b="1">
                    <a:solidFill>
                      <a:schemeClr val="accent2"/>
                    </a:solidFill>
                    <a:latin typeface="Times" pitchFamily="-106" charset="0"/>
                  </a:rPr>
                  <a:t>800 GeV &lt; m</a:t>
                </a:r>
                <a:r>
                  <a:rPr lang="en-GB" altLang="en-FR" sz="1800" b="1" baseline="-25000">
                    <a:solidFill>
                      <a:schemeClr val="accent2"/>
                    </a:solidFill>
                    <a:latin typeface="Times" pitchFamily="-106" charset="0"/>
                  </a:rPr>
                  <a:t>H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Times" pitchFamily="-106" charset="0"/>
                  </a:rPr>
                  <a:t> &lt; 1000 GeV	H -&gt; ZZ-&gt; 2 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MT Extra" pitchFamily="2" charset="77"/>
                  </a:rPr>
                  <a:t>l</a:t>
                </a:r>
                <a:r>
                  <a:rPr lang="en-GB" altLang="en-FR" sz="1800" b="1">
                    <a:solidFill>
                      <a:schemeClr val="accent2"/>
                    </a:solidFill>
                    <a:latin typeface="Times" pitchFamily="-106" charset="0"/>
                  </a:rPr>
                  <a:t> + 2 Jets</a:t>
                </a:r>
              </a:p>
            </p:txBody>
          </p:sp>
          <p:sp>
            <p:nvSpPr>
              <p:cNvPr id="36889" name="Rectangle 8">
                <a:extLst>
                  <a:ext uri="{FF2B5EF4-FFF2-40B4-BE49-F238E27FC236}">
                    <a16:creationId xmlns:a16="http://schemas.microsoft.com/office/drawing/2014/main" id="{D5693200-4400-561C-21FA-6848228E08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9" y="712"/>
                <a:ext cx="16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GB" altLang="en-FR" sz="1800" b="1">
                    <a:solidFill>
                      <a:schemeClr val="accent2"/>
                    </a:solidFill>
                    <a:latin typeface="Times" pitchFamily="-106" charset="0"/>
                  </a:rPr>
                  <a:t>-</a:t>
                </a:r>
              </a:p>
            </p:txBody>
          </p:sp>
        </p:grpSp>
        <p:sp>
          <p:nvSpPr>
            <p:cNvPr id="36887" name="Rectangle 14">
              <a:extLst>
                <a:ext uri="{FF2B5EF4-FFF2-40B4-BE49-F238E27FC236}">
                  <a16:creationId xmlns:a16="http://schemas.microsoft.com/office/drawing/2014/main" id="{816F90AF-488D-0658-FCE9-BD1F7AEEE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8" y="856"/>
              <a:ext cx="1748" cy="25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latin typeface="Times" pitchFamily="-106" charset="0"/>
                </a:rPr>
                <a:t>Bevorzugte Suchkanäle</a:t>
              </a:r>
              <a:endParaRPr lang="en-US" altLang="en-FR" sz="2000" b="1">
                <a:solidFill>
                  <a:srgbClr val="D93A72"/>
                </a:solidFill>
                <a:latin typeface="Times" pitchFamily="-106" charset="0"/>
              </a:endParaRPr>
            </a:p>
          </p:txBody>
        </p:sp>
      </p:grpSp>
      <p:sp>
        <p:nvSpPr>
          <p:cNvPr id="36872" name="Rectangle 22">
            <a:extLst>
              <a:ext uri="{FF2B5EF4-FFF2-40B4-BE49-F238E27FC236}">
                <a16:creationId xmlns:a16="http://schemas.microsoft.com/office/drawing/2014/main" id="{86CD4135-EB5F-DDDB-86A6-9119B979B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1300" y="1028700"/>
            <a:ext cx="4452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000" b="1">
                <a:solidFill>
                  <a:srgbClr val="988CB4"/>
                </a:solidFill>
                <a:latin typeface="Times" pitchFamily="-106" charset="0"/>
              </a:rPr>
              <a:t>Higgs koppelt proportional zur Masse!</a:t>
            </a:r>
            <a:r>
              <a:rPr lang="en-GB" altLang="en-FR" sz="2000" b="1">
                <a:latin typeface="Times" pitchFamily="-106" charset="0"/>
              </a:rPr>
              <a:t> </a:t>
            </a:r>
            <a:endParaRPr lang="en-US" altLang="en-FR" sz="2000" b="1">
              <a:latin typeface="Times" pitchFamily="-106" charset="0"/>
            </a:endParaRPr>
          </a:p>
        </p:txBody>
      </p:sp>
      <p:grpSp>
        <p:nvGrpSpPr>
          <p:cNvPr id="36873" name="Group 32">
            <a:extLst>
              <a:ext uri="{FF2B5EF4-FFF2-40B4-BE49-F238E27FC236}">
                <a16:creationId xmlns:a16="http://schemas.microsoft.com/office/drawing/2014/main" id="{8C882DC0-CBD3-D683-B835-08CA9187527E}"/>
              </a:ext>
            </a:extLst>
          </p:cNvPr>
          <p:cNvGrpSpPr>
            <a:grpSpLocks/>
          </p:cNvGrpSpPr>
          <p:nvPr/>
        </p:nvGrpSpPr>
        <p:grpSpPr bwMode="auto">
          <a:xfrm>
            <a:off x="3619500" y="1371600"/>
            <a:ext cx="5334000" cy="2362200"/>
            <a:chOff x="2272" y="2672"/>
            <a:chExt cx="3360" cy="1488"/>
          </a:xfrm>
        </p:grpSpPr>
        <p:grpSp>
          <p:nvGrpSpPr>
            <p:cNvPr id="36874" name="Group 21">
              <a:extLst>
                <a:ext uri="{FF2B5EF4-FFF2-40B4-BE49-F238E27FC236}">
                  <a16:creationId xmlns:a16="http://schemas.microsoft.com/office/drawing/2014/main" id="{D680EEE3-749D-4C0D-3C5A-2CD3FBA337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2" y="2704"/>
              <a:ext cx="1232" cy="964"/>
              <a:chOff x="2320" y="2532"/>
              <a:chExt cx="1584" cy="1240"/>
            </a:xfrm>
          </p:grpSpPr>
          <p:pic>
            <p:nvPicPr>
              <p:cNvPr id="36884" name="Picture 16">
                <a:extLst>
                  <a:ext uri="{FF2B5EF4-FFF2-40B4-BE49-F238E27FC236}">
                    <a16:creationId xmlns:a16="http://schemas.microsoft.com/office/drawing/2014/main" id="{F1AC6B54-CE36-4CB2-DF41-DF8C8922FE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0" y="2532"/>
                <a:ext cx="1584" cy="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5" name="Picture 19">
                <a:extLst>
                  <a:ext uri="{FF2B5EF4-FFF2-40B4-BE49-F238E27FC236}">
                    <a16:creationId xmlns:a16="http://schemas.microsoft.com/office/drawing/2014/main" id="{884A5D20-9489-3112-656B-A98375DB55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6" y="2880"/>
                <a:ext cx="552" cy="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6875" name="Group 25">
              <a:extLst>
                <a:ext uri="{FF2B5EF4-FFF2-40B4-BE49-F238E27FC236}">
                  <a16:creationId xmlns:a16="http://schemas.microsoft.com/office/drawing/2014/main" id="{38E744DD-A2ED-AB3E-1ACD-82672E6989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11" y="3176"/>
              <a:ext cx="1073" cy="884"/>
              <a:chOff x="3948" y="2804"/>
              <a:chExt cx="1352" cy="1112"/>
            </a:xfrm>
          </p:grpSpPr>
          <p:pic>
            <p:nvPicPr>
              <p:cNvPr id="36882" name="Picture 23">
                <a:extLst>
                  <a:ext uri="{FF2B5EF4-FFF2-40B4-BE49-F238E27FC236}">
                    <a16:creationId xmlns:a16="http://schemas.microsoft.com/office/drawing/2014/main" id="{E516694F-4E61-8187-ECE8-73BAB40DD7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8" y="2804"/>
                <a:ext cx="1352" cy="1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3" name="Picture 24">
                <a:extLst>
                  <a:ext uri="{FF2B5EF4-FFF2-40B4-BE49-F238E27FC236}">
                    <a16:creationId xmlns:a16="http://schemas.microsoft.com/office/drawing/2014/main" id="{8B404F2E-9D83-570E-E976-2D76968DA4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0" y="3192"/>
                <a:ext cx="63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6876" name="Group 28">
              <a:extLst>
                <a:ext uri="{FF2B5EF4-FFF2-40B4-BE49-F238E27FC236}">
                  <a16:creationId xmlns:a16="http://schemas.microsoft.com/office/drawing/2014/main" id="{5F7E9E5D-3C9D-F2B9-06BF-8002279392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60" y="2780"/>
              <a:ext cx="1072" cy="840"/>
              <a:chOff x="4328" y="2820"/>
              <a:chExt cx="1432" cy="1112"/>
            </a:xfrm>
          </p:grpSpPr>
          <p:pic>
            <p:nvPicPr>
              <p:cNvPr id="36880" name="Picture 26">
                <a:extLst>
                  <a:ext uri="{FF2B5EF4-FFF2-40B4-BE49-F238E27FC236}">
                    <a16:creationId xmlns:a16="http://schemas.microsoft.com/office/drawing/2014/main" id="{15C11249-485B-4200-6CCF-3FFB8ED575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6" y="2820"/>
                <a:ext cx="1384" cy="1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1" name="Picture 27">
                <a:extLst>
                  <a:ext uri="{FF2B5EF4-FFF2-40B4-BE49-F238E27FC236}">
                    <a16:creationId xmlns:a16="http://schemas.microsoft.com/office/drawing/2014/main" id="{B1A99D39-15D2-B946-7911-97150499D0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8" y="3092"/>
                <a:ext cx="6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6877" name="AutoShape 29">
              <a:extLst>
                <a:ext uri="{FF2B5EF4-FFF2-40B4-BE49-F238E27FC236}">
                  <a16:creationId xmlns:a16="http://schemas.microsoft.com/office/drawing/2014/main" id="{E084F073-1988-D732-30DC-10929694A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4" y="3136"/>
              <a:ext cx="1056" cy="1024"/>
            </a:xfrm>
            <a:prstGeom prst="roundRect">
              <a:avLst>
                <a:gd name="adj" fmla="val 16667"/>
              </a:avLst>
            </a:prstGeom>
            <a:solidFill>
              <a:srgbClr val="E1E1FF">
                <a:alpha val="4784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sp>
          <p:nvSpPr>
            <p:cNvPr id="36878" name="AutoShape 30">
              <a:extLst>
                <a:ext uri="{FF2B5EF4-FFF2-40B4-BE49-F238E27FC236}">
                  <a16:creationId xmlns:a16="http://schemas.microsoft.com/office/drawing/2014/main" id="{AAEA2E50-2463-C7F6-E61A-14FA6FB38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6" y="2680"/>
              <a:ext cx="1056" cy="1024"/>
            </a:xfrm>
            <a:prstGeom prst="roundRect">
              <a:avLst>
                <a:gd name="adj" fmla="val 16667"/>
              </a:avLst>
            </a:prstGeom>
            <a:solidFill>
              <a:srgbClr val="E1E1FF">
                <a:alpha val="4784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sp>
          <p:nvSpPr>
            <p:cNvPr id="36879" name="AutoShape 31">
              <a:extLst>
                <a:ext uri="{FF2B5EF4-FFF2-40B4-BE49-F238E27FC236}">
                  <a16:creationId xmlns:a16="http://schemas.microsoft.com/office/drawing/2014/main" id="{1C1D7D3E-E7A6-8D22-5A5B-525DFFB6D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2672"/>
              <a:ext cx="1056" cy="1024"/>
            </a:xfrm>
            <a:prstGeom prst="roundRect">
              <a:avLst>
                <a:gd name="adj" fmla="val 16667"/>
              </a:avLst>
            </a:prstGeom>
            <a:solidFill>
              <a:srgbClr val="E1E1FF">
                <a:alpha val="4784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2">
            <a:extLst>
              <a:ext uri="{FF2B5EF4-FFF2-40B4-BE49-F238E27FC236}">
                <a16:creationId xmlns:a16="http://schemas.microsoft.com/office/drawing/2014/main" id="{2875E211-8B12-0A69-7DE3-E07D7EE0DAE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6D32CB1A-2317-BCC3-7AD8-30A444402C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914D47E-D8CE-044F-966D-8D143F9835F2}" type="slidenum">
              <a:rPr lang="en-US" altLang="en-FR" sz="1000">
                <a:latin typeface="Arial" panose="020B0604020202020204" pitchFamily="34" charset="0"/>
              </a:rPr>
              <a:pPr/>
              <a:t>22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id="{562EA562-08D9-260D-E3C6-99B236FCFE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FR"/>
              <a:t>Higgs bei CMS</a:t>
            </a:r>
            <a:endParaRPr lang="en-US" altLang="en-FR">
              <a:latin typeface="Symbol" pitchFamily="2" charset="2"/>
            </a:endParaRPr>
          </a:p>
        </p:txBody>
      </p:sp>
      <p:grpSp>
        <p:nvGrpSpPr>
          <p:cNvPr id="37893" name="Group 24">
            <a:extLst>
              <a:ext uri="{FF2B5EF4-FFF2-40B4-BE49-F238E27FC236}">
                <a16:creationId xmlns:a16="http://schemas.microsoft.com/office/drawing/2014/main" id="{4C7F9523-9F95-5FF2-8A8A-F319AA0CBF0A}"/>
              </a:ext>
            </a:extLst>
          </p:cNvPr>
          <p:cNvGrpSpPr>
            <a:grpSpLocks/>
          </p:cNvGrpSpPr>
          <p:nvPr/>
        </p:nvGrpSpPr>
        <p:grpSpPr bwMode="auto">
          <a:xfrm>
            <a:off x="339725" y="850900"/>
            <a:ext cx="8410575" cy="5654675"/>
            <a:chOff x="350" y="536"/>
            <a:chExt cx="5298" cy="3562"/>
          </a:xfrm>
        </p:grpSpPr>
        <p:sp>
          <p:nvSpPr>
            <p:cNvPr id="37895" name="Rectangle 23">
              <a:extLst>
                <a:ext uri="{FF2B5EF4-FFF2-40B4-BE49-F238E27FC236}">
                  <a16:creationId xmlns:a16="http://schemas.microsoft.com/office/drawing/2014/main" id="{EEDAF2F5-9687-7FE1-CB3E-F9647E702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" y="536"/>
              <a:ext cx="5128" cy="1744"/>
            </a:xfrm>
            <a:prstGeom prst="rect">
              <a:avLst/>
            </a:prstGeom>
            <a:solidFill>
              <a:srgbClr val="D3FF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pic>
          <p:nvPicPr>
            <p:cNvPr id="37896" name="Picture 16">
              <a:extLst>
                <a:ext uri="{FF2B5EF4-FFF2-40B4-BE49-F238E27FC236}">
                  <a16:creationId xmlns:a16="http://schemas.microsoft.com/office/drawing/2014/main" id="{D9BA39F3-10D5-1984-10E2-64CB6F9D9D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" y="602"/>
              <a:ext cx="1504" cy="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7" name="Picture 17">
              <a:extLst>
                <a:ext uri="{FF2B5EF4-FFF2-40B4-BE49-F238E27FC236}">
                  <a16:creationId xmlns:a16="http://schemas.microsoft.com/office/drawing/2014/main" id="{36FBB095-5245-811E-A652-EF6C254A0A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" y="2333"/>
              <a:ext cx="1778" cy="1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8" name="Picture 18">
              <a:extLst>
                <a:ext uri="{FF2B5EF4-FFF2-40B4-BE49-F238E27FC236}">
                  <a16:creationId xmlns:a16="http://schemas.microsoft.com/office/drawing/2014/main" id="{B6136DDA-75F3-B3BE-0001-39CE62F5B8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7" y="590"/>
              <a:ext cx="1521" cy="1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9" name="Picture 19">
              <a:extLst>
                <a:ext uri="{FF2B5EF4-FFF2-40B4-BE49-F238E27FC236}">
                  <a16:creationId xmlns:a16="http://schemas.microsoft.com/office/drawing/2014/main" id="{7B536717-E005-68A7-A76B-AF331E1308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" y="2360"/>
              <a:ext cx="1670" cy="1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0" name="Picture 20">
              <a:extLst>
                <a:ext uri="{FF2B5EF4-FFF2-40B4-BE49-F238E27FC236}">
                  <a16:creationId xmlns:a16="http://schemas.microsoft.com/office/drawing/2014/main" id="{D5AE49AA-8C95-0F17-AC27-356F7DCF81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2" y="602"/>
              <a:ext cx="1510" cy="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1" name="Picture 21">
              <a:extLst>
                <a:ext uri="{FF2B5EF4-FFF2-40B4-BE49-F238E27FC236}">
                  <a16:creationId xmlns:a16="http://schemas.microsoft.com/office/drawing/2014/main" id="{3AF857B8-A662-7F3C-8CF5-2DB1D9EE9F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" y="2344"/>
              <a:ext cx="1771" cy="1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894" name="Picture 25" descr="D:\Hannes\Presentations\TRIDASNov99\pics\CMS-Color-Label.gif">
            <a:extLst>
              <a:ext uri="{FF2B5EF4-FFF2-40B4-BE49-F238E27FC236}">
                <a16:creationId xmlns:a16="http://schemas.microsoft.com/office/drawing/2014/main" id="{02108F16-2B7E-A90D-C150-6EFF32B53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3048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2">
            <a:extLst>
              <a:ext uri="{FF2B5EF4-FFF2-40B4-BE49-F238E27FC236}">
                <a16:creationId xmlns:a16="http://schemas.microsoft.com/office/drawing/2014/main" id="{04FA8BF2-75FB-8219-0822-060C4608FA4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5125935A-C33E-E7EB-0CCF-B002F46EB5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73253B7-7A1D-6E4B-8053-04373AB44618}" type="slidenum">
              <a:rPr lang="en-US" altLang="en-FR" sz="1000">
                <a:latin typeface="Arial" panose="020B0604020202020204" pitchFamily="34" charset="0"/>
              </a:rPr>
              <a:pPr/>
              <a:t>23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D479379F-4B2D-1718-4E37-62089F9A47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Higgssignifikanzen am LHC</a:t>
            </a:r>
          </a:p>
        </p:txBody>
      </p:sp>
      <p:pic>
        <p:nvPicPr>
          <p:cNvPr id="38917" name="Picture 3">
            <a:extLst>
              <a:ext uri="{FF2B5EF4-FFF2-40B4-BE49-F238E27FC236}">
                <a16:creationId xmlns:a16="http://schemas.microsoft.com/office/drawing/2014/main" id="{722E7693-B80D-60ED-8FCA-5E442D6E7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2197100"/>
            <a:ext cx="3405187" cy="392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4">
            <a:extLst>
              <a:ext uri="{FF2B5EF4-FFF2-40B4-BE49-F238E27FC236}">
                <a16:creationId xmlns:a16="http://schemas.microsoft.com/office/drawing/2014/main" id="{ECA13E84-6FA7-B98A-86EF-595154264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338" y="1768475"/>
            <a:ext cx="4779962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Rectangle 6">
            <a:extLst>
              <a:ext uri="{FF2B5EF4-FFF2-40B4-BE49-F238E27FC236}">
                <a16:creationId xmlns:a16="http://schemas.microsoft.com/office/drawing/2014/main" id="{FE7CFC01-CD98-C806-24A5-ABF3891C7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100" y="947738"/>
            <a:ext cx="7366000" cy="1006475"/>
          </a:xfrm>
          <a:prstGeom prst="rect">
            <a:avLst/>
          </a:prstGeom>
          <a:solidFill>
            <a:srgbClr val="E1E1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Der gesamte vernünftige Higgsmassenbereich kann überspannt werden. Eine 5</a:t>
            </a:r>
            <a:r>
              <a:rPr lang="en-GB" altLang="en-FR" sz="2000" b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 - Entdeckung ist  in vielen Fällen bereits möglich bei 2 fb</a:t>
            </a:r>
            <a:r>
              <a:rPr lang="en-GB" altLang="en-FR" sz="2000" b="1" baseline="30000">
                <a:solidFill>
                  <a:srgbClr val="000000"/>
                </a:solidFill>
                <a:latin typeface="Times" pitchFamily="-106" charset="0"/>
              </a:rPr>
              <a:t>-1</a:t>
            </a:r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 (einige Monate Laufzeit bei Luminosität 2x10</a:t>
            </a:r>
            <a:r>
              <a:rPr lang="en-GB" altLang="en-FR" sz="2000" b="1" baseline="30000">
                <a:solidFill>
                  <a:srgbClr val="000000"/>
                </a:solidFill>
                <a:latin typeface="Times" pitchFamily="-106" charset="0"/>
              </a:rPr>
              <a:t>33</a:t>
            </a:r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 cm</a:t>
            </a:r>
            <a:r>
              <a:rPr lang="en-GB" altLang="en-FR" sz="2000" b="1" baseline="30000">
                <a:solidFill>
                  <a:srgbClr val="000000"/>
                </a:solidFill>
                <a:latin typeface="Times" pitchFamily="-106" charset="0"/>
              </a:rPr>
              <a:t>-2</a:t>
            </a:r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s</a:t>
            </a:r>
            <a:r>
              <a:rPr lang="en-GB" altLang="en-FR" sz="2000" b="1" baseline="30000">
                <a:solidFill>
                  <a:srgbClr val="000000"/>
                </a:solidFill>
                <a:latin typeface="Times" pitchFamily="-106" charset="0"/>
              </a:rPr>
              <a:t>-1</a:t>
            </a:r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)</a:t>
            </a:r>
            <a:endParaRPr lang="en-US" altLang="en-FR" sz="2000" b="1">
              <a:solidFill>
                <a:srgbClr val="000000"/>
              </a:solidFill>
              <a:latin typeface="Times" pitchFamily="-106" charset="0"/>
            </a:endParaRPr>
          </a:p>
        </p:txBody>
      </p:sp>
      <p:pic>
        <p:nvPicPr>
          <p:cNvPr id="38920" name="Picture 8" descr="atlas-logo.gif                                                 0001BEF0Macintosh HD                   ABA78158:">
            <a:extLst>
              <a:ext uri="{FF2B5EF4-FFF2-40B4-BE49-F238E27FC236}">
                <a16:creationId xmlns:a16="http://schemas.microsoft.com/office/drawing/2014/main" id="{8D6FEF5B-42BB-BE96-E9B2-8F7244D54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52400"/>
            <a:ext cx="6604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9" descr="D:\Hannes\Presentations\TRIDASNov99\pics\CMS-Color-Label.gif">
            <a:extLst>
              <a:ext uri="{FF2B5EF4-FFF2-40B4-BE49-F238E27FC236}">
                <a16:creationId xmlns:a16="http://schemas.microsoft.com/office/drawing/2014/main" id="{A0F444D1-EB1D-00D9-2A4B-ED7829863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2413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2">
            <a:extLst>
              <a:ext uri="{FF2B5EF4-FFF2-40B4-BE49-F238E27FC236}">
                <a16:creationId xmlns:a16="http://schemas.microsoft.com/office/drawing/2014/main" id="{E7BAC837-C9F0-7069-250C-6CCCAFA2915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6018EC71-9FAB-804F-5038-920CF46B20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A9ABF7A-31F5-5A41-B134-2BAC4091CBD7}" type="slidenum">
              <a:rPr lang="en-US" altLang="en-FR" sz="1000">
                <a:latin typeface="Arial" panose="020B0604020202020204" pitchFamily="34" charset="0"/>
              </a:rPr>
              <a:pPr/>
              <a:t>24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6A216C28-8E23-C8A3-2E13-AC54E5B24A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Motivation für Supersymmetrie</a:t>
            </a:r>
          </a:p>
        </p:txBody>
      </p:sp>
      <p:grpSp>
        <p:nvGrpSpPr>
          <p:cNvPr id="39941" name="Group 3">
            <a:extLst>
              <a:ext uri="{FF2B5EF4-FFF2-40B4-BE49-F238E27FC236}">
                <a16:creationId xmlns:a16="http://schemas.microsoft.com/office/drawing/2014/main" id="{F51C7BD2-1F8B-D5CB-77D8-D0D168623AE7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4932363"/>
            <a:ext cx="7891463" cy="1327150"/>
            <a:chOff x="496" y="3259"/>
            <a:chExt cx="4971" cy="836"/>
          </a:xfrm>
        </p:grpSpPr>
        <p:sp>
          <p:nvSpPr>
            <p:cNvPr id="39958" name="Rectangle 4">
              <a:extLst>
                <a:ext uri="{FF2B5EF4-FFF2-40B4-BE49-F238E27FC236}">
                  <a16:creationId xmlns:a16="http://schemas.microsoft.com/office/drawing/2014/main" id="{8F78CDCB-A978-0710-FA0C-9F9A7CA5D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" y="3347"/>
              <a:ext cx="4971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FR" sz="2400" b="1">
                  <a:solidFill>
                    <a:schemeClr val="accent2"/>
                  </a:solidFill>
                  <a:latin typeface="Times" pitchFamily="-106" charset="0"/>
                </a:rPr>
                <a:t>Falls SUSY exakte Symmetrie ist, gilt:            m </a:t>
              </a:r>
              <a:r>
                <a:rPr lang="en-US" altLang="en-FR" sz="2400" b="1">
                  <a:solidFill>
                    <a:schemeClr val="accent2"/>
                  </a:solidFill>
                  <a:latin typeface="Symbol" pitchFamily="2" charset="2"/>
                </a:rPr>
                <a:t>=</a:t>
              </a:r>
              <a:r>
                <a:rPr lang="en-US" altLang="en-FR" sz="2400" b="1">
                  <a:solidFill>
                    <a:schemeClr val="accent2"/>
                  </a:solidFill>
                  <a:latin typeface="Times" pitchFamily="-106" charset="0"/>
                </a:rPr>
                <a:t> m</a:t>
              </a:r>
            </a:p>
            <a:p>
              <a:r>
                <a:rPr lang="en-US" altLang="en-FR" sz="2400" b="1">
                  <a:solidFill>
                    <a:schemeClr val="accent2"/>
                  </a:solidFill>
                  <a:latin typeface="Times" pitchFamily="-106" charset="0"/>
                </a:rPr>
                <a:t>Jedoch wurde bisher kein SUSY-Teilchen gefunden, deshalb muß Symmetrie gebrochen sein:        </a:t>
              </a:r>
              <a:r>
                <a:rPr lang="en-US" altLang="en-FR" sz="2400" b="1">
                  <a:solidFill>
                    <a:srgbClr val="B5091C"/>
                  </a:solidFill>
                  <a:latin typeface="Times" pitchFamily="-106" charset="0"/>
                </a:rPr>
                <a:t>m </a:t>
              </a:r>
              <a:r>
                <a:rPr lang="en-US" altLang="en-FR" sz="2400" b="1">
                  <a:solidFill>
                    <a:srgbClr val="B5091C"/>
                  </a:solidFill>
                  <a:latin typeface="Symbol" pitchFamily="2" charset="2"/>
                  <a:sym typeface="Symbol" pitchFamily="2" charset="2"/>
                </a:rPr>
                <a:t></a:t>
              </a:r>
              <a:r>
                <a:rPr lang="en-US" altLang="en-FR" sz="2400" b="1">
                  <a:solidFill>
                    <a:srgbClr val="B5091C"/>
                  </a:solidFill>
                  <a:latin typeface="Times" pitchFamily="-106" charset="0"/>
                </a:rPr>
                <a:t> m</a:t>
              </a:r>
              <a:endParaRPr lang="en-US" altLang="en-FR" sz="2400" b="1">
                <a:solidFill>
                  <a:schemeClr val="accent2"/>
                </a:solidFill>
                <a:latin typeface="Times" pitchFamily="-106" charset="0"/>
              </a:endParaRPr>
            </a:p>
          </p:txBody>
        </p:sp>
        <p:sp>
          <p:nvSpPr>
            <p:cNvPr id="39959" name="Rectangle 5">
              <a:extLst>
                <a:ext uri="{FF2B5EF4-FFF2-40B4-BE49-F238E27FC236}">
                  <a16:creationId xmlns:a16="http://schemas.microsoft.com/office/drawing/2014/main" id="{FA474A7C-164B-8447-551C-B95F4D3A5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" y="3259"/>
              <a:ext cx="16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FR" sz="2400" b="1">
                  <a:solidFill>
                    <a:schemeClr val="accent2"/>
                  </a:solidFill>
                  <a:latin typeface="Times" pitchFamily="-106" charset="0"/>
                </a:rPr>
                <a:t>~</a:t>
              </a:r>
            </a:p>
          </p:txBody>
        </p:sp>
        <p:sp>
          <p:nvSpPr>
            <p:cNvPr id="39960" name="Rectangle 6">
              <a:extLst>
                <a:ext uri="{FF2B5EF4-FFF2-40B4-BE49-F238E27FC236}">
                  <a16:creationId xmlns:a16="http://schemas.microsoft.com/office/drawing/2014/main" id="{CF21181B-AE13-7D7F-5AF3-AB10A5CA6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" y="3715"/>
              <a:ext cx="16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FR" sz="2400" b="1">
                  <a:solidFill>
                    <a:srgbClr val="B5091C"/>
                  </a:solidFill>
                  <a:latin typeface="Times" pitchFamily="-106" charset="0"/>
                </a:rPr>
                <a:t>~</a:t>
              </a:r>
              <a:endParaRPr lang="en-US" altLang="en-FR" sz="2400" b="1">
                <a:solidFill>
                  <a:schemeClr val="accent2"/>
                </a:solidFill>
                <a:latin typeface="Times" pitchFamily="-106" charset="0"/>
              </a:endParaRPr>
            </a:p>
          </p:txBody>
        </p:sp>
      </p:grpSp>
      <p:grpSp>
        <p:nvGrpSpPr>
          <p:cNvPr id="39942" name="Group 7">
            <a:extLst>
              <a:ext uri="{FF2B5EF4-FFF2-40B4-BE49-F238E27FC236}">
                <a16:creationId xmlns:a16="http://schemas.microsoft.com/office/drawing/2014/main" id="{312B87C4-500D-9D31-E1EC-188351FAF630}"/>
              </a:ext>
            </a:extLst>
          </p:cNvPr>
          <p:cNvGrpSpPr>
            <a:grpSpLocks/>
          </p:cNvGrpSpPr>
          <p:nvPr/>
        </p:nvGrpSpPr>
        <p:grpSpPr bwMode="auto">
          <a:xfrm>
            <a:off x="1416050" y="2608263"/>
            <a:ext cx="6489700" cy="2376487"/>
            <a:chOff x="892" y="1563"/>
            <a:chExt cx="4088" cy="1497"/>
          </a:xfrm>
        </p:grpSpPr>
        <p:grpSp>
          <p:nvGrpSpPr>
            <p:cNvPr id="39949" name="Group 8">
              <a:extLst>
                <a:ext uri="{FF2B5EF4-FFF2-40B4-BE49-F238E27FC236}">
                  <a16:creationId xmlns:a16="http://schemas.microsoft.com/office/drawing/2014/main" id="{85BD0123-9551-EA69-2C8F-94EACB3138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2" y="1563"/>
              <a:ext cx="4088" cy="1497"/>
              <a:chOff x="780" y="1787"/>
              <a:chExt cx="4088" cy="1497"/>
            </a:xfrm>
          </p:grpSpPr>
          <p:grpSp>
            <p:nvGrpSpPr>
              <p:cNvPr id="39951" name="Group 9">
                <a:extLst>
                  <a:ext uri="{FF2B5EF4-FFF2-40B4-BE49-F238E27FC236}">
                    <a16:creationId xmlns:a16="http://schemas.microsoft.com/office/drawing/2014/main" id="{64DE8B56-C7A0-94D9-709C-CA6D699CC9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80" y="1787"/>
                <a:ext cx="4088" cy="1497"/>
                <a:chOff x="780" y="1787"/>
                <a:chExt cx="4088" cy="1497"/>
              </a:xfrm>
            </p:grpSpPr>
            <p:grpSp>
              <p:nvGrpSpPr>
                <p:cNvPr id="39953" name="Group 10">
                  <a:extLst>
                    <a:ext uri="{FF2B5EF4-FFF2-40B4-BE49-F238E27FC236}">
                      <a16:creationId xmlns:a16="http://schemas.microsoft.com/office/drawing/2014/main" id="{52E00403-954A-B0A1-6883-42C58043BC9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80" y="1787"/>
                  <a:ext cx="4088" cy="1497"/>
                  <a:chOff x="812" y="1883"/>
                  <a:chExt cx="4088" cy="1497"/>
                </a:xfrm>
              </p:grpSpPr>
              <p:pic>
                <p:nvPicPr>
                  <p:cNvPr id="39956" name="Picture 11">
                    <a:extLst>
                      <a:ext uri="{FF2B5EF4-FFF2-40B4-BE49-F238E27FC236}">
                        <a16:creationId xmlns:a16="http://schemas.microsoft.com/office/drawing/2014/main" id="{C5E67967-E6C1-17AD-9A08-BD3A286F7E9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12" y="1883"/>
                    <a:ext cx="4088" cy="14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9957" name="Rectangle 12">
                    <a:extLst>
                      <a:ext uri="{FF2B5EF4-FFF2-40B4-BE49-F238E27FC236}">
                        <a16:creationId xmlns:a16="http://schemas.microsoft.com/office/drawing/2014/main" id="{58AF42A1-6068-EAFF-8888-8A2E0A9925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64" y="2968"/>
                    <a:ext cx="1128" cy="32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2pPr>
                    <a:lvl3pPr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3pPr>
                    <a:lvl4pPr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4pPr>
                    <a:lvl5pPr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FR" altLang="en-FR"/>
                  </a:p>
                </p:txBody>
              </p:sp>
            </p:grpSp>
            <p:sp>
              <p:nvSpPr>
                <p:cNvPr id="39954" name="Oval 13">
                  <a:extLst>
                    <a:ext uri="{FF2B5EF4-FFF2-40B4-BE49-F238E27FC236}">
                      <a16:creationId xmlns:a16="http://schemas.microsoft.com/office/drawing/2014/main" id="{D1C62830-B736-FF13-5039-2E395AE42D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2" y="2944"/>
                  <a:ext cx="184" cy="192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 w="127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FR" altLang="en-FR"/>
                </a:p>
              </p:txBody>
            </p:sp>
            <p:sp>
              <p:nvSpPr>
                <p:cNvPr id="39955" name="Oval 14">
                  <a:extLst>
                    <a:ext uri="{FF2B5EF4-FFF2-40B4-BE49-F238E27FC236}">
                      <a16:creationId xmlns:a16="http://schemas.microsoft.com/office/drawing/2014/main" id="{C5900F69-152E-1CA4-181E-D1490C50DC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0" y="2960"/>
                  <a:ext cx="184" cy="192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 w="127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FR" altLang="en-FR"/>
                </a:p>
              </p:txBody>
            </p:sp>
          </p:grpSp>
          <p:sp>
            <p:nvSpPr>
              <p:cNvPr id="39952" name="Rectangle 15">
                <a:extLst>
                  <a:ext uri="{FF2B5EF4-FFF2-40B4-BE49-F238E27FC236}">
                    <a16:creationId xmlns:a16="http://schemas.microsoft.com/office/drawing/2014/main" id="{EB6599C0-2EF2-DD71-31CA-7E9968E87E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0" y="2448"/>
                <a:ext cx="512" cy="3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FR" altLang="en-FR"/>
              </a:p>
            </p:txBody>
          </p:sp>
        </p:grpSp>
        <p:sp>
          <p:nvSpPr>
            <p:cNvPr id="39950" name="Rectangle 16">
              <a:extLst>
                <a:ext uri="{FF2B5EF4-FFF2-40B4-BE49-F238E27FC236}">
                  <a16:creationId xmlns:a16="http://schemas.microsoft.com/office/drawing/2014/main" id="{144BEB8D-8154-5489-0975-B839C65DA6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0" y="1672"/>
              <a:ext cx="3456" cy="131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</p:grpSp>
      <p:grpSp>
        <p:nvGrpSpPr>
          <p:cNvPr id="39943" name="Group 17">
            <a:extLst>
              <a:ext uri="{FF2B5EF4-FFF2-40B4-BE49-F238E27FC236}">
                <a16:creationId xmlns:a16="http://schemas.microsoft.com/office/drawing/2014/main" id="{1C1A1D08-B168-8191-B72F-ABE5B83D2208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030288"/>
            <a:ext cx="8007350" cy="1768475"/>
            <a:chOff x="415" y="553"/>
            <a:chExt cx="5044" cy="1114"/>
          </a:xfrm>
        </p:grpSpPr>
        <p:sp>
          <p:nvSpPr>
            <p:cNvPr id="39947" name="Text Box 18">
              <a:extLst>
                <a:ext uri="{FF2B5EF4-FFF2-40B4-BE49-F238E27FC236}">
                  <a16:creationId xmlns:a16="http://schemas.microsoft.com/office/drawing/2014/main" id="{73EC3A3F-BF0E-1F12-09E9-4CDAD50F21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" y="553"/>
              <a:ext cx="5044" cy="97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just">
                <a:spcBef>
                  <a:spcPct val="50000"/>
                </a:spcBef>
              </a:pPr>
              <a:r>
                <a:rPr lang="en-US" altLang="en-FR" sz="2400" b="1">
                  <a:latin typeface="Times" pitchFamily="-106" charset="0"/>
                </a:rPr>
                <a:t>Um bei hohen Energien unnatürlich große Strahlungs-korrekturen zur Higgsmasse zu vermeiden, fordert man zu jedem Fermion des Standardmodells einen supersym-metrischen Boson-Partner und vice versa. </a:t>
              </a:r>
            </a:p>
          </p:txBody>
        </p:sp>
        <p:sp>
          <p:nvSpPr>
            <p:cNvPr id="39948" name="Rectangle 19">
              <a:extLst>
                <a:ext uri="{FF2B5EF4-FFF2-40B4-BE49-F238E27FC236}">
                  <a16:creationId xmlns:a16="http://schemas.microsoft.com/office/drawing/2014/main" id="{D68CE7E3-DA53-5AAB-99C0-8C9C929CC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6" y="1379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 sz="2400" b="1">
                <a:latin typeface="Times" pitchFamily="-106" charset="0"/>
              </a:endParaRPr>
            </a:p>
          </p:txBody>
        </p:sp>
      </p:grpSp>
      <p:grpSp>
        <p:nvGrpSpPr>
          <p:cNvPr id="39944" name="Group 24">
            <a:extLst>
              <a:ext uri="{FF2B5EF4-FFF2-40B4-BE49-F238E27FC236}">
                <a16:creationId xmlns:a16="http://schemas.microsoft.com/office/drawing/2014/main" id="{83A2C56E-C61B-EDED-3031-04B07A037C74}"/>
              </a:ext>
            </a:extLst>
          </p:cNvPr>
          <p:cNvGrpSpPr>
            <a:grpSpLocks/>
          </p:cNvGrpSpPr>
          <p:nvPr/>
        </p:nvGrpSpPr>
        <p:grpSpPr bwMode="auto">
          <a:xfrm>
            <a:off x="673100" y="266700"/>
            <a:ext cx="690563" cy="690563"/>
            <a:chOff x="424" y="168"/>
            <a:chExt cx="435" cy="435"/>
          </a:xfrm>
        </p:grpSpPr>
        <p:pic>
          <p:nvPicPr>
            <p:cNvPr id="39945" name="Picture 21" descr="jess1">
              <a:extLst>
                <a:ext uri="{FF2B5EF4-FFF2-40B4-BE49-F238E27FC236}">
                  <a16:creationId xmlns:a16="http://schemas.microsoft.com/office/drawing/2014/main" id="{BEE3F8B3-88F4-F87D-27E4-0598965977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" y="168"/>
              <a:ext cx="435" cy="435"/>
            </a:xfrm>
            <a:prstGeom prst="rect">
              <a:avLst/>
            </a:prstGeom>
            <a:noFill/>
            <a:ln w="1270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946" name="Rectangle 22">
              <a:extLst>
                <a:ext uri="{FF2B5EF4-FFF2-40B4-BE49-F238E27FC236}">
                  <a16:creationId xmlns:a16="http://schemas.microsoft.com/office/drawing/2014/main" id="{C42C2255-1552-54AA-E855-E4F0A16BB52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6" y="332"/>
              <a:ext cx="410" cy="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FR" sz="1400" b="1">
                  <a:solidFill>
                    <a:schemeClr val="accent2"/>
                  </a:solidFill>
                </a:rPr>
                <a:t>SUSY</a:t>
              </a:r>
              <a:endParaRPr lang="en-US" altLang="en-FR" sz="2000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2">
            <a:extLst>
              <a:ext uri="{FF2B5EF4-FFF2-40B4-BE49-F238E27FC236}">
                <a16:creationId xmlns:a16="http://schemas.microsoft.com/office/drawing/2014/main" id="{231265CD-6C59-BEFC-BCCB-908C7EC7818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9A3FD822-496A-8AB7-4A47-E80D95099D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3E82C4-1832-334F-9B06-8AEBF7B53E93}" type="slidenum">
              <a:rPr lang="en-US" altLang="en-FR" sz="1000">
                <a:latin typeface="Arial" panose="020B0604020202020204" pitchFamily="34" charset="0"/>
              </a:rPr>
              <a:pPr/>
              <a:t>25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4B776213-9702-E700-A619-1EB038011A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Vereinheitlichung der Kopplungskonstanten</a:t>
            </a:r>
          </a:p>
        </p:txBody>
      </p:sp>
      <p:sp>
        <p:nvSpPr>
          <p:cNvPr id="40965" name="Rectangle 3">
            <a:extLst>
              <a:ext uri="{FF2B5EF4-FFF2-40B4-BE49-F238E27FC236}">
                <a16:creationId xmlns:a16="http://schemas.microsoft.com/office/drawing/2014/main" id="{542DF4C3-B2C8-8D63-97D5-418A1D2F8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" y="4876800"/>
            <a:ext cx="8609013" cy="15525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2400" b="1">
                <a:solidFill>
                  <a:schemeClr val="accent2"/>
                </a:solidFill>
                <a:latin typeface="Times" pitchFamily="-106" charset="0"/>
              </a:rPr>
              <a:t>Die Kopplungskonstanten können innerhalb von SUSY vereint werden, nicht jedoch im Standardmodell. Wenn die Masse des SUSY-Partners in der Größenordnung m ~ 1 TeV liegt, dann gilt die GUT-Vereinigung bis zu ~ 10</a:t>
            </a:r>
            <a:r>
              <a:rPr lang="en-US" altLang="en-FR" sz="2400" b="1" baseline="30000">
                <a:solidFill>
                  <a:schemeClr val="accent2"/>
                </a:solidFill>
                <a:latin typeface="Times" pitchFamily="-106" charset="0"/>
              </a:rPr>
              <a:t>16</a:t>
            </a:r>
            <a:r>
              <a:rPr lang="en-US" altLang="en-FR" sz="2400" b="1">
                <a:solidFill>
                  <a:schemeClr val="accent2"/>
                </a:solidFill>
                <a:latin typeface="Times" pitchFamily="-106" charset="0"/>
              </a:rPr>
              <a:t> GeV.</a:t>
            </a:r>
          </a:p>
        </p:txBody>
      </p:sp>
      <p:pic>
        <p:nvPicPr>
          <p:cNvPr id="40966" name="Picture 4" descr="unification2.jpg                                               00000359Folders                        B559AA90:">
            <a:extLst>
              <a:ext uri="{FF2B5EF4-FFF2-40B4-BE49-F238E27FC236}">
                <a16:creationId xmlns:a16="http://schemas.microsoft.com/office/drawing/2014/main" id="{BBDBE1B8-9DD6-F44B-125A-F59479BD0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936625"/>
            <a:ext cx="650875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9" name="Date Placeholder 2">
            <a:extLst>
              <a:ext uri="{FF2B5EF4-FFF2-40B4-BE49-F238E27FC236}">
                <a16:creationId xmlns:a16="http://schemas.microsoft.com/office/drawing/2014/main" id="{B1CA0102-0E39-440D-D844-4F08C19FE6F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42000" name="Slide Number Placeholder 3">
            <a:extLst>
              <a:ext uri="{FF2B5EF4-FFF2-40B4-BE49-F238E27FC236}">
                <a16:creationId xmlns:a16="http://schemas.microsoft.com/office/drawing/2014/main" id="{7312DCF5-E931-E8F5-38A1-7489AD0D40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2476223-93FB-6E4B-A3B2-EE04A9E47070}" type="slidenum">
              <a:rPr lang="en-US" altLang="en-FR" sz="1000">
                <a:latin typeface="Arial" panose="020B0604020202020204" pitchFamily="34" charset="0"/>
              </a:rPr>
              <a:pPr/>
              <a:t>26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42001" name="Rectangle 2">
            <a:extLst>
              <a:ext uri="{FF2B5EF4-FFF2-40B4-BE49-F238E27FC236}">
                <a16:creationId xmlns:a16="http://schemas.microsoft.com/office/drawing/2014/main" id="{26B43CA1-6662-4F2D-A7E8-CFCCE86252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Supersymmetrisches Teilchenspektrum</a:t>
            </a:r>
          </a:p>
        </p:txBody>
      </p:sp>
      <p:graphicFrame>
        <p:nvGraphicFramePr>
          <p:cNvPr id="41986" name="Object 2">
            <a:extLst>
              <a:ext uri="{FF2B5EF4-FFF2-40B4-BE49-F238E27FC236}">
                <a16:creationId xmlns:a16="http://schemas.microsoft.com/office/drawing/2014/main" id="{3D6A794E-2CD6-0BB1-FF59-6E6D8ADADC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2563" y="4418013"/>
          <a:ext cx="2789237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143750" imgH="7143750" progId="Equation.3">
                  <p:embed/>
                </p:oleObj>
              </mc:Choice>
              <mc:Fallback>
                <p:oleObj name="Equation" r:id="rId2" imgW="7143750" imgH="714375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-8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2563" y="4418013"/>
                        <a:ext cx="2789237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002" name="Rectangle 58">
            <a:extLst>
              <a:ext uri="{FF2B5EF4-FFF2-40B4-BE49-F238E27FC236}">
                <a16:creationId xmlns:a16="http://schemas.microsoft.com/office/drawing/2014/main" id="{8A1A91D7-8BBD-891E-F857-35659E12A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0" y="5427663"/>
            <a:ext cx="2998788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endParaRPr lang="en-FR" altLang="en-FR" sz="2800"/>
          </a:p>
        </p:txBody>
      </p:sp>
      <p:sp>
        <p:nvSpPr>
          <p:cNvPr id="42003" name="Rectangle 59">
            <a:extLst>
              <a:ext uri="{FF2B5EF4-FFF2-40B4-BE49-F238E27FC236}">
                <a16:creationId xmlns:a16="http://schemas.microsoft.com/office/drawing/2014/main" id="{D54BF484-BFCB-5083-357A-7DE217EE6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9100" y="5427663"/>
            <a:ext cx="218440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endParaRPr lang="en-FR" altLang="en-FR" sz="2800"/>
          </a:p>
        </p:txBody>
      </p:sp>
      <p:sp>
        <p:nvSpPr>
          <p:cNvPr id="42004" name="Rectangle 60">
            <a:extLst>
              <a:ext uri="{FF2B5EF4-FFF2-40B4-BE49-F238E27FC236}">
                <a16:creationId xmlns:a16="http://schemas.microsoft.com/office/drawing/2014/main" id="{128F1F08-A22B-163C-4B3D-5142DB507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0" y="4902200"/>
            <a:ext cx="2998788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endParaRPr lang="en-FR" altLang="en-FR" sz="2800"/>
          </a:p>
        </p:txBody>
      </p:sp>
      <p:sp>
        <p:nvSpPr>
          <p:cNvPr id="42005" name="Rectangle 61">
            <a:extLst>
              <a:ext uri="{FF2B5EF4-FFF2-40B4-BE49-F238E27FC236}">
                <a16:creationId xmlns:a16="http://schemas.microsoft.com/office/drawing/2014/main" id="{1EA23E1F-1E4D-817F-4E7A-4655C938D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9100" y="4902200"/>
            <a:ext cx="21844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endParaRPr lang="en-FR" altLang="en-FR" sz="2800"/>
          </a:p>
        </p:txBody>
      </p:sp>
      <p:sp>
        <p:nvSpPr>
          <p:cNvPr id="42006" name="Rectangle 62">
            <a:extLst>
              <a:ext uri="{FF2B5EF4-FFF2-40B4-BE49-F238E27FC236}">
                <a16:creationId xmlns:a16="http://schemas.microsoft.com/office/drawing/2014/main" id="{F42CA4D3-3672-39DA-3432-19975F0F1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9100" y="4376738"/>
            <a:ext cx="218440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endParaRPr lang="en-FR" altLang="en-FR" sz="2800"/>
          </a:p>
        </p:txBody>
      </p:sp>
      <p:sp>
        <p:nvSpPr>
          <p:cNvPr id="42007" name="Rectangle 63">
            <a:extLst>
              <a:ext uri="{FF2B5EF4-FFF2-40B4-BE49-F238E27FC236}">
                <a16:creationId xmlns:a16="http://schemas.microsoft.com/office/drawing/2014/main" id="{3C0E7B59-EC46-1D9E-5FF6-E5C39C45C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0" y="3851275"/>
            <a:ext cx="2998788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endParaRPr lang="en-FR" altLang="en-FR" sz="2800"/>
          </a:p>
        </p:txBody>
      </p:sp>
      <p:sp>
        <p:nvSpPr>
          <p:cNvPr id="42008" name="Rectangle 64">
            <a:extLst>
              <a:ext uri="{FF2B5EF4-FFF2-40B4-BE49-F238E27FC236}">
                <a16:creationId xmlns:a16="http://schemas.microsoft.com/office/drawing/2014/main" id="{0615E8E1-4B23-A594-4949-44B8A2306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9100" y="3851275"/>
            <a:ext cx="21844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endParaRPr lang="en-FR" altLang="en-FR" sz="2800"/>
          </a:p>
        </p:txBody>
      </p:sp>
      <p:sp>
        <p:nvSpPr>
          <p:cNvPr id="42009" name="Rectangle 65">
            <a:extLst>
              <a:ext uri="{FF2B5EF4-FFF2-40B4-BE49-F238E27FC236}">
                <a16:creationId xmlns:a16="http://schemas.microsoft.com/office/drawing/2014/main" id="{DDF5E6EE-DB54-D55B-01CF-3702E4E07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0" y="3322638"/>
            <a:ext cx="2998788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endParaRPr lang="en-FR" altLang="en-FR" sz="2800"/>
          </a:p>
        </p:txBody>
      </p:sp>
      <p:sp>
        <p:nvSpPr>
          <p:cNvPr id="42010" name="Rectangle 66">
            <a:extLst>
              <a:ext uri="{FF2B5EF4-FFF2-40B4-BE49-F238E27FC236}">
                <a16:creationId xmlns:a16="http://schemas.microsoft.com/office/drawing/2014/main" id="{1945F7E2-7911-966E-4003-B3B5264EB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9100" y="3322638"/>
            <a:ext cx="218440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endParaRPr lang="en-FR" altLang="en-FR" sz="2800"/>
          </a:p>
        </p:txBody>
      </p:sp>
      <p:sp>
        <p:nvSpPr>
          <p:cNvPr id="42011" name="Rectangle 67">
            <a:extLst>
              <a:ext uri="{FF2B5EF4-FFF2-40B4-BE49-F238E27FC236}">
                <a16:creationId xmlns:a16="http://schemas.microsoft.com/office/drawing/2014/main" id="{B93F7183-7FB8-B95F-553B-B5578BBC4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0" y="2800350"/>
            <a:ext cx="29987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endParaRPr lang="en-FR" altLang="en-FR" sz="2800"/>
          </a:p>
        </p:txBody>
      </p:sp>
      <p:sp>
        <p:nvSpPr>
          <p:cNvPr id="42012" name="Rectangle 68">
            <a:extLst>
              <a:ext uri="{FF2B5EF4-FFF2-40B4-BE49-F238E27FC236}">
                <a16:creationId xmlns:a16="http://schemas.microsoft.com/office/drawing/2014/main" id="{A5691E4E-C555-F3E6-41DD-4BD74E5B0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9100" y="2800350"/>
            <a:ext cx="2184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endParaRPr lang="en-FR" altLang="en-FR" sz="2800"/>
          </a:p>
        </p:txBody>
      </p:sp>
      <p:sp>
        <p:nvSpPr>
          <p:cNvPr id="42013" name="Rectangle 69">
            <a:extLst>
              <a:ext uri="{FF2B5EF4-FFF2-40B4-BE49-F238E27FC236}">
                <a16:creationId xmlns:a16="http://schemas.microsoft.com/office/drawing/2014/main" id="{8419174E-D19D-CEC8-DD62-C3D209665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0" y="2271713"/>
            <a:ext cx="2998788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endParaRPr lang="en-FR" altLang="en-FR" sz="2800"/>
          </a:p>
        </p:txBody>
      </p:sp>
      <p:sp>
        <p:nvSpPr>
          <p:cNvPr id="42014" name="Rectangle 70">
            <a:extLst>
              <a:ext uri="{FF2B5EF4-FFF2-40B4-BE49-F238E27FC236}">
                <a16:creationId xmlns:a16="http://schemas.microsoft.com/office/drawing/2014/main" id="{601AEFBF-E7F6-BA96-E738-65486DF6E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9100" y="2271713"/>
            <a:ext cx="218440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endParaRPr lang="en-FR" altLang="en-FR" sz="2800"/>
          </a:p>
        </p:txBody>
      </p:sp>
      <p:sp>
        <p:nvSpPr>
          <p:cNvPr id="42015" name="Rectangle 71">
            <a:extLst>
              <a:ext uri="{FF2B5EF4-FFF2-40B4-BE49-F238E27FC236}">
                <a16:creationId xmlns:a16="http://schemas.microsoft.com/office/drawing/2014/main" id="{FF8DAF53-C890-9519-6297-49CB02365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0" y="1511300"/>
            <a:ext cx="2998788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FR" sz="2800"/>
              <a:t>Supersymmetrie</a:t>
            </a:r>
          </a:p>
        </p:txBody>
      </p:sp>
      <p:sp>
        <p:nvSpPr>
          <p:cNvPr id="42016" name="Rectangle 72">
            <a:extLst>
              <a:ext uri="{FF2B5EF4-FFF2-40B4-BE49-F238E27FC236}">
                <a16:creationId xmlns:a16="http://schemas.microsoft.com/office/drawing/2014/main" id="{B3CBA310-5467-29E4-7B13-29E6D5BF6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9100" y="1511300"/>
            <a:ext cx="21844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FR" sz="2800"/>
              <a:t>Standard- Modell</a:t>
            </a:r>
          </a:p>
        </p:txBody>
      </p:sp>
      <p:sp>
        <p:nvSpPr>
          <p:cNvPr id="42017" name="Line 73">
            <a:extLst>
              <a:ext uri="{FF2B5EF4-FFF2-40B4-BE49-F238E27FC236}">
                <a16:creationId xmlns:a16="http://schemas.microsoft.com/office/drawing/2014/main" id="{FE0C2F83-8057-3690-2393-AB58D3E152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9100" y="1511300"/>
            <a:ext cx="5183188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42018" name="Line 74">
            <a:extLst>
              <a:ext uri="{FF2B5EF4-FFF2-40B4-BE49-F238E27FC236}">
                <a16:creationId xmlns:a16="http://schemas.microsoft.com/office/drawing/2014/main" id="{80D3BA8D-F9D5-9801-D5CC-64E0665DB2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9100" y="2271713"/>
            <a:ext cx="51831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42019" name="Line 75">
            <a:extLst>
              <a:ext uri="{FF2B5EF4-FFF2-40B4-BE49-F238E27FC236}">
                <a16:creationId xmlns:a16="http://schemas.microsoft.com/office/drawing/2014/main" id="{E9D666F5-3DB0-BEB0-5A40-09073AE68F4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9100" y="2800350"/>
            <a:ext cx="51831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42020" name="Line 76">
            <a:extLst>
              <a:ext uri="{FF2B5EF4-FFF2-40B4-BE49-F238E27FC236}">
                <a16:creationId xmlns:a16="http://schemas.microsoft.com/office/drawing/2014/main" id="{9043FD48-D39E-DDB4-4446-F7A5152EF10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9100" y="3322638"/>
            <a:ext cx="51831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42021" name="Line 77">
            <a:extLst>
              <a:ext uri="{FF2B5EF4-FFF2-40B4-BE49-F238E27FC236}">
                <a16:creationId xmlns:a16="http://schemas.microsoft.com/office/drawing/2014/main" id="{33CDB573-20C8-AED3-C66C-CAE31E2818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9100" y="3851275"/>
            <a:ext cx="51831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42022" name="Line 78">
            <a:extLst>
              <a:ext uri="{FF2B5EF4-FFF2-40B4-BE49-F238E27FC236}">
                <a16:creationId xmlns:a16="http://schemas.microsoft.com/office/drawing/2014/main" id="{0A12297C-CFE8-3F34-B3FE-75782E0D410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9100" y="4376738"/>
            <a:ext cx="51831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42023" name="Line 79">
            <a:extLst>
              <a:ext uri="{FF2B5EF4-FFF2-40B4-BE49-F238E27FC236}">
                <a16:creationId xmlns:a16="http://schemas.microsoft.com/office/drawing/2014/main" id="{E27C2FE2-40BF-A449-0836-3F134515D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9100" y="4902200"/>
            <a:ext cx="51831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42024" name="Line 80">
            <a:extLst>
              <a:ext uri="{FF2B5EF4-FFF2-40B4-BE49-F238E27FC236}">
                <a16:creationId xmlns:a16="http://schemas.microsoft.com/office/drawing/2014/main" id="{7BA2FABC-8090-7892-9B06-BE1CA341734E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9100" y="5427663"/>
            <a:ext cx="51831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42025" name="Line 81">
            <a:extLst>
              <a:ext uri="{FF2B5EF4-FFF2-40B4-BE49-F238E27FC236}">
                <a16:creationId xmlns:a16="http://schemas.microsoft.com/office/drawing/2014/main" id="{CE190676-D866-D97D-50CF-3FBBC4455BAF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9100" y="5953125"/>
            <a:ext cx="5183188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42026" name="Line 82">
            <a:extLst>
              <a:ext uri="{FF2B5EF4-FFF2-40B4-BE49-F238E27FC236}">
                <a16:creationId xmlns:a16="http://schemas.microsoft.com/office/drawing/2014/main" id="{A9D04297-51ED-775B-FC18-7FEA9865FAFC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9100" y="1511300"/>
            <a:ext cx="0" cy="4441825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42027" name="Line 83">
            <a:extLst>
              <a:ext uri="{FF2B5EF4-FFF2-40B4-BE49-F238E27FC236}">
                <a16:creationId xmlns:a16="http://schemas.microsoft.com/office/drawing/2014/main" id="{20C899F3-9A4F-6D20-12D4-F43D0B99EFC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3500" y="1511300"/>
            <a:ext cx="0" cy="4441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42028" name="Line 84">
            <a:extLst>
              <a:ext uri="{FF2B5EF4-FFF2-40B4-BE49-F238E27FC236}">
                <a16:creationId xmlns:a16="http://schemas.microsoft.com/office/drawing/2014/main" id="{F82D8D33-C480-D378-2D65-89650DB5C78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2288" y="1511300"/>
            <a:ext cx="0" cy="4441825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FR"/>
          </a:p>
        </p:txBody>
      </p:sp>
      <p:graphicFrame>
        <p:nvGraphicFramePr>
          <p:cNvPr id="41987" name="Object 3">
            <a:extLst>
              <a:ext uri="{FF2B5EF4-FFF2-40B4-BE49-F238E27FC236}">
                <a16:creationId xmlns:a16="http://schemas.microsoft.com/office/drawing/2014/main" id="{8E596E30-AE70-A35C-8532-73FA6C94B0C3}"/>
              </a:ext>
            </a:extLst>
          </p:cNvPr>
          <p:cNvGraphicFramePr>
            <a:graphicFrameLocks noChangeAspect="1"/>
          </p:cNvGraphicFramePr>
          <p:nvPr>
            <p:ph sz="half" idx="4294967295"/>
          </p:nvPr>
        </p:nvGraphicFramePr>
        <p:xfrm>
          <a:off x="1754188" y="2271713"/>
          <a:ext cx="21463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143750" imgH="7143750" progId="Equation.3">
                  <p:embed/>
                </p:oleObj>
              </mc:Choice>
              <mc:Fallback>
                <p:oleObj name="Equation" r:id="rId4" imgW="7143750" imgH="714375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-8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4188" y="2271713"/>
                        <a:ext cx="2146300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8" name="Object 4">
            <a:extLst>
              <a:ext uri="{FF2B5EF4-FFF2-40B4-BE49-F238E27FC236}">
                <a16:creationId xmlns:a16="http://schemas.microsoft.com/office/drawing/2014/main" id="{577EBD80-C019-ADA6-F2C1-EB257E1E2F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84625" y="2271713"/>
          <a:ext cx="2889250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143750" imgH="7143750" progId="Equation.3">
                  <p:embed/>
                </p:oleObj>
              </mc:Choice>
              <mc:Fallback>
                <p:oleObj name="Equation" r:id="rId5" imgW="7143750" imgH="714375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-8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4625" y="2271713"/>
                        <a:ext cx="2889250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9" name="Object 5">
            <a:extLst>
              <a:ext uri="{FF2B5EF4-FFF2-40B4-BE49-F238E27FC236}">
                <a16:creationId xmlns:a16="http://schemas.microsoft.com/office/drawing/2014/main" id="{E2853900-F1E9-6F02-1CA2-B2C1D67C12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89125" y="2790825"/>
          <a:ext cx="1779588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143750" imgH="7143750" progId="Equation.3">
                  <p:embed/>
                </p:oleObj>
              </mc:Choice>
              <mc:Fallback>
                <p:oleObj name="Equation" r:id="rId6" imgW="7143750" imgH="714375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-8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9125" y="2790825"/>
                        <a:ext cx="1779588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0" name="Object 6">
            <a:extLst>
              <a:ext uri="{FF2B5EF4-FFF2-40B4-BE49-F238E27FC236}">
                <a16:creationId xmlns:a16="http://schemas.microsoft.com/office/drawing/2014/main" id="{C6FACAF7-65D8-62AC-1A45-7C67869E56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65663" y="2790825"/>
          <a:ext cx="113823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143750" imgH="7143750" progId="Equation.3">
                  <p:embed/>
                </p:oleObj>
              </mc:Choice>
              <mc:Fallback>
                <p:oleObj name="Equation" r:id="rId7" imgW="7143750" imgH="714375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-8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5663" y="2790825"/>
                        <a:ext cx="1138237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1" name="Object 7">
            <a:extLst>
              <a:ext uri="{FF2B5EF4-FFF2-40B4-BE49-F238E27FC236}">
                <a16:creationId xmlns:a16="http://schemas.microsoft.com/office/drawing/2014/main" id="{9840AC50-C246-8D93-30DB-7604D4ED95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0538" y="3306763"/>
          <a:ext cx="2068512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143750" imgH="7143750" progId="Equation.3">
                  <p:embed/>
                </p:oleObj>
              </mc:Choice>
              <mc:Fallback>
                <p:oleObj name="Equation" r:id="rId8" imgW="7143750" imgH="7143750" progId="Equation.3">
                  <p:embed/>
                  <p:pic>
                    <p:nvPicPr>
                      <p:cNvPr id="0" name="Object 7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-8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0538" y="3306763"/>
                        <a:ext cx="2068512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2" name="Object 8">
            <a:extLst>
              <a:ext uri="{FF2B5EF4-FFF2-40B4-BE49-F238E27FC236}">
                <a16:creationId xmlns:a16="http://schemas.microsoft.com/office/drawing/2014/main" id="{838A223B-1007-768D-BE6E-F57467C99F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21125" y="3306763"/>
          <a:ext cx="295275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143750" imgH="7143750" progId="Equation.3">
                  <p:embed/>
                </p:oleObj>
              </mc:Choice>
              <mc:Fallback>
                <p:oleObj name="Equation" r:id="rId9" imgW="7143750" imgH="7143750" progId="Equation.3">
                  <p:embed/>
                  <p:pic>
                    <p:nvPicPr>
                      <p:cNvPr id="0" name="Object 8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-8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1125" y="3306763"/>
                        <a:ext cx="2952750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3" name="Object 9">
            <a:extLst>
              <a:ext uri="{FF2B5EF4-FFF2-40B4-BE49-F238E27FC236}">
                <a16:creationId xmlns:a16="http://schemas.microsoft.com/office/drawing/2014/main" id="{C2EB7C82-224A-1515-2F7B-5F0D2AE176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84438" y="3825875"/>
          <a:ext cx="46355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143750" imgH="7143750" progId="Equation.3">
                  <p:embed/>
                </p:oleObj>
              </mc:Choice>
              <mc:Fallback>
                <p:oleObj name="Equation" r:id="rId10" imgW="7143750" imgH="7143750" progId="Equation.3">
                  <p:embed/>
                  <p:pic>
                    <p:nvPicPr>
                      <p:cNvPr id="0" name="Object 9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-8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3825875"/>
                        <a:ext cx="463550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4" name="Object 10">
            <a:extLst>
              <a:ext uri="{FF2B5EF4-FFF2-40B4-BE49-F238E27FC236}">
                <a16:creationId xmlns:a16="http://schemas.microsoft.com/office/drawing/2014/main" id="{FE4B0B25-9E8D-AA92-7DDC-0C103DC867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38688" y="3825875"/>
          <a:ext cx="109220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143750" imgH="7143750" progId="Equation.3">
                  <p:embed/>
                </p:oleObj>
              </mc:Choice>
              <mc:Fallback>
                <p:oleObj name="Equation" r:id="rId11" imgW="7143750" imgH="7143750" progId="Equation.3">
                  <p:embed/>
                  <p:pic>
                    <p:nvPicPr>
                      <p:cNvPr id="0" name="Object 10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-8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3825875"/>
                        <a:ext cx="1092200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5" name="Object 11">
            <a:extLst>
              <a:ext uri="{FF2B5EF4-FFF2-40B4-BE49-F238E27FC236}">
                <a16:creationId xmlns:a16="http://schemas.microsoft.com/office/drawing/2014/main" id="{DE33DC5D-19EC-0A06-43C5-FD03477060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84438" y="4891088"/>
          <a:ext cx="301625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143750" imgH="7143750" progId="Equation.3">
                  <p:embed/>
                </p:oleObj>
              </mc:Choice>
              <mc:Fallback>
                <p:oleObj name="Equation" r:id="rId12" imgW="7143750" imgH="714375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-8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4891088"/>
                        <a:ext cx="301625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6" name="Object 12">
            <a:extLst>
              <a:ext uri="{FF2B5EF4-FFF2-40B4-BE49-F238E27FC236}">
                <a16:creationId xmlns:a16="http://schemas.microsoft.com/office/drawing/2014/main" id="{BC52A4FB-661B-0AE4-66CC-432708442E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84438" y="5451475"/>
          <a:ext cx="246062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7143750" imgH="7143750" progId="Equation.3">
                  <p:embed/>
                </p:oleObj>
              </mc:Choice>
              <mc:Fallback>
                <p:oleObj name="Equation" r:id="rId13" imgW="7143750" imgH="714375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-8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5451475"/>
                        <a:ext cx="246062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7" name="Object 13">
            <a:extLst>
              <a:ext uri="{FF2B5EF4-FFF2-40B4-BE49-F238E27FC236}">
                <a16:creationId xmlns:a16="http://schemas.microsoft.com/office/drawing/2014/main" id="{CC0BA314-7AB2-ED4A-14CE-0D3F5A4B0B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6013" y="4891088"/>
          <a:ext cx="579437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143750" imgH="7143750" progId="Equation.3">
                  <p:embed/>
                </p:oleObj>
              </mc:Choice>
              <mc:Fallback>
                <p:oleObj name="Equation" r:id="rId14" imgW="7143750" imgH="714375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-8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6013" y="4891088"/>
                        <a:ext cx="579437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8" name="Object 14">
            <a:extLst>
              <a:ext uri="{FF2B5EF4-FFF2-40B4-BE49-F238E27FC236}">
                <a16:creationId xmlns:a16="http://schemas.microsoft.com/office/drawing/2014/main" id="{FAF4260D-8F21-76DD-9225-6BCEA6F962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6013" y="5451475"/>
          <a:ext cx="550862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7143750" imgH="7143750" progId="Equation.3">
                  <p:embed/>
                </p:oleObj>
              </mc:Choice>
              <mc:Fallback>
                <p:oleObj name="Equation" r:id="rId15" imgW="7143750" imgH="714375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-8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6013" y="5451475"/>
                        <a:ext cx="550862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029" name="AutoShape 97">
            <a:extLst>
              <a:ext uri="{FF2B5EF4-FFF2-40B4-BE49-F238E27FC236}">
                <a16:creationId xmlns:a16="http://schemas.microsoft.com/office/drawing/2014/main" id="{3C63446B-7ACD-19FB-F72E-8C53149FADC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076450" y="4379913"/>
            <a:ext cx="1135063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42030" name="Rectangle 98">
            <a:extLst>
              <a:ext uri="{FF2B5EF4-FFF2-40B4-BE49-F238E27FC236}">
                <a16:creationId xmlns:a16="http://schemas.microsoft.com/office/drawing/2014/main" id="{C3A6F9CC-3614-62AB-B1E0-6649A78CB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8788" y="4391025"/>
            <a:ext cx="1635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FR" sz="2900" i="1">
                <a:solidFill>
                  <a:srgbClr val="000000"/>
                </a:solidFill>
              </a:rPr>
              <a:t>c</a:t>
            </a:r>
            <a:endParaRPr lang="en-US" altLang="en-FR" sz="1800" baseline="-25000">
              <a:latin typeface="Arial" panose="020B0604020202020204" pitchFamily="34" charset="0"/>
            </a:endParaRPr>
          </a:p>
        </p:txBody>
      </p:sp>
      <p:sp>
        <p:nvSpPr>
          <p:cNvPr id="42031" name="Rectangle 99">
            <a:extLst>
              <a:ext uri="{FF2B5EF4-FFF2-40B4-BE49-F238E27FC236}">
                <a16:creationId xmlns:a16="http://schemas.microsoft.com/office/drawing/2014/main" id="{E0924D75-A193-22BC-1EF3-7E7504D4A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4788" y="4391025"/>
            <a:ext cx="1428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FR" sz="2900" i="1">
                <a:solidFill>
                  <a:srgbClr val="000000"/>
                </a:solidFill>
              </a:rPr>
              <a:t>s</a:t>
            </a:r>
            <a:endParaRPr lang="en-US" altLang="en-FR" sz="1800" baseline="-25000">
              <a:latin typeface="Arial" panose="020B0604020202020204" pitchFamily="34" charset="0"/>
            </a:endParaRPr>
          </a:p>
        </p:txBody>
      </p:sp>
      <p:sp>
        <p:nvSpPr>
          <p:cNvPr id="42032" name="Rectangle 100">
            <a:extLst>
              <a:ext uri="{FF2B5EF4-FFF2-40B4-BE49-F238E27FC236}">
                <a16:creationId xmlns:a16="http://schemas.microsoft.com/office/drawing/2014/main" id="{6EE2CE47-7537-1B2D-4A54-9462B49F4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763" y="4391025"/>
            <a:ext cx="1841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FR" sz="2900" i="1">
                <a:solidFill>
                  <a:srgbClr val="000000"/>
                </a:solidFill>
              </a:rPr>
              <a:t>d</a:t>
            </a:r>
            <a:endParaRPr lang="en-US" altLang="en-FR" sz="1800" baseline="-25000">
              <a:latin typeface="Arial" panose="020B0604020202020204" pitchFamily="34" charset="0"/>
            </a:endParaRPr>
          </a:p>
        </p:txBody>
      </p:sp>
      <p:sp>
        <p:nvSpPr>
          <p:cNvPr id="42033" name="Rectangle 101">
            <a:extLst>
              <a:ext uri="{FF2B5EF4-FFF2-40B4-BE49-F238E27FC236}">
                <a16:creationId xmlns:a16="http://schemas.microsoft.com/office/drawing/2014/main" id="{F0A8946F-BB23-C801-8BEE-216367B3B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6138" y="4391025"/>
            <a:ext cx="1841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FR" sz="2900" i="1">
                <a:solidFill>
                  <a:srgbClr val="000000"/>
                </a:solidFill>
              </a:rPr>
              <a:t>u</a:t>
            </a:r>
            <a:endParaRPr lang="en-US" altLang="en-FR" sz="1800" baseline="-25000">
              <a:latin typeface="Arial" panose="020B0604020202020204" pitchFamily="34" charset="0"/>
            </a:endParaRPr>
          </a:p>
        </p:txBody>
      </p:sp>
      <p:sp>
        <p:nvSpPr>
          <p:cNvPr id="42034" name="Rectangle 102">
            <a:extLst>
              <a:ext uri="{FF2B5EF4-FFF2-40B4-BE49-F238E27FC236}">
                <a16:creationId xmlns:a16="http://schemas.microsoft.com/office/drawing/2014/main" id="{E88B3EFD-9485-7334-833C-C87E09162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9725" y="4391025"/>
            <a:ext cx="920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FR" sz="2900">
                <a:solidFill>
                  <a:srgbClr val="000000"/>
                </a:solidFill>
              </a:rPr>
              <a:t>,</a:t>
            </a:r>
            <a:endParaRPr lang="en-US" altLang="en-FR" sz="1800" baseline="-25000">
              <a:latin typeface="Arial" panose="020B0604020202020204" pitchFamily="34" charset="0"/>
            </a:endParaRPr>
          </a:p>
        </p:txBody>
      </p:sp>
      <p:sp>
        <p:nvSpPr>
          <p:cNvPr id="42035" name="Rectangle 103">
            <a:extLst>
              <a:ext uri="{FF2B5EF4-FFF2-40B4-BE49-F238E27FC236}">
                <a16:creationId xmlns:a16="http://schemas.microsoft.com/office/drawing/2014/main" id="{91D701C9-795C-780E-4FDC-4E4E24151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3" y="4391025"/>
            <a:ext cx="920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FR" sz="2900">
                <a:solidFill>
                  <a:srgbClr val="000000"/>
                </a:solidFill>
              </a:rPr>
              <a:t>,</a:t>
            </a:r>
            <a:endParaRPr lang="en-US" altLang="en-FR" sz="1800" baseline="-25000">
              <a:latin typeface="Arial" panose="020B0604020202020204" pitchFamily="34" charset="0"/>
            </a:endParaRPr>
          </a:p>
        </p:txBody>
      </p:sp>
      <p:sp>
        <p:nvSpPr>
          <p:cNvPr id="42036" name="Rectangle 104">
            <a:extLst>
              <a:ext uri="{FF2B5EF4-FFF2-40B4-BE49-F238E27FC236}">
                <a16:creationId xmlns:a16="http://schemas.microsoft.com/office/drawing/2014/main" id="{EE26E0C0-C1A5-93D9-4072-CDFE6498D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350" y="4391025"/>
            <a:ext cx="920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FR" sz="2900">
                <a:solidFill>
                  <a:srgbClr val="000000"/>
                </a:solidFill>
              </a:rPr>
              <a:t>,</a:t>
            </a:r>
            <a:endParaRPr lang="en-US" altLang="en-FR" sz="1800" baseline="-25000">
              <a:latin typeface="Arial" panose="020B0604020202020204" pitchFamily="34" charset="0"/>
            </a:endParaRPr>
          </a:p>
        </p:txBody>
      </p:sp>
      <p:grpSp>
        <p:nvGrpSpPr>
          <p:cNvPr id="42037" name="Group 105">
            <a:extLst>
              <a:ext uri="{FF2B5EF4-FFF2-40B4-BE49-F238E27FC236}">
                <a16:creationId xmlns:a16="http://schemas.microsoft.com/office/drawing/2014/main" id="{65A1EC7A-C3E2-A54D-7A3C-694A01ED80A9}"/>
              </a:ext>
            </a:extLst>
          </p:cNvPr>
          <p:cNvGrpSpPr>
            <a:grpSpLocks/>
          </p:cNvGrpSpPr>
          <p:nvPr/>
        </p:nvGrpSpPr>
        <p:grpSpPr bwMode="auto">
          <a:xfrm>
            <a:off x="673100" y="266700"/>
            <a:ext cx="690563" cy="690563"/>
            <a:chOff x="424" y="168"/>
            <a:chExt cx="435" cy="435"/>
          </a:xfrm>
        </p:grpSpPr>
        <p:pic>
          <p:nvPicPr>
            <p:cNvPr id="42038" name="Picture 106" descr="jess1">
              <a:extLst>
                <a:ext uri="{FF2B5EF4-FFF2-40B4-BE49-F238E27FC236}">
                  <a16:creationId xmlns:a16="http://schemas.microsoft.com/office/drawing/2014/main" id="{EC5F4515-619C-B9CB-3BDF-AB84F99A26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" y="168"/>
              <a:ext cx="435" cy="435"/>
            </a:xfrm>
            <a:prstGeom prst="rect">
              <a:avLst/>
            </a:prstGeom>
            <a:noFill/>
            <a:ln w="1270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039" name="Rectangle 107">
              <a:extLst>
                <a:ext uri="{FF2B5EF4-FFF2-40B4-BE49-F238E27FC236}">
                  <a16:creationId xmlns:a16="http://schemas.microsoft.com/office/drawing/2014/main" id="{57CD2877-D493-71E9-34DE-D9DF8956CAB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6" y="332"/>
              <a:ext cx="410" cy="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FR" sz="1400" b="1">
                  <a:solidFill>
                    <a:schemeClr val="accent2"/>
                  </a:solidFill>
                </a:rPr>
                <a:t>SUSY</a:t>
              </a:r>
              <a:endParaRPr lang="en-US" altLang="en-FR" sz="2000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2">
            <a:extLst>
              <a:ext uri="{FF2B5EF4-FFF2-40B4-BE49-F238E27FC236}">
                <a16:creationId xmlns:a16="http://schemas.microsoft.com/office/drawing/2014/main" id="{3627DE63-802D-5006-90E7-E743D21FB5D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A396FE7B-3EBA-5CEA-34B6-6E20A084CE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2C89CC-B9D4-084E-A238-213DAAC49CD1}" type="slidenum">
              <a:rPr lang="en-US" altLang="en-FR" sz="1000">
                <a:latin typeface="Arial" panose="020B0604020202020204" pitchFamily="34" charset="0"/>
              </a:rPr>
              <a:pPr/>
              <a:t>27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690A08CF-BC32-950B-63CA-E045389255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Schranken  von LEP und Tevatron</a:t>
            </a:r>
          </a:p>
        </p:txBody>
      </p:sp>
      <p:grpSp>
        <p:nvGrpSpPr>
          <p:cNvPr id="43013" name="Group 3">
            <a:extLst>
              <a:ext uri="{FF2B5EF4-FFF2-40B4-BE49-F238E27FC236}">
                <a16:creationId xmlns:a16="http://schemas.microsoft.com/office/drawing/2014/main" id="{1A27CF01-D412-EB86-A460-91C5F4345E7C}"/>
              </a:ext>
            </a:extLst>
          </p:cNvPr>
          <p:cNvGrpSpPr>
            <a:grpSpLocks/>
          </p:cNvGrpSpPr>
          <p:nvPr/>
        </p:nvGrpSpPr>
        <p:grpSpPr bwMode="auto">
          <a:xfrm>
            <a:off x="0" y="1079500"/>
            <a:ext cx="4559300" cy="4495800"/>
            <a:chOff x="176" y="688"/>
            <a:chExt cx="2872" cy="2832"/>
          </a:xfrm>
        </p:grpSpPr>
        <p:grpSp>
          <p:nvGrpSpPr>
            <p:cNvPr id="43026" name="Group 4">
              <a:extLst>
                <a:ext uri="{FF2B5EF4-FFF2-40B4-BE49-F238E27FC236}">
                  <a16:creationId xmlns:a16="http://schemas.microsoft.com/office/drawing/2014/main" id="{E06B86AC-0B6D-CEFF-E907-13BCDFCBA4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" y="688"/>
              <a:ext cx="2832" cy="2832"/>
              <a:chOff x="280" y="880"/>
              <a:chExt cx="2832" cy="2832"/>
            </a:xfrm>
          </p:grpSpPr>
          <p:pic>
            <p:nvPicPr>
              <p:cNvPr id="43028" name="Picture 5" descr="Z:\TALK\ICHEP04\FIG\mchi_MSSM_adlo.jpg">
                <a:extLst>
                  <a:ext uri="{FF2B5EF4-FFF2-40B4-BE49-F238E27FC236}">
                    <a16:creationId xmlns:a16="http://schemas.microsoft.com/office/drawing/2014/main" id="{51E10BF7-C115-42A9-420D-D83D1FB547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" y="880"/>
                <a:ext cx="2832" cy="2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029" name="Line 6">
                <a:extLst>
                  <a:ext uri="{FF2B5EF4-FFF2-40B4-BE49-F238E27FC236}">
                    <a16:creationId xmlns:a16="http://schemas.microsoft.com/office/drawing/2014/main" id="{514B5EC4-F136-58AC-BB6C-E559A0CEFA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000" y="1168"/>
                <a:ext cx="48" cy="1488"/>
              </a:xfrm>
              <a:prstGeom prst="line">
                <a:avLst/>
              </a:prstGeom>
              <a:noFill/>
              <a:ln w="2222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FR"/>
              </a:p>
            </p:txBody>
          </p:sp>
          <p:sp>
            <p:nvSpPr>
              <p:cNvPr id="43030" name="Line 7">
                <a:extLst>
                  <a:ext uri="{FF2B5EF4-FFF2-40B4-BE49-F238E27FC236}">
                    <a16:creationId xmlns:a16="http://schemas.microsoft.com/office/drawing/2014/main" id="{4AD8F5C4-3C11-AB27-715E-50769E5503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12" y="2368"/>
                <a:ext cx="288" cy="384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FR"/>
              </a:p>
            </p:txBody>
          </p:sp>
        </p:grpSp>
        <p:sp>
          <p:nvSpPr>
            <p:cNvPr id="43027" name="Text Box 8">
              <a:extLst>
                <a:ext uri="{FF2B5EF4-FFF2-40B4-BE49-F238E27FC236}">
                  <a16:creationId xmlns:a16="http://schemas.microsoft.com/office/drawing/2014/main" id="{E5B56C1D-4E0C-F1D7-149C-21100E1050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" y="2609"/>
              <a:ext cx="109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FR" sz="1600" b="1">
                  <a:solidFill>
                    <a:srgbClr val="3333CC"/>
                  </a:solidFill>
                </a:rPr>
                <a:t>m</a:t>
              </a:r>
              <a:r>
                <a:rPr lang="en-GB" altLang="en-FR" sz="1600" b="1" baseline="-25000">
                  <a:solidFill>
                    <a:srgbClr val="3333CC"/>
                  </a:solidFill>
                </a:rPr>
                <a:t>top</a:t>
              </a:r>
              <a:r>
                <a:rPr lang="en-GB" altLang="en-FR" sz="1600" b="1">
                  <a:solidFill>
                    <a:srgbClr val="3333CC"/>
                  </a:solidFill>
                </a:rPr>
                <a:t> = 180 GeV/c</a:t>
              </a:r>
              <a:r>
                <a:rPr lang="en-GB" altLang="en-FR" sz="1600" b="1" baseline="30000">
                  <a:solidFill>
                    <a:srgbClr val="3333CC"/>
                  </a:solidFill>
                </a:rPr>
                <a:t>2</a:t>
              </a:r>
              <a:endParaRPr lang="en-GB" altLang="en-FR" sz="1600" baseline="30000">
                <a:solidFill>
                  <a:srgbClr val="3333CC"/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43014" name="Group 9">
            <a:extLst>
              <a:ext uri="{FF2B5EF4-FFF2-40B4-BE49-F238E27FC236}">
                <a16:creationId xmlns:a16="http://schemas.microsoft.com/office/drawing/2014/main" id="{783CBC42-C1F7-E76E-730F-A515E50564BE}"/>
              </a:ext>
            </a:extLst>
          </p:cNvPr>
          <p:cNvGrpSpPr>
            <a:grpSpLocks/>
          </p:cNvGrpSpPr>
          <p:nvPr/>
        </p:nvGrpSpPr>
        <p:grpSpPr bwMode="auto">
          <a:xfrm>
            <a:off x="4124325" y="1158875"/>
            <a:ext cx="5073650" cy="1277938"/>
            <a:chOff x="3007" y="1114"/>
            <a:chExt cx="3195" cy="805"/>
          </a:xfrm>
        </p:grpSpPr>
        <p:sp>
          <p:nvSpPr>
            <p:cNvPr id="43020" name="Rectangle 10">
              <a:extLst>
                <a:ext uri="{FF2B5EF4-FFF2-40B4-BE49-F238E27FC236}">
                  <a16:creationId xmlns:a16="http://schemas.microsoft.com/office/drawing/2014/main" id="{8E808B87-ACEA-8B53-CEB2-33386F754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7" y="1209"/>
              <a:ext cx="3195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FR" sz="2000" b="1">
                  <a:latin typeface="Arial" panose="020B0604020202020204" pitchFamily="34" charset="0"/>
                </a:rPr>
                <a:t>m (l, </a:t>
              </a:r>
              <a:r>
                <a:rPr lang="en-US" altLang="en-FR" sz="2400" b="1">
                  <a:latin typeface="Symbol" pitchFamily="2" charset="2"/>
                </a:rPr>
                <a:t>c</a:t>
              </a:r>
              <a:r>
                <a:rPr lang="en-US" altLang="en-FR" sz="2400" b="1" baseline="30000">
                  <a:latin typeface="Symbol" pitchFamily="2" charset="2"/>
                </a:rPr>
                <a:t>±</a:t>
              </a:r>
              <a:r>
                <a:rPr lang="en-US" altLang="en-FR" sz="2000" b="1">
                  <a:latin typeface="Arial" panose="020B0604020202020204" pitchFamily="34" charset="0"/>
                </a:rPr>
                <a:t>)      &gt; </a:t>
              </a:r>
              <a:r>
                <a:rPr lang="en-US" altLang="en-FR" sz="2000" b="1">
                  <a:solidFill>
                    <a:srgbClr val="009900"/>
                  </a:solidFill>
                  <a:latin typeface="Arial" panose="020B0604020202020204" pitchFamily="34" charset="0"/>
                </a:rPr>
                <a:t>90-100</a:t>
              </a:r>
              <a:r>
                <a:rPr lang="en-US" altLang="en-FR" sz="2000" b="1">
                  <a:latin typeface="Arial" panose="020B0604020202020204" pitchFamily="34" charset="0"/>
                </a:rPr>
                <a:t> GeV   LEP II</a:t>
              </a:r>
            </a:p>
            <a:p>
              <a:r>
                <a:rPr lang="en-US" altLang="en-FR" sz="2000" b="1">
                  <a:latin typeface="Arial" panose="020B0604020202020204" pitchFamily="34" charset="0"/>
                </a:rPr>
                <a:t>m (q,g)        &gt;      </a:t>
              </a:r>
              <a:r>
                <a:rPr lang="en-US" altLang="en-FR" sz="2000" b="1">
                  <a:solidFill>
                    <a:srgbClr val="009900"/>
                  </a:solidFill>
                  <a:latin typeface="Arial" panose="020B0604020202020204" pitchFamily="34" charset="0"/>
                </a:rPr>
                <a:t>250</a:t>
              </a:r>
              <a:r>
                <a:rPr lang="en-US" altLang="en-FR" sz="2000" b="1">
                  <a:latin typeface="Arial" panose="020B0604020202020204" pitchFamily="34" charset="0"/>
                </a:rPr>
                <a:t> GeV  Tevatron Run I</a:t>
              </a:r>
            </a:p>
            <a:p>
              <a:r>
                <a:rPr lang="en-US" altLang="en-FR" sz="2000" b="1">
                  <a:latin typeface="Arial" panose="020B0604020202020204" pitchFamily="34" charset="0"/>
                </a:rPr>
                <a:t>m (</a:t>
              </a:r>
              <a:r>
                <a:rPr lang="en-US" altLang="en-FR" sz="2400" b="1">
                  <a:latin typeface="Symbol" pitchFamily="2" charset="2"/>
                </a:rPr>
                <a:t>c </a:t>
              </a:r>
              <a:r>
                <a:rPr lang="en-US" altLang="en-FR" sz="2000" b="1">
                  <a:latin typeface="Arial" panose="020B0604020202020204" pitchFamily="34" charset="0"/>
                </a:rPr>
                <a:t>= LSP)  &gt;      </a:t>
              </a:r>
              <a:r>
                <a:rPr lang="en-US" altLang="en-FR" sz="2000" b="1">
                  <a:solidFill>
                    <a:srgbClr val="009900"/>
                  </a:solidFill>
                  <a:latin typeface="Arial" panose="020B0604020202020204" pitchFamily="34" charset="0"/>
                </a:rPr>
                <a:t>47 </a:t>
              </a:r>
              <a:r>
                <a:rPr lang="en-US" altLang="en-FR" sz="2000" b="1">
                  <a:latin typeface="Arial" panose="020B0604020202020204" pitchFamily="34" charset="0"/>
                </a:rPr>
                <a:t>GeV   LEP II</a:t>
              </a:r>
            </a:p>
          </p:txBody>
        </p:sp>
        <p:sp>
          <p:nvSpPr>
            <p:cNvPr id="43021" name="Rectangle 11">
              <a:extLst>
                <a:ext uri="{FF2B5EF4-FFF2-40B4-BE49-F238E27FC236}">
                  <a16:creationId xmlns:a16="http://schemas.microsoft.com/office/drawing/2014/main" id="{A4D6F969-8A4F-29F8-B031-9C6A85C408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0" y="1114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FR" sz="2000" b="1">
                  <a:latin typeface="Arial" panose="020B0604020202020204" pitchFamily="34" charset="0"/>
                </a:rPr>
                <a:t>~</a:t>
              </a:r>
            </a:p>
          </p:txBody>
        </p:sp>
        <p:sp>
          <p:nvSpPr>
            <p:cNvPr id="43022" name="Rectangle 12">
              <a:extLst>
                <a:ext uri="{FF2B5EF4-FFF2-40B4-BE49-F238E27FC236}">
                  <a16:creationId xmlns:a16="http://schemas.microsoft.com/office/drawing/2014/main" id="{D7BB6E93-1767-31DD-2EDD-2778FC87A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0" y="1146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FR" sz="2000" b="1">
                  <a:latin typeface="Arial" panose="020B0604020202020204" pitchFamily="34" charset="0"/>
                </a:rPr>
                <a:t>~</a:t>
              </a:r>
            </a:p>
          </p:txBody>
        </p:sp>
        <p:sp>
          <p:nvSpPr>
            <p:cNvPr id="43023" name="Rectangle 13">
              <a:extLst>
                <a:ext uri="{FF2B5EF4-FFF2-40B4-BE49-F238E27FC236}">
                  <a16:creationId xmlns:a16="http://schemas.microsoft.com/office/drawing/2014/main" id="{6F1469C3-9E49-ED05-D4B6-D13058194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4" y="1570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FR" sz="2000" b="1">
                  <a:latin typeface="Arial" panose="020B0604020202020204" pitchFamily="34" charset="0"/>
                </a:rPr>
                <a:t>~</a:t>
              </a:r>
            </a:p>
          </p:txBody>
        </p:sp>
        <p:sp>
          <p:nvSpPr>
            <p:cNvPr id="43024" name="Rectangle 14">
              <a:extLst>
                <a:ext uri="{FF2B5EF4-FFF2-40B4-BE49-F238E27FC236}">
                  <a16:creationId xmlns:a16="http://schemas.microsoft.com/office/drawing/2014/main" id="{4699D6AA-9808-1F33-4586-493506060C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4" y="1370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FR" sz="2000" b="1">
                  <a:latin typeface="Arial" panose="020B0604020202020204" pitchFamily="34" charset="0"/>
                </a:rPr>
                <a:t>~</a:t>
              </a:r>
            </a:p>
          </p:txBody>
        </p:sp>
        <p:sp>
          <p:nvSpPr>
            <p:cNvPr id="43025" name="Rectangle 15">
              <a:extLst>
                <a:ext uri="{FF2B5EF4-FFF2-40B4-BE49-F238E27FC236}">
                  <a16:creationId xmlns:a16="http://schemas.microsoft.com/office/drawing/2014/main" id="{E6DDC2B6-2C46-AEEF-7E49-41E26C60D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2" y="1370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FR" sz="2000" b="1">
                  <a:latin typeface="Arial" panose="020B0604020202020204" pitchFamily="34" charset="0"/>
                </a:rPr>
                <a:t>~</a:t>
              </a:r>
            </a:p>
          </p:txBody>
        </p:sp>
      </p:grpSp>
      <p:pic>
        <p:nvPicPr>
          <p:cNvPr id="43015" name="Picture 17">
            <a:extLst>
              <a:ext uri="{FF2B5EF4-FFF2-40B4-BE49-F238E27FC236}">
                <a16:creationId xmlns:a16="http://schemas.microsoft.com/office/drawing/2014/main" id="{249FCBD7-8431-B38D-3524-D3087C96A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578100"/>
            <a:ext cx="445135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Rectangle 16">
            <a:extLst>
              <a:ext uri="{FF2B5EF4-FFF2-40B4-BE49-F238E27FC236}">
                <a16:creationId xmlns:a16="http://schemas.microsoft.com/office/drawing/2014/main" id="{4231304E-59DB-2996-1E93-482939466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5535613"/>
            <a:ext cx="50863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FR" sz="2000" b="1">
                <a:sym typeface="Symbol" pitchFamily="2" charset="2"/>
              </a:rPr>
              <a:t>Der ausgeschlossene </a:t>
            </a:r>
            <a:r>
              <a:rPr lang="en-GB" altLang="en-FR" sz="2000" b="1">
                <a:solidFill>
                  <a:srgbClr val="6666FF"/>
                </a:solidFill>
              </a:rPr>
              <a:t>tan</a:t>
            </a:r>
            <a:r>
              <a:rPr lang="en-GB" altLang="en-FR" sz="2000" b="1">
                <a:solidFill>
                  <a:srgbClr val="6666FF"/>
                </a:solidFill>
                <a:sym typeface="Symbol" pitchFamily="2" charset="2"/>
              </a:rPr>
              <a:t> </a:t>
            </a:r>
            <a:r>
              <a:rPr lang="en-GB" altLang="en-FR" sz="2000" b="1">
                <a:sym typeface="Symbol" pitchFamily="2" charset="2"/>
              </a:rPr>
              <a:t>- Bereich hängt stark von m</a:t>
            </a:r>
            <a:r>
              <a:rPr lang="en-GB" altLang="en-FR" sz="2000" b="1" baseline="-25000">
                <a:sym typeface="Symbol" pitchFamily="2" charset="2"/>
              </a:rPr>
              <a:t>top</a:t>
            </a:r>
            <a:r>
              <a:rPr lang="en-GB" altLang="en-FR" sz="2000" b="1">
                <a:sym typeface="Symbol" pitchFamily="2" charset="2"/>
              </a:rPr>
              <a:t> und m</a:t>
            </a:r>
            <a:r>
              <a:rPr lang="en-GB" altLang="en-FR" sz="2000" b="1" baseline="-25000">
                <a:sym typeface="Symbol" pitchFamily="2" charset="2"/>
              </a:rPr>
              <a:t>h </a:t>
            </a:r>
            <a:r>
              <a:rPr lang="en-GB" altLang="en-FR" sz="2000" b="1">
                <a:sym typeface="Symbol" pitchFamily="2" charset="2"/>
              </a:rPr>
              <a:t>ab.</a:t>
            </a:r>
            <a:endParaRPr lang="en-US" altLang="en-FR" sz="2000">
              <a:latin typeface="Comic Sans MS" panose="030F0902030302020204" pitchFamily="66" charset="0"/>
              <a:sym typeface="Symbol" pitchFamily="2" charset="2"/>
            </a:endParaRPr>
          </a:p>
        </p:txBody>
      </p:sp>
      <p:grpSp>
        <p:nvGrpSpPr>
          <p:cNvPr id="43017" name="Group 18">
            <a:extLst>
              <a:ext uri="{FF2B5EF4-FFF2-40B4-BE49-F238E27FC236}">
                <a16:creationId xmlns:a16="http://schemas.microsoft.com/office/drawing/2014/main" id="{4ACDEFEE-D299-192A-081D-1FF189FF73E7}"/>
              </a:ext>
            </a:extLst>
          </p:cNvPr>
          <p:cNvGrpSpPr>
            <a:grpSpLocks/>
          </p:cNvGrpSpPr>
          <p:nvPr/>
        </p:nvGrpSpPr>
        <p:grpSpPr bwMode="auto">
          <a:xfrm>
            <a:off x="673100" y="266700"/>
            <a:ext cx="690563" cy="690563"/>
            <a:chOff x="424" y="168"/>
            <a:chExt cx="435" cy="435"/>
          </a:xfrm>
        </p:grpSpPr>
        <p:pic>
          <p:nvPicPr>
            <p:cNvPr id="43018" name="Picture 19" descr="jess1">
              <a:extLst>
                <a:ext uri="{FF2B5EF4-FFF2-40B4-BE49-F238E27FC236}">
                  <a16:creationId xmlns:a16="http://schemas.microsoft.com/office/drawing/2014/main" id="{B1F6F4CD-53EB-28C4-E777-C6070B028A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" y="168"/>
              <a:ext cx="435" cy="435"/>
            </a:xfrm>
            <a:prstGeom prst="rect">
              <a:avLst/>
            </a:prstGeom>
            <a:noFill/>
            <a:ln w="1270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019" name="Rectangle 20">
              <a:extLst>
                <a:ext uri="{FF2B5EF4-FFF2-40B4-BE49-F238E27FC236}">
                  <a16:creationId xmlns:a16="http://schemas.microsoft.com/office/drawing/2014/main" id="{56234C77-A47B-3F60-C55E-42EB1ECC935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6" y="332"/>
              <a:ext cx="410" cy="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FR" sz="1400" b="1">
                  <a:solidFill>
                    <a:schemeClr val="accent2"/>
                  </a:solidFill>
                </a:rPr>
                <a:t>SUSY</a:t>
              </a:r>
              <a:endParaRPr lang="en-US" altLang="en-FR" sz="2000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2">
            <a:extLst>
              <a:ext uri="{FF2B5EF4-FFF2-40B4-BE49-F238E27FC236}">
                <a16:creationId xmlns:a16="http://schemas.microsoft.com/office/drawing/2014/main" id="{E489E288-1228-C93E-A4EA-446994E8626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D2F639CC-F000-88F4-0FAC-3CAAC7BD1E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7DD4CE-1B37-CA48-A3CE-D7187E6B25CB}" type="slidenum">
              <a:rPr lang="en-US" altLang="en-FR" sz="1000">
                <a:latin typeface="Arial" panose="020B0604020202020204" pitchFamily="34" charset="0"/>
              </a:rPr>
              <a:pPr/>
              <a:t>28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21120BA6-8F86-536B-A8ED-DCD6705C68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Supersymmetrie - Suchstrategie</a:t>
            </a:r>
          </a:p>
        </p:txBody>
      </p:sp>
      <p:sp>
        <p:nvSpPr>
          <p:cNvPr id="359477" name="Rectangle 53">
            <a:extLst>
              <a:ext uri="{FF2B5EF4-FFF2-40B4-BE49-F238E27FC236}">
                <a16:creationId xmlns:a16="http://schemas.microsoft.com/office/drawing/2014/main" id="{2F6BBE67-81CF-9B89-B639-366252F42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1536700"/>
            <a:ext cx="7770812" cy="407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ED181E"/>
              </a:buClr>
              <a:buSzPct val="160000"/>
              <a:buFont typeface="Times" pitchFamily="-106" charset="0"/>
              <a:buNone/>
            </a:pPr>
            <a:endParaRPr lang="en-GB" altLang="en-FR" sz="2400" b="1">
              <a:solidFill>
                <a:srgbClr val="00059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rgbClr val="ED181E"/>
              </a:buClr>
              <a:buSzPct val="160000"/>
              <a:buFont typeface="Times" pitchFamily="-106" charset="0"/>
              <a:buChar char="•"/>
            </a:pPr>
            <a:r>
              <a:rPr lang="en-GB" altLang="en-FR" sz="2400" b="1">
                <a:solidFill>
                  <a:srgbClr val="00059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GB" altLang="en-FR" sz="2400" b="1">
                <a:solidFill>
                  <a:srgbClr val="000597"/>
                </a:solidFill>
                <a:latin typeface="Arial" panose="020B0604020202020204" pitchFamily="34" charset="0"/>
              </a:rPr>
              <a:t>Suche nach Abweichungen vom Standardmodell</a:t>
            </a:r>
          </a:p>
          <a:p>
            <a:pPr>
              <a:spcBef>
                <a:spcPct val="20000"/>
              </a:spcBef>
              <a:buClr>
                <a:srgbClr val="0E6C4A"/>
              </a:buClr>
              <a:buFont typeface="Wingdings" pitchFamily="2" charset="2"/>
              <a:buChar char="è"/>
            </a:pPr>
            <a:r>
              <a:rPr lang="en-GB" altLang="en-FR" sz="2400" b="1">
                <a:solidFill>
                  <a:srgbClr val="000597"/>
                </a:solidFill>
                <a:latin typeface="Arial" panose="020B0604020202020204" pitchFamily="34" charset="0"/>
              </a:rPr>
              <a:t> leicht!</a:t>
            </a:r>
          </a:p>
          <a:p>
            <a:pPr>
              <a:spcBef>
                <a:spcPct val="20000"/>
              </a:spcBef>
              <a:buFont typeface="Times" pitchFamily="-106" charset="0"/>
              <a:buChar char="•"/>
            </a:pPr>
            <a:endParaRPr lang="en-GB" altLang="en-FR" sz="2400" b="1">
              <a:solidFill>
                <a:srgbClr val="000597"/>
              </a:solidFill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rgbClr val="ED181E"/>
              </a:buClr>
              <a:buSzPct val="160000"/>
              <a:buFont typeface="Times" pitchFamily="-106" charset="0"/>
              <a:buChar char="•"/>
            </a:pPr>
            <a:r>
              <a:rPr lang="en-GB" altLang="en-FR" sz="2400" b="1">
                <a:solidFill>
                  <a:srgbClr val="000597"/>
                </a:solidFill>
                <a:latin typeface="Arial" panose="020B0604020202020204" pitchFamily="34" charset="0"/>
              </a:rPr>
              <a:t> Messung der SUSY Massenskala M</a:t>
            </a:r>
            <a:r>
              <a:rPr lang="en-GB" altLang="en-FR" sz="2400" b="1" baseline="-25000">
                <a:solidFill>
                  <a:srgbClr val="000597"/>
                </a:solidFill>
                <a:latin typeface="Arial" panose="020B0604020202020204" pitchFamily="34" charset="0"/>
              </a:rPr>
              <a:t>SUSY</a:t>
            </a:r>
            <a:endParaRPr lang="en-GB" altLang="en-FR" sz="2400" b="1">
              <a:solidFill>
                <a:srgbClr val="000597"/>
              </a:solidFill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rgbClr val="0E6C4A"/>
              </a:buClr>
              <a:buFont typeface="Wingdings" pitchFamily="2" charset="2"/>
              <a:buChar char="è"/>
            </a:pPr>
            <a:r>
              <a:rPr lang="en-GB" altLang="en-FR" sz="2400" b="1">
                <a:solidFill>
                  <a:srgbClr val="000597"/>
                </a:solidFill>
                <a:latin typeface="Arial" panose="020B0604020202020204" pitchFamily="34" charset="0"/>
              </a:rPr>
              <a:t> leicht!</a:t>
            </a:r>
          </a:p>
          <a:p>
            <a:pPr>
              <a:spcBef>
                <a:spcPct val="20000"/>
              </a:spcBef>
              <a:buClr>
                <a:srgbClr val="0E6C4A"/>
              </a:buClr>
              <a:buFont typeface="Wingdings" pitchFamily="2" charset="2"/>
              <a:buChar char="è"/>
            </a:pPr>
            <a:endParaRPr lang="en-GB" altLang="en-FR" sz="2400" b="1">
              <a:solidFill>
                <a:srgbClr val="000597"/>
              </a:solidFill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rgbClr val="ED181E"/>
              </a:buClr>
              <a:buSzPct val="160000"/>
              <a:buFont typeface="Times" pitchFamily="-106" charset="0"/>
              <a:buChar char="•"/>
            </a:pPr>
            <a:r>
              <a:rPr lang="en-GB" altLang="en-FR" sz="2400" b="1">
                <a:solidFill>
                  <a:srgbClr val="000597"/>
                </a:solidFill>
                <a:latin typeface="Arial" panose="020B0604020202020204" pitchFamily="34" charset="0"/>
              </a:rPr>
              <a:t> Messung der Modellparameter </a:t>
            </a:r>
          </a:p>
          <a:p>
            <a:pPr>
              <a:spcBef>
                <a:spcPct val="20000"/>
              </a:spcBef>
              <a:buClr>
                <a:srgbClr val="ED181E"/>
              </a:buClr>
              <a:buSzPct val="160000"/>
              <a:buFont typeface="Times" pitchFamily="-106" charset="0"/>
              <a:buChar char=" "/>
            </a:pPr>
            <a:r>
              <a:rPr lang="en-GB" altLang="en-FR" sz="2400" b="1">
                <a:solidFill>
                  <a:srgbClr val="000597"/>
                </a:solidFill>
                <a:latin typeface="Arial" panose="020B0604020202020204" pitchFamily="34" charset="0"/>
              </a:rPr>
              <a:t> (z.B. Massen, Kopplungen, Breiten, Spins)</a:t>
            </a:r>
          </a:p>
          <a:p>
            <a:pPr>
              <a:spcBef>
                <a:spcPct val="20000"/>
              </a:spcBef>
              <a:buClr>
                <a:srgbClr val="0E6C4A"/>
              </a:buClr>
              <a:buFont typeface="Wingdings" pitchFamily="2" charset="2"/>
              <a:buChar char="è"/>
            </a:pPr>
            <a:r>
              <a:rPr lang="en-GB" altLang="en-FR" sz="2400" b="1">
                <a:solidFill>
                  <a:srgbClr val="000597"/>
                </a:solidFill>
                <a:latin typeface="Arial" panose="020B0604020202020204" pitchFamily="34" charset="0"/>
              </a:rPr>
              <a:t> schwierig!</a:t>
            </a:r>
          </a:p>
          <a:p>
            <a:pPr>
              <a:spcBef>
                <a:spcPct val="20000"/>
              </a:spcBef>
              <a:buFont typeface="Times" pitchFamily="-106" charset="0"/>
              <a:buChar char="•"/>
            </a:pPr>
            <a:endParaRPr lang="en-GB" altLang="en-FR" sz="2000" b="1">
              <a:solidFill>
                <a:srgbClr val="000597"/>
              </a:solidFill>
              <a:latin typeface="Arial" panose="020B0604020202020204" pitchFamily="34" charset="0"/>
            </a:endParaRPr>
          </a:p>
        </p:txBody>
      </p:sp>
      <p:grpSp>
        <p:nvGrpSpPr>
          <p:cNvPr id="44038" name="Group 54">
            <a:extLst>
              <a:ext uri="{FF2B5EF4-FFF2-40B4-BE49-F238E27FC236}">
                <a16:creationId xmlns:a16="http://schemas.microsoft.com/office/drawing/2014/main" id="{D5C53F6A-A1C6-75E9-AF5C-1E225CFED0F6}"/>
              </a:ext>
            </a:extLst>
          </p:cNvPr>
          <p:cNvGrpSpPr>
            <a:grpSpLocks/>
          </p:cNvGrpSpPr>
          <p:nvPr/>
        </p:nvGrpSpPr>
        <p:grpSpPr bwMode="auto">
          <a:xfrm>
            <a:off x="673100" y="266700"/>
            <a:ext cx="690563" cy="690563"/>
            <a:chOff x="424" y="168"/>
            <a:chExt cx="435" cy="435"/>
          </a:xfrm>
        </p:grpSpPr>
        <p:pic>
          <p:nvPicPr>
            <p:cNvPr id="44039" name="Picture 55" descr="jess1">
              <a:extLst>
                <a:ext uri="{FF2B5EF4-FFF2-40B4-BE49-F238E27FC236}">
                  <a16:creationId xmlns:a16="http://schemas.microsoft.com/office/drawing/2014/main" id="{7968A1CD-F757-5614-ED60-A415C3978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" y="168"/>
              <a:ext cx="435" cy="435"/>
            </a:xfrm>
            <a:prstGeom prst="rect">
              <a:avLst/>
            </a:prstGeom>
            <a:noFill/>
            <a:ln w="1270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40" name="Rectangle 56">
              <a:extLst>
                <a:ext uri="{FF2B5EF4-FFF2-40B4-BE49-F238E27FC236}">
                  <a16:creationId xmlns:a16="http://schemas.microsoft.com/office/drawing/2014/main" id="{1AFF01A9-7EBA-F45C-5705-1DC8953454B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6" y="332"/>
              <a:ext cx="410" cy="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FR" sz="1400" b="1">
                  <a:solidFill>
                    <a:schemeClr val="accent2"/>
                  </a:solidFill>
                </a:rPr>
                <a:t>SUSY</a:t>
              </a:r>
              <a:endParaRPr lang="en-US" altLang="en-FR" sz="2000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2">
            <a:extLst>
              <a:ext uri="{FF2B5EF4-FFF2-40B4-BE49-F238E27FC236}">
                <a16:creationId xmlns:a16="http://schemas.microsoft.com/office/drawing/2014/main" id="{91F3FB3D-1293-2F4C-6B41-5A4CA13C1AF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1C5F122D-4DDB-6B08-CE2C-8977349E90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05192DF-7DF3-BF4C-828A-3F842C83BA9F}" type="slidenum">
              <a:rPr lang="en-US" altLang="en-FR" sz="1000">
                <a:latin typeface="Arial" panose="020B0604020202020204" pitchFamily="34" charset="0"/>
              </a:rPr>
              <a:pPr/>
              <a:t>29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C73473D4-7BCA-1DEB-A897-DBB4A868F4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SUSY-Kaskaden</a:t>
            </a:r>
          </a:p>
        </p:txBody>
      </p:sp>
      <p:sp>
        <p:nvSpPr>
          <p:cNvPr id="45061" name="Text Box 3">
            <a:extLst>
              <a:ext uri="{FF2B5EF4-FFF2-40B4-BE49-F238E27FC236}">
                <a16:creationId xmlns:a16="http://schemas.microsoft.com/office/drawing/2014/main" id="{F8328071-AF2D-11AB-6651-B0677A63F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1062038"/>
            <a:ext cx="85582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en-GB" altLang="en-FR" sz="2000" b="1">
                <a:solidFill>
                  <a:srgbClr val="CC0000"/>
                </a:solidFill>
                <a:latin typeface="Times" pitchFamily="-106" charset="0"/>
              </a:rPr>
              <a:t>Supersymmetrische Teilchen können spektakuläre Signaturen durch Kaskadenzerfälle aufweisen, die zu Endzuständen mit Leptonen, Jets und fehlender Energie führen.</a:t>
            </a:r>
            <a:r>
              <a:rPr lang="en-GB" altLang="en-FR" sz="2000" b="1">
                <a:solidFill>
                  <a:schemeClr val="accent2"/>
                </a:solidFill>
                <a:latin typeface="Times" pitchFamily="-106" charset="0"/>
              </a:rPr>
              <a:t> </a:t>
            </a:r>
          </a:p>
        </p:txBody>
      </p:sp>
      <p:pic>
        <p:nvPicPr>
          <p:cNvPr id="45062" name="Picture 4">
            <a:extLst>
              <a:ext uri="{FF2B5EF4-FFF2-40B4-BE49-F238E27FC236}">
                <a16:creationId xmlns:a16="http://schemas.microsoft.com/office/drawing/2014/main" id="{94BD36EA-D678-DC2B-66C5-42B74AA9D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2781300"/>
            <a:ext cx="2825750" cy="3409950"/>
          </a:xfrm>
          <a:prstGeom prst="rect">
            <a:avLst/>
          </a:prstGeom>
          <a:noFill/>
          <a:ln w="57150" cmpd="thickThin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063" name="Group 38">
            <a:extLst>
              <a:ext uri="{FF2B5EF4-FFF2-40B4-BE49-F238E27FC236}">
                <a16:creationId xmlns:a16="http://schemas.microsoft.com/office/drawing/2014/main" id="{3C40D194-DB8E-5CB9-1C76-30024D7FF616}"/>
              </a:ext>
            </a:extLst>
          </p:cNvPr>
          <p:cNvGrpSpPr>
            <a:grpSpLocks/>
          </p:cNvGrpSpPr>
          <p:nvPr/>
        </p:nvGrpSpPr>
        <p:grpSpPr bwMode="auto">
          <a:xfrm>
            <a:off x="257175" y="2170113"/>
            <a:ext cx="4071938" cy="3949700"/>
            <a:chOff x="162" y="1367"/>
            <a:chExt cx="2565" cy="2488"/>
          </a:xfrm>
        </p:grpSpPr>
        <p:sp>
          <p:nvSpPr>
            <p:cNvPr id="45068" name="Text Box 6">
              <a:extLst>
                <a:ext uri="{FF2B5EF4-FFF2-40B4-BE49-F238E27FC236}">
                  <a16:creationId xmlns:a16="http://schemas.microsoft.com/office/drawing/2014/main" id="{FF592B5A-D4C6-A7F0-B7A2-51F486861F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6" y="1367"/>
              <a:ext cx="3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chemeClr val="accent2"/>
                  </a:solidFill>
                  <a:latin typeface="Times" pitchFamily="-106" charset="0"/>
                </a:rPr>
                <a:t>~</a:t>
              </a:r>
            </a:p>
          </p:txBody>
        </p:sp>
        <p:sp>
          <p:nvSpPr>
            <p:cNvPr id="45069" name="Text Box 7">
              <a:extLst>
                <a:ext uri="{FF2B5EF4-FFF2-40B4-BE49-F238E27FC236}">
                  <a16:creationId xmlns:a16="http://schemas.microsoft.com/office/drawing/2014/main" id="{1634ADD5-CA17-8B09-8500-C88C259A97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6" y="1376"/>
              <a:ext cx="34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chemeClr val="accent2"/>
                  </a:solidFill>
                  <a:latin typeface="Times" pitchFamily="-106" charset="0"/>
                </a:rPr>
                <a:t>~</a:t>
              </a:r>
            </a:p>
          </p:txBody>
        </p:sp>
        <p:sp>
          <p:nvSpPr>
            <p:cNvPr id="45070" name="Rectangle 8">
              <a:extLst>
                <a:ext uri="{FF2B5EF4-FFF2-40B4-BE49-F238E27FC236}">
                  <a16:creationId xmlns:a16="http://schemas.microsoft.com/office/drawing/2014/main" id="{3C2AB718-9E41-C088-497B-0EB87708B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" y="1433"/>
              <a:ext cx="2557" cy="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chemeClr val="accent2"/>
                  </a:solidFill>
                  <a:latin typeface="Times" pitchFamily="-106" charset="0"/>
                </a:rPr>
                <a:t>Beispiel eines qg Ereignisses:</a:t>
              </a:r>
            </a:p>
            <a:p>
              <a:endParaRPr lang="en-GB" altLang="en-FR" sz="2000" b="1">
                <a:solidFill>
                  <a:schemeClr val="accent2"/>
                </a:solidFill>
                <a:latin typeface="Times" pitchFamily="-106" charset="0"/>
              </a:endParaRPr>
            </a:p>
            <a:p>
              <a:r>
                <a:rPr lang="en-GB" altLang="en-FR" sz="2000" b="1">
                  <a:solidFill>
                    <a:schemeClr val="accent2"/>
                  </a:solidFill>
                  <a:latin typeface="Times" pitchFamily="-106" charset="0"/>
                </a:rPr>
                <a:t>q -&gt; </a:t>
              </a:r>
              <a:r>
                <a:rPr lang="en-GB" altLang="en-FR" sz="2000" b="1">
                  <a:solidFill>
                    <a:schemeClr val="accent2"/>
                  </a:solidFill>
                  <a:latin typeface="Symbol" pitchFamily="2" charset="2"/>
                </a:rPr>
                <a:t>c</a:t>
              </a:r>
              <a:r>
                <a:rPr lang="en-GB" altLang="en-FR" sz="2000" b="1" baseline="-25000">
                  <a:solidFill>
                    <a:schemeClr val="accent2"/>
                  </a:solidFill>
                  <a:latin typeface="Times" pitchFamily="-106" charset="0"/>
                </a:rPr>
                <a:t>2</a:t>
              </a:r>
              <a:r>
                <a:rPr lang="en-GB" altLang="en-FR" sz="2000" b="1" baseline="30000">
                  <a:solidFill>
                    <a:schemeClr val="accent2"/>
                  </a:solidFill>
                  <a:latin typeface="Times" pitchFamily="-106" charset="0"/>
                </a:rPr>
                <a:t>0</a:t>
              </a:r>
              <a:r>
                <a:rPr lang="en-GB" altLang="en-FR" sz="2000" b="1">
                  <a:solidFill>
                    <a:schemeClr val="accent2"/>
                  </a:solidFill>
                  <a:latin typeface="Times" pitchFamily="-106" charset="0"/>
                </a:rPr>
                <a:t> </a:t>
              </a:r>
              <a:r>
                <a:rPr lang="en-GB" altLang="en-FR" sz="2000" b="1">
                  <a:solidFill>
                    <a:srgbClr val="CC0000"/>
                  </a:solidFill>
                  <a:latin typeface="Times" pitchFamily="-106" charset="0"/>
                </a:rPr>
                <a:t>q</a:t>
              </a:r>
            </a:p>
            <a:p>
              <a:endParaRPr lang="en-GB" altLang="en-FR" sz="2000" b="1">
                <a:solidFill>
                  <a:srgbClr val="CC0000"/>
                </a:solidFill>
                <a:latin typeface="Times" pitchFamily="-106" charset="0"/>
              </a:endParaRPr>
            </a:p>
            <a:p>
              <a:endParaRPr lang="en-GB" altLang="en-FR" sz="2000" b="1">
                <a:solidFill>
                  <a:srgbClr val="CC0000"/>
                </a:solidFill>
                <a:latin typeface="Times" pitchFamily="-106" charset="0"/>
              </a:endParaRPr>
            </a:p>
            <a:p>
              <a:endParaRPr lang="en-GB" altLang="en-FR" sz="2000" b="1">
                <a:solidFill>
                  <a:srgbClr val="CC0000"/>
                </a:solidFill>
                <a:latin typeface="Times" pitchFamily="-106" charset="0"/>
              </a:endParaRPr>
            </a:p>
            <a:p>
              <a:endParaRPr lang="en-GB" altLang="en-FR" sz="2000" b="1">
                <a:solidFill>
                  <a:srgbClr val="CC0000"/>
                </a:solidFill>
                <a:latin typeface="Times" pitchFamily="-106" charset="0"/>
              </a:endParaRPr>
            </a:p>
            <a:p>
              <a:endParaRPr lang="en-GB" altLang="en-FR" sz="2000" b="1">
                <a:solidFill>
                  <a:srgbClr val="CC0000"/>
                </a:solidFill>
                <a:latin typeface="Times" pitchFamily="-106" charset="0"/>
              </a:endParaRPr>
            </a:p>
            <a:p>
              <a:r>
                <a:rPr lang="en-GB" altLang="en-FR" sz="2000" b="1">
                  <a:solidFill>
                    <a:schemeClr val="accent2"/>
                  </a:solidFill>
                  <a:latin typeface="Times" pitchFamily="-106" charset="0"/>
                </a:rPr>
                <a:t>g -&gt; q</a:t>
              </a:r>
              <a:r>
                <a:rPr lang="en-GB" altLang="en-FR" sz="2000" b="1">
                  <a:solidFill>
                    <a:srgbClr val="CC0000"/>
                  </a:solidFill>
                  <a:latin typeface="Times" pitchFamily="-106" charset="0"/>
                </a:rPr>
                <a:t>q</a:t>
              </a:r>
            </a:p>
          </p:txBody>
        </p:sp>
        <p:grpSp>
          <p:nvGrpSpPr>
            <p:cNvPr id="45071" name="Group 9">
              <a:extLst>
                <a:ext uri="{FF2B5EF4-FFF2-40B4-BE49-F238E27FC236}">
                  <a16:creationId xmlns:a16="http://schemas.microsoft.com/office/drawing/2014/main" id="{565ED32D-6CA8-914D-D9F7-9E400B84FE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7" y="2086"/>
              <a:ext cx="162" cy="133"/>
              <a:chOff x="949" y="2071"/>
              <a:chExt cx="149" cy="133"/>
            </a:xfrm>
          </p:grpSpPr>
          <p:sp>
            <p:nvSpPr>
              <p:cNvPr id="45094" name="Line 10">
                <a:extLst>
                  <a:ext uri="{FF2B5EF4-FFF2-40B4-BE49-F238E27FC236}">
                    <a16:creationId xmlns:a16="http://schemas.microsoft.com/office/drawing/2014/main" id="{76E97121-D89E-18F3-D469-4595B1ABFF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9" y="2071"/>
                <a:ext cx="0" cy="1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FR"/>
              </a:p>
            </p:txBody>
          </p:sp>
          <p:sp>
            <p:nvSpPr>
              <p:cNvPr id="45095" name="Line 11">
                <a:extLst>
                  <a:ext uri="{FF2B5EF4-FFF2-40B4-BE49-F238E27FC236}">
                    <a16:creationId xmlns:a16="http://schemas.microsoft.com/office/drawing/2014/main" id="{35C378F0-5068-F544-1951-E7FDB9ECEF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9" y="2204"/>
                <a:ext cx="149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FR"/>
              </a:p>
            </p:txBody>
          </p:sp>
        </p:grpSp>
        <p:sp>
          <p:nvSpPr>
            <p:cNvPr id="45072" name="Rectangle 12">
              <a:extLst>
                <a:ext uri="{FF2B5EF4-FFF2-40B4-BE49-F238E27FC236}">
                  <a16:creationId xmlns:a16="http://schemas.microsoft.com/office/drawing/2014/main" id="{B4535863-1B8C-2C51-C484-4A7ABCEB7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" y="2109"/>
              <a:ext cx="3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chemeClr val="accent2"/>
                  </a:solidFill>
                  <a:latin typeface="Symbol" pitchFamily="2" charset="2"/>
                </a:rPr>
                <a:t>m m</a:t>
              </a:r>
              <a:endParaRPr lang="en-GB" altLang="en-FR" sz="2000" b="1">
                <a:solidFill>
                  <a:schemeClr val="accent2"/>
                </a:solidFill>
                <a:latin typeface="Times" pitchFamily="-106" charset="0"/>
              </a:endParaRPr>
            </a:p>
          </p:txBody>
        </p:sp>
        <p:grpSp>
          <p:nvGrpSpPr>
            <p:cNvPr id="45073" name="Group 13">
              <a:extLst>
                <a:ext uri="{FF2B5EF4-FFF2-40B4-BE49-F238E27FC236}">
                  <a16:creationId xmlns:a16="http://schemas.microsoft.com/office/drawing/2014/main" id="{C33AA316-116A-B164-CC5B-1886BBC417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2" y="2348"/>
              <a:ext cx="162" cy="133"/>
              <a:chOff x="949" y="2071"/>
              <a:chExt cx="149" cy="133"/>
            </a:xfrm>
          </p:grpSpPr>
          <p:sp>
            <p:nvSpPr>
              <p:cNvPr id="45092" name="Line 14">
                <a:extLst>
                  <a:ext uri="{FF2B5EF4-FFF2-40B4-BE49-F238E27FC236}">
                    <a16:creationId xmlns:a16="http://schemas.microsoft.com/office/drawing/2014/main" id="{7E53793F-9BC1-820F-F16F-36A96C4F02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9" y="2071"/>
                <a:ext cx="0" cy="1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FR"/>
              </a:p>
            </p:txBody>
          </p:sp>
          <p:sp>
            <p:nvSpPr>
              <p:cNvPr id="45093" name="Line 15">
                <a:extLst>
                  <a:ext uri="{FF2B5EF4-FFF2-40B4-BE49-F238E27FC236}">
                    <a16:creationId xmlns:a16="http://schemas.microsoft.com/office/drawing/2014/main" id="{D648589F-0256-5576-D7CF-21DAEC573A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9" y="2204"/>
                <a:ext cx="149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FR"/>
              </a:p>
            </p:txBody>
          </p:sp>
        </p:grpSp>
        <p:sp>
          <p:nvSpPr>
            <p:cNvPr id="45074" name="Rectangle 16">
              <a:extLst>
                <a:ext uri="{FF2B5EF4-FFF2-40B4-BE49-F238E27FC236}">
                  <a16:creationId xmlns:a16="http://schemas.microsoft.com/office/drawing/2014/main" id="{4B351BCB-1E77-6201-FD47-F2018E0AD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3" y="2370"/>
              <a:ext cx="4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rgbClr val="66FF66"/>
                  </a:solidFill>
                  <a:latin typeface="Symbol" pitchFamily="2" charset="2"/>
                </a:rPr>
                <a:t>c</a:t>
              </a:r>
              <a:r>
                <a:rPr lang="en-GB" altLang="en-FR" sz="2000" b="1" baseline="-25000">
                  <a:solidFill>
                    <a:srgbClr val="66FF66"/>
                  </a:solidFill>
                  <a:latin typeface="Times" pitchFamily="-106" charset="0"/>
                </a:rPr>
                <a:t>1</a:t>
              </a:r>
              <a:r>
                <a:rPr lang="en-GB" altLang="en-FR" sz="2000" b="1" baseline="30000">
                  <a:solidFill>
                    <a:srgbClr val="66FF66"/>
                  </a:solidFill>
                  <a:latin typeface="Times" pitchFamily="-106" charset="0"/>
                </a:rPr>
                <a:t>0</a:t>
              </a:r>
              <a:r>
                <a:rPr lang="en-GB" altLang="en-FR" sz="2000" b="1">
                  <a:solidFill>
                    <a:schemeClr val="accent2"/>
                  </a:solidFill>
                  <a:latin typeface="Symbol" pitchFamily="2" charset="2"/>
                </a:rPr>
                <a:t> m</a:t>
              </a:r>
            </a:p>
          </p:txBody>
        </p:sp>
        <p:sp>
          <p:nvSpPr>
            <p:cNvPr id="45075" name="Text Box 17">
              <a:extLst>
                <a:ext uri="{FF2B5EF4-FFF2-40B4-BE49-F238E27FC236}">
                  <a16:creationId xmlns:a16="http://schemas.microsoft.com/office/drawing/2014/main" id="{54707F40-00C2-224A-D51A-B0022CD527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8" y="2288"/>
              <a:ext cx="1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rgbClr val="66FF66"/>
                  </a:solidFill>
                  <a:latin typeface="Times" pitchFamily="-106" charset="0"/>
                </a:rPr>
                <a:t>~</a:t>
              </a:r>
              <a:endParaRPr lang="en-GB" altLang="en-FR" sz="2000" b="1">
                <a:latin typeface="Times" pitchFamily="-106" charset="0"/>
              </a:endParaRPr>
            </a:p>
          </p:txBody>
        </p:sp>
        <p:sp>
          <p:nvSpPr>
            <p:cNvPr id="45076" name="Text Box 18">
              <a:extLst>
                <a:ext uri="{FF2B5EF4-FFF2-40B4-BE49-F238E27FC236}">
                  <a16:creationId xmlns:a16="http://schemas.microsoft.com/office/drawing/2014/main" id="{41494004-7578-186D-60BC-76F534DBB2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" y="1756"/>
              <a:ext cx="1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chemeClr val="accent2"/>
                  </a:solidFill>
                  <a:latin typeface="Times" pitchFamily="-106" charset="0"/>
                </a:rPr>
                <a:t>~</a:t>
              </a:r>
            </a:p>
          </p:txBody>
        </p:sp>
        <p:sp>
          <p:nvSpPr>
            <p:cNvPr id="45077" name="Text Box 19">
              <a:extLst>
                <a:ext uri="{FF2B5EF4-FFF2-40B4-BE49-F238E27FC236}">
                  <a16:creationId xmlns:a16="http://schemas.microsoft.com/office/drawing/2014/main" id="{77A4D069-DCF9-F138-0C16-735027C1B8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4" y="2029"/>
              <a:ext cx="1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chemeClr val="accent2"/>
                  </a:solidFill>
                  <a:latin typeface="Times" pitchFamily="-106" charset="0"/>
                </a:rPr>
                <a:t>~</a:t>
              </a:r>
              <a:endParaRPr lang="en-GB" altLang="en-FR" sz="2000" b="1">
                <a:latin typeface="Times" pitchFamily="-106" charset="0"/>
              </a:endParaRPr>
            </a:p>
          </p:txBody>
        </p:sp>
        <p:grpSp>
          <p:nvGrpSpPr>
            <p:cNvPr id="45078" name="Group 20">
              <a:extLst>
                <a:ext uri="{FF2B5EF4-FFF2-40B4-BE49-F238E27FC236}">
                  <a16:creationId xmlns:a16="http://schemas.microsoft.com/office/drawing/2014/main" id="{CC3A5986-F79D-CF12-2443-28EBF46F34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3" y="3216"/>
              <a:ext cx="162" cy="133"/>
              <a:chOff x="949" y="2071"/>
              <a:chExt cx="149" cy="133"/>
            </a:xfrm>
          </p:grpSpPr>
          <p:sp>
            <p:nvSpPr>
              <p:cNvPr id="45090" name="Line 21">
                <a:extLst>
                  <a:ext uri="{FF2B5EF4-FFF2-40B4-BE49-F238E27FC236}">
                    <a16:creationId xmlns:a16="http://schemas.microsoft.com/office/drawing/2014/main" id="{9BDB1147-893E-9B6E-6280-18AA51BAE6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9" y="2071"/>
                <a:ext cx="0" cy="1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FR"/>
              </a:p>
            </p:txBody>
          </p:sp>
          <p:sp>
            <p:nvSpPr>
              <p:cNvPr id="45091" name="Line 22">
                <a:extLst>
                  <a:ext uri="{FF2B5EF4-FFF2-40B4-BE49-F238E27FC236}">
                    <a16:creationId xmlns:a16="http://schemas.microsoft.com/office/drawing/2014/main" id="{080AC5E0-C937-6626-C56E-F0426DCFBB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9" y="2204"/>
                <a:ext cx="149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FR"/>
              </a:p>
            </p:txBody>
          </p:sp>
        </p:grpSp>
        <p:sp>
          <p:nvSpPr>
            <p:cNvPr id="45079" name="Rectangle 23">
              <a:extLst>
                <a:ext uri="{FF2B5EF4-FFF2-40B4-BE49-F238E27FC236}">
                  <a16:creationId xmlns:a16="http://schemas.microsoft.com/office/drawing/2014/main" id="{E91DA3F6-8563-D7E6-80E6-34710A0E56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" y="3605"/>
              <a:ext cx="31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chemeClr val="accent2"/>
                  </a:solidFill>
                </a:rPr>
                <a:t>e</a:t>
              </a:r>
              <a:r>
                <a:rPr lang="en-GB" altLang="en-FR" sz="2000" b="1">
                  <a:solidFill>
                    <a:schemeClr val="accent2"/>
                  </a:solidFill>
                  <a:latin typeface="Symbol" pitchFamily="2" charset="2"/>
                </a:rPr>
                <a:t> n</a:t>
              </a:r>
              <a:endParaRPr lang="en-GB" altLang="en-FR" sz="2000" b="1">
                <a:solidFill>
                  <a:schemeClr val="accent2"/>
                </a:solidFill>
                <a:latin typeface="Times" pitchFamily="-106" charset="0"/>
              </a:endParaRPr>
            </a:p>
          </p:txBody>
        </p:sp>
        <p:grpSp>
          <p:nvGrpSpPr>
            <p:cNvPr id="45080" name="Group 24">
              <a:extLst>
                <a:ext uri="{FF2B5EF4-FFF2-40B4-BE49-F238E27FC236}">
                  <a16:creationId xmlns:a16="http://schemas.microsoft.com/office/drawing/2014/main" id="{EFC49D06-1BD8-776F-010B-4521806EBC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2" y="3430"/>
              <a:ext cx="162" cy="133"/>
              <a:chOff x="949" y="2071"/>
              <a:chExt cx="149" cy="133"/>
            </a:xfrm>
          </p:grpSpPr>
          <p:sp>
            <p:nvSpPr>
              <p:cNvPr id="45088" name="Line 25">
                <a:extLst>
                  <a:ext uri="{FF2B5EF4-FFF2-40B4-BE49-F238E27FC236}">
                    <a16:creationId xmlns:a16="http://schemas.microsoft.com/office/drawing/2014/main" id="{9653ECAD-9A47-51E9-30D1-40C52F1604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9" y="2071"/>
                <a:ext cx="0" cy="1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FR"/>
              </a:p>
            </p:txBody>
          </p:sp>
          <p:sp>
            <p:nvSpPr>
              <p:cNvPr id="45089" name="Line 26">
                <a:extLst>
                  <a:ext uri="{FF2B5EF4-FFF2-40B4-BE49-F238E27FC236}">
                    <a16:creationId xmlns:a16="http://schemas.microsoft.com/office/drawing/2014/main" id="{BA03CA2A-49EA-CC9B-3DAE-C1F124967D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9" y="2204"/>
                <a:ext cx="149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FR"/>
              </a:p>
            </p:txBody>
          </p:sp>
        </p:grpSp>
        <p:sp>
          <p:nvSpPr>
            <p:cNvPr id="45081" name="Rectangle 27">
              <a:extLst>
                <a:ext uri="{FF2B5EF4-FFF2-40B4-BE49-F238E27FC236}">
                  <a16:creationId xmlns:a16="http://schemas.microsoft.com/office/drawing/2014/main" id="{F29F86AF-C67D-E755-A4E5-7B68840C7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" y="3572"/>
              <a:ext cx="30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rgbClr val="66FF66"/>
                  </a:solidFill>
                  <a:latin typeface="Symbol" pitchFamily="2" charset="2"/>
                </a:rPr>
                <a:t>c</a:t>
              </a:r>
              <a:r>
                <a:rPr lang="en-GB" altLang="en-FR" sz="2000" b="1" baseline="-25000">
                  <a:solidFill>
                    <a:srgbClr val="66FF66"/>
                  </a:solidFill>
                  <a:latin typeface="Times" pitchFamily="-106" charset="0"/>
                </a:rPr>
                <a:t>1</a:t>
              </a:r>
              <a:r>
                <a:rPr lang="en-GB" altLang="en-FR" sz="2000" b="1" baseline="30000">
                  <a:solidFill>
                    <a:srgbClr val="66FF66"/>
                  </a:solidFill>
                  <a:latin typeface="Times" pitchFamily="-106" charset="0"/>
                </a:rPr>
                <a:t>0</a:t>
              </a:r>
              <a:endParaRPr lang="en-GB" altLang="en-FR" sz="2000" b="1">
                <a:solidFill>
                  <a:schemeClr val="accent2"/>
                </a:solidFill>
                <a:latin typeface="Symbol" pitchFamily="2" charset="2"/>
              </a:endParaRPr>
            </a:p>
          </p:txBody>
        </p:sp>
        <p:sp>
          <p:nvSpPr>
            <p:cNvPr id="45082" name="Text Box 28">
              <a:extLst>
                <a:ext uri="{FF2B5EF4-FFF2-40B4-BE49-F238E27FC236}">
                  <a16:creationId xmlns:a16="http://schemas.microsoft.com/office/drawing/2014/main" id="{9850428C-57BA-A71C-CB26-A930D3A634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6" y="3490"/>
              <a:ext cx="1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rgbClr val="66FF66"/>
                  </a:solidFill>
                  <a:latin typeface="Times" pitchFamily="-106" charset="0"/>
                </a:rPr>
                <a:t>~</a:t>
              </a:r>
              <a:endParaRPr lang="en-GB" altLang="en-FR" sz="2000" b="1">
                <a:latin typeface="Times" pitchFamily="-106" charset="0"/>
              </a:endParaRPr>
            </a:p>
          </p:txBody>
        </p:sp>
        <p:sp>
          <p:nvSpPr>
            <p:cNvPr id="45083" name="Text Box 29">
              <a:extLst>
                <a:ext uri="{FF2B5EF4-FFF2-40B4-BE49-F238E27FC236}">
                  <a16:creationId xmlns:a16="http://schemas.microsoft.com/office/drawing/2014/main" id="{0F310980-94C1-5609-21A9-8D5B03605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2903"/>
              <a:ext cx="1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chemeClr val="accent2"/>
                  </a:solidFill>
                  <a:latin typeface="Times" pitchFamily="-106" charset="0"/>
                </a:rPr>
                <a:t>~</a:t>
              </a:r>
            </a:p>
          </p:txBody>
        </p:sp>
        <p:sp>
          <p:nvSpPr>
            <p:cNvPr id="45084" name="Text Box 30">
              <a:extLst>
                <a:ext uri="{FF2B5EF4-FFF2-40B4-BE49-F238E27FC236}">
                  <a16:creationId xmlns:a16="http://schemas.microsoft.com/office/drawing/2014/main" id="{32FC5D88-6EFE-1AD6-A6F6-A279917CD4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2" y="3136"/>
              <a:ext cx="1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chemeClr val="accent2"/>
                  </a:solidFill>
                  <a:latin typeface="Times" pitchFamily="-106" charset="0"/>
                </a:rPr>
                <a:t>~</a:t>
              </a:r>
              <a:endParaRPr lang="en-GB" altLang="en-FR" sz="2000" b="1">
                <a:latin typeface="Times" pitchFamily="-106" charset="0"/>
              </a:endParaRPr>
            </a:p>
          </p:txBody>
        </p:sp>
        <p:sp>
          <p:nvSpPr>
            <p:cNvPr id="45085" name="Text Box 31">
              <a:extLst>
                <a:ext uri="{FF2B5EF4-FFF2-40B4-BE49-F238E27FC236}">
                  <a16:creationId xmlns:a16="http://schemas.microsoft.com/office/drawing/2014/main" id="{089E6DC5-A1AA-D6F9-2BD6-B1CB45C131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" y="1737"/>
              <a:ext cx="1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chemeClr val="accent2"/>
                  </a:solidFill>
                  <a:latin typeface="Times" pitchFamily="-106" charset="0"/>
                </a:rPr>
                <a:t>~</a:t>
              </a:r>
            </a:p>
          </p:txBody>
        </p:sp>
        <p:sp>
          <p:nvSpPr>
            <p:cNvPr id="45086" name="Text Box 32">
              <a:extLst>
                <a:ext uri="{FF2B5EF4-FFF2-40B4-BE49-F238E27FC236}">
                  <a16:creationId xmlns:a16="http://schemas.microsoft.com/office/drawing/2014/main" id="{C9284EBF-56E9-143F-684F-D6FBC071C8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" y="2907"/>
              <a:ext cx="1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chemeClr val="accent2"/>
                  </a:solidFill>
                  <a:latin typeface="Times" pitchFamily="-106" charset="0"/>
                </a:rPr>
                <a:t>~</a:t>
              </a:r>
            </a:p>
          </p:txBody>
        </p:sp>
        <p:sp>
          <p:nvSpPr>
            <p:cNvPr id="45087" name="Rectangle 33">
              <a:extLst>
                <a:ext uri="{FF2B5EF4-FFF2-40B4-BE49-F238E27FC236}">
                  <a16:creationId xmlns:a16="http://schemas.microsoft.com/office/drawing/2014/main" id="{000DB6CC-6D7C-566A-DFA4-8CC3D30B55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" y="3215"/>
              <a:ext cx="4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chemeClr val="accent2"/>
                  </a:solidFill>
                  <a:latin typeface="Symbol" pitchFamily="2" charset="2"/>
                </a:rPr>
                <a:t>c</a:t>
              </a:r>
              <a:r>
                <a:rPr lang="en-GB" altLang="en-FR" sz="2000" b="1" baseline="-25000">
                  <a:solidFill>
                    <a:schemeClr val="accent2"/>
                  </a:solidFill>
                  <a:latin typeface="Times" pitchFamily="-106" charset="0"/>
                </a:rPr>
                <a:t>1</a:t>
              </a:r>
              <a:r>
                <a:rPr lang="en-GB" altLang="en-FR" sz="2000" b="1" baseline="30000">
                  <a:solidFill>
                    <a:schemeClr val="accent2"/>
                  </a:solidFill>
                  <a:latin typeface="Times" pitchFamily="-106" charset="0"/>
                </a:rPr>
                <a:t>±</a:t>
              </a:r>
              <a:r>
                <a:rPr lang="en-GB" altLang="en-FR" sz="2000" b="1">
                  <a:solidFill>
                    <a:schemeClr val="accent2"/>
                  </a:solidFill>
                  <a:latin typeface="Times" pitchFamily="-106" charset="0"/>
                </a:rPr>
                <a:t> </a:t>
              </a:r>
              <a:r>
                <a:rPr lang="en-GB" altLang="en-FR" sz="2000" b="1">
                  <a:solidFill>
                    <a:srgbClr val="CC0000"/>
                  </a:solidFill>
                  <a:latin typeface="Times" pitchFamily="-106" charset="0"/>
                </a:rPr>
                <a:t>q</a:t>
              </a:r>
            </a:p>
          </p:txBody>
        </p:sp>
      </p:grpSp>
      <p:pic>
        <p:nvPicPr>
          <p:cNvPr id="45064" name="Picture 34" descr="&#13;susyevent.jpg                                                  00037C40Macintosh HD                   BBA748FD:">
            <a:extLst>
              <a:ext uri="{FF2B5EF4-FFF2-40B4-BE49-F238E27FC236}">
                <a16:creationId xmlns:a16="http://schemas.microsoft.com/office/drawing/2014/main" id="{A015A618-C30E-9A86-CDEB-CFA7BE424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38" y="2736850"/>
            <a:ext cx="3319462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5" name="Group 35">
            <a:extLst>
              <a:ext uri="{FF2B5EF4-FFF2-40B4-BE49-F238E27FC236}">
                <a16:creationId xmlns:a16="http://schemas.microsoft.com/office/drawing/2014/main" id="{EDD42E61-F2BC-44D4-17F6-28D0D9DE6AA9}"/>
              </a:ext>
            </a:extLst>
          </p:cNvPr>
          <p:cNvGrpSpPr>
            <a:grpSpLocks/>
          </p:cNvGrpSpPr>
          <p:nvPr/>
        </p:nvGrpSpPr>
        <p:grpSpPr bwMode="auto">
          <a:xfrm>
            <a:off x="673100" y="266700"/>
            <a:ext cx="690563" cy="690563"/>
            <a:chOff x="424" y="168"/>
            <a:chExt cx="435" cy="435"/>
          </a:xfrm>
        </p:grpSpPr>
        <p:pic>
          <p:nvPicPr>
            <p:cNvPr id="45066" name="Picture 36" descr="jess1">
              <a:extLst>
                <a:ext uri="{FF2B5EF4-FFF2-40B4-BE49-F238E27FC236}">
                  <a16:creationId xmlns:a16="http://schemas.microsoft.com/office/drawing/2014/main" id="{8C880055-D1C3-1770-53F0-BAC1795785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" y="168"/>
              <a:ext cx="435" cy="435"/>
            </a:xfrm>
            <a:prstGeom prst="rect">
              <a:avLst/>
            </a:prstGeom>
            <a:noFill/>
            <a:ln w="1270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067" name="Rectangle 37">
              <a:extLst>
                <a:ext uri="{FF2B5EF4-FFF2-40B4-BE49-F238E27FC236}">
                  <a16:creationId xmlns:a16="http://schemas.microsoft.com/office/drawing/2014/main" id="{7A45D043-E108-ED06-4192-767F60348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6" y="332"/>
              <a:ext cx="410" cy="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FR" sz="1400" b="1">
                  <a:solidFill>
                    <a:schemeClr val="accent2"/>
                  </a:solidFill>
                </a:rPr>
                <a:t>SUSY</a:t>
              </a:r>
              <a:endParaRPr lang="en-US" altLang="en-FR" sz="2000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2">
            <a:extLst>
              <a:ext uri="{FF2B5EF4-FFF2-40B4-BE49-F238E27FC236}">
                <a16:creationId xmlns:a16="http://schemas.microsoft.com/office/drawing/2014/main" id="{30EA84BD-B152-D57E-9773-9504CAADFF5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EB9D1CFE-0ACC-4110-4526-1D13712234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698F8CA-34A5-EF40-B53E-C350B683142E}" type="slidenum">
              <a:rPr lang="en-US" altLang="en-FR" sz="1000">
                <a:latin typeface="Arial" panose="020B0604020202020204" pitchFamily="34" charset="0"/>
              </a:rPr>
              <a:pPr/>
              <a:t>3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04728A7F-A447-25FC-B86E-C78F1B3163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Blick zurück zum Urknall</a:t>
            </a:r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8AFC9586-193D-ED3B-C80A-367317773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5508625"/>
            <a:ext cx="82105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Bester Teilchenbeschleuniger: </a:t>
            </a:r>
            <a:r>
              <a:rPr lang="en-GB" altLang="en-FR" sz="2000" b="1">
                <a:solidFill>
                  <a:schemeClr val="accent2"/>
                </a:solidFill>
                <a:latin typeface="Times" pitchFamily="-106" charset="0"/>
              </a:rPr>
              <a:t>Weltall!</a:t>
            </a:r>
            <a:endParaRPr lang="en-GB" altLang="en-FR" sz="2000" b="1">
              <a:solidFill>
                <a:srgbClr val="000000"/>
              </a:solidFill>
              <a:latin typeface="Times" pitchFamily="-106" charset="0"/>
            </a:endParaRPr>
          </a:p>
          <a:p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Terrestrische Beschleuniger: </a:t>
            </a:r>
          </a:p>
          <a:p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können Bedingungen bis 10</a:t>
            </a:r>
            <a:r>
              <a:rPr lang="en-GB" altLang="en-FR" sz="2000" b="1" baseline="30000">
                <a:solidFill>
                  <a:srgbClr val="000000"/>
                </a:solidFill>
                <a:latin typeface="Times" pitchFamily="-106" charset="0"/>
              </a:rPr>
              <a:t>-10</a:t>
            </a:r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s nach dem Urknall erzeugen</a:t>
            </a:r>
            <a:endParaRPr lang="en-US" altLang="en-FR" sz="2400" b="1">
              <a:solidFill>
                <a:srgbClr val="000000"/>
              </a:solidFill>
              <a:latin typeface="Times" pitchFamily="-106" charset="0"/>
            </a:endParaRPr>
          </a:p>
        </p:txBody>
      </p:sp>
      <p:pic>
        <p:nvPicPr>
          <p:cNvPr id="17414" name="Picture 7">
            <a:extLst>
              <a:ext uri="{FF2B5EF4-FFF2-40B4-BE49-F238E27FC236}">
                <a16:creationId xmlns:a16="http://schemas.microsoft.com/office/drawing/2014/main" id="{0097D04C-4BFD-57D9-98FC-FD2EA772F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989013"/>
            <a:ext cx="8310562" cy="427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2">
            <a:extLst>
              <a:ext uri="{FF2B5EF4-FFF2-40B4-BE49-F238E27FC236}">
                <a16:creationId xmlns:a16="http://schemas.microsoft.com/office/drawing/2014/main" id="{DFEC3E80-5523-3E44-1361-C6A1EF6AAAB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AC0FDA5B-3DEC-9E31-5671-D6B4F8F175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C6B9B50-947E-6E4D-822E-F80BE29863E7}" type="slidenum">
              <a:rPr lang="en-US" altLang="en-FR" sz="1000">
                <a:latin typeface="Arial" panose="020B0604020202020204" pitchFamily="34" charset="0"/>
              </a:rPr>
              <a:pPr/>
              <a:t>30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1B3E5272-E751-3728-0AF4-70A7C1A66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Inklusive Suche</a:t>
            </a:r>
          </a:p>
        </p:txBody>
      </p:sp>
      <p:sp>
        <p:nvSpPr>
          <p:cNvPr id="393219" name="Text Box 3">
            <a:extLst>
              <a:ext uri="{FF2B5EF4-FFF2-40B4-BE49-F238E27FC236}">
                <a16:creationId xmlns:a16="http://schemas.microsoft.com/office/drawing/2014/main" id="{8DFCA67A-C128-F828-4AB1-BDE8601A0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4648200"/>
            <a:ext cx="3621088" cy="874713"/>
          </a:xfrm>
          <a:prstGeom prst="rect">
            <a:avLst/>
          </a:prstGeom>
          <a:noFill/>
          <a:ln w="19050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600" b="1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Beispiel</a:t>
            </a:r>
            <a:r>
              <a:rPr lang="de-DE" altLang="en-FR" sz="1600" b="1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:</a:t>
            </a:r>
            <a:r>
              <a:rPr lang="de-DE" altLang="en-FR" sz="1600">
                <a:solidFill>
                  <a:srgbClr val="00CC00"/>
                </a:solidFill>
                <a:latin typeface="Tahoma" panose="020B0604030504040204" pitchFamily="34" charset="0"/>
              </a:rPr>
              <a:t>    mSUGRA</a:t>
            </a:r>
          </a:p>
          <a:p>
            <a:r>
              <a:rPr lang="de-DE" altLang="en-FR" sz="1600">
                <a:solidFill>
                  <a:srgbClr val="00CC00"/>
                </a:solidFill>
                <a:latin typeface="Tahoma" panose="020B0604030504040204" pitchFamily="34" charset="0"/>
              </a:rPr>
              <a:t>m</a:t>
            </a:r>
            <a:r>
              <a:rPr lang="de-DE" altLang="en-FR" sz="1600" baseline="-25000">
                <a:solidFill>
                  <a:srgbClr val="00CC00"/>
                </a:solidFill>
                <a:latin typeface="Tahoma" panose="020B0604030504040204" pitchFamily="34" charset="0"/>
              </a:rPr>
              <a:t>0</a:t>
            </a:r>
            <a:r>
              <a:rPr lang="de-DE" altLang="en-FR" sz="1600">
                <a:solidFill>
                  <a:srgbClr val="00CC00"/>
                </a:solidFill>
                <a:latin typeface="Tahoma" panose="020B0604030504040204" pitchFamily="34" charset="0"/>
              </a:rPr>
              <a:t>    = 100 GeV,    m</a:t>
            </a:r>
            <a:r>
              <a:rPr lang="de-DE" altLang="en-FR" sz="1600" baseline="-25000">
                <a:solidFill>
                  <a:srgbClr val="00CC00"/>
                </a:solidFill>
                <a:latin typeface="Tahoma" panose="020B0604030504040204" pitchFamily="34" charset="0"/>
              </a:rPr>
              <a:t>1/2  </a:t>
            </a:r>
            <a:r>
              <a:rPr lang="de-DE" altLang="en-FR" sz="1600">
                <a:solidFill>
                  <a:srgbClr val="00CC00"/>
                </a:solidFill>
                <a:latin typeface="Tahoma" panose="020B0604030504040204" pitchFamily="34" charset="0"/>
              </a:rPr>
              <a:t> = 300 GeV </a:t>
            </a:r>
          </a:p>
          <a:p>
            <a:r>
              <a:rPr lang="de-DE" altLang="en-FR" sz="1600">
                <a:solidFill>
                  <a:srgbClr val="00CC00"/>
                </a:solidFill>
                <a:latin typeface="Tahoma" panose="020B0604030504040204" pitchFamily="34" charset="0"/>
              </a:rPr>
              <a:t>tan </a:t>
            </a:r>
            <a:r>
              <a:rPr lang="de-DE" altLang="en-FR" sz="1800">
                <a:solidFill>
                  <a:srgbClr val="00CC00"/>
                </a:solidFill>
                <a:latin typeface="Symbol" pitchFamily="2" charset="2"/>
              </a:rPr>
              <a:t>b</a:t>
            </a:r>
            <a:r>
              <a:rPr lang="de-DE" altLang="en-FR" sz="1600">
                <a:solidFill>
                  <a:srgbClr val="00CC00"/>
                </a:solidFill>
                <a:latin typeface="Tahoma" panose="020B0604030504040204" pitchFamily="34" charset="0"/>
              </a:rPr>
              <a:t>  = 10,             A</a:t>
            </a:r>
            <a:r>
              <a:rPr lang="de-DE" altLang="en-FR" sz="1600" baseline="-25000">
                <a:solidFill>
                  <a:srgbClr val="00CC00"/>
                </a:solidFill>
                <a:latin typeface="Tahoma" panose="020B0604030504040204" pitchFamily="34" charset="0"/>
              </a:rPr>
              <a:t>0</a:t>
            </a:r>
            <a:r>
              <a:rPr lang="de-DE" altLang="en-FR" sz="1600">
                <a:solidFill>
                  <a:srgbClr val="00CC00"/>
                </a:solidFill>
                <a:latin typeface="Tahoma" panose="020B0604030504040204" pitchFamily="34" charset="0"/>
              </a:rPr>
              <a:t> = 0,  </a:t>
            </a:r>
            <a:r>
              <a:rPr lang="de-DE" altLang="en-FR" sz="1800">
                <a:solidFill>
                  <a:srgbClr val="00CC00"/>
                </a:solidFill>
                <a:latin typeface="Symbol" pitchFamily="2" charset="2"/>
              </a:rPr>
              <a:t>m</a:t>
            </a:r>
            <a:r>
              <a:rPr lang="de-DE" altLang="en-FR" sz="1600">
                <a:solidFill>
                  <a:srgbClr val="00CC00"/>
                </a:solidFill>
                <a:latin typeface="Tahoma" panose="020B0604030504040204" pitchFamily="34" charset="0"/>
              </a:rPr>
              <a:t> &gt; 0</a:t>
            </a:r>
            <a:r>
              <a:rPr lang="de-DE" altLang="en-FR" sz="1600">
                <a:solidFill>
                  <a:srgbClr val="00CC00"/>
                </a:solidFill>
              </a:rPr>
              <a:t>  </a:t>
            </a:r>
          </a:p>
        </p:txBody>
      </p:sp>
      <p:sp>
        <p:nvSpPr>
          <p:cNvPr id="393220" name="Text Box 4">
            <a:extLst>
              <a:ext uri="{FF2B5EF4-FFF2-40B4-BE49-F238E27FC236}">
                <a16:creationId xmlns:a16="http://schemas.microsoft.com/office/drawing/2014/main" id="{0E8EBDEE-D8C5-0E07-AC1E-84AE92B98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876300"/>
            <a:ext cx="8432800" cy="2259013"/>
          </a:xfrm>
          <a:prstGeom prst="rect">
            <a:avLst/>
          </a:prstGeom>
          <a:noFill/>
          <a:ln w="28575">
            <a:solidFill>
              <a:srgbClr val="ED181E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FR" sz="2000">
                <a:latin typeface="Tahoma" panose="020B0604030504040204" pitchFamily="34" charset="0"/>
              </a:rPr>
              <a:t> </a:t>
            </a:r>
            <a:r>
              <a:rPr lang="en-US" altLang="en-FR" sz="2000" b="1"/>
              <a:t>Produktion von SUSY-Teilchen am LHC dominiert durch Gluinos und Squarks </a:t>
            </a:r>
          </a:p>
          <a:p>
            <a:pPr eaLnBrk="1" hangingPunct="1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FR" sz="2000" b="1"/>
              <a:t> Falls R-Parität</a:t>
            </a:r>
            <a:r>
              <a:rPr lang="en-US" altLang="en-FR" sz="2000">
                <a:latin typeface="Tahoma" panose="020B0604030504040204" pitchFamily="34" charset="0"/>
              </a:rPr>
              <a:t> </a:t>
            </a:r>
            <a:r>
              <a:rPr lang="en-US" altLang="en-FR" sz="20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R = (-1)</a:t>
            </a:r>
            <a:r>
              <a:rPr lang="en-US" altLang="en-FR" sz="2000" b="1" baseline="300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2S+3B+L</a:t>
            </a:r>
            <a:r>
              <a:rPr lang="en-US" altLang="en-FR" sz="2000">
                <a:latin typeface="Tahoma" panose="020B0604030504040204" pitchFamily="34" charset="0"/>
              </a:rPr>
              <a:t> </a:t>
            </a:r>
            <a:r>
              <a:rPr lang="en-US" altLang="en-FR" sz="2000" b="1"/>
              <a:t>erhalten ist, findet man charakteristische Ereignisse durch Kaskadenzerfälle: mehrere Jets, Leptonen und fehlende Energie  </a:t>
            </a:r>
          </a:p>
          <a:p>
            <a:pPr eaLnBrk="1" hangingPunct="1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FR" sz="2000" b="1"/>
              <a:t> Typische Selektion:  N</a:t>
            </a:r>
            <a:r>
              <a:rPr lang="en-US" altLang="en-FR" sz="2000" b="1" baseline="-25000"/>
              <a:t>Jet</a:t>
            </a:r>
            <a:r>
              <a:rPr lang="en-US" altLang="en-FR" sz="2000" b="1"/>
              <a:t> &gt; 4,  E</a:t>
            </a:r>
            <a:r>
              <a:rPr lang="en-US" altLang="en-FR" sz="2000" b="1" baseline="-25000"/>
              <a:t>T</a:t>
            </a:r>
            <a:r>
              <a:rPr lang="en-US" altLang="en-FR" sz="2000" b="1"/>
              <a:t> &gt; 100, 50, 50, 50 GeV,  E</a:t>
            </a:r>
            <a:r>
              <a:rPr lang="en-US" altLang="en-FR" sz="2000" b="1" baseline="-25000"/>
              <a:t>T</a:t>
            </a:r>
            <a:r>
              <a:rPr lang="en-US" altLang="en-FR" sz="2000" b="1" baseline="30000"/>
              <a:t>miss</a:t>
            </a:r>
            <a:r>
              <a:rPr lang="en-US" altLang="en-FR" sz="2000" b="1"/>
              <a:t>  &gt; 100 GeV</a:t>
            </a:r>
            <a:r>
              <a:rPr lang="en-US" altLang="en-FR" sz="1800">
                <a:solidFill>
                  <a:schemeClr val="tx2"/>
                </a:solidFill>
                <a:latin typeface="Tahoma" panose="020B0604030504040204" pitchFamily="34" charset="0"/>
              </a:rPr>
              <a:t>  </a:t>
            </a:r>
          </a:p>
        </p:txBody>
      </p:sp>
      <p:sp>
        <p:nvSpPr>
          <p:cNvPr id="46087" name="Rectangle 5">
            <a:extLst>
              <a:ext uri="{FF2B5EF4-FFF2-40B4-BE49-F238E27FC236}">
                <a16:creationId xmlns:a16="http://schemas.microsoft.com/office/drawing/2014/main" id="{FFF4D038-54A5-8059-8AD2-A978457D7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3514725"/>
            <a:ext cx="4557712" cy="663575"/>
          </a:xfrm>
          <a:prstGeom prst="rect">
            <a:avLst/>
          </a:prstGeom>
          <a:solidFill>
            <a:srgbClr val="FFF7BA"/>
          </a:solidFill>
          <a:ln w="19050">
            <a:solidFill>
              <a:srgbClr val="99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en-FR" sz="1800">
                <a:solidFill>
                  <a:srgbClr val="3333CC"/>
                </a:solidFill>
                <a:latin typeface="Tahoma" panose="020B0604030504040204" pitchFamily="34" charset="0"/>
              </a:rPr>
              <a:t>“E</a:t>
            </a:r>
            <a:r>
              <a:rPr lang="en-US" altLang="en-FR" sz="1800">
                <a:solidFill>
                  <a:srgbClr val="3333CC"/>
                </a:solidFill>
                <a:latin typeface="Tahoma" panose="020B0604030504040204" pitchFamily="34" charset="0"/>
              </a:rPr>
              <a:t>ffektive Masse”</a:t>
            </a:r>
          </a:p>
          <a:p>
            <a:pPr algn="ctr"/>
            <a:r>
              <a:rPr lang="en-US" altLang="en-FR" sz="1800">
                <a:solidFill>
                  <a:srgbClr val="3333CC"/>
                </a:solidFill>
                <a:latin typeface="Tahoma" panose="020B0604030504040204" pitchFamily="34" charset="0"/>
              </a:rPr>
              <a:t>M</a:t>
            </a:r>
            <a:r>
              <a:rPr lang="en-US" altLang="en-FR" sz="1800" baseline="-25000">
                <a:solidFill>
                  <a:srgbClr val="3333CC"/>
                </a:solidFill>
                <a:latin typeface="Tahoma" panose="020B0604030504040204" pitchFamily="34" charset="0"/>
              </a:rPr>
              <a:t>eff</a:t>
            </a:r>
            <a:r>
              <a:rPr lang="en-US" altLang="en-FR" sz="1800">
                <a:solidFill>
                  <a:srgbClr val="3333CC"/>
                </a:solidFill>
                <a:latin typeface="Tahoma" panose="020B0604030504040204" pitchFamily="34" charset="0"/>
              </a:rPr>
              <a:t> = E</a:t>
            </a:r>
            <a:r>
              <a:rPr lang="en-US" altLang="en-FR" sz="1800" baseline="-25000">
                <a:solidFill>
                  <a:srgbClr val="3333CC"/>
                </a:solidFill>
                <a:latin typeface="Tahoma" panose="020B0604030504040204" pitchFamily="34" charset="0"/>
              </a:rPr>
              <a:t>T</a:t>
            </a:r>
            <a:r>
              <a:rPr lang="en-US" altLang="en-FR" sz="1800" baseline="30000">
                <a:solidFill>
                  <a:srgbClr val="3333CC"/>
                </a:solidFill>
                <a:latin typeface="Tahoma" panose="020B0604030504040204" pitchFamily="34" charset="0"/>
              </a:rPr>
              <a:t>miss</a:t>
            </a:r>
            <a:r>
              <a:rPr lang="en-US" altLang="en-FR" sz="1800">
                <a:solidFill>
                  <a:srgbClr val="3333CC"/>
                </a:solidFill>
                <a:latin typeface="Tahoma" panose="020B0604030504040204" pitchFamily="34" charset="0"/>
              </a:rPr>
              <a:t> + E</a:t>
            </a:r>
            <a:r>
              <a:rPr lang="en-US" altLang="en-FR" sz="1800" baseline="-25000">
                <a:solidFill>
                  <a:srgbClr val="3333CC"/>
                </a:solidFill>
                <a:latin typeface="Tahoma" panose="020B0604030504040204" pitchFamily="34" charset="0"/>
              </a:rPr>
              <a:t>TJet1</a:t>
            </a:r>
            <a:r>
              <a:rPr lang="en-US" altLang="en-FR" sz="1800">
                <a:solidFill>
                  <a:srgbClr val="3333CC"/>
                </a:solidFill>
                <a:latin typeface="Tahoma" panose="020B0604030504040204" pitchFamily="34" charset="0"/>
              </a:rPr>
              <a:t> + E</a:t>
            </a:r>
            <a:r>
              <a:rPr lang="en-US" altLang="en-FR" sz="1800" baseline="-25000">
                <a:solidFill>
                  <a:srgbClr val="3333CC"/>
                </a:solidFill>
                <a:latin typeface="Tahoma" panose="020B0604030504040204" pitchFamily="34" charset="0"/>
              </a:rPr>
              <a:t>TJet2 </a:t>
            </a:r>
            <a:r>
              <a:rPr lang="en-US" altLang="en-FR" sz="1800">
                <a:solidFill>
                  <a:srgbClr val="3333CC"/>
                </a:solidFill>
                <a:latin typeface="Tahoma" panose="020B0604030504040204" pitchFamily="34" charset="0"/>
              </a:rPr>
              <a:t>+ E</a:t>
            </a:r>
            <a:r>
              <a:rPr lang="en-US" altLang="en-FR" sz="1800" baseline="-25000">
                <a:solidFill>
                  <a:srgbClr val="3333CC"/>
                </a:solidFill>
                <a:latin typeface="Tahoma" panose="020B0604030504040204" pitchFamily="34" charset="0"/>
              </a:rPr>
              <a:t>TJet3 </a:t>
            </a:r>
            <a:r>
              <a:rPr lang="en-US" altLang="en-FR" sz="1800">
                <a:solidFill>
                  <a:srgbClr val="3333CC"/>
                </a:solidFill>
                <a:latin typeface="Tahoma" panose="020B0604030504040204" pitchFamily="34" charset="0"/>
              </a:rPr>
              <a:t>+ E</a:t>
            </a:r>
            <a:r>
              <a:rPr lang="en-US" altLang="en-FR" sz="1800" baseline="-25000">
                <a:solidFill>
                  <a:srgbClr val="3333CC"/>
                </a:solidFill>
                <a:latin typeface="Tahoma" panose="020B0604030504040204" pitchFamily="34" charset="0"/>
              </a:rPr>
              <a:t>TJet4</a:t>
            </a:r>
          </a:p>
        </p:txBody>
      </p:sp>
      <p:grpSp>
        <p:nvGrpSpPr>
          <p:cNvPr id="46088" name="Group 6">
            <a:extLst>
              <a:ext uri="{FF2B5EF4-FFF2-40B4-BE49-F238E27FC236}">
                <a16:creationId xmlns:a16="http://schemas.microsoft.com/office/drawing/2014/main" id="{26A90022-8762-3093-15D8-CB1BCDCB4414}"/>
              </a:ext>
            </a:extLst>
          </p:cNvPr>
          <p:cNvGrpSpPr>
            <a:grpSpLocks/>
          </p:cNvGrpSpPr>
          <p:nvPr/>
        </p:nvGrpSpPr>
        <p:grpSpPr bwMode="auto">
          <a:xfrm>
            <a:off x="546100" y="3200400"/>
            <a:ext cx="3479800" cy="3267075"/>
            <a:chOff x="392" y="1816"/>
            <a:chExt cx="2352" cy="2178"/>
          </a:xfrm>
        </p:grpSpPr>
        <p:pic>
          <p:nvPicPr>
            <p:cNvPr id="46090" name="Picture 7" descr="D:\SUSY\Vienna2004\f1.bmp">
              <a:extLst>
                <a:ext uri="{FF2B5EF4-FFF2-40B4-BE49-F238E27FC236}">
                  <a16:creationId xmlns:a16="http://schemas.microsoft.com/office/drawing/2014/main" id="{CD3F21C4-6CCB-7B3B-80E7-7672218D01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" y="1816"/>
              <a:ext cx="2352" cy="2178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091" name="Rectangle 8">
              <a:extLst>
                <a:ext uri="{FF2B5EF4-FFF2-40B4-BE49-F238E27FC236}">
                  <a16:creationId xmlns:a16="http://schemas.microsoft.com/office/drawing/2014/main" id="{91F841EC-859B-6C42-CD5D-4507B0173C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0" y="2550"/>
              <a:ext cx="537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FR" sz="1800" b="1">
                  <a:solidFill>
                    <a:srgbClr val="ED181E"/>
                  </a:solidFill>
                  <a:latin typeface="Tahoma" panose="020B0604030504040204" pitchFamily="34" charset="0"/>
                </a:rPr>
                <a:t>SUSY</a:t>
              </a:r>
              <a:endParaRPr lang="en-US" altLang="en-FR" sz="1800">
                <a:solidFill>
                  <a:srgbClr val="6666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6092" name="Rectangle 9">
              <a:extLst>
                <a:ext uri="{FF2B5EF4-FFF2-40B4-BE49-F238E27FC236}">
                  <a16:creationId xmlns:a16="http://schemas.microsoft.com/office/drawing/2014/main" id="{BCD22586-2B53-56D2-9C42-CAA6F0FEB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2" y="3454"/>
              <a:ext cx="1356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FR" sz="1800" b="1">
                  <a:solidFill>
                    <a:srgbClr val="ED181E"/>
                  </a:solidFill>
                  <a:latin typeface="Tahoma" panose="020B0604030504040204" pitchFamily="34" charset="0"/>
                </a:rPr>
                <a:t>Standardmodell</a:t>
              </a:r>
              <a:endParaRPr lang="en-US" altLang="en-FR" sz="1800">
                <a:solidFill>
                  <a:srgbClr val="6666FF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46089" name="Rectangle 10">
            <a:extLst>
              <a:ext uri="{FF2B5EF4-FFF2-40B4-BE49-F238E27FC236}">
                <a16:creationId xmlns:a16="http://schemas.microsoft.com/office/drawing/2014/main" id="{F9F6C8BE-D914-699E-2034-60800F05E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0350" y="6045200"/>
            <a:ext cx="3187700" cy="3365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1600" b="1">
                <a:latin typeface="Times" pitchFamily="-106" charset="0"/>
              </a:rPr>
              <a:t>I. Hinchliffe et al., hep-ph/9610544</a:t>
            </a:r>
            <a:endParaRPr lang="en-GB" altLang="en-FR" sz="2000" b="1">
              <a:solidFill>
                <a:schemeClr val="accent2"/>
              </a:solidFill>
              <a:latin typeface="Times" pitchFamily="-106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Date Placeholder 2">
            <a:extLst>
              <a:ext uri="{FF2B5EF4-FFF2-40B4-BE49-F238E27FC236}">
                <a16:creationId xmlns:a16="http://schemas.microsoft.com/office/drawing/2014/main" id="{5B68D32A-06BF-DE43-A245-8C27C56C280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8E477D64-AECA-752B-D513-70BE07D58A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DF1070E-C815-154D-9AF1-3DD284D70608}" type="slidenum">
              <a:rPr lang="en-US" altLang="en-FR" sz="1000">
                <a:latin typeface="Arial" panose="020B0604020202020204" pitchFamily="34" charset="0"/>
              </a:rPr>
              <a:pPr/>
              <a:t>31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47109" name="Rectangle 2">
            <a:extLst>
              <a:ext uri="{FF2B5EF4-FFF2-40B4-BE49-F238E27FC236}">
                <a16:creationId xmlns:a16="http://schemas.microsoft.com/office/drawing/2014/main" id="{115FC16E-81C5-2DDE-C35D-DE572DE791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SUSY-Massenskala</a:t>
            </a:r>
          </a:p>
        </p:txBody>
      </p:sp>
      <p:pic>
        <p:nvPicPr>
          <p:cNvPr id="47110" name="Picture 3" descr="D:\SUSY\Figs_Ian\sc.jpg">
            <a:extLst>
              <a:ext uri="{FF2B5EF4-FFF2-40B4-BE49-F238E27FC236}">
                <a16:creationId xmlns:a16="http://schemas.microsoft.com/office/drawing/2014/main" id="{C1161F2D-96DE-7B97-ECE4-8E368DCD5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857250"/>
            <a:ext cx="3479800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 Box 4">
            <a:extLst>
              <a:ext uri="{FF2B5EF4-FFF2-40B4-BE49-F238E27FC236}">
                <a16:creationId xmlns:a16="http://schemas.microsoft.com/office/drawing/2014/main" id="{1BBF892B-AAA3-4FD6-6744-474927BCE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2600" y="4356100"/>
            <a:ext cx="5981700" cy="2228850"/>
          </a:xfrm>
          <a:prstGeom prst="rect">
            <a:avLst/>
          </a:prstGeom>
          <a:noFill/>
          <a:ln w="1905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FR" sz="1800">
                <a:latin typeface="Tahoma" panose="020B0604030504040204" pitchFamily="34" charset="0"/>
              </a:rPr>
              <a:t>Das Maximum der Massenverteilung von M</a:t>
            </a:r>
            <a:r>
              <a:rPr lang="en-US" altLang="en-FR">
                <a:latin typeface="Tahoma" panose="020B0604030504040204" pitchFamily="34" charset="0"/>
              </a:rPr>
              <a:t>eff</a:t>
            </a:r>
            <a:r>
              <a:rPr lang="en-US" altLang="en-FR" sz="1800">
                <a:latin typeface="Tahoma" panose="020B0604030504040204" pitchFamily="34" charset="0"/>
              </a:rPr>
              <a:t> bzw. Der Punkt, an an dem das Signal den Untergrund des Standardmodells zu übertreffen beginnt, liefert eine erste Abschätzung der SUSY-Massenskala, die wie folgt definiert ist: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FR" sz="180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FR" sz="1400">
              <a:latin typeface="Tahoma" panose="020B0604030504040204" pitchFamily="34" charset="0"/>
            </a:endParaRPr>
          </a:p>
        </p:txBody>
      </p:sp>
      <p:pic>
        <p:nvPicPr>
          <p:cNvPr id="47112" name="Picture 5" descr="D:\SUSY\Figs_Ian\p5.jpg">
            <a:extLst>
              <a:ext uri="{FF2B5EF4-FFF2-40B4-BE49-F238E27FC236}">
                <a16:creationId xmlns:a16="http://schemas.microsoft.com/office/drawing/2014/main" id="{B6F1BA3E-09D9-C7D0-7124-FB363A9A4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876300"/>
            <a:ext cx="3449637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106" name="Object 2">
            <a:extLst>
              <a:ext uri="{FF2B5EF4-FFF2-40B4-BE49-F238E27FC236}">
                <a16:creationId xmlns:a16="http://schemas.microsoft.com/office/drawing/2014/main" id="{478992CC-D640-DCA2-D753-1732C35CAE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11600" y="5829300"/>
          <a:ext cx="3810000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143750" imgH="7143750" progId="Equation.3">
                  <p:embed/>
                </p:oleObj>
              </mc:Choice>
              <mc:Fallback>
                <p:oleObj name="Equation" r:id="rId4" imgW="7143750" imgH="714375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1600" y="5829300"/>
                        <a:ext cx="3810000" cy="62388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3" name="AutoShape 7">
            <a:extLst>
              <a:ext uri="{FF2B5EF4-FFF2-40B4-BE49-F238E27FC236}">
                <a16:creationId xmlns:a16="http://schemas.microsoft.com/office/drawing/2014/main" id="{E8F38DE5-FA14-D7F3-B746-63A6A1AA3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1700" y="3098800"/>
            <a:ext cx="3695700" cy="927100"/>
          </a:xfrm>
          <a:prstGeom prst="wedgeRectCallout">
            <a:avLst>
              <a:gd name="adj1" fmla="val 59495"/>
              <a:gd name="adj2" fmla="val -126199"/>
            </a:avLst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FR" sz="1800">
                <a:latin typeface="Tahoma" panose="020B0604030504040204" pitchFamily="34" charset="0"/>
              </a:rPr>
              <a:t>Scatterplot für verschiedene SUSY-Modelle mit annähernd gleicher Masse des leichten Higgs</a:t>
            </a:r>
          </a:p>
        </p:txBody>
      </p:sp>
      <p:sp>
        <p:nvSpPr>
          <p:cNvPr id="47114" name="Rectangle 8">
            <a:extLst>
              <a:ext uri="{FF2B5EF4-FFF2-40B4-BE49-F238E27FC236}">
                <a16:creationId xmlns:a16="http://schemas.microsoft.com/office/drawing/2014/main" id="{0D7936E8-139D-16D5-9B72-40F7FE996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5650" y="1228725"/>
            <a:ext cx="129540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400">
                <a:latin typeface="Tahoma" panose="020B0604030504040204" pitchFamily="34" charset="0"/>
              </a:rPr>
              <a:t>m</a:t>
            </a:r>
            <a:r>
              <a:rPr lang="en-US" altLang="en-FR" sz="1400" baseline="-25000">
                <a:latin typeface="Tahoma" panose="020B0604030504040204" pitchFamily="34" charset="0"/>
              </a:rPr>
              <a:t>0</a:t>
            </a:r>
            <a:r>
              <a:rPr lang="en-US" altLang="en-FR" sz="1400">
                <a:latin typeface="Tahoma" panose="020B0604030504040204" pitchFamily="34" charset="0"/>
              </a:rPr>
              <a:t>=100 GeV </a:t>
            </a:r>
          </a:p>
          <a:p>
            <a:r>
              <a:rPr lang="en-US" altLang="en-FR" sz="1400">
                <a:latin typeface="Tahoma" panose="020B0604030504040204" pitchFamily="34" charset="0"/>
              </a:rPr>
              <a:t>m</a:t>
            </a:r>
            <a:r>
              <a:rPr lang="en-US" altLang="en-FR" sz="1400" baseline="-25000">
                <a:latin typeface="Tahoma" panose="020B0604030504040204" pitchFamily="34" charset="0"/>
              </a:rPr>
              <a:t>1/2</a:t>
            </a:r>
            <a:r>
              <a:rPr lang="en-US" altLang="en-FR" sz="1400">
                <a:latin typeface="Tahoma" panose="020B0604030504040204" pitchFamily="34" charset="0"/>
              </a:rPr>
              <a:t>=300 GeV</a:t>
            </a:r>
          </a:p>
          <a:p>
            <a:r>
              <a:rPr lang="en-US" altLang="en-FR" sz="1400">
                <a:latin typeface="Tahoma" panose="020B0604030504040204" pitchFamily="34" charset="0"/>
              </a:rPr>
              <a:t>tan</a:t>
            </a:r>
            <a:r>
              <a:rPr lang="en-US" altLang="en-FR" sz="1400">
                <a:latin typeface="Symbol" pitchFamily="2" charset="2"/>
              </a:rPr>
              <a:t>b</a:t>
            </a:r>
            <a:r>
              <a:rPr lang="en-US" altLang="en-FR" sz="1400">
                <a:latin typeface="Tahoma" panose="020B0604030504040204" pitchFamily="34" charset="0"/>
              </a:rPr>
              <a:t>=2</a:t>
            </a:r>
          </a:p>
        </p:txBody>
      </p:sp>
      <p:sp>
        <p:nvSpPr>
          <p:cNvPr id="47115" name="Rectangle 9">
            <a:extLst>
              <a:ext uri="{FF2B5EF4-FFF2-40B4-BE49-F238E27FC236}">
                <a16:creationId xmlns:a16="http://schemas.microsoft.com/office/drawing/2014/main" id="{C867962B-D3C4-6860-349A-9B987E746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950" y="2041525"/>
            <a:ext cx="1882775" cy="368300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800">
                <a:latin typeface="Tahoma" panose="020B0604030504040204" pitchFamily="34" charset="0"/>
              </a:rPr>
              <a:t>M</a:t>
            </a:r>
            <a:r>
              <a:rPr lang="en-US" altLang="en-FR" sz="1800" baseline="-25000">
                <a:latin typeface="Tahoma" panose="020B0604030504040204" pitchFamily="34" charset="0"/>
              </a:rPr>
              <a:t>SUSY</a:t>
            </a:r>
            <a:r>
              <a:rPr lang="en-US" altLang="en-FR" sz="1800">
                <a:latin typeface="Tahoma" panose="020B0604030504040204" pitchFamily="34" charset="0"/>
              </a:rPr>
              <a:t> = 663 GeV</a:t>
            </a:r>
          </a:p>
        </p:txBody>
      </p:sp>
      <p:grpSp>
        <p:nvGrpSpPr>
          <p:cNvPr id="47116" name="Group 10">
            <a:extLst>
              <a:ext uri="{FF2B5EF4-FFF2-40B4-BE49-F238E27FC236}">
                <a16:creationId xmlns:a16="http://schemas.microsoft.com/office/drawing/2014/main" id="{DEE138A4-F1A6-CBB8-64D9-EB6DE17033AF}"/>
              </a:ext>
            </a:extLst>
          </p:cNvPr>
          <p:cNvGrpSpPr>
            <a:grpSpLocks/>
          </p:cNvGrpSpPr>
          <p:nvPr/>
        </p:nvGrpSpPr>
        <p:grpSpPr bwMode="auto">
          <a:xfrm>
            <a:off x="292100" y="4356100"/>
            <a:ext cx="2286000" cy="2044700"/>
            <a:chOff x="352" y="2744"/>
            <a:chExt cx="1440" cy="1288"/>
          </a:xfrm>
        </p:grpSpPr>
        <p:sp>
          <p:nvSpPr>
            <p:cNvPr id="47120" name="Text Box 11">
              <a:extLst>
                <a:ext uri="{FF2B5EF4-FFF2-40B4-BE49-F238E27FC236}">
                  <a16:creationId xmlns:a16="http://schemas.microsoft.com/office/drawing/2014/main" id="{0A0C85BA-5231-8035-58F0-DB9E6062E7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" y="2744"/>
              <a:ext cx="1440" cy="1288"/>
            </a:xfrm>
            <a:prstGeom prst="rect">
              <a:avLst/>
            </a:prstGeom>
            <a:noFill/>
            <a:ln w="19050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FR" sz="1800">
                  <a:latin typeface="Tahoma" panose="020B0604030504040204" pitchFamily="34" charset="0"/>
                </a:rPr>
                <a:t>-o- SUSY-Signal</a:t>
              </a:r>
            </a:p>
            <a:p>
              <a:pPr eaLnBrk="1" hangingPunct="1">
                <a:spcBef>
                  <a:spcPct val="50000"/>
                </a:spcBef>
                <a:buClr>
                  <a:schemeClr val="accent2"/>
                </a:buClr>
              </a:pPr>
              <a:r>
                <a:rPr lang="en-US" altLang="en-FR" sz="1800">
                  <a:latin typeface="Tahoma" panose="020B0604030504040204" pitchFamily="34" charset="0"/>
                </a:rPr>
                <a:t>     tt</a:t>
              </a:r>
            </a:p>
            <a:p>
              <a:pPr eaLnBrk="1" hangingPunct="1">
                <a:spcBef>
                  <a:spcPct val="50000"/>
                </a:spcBef>
                <a:buClr>
                  <a:schemeClr val="accent2"/>
                </a:buClr>
              </a:pPr>
              <a:r>
                <a:rPr lang="en-US" altLang="en-FR" sz="1800">
                  <a:latin typeface="Tahoma" panose="020B0604030504040204" pitchFamily="34" charset="0"/>
                </a:rPr>
                <a:t>     </a:t>
              </a:r>
              <a:r>
                <a:rPr lang="en-US" altLang="en-FR" sz="1800" i="1"/>
                <a:t>W</a:t>
              </a:r>
              <a:r>
                <a:rPr lang="en-US" altLang="en-FR" sz="1800" i="1">
                  <a:sym typeface="Wingdings" pitchFamily="2" charset="2"/>
                </a:rPr>
                <a:t></a:t>
              </a:r>
              <a:r>
                <a:rPr lang="el-GR" altLang="en-FR" sz="1800" i="1">
                  <a:sym typeface="Wingdings" pitchFamily="2" charset="2"/>
                </a:rPr>
                <a:t> </a:t>
              </a:r>
              <a:r>
                <a:rPr lang="en-US" altLang="en-FR" sz="1800" i="1">
                  <a:sym typeface="Wingdings" pitchFamily="2" charset="2"/>
                </a:rPr>
                <a:t>l</a:t>
              </a:r>
              <a:r>
                <a:rPr lang="el-GR" altLang="en-FR" sz="1800" i="1">
                  <a:latin typeface="Symbol" pitchFamily="2" charset="2"/>
                  <a:sym typeface="Wingdings" pitchFamily="2" charset="2"/>
                </a:rPr>
                <a:t>n</a:t>
              </a:r>
              <a:r>
                <a:rPr lang="el-GR" altLang="en-FR" sz="1800" i="1">
                  <a:sym typeface="Wingdings" pitchFamily="2" charset="2"/>
                </a:rPr>
                <a:t>, </a:t>
              </a:r>
              <a:r>
                <a:rPr lang="el-GR" altLang="en-FR" sz="1800" i="1">
                  <a:latin typeface="Symbol" pitchFamily="2" charset="2"/>
                  <a:sym typeface="Wingdings" pitchFamily="2" charset="2"/>
                </a:rPr>
                <a:t>tn</a:t>
              </a:r>
              <a:endParaRPr lang="en-US" altLang="en-FR" sz="1800" i="1">
                <a:sym typeface="Wingdings" pitchFamily="2" charset="2"/>
              </a:endParaRPr>
            </a:p>
            <a:p>
              <a:pPr eaLnBrk="1" hangingPunct="1">
                <a:spcBef>
                  <a:spcPct val="50000"/>
                </a:spcBef>
                <a:buClr>
                  <a:schemeClr val="accent2"/>
                </a:buClr>
              </a:pPr>
              <a:r>
                <a:rPr lang="en-US" altLang="en-FR" sz="1800">
                  <a:latin typeface="Tahoma" panose="020B0604030504040204" pitchFamily="34" charset="0"/>
                </a:rPr>
                <a:t>      </a:t>
              </a:r>
              <a:r>
                <a:rPr lang="en-US" altLang="en-FR" sz="1800" i="1"/>
                <a:t>Z</a:t>
              </a:r>
              <a:r>
                <a:rPr lang="en-US" altLang="en-FR" sz="1800" i="1">
                  <a:sym typeface="Wingdings" pitchFamily="2" charset="2"/>
                </a:rPr>
                <a:t></a:t>
              </a:r>
              <a:r>
                <a:rPr lang="el-GR" altLang="en-FR" sz="1800" i="1">
                  <a:sym typeface="Wingdings" pitchFamily="2" charset="2"/>
                </a:rPr>
                <a:t> </a:t>
              </a:r>
              <a:r>
                <a:rPr lang="el-GR" altLang="en-FR" sz="1800" i="1">
                  <a:latin typeface="Symbol" pitchFamily="2" charset="2"/>
                  <a:sym typeface="Wingdings" pitchFamily="2" charset="2"/>
                </a:rPr>
                <a:t>nn</a:t>
              </a:r>
              <a:r>
                <a:rPr lang="el-GR" altLang="en-FR" sz="1800" i="1">
                  <a:sym typeface="Wingdings" pitchFamily="2" charset="2"/>
                </a:rPr>
                <a:t>, </a:t>
              </a:r>
              <a:r>
                <a:rPr lang="el-GR" altLang="en-FR" sz="1800" i="1">
                  <a:latin typeface="Symbol" pitchFamily="2" charset="2"/>
                  <a:sym typeface="Wingdings" pitchFamily="2" charset="2"/>
                </a:rPr>
                <a:t>tt</a:t>
              </a:r>
              <a:endParaRPr lang="en-US" altLang="en-FR" sz="1800" i="1">
                <a:sym typeface="Wingdings" pitchFamily="2" charset="2"/>
              </a:endParaRPr>
            </a:p>
            <a:p>
              <a:pPr eaLnBrk="1" hangingPunct="1">
                <a:spcBef>
                  <a:spcPct val="50000"/>
                </a:spcBef>
                <a:buClr>
                  <a:schemeClr val="accent2"/>
                </a:buClr>
              </a:pPr>
              <a:r>
                <a:rPr lang="en-US" altLang="en-FR" sz="1800" i="1">
                  <a:sym typeface="Wingdings" pitchFamily="2" charset="2"/>
                </a:rPr>
                <a:t>       </a:t>
              </a:r>
              <a:r>
                <a:rPr lang="en-US" altLang="en-FR" sz="1800">
                  <a:latin typeface="Tahoma" panose="020B0604030504040204" pitchFamily="34" charset="0"/>
                  <a:sym typeface="Wingdings" pitchFamily="2" charset="2"/>
                </a:rPr>
                <a:t>QCD jets</a:t>
              </a:r>
            </a:p>
          </p:txBody>
        </p:sp>
        <p:sp>
          <p:nvSpPr>
            <p:cNvPr id="47121" name="Oval 12">
              <a:extLst>
                <a:ext uri="{FF2B5EF4-FFF2-40B4-BE49-F238E27FC236}">
                  <a16:creationId xmlns:a16="http://schemas.microsoft.com/office/drawing/2014/main" id="{28594DD7-F880-9BF5-BD4A-389BA917F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" y="3080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sp>
          <p:nvSpPr>
            <p:cNvPr id="47122" name="AutoShape 13">
              <a:extLst>
                <a:ext uri="{FF2B5EF4-FFF2-40B4-BE49-F238E27FC236}">
                  <a16:creationId xmlns:a16="http://schemas.microsoft.com/office/drawing/2014/main" id="{F01D6BD2-D231-47F7-4CED-F8BEFD402C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" y="3272"/>
              <a:ext cx="96" cy="144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sp>
          <p:nvSpPr>
            <p:cNvPr id="47123" name="AutoShape 14">
              <a:extLst>
                <a:ext uri="{FF2B5EF4-FFF2-40B4-BE49-F238E27FC236}">
                  <a16:creationId xmlns:a16="http://schemas.microsoft.com/office/drawing/2014/main" id="{5BC100C0-E03E-E389-D71C-13D4EF395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" y="3560"/>
              <a:ext cx="144" cy="96"/>
            </a:xfrm>
            <a:custGeom>
              <a:avLst/>
              <a:gdLst>
                <a:gd name="T0" fmla="*/ 108 w 21600"/>
                <a:gd name="T1" fmla="*/ 48 h 21600"/>
                <a:gd name="T2" fmla="*/ 72 w 21600"/>
                <a:gd name="T3" fmla="*/ 96 h 21600"/>
                <a:gd name="T4" fmla="*/ 36 w 21600"/>
                <a:gd name="T5" fmla="*/ 48 h 21600"/>
                <a:gd name="T6" fmla="*/ 7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200 w 21600"/>
                <a:gd name="T13" fmla="*/ 7200 h 21600"/>
                <a:gd name="T14" fmla="*/ 14400 w 21600"/>
                <a:gd name="T15" fmla="*/ 144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sp>
          <p:nvSpPr>
            <p:cNvPr id="47124" name="Rectangle 15">
              <a:extLst>
                <a:ext uri="{FF2B5EF4-FFF2-40B4-BE49-F238E27FC236}">
                  <a16:creationId xmlns:a16="http://schemas.microsoft.com/office/drawing/2014/main" id="{939257B8-1469-125F-F060-47C03BCC6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" y="3848"/>
              <a:ext cx="96" cy="96"/>
            </a:xfrm>
            <a:prstGeom prst="rect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sp>
          <p:nvSpPr>
            <p:cNvPr id="47125" name="Rectangle 16">
              <a:extLst>
                <a:ext uri="{FF2B5EF4-FFF2-40B4-BE49-F238E27FC236}">
                  <a16:creationId xmlns:a16="http://schemas.microsoft.com/office/drawing/2014/main" id="{170E2653-CDDA-BD5A-60C0-2BA71AFDD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" y="2884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800" b="1">
                  <a:latin typeface="Times" pitchFamily="-106" charset="0"/>
                </a:rPr>
                <a:t>_</a:t>
              </a:r>
              <a:endParaRPr lang="en-US" altLang="en-FR" sz="2800" b="1">
                <a:latin typeface="Times" pitchFamily="-106" charset="0"/>
              </a:endParaRPr>
            </a:p>
          </p:txBody>
        </p:sp>
        <p:sp>
          <p:nvSpPr>
            <p:cNvPr id="47126" name="Rectangle 17">
              <a:extLst>
                <a:ext uri="{FF2B5EF4-FFF2-40B4-BE49-F238E27FC236}">
                  <a16:creationId xmlns:a16="http://schemas.microsoft.com/office/drawing/2014/main" id="{A1ED1E26-A176-3403-9A5A-45923DAC00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" y="3452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800" b="1">
                  <a:latin typeface="Times" pitchFamily="-106" charset="0"/>
                </a:rPr>
                <a:t>_</a:t>
              </a:r>
              <a:endParaRPr lang="en-US" altLang="en-FR" sz="2800" b="1">
                <a:latin typeface="Times" pitchFamily="-106" charset="0"/>
              </a:endParaRPr>
            </a:p>
          </p:txBody>
        </p:sp>
        <p:sp>
          <p:nvSpPr>
            <p:cNvPr id="47127" name="Rectangle 18">
              <a:extLst>
                <a:ext uri="{FF2B5EF4-FFF2-40B4-BE49-F238E27FC236}">
                  <a16:creationId xmlns:a16="http://schemas.microsoft.com/office/drawing/2014/main" id="{A8334F6F-DEC9-9CB7-3BF4-91A02CCBA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" y="3444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800" b="1">
                  <a:latin typeface="Times" pitchFamily="-106" charset="0"/>
                </a:rPr>
                <a:t>_</a:t>
              </a:r>
              <a:endParaRPr lang="en-US" altLang="en-FR" sz="2800" b="1">
                <a:latin typeface="Times" pitchFamily="-106" charset="0"/>
              </a:endParaRPr>
            </a:p>
          </p:txBody>
        </p:sp>
      </p:grpSp>
      <p:grpSp>
        <p:nvGrpSpPr>
          <p:cNvPr id="47117" name="Group 19">
            <a:extLst>
              <a:ext uri="{FF2B5EF4-FFF2-40B4-BE49-F238E27FC236}">
                <a16:creationId xmlns:a16="http://schemas.microsoft.com/office/drawing/2014/main" id="{7E80AEFE-DDB6-EA0F-444D-F8A9104CA20A}"/>
              </a:ext>
            </a:extLst>
          </p:cNvPr>
          <p:cNvGrpSpPr>
            <a:grpSpLocks/>
          </p:cNvGrpSpPr>
          <p:nvPr/>
        </p:nvGrpSpPr>
        <p:grpSpPr bwMode="auto">
          <a:xfrm>
            <a:off x="673100" y="266700"/>
            <a:ext cx="690563" cy="690563"/>
            <a:chOff x="424" y="168"/>
            <a:chExt cx="435" cy="435"/>
          </a:xfrm>
        </p:grpSpPr>
        <p:pic>
          <p:nvPicPr>
            <p:cNvPr id="47118" name="Picture 20" descr="jess1">
              <a:extLst>
                <a:ext uri="{FF2B5EF4-FFF2-40B4-BE49-F238E27FC236}">
                  <a16:creationId xmlns:a16="http://schemas.microsoft.com/office/drawing/2014/main" id="{D027B2E2-4C63-067F-2241-655F5BCE2A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" y="168"/>
              <a:ext cx="435" cy="435"/>
            </a:xfrm>
            <a:prstGeom prst="rect">
              <a:avLst/>
            </a:prstGeom>
            <a:noFill/>
            <a:ln w="1270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119" name="Rectangle 21">
              <a:extLst>
                <a:ext uri="{FF2B5EF4-FFF2-40B4-BE49-F238E27FC236}">
                  <a16:creationId xmlns:a16="http://schemas.microsoft.com/office/drawing/2014/main" id="{56544D05-7BC8-C1C0-A6EB-5CD66575638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6" y="332"/>
              <a:ext cx="410" cy="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FR" sz="1400" b="1">
                  <a:solidFill>
                    <a:schemeClr val="accent2"/>
                  </a:solidFill>
                </a:rPr>
                <a:t>SUSY</a:t>
              </a:r>
              <a:endParaRPr lang="en-US" altLang="en-FR" sz="2000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2">
            <a:extLst>
              <a:ext uri="{FF2B5EF4-FFF2-40B4-BE49-F238E27FC236}">
                <a16:creationId xmlns:a16="http://schemas.microsoft.com/office/drawing/2014/main" id="{C18204F1-3F84-7D59-C0ED-1F8DB0DF818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0ED8D0F5-1B71-6C0D-EBF1-477B64BF50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A604307-03CF-AD40-AE8B-DD56156DA423}" type="slidenum">
              <a:rPr lang="en-US" altLang="en-FR" sz="1000">
                <a:latin typeface="Arial" panose="020B0604020202020204" pitchFamily="34" charset="0"/>
              </a:rPr>
              <a:pPr/>
              <a:t>32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080ECB07-BBDE-BF43-FCBF-D1AE0FF8D4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Bestimmung von SUSY-Parametern</a:t>
            </a:r>
          </a:p>
        </p:txBody>
      </p:sp>
      <p:sp>
        <p:nvSpPr>
          <p:cNvPr id="48133" name="Rectangle 3">
            <a:extLst>
              <a:ext uri="{FF2B5EF4-FFF2-40B4-BE49-F238E27FC236}">
                <a16:creationId xmlns:a16="http://schemas.microsoft.com/office/drawing/2014/main" id="{38DD057B-F0FD-E76E-9117-6114D7BE1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2225" y="4354513"/>
            <a:ext cx="3763963" cy="100647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2000" b="1">
                <a:solidFill>
                  <a:srgbClr val="660066"/>
                </a:solidFill>
                <a:latin typeface="Helvetica" pitchFamily="2" charset="0"/>
              </a:rPr>
              <a:t>Beispiel: </a:t>
            </a:r>
          </a:p>
          <a:p>
            <a:r>
              <a:rPr lang="en-US" altLang="en-FR" sz="2000" b="1" u="sng">
                <a:solidFill>
                  <a:srgbClr val="660066"/>
                </a:solidFill>
                <a:latin typeface="Helvetica" pitchFamily="2" charset="0"/>
              </a:rPr>
              <a:t>Massenbestimmung mit Hilfe </a:t>
            </a:r>
          </a:p>
          <a:p>
            <a:r>
              <a:rPr lang="en-US" altLang="en-FR" sz="2000" b="1" u="sng">
                <a:solidFill>
                  <a:srgbClr val="660066"/>
                </a:solidFill>
                <a:latin typeface="Helvetica" pitchFamily="2" charset="0"/>
              </a:rPr>
              <a:t>von Dileptonspektren</a:t>
            </a:r>
            <a:endParaRPr lang="en-GB" altLang="en-FR" sz="2000" b="1">
              <a:solidFill>
                <a:srgbClr val="CC0000"/>
              </a:solidFill>
              <a:latin typeface="Helvetica" pitchFamily="2" charset="0"/>
            </a:endParaRPr>
          </a:p>
        </p:txBody>
      </p:sp>
      <p:grpSp>
        <p:nvGrpSpPr>
          <p:cNvPr id="48134" name="Group 16">
            <a:extLst>
              <a:ext uri="{FF2B5EF4-FFF2-40B4-BE49-F238E27FC236}">
                <a16:creationId xmlns:a16="http://schemas.microsoft.com/office/drawing/2014/main" id="{B89F0D6B-E625-5EB3-328F-E46E060D60E1}"/>
              </a:ext>
            </a:extLst>
          </p:cNvPr>
          <p:cNvGrpSpPr>
            <a:grpSpLocks/>
          </p:cNvGrpSpPr>
          <p:nvPr/>
        </p:nvGrpSpPr>
        <p:grpSpPr bwMode="auto">
          <a:xfrm>
            <a:off x="1454150" y="836613"/>
            <a:ext cx="7477125" cy="3532187"/>
            <a:chOff x="0" y="1287"/>
            <a:chExt cx="6114" cy="2889"/>
          </a:xfrm>
        </p:grpSpPr>
        <p:pic>
          <p:nvPicPr>
            <p:cNvPr id="48145" name="Picture 5" descr="squarkgluino.jpg                                               000122A2Macintosh HD                   0000010E:">
              <a:extLst>
                <a:ext uri="{FF2B5EF4-FFF2-40B4-BE49-F238E27FC236}">
                  <a16:creationId xmlns:a16="http://schemas.microsoft.com/office/drawing/2014/main" id="{49BEDAE0-C718-B483-B505-E8D3237481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87"/>
              <a:ext cx="6114" cy="2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6" name="Line 6">
              <a:extLst>
                <a:ext uri="{FF2B5EF4-FFF2-40B4-BE49-F238E27FC236}">
                  <a16:creationId xmlns:a16="http://schemas.microsoft.com/office/drawing/2014/main" id="{410FBF21-C2D9-6545-F3CB-FAD2160677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39" y="3344"/>
              <a:ext cx="478" cy="1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FR"/>
            </a:p>
          </p:txBody>
        </p:sp>
        <p:sp>
          <p:nvSpPr>
            <p:cNvPr id="48147" name="Line 7">
              <a:extLst>
                <a:ext uri="{FF2B5EF4-FFF2-40B4-BE49-F238E27FC236}">
                  <a16:creationId xmlns:a16="http://schemas.microsoft.com/office/drawing/2014/main" id="{A14BE358-315A-EA91-5CA4-B9A5C6EDAF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10" y="3344"/>
              <a:ext cx="477" cy="1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FR"/>
            </a:p>
          </p:txBody>
        </p:sp>
        <p:sp>
          <p:nvSpPr>
            <p:cNvPr id="48148" name="Line 8">
              <a:extLst>
                <a:ext uri="{FF2B5EF4-FFF2-40B4-BE49-F238E27FC236}">
                  <a16:creationId xmlns:a16="http://schemas.microsoft.com/office/drawing/2014/main" id="{90EB79A9-E11D-AF54-B7D1-5AC86ED376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2" y="3520"/>
              <a:ext cx="487" cy="1"/>
            </a:xfrm>
            <a:prstGeom prst="line">
              <a:avLst/>
            </a:prstGeom>
            <a:noFill/>
            <a:ln w="9525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FR"/>
            </a:p>
          </p:txBody>
        </p:sp>
        <p:sp>
          <p:nvSpPr>
            <p:cNvPr id="48149" name="Line 9">
              <a:extLst>
                <a:ext uri="{FF2B5EF4-FFF2-40B4-BE49-F238E27FC236}">
                  <a16:creationId xmlns:a16="http://schemas.microsoft.com/office/drawing/2014/main" id="{3AC5041A-E20E-3435-9D3E-7E631F528D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53" y="3520"/>
              <a:ext cx="486" cy="1"/>
            </a:xfrm>
            <a:prstGeom prst="line">
              <a:avLst/>
            </a:prstGeom>
            <a:noFill/>
            <a:ln w="9525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FR"/>
            </a:p>
          </p:txBody>
        </p:sp>
        <p:sp>
          <p:nvSpPr>
            <p:cNvPr id="48150" name="Rectangle 10">
              <a:extLst>
                <a:ext uri="{FF2B5EF4-FFF2-40B4-BE49-F238E27FC236}">
                  <a16:creationId xmlns:a16="http://schemas.microsoft.com/office/drawing/2014/main" id="{7C0047C0-202B-8569-CDA4-C7AF80337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0" y="3136"/>
              <a:ext cx="2864" cy="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pic>
          <p:nvPicPr>
            <p:cNvPr id="48151" name="Picture 11">
              <a:extLst>
                <a:ext uri="{FF2B5EF4-FFF2-40B4-BE49-F238E27FC236}">
                  <a16:creationId xmlns:a16="http://schemas.microsoft.com/office/drawing/2014/main" id="{6FB882A2-3AEE-1BD9-89D2-83EAE379D1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" y="3080"/>
              <a:ext cx="15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52" name="Rectangle 12">
              <a:extLst>
                <a:ext uri="{FF2B5EF4-FFF2-40B4-BE49-F238E27FC236}">
                  <a16:creationId xmlns:a16="http://schemas.microsoft.com/office/drawing/2014/main" id="{655164A7-7EB2-602D-2E93-5B8D03E022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" y="3120"/>
              <a:ext cx="182" cy="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pic>
          <p:nvPicPr>
            <p:cNvPr id="48153" name="Picture 13">
              <a:extLst>
                <a:ext uri="{FF2B5EF4-FFF2-40B4-BE49-F238E27FC236}">
                  <a16:creationId xmlns:a16="http://schemas.microsoft.com/office/drawing/2014/main" id="{E1B659F7-3F23-9698-CC25-4746F041E7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9" y="3460"/>
              <a:ext cx="3611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54" name="Line 14">
              <a:extLst>
                <a:ext uri="{FF2B5EF4-FFF2-40B4-BE49-F238E27FC236}">
                  <a16:creationId xmlns:a16="http://schemas.microsoft.com/office/drawing/2014/main" id="{4A95C42D-BE5B-BDAC-1394-E8AAE90E19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08" y="2800"/>
              <a:ext cx="216" cy="2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FR"/>
            </a:p>
          </p:txBody>
        </p:sp>
        <p:sp>
          <p:nvSpPr>
            <p:cNvPr id="48155" name="Line 15">
              <a:extLst>
                <a:ext uri="{FF2B5EF4-FFF2-40B4-BE49-F238E27FC236}">
                  <a16:creationId xmlns:a16="http://schemas.microsoft.com/office/drawing/2014/main" id="{861E00F2-58A5-7877-2887-372AD8A3FD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31" y="2776"/>
              <a:ext cx="1025" cy="5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FR"/>
            </a:p>
          </p:txBody>
        </p:sp>
      </p:grpSp>
      <p:grpSp>
        <p:nvGrpSpPr>
          <p:cNvPr id="48135" name="Group 17">
            <a:extLst>
              <a:ext uri="{FF2B5EF4-FFF2-40B4-BE49-F238E27FC236}">
                <a16:creationId xmlns:a16="http://schemas.microsoft.com/office/drawing/2014/main" id="{7C193CA2-7A32-C638-3AB4-7C9BB43C2C8E}"/>
              </a:ext>
            </a:extLst>
          </p:cNvPr>
          <p:cNvGrpSpPr>
            <a:grpSpLocks/>
          </p:cNvGrpSpPr>
          <p:nvPr/>
        </p:nvGrpSpPr>
        <p:grpSpPr bwMode="auto">
          <a:xfrm>
            <a:off x="487363" y="3340100"/>
            <a:ext cx="3030537" cy="3321050"/>
            <a:chOff x="436" y="1092"/>
            <a:chExt cx="2476" cy="2940"/>
          </a:xfrm>
        </p:grpSpPr>
        <p:pic>
          <p:nvPicPr>
            <p:cNvPr id="48143" name="Picture 18" descr="edge.tif                                                       0000807AMacintosh HD                   0000010E:">
              <a:extLst>
                <a:ext uri="{FF2B5EF4-FFF2-40B4-BE49-F238E27FC236}">
                  <a16:creationId xmlns:a16="http://schemas.microsoft.com/office/drawing/2014/main" id="{B2F6B554-2229-9942-8FF8-523716A7A5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" y="1092"/>
              <a:ext cx="2476" cy="2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4" name="Text Box 19">
              <a:extLst>
                <a:ext uri="{FF2B5EF4-FFF2-40B4-BE49-F238E27FC236}">
                  <a16:creationId xmlns:a16="http://schemas.microsoft.com/office/drawing/2014/main" id="{DB45780C-69A7-FDD8-DA10-77E27C7A1D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4" y="1280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FR" sz="900" b="1">
                  <a:solidFill>
                    <a:srgbClr val="8B8B8B"/>
                  </a:solidFill>
                  <a:latin typeface="Helvetica" pitchFamily="2" charset="0"/>
                </a:rPr>
                <a:t>1</a:t>
              </a:r>
              <a:endParaRPr lang="en-US" altLang="en-FR" sz="1000">
                <a:solidFill>
                  <a:srgbClr val="400080"/>
                </a:solidFill>
                <a:latin typeface="Palatino" pitchFamily="2" charset="77"/>
              </a:endParaRPr>
            </a:p>
          </p:txBody>
        </p:sp>
      </p:grpSp>
      <p:grpSp>
        <p:nvGrpSpPr>
          <p:cNvPr id="48136" name="Group 20">
            <a:extLst>
              <a:ext uri="{FF2B5EF4-FFF2-40B4-BE49-F238E27FC236}">
                <a16:creationId xmlns:a16="http://schemas.microsoft.com/office/drawing/2014/main" id="{1F6C2D59-711E-EBD7-7C71-CA616769BB6A}"/>
              </a:ext>
            </a:extLst>
          </p:cNvPr>
          <p:cNvGrpSpPr>
            <a:grpSpLocks/>
          </p:cNvGrpSpPr>
          <p:nvPr/>
        </p:nvGrpSpPr>
        <p:grpSpPr bwMode="auto">
          <a:xfrm>
            <a:off x="673100" y="266700"/>
            <a:ext cx="690563" cy="690563"/>
            <a:chOff x="424" y="168"/>
            <a:chExt cx="435" cy="435"/>
          </a:xfrm>
        </p:grpSpPr>
        <p:pic>
          <p:nvPicPr>
            <p:cNvPr id="48141" name="Picture 21" descr="jess1">
              <a:extLst>
                <a:ext uri="{FF2B5EF4-FFF2-40B4-BE49-F238E27FC236}">
                  <a16:creationId xmlns:a16="http://schemas.microsoft.com/office/drawing/2014/main" id="{E4164623-64A8-8C4C-49E5-26B13071C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" y="168"/>
              <a:ext cx="435" cy="435"/>
            </a:xfrm>
            <a:prstGeom prst="rect">
              <a:avLst/>
            </a:prstGeom>
            <a:noFill/>
            <a:ln w="1270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142" name="Rectangle 22">
              <a:extLst>
                <a:ext uri="{FF2B5EF4-FFF2-40B4-BE49-F238E27FC236}">
                  <a16:creationId xmlns:a16="http://schemas.microsoft.com/office/drawing/2014/main" id="{2FFEB489-59B9-81BD-36B1-55ABD9D6FB8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6" y="332"/>
              <a:ext cx="410" cy="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FR" sz="1400" b="1">
                  <a:solidFill>
                    <a:schemeClr val="accent2"/>
                  </a:solidFill>
                </a:rPr>
                <a:t>SUSY</a:t>
              </a:r>
              <a:endParaRPr lang="en-US" altLang="en-FR" sz="2000">
                <a:solidFill>
                  <a:schemeClr val="accent2"/>
                </a:solidFill>
              </a:endParaRPr>
            </a:p>
          </p:txBody>
        </p:sp>
      </p:grpSp>
      <p:grpSp>
        <p:nvGrpSpPr>
          <p:cNvPr id="48137" name="Group 26">
            <a:extLst>
              <a:ext uri="{FF2B5EF4-FFF2-40B4-BE49-F238E27FC236}">
                <a16:creationId xmlns:a16="http://schemas.microsoft.com/office/drawing/2014/main" id="{A9BE8ADE-F751-B0FE-AB66-CCF2E545305C}"/>
              </a:ext>
            </a:extLst>
          </p:cNvPr>
          <p:cNvGrpSpPr>
            <a:grpSpLocks/>
          </p:cNvGrpSpPr>
          <p:nvPr/>
        </p:nvGrpSpPr>
        <p:grpSpPr bwMode="auto">
          <a:xfrm>
            <a:off x="3784600" y="5575300"/>
            <a:ext cx="4805363" cy="549275"/>
            <a:chOff x="2400" y="3440"/>
            <a:chExt cx="3027" cy="346"/>
          </a:xfrm>
        </p:grpSpPr>
        <p:sp>
          <p:nvSpPr>
            <p:cNvPr id="48138" name="Rectangle 23">
              <a:extLst>
                <a:ext uri="{FF2B5EF4-FFF2-40B4-BE49-F238E27FC236}">
                  <a16:creationId xmlns:a16="http://schemas.microsoft.com/office/drawing/2014/main" id="{B5C5F829-380A-50C2-75BA-DE5ED1E99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530"/>
              <a:ext cx="30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chemeClr val="accent2"/>
                  </a:solidFill>
                  <a:latin typeface="Symbol" pitchFamily="2" charset="2"/>
                </a:rPr>
                <a:t>c</a:t>
              </a:r>
              <a:r>
                <a:rPr lang="en-GB" altLang="en-FR" sz="2000" b="1" baseline="-25000">
                  <a:solidFill>
                    <a:schemeClr val="accent2"/>
                  </a:solidFill>
                  <a:latin typeface="Times" pitchFamily="-106" charset="0"/>
                </a:rPr>
                <a:t>1</a:t>
              </a:r>
              <a:r>
                <a:rPr lang="en-GB" altLang="en-FR" sz="2000" b="1" baseline="30000">
                  <a:solidFill>
                    <a:schemeClr val="accent2"/>
                  </a:solidFill>
                  <a:latin typeface="Times" pitchFamily="-106" charset="0"/>
                </a:rPr>
                <a:t>0</a:t>
              </a:r>
              <a:endParaRPr lang="en-US" altLang="en-FR" sz="2000" b="1" baseline="30000">
                <a:solidFill>
                  <a:schemeClr val="accent2"/>
                </a:solidFill>
                <a:latin typeface="Times" pitchFamily="-106" charset="0"/>
              </a:endParaRPr>
            </a:p>
          </p:txBody>
        </p:sp>
        <p:sp>
          <p:nvSpPr>
            <p:cNvPr id="48139" name="Rectangle 24">
              <a:extLst>
                <a:ext uri="{FF2B5EF4-FFF2-40B4-BE49-F238E27FC236}">
                  <a16:creationId xmlns:a16="http://schemas.microsoft.com/office/drawing/2014/main" id="{C8BC733A-2F18-DB82-8AA2-9256058D7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440"/>
              <a:ext cx="1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chemeClr val="accent2"/>
                  </a:solidFill>
                  <a:latin typeface="Times" pitchFamily="-106" charset="0"/>
                </a:rPr>
                <a:t>~</a:t>
              </a:r>
            </a:p>
          </p:txBody>
        </p:sp>
        <p:sp>
          <p:nvSpPr>
            <p:cNvPr id="48140" name="Rectangle 25">
              <a:extLst>
                <a:ext uri="{FF2B5EF4-FFF2-40B4-BE49-F238E27FC236}">
                  <a16:creationId xmlns:a16="http://schemas.microsoft.com/office/drawing/2014/main" id="{9CED68AD-61D8-54BC-1953-15419CE70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3536"/>
              <a:ext cx="27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chemeClr val="accent2"/>
                  </a:solidFill>
                  <a:latin typeface="Times" pitchFamily="-106" charset="0"/>
                </a:rPr>
                <a:t>… Kandidat für kalte dunkle Materie!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3" name="Date Placeholder 2">
            <a:extLst>
              <a:ext uri="{FF2B5EF4-FFF2-40B4-BE49-F238E27FC236}">
                <a16:creationId xmlns:a16="http://schemas.microsoft.com/office/drawing/2014/main" id="{C350818E-54F6-0C02-6DE3-3644AAF8963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49164" name="Slide Number Placeholder 3">
            <a:extLst>
              <a:ext uri="{FF2B5EF4-FFF2-40B4-BE49-F238E27FC236}">
                <a16:creationId xmlns:a16="http://schemas.microsoft.com/office/drawing/2014/main" id="{FBC3BDA9-7752-B2EA-A192-16361F5556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5245774-1B1A-DB42-AB30-772B409DCE85}" type="slidenum">
              <a:rPr lang="en-US" altLang="en-FR" sz="1000">
                <a:latin typeface="Arial" panose="020B0604020202020204" pitchFamily="34" charset="0"/>
              </a:rPr>
              <a:pPr/>
              <a:t>33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49165" name="Rectangle 2">
            <a:extLst>
              <a:ext uri="{FF2B5EF4-FFF2-40B4-BE49-F238E27FC236}">
                <a16:creationId xmlns:a16="http://schemas.microsoft.com/office/drawing/2014/main" id="{FFFC372C-3238-442C-09FA-D1A1CF4372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Rekonstruktion von SUSY-Teilchen</a:t>
            </a:r>
          </a:p>
        </p:txBody>
      </p:sp>
      <p:sp>
        <p:nvSpPr>
          <p:cNvPr id="49166" name="Text Box 3">
            <a:extLst>
              <a:ext uri="{FF2B5EF4-FFF2-40B4-BE49-F238E27FC236}">
                <a16:creationId xmlns:a16="http://schemas.microsoft.com/office/drawing/2014/main" id="{E88F9046-D00C-AD30-3003-6AA9A4B51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700" y="3151188"/>
            <a:ext cx="4216400" cy="154146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endParaRPr lang="it-IT" altLang="en-FR" b="1">
              <a:solidFill>
                <a:srgbClr val="CC0000"/>
              </a:solidFill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it-IT" altLang="en-FR" sz="2000" b="1">
                <a:solidFill>
                  <a:srgbClr val="CC0000"/>
                </a:solidFill>
              </a:rPr>
              <a:t>Endzustand: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it-IT" altLang="en-FR" sz="2000" b="1">
                <a:solidFill>
                  <a:srgbClr val="000000"/>
                </a:solidFill>
              </a:rPr>
              <a:t> </a:t>
            </a:r>
            <a:r>
              <a:rPr lang="it-IT" altLang="en-FR" sz="2000" b="1">
                <a:solidFill>
                  <a:srgbClr val="000000"/>
                </a:solidFill>
                <a:sym typeface="Symbol" pitchFamily="2" charset="2"/>
              </a:rPr>
              <a:t> </a:t>
            </a:r>
            <a:r>
              <a:rPr lang="it-IT" altLang="en-FR" sz="2000" b="1">
                <a:solidFill>
                  <a:srgbClr val="000000"/>
                </a:solidFill>
              </a:rPr>
              <a:t>2 isolierte e /</a:t>
            </a:r>
            <a:r>
              <a:rPr lang="it-IT" altLang="en-FR" sz="2000" b="1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it-IT" altLang="en-FR" sz="2000" b="1">
                <a:solidFill>
                  <a:srgbClr val="000000"/>
                </a:solidFill>
              </a:rPr>
              <a:t> (</a:t>
            </a:r>
            <a:r>
              <a:rPr lang="it-IT" altLang="en-FR" sz="1600" b="1">
                <a:solidFill>
                  <a:srgbClr val="000000"/>
                </a:solidFill>
              </a:rPr>
              <a:t>+</a:t>
            </a:r>
            <a:r>
              <a:rPr lang="it-IT" altLang="en-FR" sz="2000" b="1">
                <a:solidFill>
                  <a:srgbClr val="000000"/>
                </a:solidFill>
              </a:rPr>
              <a:t>/-) mit hohem p</a:t>
            </a:r>
            <a:r>
              <a:rPr lang="it-IT" altLang="en-FR" sz="2000" b="1" baseline="-25000">
                <a:solidFill>
                  <a:srgbClr val="000000"/>
                </a:solidFill>
              </a:rPr>
              <a:t>T</a:t>
            </a:r>
            <a:r>
              <a:rPr lang="it-IT" altLang="en-FR" sz="2000" b="1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it-IT" altLang="en-FR" sz="2000" b="1">
                <a:solidFill>
                  <a:srgbClr val="000000"/>
                </a:solidFill>
              </a:rPr>
              <a:t> </a:t>
            </a:r>
            <a:r>
              <a:rPr lang="it-IT" altLang="en-FR" sz="2000" b="1">
                <a:solidFill>
                  <a:srgbClr val="000000"/>
                </a:solidFill>
                <a:sym typeface="Symbol" pitchFamily="2" charset="2"/>
              </a:rPr>
              <a:t> </a:t>
            </a:r>
            <a:r>
              <a:rPr lang="it-IT" altLang="en-FR" sz="2000" b="1">
                <a:solidFill>
                  <a:srgbClr val="000000"/>
                </a:solidFill>
              </a:rPr>
              <a:t>2 (b-) Jets mit hohem E</a:t>
            </a:r>
            <a:r>
              <a:rPr lang="it-IT" altLang="en-FR" sz="2000" b="1" baseline="-25000">
                <a:solidFill>
                  <a:srgbClr val="000000"/>
                </a:solidFill>
              </a:rPr>
              <a:t>T</a:t>
            </a:r>
            <a:r>
              <a:rPr lang="it-IT" altLang="en-FR" sz="2000" b="1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it-IT" altLang="en-FR" sz="2000" b="1">
                <a:solidFill>
                  <a:srgbClr val="000000"/>
                </a:solidFill>
              </a:rPr>
              <a:t> E</a:t>
            </a:r>
            <a:r>
              <a:rPr lang="it-IT" altLang="en-FR" sz="2000" b="1" baseline="-25000">
                <a:solidFill>
                  <a:srgbClr val="000000"/>
                </a:solidFill>
              </a:rPr>
              <a:t>T </a:t>
            </a:r>
            <a:r>
              <a:rPr lang="it-IT" altLang="en-FR" sz="2000" b="1" baseline="30000">
                <a:solidFill>
                  <a:srgbClr val="000000"/>
                </a:solidFill>
              </a:rPr>
              <a:t>miss</a:t>
            </a:r>
            <a:endParaRPr lang="en-GB" altLang="en-FR" sz="2000" b="1" baseline="30000">
              <a:solidFill>
                <a:srgbClr val="000000"/>
              </a:solidFill>
            </a:endParaRPr>
          </a:p>
        </p:txBody>
      </p:sp>
      <p:grpSp>
        <p:nvGrpSpPr>
          <p:cNvPr id="49167" name="Group 4">
            <a:extLst>
              <a:ext uri="{FF2B5EF4-FFF2-40B4-BE49-F238E27FC236}">
                <a16:creationId xmlns:a16="http://schemas.microsoft.com/office/drawing/2014/main" id="{94C21683-0536-6EA7-6B2A-1C43A8DDDE12}"/>
              </a:ext>
            </a:extLst>
          </p:cNvPr>
          <p:cNvGrpSpPr>
            <a:grpSpLocks/>
          </p:cNvGrpSpPr>
          <p:nvPr/>
        </p:nvGrpSpPr>
        <p:grpSpPr bwMode="auto">
          <a:xfrm>
            <a:off x="898525" y="3890963"/>
            <a:ext cx="5691188" cy="2298700"/>
            <a:chOff x="550" y="779"/>
            <a:chExt cx="3585" cy="1448"/>
          </a:xfrm>
        </p:grpSpPr>
        <p:sp>
          <p:nvSpPr>
            <p:cNvPr id="49193" name="Rectangle 5">
              <a:extLst>
                <a:ext uri="{FF2B5EF4-FFF2-40B4-BE49-F238E27FC236}">
                  <a16:creationId xmlns:a16="http://schemas.microsoft.com/office/drawing/2014/main" id="{BF5CE966-8CF4-4F1D-4AA4-E4C15D484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5" y="779"/>
              <a:ext cx="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>
                  <a:solidFill>
                    <a:srgbClr val="000000"/>
                  </a:solidFill>
                </a:rPr>
                <a:t>~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194" name="Rectangle 6">
              <a:extLst>
                <a:ext uri="{FF2B5EF4-FFF2-40B4-BE49-F238E27FC236}">
                  <a16:creationId xmlns:a16="http://schemas.microsoft.com/office/drawing/2014/main" id="{1B63625C-3E40-E85F-8703-5A1A46D40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6" y="827"/>
              <a:ext cx="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>
                  <a:solidFill>
                    <a:srgbClr val="000000"/>
                  </a:solidFill>
                </a:rPr>
                <a:t>~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195" name="Rectangle 7">
              <a:extLst>
                <a:ext uri="{FF2B5EF4-FFF2-40B4-BE49-F238E27FC236}">
                  <a16:creationId xmlns:a16="http://schemas.microsoft.com/office/drawing/2014/main" id="{47FD8B02-AF97-8943-CA50-3DCBE5784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1" y="892"/>
              <a:ext cx="8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>
                  <a:solidFill>
                    <a:srgbClr val="000000"/>
                  </a:solidFill>
                </a:rPr>
                <a:t>b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196" name="Rectangle 8">
              <a:extLst>
                <a:ext uri="{FF2B5EF4-FFF2-40B4-BE49-F238E27FC236}">
                  <a16:creationId xmlns:a16="http://schemas.microsoft.com/office/drawing/2014/main" id="{D14254BF-BEF8-A25B-071A-95E01E6AC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" y="892"/>
              <a:ext cx="8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>
                  <a:solidFill>
                    <a:srgbClr val="000000"/>
                  </a:solidFill>
                </a:rPr>
                <a:t>b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197" name="Rectangle 9">
              <a:extLst>
                <a:ext uri="{FF2B5EF4-FFF2-40B4-BE49-F238E27FC236}">
                  <a16:creationId xmlns:a16="http://schemas.microsoft.com/office/drawing/2014/main" id="{3A209767-A06B-8FAA-488E-E6155E6A7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" y="892"/>
              <a:ext cx="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>
                  <a:solidFill>
                    <a:srgbClr val="000000"/>
                  </a:solidFill>
                </a:rPr>
                <a:t> 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198" name="Rectangle 10">
              <a:extLst>
                <a:ext uri="{FF2B5EF4-FFF2-40B4-BE49-F238E27FC236}">
                  <a16:creationId xmlns:a16="http://schemas.microsoft.com/office/drawing/2014/main" id="{785759D2-002A-D671-6132-E72184509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4" y="892"/>
              <a:ext cx="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>
                  <a:solidFill>
                    <a:srgbClr val="000000"/>
                  </a:solidFill>
                </a:rPr>
                <a:t> 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199" name="Rectangle 11">
              <a:extLst>
                <a:ext uri="{FF2B5EF4-FFF2-40B4-BE49-F238E27FC236}">
                  <a16:creationId xmlns:a16="http://schemas.microsoft.com/office/drawing/2014/main" id="{0C58F3BB-2EE2-DB3C-D3F0-D333C34CA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0" y="892"/>
              <a:ext cx="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>
                  <a:solidFill>
                    <a:srgbClr val="000000"/>
                  </a:solidFill>
                </a:rPr>
                <a:t> 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00" name="Rectangle 12">
              <a:extLst>
                <a:ext uri="{FF2B5EF4-FFF2-40B4-BE49-F238E27FC236}">
                  <a16:creationId xmlns:a16="http://schemas.microsoft.com/office/drawing/2014/main" id="{67E40567-74D1-2A5B-2C1D-76EEAE60E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0" y="892"/>
              <a:ext cx="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>
                  <a:solidFill>
                    <a:srgbClr val="000000"/>
                  </a:solidFill>
                </a:rPr>
                <a:t> 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01" name="Rectangle 13">
              <a:extLst>
                <a:ext uri="{FF2B5EF4-FFF2-40B4-BE49-F238E27FC236}">
                  <a16:creationId xmlns:a16="http://schemas.microsoft.com/office/drawing/2014/main" id="{268BEF73-0E11-0252-A0B0-CEA7C9904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" y="892"/>
              <a:ext cx="8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>
                  <a:solidFill>
                    <a:srgbClr val="000000"/>
                  </a:solidFill>
                </a:rPr>
                <a:t>g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02" name="Rectangle 14">
              <a:extLst>
                <a:ext uri="{FF2B5EF4-FFF2-40B4-BE49-F238E27FC236}">
                  <a16:creationId xmlns:a16="http://schemas.microsoft.com/office/drawing/2014/main" id="{0113BE16-E1D1-4F48-04EE-E94F7B976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" y="892"/>
              <a:ext cx="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>
                  <a:solidFill>
                    <a:srgbClr val="000000"/>
                  </a:solidFill>
                </a:rPr>
                <a:t> 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03" name="Rectangle 15">
              <a:extLst>
                <a:ext uri="{FF2B5EF4-FFF2-40B4-BE49-F238E27FC236}">
                  <a16:creationId xmlns:a16="http://schemas.microsoft.com/office/drawing/2014/main" id="{F66F261B-DDB5-5E35-7F7B-C70DEDC858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892"/>
              <a:ext cx="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>
                  <a:solidFill>
                    <a:srgbClr val="000000"/>
                  </a:solidFill>
                </a:rPr>
                <a:t> 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04" name="Rectangle 16">
              <a:extLst>
                <a:ext uri="{FF2B5EF4-FFF2-40B4-BE49-F238E27FC236}">
                  <a16:creationId xmlns:a16="http://schemas.microsoft.com/office/drawing/2014/main" id="{21F76E61-479D-4EED-4293-380EDF071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8" y="892"/>
              <a:ext cx="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>
                  <a:solidFill>
                    <a:srgbClr val="000000"/>
                  </a:solidFill>
                </a:rPr>
                <a:t> 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05" name="Rectangle 17">
              <a:extLst>
                <a:ext uri="{FF2B5EF4-FFF2-40B4-BE49-F238E27FC236}">
                  <a16:creationId xmlns:a16="http://schemas.microsoft.com/office/drawing/2014/main" id="{AA103956-8FDC-3312-4341-38E7B530B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" y="892"/>
              <a:ext cx="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>
                  <a:solidFill>
                    <a:srgbClr val="000000"/>
                  </a:solidFill>
                </a:rPr>
                <a:t> 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06" name="Rectangle 18">
              <a:extLst>
                <a:ext uri="{FF2B5EF4-FFF2-40B4-BE49-F238E27FC236}">
                  <a16:creationId xmlns:a16="http://schemas.microsoft.com/office/drawing/2014/main" id="{1103A839-626E-DB74-4374-D1C410FF7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" y="892"/>
              <a:ext cx="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>
                  <a:solidFill>
                    <a:srgbClr val="000000"/>
                  </a:solidFill>
                </a:rPr>
                <a:t> 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07" name="Rectangle 19">
              <a:extLst>
                <a:ext uri="{FF2B5EF4-FFF2-40B4-BE49-F238E27FC236}">
                  <a16:creationId xmlns:a16="http://schemas.microsoft.com/office/drawing/2014/main" id="{E0E64D7C-21E6-AC3C-8EF9-4CFAD980B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892"/>
              <a:ext cx="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>
                  <a:solidFill>
                    <a:srgbClr val="000000"/>
                  </a:solidFill>
                </a:rPr>
                <a:t> 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08" name="Rectangle 20">
              <a:extLst>
                <a:ext uri="{FF2B5EF4-FFF2-40B4-BE49-F238E27FC236}">
                  <a16:creationId xmlns:a16="http://schemas.microsoft.com/office/drawing/2014/main" id="{78AD674B-F46C-67AD-A440-4A73635F4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" y="892"/>
              <a:ext cx="8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>
                  <a:solidFill>
                    <a:srgbClr val="000000"/>
                  </a:solidFill>
                </a:rPr>
                <a:t>p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09" name="Rectangle 21">
              <a:extLst>
                <a:ext uri="{FF2B5EF4-FFF2-40B4-BE49-F238E27FC236}">
                  <a16:creationId xmlns:a16="http://schemas.microsoft.com/office/drawing/2014/main" id="{C2BA011E-314D-D899-D4EA-4822CA255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" y="892"/>
              <a:ext cx="8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>
                  <a:solidFill>
                    <a:srgbClr val="000000"/>
                  </a:solidFill>
                </a:rPr>
                <a:t>p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10" name="Rectangle 22">
              <a:extLst>
                <a:ext uri="{FF2B5EF4-FFF2-40B4-BE49-F238E27FC236}">
                  <a16:creationId xmlns:a16="http://schemas.microsoft.com/office/drawing/2014/main" id="{C70F802D-0F45-80E6-265C-009DD5974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5" y="925"/>
              <a:ext cx="1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>
                  <a:solidFill>
                    <a:srgbClr val="000000"/>
                  </a:solidFill>
                  <a:latin typeface="Symbol" pitchFamily="2" charset="2"/>
                </a:rPr>
                <a:t>-&gt;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11" name="Rectangle 23">
              <a:extLst>
                <a:ext uri="{FF2B5EF4-FFF2-40B4-BE49-F238E27FC236}">
                  <a16:creationId xmlns:a16="http://schemas.microsoft.com/office/drawing/2014/main" id="{CAC2B2C1-3351-FCBC-955B-9F5476EC70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" y="925"/>
              <a:ext cx="1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>
                  <a:solidFill>
                    <a:srgbClr val="000000"/>
                  </a:solidFill>
                  <a:latin typeface="Symbol" pitchFamily="2" charset="2"/>
                </a:rPr>
                <a:t>-&gt;</a:t>
              </a:r>
              <a:endParaRPr lang="en-GB" altLang="en-FR" sz="2000">
                <a:latin typeface="Symbol" pitchFamily="2" charset="2"/>
              </a:endParaRPr>
            </a:p>
          </p:txBody>
        </p:sp>
        <p:grpSp>
          <p:nvGrpSpPr>
            <p:cNvPr id="49212" name="Group 24">
              <a:extLst>
                <a:ext uri="{FF2B5EF4-FFF2-40B4-BE49-F238E27FC236}">
                  <a16:creationId xmlns:a16="http://schemas.microsoft.com/office/drawing/2014/main" id="{8C24A2F7-5CB4-978F-980A-C414D669D3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6" y="1089"/>
              <a:ext cx="224" cy="279"/>
              <a:chOff x="2112" y="2352"/>
              <a:chExt cx="336" cy="384"/>
            </a:xfrm>
          </p:grpSpPr>
          <p:sp>
            <p:nvSpPr>
              <p:cNvPr id="49242" name="Line 25">
                <a:extLst>
                  <a:ext uri="{FF2B5EF4-FFF2-40B4-BE49-F238E27FC236}">
                    <a16:creationId xmlns:a16="http://schemas.microsoft.com/office/drawing/2014/main" id="{90553A6C-36A6-564A-AAD7-ACDF7B818A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2" y="2352"/>
                <a:ext cx="0" cy="38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FR"/>
              </a:p>
            </p:txBody>
          </p:sp>
          <p:sp>
            <p:nvSpPr>
              <p:cNvPr id="49243" name="Line 26">
                <a:extLst>
                  <a:ext uri="{FF2B5EF4-FFF2-40B4-BE49-F238E27FC236}">
                    <a16:creationId xmlns:a16="http://schemas.microsoft.com/office/drawing/2014/main" id="{031E3CEA-9A2E-332C-70B5-518690BE0E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2" y="2736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lg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FR"/>
              </a:p>
            </p:txBody>
          </p:sp>
        </p:grpSp>
        <p:graphicFrame>
          <p:nvGraphicFramePr>
            <p:cNvPr id="49160" name="Object 8">
              <a:extLst>
                <a:ext uri="{FF2B5EF4-FFF2-40B4-BE49-F238E27FC236}">
                  <a16:creationId xmlns:a16="http://schemas.microsoft.com/office/drawing/2014/main" id="{B2E3C39D-D5EC-75A3-0212-200C07A6F21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72" y="1193"/>
            <a:ext cx="307" cy="2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7143750" imgH="7143750" progId="Equation.3">
                    <p:embed/>
                  </p:oleObj>
                </mc:Choice>
                <mc:Fallback>
                  <p:oleObj name="Equation" r:id="rId2" imgW="7143750" imgH="714375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2" y="1193"/>
                          <a:ext cx="307" cy="2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9213" name="Group 28">
              <a:extLst>
                <a:ext uri="{FF2B5EF4-FFF2-40B4-BE49-F238E27FC236}">
                  <a16:creationId xmlns:a16="http://schemas.microsoft.com/office/drawing/2014/main" id="{484A5B0A-BACD-4274-91FC-B1E94A4CBA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1" y="1789"/>
              <a:ext cx="224" cy="279"/>
              <a:chOff x="2112" y="2352"/>
              <a:chExt cx="336" cy="384"/>
            </a:xfrm>
          </p:grpSpPr>
          <p:sp>
            <p:nvSpPr>
              <p:cNvPr id="49240" name="Line 29">
                <a:extLst>
                  <a:ext uri="{FF2B5EF4-FFF2-40B4-BE49-F238E27FC236}">
                    <a16:creationId xmlns:a16="http://schemas.microsoft.com/office/drawing/2014/main" id="{A9077F26-4A0B-AC71-7C44-2D5AA276D7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2" y="2352"/>
                <a:ext cx="0" cy="38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FR"/>
              </a:p>
            </p:txBody>
          </p:sp>
          <p:sp>
            <p:nvSpPr>
              <p:cNvPr id="49241" name="Line 30">
                <a:extLst>
                  <a:ext uri="{FF2B5EF4-FFF2-40B4-BE49-F238E27FC236}">
                    <a16:creationId xmlns:a16="http://schemas.microsoft.com/office/drawing/2014/main" id="{C92E4AD7-D5B4-2DF0-F3F1-61FA4171A9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2" y="2736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lg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FR"/>
              </a:p>
            </p:txBody>
          </p:sp>
        </p:grpSp>
        <p:graphicFrame>
          <p:nvGraphicFramePr>
            <p:cNvPr id="49161" name="Object 9">
              <a:extLst>
                <a:ext uri="{FF2B5EF4-FFF2-40B4-BE49-F238E27FC236}">
                  <a16:creationId xmlns:a16="http://schemas.microsoft.com/office/drawing/2014/main" id="{2B5ED676-FC18-184C-B120-25EFDE755D2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56" y="1613"/>
            <a:ext cx="512" cy="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7143750" imgH="7143750" progId="Equation.3">
                    <p:embed/>
                  </p:oleObj>
                </mc:Choice>
                <mc:Fallback>
                  <p:oleObj name="Equation" r:id="rId4" imgW="7143750" imgH="714375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56" y="1613"/>
                          <a:ext cx="512" cy="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162" name="Object 10">
              <a:extLst>
                <a:ext uri="{FF2B5EF4-FFF2-40B4-BE49-F238E27FC236}">
                  <a16:creationId xmlns:a16="http://schemas.microsoft.com/office/drawing/2014/main" id="{5CD9673B-ED93-AB19-6494-8F55932B987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60" y="1598"/>
            <a:ext cx="48" cy="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7143750" imgH="7143750" progId="Equation.3">
                    <p:embed/>
                  </p:oleObj>
                </mc:Choice>
                <mc:Fallback>
                  <p:oleObj name="Equation" r:id="rId5" imgW="7143750" imgH="714375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60" y="1598"/>
                          <a:ext cx="48" cy="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9214" name="Group 33">
              <a:extLst>
                <a:ext uri="{FF2B5EF4-FFF2-40B4-BE49-F238E27FC236}">
                  <a16:creationId xmlns:a16="http://schemas.microsoft.com/office/drawing/2014/main" id="{7EABE896-6032-0F42-F01D-4B62E9B790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5" y="1496"/>
              <a:ext cx="224" cy="279"/>
              <a:chOff x="2112" y="2352"/>
              <a:chExt cx="336" cy="384"/>
            </a:xfrm>
          </p:grpSpPr>
          <p:sp>
            <p:nvSpPr>
              <p:cNvPr id="49238" name="Line 34">
                <a:extLst>
                  <a:ext uri="{FF2B5EF4-FFF2-40B4-BE49-F238E27FC236}">
                    <a16:creationId xmlns:a16="http://schemas.microsoft.com/office/drawing/2014/main" id="{F1F566AE-71B6-5031-03E2-C59C8E7BE5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2" y="2352"/>
                <a:ext cx="0" cy="38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FR"/>
              </a:p>
            </p:txBody>
          </p:sp>
          <p:sp>
            <p:nvSpPr>
              <p:cNvPr id="49239" name="Line 35">
                <a:extLst>
                  <a:ext uri="{FF2B5EF4-FFF2-40B4-BE49-F238E27FC236}">
                    <a16:creationId xmlns:a16="http://schemas.microsoft.com/office/drawing/2014/main" id="{3454C72A-F6A6-2F92-11E2-43411FCC72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2" y="2736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lg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FR"/>
              </a:p>
            </p:txBody>
          </p:sp>
        </p:grpSp>
        <p:sp>
          <p:nvSpPr>
            <p:cNvPr id="49215" name="Text Box 36">
              <a:extLst>
                <a:ext uri="{FF2B5EF4-FFF2-40B4-BE49-F238E27FC236}">
                  <a16:creationId xmlns:a16="http://schemas.microsoft.com/office/drawing/2014/main" id="{4BD041DB-0B4A-A40F-2F1D-1837FDD64C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7" y="853"/>
              <a:ext cx="6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en-FR" sz="2000"/>
                <a:t>(26 %)</a:t>
              </a:r>
              <a:endParaRPr lang="en-GB" altLang="en-FR" sz="2000"/>
            </a:p>
          </p:txBody>
        </p:sp>
        <p:sp>
          <p:nvSpPr>
            <p:cNvPr id="49216" name="Text Box 37">
              <a:extLst>
                <a:ext uri="{FF2B5EF4-FFF2-40B4-BE49-F238E27FC236}">
                  <a16:creationId xmlns:a16="http://schemas.microsoft.com/office/drawing/2014/main" id="{372C78C9-4C64-1260-5955-803AAF81DB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4" y="1207"/>
              <a:ext cx="6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en-FR" sz="2000"/>
                <a:t>(35 %)</a:t>
              </a:r>
              <a:endParaRPr lang="en-GB" altLang="en-FR" sz="2000"/>
            </a:p>
          </p:txBody>
        </p:sp>
        <p:sp>
          <p:nvSpPr>
            <p:cNvPr id="49217" name="Text Box 38">
              <a:extLst>
                <a:ext uri="{FF2B5EF4-FFF2-40B4-BE49-F238E27FC236}">
                  <a16:creationId xmlns:a16="http://schemas.microsoft.com/office/drawing/2014/main" id="{F04F15D6-B55A-CB9E-E050-C488578EC2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2" y="1612"/>
              <a:ext cx="6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en-FR" sz="2000"/>
                <a:t>(0.2 %)</a:t>
              </a:r>
              <a:endParaRPr lang="en-GB" altLang="en-FR" sz="2000"/>
            </a:p>
          </p:txBody>
        </p:sp>
        <p:sp>
          <p:nvSpPr>
            <p:cNvPr id="49218" name="Rectangle 39">
              <a:extLst>
                <a:ext uri="{FF2B5EF4-FFF2-40B4-BE49-F238E27FC236}">
                  <a16:creationId xmlns:a16="http://schemas.microsoft.com/office/drawing/2014/main" id="{73A6C5F4-12BE-D4BA-7060-A08F217E07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" y="1986"/>
              <a:ext cx="57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300">
                  <a:solidFill>
                    <a:srgbClr val="000000"/>
                  </a:solidFill>
                  <a:latin typeface="Symbol" pitchFamily="2" charset="2"/>
                </a:rPr>
                <a:t>-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19" name="Rectangle 40">
              <a:extLst>
                <a:ext uri="{FF2B5EF4-FFF2-40B4-BE49-F238E27FC236}">
                  <a16:creationId xmlns:a16="http://schemas.microsoft.com/office/drawing/2014/main" id="{DF02AE99-8FD9-D3DF-CDF1-F69BE1472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8" y="1986"/>
              <a:ext cx="57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300">
                  <a:solidFill>
                    <a:srgbClr val="000000"/>
                  </a:solidFill>
                  <a:latin typeface="Symbol" pitchFamily="2" charset="2"/>
                </a:rPr>
                <a:t>+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20" name="Rectangle 41">
              <a:extLst>
                <a:ext uri="{FF2B5EF4-FFF2-40B4-BE49-F238E27FC236}">
                  <a16:creationId xmlns:a16="http://schemas.microsoft.com/office/drawing/2014/main" id="{7A10331F-547E-C0CB-AADB-BFAAE89205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9" y="1986"/>
              <a:ext cx="57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300">
                  <a:solidFill>
                    <a:srgbClr val="000000"/>
                  </a:solidFill>
                  <a:latin typeface="Symbol" pitchFamily="2" charset="2"/>
                </a:rPr>
                <a:t>±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21" name="Rectangle 42">
              <a:extLst>
                <a:ext uri="{FF2B5EF4-FFF2-40B4-BE49-F238E27FC236}">
                  <a16:creationId xmlns:a16="http://schemas.microsoft.com/office/drawing/2014/main" id="{60BF7CE0-B7D2-6BB1-2DC6-ED4D3E1B47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8" y="2016"/>
              <a:ext cx="97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200">
                  <a:solidFill>
                    <a:srgbClr val="000000"/>
                  </a:solidFill>
                  <a:latin typeface="Symbol" pitchFamily="2" charset="2"/>
                </a:rPr>
                <a:t>c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22" name="Rectangle 43">
              <a:extLst>
                <a:ext uri="{FF2B5EF4-FFF2-40B4-BE49-F238E27FC236}">
                  <a16:creationId xmlns:a16="http://schemas.microsoft.com/office/drawing/2014/main" id="{DF22D2CA-4729-89E6-0590-EB9C6B656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5" y="2016"/>
              <a:ext cx="19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200">
                  <a:solidFill>
                    <a:srgbClr val="000000"/>
                  </a:solidFill>
                  <a:latin typeface="Symbol" pitchFamily="2" charset="2"/>
                </a:rPr>
                <a:t>-&gt;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23" name="Rectangle 44">
              <a:extLst>
                <a:ext uri="{FF2B5EF4-FFF2-40B4-BE49-F238E27FC236}">
                  <a16:creationId xmlns:a16="http://schemas.microsoft.com/office/drawing/2014/main" id="{13FA8230-D691-E006-91E3-5B28D3802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4" y="1998"/>
              <a:ext cx="3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200">
                  <a:solidFill>
                    <a:srgbClr val="000000"/>
                  </a:solidFill>
                  <a:latin typeface="MT Extra" pitchFamily="2" charset="77"/>
                </a:rPr>
                <a:t>l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24" name="Rectangle 45">
              <a:extLst>
                <a:ext uri="{FF2B5EF4-FFF2-40B4-BE49-F238E27FC236}">
                  <a16:creationId xmlns:a16="http://schemas.microsoft.com/office/drawing/2014/main" id="{CE319A2D-3C77-AFD6-0B8C-DF158AB25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" y="1998"/>
              <a:ext cx="3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200">
                  <a:solidFill>
                    <a:srgbClr val="000000"/>
                  </a:solidFill>
                  <a:latin typeface="MT Extra" pitchFamily="2" charset="77"/>
                </a:rPr>
                <a:t>l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25" name="Rectangle 46">
              <a:extLst>
                <a:ext uri="{FF2B5EF4-FFF2-40B4-BE49-F238E27FC236}">
                  <a16:creationId xmlns:a16="http://schemas.microsoft.com/office/drawing/2014/main" id="{A7ED0D4F-E8F1-0F41-5530-A9F8DAAB2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4" y="1998"/>
              <a:ext cx="3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200">
                  <a:solidFill>
                    <a:srgbClr val="000000"/>
                  </a:solidFill>
                  <a:latin typeface="MT Extra" pitchFamily="2" charset="77"/>
                </a:rPr>
                <a:t>l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26" name="Rectangle 47">
              <a:extLst>
                <a:ext uri="{FF2B5EF4-FFF2-40B4-BE49-F238E27FC236}">
                  <a16:creationId xmlns:a16="http://schemas.microsoft.com/office/drawing/2014/main" id="{CE717EBB-3D35-527F-F98B-FC34A2B95E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9" y="1998"/>
              <a:ext cx="3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200">
                  <a:solidFill>
                    <a:srgbClr val="000000"/>
                  </a:solidFill>
                  <a:latin typeface="MT Extra" pitchFamily="2" charset="77"/>
                </a:rPr>
                <a:t>l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27" name="Rectangle 48">
              <a:extLst>
                <a:ext uri="{FF2B5EF4-FFF2-40B4-BE49-F238E27FC236}">
                  <a16:creationId xmlns:a16="http://schemas.microsoft.com/office/drawing/2014/main" id="{D6263F7D-F6F0-2CC9-BE97-B87E364BB4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5" y="1964"/>
              <a:ext cx="5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300">
                  <a:solidFill>
                    <a:srgbClr val="000000"/>
                  </a:solidFill>
                </a:rPr>
                <a:t>0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28" name="Rectangle 49">
              <a:extLst>
                <a:ext uri="{FF2B5EF4-FFF2-40B4-BE49-F238E27FC236}">
                  <a16:creationId xmlns:a16="http://schemas.microsoft.com/office/drawing/2014/main" id="{407E2FB1-D7A5-C172-C222-E49EC3AB1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0" y="2097"/>
              <a:ext cx="5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300">
                  <a:solidFill>
                    <a:srgbClr val="000000"/>
                  </a:solidFill>
                </a:rPr>
                <a:t>1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29" name="Rectangle 50">
              <a:extLst>
                <a:ext uri="{FF2B5EF4-FFF2-40B4-BE49-F238E27FC236}">
                  <a16:creationId xmlns:a16="http://schemas.microsoft.com/office/drawing/2014/main" id="{0A3F6003-226B-986E-4AEF-E83B2FAAB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8" y="1902"/>
              <a:ext cx="95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200">
                  <a:solidFill>
                    <a:srgbClr val="000000"/>
                  </a:solidFill>
                </a:rPr>
                <a:t>~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30" name="Rectangle 51">
              <a:extLst>
                <a:ext uri="{FF2B5EF4-FFF2-40B4-BE49-F238E27FC236}">
                  <a16:creationId xmlns:a16="http://schemas.microsoft.com/office/drawing/2014/main" id="{E280F2A2-B5B0-81B3-B256-B5658CD341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9" y="1980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200">
                  <a:solidFill>
                    <a:srgbClr val="000000"/>
                  </a:solidFill>
                </a:rPr>
                <a:t> 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31" name="Rectangle 52">
              <a:extLst>
                <a:ext uri="{FF2B5EF4-FFF2-40B4-BE49-F238E27FC236}">
                  <a16:creationId xmlns:a16="http://schemas.microsoft.com/office/drawing/2014/main" id="{8A97C470-35EF-E1DD-9CFC-673B2DC46D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3" y="1980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200">
                  <a:solidFill>
                    <a:srgbClr val="000000"/>
                  </a:solidFill>
                </a:rPr>
                <a:t> 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32" name="Rectangle 53">
              <a:extLst>
                <a:ext uri="{FF2B5EF4-FFF2-40B4-BE49-F238E27FC236}">
                  <a16:creationId xmlns:a16="http://schemas.microsoft.com/office/drawing/2014/main" id="{87D23963-48D0-7ADC-2A24-D0261A26A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7" y="1980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200">
                  <a:solidFill>
                    <a:srgbClr val="000000"/>
                  </a:solidFill>
                </a:rPr>
                <a:t> 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33" name="Rectangle 54">
              <a:extLst>
                <a:ext uri="{FF2B5EF4-FFF2-40B4-BE49-F238E27FC236}">
                  <a16:creationId xmlns:a16="http://schemas.microsoft.com/office/drawing/2014/main" id="{D6EB8A2F-B631-F6E8-CBE1-A03AE759F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3" y="1980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200">
                  <a:solidFill>
                    <a:srgbClr val="000000"/>
                  </a:solidFill>
                </a:rPr>
                <a:t> 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34" name="Rectangle 55">
              <a:extLst>
                <a:ext uri="{FF2B5EF4-FFF2-40B4-BE49-F238E27FC236}">
                  <a16:creationId xmlns:a16="http://schemas.microsoft.com/office/drawing/2014/main" id="{673EC373-9AB0-1DD3-6520-944BB0016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6" y="1980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200">
                  <a:solidFill>
                    <a:srgbClr val="000000"/>
                  </a:solidFill>
                </a:rPr>
                <a:t> 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35" name="Rectangle 56">
              <a:extLst>
                <a:ext uri="{FF2B5EF4-FFF2-40B4-BE49-F238E27FC236}">
                  <a16:creationId xmlns:a16="http://schemas.microsoft.com/office/drawing/2014/main" id="{B7A91A64-CBA4-A138-4968-4225B05B8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0" y="1863"/>
              <a:ext cx="95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200">
                  <a:solidFill>
                    <a:srgbClr val="000000"/>
                  </a:solidFill>
                </a:rPr>
                <a:t>~</a:t>
              </a:r>
              <a:endParaRPr lang="en-GB" altLang="en-FR" sz="2000">
                <a:latin typeface="Symbol" pitchFamily="2" charset="2"/>
              </a:endParaRPr>
            </a:p>
          </p:txBody>
        </p:sp>
        <p:sp>
          <p:nvSpPr>
            <p:cNvPr id="49236" name="Text Box 57">
              <a:extLst>
                <a:ext uri="{FF2B5EF4-FFF2-40B4-BE49-F238E27FC236}">
                  <a16:creationId xmlns:a16="http://schemas.microsoft.com/office/drawing/2014/main" id="{88580293-CD80-4665-B0F3-7B862AD9FC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3" y="1948"/>
              <a:ext cx="6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en-FR" sz="2000"/>
                <a:t>(60 %)</a:t>
              </a:r>
              <a:endParaRPr lang="en-GB" altLang="en-FR" sz="2000"/>
            </a:p>
          </p:txBody>
        </p:sp>
        <p:sp>
          <p:nvSpPr>
            <p:cNvPr id="49237" name="Rectangle 58">
              <a:extLst>
                <a:ext uri="{FF2B5EF4-FFF2-40B4-BE49-F238E27FC236}">
                  <a16:creationId xmlns:a16="http://schemas.microsoft.com/office/drawing/2014/main" id="{F4822DDF-D1CC-33A7-431C-C690C55CA4C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425" y="1986"/>
              <a:ext cx="57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300">
                  <a:solidFill>
                    <a:srgbClr val="000000"/>
                  </a:solidFill>
                  <a:latin typeface="Symbol" pitchFamily="2" charset="2"/>
                </a:rPr>
                <a:t>±</a:t>
              </a:r>
              <a:endParaRPr lang="en-GB" altLang="en-FR" sz="2000">
                <a:latin typeface="Symbol" pitchFamily="2" charset="2"/>
              </a:endParaRPr>
            </a:p>
          </p:txBody>
        </p:sp>
      </p:grpSp>
      <p:grpSp>
        <p:nvGrpSpPr>
          <p:cNvPr id="49168" name="Group 59">
            <a:extLst>
              <a:ext uri="{FF2B5EF4-FFF2-40B4-BE49-F238E27FC236}">
                <a16:creationId xmlns:a16="http://schemas.microsoft.com/office/drawing/2014/main" id="{6266AF7A-AE14-FCDA-5159-DFACF46869A4}"/>
              </a:ext>
            </a:extLst>
          </p:cNvPr>
          <p:cNvGrpSpPr>
            <a:grpSpLocks/>
          </p:cNvGrpSpPr>
          <p:nvPr/>
        </p:nvGrpSpPr>
        <p:grpSpPr bwMode="auto">
          <a:xfrm>
            <a:off x="528638" y="1600200"/>
            <a:ext cx="5399087" cy="2398713"/>
            <a:chOff x="381" y="600"/>
            <a:chExt cx="3401" cy="1511"/>
          </a:xfrm>
        </p:grpSpPr>
        <p:graphicFrame>
          <p:nvGraphicFramePr>
            <p:cNvPr id="49154" name="Object 2">
              <a:extLst>
                <a:ext uri="{FF2B5EF4-FFF2-40B4-BE49-F238E27FC236}">
                  <a16:creationId xmlns:a16="http://schemas.microsoft.com/office/drawing/2014/main" id="{7F891581-6BCF-78C3-17CF-D222D397879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97" y="600"/>
            <a:ext cx="195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7143750" imgH="7143750" progId="Equation.3">
                    <p:embed/>
                  </p:oleObj>
                </mc:Choice>
                <mc:Fallback>
                  <p:oleObj name="Equation" r:id="rId6" imgW="7143750" imgH="714375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97" y="600"/>
                          <a:ext cx="195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9173" name="Group 61">
              <a:extLst>
                <a:ext uri="{FF2B5EF4-FFF2-40B4-BE49-F238E27FC236}">
                  <a16:creationId xmlns:a16="http://schemas.microsoft.com/office/drawing/2014/main" id="{2E2D077D-C424-0AA0-0440-1D4CFC65EA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" y="681"/>
              <a:ext cx="3401" cy="1430"/>
              <a:chOff x="701" y="2514"/>
              <a:chExt cx="3401" cy="1430"/>
            </a:xfrm>
          </p:grpSpPr>
          <p:sp>
            <p:nvSpPr>
              <p:cNvPr id="49174" name="Line 62">
                <a:extLst>
                  <a:ext uri="{FF2B5EF4-FFF2-40B4-BE49-F238E27FC236}">
                    <a16:creationId xmlns:a16="http://schemas.microsoft.com/office/drawing/2014/main" id="{5ED08160-34A8-1FE5-7151-8A95C663F0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1" y="2738"/>
                <a:ext cx="467" cy="5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FR"/>
              </a:p>
            </p:txBody>
          </p:sp>
          <p:sp>
            <p:nvSpPr>
              <p:cNvPr id="49175" name="Line 63">
                <a:extLst>
                  <a:ext uri="{FF2B5EF4-FFF2-40B4-BE49-F238E27FC236}">
                    <a16:creationId xmlns:a16="http://schemas.microsoft.com/office/drawing/2014/main" id="{C54B6CCF-A353-6467-F56C-6A9A4C72E9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01" y="3322"/>
                <a:ext cx="467" cy="54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FR"/>
              </a:p>
            </p:txBody>
          </p:sp>
          <p:sp>
            <p:nvSpPr>
              <p:cNvPr id="49176" name="Line 64">
                <a:extLst>
                  <a:ext uri="{FF2B5EF4-FFF2-40B4-BE49-F238E27FC236}">
                    <a16:creationId xmlns:a16="http://schemas.microsoft.com/office/drawing/2014/main" id="{2BC0D11C-9E2B-739A-B0D7-45FBA440CA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7" y="3406"/>
                <a:ext cx="585" cy="33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FR"/>
              </a:p>
            </p:txBody>
          </p:sp>
          <p:sp>
            <p:nvSpPr>
              <p:cNvPr id="49177" name="Freeform 65">
                <a:extLst>
                  <a:ext uri="{FF2B5EF4-FFF2-40B4-BE49-F238E27FC236}">
                    <a16:creationId xmlns:a16="http://schemas.microsoft.com/office/drawing/2014/main" id="{036890A1-F2BE-0F4E-354F-CFFF3432B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2779"/>
                <a:ext cx="297" cy="466"/>
              </a:xfrm>
              <a:custGeom>
                <a:avLst/>
                <a:gdLst>
                  <a:gd name="T0" fmla="*/ 0 w 366"/>
                  <a:gd name="T1" fmla="*/ 536 h 536"/>
                  <a:gd name="T2" fmla="*/ 366 w 366"/>
                  <a:gd name="T3" fmla="*/ 0 h 536"/>
                  <a:gd name="T4" fmla="*/ 0 60000 65536"/>
                  <a:gd name="T5" fmla="*/ 0 60000 65536"/>
                  <a:gd name="T6" fmla="*/ 0 w 366"/>
                  <a:gd name="T7" fmla="*/ 0 h 536"/>
                  <a:gd name="T8" fmla="*/ 366 w 366"/>
                  <a:gd name="T9" fmla="*/ 536 h 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66" h="536">
                    <a:moveTo>
                      <a:pt x="0" y="536"/>
                    </a:moveTo>
                    <a:lnTo>
                      <a:pt x="366" y="0"/>
                    </a:lnTo>
                  </a:path>
                </a:pathLst>
              </a:cu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FR" altLang="en-FR"/>
              </a:p>
            </p:txBody>
          </p:sp>
          <p:sp>
            <p:nvSpPr>
              <p:cNvPr id="49178" name="Freeform 66">
                <a:extLst>
                  <a:ext uri="{FF2B5EF4-FFF2-40B4-BE49-F238E27FC236}">
                    <a16:creationId xmlns:a16="http://schemas.microsoft.com/office/drawing/2014/main" id="{F2B973B2-1A50-B215-B452-99E4F3B0B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4" y="3344"/>
                <a:ext cx="413" cy="312"/>
              </a:xfrm>
              <a:custGeom>
                <a:avLst/>
                <a:gdLst>
                  <a:gd name="T0" fmla="*/ 0 w 508"/>
                  <a:gd name="T1" fmla="*/ 0 h 360"/>
                  <a:gd name="T2" fmla="*/ 508 w 508"/>
                  <a:gd name="T3" fmla="*/ 360 h 360"/>
                  <a:gd name="T4" fmla="*/ 0 60000 65536"/>
                  <a:gd name="T5" fmla="*/ 0 60000 65536"/>
                  <a:gd name="T6" fmla="*/ 0 w 508"/>
                  <a:gd name="T7" fmla="*/ 0 h 360"/>
                  <a:gd name="T8" fmla="*/ 508 w 508"/>
                  <a:gd name="T9" fmla="*/ 360 h 36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08" h="360">
                    <a:moveTo>
                      <a:pt x="0" y="0"/>
                    </a:moveTo>
                    <a:lnTo>
                      <a:pt x="508" y="360"/>
                    </a:lnTo>
                  </a:path>
                </a:pathLst>
              </a:cu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FR" altLang="en-FR"/>
              </a:p>
            </p:txBody>
          </p:sp>
          <p:sp>
            <p:nvSpPr>
              <p:cNvPr id="49179" name="Line 67">
                <a:extLst>
                  <a:ext uri="{FF2B5EF4-FFF2-40B4-BE49-F238E27FC236}">
                    <a16:creationId xmlns:a16="http://schemas.microsoft.com/office/drawing/2014/main" id="{280BBCBC-9612-3740-A019-70D759B2CB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27" y="2961"/>
                <a:ext cx="518" cy="111"/>
              </a:xfrm>
              <a:prstGeom prst="line">
                <a:avLst/>
              </a:prstGeom>
              <a:noFill/>
              <a:ln w="38100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FR"/>
              </a:p>
            </p:txBody>
          </p:sp>
          <p:sp>
            <p:nvSpPr>
              <p:cNvPr id="49180" name="Line 68">
                <a:extLst>
                  <a:ext uri="{FF2B5EF4-FFF2-40B4-BE49-F238E27FC236}">
                    <a16:creationId xmlns:a16="http://schemas.microsoft.com/office/drawing/2014/main" id="{B4C23645-95FA-5CEE-5957-9B3AD6990B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5" y="2943"/>
                <a:ext cx="576" cy="35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FR"/>
              </a:p>
            </p:txBody>
          </p:sp>
          <p:sp>
            <p:nvSpPr>
              <p:cNvPr id="49181" name="Line 69">
                <a:extLst>
                  <a:ext uri="{FF2B5EF4-FFF2-40B4-BE49-F238E27FC236}">
                    <a16:creationId xmlns:a16="http://schemas.microsoft.com/office/drawing/2014/main" id="{8DB143F3-6749-8462-E62D-0754DA9DA1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27" y="2655"/>
                <a:ext cx="350" cy="41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FR"/>
              </a:p>
            </p:txBody>
          </p:sp>
          <p:sp>
            <p:nvSpPr>
              <p:cNvPr id="49182" name="Freeform 70">
                <a:extLst>
                  <a:ext uri="{FF2B5EF4-FFF2-40B4-BE49-F238E27FC236}">
                    <a16:creationId xmlns:a16="http://schemas.microsoft.com/office/drawing/2014/main" id="{22E24221-F31A-0D7B-CBC6-75D39EB6C3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7" y="3245"/>
                <a:ext cx="496" cy="101"/>
              </a:xfrm>
              <a:custGeom>
                <a:avLst/>
                <a:gdLst>
                  <a:gd name="T0" fmla="*/ 0 w 610"/>
                  <a:gd name="T1" fmla="*/ 0 h 116"/>
                  <a:gd name="T2" fmla="*/ 610 w 610"/>
                  <a:gd name="T3" fmla="*/ 116 h 116"/>
                  <a:gd name="T4" fmla="*/ 0 60000 65536"/>
                  <a:gd name="T5" fmla="*/ 0 60000 65536"/>
                  <a:gd name="T6" fmla="*/ 0 w 610"/>
                  <a:gd name="T7" fmla="*/ 0 h 116"/>
                  <a:gd name="T8" fmla="*/ 610 w 610"/>
                  <a:gd name="T9" fmla="*/ 116 h 11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10" h="116">
                    <a:moveTo>
                      <a:pt x="0" y="0"/>
                    </a:moveTo>
                    <a:lnTo>
                      <a:pt x="610" y="116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FR" altLang="en-FR"/>
              </a:p>
            </p:txBody>
          </p:sp>
          <p:sp>
            <p:nvSpPr>
              <p:cNvPr id="49183" name="Freeform 71">
                <a:extLst>
                  <a:ext uri="{FF2B5EF4-FFF2-40B4-BE49-F238E27FC236}">
                    <a16:creationId xmlns:a16="http://schemas.microsoft.com/office/drawing/2014/main" id="{C31F815D-8C5F-D02D-7315-027833871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1" y="3072"/>
                <a:ext cx="416" cy="272"/>
              </a:xfrm>
              <a:custGeom>
                <a:avLst/>
                <a:gdLst>
                  <a:gd name="T0" fmla="*/ 0 w 512"/>
                  <a:gd name="T1" fmla="*/ 312 h 312"/>
                  <a:gd name="T2" fmla="*/ 512 w 512"/>
                  <a:gd name="T3" fmla="*/ 0 h 312"/>
                  <a:gd name="T4" fmla="*/ 0 60000 65536"/>
                  <a:gd name="T5" fmla="*/ 0 60000 65536"/>
                  <a:gd name="T6" fmla="*/ 0 w 512"/>
                  <a:gd name="T7" fmla="*/ 0 h 312"/>
                  <a:gd name="T8" fmla="*/ 512 w 512"/>
                  <a:gd name="T9" fmla="*/ 312 h 31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12" h="312">
                    <a:moveTo>
                      <a:pt x="0" y="312"/>
                    </a:moveTo>
                    <a:lnTo>
                      <a:pt x="512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FR" altLang="en-FR"/>
              </a:p>
            </p:txBody>
          </p:sp>
          <p:sp>
            <p:nvSpPr>
              <p:cNvPr id="49184" name="Line 72">
                <a:extLst>
                  <a:ext uri="{FF2B5EF4-FFF2-40B4-BE49-F238E27FC236}">
                    <a16:creationId xmlns:a16="http://schemas.microsoft.com/office/drawing/2014/main" id="{89372D3B-C098-37A2-8E90-50683990DD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07" y="3238"/>
                <a:ext cx="663" cy="8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FR"/>
              </a:p>
            </p:txBody>
          </p:sp>
          <p:sp>
            <p:nvSpPr>
              <p:cNvPr id="49185" name="Oval 73">
                <a:extLst>
                  <a:ext uri="{FF2B5EF4-FFF2-40B4-BE49-F238E27FC236}">
                    <a16:creationId xmlns:a16="http://schemas.microsoft.com/office/drawing/2014/main" id="{AF9A4693-A8D3-6ACF-E203-55BAFA58AD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0" y="3156"/>
                <a:ext cx="116" cy="333"/>
              </a:xfrm>
              <a:prstGeom prst="ellipse">
                <a:avLst/>
              </a:prstGeom>
              <a:solidFill>
                <a:srgbClr val="FF99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FR" altLang="en-FR"/>
              </a:p>
            </p:txBody>
          </p:sp>
          <p:sp>
            <p:nvSpPr>
              <p:cNvPr id="49186" name="Text Box 74">
                <a:extLst>
                  <a:ext uri="{FF2B5EF4-FFF2-40B4-BE49-F238E27FC236}">
                    <a16:creationId xmlns:a16="http://schemas.microsoft.com/office/drawing/2014/main" id="{1269C8D1-1734-523E-BED9-3784F3FE98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7" y="2529"/>
                <a:ext cx="19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it-IT" altLang="en-FR" sz="2400">
                    <a:solidFill>
                      <a:srgbClr val="FF3300"/>
                    </a:solidFill>
                  </a:rPr>
                  <a:t>p</a:t>
                </a:r>
                <a:endParaRPr lang="en-GB" altLang="en-FR" sz="2400">
                  <a:solidFill>
                    <a:srgbClr val="FF3300"/>
                  </a:solidFill>
                </a:endParaRPr>
              </a:p>
            </p:txBody>
          </p:sp>
          <p:sp>
            <p:nvSpPr>
              <p:cNvPr id="49187" name="Text Box 75">
                <a:extLst>
                  <a:ext uri="{FF2B5EF4-FFF2-40B4-BE49-F238E27FC236}">
                    <a16:creationId xmlns:a16="http://schemas.microsoft.com/office/drawing/2014/main" id="{DF5109F7-5AE5-A369-15CE-C3FCAF4B31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9" y="3656"/>
                <a:ext cx="19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it-IT" altLang="en-FR" sz="2400">
                    <a:solidFill>
                      <a:srgbClr val="FF3300"/>
                    </a:solidFill>
                  </a:rPr>
                  <a:t>p</a:t>
                </a:r>
                <a:endParaRPr lang="en-GB" altLang="en-FR" sz="2400">
                  <a:solidFill>
                    <a:srgbClr val="FF3300"/>
                  </a:solidFill>
                </a:endParaRPr>
              </a:p>
            </p:txBody>
          </p:sp>
          <p:graphicFrame>
            <p:nvGraphicFramePr>
              <p:cNvPr id="49155" name="Object 3">
                <a:extLst>
                  <a:ext uri="{FF2B5EF4-FFF2-40B4-BE49-F238E27FC236}">
                    <a16:creationId xmlns:a16="http://schemas.microsoft.com/office/drawing/2014/main" id="{26D40266-0D78-EDBA-DD4D-22B7083C933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68" y="3030"/>
              <a:ext cx="134" cy="2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7143750" imgH="7143750" progId="Equation.3">
                      <p:embed/>
                    </p:oleObj>
                  </mc:Choice>
                  <mc:Fallback>
                    <p:oleObj name="Equation" r:id="rId7" imgW="7143750" imgH="7143750" progId="Equation.3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8" y="3030"/>
                            <a:ext cx="134" cy="2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3300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FF33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156" name="Object 4">
                <a:extLst>
                  <a:ext uri="{FF2B5EF4-FFF2-40B4-BE49-F238E27FC236}">
                    <a16:creationId xmlns:a16="http://schemas.microsoft.com/office/drawing/2014/main" id="{59AC6CA3-452D-AC70-9CAC-FD10B0A8B8B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026" y="3322"/>
              <a:ext cx="125" cy="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7143750" imgH="7143750" progId="Equation.3">
                      <p:embed/>
                    </p:oleObj>
                  </mc:Choice>
                  <mc:Fallback>
                    <p:oleObj name="Equation" r:id="rId8" imgW="7143750" imgH="7143750" progId="Equation.3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26" y="3322"/>
                            <a:ext cx="125" cy="20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9188" name="Text Box 78">
                <a:extLst>
                  <a:ext uri="{FF2B5EF4-FFF2-40B4-BE49-F238E27FC236}">
                    <a16:creationId xmlns:a16="http://schemas.microsoft.com/office/drawing/2014/main" id="{063DD1B5-D236-394D-42D0-FE0BAB64F2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3" y="2586"/>
                <a:ext cx="27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it-IT" altLang="en-FR" sz="2400">
                    <a:solidFill>
                      <a:srgbClr val="0000FF"/>
                    </a:solidFill>
                  </a:rPr>
                  <a:t>b</a:t>
                </a:r>
                <a:endParaRPr lang="en-GB" altLang="en-FR" sz="2400">
                  <a:solidFill>
                    <a:srgbClr val="0000FF"/>
                  </a:solidFill>
                </a:endParaRPr>
              </a:p>
            </p:txBody>
          </p:sp>
          <p:sp>
            <p:nvSpPr>
              <p:cNvPr id="49189" name="Text Box 79">
                <a:extLst>
                  <a:ext uri="{FF2B5EF4-FFF2-40B4-BE49-F238E27FC236}">
                    <a16:creationId xmlns:a16="http://schemas.microsoft.com/office/drawing/2014/main" id="{87AF1DEF-C798-5B18-8D1D-EBAC8B4151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17" y="3504"/>
                <a:ext cx="27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it-IT" altLang="en-FR" sz="2400">
                    <a:solidFill>
                      <a:srgbClr val="0000FF"/>
                    </a:solidFill>
                  </a:rPr>
                  <a:t>b</a:t>
                </a:r>
                <a:endParaRPr lang="en-GB" altLang="en-FR" sz="2400">
                  <a:solidFill>
                    <a:srgbClr val="0000FF"/>
                  </a:solidFill>
                </a:endParaRPr>
              </a:p>
            </p:txBody>
          </p:sp>
          <p:sp>
            <p:nvSpPr>
              <p:cNvPr id="49190" name="Rectangle 80">
                <a:extLst>
                  <a:ext uri="{FF2B5EF4-FFF2-40B4-BE49-F238E27FC236}">
                    <a16:creationId xmlns:a16="http://schemas.microsoft.com/office/drawing/2014/main" id="{E2C2E050-D363-6238-AEEF-6D9D53D35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544"/>
                <a:ext cx="44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FR" sz="2500">
                    <a:solidFill>
                      <a:srgbClr val="000000"/>
                    </a:solidFill>
                  </a:rPr>
                  <a:t>l</a:t>
                </a:r>
                <a:endParaRPr lang="en-US" altLang="en-FR" sz="2000" b="1"/>
              </a:p>
            </p:txBody>
          </p:sp>
          <p:graphicFrame>
            <p:nvGraphicFramePr>
              <p:cNvPr id="49157" name="Object 5">
                <a:extLst>
                  <a:ext uri="{FF2B5EF4-FFF2-40B4-BE49-F238E27FC236}">
                    <a16:creationId xmlns:a16="http://schemas.microsoft.com/office/drawing/2014/main" id="{92B347F2-A78C-F861-FF6D-A086FF642F7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69" y="3153"/>
              <a:ext cx="233" cy="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7143750" imgH="7143750" progId="Equation.3">
                      <p:embed/>
                    </p:oleObj>
                  </mc:Choice>
                  <mc:Fallback>
                    <p:oleObj name="Equation" r:id="rId9" imgW="7143750" imgH="7143750" progId="Equation.3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69" y="3153"/>
                            <a:ext cx="233" cy="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158" name="Object 6">
                <a:extLst>
                  <a:ext uri="{FF2B5EF4-FFF2-40B4-BE49-F238E27FC236}">
                    <a16:creationId xmlns:a16="http://schemas.microsoft.com/office/drawing/2014/main" id="{E0CFD53C-D6A3-445A-EE5B-71CF89F210C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376" y="2946"/>
              <a:ext cx="195" cy="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0" imgW="7143750" imgH="7143750" progId="Equation.3">
                      <p:embed/>
                    </p:oleObj>
                  </mc:Choice>
                  <mc:Fallback>
                    <p:oleObj name="Equation" r:id="rId10" imgW="7143750" imgH="7143750" progId="Equation.3">
                      <p:embed/>
                      <p:pic>
                        <p:nvPicPr>
                          <p:cNvPr id="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76" y="2946"/>
                            <a:ext cx="195" cy="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159" name="Object 7">
                <a:extLst>
                  <a:ext uri="{FF2B5EF4-FFF2-40B4-BE49-F238E27FC236}">
                    <a16:creationId xmlns:a16="http://schemas.microsoft.com/office/drawing/2014/main" id="{E0A316DC-EBDA-5C88-9BCA-4CC9F119BC4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57" y="3057"/>
              <a:ext cx="248" cy="2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7143750" imgH="7143750" progId="Equation.3">
                      <p:embed/>
                    </p:oleObj>
                  </mc:Choice>
                  <mc:Fallback>
                    <p:oleObj name="Equation" r:id="rId11" imgW="7143750" imgH="7143750" progId="Equation.3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57" y="3057"/>
                            <a:ext cx="248" cy="26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9191" name="Line 84">
                <a:extLst>
                  <a:ext uri="{FF2B5EF4-FFF2-40B4-BE49-F238E27FC236}">
                    <a16:creationId xmlns:a16="http://schemas.microsoft.com/office/drawing/2014/main" id="{F1980F6E-1B17-0127-BF81-1B729AD7AC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45" y="2625"/>
                <a:ext cx="576" cy="341"/>
              </a:xfrm>
              <a:prstGeom prst="line">
                <a:avLst/>
              </a:prstGeom>
              <a:noFill/>
              <a:ln w="38100">
                <a:solidFill>
                  <a:srgbClr val="339966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FR"/>
              </a:p>
            </p:txBody>
          </p:sp>
          <p:sp>
            <p:nvSpPr>
              <p:cNvPr id="49192" name="Rectangle 85">
                <a:extLst>
                  <a:ext uri="{FF2B5EF4-FFF2-40B4-BE49-F238E27FC236}">
                    <a16:creationId xmlns:a16="http://schemas.microsoft.com/office/drawing/2014/main" id="{AAA41F55-8D4A-A66E-CB86-6FABB6E1A1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2873" y="2514"/>
                <a:ext cx="57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GB" altLang="en-FR" sz="1300">
                    <a:solidFill>
                      <a:srgbClr val="000000"/>
                    </a:solidFill>
                    <a:latin typeface="Symbol" pitchFamily="2" charset="2"/>
                  </a:rPr>
                  <a:t>±</a:t>
                </a:r>
                <a:endParaRPr lang="en-GB" altLang="en-FR" sz="2000">
                  <a:latin typeface="Symbol" pitchFamily="2" charset="2"/>
                </a:endParaRPr>
              </a:p>
            </p:txBody>
          </p:sp>
        </p:grpSp>
      </p:grpSp>
      <p:sp>
        <p:nvSpPr>
          <p:cNvPr id="49169" name="Rectangle 86">
            <a:extLst>
              <a:ext uri="{FF2B5EF4-FFF2-40B4-BE49-F238E27FC236}">
                <a16:creationId xmlns:a16="http://schemas.microsoft.com/office/drawing/2014/main" id="{B6375770-5C1C-DE17-B4C9-15C29DFBF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022350"/>
            <a:ext cx="3362325" cy="7016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en-FR" sz="2000" b="1">
                <a:solidFill>
                  <a:srgbClr val="000000"/>
                </a:solidFill>
              </a:rPr>
              <a:t>Beispiel: Sbottom-Erzeugung</a:t>
            </a:r>
          </a:p>
          <a:p>
            <a:r>
              <a:rPr lang="it-IT" altLang="en-FR" sz="2000" b="1">
                <a:solidFill>
                  <a:srgbClr val="000000"/>
                </a:solidFill>
              </a:rPr>
              <a:t>(leichte Squarks analog)</a:t>
            </a:r>
            <a:endParaRPr lang="en-US" altLang="en-FR" sz="2000" b="1">
              <a:solidFill>
                <a:srgbClr val="000000"/>
              </a:solidFill>
            </a:endParaRPr>
          </a:p>
        </p:txBody>
      </p:sp>
      <p:grpSp>
        <p:nvGrpSpPr>
          <p:cNvPr id="49170" name="Group 87">
            <a:extLst>
              <a:ext uri="{FF2B5EF4-FFF2-40B4-BE49-F238E27FC236}">
                <a16:creationId xmlns:a16="http://schemas.microsoft.com/office/drawing/2014/main" id="{BE2899EE-7E19-2D25-90CA-5B327D65F613}"/>
              </a:ext>
            </a:extLst>
          </p:cNvPr>
          <p:cNvGrpSpPr>
            <a:grpSpLocks/>
          </p:cNvGrpSpPr>
          <p:nvPr/>
        </p:nvGrpSpPr>
        <p:grpSpPr bwMode="auto">
          <a:xfrm>
            <a:off x="673100" y="266700"/>
            <a:ext cx="690563" cy="690563"/>
            <a:chOff x="424" y="168"/>
            <a:chExt cx="435" cy="435"/>
          </a:xfrm>
        </p:grpSpPr>
        <p:pic>
          <p:nvPicPr>
            <p:cNvPr id="49171" name="Picture 88" descr="jess1">
              <a:extLst>
                <a:ext uri="{FF2B5EF4-FFF2-40B4-BE49-F238E27FC236}">
                  <a16:creationId xmlns:a16="http://schemas.microsoft.com/office/drawing/2014/main" id="{F3317ED9-CEC2-CFCE-DEE3-1116EC75CF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" y="168"/>
              <a:ext cx="435" cy="435"/>
            </a:xfrm>
            <a:prstGeom prst="rect">
              <a:avLst/>
            </a:prstGeom>
            <a:noFill/>
            <a:ln w="12700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172" name="Rectangle 89">
              <a:extLst>
                <a:ext uri="{FF2B5EF4-FFF2-40B4-BE49-F238E27FC236}">
                  <a16:creationId xmlns:a16="http://schemas.microsoft.com/office/drawing/2014/main" id="{127317EC-5F1E-7765-FE1B-A8659A7237A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6" y="332"/>
              <a:ext cx="410" cy="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FR" sz="1400" b="1">
                  <a:solidFill>
                    <a:schemeClr val="accent2"/>
                  </a:solidFill>
                </a:rPr>
                <a:t>SUSY</a:t>
              </a:r>
              <a:endParaRPr lang="en-US" altLang="en-FR" sz="2000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2">
            <a:extLst>
              <a:ext uri="{FF2B5EF4-FFF2-40B4-BE49-F238E27FC236}">
                <a16:creationId xmlns:a16="http://schemas.microsoft.com/office/drawing/2014/main" id="{DFDD9D3C-AC5E-F1DB-AD30-9331FE0E389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5D9C9096-06CE-5BF7-E08E-68FCCF425F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CCF1B68-737C-EB46-AE14-4572EAD77B00}" type="slidenum">
              <a:rPr lang="en-US" altLang="en-FR" sz="1000">
                <a:latin typeface="Arial" panose="020B0604020202020204" pitchFamily="34" charset="0"/>
              </a:rPr>
              <a:pPr/>
              <a:t>34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A55F956C-B8C0-D720-F889-A547F88E61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Massenbestimmung für leichte Squarks</a:t>
            </a:r>
          </a:p>
        </p:txBody>
      </p:sp>
      <p:sp>
        <p:nvSpPr>
          <p:cNvPr id="50181" name="Text Box 3">
            <a:extLst>
              <a:ext uri="{FF2B5EF4-FFF2-40B4-BE49-F238E27FC236}">
                <a16:creationId xmlns:a16="http://schemas.microsoft.com/office/drawing/2014/main" id="{5675AF39-7002-46EE-0A94-B684C83E4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1473200"/>
            <a:ext cx="2565400" cy="4095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18800" bIns="108000" anchor="ctr" anchorCtr="1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it-IT" altLang="en-FR" sz="2000" b="1">
                <a:solidFill>
                  <a:srgbClr val="CC0000"/>
                </a:solidFill>
              </a:rPr>
              <a:t>Squarks (“Punkt B”)</a:t>
            </a:r>
            <a:endParaRPr lang="en-GB" altLang="en-FR" sz="2000" b="1">
              <a:solidFill>
                <a:srgbClr val="000000"/>
              </a:solidFill>
            </a:endParaRPr>
          </a:p>
        </p:txBody>
      </p:sp>
      <p:sp>
        <p:nvSpPr>
          <p:cNvPr id="50182" name="Rectangle 4">
            <a:extLst>
              <a:ext uri="{FF2B5EF4-FFF2-40B4-BE49-F238E27FC236}">
                <a16:creationId xmlns:a16="http://schemas.microsoft.com/office/drawing/2014/main" id="{1C930057-931B-A8F4-C733-B3E912091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3775" y="4006850"/>
            <a:ext cx="13668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en-FR" sz="2000" b="1">
                <a:solidFill>
                  <a:srgbClr val="CC0000"/>
                </a:solidFill>
              </a:rPr>
              <a:t>CMS 1 fb</a:t>
            </a:r>
            <a:r>
              <a:rPr lang="it-IT" altLang="en-FR" sz="2000" b="1" baseline="30000">
                <a:solidFill>
                  <a:srgbClr val="CC0000"/>
                </a:solidFill>
              </a:rPr>
              <a:t>-1</a:t>
            </a:r>
            <a:endParaRPr lang="en-US" altLang="en-FR" sz="2000" b="1" baseline="30000">
              <a:solidFill>
                <a:srgbClr val="CC0000"/>
              </a:solidFill>
            </a:endParaRPr>
          </a:p>
        </p:txBody>
      </p:sp>
      <p:grpSp>
        <p:nvGrpSpPr>
          <p:cNvPr id="50183" name="Group 50">
            <a:extLst>
              <a:ext uri="{FF2B5EF4-FFF2-40B4-BE49-F238E27FC236}">
                <a16:creationId xmlns:a16="http://schemas.microsoft.com/office/drawing/2014/main" id="{09D224E4-2032-D021-ADAE-51E8410E8C89}"/>
              </a:ext>
            </a:extLst>
          </p:cNvPr>
          <p:cNvGrpSpPr>
            <a:grpSpLocks/>
          </p:cNvGrpSpPr>
          <p:nvPr/>
        </p:nvGrpSpPr>
        <p:grpSpPr bwMode="auto">
          <a:xfrm>
            <a:off x="733425" y="2117725"/>
            <a:ext cx="2644775" cy="1484313"/>
            <a:chOff x="142" y="1342"/>
            <a:chExt cx="1666" cy="935"/>
          </a:xfrm>
        </p:grpSpPr>
        <p:sp>
          <p:nvSpPr>
            <p:cNvPr id="50212" name="Rectangle 5">
              <a:extLst>
                <a:ext uri="{FF2B5EF4-FFF2-40B4-BE49-F238E27FC236}">
                  <a16:creationId xmlns:a16="http://schemas.microsoft.com/office/drawing/2014/main" id="{13703218-2220-0B32-C7A7-24EE259F4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" y="2090"/>
              <a:ext cx="833" cy="18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it-IT" altLang="en-FR" sz="1600" b="1"/>
                <a:t>+</a:t>
              </a:r>
              <a:endParaRPr lang="en-GB" altLang="en-FR" sz="1600" b="1"/>
            </a:p>
          </p:txBody>
        </p:sp>
        <p:sp>
          <p:nvSpPr>
            <p:cNvPr id="50213" name="Rectangle 6">
              <a:extLst>
                <a:ext uri="{FF2B5EF4-FFF2-40B4-BE49-F238E27FC236}">
                  <a16:creationId xmlns:a16="http://schemas.microsoft.com/office/drawing/2014/main" id="{4BAE4D3D-B811-C466-DA48-6B38084DC2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" y="2090"/>
              <a:ext cx="833" cy="18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it-IT" altLang="en-FR" sz="1600" b="1"/>
                <a:t>sign </a:t>
              </a:r>
              <a:r>
                <a:rPr lang="it-IT" altLang="en-FR" sz="1600" b="1">
                  <a:latin typeface="Symbol" pitchFamily="2" charset="2"/>
                </a:rPr>
                <a:t>m</a:t>
              </a:r>
              <a:endParaRPr lang="en-GB" altLang="en-FR" sz="1600" b="1">
                <a:latin typeface="Symbol" pitchFamily="2" charset="2"/>
              </a:endParaRPr>
            </a:p>
          </p:txBody>
        </p:sp>
        <p:sp>
          <p:nvSpPr>
            <p:cNvPr id="50214" name="Rectangle 7">
              <a:extLst>
                <a:ext uri="{FF2B5EF4-FFF2-40B4-BE49-F238E27FC236}">
                  <a16:creationId xmlns:a16="http://schemas.microsoft.com/office/drawing/2014/main" id="{06D497EE-3FBE-4F11-827B-E12A69259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" y="1904"/>
              <a:ext cx="833" cy="186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it-IT" altLang="en-FR" sz="1600" b="1"/>
                <a:t>0</a:t>
              </a:r>
              <a:endParaRPr lang="en-GB" altLang="en-FR" sz="1600" b="1"/>
            </a:p>
          </p:txBody>
        </p:sp>
        <p:sp>
          <p:nvSpPr>
            <p:cNvPr id="50215" name="Rectangle 8">
              <a:extLst>
                <a:ext uri="{FF2B5EF4-FFF2-40B4-BE49-F238E27FC236}">
                  <a16:creationId xmlns:a16="http://schemas.microsoft.com/office/drawing/2014/main" id="{1BE8F56E-9535-4BA0-568D-FD5830672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" y="1904"/>
              <a:ext cx="833" cy="186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it-IT" altLang="en-FR" sz="1600" b="1"/>
                <a:t>A</a:t>
              </a:r>
              <a:r>
                <a:rPr lang="it-IT" altLang="en-FR" sz="1600" b="1" baseline="-25000"/>
                <a:t>0</a:t>
              </a:r>
              <a:endParaRPr lang="en-GB" altLang="en-FR" sz="1600" b="1"/>
            </a:p>
          </p:txBody>
        </p:sp>
        <p:sp>
          <p:nvSpPr>
            <p:cNvPr id="50216" name="Rectangle 9">
              <a:extLst>
                <a:ext uri="{FF2B5EF4-FFF2-40B4-BE49-F238E27FC236}">
                  <a16:creationId xmlns:a16="http://schemas.microsoft.com/office/drawing/2014/main" id="{56C4F461-07FD-4CF6-19D2-3A29552A3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" y="1716"/>
              <a:ext cx="833" cy="18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it-IT" altLang="en-FR" sz="1600" b="1"/>
                <a:t>10</a:t>
              </a:r>
              <a:endParaRPr lang="en-GB" altLang="en-FR" sz="1600" b="1"/>
            </a:p>
          </p:txBody>
        </p:sp>
        <p:sp>
          <p:nvSpPr>
            <p:cNvPr id="50217" name="Rectangle 10">
              <a:extLst>
                <a:ext uri="{FF2B5EF4-FFF2-40B4-BE49-F238E27FC236}">
                  <a16:creationId xmlns:a16="http://schemas.microsoft.com/office/drawing/2014/main" id="{C8F280CD-CF9C-7F36-F2E4-2BADDBC22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" y="1716"/>
              <a:ext cx="833" cy="18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it-IT" altLang="en-FR" sz="1600" b="1"/>
                <a:t>tan </a:t>
              </a:r>
              <a:r>
                <a:rPr lang="it-IT" altLang="en-FR" sz="1600">
                  <a:latin typeface="Symbol" pitchFamily="2" charset="2"/>
                </a:rPr>
                <a:t>b</a:t>
              </a:r>
              <a:endParaRPr lang="en-GB" altLang="en-FR" sz="1600" b="1"/>
            </a:p>
          </p:txBody>
        </p:sp>
        <p:sp>
          <p:nvSpPr>
            <p:cNvPr id="50218" name="Rectangle 11">
              <a:extLst>
                <a:ext uri="{FF2B5EF4-FFF2-40B4-BE49-F238E27FC236}">
                  <a16:creationId xmlns:a16="http://schemas.microsoft.com/office/drawing/2014/main" id="{CD21779B-A375-4048-DC5D-8AB4496370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" y="1529"/>
              <a:ext cx="833" cy="18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it-IT" altLang="en-FR" sz="1600" b="1"/>
                <a:t>250 GeV</a:t>
              </a:r>
              <a:endParaRPr lang="en-GB" altLang="en-FR" sz="1600" b="1"/>
            </a:p>
          </p:txBody>
        </p:sp>
        <p:sp>
          <p:nvSpPr>
            <p:cNvPr id="50219" name="Rectangle 12">
              <a:extLst>
                <a:ext uri="{FF2B5EF4-FFF2-40B4-BE49-F238E27FC236}">
                  <a16:creationId xmlns:a16="http://schemas.microsoft.com/office/drawing/2014/main" id="{E340543C-AE76-C904-2BC0-259734DDF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" y="1529"/>
              <a:ext cx="833" cy="18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it-IT" altLang="en-FR" sz="1600" b="1"/>
                <a:t>m</a:t>
              </a:r>
              <a:r>
                <a:rPr lang="it-IT" altLang="en-FR" sz="1600" b="1" baseline="-25000"/>
                <a:t>1/2</a:t>
              </a:r>
              <a:endParaRPr lang="en-GB" altLang="en-FR" sz="1600" b="1"/>
            </a:p>
          </p:txBody>
        </p:sp>
        <p:sp>
          <p:nvSpPr>
            <p:cNvPr id="50220" name="Rectangle 13">
              <a:extLst>
                <a:ext uri="{FF2B5EF4-FFF2-40B4-BE49-F238E27FC236}">
                  <a16:creationId xmlns:a16="http://schemas.microsoft.com/office/drawing/2014/main" id="{F2AC5822-D2E4-D14D-03E7-44A49D538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" y="1342"/>
              <a:ext cx="833" cy="18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it-IT" altLang="en-FR" sz="1600" b="1"/>
                <a:t>100 GeV</a:t>
              </a:r>
              <a:endParaRPr lang="en-GB" altLang="en-FR" sz="1600" b="1"/>
            </a:p>
          </p:txBody>
        </p:sp>
        <p:sp>
          <p:nvSpPr>
            <p:cNvPr id="50221" name="Rectangle 14">
              <a:extLst>
                <a:ext uri="{FF2B5EF4-FFF2-40B4-BE49-F238E27FC236}">
                  <a16:creationId xmlns:a16="http://schemas.microsoft.com/office/drawing/2014/main" id="{BFD3B084-4A4D-343D-0774-5C00BF5AC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" y="1342"/>
              <a:ext cx="833" cy="18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it-IT" altLang="en-FR" sz="1600" b="1"/>
                <a:t>m</a:t>
              </a:r>
              <a:r>
                <a:rPr lang="it-IT" altLang="en-FR" sz="1600" b="1" baseline="-25000"/>
                <a:t>0</a:t>
              </a:r>
              <a:endParaRPr lang="en-GB" altLang="en-FR" sz="1600" b="1"/>
            </a:p>
          </p:txBody>
        </p:sp>
        <p:sp>
          <p:nvSpPr>
            <p:cNvPr id="50222" name="Line 15">
              <a:extLst>
                <a:ext uri="{FF2B5EF4-FFF2-40B4-BE49-F238E27FC236}">
                  <a16:creationId xmlns:a16="http://schemas.microsoft.com/office/drawing/2014/main" id="{735D9647-86AB-0EEB-B93B-6660EDE2A1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5" y="1342"/>
              <a:ext cx="0" cy="9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FR"/>
            </a:p>
          </p:txBody>
        </p:sp>
        <p:sp>
          <p:nvSpPr>
            <p:cNvPr id="50223" name="Line 16">
              <a:extLst>
                <a:ext uri="{FF2B5EF4-FFF2-40B4-BE49-F238E27FC236}">
                  <a16:creationId xmlns:a16="http://schemas.microsoft.com/office/drawing/2014/main" id="{F45C22EA-5E69-143C-A686-387C9F10AE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" y="1342"/>
              <a:ext cx="1666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FR"/>
            </a:p>
          </p:txBody>
        </p:sp>
        <p:sp>
          <p:nvSpPr>
            <p:cNvPr id="50224" name="Line 17">
              <a:extLst>
                <a:ext uri="{FF2B5EF4-FFF2-40B4-BE49-F238E27FC236}">
                  <a16:creationId xmlns:a16="http://schemas.microsoft.com/office/drawing/2014/main" id="{F6BC9D9E-B25F-E471-C2A7-7A705A9154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" y="1342"/>
              <a:ext cx="0" cy="935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FR"/>
            </a:p>
          </p:txBody>
        </p:sp>
        <p:sp>
          <p:nvSpPr>
            <p:cNvPr id="50225" name="Line 18">
              <a:extLst>
                <a:ext uri="{FF2B5EF4-FFF2-40B4-BE49-F238E27FC236}">
                  <a16:creationId xmlns:a16="http://schemas.microsoft.com/office/drawing/2014/main" id="{7ABDF320-F12F-7C78-B142-51A345ADCE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8" y="1342"/>
              <a:ext cx="0" cy="935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FR"/>
            </a:p>
          </p:txBody>
        </p:sp>
        <p:sp>
          <p:nvSpPr>
            <p:cNvPr id="50226" name="Line 19">
              <a:extLst>
                <a:ext uri="{FF2B5EF4-FFF2-40B4-BE49-F238E27FC236}">
                  <a16:creationId xmlns:a16="http://schemas.microsoft.com/office/drawing/2014/main" id="{E61573BC-4163-0AF8-1B8D-FAB19B6775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" y="2277"/>
              <a:ext cx="1666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FR"/>
            </a:p>
          </p:txBody>
        </p:sp>
        <p:sp>
          <p:nvSpPr>
            <p:cNvPr id="50227" name="Line 20">
              <a:extLst>
                <a:ext uri="{FF2B5EF4-FFF2-40B4-BE49-F238E27FC236}">
                  <a16:creationId xmlns:a16="http://schemas.microsoft.com/office/drawing/2014/main" id="{94A16D0D-05F2-BC4C-523F-3B19AFCD67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" y="1529"/>
              <a:ext cx="166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FR"/>
            </a:p>
          </p:txBody>
        </p:sp>
        <p:sp>
          <p:nvSpPr>
            <p:cNvPr id="50228" name="Line 21">
              <a:extLst>
                <a:ext uri="{FF2B5EF4-FFF2-40B4-BE49-F238E27FC236}">
                  <a16:creationId xmlns:a16="http://schemas.microsoft.com/office/drawing/2014/main" id="{1919B9AC-0BDB-E407-9FAD-881B40BEBF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" y="1716"/>
              <a:ext cx="166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FR"/>
            </a:p>
          </p:txBody>
        </p:sp>
        <p:sp>
          <p:nvSpPr>
            <p:cNvPr id="50229" name="Line 22">
              <a:extLst>
                <a:ext uri="{FF2B5EF4-FFF2-40B4-BE49-F238E27FC236}">
                  <a16:creationId xmlns:a16="http://schemas.microsoft.com/office/drawing/2014/main" id="{F1D93D45-3F2B-D2E5-F2A3-09676FE984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" y="1904"/>
              <a:ext cx="166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FR"/>
            </a:p>
          </p:txBody>
        </p:sp>
        <p:sp>
          <p:nvSpPr>
            <p:cNvPr id="50230" name="Line 23">
              <a:extLst>
                <a:ext uri="{FF2B5EF4-FFF2-40B4-BE49-F238E27FC236}">
                  <a16:creationId xmlns:a16="http://schemas.microsoft.com/office/drawing/2014/main" id="{5C9C3FB8-F844-FC88-51C1-982B0D1EFC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" y="2090"/>
              <a:ext cx="166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FR"/>
            </a:p>
          </p:txBody>
        </p:sp>
      </p:grpSp>
      <p:sp>
        <p:nvSpPr>
          <p:cNvPr id="50184" name="Rectangle 25">
            <a:extLst>
              <a:ext uri="{FF2B5EF4-FFF2-40B4-BE49-F238E27FC236}">
                <a16:creationId xmlns:a16="http://schemas.microsoft.com/office/drawing/2014/main" id="{52992C5F-88C9-8D7C-F366-F310C6A32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3578225"/>
            <a:ext cx="315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000" b="1">
                <a:latin typeface="Times" pitchFamily="-106" charset="0"/>
              </a:rPr>
              <a:t>~</a:t>
            </a:r>
          </a:p>
        </p:txBody>
      </p:sp>
      <p:sp>
        <p:nvSpPr>
          <p:cNvPr id="50185" name="Rectangle 26">
            <a:extLst>
              <a:ext uri="{FF2B5EF4-FFF2-40B4-BE49-F238E27FC236}">
                <a16:creationId xmlns:a16="http://schemas.microsoft.com/office/drawing/2014/main" id="{F959957A-C366-200C-C30B-78D1A97C3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975" y="3590925"/>
            <a:ext cx="315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000" b="1">
                <a:latin typeface="Times" pitchFamily="-106" charset="0"/>
              </a:rPr>
              <a:t>~</a:t>
            </a:r>
          </a:p>
        </p:txBody>
      </p:sp>
      <p:sp>
        <p:nvSpPr>
          <p:cNvPr id="50186" name="Rectangle 27">
            <a:extLst>
              <a:ext uri="{FF2B5EF4-FFF2-40B4-BE49-F238E27FC236}">
                <a16:creationId xmlns:a16="http://schemas.microsoft.com/office/drawing/2014/main" id="{58343D46-C76A-9B04-6806-9F1FEFC3C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4775" y="3578225"/>
            <a:ext cx="315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000" b="1">
                <a:latin typeface="Times" pitchFamily="-106" charset="0"/>
              </a:rPr>
              <a:t>~</a:t>
            </a:r>
          </a:p>
        </p:txBody>
      </p:sp>
      <p:sp>
        <p:nvSpPr>
          <p:cNvPr id="50187" name="Rectangle 28">
            <a:extLst>
              <a:ext uri="{FF2B5EF4-FFF2-40B4-BE49-F238E27FC236}">
                <a16:creationId xmlns:a16="http://schemas.microsoft.com/office/drawing/2014/main" id="{3593671D-4E0C-208A-723D-9ECF43A10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3590925"/>
            <a:ext cx="315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000" b="1">
                <a:latin typeface="Times" pitchFamily="-106" charset="0"/>
              </a:rPr>
              <a:t>~</a:t>
            </a:r>
          </a:p>
        </p:txBody>
      </p:sp>
      <p:grpSp>
        <p:nvGrpSpPr>
          <p:cNvPr id="50188" name="Group 29">
            <a:extLst>
              <a:ext uri="{FF2B5EF4-FFF2-40B4-BE49-F238E27FC236}">
                <a16:creationId xmlns:a16="http://schemas.microsoft.com/office/drawing/2014/main" id="{C4BDCA9D-3C4C-52F9-8DF8-D5032AB0BAAD}"/>
              </a:ext>
            </a:extLst>
          </p:cNvPr>
          <p:cNvGrpSpPr>
            <a:grpSpLocks/>
          </p:cNvGrpSpPr>
          <p:nvPr/>
        </p:nvGrpSpPr>
        <p:grpSpPr bwMode="auto">
          <a:xfrm>
            <a:off x="4130675" y="1092200"/>
            <a:ext cx="4699000" cy="4545013"/>
            <a:chOff x="3060" y="704"/>
            <a:chExt cx="2960" cy="2863"/>
          </a:xfrm>
        </p:grpSpPr>
        <p:pic>
          <p:nvPicPr>
            <p:cNvPr id="50209" name="Picture 30">
              <a:extLst>
                <a:ext uri="{FF2B5EF4-FFF2-40B4-BE49-F238E27FC236}">
                  <a16:creationId xmlns:a16="http://schemas.microsoft.com/office/drawing/2014/main" id="{9CE3DF30-F5DE-9FD5-0394-C0C666040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" y="704"/>
              <a:ext cx="2960" cy="2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210" name="Rectangle 31">
              <a:extLst>
                <a:ext uri="{FF2B5EF4-FFF2-40B4-BE49-F238E27FC236}">
                  <a16:creationId xmlns:a16="http://schemas.microsoft.com/office/drawing/2014/main" id="{659E9DD7-8EA7-4E3F-BD56-67DA8F7DA2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4" y="816"/>
              <a:ext cx="968" cy="1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sp>
          <p:nvSpPr>
            <p:cNvPr id="50211" name="Rectangle 32">
              <a:extLst>
                <a:ext uri="{FF2B5EF4-FFF2-40B4-BE49-F238E27FC236}">
                  <a16:creationId xmlns:a16="http://schemas.microsoft.com/office/drawing/2014/main" id="{C166451D-5FD2-3A41-2EA4-08DA2FF64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2" y="964"/>
              <a:ext cx="86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it-IT" altLang="en-FR" sz="2000" b="1">
                  <a:solidFill>
                    <a:srgbClr val="CC0000"/>
                  </a:solidFill>
                </a:rPr>
                <a:t>CMS 1 fb</a:t>
              </a:r>
              <a:r>
                <a:rPr lang="it-IT" altLang="en-FR" sz="2000" b="1" baseline="30000">
                  <a:solidFill>
                    <a:srgbClr val="CC0000"/>
                  </a:solidFill>
                </a:rPr>
                <a:t>-1</a:t>
              </a:r>
              <a:endParaRPr lang="en-US" altLang="en-FR" sz="2000" b="1">
                <a:solidFill>
                  <a:srgbClr val="CC0000"/>
                </a:solidFill>
              </a:endParaRPr>
            </a:p>
          </p:txBody>
        </p:sp>
      </p:grpSp>
      <p:grpSp>
        <p:nvGrpSpPr>
          <p:cNvPr id="50189" name="Group 52">
            <a:extLst>
              <a:ext uri="{FF2B5EF4-FFF2-40B4-BE49-F238E27FC236}">
                <a16:creationId xmlns:a16="http://schemas.microsoft.com/office/drawing/2014/main" id="{AC455015-2412-13A8-2882-BA9C9C4DCF1F}"/>
              </a:ext>
            </a:extLst>
          </p:cNvPr>
          <p:cNvGrpSpPr>
            <a:grpSpLocks/>
          </p:cNvGrpSpPr>
          <p:nvPr/>
        </p:nvGrpSpPr>
        <p:grpSpPr bwMode="auto">
          <a:xfrm>
            <a:off x="587375" y="3651250"/>
            <a:ext cx="5683250" cy="2832100"/>
            <a:chOff x="266" y="2324"/>
            <a:chExt cx="3580" cy="1784"/>
          </a:xfrm>
        </p:grpSpPr>
        <p:pic>
          <p:nvPicPr>
            <p:cNvPr id="50196" name="Picture 24">
              <a:extLst>
                <a:ext uri="{FF2B5EF4-FFF2-40B4-BE49-F238E27FC236}">
                  <a16:creationId xmlns:a16="http://schemas.microsoft.com/office/drawing/2014/main" id="{DA1CFCD8-4476-1A52-8338-EBA7ADD02E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4" y="3604"/>
              <a:ext cx="2112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197" name="Group 51">
              <a:extLst>
                <a:ext uri="{FF2B5EF4-FFF2-40B4-BE49-F238E27FC236}">
                  <a16:creationId xmlns:a16="http://schemas.microsoft.com/office/drawing/2014/main" id="{BE18E952-56BE-3D28-5114-73F322C357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6" y="2324"/>
              <a:ext cx="2448" cy="1602"/>
              <a:chOff x="266" y="2324"/>
              <a:chExt cx="2448" cy="1602"/>
            </a:xfrm>
          </p:grpSpPr>
          <p:sp>
            <p:nvSpPr>
              <p:cNvPr id="50198" name="Rectangle 33">
                <a:extLst>
                  <a:ext uri="{FF2B5EF4-FFF2-40B4-BE49-F238E27FC236}">
                    <a16:creationId xmlns:a16="http://schemas.microsoft.com/office/drawing/2014/main" id="{35B29076-A40B-58E6-A63F-96DE52D1C0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" y="2324"/>
                <a:ext cx="186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it-IT" altLang="en-FR" sz="2000" b="1">
                    <a:solidFill>
                      <a:srgbClr val="000000"/>
                    </a:solidFill>
                  </a:rPr>
                  <a:t>m(u</a:t>
                </a:r>
                <a:r>
                  <a:rPr lang="it-IT" altLang="en-FR" sz="2000" b="1" baseline="-25000">
                    <a:solidFill>
                      <a:srgbClr val="000000"/>
                    </a:solidFill>
                  </a:rPr>
                  <a:t>L</a:t>
                </a:r>
                <a:r>
                  <a:rPr lang="it-IT" altLang="en-FR" sz="2000" b="1">
                    <a:solidFill>
                      <a:srgbClr val="000000"/>
                    </a:solidFill>
                  </a:rPr>
                  <a:t>,c</a:t>
                </a:r>
                <a:r>
                  <a:rPr lang="it-IT" altLang="en-FR" sz="2000" b="1" baseline="-25000">
                    <a:solidFill>
                      <a:srgbClr val="000000"/>
                    </a:solidFill>
                  </a:rPr>
                  <a:t>L</a:t>
                </a:r>
                <a:r>
                  <a:rPr lang="it-IT" altLang="en-FR" sz="2000" b="1">
                    <a:solidFill>
                      <a:srgbClr val="000000"/>
                    </a:solidFill>
                  </a:rPr>
                  <a:t>,d</a:t>
                </a:r>
                <a:r>
                  <a:rPr lang="it-IT" altLang="en-FR" sz="2000" b="1" baseline="-25000">
                    <a:solidFill>
                      <a:srgbClr val="000000"/>
                    </a:solidFill>
                  </a:rPr>
                  <a:t>L</a:t>
                </a:r>
                <a:r>
                  <a:rPr lang="it-IT" altLang="en-FR" sz="2000" b="1">
                    <a:solidFill>
                      <a:srgbClr val="000000"/>
                    </a:solidFill>
                  </a:rPr>
                  <a:t>,</a:t>
                </a:r>
                <a:r>
                  <a:rPr lang="it-IT" altLang="en-FR" sz="2000" b="1" baseline="-25000">
                    <a:solidFill>
                      <a:srgbClr val="000000"/>
                    </a:solidFill>
                  </a:rPr>
                  <a:t> </a:t>
                </a:r>
                <a:r>
                  <a:rPr lang="it-IT" altLang="en-FR" sz="2000" b="1">
                    <a:solidFill>
                      <a:srgbClr val="000000"/>
                    </a:solidFill>
                  </a:rPr>
                  <a:t>s</a:t>
                </a:r>
                <a:r>
                  <a:rPr lang="it-IT" altLang="en-FR" sz="2000" b="1" baseline="-25000">
                    <a:solidFill>
                      <a:srgbClr val="000000"/>
                    </a:solidFill>
                  </a:rPr>
                  <a:t>L </a:t>
                </a:r>
                <a:r>
                  <a:rPr lang="it-IT" altLang="en-FR" sz="2000" b="1">
                    <a:solidFill>
                      <a:srgbClr val="000000"/>
                    </a:solidFill>
                  </a:rPr>
                  <a:t>) ~ 540 GeV</a:t>
                </a:r>
                <a:endParaRPr lang="en-US" altLang="en-FR" sz="2000" b="1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0199" name="Group 34">
                <a:extLst>
                  <a:ext uri="{FF2B5EF4-FFF2-40B4-BE49-F238E27FC236}">
                    <a16:creationId xmlns:a16="http://schemas.microsoft.com/office/drawing/2014/main" id="{F212913D-6631-A460-7433-3C4EA6336A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6" y="2446"/>
                <a:ext cx="2448" cy="1480"/>
                <a:chOff x="500" y="2446"/>
                <a:chExt cx="2448" cy="1480"/>
              </a:xfrm>
            </p:grpSpPr>
            <p:sp>
              <p:nvSpPr>
                <p:cNvPr id="50200" name="Rectangle 35">
                  <a:extLst>
                    <a:ext uri="{FF2B5EF4-FFF2-40B4-BE49-F238E27FC236}">
                      <a16:creationId xmlns:a16="http://schemas.microsoft.com/office/drawing/2014/main" id="{A129C472-C935-4A2A-5BDA-884268C183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0" y="2446"/>
                  <a:ext cx="199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GB" altLang="en-FR" sz="2000" b="1">
                      <a:latin typeface="Times" pitchFamily="-106" charset="0"/>
                    </a:rPr>
                    <a:t>~</a:t>
                  </a:r>
                </a:p>
              </p:txBody>
            </p:sp>
            <p:sp>
              <p:nvSpPr>
                <p:cNvPr id="50201" name="Rectangle 36">
                  <a:extLst>
                    <a:ext uri="{FF2B5EF4-FFF2-40B4-BE49-F238E27FC236}">
                      <a16:creationId xmlns:a16="http://schemas.microsoft.com/office/drawing/2014/main" id="{42D40D87-CCDE-1CCF-2C98-D6800019C7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3430"/>
                  <a:ext cx="199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GB" altLang="en-FR" sz="2000" b="1">
                      <a:latin typeface="Times" pitchFamily="-106" charset="0"/>
                    </a:rPr>
                    <a:t>~</a:t>
                  </a:r>
                </a:p>
              </p:txBody>
            </p:sp>
            <p:grpSp>
              <p:nvGrpSpPr>
                <p:cNvPr id="50202" name="Group 37">
                  <a:extLst>
                    <a:ext uri="{FF2B5EF4-FFF2-40B4-BE49-F238E27FC236}">
                      <a16:creationId xmlns:a16="http://schemas.microsoft.com/office/drawing/2014/main" id="{7EF02BE3-3C4C-CC42-7BC7-0B2B3B1C174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0" y="2524"/>
                  <a:ext cx="2448" cy="1402"/>
                  <a:chOff x="508" y="2524"/>
                  <a:chExt cx="2448" cy="1402"/>
                </a:xfrm>
              </p:grpSpPr>
              <p:grpSp>
                <p:nvGrpSpPr>
                  <p:cNvPr id="50204" name="Group 38">
                    <a:extLst>
                      <a:ext uri="{FF2B5EF4-FFF2-40B4-BE49-F238E27FC236}">
                        <a16:creationId xmlns:a16="http://schemas.microsoft.com/office/drawing/2014/main" id="{659E011E-9917-5E79-E2F5-4A549F18F3D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8" y="2524"/>
                    <a:ext cx="2448" cy="1402"/>
                    <a:chOff x="508" y="2756"/>
                    <a:chExt cx="2448" cy="1402"/>
                  </a:xfrm>
                </p:grpSpPr>
                <p:sp>
                  <p:nvSpPr>
                    <p:cNvPr id="50206" name="Rectangle 39">
                      <a:extLst>
                        <a:ext uri="{FF2B5EF4-FFF2-40B4-BE49-F238E27FC236}">
                          <a16:creationId xmlns:a16="http://schemas.microsoft.com/office/drawing/2014/main" id="{09A0E69E-1EBD-696C-D019-70CEFDFA3C4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8" y="2756"/>
                      <a:ext cx="2448" cy="14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r>
                        <a:rPr lang="it-IT" altLang="en-FR" sz="2000" b="1">
                          <a:solidFill>
                            <a:srgbClr val="000000"/>
                          </a:solidFill>
                        </a:rPr>
                        <a:t>m(g)    = 595 GeV</a:t>
                      </a:r>
                    </a:p>
                    <a:p>
                      <a:r>
                        <a:rPr lang="it-IT" altLang="en-FR" sz="2000" b="1">
                          <a:solidFill>
                            <a:srgbClr val="000000"/>
                          </a:solidFill>
                        </a:rPr>
                        <a:t>m(</a:t>
                      </a:r>
                      <a:r>
                        <a:rPr lang="en-GB" altLang="en-FR" sz="2000" b="1">
                          <a:latin typeface="Symbol" pitchFamily="2" charset="2"/>
                        </a:rPr>
                        <a:t>c</a:t>
                      </a:r>
                      <a:r>
                        <a:rPr lang="en-GB" altLang="en-FR" sz="2000" b="1" baseline="-25000">
                          <a:latin typeface="Times" pitchFamily="-106" charset="0"/>
                        </a:rPr>
                        <a:t>1</a:t>
                      </a:r>
                      <a:r>
                        <a:rPr lang="en-GB" altLang="en-FR" sz="2000" b="1" baseline="30000">
                          <a:latin typeface="Times" pitchFamily="-106" charset="0"/>
                        </a:rPr>
                        <a:t>0</a:t>
                      </a:r>
                      <a:r>
                        <a:rPr lang="it-IT" altLang="en-FR" sz="2000" b="1">
                          <a:solidFill>
                            <a:srgbClr val="000000"/>
                          </a:solidFill>
                        </a:rPr>
                        <a:t>) =   96 GeV</a:t>
                      </a:r>
                    </a:p>
                    <a:p>
                      <a:r>
                        <a:rPr lang="it-IT" altLang="en-FR" sz="2000" b="1">
                          <a:solidFill>
                            <a:srgbClr val="000000"/>
                          </a:solidFill>
                        </a:rPr>
                        <a:t>m(</a:t>
                      </a:r>
                      <a:r>
                        <a:rPr lang="en-GB" altLang="en-FR" sz="2000" b="1">
                          <a:latin typeface="Symbol" pitchFamily="2" charset="2"/>
                        </a:rPr>
                        <a:t>c</a:t>
                      </a:r>
                      <a:r>
                        <a:rPr lang="en-GB" altLang="en-FR" sz="2000" b="1" baseline="-25000">
                          <a:latin typeface="Times" pitchFamily="-106" charset="0"/>
                        </a:rPr>
                        <a:t>2</a:t>
                      </a:r>
                      <a:r>
                        <a:rPr lang="en-GB" altLang="en-FR" sz="2000" b="1" baseline="30000">
                          <a:latin typeface="Times" pitchFamily="-106" charset="0"/>
                        </a:rPr>
                        <a:t>0</a:t>
                      </a:r>
                      <a:r>
                        <a:rPr lang="it-IT" altLang="en-FR" sz="2000" b="1">
                          <a:solidFill>
                            <a:srgbClr val="000000"/>
                          </a:solidFill>
                        </a:rPr>
                        <a:t>) = 175 GeV</a:t>
                      </a:r>
                    </a:p>
                    <a:p>
                      <a:r>
                        <a:rPr lang="it-IT" altLang="en-FR" sz="2000" b="1">
                          <a:solidFill>
                            <a:srgbClr val="000000"/>
                          </a:solidFill>
                        </a:rPr>
                        <a:t>m(b</a:t>
                      </a:r>
                      <a:r>
                        <a:rPr lang="en-GB" altLang="en-FR" sz="2000" b="1" baseline="-25000">
                          <a:latin typeface="Times" pitchFamily="-106" charset="0"/>
                        </a:rPr>
                        <a:t>1</a:t>
                      </a:r>
                      <a:r>
                        <a:rPr lang="it-IT" altLang="en-FR" sz="2000" b="1">
                          <a:solidFill>
                            <a:srgbClr val="000000"/>
                          </a:solidFill>
                        </a:rPr>
                        <a:t>)  = 496 GeV</a:t>
                      </a:r>
                    </a:p>
                    <a:p>
                      <a:endParaRPr lang="it-IT" altLang="en-FR" sz="2000" b="1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it-IT" altLang="en-FR" sz="2000" b="1">
                          <a:solidFill>
                            <a:srgbClr val="000000"/>
                          </a:solidFill>
                        </a:rPr>
                        <a:t>Annahme: m(</a:t>
                      </a:r>
                      <a:r>
                        <a:rPr lang="en-GB" altLang="en-FR" sz="2000" b="1">
                          <a:latin typeface="Symbol" pitchFamily="2" charset="2"/>
                        </a:rPr>
                        <a:t>c</a:t>
                      </a:r>
                      <a:r>
                        <a:rPr lang="en-GB" altLang="en-FR" sz="2000" b="1" baseline="-25000">
                          <a:latin typeface="Times" pitchFamily="-106" charset="0"/>
                        </a:rPr>
                        <a:t>1</a:t>
                      </a:r>
                      <a:r>
                        <a:rPr lang="en-GB" altLang="en-FR" sz="2000" b="1" baseline="30000">
                          <a:latin typeface="Times" pitchFamily="-106" charset="0"/>
                        </a:rPr>
                        <a:t>0</a:t>
                      </a:r>
                      <a:r>
                        <a:rPr lang="it-IT" altLang="en-FR" sz="2000" b="1">
                          <a:solidFill>
                            <a:srgbClr val="000000"/>
                          </a:solidFill>
                        </a:rPr>
                        <a:t>) bereits bekannt.</a:t>
                      </a:r>
                    </a:p>
                    <a:p>
                      <a:r>
                        <a:rPr lang="it-IT" altLang="en-FR" sz="2000" b="1">
                          <a:solidFill>
                            <a:srgbClr val="000000"/>
                          </a:solidFill>
                        </a:rPr>
                        <a:t>p(</a:t>
                      </a:r>
                      <a:r>
                        <a:rPr lang="en-GB" altLang="en-FR" sz="2000" b="1">
                          <a:latin typeface="Symbol" pitchFamily="2" charset="2"/>
                        </a:rPr>
                        <a:t>c</a:t>
                      </a:r>
                      <a:r>
                        <a:rPr lang="en-GB" altLang="en-FR" sz="2000" b="1" baseline="-25000">
                          <a:latin typeface="Times" pitchFamily="-106" charset="0"/>
                        </a:rPr>
                        <a:t>2</a:t>
                      </a:r>
                      <a:r>
                        <a:rPr lang="en-GB" altLang="en-FR" sz="2000" b="1" baseline="30000">
                          <a:latin typeface="Times" pitchFamily="-106" charset="0"/>
                        </a:rPr>
                        <a:t>0 </a:t>
                      </a:r>
                      <a:r>
                        <a:rPr lang="it-IT" altLang="en-FR" sz="2000" b="1">
                          <a:solidFill>
                            <a:srgbClr val="000000"/>
                          </a:solidFill>
                        </a:rPr>
                        <a:t>) aus Leptonen: </a:t>
                      </a:r>
                      <a:endParaRPr lang="en-US" altLang="en-FR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0207" name="Rectangle 40">
                      <a:extLst>
                        <a:ext uri="{FF2B5EF4-FFF2-40B4-BE49-F238E27FC236}">
                          <a16:creationId xmlns:a16="http://schemas.microsoft.com/office/drawing/2014/main" id="{A5F57EE9-1F70-57BC-538C-53B377F1DDF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4" y="2894"/>
                      <a:ext cx="199" cy="2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r>
                        <a:rPr lang="en-GB" altLang="en-FR" sz="2000" b="1">
                          <a:latin typeface="Times" pitchFamily="-106" charset="0"/>
                        </a:rPr>
                        <a:t>~</a:t>
                      </a:r>
                    </a:p>
                  </p:txBody>
                </p:sp>
                <p:sp>
                  <p:nvSpPr>
                    <p:cNvPr id="50208" name="Rectangle 41">
                      <a:extLst>
                        <a:ext uri="{FF2B5EF4-FFF2-40B4-BE49-F238E27FC236}">
                          <a16:creationId xmlns:a16="http://schemas.microsoft.com/office/drawing/2014/main" id="{C4D51406-BB2F-A2D3-F794-2C6121CDBAB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6" y="3086"/>
                      <a:ext cx="199" cy="2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r>
                        <a:rPr lang="en-GB" altLang="en-FR" sz="2000" b="1">
                          <a:latin typeface="Times" pitchFamily="-106" charset="0"/>
                        </a:rPr>
                        <a:t>~</a:t>
                      </a:r>
                    </a:p>
                  </p:txBody>
                </p:sp>
              </p:grpSp>
              <p:sp>
                <p:nvSpPr>
                  <p:cNvPr id="50205" name="Rectangle 42">
                    <a:extLst>
                      <a:ext uri="{FF2B5EF4-FFF2-40B4-BE49-F238E27FC236}">
                        <a16:creationId xmlns:a16="http://schemas.microsoft.com/office/drawing/2014/main" id="{345DC386-5FE1-F7C1-F757-2B9CF304540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60" y="3606"/>
                    <a:ext cx="199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2pPr>
                    <a:lvl3pPr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3pPr>
                    <a:lvl4pPr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4pPr>
                    <a:lvl5pPr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GB" altLang="en-FR" sz="2000" b="1">
                        <a:latin typeface="Times" pitchFamily="-106" charset="0"/>
                      </a:rPr>
                      <a:t>~</a:t>
                    </a:r>
                  </a:p>
                </p:txBody>
              </p:sp>
            </p:grpSp>
            <p:sp>
              <p:nvSpPr>
                <p:cNvPr id="50203" name="Rectangle 43">
                  <a:extLst>
                    <a:ext uri="{FF2B5EF4-FFF2-40B4-BE49-F238E27FC236}">
                      <a16:creationId xmlns:a16="http://schemas.microsoft.com/office/drawing/2014/main" id="{205D80F3-C22C-4EDA-D1A5-9D45D4220B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4" y="3006"/>
                  <a:ext cx="199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GB" altLang="en-FR" sz="2000" b="1">
                      <a:latin typeface="Times" pitchFamily="-106" charset="0"/>
                    </a:rPr>
                    <a:t>~</a:t>
                  </a:r>
                </a:p>
              </p:txBody>
            </p:sp>
          </p:grpSp>
        </p:grpSp>
      </p:grpSp>
      <p:grpSp>
        <p:nvGrpSpPr>
          <p:cNvPr id="50190" name="Group 44">
            <a:extLst>
              <a:ext uri="{FF2B5EF4-FFF2-40B4-BE49-F238E27FC236}">
                <a16:creationId xmlns:a16="http://schemas.microsoft.com/office/drawing/2014/main" id="{524F8282-4905-F3B6-498E-4CEECA96CCFE}"/>
              </a:ext>
            </a:extLst>
          </p:cNvPr>
          <p:cNvGrpSpPr>
            <a:grpSpLocks/>
          </p:cNvGrpSpPr>
          <p:nvPr/>
        </p:nvGrpSpPr>
        <p:grpSpPr bwMode="auto">
          <a:xfrm>
            <a:off x="5826125" y="5559425"/>
            <a:ext cx="2809875" cy="498475"/>
            <a:chOff x="4364" y="3542"/>
            <a:chExt cx="1770" cy="314"/>
          </a:xfrm>
        </p:grpSpPr>
        <p:sp>
          <p:nvSpPr>
            <p:cNvPr id="50194" name="Rectangle 45">
              <a:extLst>
                <a:ext uri="{FF2B5EF4-FFF2-40B4-BE49-F238E27FC236}">
                  <a16:creationId xmlns:a16="http://schemas.microsoft.com/office/drawing/2014/main" id="{02BF7BB1-C9A0-ED6C-F4B7-C7ABC70CA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4" y="3606"/>
              <a:ext cx="1770" cy="25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it-IT" altLang="en-FR" sz="2000" b="1">
                  <a:solidFill>
                    <a:srgbClr val="000000"/>
                  </a:solidFill>
                </a:rPr>
                <a:t>M(</a:t>
              </a:r>
              <a:r>
                <a:rPr lang="en-GB" altLang="en-FR" sz="2000" b="1">
                  <a:latin typeface="Symbol" pitchFamily="2" charset="2"/>
                </a:rPr>
                <a:t>c</a:t>
              </a:r>
              <a:r>
                <a:rPr lang="en-GB" altLang="en-FR" sz="2000" b="1" baseline="-25000">
                  <a:latin typeface="Times" pitchFamily="-106" charset="0"/>
                </a:rPr>
                <a:t>2</a:t>
              </a:r>
              <a:r>
                <a:rPr lang="en-GB" altLang="en-FR" sz="2000" b="1" baseline="30000">
                  <a:latin typeface="Times" pitchFamily="-106" charset="0"/>
                </a:rPr>
                <a:t>0</a:t>
              </a:r>
              <a:r>
                <a:rPr lang="it-IT" altLang="en-FR" sz="2000" b="1">
                  <a:solidFill>
                    <a:srgbClr val="000000"/>
                  </a:solidFill>
                </a:rPr>
                <a:t>q) = (536±10) GeV</a:t>
              </a:r>
              <a:endParaRPr lang="en-US" altLang="en-FR" sz="2000" b="1">
                <a:solidFill>
                  <a:srgbClr val="000000"/>
                </a:solidFill>
              </a:endParaRPr>
            </a:p>
          </p:txBody>
        </p:sp>
        <p:sp>
          <p:nvSpPr>
            <p:cNvPr id="50195" name="Rectangle 46">
              <a:extLst>
                <a:ext uri="{FF2B5EF4-FFF2-40B4-BE49-F238E27FC236}">
                  <a16:creationId xmlns:a16="http://schemas.microsoft.com/office/drawing/2014/main" id="{3B022CD1-03D8-0C54-2600-391CD6B7CE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0" y="3542"/>
              <a:ext cx="1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latin typeface="Times" pitchFamily="-106" charset="0"/>
                </a:rPr>
                <a:t>~</a:t>
              </a:r>
            </a:p>
          </p:txBody>
        </p:sp>
      </p:grpSp>
      <p:sp>
        <p:nvSpPr>
          <p:cNvPr id="50191" name="Line 47">
            <a:extLst>
              <a:ext uri="{FF2B5EF4-FFF2-40B4-BE49-F238E27FC236}">
                <a16:creationId xmlns:a16="http://schemas.microsoft.com/office/drawing/2014/main" id="{316981E9-7DDA-5A63-6279-39D0F981AFA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78125" y="4064000"/>
            <a:ext cx="3136900" cy="156210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FR"/>
          </a:p>
        </p:txBody>
      </p:sp>
      <p:sp>
        <p:nvSpPr>
          <p:cNvPr id="50192" name="Rectangle 48">
            <a:extLst>
              <a:ext uri="{FF2B5EF4-FFF2-40B4-BE49-F238E27FC236}">
                <a16:creationId xmlns:a16="http://schemas.microsoft.com/office/drawing/2014/main" id="{03B6D7AD-8496-74F8-D00F-F66EEA8BD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4375" y="4013200"/>
            <a:ext cx="1314450" cy="3365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1600" b="1">
                <a:latin typeface="Times" pitchFamily="-106" charset="0"/>
              </a:rPr>
              <a:t>M. Chiorboli</a:t>
            </a:r>
          </a:p>
        </p:txBody>
      </p:sp>
      <p:pic>
        <p:nvPicPr>
          <p:cNvPr id="50193" name="Picture 49" descr="D:\Hannes\Presentations\TRIDASNov99\pics\CMS-Color-Label.gif">
            <a:extLst>
              <a:ext uri="{FF2B5EF4-FFF2-40B4-BE49-F238E27FC236}">
                <a16:creationId xmlns:a16="http://schemas.microsoft.com/office/drawing/2014/main" id="{C67B7227-6A90-B38A-730A-71C9C84B7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304800"/>
            <a:ext cx="5778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2">
            <a:extLst>
              <a:ext uri="{FF2B5EF4-FFF2-40B4-BE49-F238E27FC236}">
                <a16:creationId xmlns:a16="http://schemas.microsoft.com/office/drawing/2014/main" id="{D351BB21-E019-A6B2-B5F8-07601AB3BF5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C7578ADB-203E-71F6-A65E-F608540653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CAE6CAC-FEB0-5B41-9AE9-B5E1C0908223}" type="slidenum">
              <a:rPr lang="en-US" altLang="en-FR" sz="1000">
                <a:latin typeface="Arial" panose="020B0604020202020204" pitchFamily="34" charset="0"/>
              </a:rPr>
              <a:pPr/>
              <a:t>35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D8F2C138-1732-0228-B56E-B6CC8B6420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Massenbestimmung für Sbottom und Gluinos</a:t>
            </a:r>
          </a:p>
        </p:txBody>
      </p:sp>
      <p:grpSp>
        <p:nvGrpSpPr>
          <p:cNvPr id="51205" name="Group 3">
            <a:extLst>
              <a:ext uri="{FF2B5EF4-FFF2-40B4-BE49-F238E27FC236}">
                <a16:creationId xmlns:a16="http://schemas.microsoft.com/office/drawing/2014/main" id="{ABEC8F93-DA8B-D902-9C66-B37BE044DA36}"/>
              </a:ext>
            </a:extLst>
          </p:cNvPr>
          <p:cNvGrpSpPr>
            <a:grpSpLocks/>
          </p:cNvGrpSpPr>
          <p:nvPr/>
        </p:nvGrpSpPr>
        <p:grpSpPr bwMode="auto">
          <a:xfrm>
            <a:off x="269875" y="1441450"/>
            <a:ext cx="8709025" cy="4025900"/>
            <a:chOff x="681" y="964"/>
            <a:chExt cx="5019" cy="2320"/>
          </a:xfrm>
        </p:grpSpPr>
        <p:pic>
          <p:nvPicPr>
            <p:cNvPr id="51217" name="Picture 4">
              <a:extLst>
                <a:ext uri="{FF2B5EF4-FFF2-40B4-BE49-F238E27FC236}">
                  <a16:creationId xmlns:a16="http://schemas.microsoft.com/office/drawing/2014/main" id="{28380DA0-52E9-13E0-3371-A683460DF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" y="964"/>
              <a:ext cx="5019" cy="2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18" name="Rectangle 5">
              <a:extLst>
                <a:ext uri="{FF2B5EF4-FFF2-40B4-BE49-F238E27FC236}">
                  <a16:creationId xmlns:a16="http://schemas.microsoft.com/office/drawing/2014/main" id="{34CDD731-466B-8E3C-BD87-57F881B29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8" y="1016"/>
              <a:ext cx="822" cy="1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sp>
          <p:nvSpPr>
            <p:cNvPr id="51219" name="Rectangle 6">
              <a:extLst>
                <a:ext uri="{FF2B5EF4-FFF2-40B4-BE49-F238E27FC236}">
                  <a16:creationId xmlns:a16="http://schemas.microsoft.com/office/drawing/2014/main" id="{02C8961E-B4B7-92E2-F610-C2E9E43B28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" y="1016"/>
              <a:ext cx="822" cy="1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</p:grpSp>
      <p:grpSp>
        <p:nvGrpSpPr>
          <p:cNvPr id="51206" name="Group 7">
            <a:extLst>
              <a:ext uri="{FF2B5EF4-FFF2-40B4-BE49-F238E27FC236}">
                <a16:creationId xmlns:a16="http://schemas.microsoft.com/office/drawing/2014/main" id="{9DD49420-A65D-7744-6A33-B1DC340873DD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5445125"/>
            <a:ext cx="2682875" cy="523875"/>
            <a:chOff x="1156" y="3310"/>
            <a:chExt cx="1690" cy="330"/>
          </a:xfrm>
        </p:grpSpPr>
        <p:sp>
          <p:nvSpPr>
            <p:cNvPr id="51215" name="Rectangle 8">
              <a:extLst>
                <a:ext uri="{FF2B5EF4-FFF2-40B4-BE49-F238E27FC236}">
                  <a16:creationId xmlns:a16="http://schemas.microsoft.com/office/drawing/2014/main" id="{D630DEAE-02E7-238A-E857-6589BC678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" y="3390"/>
              <a:ext cx="1690" cy="25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it-IT" altLang="en-FR" sz="2000" b="1">
                  <a:solidFill>
                    <a:srgbClr val="000000"/>
                  </a:solidFill>
                </a:rPr>
                <a:t>M(</a:t>
              </a:r>
              <a:r>
                <a:rPr lang="en-GB" altLang="en-FR" sz="2000" b="1">
                  <a:latin typeface="Symbol" pitchFamily="2" charset="2"/>
                </a:rPr>
                <a:t>c</a:t>
              </a:r>
              <a:r>
                <a:rPr lang="en-GB" altLang="en-FR" sz="2000" b="1" baseline="-25000">
                  <a:latin typeface="Times" pitchFamily="-106" charset="0"/>
                </a:rPr>
                <a:t>2</a:t>
              </a:r>
              <a:r>
                <a:rPr lang="en-GB" altLang="en-FR" sz="2000" b="1" baseline="30000">
                  <a:latin typeface="Times" pitchFamily="-106" charset="0"/>
                </a:rPr>
                <a:t>0</a:t>
              </a:r>
              <a:r>
                <a:rPr lang="it-IT" altLang="en-FR" sz="2000" b="1">
                  <a:solidFill>
                    <a:srgbClr val="000000"/>
                  </a:solidFill>
                </a:rPr>
                <a:t>b) = (500±7) GeV</a:t>
              </a:r>
              <a:endParaRPr lang="en-US" altLang="en-FR" sz="2000" b="1">
                <a:solidFill>
                  <a:srgbClr val="000000"/>
                </a:solidFill>
              </a:endParaRPr>
            </a:p>
          </p:txBody>
        </p:sp>
        <p:sp>
          <p:nvSpPr>
            <p:cNvPr id="51216" name="Rectangle 9">
              <a:extLst>
                <a:ext uri="{FF2B5EF4-FFF2-40B4-BE49-F238E27FC236}">
                  <a16:creationId xmlns:a16="http://schemas.microsoft.com/office/drawing/2014/main" id="{F93A2195-A80F-94C8-2A2E-A78817CB7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310"/>
              <a:ext cx="1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latin typeface="Times" pitchFamily="-106" charset="0"/>
                </a:rPr>
                <a:t>~</a:t>
              </a:r>
            </a:p>
          </p:txBody>
        </p:sp>
      </p:grpSp>
      <p:grpSp>
        <p:nvGrpSpPr>
          <p:cNvPr id="51207" name="Group 10">
            <a:extLst>
              <a:ext uri="{FF2B5EF4-FFF2-40B4-BE49-F238E27FC236}">
                <a16:creationId xmlns:a16="http://schemas.microsoft.com/office/drawing/2014/main" id="{7888BA70-B8AA-F3A5-87F3-5EBB9EDBBBF3}"/>
              </a:ext>
            </a:extLst>
          </p:cNvPr>
          <p:cNvGrpSpPr>
            <a:grpSpLocks/>
          </p:cNvGrpSpPr>
          <p:nvPr/>
        </p:nvGrpSpPr>
        <p:grpSpPr bwMode="auto">
          <a:xfrm>
            <a:off x="5537200" y="5378450"/>
            <a:ext cx="2824163" cy="603250"/>
            <a:chOff x="3732" y="3268"/>
            <a:chExt cx="1779" cy="380"/>
          </a:xfrm>
        </p:grpSpPr>
        <p:sp>
          <p:nvSpPr>
            <p:cNvPr id="51212" name="Rectangle 11">
              <a:extLst>
                <a:ext uri="{FF2B5EF4-FFF2-40B4-BE49-F238E27FC236}">
                  <a16:creationId xmlns:a16="http://schemas.microsoft.com/office/drawing/2014/main" id="{83E79879-6244-4E8A-9C8F-9389E3A496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2" y="3398"/>
              <a:ext cx="1779" cy="250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it-IT" altLang="en-FR" sz="2000" b="1">
                  <a:solidFill>
                    <a:srgbClr val="000000"/>
                  </a:solidFill>
                </a:rPr>
                <a:t>M(</a:t>
              </a:r>
              <a:r>
                <a:rPr lang="en-GB" altLang="en-FR" sz="2000" b="1">
                  <a:latin typeface="Symbol" pitchFamily="2" charset="2"/>
                </a:rPr>
                <a:t>c</a:t>
              </a:r>
              <a:r>
                <a:rPr lang="en-GB" altLang="en-FR" sz="2000" b="1" baseline="-25000">
                  <a:latin typeface="Times" pitchFamily="-106" charset="0"/>
                </a:rPr>
                <a:t>2</a:t>
              </a:r>
              <a:r>
                <a:rPr lang="en-GB" altLang="en-FR" sz="2000" b="1" baseline="30000">
                  <a:latin typeface="Times" pitchFamily="-106" charset="0"/>
                </a:rPr>
                <a:t>0</a:t>
              </a:r>
              <a:r>
                <a:rPr lang="it-IT" altLang="en-FR" sz="2000" b="1">
                  <a:solidFill>
                    <a:srgbClr val="000000"/>
                  </a:solidFill>
                </a:rPr>
                <a:t>bb) = (594±7) GeV</a:t>
              </a:r>
              <a:endParaRPr lang="en-US" altLang="en-FR" sz="2000" b="1">
                <a:solidFill>
                  <a:srgbClr val="000000"/>
                </a:solidFill>
              </a:endParaRPr>
            </a:p>
          </p:txBody>
        </p:sp>
        <p:sp>
          <p:nvSpPr>
            <p:cNvPr id="51213" name="Rectangle 12">
              <a:extLst>
                <a:ext uri="{FF2B5EF4-FFF2-40B4-BE49-F238E27FC236}">
                  <a16:creationId xmlns:a16="http://schemas.microsoft.com/office/drawing/2014/main" id="{362047BE-0C9F-F20C-BA41-665C3E37F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0" y="3326"/>
              <a:ext cx="1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latin typeface="Times" pitchFamily="-106" charset="0"/>
                </a:rPr>
                <a:t>~</a:t>
              </a:r>
            </a:p>
          </p:txBody>
        </p:sp>
        <p:sp>
          <p:nvSpPr>
            <p:cNvPr id="51214" name="Rectangle 13">
              <a:extLst>
                <a:ext uri="{FF2B5EF4-FFF2-40B4-BE49-F238E27FC236}">
                  <a16:creationId xmlns:a16="http://schemas.microsoft.com/office/drawing/2014/main" id="{7042B925-7B1E-B354-768A-CFDA2EEA4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2" y="3268"/>
              <a:ext cx="19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800" b="1">
                  <a:latin typeface="Times" pitchFamily="-106" charset="0"/>
                </a:rPr>
                <a:t>-</a:t>
              </a:r>
              <a:endParaRPr lang="en-GB" altLang="en-FR" sz="2000" b="1">
                <a:latin typeface="Times" pitchFamily="-106" charset="0"/>
              </a:endParaRPr>
            </a:p>
          </p:txBody>
        </p:sp>
      </p:grpSp>
      <p:sp>
        <p:nvSpPr>
          <p:cNvPr id="51208" name="Rectangle 14">
            <a:extLst>
              <a:ext uri="{FF2B5EF4-FFF2-40B4-BE49-F238E27FC236}">
                <a16:creationId xmlns:a16="http://schemas.microsoft.com/office/drawing/2014/main" id="{F7715DC1-191A-D704-3AB3-9DF42DCCF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619250"/>
            <a:ext cx="14938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en-FR" sz="2000" b="1">
                <a:solidFill>
                  <a:srgbClr val="CC0000"/>
                </a:solidFill>
              </a:rPr>
              <a:t>CMS 10 fb</a:t>
            </a:r>
            <a:r>
              <a:rPr lang="it-IT" altLang="en-FR" sz="2000" b="1" baseline="30000">
                <a:solidFill>
                  <a:srgbClr val="CC0000"/>
                </a:solidFill>
              </a:rPr>
              <a:t>-1</a:t>
            </a:r>
            <a:endParaRPr lang="en-US" altLang="en-FR" sz="2000" b="1" baseline="30000">
              <a:solidFill>
                <a:srgbClr val="CC0000"/>
              </a:solidFill>
            </a:endParaRPr>
          </a:p>
        </p:txBody>
      </p:sp>
      <p:sp>
        <p:nvSpPr>
          <p:cNvPr id="51209" name="Rectangle 15">
            <a:extLst>
              <a:ext uri="{FF2B5EF4-FFF2-40B4-BE49-F238E27FC236}">
                <a16:creationId xmlns:a16="http://schemas.microsoft.com/office/drawing/2014/main" id="{71D2D401-9E2E-DBF7-BDBB-05BAE414D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8200" y="1606550"/>
            <a:ext cx="14938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en-FR" sz="2000" b="1">
                <a:solidFill>
                  <a:srgbClr val="CC0000"/>
                </a:solidFill>
              </a:rPr>
              <a:t>CMS 10 fb</a:t>
            </a:r>
            <a:r>
              <a:rPr lang="it-IT" altLang="en-FR" sz="2000" b="1" baseline="30000">
                <a:solidFill>
                  <a:srgbClr val="CC0000"/>
                </a:solidFill>
              </a:rPr>
              <a:t>-1</a:t>
            </a:r>
            <a:endParaRPr lang="en-US" altLang="en-FR" sz="2000" b="1" baseline="30000">
              <a:solidFill>
                <a:srgbClr val="CC0000"/>
              </a:solidFill>
            </a:endParaRPr>
          </a:p>
        </p:txBody>
      </p:sp>
      <p:sp>
        <p:nvSpPr>
          <p:cNvPr id="51210" name="Rectangle 16">
            <a:extLst>
              <a:ext uri="{FF2B5EF4-FFF2-40B4-BE49-F238E27FC236}">
                <a16:creationId xmlns:a16="http://schemas.microsoft.com/office/drawing/2014/main" id="{B37D1EF5-5704-EC1B-EC37-3F2275E0D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3300" y="1092200"/>
            <a:ext cx="1314450" cy="3365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1600" b="1">
                <a:latin typeface="Times" pitchFamily="-106" charset="0"/>
              </a:rPr>
              <a:t>M. Chiorboli</a:t>
            </a:r>
          </a:p>
        </p:txBody>
      </p:sp>
      <p:pic>
        <p:nvPicPr>
          <p:cNvPr id="51211" name="Picture 17" descr="D:\Hannes\Presentations\TRIDASNov99\pics\CMS-Color-Label.gif">
            <a:extLst>
              <a:ext uri="{FF2B5EF4-FFF2-40B4-BE49-F238E27FC236}">
                <a16:creationId xmlns:a16="http://schemas.microsoft.com/office/drawing/2014/main" id="{6EDBFE70-FDEE-4ABF-8D9D-C87CA5B57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79400"/>
            <a:ext cx="57785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ate Placeholder 2">
            <a:extLst>
              <a:ext uri="{FF2B5EF4-FFF2-40B4-BE49-F238E27FC236}">
                <a16:creationId xmlns:a16="http://schemas.microsoft.com/office/drawing/2014/main" id="{34CD82CE-01CA-8920-CA3A-497B882CE25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52227" name="Slide Number Placeholder 3">
            <a:extLst>
              <a:ext uri="{FF2B5EF4-FFF2-40B4-BE49-F238E27FC236}">
                <a16:creationId xmlns:a16="http://schemas.microsoft.com/office/drawing/2014/main" id="{2BAFFAD9-7E71-9787-DE9A-F3108F644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8BAA1C3-71AD-5F4C-BCA7-CEFCCFDCA824}" type="slidenum">
              <a:rPr lang="en-US" altLang="en-FR" sz="1000">
                <a:latin typeface="Arial" panose="020B0604020202020204" pitchFamily="34" charset="0"/>
              </a:rPr>
              <a:pPr/>
              <a:t>36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id="{4917B000-D396-1C37-F73E-9B73EABFE2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Materie-Antimaterie-Asymmetrie</a:t>
            </a:r>
          </a:p>
        </p:txBody>
      </p:sp>
      <p:sp>
        <p:nvSpPr>
          <p:cNvPr id="52229" name="Rectangle 3">
            <a:extLst>
              <a:ext uri="{FF2B5EF4-FFF2-40B4-BE49-F238E27FC236}">
                <a16:creationId xmlns:a16="http://schemas.microsoft.com/office/drawing/2014/main" id="{BB19B4FB-E437-7E4E-806A-2F8736E61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8" y="1209675"/>
            <a:ext cx="8043862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tabLst>
                <a:tab pos="1698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tabLst>
                <a:tab pos="1698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tabLst>
                <a:tab pos="1698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tabLst>
                <a:tab pos="1698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tabLst>
                <a:tab pos="1698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698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698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98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698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>
              <a:lnSpc>
                <a:spcPct val="90000"/>
              </a:lnSpc>
              <a:spcBef>
                <a:spcPct val="40000"/>
              </a:spcBef>
            </a:pPr>
            <a:r>
              <a:rPr lang="en-GB" altLang="en-FR" sz="2000" b="1">
                <a:latin typeface="Times" pitchFamily="-106" charset="0"/>
              </a:rPr>
              <a:t>-	 Die Kosmologie legt nahe, daß es zum Standardmodell  eine zusätzliche Quelle von CP-Verletzung geben muß (Materie - Antimaterie - Asymmetrie). Die CP-Verletzung muß vermutlich teilweise durch </a:t>
            </a:r>
            <a:r>
              <a:rPr lang="en-GB" altLang="en-FR" sz="2000" b="1">
                <a:solidFill>
                  <a:srgbClr val="CC0000"/>
                </a:solidFill>
                <a:latin typeface="Times" pitchFamily="-106" charset="0"/>
              </a:rPr>
              <a:t>neue Physik</a:t>
            </a:r>
            <a:r>
              <a:rPr lang="en-GB" altLang="en-FR" sz="2000" b="1">
                <a:latin typeface="Times" pitchFamily="-106" charset="0"/>
              </a:rPr>
              <a:t> erklärt werden.</a:t>
            </a:r>
            <a:r>
              <a:rPr lang="en-GB" altLang="en-FR" sz="2400">
                <a:latin typeface="Times" pitchFamily="-106" charset="0"/>
              </a:rPr>
              <a:t> </a:t>
            </a:r>
            <a:endParaRPr lang="en-GB" altLang="en-FR" sz="2000" b="1">
              <a:latin typeface="Times" pitchFamily="-106" charset="0"/>
            </a:endParaRPr>
          </a:p>
          <a:p>
            <a:pPr algn="just">
              <a:lnSpc>
                <a:spcPct val="90000"/>
              </a:lnSpc>
              <a:spcBef>
                <a:spcPct val="40000"/>
              </a:spcBef>
            </a:pPr>
            <a:r>
              <a:rPr lang="en-GB" altLang="en-FR" sz="2000" b="1">
                <a:latin typeface="Times" pitchFamily="-106" charset="0"/>
              </a:rPr>
              <a:t>-  Präzisionsmessung der CKM-Matrix ist notwendig. Zur Zeit sind die Experimente BaBar und Belle im Betrieb. LHC-b ist ein zukünftiges LHC-Experiment. B-Factories könnten auch gebaut werden.</a:t>
            </a:r>
            <a:r>
              <a:rPr lang="en-GB" altLang="en-FR" sz="2800">
                <a:latin typeface="Times" pitchFamily="-106" charset="0"/>
              </a:rPr>
              <a:t>	</a:t>
            </a:r>
            <a:endParaRPr lang="en-GB" altLang="en-FR" sz="2400" b="1">
              <a:latin typeface="Times" pitchFamily="-106" charset="0"/>
            </a:endParaRPr>
          </a:p>
        </p:txBody>
      </p:sp>
      <p:grpSp>
        <p:nvGrpSpPr>
          <p:cNvPr id="52230" name="Group 12">
            <a:extLst>
              <a:ext uri="{FF2B5EF4-FFF2-40B4-BE49-F238E27FC236}">
                <a16:creationId xmlns:a16="http://schemas.microsoft.com/office/drawing/2014/main" id="{73EFEC6B-4460-495E-0928-205C0FB02480}"/>
              </a:ext>
            </a:extLst>
          </p:cNvPr>
          <p:cNvGrpSpPr>
            <a:grpSpLocks/>
          </p:cNvGrpSpPr>
          <p:nvPr/>
        </p:nvGrpSpPr>
        <p:grpSpPr bwMode="auto">
          <a:xfrm>
            <a:off x="730250" y="3695700"/>
            <a:ext cx="6111875" cy="2882900"/>
            <a:chOff x="764" y="2104"/>
            <a:chExt cx="3850" cy="1816"/>
          </a:xfrm>
        </p:grpSpPr>
        <p:grpSp>
          <p:nvGrpSpPr>
            <p:cNvPr id="52234" name="Group 4">
              <a:extLst>
                <a:ext uri="{FF2B5EF4-FFF2-40B4-BE49-F238E27FC236}">
                  <a16:creationId xmlns:a16="http://schemas.microsoft.com/office/drawing/2014/main" id="{816A43A4-3CC9-27CB-E85F-0956490396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4" y="2104"/>
              <a:ext cx="3470" cy="384"/>
              <a:chOff x="408" y="560"/>
              <a:chExt cx="3470" cy="376"/>
            </a:xfrm>
          </p:grpSpPr>
          <p:sp>
            <p:nvSpPr>
              <p:cNvPr id="52240" name="Rectangle 5">
                <a:extLst>
                  <a:ext uri="{FF2B5EF4-FFF2-40B4-BE49-F238E27FC236}">
                    <a16:creationId xmlns:a16="http://schemas.microsoft.com/office/drawing/2014/main" id="{1ED1DF3C-D6CC-335B-57C6-8D00A8B8BF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" y="654"/>
                <a:ext cx="3470" cy="2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GB" altLang="en-FR" sz="2000" b="1">
                    <a:solidFill>
                      <a:srgbClr val="800080"/>
                    </a:solidFill>
                    <a:latin typeface="Times" pitchFamily="-106" charset="0"/>
                  </a:rPr>
                  <a:t>Zerfallsraten für  B</a:t>
                </a:r>
                <a:r>
                  <a:rPr lang="en-GB" altLang="en-FR" sz="2000" b="1" baseline="30000">
                    <a:solidFill>
                      <a:srgbClr val="800080"/>
                    </a:solidFill>
                    <a:latin typeface="Times" pitchFamily="-106" charset="0"/>
                  </a:rPr>
                  <a:t>0 </a:t>
                </a:r>
                <a:r>
                  <a:rPr lang="en-US" altLang="en-FR" sz="2000" b="1">
                    <a:solidFill>
                      <a:srgbClr val="800080"/>
                    </a:solidFill>
                    <a:sym typeface="Symbol" pitchFamily="2" charset="2"/>
                  </a:rPr>
                  <a:t></a:t>
                </a:r>
                <a:r>
                  <a:rPr lang="en-GB" altLang="en-FR" sz="2000" b="1">
                    <a:solidFill>
                      <a:srgbClr val="800080"/>
                    </a:solidFill>
                    <a:latin typeface="Times" pitchFamily="-106" charset="0"/>
                  </a:rPr>
                  <a:t> </a:t>
                </a:r>
                <a:r>
                  <a:rPr lang="en-GB" altLang="en-FR" sz="2400" b="1">
                    <a:solidFill>
                      <a:srgbClr val="800080"/>
                    </a:solidFill>
                    <a:latin typeface="Symbol" pitchFamily="2" charset="2"/>
                  </a:rPr>
                  <a:t>p</a:t>
                </a:r>
                <a:r>
                  <a:rPr lang="en-GB" altLang="en-FR" sz="2000" b="1">
                    <a:solidFill>
                      <a:srgbClr val="800080"/>
                    </a:solidFill>
                    <a:latin typeface="Symbol" pitchFamily="2" charset="2"/>
                  </a:rPr>
                  <a:t> </a:t>
                </a:r>
                <a:r>
                  <a:rPr lang="en-GB" altLang="en-FR" sz="2400" b="1" baseline="30000">
                    <a:solidFill>
                      <a:srgbClr val="800080"/>
                    </a:solidFill>
                    <a:latin typeface="Times" pitchFamily="-106" charset="0"/>
                  </a:rPr>
                  <a:t>+ </a:t>
                </a:r>
                <a:r>
                  <a:rPr lang="en-GB" altLang="en-FR" sz="2400" b="1">
                    <a:solidFill>
                      <a:srgbClr val="800080"/>
                    </a:solidFill>
                    <a:latin typeface="Symbol" pitchFamily="2" charset="2"/>
                  </a:rPr>
                  <a:t>p</a:t>
                </a:r>
                <a:r>
                  <a:rPr lang="en-GB" altLang="en-FR" sz="2000" b="1">
                    <a:solidFill>
                      <a:srgbClr val="800080"/>
                    </a:solidFill>
                    <a:latin typeface="Times" pitchFamily="-106" charset="0"/>
                  </a:rPr>
                  <a:t> </a:t>
                </a:r>
                <a:r>
                  <a:rPr lang="en-GB" altLang="en-FR" sz="2800" b="1" baseline="30000">
                    <a:solidFill>
                      <a:srgbClr val="800080"/>
                    </a:solidFill>
                    <a:latin typeface="Times" pitchFamily="-106" charset="0"/>
                  </a:rPr>
                  <a:t>-</a:t>
                </a:r>
                <a:r>
                  <a:rPr lang="en-GB" altLang="en-FR" sz="2000" b="1">
                    <a:solidFill>
                      <a:srgbClr val="800080"/>
                    </a:solidFill>
                    <a:latin typeface="Times" pitchFamily="-106" charset="0"/>
                  </a:rPr>
                  <a:t>  und  B</a:t>
                </a:r>
                <a:r>
                  <a:rPr lang="en-GB" altLang="en-FR" sz="2000" b="1" baseline="30000">
                    <a:solidFill>
                      <a:srgbClr val="800080"/>
                    </a:solidFill>
                    <a:latin typeface="Times" pitchFamily="-106" charset="0"/>
                  </a:rPr>
                  <a:t>0 </a:t>
                </a:r>
                <a:r>
                  <a:rPr lang="en-US" altLang="en-FR" sz="2000" b="1">
                    <a:solidFill>
                      <a:srgbClr val="800080"/>
                    </a:solidFill>
                    <a:sym typeface="Symbol" pitchFamily="2" charset="2"/>
                  </a:rPr>
                  <a:t></a:t>
                </a:r>
                <a:r>
                  <a:rPr lang="en-GB" altLang="en-FR" sz="2000" b="1">
                    <a:solidFill>
                      <a:srgbClr val="800080"/>
                    </a:solidFill>
                    <a:latin typeface="Times" pitchFamily="-106" charset="0"/>
                  </a:rPr>
                  <a:t> </a:t>
                </a:r>
                <a:r>
                  <a:rPr lang="en-GB" altLang="en-FR" sz="2400" b="1">
                    <a:solidFill>
                      <a:srgbClr val="800080"/>
                    </a:solidFill>
                    <a:latin typeface="Symbol" pitchFamily="2" charset="2"/>
                  </a:rPr>
                  <a:t>p</a:t>
                </a:r>
                <a:r>
                  <a:rPr lang="en-GB" altLang="en-FR" sz="2000" b="1">
                    <a:solidFill>
                      <a:srgbClr val="800080"/>
                    </a:solidFill>
                    <a:latin typeface="Symbol" pitchFamily="2" charset="2"/>
                  </a:rPr>
                  <a:t> </a:t>
                </a:r>
                <a:r>
                  <a:rPr lang="en-GB" altLang="en-FR" sz="2400" b="1" baseline="30000">
                    <a:solidFill>
                      <a:srgbClr val="800080"/>
                    </a:solidFill>
                    <a:latin typeface="Times" pitchFamily="-106" charset="0"/>
                  </a:rPr>
                  <a:t>+ </a:t>
                </a:r>
                <a:r>
                  <a:rPr lang="en-GB" altLang="en-FR" sz="2400" b="1">
                    <a:solidFill>
                      <a:srgbClr val="800080"/>
                    </a:solidFill>
                    <a:latin typeface="Symbol" pitchFamily="2" charset="2"/>
                  </a:rPr>
                  <a:t>p</a:t>
                </a:r>
                <a:r>
                  <a:rPr lang="en-GB" altLang="en-FR" sz="2000" b="1">
                    <a:solidFill>
                      <a:srgbClr val="800080"/>
                    </a:solidFill>
                    <a:latin typeface="Times" pitchFamily="-106" charset="0"/>
                  </a:rPr>
                  <a:t> </a:t>
                </a:r>
                <a:r>
                  <a:rPr lang="en-GB" altLang="en-FR" sz="2800" b="1" baseline="30000">
                    <a:solidFill>
                      <a:srgbClr val="800080"/>
                    </a:solidFill>
                    <a:latin typeface="Times" pitchFamily="-106" charset="0"/>
                  </a:rPr>
                  <a:t>-</a:t>
                </a:r>
                <a:r>
                  <a:rPr lang="en-GB" altLang="en-FR" sz="2000" b="1">
                    <a:solidFill>
                      <a:srgbClr val="000000"/>
                    </a:solidFill>
                    <a:latin typeface="Times" pitchFamily="-106" charset="0"/>
                  </a:rPr>
                  <a:t> </a:t>
                </a:r>
                <a:endParaRPr lang="en-US" altLang="en-FR" sz="2000" b="1">
                  <a:solidFill>
                    <a:srgbClr val="000000"/>
                  </a:solidFill>
                  <a:latin typeface="Times" pitchFamily="-106" charset="0"/>
                </a:endParaRPr>
              </a:p>
            </p:txBody>
          </p:sp>
          <p:sp>
            <p:nvSpPr>
              <p:cNvPr id="52241" name="Rectangle 6">
                <a:extLst>
                  <a:ext uri="{FF2B5EF4-FFF2-40B4-BE49-F238E27FC236}">
                    <a16:creationId xmlns:a16="http://schemas.microsoft.com/office/drawing/2014/main" id="{A11F24A4-8102-B81E-A861-CB0375076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2" y="560"/>
                <a:ext cx="169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GB" altLang="en-FR" sz="2000" b="1">
                    <a:solidFill>
                      <a:srgbClr val="800080"/>
                    </a:solidFill>
                    <a:latin typeface="Times" pitchFamily="-106" charset="0"/>
                  </a:rPr>
                  <a:t>-</a:t>
                </a:r>
                <a:endParaRPr lang="en-US" altLang="en-FR" sz="2000" b="1">
                  <a:solidFill>
                    <a:srgbClr val="000000"/>
                  </a:solidFill>
                  <a:latin typeface="Times" pitchFamily="-106" charset="0"/>
                </a:endParaRPr>
              </a:p>
            </p:txBody>
          </p:sp>
        </p:grpSp>
        <p:grpSp>
          <p:nvGrpSpPr>
            <p:cNvPr id="52235" name="Group 7">
              <a:extLst>
                <a:ext uri="{FF2B5EF4-FFF2-40B4-BE49-F238E27FC236}">
                  <a16:creationId xmlns:a16="http://schemas.microsoft.com/office/drawing/2014/main" id="{B4C11E6A-CA54-6D69-09DA-8F61992F6E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" y="2416"/>
              <a:ext cx="3752" cy="1504"/>
              <a:chOff x="860" y="896"/>
              <a:chExt cx="3752" cy="1504"/>
            </a:xfrm>
          </p:grpSpPr>
          <p:pic>
            <p:nvPicPr>
              <p:cNvPr id="52236" name="Picture 8">
                <a:extLst>
                  <a:ext uri="{FF2B5EF4-FFF2-40B4-BE49-F238E27FC236}">
                    <a16:creationId xmlns:a16="http://schemas.microsoft.com/office/drawing/2014/main" id="{A8029ED7-BC07-75FF-3E8F-6DE8A4C754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0" y="896"/>
                <a:ext cx="3752" cy="1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237" name="Rectangle 9">
                <a:extLst>
                  <a:ext uri="{FF2B5EF4-FFF2-40B4-BE49-F238E27FC236}">
                    <a16:creationId xmlns:a16="http://schemas.microsoft.com/office/drawing/2014/main" id="{67CA1D53-9F40-D51C-7C35-3D7A3C86FC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4" y="1472"/>
                <a:ext cx="27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GB" altLang="en-FR" sz="2000" b="1">
                    <a:solidFill>
                      <a:srgbClr val="FF0000"/>
                    </a:solidFill>
                    <a:latin typeface="Times" pitchFamily="-106" charset="0"/>
                  </a:rPr>
                  <a:t>B</a:t>
                </a:r>
                <a:r>
                  <a:rPr lang="en-GB" altLang="en-FR" sz="2000" b="1" baseline="30000">
                    <a:solidFill>
                      <a:srgbClr val="FF0000"/>
                    </a:solidFill>
                    <a:latin typeface="Times" pitchFamily="-106" charset="0"/>
                  </a:rPr>
                  <a:t>0</a:t>
                </a:r>
                <a:endParaRPr lang="en-US" altLang="en-FR" sz="2000" b="1" baseline="30000">
                  <a:solidFill>
                    <a:srgbClr val="000000"/>
                  </a:solidFill>
                  <a:latin typeface="Times" pitchFamily="-106" charset="0"/>
                </a:endParaRPr>
              </a:p>
            </p:txBody>
          </p:sp>
          <p:sp>
            <p:nvSpPr>
              <p:cNvPr id="52238" name="Rectangle 10">
                <a:extLst>
                  <a:ext uri="{FF2B5EF4-FFF2-40B4-BE49-F238E27FC236}">
                    <a16:creationId xmlns:a16="http://schemas.microsoft.com/office/drawing/2014/main" id="{65CD808F-99AA-E37E-83ED-15E5685027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6" y="1400"/>
                <a:ext cx="27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GB" altLang="en-FR" sz="2000" b="1">
                    <a:solidFill>
                      <a:schemeClr val="accent2"/>
                    </a:solidFill>
                    <a:latin typeface="Times" pitchFamily="-106" charset="0"/>
                  </a:rPr>
                  <a:t>B</a:t>
                </a:r>
                <a:r>
                  <a:rPr lang="en-GB" altLang="en-FR" sz="2000" b="1" baseline="30000">
                    <a:solidFill>
                      <a:schemeClr val="accent2"/>
                    </a:solidFill>
                    <a:latin typeface="Times" pitchFamily="-106" charset="0"/>
                  </a:rPr>
                  <a:t>0</a:t>
                </a:r>
                <a:endParaRPr lang="en-US" altLang="en-FR" sz="2000" b="1" baseline="30000">
                  <a:solidFill>
                    <a:srgbClr val="FF0000"/>
                  </a:solidFill>
                  <a:latin typeface="Times" pitchFamily="-106" charset="0"/>
                </a:endParaRPr>
              </a:p>
            </p:txBody>
          </p:sp>
          <p:sp>
            <p:nvSpPr>
              <p:cNvPr id="52239" name="Rectangle 11">
                <a:extLst>
                  <a:ext uri="{FF2B5EF4-FFF2-40B4-BE49-F238E27FC236}">
                    <a16:creationId xmlns:a16="http://schemas.microsoft.com/office/drawing/2014/main" id="{A183C25B-9988-425B-55BA-7FA0E0BEC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2" y="1280"/>
                <a:ext cx="16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GB" altLang="en-FR" sz="2000" b="1">
                    <a:solidFill>
                      <a:schemeClr val="accent2"/>
                    </a:solidFill>
                    <a:latin typeface="Times" pitchFamily="-106" charset="0"/>
                  </a:rPr>
                  <a:t>-</a:t>
                </a:r>
                <a:endParaRPr lang="en-US" altLang="en-FR" sz="2000" b="1">
                  <a:solidFill>
                    <a:schemeClr val="accent2"/>
                  </a:solidFill>
                  <a:latin typeface="Times" pitchFamily="-106" charset="0"/>
                </a:endParaRPr>
              </a:p>
            </p:txBody>
          </p:sp>
        </p:grpSp>
      </p:grpSp>
      <p:sp>
        <p:nvSpPr>
          <p:cNvPr id="52231" name="Rectangle 14">
            <a:extLst>
              <a:ext uri="{FF2B5EF4-FFF2-40B4-BE49-F238E27FC236}">
                <a16:creationId xmlns:a16="http://schemas.microsoft.com/office/drawing/2014/main" id="{867EAF54-51A8-ADD0-A97B-769F55D51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00" y="3522663"/>
            <a:ext cx="4914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2400" b="1">
                <a:solidFill>
                  <a:srgbClr val="000099"/>
                </a:solidFill>
                <a:latin typeface="Times" pitchFamily="-106" charset="0"/>
              </a:rPr>
              <a:t>Direkte CP-Verletzung im B-System</a:t>
            </a:r>
            <a:endParaRPr lang="en-US" altLang="en-FR" sz="2800" b="1">
              <a:solidFill>
                <a:srgbClr val="000099"/>
              </a:solidFill>
              <a:latin typeface="Times" pitchFamily="-106" charset="0"/>
            </a:endParaRPr>
          </a:p>
        </p:txBody>
      </p:sp>
      <p:pic>
        <p:nvPicPr>
          <p:cNvPr id="52232" name="Picture 15" descr="B-logo">
            <a:extLst>
              <a:ext uri="{FF2B5EF4-FFF2-40B4-BE49-F238E27FC236}">
                <a16:creationId xmlns:a16="http://schemas.microsoft.com/office/drawing/2014/main" id="{16C8EB46-43FF-789D-250B-94DF33A3B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88" y="4495800"/>
            <a:ext cx="1055687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Rectangle 18">
            <a:extLst>
              <a:ext uri="{FF2B5EF4-FFF2-40B4-BE49-F238E27FC236}">
                <a16:creationId xmlns:a16="http://schemas.microsoft.com/office/drawing/2014/main" id="{22BF4304-47A9-9701-BCAF-94676EE2D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0688" y="5478463"/>
            <a:ext cx="2030412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600">
                <a:solidFill>
                  <a:srgbClr val="CC00CC"/>
                </a:solidFill>
                <a:latin typeface="Comic Sans MS" panose="030F0902030302020204" pitchFamily="66" charset="0"/>
              </a:rPr>
              <a:t>hep-ex/0502035v2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2">
            <a:extLst>
              <a:ext uri="{FF2B5EF4-FFF2-40B4-BE49-F238E27FC236}">
                <a16:creationId xmlns:a16="http://schemas.microsoft.com/office/drawing/2014/main" id="{8366AF2D-6B1E-C655-AE68-85B38793F95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2247DE9B-24A7-0AEA-2143-D0B16CCA7F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C278DB2-4CC6-4D4F-9AD7-9DFCDA537F78}" type="slidenum">
              <a:rPr lang="en-US" altLang="en-FR" sz="1000">
                <a:latin typeface="Arial" panose="020B0604020202020204" pitchFamily="34" charset="0"/>
              </a:rPr>
              <a:pPr/>
              <a:t>37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id="{50640621-B8A0-8F77-330F-6CB6C57416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Cabbibo-Kobayashi-Maskawa-Matrix</a:t>
            </a:r>
          </a:p>
        </p:txBody>
      </p:sp>
      <p:grpSp>
        <p:nvGrpSpPr>
          <p:cNvPr id="53253" name="Group 5">
            <a:extLst>
              <a:ext uri="{FF2B5EF4-FFF2-40B4-BE49-F238E27FC236}">
                <a16:creationId xmlns:a16="http://schemas.microsoft.com/office/drawing/2014/main" id="{451C559F-0281-6E76-A703-63D084078352}"/>
              </a:ext>
            </a:extLst>
          </p:cNvPr>
          <p:cNvGrpSpPr>
            <a:grpSpLocks/>
          </p:cNvGrpSpPr>
          <p:nvPr/>
        </p:nvGrpSpPr>
        <p:grpSpPr bwMode="auto">
          <a:xfrm>
            <a:off x="774700" y="1174750"/>
            <a:ext cx="6616700" cy="1555750"/>
            <a:chOff x="488" y="740"/>
            <a:chExt cx="4168" cy="980"/>
          </a:xfrm>
        </p:grpSpPr>
        <p:sp>
          <p:nvSpPr>
            <p:cNvPr id="53259" name="Text Box 6">
              <a:extLst>
                <a:ext uri="{FF2B5EF4-FFF2-40B4-BE49-F238E27FC236}">
                  <a16:creationId xmlns:a16="http://schemas.microsoft.com/office/drawing/2014/main" id="{EAC2425F-AAB9-1F2B-78EE-18FE1F96B5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" y="852"/>
              <a:ext cx="4168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400">
                  <a:latin typeface="Times" pitchFamily="-106" charset="0"/>
                </a:rPr>
                <a:t>                      </a:t>
              </a:r>
              <a:r>
                <a:rPr lang="en-GB" altLang="en-FR" sz="2400" b="1">
                  <a:latin typeface="Times" pitchFamily="-106" charset="0"/>
                </a:rPr>
                <a:t>V</a:t>
              </a:r>
              <a:r>
                <a:rPr lang="en-GB" altLang="en-FR" sz="2400" b="1" baseline="-25000">
                  <a:latin typeface="Times" pitchFamily="-106" charset="0"/>
                </a:rPr>
                <a:t>ud</a:t>
              </a:r>
              <a:r>
                <a:rPr lang="en-GB" altLang="en-FR" sz="2400" b="1">
                  <a:latin typeface="Times" pitchFamily="-106" charset="0"/>
                </a:rPr>
                <a:t>   V</a:t>
              </a:r>
              <a:r>
                <a:rPr lang="en-GB" altLang="en-FR" sz="2400" b="1" baseline="-25000">
                  <a:latin typeface="Times" pitchFamily="-106" charset="0"/>
                </a:rPr>
                <a:t>us</a:t>
              </a:r>
              <a:r>
                <a:rPr lang="en-GB" altLang="en-FR" sz="2400" b="1">
                  <a:latin typeface="Times" pitchFamily="-106" charset="0"/>
                </a:rPr>
                <a:t>   V</a:t>
              </a:r>
              <a:r>
                <a:rPr lang="en-GB" altLang="en-FR" sz="2400" b="1" baseline="-25000">
                  <a:latin typeface="Times" pitchFamily="-106" charset="0"/>
                </a:rPr>
                <a:t>ub</a:t>
              </a:r>
              <a:endParaRPr lang="en-GB" altLang="en-FR" sz="2400" b="1">
                <a:latin typeface="Times" pitchFamily="-106" charset="0"/>
              </a:endParaRPr>
            </a:p>
            <a:p>
              <a:r>
                <a:rPr lang="en-GB" altLang="en-FR" sz="2400" b="1">
                  <a:latin typeface="Times" pitchFamily="-106" charset="0"/>
                </a:rPr>
                <a:t>V</a:t>
              </a:r>
              <a:r>
                <a:rPr lang="en-GB" altLang="en-FR" sz="2400" b="1" baseline="-25000">
                  <a:latin typeface="Times" pitchFamily="-106" charset="0"/>
                </a:rPr>
                <a:t>CKM</a:t>
              </a:r>
              <a:r>
                <a:rPr lang="en-GB" altLang="en-FR" sz="2400" b="1">
                  <a:latin typeface="Times" pitchFamily="-106" charset="0"/>
                </a:rPr>
                <a:t> =         V</a:t>
              </a:r>
              <a:r>
                <a:rPr lang="en-GB" altLang="en-FR" sz="2400" b="1" baseline="-25000">
                  <a:latin typeface="Times" pitchFamily="-106" charset="0"/>
                </a:rPr>
                <a:t>cd</a:t>
              </a:r>
              <a:r>
                <a:rPr lang="en-GB" altLang="en-FR" sz="2400" b="1">
                  <a:latin typeface="Times" pitchFamily="-106" charset="0"/>
                </a:rPr>
                <a:t>    V</a:t>
              </a:r>
              <a:r>
                <a:rPr lang="en-GB" altLang="en-FR" sz="2400" b="1" baseline="-25000">
                  <a:latin typeface="Times" pitchFamily="-106" charset="0"/>
                </a:rPr>
                <a:t>cs</a:t>
              </a:r>
              <a:r>
                <a:rPr lang="en-GB" altLang="en-FR" sz="2400" b="1">
                  <a:latin typeface="Times" pitchFamily="-106" charset="0"/>
                </a:rPr>
                <a:t>   V</a:t>
              </a:r>
              <a:r>
                <a:rPr lang="en-GB" altLang="en-FR" sz="2400" b="1" baseline="-25000">
                  <a:latin typeface="Times" pitchFamily="-106" charset="0"/>
                </a:rPr>
                <a:t>cb            </a:t>
              </a:r>
              <a:r>
                <a:rPr lang="en-GB" altLang="en-FR" sz="2400" b="1">
                  <a:latin typeface="Times" pitchFamily="-106" charset="0"/>
                </a:rPr>
                <a:t>= V</a:t>
              </a:r>
              <a:r>
                <a:rPr lang="en-GB" altLang="en-FR" sz="2400" b="1" baseline="-25000">
                  <a:latin typeface="Times" pitchFamily="-106" charset="0"/>
                </a:rPr>
                <a:t>CKM</a:t>
              </a:r>
              <a:r>
                <a:rPr lang="en-GB" altLang="en-FR" sz="2400" b="1" baseline="30000">
                  <a:latin typeface="Times" pitchFamily="-106" charset="0"/>
                </a:rPr>
                <a:t>(3)</a:t>
              </a:r>
              <a:r>
                <a:rPr lang="en-GB" altLang="en-FR" sz="2400" b="1">
                  <a:latin typeface="Times" pitchFamily="-106" charset="0"/>
                </a:rPr>
                <a:t> + </a:t>
              </a:r>
              <a:r>
                <a:rPr lang="en-GB" altLang="en-FR" sz="2400" b="1">
                  <a:latin typeface="Symbol" pitchFamily="2" charset="2"/>
                </a:rPr>
                <a:t>d</a:t>
              </a:r>
              <a:r>
                <a:rPr lang="en-GB" altLang="en-FR" sz="2400" b="1">
                  <a:latin typeface="Times" pitchFamily="-106" charset="0"/>
                </a:rPr>
                <a:t>V</a:t>
              </a:r>
              <a:r>
                <a:rPr lang="en-GB" altLang="en-FR" sz="2400" b="1" baseline="-25000">
                  <a:latin typeface="Times" pitchFamily="-106" charset="0"/>
                </a:rPr>
                <a:t>CKM</a:t>
              </a:r>
              <a:endParaRPr lang="en-GB" altLang="en-FR" sz="2400" b="1">
                <a:latin typeface="Times" pitchFamily="-106" charset="0"/>
              </a:endParaRPr>
            </a:p>
            <a:p>
              <a:r>
                <a:rPr lang="en-GB" altLang="en-FR" sz="2400" b="1">
                  <a:latin typeface="Times" pitchFamily="-106" charset="0"/>
                </a:rPr>
                <a:t>                      V</a:t>
              </a:r>
              <a:r>
                <a:rPr lang="en-GB" altLang="en-FR" sz="2400" b="1" baseline="-25000">
                  <a:latin typeface="Times" pitchFamily="-106" charset="0"/>
                </a:rPr>
                <a:t>td</a:t>
              </a:r>
              <a:r>
                <a:rPr lang="en-GB" altLang="en-FR" sz="2400" b="1">
                  <a:latin typeface="Times" pitchFamily="-106" charset="0"/>
                </a:rPr>
                <a:t>    V</a:t>
              </a:r>
              <a:r>
                <a:rPr lang="en-GB" altLang="en-FR" sz="2400" b="1" baseline="-25000">
                  <a:latin typeface="Times" pitchFamily="-106" charset="0"/>
                </a:rPr>
                <a:t>ts</a:t>
              </a:r>
              <a:r>
                <a:rPr lang="en-GB" altLang="en-FR" sz="2400" b="1">
                  <a:latin typeface="Times" pitchFamily="-106" charset="0"/>
                </a:rPr>
                <a:t>    V</a:t>
              </a:r>
              <a:r>
                <a:rPr lang="en-GB" altLang="en-FR" sz="2400" b="1" baseline="-25000">
                  <a:latin typeface="Times" pitchFamily="-106" charset="0"/>
                </a:rPr>
                <a:t>tb</a:t>
              </a:r>
            </a:p>
          </p:txBody>
        </p:sp>
        <p:sp>
          <p:nvSpPr>
            <p:cNvPr id="53260" name="Text Box 7">
              <a:extLst>
                <a:ext uri="{FF2B5EF4-FFF2-40B4-BE49-F238E27FC236}">
                  <a16:creationId xmlns:a16="http://schemas.microsoft.com/office/drawing/2014/main" id="{28D6324D-8001-9C3C-15E8-897F193F0C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1" y="740"/>
              <a:ext cx="372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9600">
                  <a:latin typeface="Times" pitchFamily="-106" charset="0"/>
                </a:rPr>
                <a:t>(</a:t>
              </a:r>
            </a:p>
          </p:txBody>
        </p:sp>
        <p:sp>
          <p:nvSpPr>
            <p:cNvPr id="53261" name="Text Box 8">
              <a:extLst>
                <a:ext uri="{FF2B5EF4-FFF2-40B4-BE49-F238E27FC236}">
                  <a16:creationId xmlns:a16="http://schemas.microsoft.com/office/drawing/2014/main" id="{07FDC6B7-C318-5466-05BD-A6D3662A16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8" y="740"/>
              <a:ext cx="372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9600">
                  <a:latin typeface="Times" pitchFamily="-106" charset="0"/>
                </a:rPr>
                <a:t>)</a:t>
              </a:r>
            </a:p>
          </p:txBody>
        </p:sp>
      </p:grpSp>
      <p:grpSp>
        <p:nvGrpSpPr>
          <p:cNvPr id="53254" name="Group 9">
            <a:extLst>
              <a:ext uri="{FF2B5EF4-FFF2-40B4-BE49-F238E27FC236}">
                <a16:creationId xmlns:a16="http://schemas.microsoft.com/office/drawing/2014/main" id="{73400072-95A9-340C-F1A8-A11712727D16}"/>
              </a:ext>
            </a:extLst>
          </p:cNvPr>
          <p:cNvGrpSpPr>
            <a:grpSpLocks/>
          </p:cNvGrpSpPr>
          <p:nvPr/>
        </p:nvGrpSpPr>
        <p:grpSpPr bwMode="auto">
          <a:xfrm>
            <a:off x="774700" y="3146425"/>
            <a:ext cx="7319963" cy="1595438"/>
            <a:chOff x="640" y="2228"/>
            <a:chExt cx="4611" cy="1005"/>
          </a:xfrm>
        </p:grpSpPr>
        <p:sp>
          <p:nvSpPr>
            <p:cNvPr id="53256" name="Rectangle 10">
              <a:extLst>
                <a:ext uri="{FF2B5EF4-FFF2-40B4-BE49-F238E27FC236}">
                  <a16:creationId xmlns:a16="http://schemas.microsoft.com/office/drawing/2014/main" id="{C70D244D-5FAF-AEFB-4F51-E3A938A743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" y="2331"/>
              <a:ext cx="4165" cy="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400" b="1">
                  <a:latin typeface="Times" pitchFamily="-106" charset="0"/>
                </a:rPr>
                <a:t>                         1- </a:t>
              </a:r>
              <a:r>
                <a:rPr lang="en-GB" altLang="en-FR" sz="2400" b="1">
                  <a:latin typeface="Symbol" pitchFamily="2" charset="2"/>
                </a:rPr>
                <a:t>l</a:t>
              </a:r>
              <a:r>
                <a:rPr lang="en-GB" altLang="en-FR" sz="2400" b="1" baseline="30000">
                  <a:latin typeface="Times" pitchFamily="-106" charset="0"/>
                </a:rPr>
                <a:t>2                             </a:t>
              </a:r>
              <a:r>
                <a:rPr lang="en-GB" altLang="en-FR" sz="2400" b="1">
                  <a:latin typeface="Symbol" pitchFamily="2" charset="2"/>
                </a:rPr>
                <a:t>l            A l</a:t>
              </a:r>
              <a:r>
                <a:rPr lang="en-GB" altLang="en-FR" sz="2400" b="1" baseline="30000">
                  <a:latin typeface="Symbol" pitchFamily="2" charset="2"/>
                </a:rPr>
                <a:t>3</a:t>
              </a:r>
              <a:r>
                <a:rPr lang="en-GB" altLang="en-FR" sz="2400" b="1">
                  <a:latin typeface="Symbol" pitchFamily="2" charset="2"/>
                </a:rPr>
                <a:t>(r-</a:t>
              </a:r>
              <a:r>
                <a:rPr lang="en-GB" altLang="en-FR" sz="2400" b="1">
                  <a:latin typeface="Times" pitchFamily="-106" charset="0"/>
                </a:rPr>
                <a:t>i</a:t>
              </a:r>
              <a:r>
                <a:rPr lang="en-GB" altLang="en-FR" sz="2400" b="1">
                  <a:solidFill>
                    <a:srgbClr val="CC0000"/>
                  </a:solidFill>
                  <a:latin typeface="Symbol" pitchFamily="2" charset="2"/>
                </a:rPr>
                <a:t>h</a:t>
              </a:r>
              <a:r>
                <a:rPr lang="en-GB" altLang="en-FR" sz="2400" b="1">
                  <a:latin typeface="Symbol" pitchFamily="2" charset="2"/>
                </a:rPr>
                <a:t>)</a:t>
              </a:r>
              <a:endParaRPr lang="en-GB" altLang="en-FR" sz="2400" b="1">
                <a:latin typeface="Times" pitchFamily="-106" charset="0"/>
              </a:endParaRPr>
            </a:p>
            <a:p>
              <a:r>
                <a:rPr lang="en-GB" altLang="en-FR" sz="2400" b="1">
                  <a:latin typeface="Times" pitchFamily="-106" charset="0"/>
                </a:rPr>
                <a:t>V</a:t>
              </a:r>
              <a:r>
                <a:rPr lang="en-GB" altLang="en-FR" sz="2400" b="1" baseline="-25000">
                  <a:latin typeface="Times" pitchFamily="-106" charset="0"/>
                </a:rPr>
                <a:t>CKM</a:t>
              </a:r>
              <a:r>
                <a:rPr lang="en-GB" altLang="en-FR" sz="2400" b="1" baseline="30000">
                  <a:latin typeface="Times" pitchFamily="-106" charset="0"/>
                </a:rPr>
                <a:t>(3)</a:t>
              </a:r>
              <a:r>
                <a:rPr lang="en-GB" altLang="en-FR" sz="2400" b="1">
                  <a:latin typeface="Times" pitchFamily="-106" charset="0"/>
                </a:rPr>
                <a:t> =            -</a:t>
              </a:r>
              <a:r>
                <a:rPr lang="en-GB" altLang="en-FR" sz="2400" b="1">
                  <a:latin typeface="Symbol" pitchFamily="2" charset="2"/>
                </a:rPr>
                <a:t>l</a:t>
              </a:r>
              <a:r>
                <a:rPr lang="en-GB" altLang="en-FR" sz="2400" b="1">
                  <a:latin typeface="Times" pitchFamily="-106" charset="0"/>
                </a:rPr>
                <a:t>                  1-</a:t>
              </a:r>
              <a:r>
                <a:rPr lang="en-GB" altLang="en-FR" sz="2400" b="1">
                  <a:latin typeface="Symbol" pitchFamily="2" charset="2"/>
                </a:rPr>
                <a:t>l</a:t>
              </a:r>
              <a:r>
                <a:rPr lang="en-GB" altLang="en-FR" sz="2400" b="1" baseline="30000">
                  <a:latin typeface="Times" pitchFamily="-106" charset="0"/>
                </a:rPr>
                <a:t>2</a:t>
              </a:r>
              <a:r>
                <a:rPr lang="en-GB" altLang="en-FR" sz="2400" b="1">
                  <a:latin typeface="Times" pitchFamily="-106" charset="0"/>
                </a:rPr>
                <a:t>/2             A </a:t>
              </a:r>
              <a:r>
                <a:rPr lang="en-GB" altLang="en-FR" sz="2400" b="1">
                  <a:latin typeface="Symbol" pitchFamily="2" charset="2"/>
                </a:rPr>
                <a:t>l</a:t>
              </a:r>
              <a:r>
                <a:rPr lang="en-GB" altLang="en-FR" sz="2400" b="1" baseline="30000">
                  <a:latin typeface="Times" pitchFamily="-106" charset="0"/>
                </a:rPr>
                <a:t>2</a:t>
              </a:r>
              <a:endParaRPr lang="en-GB" altLang="en-FR" sz="2400" b="1">
                <a:latin typeface="Times" pitchFamily="-106" charset="0"/>
              </a:endParaRPr>
            </a:p>
            <a:p>
              <a:r>
                <a:rPr lang="en-GB" altLang="en-FR" sz="2400" b="1">
                  <a:latin typeface="Times" pitchFamily="-106" charset="0"/>
                </a:rPr>
                <a:t>                     A </a:t>
              </a:r>
              <a:r>
                <a:rPr lang="en-GB" altLang="en-FR" sz="2400" b="1">
                  <a:latin typeface="Symbol" pitchFamily="2" charset="2"/>
                </a:rPr>
                <a:t>l</a:t>
              </a:r>
              <a:r>
                <a:rPr lang="en-GB" altLang="en-FR" sz="2400" b="1" baseline="30000">
                  <a:latin typeface="Times" pitchFamily="-106" charset="0"/>
                </a:rPr>
                <a:t>3</a:t>
              </a:r>
              <a:r>
                <a:rPr lang="en-GB" altLang="en-FR" sz="2400" b="1">
                  <a:latin typeface="Times" pitchFamily="-106" charset="0"/>
                </a:rPr>
                <a:t> (1-</a:t>
              </a:r>
              <a:r>
                <a:rPr lang="en-GB" altLang="en-FR" sz="2400" b="1">
                  <a:latin typeface="Symbol" pitchFamily="2" charset="2"/>
                </a:rPr>
                <a:t>r</a:t>
              </a:r>
              <a:r>
                <a:rPr lang="en-GB" altLang="en-FR" sz="2400" b="1">
                  <a:latin typeface="Times" pitchFamily="-106" charset="0"/>
                </a:rPr>
                <a:t>-i</a:t>
              </a:r>
              <a:r>
                <a:rPr lang="en-GB" altLang="en-FR" sz="2400" b="1">
                  <a:solidFill>
                    <a:srgbClr val="CC0000"/>
                  </a:solidFill>
                  <a:latin typeface="Symbol" pitchFamily="2" charset="2"/>
                </a:rPr>
                <a:t>h</a:t>
              </a:r>
              <a:r>
                <a:rPr lang="en-GB" altLang="en-FR" sz="2400" b="1">
                  <a:latin typeface="Times" pitchFamily="-106" charset="0"/>
                </a:rPr>
                <a:t>)         -A</a:t>
              </a:r>
              <a:r>
                <a:rPr lang="en-GB" altLang="en-FR" sz="2400" b="1">
                  <a:latin typeface="Symbol" pitchFamily="2" charset="2"/>
                </a:rPr>
                <a:t>l</a:t>
              </a:r>
              <a:r>
                <a:rPr lang="en-GB" altLang="en-FR" sz="2400" b="1" baseline="30000">
                  <a:latin typeface="Times" pitchFamily="-106" charset="0"/>
                </a:rPr>
                <a:t>2</a:t>
              </a:r>
              <a:r>
                <a:rPr lang="en-GB" altLang="en-FR" sz="2400" b="1">
                  <a:latin typeface="Times" pitchFamily="-106" charset="0"/>
                </a:rPr>
                <a:t>                1</a:t>
              </a:r>
              <a:endParaRPr lang="en-GB" altLang="en-FR" sz="2400" b="1" baseline="30000">
                <a:latin typeface="Times" pitchFamily="-106" charset="0"/>
              </a:endParaRPr>
            </a:p>
            <a:p>
              <a:endParaRPr lang="en-GB" altLang="en-FR" sz="2400" b="1" baseline="30000">
                <a:latin typeface="Times" pitchFamily="-106" charset="0"/>
              </a:endParaRPr>
            </a:p>
          </p:txBody>
        </p:sp>
        <p:sp>
          <p:nvSpPr>
            <p:cNvPr id="53257" name="Text Box 11">
              <a:extLst>
                <a:ext uri="{FF2B5EF4-FFF2-40B4-BE49-F238E27FC236}">
                  <a16:creationId xmlns:a16="http://schemas.microsoft.com/office/drawing/2014/main" id="{53937496-2CDE-E92C-63C6-A347F696C0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9" y="2228"/>
              <a:ext cx="372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9600">
                  <a:latin typeface="Times" pitchFamily="-106" charset="0"/>
                </a:rPr>
                <a:t>(</a:t>
              </a:r>
            </a:p>
          </p:txBody>
        </p:sp>
        <p:sp>
          <p:nvSpPr>
            <p:cNvPr id="53258" name="Text Box 12">
              <a:extLst>
                <a:ext uri="{FF2B5EF4-FFF2-40B4-BE49-F238E27FC236}">
                  <a16:creationId xmlns:a16="http://schemas.microsoft.com/office/drawing/2014/main" id="{FF1C9EE0-7971-6285-56AE-F4A5943AC7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9" y="2228"/>
              <a:ext cx="372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9600">
                  <a:latin typeface="Times" pitchFamily="-106" charset="0"/>
                </a:rPr>
                <a:t>)</a:t>
              </a:r>
            </a:p>
          </p:txBody>
        </p:sp>
      </p:grpSp>
      <p:sp>
        <p:nvSpPr>
          <p:cNvPr id="53255" name="Rectangle 13">
            <a:extLst>
              <a:ext uri="{FF2B5EF4-FFF2-40B4-BE49-F238E27FC236}">
                <a16:creationId xmlns:a16="http://schemas.microsoft.com/office/drawing/2014/main" id="{C8C8607F-E3F5-53FC-3BE3-EE75191D5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63" y="5300663"/>
            <a:ext cx="81724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400" b="1">
                <a:solidFill>
                  <a:srgbClr val="000099"/>
                </a:solidFill>
                <a:latin typeface="Times" pitchFamily="-106" charset="0"/>
              </a:rPr>
              <a:t>V</a:t>
            </a:r>
            <a:r>
              <a:rPr lang="en-GB" altLang="en-FR" sz="2400" b="1" baseline="-25000">
                <a:solidFill>
                  <a:srgbClr val="000099"/>
                </a:solidFill>
                <a:latin typeface="Times" pitchFamily="-106" charset="0"/>
              </a:rPr>
              <a:t>ij</a:t>
            </a:r>
            <a:r>
              <a:rPr lang="en-GB" altLang="en-FR" sz="2400" b="1">
                <a:solidFill>
                  <a:srgbClr val="000099"/>
                </a:solidFill>
                <a:latin typeface="Times" pitchFamily="-106" charset="0"/>
              </a:rPr>
              <a:t> sind proportional zur Stärke der Kopplung von down-artigen (d, s, b) und up-artigen Quarks (u, c, t) an W</a:t>
            </a:r>
            <a:r>
              <a:rPr lang="en-GB" altLang="en-FR" sz="2400" b="1" baseline="30000">
                <a:solidFill>
                  <a:srgbClr val="000099"/>
                </a:solidFill>
                <a:latin typeface="Times" pitchFamily="-106" charset="0"/>
              </a:rPr>
              <a:t>±</a:t>
            </a:r>
            <a:r>
              <a:rPr lang="en-GB" altLang="en-FR" sz="2400" b="1">
                <a:solidFill>
                  <a:srgbClr val="000099"/>
                </a:solidFill>
                <a:latin typeface="Times" pitchFamily="-106" charset="0"/>
              </a:rPr>
              <a:t>.</a:t>
            </a:r>
            <a:r>
              <a:rPr lang="en-GB" altLang="en-FR" sz="2400" b="1">
                <a:latin typeface="Times" pitchFamily="-106" charset="0"/>
              </a:rPr>
              <a:t>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e Placeholder 2">
            <a:extLst>
              <a:ext uri="{FF2B5EF4-FFF2-40B4-BE49-F238E27FC236}">
                <a16:creationId xmlns:a16="http://schemas.microsoft.com/office/drawing/2014/main" id="{858E5371-564E-8325-02DF-DAFCC8FC65B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54275" name="Slide Number Placeholder 3">
            <a:extLst>
              <a:ext uri="{FF2B5EF4-FFF2-40B4-BE49-F238E27FC236}">
                <a16:creationId xmlns:a16="http://schemas.microsoft.com/office/drawing/2014/main" id="{A2A8C8F7-C48E-C577-859C-E9A92441CA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F26C84C-8387-1543-A2FA-11A5D03368C5}" type="slidenum">
              <a:rPr lang="en-US" altLang="en-FR" sz="1000">
                <a:latin typeface="Arial" panose="020B0604020202020204" pitchFamily="34" charset="0"/>
              </a:rPr>
              <a:pPr/>
              <a:t>38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AE2CF004-B60E-7D24-145A-260AA61DBF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B-Physik</a:t>
            </a:r>
          </a:p>
        </p:txBody>
      </p:sp>
      <p:pic>
        <p:nvPicPr>
          <p:cNvPr id="54277" name="Picture 3" descr="triangle">
            <a:extLst>
              <a:ext uri="{FF2B5EF4-FFF2-40B4-BE49-F238E27FC236}">
                <a16:creationId xmlns:a16="http://schemas.microsoft.com/office/drawing/2014/main" id="{5F6C69CA-1C88-3936-4032-CAF0133B2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927100"/>
            <a:ext cx="7883525" cy="33797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4" descr="lhcblogo">
            <a:extLst>
              <a:ext uri="{FF2B5EF4-FFF2-40B4-BE49-F238E27FC236}">
                <a16:creationId xmlns:a16="http://schemas.microsoft.com/office/drawing/2014/main" id="{D08712C8-770A-91DB-11BA-6BA1E6C83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4489450"/>
            <a:ext cx="98425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79" name="Group 16">
            <a:extLst>
              <a:ext uri="{FF2B5EF4-FFF2-40B4-BE49-F238E27FC236}">
                <a16:creationId xmlns:a16="http://schemas.microsoft.com/office/drawing/2014/main" id="{1126EC4F-DEA9-AE30-DDDC-7F1D6289F9F2}"/>
              </a:ext>
            </a:extLst>
          </p:cNvPr>
          <p:cNvGrpSpPr>
            <a:grpSpLocks/>
          </p:cNvGrpSpPr>
          <p:nvPr/>
        </p:nvGrpSpPr>
        <p:grpSpPr bwMode="auto">
          <a:xfrm>
            <a:off x="1206500" y="4445000"/>
            <a:ext cx="5956300" cy="2222500"/>
            <a:chOff x="760" y="2800"/>
            <a:chExt cx="3752" cy="1400"/>
          </a:xfrm>
        </p:grpSpPr>
        <p:sp>
          <p:nvSpPr>
            <p:cNvPr id="54280" name="Rectangle 13">
              <a:extLst>
                <a:ext uri="{FF2B5EF4-FFF2-40B4-BE49-F238E27FC236}">
                  <a16:creationId xmlns:a16="http://schemas.microsoft.com/office/drawing/2014/main" id="{F7FB57BB-2DE3-73F6-A5DA-9DB910F46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" y="2800"/>
              <a:ext cx="3752" cy="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latin typeface="Times" pitchFamily="-106" charset="0"/>
                </a:rPr>
                <a:t>Beispiele für mögliche Messungen:</a:t>
              </a:r>
              <a:endParaRPr lang="en-GB" altLang="en-FR" sz="2000" b="1">
                <a:solidFill>
                  <a:srgbClr val="000099"/>
                </a:solidFill>
                <a:latin typeface="Times" pitchFamily="-106" charset="0"/>
              </a:endParaRPr>
            </a:p>
            <a:p>
              <a:r>
                <a:rPr lang="en-GB" altLang="en-FR" sz="2400" b="1">
                  <a:solidFill>
                    <a:srgbClr val="000099"/>
                  </a:solidFill>
                  <a:latin typeface="Symbol" pitchFamily="2" charset="2"/>
                </a:rPr>
                <a:t>b</a:t>
              </a:r>
              <a:r>
                <a:rPr lang="en-GB" altLang="en-FR" sz="2400" b="1">
                  <a:solidFill>
                    <a:srgbClr val="000099"/>
                  </a:solidFill>
                  <a:latin typeface="Times" pitchFamily="-106" charset="0"/>
                </a:rPr>
                <a:t> + </a:t>
              </a:r>
              <a:r>
                <a:rPr lang="en-GB" altLang="en-FR" sz="2400" b="1">
                  <a:solidFill>
                    <a:srgbClr val="000099"/>
                  </a:solidFill>
                  <a:latin typeface="Symbol" pitchFamily="2" charset="2"/>
                </a:rPr>
                <a:t>g</a:t>
              </a:r>
              <a:r>
                <a:rPr lang="en-GB" altLang="en-FR" sz="2400" b="1">
                  <a:solidFill>
                    <a:srgbClr val="000099"/>
                  </a:solidFill>
                  <a:latin typeface="Times" pitchFamily="-106" charset="0"/>
                </a:rPr>
                <a:t>			B</a:t>
              </a:r>
              <a:r>
                <a:rPr lang="en-GB" altLang="en-FR" sz="2400" b="1" baseline="-25000">
                  <a:solidFill>
                    <a:srgbClr val="000099"/>
                  </a:solidFill>
                  <a:latin typeface="Times" pitchFamily="-106" charset="0"/>
                </a:rPr>
                <a:t>d</a:t>
              </a:r>
              <a:r>
                <a:rPr lang="en-GB" altLang="en-FR" sz="2400" b="1" baseline="30000">
                  <a:solidFill>
                    <a:srgbClr val="000099"/>
                  </a:solidFill>
                  <a:latin typeface="Times" pitchFamily="-106" charset="0"/>
                </a:rPr>
                <a:t>0</a:t>
              </a:r>
              <a:r>
                <a:rPr lang="en-GB" altLang="en-FR" sz="2400" b="1">
                  <a:solidFill>
                    <a:srgbClr val="000099"/>
                  </a:solidFill>
                  <a:latin typeface="Times" pitchFamily="-106" charset="0"/>
                </a:rPr>
                <a:t> -&gt; </a:t>
              </a:r>
              <a:r>
                <a:rPr lang="en-GB" altLang="en-FR" sz="2400" b="1">
                  <a:solidFill>
                    <a:srgbClr val="000099"/>
                  </a:solidFill>
                  <a:latin typeface="Symbol" pitchFamily="2" charset="2"/>
                </a:rPr>
                <a:t>p</a:t>
              </a:r>
              <a:r>
                <a:rPr lang="en-GB" altLang="en-FR" sz="2400" b="1" baseline="30000">
                  <a:solidFill>
                    <a:srgbClr val="000099"/>
                  </a:solidFill>
                  <a:latin typeface="Times" pitchFamily="-106" charset="0"/>
                </a:rPr>
                <a:t>+ </a:t>
              </a:r>
              <a:r>
                <a:rPr lang="en-GB" altLang="en-FR" sz="2400" b="1">
                  <a:solidFill>
                    <a:srgbClr val="000099"/>
                  </a:solidFill>
                  <a:latin typeface="Symbol" pitchFamily="2" charset="2"/>
                </a:rPr>
                <a:t>p</a:t>
              </a:r>
              <a:r>
                <a:rPr lang="en-GB" altLang="en-FR" sz="2400" b="1">
                  <a:solidFill>
                    <a:srgbClr val="000099"/>
                  </a:solidFill>
                  <a:latin typeface="Times" pitchFamily="-106" charset="0"/>
                </a:rPr>
                <a:t> </a:t>
              </a:r>
              <a:r>
                <a:rPr lang="en-GB" altLang="en-FR" sz="2400" b="1" baseline="30000">
                  <a:solidFill>
                    <a:srgbClr val="000099"/>
                  </a:solidFill>
                  <a:latin typeface="Times" pitchFamily="-106" charset="0"/>
                </a:rPr>
                <a:t>-</a:t>
              </a:r>
              <a:endParaRPr lang="en-GB" altLang="en-FR" sz="2400" b="1">
                <a:solidFill>
                  <a:srgbClr val="000099"/>
                </a:solidFill>
                <a:latin typeface="Times" pitchFamily="-106" charset="0"/>
              </a:endParaRPr>
            </a:p>
            <a:p>
              <a:r>
                <a:rPr lang="en-GB" altLang="en-FR" sz="2400" b="1">
                  <a:solidFill>
                    <a:srgbClr val="000099"/>
                  </a:solidFill>
                  <a:latin typeface="Symbol" pitchFamily="2" charset="2"/>
                </a:rPr>
                <a:t>b</a:t>
              </a:r>
              <a:r>
                <a:rPr lang="en-GB" altLang="en-FR" sz="2400" b="1">
                  <a:solidFill>
                    <a:srgbClr val="000099"/>
                  </a:solidFill>
                  <a:latin typeface="Times" pitchFamily="-106" charset="0"/>
                </a:rPr>
                <a:t> 			B</a:t>
              </a:r>
              <a:r>
                <a:rPr lang="en-GB" altLang="en-FR" sz="2400" b="1" baseline="-25000">
                  <a:solidFill>
                    <a:srgbClr val="000099"/>
                  </a:solidFill>
                  <a:latin typeface="Times" pitchFamily="-106" charset="0"/>
                </a:rPr>
                <a:t>d</a:t>
              </a:r>
              <a:r>
                <a:rPr lang="en-GB" altLang="en-FR" sz="2400" b="1" baseline="30000">
                  <a:solidFill>
                    <a:srgbClr val="000099"/>
                  </a:solidFill>
                  <a:latin typeface="Times" pitchFamily="-106" charset="0"/>
                </a:rPr>
                <a:t>0</a:t>
              </a:r>
              <a:r>
                <a:rPr lang="en-GB" altLang="en-FR" sz="2400" b="1">
                  <a:solidFill>
                    <a:srgbClr val="000099"/>
                  </a:solidFill>
                  <a:latin typeface="Times" pitchFamily="-106" charset="0"/>
                </a:rPr>
                <a:t> -&gt; J/</a:t>
              </a:r>
              <a:r>
                <a:rPr lang="en-GB" altLang="en-FR" sz="2400" b="1">
                  <a:solidFill>
                    <a:srgbClr val="000099"/>
                  </a:solidFill>
                  <a:latin typeface="Symbol" pitchFamily="2" charset="2"/>
                </a:rPr>
                <a:t>y</a:t>
              </a:r>
              <a:r>
                <a:rPr lang="en-GB" altLang="en-FR" sz="2400" b="1">
                  <a:solidFill>
                    <a:srgbClr val="000099"/>
                  </a:solidFill>
                  <a:latin typeface="Times" pitchFamily="-106" charset="0"/>
                </a:rPr>
                <a:t> K</a:t>
              </a:r>
              <a:r>
                <a:rPr lang="en-GB" altLang="en-FR" sz="2400" b="1" baseline="-25000">
                  <a:solidFill>
                    <a:srgbClr val="000099"/>
                  </a:solidFill>
                  <a:latin typeface="Times" pitchFamily="-106" charset="0"/>
                </a:rPr>
                <a:t>S</a:t>
              </a:r>
              <a:endParaRPr lang="en-GB" altLang="en-FR" sz="2400" b="1">
                <a:solidFill>
                  <a:srgbClr val="000099"/>
                </a:solidFill>
                <a:latin typeface="Times" pitchFamily="-106" charset="0"/>
              </a:endParaRPr>
            </a:p>
            <a:p>
              <a:r>
                <a:rPr lang="en-GB" altLang="en-FR" sz="2400" b="1">
                  <a:solidFill>
                    <a:srgbClr val="000099"/>
                  </a:solidFill>
                  <a:latin typeface="Symbol" pitchFamily="2" charset="2"/>
                </a:rPr>
                <a:t>g</a:t>
              </a:r>
              <a:r>
                <a:rPr lang="en-GB" altLang="en-FR" sz="2400" b="1">
                  <a:solidFill>
                    <a:srgbClr val="000099"/>
                  </a:solidFill>
                  <a:latin typeface="Times" pitchFamily="-106" charset="0"/>
                </a:rPr>
                <a:t> - 2 </a:t>
              </a:r>
              <a:r>
                <a:rPr lang="en-GB" altLang="en-FR" sz="2400" b="1">
                  <a:solidFill>
                    <a:srgbClr val="000099"/>
                  </a:solidFill>
                  <a:latin typeface="Symbol" pitchFamily="2" charset="2"/>
                </a:rPr>
                <a:t>c	</a:t>
              </a:r>
              <a:r>
                <a:rPr lang="en-GB" altLang="en-FR" sz="2400" b="1">
                  <a:solidFill>
                    <a:srgbClr val="000099"/>
                  </a:solidFill>
                  <a:latin typeface="Times" pitchFamily="-106" charset="0"/>
                </a:rPr>
                <a:t> 		B</a:t>
              </a:r>
              <a:r>
                <a:rPr lang="en-GB" altLang="en-FR" sz="2400" b="1" baseline="-25000">
                  <a:solidFill>
                    <a:srgbClr val="000099"/>
                  </a:solidFill>
                  <a:latin typeface="Times" pitchFamily="-106" charset="0"/>
                </a:rPr>
                <a:t>s</a:t>
              </a:r>
              <a:r>
                <a:rPr lang="en-GB" altLang="en-FR" sz="2400" b="1" baseline="30000">
                  <a:solidFill>
                    <a:srgbClr val="000099"/>
                  </a:solidFill>
                  <a:latin typeface="Times" pitchFamily="-106" charset="0"/>
                </a:rPr>
                <a:t>0</a:t>
              </a:r>
              <a:r>
                <a:rPr lang="en-GB" altLang="en-FR" sz="2400" b="1">
                  <a:solidFill>
                    <a:srgbClr val="000099"/>
                  </a:solidFill>
                  <a:latin typeface="Times" pitchFamily="-106" charset="0"/>
                </a:rPr>
                <a:t> -&gt; D</a:t>
              </a:r>
              <a:r>
                <a:rPr lang="en-GB" altLang="en-FR" sz="2400" b="1" baseline="-25000">
                  <a:solidFill>
                    <a:srgbClr val="000099"/>
                  </a:solidFill>
                  <a:latin typeface="Times" pitchFamily="-106" charset="0"/>
                </a:rPr>
                <a:t>S</a:t>
              </a:r>
              <a:r>
                <a:rPr lang="en-GB" altLang="en-FR" sz="2400" b="1" baseline="30000">
                  <a:solidFill>
                    <a:srgbClr val="000099"/>
                  </a:solidFill>
                  <a:latin typeface="Times" pitchFamily="-106" charset="0"/>
                </a:rPr>
                <a:t>±</a:t>
              </a:r>
              <a:r>
                <a:rPr lang="en-GB" altLang="en-FR" sz="2400" b="1">
                  <a:solidFill>
                    <a:srgbClr val="000099"/>
                  </a:solidFill>
                  <a:latin typeface="Times" pitchFamily="-106" charset="0"/>
                </a:rPr>
                <a:t>K </a:t>
              </a:r>
              <a:r>
                <a:rPr lang="en-GB" altLang="en-FR" sz="2400" b="1" baseline="30000">
                  <a:solidFill>
                    <a:srgbClr val="000099"/>
                  </a:solidFill>
                  <a:latin typeface="Times" pitchFamily="-106" charset="0"/>
                </a:rPr>
                <a:t>±</a:t>
              </a:r>
              <a:r>
                <a:rPr lang="en-GB" altLang="en-FR" sz="2400" b="1">
                  <a:solidFill>
                    <a:srgbClr val="000099"/>
                  </a:solidFill>
                  <a:latin typeface="Times" pitchFamily="-106" charset="0"/>
                </a:rPr>
                <a:t> </a:t>
              </a:r>
            </a:p>
            <a:p>
              <a:r>
                <a:rPr lang="en-GB" altLang="en-FR" sz="2400" b="1">
                  <a:solidFill>
                    <a:srgbClr val="000099"/>
                  </a:solidFill>
                  <a:latin typeface="Symbol" pitchFamily="2" charset="2"/>
                </a:rPr>
                <a:t>c</a:t>
              </a:r>
              <a:r>
                <a:rPr lang="en-GB" altLang="en-FR" sz="2400" b="1">
                  <a:solidFill>
                    <a:srgbClr val="000099"/>
                  </a:solidFill>
                  <a:latin typeface="Times" pitchFamily="-106" charset="0"/>
                </a:rPr>
                <a:t> 		</a:t>
              </a:r>
              <a:r>
                <a:rPr lang="en-GB" altLang="en-FR" sz="2400" b="1">
                  <a:latin typeface="Times" pitchFamily="-106" charset="0"/>
                </a:rPr>
                <a:t> 	</a:t>
              </a:r>
              <a:r>
                <a:rPr lang="en-GB" altLang="en-FR" sz="2400" b="1">
                  <a:solidFill>
                    <a:srgbClr val="000099"/>
                  </a:solidFill>
                  <a:latin typeface="Times" pitchFamily="-106" charset="0"/>
                </a:rPr>
                <a:t>B</a:t>
              </a:r>
              <a:r>
                <a:rPr lang="en-GB" altLang="en-FR" sz="2400" b="1" baseline="-25000">
                  <a:solidFill>
                    <a:srgbClr val="000099"/>
                  </a:solidFill>
                  <a:latin typeface="Times" pitchFamily="-106" charset="0"/>
                </a:rPr>
                <a:t>s</a:t>
              </a:r>
              <a:r>
                <a:rPr lang="en-GB" altLang="en-FR" sz="2400" b="1" baseline="30000">
                  <a:solidFill>
                    <a:srgbClr val="000099"/>
                  </a:solidFill>
                  <a:latin typeface="Times" pitchFamily="-106" charset="0"/>
                </a:rPr>
                <a:t>0</a:t>
              </a:r>
              <a:r>
                <a:rPr lang="en-GB" altLang="en-FR" sz="2400" b="1">
                  <a:solidFill>
                    <a:srgbClr val="000099"/>
                  </a:solidFill>
                  <a:latin typeface="Times" pitchFamily="-106" charset="0"/>
                </a:rPr>
                <a:t> -&gt; J/</a:t>
              </a:r>
              <a:r>
                <a:rPr lang="en-GB" altLang="en-FR" sz="2400" b="1">
                  <a:solidFill>
                    <a:srgbClr val="000099"/>
                  </a:solidFill>
                  <a:latin typeface="Symbol" pitchFamily="2" charset="2"/>
                </a:rPr>
                <a:t>y F</a:t>
              </a:r>
              <a:r>
                <a:rPr lang="en-GB" altLang="en-FR" sz="2400" b="1">
                  <a:solidFill>
                    <a:srgbClr val="000099"/>
                  </a:solidFill>
                  <a:latin typeface="Times" pitchFamily="-106" charset="0"/>
                </a:rPr>
                <a:t> </a:t>
              </a:r>
            </a:p>
            <a:p>
              <a:r>
                <a:rPr lang="en-GB" altLang="en-FR" sz="2400" b="1">
                  <a:solidFill>
                    <a:srgbClr val="000099"/>
                  </a:solidFill>
                  <a:latin typeface="Symbol" pitchFamily="2" charset="2"/>
                </a:rPr>
                <a:t>g			</a:t>
              </a:r>
              <a:r>
                <a:rPr lang="en-GB" altLang="en-FR" sz="2400" b="1">
                  <a:solidFill>
                    <a:srgbClr val="000099"/>
                  </a:solidFill>
                  <a:latin typeface="Times" pitchFamily="-106" charset="0"/>
                </a:rPr>
                <a:t>B</a:t>
              </a:r>
              <a:r>
                <a:rPr lang="en-GB" altLang="en-FR" sz="2400" b="1" baseline="-25000">
                  <a:solidFill>
                    <a:srgbClr val="000099"/>
                  </a:solidFill>
                  <a:latin typeface="Times" pitchFamily="-106" charset="0"/>
                </a:rPr>
                <a:t>d</a:t>
              </a:r>
              <a:r>
                <a:rPr lang="en-GB" altLang="en-FR" sz="2400" b="1" baseline="30000">
                  <a:solidFill>
                    <a:srgbClr val="000099"/>
                  </a:solidFill>
                  <a:latin typeface="Times" pitchFamily="-106" charset="0"/>
                </a:rPr>
                <a:t>0</a:t>
              </a:r>
              <a:r>
                <a:rPr lang="en-GB" altLang="en-FR" sz="2400" b="1">
                  <a:solidFill>
                    <a:srgbClr val="000099"/>
                  </a:solidFill>
                  <a:latin typeface="Times" pitchFamily="-106" charset="0"/>
                </a:rPr>
                <a:t> -&gt; D</a:t>
              </a:r>
              <a:r>
                <a:rPr lang="en-GB" altLang="en-FR" sz="2400" b="1" baseline="30000">
                  <a:solidFill>
                    <a:srgbClr val="000099"/>
                  </a:solidFill>
                  <a:latin typeface="Times" pitchFamily="-106" charset="0"/>
                </a:rPr>
                <a:t>0</a:t>
              </a:r>
              <a:r>
                <a:rPr lang="en-GB" altLang="en-FR" sz="2400" b="1">
                  <a:solidFill>
                    <a:srgbClr val="000099"/>
                  </a:solidFill>
                  <a:latin typeface="Times" pitchFamily="-106" charset="0"/>
                </a:rPr>
                <a:t>K</a:t>
              </a:r>
              <a:r>
                <a:rPr lang="en-GB" altLang="en-FR" sz="2400" b="1" baseline="30000">
                  <a:solidFill>
                    <a:srgbClr val="000099"/>
                  </a:solidFill>
                  <a:latin typeface="Times" pitchFamily="-106" charset="0"/>
                </a:rPr>
                <a:t>*0</a:t>
              </a:r>
              <a:r>
                <a:rPr lang="en-GB" altLang="en-FR" sz="2400" b="1">
                  <a:solidFill>
                    <a:srgbClr val="000099"/>
                  </a:solidFill>
                  <a:latin typeface="Times" pitchFamily="-106" charset="0"/>
                </a:rPr>
                <a:t>, D</a:t>
              </a:r>
              <a:r>
                <a:rPr lang="en-GB" altLang="en-FR" sz="2400" b="1" baseline="30000">
                  <a:solidFill>
                    <a:srgbClr val="000099"/>
                  </a:solidFill>
                  <a:latin typeface="Times" pitchFamily="-106" charset="0"/>
                </a:rPr>
                <a:t>0</a:t>
              </a:r>
              <a:r>
                <a:rPr lang="en-GB" altLang="en-FR" sz="2400" b="1">
                  <a:solidFill>
                    <a:srgbClr val="000099"/>
                  </a:solidFill>
                  <a:latin typeface="Times" pitchFamily="-106" charset="0"/>
                </a:rPr>
                <a:t>K</a:t>
              </a:r>
              <a:r>
                <a:rPr lang="en-GB" altLang="en-FR" sz="2400" b="1" baseline="30000">
                  <a:solidFill>
                    <a:srgbClr val="000099"/>
                  </a:solidFill>
                  <a:latin typeface="Times" pitchFamily="-106" charset="0"/>
                </a:rPr>
                <a:t>*0 </a:t>
              </a:r>
              <a:r>
                <a:rPr lang="en-GB" altLang="en-FR" sz="2400" b="1">
                  <a:solidFill>
                    <a:srgbClr val="000099"/>
                  </a:solidFill>
                  <a:latin typeface="Times" pitchFamily="-106" charset="0"/>
                </a:rPr>
                <a:t>, ... </a:t>
              </a:r>
            </a:p>
          </p:txBody>
        </p:sp>
        <p:sp>
          <p:nvSpPr>
            <p:cNvPr id="54281" name="Rectangle 15">
              <a:extLst>
                <a:ext uri="{FF2B5EF4-FFF2-40B4-BE49-F238E27FC236}">
                  <a16:creationId xmlns:a16="http://schemas.microsoft.com/office/drawing/2014/main" id="{98C1366C-2283-6649-A1FE-9E0F02885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5" y="3656"/>
              <a:ext cx="18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 altLang="en-FR" sz="2400" b="1">
                <a:solidFill>
                  <a:srgbClr val="000099"/>
                </a:solidFill>
                <a:latin typeface="Times" pitchFamily="-106" charset="0"/>
              </a:endParaRPr>
            </a:p>
            <a:p>
              <a:pPr>
                <a:lnSpc>
                  <a:spcPts val="1300"/>
                </a:lnSpc>
              </a:pPr>
              <a:r>
                <a:rPr lang="en-GB" altLang="en-FR" sz="2400" b="1">
                  <a:solidFill>
                    <a:srgbClr val="000099"/>
                  </a:solidFill>
                  <a:latin typeface="Times" pitchFamily="-106" charset="0"/>
                </a:rPr>
                <a:t>-</a:t>
              </a: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ate Placeholder 2">
            <a:extLst>
              <a:ext uri="{FF2B5EF4-FFF2-40B4-BE49-F238E27FC236}">
                <a16:creationId xmlns:a16="http://schemas.microsoft.com/office/drawing/2014/main" id="{F5A20DF3-D2CF-46DA-02DF-FB786C26DF2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55299" name="Slide Number Placeholder 3">
            <a:extLst>
              <a:ext uri="{FF2B5EF4-FFF2-40B4-BE49-F238E27FC236}">
                <a16:creationId xmlns:a16="http://schemas.microsoft.com/office/drawing/2014/main" id="{526C85CE-3CE2-1279-F01A-21A6C756B2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D7BF48B-BC89-B84A-9F3E-3B9D55A3DC93}" type="slidenum">
              <a:rPr lang="en-US" altLang="en-FR" sz="1000">
                <a:latin typeface="Arial" panose="020B0604020202020204" pitchFamily="34" charset="0"/>
              </a:rPr>
              <a:pPr/>
              <a:t>39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55300" name="Rectangle 2">
            <a:extLst>
              <a:ext uri="{FF2B5EF4-FFF2-40B4-BE49-F238E27FC236}">
                <a16:creationId xmlns:a16="http://schemas.microsoft.com/office/drawing/2014/main" id="{F5231185-4E95-2CD8-44F7-D1DD20180B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Globaler CKM-Fit</a:t>
            </a:r>
          </a:p>
        </p:txBody>
      </p:sp>
      <p:pic>
        <p:nvPicPr>
          <p:cNvPr id="55301" name="Picture 4" descr="rhoeta_withs2abgam.gif                                         000B2947Macintosh HD                   BBA748FD:">
            <a:extLst>
              <a:ext uri="{FF2B5EF4-FFF2-40B4-BE49-F238E27FC236}">
                <a16:creationId xmlns:a16="http://schemas.microsoft.com/office/drawing/2014/main" id="{0D3AE1B8-519B-D0B0-5CD8-B1F66A26B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119188"/>
            <a:ext cx="43180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Rectangle 6">
            <a:extLst>
              <a:ext uri="{FF2B5EF4-FFF2-40B4-BE49-F238E27FC236}">
                <a16:creationId xmlns:a16="http://schemas.microsoft.com/office/drawing/2014/main" id="{AABFDA4B-A58D-7BEE-4880-BAB42549A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5478463"/>
            <a:ext cx="67135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400" b="1">
                <a:solidFill>
                  <a:schemeClr val="accent2"/>
                </a:solidFill>
                <a:latin typeface="Times" pitchFamily="-106" charset="0"/>
              </a:rPr>
              <a:t>Gibt es noch Raum für neue Physik? </a:t>
            </a:r>
          </a:p>
          <a:p>
            <a:r>
              <a:rPr lang="en-GB" altLang="en-FR" sz="2400" b="1">
                <a:solidFill>
                  <a:schemeClr val="accent2"/>
                </a:solidFill>
                <a:latin typeface="Times" pitchFamily="-106" charset="0"/>
              </a:rPr>
              <a:t>Beiträge von Neuer Physik sind jedenfalls klein!</a:t>
            </a:r>
            <a:endParaRPr lang="en-US" altLang="en-FR" sz="2400" b="1">
              <a:latin typeface="Times" pitchFamily="-106" charset="0"/>
            </a:endParaRPr>
          </a:p>
        </p:txBody>
      </p:sp>
      <p:pic>
        <p:nvPicPr>
          <p:cNvPr id="55303" name="Picture 7" descr="ckm_newphysics_rhoeta#D1A04.pdf                                000B2947Macintosh HD                   BBA748FD:">
            <a:extLst>
              <a:ext uri="{FF2B5EF4-FFF2-40B4-BE49-F238E27FC236}">
                <a16:creationId xmlns:a16="http://schemas.microsoft.com/office/drawing/2014/main" id="{7F1EF24E-9BFE-6D84-341F-15B4086FD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1079500"/>
            <a:ext cx="44831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>
            <a:extLst>
              <a:ext uri="{FF2B5EF4-FFF2-40B4-BE49-F238E27FC236}">
                <a16:creationId xmlns:a16="http://schemas.microsoft.com/office/drawing/2014/main" id="{11EF8E4F-8F6D-25EB-F148-10F645140F0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18435" name="Slide Number Placeholder 4">
            <a:extLst>
              <a:ext uri="{FF2B5EF4-FFF2-40B4-BE49-F238E27FC236}">
                <a16:creationId xmlns:a16="http://schemas.microsoft.com/office/drawing/2014/main" id="{3084C90B-10AD-7851-4111-17F1116E3F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D515582-6239-A741-867F-76B4F8688C4B}" type="slidenum">
              <a:rPr lang="en-US" altLang="en-FR" sz="1000">
                <a:latin typeface="Arial" panose="020B0604020202020204" pitchFamily="34" charset="0"/>
              </a:rPr>
              <a:pPr/>
              <a:t>4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E523A854-4396-E0F9-53B8-AAA33FF26A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Teilchenphysik am Ende des 20. Jhdts.</a:t>
            </a:r>
          </a:p>
        </p:txBody>
      </p:sp>
      <p:sp>
        <p:nvSpPr>
          <p:cNvPr id="18437" name="Rectangle 8">
            <a:extLst>
              <a:ext uri="{FF2B5EF4-FFF2-40B4-BE49-F238E27FC236}">
                <a16:creationId xmlns:a16="http://schemas.microsoft.com/office/drawing/2014/main" id="{6986B25B-F625-E891-9BC6-A1DD5DA47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63" y="882650"/>
            <a:ext cx="81073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000" b="1">
                <a:latin typeface="Times" pitchFamily="-106" charset="0"/>
              </a:rPr>
              <a:t>Das </a:t>
            </a:r>
            <a:r>
              <a:rPr lang="en-GB" altLang="en-FR" sz="2000" b="1">
                <a:solidFill>
                  <a:srgbClr val="FF0000"/>
                </a:solidFill>
                <a:latin typeface="Times" pitchFamily="-106" charset="0"/>
              </a:rPr>
              <a:t>Standardmodell</a:t>
            </a:r>
            <a:r>
              <a:rPr lang="en-GB" altLang="en-FR" sz="2000" b="1">
                <a:latin typeface="Times" pitchFamily="-106" charset="0"/>
              </a:rPr>
              <a:t> wurde bis O(100 GeV) eindrucksvoll </a:t>
            </a:r>
            <a:r>
              <a:rPr lang="en-GB" altLang="en-FR" sz="2000" b="1">
                <a:solidFill>
                  <a:srgbClr val="FF0000"/>
                </a:solidFill>
                <a:latin typeface="Times" pitchFamily="-106" charset="0"/>
              </a:rPr>
              <a:t>experimentell bestätigt</a:t>
            </a:r>
            <a:r>
              <a:rPr lang="en-GB" altLang="en-FR" sz="2000" b="1">
                <a:latin typeface="Times" pitchFamily="-106" charset="0"/>
              </a:rPr>
              <a:t>, teilweise mit höchster Präzision! </a:t>
            </a:r>
          </a:p>
          <a:p>
            <a:r>
              <a:rPr lang="en-GB" altLang="en-FR" sz="2000" b="1">
                <a:latin typeface="Times" pitchFamily="-106" charset="0"/>
              </a:rPr>
              <a:t> </a:t>
            </a:r>
          </a:p>
        </p:txBody>
      </p:sp>
      <p:pic>
        <p:nvPicPr>
          <p:cNvPr id="18438" name="Picture 9">
            <a:extLst>
              <a:ext uri="{FF2B5EF4-FFF2-40B4-BE49-F238E27FC236}">
                <a16:creationId xmlns:a16="http://schemas.microsoft.com/office/drawing/2014/main" id="{5170ECD3-A132-068D-DC0A-E5F1D1E89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1544638"/>
            <a:ext cx="4140200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0" descr="standardmodel.jpg                                              000B2947Macintosh HD                   BBA748FD:">
            <a:extLst>
              <a:ext uri="{FF2B5EF4-FFF2-40B4-BE49-F238E27FC236}">
                <a16:creationId xmlns:a16="http://schemas.microsoft.com/office/drawing/2014/main" id="{02561ABD-B065-AA64-84ED-CF918B836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917700"/>
            <a:ext cx="3556000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2">
            <a:extLst>
              <a:ext uri="{FF2B5EF4-FFF2-40B4-BE49-F238E27FC236}">
                <a16:creationId xmlns:a16="http://schemas.microsoft.com/office/drawing/2014/main" id="{896CD285-3125-2322-B24F-9169E6164C0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48168EB7-1034-F1CB-C3F7-E4A3DA2E1F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96E5677-BAC2-EB4C-B342-A59A65C11FD4}" type="slidenum">
              <a:rPr lang="en-US" altLang="en-FR" sz="1000">
                <a:latin typeface="Arial" panose="020B0604020202020204" pitchFamily="34" charset="0"/>
              </a:rPr>
              <a:pPr/>
              <a:t>40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id="{AD60A6B3-53A5-AF2D-0F31-ADFB743CCB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Neutrinos</a:t>
            </a:r>
          </a:p>
        </p:txBody>
      </p:sp>
      <p:sp>
        <p:nvSpPr>
          <p:cNvPr id="56325" name="Rectangle 3">
            <a:extLst>
              <a:ext uri="{FF2B5EF4-FFF2-40B4-BE49-F238E27FC236}">
                <a16:creationId xmlns:a16="http://schemas.microsoft.com/office/drawing/2014/main" id="{4C3C62B2-B158-2002-BE40-D2D93CC60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200" y="1193800"/>
            <a:ext cx="6945313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000" b="1">
                <a:solidFill>
                  <a:srgbClr val="FF0000"/>
                </a:solidFill>
                <a:latin typeface="Times" pitchFamily="-106" charset="0"/>
              </a:rPr>
              <a:t>Viele Fragen offen!</a:t>
            </a:r>
          </a:p>
          <a:p>
            <a:endParaRPr lang="en-GB" altLang="en-FR" sz="2000" b="1">
              <a:solidFill>
                <a:srgbClr val="000000"/>
              </a:solidFill>
              <a:latin typeface="Times" pitchFamily="-106" charset="0"/>
            </a:endParaRPr>
          </a:p>
          <a:p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Einige davon:</a:t>
            </a:r>
          </a:p>
          <a:p>
            <a:endParaRPr lang="en-GB" altLang="en-FR" sz="2000" b="1">
              <a:solidFill>
                <a:srgbClr val="000000"/>
              </a:solidFill>
              <a:latin typeface="Times" pitchFamily="-106" charset="0"/>
            </a:endParaRPr>
          </a:p>
          <a:p>
            <a:r>
              <a:rPr lang="en-GB" altLang="en-FR" sz="2000" b="1">
                <a:solidFill>
                  <a:schemeClr val="accent2"/>
                </a:solidFill>
                <a:latin typeface="Times" pitchFamily="-106" charset="0"/>
              </a:rPr>
              <a:t>Gibt es schwere Neutrinogenerationen?</a:t>
            </a:r>
          </a:p>
          <a:p>
            <a:endParaRPr lang="en-GB" altLang="en-FR" sz="2000" b="1">
              <a:solidFill>
                <a:schemeClr val="accent2"/>
              </a:solidFill>
              <a:latin typeface="Times" pitchFamily="-106" charset="0"/>
            </a:endParaRPr>
          </a:p>
          <a:p>
            <a:r>
              <a:rPr lang="en-GB" altLang="en-FR" sz="2000" b="1">
                <a:solidFill>
                  <a:schemeClr val="accent2"/>
                </a:solidFill>
                <a:latin typeface="Times" pitchFamily="-106" charset="0"/>
              </a:rPr>
              <a:t>Welche absoluten Werte haben die Neutrinomassen?</a:t>
            </a:r>
          </a:p>
          <a:p>
            <a:endParaRPr lang="en-GB" altLang="en-FR" sz="2000" b="1">
              <a:solidFill>
                <a:schemeClr val="accent2"/>
              </a:solidFill>
              <a:latin typeface="Times" pitchFamily="-106" charset="0"/>
            </a:endParaRPr>
          </a:p>
          <a:p>
            <a:r>
              <a:rPr lang="en-GB" altLang="en-FR" sz="2000" b="1">
                <a:solidFill>
                  <a:schemeClr val="accent2"/>
                </a:solidFill>
                <a:latin typeface="Times" pitchFamily="-106" charset="0"/>
              </a:rPr>
              <a:t>Wie ist die Relation von Flavoreigenzuständen zu Masseneigenzuständen (Mixing)?</a:t>
            </a:r>
          </a:p>
          <a:p>
            <a:endParaRPr lang="en-GB" altLang="en-FR" sz="2000" b="1">
              <a:solidFill>
                <a:schemeClr val="accent2"/>
              </a:solidFill>
              <a:latin typeface="Times" pitchFamily="-106" charset="0"/>
            </a:endParaRPr>
          </a:p>
          <a:p>
            <a:r>
              <a:rPr lang="en-GB" altLang="en-FR" sz="2000" b="1">
                <a:solidFill>
                  <a:schemeClr val="accent2"/>
                </a:solidFill>
                <a:latin typeface="Times" pitchFamily="-106" charset="0"/>
              </a:rPr>
              <a:t>Wie ist die Massenhierarchie?</a:t>
            </a:r>
          </a:p>
          <a:p>
            <a:endParaRPr lang="en-GB" altLang="en-FR" sz="2000" b="1">
              <a:solidFill>
                <a:schemeClr val="accent2"/>
              </a:solidFill>
              <a:latin typeface="Times" pitchFamily="-106" charset="0"/>
            </a:endParaRPr>
          </a:p>
          <a:p>
            <a:r>
              <a:rPr lang="en-GB" altLang="en-FR" sz="2000" b="1">
                <a:solidFill>
                  <a:schemeClr val="accent2"/>
                </a:solidFill>
                <a:latin typeface="Times" pitchFamily="-106" charset="0"/>
              </a:rPr>
              <a:t> Sind Neutrinos Dirac- oder Majoranateilchen?</a:t>
            </a:r>
          </a:p>
          <a:p>
            <a:endParaRPr lang="en-US" altLang="en-FR" sz="2000" b="1">
              <a:solidFill>
                <a:srgbClr val="000000"/>
              </a:solidFill>
              <a:latin typeface="Times" pitchFamily="-106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2">
            <a:extLst>
              <a:ext uri="{FF2B5EF4-FFF2-40B4-BE49-F238E27FC236}">
                <a16:creationId xmlns:a16="http://schemas.microsoft.com/office/drawing/2014/main" id="{B088D353-D05F-519B-8F89-49EB0C5628E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57347" name="Slide Number Placeholder 3">
            <a:extLst>
              <a:ext uri="{FF2B5EF4-FFF2-40B4-BE49-F238E27FC236}">
                <a16:creationId xmlns:a16="http://schemas.microsoft.com/office/drawing/2014/main" id="{2E83E354-C2AA-3DBB-5659-ADB9D26BA2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3488C38-7858-B84E-A6B7-095A088708E4}" type="slidenum">
              <a:rPr lang="en-US" altLang="en-FR" sz="1000">
                <a:latin typeface="Arial" panose="020B0604020202020204" pitchFamily="34" charset="0"/>
              </a:rPr>
              <a:pPr/>
              <a:t>41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57348" name="Rectangle 2">
            <a:extLst>
              <a:ext uri="{FF2B5EF4-FFF2-40B4-BE49-F238E27FC236}">
                <a16:creationId xmlns:a16="http://schemas.microsoft.com/office/drawing/2014/main" id="{86490CFC-6EA0-40C2-2ECB-CEBD92273A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FR"/>
              <a:t>Neutrinogenerationen</a:t>
            </a:r>
          </a:p>
        </p:txBody>
      </p:sp>
      <p:sp>
        <p:nvSpPr>
          <p:cNvPr id="57349" name="Rectangle 7">
            <a:extLst>
              <a:ext uri="{FF2B5EF4-FFF2-40B4-BE49-F238E27FC236}">
                <a16:creationId xmlns:a16="http://schemas.microsoft.com/office/drawing/2014/main" id="{E495A6ED-13D4-823D-A3EF-E20E91CB7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0" y="6553200"/>
            <a:ext cx="476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0EC19AA5-7E39-7447-B6AD-4517F0E8FC10}" type="slidenum">
              <a:rPr lang="en-US" altLang="en-FR" sz="1000" b="1" i="1">
                <a:latin typeface="Arial" panose="020B0604020202020204" pitchFamily="34" charset="0"/>
              </a:rPr>
              <a:pPr algn="ctr"/>
              <a:t>41</a:t>
            </a:fld>
            <a:endParaRPr lang="en-US" altLang="en-FR" sz="1000">
              <a:latin typeface="Arial" panose="020B0604020202020204" pitchFamily="34" charset="0"/>
            </a:endParaRPr>
          </a:p>
        </p:txBody>
      </p:sp>
      <p:sp>
        <p:nvSpPr>
          <p:cNvPr id="57350" name="Rectangle 9">
            <a:extLst>
              <a:ext uri="{FF2B5EF4-FFF2-40B4-BE49-F238E27FC236}">
                <a16:creationId xmlns:a16="http://schemas.microsoft.com/office/drawing/2014/main" id="{7100CEDA-448B-94A0-8C1D-A330BCAD4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155700"/>
            <a:ext cx="7931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Die Anzahl der Generationen von leichten Neutrinos (m</a:t>
            </a:r>
            <a:r>
              <a:rPr lang="en-GB" altLang="en-FR" sz="2000" b="1" baseline="-25000">
                <a:solidFill>
                  <a:srgbClr val="000000"/>
                </a:solidFill>
                <a:latin typeface="Symbol" pitchFamily="2" charset="2"/>
              </a:rPr>
              <a:t>n</a:t>
            </a:r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&lt; m</a:t>
            </a:r>
            <a:r>
              <a:rPr lang="en-GB" altLang="en-FR" sz="2000" b="1" baseline="-25000">
                <a:solidFill>
                  <a:srgbClr val="000000"/>
                </a:solidFill>
                <a:latin typeface="Symbol" pitchFamily="2" charset="2"/>
              </a:rPr>
              <a:t>Z</a:t>
            </a:r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/2) wurde bei LEP und SLC über die Zerfälle </a:t>
            </a:r>
            <a:r>
              <a:rPr lang="en-GB" altLang="en-FR" sz="2000" b="1">
                <a:solidFill>
                  <a:srgbClr val="6C18B0"/>
                </a:solidFill>
                <a:latin typeface="Symbol" pitchFamily="2" charset="2"/>
              </a:rPr>
              <a:t></a:t>
            </a:r>
            <a:r>
              <a:rPr lang="en-GB" altLang="en-FR" sz="2000" b="1" baseline="30000">
                <a:solidFill>
                  <a:srgbClr val="6C18B0"/>
                </a:solidFill>
                <a:latin typeface="Symbol" pitchFamily="2" charset="2"/>
              </a:rPr>
              <a:t></a:t>
            </a:r>
            <a:r>
              <a:rPr lang="en-GB" altLang="en-FR" sz="2000" b="1">
                <a:solidFill>
                  <a:srgbClr val="6C18B0"/>
                </a:solidFill>
                <a:latin typeface="Symbol" pitchFamily="2" charset="2"/>
              </a:rPr>
              <a:t></a:t>
            </a:r>
            <a:r>
              <a:rPr lang="en-US" altLang="en-FR" sz="2000" b="1">
                <a:solidFill>
                  <a:srgbClr val="6C18B0"/>
                </a:solidFill>
                <a:latin typeface="Symbol" pitchFamily="2" charset="2"/>
              </a:rPr>
              <a:t></a:t>
            </a:r>
            <a:r>
              <a:rPr lang="en-US" altLang="en-FR" sz="2000" b="1" baseline="-25000">
                <a:solidFill>
                  <a:srgbClr val="6C18B0"/>
                </a:solidFill>
                <a:latin typeface="MT Extra" pitchFamily="2" charset="77"/>
              </a:rPr>
              <a:t></a:t>
            </a:r>
            <a:r>
              <a:rPr lang="en-US" altLang="en-FR" sz="2000" b="1">
                <a:solidFill>
                  <a:srgbClr val="6C18B0"/>
                </a:solidFill>
                <a:latin typeface="Symbol" pitchFamily="2" charset="2"/>
              </a:rPr>
              <a:t></a:t>
            </a:r>
            <a:r>
              <a:rPr lang="en-US" altLang="en-FR" sz="2000" b="1" baseline="-25000">
                <a:solidFill>
                  <a:srgbClr val="6C18B0"/>
                </a:solidFill>
                <a:latin typeface="MT Extra" pitchFamily="2" charset="77"/>
              </a:rPr>
              <a:t> </a:t>
            </a:r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indirekt gemessen. </a:t>
            </a:r>
            <a:endParaRPr lang="en-US" altLang="en-FR" sz="2000" b="1">
              <a:solidFill>
                <a:srgbClr val="000000"/>
              </a:solidFill>
              <a:latin typeface="Times" pitchFamily="-106" charset="0"/>
            </a:endParaRPr>
          </a:p>
        </p:txBody>
      </p:sp>
      <p:grpSp>
        <p:nvGrpSpPr>
          <p:cNvPr id="57351" name="Group 17">
            <a:extLst>
              <a:ext uri="{FF2B5EF4-FFF2-40B4-BE49-F238E27FC236}">
                <a16:creationId xmlns:a16="http://schemas.microsoft.com/office/drawing/2014/main" id="{ACE3DBD2-D4BD-18F9-641C-00BE96FFFC87}"/>
              </a:ext>
            </a:extLst>
          </p:cNvPr>
          <p:cNvGrpSpPr>
            <a:grpSpLocks/>
          </p:cNvGrpSpPr>
          <p:nvPr/>
        </p:nvGrpSpPr>
        <p:grpSpPr bwMode="auto">
          <a:xfrm>
            <a:off x="855663" y="1970088"/>
            <a:ext cx="7434262" cy="846137"/>
            <a:chOff x="419" y="1793"/>
            <a:chExt cx="4683" cy="533"/>
          </a:xfrm>
        </p:grpSpPr>
        <p:sp>
          <p:nvSpPr>
            <p:cNvPr id="57357" name="AutoShape 13">
              <a:extLst>
                <a:ext uri="{FF2B5EF4-FFF2-40B4-BE49-F238E27FC236}">
                  <a16:creationId xmlns:a16="http://schemas.microsoft.com/office/drawing/2014/main" id="{97816A30-BABA-92ED-E31D-F11BC478AE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" y="1832"/>
              <a:ext cx="4683" cy="352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sp>
          <p:nvSpPr>
            <p:cNvPr id="57358" name="Rectangle 14">
              <a:extLst>
                <a:ext uri="{FF2B5EF4-FFF2-40B4-BE49-F238E27FC236}">
                  <a16:creationId xmlns:a16="http://schemas.microsoft.com/office/drawing/2014/main" id="{E1D6011C-4D3A-4897-7A8E-730DD28A6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1884"/>
              <a:ext cx="459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latin typeface="Symbol" pitchFamily="2" charset="2"/>
                </a:rPr>
                <a:t>G</a:t>
              </a:r>
              <a:r>
                <a:rPr lang="en-GB" altLang="en-FR" sz="2000" b="1" baseline="-25000">
                  <a:latin typeface="Times" pitchFamily="-106" charset="0"/>
                </a:rPr>
                <a:t>Z</a:t>
              </a:r>
              <a:r>
                <a:rPr lang="en-GB" altLang="en-FR" sz="2000" b="1">
                  <a:latin typeface="Times" pitchFamily="-106" charset="0"/>
                </a:rPr>
                <a:t> = </a:t>
              </a:r>
              <a:r>
                <a:rPr lang="en-GB" altLang="en-FR" sz="2000" b="1">
                  <a:latin typeface="Symbol" pitchFamily="2" charset="2"/>
                </a:rPr>
                <a:t>G</a:t>
              </a:r>
              <a:r>
                <a:rPr lang="en-GB" altLang="en-FR" sz="2000" b="1" baseline="30000">
                  <a:latin typeface="Symbol" pitchFamily="2" charset="2"/>
                </a:rPr>
                <a:t></a:t>
              </a:r>
              <a:r>
                <a:rPr lang="en-GB" altLang="en-FR" sz="2000" b="1">
                  <a:latin typeface="Symbol" pitchFamily="2" charset="2"/>
                </a:rPr>
                <a:t></a:t>
              </a:r>
              <a:r>
                <a:rPr lang="en-US" altLang="en-FR" sz="2000" b="1">
                  <a:latin typeface="Symbol" pitchFamily="2" charset="2"/>
                </a:rPr>
                <a:t> </a:t>
              </a:r>
              <a:r>
                <a:rPr lang="en-GB" altLang="en-FR" sz="2000" b="1">
                  <a:latin typeface="Times" pitchFamily="-106" charset="0"/>
                </a:rPr>
                <a:t>Hadronen) + 3</a:t>
              </a:r>
              <a:r>
                <a:rPr lang="en-GB" altLang="en-FR" sz="2000" b="1">
                  <a:latin typeface="Symbol" pitchFamily="2" charset="2"/>
                </a:rPr>
                <a:t>G</a:t>
              </a:r>
              <a:r>
                <a:rPr lang="en-GB" altLang="en-FR" sz="2000" b="1" baseline="30000">
                  <a:latin typeface="Symbol" pitchFamily="2" charset="2"/>
                </a:rPr>
                <a:t></a:t>
              </a:r>
              <a:r>
                <a:rPr lang="en-GB" altLang="en-FR" sz="2000" b="1">
                  <a:latin typeface="Symbol" pitchFamily="2" charset="2"/>
                </a:rPr>
                <a:t></a:t>
              </a:r>
              <a:r>
                <a:rPr lang="en-US" altLang="en-FR" sz="2000" b="1">
                  <a:latin typeface="Symbol" pitchFamily="2" charset="2"/>
                </a:rPr>
                <a:t> </a:t>
              </a:r>
              <a:r>
                <a:rPr lang="en-GB" altLang="en-FR" sz="2000" b="1" i="1">
                  <a:latin typeface="MT Extra" pitchFamily="2" charset="77"/>
                </a:rPr>
                <a:t>l </a:t>
              </a:r>
              <a:r>
                <a:rPr lang="en-GB" altLang="en-FR" sz="2000" b="1" baseline="30000">
                  <a:latin typeface="Times" pitchFamily="-106" charset="0"/>
                </a:rPr>
                <a:t>+</a:t>
              </a:r>
              <a:r>
                <a:rPr lang="en-GB" altLang="en-FR" sz="2000" b="1" i="1">
                  <a:latin typeface="MT Extra" pitchFamily="2" charset="77"/>
                </a:rPr>
                <a:t>l</a:t>
              </a:r>
              <a:r>
                <a:rPr lang="en-GB" altLang="en-FR" sz="2000" b="1" i="1">
                  <a:latin typeface="Times" pitchFamily="-106" charset="0"/>
                </a:rPr>
                <a:t> </a:t>
              </a:r>
              <a:r>
                <a:rPr lang="en-GB" altLang="en-FR" sz="2000" b="1" baseline="30000">
                  <a:latin typeface="Symbol" pitchFamily="2" charset="2"/>
                </a:rPr>
                <a:t>-</a:t>
              </a:r>
              <a:r>
                <a:rPr lang="en-GB" altLang="en-FR" sz="2000" b="1">
                  <a:latin typeface="Times" pitchFamily="-106" charset="0"/>
                </a:rPr>
                <a:t> ) + </a:t>
              </a:r>
              <a:r>
                <a:rPr lang="en-GB" altLang="en-FR" sz="2000" b="1">
                  <a:solidFill>
                    <a:srgbClr val="ED181E"/>
                  </a:solidFill>
                  <a:latin typeface="Times" pitchFamily="-106" charset="0"/>
                </a:rPr>
                <a:t>N</a:t>
              </a:r>
              <a:r>
                <a:rPr lang="en-GB" altLang="en-FR" sz="2000" b="1" baseline="-25000">
                  <a:solidFill>
                    <a:srgbClr val="ED181E"/>
                  </a:solidFill>
                  <a:latin typeface="Symbol" pitchFamily="2" charset="2"/>
                </a:rPr>
                <a:t>n </a:t>
              </a:r>
              <a:r>
                <a:rPr lang="en-GB" altLang="en-FR" sz="2000" b="1">
                  <a:latin typeface="Symbol" pitchFamily="2" charset="2"/>
                </a:rPr>
                <a:t>G </a:t>
              </a:r>
              <a:r>
                <a:rPr lang="en-GB" altLang="en-FR" sz="2000" b="1">
                  <a:latin typeface="Times" pitchFamily="-106" charset="0"/>
                </a:rPr>
                <a:t>(</a:t>
              </a:r>
              <a:r>
                <a:rPr lang="en-GB" altLang="en-FR" sz="2000" b="1">
                  <a:latin typeface="Symbol" pitchFamily="2" charset="2"/>
                </a:rPr>
                <a:t> </a:t>
              </a:r>
              <a:r>
                <a:rPr lang="en-GB" altLang="en-FR" sz="2000" b="1" baseline="30000">
                  <a:latin typeface="Symbol" pitchFamily="2" charset="2"/>
                </a:rPr>
                <a:t></a:t>
              </a:r>
              <a:r>
                <a:rPr lang="en-GB" altLang="en-FR" sz="2000" b="1">
                  <a:latin typeface="Symbol" pitchFamily="2" charset="2"/>
                </a:rPr>
                <a:t></a:t>
              </a:r>
              <a:r>
                <a:rPr lang="en-US" altLang="en-FR" sz="2000" b="1">
                  <a:latin typeface="Symbol" pitchFamily="2" charset="2"/>
                </a:rPr>
                <a:t></a:t>
              </a:r>
              <a:r>
                <a:rPr lang="en-US" altLang="en-FR" sz="2000" b="1" baseline="-25000">
                  <a:latin typeface="MT Extra" pitchFamily="2" charset="77"/>
                </a:rPr>
                <a:t></a:t>
              </a:r>
              <a:r>
                <a:rPr lang="en-US" altLang="en-FR" sz="2000" b="1">
                  <a:latin typeface="Symbol" pitchFamily="2" charset="2"/>
                </a:rPr>
                <a:t></a:t>
              </a:r>
              <a:r>
                <a:rPr lang="en-US" altLang="en-FR" sz="2000" b="1" baseline="-25000">
                  <a:latin typeface="MT Extra" pitchFamily="2" charset="77"/>
                </a:rPr>
                <a:t> </a:t>
              </a:r>
              <a:r>
                <a:rPr lang="en-GB" altLang="en-FR" sz="2000" b="1">
                  <a:latin typeface="Times" pitchFamily="-106" charset="0"/>
                </a:rPr>
                <a:t>)</a:t>
              </a:r>
              <a:endParaRPr lang="en-GB" altLang="en-FR" sz="2000" b="1" baseline="-25000">
                <a:latin typeface="MT Extra" pitchFamily="2" charset="77"/>
              </a:endParaRPr>
            </a:p>
            <a:p>
              <a:endParaRPr lang="en-GB" altLang="en-FR" sz="2000" b="1">
                <a:latin typeface="Symbol" pitchFamily="2" charset="2"/>
              </a:endParaRPr>
            </a:p>
          </p:txBody>
        </p:sp>
        <p:sp>
          <p:nvSpPr>
            <p:cNvPr id="57359" name="Rectangle 15">
              <a:extLst>
                <a:ext uri="{FF2B5EF4-FFF2-40B4-BE49-F238E27FC236}">
                  <a16:creationId xmlns:a16="http://schemas.microsoft.com/office/drawing/2014/main" id="{1C43C0B1-A5EA-1ECE-DB17-DABB5A5C4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8" y="1793"/>
              <a:ext cx="19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400" b="1">
                  <a:latin typeface="Times" pitchFamily="-106" charset="0"/>
                </a:rPr>
                <a:t>-</a:t>
              </a:r>
            </a:p>
          </p:txBody>
        </p:sp>
      </p:grpSp>
      <p:pic>
        <p:nvPicPr>
          <p:cNvPr id="57352" name="Picture 19" descr="alephZlineshape.jpg                                            0000DB6BHD 2                           00000111:">
            <a:extLst>
              <a:ext uri="{FF2B5EF4-FFF2-40B4-BE49-F238E27FC236}">
                <a16:creationId xmlns:a16="http://schemas.microsoft.com/office/drawing/2014/main" id="{88D01B5F-D715-A431-BE60-FE194276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3" y="2921000"/>
            <a:ext cx="353695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Rectangle 20">
            <a:extLst>
              <a:ext uri="{FF2B5EF4-FFF2-40B4-BE49-F238E27FC236}">
                <a16:creationId xmlns:a16="http://schemas.microsoft.com/office/drawing/2014/main" id="{166DB481-AE11-3FCC-EFF9-9677DF90F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225800"/>
            <a:ext cx="44783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Aus Feynman-Diagrammen berechnet: </a:t>
            </a:r>
          </a:p>
          <a:p>
            <a:pPr algn="just">
              <a:buFont typeface="Symbol" pitchFamily="2" charset="2"/>
              <a:buChar char="G"/>
            </a:pPr>
            <a:r>
              <a:rPr lang="en-GB" altLang="en-FR" sz="2000" b="1">
                <a:latin typeface="Times" pitchFamily="-106" charset="0"/>
              </a:rPr>
              <a:t>(</a:t>
            </a:r>
            <a:r>
              <a:rPr lang="en-GB" altLang="en-FR" sz="2000" b="1">
                <a:latin typeface="Symbol" pitchFamily="2" charset="2"/>
              </a:rPr>
              <a:t> </a:t>
            </a:r>
            <a:r>
              <a:rPr lang="en-GB" altLang="en-FR" sz="2000" b="1" baseline="30000">
                <a:latin typeface="Symbol" pitchFamily="2" charset="2"/>
              </a:rPr>
              <a:t></a:t>
            </a:r>
            <a:r>
              <a:rPr lang="en-GB" altLang="en-FR" sz="2000" b="1">
                <a:latin typeface="Symbol" pitchFamily="2" charset="2"/>
              </a:rPr>
              <a:t></a:t>
            </a:r>
            <a:r>
              <a:rPr lang="en-US" altLang="en-FR" sz="2000" b="1">
                <a:latin typeface="Symbol" pitchFamily="2" charset="2"/>
              </a:rPr>
              <a:t></a:t>
            </a:r>
            <a:r>
              <a:rPr lang="en-US" altLang="en-FR" sz="2000" b="1" baseline="-25000">
                <a:latin typeface="MT Extra" pitchFamily="2" charset="77"/>
              </a:rPr>
              <a:t></a:t>
            </a:r>
            <a:r>
              <a:rPr lang="en-US" altLang="en-FR" sz="2000" b="1">
                <a:latin typeface="Symbol" pitchFamily="2" charset="2"/>
              </a:rPr>
              <a:t></a:t>
            </a:r>
            <a:r>
              <a:rPr lang="en-US" altLang="en-FR" sz="2000" b="1" baseline="-25000">
                <a:latin typeface="MT Extra" pitchFamily="2" charset="77"/>
              </a:rPr>
              <a:t> </a:t>
            </a:r>
            <a:r>
              <a:rPr lang="en-GB" altLang="en-FR" sz="2000" b="1">
                <a:latin typeface="Times" pitchFamily="-106" charset="0"/>
              </a:rPr>
              <a:t>) = 0.166 GeV</a:t>
            </a:r>
          </a:p>
        </p:txBody>
      </p:sp>
      <p:sp>
        <p:nvSpPr>
          <p:cNvPr id="57354" name="Rectangle 21">
            <a:extLst>
              <a:ext uri="{FF2B5EF4-FFF2-40B4-BE49-F238E27FC236}">
                <a16:creationId xmlns:a16="http://schemas.microsoft.com/office/drawing/2014/main" id="{6C12AFD9-3DAE-6F15-72B9-DD13A43E7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4140200"/>
            <a:ext cx="4259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Kompatibilität der Zerfallsbreiten mit Experiment nur wenn:</a:t>
            </a:r>
            <a:endParaRPr lang="en-GB" altLang="en-FR" sz="2000" b="1">
              <a:latin typeface="Times" pitchFamily="-106" charset="0"/>
            </a:endParaRPr>
          </a:p>
        </p:txBody>
      </p:sp>
      <p:sp>
        <p:nvSpPr>
          <p:cNvPr id="57355" name="Rectangle 22">
            <a:extLst>
              <a:ext uri="{FF2B5EF4-FFF2-40B4-BE49-F238E27FC236}">
                <a16:creationId xmlns:a16="http://schemas.microsoft.com/office/drawing/2014/main" id="{EBDEBEEA-9299-A73C-1A36-04BE4732C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7600" y="5002213"/>
            <a:ext cx="83502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en-GB" altLang="en-FR" sz="2000" b="1">
                <a:solidFill>
                  <a:srgbClr val="FF0000"/>
                </a:solidFill>
                <a:latin typeface="Symbol" pitchFamily="2" charset="2"/>
              </a:rPr>
              <a:t>N</a:t>
            </a:r>
            <a:r>
              <a:rPr lang="en-US" altLang="en-FR" sz="2000" b="1" baseline="-25000">
                <a:solidFill>
                  <a:srgbClr val="FF0000"/>
                </a:solidFill>
                <a:latin typeface="Symbol" pitchFamily="2" charset="2"/>
              </a:rPr>
              <a:t></a:t>
            </a:r>
            <a:r>
              <a:rPr lang="en-US" altLang="en-FR" sz="2000" b="1" baseline="-25000">
                <a:solidFill>
                  <a:srgbClr val="FF0000"/>
                </a:solidFill>
                <a:latin typeface="MT Extra" pitchFamily="2" charset="77"/>
              </a:rPr>
              <a:t> </a:t>
            </a:r>
            <a:r>
              <a:rPr lang="en-GB" altLang="en-FR" sz="2000" b="1">
                <a:solidFill>
                  <a:srgbClr val="FF0000"/>
                </a:solidFill>
                <a:latin typeface="Times" pitchFamily="-106" charset="0"/>
              </a:rPr>
              <a:t>= 3</a:t>
            </a:r>
          </a:p>
        </p:txBody>
      </p:sp>
      <p:sp>
        <p:nvSpPr>
          <p:cNvPr id="57356" name="Rectangle 23">
            <a:extLst>
              <a:ext uri="{FF2B5EF4-FFF2-40B4-BE49-F238E27FC236}">
                <a16:creationId xmlns:a16="http://schemas.microsoft.com/office/drawing/2014/main" id="{456206C6-EF5C-F926-8EEE-D6D9EFA90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5511800"/>
            <a:ext cx="48402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LSND (Los Alamos) behauptet, ein “steriles” Neutrino gefunden zu haben …</a:t>
            </a:r>
          </a:p>
          <a:p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Konfirmation durch MiniBooNE ?</a:t>
            </a:r>
            <a:endParaRPr lang="en-US" altLang="en-FR" sz="2000" b="1">
              <a:solidFill>
                <a:srgbClr val="000000"/>
              </a:solidFill>
              <a:latin typeface="Times" pitchFamily="-106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2">
            <a:extLst>
              <a:ext uri="{FF2B5EF4-FFF2-40B4-BE49-F238E27FC236}">
                <a16:creationId xmlns:a16="http://schemas.microsoft.com/office/drawing/2014/main" id="{CDF458C1-35E5-30D0-346B-217B7093107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58371" name="Slide Number Placeholder 3">
            <a:extLst>
              <a:ext uri="{FF2B5EF4-FFF2-40B4-BE49-F238E27FC236}">
                <a16:creationId xmlns:a16="http://schemas.microsoft.com/office/drawing/2014/main" id="{75702D47-458A-B653-519F-A92F4EBC61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0B0DEC-8115-AB4F-A505-70F330903DDD}" type="slidenum">
              <a:rPr lang="en-US" altLang="en-FR" sz="1000">
                <a:latin typeface="Arial" panose="020B0604020202020204" pitchFamily="34" charset="0"/>
              </a:rPr>
              <a:pPr/>
              <a:t>42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58372" name="Rectangle 2">
            <a:extLst>
              <a:ext uri="{FF2B5EF4-FFF2-40B4-BE49-F238E27FC236}">
                <a16:creationId xmlns:a16="http://schemas.microsoft.com/office/drawing/2014/main" id="{CD731CD4-A284-0FA2-6A4A-CA3F2DA4E5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Atmosphärische Neutrinos</a:t>
            </a:r>
          </a:p>
        </p:txBody>
      </p:sp>
      <p:sp>
        <p:nvSpPr>
          <p:cNvPr id="58373" name="Text Box 3">
            <a:extLst>
              <a:ext uri="{FF2B5EF4-FFF2-40B4-BE49-F238E27FC236}">
                <a16:creationId xmlns:a16="http://schemas.microsoft.com/office/drawing/2014/main" id="{BAB3A046-B3F8-7ECF-694E-54D91090D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75" y="2128838"/>
            <a:ext cx="2525713" cy="15525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FR" sz="2400" b="1">
                <a:latin typeface="Arial" panose="020B0604020202020204" pitchFamily="34" charset="0"/>
              </a:rPr>
              <a:t> p + N </a:t>
            </a:r>
            <a:r>
              <a:rPr lang="en-US" altLang="en-FR" sz="2400" b="1">
                <a:solidFill>
                  <a:schemeClr val="tx2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GB" altLang="en-FR" sz="2400">
                <a:latin typeface="Arial" panose="020B0604020202020204" pitchFamily="34" charset="0"/>
              </a:rPr>
              <a:t> </a:t>
            </a:r>
            <a:r>
              <a:rPr lang="en-US" altLang="en-FR" sz="2400" b="1">
                <a:solidFill>
                  <a:srgbClr val="800080"/>
                </a:solidFill>
                <a:latin typeface="Symbol" pitchFamily="2" charset="2"/>
                <a:sym typeface="Wingdings" pitchFamily="2" charset="2"/>
              </a:rPr>
              <a:t>p</a:t>
            </a:r>
            <a:r>
              <a:rPr lang="en-US" altLang="en-FR" sz="2400" b="1">
                <a:solidFill>
                  <a:srgbClr val="800080"/>
                </a:solidFill>
                <a:latin typeface="Times" pitchFamily="-106" charset="0"/>
                <a:sym typeface="Wingdings" pitchFamily="2" charset="2"/>
              </a:rPr>
              <a:t>’s + X</a:t>
            </a:r>
            <a:endParaRPr lang="en-US" altLang="en-FR" sz="2400" b="1">
              <a:solidFill>
                <a:srgbClr val="8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 typeface="Symbol" pitchFamily="2" charset="2"/>
              <a:buNone/>
            </a:pPr>
            <a:r>
              <a:rPr lang="en-US" altLang="en-FR"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FR" sz="2400" b="1">
                <a:solidFill>
                  <a:srgbClr val="800080"/>
                </a:solidFill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lang="en-US" altLang="en-FR" sz="2400" b="1">
                <a:solidFill>
                  <a:schemeClr val="tx2"/>
                </a:solidFill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FR"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en-FR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FR" sz="2400" b="1">
                <a:solidFill>
                  <a:schemeClr val="accent2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altLang="en-FR" sz="2400" b="1">
                <a:latin typeface="Symbol" pitchFamily="2" charset="2"/>
                <a:cs typeface="Arial" panose="020B0604020202020204" pitchFamily="34" charset="0"/>
              </a:rPr>
              <a:t> + </a:t>
            </a:r>
            <a:r>
              <a:rPr lang="en-US" altLang="en-FR" sz="2400" b="1">
                <a:solidFill>
                  <a:srgbClr val="009900"/>
                </a:solidFill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n</a:t>
            </a:r>
            <a:r>
              <a:rPr lang="en-US" altLang="en-FR" sz="2400" b="1" i="1" baseline="-25000">
                <a:solidFill>
                  <a:srgbClr val="009900"/>
                </a:solidFill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m</a:t>
            </a:r>
            <a:r>
              <a:rPr lang="en-US" altLang="en-FR" sz="1800" b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endParaRPr lang="en-US" altLang="en-FR" sz="2400" b="1" baseline="-25000">
              <a:solidFill>
                <a:srgbClr val="009900"/>
              </a:solidFill>
              <a:latin typeface="Symbol" pitchFamily="2" charset="2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 typeface="Symbol" pitchFamily="2" charset="2"/>
              <a:buNone/>
            </a:pPr>
            <a:r>
              <a:rPr lang="en-US" altLang="en-FR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FR" sz="2400" b="1">
                <a:solidFill>
                  <a:schemeClr val="accent2"/>
                </a:solidFill>
                <a:latin typeface="Symbol" pitchFamily="2" charset="2"/>
                <a:cs typeface="Arial" panose="020B0604020202020204" pitchFamily="34" charset="0"/>
              </a:rPr>
              <a:t>m </a:t>
            </a:r>
            <a:r>
              <a:rPr lang="en-US" altLang="en-FR" sz="2400" b="1">
                <a:solidFill>
                  <a:schemeClr val="tx2"/>
                </a:solidFill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altLang="en-FR" sz="2200" b="1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</a:t>
            </a:r>
            <a:r>
              <a:rPr lang="en-US" altLang="en-FR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FR" sz="2400" b="1">
                <a:solidFill>
                  <a:schemeClr val="tx2"/>
                </a:solidFill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+</a:t>
            </a:r>
            <a:r>
              <a:rPr lang="en-US" altLang="en-FR" sz="2400" b="1">
                <a:solidFill>
                  <a:srgbClr val="009900"/>
                </a:solidFill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 n</a:t>
            </a:r>
            <a:r>
              <a:rPr lang="en-US" altLang="en-FR" sz="2400" b="1" i="1" baseline="-25000">
                <a:solidFill>
                  <a:srgbClr val="009900"/>
                </a:solidFill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m</a:t>
            </a:r>
            <a:r>
              <a:rPr lang="en-US" altLang="en-FR" sz="2400" b="1">
                <a:solidFill>
                  <a:schemeClr val="accent2"/>
                </a:solidFill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FR" sz="2400" b="1">
                <a:solidFill>
                  <a:schemeClr val="tx2"/>
                </a:solidFill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+</a:t>
            </a:r>
            <a:r>
              <a:rPr lang="en-US" altLang="en-FR" sz="2400" b="1">
                <a:solidFill>
                  <a:schemeClr val="accent2"/>
                </a:solidFill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FR" sz="2400" b="1">
                <a:solidFill>
                  <a:srgbClr val="FF0000"/>
                </a:solidFill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n</a:t>
            </a:r>
            <a:r>
              <a:rPr lang="en-US" altLang="en-FR" sz="2400" b="1" i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</a:t>
            </a:r>
            <a:endParaRPr lang="en-US" altLang="en-FR" sz="24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58374" name="Rectangle 4">
            <a:extLst>
              <a:ext uri="{FF2B5EF4-FFF2-40B4-BE49-F238E27FC236}">
                <a16:creationId xmlns:a16="http://schemas.microsoft.com/office/drawing/2014/main" id="{979621F4-725A-1E90-5D43-B46DA7D60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3725" y="4497388"/>
            <a:ext cx="1768475" cy="508000"/>
          </a:xfrm>
          <a:prstGeom prst="rect">
            <a:avLst/>
          </a:prstGeom>
          <a:solidFill>
            <a:srgbClr val="B5FF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FR" altLang="en-FR"/>
          </a:p>
        </p:txBody>
      </p:sp>
      <p:sp>
        <p:nvSpPr>
          <p:cNvPr id="58375" name="Text Box 5">
            <a:extLst>
              <a:ext uri="{FF2B5EF4-FFF2-40B4-BE49-F238E27FC236}">
                <a16:creationId xmlns:a16="http://schemas.microsoft.com/office/drawing/2014/main" id="{6F0A88B7-37C3-FBC4-FC58-DF0AFD2AE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7388" y="3998913"/>
            <a:ext cx="4148137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FR" sz="2000" b="1">
                <a:latin typeface="Times" pitchFamily="-106" charset="0"/>
              </a:rPr>
              <a:t>Auf der Erdoberfläche sollte gelten: </a:t>
            </a:r>
            <a:endParaRPr lang="en-GB" altLang="en-FR" sz="2400" b="1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GB" altLang="en-FR" sz="2400" b="1">
                <a:solidFill>
                  <a:srgbClr val="009900"/>
                </a:solidFill>
                <a:latin typeface="Times" pitchFamily="-106" charset="0"/>
              </a:rPr>
              <a:t>2</a:t>
            </a:r>
            <a:r>
              <a:rPr lang="en-GB" altLang="en-FR" sz="2400" b="1">
                <a:solidFill>
                  <a:srgbClr val="009900"/>
                </a:solidFill>
                <a:latin typeface="Arial" panose="020B0604020202020204" pitchFamily="34" charset="0"/>
              </a:rPr>
              <a:t> </a:t>
            </a:r>
            <a:r>
              <a:rPr lang="en-GB" altLang="en-FR" sz="2400" b="1">
                <a:solidFill>
                  <a:srgbClr val="009900"/>
                </a:solidFill>
                <a:latin typeface="Symbol" pitchFamily="2" charset="2"/>
              </a:rPr>
              <a:t>n</a:t>
            </a:r>
            <a:r>
              <a:rPr lang="en-GB" altLang="en-FR" sz="2400" b="1" i="1" baseline="-25000">
                <a:solidFill>
                  <a:srgbClr val="009900"/>
                </a:solidFill>
                <a:latin typeface="Symbol" pitchFamily="2" charset="2"/>
              </a:rPr>
              <a:t>m</a:t>
            </a:r>
            <a:r>
              <a:rPr lang="en-GB" altLang="en-FR" sz="2400" b="1">
                <a:latin typeface="Arial" panose="020B0604020202020204" pitchFamily="34" charset="0"/>
              </a:rPr>
              <a:t>  </a:t>
            </a:r>
            <a:r>
              <a:rPr lang="en-GB" altLang="en-FR" sz="2000" b="1">
                <a:latin typeface="Times" pitchFamily="-106" charset="0"/>
              </a:rPr>
              <a:t>pro</a:t>
            </a:r>
            <a:r>
              <a:rPr lang="en-GB" altLang="en-FR" sz="2400" b="1">
                <a:latin typeface="Arial" panose="020B0604020202020204" pitchFamily="34" charset="0"/>
              </a:rPr>
              <a:t> </a:t>
            </a:r>
            <a:r>
              <a:rPr lang="en-GB" altLang="en-FR" sz="2400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FR" sz="2400" b="1">
                <a:solidFill>
                  <a:srgbClr val="FF0000"/>
                </a:solidFill>
                <a:latin typeface="Symbol" pitchFamily="2" charset="2"/>
              </a:rPr>
              <a:t>n</a:t>
            </a:r>
            <a:r>
              <a:rPr lang="en-GB" altLang="en-FR" sz="2400" b="1" i="1" baseline="-25000">
                <a:solidFill>
                  <a:srgbClr val="FF0000"/>
                </a:solidFill>
                <a:latin typeface="Arial" panose="020B0604020202020204" pitchFamily="34" charset="0"/>
              </a:rPr>
              <a:t>e</a:t>
            </a:r>
            <a:endParaRPr lang="fr-FR" altLang="en-FR" sz="2400" b="1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8376" name="Rectangle 6">
            <a:extLst>
              <a:ext uri="{FF2B5EF4-FFF2-40B4-BE49-F238E27FC236}">
                <a16:creationId xmlns:a16="http://schemas.microsoft.com/office/drawing/2014/main" id="{AC4E9845-BD25-3270-98C1-17AA1C4FA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1475" y="958850"/>
            <a:ext cx="58753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000" b="1">
                <a:latin typeface="Times" pitchFamily="-106" charset="0"/>
              </a:rPr>
              <a:t>Produziert als Zerfallsprodukte in Hadronschauern bei Kollisionen von kosmischen Strahlen mit Kernen in der Atmosphäre:</a:t>
            </a:r>
            <a:endParaRPr lang="en-US" altLang="en-FR" sz="2000" b="1">
              <a:latin typeface="Times" pitchFamily="-106" charset="0"/>
            </a:endParaRPr>
          </a:p>
        </p:txBody>
      </p:sp>
      <p:grpSp>
        <p:nvGrpSpPr>
          <p:cNvPr id="58377" name="Group 7">
            <a:extLst>
              <a:ext uri="{FF2B5EF4-FFF2-40B4-BE49-F238E27FC236}">
                <a16:creationId xmlns:a16="http://schemas.microsoft.com/office/drawing/2014/main" id="{5CE1AF8A-7F4E-7650-441F-3D2C8281DD37}"/>
              </a:ext>
            </a:extLst>
          </p:cNvPr>
          <p:cNvGrpSpPr>
            <a:grpSpLocks/>
          </p:cNvGrpSpPr>
          <p:nvPr/>
        </p:nvGrpSpPr>
        <p:grpSpPr bwMode="auto">
          <a:xfrm>
            <a:off x="388938" y="1106488"/>
            <a:ext cx="5400675" cy="5392737"/>
            <a:chOff x="364" y="697"/>
            <a:chExt cx="3402" cy="3397"/>
          </a:xfrm>
        </p:grpSpPr>
        <p:sp>
          <p:nvSpPr>
            <p:cNvPr id="58379" name="Text Box 8">
              <a:extLst>
                <a:ext uri="{FF2B5EF4-FFF2-40B4-BE49-F238E27FC236}">
                  <a16:creationId xmlns:a16="http://schemas.microsoft.com/office/drawing/2014/main" id="{5998B023-153B-B1D8-9F7E-12FF8FBCED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1" y="3414"/>
              <a:ext cx="3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FR" sz="1800" b="1">
                  <a:solidFill>
                    <a:srgbClr val="33CC33"/>
                  </a:solidFill>
                  <a:latin typeface="Symbol" pitchFamily="2" charset="2"/>
                  <a:sym typeface="Wingdings" pitchFamily="2" charset="2"/>
                </a:rPr>
                <a:t>n</a:t>
              </a:r>
              <a:r>
                <a:rPr lang="en-US" altLang="en-FR" sz="1800" b="1" baseline="-25000">
                  <a:solidFill>
                    <a:srgbClr val="33CC33"/>
                  </a:solidFill>
                  <a:latin typeface="Symbol" pitchFamily="2" charset="2"/>
                  <a:sym typeface="Wingdings" pitchFamily="2" charset="2"/>
                </a:rPr>
                <a:t>m</a:t>
              </a:r>
              <a:endParaRPr lang="fr-FR" altLang="en-FR" sz="1800" b="1" baseline="-25000">
                <a:solidFill>
                  <a:srgbClr val="33CC33"/>
                </a:solidFill>
                <a:latin typeface="Symbol" pitchFamily="2" charset="2"/>
                <a:sym typeface="Wingdings" pitchFamily="2" charset="2"/>
              </a:endParaRPr>
            </a:p>
          </p:txBody>
        </p:sp>
        <p:sp>
          <p:nvSpPr>
            <p:cNvPr id="58380" name="Line 9">
              <a:extLst>
                <a:ext uri="{FF2B5EF4-FFF2-40B4-BE49-F238E27FC236}">
                  <a16:creationId xmlns:a16="http://schemas.microsoft.com/office/drawing/2014/main" id="{FF3B9608-E97C-83F0-05A4-D020512D82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6" y="3116"/>
              <a:ext cx="341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58381" name="Line 10">
              <a:extLst>
                <a:ext uri="{FF2B5EF4-FFF2-40B4-BE49-F238E27FC236}">
                  <a16:creationId xmlns:a16="http://schemas.microsoft.com/office/drawing/2014/main" id="{A61241EE-6F60-1D59-619F-21F4EEF589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9" y="697"/>
              <a:ext cx="75" cy="7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58382" name="Line 11">
              <a:extLst>
                <a:ext uri="{FF2B5EF4-FFF2-40B4-BE49-F238E27FC236}">
                  <a16:creationId xmlns:a16="http://schemas.microsoft.com/office/drawing/2014/main" id="{CA2BDFD3-4403-6121-A258-FE0F417994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96" y="1491"/>
              <a:ext cx="188" cy="453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58383" name="Line 12">
              <a:extLst>
                <a:ext uri="{FF2B5EF4-FFF2-40B4-BE49-F238E27FC236}">
                  <a16:creationId xmlns:a16="http://schemas.microsoft.com/office/drawing/2014/main" id="{EC650C8E-8551-EF10-4042-6819303DD3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4" y="1491"/>
              <a:ext cx="265" cy="604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58384" name="Line 13">
              <a:extLst>
                <a:ext uri="{FF2B5EF4-FFF2-40B4-BE49-F238E27FC236}">
                  <a16:creationId xmlns:a16="http://schemas.microsoft.com/office/drawing/2014/main" id="{17331F9F-D5D4-B48F-55A5-B7022DF62E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3" y="1940"/>
              <a:ext cx="680" cy="2154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58385" name="Line 14">
              <a:extLst>
                <a:ext uri="{FF2B5EF4-FFF2-40B4-BE49-F238E27FC236}">
                  <a16:creationId xmlns:a16="http://schemas.microsoft.com/office/drawing/2014/main" id="{2D884280-CD71-B5B5-EFC2-3A16FD27D4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7" y="1944"/>
              <a:ext cx="189" cy="117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58386" name="Line 15">
              <a:extLst>
                <a:ext uri="{FF2B5EF4-FFF2-40B4-BE49-F238E27FC236}">
                  <a16:creationId xmlns:a16="http://schemas.microsoft.com/office/drawing/2014/main" id="{D0F4A92C-6E5A-702E-B3CE-C7161C6ED4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7" y="3116"/>
              <a:ext cx="529" cy="90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58387" name="Line 16">
              <a:extLst>
                <a:ext uri="{FF2B5EF4-FFF2-40B4-BE49-F238E27FC236}">
                  <a16:creationId xmlns:a16="http://schemas.microsoft.com/office/drawing/2014/main" id="{6AED10D9-5737-2B0D-10F5-2E2ED5FAEC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7" y="3116"/>
              <a:ext cx="113" cy="908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58388" name="Line 17">
              <a:extLst>
                <a:ext uri="{FF2B5EF4-FFF2-40B4-BE49-F238E27FC236}">
                  <a16:creationId xmlns:a16="http://schemas.microsoft.com/office/drawing/2014/main" id="{03186A23-7C7D-CDED-170F-33CB41A810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9" y="2095"/>
              <a:ext cx="378" cy="1815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58389" name="Line 18">
              <a:extLst>
                <a:ext uri="{FF2B5EF4-FFF2-40B4-BE49-F238E27FC236}">
                  <a16:creationId xmlns:a16="http://schemas.microsoft.com/office/drawing/2014/main" id="{AB1C1C6E-3372-E3D1-18A5-CC5C521923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9" y="2095"/>
              <a:ext cx="567" cy="64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58390" name="Line 19">
              <a:extLst>
                <a:ext uri="{FF2B5EF4-FFF2-40B4-BE49-F238E27FC236}">
                  <a16:creationId xmlns:a16="http://schemas.microsoft.com/office/drawing/2014/main" id="{FE7CEC69-AA83-2EA8-32CD-D6FAA0E5E6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27" y="2739"/>
              <a:ext cx="189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58391" name="Line 20">
              <a:extLst>
                <a:ext uri="{FF2B5EF4-FFF2-40B4-BE49-F238E27FC236}">
                  <a16:creationId xmlns:a16="http://schemas.microsoft.com/office/drawing/2014/main" id="{CD5AA2B2-6ABB-33B4-074F-F5171D2355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16" y="2739"/>
              <a:ext cx="0" cy="109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58392" name="Line 21">
              <a:extLst>
                <a:ext uri="{FF2B5EF4-FFF2-40B4-BE49-F238E27FC236}">
                  <a16:creationId xmlns:a16="http://schemas.microsoft.com/office/drawing/2014/main" id="{2B1145E3-EBC7-FF26-7936-DD93C25AD7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6" y="2739"/>
              <a:ext cx="416" cy="102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58393" name="Line 22">
              <a:extLst>
                <a:ext uri="{FF2B5EF4-FFF2-40B4-BE49-F238E27FC236}">
                  <a16:creationId xmlns:a16="http://schemas.microsoft.com/office/drawing/2014/main" id="{97CE61E5-5A09-9644-9616-DE17FB9747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4" y="1529"/>
              <a:ext cx="227" cy="9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58394" name="Line 23">
              <a:extLst>
                <a:ext uri="{FF2B5EF4-FFF2-40B4-BE49-F238E27FC236}">
                  <a16:creationId xmlns:a16="http://schemas.microsoft.com/office/drawing/2014/main" id="{41169955-E7E2-00D8-FA2A-A9DA84A763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84" y="1491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58395" name="Line 24">
              <a:extLst>
                <a:ext uri="{FF2B5EF4-FFF2-40B4-BE49-F238E27FC236}">
                  <a16:creationId xmlns:a16="http://schemas.microsoft.com/office/drawing/2014/main" id="{3D4ADE99-2874-7510-C303-5C0E9866FA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84" y="1491"/>
              <a:ext cx="908" cy="10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58396" name="Freeform 25">
              <a:extLst>
                <a:ext uri="{FF2B5EF4-FFF2-40B4-BE49-F238E27FC236}">
                  <a16:creationId xmlns:a16="http://schemas.microsoft.com/office/drawing/2014/main" id="{9B746D6F-50E8-7FDC-3518-AD866F350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" y="3450"/>
              <a:ext cx="3402" cy="498"/>
            </a:xfrm>
            <a:custGeom>
              <a:avLst/>
              <a:gdLst>
                <a:gd name="T0" fmla="*/ 0 w 4082"/>
                <a:gd name="T1" fmla="*/ 597 h 597"/>
                <a:gd name="T2" fmla="*/ 2086 w 4082"/>
                <a:gd name="T3" fmla="*/ 7 h 597"/>
                <a:gd name="T4" fmla="*/ 4082 w 4082"/>
                <a:gd name="T5" fmla="*/ 552 h 597"/>
                <a:gd name="T6" fmla="*/ 0 60000 65536"/>
                <a:gd name="T7" fmla="*/ 0 60000 65536"/>
                <a:gd name="T8" fmla="*/ 0 60000 65536"/>
                <a:gd name="T9" fmla="*/ 0 w 4082"/>
                <a:gd name="T10" fmla="*/ 0 h 597"/>
                <a:gd name="T11" fmla="*/ 4082 w 4082"/>
                <a:gd name="T12" fmla="*/ 597 h 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82" h="597">
                  <a:moveTo>
                    <a:pt x="0" y="597"/>
                  </a:moveTo>
                  <a:cubicBezTo>
                    <a:pt x="703" y="305"/>
                    <a:pt x="1406" y="14"/>
                    <a:pt x="2086" y="7"/>
                  </a:cubicBezTo>
                  <a:cubicBezTo>
                    <a:pt x="2766" y="0"/>
                    <a:pt x="3424" y="276"/>
                    <a:pt x="4082" y="55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sp>
          <p:nvSpPr>
            <p:cNvPr id="58397" name="Text Box 26">
              <a:extLst>
                <a:ext uri="{FF2B5EF4-FFF2-40B4-BE49-F238E27FC236}">
                  <a16:creationId xmlns:a16="http://schemas.microsoft.com/office/drawing/2014/main" id="{CBE3DAF5-8F0E-78CD-865E-CB4182294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0" y="1529"/>
              <a:ext cx="22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FR" sz="2400" b="1">
                  <a:solidFill>
                    <a:srgbClr val="800080"/>
                  </a:solidFill>
                  <a:latin typeface="Symbol" pitchFamily="2" charset="2"/>
                  <a:sym typeface="Wingdings" pitchFamily="2" charset="2"/>
                </a:rPr>
                <a:t>p</a:t>
              </a:r>
              <a:endParaRPr lang="fr-FR" altLang="en-FR" sz="2400" b="1">
                <a:solidFill>
                  <a:srgbClr val="800080"/>
                </a:solidFill>
                <a:latin typeface="Symbol" pitchFamily="2" charset="2"/>
                <a:sym typeface="Wingdings" pitchFamily="2" charset="2"/>
              </a:endParaRPr>
            </a:p>
          </p:txBody>
        </p:sp>
        <p:sp>
          <p:nvSpPr>
            <p:cNvPr id="58398" name="Text Box 27">
              <a:extLst>
                <a:ext uri="{FF2B5EF4-FFF2-40B4-BE49-F238E27FC236}">
                  <a16:creationId xmlns:a16="http://schemas.microsoft.com/office/drawing/2014/main" id="{2FF4BD67-7289-3525-3B28-DB0F3D98E0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0" y="810"/>
              <a:ext cx="30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en-FR" sz="1800" b="1">
                  <a:latin typeface="Arial" panose="020B0604020202020204" pitchFamily="34" charset="0"/>
                </a:rPr>
                <a:t>p</a:t>
              </a:r>
              <a:endParaRPr lang="fr-FR" altLang="en-FR" sz="1800" b="1">
                <a:latin typeface="Arial" panose="020B0604020202020204" pitchFamily="34" charset="0"/>
              </a:endParaRPr>
            </a:p>
          </p:txBody>
        </p:sp>
        <p:sp>
          <p:nvSpPr>
            <p:cNvPr id="58399" name="Text Box 28">
              <a:extLst>
                <a:ext uri="{FF2B5EF4-FFF2-40B4-BE49-F238E27FC236}">
                  <a16:creationId xmlns:a16="http://schemas.microsoft.com/office/drawing/2014/main" id="{1070E8B2-4EEF-0874-8488-75803B68FC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5" y="2436"/>
              <a:ext cx="26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en-FR" sz="1800" b="1">
                  <a:solidFill>
                    <a:schemeClr val="accent2"/>
                  </a:solidFill>
                  <a:latin typeface="Symbol" pitchFamily="2" charset="2"/>
                </a:rPr>
                <a:t>m</a:t>
              </a:r>
              <a:endParaRPr lang="fr-FR" altLang="en-FR" sz="1800" b="1">
                <a:solidFill>
                  <a:schemeClr val="accent2"/>
                </a:solidFill>
                <a:latin typeface="Symbol" pitchFamily="2" charset="2"/>
              </a:endParaRPr>
            </a:p>
          </p:txBody>
        </p:sp>
        <p:sp>
          <p:nvSpPr>
            <p:cNvPr id="58400" name="Text Box 29">
              <a:extLst>
                <a:ext uri="{FF2B5EF4-FFF2-40B4-BE49-F238E27FC236}">
                  <a16:creationId xmlns:a16="http://schemas.microsoft.com/office/drawing/2014/main" id="{C2915EC5-ABB1-A727-15CE-C95AA522FC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3" y="2814"/>
              <a:ext cx="3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FR" sz="1800" b="1">
                  <a:solidFill>
                    <a:srgbClr val="33CC33"/>
                  </a:solidFill>
                  <a:latin typeface="Symbol" pitchFamily="2" charset="2"/>
                  <a:sym typeface="Wingdings" pitchFamily="2" charset="2"/>
                </a:rPr>
                <a:t>n</a:t>
              </a:r>
              <a:r>
                <a:rPr lang="en-US" altLang="en-FR" sz="1800" b="1" baseline="-25000">
                  <a:solidFill>
                    <a:srgbClr val="33CC33"/>
                  </a:solidFill>
                  <a:latin typeface="Symbol" pitchFamily="2" charset="2"/>
                  <a:sym typeface="Wingdings" pitchFamily="2" charset="2"/>
                </a:rPr>
                <a:t>m</a:t>
              </a:r>
              <a:endParaRPr lang="fr-FR" altLang="en-FR" sz="1800" b="1" baseline="-25000">
                <a:solidFill>
                  <a:srgbClr val="33CC33"/>
                </a:solidFill>
                <a:latin typeface="Symbol" pitchFamily="2" charset="2"/>
                <a:sym typeface="Wingdings" pitchFamily="2" charset="2"/>
              </a:endParaRPr>
            </a:p>
          </p:txBody>
        </p:sp>
        <p:sp>
          <p:nvSpPr>
            <p:cNvPr id="58401" name="Text Box 30">
              <a:extLst>
                <a:ext uri="{FF2B5EF4-FFF2-40B4-BE49-F238E27FC236}">
                  <a16:creationId xmlns:a16="http://schemas.microsoft.com/office/drawing/2014/main" id="{E35D4800-43EF-F61A-0176-44FE0D6357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7" y="3305"/>
              <a:ext cx="30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FR" sz="1800" b="1">
                  <a:solidFill>
                    <a:srgbClr val="FF0000"/>
                  </a:solidFill>
                  <a:latin typeface="Symbol" pitchFamily="2" charset="2"/>
                  <a:sym typeface="Wingdings" pitchFamily="2" charset="2"/>
                </a:rPr>
                <a:t>n</a:t>
              </a:r>
              <a:r>
                <a:rPr lang="en-US" altLang="en-FR" sz="1800" b="1" baseline="-25000">
                  <a:solidFill>
                    <a:srgbClr val="FF0000"/>
                  </a:solidFill>
                  <a:latin typeface="Arial" panose="020B0604020202020204" pitchFamily="34" charset="0"/>
                  <a:sym typeface="Wingdings" pitchFamily="2" charset="2"/>
                </a:rPr>
                <a:t>e</a:t>
              </a:r>
              <a:endParaRPr lang="fr-FR" altLang="en-FR" sz="1800" b="1" baseline="-25000">
                <a:solidFill>
                  <a:srgbClr val="FF0000"/>
                </a:solidFill>
                <a:latin typeface="Arial" panose="020B0604020202020204" pitchFamily="34" charset="0"/>
                <a:sym typeface="Wingdings" pitchFamily="2" charset="2"/>
              </a:endParaRPr>
            </a:p>
          </p:txBody>
        </p:sp>
        <p:sp>
          <p:nvSpPr>
            <p:cNvPr id="58402" name="Rectangle 31">
              <a:extLst>
                <a:ext uri="{FF2B5EF4-FFF2-40B4-BE49-F238E27FC236}">
                  <a16:creationId xmlns:a16="http://schemas.microsoft.com/office/drawing/2014/main" id="{2A061EF5-C238-8347-479C-674135FF5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" y="2995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800" b="1">
                  <a:latin typeface="Arial" panose="020B0604020202020204" pitchFamily="34" charset="0"/>
                </a:rPr>
                <a:t>e</a:t>
              </a:r>
              <a:endParaRPr lang="en-US" altLang="en-FR" sz="1800" b="1">
                <a:latin typeface="Arial" panose="020B0604020202020204" pitchFamily="34" charset="0"/>
              </a:endParaRPr>
            </a:p>
          </p:txBody>
        </p:sp>
      </p:grpSp>
      <p:pic>
        <p:nvPicPr>
          <p:cNvPr id="58378" name="Picture 32">
            <a:extLst>
              <a:ext uri="{FF2B5EF4-FFF2-40B4-BE49-F238E27FC236}">
                <a16:creationId xmlns:a16="http://schemas.microsoft.com/office/drawing/2014/main" id="{29FCBCAC-E2A4-B5E9-A39A-58C41B8C6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5372100"/>
            <a:ext cx="32131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2">
            <a:extLst>
              <a:ext uri="{FF2B5EF4-FFF2-40B4-BE49-F238E27FC236}">
                <a16:creationId xmlns:a16="http://schemas.microsoft.com/office/drawing/2014/main" id="{446A24D5-25C3-FC19-9B60-CEC01BD9519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59395" name="Slide Number Placeholder 3">
            <a:extLst>
              <a:ext uri="{FF2B5EF4-FFF2-40B4-BE49-F238E27FC236}">
                <a16:creationId xmlns:a16="http://schemas.microsoft.com/office/drawing/2014/main" id="{659994C4-B210-8C70-1DEA-E26824B959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57DF139-320F-ED44-AE67-9A8016AFAE2E}" type="slidenum">
              <a:rPr lang="en-US" altLang="en-FR" sz="1000">
                <a:latin typeface="Arial" panose="020B0604020202020204" pitchFamily="34" charset="0"/>
              </a:rPr>
              <a:pPr/>
              <a:t>43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59396" name="Rectangle 2">
            <a:extLst>
              <a:ext uri="{FF2B5EF4-FFF2-40B4-BE49-F238E27FC236}">
                <a16:creationId xmlns:a16="http://schemas.microsoft.com/office/drawing/2014/main" id="{2B028414-6DAB-4B8D-7070-5C1A066FE6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Neutrino-Oszillationen</a:t>
            </a:r>
          </a:p>
        </p:txBody>
      </p:sp>
      <p:sp>
        <p:nvSpPr>
          <p:cNvPr id="59397" name="Rectangle 3">
            <a:extLst>
              <a:ext uri="{FF2B5EF4-FFF2-40B4-BE49-F238E27FC236}">
                <a16:creationId xmlns:a16="http://schemas.microsoft.com/office/drawing/2014/main" id="{F9A8C7EA-16B7-AF39-7A75-3E10FB2C1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" y="1117600"/>
            <a:ext cx="7989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000" b="1">
                <a:solidFill>
                  <a:srgbClr val="000000"/>
                </a:solidFill>
                <a:latin typeface="Times" pitchFamily="-106" charset="0"/>
              </a:rPr>
              <a:t>Atmosphärische Neutrinos lieferten Hinweise auf Physik jenseits des Standardmodells -&gt; Neutrinos haben Masse!</a:t>
            </a:r>
            <a:endParaRPr lang="en-US" altLang="en-FR" sz="2000" b="1">
              <a:solidFill>
                <a:srgbClr val="000000"/>
              </a:solidFill>
              <a:latin typeface="Times" pitchFamily="-106" charset="0"/>
            </a:endParaRPr>
          </a:p>
        </p:txBody>
      </p:sp>
      <p:sp>
        <p:nvSpPr>
          <p:cNvPr id="59398" name="Rectangle 4">
            <a:extLst>
              <a:ext uri="{FF2B5EF4-FFF2-40B4-BE49-F238E27FC236}">
                <a16:creationId xmlns:a16="http://schemas.microsoft.com/office/drawing/2014/main" id="{F091FCA9-7A29-B14E-6063-4CEC231F3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438" y="2068513"/>
            <a:ext cx="4826000" cy="457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400" b="1">
                <a:latin typeface="Arial" panose="020B0604020202020204" pitchFamily="34" charset="0"/>
              </a:rPr>
              <a:t>R’ = R</a:t>
            </a:r>
            <a:r>
              <a:rPr lang="en-GB" altLang="en-FR" sz="2800" b="1" baseline="-25000">
                <a:latin typeface="Symbol" pitchFamily="2" charset="2"/>
              </a:rPr>
              <a:t>m</a:t>
            </a:r>
            <a:r>
              <a:rPr lang="en-GB" altLang="en-FR" sz="2400" b="1" baseline="-25000">
                <a:latin typeface="Arial" panose="020B0604020202020204" pitchFamily="34" charset="0"/>
              </a:rPr>
              <a:t>/e</a:t>
            </a:r>
            <a:r>
              <a:rPr lang="en-GB" altLang="en-FR" sz="2400" b="1" baseline="30000">
                <a:latin typeface="Arial" panose="020B0604020202020204" pitchFamily="34" charset="0"/>
              </a:rPr>
              <a:t>Daten</a:t>
            </a:r>
            <a:r>
              <a:rPr lang="en-GB" altLang="en-FR" sz="2400" b="1">
                <a:latin typeface="Arial" panose="020B0604020202020204" pitchFamily="34" charset="0"/>
              </a:rPr>
              <a:t> / R</a:t>
            </a:r>
            <a:r>
              <a:rPr lang="en-GB" altLang="en-FR" sz="2800" b="1" baseline="-25000">
                <a:latin typeface="Symbol" pitchFamily="2" charset="2"/>
              </a:rPr>
              <a:t>m</a:t>
            </a:r>
            <a:r>
              <a:rPr lang="en-GB" altLang="en-FR" sz="2400" b="1" baseline="-25000">
                <a:latin typeface="Arial" panose="020B0604020202020204" pitchFamily="34" charset="0"/>
              </a:rPr>
              <a:t>/e</a:t>
            </a:r>
            <a:r>
              <a:rPr lang="en-GB" altLang="en-FR" sz="2400" b="1" baseline="30000">
                <a:latin typeface="Arial" panose="020B0604020202020204" pitchFamily="34" charset="0"/>
              </a:rPr>
              <a:t>Monte Carlo</a:t>
            </a:r>
            <a:r>
              <a:rPr lang="en-GB" altLang="en-FR" sz="2400" b="1">
                <a:latin typeface="Arial" panose="020B0604020202020204" pitchFamily="34" charset="0"/>
              </a:rPr>
              <a:t> ~ 0.65</a:t>
            </a:r>
            <a:endParaRPr lang="en-US" altLang="en-FR" sz="2400" b="1">
              <a:latin typeface="Arial" panose="020B0604020202020204" pitchFamily="34" charset="0"/>
            </a:endParaRPr>
          </a:p>
        </p:txBody>
      </p:sp>
      <p:sp>
        <p:nvSpPr>
          <p:cNvPr id="59399" name="Rectangle 5">
            <a:extLst>
              <a:ext uri="{FF2B5EF4-FFF2-40B4-BE49-F238E27FC236}">
                <a16:creationId xmlns:a16="http://schemas.microsoft.com/office/drawing/2014/main" id="{C2596E67-B40E-0357-4849-6729CDD72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5983288"/>
            <a:ext cx="7980363" cy="457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400" b="1">
                <a:solidFill>
                  <a:schemeClr val="accent2"/>
                </a:solidFill>
                <a:latin typeface="Arial" panose="020B0604020202020204" pitchFamily="34" charset="0"/>
              </a:rPr>
              <a:t>Messungen verschiedener Experimente ca. 1980-1990</a:t>
            </a:r>
            <a:endParaRPr lang="en-US" altLang="en-FR" sz="2400" b="1">
              <a:latin typeface="Arial" panose="020B0604020202020204" pitchFamily="34" charset="0"/>
            </a:endParaRPr>
          </a:p>
        </p:txBody>
      </p:sp>
      <p:grpSp>
        <p:nvGrpSpPr>
          <p:cNvPr id="59400" name="Group 11">
            <a:extLst>
              <a:ext uri="{FF2B5EF4-FFF2-40B4-BE49-F238E27FC236}">
                <a16:creationId xmlns:a16="http://schemas.microsoft.com/office/drawing/2014/main" id="{7D501051-147D-FBD4-5FCE-09AB1566A406}"/>
              </a:ext>
            </a:extLst>
          </p:cNvPr>
          <p:cNvGrpSpPr>
            <a:grpSpLocks/>
          </p:cNvGrpSpPr>
          <p:nvPr/>
        </p:nvGrpSpPr>
        <p:grpSpPr bwMode="auto">
          <a:xfrm>
            <a:off x="1906588" y="2654300"/>
            <a:ext cx="5260975" cy="3132138"/>
            <a:chOff x="1305" y="1672"/>
            <a:chExt cx="3314" cy="1973"/>
          </a:xfrm>
        </p:grpSpPr>
        <p:grpSp>
          <p:nvGrpSpPr>
            <p:cNvPr id="59401" name="Group 7">
              <a:extLst>
                <a:ext uri="{FF2B5EF4-FFF2-40B4-BE49-F238E27FC236}">
                  <a16:creationId xmlns:a16="http://schemas.microsoft.com/office/drawing/2014/main" id="{D21823F7-CE56-2A41-BE34-4DECED477A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5" y="1672"/>
              <a:ext cx="3314" cy="1973"/>
              <a:chOff x="2784" y="864"/>
              <a:chExt cx="2983" cy="1776"/>
            </a:xfrm>
          </p:grpSpPr>
          <p:pic>
            <p:nvPicPr>
              <p:cNvPr id="59403" name="Picture 8">
                <a:extLst>
                  <a:ext uri="{FF2B5EF4-FFF2-40B4-BE49-F238E27FC236}">
                    <a16:creationId xmlns:a16="http://schemas.microsoft.com/office/drawing/2014/main" id="{19BDA98D-C280-8813-D5DE-02B5E26E89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4" y="864"/>
                <a:ext cx="2976" cy="1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404" name="Rectangle 9">
                <a:extLst>
                  <a:ext uri="{FF2B5EF4-FFF2-40B4-BE49-F238E27FC236}">
                    <a16:creationId xmlns:a16="http://schemas.microsoft.com/office/drawing/2014/main" id="{2D563477-63F0-1607-0BDA-275C825915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864"/>
                <a:ext cx="2983" cy="1776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FR" altLang="en-FR"/>
              </a:p>
            </p:txBody>
          </p:sp>
        </p:grpSp>
        <p:sp>
          <p:nvSpPr>
            <p:cNvPr id="59402" name="Rectangle 10">
              <a:extLst>
                <a:ext uri="{FF2B5EF4-FFF2-40B4-BE49-F238E27FC236}">
                  <a16:creationId xmlns:a16="http://schemas.microsoft.com/office/drawing/2014/main" id="{EEC43497-465C-BFD1-4942-D04A43977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4" y="2153"/>
              <a:ext cx="1444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800" b="1">
                  <a:solidFill>
                    <a:srgbClr val="CE0032"/>
                  </a:solidFill>
                  <a:latin typeface="Arial" panose="020B0604020202020204" pitchFamily="34" charset="0"/>
                </a:rPr>
                <a:t>Keine Oszillationen</a:t>
              </a:r>
              <a:endParaRPr lang="en-US" altLang="en-FR" sz="2400" b="1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Date Placeholder 2">
            <a:extLst>
              <a:ext uri="{FF2B5EF4-FFF2-40B4-BE49-F238E27FC236}">
                <a16:creationId xmlns:a16="http://schemas.microsoft.com/office/drawing/2014/main" id="{8683AEDB-ADFC-4CF3-6CFF-330199BE786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0070113C-C3C0-C4F2-8F42-4705898606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95B9FEA-CCB8-704B-8F37-34FA542E5A0F}" type="slidenum">
              <a:rPr lang="en-US" altLang="en-FR" sz="1000">
                <a:latin typeface="Arial" panose="020B0604020202020204" pitchFamily="34" charset="0"/>
              </a:rPr>
              <a:pPr/>
              <a:t>44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60421" name="Rectangle 2">
            <a:extLst>
              <a:ext uri="{FF2B5EF4-FFF2-40B4-BE49-F238E27FC236}">
                <a16:creationId xmlns:a16="http://schemas.microsoft.com/office/drawing/2014/main" id="{CC094F37-4963-7ECB-4613-D41A398383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Neutrino-Mixing</a:t>
            </a:r>
          </a:p>
        </p:txBody>
      </p:sp>
      <p:sp>
        <p:nvSpPr>
          <p:cNvPr id="60422" name="Text Box 16">
            <a:extLst>
              <a:ext uri="{FF2B5EF4-FFF2-40B4-BE49-F238E27FC236}">
                <a16:creationId xmlns:a16="http://schemas.microsoft.com/office/drawing/2014/main" id="{42DA6319-16E5-D608-5CB2-960ABCAB0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900" y="822325"/>
            <a:ext cx="1581150" cy="4572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FR" sz="2000">
                <a:latin typeface="Symbol" pitchFamily="2" charset="2"/>
              </a:rPr>
              <a:t> </a:t>
            </a:r>
            <a:r>
              <a:rPr lang="en-GB" altLang="en-FR" sz="2400" b="1">
                <a:latin typeface="Symbol" pitchFamily="2" charset="2"/>
              </a:rPr>
              <a:t>n</a:t>
            </a:r>
            <a:r>
              <a:rPr lang="en-GB" altLang="en-FR" sz="2400" b="1" baseline="-25000">
                <a:latin typeface="CommercialScript BT" pitchFamily="66" charset="0"/>
              </a:rPr>
              <a:t>l </a:t>
            </a:r>
            <a:r>
              <a:rPr lang="en-GB" altLang="en-FR" sz="2400" b="1" baseline="-25000">
                <a:latin typeface="Arial" panose="020B0604020202020204" pitchFamily="34" charset="0"/>
              </a:rPr>
              <a:t> </a:t>
            </a:r>
            <a:r>
              <a:rPr lang="en-GB" altLang="en-FR" sz="2400" b="1">
                <a:latin typeface="Arial" panose="020B0604020202020204" pitchFamily="34" charset="0"/>
              </a:rPr>
              <a:t>= </a:t>
            </a:r>
            <a:r>
              <a:rPr lang="en-GB" altLang="en-FR" sz="2400" b="1">
                <a:solidFill>
                  <a:srgbClr val="400080"/>
                </a:solidFill>
                <a:latin typeface="Arial" panose="020B0604020202020204" pitchFamily="34" charset="0"/>
              </a:rPr>
              <a:t>U</a:t>
            </a:r>
            <a:r>
              <a:rPr lang="en-GB" altLang="en-FR" sz="2400" b="1" baseline="-25000">
                <a:solidFill>
                  <a:srgbClr val="400080"/>
                </a:solidFill>
                <a:latin typeface="CommercialScript BT" pitchFamily="66" charset="0"/>
              </a:rPr>
              <a:t>l</a:t>
            </a:r>
            <a:r>
              <a:rPr lang="en-GB" altLang="en-FR" sz="2400" b="1" baseline="-25000">
                <a:solidFill>
                  <a:srgbClr val="400080"/>
                </a:solidFill>
                <a:latin typeface="Arial" panose="020B0604020202020204" pitchFamily="34" charset="0"/>
              </a:rPr>
              <a:t>i</a:t>
            </a:r>
            <a:r>
              <a:rPr lang="en-GB" altLang="en-FR" sz="2400" b="1">
                <a:latin typeface="Arial" panose="020B0604020202020204" pitchFamily="34" charset="0"/>
              </a:rPr>
              <a:t> </a:t>
            </a:r>
            <a:r>
              <a:rPr lang="en-GB" altLang="en-FR" sz="2400" b="1">
                <a:latin typeface="Symbol" pitchFamily="2" charset="2"/>
              </a:rPr>
              <a:t>n</a:t>
            </a:r>
            <a:r>
              <a:rPr lang="en-GB" altLang="en-FR" sz="2400" b="1" baseline="-25000">
                <a:latin typeface="Arial" panose="020B0604020202020204" pitchFamily="34" charset="0"/>
              </a:rPr>
              <a:t>i</a:t>
            </a:r>
            <a:endParaRPr lang="fr-FR" altLang="en-FR" sz="2400" b="1" baseline="-25000">
              <a:latin typeface="Arial" panose="020B0604020202020204" pitchFamily="34" charset="0"/>
            </a:endParaRPr>
          </a:p>
        </p:txBody>
      </p:sp>
      <p:sp>
        <p:nvSpPr>
          <p:cNvPr id="60423" name="Text Box 17">
            <a:extLst>
              <a:ext uri="{FF2B5EF4-FFF2-40B4-BE49-F238E27FC236}">
                <a16:creationId xmlns:a16="http://schemas.microsoft.com/office/drawing/2014/main" id="{57797132-146B-0EAA-0509-9CF652BDF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47788"/>
            <a:ext cx="87947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FR" sz="2400" b="1">
                <a:solidFill>
                  <a:srgbClr val="400080"/>
                </a:solidFill>
                <a:latin typeface="Arial" panose="020B0604020202020204" pitchFamily="34" charset="0"/>
              </a:rPr>
              <a:t>U</a:t>
            </a:r>
            <a:r>
              <a:rPr lang="en-GB" altLang="en-FR" sz="1800">
                <a:latin typeface="Arial" panose="020B0604020202020204" pitchFamily="34" charset="0"/>
              </a:rPr>
              <a:t>:  </a:t>
            </a:r>
            <a:r>
              <a:rPr lang="en-GB" altLang="en-FR" sz="2000">
                <a:solidFill>
                  <a:srgbClr val="400080"/>
                </a:solidFill>
                <a:latin typeface="Arial" panose="020B0604020202020204" pitchFamily="34" charset="0"/>
              </a:rPr>
              <a:t>Pontecorvo-Maki-Nakagawa-Sakata (MNSP) Matrix</a:t>
            </a:r>
            <a:endParaRPr lang="en-GB" altLang="en-FR" sz="1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GB" altLang="en-FR" sz="1800">
                <a:latin typeface="Arial" panose="020B0604020202020204" pitchFamily="34" charset="0"/>
              </a:rPr>
              <a:t>Unitäre Matrix mit 3 Winkeln (</a:t>
            </a:r>
            <a:r>
              <a:rPr lang="en-GB" altLang="en-FR" sz="1800">
                <a:latin typeface="Arial" panose="020B0604020202020204" pitchFamily="34" charset="0"/>
                <a:sym typeface="Symbol" pitchFamily="2" charset="2"/>
              </a:rPr>
              <a:t></a:t>
            </a:r>
            <a:r>
              <a:rPr lang="en-GB" altLang="en-FR" sz="1800" baseline="-25000">
                <a:latin typeface="Arial" panose="020B0604020202020204" pitchFamily="34" charset="0"/>
                <a:sym typeface="Symbol" pitchFamily="2" charset="2"/>
              </a:rPr>
              <a:t>12</a:t>
            </a:r>
            <a:r>
              <a:rPr lang="en-GB" altLang="en-FR" sz="1800">
                <a:latin typeface="Arial" panose="020B0604020202020204" pitchFamily="34" charset="0"/>
                <a:sym typeface="Symbol" pitchFamily="2" charset="2"/>
              </a:rPr>
              <a:t> , </a:t>
            </a:r>
            <a:r>
              <a:rPr lang="en-GB" altLang="en-FR" sz="1800" baseline="-25000">
                <a:latin typeface="Arial" panose="020B0604020202020204" pitchFamily="34" charset="0"/>
                <a:sym typeface="Symbol" pitchFamily="2" charset="2"/>
              </a:rPr>
              <a:t>13</a:t>
            </a:r>
            <a:r>
              <a:rPr lang="en-GB" altLang="en-FR" sz="1800">
                <a:latin typeface="Arial" panose="020B0604020202020204" pitchFamily="34" charset="0"/>
                <a:sym typeface="Symbol" pitchFamily="2" charset="2"/>
              </a:rPr>
              <a:t> , </a:t>
            </a:r>
            <a:r>
              <a:rPr lang="en-GB" altLang="en-FR" sz="1800" baseline="-25000">
                <a:latin typeface="Arial" panose="020B0604020202020204" pitchFamily="34" charset="0"/>
                <a:sym typeface="Symbol" pitchFamily="2" charset="2"/>
              </a:rPr>
              <a:t>23</a:t>
            </a:r>
            <a:r>
              <a:rPr lang="en-GB" altLang="en-FR" sz="1800">
                <a:latin typeface="Arial" panose="020B0604020202020204" pitchFamily="34" charset="0"/>
                <a:sym typeface="Symbol" pitchFamily="2" charset="2"/>
              </a:rPr>
              <a:t>) und 1 CP-verletzenden Phase </a:t>
            </a:r>
            <a:r>
              <a:rPr lang="en-GB" altLang="en-FR" sz="1800">
                <a:latin typeface="Symbol" pitchFamily="2" charset="2"/>
                <a:sym typeface="Symbol" pitchFamily="2" charset="2"/>
              </a:rPr>
              <a:t>d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altLang="en-FR" sz="1800">
                <a:solidFill>
                  <a:srgbClr val="400080"/>
                </a:solidFill>
                <a:latin typeface="Arial" panose="020B0604020202020204" pitchFamily="34" charset="0"/>
                <a:sym typeface="Symbol" pitchFamily="2" charset="2"/>
              </a:rPr>
              <a:t>Im Gegensatz zum Quark-Mixing ist Neutrino-Mixing groß!</a:t>
            </a:r>
            <a:endParaRPr lang="en-GB" altLang="en-FR" sz="1800">
              <a:latin typeface="Arial" panose="020B0604020202020204" pitchFamily="34" charset="0"/>
              <a:sym typeface="Symbol" pitchFamily="2" charset="2"/>
            </a:endParaRPr>
          </a:p>
        </p:txBody>
      </p:sp>
      <p:sp>
        <p:nvSpPr>
          <p:cNvPr id="60424" name="Text Box 13">
            <a:extLst>
              <a:ext uri="{FF2B5EF4-FFF2-40B4-BE49-F238E27FC236}">
                <a16:creationId xmlns:a16="http://schemas.microsoft.com/office/drawing/2014/main" id="{5EFD486C-5D0B-E94D-6713-CC9BACD2B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5225" y="4657725"/>
            <a:ext cx="2030413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FR" sz="2400">
                <a:latin typeface="Symbol" pitchFamily="2" charset="2"/>
              </a:rPr>
              <a:t>n</a:t>
            </a:r>
            <a:r>
              <a:rPr lang="en-GB" altLang="en-FR" sz="2400" baseline="-25000">
                <a:latin typeface="Arial" panose="020B0604020202020204" pitchFamily="34" charset="0"/>
              </a:rPr>
              <a:t>e</a:t>
            </a:r>
            <a:r>
              <a:rPr lang="en-GB" altLang="en-FR" sz="2400" baseline="-25000">
                <a:latin typeface="Symbol" pitchFamily="2" charset="2"/>
              </a:rPr>
              <a:t> </a:t>
            </a:r>
            <a:r>
              <a:rPr lang="en-GB" altLang="en-FR" sz="2400">
                <a:latin typeface="Symbol" pitchFamily="2" charset="2"/>
                <a:sym typeface="Wingdings" pitchFamily="2" charset="2"/>
              </a:rPr>
              <a:t> n</a:t>
            </a:r>
            <a:r>
              <a:rPr lang="en-GB" altLang="en-FR" sz="2400" baseline="-25000">
                <a:latin typeface="Symbol" pitchFamily="2" charset="2"/>
                <a:sym typeface="Wingdings" pitchFamily="2" charset="2"/>
              </a:rPr>
              <a:t>m,t</a:t>
            </a:r>
            <a:endParaRPr lang="en-GB" altLang="en-FR" sz="2800" baseline="-25000">
              <a:latin typeface="Symbol" pitchFamily="2" charset="2"/>
              <a:sym typeface="Wingdings" pitchFamily="2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GB" altLang="en-FR" sz="2400">
                <a:latin typeface="Arial" panose="020B0604020202020204" pitchFamily="34" charset="0"/>
                <a:sym typeface="Wingdings" pitchFamily="2" charset="2"/>
              </a:rPr>
              <a:t>    </a:t>
            </a:r>
          </a:p>
        </p:txBody>
      </p:sp>
      <p:grpSp>
        <p:nvGrpSpPr>
          <p:cNvPr id="60425" name="Group 52">
            <a:extLst>
              <a:ext uri="{FF2B5EF4-FFF2-40B4-BE49-F238E27FC236}">
                <a16:creationId xmlns:a16="http://schemas.microsoft.com/office/drawing/2014/main" id="{2F6CA4F6-A039-3D39-1CC7-F2A408F543FB}"/>
              </a:ext>
            </a:extLst>
          </p:cNvPr>
          <p:cNvGrpSpPr>
            <a:grpSpLocks/>
          </p:cNvGrpSpPr>
          <p:nvPr/>
        </p:nvGrpSpPr>
        <p:grpSpPr bwMode="auto">
          <a:xfrm>
            <a:off x="857250" y="2776538"/>
            <a:ext cx="7124700" cy="3759200"/>
            <a:chOff x="540" y="1749"/>
            <a:chExt cx="4488" cy="2368"/>
          </a:xfrm>
        </p:grpSpPr>
        <p:sp>
          <p:nvSpPr>
            <p:cNvPr id="60427" name="Rectangle 37">
              <a:extLst>
                <a:ext uri="{FF2B5EF4-FFF2-40B4-BE49-F238E27FC236}">
                  <a16:creationId xmlns:a16="http://schemas.microsoft.com/office/drawing/2014/main" id="{06F046D8-552E-032A-D4F4-171E1D3AF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5" y="3829"/>
              <a:ext cx="31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400" b="1">
                  <a:solidFill>
                    <a:srgbClr val="FF0000"/>
                  </a:solidFill>
                  <a:latin typeface="Symbol" pitchFamily="2" charset="2"/>
                </a:rPr>
                <a:t>q</a:t>
              </a:r>
              <a:r>
                <a:rPr lang="en-GB" altLang="en-FR" sz="24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13</a:t>
              </a:r>
              <a:r>
                <a:rPr lang="en-GB" altLang="en-FR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 und </a:t>
              </a:r>
              <a:r>
                <a:rPr lang="en-GB" altLang="en-FR" sz="2400" b="1">
                  <a:solidFill>
                    <a:srgbClr val="FF0000"/>
                  </a:solidFill>
                  <a:latin typeface="Symbol" pitchFamily="2" charset="2"/>
                </a:rPr>
                <a:t>d</a:t>
              </a:r>
              <a:r>
                <a:rPr lang="en-GB" altLang="en-FR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 weitgehend unbekannt!</a:t>
              </a:r>
              <a:endParaRPr lang="en-US" altLang="en-FR" sz="2400" b="1">
                <a:latin typeface="Arial" panose="020B0604020202020204" pitchFamily="34" charset="0"/>
              </a:endParaRPr>
            </a:p>
          </p:txBody>
        </p:sp>
        <p:sp>
          <p:nvSpPr>
            <p:cNvPr id="60428" name="AutoShape 4">
              <a:extLst>
                <a:ext uri="{FF2B5EF4-FFF2-40B4-BE49-F238E27FC236}">
                  <a16:creationId xmlns:a16="http://schemas.microsoft.com/office/drawing/2014/main" id="{820E6A6E-B251-A05C-9320-DBC6E5A8C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6" y="2400"/>
              <a:ext cx="228" cy="459"/>
            </a:xfrm>
            <a:prstGeom prst="upArrow">
              <a:avLst>
                <a:gd name="adj1" fmla="val 50000"/>
                <a:gd name="adj2" fmla="val 5032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sp>
          <p:nvSpPr>
            <p:cNvPr id="60429" name="AutoShape 5">
              <a:extLst>
                <a:ext uri="{FF2B5EF4-FFF2-40B4-BE49-F238E27FC236}">
                  <a16:creationId xmlns:a16="http://schemas.microsoft.com/office/drawing/2014/main" id="{7CAC59A8-73F9-8437-F989-567E66E0D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5" y="2392"/>
              <a:ext cx="229" cy="459"/>
            </a:xfrm>
            <a:prstGeom prst="upArrow">
              <a:avLst>
                <a:gd name="adj1" fmla="val 50000"/>
                <a:gd name="adj2" fmla="val 5010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sp>
          <p:nvSpPr>
            <p:cNvPr id="60430" name="AutoShape 10">
              <a:extLst>
                <a:ext uri="{FF2B5EF4-FFF2-40B4-BE49-F238E27FC236}">
                  <a16:creationId xmlns:a16="http://schemas.microsoft.com/office/drawing/2014/main" id="{B9F1E884-1355-2CB8-2737-156F149CB8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" y="2386"/>
              <a:ext cx="229" cy="459"/>
            </a:xfrm>
            <a:prstGeom prst="upArrow">
              <a:avLst>
                <a:gd name="adj1" fmla="val 50000"/>
                <a:gd name="adj2" fmla="val 5010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sp>
          <p:nvSpPr>
            <p:cNvPr id="60431" name="Text Box 11">
              <a:extLst>
                <a:ext uri="{FF2B5EF4-FFF2-40B4-BE49-F238E27FC236}">
                  <a16:creationId xmlns:a16="http://schemas.microsoft.com/office/drawing/2014/main" id="{26C504CC-199A-9502-A87D-0F7B3A5289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8" y="2892"/>
              <a:ext cx="1153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2400">
                  <a:latin typeface="Symbol" pitchFamily="2" charset="2"/>
                </a:rPr>
                <a:t>n</a:t>
              </a:r>
              <a:r>
                <a:rPr lang="en-GB" altLang="en-FR" sz="2400" baseline="-25000">
                  <a:latin typeface="Symbol" pitchFamily="2" charset="2"/>
                </a:rPr>
                <a:t>m </a:t>
              </a:r>
              <a:r>
                <a:rPr lang="en-GB" altLang="en-FR" sz="2400">
                  <a:latin typeface="Symbol" pitchFamily="2" charset="2"/>
                  <a:sym typeface="Wingdings" pitchFamily="2" charset="2"/>
                </a:rPr>
                <a:t> n</a:t>
              </a:r>
              <a:r>
                <a:rPr lang="en-GB" altLang="en-FR" sz="2400" baseline="-25000">
                  <a:latin typeface="Symbol" pitchFamily="2" charset="2"/>
                  <a:sym typeface="Wingdings" pitchFamily="2" charset="2"/>
                </a:rPr>
                <a:t>t</a:t>
              </a:r>
              <a:endParaRPr lang="en-GB" altLang="en-FR" sz="2800" baseline="-25000">
                <a:latin typeface="Symbol" pitchFamily="2" charset="2"/>
                <a:sym typeface="Wingdings" pitchFamily="2" charset="2"/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GB" altLang="en-FR" sz="2400">
                  <a:latin typeface="Arial" panose="020B0604020202020204" pitchFamily="34" charset="0"/>
                  <a:sym typeface="Wingdings" pitchFamily="2" charset="2"/>
                </a:rPr>
                <a:t>    </a:t>
              </a:r>
            </a:p>
          </p:txBody>
        </p:sp>
        <p:sp>
          <p:nvSpPr>
            <p:cNvPr id="60432" name="Text Box 12">
              <a:extLst>
                <a:ext uri="{FF2B5EF4-FFF2-40B4-BE49-F238E27FC236}">
                  <a16:creationId xmlns:a16="http://schemas.microsoft.com/office/drawing/2014/main" id="{1BABAF2E-E727-2373-1EB8-222A92EBD8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8" y="2916"/>
              <a:ext cx="134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2400">
                  <a:latin typeface="Symbol" pitchFamily="2" charset="2"/>
                </a:rPr>
                <a:t>n</a:t>
              </a:r>
              <a:r>
                <a:rPr lang="en-GB" altLang="en-FR" sz="2400" baseline="-25000">
                  <a:latin typeface="Symbol" pitchFamily="2" charset="2"/>
                </a:rPr>
                <a:t>m </a:t>
              </a:r>
              <a:r>
                <a:rPr lang="en-GB" altLang="en-FR" sz="2400">
                  <a:latin typeface="Symbol" pitchFamily="2" charset="2"/>
                  <a:sym typeface="Wingdings" pitchFamily="2" charset="2"/>
                </a:rPr>
                <a:t> n</a:t>
              </a:r>
              <a:r>
                <a:rPr lang="en-GB" altLang="en-FR" sz="2400" baseline="-25000">
                  <a:latin typeface="Arial" panose="020B0604020202020204" pitchFamily="34" charset="0"/>
                  <a:sym typeface="Wingdings" pitchFamily="2" charset="2"/>
                </a:rPr>
                <a:t>e</a:t>
              </a:r>
              <a:endParaRPr lang="en-GB" altLang="en-FR" sz="2400">
                <a:latin typeface="Arial" panose="020B0604020202020204" pitchFamily="34" charset="0"/>
                <a:sym typeface="Wingdings" pitchFamily="2" charset="2"/>
              </a:endParaRPr>
            </a:p>
          </p:txBody>
        </p:sp>
        <p:sp>
          <p:nvSpPr>
            <p:cNvPr id="60433" name="Rectangle 19">
              <a:extLst>
                <a:ext uri="{FF2B5EF4-FFF2-40B4-BE49-F238E27FC236}">
                  <a16:creationId xmlns:a16="http://schemas.microsoft.com/office/drawing/2014/main" id="{814167B6-6951-0804-C962-78745D023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" y="1910"/>
              <a:ext cx="47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400" b="1">
                  <a:solidFill>
                    <a:srgbClr val="400080"/>
                  </a:solidFill>
                  <a:latin typeface="Arial" panose="020B0604020202020204" pitchFamily="34" charset="0"/>
                </a:rPr>
                <a:t> U =</a:t>
              </a:r>
              <a:endParaRPr lang="en-US" altLang="en-FR" sz="2400" b="1">
                <a:solidFill>
                  <a:srgbClr val="400080"/>
                </a:solidFill>
                <a:latin typeface="Arial" panose="020B0604020202020204" pitchFamily="34" charset="0"/>
              </a:endParaRPr>
            </a:p>
          </p:txBody>
        </p:sp>
        <p:graphicFrame>
          <p:nvGraphicFramePr>
            <p:cNvPr id="60418" name="Object 2">
              <a:extLst>
                <a:ext uri="{FF2B5EF4-FFF2-40B4-BE49-F238E27FC236}">
                  <a16:creationId xmlns:a16="http://schemas.microsoft.com/office/drawing/2014/main" id="{96B1F5A1-ADB0-1F05-EA7C-568E3114161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24" y="1749"/>
            <a:ext cx="3994" cy="6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2" imgW="7143750" imgH="7143750" progId="Equation.3">
                    <p:embed/>
                  </p:oleObj>
                </mc:Choice>
                <mc:Fallback>
                  <p:oleObj name="数式" r:id="rId2" imgW="7143750" imgH="714375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4" y="1749"/>
                          <a:ext cx="3994" cy="6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434" name="Text Box 14">
              <a:extLst>
                <a:ext uri="{FF2B5EF4-FFF2-40B4-BE49-F238E27FC236}">
                  <a16:creationId xmlns:a16="http://schemas.microsoft.com/office/drawing/2014/main" id="{292FE909-BFE3-B570-34C2-C2BB6C24A2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7" y="2155"/>
              <a:ext cx="1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1000">
                  <a:latin typeface="Arial" panose="020B0604020202020204" pitchFamily="34" charset="0"/>
                </a:rPr>
                <a:t>-</a:t>
              </a:r>
              <a:endParaRPr lang="fr-FR" altLang="en-FR" sz="1000">
                <a:latin typeface="Arial" panose="020B0604020202020204" pitchFamily="34" charset="0"/>
              </a:endParaRPr>
            </a:p>
          </p:txBody>
        </p:sp>
        <p:pic>
          <p:nvPicPr>
            <p:cNvPr id="60435" name="Picture 31">
              <a:extLst>
                <a:ext uri="{FF2B5EF4-FFF2-40B4-BE49-F238E27FC236}">
                  <a16:creationId xmlns:a16="http://schemas.microsoft.com/office/drawing/2014/main" id="{E61C8EE4-7BC6-C72E-30BF-BF49857274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" y="1867"/>
              <a:ext cx="80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36" name="Picture 32">
              <a:extLst>
                <a:ext uri="{FF2B5EF4-FFF2-40B4-BE49-F238E27FC236}">
                  <a16:creationId xmlns:a16="http://schemas.microsoft.com/office/drawing/2014/main" id="{0DBFE1CF-844C-2B35-34F9-53BFA6C274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" y="1867"/>
              <a:ext cx="80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37" name="Picture 33">
              <a:extLst>
                <a:ext uri="{FF2B5EF4-FFF2-40B4-BE49-F238E27FC236}">
                  <a16:creationId xmlns:a16="http://schemas.microsoft.com/office/drawing/2014/main" id="{47C3ED59-EA74-A516-C52A-0D4AC97F76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" y="2083"/>
              <a:ext cx="80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38" name="Picture 34">
              <a:extLst>
                <a:ext uri="{FF2B5EF4-FFF2-40B4-BE49-F238E27FC236}">
                  <a16:creationId xmlns:a16="http://schemas.microsoft.com/office/drawing/2014/main" id="{45C46C1D-1010-3788-A20D-D079BD9F94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" y="2083"/>
              <a:ext cx="80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39" name="AutoShape 21">
              <a:extLst>
                <a:ext uri="{FF2B5EF4-FFF2-40B4-BE49-F238E27FC236}">
                  <a16:creationId xmlns:a16="http://schemas.microsoft.com/office/drawing/2014/main" id="{25C7AF13-DFC2-CA1B-260E-5D0C13CB0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" y="1776"/>
              <a:ext cx="4016" cy="640"/>
            </a:xfrm>
            <a:prstGeom prst="roundRect">
              <a:avLst>
                <a:gd name="adj" fmla="val 16667"/>
              </a:avLst>
            </a:prstGeom>
            <a:solidFill>
              <a:srgbClr val="988CB4">
                <a:alpha val="1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pic>
          <p:nvPicPr>
            <p:cNvPr id="60440" name="Picture 46">
              <a:extLst>
                <a:ext uri="{FF2B5EF4-FFF2-40B4-BE49-F238E27FC236}">
                  <a16:creationId xmlns:a16="http://schemas.microsoft.com/office/drawing/2014/main" id="{E5F31B46-5F60-45AF-5DC0-66B763C4C5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8" y="3238"/>
              <a:ext cx="528" cy="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41" name="Rectangle 47">
              <a:extLst>
                <a:ext uri="{FF2B5EF4-FFF2-40B4-BE49-F238E27FC236}">
                  <a16:creationId xmlns:a16="http://schemas.microsoft.com/office/drawing/2014/main" id="{D3DC4F98-2D3C-5CF9-4D27-0A641C6C7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8" y="3324"/>
              <a:ext cx="133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GB" altLang="en-FR" sz="1800">
                  <a:latin typeface="Arial" panose="020B0604020202020204" pitchFamily="34" charset="0"/>
                  <a:sym typeface="Symbol" pitchFamily="2" charset="2"/>
                </a:rPr>
                <a:t>atmosph., solar, </a:t>
              </a:r>
            </a:p>
            <a:p>
              <a:pPr algn="ctr"/>
              <a:r>
                <a:rPr lang="en-GB" altLang="en-FR" sz="1800">
                  <a:latin typeface="Arial" panose="020B0604020202020204" pitchFamily="34" charset="0"/>
                  <a:sym typeface="Symbol" pitchFamily="2" charset="2"/>
                </a:rPr>
                <a:t>Beschl., Reaktoren</a:t>
              </a:r>
              <a:endParaRPr lang="en-US" altLang="en-FR" sz="1800">
                <a:latin typeface="Arial" panose="020B0604020202020204" pitchFamily="34" charset="0"/>
                <a:sym typeface="Symbol" pitchFamily="2" charset="2"/>
              </a:endParaRPr>
            </a:p>
          </p:txBody>
        </p:sp>
        <p:grpSp>
          <p:nvGrpSpPr>
            <p:cNvPr id="60442" name="Group 49">
              <a:extLst>
                <a:ext uri="{FF2B5EF4-FFF2-40B4-BE49-F238E27FC236}">
                  <a16:creationId xmlns:a16="http://schemas.microsoft.com/office/drawing/2014/main" id="{6EE34DBC-A0E0-E727-11AE-E523BFA898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22" y="3157"/>
              <a:ext cx="890" cy="712"/>
              <a:chOff x="1438" y="3029"/>
              <a:chExt cx="890" cy="712"/>
            </a:xfrm>
          </p:grpSpPr>
          <p:pic>
            <p:nvPicPr>
              <p:cNvPr id="60443" name="Picture 45">
                <a:extLst>
                  <a:ext uri="{FF2B5EF4-FFF2-40B4-BE49-F238E27FC236}">
                    <a16:creationId xmlns:a16="http://schemas.microsoft.com/office/drawing/2014/main" id="{3867CC7A-97BF-40ED-F566-3835B68CDA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8" y="3029"/>
                <a:ext cx="715" cy="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444" name="Line 48">
                <a:extLst>
                  <a:ext uri="{FF2B5EF4-FFF2-40B4-BE49-F238E27FC236}">
                    <a16:creationId xmlns:a16="http://schemas.microsoft.com/office/drawing/2014/main" id="{744AE54F-823B-712A-BDA5-8344829C47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04" y="3080"/>
                <a:ext cx="424" cy="288"/>
              </a:xfrm>
              <a:prstGeom prst="line">
                <a:avLst/>
              </a:prstGeom>
              <a:noFill/>
              <a:ln w="15875">
                <a:solidFill>
                  <a:srgbClr val="3366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FR"/>
              </a:p>
            </p:txBody>
          </p:sp>
        </p:grpSp>
      </p:grpSp>
      <p:sp>
        <p:nvSpPr>
          <p:cNvPr id="60426" name="Rectangle 53">
            <a:extLst>
              <a:ext uri="{FF2B5EF4-FFF2-40B4-BE49-F238E27FC236}">
                <a16:creationId xmlns:a16="http://schemas.microsoft.com/office/drawing/2014/main" id="{FBB1D0AA-2AA0-7A89-58E6-1B2DCC169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" y="3459163"/>
            <a:ext cx="793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1600">
                <a:solidFill>
                  <a:srgbClr val="400080"/>
                </a:solidFill>
                <a:latin typeface="Arial" panose="020B0604020202020204" pitchFamily="34" charset="0"/>
                <a:sym typeface="Symbol" pitchFamily="2" charset="2"/>
              </a:rPr>
              <a:t>(Dirac)</a:t>
            </a:r>
            <a:endParaRPr lang="en-US" altLang="en-FR" sz="1600">
              <a:solidFill>
                <a:srgbClr val="400080"/>
              </a:solidFill>
              <a:latin typeface="Arial" panose="020B0604020202020204" pitchFamily="34" charset="0"/>
              <a:sym typeface="Symbol" pitchFamily="2" charset="2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2">
            <a:extLst>
              <a:ext uri="{FF2B5EF4-FFF2-40B4-BE49-F238E27FC236}">
                <a16:creationId xmlns:a16="http://schemas.microsoft.com/office/drawing/2014/main" id="{F3529196-AB93-CAE7-1C41-4E0FD7AE6CF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61443" name="Slide Number Placeholder 3">
            <a:extLst>
              <a:ext uri="{FF2B5EF4-FFF2-40B4-BE49-F238E27FC236}">
                <a16:creationId xmlns:a16="http://schemas.microsoft.com/office/drawing/2014/main" id="{6188E66E-EFAF-37DD-7501-C3C6AD7DFD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A762853-011E-7D4C-80EC-FD8AE37B0AC2}" type="slidenum">
              <a:rPr lang="en-US" altLang="en-FR" sz="1000">
                <a:latin typeface="Arial" panose="020B0604020202020204" pitchFamily="34" charset="0"/>
              </a:rPr>
              <a:pPr/>
              <a:t>45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61444" name="Rectangle 2">
            <a:extLst>
              <a:ext uri="{FF2B5EF4-FFF2-40B4-BE49-F238E27FC236}">
                <a16:creationId xmlns:a16="http://schemas.microsoft.com/office/drawing/2014/main" id="{CDCE2149-79D1-9E9D-0B9F-227ABAACC1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Superkamiokande-Experiment</a:t>
            </a:r>
          </a:p>
        </p:txBody>
      </p:sp>
      <p:pic>
        <p:nvPicPr>
          <p:cNvPr id="61445" name="Picture 3" descr="sk_bateau">
            <a:extLst>
              <a:ext uri="{FF2B5EF4-FFF2-40B4-BE49-F238E27FC236}">
                <a16:creationId xmlns:a16="http://schemas.microsoft.com/office/drawing/2014/main" id="{450BB2E0-7B78-2970-DBCC-0B015B2CD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3021013"/>
            <a:ext cx="4435475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Rectangle 4">
            <a:extLst>
              <a:ext uri="{FF2B5EF4-FFF2-40B4-BE49-F238E27FC236}">
                <a16:creationId xmlns:a16="http://schemas.microsoft.com/office/drawing/2014/main" id="{5E799487-19AB-CBCB-E453-F14304D2E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915988"/>
            <a:ext cx="72961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000" b="1">
                <a:latin typeface="Times" pitchFamily="-106" charset="0"/>
              </a:rPr>
              <a:t>Zylinder mit hochreinem Wasser gefüllt. An den Wänden befinden sich Photoelektronenvervielfacher mit je 50 cm Durchmesser. Cerenkoveffekt dient zum Nachweis der Reaktionen:</a:t>
            </a:r>
            <a:endParaRPr lang="en-US" altLang="en-FR" sz="2400" b="1">
              <a:latin typeface="Times" pitchFamily="-106" charset="0"/>
            </a:endParaRPr>
          </a:p>
        </p:txBody>
      </p:sp>
      <p:sp>
        <p:nvSpPr>
          <p:cNvPr id="61447" name="Rectangle 5">
            <a:extLst>
              <a:ext uri="{FF2B5EF4-FFF2-40B4-BE49-F238E27FC236}">
                <a16:creationId xmlns:a16="http://schemas.microsoft.com/office/drawing/2014/main" id="{00203D33-CD9E-64CB-8FFE-429EE3241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6450" y="1936750"/>
            <a:ext cx="2165350" cy="822325"/>
          </a:xfrm>
          <a:prstGeom prst="rect">
            <a:avLst/>
          </a:prstGeom>
          <a:solidFill>
            <a:srgbClr val="D2E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2400" b="1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US" altLang="en-FR" sz="2400" b="1" baseline="-25000">
                <a:solidFill>
                  <a:srgbClr val="FF0000"/>
                </a:solidFill>
                <a:latin typeface="Arial" panose="020B0604020202020204" pitchFamily="34" charset="0"/>
                <a:sym typeface="Wingdings" pitchFamily="2" charset="2"/>
              </a:rPr>
              <a:t>e</a:t>
            </a:r>
            <a:r>
              <a:rPr lang="en-US" altLang="en-FR" sz="2400" b="1">
                <a:solidFill>
                  <a:schemeClr val="tx2"/>
                </a:solidFill>
                <a:latin typeface="Symbol" pitchFamily="2" charset="2"/>
                <a:sym typeface="Wingdings" pitchFamily="2" charset="2"/>
              </a:rPr>
              <a:t> </a:t>
            </a:r>
            <a:r>
              <a:rPr lang="en-US" altLang="en-FR" sz="2400" b="1">
                <a:latin typeface="Symbol" pitchFamily="2" charset="2"/>
              </a:rPr>
              <a:t>+</a:t>
            </a:r>
            <a:r>
              <a:rPr lang="en-US" altLang="en-FR" sz="2400" b="1">
                <a:solidFill>
                  <a:schemeClr val="tx2"/>
                </a:solidFill>
                <a:latin typeface="Symbol" pitchFamily="2" charset="2"/>
                <a:sym typeface="Wingdings" pitchFamily="2" charset="2"/>
              </a:rPr>
              <a:t> </a:t>
            </a:r>
            <a:r>
              <a:rPr lang="en-US" altLang="en-FR" sz="2400" b="1">
                <a:latin typeface="Times" pitchFamily="-106" charset="0"/>
                <a:sym typeface="Wingdings" pitchFamily="2" charset="2"/>
              </a:rPr>
              <a:t>N</a:t>
            </a:r>
            <a:r>
              <a:rPr lang="en-US" altLang="en-FR" sz="2400" b="1">
                <a:solidFill>
                  <a:schemeClr val="tx2"/>
                </a:solidFill>
                <a:latin typeface="Symbol" pitchFamily="2" charset="2"/>
                <a:sym typeface="Wingdings" pitchFamily="2" charset="2"/>
              </a:rPr>
              <a:t> </a:t>
            </a:r>
            <a:r>
              <a:rPr lang="en-US" altLang="en-FR" sz="2400" b="1">
                <a:solidFill>
                  <a:schemeClr val="tx2"/>
                </a:solidFill>
                <a:latin typeface="Arial" panose="020B0604020202020204" pitchFamily="34" charset="0"/>
                <a:sym typeface="Wingdings" pitchFamily="2" charset="2"/>
              </a:rPr>
              <a:t> </a:t>
            </a:r>
            <a:r>
              <a:rPr lang="en-US" altLang="en-FR" sz="2200" b="1">
                <a:solidFill>
                  <a:srgbClr val="FF0000"/>
                </a:solidFill>
                <a:latin typeface="Arial" panose="020B0604020202020204" pitchFamily="34" charset="0"/>
                <a:sym typeface="Wingdings" pitchFamily="2" charset="2"/>
              </a:rPr>
              <a:t>e</a:t>
            </a:r>
            <a:r>
              <a:rPr lang="en-US" altLang="en-FR" sz="2400" b="1">
                <a:solidFill>
                  <a:schemeClr val="tx2"/>
                </a:solidFill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FR" sz="2400" b="1">
                <a:latin typeface="Symbol" pitchFamily="2" charset="2"/>
              </a:rPr>
              <a:t>+</a:t>
            </a:r>
            <a:r>
              <a:rPr lang="en-US" altLang="en-FR" sz="2400" b="1">
                <a:solidFill>
                  <a:schemeClr val="tx2"/>
                </a:solidFill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FR" sz="2400" b="1">
                <a:latin typeface="Times" pitchFamily="-106" charset="0"/>
              </a:rPr>
              <a:t>X</a:t>
            </a:r>
          </a:p>
          <a:p>
            <a:r>
              <a:rPr lang="en-US" altLang="en-FR" sz="2400" b="1">
                <a:solidFill>
                  <a:srgbClr val="009900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US" altLang="en-FR" sz="2400" b="1" baseline="-25000">
                <a:solidFill>
                  <a:srgbClr val="009900"/>
                </a:solidFill>
                <a:latin typeface="Symbol" pitchFamily="2" charset="2"/>
                <a:sym typeface="Wingdings" pitchFamily="2" charset="2"/>
              </a:rPr>
              <a:t>m </a:t>
            </a:r>
            <a:r>
              <a:rPr lang="en-US" altLang="en-FR" sz="2400" b="1">
                <a:latin typeface="Symbol" pitchFamily="2" charset="2"/>
              </a:rPr>
              <a:t>+</a:t>
            </a:r>
            <a:r>
              <a:rPr lang="en-US" altLang="en-FR" sz="2400" b="1">
                <a:solidFill>
                  <a:schemeClr val="tx2"/>
                </a:solidFill>
                <a:latin typeface="Symbol" pitchFamily="2" charset="2"/>
                <a:sym typeface="Wingdings" pitchFamily="2" charset="2"/>
              </a:rPr>
              <a:t> </a:t>
            </a:r>
            <a:r>
              <a:rPr lang="en-US" altLang="en-FR" sz="2400" b="1">
                <a:latin typeface="Times" pitchFamily="-106" charset="0"/>
                <a:sym typeface="Wingdings" pitchFamily="2" charset="2"/>
              </a:rPr>
              <a:t>N</a:t>
            </a:r>
            <a:r>
              <a:rPr lang="en-US" altLang="en-FR" sz="2400" b="1">
                <a:solidFill>
                  <a:schemeClr val="tx2"/>
                </a:solidFill>
                <a:latin typeface="Symbol" pitchFamily="2" charset="2"/>
                <a:sym typeface="Wingdings" pitchFamily="2" charset="2"/>
              </a:rPr>
              <a:t> </a:t>
            </a:r>
            <a:r>
              <a:rPr lang="en-US" altLang="en-FR" sz="2400" b="1">
                <a:solidFill>
                  <a:schemeClr val="tx2"/>
                </a:solidFill>
                <a:latin typeface="Arial" panose="020B0604020202020204" pitchFamily="34" charset="0"/>
                <a:sym typeface="Wingdings" pitchFamily="2" charset="2"/>
              </a:rPr>
              <a:t> </a:t>
            </a:r>
            <a:r>
              <a:rPr lang="en-US" altLang="en-FR" sz="2400" b="1">
                <a:solidFill>
                  <a:srgbClr val="009900"/>
                </a:solidFill>
                <a:latin typeface="Symbol" pitchFamily="2" charset="2"/>
              </a:rPr>
              <a:t>m</a:t>
            </a:r>
            <a:r>
              <a:rPr lang="en-US" altLang="en-FR" sz="2400" b="1">
                <a:solidFill>
                  <a:schemeClr val="tx2"/>
                </a:solidFill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FR" sz="2400" b="1">
                <a:latin typeface="Symbol" pitchFamily="2" charset="2"/>
              </a:rPr>
              <a:t>+</a:t>
            </a:r>
            <a:r>
              <a:rPr lang="en-US" altLang="en-FR" sz="2400" b="1">
                <a:solidFill>
                  <a:schemeClr val="tx2"/>
                </a:solidFill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FR" sz="2400" b="1">
                <a:latin typeface="Times" pitchFamily="-106" charset="0"/>
              </a:rPr>
              <a:t>X</a:t>
            </a:r>
          </a:p>
        </p:txBody>
      </p:sp>
      <p:pic>
        <p:nvPicPr>
          <p:cNvPr id="61448" name="Picture 6">
            <a:extLst>
              <a:ext uri="{FF2B5EF4-FFF2-40B4-BE49-F238E27FC236}">
                <a16:creationId xmlns:a16="http://schemas.microsoft.com/office/drawing/2014/main" id="{50247AA5-F218-9D64-97F3-A6C54497B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8" y="804863"/>
            <a:ext cx="1538287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7" descr="bateau">
            <a:extLst>
              <a:ext uri="{FF2B5EF4-FFF2-40B4-BE49-F238E27FC236}">
                <a16:creationId xmlns:a16="http://schemas.microsoft.com/office/drawing/2014/main" id="{934C92E8-21B9-3FF8-2E5F-8DF71CB12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2509838"/>
            <a:ext cx="28448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9" descr="superkamioka_logo.png                                          000B2947Macintosh HD                   BBA748FD:">
            <a:extLst>
              <a:ext uri="{FF2B5EF4-FFF2-40B4-BE49-F238E27FC236}">
                <a16:creationId xmlns:a16="http://schemas.microsoft.com/office/drawing/2014/main" id="{2B4C81B0-5764-8D49-4276-4E338AC80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233363"/>
            <a:ext cx="8699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e Placeholder 2">
            <a:extLst>
              <a:ext uri="{FF2B5EF4-FFF2-40B4-BE49-F238E27FC236}">
                <a16:creationId xmlns:a16="http://schemas.microsoft.com/office/drawing/2014/main" id="{81262559-DB6A-AB4F-1CF6-A40689F6ED9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4458E238-C219-56C4-2781-F1CB5E951F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F7414A6-0550-EC49-9FEB-C4042C7C9306}" type="slidenum">
              <a:rPr lang="en-US" altLang="en-FR" sz="1000">
                <a:latin typeface="Arial" panose="020B0604020202020204" pitchFamily="34" charset="0"/>
              </a:rPr>
              <a:pPr/>
              <a:t>46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62468" name="Rectangle 7">
            <a:extLst>
              <a:ext uri="{FF2B5EF4-FFF2-40B4-BE49-F238E27FC236}">
                <a16:creationId xmlns:a16="http://schemas.microsoft.com/office/drawing/2014/main" id="{A3CFED80-EE7E-6EF9-63D1-5BC70D37DB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Unterscheidung von </a:t>
            </a:r>
            <a:r>
              <a:rPr lang="en-US" altLang="en-FR">
                <a:latin typeface="Symbol" pitchFamily="2" charset="2"/>
              </a:rPr>
              <a:t>m</a:t>
            </a:r>
            <a:r>
              <a:rPr lang="en-US" altLang="en-FR"/>
              <a:t> und e</a:t>
            </a:r>
          </a:p>
        </p:txBody>
      </p:sp>
      <p:pic>
        <p:nvPicPr>
          <p:cNvPr id="62469" name="Picture 16" descr="ev_21_e">
            <a:extLst>
              <a:ext uri="{FF2B5EF4-FFF2-40B4-BE49-F238E27FC236}">
                <a16:creationId xmlns:a16="http://schemas.microsoft.com/office/drawing/2014/main" id="{9B4EAF17-1267-0DB9-195B-2B96299B5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"/>
          <a:stretch>
            <a:fillRect/>
          </a:stretch>
        </p:blipFill>
        <p:spPr bwMode="auto">
          <a:xfrm>
            <a:off x="4778375" y="2312988"/>
            <a:ext cx="4038600" cy="38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17" descr="ev_18_mu">
            <a:extLst>
              <a:ext uri="{FF2B5EF4-FFF2-40B4-BE49-F238E27FC236}">
                <a16:creationId xmlns:a16="http://schemas.microsoft.com/office/drawing/2014/main" id="{E256728E-325B-8478-5DBE-EB333407E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/>
          <a:stretch>
            <a:fillRect/>
          </a:stretch>
        </p:blipFill>
        <p:spPr bwMode="auto">
          <a:xfrm>
            <a:off x="587375" y="2316163"/>
            <a:ext cx="40386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Rectangle 23">
            <a:extLst>
              <a:ext uri="{FF2B5EF4-FFF2-40B4-BE49-F238E27FC236}">
                <a16:creationId xmlns:a16="http://schemas.microsoft.com/office/drawing/2014/main" id="{B415B5A0-8FCD-5FB7-DB42-F71B22953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1123950"/>
            <a:ext cx="87788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2400" b="1">
                <a:solidFill>
                  <a:schemeClr val="accent2"/>
                </a:solidFill>
                <a:latin typeface="Times" pitchFamily="-106" charset="0"/>
              </a:rPr>
              <a:t>Elektronen streuen stärker in Wasser als Müonen, da sie leichter sind. Ihr Cerenkovkegel ist diffuser als der von Müonen.</a:t>
            </a:r>
            <a:r>
              <a:rPr lang="en-US" altLang="en-FR" sz="2400" b="1">
                <a:solidFill>
                  <a:srgbClr val="000000"/>
                </a:solidFill>
                <a:latin typeface="Times" pitchFamily="-106" charset="0"/>
              </a:rPr>
              <a:t> </a:t>
            </a:r>
          </a:p>
        </p:txBody>
      </p:sp>
      <p:sp>
        <p:nvSpPr>
          <p:cNvPr id="62472" name="Rectangle 18">
            <a:extLst>
              <a:ext uri="{FF2B5EF4-FFF2-40B4-BE49-F238E27FC236}">
                <a16:creationId xmlns:a16="http://schemas.microsoft.com/office/drawing/2014/main" id="{4103CC20-937A-5FF4-E09D-A8108A5C3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688" y="2698750"/>
            <a:ext cx="392112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FR" altLang="en-FR"/>
          </a:p>
        </p:txBody>
      </p:sp>
      <p:sp>
        <p:nvSpPr>
          <p:cNvPr id="62473" name="Rectangle 19">
            <a:extLst>
              <a:ext uri="{FF2B5EF4-FFF2-40B4-BE49-F238E27FC236}">
                <a16:creationId xmlns:a16="http://schemas.microsoft.com/office/drawing/2014/main" id="{17E5B5EA-7931-2E4D-54EF-64683E08B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2606675"/>
            <a:ext cx="3889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2800" b="1">
                <a:solidFill>
                  <a:srgbClr val="33CC33"/>
                </a:solidFill>
                <a:latin typeface="Symbol" pitchFamily="2" charset="2"/>
              </a:rPr>
              <a:t>m</a:t>
            </a:r>
          </a:p>
        </p:txBody>
      </p:sp>
      <p:grpSp>
        <p:nvGrpSpPr>
          <p:cNvPr id="62474" name="Group 20">
            <a:extLst>
              <a:ext uri="{FF2B5EF4-FFF2-40B4-BE49-F238E27FC236}">
                <a16:creationId xmlns:a16="http://schemas.microsoft.com/office/drawing/2014/main" id="{E6BFE59E-DE9F-2DBE-7359-ECABEB56F423}"/>
              </a:ext>
            </a:extLst>
          </p:cNvPr>
          <p:cNvGrpSpPr>
            <a:grpSpLocks/>
          </p:cNvGrpSpPr>
          <p:nvPr/>
        </p:nvGrpSpPr>
        <p:grpSpPr bwMode="auto">
          <a:xfrm>
            <a:off x="7824788" y="2595563"/>
            <a:ext cx="392112" cy="519112"/>
            <a:chOff x="5113" y="1619"/>
            <a:chExt cx="247" cy="327"/>
          </a:xfrm>
        </p:grpSpPr>
        <p:sp>
          <p:nvSpPr>
            <p:cNvPr id="62476" name="Rectangle 21">
              <a:extLst>
                <a:ext uri="{FF2B5EF4-FFF2-40B4-BE49-F238E27FC236}">
                  <a16:creationId xmlns:a16="http://schemas.microsoft.com/office/drawing/2014/main" id="{FE968422-12C4-3F9E-E58C-D82019B3F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3" y="1682"/>
              <a:ext cx="247" cy="233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sp>
          <p:nvSpPr>
            <p:cNvPr id="62477" name="Rectangle 22">
              <a:extLst>
                <a:ext uri="{FF2B5EF4-FFF2-40B4-BE49-F238E27FC236}">
                  <a16:creationId xmlns:a16="http://schemas.microsoft.com/office/drawing/2014/main" id="{892D14E2-CCEB-26E0-9C94-32C536B87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9" y="1619"/>
              <a:ext cx="21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FR" sz="2800" b="1">
                  <a:solidFill>
                    <a:srgbClr val="FF0000"/>
                  </a:solidFill>
                </a:rPr>
                <a:t>e</a:t>
              </a:r>
            </a:p>
          </p:txBody>
        </p:sp>
      </p:grpSp>
      <p:pic>
        <p:nvPicPr>
          <p:cNvPr id="62475" name="Picture 26" descr="superkamioka_logo.png                                          000B2947Macintosh HD                   BBA748FD:">
            <a:extLst>
              <a:ext uri="{FF2B5EF4-FFF2-40B4-BE49-F238E27FC236}">
                <a16:creationId xmlns:a16="http://schemas.microsoft.com/office/drawing/2014/main" id="{DA84C644-1541-3A52-82C7-B7E2772C4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246063"/>
            <a:ext cx="7334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ate Placeholder 2">
            <a:extLst>
              <a:ext uri="{FF2B5EF4-FFF2-40B4-BE49-F238E27FC236}">
                <a16:creationId xmlns:a16="http://schemas.microsoft.com/office/drawing/2014/main" id="{10119EAC-B70C-7D39-D59C-AA698094395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A4925BE8-A8B3-F44D-0DEE-0E05EE35C7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E128F05-2153-CF4F-AEAD-AC9835F4B724}" type="slidenum">
              <a:rPr lang="en-US" altLang="en-FR" sz="1000">
                <a:latin typeface="Arial" panose="020B0604020202020204" pitchFamily="34" charset="0"/>
              </a:rPr>
              <a:pPr/>
              <a:t>47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63492" name="Rectangle 2">
            <a:extLst>
              <a:ext uri="{FF2B5EF4-FFF2-40B4-BE49-F238E27FC236}">
                <a16:creationId xmlns:a16="http://schemas.microsoft.com/office/drawing/2014/main" id="{1442DC23-DC1A-AD9B-748F-B9189599D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Müon-Ereignis</a:t>
            </a:r>
          </a:p>
        </p:txBody>
      </p:sp>
      <p:sp>
        <p:nvSpPr>
          <p:cNvPr id="63493" name="Rectangle 3">
            <a:extLst>
              <a:ext uri="{FF2B5EF4-FFF2-40B4-BE49-F238E27FC236}">
                <a16:creationId xmlns:a16="http://schemas.microsoft.com/office/drawing/2014/main" id="{1EA559EB-BDDE-71F9-A38E-2ECBB9744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" y="315913"/>
            <a:ext cx="8559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FR" altLang="en-FR" sz="2800" b="1">
              <a:solidFill>
                <a:srgbClr val="000099"/>
              </a:solidFill>
              <a:latin typeface="Times" pitchFamily="-106" charset="0"/>
            </a:endParaRPr>
          </a:p>
        </p:txBody>
      </p:sp>
      <p:grpSp>
        <p:nvGrpSpPr>
          <p:cNvPr id="63494" name="Group 4">
            <a:extLst>
              <a:ext uri="{FF2B5EF4-FFF2-40B4-BE49-F238E27FC236}">
                <a16:creationId xmlns:a16="http://schemas.microsoft.com/office/drawing/2014/main" id="{1F4186EE-625C-00BB-CB44-75541E8426A2}"/>
              </a:ext>
            </a:extLst>
          </p:cNvPr>
          <p:cNvGrpSpPr>
            <a:grpSpLocks/>
          </p:cNvGrpSpPr>
          <p:nvPr/>
        </p:nvGrpSpPr>
        <p:grpSpPr bwMode="auto">
          <a:xfrm>
            <a:off x="630238" y="788988"/>
            <a:ext cx="7256462" cy="5556250"/>
            <a:chOff x="791" y="497"/>
            <a:chExt cx="4571" cy="3500"/>
          </a:xfrm>
        </p:grpSpPr>
        <p:grpSp>
          <p:nvGrpSpPr>
            <p:cNvPr id="63497" name="Group 5">
              <a:extLst>
                <a:ext uri="{FF2B5EF4-FFF2-40B4-BE49-F238E27FC236}">
                  <a16:creationId xmlns:a16="http://schemas.microsoft.com/office/drawing/2014/main" id="{BAD1D2F5-6541-ADA8-846B-C01B5990A4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1" y="497"/>
              <a:ext cx="4571" cy="3500"/>
              <a:chOff x="791" y="497"/>
              <a:chExt cx="4571" cy="3500"/>
            </a:xfrm>
          </p:grpSpPr>
          <p:pic>
            <p:nvPicPr>
              <p:cNvPr id="63499" name="Picture 6" descr="mu-unrolled.gif                                                0009693BMacintosh HD                   BBA748FD:">
                <a:extLst>
                  <a:ext uri="{FF2B5EF4-FFF2-40B4-BE49-F238E27FC236}">
                    <a16:creationId xmlns:a16="http://schemas.microsoft.com/office/drawing/2014/main" id="{468A8BBB-132F-5EA0-B7B2-E437DF48A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" y="497"/>
                <a:ext cx="4571" cy="3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500" name="Picture 7" descr="mu-icon.gif                                                    0009693BMacintosh HD                   BBA748FD:">
                <a:extLst>
                  <a:ext uri="{FF2B5EF4-FFF2-40B4-BE49-F238E27FC236}">
                    <a16:creationId xmlns:a16="http://schemas.microsoft.com/office/drawing/2014/main" id="{8933B69B-F692-B2D3-5AFD-EA5247BB57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5" y="3023"/>
                <a:ext cx="937" cy="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3498" name="Line 8">
              <a:extLst>
                <a:ext uri="{FF2B5EF4-FFF2-40B4-BE49-F238E27FC236}">
                  <a16:creationId xmlns:a16="http://schemas.microsoft.com/office/drawing/2014/main" id="{C6FDFBB8-5FBE-5F00-77A0-3926CBC6A3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13" y="3334"/>
              <a:ext cx="274" cy="13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FR"/>
            </a:p>
          </p:txBody>
        </p:sp>
      </p:grpSp>
      <p:sp>
        <p:nvSpPr>
          <p:cNvPr id="63495" name="Rectangle 9">
            <a:extLst>
              <a:ext uri="{FF2B5EF4-FFF2-40B4-BE49-F238E27FC236}">
                <a16:creationId xmlns:a16="http://schemas.microsoft.com/office/drawing/2014/main" id="{40356A64-2BDF-EDED-5731-544293166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0" y="5110163"/>
            <a:ext cx="1587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600" b="1">
                <a:solidFill>
                  <a:srgbClr val="FF0000"/>
                </a:solidFill>
                <a:latin typeface="Times" pitchFamily="-106" charset="0"/>
              </a:rPr>
              <a:t>Zerfallselektron</a:t>
            </a:r>
            <a:endParaRPr lang="en-US" altLang="en-FR" sz="2400" b="1">
              <a:solidFill>
                <a:schemeClr val="accent2"/>
              </a:solidFill>
              <a:latin typeface="Times" pitchFamily="-106" charset="0"/>
            </a:endParaRPr>
          </a:p>
        </p:txBody>
      </p:sp>
      <p:pic>
        <p:nvPicPr>
          <p:cNvPr id="63496" name="Picture 10" descr="superkamioka_logo.png                                          000B2947Macintosh HD                   BBA748FD:">
            <a:extLst>
              <a:ext uri="{FF2B5EF4-FFF2-40B4-BE49-F238E27FC236}">
                <a16:creationId xmlns:a16="http://schemas.microsoft.com/office/drawing/2014/main" id="{57556623-7148-732C-DB3B-67B87881D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220663"/>
            <a:ext cx="7334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ate Placeholder 2">
            <a:extLst>
              <a:ext uri="{FF2B5EF4-FFF2-40B4-BE49-F238E27FC236}">
                <a16:creationId xmlns:a16="http://schemas.microsoft.com/office/drawing/2014/main" id="{8B8A0576-4B9C-C13D-C879-586156FF005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5485C76D-2FA9-5489-6852-5BE7D3814D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AACBC94-FBA5-F242-AB32-F3C8525E135A}" type="slidenum">
              <a:rPr lang="en-US" altLang="en-FR" sz="1000">
                <a:latin typeface="Arial" panose="020B0604020202020204" pitchFamily="34" charset="0"/>
              </a:rPr>
              <a:pPr/>
              <a:t>48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id="{FCBB695B-EE05-0486-0D2E-4FFCF5AD27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Elektron-Ereignis</a:t>
            </a:r>
          </a:p>
        </p:txBody>
      </p:sp>
      <p:sp>
        <p:nvSpPr>
          <p:cNvPr id="64517" name="Rectangle 3">
            <a:extLst>
              <a:ext uri="{FF2B5EF4-FFF2-40B4-BE49-F238E27FC236}">
                <a16:creationId xmlns:a16="http://schemas.microsoft.com/office/drawing/2014/main" id="{7EB97C01-FE50-52AB-1FCA-65C54257E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" y="315913"/>
            <a:ext cx="8559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FR" altLang="en-FR" sz="2800" b="1">
              <a:solidFill>
                <a:srgbClr val="000099"/>
              </a:solidFill>
              <a:latin typeface="Times" pitchFamily="-106" charset="0"/>
            </a:endParaRPr>
          </a:p>
        </p:txBody>
      </p:sp>
      <p:pic>
        <p:nvPicPr>
          <p:cNvPr id="64518" name="Picture 4" descr="e-unrolled.gif                                                 0009693BMacintosh HD                   BBA748FD:">
            <a:extLst>
              <a:ext uri="{FF2B5EF4-FFF2-40B4-BE49-F238E27FC236}">
                <a16:creationId xmlns:a16="http://schemas.microsoft.com/office/drawing/2014/main" id="{D228FF38-A616-1EF0-65A8-0F588DBD2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814388"/>
            <a:ext cx="7367588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5" descr="&#10;e-icon.gif                                                     0009693BMacintosh HD                   BBA748FD:">
            <a:extLst>
              <a:ext uri="{FF2B5EF4-FFF2-40B4-BE49-F238E27FC236}">
                <a16:creationId xmlns:a16="http://schemas.microsoft.com/office/drawing/2014/main" id="{D53FA26B-EB31-B8FB-DF22-1CD981176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4862513"/>
            <a:ext cx="1487487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6" descr="superkamioka_logo.png                                          000B2947Macintosh HD                   BBA748FD:">
            <a:extLst>
              <a:ext uri="{FF2B5EF4-FFF2-40B4-BE49-F238E27FC236}">
                <a16:creationId xmlns:a16="http://schemas.microsoft.com/office/drawing/2014/main" id="{C2B42009-CE5D-7BC8-04CD-4459C8773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220663"/>
            <a:ext cx="7334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Date Placeholder 2">
            <a:extLst>
              <a:ext uri="{FF2B5EF4-FFF2-40B4-BE49-F238E27FC236}">
                <a16:creationId xmlns:a16="http://schemas.microsoft.com/office/drawing/2014/main" id="{57934DAE-E275-59AE-4921-C4AD8319A01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65541" name="Slide Number Placeholder 3">
            <a:extLst>
              <a:ext uri="{FF2B5EF4-FFF2-40B4-BE49-F238E27FC236}">
                <a16:creationId xmlns:a16="http://schemas.microsoft.com/office/drawing/2014/main" id="{704FA304-4623-AFF8-5B3F-C333035E2E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207B973-A69B-BE41-8499-D3001EEEE193}" type="slidenum">
              <a:rPr lang="en-US" altLang="en-FR" sz="1000">
                <a:latin typeface="Arial" panose="020B0604020202020204" pitchFamily="34" charset="0"/>
              </a:rPr>
              <a:pPr/>
              <a:t>49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65542" name="Rectangle 2">
            <a:extLst>
              <a:ext uri="{FF2B5EF4-FFF2-40B4-BE49-F238E27FC236}">
                <a16:creationId xmlns:a16="http://schemas.microsoft.com/office/drawing/2014/main" id="{4E232CB8-F609-F766-8813-2B8A2D9EBD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KamLAND</a:t>
            </a:r>
          </a:p>
        </p:txBody>
      </p:sp>
      <p:grpSp>
        <p:nvGrpSpPr>
          <p:cNvPr id="65543" name="Group 12">
            <a:extLst>
              <a:ext uri="{FF2B5EF4-FFF2-40B4-BE49-F238E27FC236}">
                <a16:creationId xmlns:a16="http://schemas.microsoft.com/office/drawing/2014/main" id="{51DC3AFF-1DDA-9323-B12D-466184E55A69}"/>
              </a:ext>
            </a:extLst>
          </p:cNvPr>
          <p:cNvGrpSpPr>
            <a:grpSpLocks/>
          </p:cNvGrpSpPr>
          <p:nvPr/>
        </p:nvGrpSpPr>
        <p:grpSpPr bwMode="auto">
          <a:xfrm>
            <a:off x="544513" y="1082675"/>
            <a:ext cx="7621587" cy="4987925"/>
            <a:chOff x="343" y="682"/>
            <a:chExt cx="4801" cy="3142"/>
          </a:xfrm>
        </p:grpSpPr>
        <p:pic>
          <p:nvPicPr>
            <p:cNvPr id="65544" name="Picture 7" descr="kamland-detectornew.jpg                                        000161FEKMH PB                         B8A9EEAE:">
              <a:extLst>
                <a:ext uri="{FF2B5EF4-FFF2-40B4-BE49-F238E27FC236}">
                  <a16:creationId xmlns:a16="http://schemas.microsoft.com/office/drawing/2014/main" id="{DFA02882-79A4-1B16-3AA0-44B5E89C89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" y="961"/>
              <a:ext cx="1806" cy="2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65539" name="Object 3">
              <a:extLst>
                <a:ext uri="{FF2B5EF4-FFF2-40B4-BE49-F238E27FC236}">
                  <a16:creationId xmlns:a16="http://schemas.microsoft.com/office/drawing/2014/main" id="{4F76D45E-D229-E481-D3EB-D42EF39D0F7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85" y="682"/>
            <a:ext cx="2759" cy="31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" imgW="3213100" imgH="3657600" progId="MS_ClipArt_Gallery.2">
                    <p:embed/>
                  </p:oleObj>
                </mc:Choice>
                <mc:Fallback>
                  <p:oleObj name="Clip" r:id="rId3" imgW="3213100" imgH="3657600" progId="MS_ClipArt_Gallery.2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85" y="682"/>
                          <a:ext cx="2759" cy="31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5545" name="Line 9">
              <a:extLst>
                <a:ext uri="{FF2B5EF4-FFF2-40B4-BE49-F238E27FC236}">
                  <a16:creationId xmlns:a16="http://schemas.microsoft.com/office/drawing/2014/main" id="{D7CD8F2D-65AF-69A5-1989-8983422098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29" y="2568"/>
              <a:ext cx="1575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FR"/>
            </a:p>
          </p:txBody>
        </p:sp>
      </p:grpSp>
      <p:graphicFrame>
        <p:nvGraphicFramePr>
          <p:cNvPr id="65538" name="Object 2">
            <a:extLst>
              <a:ext uri="{FF2B5EF4-FFF2-40B4-BE49-F238E27FC236}">
                <a16:creationId xmlns:a16="http://schemas.microsoft.com/office/drawing/2014/main" id="{752B79EE-2076-4CEC-6881-891C161C87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438" y="227013"/>
          <a:ext cx="989012" cy="95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771650" imgH="1739900" progId="MS_ClipArt_Gallery.2">
                  <p:embed/>
                </p:oleObj>
              </mc:Choice>
              <mc:Fallback>
                <p:oleObj name="Clip" r:id="rId5" imgW="1771650" imgH="1739900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438" y="227013"/>
                        <a:ext cx="989012" cy="957262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>
            <a:extLst>
              <a:ext uri="{FF2B5EF4-FFF2-40B4-BE49-F238E27FC236}">
                <a16:creationId xmlns:a16="http://schemas.microsoft.com/office/drawing/2014/main" id="{6E1DB998-03F0-CE53-E52C-335152B538E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19459" name="Slide Number Placeholder 4">
            <a:extLst>
              <a:ext uri="{FF2B5EF4-FFF2-40B4-BE49-F238E27FC236}">
                <a16:creationId xmlns:a16="http://schemas.microsoft.com/office/drawing/2014/main" id="{93F7ECF3-2086-4DA7-E0F9-967024E98D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EDF7134-D99F-9A4A-89FB-00094E893621}" type="slidenum">
              <a:rPr lang="en-US" altLang="en-FR" sz="1000">
                <a:latin typeface="Arial" panose="020B0604020202020204" pitchFamily="34" charset="0"/>
              </a:rPr>
              <a:pPr/>
              <a:t>5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FA272548-6270-7BCF-CEA3-89141CA382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Teilchenphysik am Ende des 20. Jhdts.</a:t>
            </a:r>
          </a:p>
        </p:txBody>
      </p:sp>
      <p:sp>
        <p:nvSpPr>
          <p:cNvPr id="19461" name="Rectangle 6">
            <a:extLst>
              <a:ext uri="{FF2B5EF4-FFF2-40B4-BE49-F238E27FC236}">
                <a16:creationId xmlns:a16="http://schemas.microsoft.com/office/drawing/2014/main" id="{79649BBE-89DC-0221-892C-56A4BE496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75" y="976313"/>
            <a:ext cx="8443913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000" b="1">
                <a:latin typeface="Times" pitchFamily="-106" charset="0"/>
              </a:rPr>
              <a:t> </a:t>
            </a:r>
          </a:p>
          <a:p>
            <a:r>
              <a:rPr lang="en-GB" altLang="en-FR" sz="2000" b="1">
                <a:latin typeface="Times" pitchFamily="-106" charset="0"/>
              </a:rPr>
              <a:t>Es kann jedoch nur eine beschränkte Gültigkeit haben, da:</a:t>
            </a:r>
          </a:p>
          <a:p>
            <a:pPr>
              <a:buFontTx/>
              <a:buChar char="-"/>
            </a:pPr>
            <a:r>
              <a:rPr lang="en-GB" altLang="en-FR" sz="2000" b="1">
                <a:latin typeface="Times" pitchFamily="-106" charset="0"/>
              </a:rPr>
              <a:t> Gravitation nicht inkludiert</a:t>
            </a:r>
          </a:p>
          <a:p>
            <a:pPr>
              <a:buFontTx/>
              <a:buChar char="-"/>
            </a:pPr>
            <a:r>
              <a:rPr lang="en-GB" altLang="en-FR" sz="2000" b="1">
                <a:latin typeface="Times" pitchFamily="-106" charset="0"/>
              </a:rPr>
              <a:t> keine Lösung des Hierarchieproblems</a:t>
            </a:r>
          </a:p>
          <a:p>
            <a:pPr>
              <a:buFontTx/>
              <a:buChar char="-"/>
            </a:pPr>
            <a:r>
              <a:rPr lang="en-GB" altLang="en-FR" sz="2000" b="1">
                <a:latin typeface="Times" pitchFamily="-106" charset="0"/>
              </a:rPr>
              <a:t> keine Vereinheitlichung der Kopplungskonstanten</a:t>
            </a:r>
          </a:p>
          <a:p>
            <a:pPr>
              <a:buFontTx/>
              <a:buChar char="-"/>
            </a:pPr>
            <a:r>
              <a:rPr lang="en-GB" altLang="en-FR" sz="2000" b="1">
                <a:latin typeface="Times" pitchFamily="-106" charset="0"/>
              </a:rPr>
              <a:t> neue Phänomene nicht enthalten (Neutrinomassen, etc.)</a:t>
            </a:r>
          </a:p>
          <a:p>
            <a:pPr>
              <a:buFontTx/>
              <a:buChar char="-"/>
            </a:pPr>
            <a:r>
              <a:rPr lang="en-GB" altLang="en-FR" sz="2000" b="1">
                <a:latin typeface="Times" pitchFamily="-106" charset="0"/>
              </a:rPr>
              <a:t> etc.</a:t>
            </a:r>
          </a:p>
          <a:p>
            <a:pPr>
              <a:buFontTx/>
              <a:buChar char="-"/>
            </a:pPr>
            <a:endParaRPr lang="en-GB" altLang="en-FR" sz="2000" b="1">
              <a:latin typeface="Times" pitchFamily="-106" charset="0"/>
            </a:endParaRPr>
          </a:p>
          <a:p>
            <a:r>
              <a:rPr lang="en-GB" altLang="en-FR" sz="2000" b="1">
                <a:latin typeface="Times" pitchFamily="-106" charset="0"/>
              </a:rPr>
              <a:t>Energieskala </a:t>
            </a:r>
            <a:r>
              <a:rPr lang="en-GB" altLang="en-FR" sz="2400" b="1">
                <a:latin typeface="Symbol" pitchFamily="2" charset="2"/>
              </a:rPr>
              <a:t>L</a:t>
            </a:r>
            <a:r>
              <a:rPr lang="en-GB" altLang="en-FR" sz="2000" b="1">
                <a:latin typeface="Times" pitchFamily="-106" charset="0"/>
              </a:rPr>
              <a:t> für Gültigkeit des Standardmodells:</a:t>
            </a:r>
          </a:p>
          <a:p>
            <a:endParaRPr lang="en-GB" altLang="en-FR" sz="2000" b="1">
              <a:latin typeface="Times" pitchFamily="-106" charset="0"/>
            </a:endParaRPr>
          </a:p>
          <a:p>
            <a:pPr algn="ctr"/>
            <a:r>
              <a:rPr lang="en-GB" altLang="en-FR" sz="2400" b="1">
                <a:latin typeface="Symbol" pitchFamily="2" charset="2"/>
              </a:rPr>
              <a:t>L</a:t>
            </a:r>
            <a:r>
              <a:rPr lang="en-GB" altLang="en-FR" sz="2000" b="1">
                <a:latin typeface="Times" pitchFamily="-106" charset="0"/>
              </a:rPr>
              <a:t> &lt; M</a:t>
            </a:r>
            <a:r>
              <a:rPr lang="en-GB" altLang="en-FR" sz="2000" b="1" baseline="-25000">
                <a:latin typeface="Times" pitchFamily="-106" charset="0"/>
              </a:rPr>
              <a:t>Planck</a:t>
            </a:r>
            <a:r>
              <a:rPr lang="en-GB" altLang="en-FR" sz="2000" b="1">
                <a:latin typeface="Times" pitchFamily="-106" charset="0"/>
              </a:rPr>
              <a:t> ~ 10</a:t>
            </a:r>
            <a:r>
              <a:rPr lang="en-GB" altLang="en-FR" sz="2000" b="1" baseline="30000">
                <a:latin typeface="Times" pitchFamily="-106" charset="0"/>
              </a:rPr>
              <a:t>19</a:t>
            </a:r>
            <a:r>
              <a:rPr lang="en-GB" altLang="en-FR" sz="2000" b="1">
                <a:latin typeface="Times" pitchFamily="-106" charset="0"/>
              </a:rPr>
              <a:t> GeV </a:t>
            </a:r>
          </a:p>
          <a:p>
            <a:pPr>
              <a:buFont typeface="Symbol" pitchFamily="2" charset="2"/>
              <a:buChar char="L"/>
            </a:pPr>
            <a:endParaRPr lang="en-GB" altLang="en-FR" sz="2000" b="1">
              <a:latin typeface="Times" pitchFamily="-106" charset="0"/>
            </a:endParaRPr>
          </a:p>
          <a:p>
            <a:r>
              <a:rPr lang="en-GB" altLang="en-FR" sz="2000" b="1">
                <a:latin typeface="Times" pitchFamily="-106" charset="0"/>
              </a:rPr>
              <a:t>		(Gravitationseffekte werden signifikant)</a:t>
            </a:r>
            <a:endParaRPr lang="en-US" altLang="en-FR" sz="1800" b="1">
              <a:solidFill>
                <a:srgbClr val="FF0000"/>
              </a:solidFill>
              <a:latin typeface="Times" pitchFamily="-106" charset="0"/>
            </a:endParaRPr>
          </a:p>
        </p:txBody>
      </p:sp>
      <p:sp>
        <p:nvSpPr>
          <p:cNvPr id="19462" name="Rectangle 7">
            <a:extLst>
              <a:ext uri="{FF2B5EF4-FFF2-40B4-BE49-F238E27FC236}">
                <a16:creationId xmlns:a16="http://schemas.microsoft.com/office/drawing/2014/main" id="{00FC4078-1D0E-0ECB-A44F-63C5852BF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5286375"/>
            <a:ext cx="4964113" cy="396875"/>
          </a:xfrm>
          <a:prstGeom prst="rect">
            <a:avLst/>
          </a:prstGeom>
          <a:solidFill>
            <a:srgbClr val="D3FF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FR" sz="2000" b="1">
                <a:solidFill>
                  <a:srgbClr val="FF0000"/>
                </a:solidFill>
                <a:latin typeface="Times" pitchFamily="-106" charset="0"/>
              </a:rPr>
              <a:t>Das Standardmodell muß erweitert werden!</a:t>
            </a:r>
            <a:endParaRPr lang="en-US" altLang="en-FR" sz="2000" b="1">
              <a:solidFill>
                <a:srgbClr val="FF0000"/>
              </a:solidFill>
              <a:latin typeface="Times" pitchFamily="-106" charset="0"/>
            </a:endParaRPr>
          </a:p>
        </p:txBody>
      </p:sp>
      <p:sp>
        <p:nvSpPr>
          <p:cNvPr id="19463" name="Rectangle 8">
            <a:extLst>
              <a:ext uri="{FF2B5EF4-FFF2-40B4-BE49-F238E27FC236}">
                <a16:creationId xmlns:a16="http://schemas.microsoft.com/office/drawing/2014/main" id="{CE129E60-2FB7-2501-0A77-FFC8D38CA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538" y="5932488"/>
            <a:ext cx="7153275" cy="457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400" b="1">
                <a:solidFill>
                  <a:srgbClr val="FF0000"/>
                </a:solidFill>
                <a:latin typeface="Times" pitchFamily="-106" charset="0"/>
              </a:rPr>
              <a:t>Mehr als das: eine Revolution hat sich angebahnt … !</a:t>
            </a:r>
            <a:endParaRPr lang="en-US" altLang="en-FR" sz="2000" b="1">
              <a:solidFill>
                <a:srgbClr val="FF0000"/>
              </a:solidFill>
              <a:latin typeface="Times" pitchFamily="-106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Date Placeholder 2">
            <a:extLst>
              <a:ext uri="{FF2B5EF4-FFF2-40B4-BE49-F238E27FC236}">
                <a16:creationId xmlns:a16="http://schemas.microsoft.com/office/drawing/2014/main" id="{7297AEEE-465C-3225-3CE0-C3A012429E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D369DA89-3A5B-9DA7-788E-92536969AF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E407D55-B136-004B-B3E0-9180FBD34CFF}" type="slidenum">
              <a:rPr lang="en-US" altLang="en-FR" sz="1000">
                <a:latin typeface="Arial" panose="020B0604020202020204" pitchFamily="34" charset="0"/>
              </a:rPr>
              <a:pPr/>
              <a:t>50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6C6C6FD1-CBC2-892F-E453-E8B6386F0D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Bestätigung der Oszillationshypothese</a:t>
            </a:r>
          </a:p>
        </p:txBody>
      </p:sp>
      <p:grpSp>
        <p:nvGrpSpPr>
          <p:cNvPr id="66565" name="Group 18">
            <a:extLst>
              <a:ext uri="{FF2B5EF4-FFF2-40B4-BE49-F238E27FC236}">
                <a16:creationId xmlns:a16="http://schemas.microsoft.com/office/drawing/2014/main" id="{257F71FC-8EE1-75AC-8F60-57ABD31B5269}"/>
              </a:ext>
            </a:extLst>
          </p:cNvPr>
          <p:cNvGrpSpPr>
            <a:grpSpLocks/>
          </p:cNvGrpSpPr>
          <p:nvPr/>
        </p:nvGrpSpPr>
        <p:grpSpPr bwMode="auto">
          <a:xfrm>
            <a:off x="0" y="792163"/>
            <a:ext cx="4602163" cy="3570287"/>
            <a:chOff x="0" y="499"/>
            <a:chExt cx="2899" cy="2249"/>
          </a:xfrm>
        </p:grpSpPr>
        <p:grpSp>
          <p:nvGrpSpPr>
            <p:cNvPr id="66577" name="Group 16">
              <a:extLst>
                <a:ext uri="{FF2B5EF4-FFF2-40B4-BE49-F238E27FC236}">
                  <a16:creationId xmlns:a16="http://schemas.microsoft.com/office/drawing/2014/main" id="{853A0802-3EB3-5176-7840-F81F378124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99"/>
              <a:ext cx="2899" cy="2249"/>
              <a:chOff x="0" y="499"/>
              <a:chExt cx="2899" cy="2249"/>
            </a:xfrm>
          </p:grpSpPr>
          <p:grpSp>
            <p:nvGrpSpPr>
              <p:cNvPr id="66579" name="Group 12">
                <a:extLst>
                  <a:ext uri="{FF2B5EF4-FFF2-40B4-BE49-F238E27FC236}">
                    <a16:creationId xmlns:a16="http://schemas.microsoft.com/office/drawing/2014/main" id="{C658DCDC-6006-91A2-1CA2-AE111883BE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499"/>
                <a:ext cx="2899" cy="2249"/>
                <a:chOff x="229" y="683"/>
                <a:chExt cx="2899" cy="2249"/>
              </a:xfrm>
            </p:grpSpPr>
            <p:pic>
              <p:nvPicPr>
                <p:cNvPr id="66581" name="Picture 3">
                  <a:extLst>
                    <a:ext uri="{FF2B5EF4-FFF2-40B4-BE49-F238E27FC236}">
                      <a16:creationId xmlns:a16="http://schemas.microsoft.com/office/drawing/2014/main" id="{1EA53F76-0DD8-78A3-734B-9AA9C23F7C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9" y="683"/>
                  <a:ext cx="2899" cy="22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66582" name="Group 10">
                  <a:extLst>
                    <a:ext uri="{FF2B5EF4-FFF2-40B4-BE49-F238E27FC236}">
                      <a16:creationId xmlns:a16="http://schemas.microsoft.com/office/drawing/2014/main" id="{0BC1E8C8-9D5C-4B8F-F1B0-13FAD274DD8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8" y="902"/>
                  <a:ext cx="1800" cy="606"/>
                  <a:chOff x="560" y="2926"/>
                  <a:chExt cx="1800" cy="606"/>
                </a:xfrm>
              </p:grpSpPr>
              <p:sp>
                <p:nvSpPr>
                  <p:cNvPr id="66584" name="Line 4">
                    <a:extLst>
                      <a:ext uri="{FF2B5EF4-FFF2-40B4-BE49-F238E27FC236}">
                        <a16:creationId xmlns:a16="http://schemas.microsoft.com/office/drawing/2014/main" id="{50A17929-4F17-BB88-0814-51F4502DF4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60" y="3048"/>
                    <a:ext cx="312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FR"/>
                  </a:p>
                </p:txBody>
              </p:sp>
              <p:sp>
                <p:nvSpPr>
                  <p:cNvPr id="66585" name="Line 5">
                    <a:extLst>
                      <a:ext uri="{FF2B5EF4-FFF2-40B4-BE49-F238E27FC236}">
                        <a16:creationId xmlns:a16="http://schemas.microsoft.com/office/drawing/2014/main" id="{B928D3FC-0A53-7B7B-DC5D-D3285C0BB87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60" y="3424"/>
                    <a:ext cx="31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FR"/>
                  </a:p>
                </p:txBody>
              </p:sp>
              <p:sp>
                <p:nvSpPr>
                  <p:cNvPr id="66586" name="Line 6">
                    <a:extLst>
                      <a:ext uri="{FF2B5EF4-FFF2-40B4-BE49-F238E27FC236}">
                        <a16:creationId xmlns:a16="http://schemas.microsoft.com/office/drawing/2014/main" id="{90637C83-CAAF-B090-1D1C-09BC1CC4BE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60" y="3232"/>
                    <a:ext cx="31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FF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FR"/>
                  </a:p>
                </p:txBody>
              </p:sp>
              <p:sp>
                <p:nvSpPr>
                  <p:cNvPr id="66587" name="Rectangle 7">
                    <a:extLst>
                      <a:ext uri="{FF2B5EF4-FFF2-40B4-BE49-F238E27FC236}">
                        <a16:creationId xmlns:a16="http://schemas.microsoft.com/office/drawing/2014/main" id="{A24DA8DD-3807-7B64-B624-9E637D22FFF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92" y="2926"/>
                    <a:ext cx="1368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2pPr>
                    <a:lvl3pPr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3pPr>
                    <a:lvl4pPr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4pPr>
                    <a:lvl5pPr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GB" altLang="en-FR" sz="1400" b="1">
                        <a:latin typeface="Arial" panose="020B0604020202020204" pitchFamily="34" charset="0"/>
                        <a:sym typeface="Symbol" pitchFamily="2" charset="2"/>
                      </a:rPr>
                      <a:t>Oszillationen </a:t>
                    </a:r>
                    <a:r>
                      <a:rPr lang="en-GB" altLang="en-FR" sz="1800" b="1">
                        <a:latin typeface="Symbol" pitchFamily="2" charset="2"/>
                        <a:sym typeface="Symbol" pitchFamily="2" charset="2"/>
                      </a:rPr>
                      <a:t>n</a:t>
                    </a:r>
                    <a:r>
                      <a:rPr lang="en-GB" altLang="en-FR" sz="1800" b="1" baseline="-25000">
                        <a:latin typeface="Symbol" pitchFamily="2" charset="2"/>
                        <a:sym typeface="Symbol" pitchFamily="2" charset="2"/>
                      </a:rPr>
                      <a:t>m</a:t>
                    </a:r>
                    <a:r>
                      <a:rPr lang="en-GB" altLang="en-FR" sz="1800" b="1">
                        <a:latin typeface="Arial" panose="020B0604020202020204" pitchFamily="34" charset="0"/>
                        <a:sym typeface="Symbol" pitchFamily="2" charset="2"/>
                      </a:rPr>
                      <a:t>       </a:t>
                    </a:r>
                    <a:r>
                      <a:rPr lang="en-GB" altLang="en-FR" sz="1800" b="1">
                        <a:latin typeface="Symbol" pitchFamily="2" charset="2"/>
                        <a:sym typeface="Symbol" pitchFamily="2" charset="2"/>
                      </a:rPr>
                      <a:t>n</a:t>
                    </a:r>
                    <a:r>
                      <a:rPr lang="en-GB" altLang="en-FR" sz="1800" b="1" baseline="-25000">
                        <a:latin typeface="Symbol" pitchFamily="2" charset="2"/>
                        <a:sym typeface="Symbol" pitchFamily="2" charset="2"/>
                      </a:rPr>
                      <a:t>t</a:t>
                    </a:r>
                    <a:endParaRPr lang="en-US" altLang="en-FR" sz="1800" b="1" baseline="-25000">
                      <a:latin typeface="Symbol" pitchFamily="2" charset="2"/>
                      <a:sym typeface="Symbol" pitchFamily="2" charset="2"/>
                    </a:endParaRPr>
                  </a:p>
                </p:txBody>
              </p:sp>
              <p:sp>
                <p:nvSpPr>
                  <p:cNvPr id="66588" name="Rectangle 8">
                    <a:extLst>
                      <a:ext uri="{FF2B5EF4-FFF2-40B4-BE49-F238E27FC236}">
                        <a16:creationId xmlns:a16="http://schemas.microsoft.com/office/drawing/2014/main" id="{E0D7D9EE-EDB1-87A9-014A-3D1E292226C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3132"/>
                    <a:ext cx="898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2pPr>
                    <a:lvl3pPr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3pPr>
                    <a:lvl4pPr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4pPr>
                    <a:lvl5pPr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GB" altLang="en-FR" sz="1400" b="1">
                        <a:solidFill>
                          <a:schemeClr val="accent2"/>
                        </a:solidFill>
                        <a:latin typeface="Arial" panose="020B0604020202020204" pitchFamily="34" charset="0"/>
                        <a:sym typeface="Symbol" pitchFamily="2" charset="2"/>
                      </a:rPr>
                      <a:t>Neutrinozerfall</a:t>
                    </a:r>
                    <a:endParaRPr lang="en-US" altLang="en-FR" sz="1600" b="1">
                      <a:latin typeface="Arial" panose="020B0604020202020204" pitchFamily="34" charset="0"/>
                      <a:sym typeface="Symbol" pitchFamily="2" charset="2"/>
                    </a:endParaRPr>
                  </a:p>
                </p:txBody>
              </p:sp>
              <p:sp>
                <p:nvSpPr>
                  <p:cNvPr id="66589" name="Rectangle 9">
                    <a:extLst>
                      <a:ext uri="{FF2B5EF4-FFF2-40B4-BE49-F238E27FC236}">
                        <a16:creationId xmlns:a16="http://schemas.microsoft.com/office/drawing/2014/main" id="{5E926453-1E1D-7471-8BC4-60B12E1E3E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00" y="3340"/>
                    <a:ext cx="749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2pPr>
                    <a:lvl3pPr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3pPr>
                    <a:lvl4pPr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4pPr>
                    <a:lvl5pPr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GB" altLang="en-FR" sz="1400" b="1">
                        <a:solidFill>
                          <a:srgbClr val="FF0000"/>
                        </a:solidFill>
                        <a:latin typeface="Arial" panose="020B0604020202020204" pitchFamily="34" charset="0"/>
                        <a:sym typeface="Symbol" pitchFamily="2" charset="2"/>
                      </a:rPr>
                      <a:t>Dekohärenz</a:t>
                    </a:r>
                    <a:endParaRPr lang="en-US" altLang="en-FR" sz="1600" b="1">
                      <a:latin typeface="Arial" panose="020B0604020202020204" pitchFamily="34" charset="0"/>
                      <a:sym typeface="Symbol" pitchFamily="2" charset="2"/>
                    </a:endParaRPr>
                  </a:p>
                </p:txBody>
              </p:sp>
            </p:grpSp>
            <p:sp>
              <p:nvSpPr>
                <p:cNvPr id="66583" name="Rectangle 11">
                  <a:extLst>
                    <a:ext uri="{FF2B5EF4-FFF2-40B4-BE49-F238E27FC236}">
                      <a16:creationId xmlns:a16="http://schemas.microsoft.com/office/drawing/2014/main" id="{49293944-1416-A575-EDC1-5B9121904C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8" y="2323"/>
                  <a:ext cx="1537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GB" altLang="en-FR" sz="1600" b="1">
                      <a:solidFill>
                        <a:srgbClr val="400080"/>
                      </a:solidFill>
                      <a:latin typeface="Arial" panose="020B0604020202020204" pitchFamily="34" charset="0"/>
                      <a:sym typeface="Symbol" pitchFamily="2" charset="2"/>
                    </a:rPr>
                    <a:t>Superkamiokande 2004</a:t>
                  </a:r>
                  <a:endParaRPr lang="en-US" altLang="en-FR" sz="1300">
                    <a:solidFill>
                      <a:srgbClr val="000000"/>
                    </a:solidFill>
                    <a:latin typeface="Lucida Grande" panose="020B0600040502020204" pitchFamily="34" charset="0"/>
                  </a:endParaRPr>
                </a:p>
              </p:txBody>
            </p:sp>
          </p:grpSp>
          <p:sp>
            <p:nvSpPr>
              <p:cNvPr id="66580" name="Rectangle 15">
                <a:extLst>
                  <a:ext uri="{FF2B5EF4-FFF2-40B4-BE49-F238E27FC236}">
                    <a16:creationId xmlns:a16="http://schemas.microsoft.com/office/drawing/2014/main" id="{43E3CB4F-50DA-2DD4-BA56-63A73A5A1F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" y="1989"/>
                <a:ext cx="104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FR" sz="1300" b="1">
                    <a:solidFill>
                      <a:srgbClr val="400080"/>
                    </a:solidFill>
                    <a:latin typeface="Lucida Grande" panose="020B0600040502020204" pitchFamily="34" charset="0"/>
                  </a:rPr>
                  <a:t>hep-ex/0404034</a:t>
                </a:r>
                <a:endParaRPr lang="en-US" altLang="en-FR" sz="1300">
                  <a:solidFill>
                    <a:srgbClr val="000000"/>
                  </a:solidFill>
                  <a:latin typeface="Lucida Grande" panose="020B0600040502020204" pitchFamily="34" charset="0"/>
                </a:endParaRPr>
              </a:p>
            </p:txBody>
          </p:sp>
        </p:grpSp>
        <p:sp>
          <p:nvSpPr>
            <p:cNvPr id="66578" name="Line 17">
              <a:extLst>
                <a:ext uri="{FF2B5EF4-FFF2-40B4-BE49-F238E27FC236}">
                  <a16:creationId xmlns:a16="http://schemas.microsoft.com/office/drawing/2014/main" id="{A7BF1C6E-BA2C-B975-EAE7-9C1E51B09E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4" y="840"/>
              <a:ext cx="24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FR"/>
            </a:p>
          </p:txBody>
        </p:sp>
      </p:grpSp>
      <p:sp>
        <p:nvSpPr>
          <p:cNvPr id="66566" name="Rectangle 19">
            <a:extLst>
              <a:ext uri="{FF2B5EF4-FFF2-40B4-BE49-F238E27FC236}">
                <a16:creationId xmlns:a16="http://schemas.microsoft.com/office/drawing/2014/main" id="{06CB120C-3CB9-B119-D2BA-673961BC4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600" y="4406900"/>
            <a:ext cx="5048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2400" b="1">
                <a:solidFill>
                  <a:srgbClr val="008040"/>
                </a:solidFill>
                <a:latin typeface="Times" pitchFamily="-106" charset="0"/>
              </a:rPr>
              <a:t>Überlebenswahrscheinlichkeit für </a:t>
            </a:r>
            <a:r>
              <a:rPr lang="en-US" altLang="en-FR" sz="2400" b="1">
                <a:solidFill>
                  <a:srgbClr val="008040"/>
                </a:solidFill>
                <a:latin typeface="Symbol" pitchFamily="2" charset="2"/>
              </a:rPr>
              <a:t>n</a:t>
            </a:r>
            <a:r>
              <a:rPr lang="en-US" altLang="en-FR" sz="2400" b="1" baseline="-25000">
                <a:solidFill>
                  <a:srgbClr val="008040"/>
                </a:solidFill>
                <a:latin typeface="Symbol" pitchFamily="2" charset="2"/>
              </a:rPr>
              <a:t>m</a:t>
            </a:r>
            <a:r>
              <a:rPr lang="en-US" altLang="en-FR" sz="2400" b="1">
                <a:solidFill>
                  <a:srgbClr val="008040"/>
                </a:solidFill>
                <a:latin typeface="Times" pitchFamily="-106" charset="0"/>
              </a:rPr>
              <a:t>:</a:t>
            </a:r>
          </a:p>
        </p:txBody>
      </p:sp>
      <p:grpSp>
        <p:nvGrpSpPr>
          <p:cNvPr id="66567" name="Group 23">
            <a:extLst>
              <a:ext uri="{FF2B5EF4-FFF2-40B4-BE49-F238E27FC236}">
                <a16:creationId xmlns:a16="http://schemas.microsoft.com/office/drawing/2014/main" id="{7D488FCE-9059-2FFB-3A25-D2A1AD95B596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4883150"/>
            <a:ext cx="5299075" cy="814388"/>
            <a:chOff x="803" y="3246"/>
            <a:chExt cx="3338" cy="513"/>
          </a:xfrm>
        </p:grpSpPr>
        <p:sp>
          <p:nvSpPr>
            <p:cNvPr id="66574" name="Rectangle 20">
              <a:extLst>
                <a:ext uri="{FF2B5EF4-FFF2-40B4-BE49-F238E27FC236}">
                  <a16:creationId xmlns:a16="http://schemas.microsoft.com/office/drawing/2014/main" id="{80B021FF-7935-B74D-CDE5-B03B8335A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" y="3373"/>
              <a:ext cx="33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800">
                  <a:latin typeface="Arial" panose="020B0604020202020204" pitchFamily="34" charset="0"/>
                </a:rPr>
                <a:t>P(</a:t>
              </a:r>
              <a:r>
                <a:rPr lang="en-GB" altLang="en-FR" sz="1800">
                  <a:latin typeface="Symbol" pitchFamily="2" charset="2"/>
                  <a:sym typeface="Symbol" pitchFamily="2" charset="2"/>
                </a:rPr>
                <a:t>n</a:t>
              </a:r>
              <a:r>
                <a:rPr lang="en-GB" altLang="en-FR" sz="1800" baseline="-25000">
                  <a:latin typeface="Symbol" pitchFamily="2" charset="2"/>
                  <a:sym typeface="Symbol" pitchFamily="2" charset="2"/>
                </a:rPr>
                <a:t>m</a:t>
              </a:r>
              <a:r>
                <a:rPr lang="en-GB" altLang="en-FR" sz="1800">
                  <a:latin typeface="Arial" panose="020B0604020202020204" pitchFamily="34" charset="0"/>
                </a:rPr>
                <a:t> </a:t>
              </a:r>
              <a:r>
                <a:rPr lang="en-GB" altLang="en-FR" sz="1800"/>
                <a:t>–&gt; </a:t>
              </a:r>
              <a:r>
                <a:rPr lang="en-GB" altLang="en-FR" sz="1800">
                  <a:latin typeface="Symbol" pitchFamily="2" charset="2"/>
                  <a:sym typeface="Symbol" pitchFamily="2" charset="2"/>
                </a:rPr>
                <a:t>n</a:t>
              </a:r>
              <a:r>
                <a:rPr lang="en-GB" altLang="en-FR" sz="1800" baseline="-25000">
                  <a:latin typeface="Symbol" pitchFamily="2" charset="2"/>
                  <a:sym typeface="Symbol" pitchFamily="2" charset="2"/>
                </a:rPr>
                <a:t>m</a:t>
              </a:r>
              <a:r>
                <a:rPr lang="en-GB" altLang="en-FR" sz="1800"/>
                <a:t>) = 1 - </a:t>
              </a:r>
              <a:r>
                <a:rPr lang="en-GB" altLang="en-FR" sz="1800">
                  <a:solidFill>
                    <a:schemeClr val="accent2"/>
                  </a:solidFill>
                  <a:latin typeface="Arial" panose="020B0604020202020204" pitchFamily="34" charset="0"/>
                </a:rPr>
                <a:t>sin</a:t>
              </a:r>
              <a:r>
                <a:rPr lang="en-GB" altLang="en-FR" sz="1800" baseline="30000">
                  <a:solidFill>
                    <a:schemeClr val="accent2"/>
                  </a:solidFill>
                  <a:latin typeface="Arial" panose="020B0604020202020204" pitchFamily="34" charset="0"/>
                </a:rPr>
                <a:t>2</a:t>
              </a:r>
              <a:r>
                <a:rPr lang="en-GB" altLang="en-FR" sz="1800">
                  <a:solidFill>
                    <a:schemeClr val="accent2"/>
                  </a:solidFill>
                  <a:latin typeface="Arial" panose="020B0604020202020204" pitchFamily="34" charset="0"/>
                </a:rPr>
                <a:t>2</a:t>
              </a:r>
              <a:r>
                <a:rPr lang="en-GB" altLang="en-FR" sz="1800">
                  <a:solidFill>
                    <a:schemeClr val="accent2"/>
                  </a:solidFill>
                  <a:latin typeface="Arial" panose="020B0604020202020204" pitchFamily="34" charset="0"/>
                  <a:sym typeface="Symbol" pitchFamily="2" charset="2"/>
                </a:rPr>
                <a:t></a:t>
              </a:r>
              <a:r>
                <a:rPr lang="en-GB" altLang="en-FR" sz="1800" baseline="-25000">
                  <a:solidFill>
                    <a:schemeClr val="accent2"/>
                  </a:solidFill>
                  <a:latin typeface="Arial" panose="020B0604020202020204" pitchFamily="34" charset="0"/>
                  <a:sym typeface="Symbol" pitchFamily="2" charset="2"/>
                </a:rPr>
                <a:t>23</a:t>
              </a:r>
              <a:r>
                <a:rPr lang="en-GB" altLang="en-FR" sz="1800">
                  <a:latin typeface="Arial" panose="020B0604020202020204" pitchFamily="34" charset="0"/>
                </a:rPr>
                <a:t> sin</a:t>
              </a:r>
              <a:r>
                <a:rPr lang="en-GB" altLang="en-FR" sz="1800" baseline="30000">
                  <a:latin typeface="Arial" panose="020B0604020202020204" pitchFamily="34" charset="0"/>
                </a:rPr>
                <a:t>2  _________________________</a:t>
              </a:r>
              <a:endParaRPr lang="en-GB" altLang="en-FR" sz="1800">
                <a:latin typeface="Arial" panose="020B0604020202020204" pitchFamily="34" charset="0"/>
              </a:endParaRPr>
            </a:p>
          </p:txBody>
        </p:sp>
        <p:sp>
          <p:nvSpPr>
            <p:cNvPr id="66575" name="Rectangle 21">
              <a:extLst>
                <a:ext uri="{FF2B5EF4-FFF2-40B4-BE49-F238E27FC236}">
                  <a16:creationId xmlns:a16="http://schemas.microsoft.com/office/drawing/2014/main" id="{E7E0738F-76C8-CA32-7233-38735E899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1" y="3246"/>
              <a:ext cx="143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800">
                  <a:latin typeface="Arial" panose="020B0604020202020204" pitchFamily="34" charset="0"/>
                </a:rPr>
                <a:t>1.27</a:t>
              </a:r>
              <a:r>
                <a:rPr lang="en-GB" altLang="en-FR" sz="1800">
                  <a:solidFill>
                    <a:srgbClr val="33CC33"/>
                  </a:solidFill>
                  <a:latin typeface="Symbol" pitchFamily="2" charset="2"/>
                  <a:sym typeface="Symbol" pitchFamily="2" charset="2"/>
                </a:rPr>
                <a:t>D</a:t>
              </a:r>
              <a:r>
                <a:rPr lang="en-GB" altLang="en-FR" sz="1800">
                  <a:solidFill>
                    <a:srgbClr val="33CC33"/>
                  </a:solidFill>
                  <a:latin typeface="Arial" panose="020B0604020202020204" pitchFamily="34" charset="0"/>
                </a:rPr>
                <a:t>m</a:t>
              </a:r>
              <a:r>
                <a:rPr lang="en-GB" altLang="en-FR" sz="1800" baseline="30000">
                  <a:solidFill>
                    <a:srgbClr val="33CC33"/>
                  </a:solidFill>
                  <a:latin typeface="Arial" panose="020B0604020202020204" pitchFamily="34" charset="0"/>
                </a:rPr>
                <a:t>2</a:t>
              </a:r>
              <a:r>
                <a:rPr lang="en-GB" altLang="en-FR" sz="1800">
                  <a:solidFill>
                    <a:srgbClr val="33CC33"/>
                  </a:solidFill>
                  <a:latin typeface="Arial" panose="020B0604020202020204" pitchFamily="34" charset="0"/>
                </a:rPr>
                <a:t>(eV</a:t>
              </a:r>
              <a:r>
                <a:rPr lang="en-GB" altLang="en-FR" sz="1800" baseline="30000">
                  <a:solidFill>
                    <a:srgbClr val="33CC33"/>
                  </a:solidFill>
                  <a:latin typeface="Arial" panose="020B0604020202020204" pitchFamily="34" charset="0"/>
                </a:rPr>
                <a:t>2</a:t>
              </a:r>
              <a:r>
                <a:rPr lang="en-GB" altLang="en-FR" sz="1800">
                  <a:solidFill>
                    <a:srgbClr val="33CC33"/>
                  </a:solidFill>
                  <a:latin typeface="Arial" panose="020B0604020202020204" pitchFamily="34" charset="0"/>
                </a:rPr>
                <a:t>) </a:t>
              </a:r>
              <a:r>
                <a:rPr lang="en-GB" altLang="en-FR" sz="1800">
                  <a:latin typeface="Arial" panose="020B0604020202020204" pitchFamily="34" charset="0"/>
                </a:rPr>
                <a:t>L (km)</a:t>
              </a:r>
              <a:endParaRPr lang="en-US" altLang="en-FR" sz="1800">
                <a:latin typeface="Arial" panose="020B0604020202020204" pitchFamily="34" charset="0"/>
              </a:endParaRPr>
            </a:p>
          </p:txBody>
        </p:sp>
        <p:sp>
          <p:nvSpPr>
            <p:cNvPr id="66576" name="Rectangle 22">
              <a:extLst>
                <a:ext uri="{FF2B5EF4-FFF2-40B4-BE49-F238E27FC236}">
                  <a16:creationId xmlns:a16="http://schemas.microsoft.com/office/drawing/2014/main" id="{043DCB92-6144-86C5-62A2-C2799A3AD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2" y="3528"/>
              <a:ext cx="6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800">
                  <a:latin typeface="Arial" panose="020B0604020202020204" pitchFamily="34" charset="0"/>
                </a:rPr>
                <a:t>E (GeV)</a:t>
              </a:r>
              <a:endParaRPr lang="en-US" altLang="en-FR" sz="1800">
                <a:latin typeface="Arial" panose="020B0604020202020204" pitchFamily="34" charset="0"/>
              </a:endParaRPr>
            </a:p>
          </p:txBody>
        </p:sp>
      </p:grpSp>
      <p:sp>
        <p:nvSpPr>
          <p:cNvPr id="66568" name="Rectangle 24">
            <a:extLst>
              <a:ext uri="{FF2B5EF4-FFF2-40B4-BE49-F238E27FC236}">
                <a16:creationId xmlns:a16="http://schemas.microsoft.com/office/drawing/2014/main" id="{143EE8C3-A957-3E7C-D5C9-A9DA8CDCA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275" y="5897563"/>
            <a:ext cx="7534275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1800">
                <a:solidFill>
                  <a:schemeClr val="accent2"/>
                </a:solidFill>
                <a:latin typeface="Arial" panose="020B0604020202020204" pitchFamily="34" charset="0"/>
              </a:rPr>
              <a:t>sin</a:t>
            </a:r>
            <a:r>
              <a:rPr lang="en-GB" altLang="en-FR" sz="1800" baseline="3000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r>
              <a:rPr lang="en-GB" altLang="en-FR" sz="180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r>
              <a:rPr lang="en-GB" altLang="en-FR" sz="1800">
                <a:solidFill>
                  <a:schemeClr val="accent2"/>
                </a:solidFill>
                <a:latin typeface="Arial" panose="020B0604020202020204" pitchFamily="34" charset="0"/>
                <a:sym typeface="Symbol" pitchFamily="2" charset="2"/>
              </a:rPr>
              <a:t></a:t>
            </a:r>
            <a:r>
              <a:rPr lang="en-GB" altLang="en-FR" sz="1800" baseline="-25000">
                <a:solidFill>
                  <a:schemeClr val="accent2"/>
                </a:solidFill>
                <a:latin typeface="Arial" panose="020B0604020202020204" pitchFamily="34" charset="0"/>
                <a:sym typeface="Symbol" pitchFamily="2" charset="2"/>
              </a:rPr>
              <a:t>23 </a:t>
            </a:r>
            <a:r>
              <a:rPr lang="en-GB" altLang="en-FR" sz="1800">
                <a:solidFill>
                  <a:schemeClr val="accent2"/>
                </a:solidFill>
                <a:latin typeface="Arial" panose="020B0604020202020204" pitchFamily="34" charset="0"/>
              </a:rPr>
              <a:t>&gt; 0.90 (90% C.L.)	  </a:t>
            </a:r>
            <a:r>
              <a:rPr lang="en-GB" altLang="en-FR" sz="1800">
                <a:solidFill>
                  <a:srgbClr val="33CC33"/>
                </a:solidFill>
                <a:latin typeface="Arial" panose="020B0604020202020204" pitchFamily="34" charset="0"/>
              </a:rPr>
              <a:t>0.0019 eV</a:t>
            </a:r>
            <a:r>
              <a:rPr lang="en-GB" altLang="en-FR" sz="1800" baseline="30000">
                <a:solidFill>
                  <a:srgbClr val="33CC33"/>
                </a:solidFill>
                <a:latin typeface="Arial" panose="020B0604020202020204" pitchFamily="34" charset="0"/>
              </a:rPr>
              <a:t>2</a:t>
            </a:r>
            <a:r>
              <a:rPr lang="en-US" altLang="en-FR" sz="1800" baseline="3000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en-GB" altLang="en-FR" sz="1800">
                <a:solidFill>
                  <a:srgbClr val="33CC33"/>
                </a:solidFill>
                <a:latin typeface="Arial" panose="020B0604020202020204" pitchFamily="34" charset="0"/>
              </a:rPr>
              <a:t>&lt;</a:t>
            </a:r>
            <a:r>
              <a:rPr lang="en-GB" altLang="en-FR" sz="180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en-GB" altLang="en-FR" sz="1800">
                <a:solidFill>
                  <a:srgbClr val="33CC33"/>
                </a:solidFill>
                <a:latin typeface="Symbol" pitchFamily="2" charset="2"/>
                <a:sym typeface="Symbol" pitchFamily="2" charset="2"/>
              </a:rPr>
              <a:t>D</a:t>
            </a:r>
            <a:r>
              <a:rPr lang="en-GB" altLang="en-FR" sz="1800">
                <a:solidFill>
                  <a:srgbClr val="33CC33"/>
                </a:solidFill>
                <a:latin typeface="Arial" panose="020B0604020202020204" pitchFamily="34" charset="0"/>
              </a:rPr>
              <a:t>m</a:t>
            </a:r>
            <a:r>
              <a:rPr lang="en-GB" altLang="en-FR" sz="1800" baseline="-25000">
                <a:solidFill>
                  <a:srgbClr val="33CC33"/>
                </a:solidFill>
                <a:latin typeface="Arial" panose="020B0604020202020204" pitchFamily="34" charset="0"/>
              </a:rPr>
              <a:t>23</a:t>
            </a:r>
            <a:r>
              <a:rPr lang="en-GB" altLang="en-FR" sz="1800" baseline="30000">
                <a:solidFill>
                  <a:srgbClr val="33CC33"/>
                </a:solidFill>
                <a:latin typeface="Arial" panose="020B0604020202020204" pitchFamily="34" charset="0"/>
              </a:rPr>
              <a:t>2 </a:t>
            </a:r>
            <a:r>
              <a:rPr lang="en-GB" altLang="en-FR" sz="1800">
                <a:solidFill>
                  <a:srgbClr val="33CC33"/>
                </a:solidFill>
                <a:latin typeface="Arial" panose="020B0604020202020204" pitchFamily="34" charset="0"/>
              </a:rPr>
              <a:t>&lt; 0.0030 eV</a:t>
            </a:r>
            <a:r>
              <a:rPr lang="en-GB" altLang="en-FR" sz="1800" baseline="30000">
                <a:solidFill>
                  <a:srgbClr val="33CC33"/>
                </a:solidFill>
                <a:latin typeface="Arial" panose="020B0604020202020204" pitchFamily="34" charset="0"/>
              </a:rPr>
              <a:t>2 </a:t>
            </a:r>
            <a:r>
              <a:rPr lang="en-GB" altLang="en-FR" sz="1800">
                <a:solidFill>
                  <a:srgbClr val="33CC33"/>
                </a:solidFill>
                <a:latin typeface="Arial" panose="020B0604020202020204" pitchFamily="34" charset="0"/>
              </a:rPr>
              <a:t>(90% C.L.)</a:t>
            </a:r>
            <a:endParaRPr lang="en-US" altLang="en-FR" sz="1800">
              <a:solidFill>
                <a:srgbClr val="33CC33"/>
              </a:solidFill>
              <a:latin typeface="Arial" panose="020B0604020202020204" pitchFamily="34" charset="0"/>
            </a:endParaRPr>
          </a:p>
        </p:txBody>
      </p:sp>
      <p:grpSp>
        <p:nvGrpSpPr>
          <p:cNvPr id="66569" name="Group 27">
            <a:extLst>
              <a:ext uri="{FF2B5EF4-FFF2-40B4-BE49-F238E27FC236}">
                <a16:creationId xmlns:a16="http://schemas.microsoft.com/office/drawing/2014/main" id="{F78D0DCD-0CA6-2657-3CBA-1517A51FCAA1}"/>
              </a:ext>
            </a:extLst>
          </p:cNvPr>
          <p:cNvGrpSpPr>
            <a:grpSpLocks/>
          </p:cNvGrpSpPr>
          <p:nvPr/>
        </p:nvGrpSpPr>
        <p:grpSpPr bwMode="auto">
          <a:xfrm>
            <a:off x="4562475" y="774700"/>
            <a:ext cx="4822825" cy="3465513"/>
            <a:chOff x="2874" y="488"/>
            <a:chExt cx="3038" cy="2183"/>
          </a:xfrm>
        </p:grpSpPr>
        <p:pic>
          <p:nvPicPr>
            <p:cNvPr id="66571" name="Picture 14" descr="KamlandLEplot.gif                                              000B2947Macintosh HD                   BBA748FD:">
              <a:extLst>
                <a:ext uri="{FF2B5EF4-FFF2-40B4-BE49-F238E27FC236}">
                  <a16:creationId xmlns:a16="http://schemas.microsoft.com/office/drawing/2014/main" id="{1E60F2E6-D15F-498D-FBAA-1348F6A0DF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4" y="488"/>
              <a:ext cx="3038" cy="2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72" name="Rectangle 25">
              <a:extLst>
                <a:ext uri="{FF2B5EF4-FFF2-40B4-BE49-F238E27FC236}">
                  <a16:creationId xmlns:a16="http://schemas.microsoft.com/office/drawing/2014/main" id="{49766825-9486-3A6D-5BA9-C8EF7EC416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4" y="1965"/>
              <a:ext cx="1044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FR" sz="1300" b="1">
                  <a:solidFill>
                    <a:srgbClr val="400080"/>
                  </a:solidFill>
                  <a:latin typeface="Lucida Grande" panose="020B0600040502020204" pitchFamily="34" charset="0"/>
                </a:rPr>
                <a:t>hep-ex/0406035</a:t>
              </a:r>
            </a:p>
          </p:txBody>
        </p:sp>
        <p:sp>
          <p:nvSpPr>
            <p:cNvPr id="66573" name="Rectangle 26">
              <a:extLst>
                <a:ext uri="{FF2B5EF4-FFF2-40B4-BE49-F238E27FC236}">
                  <a16:creationId xmlns:a16="http://schemas.microsoft.com/office/drawing/2014/main" id="{62FCBF3E-96BC-B263-8009-AF9E4D7C2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0" y="2120"/>
              <a:ext cx="106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600" b="1">
                  <a:solidFill>
                    <a:srgbClr val="400080"/>
                  </a:solidFill>
                  <a:latin typeface="Arial" panose="020B0604020202020204" pitchFamily="34" charset="0"/>
                  <a:sym typeface="Symbol" pitchFamily="2" charset="2"/>
                </a:rPr>
                <a:t>KamLAND 2004</a:t>
              </a:r>
              <a:endParaRPr lang="en-US" altLang="en-FR" sz="1600" b="1">
                <a:solidFill>
                  <a:srgbClr val="400080"/>
                </a:solidFill>
                <a:latin typeface="Arial" panose="020B0604020202020204" pitchFamily="34" charset="0"/>
                <a:sym typeface="Symbol" pitchFamily="2" charset="2"/>
              </a:endParaRPr>
            </a:p>
          </p:txBody>
        </p:sp>
      </p:grpSp>
      <p:sp>
        <p:nvSpPr>
          <p:cNvPr id="66570" name="Rectangle 28">
            <a:extLst>
              <a:ext uri="{FF2B5EF4-FFF2-40B4-BE49-F238E27FC236}">
                <a16:creationId xmlns:a16="http://schemas.microsoft.com/office/drawing/2014/main" id="{F1BCD973-66E3-E2E6-BD4A-7A0A38585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5483225"/>
            <a:ext cx="2000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1600" b="1">
                <a:solidFill>
                  <a:srgbClr val="400080"/>
                </a:solidFill>
                <a:latin typeface="Arial" panose="020B0604020202020204" pitchFamily="34" charset="0"/>
                <a:sym typeface="Symbol" pitchFamily="2" charset="2"/>
              </a:rPr>
              <a:t>Superkamiokande:</a:t>
            </a:r>
            <a:endParaRPr lang="en-US" altLang="en-FR" sz="1600" b="1">
              <a:solidFill>
                <a:srgbClr val="400080"/>
              </a:solidFill>
              <a:latin typeface="Arial" panose="020B0604020202020204" pitchFamily="34" charset="0"/>
              <a:sym typeface="Symbol" pitchFamily="2" charset="2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Date Placeholder 2">
            <a:extLst>
              <a:ext uri="{FF2B5EF4-FFF2-40B4-BE49-F238E27FC236}">
                <a16:creationId xmlns:a16="http://schemas.microsoft.com/office/drawing/2014/main" id="{9BFB8B8C-43EB-129B-40DD-896C10833C6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67587" name="Slide Number Placeholder 3">
            <a:extLst>
              <a:ext uri="{FF2B5EF4-FFF2-40B4-BE49-F238E27FC236}">
                <a16:creationId xmlns:a16="http://schemas.microsoft.com/office/drawing/2014/main" id="{48710C5D-D478-35C6-4B1D-1349C642FE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9A94B44-AD9D-2848-B1C9-6F36CDEF52D5}" type="slidenum">
              <a:rPr lang="en-US" altLang="en-FR" sz="1000">
                <a:latin typeface="Arial" panose="020B0604020202020204" pitchFamily="34" charset="0"/>
              </a:rPr>
              <a:pPr/>
              <a:t>51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67588" name="Rectangle 2">
            <a:extLst>
              <a:ext uri="{FF2B5EF4-FFF2-40B4-BE49-F238E27FC236}">
                <a16:creationId xmlns:a16="http://schemas.microsoft.com/office/drawing/2014/main" id="{AA29E7F3-82EC-4C29-2AAF-03F240A39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3413" y="303213"/>
            <a:ext cx="7900987" cy="476250"/>
          </a:xfrm>
        </p:spPr>
        <p:txBody>
          <a:bodyPr/>
          <a:lstStyle/>
          <a:p>
            <a:r>
              <a:rPr lang="en-US" altLang="en-FR"/>
              <a:t>Solare Neutrinos</a:t>
            </a:r>
          </a:p>
        </p:txBody>
      </p:sp>
      <p:pic>
        <p:nvPicPr>
          <p:cNvPr id="67589" name="Picture 3" descr="soleil">
            <a:extLst>
              <a:ext uri="{FF2B5EF4-FFF2-40B4-BE49-F238E27FC236}">
                <a16:creationId xmlns:a16="http://schemas.microsoft.com/office/drawing/2014/main" id="{EA74AD77-491B-B82F-3CB6-71C18CF1A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8" y="4772025"/>
            <a:ext cx="149860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90" name="Group 19">
            <a:extLst>
              <a:ext uri="{FF2B5EF4-FFF2-40B4-BE49-F238E27FC236}">
                <a16:creationId xmlns:a16="http://schemas.microsoft.com/office/drawing/2014/main" id="{554FCB71-5F59-1482-D282-30807EBF4535}"/>
              </a:ext>
            </a:extLst>
          </p:cNvPr>
          <p:cNvGrpSpPr>
            <a:grpSpLocks/>
          </p:cNvGrpSpPr>
          <p:nvPr/>
        </p:nvGrpSpPr>
        <p:grpSpPr bwMode="auto">
          <a:xfrm>
            <a:off x="4765675" y="844550"/>
            <a:ext cx="4378325" cy="3740150"/>
            <a:chOff x="2965" y="836"/>
            <a:chExt cx="2795" cy="2388"/>
          </a:xfrm>
        </p:grpSpPr>
        <p:pic>
          <p:nvPicPr>
            <p:cNvPr id="67601" name="Picture 5" descr="bahcall&gt;2005.jpg                                               000B2947Macintosh HD                   BBA748FD:">
              <a:extLst>
                <a:ext uri="{FF2B5EF4-FFF2-40B4-BE49-F238E27FC236}">
                  <a16:creationId xmlns:a16="http://schemas.microsoft.com/office/drawing/2014/main" id="{19210557-9008-D74C-3EF9-B4ECEBAA67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5" y="1137"/>
              <a:ext cx="2795" cy="2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02" name="Rectangle 7">
              <a:extLst>
                <a:ext uri="{FF2B5EF4-FFF2-40B4-BE49-F238E27FC236}">
                  <a16:creationId xmlns:a16="http://schemas.microsoft.com/office/drawing/2014/main" id="{0E750B1E-B02E-EFB3-0040-7F3CFCCB9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3" y="836"/>
              <a:ext cx="2372" cy="234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800">
                  <a:solidFill>
                    <a:schemeClr val="bg1"/>
                  </a:solidFill>
                  <a:latin typeface="Arial" panose="020B0604020202020204" pitchFamily="34" charset="0"/>
                </a:rPr>
                <a:t>Energiespektrum solarer Neutrinos</a:t>
              </a:r>
              <a:endParaRPr lang="en-US" altLang="en-FR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7591" name="Group 20">
            <a:extLst>
              <a:ext uri="{FF2B5EF4-FFF2-40B4-BE49-F238E27FC236}">
                <a16:creationId xmlns:a16="http://schemas.microsoft.com/office/drawing/2014/main" id="{D91FAEF4-1960-39D2-A186-17F07A62CAB3}"/>
              </a:ext>
            </a:extLst>
          </p:cNvPr>
          <p:cNvGrpSpPr>
            <a:grpSpLocks/>
          </p:cNvGrpSpPr>
          <p:nvPr/>
        </p:nvGrpSpPr>
        <p:grpSpPr bwMode="auto">
          <a:xfrm>
            <a:off x="520700" y="1979613"/>
            <a:ext cx="4648200" cy="4395787"/>
            <a:chOff x="336" y="975"/>
            <a:chExt cx="2928" cy="2769"/>
          </a:xfrm>
        </p:grpSpPr>
        <p:grpSp>
          <p:nvGrpSpPr>
            <p:cNvPr id="67593" name="Group 16">
              <a:extLst>
                <a:ext uri="{FF2B5EF4-FFF2-40B4-BE49-F238E27FC236}">
                  <a16:creationId xmlns:a16="http://schemas.microsoft.com/office/drawing/2014/main" id="{A138076C-DB6F-5CE8-E942-E1D138F0DB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1336"/>
              <a:ext cx="2928" cy="2408"/>
              <a:chOff x="352" y="1576"/>
              <a:chExt cx="2928" cy="2408"/>
            </a:xfrm>
          </p:grpSpPr>
          <p:sp>
            <p:nvSpPr>
              <p:cNvPr id="67595" name="Rectangle 15">
                <a:extLst>
                  <a:ext uri="{FF2B5EF4-FFF2-40B4-BE49-F238E27FC236}">
                    <a16:creationId xmlns:a16="http://schemas.microsoft.com/office/drawing/2014/main" id="{FC14FDD0-E9E1-1412-8F81-F8ED155476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" y="2840"/>
                <a:ext cx="1200" cy="20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FR" altLang="en-FR"/>
              </a:p>
            </p:txBody>
          </p:sp>
          <p:sp>
            <p:nvSpPr>
              <p:cNvPr id="67596" name="Rectangle 14">
                <a:extLst>
                  <a:ext uri="{FF2B5EF4-FFF2-40B4-BE49-F238E27FC236}">
                    <a16:creationId xmlns:a16="http://schemas.microsoft.com/office/drawing/2014/main" id="{AE69DCA1-6604-AA9B-121D-A7E11425DE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" y="2616"/>
                <a:ext cx="1480" cy="20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FR" altLang="en-FR"/>
              </a:p>
            </p:txBody>
          </p:sp>
          <p:sp>
            <p:nvSpPr>
              <p:cNvPr id="67597" name="Rectangle 13">
                <a:extLst>
                  <a:ext uri="{FF2B5EF4-FFF2-40B4-BE49-F238E27FC236}">
                    <a16:creationId xmlns:a16="http://schemas.microsoft.com/office/drawing/2014/main" id="{71BB0718-03C1-89D6-7F8A-7D9213A800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" y="1808"/>
                <a:ext cx="1272" cy="20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FR" altLang="en-FR"/>
              </a:p>
            </p:txBody>
          </p:sp>
          <p:sp>
            <p:nvSpPr>
              <p:cNvPr id="67598" name="Rectangle 12">
                <a:extLst>
                  <a:ext uri="{FF2B5EF4-FFF2-40B4-BE49-F238E27FC236}">
                    <a16:creationId xmlns:a16="http://schemas.microsoft.com/office/drawing/2014/main" id="{92E6C20B-91D2-84AD-DCB3-CCD21E1BC4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" y="1584"/>
                <a:ext cx="1272" cy="20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FR" altLang="en-FR"/>
              </a:p>
            </p:txBody>
          </p:sp>
          <p:sp>
            <p:nvSpPr>
              <p:cNvPr id="67599" name="Rectangle 11">
                <a:extLst>
                  <a:ext uri="{FF2B5EF4-FFF2-40B4-BE49-F238E27FC236}">
                    <a16:creationId xmlns:a16="http://schemas.microsoft.com/office/drawing/2014/main" id="{45C28E00-6B32-562F-7D6B-0D1614517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" y="3256"/>
                <a:ext cx="1264" cy="60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FR" altLang="en-FR"/>
              </a:p>
            </p:txBody>
          </p:sp>
          <p:sp>
            <p:nvSpPr>
              <p:cNvPr id="67600" name="Text Box 9">
                <a:extLst>
                  <a:ext uri="{FF2B5EF4-FFF2-40B4-BE49-F238E27FC236}">
                    <a16:creationId xmlns:a16="http://schemas.microsoft.com/office/drawing/2014/main" id="{CA602828-1923-9785-AD22-7D6201D205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2" y="1576"/>
                <a:ext cx="2928" cy="2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defTabSz="957263">
                  <a:tabLst>
                    <a:tab pos="2403475" algn="l"/>
                  </a:tabLs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defTabSz="957263">
                  <a:tabLst>
                    <a:tab pos="2403475" algn="l"/>
                  </a:tabLs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tabLst>
                    <a:tab pos="2403475" algn="l"/>
                  </a:tabLs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tabLst>
                    <a:tab pos="2403475" algn="l"/>
                  </a:tabLs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tabLst>
                    <a:tab pos="2403475" algn="l"/>
                  </a:tabLs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403475" algn="l"/>
                  </a:tabLs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403475" algn="l"/>
                  </a:tabLs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403475" algn="l"/>
                  </a:tabLs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403475" algn="l"/>
                  </a:tabLs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20000"/>
                  </a:spcBef>
                </a:pPr>
                <a:r>
                  <a:rPr lang="en-GB" altLang="en-FR" sz="1800">
                    <a:solidFill>
                      <a:srgbClr val="0000FF"/>
                    </a:solidFill>
                  </a:rPr>
                  <a:t>p + p </a:t>
                </a:r>
                <a:r>
                  <a:rPr lang="en-GB" altLang="en-FR" sz="1800">
                    <a:solidFill>
                      <a:srgbClr val="0000FF"/>
                    </a:solidFill>
                    <a:sym typeface="Symbol" pitchFamily="2" charset="2"/>
                  </a:rPr>
                  <a:t> </a:t>
                </a:r>
                <a:r>
                  <a:rPr lang="en-GB" altLang="en-FR" sz="1800" baseline="30000">
                    <a:solidFill>
                      <a:srgbClr val="0000FF"/>
                    </a:solidFill>
                    <a:sym typeface="Symbol" pitchFamily="2" charset="2"/>
                  </a:rPr>
                  <a:t>2</a:t>
                </a:r>
                <a:r>
                  <a:rPr lang="en-GB" altLang="en-FR" sz="1800">
                    <a:solidFill>
                      <a:srgbClr val="0000FF"/>
                    </a:solidFill>
                    <a:sym typeface="Symbol" pitchFamily="2" charset="2"/>
                  </a:rPr>
                  <a:t>H + e</a:t>
                </a:r>
                <a:r>
                  <a:rPr lang="en-GB" altLang="en-FR" sz="1800" baseline="30000">
                    <a:solidFill>
                      <a:srgbClr val="0000FF"/>
                    </a:solidFill>
                    <a:sym typeface="Symbol" pitchFamily="2" charset="2"/>
                  </a:rPr>
                  <a:t>+</a:t>
                </a:r>
                <a:r>
                  <a:rPr lang="en-GB" altLang="en-FR" sz="1800">
                    <a:solidFill>
                      <a:srgbClr val="0000FF"/>
                    </a:solidFill>
                    <a:sym typeface="Symbol" pitchFamily="2" charset="2"/>
                  </a:rPr>
                  <a:t> + </a:t>
                </a:r>
                <a:r>
                  <a:rPr lang="en-GB" altLang="en-FR" sz="1800" baseline="-25000">
                    <a:solidFill>
                      <a:srgbClr val="0000FF"/>
                    </a:solidFill>
                    <a:sym typeface="Symbol" pitchFamily="2" charset="2"/>
                  </a:rPr>
                  <a:t>e</a:t>
                </a:r>
                <a:r>
                  <a:rPr lang="en-GB" altLang="en-FR" sz="1800">
                    <a:solidFill>
                      <a:srgbClr val="0000FF"/>
                    </a:solidFill>
                    <a:sym typeface="Symbol" pitchFamily="2" charset="2"/>
                  </a:rPr>
                  <a:t>    	(pp)	 </a:t>
                </a:r>
                <a:r>
                  <a:rPr lang="en-GB" altLang="en-FR" sz="1600">
                    <a:solidFill>
                      <a:srgbClr val="0000FF"/>
                    </a:solidFill>
                    <a:sym typeface="Symbol" pitchFamily="2" charset="2"/>
                  </a:rPr>
                  <a:t>0 - 0.4 MeV</a:t>
                </a:r>
                <a:endParaRPr lang="en-GB" altLang="en-FR" sz="1800">
                  <a:solidFill>
                    <a:srgbClr val="0000FF"/>
                  </a:solidFill>
                </a:endParaRPr>
              </a:p>
              <a:p>
                <a:pPr>
                  <a:spcBef>
                    <a:spcPct val="20000"/>
                  </a:spcBef>
                </a:pPr>
                <a:r>
                  <a:rPr lang="en-GB" altLang="en-FR" sz="1800">
                    <a:solidFill>
                      <a:srgbClr val="0000FF"/>
                    </a:solidFill>
                  </a:rPr>
                  <a:t>p + </a:t>
                </a:r>
                <a:r>
                  <a:rPr lang="en-GB" altLang="en-FR" sz="1800">
                    <a:solidFill>
                      <a:srgbClr val="0000FF"/>
                    </a:solidFill>
                    <a:sym typeface="Symbol" pitchFamily="2" charset="2"/>
                  </a:rPr>
                  <a:t>e</a:t>
                </a:r>
                <a:r>
                  <a:rPr lang="en-GB" altLang="en-FR" sz="1800" baseline="30000">
                    <a:solidFill>
                      <a:srgbClr val="0000FF"/>
                    </a:solidFill>
                    <a:sym typeface="Symbol" pitchFamily="2" charset="2"/>
                  </a:rPr>
                  <a:t>-</a:t>
                </a:r>
                <a:r>
                  <a:rPr lang="en-GB" altLang="en-FR" sz="1800">
                    <a:solidFill>
                      <a:srgbClr val="0000FF"/>
                    </a:solidFill>
                  </a:rPr>
                  <a:t> + p </a:t>
                </a:r>
                <a:r>
                  <a:rPr lang="en-GB" altLang="en-FR" sz="1800">
                    <a:solidFill>
                      <a:srgbClr val="0000FF"/>
                    </a:solidFill>
                    <a:sym typeface="Symbol" pitchFamily="2" charset="2"/>
                  </a:rPr>
                  <a:t> </a:t>
                </a:r>
                <a:r>
                  <a:rPr lang="en-GB" altLang="en-FR" sz="1800" baseline="30000">
                    <a:solidFill>
                      <a:srgbClr val="0000FF"/>
                    </a:solidFill>
                    <a:sym typeface="Symbol" pitchFamily="2" charset="2"/>
                  </a:rPr>
                  <a:t>2</a:t>
                </a:r>
                <a:r>
                  <a:rPr lang="en-GB" altLang="en-FR" sz="1800">
                    <a:solidFill>
                      <a:srgbClr val="0000FF"/>
                    </a:solidFill>
                    <a:sym typeface="Symbol" pitchFamily="2" charset="2"/>
                  </a:rPr>
                  <a:t>H + </a:t>
                </a:r>
                <a:r>
                  <a:rPr lang="en-GB" altLang="en-FR" sz="1800" baseline="-25000">
                    <a:solidFill>
                      <a:srgbClr val="0000FF"/>
                    </a:solidFill>
                    <a:sym typeface="Symbol" pitchFamily="2" charset="2"/>
                  </a:rPr>
                  <a:t>e</a:t>
                </a:r>
                <a:r>
                  <a:rPr lang="en-GB" altLang="en-FR" sz="1800">
                    <a:solidFill>
                      <a:srgbClr val="0000FF"/>
                    </a:solidFill>
                    <a:sym typeface="Symbol" pitchFamily="2" charset="2"/>
                  </a:rPr>
                  <a:t>  	(pep) </a:t>
                </a:r>
                <a:r>
                  <a:rPr lang="en-GB" altLang="en-FR" sz="1600">
                    <a:solidFill>
                      <a:srgbClr val="0000FF"/>
                    </a:solidFill>
                    <a:sym typeface="Symbol" pitchFamily="2" charset="2"/>
                  </a:rPr>
                  <a:t>1.4 MeV</a:t>
                </a:r>
                <a:endParaRPr lang="en-GB" altLang="en-FR" sz="1800" baseline="30000">
                  <a:solidFill>
                    <a:srgbClr val="009900"/>
                  </a:solidFill>
                  <a:sym typeface="Symbol" pitchFamily="2" charset="2"/>
                </a:endParaRPr>
              </a:p>
              <a:p>
                <a:pPr>
                  <a:spcBef>
                    <a:spcPct val="20000"/>
                  </a:spcBef>
                </a:pPr>
                <a:r>
                  <a:rPr lang="en-GB" altLang="en-FR" sz="1800" baseline="30000">
                    <a:solidFill>
                      <a:srgbClr val="009900"/>
                    </a:solidFill>
                    <a:sym typeface="Symbol" pitchFamily="2" charset="2"/>
                  </a:rPr>
                  <a:t>2</a:t>
                </a:r>
                <a:r>
                  <a:rPr lang="en-GB" altLang="en-FR" sz="1800">
                    <a:solidFill>
                      <a:srgbClr val="009900"/>
                    </a:solidFill>
                    <a:sym typeface="Symbol" pitchFamily="2" charset="2"/>
                  </a:rPr>
                  <a:t>H + p  </a:t>
                </a:r>
                <a:r>
                  <a:rPr lang="en-GB" altLang="en-FR" sz="1800" baseline="30000">
                    <a:solidFill>
                      <a:srgbClr val="009900"/>
                    </a:solidFill>
                    <a:sym typeface="Symbol" pitchFamily="2" charset="2"/>
                  </a:rPr>
                  <a:t>3</a:t>
                </a:r>
                <a:r>
                  <a:rPr lang="en-GB" altLang="en-FR" sz="1800">
                    <a:solidFill>
                      <a:srgbClr val="009900"/>
                    </a:solidFill>
                    <a:sym typeface="Symbol" pitchFamily="2" charset="2"/>
                  </a:rPr>
                  <a:t>He + </a:t>
                </a:r>
                <a:endParaRPr lang="en-GB" altLang="en-FR" sz="1800" baseline="30000">
                  <a:solidFill>
                    <a:srgbClr val="009900"/>
                  </a:solidFill>
                  <a:sym typeface="Symbol" pitchFamily="2" charset="2"/>
                </a:endParaRPr>
              </a:p>
              <a:p>
                <a:pPr>
                  <a:spcBef>
                    <a:spcPct val="20000"/>
                  </a:spcBef>
                </a:pPr>
                <a:r>
                  <a:rPr lang="en-GB" altLang="en-FR" sz="1800" baseline="30000">
                    <a:solidFill>
                      <a:srgbClr val="009900"/>
                    </a:solidFill>
                    <a:sym typeface="Symbol" pitchFamily="2" charset="2"/>
                  </a:rPr>
                  <a:t>3</a:t>
                </a:r>
                <a:r>
                  <a:rPr lang="en-GB" altLang="en-FR" sz="1800">
                    <a:solidFill>
                      <a:srgbClr val="009900"/>
                    </a:solidFill>
                    <a:sym typeface="Symbol" pitchFamily="2" charset="2"/>
                  </a:rPr>
                  <a:t>He + </a:t>
                </a:r>
                <a:r>
                  <a:rPr lang="en-GB" altLang="en-FR" sz="1800" baseline="30000">
                    <a:solidFill>
                      <a:srgbClr val="009900"/>
                    </a:solidFill>
                    <a:sym typeface="Symbol" pitchFamily="2" charset="2"/>
                  </a:rPr>
                  <a:t>3</a:t>
                </a:r>
                <a:r>
                  <a:rPr lang="en-GB" altLang="en-FR" sz="1800">
                    <a:solidFill>
                      <a:srgbClr val="009900"/>
                    </a:solidFill>
                    <a:sym typeface="Symbol" pitchFamily="2" charset="2"/>
                  </a:rPr>
                  <a:t>He  </a:t>
                </a:r>
                <a:r>
                  <a:rPr lang="en-GB" altLang="en-FR" sz="1800" baseline="30000">
                    <a:solidFill>
                      <a:srgbClr val="009900"/>
                    </a:solidFill>
                    <a:sym typeface="Symbol" pitchFamily="2" charset="2"/>
                  </a:rPr>
                  <a:t>4</a:t>
                </a:r>
                <a:r>
                  <a:rPr lang="en-GB" altLang="en-FR" sz="1800">
                    <a:solidFill>
                      <a:srgbClr val="009900"/>
                    </a:solidFill>
                    <a:sym typeface="Symbol" pitchFamily="2" charset="2"/>
                  </a:rPr>
                  <a:t>He + 2p</a:t>
                </a:r>
                <a:endParaRPr lang="en-GB" altLang="en-FR" sz="1800" baseline="30000">
                  <a:solidFill>
                    <a:srgbClr val="009900"/>
                  </a:solidFill>
                  <a:sym typeface="Symbol" pitchFamily="2" charset="2"/>
                </a:endParaRPr>
              </a:p>
              <a:p>
                <a:pPr>
                  <a:spcBef>
                    <a:spcPct val="20000"/>
                  </a:spcBef>
                </a:pPr>
                <a:r>
                  <a:rPr lang="en-GB" altLang="en-FR" sz="1800" baseline="30000">
                    <a:solidFill>
                      <a:srgbClr val="009900"/>
                    </a:solidFill>
                    <a:sym typeface="Symbol" pitchFamily="2" charset="2"/>
                  </a:rPr>
                  <a:t>3</a:t>
                </a:r>
                <a:r>
                  <a:rPr lang="en-GB" altLang="en-FR" sz="1800">
                    <a:solidFill>
                      <a:srgbClr val="009900"/>
                    </a:solidFill>
                    <a:sym typeface="Symbol" pitchFamily="2" charset="2"/>
                  </a:rPr>
                  <a:t>He + </a:t>
                </a:r>
                <a:r>
                  <a:rPr lang="en-GB" altLang="en-FR" sz="1800" baseline="30000">
                    <a:solidFill>
                      <a:srgbClr val="009900"/>
                    </a:solidFill>
                    <a:sym typeface="Symbol" pitchFamily="2" charset="2"/>
                  </a:rPr>
                  <a:t>4</a:t>
                </a:r>
                <a:r>
                  <a:rPr lang="en-GB" altLang="en-FR" sz="1800">
                    <a:solidFill>
                      <a:srgbClr val="009900"/>
                    </a:solidFill>
                    <a:sym typeface="Symbol" pitchFamily="2" charset="2"/>
                  </a:rPr>
                  <a:t>He  </a:t>
                </a:r>
                <a:r>
                  <a:rPr lang="en-GB" altLang="en-FR" sz="1800" baseline="30000">
                    <a:solidFill>
                      <a:srgbClr val="009900"/>
                    </a:solidFill>
                    <a:sym typeface="Symbol" pitchFamily="2" charset="2"/>
                  </a:rPr>
                  <a:t>7</a:t>
                </a:r>
                <a:r>
                  <a:rPr lang="en-GB" altLang="en-FR" sz="1800">
                    <a:solidFill>
                      <a:srgbClr val="009900"/>
                    </a:solidFill>
                    <a:sym typeface="Symbol" pitchFamily="2" charset="2"/>
                  </a:rPr>
                  <a:t>Be + </a:t>
                </a:r>
              </a:p>
              <a:p>
                <a:pPr>
                  <a:spcBef>
                    <a:spcPct val="20000"/>
                  </a:spcBef>
                </a:pPr>
                <a:r>
                  <a:rPr lang="en-GB" altLang="en-FR" sz="1800" baseline="30000">
                    <a:solidFill>
                      <a:srgbClr val="0000FF"/>
                    </a:solidFill>
                    <a:sym typeface="Symbol" pitchFamily="2" charset="2"/>
                  </a:rPr>
                  <a:t>3</a:t>
                </a:r>
                <a:r>
                  <a:rPr lang="en-GB" altLang="en-FR" sz="1800">
                    <a:solidFill>
                      <a:srgbClr val="0000FF"/>
                    </a:solidFill>
                    <a:sym typeface="Symbol" pitchFamily="2" charset="2"/>
                  </a:rPr>
                  <a:t>He + p  </a:t>
                </a:r>
                <a:r>
                  <a:rPr lang="en-GB" altLang="en-FR" sz="1800" baseline="30000">
                    <a:solidFill>
                      <a:srgbClr val="0000FF"/>
                    </a:solidFill>
                    <a:sym typeface="Symbol" pitchFamily="2" charset="2"/>
                  </a:rPr>
                  <a:t>4</a:t>
                </a:r>
                <a:r>
                  <a:rPr lang="en-GB" altLang="en-FR" sz="1800">
                    <a:solidFill>
                      <a:srgbClr val="0000FF"/>
                    </a:solidFill>
                    <a:sym typeface="Symbol" pitchFamily="2" charset="2"/>
                  </a:rPr>
                  <a:t>He +</a:t>
                </a:r>
                <a:r>
                  <a:rPr lang="en-GB" altLang="en-FR" sz="1800">
                    <a:solidFill>
                      <a:srgbClr val="009900"/>
                    </a:solidFill>
                    <a:sym typeface="Symbol" pitchFamily="2" charset="2"/>
                  </a:rPr>
                  <a:t> </a:t>
                </a:r>
                <a:r>
                  <a:rPr lang="en-GB" altLang="en-FR" sz="1800">
                    <a:solidFill>
                      <a:srgbClr val="0000FF"/>
                    </a:solidFill>
                    <a:sym typeface="Symbol" pitchFamily="2" charset="2"/>
                  </a:rPr>
                  <a:t>e</a:t>
                </a:r>
                <a:r>
                  <a:rPr lang="en-GB" altLang="en-FR" sz="1800" baseline="30000">
                    <a:solidFill>
                      <a:srgbClr val="0000FF"/>
                    </a:solidFill>
                    <a:sym typeface="Symbol" pitchFamily="2" charset="2"/>
                  </a:rPr>
                  <a:t>+</a:t>
                </a:r>
                <a:r>
                  <a:rPr lang="en-GB" altLang="en-FR" sz="1800">
                    <a:solidFill>
                      <a:srgbClr val="0000FF"/>
                    </a:solidFill>
                    <a:sym typeface="Symbol" pitchFamily="2" charset="2"/>
                  </a:rPr>
                  <a:t> + </a:t>
                </a:r>
                <a:r>
                  <a:rPr lang="en-GB" altLang="en-FR" sz="1800" baseline="-25000">
                    <a:solidFill>
                      <a:srgbClr val="0000FF"/>
                    </a:solidFill>
                    <a:sym typeface="Symbol" pitchFamily="2" charset="2"/>
                  </a:rPr>
                  <a:t>e  </a:t>
                </a:r>
                <a:r>
                  <a:rPr lang="en-GB" altLang="en-FR" sz="1800">
                    <a:solidFill>
                      <a:srgbClr val="0000FF"/>
                    </a:solidFill>
                    <a:sym typeface="Symbol" pitchFamily="2" charset="2"/>
                  </a:rPr>
                  <a:t>(hep)   </a:t>
                </a:r>
                <a:r>
                  <a:rPr lang="en-GB" altLang="en-FR" sz="1600">
                    <a:solidFill>
                      <a:srgbClr val="0000FF"/>
                    </a:solidFill>
                    <a:sym typeface="Symbol" pitchFamily="2" charset="2"/>
                  </a:rPr>
                  <a:t>1.5 - 17 MeV</a:t>
                </a:r>
                <a:endParaRPr lang="en-GB" altLang="en-FR" sz="1800" baseline="30000">
                  <a:solidFill>
                    <a:srgbClr val="0000FF"/>
                  </a:solidFill>
                  <a:sym typeface="Symbol" pitchFamily="2" charset="2"/>
                </a:endParaRPr>
              </a:p>
              <a:p>
                <a:pPr>
                  <a:spcBef>
                    <a:spcPct val="20000"/>
                  </a:spcBef>
                </a:pPr>
                <a:r>
                  <a:rPr lang="en-GB" altLang="en-FR" sz="1800" baseline="30000">
                    <a:solidFill>
                      <a:srgbClr val="0000FF"/>
                    </a:solidFill>
                    <a:sym typeface="Symbol" pitchFamily="2" charset="2"/>
                  </a:rPr>
                  <a:t>7</a:t>
                </a:r>
                <a:r>
                  <a:rPr lang="en-GB" altLang="en-FR" sz="1800">
                    <a:solidFill>
                      <a:srgbClr val="0000FF"/>
                    </a:solidFill>
                    <a:sym typeface="Symbol" pitchFamily="2" charset="2"/>
                  </a:rPr>
                  <a:t>Be +</a:t>
                </a:r>
                <a:r>
                  <a:rPr lang="en-GB" altLang="en-FR" sz="1800">
                    <a:solidFill>
                      <a:srgbClr val="009900"/>
                    </a:solidFill>
                    <a:sym typeface="Symbol" pitchFamily="2" charset="2"/>
                  </a:rPr>
                  <a:t> </a:t>
                </a:r>
                <a:r>
                  <a:rPr lang="en-GB" altLang="en-FR" sz="1800">
                    <a:solidFill>
                      <a:srgbClr val="0000FF"/>
                    </a:solidFill>
                    <a:sym typeface="Symbol" pitchFamily="2" charset="2"/>
                  </a:rPr>
                  <a:t>e</a:t>
                </a:r>
                <a:r>
                  <a:rPr lang="en-GB" altLang="en-FR" sz="1800" baseline="30000">
                    <a:solidFill>
                      <a:srgbClr val="0000FF"/>
                    </a:solidFill>
                    <a:sym typeface="Symbol" pitchFamily="2" charset="2"/>
                  </a:rPr>
                  <a:t>- </a:t>
                </a:r>
                <a:r>
                  <a:rPr lang="en-GB" altLang="en-FR" sz="1800">
                    <a:solidFill>
                      <a:srgbClr val="0000FF"/>
                    </a:solidFill>
                    <a:sym typeface="Symbol" pitchFamily="2" charset="2"/>
                  </a:rPr>
                  <a:t> </a:t>
                </a:r>
                <a:r>
                  <a:rPr lang="en-GB" altLang="en-FR" sz="1800" baseline="30000">
                    <a:solidFill>
                      <a:srgbClr val="0000FF"/>
                    </a:solidFill>
                    <a:sym typeface="Symbol" pitchFamily="2" charset="2"/>
                  </a:rPr>
                  <a:t>7</a:t>
                </a:r>
                <a:r>
                  <a:rPr lang="en-GB" altLang="en-FR" sz="1800">
                    <a:solidFill>
                      <a:srgbClr val="0000FF"/>
                    </a:solidFill>
                    <a:sym typeface="Symbol" pitchFamily="2" charset="2"/>
                  </a:rPr>
                  <a:t>Li + </a:t>
                </a:r>
                <a:r>
                  <a:rPr lang="en-GB" altLang="en-FR" sz="1800" baseline="-25000">
                    <a:solidFill>
                      <a:srgbClr val="0000FF"/>
                    </a:solidFill>
                    <a:sym typeface="Symbol" pitchFamily="2" charset="2"/>
                  </a:rPr>
                  <a:t>e</a:t>
                </a:r>
                <a:r>
                  <a:rPr lang="en-GB" altLang="en-FR" sz="1800">
                    <a:solidFill>
                      <a:srgbClr val="0000FF"/>
                    </a:solidFill>
                    <a:sym typeface="Symbol" pitchFamily="2" charset="2"/>
                  </a:rPr>
                  <a:t>           (Be)   </a:t>
                </a:r>
                <a:r>
                  <a:rPr lang="en-GB" altLang="en-FR" sz="1600">
                    <a:solidFill>
                      <a:srgbClr val="0000FF"/>
                    </a:solidFill>
                    <a:sym typeface="Symbol" pitchFamily="2" charset="2"/>
                  </a:rPr>
                  <a:t>0.38, 0.86 MeV</a:t>
                </a:r>
                <a:endParaRPr lang="en-GB" altLang="en-FR" sz="1800" baseline="30000">
                  <a:solidFill>
                    <a:srgbClr val="009900"/>
                  </a:solidFill>
                  <a:sym typeface="Symbol" pitchFamily="2" charset="2"/>
                </a:endParaRPr>
              </a:p>
              <a:p>
                <a:pPr>
                  <a:spcBef>
                    <a:spcPct val="20000"/>
                  </a:spcBef>
                </a:pPr>
                <a:r>
                  <a:rPr lang="en-GB" altLang="en-FR" sz="1800" baseline="30000">
                    <a:solidFill>
                      <a:srgbClr val="009900"/>
                    </a:solidFill>
                    <a:sym typeface="Symbol" pitchFamily="2" charset="2"/>
                  </a:rPr>
                  <a:t>7</a:t>
                </a:r>
                <a:r>
                  <a:rPr lang="en-GB" altLang="en-FR" sz="1800">
                    <a:solidFill>
                      <a:srgbClr val="009900"/>
                    </a:solidFill>
                    <a:sym typeface="Symbol" pitchFamily="2" charset="2"/>
                  </a:rPr>
                  <a:t>Li + p  </a:t>
                </a:r>
                <a:r>
                  <a:rPr lang="en-GB" altLang="en-FR" sz="1800" baseline="30000">
                    <a:solidFill>
                      <a:srgbClr val="009900"/>
                    </a:solidFill>
                    <a:sym typeface="Symbol" pitchFamily="2" charset="2"/>
                  </a:rPr>
                  <a:t>4</a:t>
                </a:r>
                <a:r>
                  <a:rPr lang="en-GB" altLang="en-FR" sz="1800">
                    <a:solidFill>
                      <a:srgbClr val="009900"/>
                    </a:solidFill>
                    <a:sym typeface="Symbol" pitchFamily="2" charset="2"/>
                  </a:rPr>
                  <a:t>He + </a:t>
                </a:r>
                <a:r>
                  <a:rPr lang="en-GB" altLang="en-FR" sz="1800" baseline="30000">
                    <a:solidFill>
                      <a:srgbClr val="009900"/>
                    </a:solidFill>
                    <a:sym typeface="Symbol" pitchFamily="2" charset="2"/>
                  </a:rPr>
                  <a:t>4</a:t>
                </a:r>
                <a:r>
                  <a:rPr lang="en-GB" altLang="en-FR" sz="1800">
                    <a:solidFill>
                      <a:srgbClr val="009900"/>
                    </a:solidFill>
                    <a:sym typeface="Symbol" pitchFamily="2" charset="2"/>
                  </a:rPr>
                  <a:t>He</a:t>
                </a:r>
                <a:endParaRPr lang="en-GB" altLang="en-FR" sz="1800" baseline="30000">
                  <a:solidFill>
                    <a:srgbClr val="009900"/>
                  </a:solidFill>
                  <a:sym typeface="Symbol" pitchFamily="2" charset="2"/>
                </a:endParaRPr>
              </a:p>
              <a:p>
                <a:pPr>
                  <a:spcBef>
                    <a:spcPct val="20000"/>
                  </a:spcBef>
                </a:pPr>
                <a:r>
                  <a:rPr lang="en-GB" altLang="en-FR" sz="1800" baseline="30000">
                    <a:solidFill>
                      <a:srgbClr val="009900"/>
                    </a:solidFill>
                    <a:sym typeface="Symbol" pitchFamily="2" charset="2"/>
                  </a:rPr>
                  <a:t>7</a:t>
                </a:r>
                <a:r>
                  <a:rPr lang="en-GB" altLang="en-FR" sz="1800">
                    <a:solidFill>
                      <a:srgbClr val="009900"/>
                    </a:solidFill>
                    <a:sym typeface="Symbol" pitchFamily="2" charset="2"/>
                  </a:rPr>
                  <a:t>Be + p  </a:t>
                </a:r>
                <a:r>
                  <a:rPr lang="en-GB" altLang="en-FR" sz="1800" baseline="30000">
                    <a:solidFill>
                      <a:srgbClr val="009900"/>
                    </a:solidFill>
                    <a:sym typeface="Symbol" pitchFamily="2" charset="2"/>
                  </a:rPr>
                  <a:t>8</a:t>
                </a:r>
                <a:r>
                  <a:rPr lang="en-GB" altLang="en-FR" sz="1800">
                    <a:solidFill>
                      <a:srgbClr val="009900"/>
                    </a:solidFill>
                    <a:sym typeface="Symbol" pitchFamily="2" charset="2"/>
                  </a:rPr>
                  <a:t>B + 	</a:t>
                </a:r>
                <a:endParaRPr lang="en-GB" altLang="en-FR" sz="1800" baseline="30000">
                  <a:solidFill>
                    <a:srgbClr val="0000FF"/>
                  </a:solidFill>
                  <a:sym typeface="Symbol" pitchFamily="2" charset="2"/>
                </a:endParaRPr>
              </a:p>
              <a:p>
                <a:pPr>
                  <a:spcBef>
                    <a:spcPct val="20000"/>
                  </a:spcBef>
                </a:pPr>
                <a:r>
                  <a:rPr lang="en-GB" altLang="en-FR" sz="1800" baseline="30000">
                    <a:solidFill>
                      <a:srgbClr val="0000FF"/>
                    </a:solidFill>
                    <a:sym typeface="Symbol" pitchFamily="2" charset="2"/>
                  </a:rPr>
                  <a:t>8</a:t>
                </a:r>
                <a:r>
                  <a:rPr lang="en-GB" altLang="en-FR" sz="1800">
                    <a:solidFill>
                      <a:srgbClr val="0000FF"/>
                    </a:solidFill>
                    <a:sym typeface="Symbol" pitchFamily="2" charset="2"/>
                  </a:rPr>
                  <a:t>B </a:t>
                </a:r>
                <a:r>
                  <a:rPr lang="en-GB" altLang="en-FR" sz="1800" baseline="30000">
                    <a:solidFill>
                      <a:srgbClr val="0000FF"/>
                    </a:solidFill>
                    <a:sym typeface="Symbol" pitchFamily="2" charset="2"/>
                  </a:rPr>
                  <a:t> </a:t>
                </a:r>
                <a:r>
                  <a:rPr lang="en-GB" altLang="en-FR" sz="1800">
                    <a:solidFill>
                      <a:srgbClr val="0000FF"/>
                    </a:solidFill>
                    <a:sym typeface="Symbol" pitchFamily="2" charset="2"/>
                  </a:rPr>
                  <a:t> </a:t>
                </a:r>
                <a:r>
                  <a:rPr lang="en-GB" altLang="en-FR" sz="1800" baseline="30000">
                    <a:solidFill>
                      <a:srgbClr val="0000FF"/>
                    </a:solidFill>
                    <a:sym typeface="Symbol" pitchFamily="2" charset="2"/>
                  </a:rPr>
                  <a:t>8</a:t>
                </a:r>
                <a:r>
                  <a:rPr lang="en-GB" altLang="en-FR" sz="1800">
                    <a:solidFill>
                      <a:srgbClr val="0000FF"/>
                    </a:solidFill>
                    <a:sym typeface="Symbol" pitchFamily="2" charset="2"/>
                  </a:rPr>
                  <a:t>Be + e</a:t>
                </a:r>
                <a:r>
                  <a:rPr lang="en-GB" altLang="en-FR" sz="1800" baseline="30000">
                    <a:solidFill>
                      <a:srgbClr val="0000FF"/>
                    </a:solidFill>
                    <a:sym typeface="Symbol" pitchFamily="2" charset="2"/>
                  </a:rPr>
                  <a:t>+</a:t>
                </a:r>
                <a:r>
                  <a:rPr lang="en-GB" altLang="en-FR" sz="1800">
                    <a:solidFill>
                      <a:srgbClr val="0000FF"/>
                    </a:solidFill>
                    <a:sym typeface="Symbol" pitchFamily="2" charset="2"/>
                  </a:rPr>
                  <a:t> + </a:t>
                </a:r>
                <a:r>
                  <a:rPr lang="en-GB" altLang="en-FR" sz="1800" baseline="-25000">
                    <a:solidFill>
                      <a:srgbClr val="0000FF"/>
                    </a:solidFill>
                    <a:sym typeface="Symbol" pitchFamily="2" charset="2"/>
                  </a:rPr>
                  <a:t>e</a:t>
                </a:r>
                <a:r>
                  <a:rPr lang="en-GB" altLang="en-FR" sz="1800">
                    <a:solidFill>
                      <a:srgbClr val="0000FF"/>
                    </a:solidFill>
                    <a:sym typeface="Symbol" pitchFamily="2" charset="2"/>
                  </a:rPr>
                  <a:t>	(B)     </a:t>
                </a:r>
                <a:r>
                  <a:rPr lang="en-GB" altLang="en-FR" sz="1600">
                    <a:solidFill>
                      <a:srgbClr val="0000FF"/>
                    </a:solidFill>
                    <a:sym typeface="Symbol" pitchFamily="2" charset="2"/>
                  </a:rPr>
                  <a:t>0 - 15 MeV</a:t>
                </a:r>
                <a:endParaRPr lang="en-GB" altLang="en-FR" sz="1800">
                  <a:solidFill>
                    <a:srgbClr val="0000FF"/>
                  </a:solidFill>
                  <a:sym typeface="Symbol" pitchFamily="2" charset="2"/>
                </a:endParaRPr>
              </a:p>
              <a:p>
                <a:pPr>
                  <a:spcBef>
                    <a:spcPct val="20000"/>
                  </a:spcBef>
                </a:pPr>
                <a:r>
                  <a:rPr lang="en-GB" altLang="en-FR" sz="1800" baseline="30000">
                    <a:solidFill>
                      <a:srgbClr val="009900"/>
                    </a:solidFill>
                    <a:sym typeface="Symbol" pitchFamily="2" charset="2"/>
                  </a:rPr>
                  <a:t>8</a:t>
                </a:r>
                <a:r>
                  <a:rPr lang="en-GB" altLang="en-FR" sz="1800">
                    <a:solidFill>
                      <a:srgbClr val="009900"/>
                    </a:solidFill>
                    <a:sym typeface="Symbol" pitchFamily="2" charset="2"/>
                  </a:rPr>
                  <a:t>Be</a:t>
                </a:r>
                <a:r>
                  <a:rPr lang="en-GB" altLang="en-FR" sz="1800" baseline="30000">
                    <a:solidFill>
                      <a:srgbClr val="009900"/>
                    </a:solidFill>
                    <a:sym typeface="Symbol" pitchFamily="2" charset="2"/>
                  </a:rPr>
                  <a:t>* </a:t>
                </a:r>
                <a:r>
                  <a:rPr lang="en-GB" altLang="en-FR" sz="1800">
                    <a:solidFill>
                      <a:srgbClr val="009900"/>
                    </a:solidFill>
                    <a:sym typeface="Symbol" pitchFamily="2" charset="2"/>
                  </a:rPr>
                  <a:t></a:t>
                </a:r>
                <a:r>
                  <a:rPr lang="en-GB" altLang="en-FR" sz="1800">
                    <a:solidFill>
                      <a:srgbClr val="0000FF"/>
                    </a:solidFill>
                    <a:sym typeface="Symbol" pitchFamily="2" charset="2"/>
                  </a:rPr>
                  <a:t> </a:t>
                </a:r>
                <a:r>
                  <a:rPr lang="en-GB" altLang="en-FR" sz="1800" baseline="30000">
                    <a:solidFill>
                      <a:srgbClr val="009900"/>
                    </a:solidFill>
                    <a:sym typeface="Symbol" pitchFamily="2" charset="2"/>
                  </a:rPr>
                  <a:t>4</a:t>
                </a:r>
                <a:r>
                  <a:rPr lang="en-GB" altLang="en-FR" sz="1800">
                    <a:solidFill>
                      <a:srgbClr val="009900"/>
                    </a:solidFill>
                    <a:sym typeface="Symbol" pitchFamily="2" charset="2"/>
                  </a:rPr>
                  <a:t>He + </a:t>
                </a:r>
                <a:r>
                  <a:rPr lang="en-GB" altLang="en-FR" sz="1800" baseline="30000">
                    <a:solidFill>
                      <a:srgbClr val="009900"/>
                    </a:solidFill>
                    <a:sym typeface="Symbol" pitchFamily="2" charset="2"/>
                  </a:rPr>
                  <a:t>4</a:t>
                </a:r>
                <a:r>
                  <a:rPr lang="en-GB" altLang="en-FR" sz="1800">
                    <a:solidFill>
                      <a:srgbClr val="009900"/>
                    </a:solidFill>
                    <a:sym typeface="Symbol" pitchFamily="2" charset="2"/>
                  </a:rPr>
                  <a:t>He</a:t>
                </a:r>
              </a:p>
            </p:txBody>
          </p:sp>
        </p:grpSp>
        <p:sp>
          <p:nvSpPr>
            <p:cNvPr id="67594" name="Rectangle 17">
              <a:extLst>
                <a:ext uri="{FF2B5EF4-FFF2-40B4-BE49-F238E27FC236}">
                  <a16:creationId xmlns:a16="http://schemas.microsoft.com/office/drawing/2014/main" id="{3374C9A8-A806-0DCD-4A3A-4CB2AC486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" y="975"/>
              <a:ext cx="1764" cy="25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rgbClr val="000000"/>
                  </a:solidFill>
                  <a:latin typeface="Symbol" pitchFamily="2" charset="2"/>
                </a:rPr>
                <a:t>n</a:t>
              </a:r>
              <a:r>
                <a:rPr lang="en-GB" altLang="en-FR" sz="2000" b="1" baseline="-25000">
                  <a:solidFill>
                    <a:srgbClr val="000000"/>
                  </a:solidFill>
                  <a:latin typeface="Times" pitchFamily="-106" charset="0"/>
                </a:rPr>
                <a:t>e</a:t>
              </a:r>
              <a:r>
                <a:rPr lang="en-GB" altLang="en-FR" sz="2000" b="1">
                  <a:solidFill>
                    <a:srgbClr val="000000"/>
                  </a:solidFill>
                  <a:latin typeface="Times" pitchFamily="-106" charset="0"/>
                </a:rPr>
                <a:t> - Erzeugungsprozesse</a:t>
              </a:r>
              <a:endParaRPr lang="en-US" altLang="en-FR" sz="2000" b="1">
                <a:solidFill>
                  <a:srgbClr val="000000"/>
                </a:solidFill>
                <a:latin typeface="Times" pitchFamily="-106" charset="0"/>
              </a:endParaRPr>
            </a:p>
          </p:txBody>
        </p:sp>
      </p:grpSp>
      <p:sp>
        <p:nvSpPr>
          <p:cNvPr id="67592" name="Rectangle 18">
            <a:extLst>
              <a:ext uri="{FF2B5EF4-FFF2-40B4-BE49-F238E27FC236}">
                <a16:creationId xmlns:a16="http://schemas.microsoft.com/office/drawing/2014/main" id="{D7CDC393-B6A3-CDAD-1FA0-F35DFF574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1700" y="2333625"/>
            <a:ext cx="1009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1800">
                <a:solidFill>
                  <a:schemeClr val="accent2"/>
                </a:solidFill>
                <a:latin typeface="Times" pitchFamily="-106" charset="0"/>
              </a:rPr>
              <a:t>Energien</a:t>
            </a:r>
            <a:endParaRPr lang="en-US" altLang="en-FR" sz="1800" b="1">
              <a:solidFill>
                <a:schemeClr val="accent2"/>
              </a:solidFill>
              <a:latin typeface="Times" pitchFamily="-106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ate Placeholder 2">
            <a:extLst>
              <a:ext uri="{FF2B5EF4-FFF2-40B4-BE49-F238E27FC236}">
                <a16:creationId xmlns:a16="http://schemas.microsoft.com/office/drawing/2014/main" id="{DC2C0449-1CF4-169C-EFA2-ADFE124BC15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80E273B8-A296-8113-0D38-9412F6DF82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E547D39-4B6C-B14A-98E9-94DE14DCB52C}" type="slidenum">
              <a:rPr lang="en-US" altLang="en-FR" sz="1000">
                <a:latin typeface="Arial" panose="020B0604020202020204" pitchFamily="34" charset="0"/>
              </a:rPr>
              <a:pPr/>
              <a:t>52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63D39625-366C-4B7B-3DAA-1E1EEC4424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Das solare Neutrinodefizit</a:t>
            </a:r>
          </a:p>
        </p:txBody>
      </p:sp>
      <p:sp>
        <p:nvSpPr>
          <p:cNvPr id="68613" name="Rectangle 4">
            <a:extLst>
              <a:ext uri="{FF2B5EF4-FFF2-40B4-BE49-F238E27FC236}">
                <a16:creationId xmlns:a16="http://schemas.microsoft.com/office/drawing/2014/main" id="{EC9511B3-06E2-49C1-F1C3-F3FBBF1F3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" y="768350"/>
            <a:ext cx="7270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1800">
                <a:latin typeface="Arial" panose="020B0604020202020204" pitchFamily="34" charset="0"/>
              </a:rPr>
              <a:t>Bahcall: … “established as early as 1996 that the solution of the </a:t>
            </a:r>
          </a:p>
          <a:p>
            <a:r>
              <a:rPr lang="en-GB" altLang="en-FR" sz="1800">
                <a:latin typeface="Arial" panose="020B0604020202020204" pitchFamily="34" charset="0"/>
              </a:rPr>
              <a:t>Solar Neutrino Problem lay in new particle physics, not new astrophysics …”</a:t>
            </a:r>
          </a:p>
          <a:p>
            <a:r>
              <a:rPr lang="en-GB" altLang="en-FR" sz="1800">
                <a:latin typeface="Arial" panose="020B0604020202020204" pitchFamily="34" charset="0"/>
              </a:rPr>
              <a:t>Klarheit 2001 durch SNO-Resultate (Sudbury Neutrino Observatory).</a:t>
            </a:r>
            <a:endParaRPr lang="en-US" altLang="en-FR" sz="1800">
              <a:latin typeface="Arial" panose="020B0604020202020204" pitchFamily="34" charset="0"/>
            </a:endParaRPr>
          </a:p>
        </p:txBody>
      </p:sp>
      <p:pic>
        <p:nvPicPr>
          <p:cNvPr id="68614" name="Picture 9" descr="&#13;homestake.GIF                                                  000B2947Macintosh HD                   BBA748FD:">
            <a:extLst>
              <a:ext uri="{FF2B5EF4-FFF2-40B4-BE49-F238E27FC236}">
                <a16:creationId xmlns:a16="http://schemas.microsoft.com/office/drawing/2014/main" id="{788256AF-4F63-4772-3E0D-B2A91497C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2171700"/>
            <a:ext cx="2995613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Text Box 10">
            <a:extLst>
              <a:ext uri="{FF2B5EF4-FFF2-40B4-BE49-F238E27FC236}">
                <a16:creationId xmlns:a16="http://schemas.microsoft.com/office/drawing/2014/main" id="{2EC9C586-66B2-3B6A-7216-33FA7EE67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873625"/>
            <a:ext cx="3743325" cy="13112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FR" sz="2000" b="1">
                <a:latin typeface="Arial" panose="020B0604020202020204" pitchFamily="34" charset="0"/>
              </a:rPr>
              <a:t>Resultat: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FR" sz="2000" b="1">
                <a:latin typeface="Arial" panose="020B0604020202020204" pitchFamily="34" charset="0"/>
              </a:rPr>
              <a:t>Gemessener Fluß: 2.56 SNU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FR" sz="2000" b="1">
                <a:latin typeface="Arial" panose="020B0604020202020204" pitchFamily="34" charset="0"/>
              </a:rPr>
              <a:t>Erwartet:                   8.5 SNU</a:t>
            </a:r>
            <a:endParaRPr lang="fr-FR" altLang="en-FR" sz="2000" b="1">
              <a:latin typeface="Arial" panose="020B0604020202020204" pitchFamily="34" charset="0"/>
            </a:endParaRPr>
          </a:p>
        </p:txBody>
      </p:sp>
      <p:pic>
        <p:nvPicPr>
          <p:cNvPr id="68616" name="Picture 11" descr="homestake">
            <a:extLst>
              <a:ext uri="{FF2B5EF4-FFF2-40B4-BE49-F238E27FC236}">
                <a16:creationId xmlns:a16="http://schemas.microsoft.com/office/drawing/2014/main" id="{F922DC39-0E49-8618-959D-F098CBE05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2644775"/>
            <a:ext cx="3754438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7" name="Rectangle 12">
            <a:extLst>
              <a:ext uri="{FF2B5EF4-FFF2-40B4-BE49-F238E27FC236}">
                <a16:creationId xmlns:a16="http://schemas.microsoft.com/office/drawing/2014/main" id="{F0EA7B53-D909-988E-C914-99D13E92F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9100" y="5775325"/>
            <a:ext cx="21971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1800">
                <a:latin typeface="Symbol" pitchFamily="2" charset="2"/>
              </a:rPr>
              <a:t>n</a:t>
            </a:r>
            <a:r>
              <a:rPr lang="en-GB" altLang="en-FR" sz="1800" baseline="-25000">
                <a:latin typeface="Arial" panose="020B0604020202020204" pitchFamily="34" charset="0"/>
              </a:rPr>
              <a:t>e</a:t>
            </a:r>
            <a:r>
              <a:rPr lang="en-GB" altLang="en-FR" sz="1800">
                <a:latin typeface="Arial" panose="020B0604020202020204" pitchFamily="34" charset="0"/>
              </a:rPr>
              <a:t> + </a:t>
            </a:r>
            <a:r>
              <a:rPr lang="en-GB" altLang="en-FR" sz="1800" baseline="30000">
                <a:latin typeface="Arial" panose="020B0604020202020204" pitchFamily="34" charset="0"/>
              </a:rPr>
              <a:t>37</a:t>
            </a:r>
            <a:r>
              <a:rPr lang="en-GB" altLang="en-FR" sz="1800">
                <a:latin typeface="Arial" panose="020B0604020202020204" pitchFamily="34" charset="0"/>
              </a:rPr>
              <a:t>Cl </a:t>
            </a:r>
            <a:r>
              <a:rPr lang="en-US" altLang="en-FR" sz="1800" b="1">
                <a:solidFill>
                  <a:schemeClr val="tx2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GB" altLang="en-FR" sz="1800" baseline="30000">
                <a:latin typeface="Arial" panose="020B0604020202020204" pitchFamily="34" charset="0"/>
              </a:rPr>
              <a:t> 37</a:t>
            </a:r>
            <a:r>
              <a:rPr lang="en-GB" altLang="en-FR" sz="1800">
                <a:latin typeface="Arial" panose="020B0604020202020204" pitchFamily="34" charset="0"/>
              </a:rPr>
              <a:t>Ar + e</a:t>
            </a:r>
            <a:r>
              <a:rPr lang="en-GB" altLang="en-FR" sz="1800" baseline="30000">
                <a:latin typeface="Arial" panose="020B0604020202020204" pitchFamily="34" charset="0"/>
              </a:rPr>
              <a:t>-</a:t>
            </a:r>
            <a:endParaRPr lang="en-US" altLang="en-FR" sz="1800">
              <a:latin typeface="Arial" panose="020B0604020202020204" pitchFamily="34" charset="0"/>
            </a:endParaRPr>
          </a:p>
        </p:txBody>
      </p:sp>
      <p:pic>
        <p:nvPicPr>
          <p:cNvPr id="68618" name="Picture 13" descr="psup_outside">
            <a:extLst>
              <a:ext uri="{FF2B5EF4-FFF2-40B4-BE49-F238E27FC236}">
                <a16:creationId xmlns:a16="http://schemas.microsoft.com/office/drawing/2014/main" id="{BB58264F-BA6A-CF92-7E7B-A00578EE4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38" y="936625"/>
            <a:ext cx="1249362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9" name="Rectangle 14">
            <a:extLst>
              <a:ext uri="{FF2B5EF4-FFF2-40B4-BE49-F238E27FC236}">
                <a16:creationId xmlns:a16="http://schemas.microsoft.com/office/drawing/2014/main" id="{FDBF719C-5CEA-A579-D946-65D340646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8900" y="2659063"/>
            <a:ext cx="1741488" cy="822325"/>
          </a:xfrm>
          <a:prstGeom prst="rect">
            <a:avLst/>
          </a:prstGeom>
          <a:solidFill>
            <a:srgbClr val="D3FF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2400" b="1">
                <a:solidFill>
                  <a:srgbClr val="0080FF"/>
                </a:solidFill>
                <a:latin typeface="Times" pitchFamily="-106" charset="0"/>
              </a:rPr>
              <a:t>Homestake-</a:t>
            </a:r>
          </a:p>
          <a:p>
            <a:r>
              <a:rPr lang="en-US" altLang="en-FR" sz="2400" b="1">
                <a:solidFill>
                  <a:srgbClr val="0080FF"/>
                </a:solidFill>
                <a:latin typeface="Times" pitchFamily="-106" charset="0"/>
              </a:rPr>
              <a:t>Experiment</a:t>
            </a:r>
            <a:endParaRPr lang="en-US" altLang="en-FR" sz="2800" b="1">
              <a:solidFill>
                <a:schemeClr val="accent1"/>
              </a:solidFill>
              <a:latin typeface="Times" pitchFamily="-106" charset="0"/>
            </a:endParaRPr>
          </a:p>
        </p:txBody>
      </p:sp>
      <p:sp>
        <p:nvSpPr>
          <p:cNvPr id="68620" name="Rectangle 15">
            <a:extLst>
              <a:ext uri="{FF2B5EF4-FFF2-40B4-BE49-F238E27FC236}">
                <a16:creationId xmlns:a16="http://schemas.microsoft.com/office/drawing/2014/main" id="{E6808712-D09B-57DF-13FE-5D4711EA1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9900" y="911225"/>
            <a:ext cx="877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2400" b="1">
                <a:solidFill>
                  <a:schemeClr val="bg1"/>
                </a:solidFill>
                <a:latin typeface="Times" pitchFamily="-106" charset="0"/>
              </a:rPr>
              <a:t>SNO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Date Placeholder 2">
            <a:extLst>
              <a:ext uri="{FF2B5EF4-FFF2-40B4-BE49-F238E27FC236}">
                <a16:creationId xmlns:a16="http://schemas.microsoft.com/office/drawing/2014/main" id="{F8C3C89A-0543-5786-DA48-78FB29AC7C5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69635" name="Slide Number Placeholder 3">
            <a:extLst>
              <a:ext uri="{FF2B5EF4-FFF2-40B4-BE49-F238E27FC236}">
                <a16:creationId xmlns:a16="http://schemas.microsoft.com/office/drawing/2014/main" id="{D4A839E3-4B64-310A-A2AD-02B9A984FA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32368FD-9AB0-6547-8F3C-33975083F71A}" type="slidenum">
              <a:rPr lang="en-US" altLang="en-FR" sz="1000">
                <a:latin typeface="Arial" panose="020B0604020202020204" pitchFamily="34" charset="0"/>
              </a:rPr>
              <a:pPr/>
              <a:t>53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2F63D441-5C98-1EA2-3BEC-7C1B1C845D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Neutrinomessungen in SNO</a:t>
            </a:r>
          </a:p>
        </p:txBody>
      </p:sp>
      <p:pic>
        <p:nvPicPr>
          <p:cNvPr id="69637" name="Picture 4">
            <a:extLst>
              <a:ext uri="{FF2B5EF4-FFF2-40B4-BE49-F238E27FC236}">
                <a16:creationId xmlns:a16="http://schemas.microsoft.com/office/drawing/2014/main" id="{18BADCAA-5AA0-1683-B0B5-6540B2721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215900"/>
            <a:ext cx="509587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Line 8">
            <a:extLst>
              <a:ext uri="{FF2B5EF4-FFF2-40B4-BE49-F238E27FC236}">
                <a16:creationId xmlns:a16="http://schemas.microsoft.com/office/drawing/2014/main" id="{B9EB4839-EAB3-B744-8DD3-6A08618AA84C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838" y="989013"/>
            <a:ext cx="73453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69639" name="Text Box 9">
            <a:extLst>
              <a:ext uri="{FF2B5EF4-FFF2-40B4-BE49-F238E27FC236}">
                <a16:creationId xmlns:a16="http://schemas.microsoft.com/office/drawing/2014/main" id="{E087DA6B-4A57-C830-C730-E51A49513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" y="2165350"/>
            <a:ext cx="1057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4161750" indent="-2416175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1905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lvl="1">
              <a:buFontTx/>
              <a:buChar char="-"/>
            </a:pPr>
            <a:r>
              <a:rPr lang="en-GB" altLang="en-FR" sz="1800">
                <a:solidFill>
                  <a:srgbClr val="FF0000"/>
                </a:solidFill>
              </a:rPr>
              <a:t> nur </a:t>
            </a:r>
            <a:r>
              <a:rPr lang="en-GB" altLang="en-FR" sz="1800">
                <a:solidFill>
                  <a:srgbClr val="FF0000"/>
                </a:solidFill>
                <a:latin typeface="Symbol" pitchFamily="2" charset="2"/>
              </a:rPr>
              <a:t>n</a:t>
            </a:r>
            <a:r>
              <a:rPr lang="en-GB" altLang="en-FR" sz="1800" baseline="-25000">
                <a:solidFill>
                  <a:srgbClr val="FF0000"/>
                </a:solidFill>
              </a:rPr>
              <a:t>e</a:t>
            </a:r>
            <a:endParaRPr lang="en-GB" altLang="en-FR" sz="1800">
              <a:solidFill>
                <a:srgbClr val="FF0000"/>
              </a:solidFill>
            </a:endParaRPr>
          </a:p>
        </p:txBody>
      </p:sp>
      <p:sp>
        <p:nvSpPr>
          <p:cNvPr id="69640" name="Text Box 10">
            <a:extLst>
              <a:ext uri="{FF2B5EF4-FFF2-40B4-BE49-F238E27FC236}">
                <a16:creationId xmlns:a16="http://schemas.microsoft.com/office/drawing/2014/main" id="{858A1E55-A5B8-862A-0B24-B74E77797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" y="3902075"/>
            <a:ext cx="40132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4161750" indent="-2416175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1905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lvl="1">
              <a:buFontTx/>
              <a:buChar char="-"/>
            </a:pPr>
            <a:r>
              <a:rPr lang="en-GB" altLang="en-FR" sz="1800">
                <a:solidFill>
                  <a:srgbClr val="00CC00"/>
                </a:solidFill>
              </a:rPr>
              <a:t> mißt totalen </a:t>
            </a:r>
            <a:r>
              <a:rPr lang="en-GB" altLang="en-FR" sz="1800" baseline="30000">
                <a:solidFill>
                  <a:srgbClr val="00CC00"/>
                </a:solidFill>
              </a:rPr>
              <a:t>8</a:t>
            </a:r>
            <a:r>
              <a:rPr lang="en-GB" altLang="en-FR" sz="1800">
                <a:solidFill>
                  <a:srgbClr val="00CC00"/>
                </a:solidFill>
              </a:rPr>
              <a:t>B </a:t>
            </a:r>
            <a:r>
              <a:rPr lang="en-GB" altLang="en-FR" sz="1800">
                <a:solidFill>
                  <a:srgbClr val="00CC00"/>
                </a:solidFill>
                <a:latin typeface="Symbol" pitchFamily="2" charset="2"/>
              </a:rPr>
              <a:t>n</a:t>
            </a:r>
            <a:r>
              <a:rPr lang="en-GB" altLang="en-FR" sz="1800">
                <a:solidFill>
                  <a:srgbClr val="00CC00"/>
                </a:solidFill>
              </a:rPr>
              <a:t>-Fluß der Sonne</a:t>
            </a:r>
          </a:p>
          <a:p>
            <a:pPr lvl="1">
              <a:buClr>
                <a:srgbClr val="FF0000"/>
              </a:buClr>
              <a:buFontTx/>
              <a:buChar char="-"/>
            </a:pPr>
            <a:r>
              <a:rPr lang="en-GB" altLang="en-FR" sz="1800">
                <a:solidFill>
                  <a:srgbClr val="00CC00"/>
                </a:solidFill>
              </a:rPr>
              <a:t> </a:t>
            </a:r>
            <a:r>
              <a:rPr lang="en-GB" altLang="en-FR" sz="1800">
                <a:solidFill>
                  <a:srgbClr val="FF0000"/>
                </a:solidFill>
              </a:rPr>
              <a:t>gleiche Wirkungsquerschnitte für alle </a:t>
            </a:r>
          </a:p>
          <a:p>
            <a:pPr lvl="1">
              <a:buFontTx/>
              <a:buChar char=" "/>
            </a:pPr>
            <a:r>
              <a:rPr lang="en-GB" altLang="en-FR" sz="1800">
                <a:solidFill>
                  <a:srgbClr val="FF0000"/>
                </a:solidFill>
              </a:rPr>
              <a:t> aktiven </a:t>
            </a:r>
            <a:r>
              <a:rPr lang="en-GB" altLang="en-FR" sz="1800">
                <a:solidFill>
                  <a:srgbClr val="FF0000"/>
                </a:solidFill>
                <a:latin typeface="Symbol" pitchFamily="2" charset="2"/>
              </a:rPr>
              <a:t>n</a:t>
            </a:r>
            <a:r>
              <a:rPr lang="en-GB" altLang="en-FR" sz="1800">
                <a:solidFill>
                  <a:srgbClr val="FF0000"/>
                </a:solidFill>
              </a:rPr>
              <a:t>-Flavors</a:t>
            </a:r>
            <a:endParaRPr lang="en-GB" altLang="en-FR" sz="2400">
              <a:solidFill>
                <a:srgbClr val="00CC00"/>
              </a:solidFill>
            </a:endParaRPr>
          </a:p>
        </p:txBody>
      </p:sp>
      <p:grpSp>
        <p:nvGrpSpPr>
          <p:cNvPr id="69641" name="Group 58">
            <a:extLst>
              <a:ext uri="{FF2B5EF4-FFF2-40B4-BE49-F238E27FC236}">
                <a16:creationId xmlns:a16="http://schemas.microsoft.com/office/drawing/2014/main" id="{5CA90292-3EB5-6279-2E67-739DDDA17E82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3144838"/>
            <a:ext cx="3886200" cy="612775"/>
            <a:chOff x="288" y="1981"/>
            <a:chExt cx="2448" cy="386"/>
          </a:xfrm>
        </p:grpSpPr>
        <p:sp>
          <p:nvSpPr>
            <p:cNvPr id="69675" name="Oval 12">
              <a:extLst>
                <a:ext uri="{FF2B5EF4-FFF2-40B4-BE49-F238E27FC236}">
                  <a16:creationId xmlns:a16="http://schemas.microsoft.com/office/drawing/2014/main" id="{2F415F84-AC2E-9092-ED1C-58B6065310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981"/>
              <a:ext cx="350" cy="3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998" tIns="46499" rIns="92998" bIns="46499" anchor="ctr"/>
            <a:lstStyle>
              <a:lvl1pPr defTabSz="93027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 defTabSz="93027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FR" sz="2000" b="1">
                  <a:latin typeface="Helvetica" pitchFamily="2" charset="0"/>
                </a:rPr>
                <a:t>NC</a:t>
              </a:r>
              <a:endParaRPr lang="en-US" altLang="en-FR" sz="2500">
                <a:latin typeface="Times" pitchFamily="-106" charset="0"/>
              </a:endParaRPr>
            </a:p>
          </p:txBody>
        </p:sp>
        <p:sp>
          <p:nvSpPr>
            <p:cNvPr id="69676" name="Rectangle 13">
              <a:extLst>
                <a:ext uri="{FF2B5EF4-FFF2-40B4-BE49-F238E27FC236}">
                  <a16:creationId xmlns:a16="http://schemas.microsoft.com/office/drawing/2014/main" id="{17F13828-3DDA-F01C-D217-95AAE4077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981"/>
              <a:ext cx="1968" cy="386"/>
            </a:xfrm>
            <a:prstGeom prst="rect">
              <a:avLst/>
            </a:prstGeom>
            <a:gradFill rotWithShape="0">
              <a:gsLst>
                <a:gs pos="0">
                  <a:srgbClr val="339933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sp>
          <p:nvSpPr>
            <p:cNvPr id="69677" name="Rectangle 14">
              <a:extLst>
                <a:ext uri="{FF2B5EF4-FFF2-40B4-BE49-F238E27FC236}">
                  <a16:creationId xmlns:a16="http://schemas.microsoft.com/office/drawing/2014/main" id="{49F343D5-9811-996F-1B93-A21A5FACB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2169"/>
              <a:ext cx="6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900" i="1">
                  <a:solidFill>
                    <a:srgbClr val="333333"/>
                  </a:solidFill>
                </a:rPr>
                <a:t>x</a:t>
              </a:r>
              <a:endParaRPr lang="en-GB" altLang="en-FR" sz="2400">
                <a:solidFill>
                  <a:schemeClr val="hlink"/>
                </a:solidFill>
              </a:endParaRPr>
            </a:p>
          </p:txBody>
        </p:sp>
        <p:sp>
          <p:nvSpPr>
            <p:cNvPr id="69678" name="Rectangle 15">
              <a:extLst>
                <a:ext uri="{FF2B5EF4-FFF2-40B4-BE49-F238E27FC236}">
                  <a16:creationId xmlns:a16="http://schemas.microsoft.com/office/drawing/2014/main" id="{A0B3CDAD-8EB0-9F50-C3A4-297262036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" y="2169"/>
              <a:ext cx="6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900" i="1">
                  <a:solidFill>
                    <a:srgbClr val="333333"/>
                  </a:solidFill>
                </a:rPr>
                <a:t>x</a:t>
              </a:r>
              <a:endParaRPr lang="en-GB" altLang="en-FR" sz="2400">
                <a:solidFill>
                  <a:schemeClr val="hlink"/>
                </a:solidFill>
              </a:endParaRPr>
            </a:p>
          </p:txBody>
        </p:sp>
        <p:sp>
          <p:nvSpPr>
            <p:cNvPr id="69679" name="Rectangle 16">
              <a:extLst>
                <a:ext uri="{FF2B5EF4-FFF2-40B4-BE49-F238E27FC236}">
                  <a16:creationId xmlns:a16="http://schemas.microsoft.com/office/drawing/2014/main" id="{868A941C-7C0B-4B66-9FB9-113232070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7" y="2051"/>
              <a:ext cx="133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3200" i="1">
                  <a:solidFill>
                    <a:srgbClr val="333333"/>
                  </a:solidFill>
                  <a:latin typeface="Symbol" pitchFamily="2" charset="2"/>
                </a:rPr>
                <a:t>n</a:t>
              </a:r>
              <a:endParaRPr lang="en-GB" altLang="en-FR" sz="2400">
                <a:solidFill>
                  <a:schemeClr val="hlink"/>
                </a:solidFill>
              </a:endParaRPr>
            </a:p>
          </p:txBody>
        </p:sp>
        <p:sp>
          <p:nvSpPr>
            <p:cNvPr id="69680" name="Rectangle 17">
              <a:extLst>
                <a:ext uri="{FF2B5EF4-FFF2-40B4-BE49-F238E27FC236}">
                  <a16:creationId xmlns:a16="http://schemas.microsoft.com/office/drawing/2014/main" id="{EA885156-0CFD-9607-C71F-549261D8B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" y="2019"/>
              <a:ext cx="133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3200" i="1">
                  <a:solidFill>
                    <a:srgbClr val="333333"/>
                  </a:solidFill>
                  <a:latin typeface="Symbol" pitchFamily="2" charset="2"/>
                </a:rPr>
                <a:t>n</a:t>
              </a:r>
              <a:endParaRPr lang="en-GB" altLang="en-FR" sz="2400">
                <a:solidFill>
                  <a:schemeClr val="hlink"/>
                </a:solidFill>
              </a:endParaRPr>
            </a:p>
          </p:txBody>
        </p:sp>
        <p:sp>
          <p:nvSpPr>
            <p:cNvPr id="69681" name="Rectangle 18">
              <a:extLst>
                <a:ext uri="{FF2B5EF4-FFF2-40B4-BE49-F238E27FC236}">
                  <a16:creationId xmlns:a16="http://schemas.microsoft.com/office/drawing/2014/main" id="{2A38EB26-E3DA-0DDB-D01B-E177E7AA7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2" y="2043"/>
              <a:ext cx="141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3200">
                  <a:solidFill>
                    <a:srgbClr val="333333"/>
                  </a:solidFill>
                  <a:latin typeface="Symbol" pitchFamily="2" charset="2"/>
                </a:rPr>
                <a:t>+</a:t>
              </a:r>
              <a:endParaRPr lang="en-GB" altLang="en-FR" sz="2400">
                <a:solidFill>
                  <a:schemeClr val="hlink"/>
                </a:solidFill>
              </a:endParaRPr>
            </a:p>
          </p:txBody>
        </p:sp>
        <p:sp>
          <p:nvSpPr>
            <p:cNvPr id="69682" name="Rectangle 19">
              <a:extLst>
                <a:ext uri="{FF2B5EF4-FFF2-40B4-BE49-F238E27FC236}">
                  <a16:creationId xmlns:a16="http://schemas.microsoft.com/office/drawing/2014/main" id="{7B1E3C2B-C339-774C-AB1A-89219A381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3" y="2043"/>
              <a:ext cx="141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3200">
                  <a:solidFill>
                    <a:srgbClr val="333333"/>
                  </a:solidFill>
                  <a:latin typeface="Symbol" pitchFamily="2" charset="2"/>
                </a:rPr>
                <a:t>+</a:t>
              </a:r>
              <a:endParaRPr lang="en-GB" altLang="en-FR" sz="2400">
                <a:solidFill>
                  <a:schemeClr val="hlink"/>
                </a:solidFill>
              </a:endParaRPr>
            </a:p>
          </p:txBody>
        </p:sp>
        <p:sp>
          <p:nvSpPr>
            <p:cNvPr id="69683" name="Rectangle 20">
              <a:extLst>
                <a:ext uri="{FF2B5EF4-FFF2-40B4-BE49-F238E27FC236}">
                  <a16:creationId xmlns:a16="http://schemas.microsoft.com/office/drawing/2014/main" id="{64CBB8D3-E4F8-93B3-4338-639871E08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043"/>
              <a:ext cx="261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3300">
                  <a:solidFill>
                    <a:srgbClr val="333333"/>
                  </a:solidFill>
                  <a:latin typeface="Symbol" pitchFamily="2" charset="2"/>
                  <a:sym typeface="Symbol" pitchFamily="2" charset="2"/>
                </a:rPr>
                <a:t></a:t>
              </a:r>
              <a:endParaRPr lang="en-GB" altLang="en-FR" sz="3300">
                <a:solidFill>
                  <a:schemeClr val="hlink"/>
                </a:solidFill>
                <a:latin typeface="Symbol" pitchFamily="2" charset="2"/>
                <a:sym typeface="Symbol" pitchFamily="2" charset="2"/>
              </a:endParaRPr>
            </a:p>
          </p:txBody>
        </p:sp>
        <p:sp>
          <p:nvSpPr>
            <p:cNvPr id="69684" name="Rectangle 21">
              <a:extLst>
                <a:ext uri="{FF2B5EF4-FFF2-40B4-BE49-F238E27FC236}">
                  <a16:creationId xmlns:a16="http://schemas.microsoft.com/office/drawing/2014/main" id="{1430860B-5985-9A7A-105A-6CD2DC0E37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9" y="2043"/>
              <a:ext cx="141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3200">
                  <a:solidFill>
                    <a:srgbClr val="333333"/>
                  </a:solidFill>
                  <a:latin typeface="Symbol" pitchFamily="2" charset="2"/>
                </a:rPr>
                <a:t>+</a:t>
              </a:r>
              <a:endParaRPr lang="en-GB" altLang="en-FR" sz="2400">
                <a:solidFill>
                  <a:schemeClr val="hlink"/>
                </a:solidFill>
              </a:endParaRPr>
            </a:p>
          </p:txBody>
        </p:sp>
        <p:sp>
          <p:nvSpPr>
            <p:cNvPr id="69685" name="Rectangle 22">
              <a:extLst>
                <a:ext uri="{FF2B5EF4-FFF2-40B4-BE49-F238E27FC236}">
                  <a16:creationId xmlns:a16="http://schemas.microsoft.com/office/drawing/2014/main" id="{102F94AB-ED3D-1F66-7525-AC92B9059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2" y="2009"/>
              <a:ext cx="128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3200">
                  <a:solidFill>
                    <a:srgbClr val="333333"/>
                  </a:solidFill>
                </a:rPr>
                <a:t>n</a:t>
              </a:r>
              <a:endParaRPr lang="en-GB" altLang="en-FR" sz="2400">
                <a:solidFill>
                  <a:srgbClr val="333333"/>
                </a:solidFill>
              </a:endParaRPr>
            </a:p>
          </p:txBody>
        </p:sp>
        <p:sp>
          <p:nvSpPr>
            <p:cNvPr id="69686" name="Rectangle 23">
              <a:extLst>
                <a:ext uri="{FF2B5EF4-FFF2-40B4-BE49-F238E27FC236}">
                  <a16:creationId xmlns:a16="http://schemas.microsoft.com/office/drawing/2014/main" id="{1CF1A7A0-32D7-BA0F-12EB-22E66CD07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1" y="2009"/>
              <a:ext cx="128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3200">
                  <a:solidFill>
                    <a:srgbClr val="333333"/>
                  </a:solidFill>
                </a:rPr>
                <a:t>p</a:t>
              </a:r>
              <a:endParaRPr lang="en-GB" altLang="en-FR" sz="2400">
                <a:solidFill>
                  <a:schemeClr val="hlink"/>
                </a:solidFill>
              </a:endParaRPr>
            </a:p>
          </p:txBody>
        </p:sp>
        <p:sp>
          <p:nvSpPr>
            <p:cNvPr id="69687" name="Rectangle 24">
              <a:extLst>
                <a:ext uri="{FF2B5EF4-FFF2-40B4-BE49-F238E27FC236}">
                  <a16:creationId xmlns:a16="http://schemas.microsoft.com/office/drawing/2014/main" id="{AD7A2448-12A9-C129-A93A-D5A538B4F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3" y="2009"/>
              <a:ext cx="128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3200">
                  <a:solidFill>
                    <a:srgbClr val="333333"/>
                  </a:solidFill>
                </a:rPr>
                <a:t>d</a:t>
              </a:r>
              <a:endParaRPr lang="en-GB" altLang="en-FR" sz="2400">
                <a:solidFill>
                  <a:schemeClr val="hlink"/>
                </a:solidFill>
              </a:endParaRPr>
            </a:p>
          </p:txBody>
        </p:sp>
      </p:grpSp>
      <p:sp>
        <p:nvSpPr>
          <p:cNvPr id="69642" name="Rectangle 36">
            <a:extLst>
              <a:ext uri="{FF2B5EF4-FFF2-40B4-BE49-F238E27FC236}">
                <a16:creationId xmlns:a16="http://schemas.microsoft.com/office/drawing/2014/main" id="{2B9B1F55-4542-9F89-E482-91039F9D7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5263" y="5268913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GB" altLang="en-FR" sz="2400"/>
          </a:p>
        </p:txBody>
      </p:sp>
      <p:sp>
        <p:nvSpPr>
          <p:cNvPr id="69643" name="Text Box 37">
            <a:extLst>
              <a:ext uri="{FF2B5EF4-FFF2-40B4-BE49-F238E27FC236}">
                <a16:creationId xmlns:a16="http://schemas.microsoft.com/office/drawing/2014/main" id="{637F338D-BD1C-4C4B-42E5-4A44AD81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5764213"/>
            <a:ext cx="3386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4161750" indent="-2416175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1143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lvl="1">
              <a:buFontTx/>
              <a:buChar char="-"/>
            </a:pPr>
            <a:r>
              <a:rPr lang="en-GB" altLang="en-FR" sz="1800">
                <a:solidFill>
                  <a:srgbClr val="000066"/>
                </a:solidFill>
              </a:rPr>
              <a:t> hauptsächlich sensitiv für </a:t>
            </a:r>
            <a:r>
              <a:rPr lang="en-GB" altLang="en-FR" sz="1800">
                <a:solidFill>
                  <a:srgbClr val="000066"/>
                </a:solidFill>
                <a:latin typeface="Symbol" pitchFamily="2" charset="2"/>
              </a:rPr>
              <a:t>n</a:t>
            </a:r>
            <a:r>
              <a:rPr lang="en-GB" altLang="en-FR" sz="1800" baseline="-25000">
                <a:solidFill>
                  <a:srgbClr val="000066"/>
                </a:solidFill>
              </a:rPr>
              <a:t>e</a:t>
            </a:r>
            <a:r>
              <a:rPr lang="en-GB" altLang="en-FR" sz="1800">
                <a:solidFill>
                  <a:srgbClr val="000066"/>
                </a:solidFill>
              </a:rPr>
              <a:t>, </a:t>
            </a:r>
          </a:p>
          <a:p>
            <a:pPr lvl="1"/>
            <a:r>
              <a:rPr lang="en-GB" altLang="en-FR" sz="1800">
                <a:solidFill>
                  <a:srgbClr val="000066"/>
                </a:solidFill>
              </a:rPr>
              <a:t>   aber auch </a:t>
            </a:r>
            <a:r>
              <a:rPr lang="en-GB" altLang="en-FR" sz="1800">
                <a:solidFill>
                  <a:srgbClr val="000066"/>
                </a:solidFill>
                <a:latin typeface="Symbol" pitchFamily="2" charset="2"/>
              </a:rPr>
              <a:t>n</a:t>
            </a:r>
            <a:r>
              <a:rPr lang="en-GB" altLang="en-FR" sz="1800" baseline="-25000">
                <a:solidFill>
                  <a:srgbClr val="000066"/>
                </a:solidFill>
                <a:sym typeface="Symbol" pitchFamily="2" charset="2"/>
              </a:rPr>
              <a:t>, </a:t>
            </a:r>
            <a:r>
              <a:rPr lang="en-GB" altLang="en-FR" sz="1800">
                <a:solidFill>
                  <a:srgbClr val="000066"/>
                </a:solidFill>
                <a:latin typeface="Symbol" pitchFamily="2" charset="2"/>
              </a:rPr>
              <a:t>n</a:t>
            </a:r>
            <a:r>
              <a:rPr lang="en-GB" altLang="en-FR" sz="1800" baseline="-25000">
                <a:solidFill>
                  <a:srgbClr val="000066"/>
                </a:solidFill>
                <a:sym typeface="Symbol" pitchFamily="2" charset="2"/>
              </a:rPr>
              <a:t></a:t>
            </a:r>
            <a:endParaRPr lang="en-US" altLang="en-FR" sz="1800" baseline="-25000">
              <a:solidFill>
                <a:srgbClr val="000066"/>
              </a:solidFill>
            </a:endParaRPr>
          </a:p>
        </p:txBody>
      </p:sp>
      <p:sp>
        <p:nvSpPr>
          <p:cNvPr id="69644" name="Rectangle 40">
            <a:extLst>
              <a:ext uri="{FF2B5EF4-FFF2-40B4-BE49-F238E27FC236}">
                <a16:creationId xmlns:a16="http://schemas.microsoft.com/office/drawing/2014/main" id="{2F6687D5-E3A7-36F1-AFCF-435D5F2A7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7025" y="1114425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GB" altLang="en-FR" sz="2400">
              <a:solidFill>
                <a:srgbClr val="99FF66"/>
              </a:solidFill>
            </a:endParaRPr>
          </a:p>
        </p:txBody>
      </p:sp>
      <p:grpSp>
        <p:nvGrpSpPr>
          <p:cNvPr id="69645" name="Group 57">
            <a:extLst>
              <a:ext uri="{FF2B5EF4-FFF2-40B4-BE49-F238E27FC236}">
                <a16:creationId xmlns:a16="http://schemas.microsoft.com/office/drawing/2014/main" id="{D9842091-5421-80CF-D821-3AA49EA3E4F1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282700"/>
            <a:ext cx="3898900" cy="663575"/>
            <a:chOff x="288" y="672"/>
            <a:chExt cx="2456" cy="418"/>
          </a:xfrm>
        </p:grpSpPr>
        <p:sp>
          <p:nvSpPr>
            <p:cNvPr id="69663" name="Oval 38">
              <a:extLst>
                <a:ext uri="{FF2B5EF4-FFF2-40B4-BE49-F238E27FC236}">
                  <a16:creationId xmlns:a16="http://schemas.microsoft.com/office/drawing/2014/main" id="{0F1DF683-A229-D095-A4A0-34B778A6F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720"/>
              <a:ext cx="350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998" tIns="46499" rIns="92998" bIns="46499" anchor="ctr"/>
            <a:lstStyle>
              <a:lvl1pPr defTabSz="93027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 defTabSz="93027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FR" sz="2000" b="1">
                  <a:latin typeface="Helvetica" pitchFamily="2" charset="0"/>
                </a:rPr>
                <a:t>CC</a:t>
              </a:r>
              <a:endParaRPr lang="en-US" altLang="en-FR" sz="2500">
                <a:latin typeface="Times" pitchFamily="-106" charset="0"/>
              </a:endParaRPr>
            </a:p>
          </p:txBody>
        </p:sp>
        <p:sp>
          <p:nvSpPr>
            <p:cNvPr id="69664" name="Rectangle 39">
              <a:extLst>
                <a:ext uri="{FF2B5EF4-FFF2-40B4-BE49-F238E27FC236}">
                  <a16:creationId xmlns:a16="http://schemas.microsoft.com/office/drawing/2014/main" id="{18EFC619-BDFB-753B-369A-58C9A344B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" y="672"/>
              <a:ext cx="1992" cy="4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sp>
          <p:nvSpPr>
            <p:cNvPr id="69665" name="Rectangle 41">
              <a:extLst>
                <a:ext uri="{FF2B5EF4-FFF2-40B4-BE49-F238E27FC236}">
                  <a16:creationId xmlns:a16="http://schemas.microsoft.com/office/drawing/2014/main" id="{E1B68236-E192-34A5-AC35-5407016F18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8" y="723"/>
              <a:ext cx="17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3300">
                  <a:solidFill>
                    <a:srgbClr val="333333"/>
                  </a:solidFill>
                </a:rPr>
                <a:t>e</a:t>
              </a:r>
              <a:r>
                <a:rPr lang="en-GB" altLang="en-FR" sz="3300" baseline="30000">
                  <a:solidFill>
                    <a:srgbClr val="333333"/>
                  </a:solidFill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69666" name="Rectangle 42">
              <a:extLst>
                <a:ext uri="{FF2B5EF4-FFF2-40B4-BE49-F238E27FC236}">
                  <a16:creationId xmlns:a16="http://schemas.microsoft.com/office/drawing/2014/main" id="{E073A2B7-0369-6352-91A5-313CFC32E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9" y="723"/>
              <a:ext cx="132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3300">
                  <a:solidFill>
                    <a:srgbClr val="333333"/>
                  </a:solidFill>
                </a:rPr>
                <a:t>p</a:t>
              </a:r>
              <a:endParaRPr lang="en-GB" altLang="en-FR" sz="2400">
                <a:solidFill>
                  <a:schemeClr val="hlink"/>
                </a:solidFill>
              </a:endParaRPr>
            </a:p>
          </p:txBody>
        </p:sp>
        <p:sp>
          <p:nvSpPr>
            <p:cNvPr id="69667" name="Rectangle 43">
              <a:extLst>
                <a:ext uri="{FF2B5EF4-FFF2-40B4-BE49-F238E27FC236}">
                  <a16:creationId xmlns:a16="http://schemas.microsoft.com/office/drawing/2014/main" id="{FE917FE6-6F39-E074-460F-B5D947EF6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723"/>
              <a:ext cx="132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3300">
                  <a:solidFill>
                    <a:srgbClr val="333333"/>
                  </a:solidFill>
                </a:rPr>
                <a:t>p</a:t>
              </a:r>
              <a:endParaRPr lang="en-GB" altLang="en-FR" sz="2400">
                <a:solidFill>
                  <a:schemeClr val="hlink"/>
                </a:solidFill>
              </a:endParaRPr>
            </a:p>
          </p:txBody>
        </p:sp>
        <p:sp>
          <p:nvSpPr>
            <p:cNvPr id="69668" name="Rectangle 44">
              <a:extLst>
                <a:ext uri="{FF2B5EF4-FFF2-40B4-BE49-F238E27FC236}">
                  <a16:creationId xmlns:a16="http://schemas.microsoft.com/office/drawing/2014/main" id="{DADEDAC2-E349-98A0-E4F2-25238C058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1" y="723"/>
              <a:ext cx="132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3300">
                  <a:solidFill>
                    <a:srgbClr val="333333"/>
                  </a:solidFill>
                </a:rPr>
                <a:t>d</a:t>
              </a:r>
              <a:endParaRPr lang="en-GB" altLang="en-FR" sz="2400">
                <a:solidFill>
                  <a:srgbClr val="988CB4"/>
                </a:solidFill>
              </a:endParaRPr>
            </a:p>
          </p:txBody>
        </p:sp>
        <p:sp>
          <p:nvSpPr>
            <p:cNvPr id="69669" name="Rectangle 45">
              <a:extLst>
                <a:ext uri="{FF2B5EF4-FFF2-40B4-BE49-F238E27FC236}">
                  <a16:creationId xmlns:a16="http://schemas.microsoft.com/office/drawing/2014/main" id="{8B26BE65-D068-AAD8-CD55-8CB63E3A4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9" y="749"/>
              <a:ext cx="145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3300">
                  <a:solidFill>
                    <a:srgbClr val="333333"/>
                  </a:solidFill>
                  <a:latin typeface="Symbol" pitchFamily="2" charset="2"/>
                </a:rPr>
                <a:t>+</a:t>
              </a:r>
              <a:endParaRPr lang="en-GB" altLang="en-FR" sz="2400">
                <a:solidFill>
                  <a:schemeClr val="hlink"/>
                </a:solidFill>
              </a:endParaRPr>
            </a:p>
          </p:txBody>
        </p:sp>
        <p:sp>
          <p:nvSpPr>
            <p:cNvPr id="69670" name="Rectangle 46">
              <a:extLst>
                <a:ext uri="{FF2B5EF4-FFF2-40B4-BE49-F238E27FC236}">
                  <a16:creationId xmlns:a16="http://schemas.microsoft.com/office/drawing/2014/main" id="{5CF49064-8710-D846-72F5-DAD3BEF72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4" y="749"/>
              <a:ext cx="145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3300">
                  <a:solidFill>
                    <a:srgbClr val="333333"/>
                  </a:solidFill>
                  <a:latin typeface="Symbol" pitchFamily="2" charset="2"/>
                </a:rPr>
                <a:t>+</a:t>
              </a:r>
              <a:endParaRPr lang="en-GB" altLang="en-FR" sz="2400">
                <a:solidFill>
                  <a:schemeClr val="hlink"/>
                </a:solidFill>
              </a:endParaRPr>
            </a:p>
          </p:txBody>
        </p:sp>
        <p:sp>
          <p:nvSpPr>
            <p:cNvPr id="69671" name="Rectangle 47">
              <a:extLst>
                <a:ext uri="{FF2B5EF4-FFF2-40B4-BE49-F238E27FC236}">
                  <a16:creationId xmlns:a16="http://schemas.microsoft.com/office/drawing/2014/main" id="{CD167E71-9A1C-F47A-3DCF-363229B54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" y="757"/>
              <a:ext cx="261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3300">
                  <a:solidFill>
                    <a:srgbClr val="333333"/>
                  </a:solidFill>
                  <a:latin typeface="Symbol" pitchFamily="2" charset="2"/>
                  <a:sym typeface="Symbol" pitchFamily="2" charset="2"/>
                </a:rPr>
                <a:t></a:t>
              </a:r>
              <a:endParaRPr lang="en-GB" altLang="en-FR" sz="2400">
                <a:solidFill>
                  <a:schemeClr val="hlink"/>
                </a:solidFill>
                <a:sym typeface="Symbol" pitchFamily="2" charset="2"/>
              </a:endParaRPr>
            </a:p>
          </p:txBody>
        </p:sp>
        <p:sp>
          <p:nvSpPr>
            <p:cNvPr id="69672" name="Rectangle 48">
              <a:extLst>
                <a:ext uri="{FF2B5EF4-FFF2-40B4-BE49-F238E27FC236}">
                  <a16:creationId xmlns:a16="http://schemas.microsoft.com/office/drawing/2014/main" id="{88804148-96C7-20DA-83AA-76D192A28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" y="749"/>
              <a:ext cx="145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3300">
                  <a:solidFill>
                    <a:srgbClr val="333333"/>
                  </a:solidFill>
                  <a:latin typeface="Symbol" pitchFamily="2" charset="2"/>
                </a:rPr>
                <a:t>+</a:t>
              </a:r>
              <a:endParaRPr lang="en-GB" altLang="en-FR" sz="2400">
                <a:solidFill>
                  <a:schemeClr val="hlink"/>
                </a:solidFill>
              </a:endParaRPr>
            </a:p>
          </p:txBody>
        </p:sp>
        <p:sp>
          <p:nvSpPr>
            <p:cNvPr id="69673" name="Rectangle 49">
              <a:extLst>
                <a:ext uri="{FF2B5EF4-FFF2-40B4-BE49-F238E27FC236}">
                  <a16:creationId xmlns:a16="http://schemas.microsoft.com/office/drawing/2014/main" id="{FB63D88B-84BD-BC18-A0AE-EE110C8DB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" y="749"/>
              <a:ext cx="138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3300" i="1">
                  <a:solidFill>
                    <a:srgbClr val="333333"/>
                  </a:solidFill>
                  <a:latin typeface="Symbol" pitchFamily="2" charset="2"/>
                </a:rPr>
                <a:t>n</a:t>
              </a:r>
              <a:endParaRPr lang="en-GB" altLang="en-FR" sz="2400">
                <a:solidFill>
                  <a:schemeClr val="hlink"/>
                </a:solidFill>
              </a:endParaRPr>
            </a:p>
          </p:txBody>
        </p:sp>
        <p:sp>
          <p:nvSpPr>
            <p:cNvPr id="69674" name="Rectangle 50">
              <a:extLst>
                <a:ext uri="{FF2B5EF4-FFF2-40B4-BE49-F238E27FC236}">
                  <a16:creationId xmlns:a16="http://schemas.microsoft.com/office/drawing/2014/main" id="{E44EF9D0-0093-5382-75E7-8BEE534A7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8" y="886"/>
              <a:ext cx="6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900" i="1">
                  <a:solidFill>
                    <a:srgbClr val="333333"/>
                  </a:solidFill>
                </a:rPr>
                <a:t>e</a:t>
              </a:r>
              <a:endParaRPr lang="en-GB" altLang="en-FR" sz="2400">
                <a:solidFill>
                  <a:schemeClr val="hlink"/>
                </a:solidFill>
              </a:endParaRPr>
            </a:p>
          </p:txBody>
        </p:sp>
      </p:grpSp>
      <p:grpSp>
        <p:nvGrpSpPr>
          <p:cNvPr id="69646" name="Group 51">
            <a:extLst>
              <a:ext uri="{FF2B5EF4-FFF2-40B4-BE49-F238E27FC236}">
                <a16:creationId xmlns:a16="http://schemas.microsoft.com/office/drawing/2014/main" id="{BA7044B7-36F4-1612-E40F-FCE942FCDB77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457200"/>
            <a:ext cx="504825" cy="579438"/>
            <a:chOff x="3820" y="912"/>
            <a:chExt cx="319" cy="365"/>
          </a:xfrm>
        </p:grpSpPr>
        <p:sp>
          <p:nvSpPr>
            <p:cNvPr id="69661" name="Rectangle 52">
              <a:extLst>
                <a:ext uri="{FF2B5EF4-FFF2-40B4-BE49-F238E27FC236}">
                  <a16:creationId xmlns:a16="http://schemas.microsoft.com/office/drawing/2014/main" id="{A633C8E0-5D30-27A5-1ECF-C4C6ADA5A8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3820" y="912"/>
              <a:ext cx="10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GB" altLang="en-FR" sz="3200">
                <a:latin typeface="Symbol" pitchFamily="2" charset="2"/>
              </a:endParaRPr>
            </a:p>
          </p:txBody>
        </p:sp>
        <p:sp>
          <p:nvSpPr>
            <p:cNvPr id="69662" name="Rectangle 53">
              <a:extLst>
                <a:ext uri="{FF2B5EF4-FFF2-40B4-BE49-F238E27FC236}">
                  <a16:creationId xmlns:a16="http://schemas.microsoft.com/office/drawing/2014/main" id="{E382916B-D76C-7A8C-74A6-1909EA27B1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964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 sz="2400"/>
            </a:p>
          </p:txBody>
        </p:sp>
      </p:grpSp>
      <p:grpSp>
        <p:nvGrpSpPr>
          <p:cNvPr id="69647" name="Group 59">
            <a:extLst>
              <a:ext uri="{FF2B5EF4-FFF2-40B4-BE49-F238E27FC236}">
                <a16:creationId xmlns:a16="http://schemas.microsoft.com/office/drawing/2014/main" id="{44036FDA-5CDD-7B15-C27A-05523A91B118}"/>
              </a:ext>
            </a:extLst>
          </p:cNvPr>
          <p:cNvGrpSpPr>
            <a:grpSpLocks/>
          </p:cNvGrpSpPr>
          <p:nvPr/>
        </p:nvGrpSpPr>
        <p:grpSpPr bwMode="auto">
          <a:xfrm>
            <a:off x="427038" y="4964113"/>
            <a:ext cx="3640137" cy="684212"/>
            <a:chOff x="269" y="3127"/>
            <a:chExt cx="2293" cy="431"/>
          </a:xfrm>
        </p:grpSpPr>
        <p:sp>
          <p:nvSpPr>
            <p:cNvPr id="69649" name="Oval 25">
              <a:extLst>
                <a:ext uri="{FF2B5EF4-FFF2-40B4-BE49-F238E27FC236}">
                  <a16:creationId xmlns:a16="http://schemas.microsoft.com/office/drawing/2014/main" id="{D4BF6BA3-77F7-2A90-09D2-BA9A60414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" y="3186"/>
              <a:ext cx="350" cy="335"/>
            </a:xfrm>
            <a:prstGeom prst="ellipse">
              <a:avLst/>
            </a:prstGeom>
            <a:solidFill>
              <a:srgbClr val="007FD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998" tIns="46499" rIns="92998" bIns="46499" anchor="ctr"/>
            <a:lstStyle>
              <a:lvl1pPr defTabSz="93027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 defTabSz="93027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FR" sz="2000" b="1">
                  <a:latin typeface="Helvetica" pitchFamily="2" charset="0"/>
                </a:rPr>
                <a:t>ES</a:t>
              </a:r>
              <a:endParaRPr lang="en-US" altLang="en-FR" sz="2500">
                <a:latin typeface="Times" pitchFamily="-106" charset="0"/>
              </a:endParaRPr>
            </a:p>
          </p:txBody>
        </p:sp>
        <p:sp>
          <p:nvSpPr>
            <p:cNvPr id="69650" name="Rectangle 26">
              <a:extLst>
                <a:ext uri="{FF2B5EF4-FFF2-40B4-BE49-F238E27FC236}">
                  <a16:creationId xmlns:a16="http://schemas.microsoft.com/office/drawing/2014/main" id="{F7FD0DB7-0E04-5454-87AE-06631535C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" y="3158"/>
              <a:ext cx="1825" cy="4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sp>
          <p:nvSpPr>
            <p:cNvPr id="69651" name="Rectangle 27">
              <a:extLst>
                <a:ext uri="{FF2B5EF4-FFF2-40B4-BE49-F238E27FC236}">
                  <a16:creationId xmlns:a16="http://schemas.microsoft.com/office/drawing/2014/main" id="{36D4C0E5-B93B-F82B-414F-75E86DEE6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4" y="3127"/>
              <a:ext cx="4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400"/>
                <a:t> </a:t>
              </a:r>
              <a:endParaRPr lang="en-GB" altLang="en-FR" sz="2400">
                <a:solidFill>
                  <a:srgbClr val="99FF66"/>
                </a:solidFill>
              </a:endParaRPr>
            </a:p>
          </p:txBody>
        </p:sp>
        <p:sp>
          <p:nvSpPr>
            <p:cNvPr id="69652" name="Rectangle 28">
              <a:extLst>
                <a:ext uri="{FF2B5EF4-FFF2-40B4-BE49-F238E27FC236}">
                  <a16:creationId xmlns:a16="http://schemas.microsoft.com/office/drawing/2014/main" id="{A9617D14-165D-B24F-660E-CD74478B7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6" y="3190"/>
              <a:ext cx="141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3200">
                  <a:solidFill>
                    <a:srgbClr val="333333"/>
                  </a:solidFill>
                  <a:latin typeface="Symbol" pitchFamily="2" charset="2"/>
                </a:rPr>
                <a:t>+</a:t>
              </a:r>
              <a:endParaRPr lang="en-GB" altLang="en-FR" sz="2400">
                <a:solidFill>
                  <a:schemeClr val="hlink"/>
                </a:solidFill>
              </a:endParaRPr>
            </a:p>
          </p:txBody>
        </p:sp>
        <p:sp>
          <p:nvSpPr>
            <p:cNvPr id="69653" name="Rectangle 29">
              <a:extLst>
                <a:ext uri="{FF2B5EF4-FFF2-40B4-BE49-F238E27FC236}">
                  <a16:creationId xmlns:a16="http://schemas.microsoft.com/office/drawing/2014/main" id="{D6794E52-9195-F1FB-6519-C3FF24F862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1" y="3190"/>
              <a:ext cx="261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3300">
                  <a:solidFill>
                    <a:srgbClr val="333333"/>
                  </a:solidFill>
                  <a:latin typeface="Symbol" pitchFamily="2" charset="2"/>
                  <a:sym typeface="Symbol" pitchFamily="2" charset="2"/>
                </a:rPr>
                <a:t></a:t>
              </a:r>
              <a:endParaRPr lang="en-GB" altLang="en-FR" sz="3300">
                <a:solidFill>
                  <a:schemeClr val="hlink"/>
                </a:solidFill>
                <a:latin typeface="Symbol" pitchFamily="2" charset="2"/>
                <a:sym typeface="Symbol" pitchFamily="2" charset="2"/>
              </a:endParaRPr>
            </a:p>
          </p:txBody>
        </p:sp>
        <p:sp>
          <p:nvSpPr>
            <p:cNvPr id="69654" name="Rectangle 30">
              <a:extLst>
                <a:ext uri="{FF2B5EF4-FFF2-40B4-BE49-F238E27FC236}">
                  <a16:creationId xmlns:a16="http://schemas.microsoft.com/office/drawing/2014/main" id="{5D57D196-EF2C-3AF8-DB78-094B1D362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" y="3190"/>
              <a:ext cx="141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3200">
                  <a:solidFill>
                    <a:srgbClr val="333333"/>
                  </a:solidFill>
                  <a:latin typeface="Symbol" pitchFamily="2" charset="2"/>
                </a:rPr>
                <a:t>+</a:t>
              </a:r>
              <a:endParaRPr lang="en-GB" altLang="en-FR" sz="2400">
                <a:solidFill>
                  <a:schemeClr val="hlink"/>
                </a:solidFill>
              </a:endParaRPr>
            </a:p>
          </p:txBody>
        </p:sp>
        <p:sp>
          <p:nvSpPr>
            <p:cNvPr id="69655" name="Rectangle 31">
              <a:extLst>
                <a:ext uri="{FF2B5EF4-FFF2-40B4-BE49-F238E27FC236}">
                  <a16:creationId xmlns:a16="http://schemas.microsoft.com/office/drawing/2014/main" id="{15E5CE21-074A-79F7-A6B3-71B3EC2198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9" y="3163"/>
              <a:ext cx="170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3200">
                  <a:solidFill>
                    <a:srgbClr val="333333"/>
                  </a:solidFill>
                </a:rPr>
                <a:t>e</a:t>
              </a:r>
              <a:r>
                <a:rPr lang="en-GB" altLang="en-FR" sz="3200" baseline="30000">
                  <a:solidFill>
                    <a:srgbClr val="333333"/>
                  </a:solidFill>
                </a:rPr>
                <a:t>-</a:t>
              </a:r>
              <a:endParaRPr lang="en-GB" altLang="en-FR" sz="3200" baseline="30000">
                <a:solidFill>
                  <a:schemeClr val="hlink"/>
                </a:solidFill>
              </a:endParaRPr>
            </a:p>
          </p:txBody>
        </p:sp>
        <p:sp>
          <p:nvSpPr>
            <p:cNvPr id="69656" name="Rectangle 32">
              <a:extLst>
                <a:ext uri="{FF2B5EF4-FFF2-40B4-BE49-F238E27FC236}">
                  <a16:creationId xmlns:a16="http://schemas.microsoft.com/office/drawing/2014/main" id="{EACACDBB-4C6B-BDFF-7364-6A58CC5EF7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8" y="3211"/>
              <a:ext cx="133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3200" i="1">
                  <a:solidFill>
                    <a:srgbClr val="333333"/>
                  </a:solidFill>
                  <a:latin typeface="Symbol" pitchFamily="2" charset="2"/>
                </a:rPr>
                <a:t>n</a:t>
              </a:r>
              <a:endParaRPr lang="en-GB" altLang="en-FR" sz="2400" i="1">
                <a:solidFill>
                  <a:schemeClr val="hlink"/>
                </a:solidFill>
                <a:latin typeface="Symbol" pitchFamily="2" charset="2"/>
              </a:endParaRPr>
            </a:p>
          </p:txBody>
        </p:sp>
        <p:sp>
          <p:nvSpPr>
            <p:cNvPr id="69657" name="Rectangle 33">
              <a:extLst>
                <a:ext uri="{FF2B5EF4-FFF2-40B4-BE49-F238E27FC236}">
                  <a16:creationId xmlns:a16="http://schemas.microsoft.com/office/drawing/2014/main" id="{0520D91A-261A-15F1-7131-3BC287CB6E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3163"/>
              <a:ext cx="170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3200">
                  <a:solidFill>
                    <a:srgbClr val="333333"/>
                  </a:solidFill>
                </a:rPr>
                <a:t>e</a:t>
              </a:r>
              <a:r>
                <a:rPr lang="en-GB" altLang="en-FR" sz="3200" baseline="30000">
                  <a:solidFill>
                    <a:srgbClr val="333333"/>
                  </a:solidFill>
                </a:rPr>
                <a:t>-</a:t>
              </a:r>
              <a:endParaRPr lang="en-GB" altLang="en-FR" sz="3200" baseline="30000">
                <a:solidFill>
                  <a:schemeClr val="hlin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9658" name="Rectangle 34">
              <a:extLst>
                <a:ext uri="{FF2B5EF4-FFF2-40B4-BE49-F238E27FC236}">
                  <a16:creationId xmlns:a16="http://schemas.microsoft.com/office/drawing/2014/main" id="{B0205045-F866-4109-4740-7B992A57A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211"/>
              <a:ext cx="133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3200" i="1">
                  <a:solidFill>
                    <a:srgbClr val="333333"/>
                  </a:solidFill>
                  <a:latin typeface="Symbol" pitchFamily="2" charset="2"/>
                </a:rPr>
                <a:t>n</a:t>
              </a:r>
              <a:endParaRPr lang="en-GB" altLang="en-FR" sz="2400">
                <a:solidFill>
                  <a:srgbClr val="99FF66"/>
                </a:solidFill>
              </a:endParaRPr>
            </a:p>
          </p:txBody>
        </p:sp>
        <p:sp>
          <p:nvSpPr>
            <p:cNvPr id="69659" name="Rectangle 35">
              <a:extLst>
                <a:ext uri="{FF2B5EF4-FFF2-40B4-BE49-F238E27FC236}">
                  <a16:creationId xmlns:a16="http://schemas.microsoft.com/office/drawing/2014/main" id="{B93E44B0-A11E-DCAA-C021-F16204BD7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8" y="3319"/>
              <a:ext cx="10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800" i="1">
                  <a:solidFill>
                    <a:srgbClr val="333333"/>
                  </a:solidFill>
                </a:rPr>
                <a:t>x </a:t>
              </a:r>
              <a:endParaRPr lang="en-GB" altLang="en-FR" sz="1800" i="1">
                <a:solidFill>
                  <a:srgbClr val="000000"/>
                </a:solidFill>
              </a:endParaRPr>
            </a:p>
          </p:txBody>
        </p:sp>
        <p:sp>
          <p:nvSpPr>
            <p:cNvPr id="69660" name="Rectangle 54">
              <a:extLst>
                <a:ext uri="{FF2B5EF4-FFF2-40B4-BE49-F238E27FC236}">
                  <a16:creationId xmlns:a16="http://schemas.microsoft.com/office/drawing/2014/main" id="{62C16911-88C8-1F8B-CC06-426945691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3294"/>
              <a:ext cx="18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800" i="1">
                  <a:solidFill>
                    <a:srgbClr val="333333"/>
                  </a:solidFill>
                </a:rPr>
                <a:t>x</a:t>
              </a:r>
              <a:endParaRPr lang="en-US" altLang="en-FR" sz="1800" i="1">
                <a:solidFill>
                  <a:schemeClr val="hlink"/>
                </a:solidFill>
              </a:endParaRPr>
            </a:p>
          </p:txBody>
        </p:sp>
      </p:grpSp>
      <p:pic>
        <p:nvPicPr>
          <p:cNvPr id="69648" name="Picture 55" descr="sno_fig2">
            <a:extLst>
              <a:ext uri="{FF2B5EF4-FFF2-40B4-BE49-F238E27FC236}">
                <a16:creationId xmlns:a16="http://schemas.microsoft.com/office/drawing/2014/main" id="{5B0049F9-F58F-5BDB-EB4A-121130CD3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t="7056" r="1424" b="1009"/>
          <a:stretch>
            <a:fillRect/>
          </a:stretch>
        </p:blipFill>
        <p:spPr bwMode="auto">
          <a:xfrm>
            <a:off x="4876800" y="1077913"/>
            <a:ext cx="4010025" cy="536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Date Placeholder 2">
            <a:extLst>
              <a:ext uri="{FF2B5EF4-FFF2-40B4-BE49-F238E27FC236}">
                <a16:creationId xmlns:a16="http://schemas.microsoft.com/office/drawing/2014/main" id="{F409ABDF-FDC7-B010-DEAA-B9AC5FAEF98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70659" name="Slide Number Placeholder 3">
            <a:extLst>
              <a:ext uri="{FF2B5EF4-FFF2-40B4-BE49-F238E27FC236}">
                <a16:creationId xmlns:a16="http://schemas.microsoft.com/office/drawing/2014/main" id="{AEDAAE6C-9E77-8969-FFD0-E1E2D9944F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FB833FA-E04B-DC4F-974B-86BDBEE68FD9}" type="slidenum">
              <a:rPr lang="en-US" altLang="en-FR" sz="1000">
                <a:latin typeface="Arial" panose="020B0604020202020204" pitchFamily="34" charset="0"/>
              </a:rPr>
              <a:pPr/>
              <a:t>54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3BD0B22E-D0A3-FA05-7AE4-D169D4F047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5913" y="328613"/>
            <a:ext cx="8586787" cy="476250"/>
          </a:xfrm>
        </p:spPr>
        <p:txBody>
          <a:bodyPr/>
          <a:lstStyle/>
          <a:p>
            <a:r>
              <a:rPr lang="en-US" altLang="en-FR" sz="2400"/>
              <a:t>Lösung des solaren Neutrinodefizitproblems</a:t>
            </a:r>
            <a:endParaRPr lang="en-US" altLang="en-FR"/>
          </a:p>
        </p:txBody>
      </p:sp>
      <p:pic>
        <p:nvPicPr>
          <p:cNvPr id="70661" name="Picture 6" descr="solarnu_2004.pdf                                               000B2947Macintosh HD                   BBA748FD:">
            <a:extLst>
              <a:ext uri="{FF2B5EF4-FFF2-40B4-BE49-F238E27FC236}">
                <a16:creationId xmlns:a16="http://schemas.microsoft.com/office/drawing/2014/main" id="{33FBA865-21EE-294C-AED2-A18019BDA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40694" y="13494"/>
            <a:ext cx="528955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Rectangle 7">
            <a:extLst>
              <a:ext uri="{FF2B5EF4-FFF2-40B4-BE49-F238E27FC236}">
                <a16:creationId xmlns:a16="http://schemas.microsoft.com/office/drawing/2014/main" id="{0A4C5ED5-4925-86CB-5028-4343075E7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400" y="5348288"/>
            <a:ext cx="1681163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300" b="1">
                <a:solidFill>
                  <a:srgbClr val="400080"/>
                </a:solidFill>
                <a:latin typeface="Lucida Grande" panose="020B0600040502020204" pitchFamily="34" charset="0"/>
              </a:rPr>
              <a:t>hep-ph/0412068</a:t>
            </a:r>
          </a:p>
        </p:txBody>
      </p:sp>
      <p:sp>
        <p:nvSpPr>
          <p:cNvPr id="70663" name="Rectangle 8">
            <a:extLst>
              <a:ext uri="{FF2B5EF4-FFF2-40B4-BE49-F238E27FC236}">
                <a16:creationId xmlns:a16="http://schemas.microsoft.com/office/drawing/2014/main" id="{50DCA0D9-96CC-E31B-CDC7-5A3E12B8F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5475" y="1403350"/>
            <a:ext cx="3184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000" b="1">
                <a:solidFill>
                  <a:schemeClr val="accent2"/>
                </a:solidFill>
                <a:latin typeface="Arial" panose="020B0604020202020204" pitchFamily="34" charset="0"/>
              </a:rPr>
              <a:t>…. Problem (fast) gelöst!</a:t>
            </a:r>
            <a:endParaRPr lang="en-US" altLang="en-FR" sz="2000" b="1">
              <a:latin typeface="Arial" panose="020B0604020202020204" pitchFamily="34" charset="0"/>
            </a:endParaRPr>
          </a:p>
        </p:txBody>
      </p:sp>
      <p:sp>
        <p:nvSpPr>
          <p:cNvPr id="70664" name="Rectangle 9">
            <a:extLst>
              <a:ext uri="{FF2B5EF4-FFF2-40B4-BE49-F238E27FC236}">
                <a16:creationId xmlns:a16="http://schemas.microsoft.com/office/drawing/2014/main" id="{0B6EA4E9-67AA-9251-4F10-25DA257F7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600" y="5811838"/>
            <a:ext cx="4619625" cy="381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300">
                <a:solidFill>
                  <a:srgbClr val="000000"/>
                </a:solidFill>
                <a:latin typeface="Lucida Grande" panose="020B0600040502020204" pitchFamily="34" charset="0"/>
              </a:rPr>
              <a:t> </a:t>
            </a:r>
            <a:r>
              <a:rPr lang="en-US" altLang="en-FR" sz="1900" b="1">
                <a:solidFill>
                  <a:srgbClr val="000000"/>
                </a:solidFill>
                <a:latin typeface="Symbol" pitchFamily="2" charset="2"/>
              </a:rPr>
              <a:t>D</a:t>
            </a:r>
            <a:r>
              <a:rPr lang="en-US" altLang="en-FR" sz="1900" b="1">
                <a:solidFill>
                  <a:srgbClr val="000000"/>
                </a:solidFill>
                <a:latin typeface="Lucida Grande" panose="020B0600040502020204" pitchFamily="34" charset="0"/>
              </a:rPr>
              <a:t> m</a:t>
            </a:r>
            <a:r>
              <a:rPr lang="en-US" altLang="en-FR" sz="1900" b="1" baseline="-25000">
                <a:solidFill>
                  <a:srgbClr val="000000"/>
                </a:solidFill>
                <a:latin typeface="Lucida Grande" panose="020B0600040502020204" pitchFamily="34" charset="0"/>
              </a:rPr>
              <a:t>12</a:t>
            </a:r>
            <a:r>
              <a:rPr lang="en-US" altLang="en-FR" sz="1900" b="1" baseline="30000">
                <a:solidFill>
                  <a:srgbClr val="000000"/>
                </a:solidFill>
                <a:latin typeface="Lucida Grande" panose="020B0600040502020204" pitchFamily="34" charset="0"/>
              </a:rPr>
              <a:t>2</a:t>
            </a:r>
            <a:r>
              <a:rPr lang="en-US" altLang="en-FR" sz="1900" b="1">
                <a:solidFill>
                  <a:srgbClr val="000000"/>
                </a:solidFill>
                <a:latin typeface="Lucida Grande" panose="020B0600040502020204" pitchFamily="34" charset="0"/>
              </a:rPr>
              <a:t> ≈ 8 </a:t>
            </a:r>
            <a:r>
              <a:rPr lang="en-US" altLang="en-FR" sz="1900" b="1" baseline="30000">
                <a:solidFill>
                  <a:srgbClr val="000000"/>
                </a:solidFill>
                <a:latin typeface="Lucida Grande" panose="020B0600040502020204" pitchFamily="34" charset="0"/>
              </a:rPr>
              <a:t>.</a:t>
            </a:r>
            <a:r>
              <a:rPr lang="en-US" altLang="en-FR" sz="1900" b="1">
                <a:solidFill>
                  <a:srgbClr val="000000"/>
                </a:solidFill>
                <a:latin typeface="Lucida Grande" panose="020B0600040502020204" pitchFamily="34" charset="0"/>
              </a:rPr>
              <a:t>10</a:t>
            </a:r>
            <a:r>
              <a:rPr lang="en-US" altLang="en-FR" sz="1900" b="1" baseline="30000">
                <a:solidFill>
                  <a:srgbClr val="000000"/>
                </a:solidFill>
                <a:latin typeface="Lucida Grande" panose="020B0600040502020204" pitchFamily="34" charset="0"/>
              </a:rPr>
              <a:t>-5</a:t>
            </a:r>
            <a:r>
              <a:rPr lang="en-US" altLang="en-FR" sz="1900" b="1">
                <a:solidFill>
                  <a:srgbClr val="000000"/>
                </a:solidFill>
                <a:latin typeface="Lucida Grande" panose="020B0600040502020204" pitchFamily="34" charset="0"/>
              </a:rPr>
              <a:t> eV</a:t>
            </a:r>
            <a:r>
              <a:rPr lang="en-US" altLang="en-FR" sz="1900" b="1" baseline="30000">
                <a:solidFill>
                  <a:srgbClr val="000000"/>
                </a:solidFill>
                <a:latin typeface="Lucida Grande" panose="020B0600040502020204" pitchFamily="34" charset="0"/>
              </a:rPr>
              <a:t>2</a:t>
            </a:r>
            <a:r>
              <a:rPr lang="en-US" altLang="en-FR" sz="1900" b="1">
                <a:solidFill>
                  <a:srgbClr val="000000"/>
                </a:solidFill>
                <a:latin typeface="Lucida Grande" panose="020B0600040502020204" pitchFamily="34" charset="0"/>
              </a:rPr>
              <a:t>, sin</a:t>
            </a:r>
            <a:r>
              <a:rPr lang="en-US" altLang="en-FR" sz="1900" b="1" baseline="30000">
                <a:solidFill>
                  <a:srgbClr val="000000"/>
                </a:solidFill>
                <a:latin typeface="Lucida Grande" panose="020B0600040502020204" pitchFamily="34" charset="0"/>
              </a:rPr>
              <a:t>2</a:t>
            </a:r>
            <a:r>
              <a:rPr lang="en-US" altLang="en-FR" sz="1900" b="1">
                <a:solidFill>
                  <a:srgbClr val="000000"/>
                </a:solidFill>
                <a:latin typeface="Lucida Grande" panose="020B0600040502020204" pitchFamily="34" charset="0"/>
              </a:rPr>
              <a:t> 2</a:t>
            </a:r>
            <a:r>
              <a:rPr lang="en-US" altLang="en-FR" sz="1900" b="1">
                <a:solidFill>
                  <a:srgbClr val="000000"/>
                </a:solidFill>
                <a:latin typeface="Symbol" pitchFamily="2" charset="2"/>
              </a:rPr>
              <a:t>q</a:t>
            </a:r>
            <a:r>
              <a:rPr lang="en-US" altLang="en-FR" sz="1900" b="1" baseline="-25000">
                <a:solidFill>
                  <a:srgbClr val="000000"/>
                </a:solidFill>
                <a:latin typeface="Lucida Grande" panose="020B0600040502020204" pitchFamily="34" charset="0"/>
              </a:rPr>
              <a:t>12</a:t>
            </a:r>
            <a:r>
              <a:rPr lang="en-US" altLang="en-FR" sz="1900" b="1">
                <a:solidFill>
                  <a:srgbClr val="000000"/>
                </a:solidFill>
                <a:latin typeface="Lucida Grande" panose="020B0600040502020204" pitchFamily="34" charset="0"/>
              </a:rPr>
              <a:t> ≈ 0.8</a:t>
            </a:r>
            <a:endParaRPr lang="en-US" altLang="en-FR" sz="1700" b="1">
              <a:solidFill>
                <a:srgbClr val="000000"/>
              </a:solidFill>
              <a:latin typeface="Lucida Grande" panose="020B060004050202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ate Placeholder 2">
            <a:extLst>
              <a:ext uri="{FF2B5EF4-FFF2-40B4-BE49-F238E27FC236}">
                <a16:creationId xmlns:a16="http://schemas.microsoft.com/office/drawing/2014/main" id="{7971085F-A6A9-9D04-12BC-3315E1154CD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71683" name="Slide Number Placeholder 3">
            <a:extLst>
              <a:ext uri="{FF2B5EF4-FFF2-40B4-BE49-F238E27FC236}">
                <a16:creationId xmlns:a16="http://schemas.microsoft.com/office/drawing/2014/main" id="{E850DA72-3B4C-B181-EF28-F3135048C6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6B200C8-8250-C847-9BD7-D1264D7B558F}" type="slidenum">
              <a:rPr lang="en-US" altLang="en-FR" sz="1000">
                <a:latin typeface="Arial" panose="020B0604020202020204" pitchFamily="34" charset="0"/>
              </a:rPr>
              <a:pPr/>
              <a:t>55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71684" name="Rectangle 2">
            <a:extLst>
              <a:ext uri="{FF2B5EF4-FFF2-40B4-BE49-F238E27FC236}">
                <a16:creationId xmlns:a16="http://schemas.microsoft.com/office/drawing/2014/main" id="{FB316355-AA00-1A8D-716A-FCB4FCAB10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0713" y="315913"/>
            <a:ext cx="7900987" cy="476250"/>
          </a:xfrm>
        </p:spPr>
        <p:txBody>
          <a:bodyPr/>
          <a:lstStyle/>
          <a:p>
            <a:r>
              <a:rPr lang="en-US" altLang="en-FR"/>
              <a:t>Absolute Neutrino-Massenmessungen</a:t>
            </a:r>
          </a:p>
        </p:txBody>
      </p:sp>
      <p:sp>
        <p:nvSpPr>
          <p:cNvPr id="71685" name="Text Box 66">
            <a:extLst>
              <a:ext uri="{FF2B5EF4-FFF2-40B4-BE49-F238E27FC236}">
                <a16:creationId xmlns:a16="http://schemas.microsoft.com/office/drawing/2014/main" id="{9F5A568B-0501-DAD5-190D-F399A519F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575" y="2668588"/>
            <a:ext cx="6762750" cy="8239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57238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757238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de-DE" altLang="en-FR" sz="2000">
                <a:latin typeface="Arial" panose="020B0604020202020204" pitchFamily="34" charset="0"/>
              </a:rPr>
              <a:t>dN/dE = K </a:t>
            </a:r>
            <a:r>
              <a:rPr lang="en-US" altLang="en-FR" sz="2000">
                <a:latin typeface="Arial" panose="020B0604020202020204" pitchFamily="34" charset="0"/>
                <a:cs typeface="Arial" panose="020B0604020202020204" pitchFamily="34" charset="0"/>
              </a:rPr>
              <a:t>x F(E,Z) x p x E</a:t>
            </a:r>
            <a:r>
              <a:rPr lang="en-US" altLang="en-FR" sz="2000" baseline="-25000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altLang="en-FR" sz="2000">
                <a:latin typeface="Arial" panose="020B0604020202020204" pitchFamily="34" charset="0"/>
                <a:cs typeface="Arial" panose="020B0604020202020204" pitchFamily="34" charset="0"/>
              </a:rPr>
              <a:t> x (</a:t>
            </a:r>
            <a:r>
              <a:rPr lang="en-US" altLang="en-FR" sz="200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FR" sz="2000" baseline="-2500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en-FR" sz="2000">
                <a:latin typeface="Arial" panose="020B0604020202020204" pitchFamily="34" charset="0"/>
                <a:cs typeface="Arial" panose="020B0604020202020204" pitchFamily="34" charset="0"/>
              </a:rPr>
              <a:t>-E</a:t>
            </a:r>
            <a:r>
              <a:rPr lang="en-US" altLang="en-FR" sz="2000" baseline="-2500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FR" sz="2000">
                <a:latin typeface="Arial" panose="020B0604020202020204" pitchFamily="34" charset="0"/>
                <a:cs typeface="Arial" panose="020B0604020202020204" pitchFamily="34" charset="0"/>
              </a:rPr>
              <a:t>) x </a:t>
            </a:r>
            <a:r>
              <a:rPr lang="en-US" altLang="en-FR" sz="240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en-FR" sz="200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FR" sz="200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FR" sz="2000" baseline="-2500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en-FR" sz="2000">
                <a:latin typeface="Arial" panose="020B0604020202020204" pitchFamily="34" charset="0"/>
                <a:cs typeface="Arial" panose="020B0604020202020204" pitchFamily="34" charset="0"/>
              </a:rPr>
              <a:t>-E</a:t>
            </a:r>
            <a:r>
              <a:rPr lang="en-US" altLang="en-FR" sz="2000" baseline="-2500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FR" sz="20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n-FR" sz="20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FR" sz="200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altLang="en-FR" sz="2000" b="1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en-FR" sz="2000" b="1" baseline="-25000">
                <a:solidFill>
                  <a:srgbClr val="CC00FF"/>
                </a:solidFill>
                <a:latin typeface="Symbol" pitchFamily="2" charset="2"/>
                <a:cs typeface="Arial" panose="020B0604020202020204" pitchFamily="34" charset="0"/>
              </a:rPr>
              <a:t>n</a:t>
            </a:r>
            <a:r>
              <a:rPr lang="en-US" altLang="en-FR" sz="2000" b="1" baseline="3000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FR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FR" sz="240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altLang="en-FR" sz="2000" baseline="3000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</a:p>
          <a:p>
            <a:pPr>
              <a:lnSpc>
                <a:spcPct val="150000"/>
              </a:lnSpc>
            </a:pPr>
            <a:r>
              <a:rPr lang="en-US" altLang="en-FR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1686" name="Picture 68" descr="pan_zu">
            <a:extLst>
              <a:ext uri="{FF2B5EF4-FFF2-40B4-BE49-F238E27FC236}">
                <a16:creationId xmlns:a16="http://schemas.microsoft.com/office/drawing/2014/main" id="{B4502EA4-B506-6B1D-AB62-77942329E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931863"/>
            <a:ext cx="6265862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Rectangle 70">
            <a:extLst>
              <a:ext uri="{FF2B5EF4-FFF2-40B4-BE49-F238E27FC236}">
                <a16:creationId xmlns:a16="http://schemas.microsoft.com/office/drawing/2014/main" id="{8A4C5BB5-AAC7-35AB-96A3-8CE930BD6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" y="2038350"/>
            <a:ext cx="2455863" cy="3968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000" b="1">
                <a:solidFill>
                  <a:srgbClr val="CC0000"/>
                </a:solidFill>
                <a:latin typeface="Arial" panose="020B0604020202020204" pitchFamily="34" charset="0"/>
              </a:rPr>
              <a:t>MAINZ-Experiment</a:t>
            </a:r>
            <a:endParaRPr lang="en-US" altLang="en-FR" sz="2000" b="1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grpSp>
        <p:nvGrpSpPr>
          <p:cNvPr id="71688" name="Group 73">
            <a:extLst>
              <a:ext uri="{FF2B5EF4-FFF2-40B4-BE49-F238E27FC236}">
                <a16:creationId xmlns:a16="http://schemas.microsoft.com/office/drawing/2014/main" id="{F84F582A-3D14-2622-C6C1-5A2F34FF0C9D}"/>
              </a:ext>
            </a:extLst>
          </p:cNvPr>
          <p:cNvGrpSpPr>
            <a:grpSpLocks/>
          </p:cNvGrpSpPr>
          <p:nvPr/>
        </p:nvGrpSpPr>
        <p:grpSpPr bwMode="auto">
          <a:xfrm>
            <a:off x="403225" y="1123950"/>
            <a:ext cx="2384425" cy="517525"/>
            <a:chOff x="262" y="708"/>
            <a:chExt cx="1502" cy="326"/>
          </a:xfrm>
        </p:grpSpPr>
        <p:sp>
          <p:nvSpPr>
            <p:cNvPr id="71705" name="Text Box 67">
              <a:extLst>
                <a:ext uri="{FF2B5EF4-FFF2-40B4-BE49-F238E27FC236}">
                  <a16:creationId xmlns:a16="http://schemas.microsoft.com/office/drawing/2014/main" id="{EAD878EB-EDE8-7036-A7AA-A01F95F221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" y="784"/>
              <a:ext cx="150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2000" b="1" baseline="30000">
                  <a:solidFill>
                    <a:srgbClr val="33CC33"/>
                  </a:solidFill>
                  <a:latin typeface="Arial" panose="020B0604020202020204" pitchFamily="34" charset="0"/>
                </a:rPr>
                <a:t>3</a:t>
              </a:r>
              <a:r>
                <a:rPr lang="en-GB" altLang="en-FR" sz="2000" b="1">
                  <a:solidFill>
                    <a:srgbClr val="33CC33"/>
                  </a:solidFill>
                  <a:latin typeface="Arial" panose="020B0604020202020204" pitchFamily="34" charset="0"/>
                </a:rPr>
                <a:t>H </a:t>
              </a:r>
              <a:r>
                <a:rPr lang="en-US" altLang="en-FR" sz="2000" b="1">
                  <a:solidFill>
                    <a:srgbClr val="69D25F"/>
                  </a:solidFill>
                  <a:sym typeface="Symbol" pitchFamily="2" charset="2"/>
                </a:rPr>
                <a:t></a:t>
              </a:r>
              <a:r>
                <a:rPr lang="en-GB" altLang="en-FR" sz="2000" b="1">
                  <a:solidFill>
                    <a:srgbClr val="33CC33"/>
                  </a:solidFill>
                  <a:latin typeface="Arial" panose="020B0604020202020204" pitchFamily="34" charset="0"/>
                </a:rPr>
                <a:t> </a:t>
              </a:r>
              <a:r>
                <a:rPr lang="en-GB" altLang="en-FR" sz="2000" b="1" baseline="30000">
                  <a:solidFill>
                    <a:srgbClr val="33CC33"/>
                  </a:solidFill>
                  <a:latin typeface="Arial" panose="020B0604020202020204" pitchFamily="34" charset="0"/>
                </a:rPr>
                <a:t>3</a:t>
              </a:r>
              <a:r>
                <a:rPr lang="en-GB" altLang="en-FR" sz="2000" b="1">
                  <a:solidFill>
                    <a:srgbClr val="33CC33"/>
                  </a:solidFill>
                  <a:latin typeface="Arial" panose="020B0604020202020204" pitchFamily="34" charset="0"/>
                </a:rPr>
                <a:t>He + </a:t>
              </a:r>
              <a:r>
                <a:rPr lang="en-GB" altLang="en-FR" sz="2000" b="1">
                  <a:solidFill>
                    <a:srgbClr val="CC0000"/>
                  </a:solidFill>
                  <a:latin typeface="Arial" panose="020B0604020202020204" pitchFamily="34" charset="0"/>
                </a:rPr>
                <a:t>e</a:t>
              </a:r>
              <a:r>
                <a:rPr lang="en-GB" altLang="en-FR" sz="2000" b="1">
                  <a:solidFill>
                    <a:srgbClr val="33CC33"/>
                  </a:solidFill>
                  <a:latin typeface="Arial" panose="020B0604020202020204" pitchFamily="34" charset="0"/>
                </a:rPr>
                <a:t> + </a:t>
              </a:r>
              <a:r>
                <a:rPr lang="en-GB" altLang="en-FR" sz="2000" b="1">
                  <a:solidFill>
                    <a:srgbClr val="33CC33"/>
                  </a:solidFill>
                  <a:latin typeface="Symbol" pitchFamily="2" charset="2"/>
                </a:rPr>
                <a:t>n</a:t>
              </a:r>
              <a:r>
                <a:rPr lang="en-GB" altLang="en-FR" sz="2000" b="1" baseline="-25000">
                  <a:solidFill>
                    <a:srgbClr val="33CC33"/>
                  </a:solidFill>
                  <a:latin typeface="Arial" panose="020B0604020202020204" pitchFamily="34" charset="0"/>
                </a:rPr>
                <a:t>e</a:t>
              </a:r>
              <a:endParaRPr lang="fr-FR" altLang="en-FR" sz="2000" b="1">
                <a:solidFill>
                  <a:srgbClr val="33CC33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706" name="Rectangle 72">
              <a:extLst>
                <a:ext uri="{FF2B5EF4-FFF2-40B4-BE49-F238E27FC236}">
                  <a16:creationId xmlns:a16="http://schemas.microsoft.com/office/drawing/2014/main" id="{D42F5521-CAB0-C937-06FD-239A32236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" y="708"/>
              <a:ext cx="16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>
                  <a:solidFill>
                    <a:srgbClr val="33CC33"/>
                  </a:solidFill>
                  <a:latin typeface="Arial" panose="020B0604020202020204" pitchFamily="34" charset="0"/>
                </a:rPr>
                <a:t>-</a:t>
              </a:r>
              <a:endParaRPr lang="en-US" altLang="en-FR" sz="2000" b="1">
                <a:solidFill>
                  <a:srgbClr val="33CC33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1689" name="Text Box 59">
            <a:extLst>
              <a:ext uri="{FF2B5EF4-FFF2-40B4-BE49-F238E27FC236}">
                <a16:creationId xmlns:a16="http://schemas.microsoft.com/office/drawing/2014/main" id="{1C21E19F-E342-843D-1122-E050833F6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6086475"/>
            <a:ext cx="35972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57238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757238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n-FR" sz="1600">
                <a:latin typeface="Arial" panose="020B0604020202020204" pitchFamily="34" charset="0"/>
              </a:rPr>
              <a:t>-3            -2             -1             0  </a:t>
            </a:r>
          </a:p>
          <a:p>
            <a:r>
              <a:rPr lang="de-DE" altLang="en-FR" sz="1600">
                <a:latin typeface="Arial" panose="020B0604020202020204" pitchFamily="34" charset="0"/>
              </a:rPr>
              <a:t>			    E</a:t>
            </a:r>
            <a:r>
              <a:rPr lang="de-DE" altLang="en-FR" sz="1600" baseline="-25000">
                <a:latin typeface="Arial" panose="020B0604020202020204" pitchFamily="34" charset="0"/>
              </a:rPr>
              <a:t>e</a:t>
            </a:r>
            <a:r>
              <a:rPr lang="de-DE" altLang="en-FR" sz="1600">
                <a:latin typeface="Arial" panose="020B0604020202020204" pitchFamily="34" charset="0"/>
              </a:rPr>
              <a:t>-E</a:t>
            </a:r>
            <a:r>
              <a:rPr lang="de-DE" altLang="en-FR" sz="1600" baseline="-25000">
                <a:latin typeface="Arial" panose="020B0604020202020204" pitchFamily="34" charset="0"/>
              </a:rPr>
              <a:t>0</a:t>
            </a:r>
            <a:r>
              <a:rPr lang="de-DE" altLang="en-FR" sz="1600">
                <a:latin typeface="Arial" panose="020B0604020202020204" pitchFamily="34" charset="0"/>
              </a:rPr>
              <a:t> [eV]</a:t>
            </a:r>
          </a:p>
        </p:txBody>
      </p:sp>
      <p:grpSp>
        <p:nvGrpSpPr>
          <p:cNvPr id="71690" name="Group 83">
            <a:extLst>
              <a:ext uri="{FF2B5EF4-FFF2-40B4-BE49-F238E27FC236}">
                <a16:creationId xmlns:a16="http://schemas.microsoft.com/office/drawing/2014/main" id="{5B67085E-231C-0CE2-4E70-4960324710ED}"/>
              </a:ext>
            </a:extLst>
          </p:cNvPr>
          <p:cNvGrpSpPr>
            <a:grpSpLocks/>
          </p:cNvGrpSpPr>
          <p:nvPr/>
        </p:nvGrpSpPr>
        <p:grpSpPr bwMode="auto">
          <a:xfrm>
            <a:off x="471488" y="3432175"/>
            <a:ext cx="4167187" cy="2900363"/>
            <a:chOff x="353" y="2122"/>
            <a:chExt cx="2625" cy="1827"/>
          </a:xfrm>
        </p:grpSpPr>
        <p:pic>
          <p:nvPicPr>
            <p:cNvPr id="71698" name="Picture 58">
              <a:extLst>
                <a:ext uri="{FF2B5EF4-FFF2-40B4-BE49-F238E27FC236}">
                  <a16:creationId xmlns:a16="http://schemas.microsoft.com/office/drawing/2014/main" id="{4AA3EF73-9521-15D7-1715-D87B87C09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" y="2204"/>
              <a:ext cx="2199" cy="1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grpSp>
          <p:nvGrpSpPr>
            <p:cNvPr id="71699" name="Group 79">
              <a:extLst>
                <a:ext uri="{FF2B5EF4-FFF2-40B4-BE49-F238E27FC236}">
                  <a16:creationId xmlns:a16="http://schemas.microsoft.com/office/drawing/2014/main" id="{6895E94E-F35A-07AC-CDA4-4828E5F724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3" y="2122"/>
              <a:ext cx="2429" cy="1664"/>
              <a:chOff x="361" y="2122"/>
              <a:chExt cx="2429" cy="1664"/>
            </a:xfrm>
          </p:grpSpPr>
          <p:sp>
            <p:nvSpPr>
              <p:cNvPr id="71700" name="Text Box 60">
                <a:extLst>
                  <a:ext uri="{FF2B5EF4-FFF2-40B4-BE49-F238E27FC236}">
                    <a16:creationId xmlns:a16="http://schemas.microsoft.com/office/drawing/2014/main" id="{E44BB3CE-4D12-BA30-6B8D-B4F4A17A99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3" y="2122"/>
                <a:ext cx="294" cy="1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757238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defTabSz="757238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r">
                  <a:lnSpc>
                    <a:spcPct val="95000"/>
                  </a:lnSpc>
                </a:pPr>
                <a:r>
                  <a:rPr lang="de-DE" altLang="en-FR" sz="1600">
                    <a:latin typeface="Arial" panose="020B0604020202020204" pitchFamily="34" charset="0"/>
                  </a:rPr>
                  <a:t>1</a:t>
                </a:r>
              </a:p>
              <a:p>
                <a:pPr algn="r">
                  <a:lnSpc>
                    <a:spcPct val="95000"/>
                  </a:lnSpc>
                </a:pPr>
                <a:endParaRPr lang="de-DE" altLang="en-FR" sz="1600">
                  <a:latin typeface="Arial" panose="020B0604020202020204" pitchFamily="34" charset="0"/>
                </a:endParaRPr>
              </a:p>
              <a:p>
                <a:pPr algn="r">
                  <a:lnSpc>
                    <a:spcPct val="95000"/>
                  </a:lnSpc>
                </a:pPr>
                <a:r>
                  <a:rPr lang="de-DE" altLang="en-FR" sz="1600">
                    <a:latin typeface="Arial" panose="020B0604020202020204" pitchFamily="34" charset="0"/>
                  </a:rPr>
                  <a:t>0.8</a:t>
                </a:r>
              </a:p>
              <a:p>
                <a:pPr algn="r">
                  <a:lnSpc>
                    <a:spcPct val="95000"/>
                  </a:lnSpc>
                </a:pPr>
                <a:endParaRPr lang="de-DE" altLang="en-FR" sz="1600">
                  <a:latin typeface="Arial" panose="020B0604020202020204" pitchFamily="34" charset="0"/>
                </a:endParaRPr>
              </a:p>
              <a:p>
                <a:pPr algn="r">
                  <a:lnSpc>
                    <a:spcPct val="95000"/>
                  </a:lnSpc>
                </a:pPr>
                <a:r>
                  <a:rPr lang="de-DE" altLang="en-FR" sz="1600">
                    <a:latin typeface="Arial" panose="020B0604020202020204" pitchFamily="34" charset="0"/>
                  </a:rPr>
                  <a:t>0.6</a:t>
                </a:r>
              </a:p>
              <a:p>
                <a:pPr algn="r">
                  <a:lnSpc>
                    <a:spcPct val="95000"/>
                  </a:lnSpc>
                </a:pPr>
                <a:endParaRPr lang="de-DE" altLang="en-FR" sz="1600">
                  <a:latin typeface="Arial" panose="020B0604020202020204" pitchFamily="34" charset="0"/>
                </a:endParaRPr>
              </a:p>
              <a:p>
                <a:pPr algn="r">
                  <a:lnSpc>
                    <a:spcPct val="95000"/>
                  </a:lnSpc>
                </a:pPr>
                <a:r>
                  <a:rPr lang="de-DE" altLang="en-FR" sz="1600">
                    <a:latin typeface="Arial" panose="020B0604020202020204" pitchFamily="34" charset="0"/>
                  </a:rPr>
                  <a:t>0.4</a:t>
                </a:r>
              </a:p>
              <a:p>
                <a:pPr algn="r">
                  <a:lnSpc>
                    <a:spcPct val="95000"/>
                  </a:lnSpc>
                </a:pPr>
                <a:endParaRPr lang="de-DE" altLang="en-FR" sz="1600">
                  <a:latin typeface="Arial" panose="020B0604020202020204" pitchFamily="34" charset="0"/>
                </a:endParaRPr>
              </a:p>
              <a:p>
                <a:pPr algn="r">
                  <a:lnSpc>
                    <a:spcPct val="95000"/>
                  </a:lnSpc>
                </a:pPr>
                <a:r>
                  <a:rPr lang="de-DE" altLang="en-FR" sz="1600">
                    <a:latin typeface="Arial" panose="020B0604020202020204" pitchFamily="34" charset="0"/>
                  </a:rPr>
                  <a:t>0.2</a:t>
                </a:r>
              </a:p>
              <a:p>
                <a:pPr algn="r">
                  <a:lnSpc>
                    <a:spcPct val="95000"/>
                  </a:lnSpc>
                </a:pPr>
                <a:endParaRPr lang="de-DE" altLang="en-FR" sz="1600">
                  <a:latin typeface="Arial" panose="020B0604020202020204" pitchFamily="34" charset="0"/>
                </a:endParaRPr>
              </a:p>
              <a:p>
                <a:pPr algn="r">
                  <a:lnSpc>
                    <a:spcPct val="95000"/>
                  </a:lnSpc>
                </a:pPr>
                <a:r>
                  <a:rPr lang="de-DE" altLang="en-FR" sz="1600">
                    <a:latin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71701" name="Text Box 61">
                <a:extLst>
                  <a:ext uri="{FF2B5EF4-FFF2-40B4-BE49-F238E27FC236}">
                    <a16:creationId xmlns:a16="http://schemas.microsoft.com/office/drawing/2014/main" id="{6560E78C-8522-2D27-80F6-3D3F377F5B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400000">
                <a:off x="-19" y="2922"/>
                <a:ext cx="97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757238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defTabSz="757238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de-DE" altLang="en-FR" sz="1600">
                    <a:latin typeface="Arial" panose="020B0604020202020204" pitchFamily="34" charset="0"/>
                  </a:rPr>
                  <a:t>Rel. Rate [a.u.]</a:t>
                </a:r>
              </a:p>
            </p:txBody>
          </p:sp>
          <p:sp>
            <p:nvSpPr>
              <p:cNvPr id="71702" name="Text Box 63">
                <a:extLst>
                  <a:ext uri="{FF2B5EF4-FFF2-40B4-BE49-F238E27FC236}">
                    <a16:creationId xmlns:a16="http://schemas.microsoft.com/office/drawing/2014/main" id="{6894B681-96B5-CD6B-4394-5DC608E39D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9" y="2746"/>
                <a:ext cx="77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757238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defTabSz="757238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de-DE" altLang="en-FR" sz="2000" b="1">
                    <a:solidFill>
                      <a:srgbClr val="000099"/>
                    </a:solidFill>
                    <a:latin typeface="Arial" panose="020B0604020202020204" pitchFamily="34" charset="0"/>
                  </a:rPr>
                  <a:t>m</a:t>
                </a:r>
                <a:r>
                  <a:rPr lang="de-DE" altLang="en-FR" sz="2000" b="1" baseline="-25000">
                    <a:solidFill>
                      <a:srgbClr val="000099"/>
                    </a:solidFill>
                    <a:latin typeface="Symbol" pitchFamily="2" charset="2"/>
                  </a:rPr>
                  <a:t>n</a:t>
                </a:r>
                <a:r>
                  <a:rPr lang="de-DE" altLang="en-FR" sz="2000" b="1">
                    <a:solidFill>
                      <a:srgbClr val="000099"/>
                    </a:solidFill>
                    <a:latin typeface="Arial" panose="020B0604020202020204" pitchFamily="34" charset="0"/>
                  </a:rPr>
                  <a:t> = 0eV</a:t>
                </a:r>
              </a:p>
            </p:txBody>
          </p:sp>
          <p:sp>
            <p:nvSpPr>
              <p:cNvPr id="71703" name="Text Box 64">
                <a:extLst>
                  <a:ext uri="{FF2B5EF4-FFF2-40B4-BE49-F238E27FC236}">
                    <a16:creationId xmlns:a16="http://schemas.microsoft.com/office/drawing/2014/main" id="{090DD02E-4A9B-7782-76FB-A36FA65A5E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9" y="3381"/>
                <a:ext cx="77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757238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defTabSz="757238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de-DE" altLang="en-FR" sz="2000" b="1">
                    <a:solidFill>
                      <a:srgbClr val="CC0000"/>
                    </a:solidFill>
                    <a:latin typeface="Arial" panose="020B0604020202020204" pitchFamily="34" charset="0"/>
                  </a:rPr>
                  <a:t>m</a:t>
                </a:r>
                <a:r>
                  <a:rPr lang="de-DE" altLang="en-FR" sz="2000" b="1" baseline="-25000">
                    <a:solidFill>
                      <a:srgbClr val="CC0000"/>
                    </a:solidFill>
                    <a:latin typeface="Symbol" pitchFamily="2" charset="2"/>
                  </a:rPr>
                  <a:t>n</a:t>
                </a:r>
                <a:r>
                  <a:rPr lang="de-DE" altLang="en-FR" sz="2000" b="1">
                    <a:solidFill>
                      <a:srgbClr val="CC0000"/>
                    </a:solidFill>
                    <a:latin typeface="Arial" panose="020B0604020202020204" pitchFamily="34" charset="0"/>
                  </a:rPr>
                  <a:t> = 1eV</a:t>
                </a:r>
              </a:p>
            </p:txBody>
          </p:sp>
          <p:sp>
            <p:nvSpPr>
              <p:cNvPr id="71704" name="Text Box 62">
                <a:extLst>
                  <a:ext uri="{FF2B5EF4-FFF2-40B4-BE49-F238E27FC236}">
                    <a16:creationId xmlns:a16="http://schemas.microsoft.com/office/drawing/2014/main" id="{EE8E7CE0-185A-243E-C031-59F282E26A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8" y="2290"/>
                <a:ext cx="1722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757238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defTabSz="757238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de-DE" altLang="en-FR" sz="1600" b="1">
                    <a:solidFill>
                      <a:srgbClr val="CC0000"/>
                    </a:solidFill>
                    <a:latin typeface="Arial" panose="020B0604020202020204" pitchFamily="34" charset="0"/>
                  </a:rPr>
                  <a:t>Theoretisches </a:t>
                </a:r>
                <a:r>
                  <a:rPr lang="de-DE" altLang="en-FR" sz="1600" b="1">
                    <a:solidFill>
                      <a:srgbClr val="CC0000"/>
                    </a:solidFill>
                    <a:latin typeface="Symbol" pitchFamily="2" charset="2"/>
                  </a:rPr>
                  <a:t>b</a:t>
                </a:r>
                <a:r>
                  <a:rPr lang="de-DE" altLang="en-FR" sz="1600" b="1">
                    <a:solidFill>
                      <a:srgbClr val="CC0000"/>
                    </a:solidFill>
                    <a:latin typeface="Arial" panose="020B0604020202020204" pitchFamily="34" charset="0"/>
                  </a:rPr>
                  <a:t>-Spektrum</a:t>
                </a:r>
              </a:p>
              <a:p>
                <a:r>
                  <a:rPr lang="de-DE" altLang="en-FR" sz="1600" b="1">
                    <a:solidFill>
                      <a:srgbClr val="CC0000"/>
                    </a:solidFill>
                    <a:latin typeface="Arial" panose="020B0604020202020204" pitchFamily="34" charset="0"/>
                  </a:rPr>
                  <a:t> nahe dem Endpunkt</a:t>
                </a:r>
                <a:endParaRPr lang="de-DE" altLang="en-FR" sz="1600">
                  <a:solidFill>
                    <a:srgbClr val="CC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71691" name="Rectangle 75">
            <a:extLst>
              <a:ext uri="{FF2B5EF4-FFF2-40B4-BE49-F238E27FC236}">
                <a16:creationId xmlns:a16="http://schemas.microsoft.com/office/drawing/2014/main" id="{FD2BB664-441D-0712-E4A0-B72DD8E54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25" y="4786313"/>
            <a:ext cx="4181475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n-FR" sz="1500">
                <a:solidFill>
                  <a:srgbClr val="000000"/>
                </a:solidFill>
                <a:latin typeface="Arial" panose="020B0604020202020204" pitchFamily="34" charset="0"/>
              </a:rPr>
              <a:t>C. Kraus et. al.,</a:t>
            </a:r>
            <a:r>
              <a:rPr lang="de-DE" altLang="en-FR" sz="140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en-US" altLang="en-FR" sz="1500">
                <a:solidFill>
                  <a:srgbClr val="000000"/>
                </a:solidFill>
                <a:latin typeface="Arial" panose="020B0604020202020204" pitchFamily="34" charset="0"/>
              </a:rPr>
              <a:t>Eur. Phys. J. </a:t>
            </a:r>
            <a:r>
              <a:rPr lang="en-US" altLang="en-FR" sz="1500" b="1">
                <a:solidFill>
                  <a:srgbClr val="000000"/>
                </a:solidFill>
                <a:latin typeface="Arial" panose="020B0604020202020204" pitchFamily="34" charset="0"/>
              </a:rPr>
              <a:t>C 40</a:t>
            </a:r>
            <a:r>
              <a:rPr lang="en-US" altLang="en-FR" sz="1500">
                <a:solidFill>
                  <a:srgbClr val="000000"/>
                </a:solidFill>
                <a:latin typeface="Arial" panose="020B0604020202020204" pitchFamily="34" charset="0"/>
              </a:rPr>
              <a:t>, 447 (2005) </a:t>
            </a:r>
          </a:p>
          <a:p>
            <a:endParaRPr lang="en-US" altLang="en-FR" sz="13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altLang="en-FR" sz="1900">
                <a:solidFill>
                  <a:srgbClr val="000000"/>
                </a:solidFill>
                <a:latin typeface="Arial" panose="020B0604020202020204" pitchFamily="34" charset="0"/>
              </a:rPr>
              <a:t>Karlsruhe Tritium Neutrino Experiment KATRIN ab 2008: Sensitivität um 1 Größenordnung besser</a:t>
            </a:r>
            <a:endParaRPr lang="en-US" altLang="en-FR" sz="15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71692" name="Group 82">
            <a:extLst>
              <a:ext uri="{FF2B5EF4-FFF2-40B4-BE49-F238E27FC236}">
                <a16:creationId xmlns:a16="http://schemas.microsoft.com/office/drawing/2014/main" id="{0471217F-81B4-DB75-4882-4E6F031CEE1F}"/>
              </a:ext>
            </a:extLst>
          </p:cNvPr>
          <p:cNvGrpSpPr>
            <a:grpSpLocks/>
          </p:cNvGrpSpPr>
          <p:nvPr/>
        </p:nvGrpSpPr>
        <p:grpSpPr bwMode="auto">
          <a:xfrm>
            <a:off x="5346700" y="4241800"/>
            <a:ext cx="2881313" cy="457200"/>
            <a:chOff x="3312" y="2656"/>
            <a:chExt cx="1815" cy="288"/>
          </a:xfrm>
        </p:grpSpPr>
        <p:sp>
          <p:nvSpPr>
            <p:cNvPr id="71696" name="Rectangle 81">
              <a:extLst>
                <a:ext uri="{FF2B5EF4-FFF2-40B4-BE49-F238E27FC236}">
                  <a16:creationId xmlns:a16="http://schemas.microsoft.com/office/drawing/2014/main" id="{A33D68AD-573C-DB09-00B1-D8EDBA858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656"/>
              <a:ext cx="1808" cy="288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sp>
          <p:nvSpPr>
            <p:cNvPr id="71697" name="Rectangle 76">
              <a:extLst>
                <a:ext uri="{FF2B5EF4-FFF2-40B4-BE49-F238E27FC236}">
                  <a16:creationId xmlns:a16="http://schemas.microsoft.com/office/drawing/2014/main" id="{7EE4A53A-2917-A52B-F32C-D721DF685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664"/>
              <a:ext cx="181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FR" sz="2000">
                  <a:latin typeface="Arial" panose="020B0604020202020204" pitchFamily="34" charset="0"/>
                </a:rPr>
                <a:t>m</a:t>
              </a:r>
              <a:r>
                <a:rPr lang="de-DE" altLang="en-FR" sz="2400" baseline="-25000">
                  <a:latin typeface="Symbol" pitchFamily="2" charset="2"/>
                  <a:sym typeface="Symbol" pitchFamily="2" charset="2"/>
                </a:rPr>
                <a:t>n</a:t>
              </a:r>
              <a:r>
                <a:rPr lang="de-DE" altLang="en-FR" sz="1800" baseline="-50000">
                  <a:latin typeface="Times" pitchFamily="-106" charset="0"/>
                  <a:sym typeface="Symbol" pitchFamily="2" charset="2"/>
                </a:rPr>
                <a:t>e</a:t>
              </a:r>
              <a:r>
                <a:rPr lang="de-DE" altLang="en-FR" sz="2000">
                  <a:latin typeface="Arial" panose="020B0604020202020204" pitchFamily="34" charset="0"/>
                </a:rPr>
                <a:t>&lt; </a:t>
              </a:r>
              <a:r>
                <a:rPr lang="de-DE" altLang="en-FR" sz="2000">
                  <a:solidFill>
                    <a:schemeClr val="accent2"/>
                  </a:solidFill>
                  <a:latin typeface="Arial" panose="020B0604020202020204" pitchFamily="34" charset="0"/>
                </a:rPr>
                <a:t>2.3</a:t>
              </a:r>
              <a:r>
                <a:rPr lang="de-DE" altLang="en-FR" sz="2000">
                  <a:latin typeface="Arial" panose="020B0604020202020204" pitchFamily="34" charset="0"/>
                </a:rPr>
                <a:t> eV/c</a:t>
              </a:r>
              <a:r>
                <a:rPr lang="de-DE" altLang="en-FR" sz="2000" baseline="30000">
                  <a:latin typeface="Arial" panose="020B0604020202020204" pitchFamily="34" charset="0"/>
                </a:rPr>
                <a:t>2</a:t>
              </a:r>
              <a:r>
                <a:rPr lang="de-DE" altLang="en-FR" sz="2000">
                  <a:latin typeface="Arial" panose="020B0604020202020204" pitchFamily="34" charset="0"/>
                </a:rPr>
                <a:t> (95%CL)</a:t>
              </a:r>
              <a:endParaRPr lang="en-US" altLang="en-FR" sz="2000">
                <a:latin typeface="Arial" panose="020B0604020202020204" pitchFamily="34" charset="0"/>
              </a:endParaRPr>
            </a:p>
          </p:txBody>
        </p:sp>
      </p:grpSp>
      <p:grpSp>
        <p:nvGrpSpPr>
          <p:cNvPr id="71693" name="Group 80">
            <a:extLst>
              <a:ext uri="{FF2B5EF4-FFF2-40B4-BE49-F238E27FC236}">
                <a16:creationId xmlns:a16="http://schemas.microsoft.com/office/drawing/2014/main" id="{E28DBCA3-A5F5-E6F3-A39D-CC1C39800C8A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3667125"/>
            <a:ext cx="4129088" cy="511175"/>
            <a:chOff x="3096" y="2310"/>
            <a:chExt cx="2601" cy="322"/>
          </a:xfrm>
        </p:grpSpPr>
        <p:sp>
          <p:nvSpPr>
            <p:cNvPr id="71694" name="Rectangle 78">
              <a:extLst>
                <a:ext uri="{FF2B5EF4-FFF2-40B4-BE49-F238E27FC236}">
                  <a16:creationId xmlns:a16="http://schemas.microsoft.com/office/drawing/2014/main" id="{9C5D6B45-3555-B1C5-653E-F9BF5C9AD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6" y="2328"/>
              <a:ext cx="2552" cy="304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sp>
          <p:nvSpPr>
            <p:cNvPr id="71695" name="Rectangle 77">
              <a:extLst>
                <a:ext uri="{FF2B5EF4-FFF2-40B4-BE49-F238E27FC236}">
                  <a16:creationId xmlns:a16="http://schemas.microsoft.com/office/drawing/2014/main" id="{3BBBB5F4-F9C5-40FF-6454-9FFDF238D3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310"/>
              <a:ext cx="257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FR" sz="2000">
                  <a:latin typeface="Arial" panose="020B0604020202020204" pitchFamily="34" charset="0"/>
                </a:rPr>
                <a:t>m</a:t>
              </a:r>
              <a:r>
                <a:rPr lang="de-DE" altLang="en-FR" sz="2000" baseline="-25000">
                  <a:latin typeface="Symbol" pitchFamily="2" charset="2"/>
                </a:rPr>
                <a:t>n</a:t>
              </a:r>
              <a:r>
                <a:rPr lang="de-DE" altLang="en-FR" sz="1800" baseline="-50000">
                  <a:latin typeface="Times" pitchFamily="-106" charset="0"/>
                  <a:sym typeface="Symbol" pitchFamily="2" charset="2"/>
                </a:rPr>
                <a:t>e</a:t>
              </a:r>
              <a:r>
                <a:rPr lang="de-DE" altLang="en-FR" sz="2000" baseline="30000">
                  <a:latin typeface="Arial" panose="020B0604020202020204" pitchFamily="34" charset="0"/>
                </a:rPr>
                <a:t>2</a:t>
              </a:r>
              <a:r>
                <a:rPr lang="de-DE" altLang="en-FR" sz="2000">
                  <a:latin typeface="Arial" panose="020B0604020202020204" pitchFamily="34" charset="0"/>
                </a:rPr>
                <a:t> = (-0.6 </a:t>
              </a:r>
              <a:r>
                <a:rPr lang="en-US" altLang="en-FR" sz="2000">
                  <a:latin typeface="Arial" panose="020B0604020202020204" pitchFamily="34" charset="0"/>
                  <a:cs typeface="Arial" panose="020B0604020202020204" pitchFamily="34" charset="0"/>
                </a:rPr>
                <a:t>± </a:t>
              </a:r>
              <a:r>
                <a:rPr lang="de-DE" altLang="en-FR" sz="2000">
                  <a:latin typeface="Arial" panose="020B0604020202020204" pitchFamily="34" charset="0"/>
                  <a:cs typeface="Arial" panose="020B0604020202020204" pitchFamily="34" charset="0"/>
                </a:rPr>
                <a:t>2.2</a:t>
              </a:r>
              <a:r>
                <a:rPr lang="de-DE" altLang="en-FR" sz="2000" baseline="-25000">
                  <a:latin typeface="Arial" panose="020B0604020202020204" pitchFamily="34" charset="0"/>
                  <a:cs typeface="Arial" panose="020B0604020202020204" pitchFamily="34" charset="0"/>
                </a:rPr>
                <a:t>stat</a:t>
              </a:r>
              <a:r>
                <a:rPr lang="de-DE" altLang="en-FR" sz="20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FR" sz="2000">
                  <a:latin typeface="Arial" panose="020B0604020202020204" pitchFamily="34" charset="0"/>
                  <a:cs typeface="Arial" panose="020B0604020202020204" pitchFamily="34" charset="0"/>
                </a:rPr>
                <a:t>±</a:t>
              </a:r>
              <a:r>
                <a:rPr lang="de-DE" altLang="en-FR" sz="2000">
                  <a:latin typeface="Arial" panose="020B0604020202020204" pitchFamily="34" charset="0"/>
                  <a:cs typeface="Arial" panose="020B0604020202020204" pitchFamily="34" charset="0"/>
                </a:rPr>
                <a:t> 2.1</a:t>
              </a:r>
              <a:r>
                <a:rPr lang="de-DE" altLang="en-FR" sz="2000" baseline="-25000">
                  <a:latin typeface="Arial" panose="020B0604020202020204" pitchFamily="34" charset="0"/>
                  <a:cs typeface="Arial" panose="020B0604020202020204" pitchFamily="34" charset="0"/>
                </a:rPr>
                <a:t>sys</a:t>
              </a:r>
              <a:r>
                <a:rPr lang="de-DE" altLang="en-FR" sz="240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de-DE" altLang="en-FR" sz="2000">
                  <a:latin typeface="Arial" panose="020B0604020202020204" pitchFamily="34" charset="0"/>
                  <a:cs typeface="Arial" panose="020B0604020202020204" pitchFamily="34" charset="0"/>
                </a:rPr>
                <a:t> eV</a:t>
              </a:r>
              <a:r>
                <a:rPr lang="de-DE" altLang="en-FR" sz="2000" baseline="300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de-DE" altLang="en-FR" sz="2000">
                  <a:latin typeface="Arial" panose="020B0604020202020204" pitchFamily="34" charset="0"/>
                  <a:cs typeface="Arial" panose="020B0604020202020204" pitchFamily="34" charset="0"/>
                </a:rPr>
                <a:t>/c</a:t>
              </a:r>
              <a:r>
                <a:rPr lang="de-DE" altLang="en-FR" sz="2000" baseline="3000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altLang="en-FR" sz="2000" baseline="30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Date Placeholder 2">
            <a:extLst>
              <a:ext uri="{FF2B5EF4-FFF2-40B4-BE49-F238E27FC236}">
                <a16:creationId xmlns:a16="http://schemas.microsoft.com/office/drawing/2014/main" id="{82DD2558-6370-6EB2-5BE5-69DC4751F30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72707" name="Slide Number Placeholder 3">
            <a:extLst>
              <a:ext uri="{FF2B5EF4-FFF2-40B4-BE49-F238E27FC236}">
                <a16:creationId xmlns:a16="http://schemas.microsoft.com/office/drawing/2014/main" id="{7E2101D9-DDEB-177D-6F75-6E431B9EBB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F2FD26B-6AB6-EE46-A01B-CAED1B0B9F4E}" type="slidenum">
              <a:rPr lang="en-US" altLang="en-FR" sz="1000">
                <a:latin typeface="Arial" panose="020B0604020202020204" pitchFamily="34" charset="0"/>
              </a:rPr>
              <a:pPr/>
              <a:t>56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72708" name="Rectangle 2">
            <a:extLst>
              <a:ext uri="{FF2B5EF4-FFF2-40B4-BE49-F238E27FC236}">
                <a16:creationId xmlns:a16="http://schemas.microsoft.com/office/drawing/2014/main" id="{37D5569B-47B2-76BB-00C8-2FBF385805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Neutrino-Massenhierarchie</a:t>
            </a:r>
          </a:p>
        </p:txBody>
      </p:sp>
      <p:sp>
        <p:nvSpPr>
          <p:cNvPr id="72709" name="Rectangle 3">
            <a:extLst>
              <a:ext uri="{FF2B5EF4-FFF2-40B4-BE49-F238E27FC236}">
                <a16:creationId xmlns:a16="http://schemas.microsoft.com/office/drawing/2014/main" id="{81B535C0-E974-6515-8D74-AFD591F3A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" y="1073150"/>
            <a:ext cx="43275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900">
                <a:solidFill>
                  <a:srgbClr val="000000"/>
                </a:solidFill>
                <a:latin typeface="Arial" panose="020B0604020202020204" pitchFamily="34" charset="0"/>
              </a:rPr>
              <a:t>Warum sind Neutrinomassen so klein?</a:t>
            </a:r>
          </a:p>
          <a:p>
            <a:r>
              <a:rPr lang="en-US" altLang="en-FR" sz="1900">
                <a:solidFill>
                  <a:srgbClr val="000000"/>
                </a:solidFill>
                <a:latin typeface="Arial" panose="020B0604020202020204" pitchFamily="34" charset="0"/>
              </a:rPr>
              <a:t>Wie ist die Massenhierarchie?</a:t>
            </a:r>
          </a:p>
        </p:txBody>
      </p:sp>
      <p:sp>
        <p:nvSpPr>
          <p:cNvPr id="72710" name="Text Box 24">
            <a:extLst>
              <a:ext uri="{FF2B5EF4-FFF2-40B4-BE49-F238E27FC236}">
                <a16:creationId xmlns:a16="http://schemas.microsoft.com/office/drawing/2014/main" id="{DB9775C1-1649-C78E-AE7A-969D351D3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4581525"/>
            <a:ext cx="29702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FR" sz="1800">
                <a:latin typeface="Arial" panose="020B0604020202020204" pitchFamily="34" charset="0"/>
              </a:rPr>
              <a:t>QUASI DEGENERIERT</a:t>
            </a:r>
            <a:endParaRPr lang="fr-FR" altLang="en-FR" sz="2000">
              <a:latin typeface="Arial" panose="020B0604020202020204" pitchFamily="34" charset="0"/>
            </a:endParaRPr>
          </a:p>
        </p:txBody>
      </p:sp>
      <p:grpSp>
        <p:nvGrpSpPr>
          <p:cNvPr id="72711" name="Group 34">
            <a:extLst>
              <a:ext uri="{FF2B5EF4-FFF2-40B4-BE49-F238E27FC236}">
                <a16:creationId xmlns:a16="http://schemas.microsoft.com/office/drawing/2014/main" id="{030118F5-9ED5-7B13-992B-456213D8D271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1916113"/>
            <a:ext cx="7991475" cy="3032125"/>
            <a:chOff x="295" y="1207"/>
            <a:chExt cx="5034" cy="1910"/>
          </a:xfrm>
        </p:grpSpPr>
        <p:sp>
          <p:nvSpPr>
            <p:cNvPr id="72713" name="Line 4">
              <a:extLst>
                <a:ext uri="{FF2B5EF4-FFF2-40B4-BE49-F238E27FC236}">
                  <a16:creationId xmlns:a16="http://schemas.microsoft.com/office/drawing/2014/main" id="{A970D819-D259-88F0-4375-52960E20D7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" y="1344"/>
              <a:ext cx="86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72714" name="Line 5">
              <a:extLst>
                <a:ext uri="{FF2B5EF4-FFF2-40B4-BE49-F238E27FC236}">
                  <a16:creationId xmlns:a16="http://schemas.microsoft.com/office/drawing/2014/main" id="{10435F7A-7731-87DA-0558-47D81A6526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7" y="2069"/>
              <a:ext cx="772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72715" name="Line 6">
              <a:extLst>
                <a:ext uri="{FF2B5EF4-FFF2-40B4-BE49-F238E27FC236}">
                  <a16:creationId xmlns:a16="http://schemas.microsoft.com/office/drawing/2014/main" id="{D93605F0-0B22-96FD-2176-A63ED5C0FB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7" y="2387"/>
              <a:ext cx="77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72716" name="Line 7">
              <a:extLst>
                <a:ext uri="{FF2B5EF4-FFF2-40B4-BE49-F238E27FC236}">
                  <a16:creationId xmlns:a16="http://schemas.microsoft.com/office/drawing/2014/main" id="{D6A3EE90-B463-D5E3-17B8-ED9CD7F325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1" y="1389"/>
              <a:ext cx="817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72717" name="Line 8">
              <a:extLst>
                <a:ext uri="{FF2B5EF4-FFF2-40B4-BE49-F238E27FC236}">
                  <a16:creationId xmlns:a16="http://schemas.microsoft.com/office/drawing/2014/main" id="{85E6EDC5-6B8F-9F76-5BFD-7C874CB9B8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6" y="1525"/>
              <a:ext cx="77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72718" name="Line 9">
              <a:extLst>
                <a:ext uri="{FF2B5EF4-FFF2-40B4-BE49-F238E27FC236}">
                  <a16:creationId xmlns:a16="http://schemas.microsoft.com/office/drawing/2014/main" id="{54DD07B0-8BB3-9813-4084-195169A9A0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26" y="2432"/>
              <a:ext cx="77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72719" name="Line 10">
              <a:extLst>
                <a:ext uri="{FF2B5EF4-FFF2-40B4-BE49-F238E27FC236}">
                  <a16:creationId xmlns:a16="http://schemas.microsoft.com/office/drawing/2014/main" id="{A55FA80B-1E91-C65C-7043-82CA423416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5" y="1344"/>
              <a:ext cx="8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72720" name="Line 11">
              <a:extLst>
                <a:ext uri="{FF2B5EF4-FFF2-40B4-BE49-F238E27FC236}">
                  <a16:creationId xmlns:a16="http://schemas.microsoft.com/office/drawing/2014/main" id="{7C4F5EA9-A0C8-5B04-78CB-75511FF9FE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5" y="1389"/>
              <a:ext cx="8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72721" name="Line 12">
              <a:extLst>
                <a:ext uri="{FF2B5EF4-FFF2-40B4-BE49-F238E27FC236}">
                  <a16:creationId xmlns:a16="http://schemas.microsoft.com/office/drawing/2014/main" id="{BA7007D4-35BF-9D46-A359-2B0FC7B134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5" y="1434"/>
              <a:ext cx="9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72722" name="Line 13">
              <a:extLst>
                <a:ext uri="{FF2B5EF4-FFF2-40B4-BE49-F238E27FC236}">
                  <a16:creationId xmlns:a16="http://schemas.microsoft.com/office/drawing/2014/main" id="{33818A10-5587-F0BC-819D-04AAAF83C9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" y="2614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72723" name="Line 14">
              <a:extLst>
                <a:ext uri="{FF2B5EF4-FFF2-40B4-BE49-F238E27FC236}">
                  <a16:creationId xmlns:a16="http://schemas.microsoft.com/office/drawing/2014/main" id="{F6F8C740-9415-9F0F-306A-825B271B9C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" y="2614"/>
              <a:ext cx="48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72724" name="Text Box 15">
              <a:extLst>
                <a:ext uri="{FF2B5EF4-FFF2-40B4-BE49-F238E27FC236}">
                  <a16:creationId xmlns:a16="http://schemas.microsoft.com/office/drawing/2014/main" id="{8D6EBA44-67B7-3989-7611-498B0F254B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2251"/>
              <a:ext cx="5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2000">
                  <a:latin typeface="Symbol" pitchFamily="2" charset="2"/>
                </a:rPr>
                <a:t>n</a:t>
              </a:r>
              <a:r>
                <a:rPr lang="en-GB" altLang="en-FR" sz="2000" baseline="-25000">
                  <a:latin typeface="Arial" panose="020B0604020202020204" pitchFamily="34" charset="0"/>
                </a:rPr>
                <a:t>1</a:t>
              </a:r>
              <a:endParaRPr lang="fr-FR" altLang="en-FR" sz="2000" baseline="-25000">
                <a:latin typeface="Arial" panose="020B0604020202020204" pitchFamily="34" charset="0"/>
              </a:endParaRPr>
            </a:p>
          </p:txBody>
        </p:sp>
        <p:sp>
          <p:nvSpPr>
            <p:cNvPr id="72725" name="Text Box 16">
              <a:extLst>
                <a:ext uri="{FF2B5EF4-FFF2-40B4-BE49-F238E27FC236}">
                  <a16:creationId xmlns:a16="http://schemas.microsoft.com/office/drawing/2014/main" id="{B96FC085-1BC4-0B7E-3A8A-76CFD81CC0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1933"/>
              <a:ext cx="45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2000">
                  <a:latin typeface="Symbol" pitchFamily="2" charset="2"/>
                </a:rPr>
                <a:t>n</a:t>
              </a:r>
              <a:r>
                <a:rPr lang="en-GB" altLang="en-FR" sz="2000" baseline="-25000">
                  <a:latin typeface="Arial" panose="020B0604020202020204" pitchFamily="34" charset="0"/>
                </a:rPr>
                <a:t>2</a:t>
              </a:r>
              <a:endParaRPr lang="fr-FR" altLang="en-FR" sz="2000" baseline="-25000">
                <a:latin typeface="Arial" panose="020B0604020202020204" pitchFamily="34" charset="0"/>
              </a:endParaRPr>
            </a:p>
          </p:txBody>
        </p:sp>
        <p:sp>
          <p:nvSpPr>
            <p:cNvPr id="72726" name="Text Box 17">
              <a:extLst>
                <a:ext uri="{FF2B5EF4-FFF2-40B4-BE49-F238E27FC236}">
                  <a16:creationId xmlns:a16="http://schemas.microsoft.com/office/drawing/2014/main" id="{A56BCCF5-0B97-D7D6-8379-B5E1C15D29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1253"/>
              <a:ext cx="45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FR" altLang="en-FR" sz="2000">
                <a:latin typeface="Arial" panose="020B0604020202020204" pitchFamily="34" charset="0"/>
              </a:endParaRPr>
            </a:p>
          </p:txBody>
        </p:sp>
        <p:sp>
          <p:nvSpPr>
            <p:cNvPr id="72727" name="Text Box 18">
              <a:extLst>
                <a:ext uri="{FF2B5EF4-FFF2-40B4-BE49-F238E27FC236}">
                  <a16:creationId xmlns:a16="http://schemas.microsoft.com/office/drawing/2014/main" id="{EB95051D-7DE5-2108-B3B3-139FA95FF2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1207"/>
              <a:ext cx="40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2000">
                  <a:latin typeface="Symbol" pitchFamily="2" charset="2"/>
                </a:rPr>
                <a:t>n</a:t>
              </a:r>
              <a:r>
                <a:rPr lang="en-GB" altLang="en-FR" sz="2000" baseline="-25000">
                  <a:latin typeface="Arial" panose="020B0604020202020204" pitchFamily="34" charset="0"/>
                </a:rPr>
                <a:t>3</a:t>
              </a:r>
              <a:endParaRPr lang="fr-FR" altLang="en-FR" sz="2000" baseline="-25000">
                <a:latin typeface="Arial" panose="020B0604020202020204" pitchFamily="34" charset="0"/>
              </a:endParaRPr>
            </a:p>
          </p:txBody>
        </p:sp>
        <p:sp>
          <p:nvSpPr>
            <p:cNvPr id="72728" name="Text Box 19">
              <a:extLst>
                <a:ext uri="{FF2B5EF4-FFF2-40B4-BE49-F238E27FC236}">
                  <a16:creationId xmlns:a16="http://schemas.microsoft.com/office/drawing/2014/main" id="{94A24AE5-33B0-114E-DB37-0750A136EB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4" y="2296"/>
              <a:ext cx="45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2000">
                  <a:latin typeface="Symbol" pitchFamily="2" charset="2"/>
                </a:rPr>
                <a:t>n</a:t>
              </a:r>
              <a:r>
                <a:rPr lang="en-GB" altLang="en-FR" sz="2000" baseline="-25000">
                  <a:latin typeface="Arial" panose="020B0604020202020204" pitchFamily="34" charset="0"/>
                </a:rPr>
                <a:t>3</a:t>
              </a:r>
              <a:endParaRPr lang="fr-FR" altLang="en-FR" sz="2000" baseline="-25000">
                <a:latin typeface="Arial" panose="020B0604020202020204" pitchFamily="34" charset="0"/>
              </a:endParaRPr>
            </a:p>
          </p:txBody>
        </p:sp>
        <p:sp>
          <p:nvSpPr>
            <p:cNvPr id="72729" name="Text Box 20">
              <a:extLst>
                <a:ext uri="{FF2B5EF4-FFF2-40B4-BE49-F238E27FC236}">
                  <a16:creationId xmlns:a16="http://schemas.microsoft.com/office/drawing/2014/main" id="{EDBFC09D-D3DA-0DD0-0399-57B14BCA3A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1434"/>
              <a:ext cx="5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2000">
                  <a:latin typeface="Symbol" pitchFamily="2" charset="2"/>
                </a:rPr>
                <a:t>n</a:t>
              </a:r>
              <a:r>
                <a:rPr lang="en-GB" altLang="en-FR" sz="2000" baseline="-25000">
                  <a:latin typeface="Arial" panose="020B0604020202020204" pitchFamily="34" charset="0"/>
                </a:rPr>
                <a:t>1</a:t>
              </a:r>
              <a:endParaRPr lang="fr-FR" altLang="en-FR" sz="2000" baseline="-25000">
                <a:latin typeface="Arial" panose="020B0604020202020204" pitchFamily="34" charset="0"/>
              </a:endParaRPr>
            </a:p>
          </p:txBody>
        </p:sp>
        <p:sp>
          <p:nvSpPr>
            <p:cNvPr id="72730" name="Text Box 21">
              <a:extLst>
                <a:ext uri="{FF2B5EF4-FFF2-40B4-BE49-F238E27FC236}">
                  <a16:creationId xmlns:a16="http://schemas.microsoft.com/office/drawing/2014/main" id="{7DE2BAFB-4A78-8767-75C7-42118C81D2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1298"/>
              <a:ext cx="31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2000">
                  <a:latin typeface="Symbol" pitchFamily="2" charset="2"/>
                </a:rPr>
                <a:t>n</a:t>
              </a:r>
              <a:r>
                <a:rPr lang="en-GB" altLang="en-FR" sz="2000" baseline="-25000">
                  <a:latin typeface="Arial" panose="020B0604020202020204" pitchFamily="34" charset="0"/>
                </a:rPr>
                <a:t>2</a:t>
              </a:r>
              <a:endParaRPr lang="fr-FR" altLang="en-FR" sz="2000" baseline="-25000">
                <a:latin typeface="Arial" panose="020B0604020202020204" pitchFamily="34" charset="0"/>
              </a:endParaRPr>
            </a:p>
          </p:txBody>
        </p:sp>
        <p:sp>
          <p:nvSpPr>
            <p:cNvPr id="72731" name="Text Box 22">
              <a:extLst>
                <a:ext uri="{FF2B5EF4-FFF2-40B4-BE49-F238E27FC236}">
                  <a16:creationId xmlns:a16="http://schemas.microsoft.com/office/drawing/2014/main" id="{8F74ABFA-0421-D2AC-D2AB-6045DB68C2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" y="2886"/>
              <a:ext cx="8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1800">
                  <a:latin typeface="Arial" panose="020B0604020202020204" pitchFamily="34" charset="0"/>
                </a:rPr>
                <a:t>NORMAL</a:t>
              </a:r>
              <a:endParaRPr lang="fr-FR" altLang="en-FR" sz="2000">
                <a:latin typeface="Arial" panose="020B0604020202020204" pitchFamily="34" charset="0"/>
              </a:endParaRPr>
            </a:p>
          </p:txBody>
        </p:sp>
        <p:sp>
          <p:nvSpPr>
            <p:cNvPr id="72732" name="Text Box 23">
              <a:extLst>
                <a:ext uri="{FF2B5EF4-FFF2-40B4-BE49-F238E27FC236}">
                  <a16:creationId xmlns:a16="http://schemas.microsoft.com/office/drawing/2014/main" id="{6ACCABD3-E11C-F0F5-1846-23DAB8DE07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0" y="2886"/>
              <a:ext cx="108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1800">
                  <a:latin typeface="Arial" panose="020B0604020202020204" pitchFamily="34" charset="0"/>
                </a:rPr>
                <a:t>INVERTIERT</a:t>
              </a:r>
              <a:endParaRPr lang="fr-FR" altLang="en-FR" sz="2000">
                <a:latin typeface="Arial" panose="020B0604020202020204" pitchFamily="34" charset="0"/>
              </a:endParaRPr>
            </a:p>
          </p:txBody>
        </p:sp>
        <p:sp>
          <p:nvSpPr>
            <p:cNvPr id="72733" name="Line 25">
              <a:extLst>
                <a:ext uri="{FF2B5EF4-FFF2-40B4-BE49-F238E27FC236}">
                  <a16:creationId xmlns:a16="http://schemas.microsoft.com/office/drawing/2014/main" id="{BDD02E28-ACE6-F86F-5609-527FB8A7F0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3" y="1344"/>
              <a:ext cx="0" cy="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72734" name="Text Box 26">
              <a:extLst>
                <a:ext uri="{FF2B5EF4-FFF2-40B4-BE49-F238E27FC236}">
                  <a16:creationId xmlns:a16="http://schemas.microsoft.com/office/drawing/2014/main" id="{C0B44DC1-7045-8739-508E-483EB7E192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9" y="1616"/>
              <a:ext cx="4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1800">
                  <a:latin typeface="Arial" panose="020B0604020202020204" pitchFamily="34" charset="0"/>
                </a:rPr>
                <a:t>atm</a:t>
              </a:r>
              <a:endParaRPr lang="fr-FR" altLang="en-FR" sz="1800">
                <a:latin typeface="Arial" panose="020B0604020202020204" pitchFamily="34" charset="0"/>
              </a:endParaRPr>
            </a:p>
          </p:txBody>
        </p:sp>
        <p:sp>
          <p:nvSpPr>
            <p:cNvPr id="72735" name="Line 27">
              <a:extLst>
                <a:ext uri="{FF2B5EF4-FFF2-40B4-BE49-F238E27FC236}">
                  <a16:creationId xmlns:a16="http://schemas.microsoft.com/office/drawing/2014/main" id="{43B7AB7B-9B60-8299-085C-79B3E0CF96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4" y="1525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72736" name="Text Box 28">
              <a:extLst>
                <a:ext uri="{FF2B5EF4-FFF2-40B4-BE49-F238E27FC236}">
                  <a16:creationId xmlns:a16="http://schemas.microsoft.com/office/drawing/2014/main" id="{4485AD14-7117-FF15-CFD6-C44100DE21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4" y="1933"/>
              <a:ext cx="4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1800">
                  <a:latin typeface="Arial" panose="020B0604020202020204" pitchFamily="34" charset="0"/>
                </a:rPr>
                <a:t>atm</a:t>
              </a:r>
              <a:endParaRPr lang="fr-FR" altLang="en-FR" sz="1800">
                <a:latin typeface="Arial" panose="020B0604020202020204" pitchFamily="34" charset="0"/>
              </a:endParaRPr>
            </a:p>
          </p:txBody>
        </p:sp>
        <p:sp>
          <p:nvSpPr>
            <p:cNvPr id="72737" name="Line 29">
              <a:extLst>
                <a:ext uri="{FF2B5EF4-FFF2-40B4-BE49-F238E27FC236}">
                  <a16:creationId xmlns:a16="http://schemas.microsoft.com/office/drawing/2014/main" id="{F15C6AAE-CCE4-10F0-83E1-BF3BB9DA7A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5" y="2069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72738" name="Line 30">
              <a:extLst>
                <a:ext uri="{FF2B5EF4-FFF2-40B4-BE49-F238E27FC236}">
                  <a16:creationId xmlns:a16="http://schemas.microsoft.com/office/drawing/2014/main" id="{81CCF43C-1673-3CC0-6D2F-6E394C6AC9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1" y="1389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72739" name="Text Box 31">
              <a:extLst>
                <a:ext uri="{FF2B5EF4-FFF2-40B4-BE49-F238E27FC236}">
                  <a16:creationId xmlns:a16="http://schemas.microsoft.com/office/drawing/2014/main" id="{8911241B-0324-3003-66B5-A80359474B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0" y="2115"/>
              <a:ext cx="58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1800">
                  <a:latin typeface="Arial" panose="020B0604020202020204" pitchFamily="34" charset="0"/>
                </a:rPr>
                <a:t>solar</a:t>
              </a:r>
              <a:endParaRPr lang="fr-FR" altLang="en-FR" sz="1800">
                <a:latin typeface="Arial" panose="020B0604020202020204" pitchFamily="34" charset="0"/>
              </a:endParaRPr>
            </a:p>
          </p:txBody>
        </p:sp>
        <p:sp>
          <p:nvSpPr>
            <p:cNvPr id="72740" name="Text Box 32">
              <a:extLst>
                <a:ext uri="{FF2B5EF4-FFF2-40B4-BE49-F238E27FC236}">
                  <a16:creationId xmlns:a16="http://schemas.microsoft.com/office/drawing/2014/main" id="{02F4871D-E9BE-F5AE-FCBC-BCC60D2077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7" y="1344"/>
              <a:ext cx="58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1800">
                  <a:latin typeface="Arial" panose="020B0604020202020204" pitchFamily="34" charset="0"/>
                </a:rPr>
                <a:t>solar</a:t>
              </a:r>
              <a:endParaRPr lang="fr-FR" altLang="en-FR" sz="1800">
                <a:latin typeface="Arial" panose="020B0604020202020204" pitchFamily="34" charset="0"/>
              </a:endParaRPr>
            </a:p>
          </p:txBody>
        </p:sp>
      </p:grpSp>
      <p:sp>
        <p:nvSpPr>
          <p:cNvPr id="72712" name="Text Box 33">
            <a:extLst>
              <a:ext uri="{FF2B5EF4-FFF2-40B4-BE49-F238E27FC236}">
                <a16:creationId xmlns:a16="http://schemas.microsoft.com/office/drawing/2014/main" id="{03295F19-C9DE-E3C8-3839-C9B04BC5A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" y="5287963"/>
            <a:ext cx="7867650" cy="119697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GB" altLang="en-FR" sz="2400">
                <a:solidFill>
                  <a:srgbClr val="CC0000"/>
                </a:solidFill>
                <a:latin typeface="Arial" panose="020B0604020202020204" pitchFamily="34" charset="0"/>
              </a:rPr>
              <a:t>Suche nach Materieeffekten an “Long Baseline Neutrino Beams”: Unterschiede zwischen Neutrinos und Antineutrinos bzgl. Oszillationslängen und -amplituden.</a:t>
            </a:r>
            <a:endParaRPr lang="fr-FR" altLang="en-FR" sz="240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Date Placeholder 2">
            <a:extLst>
              <a:ext uri="{FF2B5EF4-FFF2-40B4-BE49-F238E27FC236}">
                <a16:creationId xmlns:a16="http://schemas.microsoft.com/office/drawing/2014/main" id="{B2138420-FFF6-5E40-DFDF-854F7804A9F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73731" name="Slide Number Placeholder 3">
            <a:extLst>
              <a:ext uri="{FF2B5EF4-FFF2-40B4-BE49-F238E27FC236}">
                <a16:creationId xmlns:a16="http://schemas.microsoft.com/office/drawing/2014/main" id="{731D5A71-5F77-8EE4-EE1E-6994D44FB6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E95E879-4867-9D4B-85B9-D742C790AD81}" type="slidenum">
              <a:rPr lang="en-US" altLang="en-FR" sz="1000">
                <a:latin typeface="Arial" panose="020B0604020202020204" pitchFamily="34" charset="0"/>
              </a:rPr>
              <a:pPr/>
              <a:t>57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73732" name="Rectangle 2">
            <a:extLst>
              <a:ext uri="{FF2B5EF4-FFF2-40B4-BE49-F238E27FC236}">
                <a16:creationId xmlns:a16="http://schemas.microsoft.com/office/drawing/2014/main" id="{EF294218-7D1A-C685-4CA7-C5E35313DA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Absolute Neutrino-Massenskala</a:t>
            </a:r>
          </a:p>
        </p:txBody>
      </p:sp>
      <p:grpSp>
        <p:nvGrpSpPr>
          <p:cNvPr id="73733" name="Group 9">
            <a:extLst>
              <a:ext uri="{FF2B5EF4-FFF2-40B4-BE49-F238E27FC236}">
                <a16:creationId xmlns:a16="http://schemas.microsoft.com/office/drawing/2014/main" id="{3008EF6D-4677-433F-0FD6-4CBB9B965453}"/>
              </a:ext>
            </a:extLst>
          </p:cNvPr>
          <p:cNvGrpSpPr>
            <a:grpSpLocks/>
          </p:cNvGrpSpPr>
          <p:nvPr/>
        </p:nvGrpSpPr>
        <p:grpSpPr bwMode="auto">
          <a:xfrm>
            <a:off x="1041400" y="4432300"/>
            <a:ext cx="6819900" cy="1841500"/>
            <a:chOff x="656" y="2792"/>
            <a:chExt cx="4296" cy="1160"/>
          </a:xfrm>
        </p:grpSpPr>
        <p:sp>
          <p:nvSpPr>
            <p:cNvPr id="73737" name="Rectangle 8">
              <a:extLst>
                <a:ext uri="{FF2B5EF4-FFF2-40B4-BE49-F238E27FC236}">
                  <a16:creationId xmlns:a16="http://schemas.microsoft.com/office/drawing/2014/main" id="{1C344CAD-35B6-A527-1452-724FB30C2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" y="2912"/>
              <a:ext cx="4296" cy="104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grpSp>
          <p:nvGrpSpPr>
            <p:cNvPr id="73738" name="Group 4">
              <a:extLst>
                <a:ext uri="{FF2B5EF4-FFF2-40B4-BE49-F238E27FC236}">
                  <a16:creationId xmlns:a16="http://schemas.microsoft.com/office/drawing/2014/main" id="{61E2FAF2-DACA-9740-609C-FD03E786A8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1" y="2792"/>
              <a:ext cx="4058" cy="1076"/>
              <a:chOff x="431" y="1472"/>
              <a:chExt cx="4058" cy="1076"/>
            </a:xfrm>
          </p:grpSpPr>
          <p:sp>
            <p:nvSpPr>
              <p:cNvPr id="73739" name="Text Box 5">
                <a:extLst>
                  <a:ext uri="{FF2B5EF4-FFF2-40B4-BE49-F238E27FC236}">
                    <a16:creationId xmlns:a16="http://schemas.microsoft.com/office/drawing/2014/main" id="{CD4A0206-A67C-A981-E8F0-854F85CE78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1" y="1480"/>
                <a:ext cx="2937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FR" sz="4800">
                    <a:latin typeface="Arial" panose="020B0604020202020204" pitchFamily="34" charset="0"/>
                  </a:rPr>
                  <a:t>U </a:t>
                </a:r>
                <a:r>
                  <a:rPr lang="en-GB" altLang="en-FR" sz="4800" baseline="-25000">
                    <a:latin typeface="Arial" panose="020B0604020202020204" pitchFamily="34" charset="0"/>
                  </a:rPr>
                  <a:t>Maj</a:t>
                </a:r>
                <a:r>
                  <a:rPr lang="en-GB" altLang="en-FR" sz="4800">
                    <a:latin typeface="Arial" panose="020B0604020202020204" pitchFamily="34" charset="0"/>
                  </a:rPr>
                  <a:t> = U </a:t>
                </a:r>
                <a:r>
                  <a:rPr lang="en-GB" altLang="en-FR" sz="4800" baseline="-25000">
                    <a:latin typeface="Arial" panose="020B0604020202020204" pitchFamily="34" charset="0"/>
                  </a:rPr>
                  <a:t>Dirac</a:t>
                </a:r>
                <a:r>
                  <a:rPr lang="en-GB" altLang="en-FR" sz="4800">
                    <a:latin typeface="Arial" panose="020B0604020202020204" pitchFamily="34" charset="0"/>
                  </a:rPr>
                  <a:t> </a:t>
                </a:r>
                <a:r>
                  <a:rPr lang="en-US" altLang="en-FR" sz="960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endParaRPr lang="en-US" altLang="en-FR" sz="4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740" name="Text Box 6">
                <a:extLst>
                  <a:ext uri="{FF2B5EF4-FFF2-40B4-BE49-F238E27FC236}">
                    <a16:creationId xmlns:a16="http://schemas.microsoft.com/office/drawing/2014/main" id="{6C48146B-6BE9-F94D-A7DD-43E7280189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07" y="1570"/>
                <a:ext cx="1142" cy="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AutoNum type="arabicPlain"/>
                </a:pPr>
                <a:r>
                  <a:rPr lang="en-GB" altLang="en-FR" sz="2400">
                    <a:latin typeface="Arial" panose="020B0604020202020204" pitchFamily="34" charset="0"/>
                  </a:rPr>
                  <a:t>  0    0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GB" altLang="en-FR" sz="2400">
                    <a:latin typeface="Arial" panose="020B0604020202020204" pitchFamily="34" charset="0"/>
                  </a:rPr>
                  <a:t>0   e</a:t>
                </a:r>
                <a:r>
                  <a:rPr lang="en-GB" altLang="en-FR" sz="2400" b="1" baseline="30000">
                    <a:latin typeface="Arial" panose="020B0604020202020204" pitchFamily="34" charset="0"/>
                  </a:rPr>
                  <a:t>i</a:t>
                </a:r>
                <a:r>
                  <a:rPr lang="en-GB" altLang="en-FR" sz="2400" b="1" baseline="30000">
                    <a:latin typeface="Symbol" pitchFamily="2" charset="2"/>
                  </a:rPr>
                  <a:t>F</a:t>
                </a:r>
                <a:r>
                  <a:rPr lang="en-GB" altLang="en-FR" sz="2000" b="1" baseline="-15000">
                    <a:latin typeface="Arial" panose="020B0604020202020204" pitchFamily="34" charset="0"/>
                  </a:rPr>
                  <a:t>2</a:t>
                </a:r>
                <a:r>
                  <a:rPr lang="en-GB" altLang="en-FR" sz="2400">
                    <a:latin typeface="Arial" panose="020B0604020202020204" pitchFamily="34" charset="0"/>
                  </a:rPr>
                  <a:t>  0 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GB" altLang="en-FR" sz="2400">
                    <a:latin typeface="Arial" panose="020B0604020202020204" pitchFamily="34" charset="0"/>
                  </a:rPr>
                  <a:t>0     0   e</a:t>
                </a:r>
                <a:r>
                  <a:rPr lang="en-GB" altLang="en-FR" sz="2400" b="1" baseline="30000">
                    <a:latin typeface="Arial" panose="020B0604020202020204" pitchFamily="34" charset="0"/>
                  </a:rPr>
                  <a:t>i</a:t>
                </a:r>
                <a:r>
                  <a:rPr lang="en-GB" altLang="en-FR" sz="2400" b="1" baseline="30000">
                    <a:latin typeface="Symbol" pitchFamily="2" charset="2"/>
                  </a:rPr>
                  <a:t>F</a:t>
                </a:r>
                <a:r>
                  <a:rPr lang="en-GB" altLang="en-FR" sz="2000" b="1" baseline="-15000">
                    <a:latin typeface="Arial" panose="020B0604020202020204" pitchFamily="34" charset="0"/>
                  </a:rPr>
                  <a:t>3</a:t>
                </a:r>
                <a:endParaRPr lang="el-GR" altLang="en-FR" sz="2000" b="1" baseline="-15000">
                  <a:latin typeface="Arial" panose="020B0604020202020204" pitchFamily="34" charset="0"/>
                </a:endParaRPr>
              </a:p>
            </p:txBody>
          </p:sp>
          <p:sp>
            <p:nvSpPr>
              <p:cNvPr id="73741" name="Text Box 7">
                <a:extLst>
                  <a:ext uri="{FF2B5EF4-FFF2-40B4-BE49-F238E27FC236}">
                    <a16:creationId xmlns:a16="http://schemas.microsoft.com/office/drawing/2014/main" id="{EBAA7720-57E0-9849-2AAD-7D07341F0B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81" y="1472"/>
                <a:ext cx="408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FR" sz="9600">
                    <a:latin typeface="Arial" panose="020B0604020202020204" pitchFamily="34" charset="0"/>
                  </a:rPr>
                  <a:t>)</a:t>
                </a:r>
                <a:endParaRPr lang="fr-FR" altLang="en-FR" sz="96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73734" name="Group 11">
            <a:extLst>
              <a:ext uri="{FF2B5EF4-FFF2-40B4-BE49-F238E27FC236}">
                <a16:creationId xmlns:a16="http://schemas.microsoft.com/office/drawing/2014/main" id="{67EBEA0D-B2C0-AC85-CF2A-960F22C61F6B}"/>
              </a:ext>
            </a:extLst>
          </p:cNvPr>
          <p:cNvGrpSpPr>
            <a:grpSpLocks/>
          </p:cNvGrpSpPr>
          <p:nvPr/>
        </p:nvGrpSpPr>
        <p:grpSpPr bwMode="auto">
          <a:xfrm>
            <a:off x="901700" y="973138"/>
            <a:ext cx="7759700" cy="3292475"/>
            <a:chOff x="568" y="613"/>
            <a:chExt cx="4888" cy="2074"/>
          </a:xfrm>
        </p:grpSpPr>
        <p:sp>
          <p:nvSpPr>
            <p:cNvPr id="73735" name="Text Box 3">
              <a:extLst>
                <a:ext uri="{FF2B5EF4-FFF2-40B4-BE49-F238E27FC236}">
                  <a16:creationId xmlns:a16="http://schemas.microsoft.com/office/drawing/2014/main" id="{66D77A47-5F14-DDBB-F1F1-5C6602512E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" y="613"/>
              <a:ext cx="4888" cy="2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2400" b="1"/>
                <a:t>Wenn Neutrinos zu leicht (leichter als ca. 0.3 eV) für eine experimentelle Messung sind, bleibt nur der </a:t>
              </a:r>
              <a:r>
                <a:rPr lang="en-GB" altLang="en-FR" sz="2800" b="1">
                  <a:solidFill>
                    <a:srgbClr val="1302EA"/>
                  </a:solidFill>
                </a:rPr>
                <a:t>neutrinolose doppelte Beta-Zerfall!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GB" altLang="en-FR" sz="2400" b="1"/>
                <a:t>Dieser ist nur möglich, wenn Neutrinos massive </a:t>
              </a:r>
              <a:r>
                <a:rPr lang="en-GB" altLang="en-FR" sz="2800" b="1">
                  <a:solidFill>
                    <a:srgbClr val="1302EA"/>
                  </a:solidFill>
                </a:rPr>
                <a:t>Majoranateilchen (</a:t>
              </a:r>
              <a:r>
                <a:rPr lang="en-GB" altLang="en-FR" sz="2800" b="1">
                  <a:solidFill>
                    <a:srgbClr val="1302EA"/>
                  </a:solidFill>
                  <a:latin typeface="Symbol" pitchFamily="2" charset="2"/>
                </a:rPr>
                <a:t>n</a:t>
              </a:r>
              <a:r>
                <a:rPr lang="en-GB" altLang="en-FR" sz="2800" b="1">
                  <a:solidFill>
                    <a:srgbClr val="1302EA"/>
                  </a:solidFill>
                </a:rPr>
                <a:t> = </a:t>
              </a:r>
              <a:r>
                <a:rPr lang="en-GB" altLang="en-FR" sz="2800" b="1">
                  <a:solidFill>
                    <a:srgbClr val="1302EA"/>
                  </a:solidFill>
                  <a:latin typeface="Symbol" pitchFamily="2" charset="2"/>
                </a:rPr>
                <a:t>n</a:t>
              </a:r>
              <a:r>
                <a:rPr lang="en-GB" altLang="en-FR" sz="2800" b="1">
                  <a:solidFill>
                    <a:srgbClr val="1302EA"/>
                  </a:solidFill>
                </a:rPr>
                <a:t>) </a:t>
              </a:r>
              <a:r>
                <a:rPr lang="en-GB" altLang="en-FR" sz="2400" b="1"/>
                <a:t>sind.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GB" altLang="en-FR" sz="2400" b="1"/>
                <a:t>Die Zerfallsrate hängt direkt mit den</a:t>
              </a:r>
              <a:r>
                <a:rPr lang="en-GB" altLang="en-FR" sz="2400" b="1">
                  <a:solidFill>
                    <a:srgbClr val="1302EA"/>
                  </a:solidFill>
                </a:rPr>
                <a:t> </a:t>
              </a:r>
              <a:r>
                <a:rPr lang="en-GB" altLang="en-FR" sz="2800" b="1">
                  <a:solidFill>
                    <a:srgbClr val="1302EA"/>
                  </a:solidFill>
                </a:rPr>
                <a:t>Massen und Mixings</a:t>
              </a:r>
              <a:r>
                <a:rPr lang="en-GB" altLang="en-FR" sz="2400" b="1">
                  <a:solidFill>
                    <a:srgbClr val="1302EA"/>
                  </a:solidFill>
                </a:rPr>
                <a:t> </a:t>
              </a:r>
              <a:r>
                <a:rPr lang="en-GB" altLang="en-FR" sz="2400" b="1"/>
                <a:t>der Neutrinos zusammen. </a:t>
              </a:r>
              <a:r>
                <a:rPr lang="en-GB" altLang="en-FR" sz="2400">
                  <a:solidFill>
                    <a:srgbClr val="1302EA"/>
                  </a:solidFill>
                  <a:latin typeface="Arial" panose="020B0604020202020204" pitchFamily="34" charset="0"/>
                </a:rPr>
                <a:t>     </a:t>
              </a:r>
              <a:r>
                <a:rPr lang="en-GB" altLang="en-FR" sz="2400">
                  <a:latin typeface="Arial" panose="020B0604020202020204" pitchFamily="34" charset="0"/>
                </a:rPr>
                <a:t>            </a:t>
              </a:r>
              <a:endParaRPr lang="fr-FR" altLang="en-FR" sz="2400">
                <a:latin typeface="Arial" panose="020B0604020202020204" pitchFamily="34" charset="0"/>
              </a:endParaRPr>
            </a:p>
          </p:txBody>
        </p:sp>
        <p:sp>
          <p:nvSpPr>
            <p:cNvPr id="73736" name="Rectangle 10">
              <a:extLst>
                <a:ext uri="{FF2B5EF4-FFF2-40B4-BE49-F238E27FC236}">
                  <a16:creationId xmlns:a16="http://schemas.microsoft.com/office/drawing/2014/main" id="{1BB7E906-9C35-6D42-08D4-59C042F18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0" y="1611"/>
              <a:ext cx="23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800" b="1">
                  <a:solidFill>
                    <a:srgbClr val="1302EA"/>
                  </a:solidFill>
                  <a:latin typeface="Symbol" pitchFamily="2" charset="2"/>
                </a:rPr>
                <a:t>-</a:t>
              </a:r>
              <a:endParaRPr lang="en-US" altLang="en-FR" sz="2800" b="1">
                <a:solidFill>
                  <a:srgbClr val="1302EA"/>
                </a:solidFill>
                <a:latin typeface="Symbol" pitchFamily="2" charset="2"/>
              </a:endParaRPr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Date Placeholder 2">
            <a:extLst>
              <a:ext uri="{FF2B5EF4-FFF2-40B4-BE49-F238E27FC236}">
                <a16:creationId xmlns:a16="http://schemas.microsoft.com/office/drawing/2014/main" id="{D2985062-9273-8A99-57AC-BABE470C3C4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74755" name="Slide Number Placeholder 3">
            <a:extLst>
              <a:ext uri="{FF2B5EF4-FFF2-40B4-BE49-F238E27FC236}">
                <a16:creationId xmlns:a16="http://schemas.microsoft.com/office/drawing/2014/main" id="{F9FCA23B-6F75-A48A-55CC-6F850EB034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DF0B2D9-99D6-F746-8C89-2725FE71620F}" type="slidenum">
              <a:rPr lang="en-US" altLang="en-FR" sz="1000">
                <a:latin typeface="Arial" panose="020B0604020202020204" pitchFamily="34" charset="0"/>
              </a:rPr>
              <a:pPr/>
              <a:t>58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74756" name="Rectangle 2">
            <a:extLst>
              <a:ext uri="{FF2B5EF4-FFF2-40B4-BE49-F238E27FC236}">
                <a16:creationId xmlns:a16="http://schemas.microsoft.com/office/drawing/2014/main" id="{181B3329-3089-57CD-72FA-4D12B15E90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Neutrinoloser doppelter Betazerfall</a:t>
            </a:r>
          </a:p>
        </p:txBody>
      </p:sp>
      <p:grpSp>
        <p:nvGrpSpPr>
          <p:cNvPr id="74757" name="Group 43">
            <a:extLst>
              <a:ext uri="{FF2B5EF4-FFF2-40B4-BE49-F238E27FC236}">
                <a16:creationId xmlns:a16="http://schemas.microsoft.com/office/drawing/2014/main" id="{F4DDC4C1-F827-20E4-3A62-9E4E928C6C76}"/>
              </a:ext>
            </a:extLst>
          </p:cNvPr>
          <p:cNvGrpSpPr>
            <a:grpSpLocks/>
          </p:cNvGrpSpPr>
          <p:nvPr/>
        </p:nvGrpSpPr>
        <p:grpSpPr bwMode="auto">
          <a:xfrm>
            <a:off x="925513" y="1023938"/>
            <a:ext cx="3527425" cy="2486025"/>
            <a:chOff x="335" y="677"/>
            <a:chExt cx="2222" cy="1566"/>
          </a:xfrm>
        </p:grpSpPr>
        <p:sp>
          <p:nvSpPr>
            <p:cNvPr id="74793" name="Line 4">
              <a:extLst>
                <a:ext uri="{FF2B5EF4-FFF2-40B4-BE49-F238E27FC236}">
                  <a16:creationId xmlns:a16="http://schemas.microsoft.com/office/drawing/2014/main" id="{2C7BE705-6C33-F518-3538-0558380186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96" y="813"/>
              <a:ext cx="998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74794" name="Line 5">
              <a:extLst>
                <a:ext uri="{FF2B5EF4-FFF2-40B4-BE49-F238E27FC236}">
                  <a16:creationId xmlns:a16="http://schemas.microsoft.com/office/drawing/2014/main" id="{E40283E8-D5B6-BAC9-3E47-779295017E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5" y="1040"/>
              <a:ext cx="7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74795" name="Line 6">
              <a:extLst>
                <a:ext uri="{FF2B5EF4-FFF2-40B4-BE49-F238E27FC236}">
                  <a16:creationId xmlns:a16="http://schemas.microsoft.com/office/drawing/2014/main" id="{6F589F3A-911B-F032-1E48-2FC5F2FE59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" y="1857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74796" name="Line 7">
              <a:extLst>
                <a:ext uri="{FF2B5EF4-FFF2-40B4-BE49-F238E27FC236}">
                  <a16:creationId xmlns:a16="http://schemas.microsoft.com/office/drawing/2014/main" id="{7628CE41-082F-17D8-5296-7CD2EA9E47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7" y="1857"/>
              <a:ext cx="771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74797" name="Freeform 8">
              <a:extLst>
                <a:ext uri="{FF2B5EF4-FFF2-40B4-BE49-F238E27FC236}">
                  <a16:creationId xmlns:a16="http://schemas.microsoft.com/office/drawing/2014/main" id="{E2CB1CC4-C7F2-B663-B298-7006EE3F4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2" y="1667"/>
              <a:ext cx="500" cy="199"/>
            </a:xfrm>
            <a:custGeom>
              <a:avLst/>
              <a:gdLst>
                <a:gd name="T0" fmla="*/ 0 w 500"/>
                <a:gd name="T1" fmla="*/ 199 h 199"/>
                <a:gd name="T2" fmla="*/ 66 w 500"/>
                <a:gd name="T3" fmla="*/ 142 h 199"/>
                <a:gd name="T4" fmla="*/ 94 w 500"/>
                <a:gd name="T5" fmla="*/ 161 h 199"/>
                <a:gd name="T6" fmla="*/ 141 w 500"/>
                <a:gd name="T7" fmla="*/ 114 h 199"/>
                <a:gd name="T8" fmla="*/ 169 w 500"/>
                <a:gd name="T9" fmla="*/ 104 h 199"/>
                <a:gd name="T10" fmla="*/ 254 w 500"/>
                <a:gd name="T11" fmla="*/ 123 h 199"/>
                <a:gd name="T12" fmla="*/ 311 w 500"/>
                <a:gd name="T13" fmla="*/ 48 h 199"/>
                <a:gd name="T14" fmla="*/ 406 w 500"/>
                <a:gd name="T15" fmla="*/ 67 h 199"/>
                <a:gd name="T16" fmla="*/ 453 w 500"/>
                <a:gd name="T17" fmla="*/ 0 h 199"/>
                <a:gd name="T18" fmla="*/ 500 w 500"/>
                <a:gd name="T19" fmla="*/ 19 h 19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0"/>
                <a:gd name="T31" fmla="*/ 0 h 199"/>
                <a:gd name="T32" fmla="*/ 500 w 500"/>
                <a:gd name="T33" fmla="*/ 199 h 19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0" h="199">
                  <a:moveTo>
                    <a:pt x="0" y="199"/>
                  </a:moveTo>
                  <a:cubicBezTo>
                    <a:pt x="12" y="160"/>
                    <a:pt x="28" y="154"/>
                    <a:pt x="66" y="142"/>
                  </a:cubicBezTo>
                  <a:cubicBezTo>
                    <a:pt x="75" y="148"/>
                    <a:pt x="83" y="159"/>
                    <a:pt x="94" y="161"/>
                  </a:cubicBezTo>
                  <a:cubicBezTo>
                    <a:pt x="155" y="169"/>
                    <a:pt x="118" y="143"/>
                    <a:pt x="141" y="114"/>
                  </a:cubicBezTo>
                  <a:cubicBezTo>
                    <a:pt x="147" y="106"/>
                    <a:pt x="160" y="107"/>
                    <a:pt x="169" y="104"/>
                  </a:cubicBezTo>
                  <a:cubicBezTo>
                    <a:pt x="211" y="119"/>
                    <a:pt x="210" y="139"/>
                    <a:pt x="254" y="123"/>
                  </a:cubicBezTo>
                  <a:cubicBezTo>
                    <a:pt x="276" y="90"/>
                    <a:pt x="278" y="70"/>
                    <a:pt x="311" y="48"/>
                  </a:cubicBezTo>
                  <a:cubicBezTo>
                    <a:pt x="361" y="64"/>
                    <a:pt x="351" y="80"/>
                    <a:pt x="406" y="67"/>
                  </a:cubicBezTo>
                  <a:cubicBezTo>
                    <a:pt x="427" y="0"/>
                    <a:pt x="405" y="16"/>
                    <a:pt x="453" y="0"/>
                  </a:cubicBezTo>
                  <a:cubicBezTo>
                    <a:pt x="486" y="23"/>
                    <a:pt x="470" y="19"/>
                    <a:pt x="500" y="1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sp>
          <p:nvSpPr>
            <p:cNvPr id="74798" name="Line 10">
              <a:extLst>
                <a:ext uri="{FF2B5EF4-FFF2-40B4-BE49-F238E27FC236}">
                  <a16:creationId xmlns:a16="http://schemas.microsoft.com/office/drawing/2014/main" id="{63CD2C33-7565-31DE-1736-2C8F3710F6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31" y="1086"/>
              <a:ext cx="499" cy="27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74799" name="Line 11">
              <a:extLst>
                <a:ext uri="{FF2B5EF4-FFF2-40B4-BE49-F238E27FC236}">
                  <a16:creationId xmlns:a16="http://schemas.microsoft.com/office/drawing/2014/main" id="{1C9648E7-636A-F96A-0920-0DB59A68BB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7" y="1358"/>
              <a:ext cx="363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74800" name="Line 12">
              <a:extLst>
                <a:ext uri="{FF2B5EF4-FFF2-40B4-BE49-F238E27FC236}">
                  <a16:creationId xmlns:a16="http://schemas.microsoft.com/office/drawing/2014/main" id="{7B926AF7-0870-EC1C-FBA6-90613AD5B6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86" y="1675"/>
              <a:ext cx="454" cy="18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74801" name="Line 13">
              <a:extLst>
                <a:ext uri="{FF2B5EF4-FFF2-40B4-BE49-F238E27FC236}">
                  <a16:creationId xmlns:a16="http://schemas.microsoft.com/office/drawing/2014/main" id="{86DA1A91-C261-8E10-568A-1F91B7CBA8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86" y="1584"/>
              <a:ext cx="408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74802" name="Oval 14">
              <a:extLst>
                <a:ext uri="{FF2B5EF4-FFF2-40B4-BE49-F238E27FC236}">
                  <a16:creationId xmlns:a16="http://schemas.microsoft.com/office/drawing/2014/main" id="{D9AEA62A-74E4-E2AF-7989-B6F91EDF8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" y="677"/>
              <a:ext cx="181" cy="13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sp>
          <p:nvSpPr>
            <p:cNvPr id="74803" name="Text Box 15">
              <a:extLst>
                <a:ext uri="{FF2B5EF4-FFF2-40B4-BE49-F238E27FC236}">
                  <a16:creationId xmlns:a16="http://schemas.microsoft.com/office/drawing/2014/main" id="{00C44E7F-05FF-08F6-8CBA-7B498D778B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" y="813"/>
              <a:ext cx="2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2000">
                  <a:latin typeface="Arial" panose="020B0604020202020204" pitchFamily="34" charset="0"/>
                </a:rPr>
                <a:t>n</a:t>
              </a:r>
              <a:endParaRPr lang="fr-FR" altLang="en-FR" sz="2000">
                <a:latin typeface="Arial" panose="020B0604020202020204" pitchFamily="34" charset="0"/>
              </a:endParaRPr>
            </a:p>
          </p:txBody>
        </p:sp>
        <p:sp>
          <p:nvSpPr>
            <p:cNvPr id="74804" name="Text Box 16">
              <a:extLst>
                <a:ext uri="{FF2B5EF4-FFF2-40B4-BE49-F238E27FC236}">
                  <a16:creationId xmlns:a16="http://schemas.microsoft.com/office/drawing/2014/main" id="{EC0E85C0-08E7-7D33-A805-9B800C4BDF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" y="1630"/>
              <a:ext cx="2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2000">
                  <a:latin typeface="Arial" panose="020B0604020202020204" pitchFamily="34" charset="0"/>
                </a:rPr>
                <a:t>n</a:t>
              </a:r>
              <a:endParaRPr lang="fr-FR" altLang="en-FR" sz="2000">
                <a:latin typeface="Arial" panose="020B0604020202020204" pitchFamily="34" charset="0"/>
              </a:endParaRPr>
            </a:p>
          </p:txBody>
        </p:sp>
        <p:sp>
          <p:nvSpPr>
            <p:cNvPr id="74805" name="Text Box 17">
              <a:extLst>
                <a:ext uri="{FF2B5EF4-FFF2-40B4-BE49-F238E27FC236}">
                  <a16:creationId xmlns:a16="http://schemas.microsoft.com/office/drawing/2014/main" id="{8A0C0D74-4C9A-C266-9550-B48845946E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4" y="723"/>
              <a:ext cx="2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2000">
                  <a:latin typeface="Arial" panose="020B0604020202020204" pitchFamily="34" charset="0"/>
                </a:rPr>
                <a:t>p</a:t>
              </a:r>
              <a:endParaRPr lang="fr-FR" altLang="en-FR" sz="2000">
                <a:latin typeface="Arial" panose="020B0604020202020204" pitchFamily="34" charset="0"/>
              </a:endParaRPr>
            </a:p>
          </p:txBody>
        </p:sp>
        <p:sp>
          <p:nvSpPr>
            <p:cNvPr id="74806" name="Text Box 18">
              <a:extLst>
                <a:ext uri="{FF2B5EF4-FFF2-40B4-BE49-F238E27FC236}">
                  <a16:creationId xmlns:a16="http://schemas.microsoft.com/office/drawing/2014/main" id="{D79D8F51-39FF-8480-8277-61D126C6A7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4" y="1993"/>
              <a:ext cx="2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2000">
                  <a:latin typeface="Arial" panose="020B0604020202020204" pitchFamily="34" charset="0"/>
                </a:rPr>
                <a:t>p</a:t>
              </a:r>
              <a:endParaRPr lang="fr-FR" altLang="en-FR" sz="2000">
                <a:latin typeface="Arial" panose="020B0604020202020204" pitchFamily="34" charset="0"/>
              </a:endParaRPr>
            </a:p>
          </p:txBody>
        </p:sp>
        <p:sp>
          <p:nvSpPr>
            <p:cNvPr id="74807" name="Text Box 19">
              <a:extLst>
                <a:ext uri="{FF2B5EF4-FFF2-40B4-BE49-F238E27FC236}">
                  <a16:creationId xmlns:a16="http://schemas.microsoft.com/office/drawing/2014/main" id="{3EED626A-0D84-1CBB-0E0D-C3A6CCF157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6" y="949"/>
              <a:ext cx="18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2000">
                  <a:latin typeface="Arial" panose="020B0604020202020204" pitchFamily="34" charset="0"/>
                </a:rPr>
                <a:t>e</a:t>
              </a:r>
              <a:endParaRPr lang="fr-FR" altLang="en-FR" sz="2000">
                <a:latin typeface="Arial" panose="020B0604020202020204" pitchFamily="34" charset="0"/>
              </a:endParaRPr>
            </a:p>
          </p:txBody>
        </p:sp>
        <p:sp>
          <p:nvSpPr>
            <p:cNvPr id="74808" name="Text Box 21">
              <a:extLst>
                <a:ext uri="{FF2B5EF4-FFF2-40B4-BE49-F238E27FC236}">
                  <a16:creationId xmlns:a16="http://schemas.microsoft.com/office/drawing/2014/main" id="{EEAD8A14-1E1E-07E3-81A7-6A1FCD5C4B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0" y="1448"/>
              <a:ext cx="22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2000">
                  <a:latin typeface="Symbol" pitchFamily="2" charset="2"/>
                </a:rPr>
                <a:t>n</a:t>
              </a:r>
              <a:endParaRPr lang="fr-FR" altLang="en-FR" sz="2000">
                <a:latin typeface="Symbol" pitchFamily="2" charset="2"/>
              </a:endParaRPr>
            </a:p>
          </p:txBody>
        </p:sp>
        <p:sp>
          <p:nvSpPr>
            <p:cNvPr id="74809" name="Text Box 22">
              <a:extLst>
                <a:ext uri="{FF2B5EF4-FFF2-40B4-BE49-F238E27FC236}">
                  <a16:creationId xmlns:a16="http://schemas.microsoft.com/office/drawing/2014/main" id="{1F1B9F20-59D1-D3EF-5B60-BB43473062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0" y="1267"/>
              <a:ext cx="1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2000">
                  <a:latin typeface="Symbol" pitchFamily="2" charset="2"/>
                </a:rPr>
                <a:t>n</a:t>
              </a:r>
              <a:endParaRPr lang="fr-FR" altLang="en-FR" sz="2000">
                <a:latin typeface="Symbol" pitchFamily="2" charset="2"/>
              </a:endParaRPr>
            </a:p>
          </p:txBody>
        </p:sp>
        <p:sp>
          <p:nvSpPr>
            <p:cNvPr id="74810" name="Text Box 23">
              <a:extLst>
                <a:ext uri="{FF2B5EF4-FFF2-40B4-BE49-F238E27FC236}">
                  <a16:creationId xmlns:a16="http://schemas.microsoft.com/office/drawing/2014/main" id="{F7ACF303-EAFE-E9D3-2908-8BA9C5943B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0" y="1131"/>
              <a:ext cx="22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2000">
                  <a:latin typeface="Arial" panose="020B0604020202020204" pitchFamily="34" charset="0"/>
                </a:rPr>
                <a:t>_</a:t>
              </a:r>
              <a:endParaRPr lang="fr-FR" altLang="en-FR" sz="2000">
                <a:latin typeface="Arial" panose="020B0604020202020204" pitchFamily="34" charset="0"/>
              </a:endParaRPr>
            </a:p>
          </p:txBody>
        </p:sp>
        <p:sp>
          <p:nvSpPr>
            <p:cNvPr id="74811" name="Text Box 24">
              <a:extLst>
                <a:ext uri="{FF2B5EF4-FFF2-40B4-BE49-F238E27FC236}">
                  <a16:creationId xmlns:a16="http://schemas.microsoft.com/office/drawing/2014/main" id="{D2BC44FF-6990-906B-6410-499A792CB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0" y="1312"/>
              <a:ext cx="22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2000">
                  <a:latin typeface="Arial" panose="020B0604020202020204" pitchFamily="34" charset="0"/>
                </a:rPr>
                <a:t>_</a:t>
              </a:r>
              <a:endParaRPr lang="fr-FR" altLang="en-FR" sz="2000">
                <a:latin typeface="Arial" panose="020B0604020202020204" pitchFamily="34" charset="0"/>
              </a:endParaRPr>
            </a:p>
          </p:txBody>
        </p:sp>
        <p:sp>
          <p:nvSpPr>
            <p:cNvPr id="74812" name="Freeform 30">
              <a:extLst>
                <a:ext uri="{FF2B5EF4-FFF2-40B4-BE49-F238E27FC236}">
                  <a16:creationId xmlns:a16="http://schemas.microsoft.com/office/drawing/2014/main" id="{1B39489B-4A8A-3D68-490D-D377C7FE1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2" y="1040"/>
              <a:ext cx="586" cy="293"/>
            </a:xfrm>
            <a:custGeom>
              <a:avLst/>
              <a:gdLst>
                <a:gd name="T0" fmla="*/ 0 w 586"/>
                <a:gd name="T1" fmla="*/ 0 h 293"/>
                <a:gd name="T2" fmla="*/ 95 w 586"/>
                <a:gd name="T3" fmla="*/ 66 h 293"/>
                <a:gd name="T4" fmla="*/ 114 w 586"/>
                <a:gd name="T5" fmla="*/ 104 h 293"/>
                <a:gd name="T6" fmla="*/ 123 w 586"/>
                <a:gd name="T7" fmla="*/ 132 h 293"/>
                <a:gd name="T8" fmla="*/ 189 w 586"/>
                <a:gd name="T9" fmla="*/ 151 h 293"/>
                <a:gd name="T10" fmla="*/ 284 w 586"/>
                <a:gd name="T11" fmla="*/ 142 h 293"/>
                <a:gd name="T12" fmla="*/ 397 w 586"/>
                <a:gd name="T13" fmla="*/ 180 h 293"/>
                <a:gd name="T14" fmla="*/ 473 w 586"/>
                <a:gd name="T15" fmla="*/ 274 h 293"/>
                <a:gd name="T16" fmla="*/ 586 w 586"/>
                <a:gd name="T17" fmla="*/ 293 h 2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86"/>
                <a:gd name="T28" fmla="*/ 0 h 293"/>
                <a:gd name="T29" fmla="*/ 586 w 586"/>
                <a:gd name="T30" fmla="*/ 293 h 2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86" h="293">
                  <a:moveTo>
                    <a:pt x="0" y="0"/>
                  </a:moveTo>
                  <a:cubicBezTo>
                    <a:pt x="15" y="72"/>
                    <a:pt x="21" y="54"/>
                    <a:pt x="95" y="66"/>
                  </a:cubicBezTo>
                  <a:cubicBezTo>
                    <a:pt x="101" y="79"/>
                    <a:pt x="108" y="91"/>
                    <a:pt x="114" y="104"/>
                  </a:cubicBezTo>
                  <a:cubicBezTo>
                    <a:pt x="118" y="113"/>
                    <a:pt x="116" y="125"/>
                    <a:pt x="123" y="132"/>
                  </a:cubicBezTo>
                  <a:cubicBezTo>
                    <a:pt x="129" y="138"/>
                    <a:pt x="186" y="150"/>
                    <a:pt x="189" y="151"/>
                  </a:cubicBezTo>
                  <a:cubicBezTo>
                    <a:pt x="228" y="142"/>
                    <a:pt x="246" y="129"/>
                    <a:pt x="284" y="142"/>
                  </a:cubicBezTo>
                  <a:cubicBezTo>
                    <a:pt x="334" y="192"/>
                    <a:pt x="323" y="192"/>
                    <a:pt x="397" y="180"/>
                  </a:cubicBezTo>
                  <a:cubicBezTo>
                    <a:pt x="449" y="197"/>
                    <a:pt x="445" y="232"/>
                    <a:pt x="473" y="274"/>
                  </a:cubicBezTo>
                  <a:cubicBezTo>
                    <a:pt x="497" y="268"/>
                    <a:pt x="586" y="260"/>
                    <a:pt x="586" y="2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sp>
          <p:nvSpPr>
            <p:cNvPr id="74813" name="Text Box 40">
              <a:extLst>
                <a:ext uri="{FF2B5EF4-FFF2-40B4-BE49-F238E27FC236}">
                  <a16:creationId xmlns:a16="http://schemas.microsoft.com/office/drawing/2014/main" id="{A00CE485-B404-D374-E6C4-F9E0B3FCD0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5" y="1766"/>
              <a:ext cx="18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FR" sz="2000">
                  <a:latin typeface="Arial" panose="020B0604020202020204" pitchFamily="34" charset="0"/>
                </a:rPr>
                <a:t>e</a:t>
              </a:r>
              <a:endParaRPr lang="fr-FR" altLang="en-FR" sz="2000">
                <a:latin typeface="Arial" panose="020B0604020202020204" pitchFamily="34" charset="0"/>
              </a:endParaRPr>
            </a:p>
          </p:txBody>
        </p:sp>
      </p:grpSp>
      <p:grpSp>
        <p:nvGrpSpPr>
          <p:cNvPr id="74758" name="Group 46">
            <a:extLst>
              <a:ext uri="{FF2B5EF4-FFF2-40B4-BE49-F238E27FC236}">
                <a16:creationId xmlns:a16="http://schemas.microsoft.com/office/drawing/2014/main" id="{ABE3D22C-3D5C-6CF2-9A57-0D894FDE9225}"/>
              </a:ext>
            </a:extLst>
          </p:cNvPr>
          <p:cNvGrpSpPr>
            <a:grpSpLocks/>
          </p:cNvGrpSpPr>
          <p:nvPr/>
        </p:nvGrpSpPr>
        <p:grpSpPr bwMode="auto">
          <a:xfrm>
            <a:off x="774700" y="3638550"/>
            <a:ext cx="3692525" cy="2117725"/>
            <a:chOff x="2120" y="2412"/>
            <a:chExt cx="2326" cy="1334"/>
          </a:xfrm>
        </p:grpSpPr>
        <p:sp>
          <p:nvSpPr>
            <p:cNvPr id="74791" name="Rectangle 44">
              <a:extLst>
                <a:ext uri="{FF2B5EF4-FFF2-40B4-BE49-F238E27FC236}">
                  <a16:creationId xmlns:a16="http://schemas.microsoft.com/office/drawing/2014/main" id="{DD15BBEA-439B-2135-EC92-55403B191C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0" y="2536"/>
              <a:ext cx="2326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2000" b="1"/>
                <a:t>z.B. </a:t>
              </a:r>
              <a:r>
                <a:rPr lang="en-GB" altLang="en-FR" sz="2000" b="1" baseline="30000"/>
                <a:t>76</a:t>
              </a:r>
              <a:r>
                <a:rPr lang="en-GB" altLang="en-FR" sz="2000" b="1"/>
                <a:t>Ge </a:t>
              </a:r>
              <a:r>
                <a:rPr lang="en-US" altLang="en-FR" sz="1800" b="1">
                  <a:solidFill>
                    <a:schemeClr val="tx2"/>
                  </a:solidFill>
                  <a:latin typeface="Arial" panose="020B0604020202020204" pitchFamily="34" charset="0"/>
                  <a:sym typeface="Wingdings" pitchFamily="2" charset="2"/>
                </a:rPr>
                <a:t></a:t>
              </a:r>
              <a:r>
                <a:rPr lang="en-GB" altLang="en-FR" sz="2000" b="1"/>
                <a:t> </a:t>
              </a:r>
              <a:r>
                <a:rPr lang="en-GB" altLang="en-FR" sz="2000" b="1" baseline="30000"/>
                <a:t>76</a:t>
              </a:r>
              <a:r>
                <a:rPr lang="en-GB" altLang="en-FR" sz="2000" b="1"/>
                <a:t>Se + 2e</a:t>
              </a:r>
              <a:r>
                <a:rPr lang="en-GB" altLang="en-FR" sz="2000" b="1" baseline="30000"/>
                <a:t>-</a:t>
              </a:r>
              <a:r>
                <a:rPr lang="en-GB" altLang="en-FR" sz="2000" b="1"/>
                <a:t> + (2</a:t>
              </a:r>
              <a:r>
                <a:rPr lang="en-GB" altLang="en-FR" sz="2000" b="1">
                  <a:latin typeface="Symbol" pitchFamily="2" charset="2"/>
                </a:rPr>
                <a:t>n</a:t>
              </a:r>
              <a:r>
                <a:rPr lang="en-GB" altLang="en-FR" sz="2000" b="1"/>
                <a:t>)</a:t>
              </a:r>
            </a:p>
            <a:p>
              <a:r>
                <a:rPr lang="en-GB" altLang="en-FR" sz="2000" b="1"/>
                <a:t>(Heidelberg-Moskau)</a:t>
              </a:r>
            </a:p>
            <a:p>
              <a:endParaRPr lang="en-GB" altLang="en-FR" sz="2000" b="1"/>
            </a:p>
            <a:p>
              <a:endParaRPr lang="en-GB" altLang="en-FR" sz="2000" b="1"/>
            </a:p>
            <a:p>
              <a:r>
                <a:rPr lang="en-GB" altLang="en-FR" sz="2000" b="1"/>
                <a:t>Signal: </a:t>
              </a:r>
              <a:r>
                <a:rPr lang="en-GB" altLang="en-FR" sz="2000" b="1">
                  <a:solidFill>
                    <a:srgbClr val="FF0000"/>
                  </a:solidFill>
                </a:rPr>
                <a:t>monochromatische Linie</a:t>
              </a:r>
            </a:p>
            <a:p>
              <a:r>
                <a:rPr lang="en-GB" altLang="en-FR" sz="2000" b="1">
                  <a:solidFill>
                    <a:srgbClr val="FF0000"/>
                  </a:solidFill>
                </a:rPr>
                <a:t>am Endpunkt</a:t>
              </a:r>
              <a:endParaRPr lang="en-US" altLang="en-FR" sz="2000" b="1"/>
            </a:p>
          </p:txBody>
        </p:sp>
        <p:sp>
          <p:nvSpPr>
            <p:cNvPr id="74792" name="Rectangle 45">
              <a:extLst>
                <a:ext uri="{FF2B5EF4-FFF2-40B4-BE49-F238E27FC236}">
                  <a16:creationId xmlns:a16="http://schemas.microsoft.com/office/drawing/2014/main" id="{261A77D4-3BD5-FD2C-DB7E-CC3668F44E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2" y="2412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FR" sz="1800" b="1">
                  <a:solidFill>
                    <a:schemeClr val="tx2"/>
                  </a:solidFill>
                  <a:latin typeface="Arial" panose="020B0604020202020204" pitchFamily="34" charset="0"/>
                  <a:sym typeface="Wingdings" pitchFamily="2" charset="2"/>
                </a:rPr>
                <a:t>_</a:t>
              </a:r>
            </a:p>
          </p:txBody>
        </p:sp>
      </p:grpSp>
      <p:grpSp>
        <p:nvGrpSpPr>
          <p:cNvPr id="74759" name="Group 61">
            <a:extLst>
              <a:ext uri="{FF2B5EF4-FFF2-40B4-BE49-F238E27FC236}">
                <a16:creationId xmlns:a16="http://schemas.microsoft.com/office/drawing/2014/main" id="{22D2D472-2081-A918-8FEF-F1FD5DD800DB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3759200"/>
            <a:ext cx="3784600" cy="2933700"/>
            <a:chOff x="2952" y="2368"/>
            <a:chExt cx="2384" cy="1848"/>
          </a:xfrm>
        </p:grpSpPr>
        <p:sp>
          <p:nvSpPr>
            <p:cNvPr id="74782" name="Rectangle 60">
              <a:extLst>
                <a:ext uri="{FF2B5EF4-FFF2-40B4-BE49-F238E27FC236}">
                  <a16:creationId xmlns:a16="http://schemas.microsoft.com/office/drawing/2014/main" id="{9DA6AEF7-BB78-B012-96F4-6A2C5A96D0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2" y="2376"/>
              <a:ext cx="2384" cy="18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grpSp>
          <p:nvGrpSpPr>
            <p:cNvPr id="74783" name="Group 49">
              <a:extLst>
                <a:ext uri="{FF2B5EF4-FFF2-40B4-BE49-F238E27FC236}">
                  <a16:creationId xmlns:a16="http://schemas.microsoft.com/office/drawing/2014/main" id="{05BB4611-048C-AC74-0904-BA62D650B7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4" y="2368"/>
              <a:ext cx="1950" cy="1848"/>
              <a:chOff x="612" y="1152"/>
              <a:chExt cx="1950" cy="1848"/>
            </a:xfrm>
          </p:grpSpPr>
          <p:sp>
            <p:nvSpPr>
              <p:cNvPr id="74784" name="Line 50">
                <a:extLst>
                  <a:ext uri="{FF2B5EF4-FFF2-40B4-BE49-F238E27FC236}">
                    <a16:creationId xmlns:a16="http://schemas.microsoft.com/office/drawing/2014/main" id="{187CE997-9CD2-FCB0-6149-6D6F02A28C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2" y="1152"/>
                <a:ext cx="0" cy="14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FR"/>
              </a:p>
            </p:txBody>
          </p:sp>
          <p:sp>
            <p:nvSpPr>
              <p:cNvPr id="74785" name="Line 51">
                <a:extLst>
                  <a:ext uri="{FF2B5EF4-FFF2-40B4-BE49-F238E27FC236}">
                    <a16:creationId xmlns:a16="http://schemas.microsoft.com/office/drawing/2014/main" id="{1AB2661A-9F0A-C4CC-1D9E-CE7F4A9E8D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2" y="2614"/>
                <a:ext cx="190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FR"/>
              </a:p>
            </p:txBody>
          </p:sp>
          <p:sp>
            <p:nvSpPr>
              <p:cNvPr id="74786" name="Freeform 52">
                <a:extLst>
                  <a:ext uri="{FF2B5EF4-FFF2-40B4-BE49-F238E27FC236}">
                    <a16:creationId xmlns:a16="http://schemas.microsoft.com/office/drawing/2014/main" id="{11570631-4AE7-979A-E9CA-E62B014B8B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" y="1435"/>
                <a:ext cx="1576" cy="1171"/>
              </a:xfrm>
              <a:custGeom>
                <a:avLst/>
                <a:gdLst>
                  <a:gd name="T0" fmla="*/ 0 w 1576"/>
                  <a:gd name="T1" fmla="*/ 510 h 1171"/>
                  <a:gd name="T2" fmla="*/ 37 w 1576"/>
                  <a:gd name="T3" fmla="*/ 453 h 1171"/>
                  <a:gd name="T4" fmla="*/ 66 w 1576"/>
                  <a:gd name="T5" fmla="*/ 415 h 1171"/>
                  <a:gd name="T6" fmla="*/ 94 w 1576"/>
                  <a:gd name="T7" fmla="*/ 359 h 1171"/>
                  <a:gd name="T8" fmla="*/ 198 w 1576"/>
                  <a:gd name="T9" fmla="*/ 141 h 1171"/>
                  <a:gd name="T10" fmla="*/ 226 w 1576"/>
                  <a:gd name="T11" fmla="*/ 113 h 1171"/>
                  <a:gd name="T12" fmla="*/ 283 w 1576"/>
                  <a:gd name="T13" fmla="*/ 75 h 1171"/>
                  <a:gd name="T14" fmla="*/ 377 w 1576"/>
                  <a:gd name="T15" fmla="*/ 0 h 1171"/>
                  <a:gd name="T16" fmla="*/ 519 w 1576"/>
                  <a:gd name="T17" fmla="*/ 28 h 1171"/>
                  <a:gd name="T18" fmla="*/ 755 w 1576"/>
                  <a:gd name="T19" fmla="*/ 292 h 1171"/>
                  <a:gd name="T20" fmla="*/ 802 w 1576"/>
                  <a:gd name="T21" fmla="*/ 406 h 1171"/>
                  <a:gd name="T22" fmla="*/ 830 w 1576"/>
                  <a:gd name="T23" fmla="*/ 434 h 1171"/>
                  <a:gd name="T24" fmla="*/ 868 w 1576"/>
                  <a:gd name="T25" fmla="*/ 491 h 1171"/>
                  <a:gd name="T26" fmla="*/ 897 w 1576"/>
                  <a:gd name="T27" fmla="*/ 566 h 1171"/>
                  <a:gd name="T28" fmla="*/ 1085 w 1576"/>
                  <a:gd name="T29" fmla="*/ 812 h 1171"/>
                  <a:gd name="T30" fmla="*/ 1123 w 1576"/>
                  <a:gd name="T31" fmla="*/ 868 h 1171"/>
                  <a:gd name="T32" fmla="*/ 1208 w 1576"/>
                  <a:gd name="T33" fmla="*/ 963 h 1171"/>
                  <a:gd name="T34" fmla="*/ 1255 w 1576"/>
                  <a:gd name="T35" fmla="*/ 991 h 1171"/>
                  <a:gd name="T36" fmla="*/ 1350 w 1576"/>
                  <a:gd name="T37" fmla="*/ 1067 h 1171"/>
                  <a:gd name="T38" fmla="*/ 1397 w 1576"/>
                  <a:gd name="T39" fmla="*/ 1105 h 1171"/>
                  <a:gd name="T40" fmla="*/ 1482 w 1576"/>
                  <a:gd name="T41" fmla="*/ 1142 h 1171"/>
                  <a:gd name="T42" fmla="*/ 1548 w 1576"/>
                  <a:gd name="T43" fmla="*/ 1161 h 1171"/>
                  <a:gd name="T44" fmla="*/ 1576 w 1576"/>
                  <a:gd name="T45" fmla="*/ 1171 h 117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576"/>
                  <a:gd name="T70" fmla="*/ 0 h 1171"/>
                  <a:gd name="T71" fmla="*/ 1576 w 1576"/>
                  <a:gd name="T72" fmla="*/ 1171 h 117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576" h="1171">
                    <a:moveTo>
                      <a:pt x="0" y="510"/>
                    </a:moveTo>
                    <a:cubicBezTo>
                      <a:pt x="56" y="472"/>
                      <a:pt x="6" y="515"/>
                      <a:pt x="37" y="453"/>
                    </a:cubicBezTo>
                    <a:cubicBezTo>
                      <a:pt x="44" y="439"/>
                      <a:pt x="56" y="428"/>
                      <a:pt x="66" y="415"/>
                    </a:cubicBezTo>
                    <a:cubicBezTo>
                      <a:pt x="90" y="342"/>
                      <a:pt x="57" y="435"/>
                      <a:pt x="94" y="359"/>
                    </a:cubicBezTo>
                    <a:cubicBezTo>
                      <a:pt x="129" y="288"/>
                      <a:pt x="139" y="200"/>
                      <a:pt x="198" y="141"/>
                    </a:cubicBezTo>
                    <a:cubicBezTo>
                      <a:pt x="207" y="132"/>
                      <a:pt x="216" y="121"/>
                      <a:pt x="226" y="113"/>
                    </a:cubicBezTo>
                    <a:cubicBezTo>
                      <a:pt x="244" y="99"/>
                      <a:pt x="283" y="75"/>
                      <a:pt x="283" y="75"/>
                    </a:cubicBezTo>
                    <a:cubicBezTo>
                      <a:pt x="298" y="29"/>
                      <a:pt x="335" y="14"/>
                      <a:pt x="377" y="0"/>
                    </a:cubicBezTo>
                    <a:cubicBezTo>
                      <a:pt x="431" y="6"/>
                      <a:pt x="468" y="16"/>
                      <a:pt x="519" y="28"/>
                    </a:cubicBezTo>
                    <a:cubicBezTo>
                      <a:pt x="646" y="91"/>
                      <a:pt x="667" y="204"/>
                      <a:pt x="755" y="292"/>
                    </a:cubicBezTo>
                    <a:cubicBezTo>
                      <a:pt x="769" y="326"/>
                      <a:pt x="780" y="375"/>
                      <a:pt x="802" y="406"/>
                    </a:cubicBezTo>
                    <a:cubicBezTo>
                      <a:pt x="810" y="417"/>
                      <a:pt x="822" y="424"/>
                      <a:pt x="830" y="434"/>
                    </a:cubicBezTo>
                    <a:cubicBezTo>
                      <a:pt x="844" y="452"/>
                      <a:pt x="855" y="472"/>
                      <a:pt x="868" y="491"/>
                    </a:cubicBezTo>
                    <a:cubicBezTo>
                      <a:pt x="905" y="546"/>
                      <a:pt x="873" y="523"/>
                      <a:pt x="897" y="566"/>
                    </a:cubicBezTo>
                    <a:cubicBezTo>
                      <a:pt x="947" y="656"/>
                      <a:pt x="1013" y="740"/>
                      <a:pt x="1085" y="812"/>
                    </a:cubicBezTo>
                    <a:cubicBezTo>
                      <a:pt x="1101" y="828"/>
                      <a:pt x="1110" y="849"/>
                      <a:pt x="1123" y="868"/>
                    </a:cubicBezTo>
                    <a:cubicBezTo>
                      <a:pt x="1143" y="898"/>
                      <a:pt x="1179" y="941"/>
                      <a:pt x="1208" y="963"/>
                    </a:cubicBezTo>
                    <a:cubicBezTo>
                      <a:pt x="1223" y="974"/>
                      <a:pt x="1241" y="979"/>
                      <a:pt x="1255" y="991"/>
                    </a:cubicBezTo>
                    <a:cubicBezTo>
                      <a:pt x="1361" y="1077"/>
                      <a:pt x="1268" y="1026"/>
                      <a:pt x="1350" y="1067"/>
                    </a:cubicBezTo>
                    <a:cubicBezTo>
                      <a:pt x="1392" y="1129"/>
                      <a:pt x="1343" y="1068"/>
                      <a:pt x="1397" y="1105"/>
                    </a:cubicBezTo>
                    <a:cubicBezTo>
                      <a:pt x="1471" y="1155"/>
                      <a:pt x="1365" y="1119"/>
                      <a:pt x="1482" y="1142"/>
                    </a:cubicBezTo>
                    <a:cubicBezTo>
                      <a:pt x="1501" y="1146"/>
                      <a:pt x="1529" y="1154"/>
                      <a:pt x="1548" y="1161"/>
                    </a:cubicBezTo>
                    <a:cubicBezTo>
                      <a:pt x="1557" y="1164"/>
                      <a:pt x="1576" y="1171"/>
                      <a:pt x="1576" y="1171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FR" altLang="en-FR"/>
              </a:p>
            </p:txBody>
          </p:sp>
          <p:sp>
            <p:nvSpPr>
              <p:cNvPr id="74787" name="Text Box 53">
                <a:extLst>
                  <a:ext uri="{FF2B5EF4-FFF2-40B4-BE49-F238E27FC236}">
                    <a16:creationId xmlns:a16="http://schemas.microsoft.com/office/drawing/2014/main" id="{6F759CE0-86E4-FC37-902F-319750DB11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" y="1979"/>
                <a:ext cx="63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FR" sz="2000">
                    <a:solidFill>
                      <a:srgbClr val="1302EA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en-GB" altLang="en-FR" sz="2000">
                    <a:solidFill>
                      <a:srgbClr val="1302EA"/>
                    </a:solidFill>
                    <a:latin typeface="Symbol" pitchFamily="2" charset="2"/>
                  </a:rPr>
                  <a:t>nbb</a:t>
                </a:r>
                <a:endParaRPr lang="fr-FR" altLang="en-FR" sz="2000">
                  <a:solidFill>
                    <a:srgbClr val="1302EA"/>
                  </a:solidFill>
                  <a:latin typeface="Symbol" pitchFamily="2" charset="2"/>
                </a:endParaRPr>
              </a:p>
            </p:txBody>
          </p:sp>
          <p:sp>
            <p:nvSpPr>
              <p:cNvPr id="74788" name="Line 54">
                <a:extLst>
                  <a:ext uri="{FF2B5EF4-FFF2-40B4-BE49-F238E27FC236}">
                    <a16:creationId xmlns:a16="http://schemas.microsoft.com/office/drawing/2014/main" id="{97D535F1-C561-BD57-4923-05C532285A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45" y="1752"/>
                <a:ext cx="0" cy="86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FR"/>
              </a:p>
            </p:txBody>
          </p:sp>
          <p:sp>
            <p:nvSpPr>
              <p:cNvPr id="74789" name="Text Box 55">
                <a:extLst>
                  <a:ext uri="{FF2B5EF4-FFF2-40B4-BE49-F238E27FC236}">
                    <a16:creationId xmlns:a16="http://schemas.microsoft.com/office/drawing/2014/main" id="{646B6EE3-C978-64B7-C317-0516357A62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7" y="2750"/>
                <a:ext cx="59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FR" sz="2000">
                    <a:latin typeface="Arial" panose="020B0604020202020204" pitchFamily="34" charset="0"/>
                  </a:rPr>
                  <a:t>E(2e)</a:t>
                </a:r>
                <a:endParaRPr lang="fr-FR" altLang="en-FR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74790" name="Text Box 56">
                <a:extLst>
                  <a:ext uri="{FF2B5EF4-FFF2-40B4-BE49-F238E27FC236}">
                    <a16:creationId xmlns:a16="http://schemas.microsoft.com/office/drawing/2014/main" id="{BD71A9C8-48DE-1CA7-1456-05CAFAFDD1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3" y="1434"/>
                <a:ext cx="58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FR" sz="2000">
                    <a:solidFill>
                      <a:srgbClr val="CC0000"/>
                    </a:solidFill>
                    <a:latin typeface="Symbol" pitchFamily="2" charset="2"/>
                  </a:rPr>
                  <a:t>0nbb</a:t>
                </a:r>
                <a:endParaRPr lang="fr-FR" altLang="en-FR" sz="2000">
                  <a:solidFill>
                    <a:srgbClr val="CC0000"/>
                  </a:solidFill>
                  <a:latin typeface="Symbol" pitchFamily="2" charset="2"/>
                </a:endParaRPr>
              </a:p>
            </p:txBody>
          </p:sp>
        </p:grpSp>
      </p:grpSp>
      <p:grpSp>
        <p:nvGrpSpPr>
          <p:cNvPr id="74760" name="Group 63">
            <a:extLst>
              <a:ext uri="{FF2B5EF4-FFF2-40B4-BE49-F238E27FC236}">
                <a16:creationId xmlns:a16="http://schemas.microsoft.com/office/drawing/2014/main" id="{40C0DBD4-855E-E891-507F-7379F06F4CCF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889000"/>
            <a:ext cx="3894138" cy="2701925"/>
            <a:chOff x="392" y="504"/>
            <a:chExt cx="2453" cy="1702"/>
          </a:xfrm>
        </p:grpSpPr>
        <p:sp>
          <p:nvSpPr>
            <p:cNvPr id="74763" name="Rectangle 59">
              <a:extLst>
                <a:ext uri="{FF2B5EF4-FFF2-40B4-BE49-F238E27FC236}">
                  <a16:creationId xmlns:a16="http://schemas.microsoft.com/office/drawing/2014/main" id="{8829B89B-9540-582F-E68E-1BAF1F88D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" y="504"/>
              <a:ext cx="2384" cy="168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FR" altLang="en-FR"/>
            </a:p>
          </p:txBody>
        </p:sp>
        <p:grpSp>
          <p:nvGrpSpPr>
            <p:cNvPr id="74764" name="Group 58">
              <a:extLst>
                <a:ext uri="{FF2B5EF4-FFF2-40B4-BE49-F238E27FC236}">
                  <a16:creationId xmlns:a16="http://schemas.microsoft.com/office/drawing/2014/main" id="{8A747052-357A-68A8-C5A4-9B3071FB06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" y="549"/>
              <a:ext cx="2309" cy="1657"/>
              <a:chOff x="512" y="1005"/>
              <a:chExt cx="2309" cy="1657"/>
            </a:xfrm>
          </p:grpSpPr>
          <p:sp>
            <p:nvSpPr>
              <p:cNvPr id="74765" name="Freeform 9">
                <a:extLst>
                  <a:ext uri="{FF2B5EF4-FFF2-40B4-BE49-F238E27FC236}">
                    <a16:creationId xmlns:a16="http://schemas.microsoft.com/office/drawing/2014/main" id="{87031C20-7078-2639-105A-E8D989C54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5" y="1368"/>
                <a:ext cx="586" cy="293"/>
              </a:xfrm>
              <a:custGeom>
                <a:avLst/>
                <a:gdLst>
                  <a:gd name="T0" fmla="*/ 0 w 586"/>
                  <a:gd name="T1" fmla="*/ 0 h 293"/>
                  <a:gd name="T2" fmla="*/ 95 w 586"/>
                  <a:gd name="T3" fmla="*/ 66 h 293"/>
                  <a:gd name="T4" fmla="*/ 114 w 586"/>
                  <a:gd name="T5" fmla="*/ 104 h 293"/>
                  <a:gd name="T6" fmla="*/ 123 w 586"/>
                  <a:gd name="T7" fmla="*/ 132 h 293"/>
                  <a:gd name="T8" fmla="*/ 189 w 586"/>
                  <a:gd name="T9" fmla="*/ 151 h 293"/>
                  <a:gd name="T10" fmla="*/ 284 w 586"/>
                  <a:gd name="T11" fmla="*/ 142 h 293"/>
                  <a:gd name="T12" fmla="*/ 397 w 586"/>
                  <a:gd name="T13" fmla="*/ 180 h 293"/>
                  <a:gd name="T14" fmla="*/ 473 w 586"/>
                  <a:gd name="T15" fmla="*/ 274 h 293"/>
                  <a:gd name="T16" fmla="*/ 586 w 586"/>
                  <a:gd name="T17" fmla="*/ 293 h 2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86"/>
                  <a:gd name="T28" fmla="*/ 0 h 293"/>
                  <a:gd name="T29" fmla="*/ 586 w 586"/>
                  <a:gd name="T30" fmla="*/ 293 h 29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86" h="293">
                    <a:moveTo>
                      <a:pt x="0" y="0"/>
                    </a:moveTo>
                    <a:cubicBezTo>
                      <a:pt x="15" y="72"/>
                      <a:pt x="21" y="54"/>
                      <a:pt x="95" y="66"/>
                    </a:cubicBezTo>
                    <a:cubicBezTo>
                      <a:pt x="101" y="79"/>
                      <a:pt x="108" y="91"/>
                      <a:pt x="114" y="104"/>
                    </a:cubicBezTo>
                    <a:cubicBezTo>
                      <a:pt x="118" y="113"/>
                      <a:pt x="116" y="125"/>
                      <a:pt x="123" y="132"/>
                    </a:cubicBezTo>
                    <a:cubicBezTo>
                      <a:pt x="129" y="138"/>
                      <a:pt x="186" y="150"/>
                      <a:pt x="189" y="151"/>
                    </a:cubicBezTo>
                    <a:cubicBezTo>
                      <a:pt x="228" y="142"/>
                      <a:pt x="246" y="129"/>
                      <a:pt x="284" y="142"/>
                    </a:cubicBezTo>
                    <a:cubicBezTo>
                      <a:pt x="334" y="192"/>
                      <a:pt x="323" y="192"/>
                      <a:pt x="397" y="180"/>
                    </a:cubicBezTo>
                    <a:cubicBezTo>
                      <a:pt x="449" y="197"/>
                      <a:pt x="445" y="232"/>
                      <a:pt x="473" y="274"/>
                    </a:cubicBezTo>
                    <a:cubicBezTo>
                      <a:pt x="497" y="268"/>
                      <a:pt x="586" y="260"/>
                      <a:pt x="586" y="29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FR" altLang="en-FR"/>
              </a:p>
            </p:txBody>
          </p:sp>
          <p:sp>
            <p:nvSpPr>
              <p:cNvPr id="74766" name="Text Box 20">
                <a:extLst>
                  <a:ext uri="{FF2B5EF4-FFF2-40B4-BE49-F238E27FC236}">
                    <a16:creationId xmlns:a16="http://schemas.microsoft.com/office/drawing/2014/main" id="{0975008A-C0C0-BFF6-F582-C93EE8AB35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03" y="2094"/>
                <a:ext cx="31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FR" sz="2000">
                    <a:latin typeface="Arial" panose="020B0604020202020204" pitchFamily="34" charset="0"/>
                  </a:rPr>
                  <a:t>e</a:t>
                </a:r>
                <a:endParaRPr lang="fr-FR" altLang="en-FR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74767" name="Oval 25">
                <a:extLst>
                  <a:ext uri="{FF2B5EF4-FFF2-40B4-BE49-F238E27FC236}">
                    <a16:creationId xmlns:a16="http://schemas.microsoft.com/office/drawing/2014/main" id="{FC1672F6-9218-A397-9507-483F222A3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" y="1005"/>
                <a:ext cx="181" cy="136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FR" altLang="en-FR"/>
              </a:p>
            </p:txBody>
          </p:sp>
          <p:sp>
            <p:nvSpPr>
              <p:cNvPr id="74768" name="Text Box 26">
                <a:extLst>
                  <a:ext uri="{FF2B5EF4-FFF2-40B4-BE49-F238E27FC236}">
                    <a16:creationId xmlns:a16="http://schemas.microsoft.com/office/drawing/2014/main" id="{B622B3CA-717E-BE7D-0C4F-5A85401ED3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6" y="1141"/>
                <a:ext cx="27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FR" sz="2000">
                    <a:latin typeface="Arial" panose="020B0604020202020204" pitchFamily="34" charset="0"/>
                  </a:rPr>
                  <a:t>n</a:t>
                </a:r>
                <a:endParaRPr lang="fr-FR" altLang="en-FR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74769" name="Line 27">
                <a:extLst>
                  <a:ext uri="{FF2B5EF4-FFF2-40B4-BE49-F238E27FC236}">
                    <a16:creationId xmlns:a16="http://schemas.microsoft.com/office/drawing/2014/main" id="{137B33AD-E71F-A8D5-028F-0B4037E208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94" y="1368"/>
                <a:ext cx="77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FR"/>
              </a:p>
            </p:txBody>
          </p:sp>
          <p:sp>
            <p:nvSpPr>
              <p:cNvPr id="74770" name="Line 28">
                <a:extLst>
                  <a:ext uri="{FF2B5EF4-FFF2-40B4-BE49-F238E27FC236}">
                    <a16:creationId xmlns:a16="http://schemas.microsoft.com/office/drawing/2014/main" id="{1B6F294E-6CF5-86D7-FCF4-6CEE877C91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65" y="1141"/>
                <a:ext cx="998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FR"/>
              </a:p>
            </p:txBody>
          </p:sp>
          <p:sp>
            <p:nvSpPr>
              <p:cNvPr id="74771" name="Text Box 29">
                <a:extLst>
                  <a:ext uri="{FF2B5EF4-FFF2-40B4-BE49-F238E27FC236}">
                    <a16:creationId xmlns:a16="http://schemas.microsoft.com/office/drawing/2014/main" id="{A0F4B38C-8269-4A58-522C-92C2F8CFF5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37" y="1005"/>
                <a:ext cx="27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FR" sz="2000">
                    <a:latin typeface="Arial" panose="020B0604020202020204" pitchFamily="34" charset="0"/>
                  </a:rPr>
                  <a:t>p</a:t>
                </a:r>
                <a:endParaRPr lang="fr-FR" altLang="en-FR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74772" name="Freeform 32">
                <a:extLst>
                  <a:ext uri="{FF2B5EF4-FFF2-40B4-BE49-F238E27FC236}">
                    <a16:creationId xmlns:a16="http://schemas.microsoft.com/office/drawing/2014/main" id="{A6EFBD7E-ACF0-24B1-D6C2-A75E7E1F8D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7" y="2019"/>
                <a:ext cx="500" cy="199"/>
              </a:xfrm>
              <a:custGeom>
                <a:avLst/>
                <a:gdLst>
                  <a:gd name="T0" fmla="*/ 0 w 500"/>
                  <a:gd name="T1" fmla="*/ 199 h 199"/>
                  <a:gd name="T2" fmla="*/ 66 w 500"/>
                  <a:gd name="T3" fmla="*/ 142 h 199"/>
                  <a:gd name="T4" fmla="*/ 94 w 500"/>
                  <a:gd name="T5" fmla="*/ 161 h 199"/>
                  <a:gd name="T6" fmla="*/ 141 w 500"/>
                  <a:gd name="T7" fmla="*/ 114 h 199"/>
                  <a:gd name="T8" fmla="*/ 169 w 500"/>
                  <a:gd name="T9" fmla="*/ 104 h 199"/>
                  <a:gd name="T10" fmla="*/ 254 w 500"/>
                  <a:gd name="T11" fmla="*/ 123 h 199"/>
                  <a:gd name="T12" fmla="*/ 311 w 500"/>
                  <a:gd name="T13" fmla="*/ 48 h 199"/>
                  <a:gd name="T14" fmla="*/ 406 w 500"/>
                  <a:gd name="T15" fmla="*/ 67 h 199"/>
                  <a:gd name="T16" fmla="*/ 453 w 500"/>
                  <a:gd name="T17" fmla="*/ 0 h 199"/>
                  <a:gd name="T18" fmla="*/ 500 w 500"/>
                  <a:gd name="T19" fmla="*/ 19 h 19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00"/>
                  <a:gd name="T31" fmla="*/ 0 h 199"/>
                  <a:gd name="T32" fmla="*/ 500 w 500"/>
                  <a:gd name="T33" fmla="*/ 199 h 19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00" h="199">
                    <a:moveTo>
                      <a:pt x="0" y="199"/>
                    </a:moveTo>
                    <a:cubicBezTo>
                      <a:pt x="12" y="160"/>
                      <a:pt x="28" y="154"/>
                      <a:pt x="66" y="142"/>
                    </a:cubicBezTo>
                    <a:cubicBezTo>
                      <a:pt x="75" y="148"/>
                      <a:pt x="83" y="159"/>
                      <a:pt x="94" y="161"/>
                    </a:cubicBezTo>
                    <a:cubicBezTo>
                      <a:pt x="155" y="169"/>
                      <a:pt x="118" y="143"/>
                      <a:pt x="141" y="114"/>
                    </a:cubicBezTo>
                    <a:cubicBezTo>
                      <a:pt x="147" y="106"/>
                      <a:pt x="160" y="107"/>
                      <a:pt x="169" y="104"/>
                    </a:cubicBezTo>
                    <a:cubicBezTo>
                      <a:pt x="211" y="119"/>
                      <a:pt x="210" y="139"/>
                      <a:pt x="254" y="123"/>
                    </a:cubicBezTo>
                    <a:cubicBezTo>
                      <a:pt x="276" y="90"/>
                      <a:pt x="278" y="70"/>
                      <a:pt x="311" y="48"/>
                    </a:cubicBezTo>
                    <a:cubicBezTo>
                      <a:pt x="361" y="64"/>
                      <a:pt x="351" y="80"/>
                      <a:pt x="406" y="67"/>
                    </a:cubicBezTo>
                    <a:cubicBezTo>
                      <a:pt x="427" y="0"/>
                      <a:pt x="405" y="16"/>
                      <a:pt x="453" y="0"/>
                    </a:cubicBezTo>
                    <a:cubicBezTo>
                      <a:pt x="486" y="23"/>
                      <a:pt x="470" y="19"/>
                      <a:pt x="500" y="1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FR" altLang="en-FR"/>
              </a:p>
            </p:txBody>
          </p:sp>
          <p:sp>
            <p:nvSpPr>
              <p:cNvPr id="74773" name="Line 33">
                <a:extLst>
                  <a:ext uri="{FF2B5EF4-FFF2-40B4-BE49-F238E27FC236}">
                    <a16:creationId xmlns:a16="http://schemas.microsoft.com/office/drawing/2014/main" id="{84D9DF3D-F8B6-9EA6-BB66-C3E209D378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7" y="2222"/>
                <a:ext cx="771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FR"/>
              </a:p>
            </p:txBody>
          </p:sp>
          <p:sp>
            <p:nvSpPr>
              <p:cNvPr id="74774" name="Text Box 34">
                <a:extLst>
                  <a:ext uri="{FF2B5EF4-FFF2-40B4-BE49-F238E27FC236}">
                    <a16:creationId xmlns:a16="http://schemas.microsoft.com/office/drawing/2014/main" id="{EDD31764-CE21-0E52-2693-E430C29BC6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7" y="2412"/>
                <a:ext cx="27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FR" sz="2000">
                    <a:latin typeface="Arial" panose="020B0604020202020204" pitchFamily="34" charset="0"/>
                  </a:rPr>
                  <a:t>p</a:t>
                </a:r>
                <a:endParaRPr lang="fr-FR" altLang="en-FR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74775" name="Line 35">
                <a:extLst>
                  <a:ext uri="{FF2B5EF4-FFF2-40B4-BE49-F238E27FC236}">
                    <a16:creationId xmlns:a16="http://schemas.microsoft.com/office/drawing/2014/main" id="{FAAC1BA5-6B2F-E5A6-A7C9-0F87FB8C34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0" y="1376"/>
                <a:ext cx="499" cy="27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FR"/>
              </a:p>
            </p:txBody>
          </p:sp>
          <p:sp>
            <p:nvSpPr>
              <p:cNvPr id="74776" name="Line 36">
                <a:extLst>
                  <a:ext uri="{FF2B5EF4-FFF2-40B4-BE49-F238E27FC236}">
                    <a16:creationId xmlns:a16="http://schemas.microsoft.com/office/drawing/2014/main" id="{94552E29-C5E4-20B9-3A07-04AA8E3D6B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2" y="2035"/>
                <a:ext cx="454" cy="18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FR"/>
              </a:p>
            </p:txBody>
          </p:sp>
          <p:sp>
            <p:nvSpPr>
              <p:cNvPr id="74777" name="Line 37">
                <a:extLst>
                  <a:ext uri="{FF2B5EF4-FFF2-40B4-BE49-F238E27FC236}">
                    <a16:creationId xmlns:a16="http://schemas.microsoft.com/office/drawing/2014/main" id="{5522FAE2-EAC2-9BA3-B821-E12E8E32AC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4" y="1640"/>
                <a:ext cx="0" cy="4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FR"/>
              </a:p>
            </p:txBody>
          </p:sp>
          <p:sp>
            <p:nvSpPr>
              <p:cNvPr id="74778" name="Text Box 38">
                <a:extLst>
                  <a:ext uri="{FF2B5EF4-FFF2-40B4-BE49-F238E27FC236}">
                    <a16:creationId xmlns:a16="http://schemas.microsoft.com/office/drawing/2014/main" id="{F3983BDB-B6E7-C42D-8FE9-2C7D20D376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00" y="1729"/>
                <a:ext cx="19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GB" altLang="en-FR" sz="2000">
                    <a:latin typeface="Symbol" pitchFamily="2" charset="2"/>
                  </a:rPr>
                  <a:t>n</a:t>
                </a:r>
                <a:endParaRPr lang="fr-FR" altLang="en-FR" sz="2000">
                  <a:latin typeface="Symbol" pitchFamily="2" charset="2"/>
                </a:endParaRPr>
              </a:p>
            </p:txBody>
          </p:sp>
          <p:sp>
            <p:nvSpPr>
              <p:cNvPr id="74779" name="Text Box 39">
                <a:extLst>
                  <a:ext uri="{FF2B5EF4-FFF2-40B4-BE49-F238E27FC236}">
                    <a16:creationId xmlns:a16="http://schemas.microsoft.com/office/drawing/2014/main" id="{71EE1C26-4608-D3A9-58B1-A164462050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40" y="1222"/>
                <a:ext cx="18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FR" sz="2000">
                    <a:latin typeface="Arial" panose="020B0604020202020204" pitchFamily="34" charset="0"/>
                  </a:rPr>
                  <a:t>e</a:t>
                </a:r>
                <a:endParaRPr lang="fr-FR" altLang="en-FR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74780" name="Text Box 41">
                <a:extLst>
                  <a:ext uri="{FF2B5EF4-FFF2-40B4-BE49-F238E27FC236}">
                    <a16:creationId xmlns:a16="http://schemas.microsoft.com/office/drawing/2014/main" id="{5700C4A2-AFE2-955C-71FA-6A52E0B791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6" y="2003"/>
                <a:ext cx="317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FR" sz="2000">
                    <a:latin typeface="Arial" panose="020B0604020202020204" pitchFamily="34" charset="0"/>
                  </a:rPr>
                  <a:t>n</a:t>
                </a:r>
                <a:endParaRPr lang="fr-FR" altLang="en-FR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74781" name="Line 57">
                <a:extLst>
                  <a:ext uri="{FF2B5EF4-FFF2-40B4-BE49-F238E27FC236}">
                    <a16:creationId xmlns:a16="http://schemas.microsoft.com/office/drawing/2014/main" id="{41C2B3F8-7F67-ABCA-BD9B-A31A13804D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0" y="2216"/>
                <a:ext cx="8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FR"/>
              </a:p>
            </p:txBody>
          </p:sp>
        </p:grpSp>
      </p:grpSp>
      <p:sp>
        <p:nvSpPr>
          <p:cNvPr id="74761" name="Line 62">
            <a:extLst>
              <a:ext uri="{FF2B5EF4-FFF2-40B4-BE49-F238E27FC236}">
                <a16:creationId xmlns:a16="http://schemas.microsoft.com/office/drawing/2014/main" id="{C55E0FF7-F4B4-BBDF-A365-964372CBD5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463800" y="5626100"/>
            <a:ext cx="5029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FR"/>
          </a:p>
        </p:txBody>
      </p:sp>
      <p:sp>
        <p:nvSpPr>
          <p:cNvPr id="74762" name="Text Box 64">
            <a:extLst>
              <a:ext uri="{FF2B5EF4-FFF2-40B4-BE49-F238E27FC236}">
                <a16:creationId xmlns:a16="http://schemas.microsoft.com/office/drawing/2014/main" id="{CBC94D9A-48AF-2BC5-B204-A26EE3B77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" y="5864225"/>
            <a:ext cx="2952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FR" sz="2000" b="1">
                <a:latin typeface="Symbol" pitchFamily="2" charset="2"/>
              </a:rPr>
              <a:t>G</a:t>
            </a:r>
            <a:r>
              <a:rPr lang="en-GB" altLang="en-FR" sz="2000" b="1">
                <a:latin typeface="Arial" panose="020B0604020202020204" pitchFamily="34" charset="0"/>
              </a:rPr>
              <a:t> ~ &lt;m</a:t>
            </a:r>
            <a:r>
              <a:rPr lang="en-GB" altLang="en-FR" sz="2000" b="1" baseline="-25000">
                <a:latin typeface="Arial" panose="020B0604020202020204" pitchFamily="34" charset="0"/>
              </a:rPr>
              <a:t>eff</a:t>
            </a:r>
            <a:r>
              <a:rPr lang="en-GB" altLang="en-FR" sz="2000" b="1">
                <a:latin typeface="Arial" panose="020B0604020202020204" pitchFamily="34" charset="0"/>
              </a:rPr>
              <a:t>&gt;</a:t>
            </a:r>
            <a:r>
              <a:rPr lang="en-GB" altLang="en-FR" sz="2000" b="1" baseline="30000">
                <a:latin typeface="Arial" panose="020B0604020202020204" pitchFamily="34" charset="0"/>
              </a:rPr>
              <a:t>2</a:t>
            </a:r>
            <a:endParaRPr lang="fr-FR" altLang="en-FR" sz="2000" b="1" baseline="30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Date Placeholder 2">
            <a:extLst>
              <a:ext uri="{FF2B5EF4-FFF2-40B4-BE49-F238E27FC236}">
                <a16:creationId xmlns:a16="http://schemas.microsoft.com/office/drawing/2014/main" id="{BD36E569-1F41-053E-826F-F43A42CB444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75779" name="Slide Number Placeholder 3">
            <a:extLst>
              <a:ext uri="{FF2B5EF4-FFF2-40B4-BE49-F238E27FC236}">
                <a16:creationId xmlns:a16="http://schemas.microsoft.com/office/drawing/2014/main" id="{6D9AF271-CFE1-16E2-12CB-5AC997EB6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5D623D9-EF64-DE40-9879-66322FFB5417}" type="slidenum">
              <a:rPr lang="en-US" altLang="en-FR" sz="1000">
                <a:latin typeface="Arial" panose="020B0604020202020204" pitchFamily="34" charset="0"/>
              </a:rPr>
              <a:pPr/>
              <a:t>59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pic>
        <p:nvPicPr>
          <p:cNvPr id="75780" name="Picture 9">
            <a:extLst>
              <a:ext uri="{FF2B5EF4-FFF2-40B4-BE49-F238E27FC236}">
                <a16:creationId xmlns:a16="http://schemas.microsoft.com/office/drawing/2014/main" id="{60FBA707-26E2-2DE3-E35E-8F88408CD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936750"/>
            <a:ext cx="51816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Rectangle 2">
            <a:extLst>
              <a:ext uri="{FF2B5EF4-FFF2-40B4-BE49-F238E27FC236}">
                <a16:creationId xmlns:a16="http://schemas.microsoft.com/office/drawing/2014/main" id="{2D4FB9D3-4924-AB52-E412-6F23993361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Sind Neutrinos Majoranateilchen ?</a:t>
            </a:r>
          </a:p>
        </p:txBody>
      </p:sp>
      <p:sp>
        <p:nvSpPr>
          <p:cNvPr id="75782" name="Rectangle 7">
            <a:extLst>
              <a:ext uri="{FF2B5EF4-FFF2-40B4-BE49-F238E27FC236}">
                <a16:creationId xmlns:a16="http://schemas.microsoft.com/office/drawing/2014/main" id="{C864A3D6-CE47-71F4-75B5-F7C4211FC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0" y="1135063"/>
            <a:ext cx="44815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2400" b="1">
                <a:solidFill>
                  <a:srgbClr val="000099"/>
                </a:solidFill>
                <a:latin typeface="Times" pitchFamily="-106" charset="0"/>
              </a:rPr>
              <a:t>Effektive Masse:</a:t>
            </a:r>
          </a:p>
          <a:p>
            <a:r>
              <a:rPr lang="en-GB" altLang="en-FR" sz="2000" b="1">
                <a:latin typeface="Arial" panose="020B0604020202020204" pitchFamily="34" charset="0"/>
              </a:rPr>
              <a:t>m</a:t>
            </a:r>
            <a:r>
              <a:rPr lang="en-GB" altLang="en-FR" sz="2000" b="1" baseline="-25000">
                <a:latin typeface="Arial" panose="020B0604020202020204" pitchFamily="34" charset="0"/>
              </a:rPr>
              <a:t>eff </a:t>
            </a:r>
            <a:r>
              <a:rPr lang="en-GB" altLang="en-FR" sz="2000" b="1">
                <a:latin typeface="Arial" panose="020B0604020202020204" pitchFamily="34" charset="0"/>
              </a:rPr>
              <a:t>= m</a:t>
            </a:r>
            <a:r>
              <a:rPr lang="en-GB" altLang="en-FR" sz="2000" b="1" baseline="-25000">
                <a:latin typeface="Arial" panose="020B0604020202020204" pitchFamily="34" charset="0"/>
              </a:rPr>
              <a:t>ee</a:t>
            </a:r>
            <a:r>
              <a:rPr lang="en-GB" altLang="en-FR" sz="2000" b="1">
                <a:latin typeface="Arial" panose="020B0604020202020204" pitchFamily="34" charset="0"/>
              </a:rPr>
              <a:t> = m</a:t>
            </a:r>
            <a:r>
              <a:rPr lang="en-GB" altLang="en-FR" sz="2000" b="1" baseline="-25000">
                <a:latin typeface="Arial" panose="020B0604020202020204" pitchFamily="34" charset="0"/>
              </a:rPr>
              <a:t>1</a:t>
            </a:r>
            <a:r>
              <a:rPr lang="en-GB" altLang="en-FR" sz="2000" b="1">
                <a:latin typeface="Arial" panose="020B0604020202020204" pitchFamily="34" charset="0"/>
              </a:rPr>
              <a:t>U</a:t>
            </a:r>
            <a:r>
              <a:rPr lang="en-GB" altLang="en-FR" sz="2000" b="1" baseline="-25000">
                <a:latin typeface="Arial" panose="020B0604020202020204" pitchFamily="34" charset="0"/>
              </a:rPr>
              <a:t>e1</a:t>
            </a:r>
            <a:r>
              <a:rPr lang="en-GB" altLang="en-FR" sz="2000" b="1" baseline="30000">
                <a:latin typeface="Arial" panose="020B0604020202020204" pitchFamily="34" charset="0"/>
              </a:rPr>
              <a:t>2</a:t>
            </a:r>
            <a:r>
              <a:rPr lang="en-GB" altLang="en-FR" sz="2000" b="1">
                <a:latin typeface="Arial" panose="020B0604020202020204" pitchFamily="34" charset="0"/>
              </a:rPr>
              <a:t> + m</a:t>
            </a:r>
            <a:r>
              <a:rPr lang="en-GB" altLang="en-FR" sz="2000" b="1" baseline="-25000">
                <a:latin typeface="Arial" panose="020B0604020202020204" pitchFamily="34" charset="0"/>
              </a:rPr>
              <a:t>2</a:t>
            </a:r>
            <a:r>
              <a:rPr lang="en-GB" altLang="en-FR" sz="2000" b="1">
                <a:latin typeface="Arial" panose="020B0604020202020204" pitchFamily="34" charset="0"/>
              </a:rPr>
              <a:t>U</a:t>
            </a:r>
            <a:r>
              <a:rPr lang="en-GB" altLang="en-FR" sz="2000" b="1" baseline="-25000">
                <a:latin typeface="Arial" panose="020B0604020202020204" pitchFamily="34" charset="0"/>
              </a:rPr>
              <a:t>e2</a:t>
            </a:r>
            <a:r>
              <a:rPr lang="en-GB" altLang="en-FR" sz="2000" b="1" baseline="30000">
                <a:latin typeface="Arial" panose="020B0604020202020204" pitchFamily="34" charset="0"/>
              </a:rPr>
              <a:t>2</a:t>
            </a:r>
            <a:r>
              <a:rPr lang="en-GB" altLang="en-FR" sz="2000" b="1">
                <a:latin typeface="Arial" panose="020B0604020202020204" pitchFamily="34" charset="0"/>
              </a:rPr>
              <a:t> + m</a:t>
            </a:r>
            <a:r>
              <a:rPr lang="en-GB" altLang="en-FR" sz="2000" b="1" baseline="-25000">
                <a:latin typeface="Arial" panose="020B0604020202020204" pitchFamily="34" charset="0"/>
              </a:rPr>
              <a:t>3</a:t>
            </a:r>
            <a:r>
              <a:rPr lang="en-GB" altLang="en-FR" sz="2000" b="1">
                <a:latin typeface="Arial" panose="020B0604020202020204" pitchFamily="34" charset="0"/>
              </a:rPr>
              <a:t>U</a:t>
            </a:r>
            <a:r>
              <a:rPr lang="en-GB" altLang="en-FR" sz="2000" b="1" baseline="-25000">
                <a:latin typeface="Arial" panose="020B0604020202020204" pitchFamily="34" charset="0"/>
              </a:rPr>
              <a:t>e3</a:t>
            </a:r>
            <a:r>
              <a:rPr lang="en-GB" altLang="en-FR" sz="2000" b="1" baseline="30000">
                <a:latin typeface="Arial" panose="020B0604020202020204" pitchFamily="34" charset="0"/>
              </a:rPr>
              <a:t>2</a:t>
            </a:r>
            <a:endParaRPr lang="en-US" altLang="en-FR" sz="2000" b="1" baseline="30000">
              <a:latin typeface="Arial" panose="020B0604020202020204" pitchFamily="34" charset="0"/>
            </a:endParaRPr>
          </a:p>
        </p:txBody>
      </p:sp>
      <p:pic>
        <p:nvPicPr>
          <p:cNvPr id="75783" name="Picture 10">
            <a:extLst>
              <a:ext uri="{FF2B5EF4-FFF2-40B4-BE49-F238E27FC236}">
                <a16:creationId xmlns:a16="http://schemas.microsoft.com/office/drawing/2014/main" id="{F4C8B019-DA1C-3887-BAC1-B924C3090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2833688"/>
            <a:ext cx="4025900" cy="37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4" name="Rectangle 11">
            <a:extLst>
              <a:ext uri="{FF2B5EF4-FFF2-40B4-BE49-F238E27FC236}">
                <a16:creationId xmlns:a16="http://schemas.microsoft.com/office/drawing/2014/main" id="{2A5EC6DD-5623-B56B-BC1A-5DADC0883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0" y="5175250"/>
            <a:ext cx="1543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FR" sz="1800">
                <a:solidFill>
                  <a:srgbClr val="00FF00"/>
                </a:solidFill>
                <a:latin typeface="Arial" panose="020B0604020202020204" pitchFamily="34" charset="0"/>
              </a:rPr>
              <a:t>INVERTIERT</a:t>
            </a:r>
            <a:endParaRPr lang="fr-FR" altLang="en-FR" sz="1800">
              <a:latin typeface="Arial" panose="020B0604020202020204" pitchFamily="34" charset="0"/>
            </a:endParaRPr>
          </a:p>
        </p:txBody>
      </p:sp>
      <p:sp>
        <p:nvSpPr>
          <p:cNvPr id="75785" name="Rectangle 12">
            <a:extLst>
              <a:ext uri="{FF2B5EF4-FFF2-40B4-BE49-F238E27FC236}">
                <a16:creationId xmlns:a16="http://schemas.microsoft.com/office/drawing/2014/main" id="{51BD1598-D75F-A433-2353-0BDF05CF1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900" y="5530850"/>
            <a:ext cx="116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FR" sz="1800">
                <a:solidFill>
                  <a:srgbClr val="FF0000"/>
                </a:solidFill>
                <a:latin typeface="Arial" panose="020B0604020202020204" pitchFamily="34" charset="0"/>
              </a:rPr>
              <a:t>NORMAL</a:t>
            </a:r>
            <a:endParaRPr lang="fr-FR" altLang="en-FR" sz="1800">
              <a:latin typeface="Arial" panose="020B0604020202020204" pitchFamily="34" charset="0"/>
            </a:endParaRPr>
          </a:p>
        </p:txBody>
      </p:sp>
      <p:sp>
        <p:nvSpPr>
          <p:cNvPr id="75786" name="Line 13">
            <a:extLst>
              <a:ext uri="{FF2B5EF4-FFF2-40B4-BE49-F238E27FC236}">
                <a16:creationId xmlns:a16="http://schemas.microsoft.com/office/drawing/2014/main" id="{CB4A6C99-1ADC-BBB3-7C00-29D10D9140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2100" y="5295900"/>
            <a:ext cx="1003300" cy="355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FR"/>
          </a:p>
        </p:txBody>
      </p:sp>
      <p:sp>
        <p:nvSpPr>
          <p:cNvPr id="75787" name="Line 14">
            <a:extLst>
              <a:ext uri="{FF2B5EF4-FFF2-40B4-BE49-F238E27FC236}">
                <a16:creationId xmlns:a16="http://schemas.microsoft.com/office/drawing/2014/main" id="{E17862A2-A05D-8D4C-521B-FEF1D2F47E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07000" y="4229100"/>
            <a:ext cx="774700" cy="965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FR"/>
          </a:p>
        </p:txBody>
      </p:sp>
      <p:sp>
        <p:nvSpPr>
          <p:cNvPr id="75788" name="Rectangle 15">
            <a:extLst>
              <a:ext uri="{FF2B5EF4-FFF2-40B4-BE49-F238E27FC236}">
                <a16:creationId xmlns:a16="http://schemas.microsoft.com/office/drawing/2014/main" id="{89779EFA-4B38-C5AC-9CAF-10066C849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5300" y="2127250"/>
            <a:ext cx="1835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1800">
                <a:latin typeface="Arial" panose="020B0604020202020204" pitchFamily="34" charset="0"/>
              </a:rPr>
              <a:t>DEGENERIERT</a:t>
            </a:r>
            <a:endParaRPr lang="en-US" altLang="en-FR" sz="1800">
              <a:latin typeface="Arial" panose="020B0604020202020204" pitchFamily="34" charset="0"/>
            </a:endParaRPr>
          </a:p>
        </p:txBody>
      </p:sp>
      <p:sp>
        <p:nvSpPr>
          <p:cNvPr id="75789" name="Line 16">
            <a:extLst>
              <a:ext uri="{FF2B5EF4-FFF2-40B4-BE49-F238E27FC236}">
                <a16:creationId xmlns:a16="http://schemas.microsoft.com/office/drawing/2014/main" id="{96A5DFBA-1166-98E2-5ABF-3BA6AF9786F4}"/>
              </a:ext>
            </a:extLst>
          </p:cNvPr>
          <p:cNvSpPr>
            <a:spLocks noChangeShapeType="1"/>
          </p:cNvSpPr>
          <p:nvPr/>
        </p:nvSpPr>
        <p:spPr bwMode="auto">
          <a:xfrm>
            <a:off x="7429500" y="2489200"/>
            <a:ext cx="1092200" cy="1054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FR"/>
          </a:p>
        </p:txBody>
      </p:sp>
      <p:sp>
        <p:nvSpPr>
          <p:cNvPr id="75790" name="Rectangle 17">
            <a:extLst>
              <a:ext uri="{FF2B5EF4-FFF2-40B4-BE49-F238E27FC236}">
                <a16:creationId xmlns:a16="http://schemas.microsoft.com/office/drawing/2014/main" id="{A1506D6F-1EEA-521A-E4F5-DBC052D99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00" y="4889500"/>
            <a:ext cx="27844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2000" b="1">
                <a:solidFill>
                  <a:srgbClr val="000099"/>
                </a:solidFill>
                <a:latin typeface="Times" pitchFamily="-106" charset="0"/>
              </a:rPr>
              <a:t>Experimente:</a:t>
            </a:r>
          </a:p>
          <a:p>
            <a:r>
              <a:rPr lang="en-US" altLang="en-FR" sz="2000" b="1">
                <a:latin typeface="Times" pitchFamily="-106" charset="0"/>
              </a:rPr>
              <a:t>Heidelberg-Moskau, MOON, EXO, NEMO, GENIUS etc.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3">
            <a:extLst>
              <a:ext uri="{FF2B5EF4-FFF2-40B4-BE49-F238E27FC236}">
                <a16:creationId xmlns:a16="http://schemas.microsoft.com/office/drawing/2014/main" id="{29F0A322-98B1-2E62-D3CD-72AF00E5CC1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20483" name="Slide Number Placeholder 4">
            <a:extLst>
              <a:ext uri="{FF2B5EF4-FFF2-40B4-BE49-F238E27FC236}">
                <a16:creationId xmlns:a16="http://schemas.microsoft.com/office/drawing/2014/main" id="{6FDAFDC0-5579-B2E2-F137-783B8AC4D8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BB533DA-FF0A-E446-8350-88FE61A6F6B8}" type="slidenum">
              <a:rPr lang="en-US" altLang="en-FR" sz="1000">
                <a:latin typeface="Arial" panose="020B0604020202020204" pitchFamily="34" charset="0"/>
              </a:rPr>
              <a:pPr/>
              <a:t>6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63A9894C-6E8E-C3CD-E8E2-18434EA9F1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Astrophysik - Teilchenphysik</a:t>
            </a: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1650378C-32FC-317A-299B-63DC4A3F6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25" y="1055688"/>
            <a:ext cx="781367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1998: Inflationäre Expansion des Universums aus Beobachtungen von Ia-Supernovae. Erklärbar durch nicht verschwindende kosmologische Konstante bzw. durch nicht verschwindende Komponente “dunkler Energie”.</a:t>
            </a:r>
          </a:p>
        </p:txBody>
      </p:sp>
      <p:grpSp>
        <p:nvGrpSpPr>
          <p:cNvPr id="20486" name="Group 14">
            <a:extLst>
              <a:ext uri="{FF2B5EF4-FFF2-40B4-BE49-F238E27FC236}">
                <a16:creationId xmlns:a16="http://schemas.microsoft.com/office/drawing/2014/main" id="{7C8AB549-132C-DB2F-7ABA-2980E42477C4}"/>
              </a:ext>
            </a:extLst>
          </p:cNvPr>
          <p:cNvGrpSpPr>
            <a:grpSpLocks/>
          </p:cNvGrpSpPr>
          <p:nvPr/>
        </p:nvGrpSpPr>
        <p:grpSpPr bwMode="auto">
          <a:xfrm>
            <a:off x="263525" y="2516188"/>
            <a:ext cx="5519738" cy="3498850"/>
            <a:chOff x="149" y="1234"/>
            <a:chExt cx="3477" cy="2204"/>
          </a:xfrm>
        </p:grpSpPr>
        <p:pic>
          <p:nvPicPr>
            <p:cNvPr id="20491" name="Picture 9">
              <a:extLst>
                <a:ext uri="{FF2B5EF4-FFF2-40B4-BE49-F238E27FC236}">
                  <a16:creationId xmlns:a16="http://schemas.microsoft.com/office/drawing/2014/main" id="{51676165-0E1E-7321-754B-1C533400E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" y="1234"/>
              <a:ext cx="3477" cy="2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2" name="Rectangle 10">
              <a:extLst>
                <a:ext uri="{FF2B5EF4-FFF2-40B4-BE49-F238E27FC236}">
                  <a16:creationId xmlns:a16="http://schemas.microsoft.com/office/drawing/2014/main" id="{D63AED09-5105-048E-17C1-7752E54CD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7" y="2578"/>
              <a:ext cx="1179" cy="52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600">
                  <a:solidFill>
                    <a:srgbClr val="000000"/>
                  </a:solidFill>
                  <a:latin typeface="Times" pitchFamily="-106" charset="0"/>
                </a:rPr>
                <a:t>Hubble-Diagramm</a:t>
              </a:r>
            </a:p>
            <a:p>
              <a:r>
                <a:rPr lang="en-GB" altLang="en-FR" sz="1600">
                  <a:solidFill>
                    <a:srgbClr val="000000"/>
                  </a:solidFill>
                  <a:latin typeface="Times" pitchFamily="-106" charset="0"/>
                </a:rPr>
                <a:t>z.B. Perlmutter et al.</a:t>
              </a:r>
            </a:p>
            <a:p>
              <a:r>
                <a:rPr lang="en-GB" altLang="en-FR" sz="1600">
                  <a:solidFill>
                    <a:srgbClr val="000000"/>
                  </a:solidFill>
                  <a:latin typeface="Times" pitchFamily="-106" charset="0"/>
                </a:rPr>
                <a:t>astro-ph/9812133</a:t>
              </a:r>
              <a:endParaRPr lang="en-US" altLang="en-FR" sz="2400" b="1">
                <a:solidFill>
                  <a:srgbClr val="000000"/>
                </a:solidFill>
                <a:latin typeface="Times" pitchFamily="-106" charset="0"/>
              </a:endParaRPr>
            </a:p>
          </p:txBody>
        </p:sp>
        <p:sp>
          <p:nvSpPr>
            <p:cNvPr id="20493" name="Rectangle 11">
              <a:extLst>
                <a:ext uri="{FF2B5EF4-FFF2-40B4-BE49-F238E27FC236}">
                  <a16:creationId xmlns:a16="http://schemas.microsoft.com/office/drawing/2014/main" id="{FA1D8EEF-A573-78AD-854B-66EBA952F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" y="1463"/>
              <a:ext cx="655" cy="52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GB" altLang="en-FR" sz="1600">
                  <a:solidFill>
                    <a:srgbClr val="000000"/>
                  </a:solidFill>
                  <a:latin typeface="Times" pitchFamily="-106" charset="0"/>
                </a:rPr>
                <a:t>Bester Fit:</a:t>
              </a:r>
            </a:p>
            <a:p>
              <a:pPr algn="ctr"/>
              <a:r>
                <a:rPr lang="en-GB" altLang="en-FR" sz="1600">
                  <a:solidFill>
                    <a:srgbClr val="000000"/>
                  </a:solidFill>
                  <a:latin typeface="Symbol" pitchFamily="2" charset="2"/>
                </a:rPr>
                <a:t>W</a:t>
              </a:r>
              <a:r>
                <a:rPr lang="en-GB" altLang="en-FR" sz="1600" baseline="-25000">
                  <a:solidFill>
                    <a:srgbClr val="000000"/>
                  </a:solidFill>
                  <a:latin typeface="Times" pitchFamily="-106" charset="0"/>
                </a:rPr>
                <a:t>M</a:t>
              </a:r>
              <a:r>
                <a:rPr lang="en-GB" altLang="en-FR" sz="1600">
                  <a:solidFill>
                    <a:srgbClr val="000000"/>
                  </a:solidFill>
                  <a:latin typeface="Times" pitchFamily="-106" charset="0"/>
                </a:rPr>
                <a:t>=0.28</a:t>
              </a:r>
            </a:p>
            <a:p>
              <a:pPr algn="ctr"/>
              <a:r>
                <a:rPr lang="en-GB" altLang="en-FR" sz="1600">
                  <a:solidFill>
                    <a:srgbClr val="000000"/>
                  </a:solidFill>
                  <a:latin typeface="Symbol" pitchFamily="2" charset="2"/>
                </a:rPr>
                <a:t>W</a:t>
              </a:r>
              <a:r>
                <a:rPr lang="en-GB" altLang="en-FR" sz="1600" baseline="-25000">
                  <a:solidFill>
                    <a:srgbClr val="000000"/>
                  </a:solidFill>
                  <a:latin typeface="Symbol" pitchFamily="2" charset="2"/>
                </a:rPr>
                <a:t>L</a:t>
              </a:r>
              <a:r>
                <a:rPr lang="en-GB" altLang="en-FR" sz="1600">
                  <a:solidFill>
                    <a:srgbClr val="000000"/>
                  </a:solidFill>
                  <a:latin typeface="Times" pitchFamily="-106" charset="0"/>
                </a:rPr>
                <a:t>=0.72</a:t>
              </a:r>
              <a:endParaRPr lang="en-US" altLang="en-FR" sz="1600">
                <a:solidFill>
                  <a:srgbClr val="000000"/>
                </a:solidFill>
                <a:latin typeface="Times" pitchFamily="-106" charset="0"/>
              </a:endParaRPr>
            </a:p>
          </p:txBody>
        </p:sp>
      </p:grpSp>
      <p:grpSp>
        <p:nvGrpSpPr>
          <p:cNvPr id="20487" name="Group 13">
            <a:extLst>
              <a:ext uri="{FF2B5EF4-FFF2-40B4-BE49-F238E27FC236}">
                <a16:creationId xmlns:a16="http://schemas.microsoft.com/office/drawing/2014/main" id="{885BF308-2C0B-E92E-2CE3-E36B5F58098C}"/>
              </a:ext>
            </a:extLst>
          </p:cNvPr>
          <p:cNvGrpSpPr>
            <a:grpSpLocks/>
          </p:cNvGrpSpPr>
          <p:nvPr/>
        </p:nvGrpSpPr>
        <p:grpSpPr bwMode="auto">
          <a:xfrm>
            <a:off x="5761038" y="2794000"/>
            <a:ext cx="2749550" cy="3416300"/>
            <a:chOff x="3628" y="1067"/>
            <a:chExt cx="1732" cy="2152"/>
          </a:xfrm>
        </p:grpSpPr>
        <p:pic>
          <p:nvPicPr>
            <p:cNvPr id="20489" name="Picture 7" descr="SN1987A.jpg                                                    000B2947Macintosh HD                   BBA748FD:">
              <a:extLst>
                <a:ext uri="{FF2B5EF4-FFF2-40B4-BE49-F238E27FC236}">
                  <a16:creationId xmlns:a16="http://schemas.microsoft.com/office/drawing/2014/main" id="{B1AC328A-53C6-2E33-90DA-F99E0B9396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8" y="1067"/>
              <a:ext cx="1732" cy="2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0" name="Rectangle 12">
              <a:extLst>
                <a:ext uri="{FF2B5EF4-FFF2-40B4-BE49-F238E27FC236}">
                  <a16:creationId xmlns:a16="http://schemas.microsoft.com/office/drawing/2014/main" id="{D8DEC01F-835B-013D-D0D6-8C1C60A4D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5" y="1166"/>
              <a:ext cx="62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FR" sz="1600" b="1">
                  <a:solidFill>
                    <a:schemeClr val="bg1"/>
                  </a:solidFill>
                  <a:latin typeface="Times" pitchFamily="-106" charset="0"/>
                </a:rPr>
                <a:t>SN1987A</a:t>
              </a:r>
              <a:endParaRPr lang="en-US" altLang="en-FR" sz="1600">
                <a:solidFill>
                  <a:schemeClr val="bg1"/>
                </a:solidFill>
                <a:latin typeface="Times" pitchFamily="-106" charset="0"/>
              </a:endParaRPr>
            </a:p>
          </p:txBody>
        </p:sp>
      </p:grpSp>
      <p:sp>
        <p:nvSpPr>
          <p:cNvPr id="20488" name="Rectangle 15">
            <a:extLst>
              <a:ext uri="{FF2B5EF4-FFF2-40B4-BE49-F238E27FC236}">
                <a16:creationId xmlns:a16="http://schemas.microsoft.com/office/drawing/2014/main" id="{D177EBCE-839E-FD05-F7A5-289BA1600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6113463"/>
            <a:ext cx="3244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1600" b="1">
                <a:solidFill>
                  <a:srgbClr val="000000"/>
                </a:solidFill>
                <a:latin typeface="Symbol" pitchFamily="2" charset="2"/>
              </a:rPr>
              <a:t>W</a:t>
            </a:r>
            <a:r>
              <a:rPr lang="en-GB" altLang="en-FR" sz="1600" b="1" baseline="-25000">
                <a:solidFill>
                  <a:srgbClr val="000000"/>
                </a:solidFill>
                <a:latin typeface="Times" pitchFamily="-106" charset="0"/>
              </a:rPr>
              <a:t>M</a:t>
            </a:r>
            <a:r>
              <a:rPr lang="en-GB" altLang="en-FR" sz="1600" b="1">
                <a:solidFill>
                  <a:srgbClr val="000000"/>
                </a:solidFill>
                <a:latin typeface="Times" pitchFamily="-106" charset="0"/>
              </a:rPr>
              <a:t> + </a:t>
            </a:r>
            <a:r>
              <a:rPr lang="en-GB" altLang="en-FR" sz="1600" b="1">
                <a:solidFill>
                  <a:srgbClr val="000000"/>
                </a:solidFill>
                <a:latin typeface="Symbol" pitchFamily="2" charset="2"/>
              </a:rPr>
              <a:t>W</a:t>
            </a:r>
            <a:r>
              <a:rPr lang="en-GB" altLang="en-FR" sz="1600" b="1" baseline="-25000">
                <a:solidFill>
                  <a:srgbClr val="000000"/>
                </a:solidFill>
                <a:latin typeface="Symbol" pitchFamily="2" charset="2"/>
                <a:sym typeface="Symbol" pitchFamily="2" charset="2"/>
              </a:rPr>
              <a:t>L</a:t>
            </a:r>
            <a:r>
              <a:rPr lang="en-GB" altLang="en-FR" sz="1600" b="1" baseline="-25000">
                <a:solidFill>
                  <a:srgbClr val="000000"/>
                </a:solidFill>
                <a:latin typeface="Times" pitchFamily="-106" charset="0"/>
              </a:rPr>
              <a:t> </a:t>
            </a:r>
            <a:r>
              <a:rPr lang="en-GB" altLang="en-FR" sz="1600" b="1">
                <a:solidFill>
                  <a:srgbClr val="000000"/>
                </a:solidFill>
                <a:latin typeface="Times" pitchFamily="-106" charset="0"/>
              </a:rPr>
              <a:t>= 1 … Universum ist flach</a:t>
            </a:r>
            <a:endParaRPr lang="en-US" altLang="en-FR" sz="1600">
              <a:solidFill>
                <a:srgbClr val="000000"/>
              </a:solidFill>
              <a:latin typeface="Times" pitchFamily="-106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Date Placeholder 2">
            <a:extLst>
              <a:ext uri="{FF2B5EF4-FFF2-40B4-BE49-F238E27FC236}">
                <a16:creationId xmlns:a16="http://schemas.microsoft.com/office/drawing/2014/main" id="{59DEF7D5-CDF9-D338-29AF-6DDDFE04D40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76803" name="Slide Number Placeholder 3">
            <a:extLst>
              <a:ext uri="{FF2B5EF4-FFF2-40B4-BE49-F238E27FC236}">
                <a16:creationId xmlns:a16="http://schemas.microsoft.com/office/drawing/2014/main" id="{541F8441-F727-B717-46EB-EEDB707F84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EF236D3-3C9B-C743-B893-31AAE14F6A48}" type="slidenum">
              <a:rPr lang="en-US" altLang="en-FR" sz="1000">
                <a:latin typeface="Arial" panose="020B0604020202020204" pitchFamily="34" charset="0"/>
              </a:rPr>
              <a:pPr/>
              <a:t>60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pic>
        <p:nvPicPr>
          <p:cNvPr id="76804" name="Picture 4" descr="TDRcover.jpg                                                   0000AE71Macintosh HD                   ABA78158:">
            <a:extLst>
              <a:ext uri="{FF2B5EF4-FFF2-40B4-BE49-F238E27FC236}">
                <a16:creationId xmlns:a16="http://schemas.microsoft.com/office/drawing/2014/main" id="{EC427B8E-5FE9-0779-2471-6E3358184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58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4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Rectangle 2">
            <a:extLst>
              <a:ext uri="{FF2B5EF4-FFF2-40B4-BE49-F238E27FC236}">
                <a16:creationId xmlns:a16="http://schemas.microsoft.com/office/drawing/2014/main" id="{F3161E9B-2C06-A291-3B1D-F8E2A8B83C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Zusammenfassung</a:t>
            </a:r>
          </a:p>
        </p:txBody>
      </p:sp>
      <p:sp>
        <p:nvSpPr>
          <p:cNvPr id="76806" name="Rectangle 3">
            <a:extLst>
              <a:ext uri="{FF2B5EF4-FFF2-40B4-BE49-F238E27FC236}">
                <a16:creationId xmlns:a16="http://schemas.microsoft.com/office/drawing/2014/main" id="{3EEA86FE-0906-6106-97AE-4545C5062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800" y="1719263"/>
            <a:ext cx="693896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2400" b="1">
                <a:solidFill>
                  <a:srgbClr val="000099"/>
                </a:solidFill>
                <a:latin typeface="Times" pitchFamily="-106" charset="0"/>
              </a:rPr>
              <a:t>In den letzten Jahrzehnten wurde das Verständnis der Teilchenphysik entscheidend verbessert.</a:t>
            </a:r>
          </a:p>
          <a:p>
            <a:endParaRPr lang="en-US" altLang="en-FR" sz="2400" b="1">
              <a:solidFill>
                <a:srgbClr val="000099"/>
              </a:solidFill>
              <a:latin typeface="Times" pitchFamily="-106" charset="0"/>
            </a:endParaRPr>
          </a:p>
          <a:p>
            <a:r>
              <a:rPr lang="en-US" altLang="en-FR" sz="2400" b="1">
                <a:solidFill>
                  <a:srgbClr val="000099"/>
                </a:solidFill>
                <a:latin typeface="Times" pitchFamily="-106" charset="0"/>
              </a:rPr>
              <a:t>Jedoch …. neue, fundamentale Fragen stellten sich!</a:t>
            </a:r>
          </a:p>
          <a:p>
            <a:endParaRPr lang="en-US" altLang="en-FR" sz="2400" b="1">
              <a:solidFill>
                <a:srgbClr val="000099"/>
              </a:solidFill>
              <a:latin typeface="Times" pitchFamily="-106" charset="0"/>
            </a:endParaRPr>
          </a:p>
          <a:p>
            <a:r>
              <a:rPr lang="en-US" altLang="en-FR" sz="2400" b="1">
                <a:solidFill>
                  <a:srgbClr val="000099"/>
                </a:solidFill>
                <a:latin typeface="Times" pitchFamily="-106" charset="0"/>
              </a:rPr>
              <a:t>Experimente der Teilchenphysik, der Astrophysik und der Kosmologie werden zu ihrer Beantwortung beitragen.</a:t>
            </a:r>
          </a:p>
          <a:p>
            <a:endParaRPr lang="en-US" altLang="en-FR" sz="2400" b="1">
              <a:solidFill>
                <a:srgbClr val="000099"/>
              </a:solidFill>
              <a:latin typeface="Times" pitchFamily="-106" charset="0"/>
            </a:endParaRPr>
          </a:p>
          <a:p>
            <a:r>
              <a:rPr lang="en-US" altLang="en-FR" sz="2400" b="1">
                <a:solidFill>
                  <a:srgbClr val="FF0000"/>
                </a:solidFill>
                <a:latin typeface="Times" pitchFamily="-106" charset="0"/>
              </a:rPr>
              <a:t>WIR LEBEN IN INTERESSANTEN ZEITEN!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>
            <a:extLst>
              <a:ext uri="{FF2B5EF4-FFF2-40B4-BE49-F238E27FC236}">
                <a16:creationId xmlns:a16="http://schemas.microsoft.com/office/drawing/2014/main" id="{7E9923E6-8F66-3691-BA3E-4104C98FF11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22531" name="Slide Number Placeholder 4">
            <a:extLst>
              <a:ext uri="{FF2B5EF4-FFF2-40B4-BE49-F238E27FC236}">
                <a16:creationId xmlns:a16="http://schemas.microsoft.com/office/drawing/2014/main" id="{04B711DF-8C81-C26C-DF44-FD1B7351C7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CA87410-808B-234D-A155-4BEBB2690B22}" type="slidenum">
              <a:rPr lang="en-US" altLang="en-FR" sz="1000">
                <a:latin typeface="Arial" panose="020B0604020202020204" pitchFamily="34" charset="0"/>
              </a:rPr>
              <a:pPr/>
              <a:t>7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37D27B60-3E88-6FEE-064E-41A1F719EE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Kosmische Hintergrundstrahlung</a:t>
            </a:r>
          </a:p>
        </p:txBody>
      </p:sp>
      <p:pic>
        <p:nvPicPr>
          <p:cNvPr id="22533" name="Picture 9" descr="cobe_wmap_penzias.jpg                                          000B2947Macintosh HD                   BBA748FD:">
            <a:extLst>
              <a:ext uri="{FF2B5EF4-FFF2-40B4-BE49-F238E27FC236}">
                <a16:creationId xmlns:a16="http://schemas.microsoft.com/office/drawing/2014/main" id="{A72FE907-BEED-100B-2D41-02A53A8CE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890588"/>
            <a:ext cx="7145338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>
            <a:extLst>
              <a:ext uri="{FF2B5EF4-FFF2-40B4-BE49-F238E27FC236}">
                <a16:creationId xmlns:a16="http://schemas.microsoft.com/office/drawing/2014/main" id="{6FAE6E6F-3C91-7102-7DF2-F4C75C049CF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23555" name="Slide Number Placeholder 4">
            <a:extLst>
              <a:ext uri="{FF2B5EF4-FFF2-40B4-BE49-F238E27FC236}">
                <a16:creationId xmlns:a16="http://schemas.microsoft.com/office/drawing/2014/main" id="{AE1A7E25-9979-B915-2770-A68C7C1A1E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7404FC5-D906-2A4A-9FBE-3585F4B402F0}" type="slidenum">
              <a:rPr lang="en-US" altLang="en-FR" sz="1000">
                <a:latin typeface="Arial" panose="020B0604020202020204" pitchFamily="34" charset="0"/>
              </a:rPr>
              <a:pPr/>
              <a:t>8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pic>
        <p:nvPicPr>
          <p:cNvPr id="23556" name="Picture 6">
            <a:extLst>
              <a:ext uri="{FF2B5EF4-FFF2-40B4-BE49-F238E27FC236}">
                <a16:creationId xmlns:a16="http://schemas.microsoft.com/office/drawing/2014/main" id="{B07BCB8F-D0FE-6E94-2303-E853C880F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8" y="4111625"/>
            <a:ext cx="2112962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2">
            <a:extLst>
              <a:ext uri="{FF2B5EF4-FFF2-40B4-BE49-F238E27FC236}">
                <a16:creationId xmlns:a16="http://schemas.microsoft.com/office/drawing/2014/main" id="{FEB6AD52-68A4-8582-48DE-0666B31E14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Messung kosmologischer Parameter</a:t>
            </a:r>
          </a:p>
        </p:txBody>
      </p:sp>
      <p:sp>
        <p:nvSpPr>
          <p:cNvPr id="23558" name="Rectangle 3">
            <a:extLst>
              <a:ext uri="{FF2B5EF4-FFF2-40B4-BE49-F238E27FC236}">
                <a16:creationId xmlns:a16="http://schemas.microsoft.com/office/drawing/2014/main" id="{4DEC9054-0F44-7689-83A0-E3ED37FAD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25" y="1055688"/>
            <a:ext cx="78136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Heute: </a:t>
            </a:r>
          </a:p>
          <a:p>
            <a:pPr algn="just"/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WMAP (NASA Wilkinson Microwave Anisotropy Probe)</a:t>
            </a:r>
          </a:p>
        </p:txBody>
      </p:sp>
      <p:sp>
        <p:nvSpPr>
          <p:cNvPr id="23559" name="Text Box 5">
            <a:extLst>
              <a:ext uri="{FF2B5EF4-FFF2-40B4-BE49-F238E27FC236}">
                <a16:creationId xmlns:a16="http://schemas.microsoft.com/office/drawing/2014/main" id="{6B2DE1AD-9C9F-CFE4-5555-7F4EB86E8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0450" y="1957388"/>
            <a:ext cx="6154738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170363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4170363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FR" sz="1800" b="1" i="1">
                <a:solidFill>
                  <a:schemeClr val="accent2"/>
                </a:solidFill>
                <a:latin typeface="Symbol" pitchFamily="2" charset="2"/>
              </a:rPr>
              <a:t>W</a:t>
            </a:r>
            <a:r>
              <a:rPr lang="en-GB" altLang="en-FR" sz="1800" b="1" i="1" baseline="-25000">
                <a:solidFill>
                  <a:schemeClr val="accent2"/>
                </a:solidFill>
                <a:latin typeface="Helvetica" pitchFamily="2" charset="0"/>
              </a:rPr>
              <a:t>tot </a:t>
            </a:r>
            <a:r>
              <a:rPr lang="en-GB" altLang="en-FR" sz="1800" b="1" i="1">
                <a:solidFill>
                  <a:schemeClr val="accent2"/>
                </a:solidFill>
                <a:latin typeface="Helvetica" pitchFamily="2" charset="0"/>
              </a:rPr>
              <a:t> (total) = 1.02 </a:t>
            </a:r>
            <a:r>
              <a:rPr lang="en-GB" altLang="en-FR" sz="1800" b="1" i="1">
                <a:solidFill>
                  <a:schemeClr val="accent2"/>
                </a:solidFill>
                <a:latin typeface="Helvetica" pitchFamily="2" charset="0"/>
                <a:sym typeface="Symbol" pitchFamily="2" charset="2"/>
              </a:rPr>
              <a:t> 0.02</a:t>
            </a:r>
            <a:endParaRPr lang="en-GB" altLang="en-FR" sz="1400">
              <a:solidFill>
                <a:schemeClr val="accent2"/>
              </a:solidFill>
              <a:latin typeface="Helvetica" pitchFamily="2" charset="0"/>
              <a:sym typeface="Symbol" pitchFamily="2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l-GR" altLang="en-FR" sz="1800" b="1" i="1">
                <a:solidFill>
                  <a:schemeClr val="accent2"/>
                </a:solidFill>
                <a:latin typeface="Symbol" pitchFamily="2" charset="2"/>
              </a:rPr>
              <a:t>W</a:t>
            </a:r>
            <a:r>
              <a:rPr lang="el-GR" altLang="en-FR" sz="1800" b="1" i="1" baseline="-25000">
                <a:solidFill>
                  <a:schemeClr val="accent2"/>
                </a:solidFill>
                <a:latin typeface="Symbol" pitchFamily="2" charset="2"/>
              </a:rPr>
              <a:t>M</a:t>
            </a:r>
            <a:r>
              <a:rPr lang="el-GR" altLang="en-FR" sz="1800" b="1" i="1">
                <a:solidFill>
                  <a:schemeClr val="accent2"/>
                </a:solidFill>
                <a:latin typeface="Symbol" pitchFamily="2" charset="2"/>
              </a:rPr>
              <a:t> </a:t>
            </a:r>
            <a:r>
              <a:rPr lang="en-GB" altLang="en-FR" sz="1800" b="1" i="1">
                <a:solidFill>
                  <a:schemeClr val="accent2"/>
                </a:solidFill>
                <a:latin typeface="Helvetica" pitchFamily="2" charset="0"/>
                <a:sym typeface="Symbol" pitchFamily="2" charset="2"/>
              </a:rPr>
              <a:t>(matter) = 0.27  0.03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en-FR" sz="1800" b="1" i="1">
                <a:solidFill>
                  <a:schemeClr val="accent2"/>
                </a:solidFill>
                <a:latin typeface="Symbol" pitchFamily="2" charset="2"/>
              </a:rPr>
              <a:t>W</a:t>
            </a:r>
            <a:r>
              <a:rPr lang="el-GR" altLang="en-FR" sz="1800" b="1" i="1" baseline="-25000">
                <a:solidFill>
                  <a:schemeClr val="accent2"/>
                </a:solidFill>
                <a:latin typeface="Symbol" pitchFamily="2" charset="2"/>
              </a:rPr>
              <a:t>B</a:t>
            </a:r>
            <a:r>
              <a:rPr lang="el-GR" altLang="en-FR" sz="1800" b="1" i="1">
                <a:solidFill>
                  <a:schemeClr val="accent2"/>
                </a:solidFill>
                <a:latin typeface="Symbol" pitchFamily="2" charset="2"/>
              </a:rPr>
              <a:t> </a:t>
            </a:r>
            <a:r>
              <a:rPr lang="en-GB" altLang="en-FR" sz="1800" b="1" i="1">
                <a:solidFill>
                  <a:schemeClr val="accent2"/>
                </a:solidFill>
                <a:latin typeface="Helvetica" pitchFamily="2" charset="0"/>
                <a:sym typeface="Symbol" pitchFamily="2" charset="2"/>
              </a:rPr>
              <a:t>(baryons) = 0.045  0.005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en-FR" sz="1800" b="1" i="1">
                <a:solidFill>
                  <a:schemeClr val="accent2"/>
                </a:solidFill>
                <a:latin typeface="Symbol" pitchFamily="2" charset="2"/>
              </a:rPr>
              <a:t>W</a:t>
            </a:r>
            <a:r>
              <a:rPr lang="el-GR" altLang="en-FR" sz="1800" b="1" i="1" baseline="-25000">
                <a:solidFill>
                  <a:schemeClr val="accent2"/>
                </a:solidFill>
                <a:latin typeface="Symbol" pitchFamily="2" charset="2"/>
              </a:rPr>
              <a:t>n</a:t>
            </a:r>
            <a:r>
              <a:rPr lang="en-GB" altLang="en-FR" sz="1800" b="1" i="1">
                <a:solidFill>
                  <a:schemeClr val="accent2"/>
                </a:solidFill>
                <a:latin typeface="Helvetica" pitchFamily="2" charset="0"/>
                <a:sym typeface="Symbol" pitchFamily="2" charset="2"/>
              </a:rPr>
              <a:t> (hot dark matter) &lt; 0.015 </a:t>
            </a:r>
            <a:r>
              <a:rPr lang="en-GB" altLang="en-FR" sz="1400" b="1" i="1">
                <a:solidFill>
                  <a:schemeClr val="accent2"/>
                </a:solidFill>
                <a:latin typeface="Helvetica" pitchFamily="2" charset="0"/>
                <a:sym typeface="Symbol" pitchFamily="2" charset="2"/>
              </a:rPr>
              <a:t>(95% confidence)</a:t>
            </a:r>
          </a:p>
        </p:txBody>
      </p:sp>
      <p:pic>
        <p:nvPicPr>
          <p:cNvPr id="23560" name="Picture 7" descr="planck_CMB.jpg                                                 000B2947Macintosh HD                   BBA748FD:">
            <a:extLst>
              <a:ext uri="{FF2B5EF4-FFF2-40B4-BE49-F238E27FC236}">
                <a16:creationId xmlns:a16="http://schemas.microsoft.com/office/drawing/2014/main" id="{FC9BDF6D-2955-EA42-7E09-10DD92DB7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4919663"/>
            <a:ext cx="2873375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Rectangle 8" descr="80%">
            <a:extLst>
              <a:ext uri="{FF2B5EF4-FFF2-40B4-BE49-F238E27FC236}">
                <a16:creationId xmlns:a16="http://schemas.microsoft.com/office/drawing/2014/main" id="{F2F2405F-53C2-CE9B-4BD9-5954D2785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163" y="3595688"/>
            <a:ext cx="5427662" cy="121602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-&gt; Bekannte baryonische Materie: ~ 4%</a:t>
            </a:r>
          </a:p>
          <a:p>
            <a:pPr algn="just"/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-&gt; Cold dark matter: ~ 23%</a:t>
            </a:r>
          </a:p>
          <a:p>
            <a:pPr algn="just"/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-&gt; Dark energy: ~ 73%</a:t>
            </a:r>
          </a:p>
        </p:txBody>
      </p:sp>
      <p:sp>
        <p:nvSpPr>
          <p:cNvPr id="23562" name="Rectangle 9">
            <a:extLst>
              <a:ext uri="{FF2B5EF4-FFF2-40B4-BE49-F238E27FC236}">
                <a16:creationId xmlns:a16="http://schemas.microsoft.com/office/drawing/2014/main" id="{9FC86966-9074-1785-E48B-3F7BD16A3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5661025"/>
            <a:ext cx="35988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Ab 2007: PLANCK (ESA)</a:t>
            </a:r>
          </a:p>
          <a:p>
            <a:pPr algn="just"/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Auflösung: 5 </a:t>
            </a:r>
            <a:r>
              <a:rPr lang="en-GB" altLang="en-FR" sz="2400" b="1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K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>
            <a:extLst>
              <a:ext uri="{FF2B5EF4-FFF2-40B4-BE49-F238E27FC236}">
                <a16:creationId xmlns:a16="http://schemas.microsoft.com/office/drawing/2014/main" id="{9045DACE-CF6B-06C3-4CA3-D8C36F0431F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000">
                <a:latin typeface="Arial" panose="020B0604020202020204" pitchFamily="34" charset="0"/>
              </a:rPr>
              <a:t>C.-E. Wulz</a:t>
            </a:r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24579" name="Slide Number Placeholder 4">
            <a:extLst>
              <a:ext uri="{FF2B5EF4-FFF2-40B4-BE49-F238E27FC236}">
                <a16:creationId xmlns:a16="http://schemas.microsoft.com/office/drawing/2014/main" id="{6BFCA2E7-54CE-636B-AD18-55195F1E9A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E46CFDD-75A1-E341-B343-9FECEA9497B3}" type="slidenum">
              <a:rPr lang="en-US" altLang="en-FR" sz="1000">
                <a:latin typeface="Arial" panose="020B0604020202020204" pitchFamily="34" charset="0"/>
              </a:rPr>
              <a:pPr/>
              <a:t>9</a:t>
            </a:fld>
            <a:endParaRPr lang="en-US" altLang="en-FR" sz="1000" b="0" i="0">
              <a:latin typeface="Arial" panose="020B0604020202020204" pitchFamily="34" charset="0"/>
            </a:endParaRPr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2CDCA3C5-AD16-A23B-B989-7F4CF8CB7E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FR"/>
              <a:t>Dunkle Energie</a:t>
            </a:r>
          </a:p>
        </p:txBody>
      </p:sp>
      <p:sp>
        <p:nvSpPr>
          <p:cNvPr id="24581" name="Rectangle 4">
            <a:extLst>
              <a:ext uri="{FF2B5EF4-FFF2-40B4-BE49-F238E27FC236}">
                <a16:creationId xmlns:a16="http://schemas.microsoft.com/office/drawing/2014/main" id="{33F9529D-E4A8-9176-B686-0E85BCC71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300" y="6215063"/>
            <a:ext cx="341788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R" sz="1600">
                <a:solidFill>
                  <a:srgbClr val="FF00FF"/>
                </a:solidFill>
                <a:latin typeface="Comic Sans MS" panose="030F0902030302020204" pitchFamily="66" charset="0"/>
              </a:rPr>
              <a:t>Tegmark et al., astro-ph/0310723</a:t>
            </a:r>
          </a:p>
        </p:txBody>
      </p:sp>
      <p:sp>
        <p:nvSpPr>
          <p:cNvPr id="24582" name="Rectangle 5">
            <a:extLst>
              <a:ext uri="{FF2B5EF4-FFF2-40B4-BE49-F238E27FC236}">
                <a16:creationId xmlns:a16="http://schemas.microsoft.com/office/drawing/2014/main" id="{F2183879-8EBD-92C7-45B8-99E25CE56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00" y="1058863"/>
            <a:ext cx="7383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400" b="1">
                <a:solidFill>
                  <a:schemeClr val="bg1"/>
                </a:solidFill>
                <a:latin typeface="Times" pitchFamily="-106" charset="0"/>
              </a:rPr>
              <a:t>WMAP,</a:t>
            </a:r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 </a:t>
            </a:r>
            <a:r>
              <a:rPr lang="en-GB" altLang="en-FR" sz="2400" b="1">
                <a:solidFill>
                  <a:schemeClr val="bg1"/>
                </a:solidFill>
                <a:latin typeface="Times" pitchFamily="-106" charset="0"/>
              </a:rPr>
              <a:t>SDSS (Sloan Digital Sky Survey), Supernovae:</a:t>
            </a:r>
            <a:endParaRPr lang="en-US" altLang="en-FR" sz="2400" b="1">
              <a:solidFill>
                <a:srgbClr val="000000"/>
              </a:solidFill>
              <a:latin typeface="Times" pitchFamily="-106" charset="0"/>
            </a:endParaRPr>
          </a:p>
        </p:txBody>
      </p:sp>
      <p:sp>
        <p:nvSpPr>
          <p:cNvPr id="24583" name="Rectangle 6">
            <a:extLst>
              <a:ext uri="{FF2B5EF4-FFF2-40B4-BE49-F238E27FC236}">
                <a16:creationId xmlns:a16="http://schemas.microsoft.com/office/drawing/2014/main" id="{2A78AEAD-65B5-BF34-F1D8-2A063715C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00" y="1566863"/>
            <a:ext cx="3394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FR" sz="2400" b="1">
                <a:solidFill>
                  <a:schemeClr val="bg1"/>
                </a:solidFill>
                <a:latin typeface="Times" pitchFamily="-106" charset="0"/>
              </a:rPr>
              <a:t>Das </a:t>
            </a:r>
            <a:r>
              <a:rPr lang="en-GB" altLang="en-FR" sz="2400" b="1">
                <a:solidFill>
                  <a:srgbClr val="FF0000"/>
                </a:solidFill>
                <a:latin typeface="Times" pitchFamily="-106" charset="0"/>
              </a:rPr>
              <a:t>Universum</a:t>
            </a:r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 </a:t>
            </a:r>
            <a:r>
              <a:rPr lang="en-GB" altLang="en-FR" sz="2400" b="1">
                <a:solidFill>
                  <a:schemeClr val="bg1"/>
                </a:solidFill>
                <a:latin typeface="Times" pitchFamily="-106" charset="0"/>
              </a:rPr>
              <a:t>ist</a:t>
            </a:r>
            <a:r>
              <a:rPr lang="en-GB" altLang="en-FR" sz="2400" b="1">
                <a:solidFill>
                  <a:srgbClr val="000000"/>
                </a:solidFill>
                <a:latin typeface="Times" pitchFamily="-106" charset="0"/>
              </a:rPr>
              <a:t> </a:t>
            </a:r>
            <a:r>
              <a:rPr lang="en-GB" altLang="en-FR" sz="2400" b="1">
                <a:solidFill>
                  <a:srgbClr val="FF0000"/>
                </a:solidFill>
                <a:latin typeface="Times" pitchFamily="-106" charset="0"/>
              </a:rPr>
              <a:t>flach</a:t>
            </a:r>
            <a:r>
              <a:rPr lang="en-GB" altLang="en-FR" sz="2400" b="1">
                <a:solidFill>
                  <a:schemeClr val="bg1"/>
                </a:solidFill>
                <a:latin typeface="Times" pitchFamily="-106" charset="0"/>
              </a:rPr>
              <a:t>!</a:t>
            </a:r>
          </a:p>
        </p:txBody>
      </p:sp>
      <p:sp>
        <p:nvSpPr>
          <p:cNvPr id="24584" name="Rectangle 8">
            <a:extLst>
              <a:ext uri="{FF2B5EF4-FFF2-40B4-BE49-F238E27FC236}">
                <a16:creationId xmlns:a16="http://schemas.microsoft.com/office/drawing/2014/main" id="{7977C935-D50F-E8F2-5566-4163B0896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638" y="2119313"/>
            <a:ext cx="1922462" cy="701675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FR" sz="2000">
                <a:latin typeface="Symbol" pitchFamily="2" charset="2"/>
              </a:rPr>
              <a:t>W</a:t>
            </a:r>
            <a:r>
              <a:rPr lang="en-GB" altLang="en-FR" sz="2000" baseline="-25000">
                <a:latin typeface="Times" pitchFamily="-106" charset="0"/>
              </a:rPr>
              <a:t>M </a:t>
            </a:r>
            <a:r>
              <a:rPr lang="en-GB" altLang="en-FR" sz="2000">
                <a:latin typeface="Times" pitchFamily="-106" charset="0"/>
              </a:rPr>
              <a:t>+</a:t>
            </a:r>
            <a:r>
              <a:rPr lang="en-GB" altLang="en-FR" sz="2000" baseline="-25000">
                <a:latin typeface="Times" pitchFamily="-106" charset="0"/>
              </a:rPr>
              <a:t> </a:t>
            </a:r>
            <a:r>
              <a:rPr lang="en-GB" altLang="en-FR" sz="2000">
                <a:latin typeface="Symbol" pitchFamily="2" charset="2"/>
              </a:rPr>
              <a:t>W</a:t>
            </a:r>
            <a:r>
              <a:rPr lang="en-GB" altLang="en-FR" sz="2000" baseline="-25000">
                <a:latin typeface="Symbol" pitchFamily="2" charset="2"/>
              </a:rPr>
              <a:t>L</a:t>
            </a:r>
            <a:r>
              <a:rPr lang="en-GB" altLang="en-FR" sz="2000" baseline="-25000">
                <a:latin typeface="Times" pitchFamily="-106" charset="0"/>
              </a:rPr>
              <a:t> </a:t>
            </a:r>
            <a:r>
              <a:rPr lang="en-GB" altLang="en-FR" sz="2000">
                <a:latin typeface="Times" pitchFamily="-106" charset="0"/>
              </a:rPr>
              <a:t>= 1 - </a:t>
            </a:r>
            <a:r>
              <a:rPr lang="en-GB" altLang="en-FR" sz="2000">
                <a:latin typeface="Symbol" pitchFamily="2" charset="2"/>
              </a:rPr>
              <a:t>W</a:t>
            </a:r>
            <a:r>
              <a:rPr lang="en-GB" altLang="en-FR" sz="2000" baseline="-25000">
                <a:latin typeface="Times" pitchFamily="-106" charset="0"/>
              </a:rPr>
              <a:t>k</a:t>
            </a:r>
            <a:endParaRPr lang="en-GB" altLang="en-FR" sz="2000">
              <a:latin typeface="Times" pitchFamily="-106" charset="0"/>
            </a:endParaRPr>
          </a:p>
          <a:p>
            <a:pPr algn="ctr"/>
            <a:r>
              <a:rPr lang="en-GB" altLang="en-FR" sz="2000">
                <a:latin typeface="Symbol" pitchFamily="2" charset="2"/>
              </a:rPr>
              <a:t>W</a:t>
            </a:r>
            <a:r>
              <a:rPr lang="en-GB" altLang="en-FR" sz="2000" baseline="-25000">
                <a:latin typeface="Times" pitchFamily="-106" charset="0"/>
              </a:rPr>
              <a:t>k </a:t>
            </a:r>
            <a:r>
              <a:rPr lang="en-GB" altLang="en-FR" sz="2000">
                <a:latin typeface="Times" pitchFamily="-106" charset="0"/>
              </a:rPr>
              <a:t>= 0</a:t>
            </a:r>
          </a:p>
        </p:txBody>
      </p:sp>
      <p:pic>
        <p:nvPicPr>
          <p:cNvPr id="24585" name="Picture 11">
            <a:extLst>
              <a:ext uri="{FF2B5EF4-FFF2-40B4-BE49-F238E27FC236}">
                <a16:creationId xmlns:a16="http://schemas.microsoft.com/office/drawing/2014/main" id="{78EB6703-D4DD-EA68-2B28-0B7495C6A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00213"/>
            <a:ext cx="4597400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3" descr="curvatureuniverse.jpg                                          000B2947Macintosh HD                   BBA748FD:">
            <a:extLst>
              <a:ext uri="{FF2B5EF4-FFF2-40B4-BE49-F238E27FC236}">
                <a16:creationId xmlns:a16="http://schemas.microsoft.com/office/drawing/2014/main" id="{8D6703FB-F330-93FF-26A8-D9FB5F68A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12750" y="2978150"/>
            <a:ext cx="3619500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Line 14">
            <a:extLst>
              <a:ext uri="{FF2B5EF4-FFF2-40B4-BE49-F238E27FC236}">
                <a16:creationId xmlns:a16="http://schemas.microsoft.com/office/drawing/2014/main" id="{850E0514-0C8D-3CC1-27B1-658354B733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04900" y="2768600"/>
            <a:ext cx="838200" cy="2654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F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Time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Office\Vorlagen\Leere Präsentation.pot</Template>
  <TotalTime>12490</TotalTime>
  <Words>3510</Words>
  <Application>Microsoft Macintosh PowerPoint</Application>
  <PresentationFormat>On-screen Show (4:3)</PresentationFormat>
  <Paragraphs>789</Paragraphs>
  <Slides>60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60</vt:i4>
      </vt:variant>
    </vt:vector>
  </HeadingPairs>
  <TitlesOfParts>
    <vt:vector size="79" baseType="lpstr">
      <vt:lpstr>Times New Roman</vt:lpstr>
      <vt:lpstr>ＭＳ Ｐゴシック</vt:lpstr>
      <vt:lpstr>Arial</vt:lpstr>
      <vt:lpstr>Times</vt:lpstr>
      <vt:lpstr>Trebuchet MS</vt:lpstr>
      <vt:lpstr>Helvetica</vt:lpstr>
      <vt:lpstr>Symbol</vt:lpstr>
      <vt:lpstr>Comic Sans MS</vt:lpstr>
      <vt:lpstr>MT Extra</vt:lpstr>
      <vt:lpstr>Lucida Grande</vt:lpstr>
      <vt:lpstr>Wingdings</vt:lpstr>
      <vt:lpstr>Tahoma</vt:lpstr>
      <vt:lpstr>Palatino</vt:lpstr>
      <vt:lpstr>CommercialScript BT</vt:lpstr>
      <vt:lpstr>Leere Präsentation</vt:lpstr>
      <vt:lpstr>Adobe Illustrator Artwork</vt:lpstr>
      <vt:lpstr>Microsoft Equation 3.0</vt:lpstr>
      <vt:lpstr>Microsoft 数式 3.0</vt:lpstr>
      <vt:lpstr>Microsoft Clip Gallery</vt:lpstr>
      <vt:lpstr>Fundamentale Fragen der Teilchenphysik</vt:lpstr>
      <vt:lpstr>Fundamentale Fragen</vt:lpstr>
      <vt:lpstr>Blick zurück zum Urknall</vt:lpstr>
      <vt:lpstr>Teilchenphysik am Ende des 20. Jhdts.</vt:lpstr>
      <vt:lpstr>Teilchenphysik am Ende des 20. Jhdts.</vt:lpstr>
      <vt:lpstr>Astrophysik - Teilchenphysik</vt:lpstr>
      <vt:lpstr>Kosmische Hintergrundstrahlung</vt:lpstr>
      <vt:lpstr>Messung kosmologischer Parameter</vt:lpstr>
      <vt:lpstr>Dunkle Energie</vt:lpstr>
      <vt:lpstr>Offene Fragen</vt:lpstr>
      <vt:lpstr>Werkzeuge zur Beantwortung</vt:lpstr>
      <vt:lpstr>Ursprung der Masse</vt:lpstr>
      <vt:lpstr>Status der Higgsmassenbestimmung</vt:lpstr>
      <vt:lpstr>Higgssuche am Tevatron</vt:lpstr>
      <vt:lpstr>Higgssuche am Tevatron</vt:lpstr>
      <vt:lpstr>Higgsproduktion am LHC</vt:lpstr>
      <vt:lpstr>Large Hadron Collider</vt:lpstr>
      <vt:lpstr>ATLAS</vt:lpstr>
      <vt:lpstr>CMS</vt:lpstr>
      <vt:lpstr>CMS</vt:lpstr>
      <vt:lpstr>Higgssuche bei LHC</vt:lpstr>
      <vt:lpstr>Higgs bei CMS</vt:lpstr>
      <vt:lpstr>Higgssignifikanzen am LHC</vt:lpstr>
      <vt:lpstr>Motivation für Supersymmetrie</vt:lpstr>
      <vt:lpstr>Vereinheitlichung der Kopplungskonstanten</vt:lpstr>
      <vt:lpstr>Supersymmetrisches Teilchenspektrum</vt:lpstr>
      <vt:lpstr>Schranken  von LEP und Tevatron</vt:lpstr>
      <vt:lpstr>Supersymmetrie - Suchstrategie</vt:lpstr>
      <vt:lpstr>SUSY-Kaskaden</vt:lpstr>
      <vt:lpstr>Inklusive Suche</vt:lpstr>
      <vt:lpstr>SUSY-Massenskala</vt:lpstr>
      <vt:lpstr>Bestimmung von SUSY-Parametern</vt:lpstr>
      <vt:lpstr>Rekonstruktion von SUSY-Teilchen</vt:lpstr>
      <vt:lpstr>Massenbestimmung für leichte Squarks</vt:lpstr>
      <vt:lpstr>Massenbestimmung für Sbottom und Gluinos</vt:lpstr>
      <vt:lpstr>Materie-Antimaterie-Asymmetrie</vt:lpstr>
      <vt:lpstr>Cabbibo-Kobayashi-Maskawa-Matrix</vt:lpstr>
      <vt:lpstr>B-Physik</vt:lpstr>
      <vt:lpstr>Globaler CKM-Fit</vt:lpstr>
      <vt:lpstr>Neutrinos</vt:lpstr>
      <vt:lpstr>Neutrinogenerationen</vt:lpstr>
      <vt:lpstr>Atmosphärische Neutrinos</vt:lpstr>
      <vt:lpstr>Neutrino-Oszillationen</vt:lpstr>
      <vt:lpstr>Neutrino-Mixing</vt:lpstr>
      <vt:lpstr>Superkamiokande-Experiment</vt:lpstr>
      <vt:lpstr>Unterscheidung von m und e</vt:lpstr>
      <vt:lpstr>Müon-Ereignis</vt:lpstr>
      <vt:lpstr>Elektron-Ereignis</vt:lpstr>
      <vt:lpstr>KamLAND</vt:lpstr>
      <vt:lpstr>Bestätigung der Oszillationshypothese</vt:lpstr>
      <vt:lpstr>Solare Neutrinos</vt:lpstr>
      <vt:lpstr>Das solare Neutrinodefizit</vt:lpstr>
      <vt:lpstr>Neutrinomessungen in SNO</vt:lpstr>
      <vt:lpstr>Lösung des solaren Neutrinodefizitproblems</vt:lpstr>
      <vt:lpstr>Absolute Neutrino-Massenmessungen</vt:lpstr>
      <vt:lpstr>Neutrino-Massenhierarchie</vt:lpstr>
      <vt:lpstr>Absolute Neutrino-Massenskala</vt:lpstr>
      <vt:lpstr>Neutrinoloser doppelter Betazerfall</vt:lpstr>
      <vt:lpstr>Sind Neutrinos Majoranateilchen ?</vt:lpstr>
      <vt:lpstr>Zusammenfassung</vt:lpstr>
    </vt:vector>
  </TitlesOfParts>
  <Company>hephy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CMS Physics Overview</dc:title>
  <dc:subject>Advanced Study Institute, Prag, July 2001</dc:subject>
  <dc:creator>wulz</dc:creator>
  <cp:lastModifiedBy>Claudia-Elisabeth Wulz</cp:lastModifiedBy>
  <cp:revision>1562</cp:revision>
  <cp:lastPrinted>2002-10-10T07:52:35Z</cp:lastPrinted>
  <dcterms:created xsi:type="dcterms:W3CDTF">2000-05-02T14:43:20Z</dcterms:created>
  <dcterms:modified xsi:type="dcterms:W3CDTF">2025-02-03T17:40:28Z</dcterms:modified>
</cp:coreProperties>
</file>