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774" r:id="rId2"/>
    <p:sldMasterId id="2147483738" r:id="rId3"/>
    <p:sldMasterId id="2147483786" r:id="rId4"/>
  </p:sldMasterIdLst>
  <p:notesMasterIdLst>
    <p:notesMasterId r:id="rId34"/>
  </p:notesMasterIdLst>
  <p:handoutMasterIdLst>
    <p:handoutMasterId r:id="rId35"/>
  </p:handoutMasterIdLst>
  <p:sldIdLst>
    <p:sldId id="873" r:id="rId5"/>
    <p:sldId id="841" r:id="rId6"/>
    <p:sldId id="851" r:id="rId7"/>
    <p:sldId id="860" r:id="rId8"/>
    <p:sldId id="850" r:id="rId9"/>
    <p:sldId id="862" r:id="rId10"/>
    <p:sldId id="864" r:id="rId11"/>
    <p:sldId id="865" r:id="rId12"/>
    <p:sldId id="861" r:id="rId13"/>
    <p:sldId id="863" r:id="rId14"/>
    <p:sldId id="854" r:id="rId15"/>
    <p:sldId id="840" r:id="rId16"/>
    <p:sldId id="849" r:id="rId17"/>
    <p:sldId id="870" r:id="rId18"/>
    <p:sldId id="867" r:id="rId19"/>
    <p:sldId id="856" r:id="rId20"/>
    <p:sldId id="857" r:id="rId21"/>
    <p:sldId id="859" r:id="rId22"/>
    <p:sldId id="872" r:id="rId23"/>
    <p:sldId id="800" r:id="rId24"/>
    <p:sldId id="868" r:id="rId25"/>
    <p:sldId id="855" r:id="rId26"/>
    <p:sldId id="852" r:id="rId27"/>
    <p:sldId id="874" r:id="rId28"/>
    <p:sldId id="853" r:id="rId29"/>
    <p:sldId id="871" r:id="rId30"/>
    <p:sldId id="875" r:id="rId31"/>
    <p:sldId id="876" r:id="rId32"/>
    <p:sldId id="858" r:id="rId33"/>
  </p:sldIdLst>
  <p:sldSz cx="9906000" cy="6858000" type="A4"/>
  <p:notesSz cx="9779000" cy="6645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DDFFF6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DDFFF6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DDFFF6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DDFFF6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DDFFF6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200" b="1" kern="1200">
        <a:solidFill>
          <a:srgbClr val="DDFFF6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200" b="1" kern="1200">
        <a:solidFill>
          <a:srgbClr val="DDFFF6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200" b="1" kern="1200">
        <a:solidFill>
          <a:srgbClr val="DDFFF6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200" b="1" kern="1200">
        <a:solidFill>
          <a:srgbClr val="DDFFF6"/>
        </a:solidFill>
        <a:latin typeface="Times New Roman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udia-E. Wulz" initials="C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BB5"/>
    <a:srgbClr val="498195"/>
    <a:srgbClr val="DEBA38"/>
    <a:srgbClr val="C5A330"/>
    <a:srgbClr val="9A1E1A"/>
    <a:srgbClr val="FFD33D"/>
    <a:srgbClr val="2BADB1"/>
    <a:srgbClr val="60A7C0"/>
    <a:srgbClr val="6EC0DD"/>
    <a:srgbClr val="7B4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02" autoAdjust="0"/>
    <p:restoredTop sz="87856" autoAdjust="0"/>
  </p:normalViewPr>
  <p:slideViewPr>
    <p:cSldViewPr snapToGrid="0">
      <p:cViewPr>
        <p:scale>
          <a:sx n="99" d="100"/>
          <a:sy n="99" d="100"/>
        </p:scale>
        <p:origin x="-344" y="-88"/>
      </p:cViewPr>
      <p:guideLst>
        <p:guide orient="horz" pos="1983"/>
        <p:guide pos="31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8" d="100"/>
          <a:sy n="128" d="100"/>
        </p:scale>
        <p:origin x="-96" y="-1248"/>
      </p:cViewPr>
      <p:guideLst>
        <p:guide orient="horz" pos="2093"/>
        <p:guide pos="30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7038" cy="331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8788" y="0"/>
            <a:ext cx="4238625" cy="331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2794B-715F-844B-9AEE-EE4F14DF79D6}" type="datetimeFigureOut">
              <a:rPr lang="en-US" smtClean="0"/>
              <a:pPr/>
              <a:t>14.12.14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11900"/>
            <a:ext cx="4237038" cy="331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8788" y="6311900"/>
            <a:ext cx="4238625" cy="331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15542-C2D7-7A46-9467-157BCD7D4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70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70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defTabSz="938213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41963" y="0"/>
            <a:ext cx="42370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90863" y="498475"/>
            <a:ext cx="3598862" cy="249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338" y="3155950"/>
            <a:ext cx="71723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Textformatierung des Masters zu bearbeiten.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13488"/>
            <a:ext cx="423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defTabSz="938213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1963" y="6313488"/>
            <a:ext cx="4237037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F35A73-B1E8-BA4B-BE77-B55E3AF427D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8395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3C528-B66A-4D43-8DE5-706349682364}" type="slidenum">
              <a:rPr lang="de-DE"/>
              <a:pPr/>
              <a:t>1</a:t>
            </a:fld>
            <a:endParaRPr lang="de-DE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Polarization parameters defined in PRD reference.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Squares are</a:t>
            </a:r>
            <a:r>
              <a:rPr lang="en-US" baseline="0" dirty="0" smtClean="0"/>
              <a:t> for CDF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 smtClean="0">
                <a:solidFill>
                  <a:srgbClr val="000090"/>
                </a:solidFill>
                <a:latin typeface="Symbol"/>
              </a:rPr>
              <a:t>psi</a:t>
            </a:r>
            <a:r>
              <a:rPr lang="de-CH" sz="1200" b="0" dirty="0" smtClean="0">
                <a:solidFill>
                  <a:srgbClr val="000090"/>
                </a:solidFill>
                <a:latin typeface="Trebuchet MS"/>
              </a:rPr>
              <a:t>(2S), </a:t>
            </a:r>
            <a:r>
              <a:rPr lang="en-US" sz="1200" b="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en-US" sz="1200" b="0" dirty="0" smtClean="0">
                <a:solidFill>
                  <a:srgbClr val="000099"/>
                </a:solidFill>
                <a:latin typeface="Trebuchet MS"/>
              </a:rPr>
              <a:t>(3S) </a:t>
            </a:r>
            <a:r>
              <a:rPr lang="de-CH" sz="1200" b="0" dirty="0" err="1" smtClean="0">
                <a:solidFill>
                  <a:srgbClr val="000090"/>
                </a:solidFill>
                <a:latin typeface="Trebuchet MS"/>
              </a:rPr>
              <a:t>assumed</a:t>
            </a:r>
            <a:r>
              <a:rPr lang="de-CH" sz="12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200" b="0" dirty="0" err="1" smtClean="0">
                <a:solidFill>
                  <a:srgbClr val="000090"/>
                </a:solidFill>
                <a:latin typeface="Trebuchet MS"/>
              </a:rPr>
              <a:t>to</a:t>
            </a:r>
            <a:r>
              <a:rPr lang="de-CH" sz="12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200" b="0" dirty="0" err="1" smtClean="0">
                <a:solidFill>
                  <a:srgbClr val="000090"/>
                </a:solidFill>
                <a:latin typeface="Trebuchet MS"/>
              </a:rPr>
              <a:t>be</a:t>
            </a:r>
            <a:r>
              <a:rPr lang="de-CH" sz="12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200" b="0" dirty="0" err="1" smtClean="0">
                <a:solidFill>
                  <a:srgbClr val="000090"/>
                </a:solidFill>
                <a:latin typeface="Trebuchet MS"/>
              </a:rPr>
              <a:t>feed</a:t>
            </a:r>
            <a:r>
              <a:rPr lang="de-CH" sz="1200" b="0" dirty="0" smtClean="0">
                <a:solidFill>
                  <a:srgbClr val="000090"/>
                </a:solidFill>
                <a:latin typeface="Trebuchet MS"/>
              </a:rPr>
              <a:t>-down </a:t>
            </a:r>
            <a:r>
              <a:rPr lang="de-CH" sz="1200" b="0" dirty="0" err="1" smtClean="0">
                <a:solidFill>
                  <a:srgbClr val="000090"/>
                </a:solidFill>
                <a:latin typeface="Trebuchet MS"/>
              </a:rPr>
              <a:t>free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Prediction for </a:t>
            </a:r>
            <a:r>
              <a:rPr lang="en-US" dirty="0" err="1" smtClean="0"/>
              <a:t>phi_s</a:t>
            </a:r>
            <a:r>
              <a:rPr lang="en-US" baseline="0" dirty="0" smtClean="0"/>
              <a:t> from global fit</a:t>
            </a:r>
            <a:endParaRPr lang="en-US" dirty="0" smtClean="0"/>
          </a:p>
          <a:p>
            <a:r>
              <a:rPr lang="en-US" dirty="0" smtClean="0"/>
              <a:t>Diagrams</a:t>
            </a:r>
            <a:r>
              <a:rPr lang="en-US" baseline="0" dirty="0" smtClean="0"/>
              <a:t> from CDF: </a:t>
            </a:r>
            <a:r>
              <a:rPr lang="en-US" baseline="0" dirty="0" err="1" smtClean="0"/>
              <a:t>inspirehep.net</a:t>
            </a:r>
            <a:r>
              <a:rPr lang="en-US" baseline="0" dirty="0" smtClean="0"/>
              <a:t>/record/1080489/plots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Diagrams</a:t>
            </a:r>
            <a:r>
              <a:rPr lang="en-US" baseline="0" dirty="0" smtClean="0"/>
              <a:t> from CDF: </a:t>
            </a:r>
            <a:r>
              <a:rPr lang="en-US" baseline="0" dirty="0" err="1" smtClean="0"/>
              <a:t>inspirehep.net</a:t>
            </a:r>
            <a:r>
              <a:rPr lang="en-US" baseline="0" dirty="0" smtClean="0"/>
              <a:t>/record/1080489/plots. Variables as in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paper. Angles in the </a:t>
            </a:r>
            <a:r>
              <a:rPr lang="en-US" baseline="0" dirty="0" err="1" smtClean="0"/>
              <a:t>transversity</a:t>
            </a:r>
            <a:r>
              <a:rPr lang="en-US" baseline="0" dirty="0" smtClean="0"/>
              <a:t> basis. A … decay amplitudes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Lxy</a:t>
            </a:r>
            <a:r>
              <a:rPr lang="en-US" dirty="0" smtClean="0"/>
              <a:t>: distance</a:t>
            </a:r>
            <a:r>
              <a:rPr lang="en-US" baseline="0" dirty="0" smtClean="0"/>
              <a:t> between PV and SV in </a:t>
            </a:r>
            <a:r>
              <a:rPr lang="en-US" baseline="0" dirty="0" err="1" smtClean="0"/>
              <a:t>xy</a:t>
            </a:r>
            <a:r>
              <a:rPr lang="en-US" baseline="0" dirty="0" smtClean="0"/>
              <a:t> plane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35A73-B1E8-BA4B-BE77-B55E3AF427D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FE39E-183A-C448-853D-4045EE54CC86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082A5-6F5E-C246-BA82-B78D56FDF71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79B45-D490-BB49-88B4-AE4BC8240FF9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11E9-0320-B544-8E9D-8935C0E12941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F1D04-4100-D643-B76C-C7A5188CAF7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1802B-7112-064C-869D-A2E768C2401A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0E378-9D3B-144F-B7B8-BBE65220044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5C9F4-5521-BD46-B6F7-CBB45E7F2DA0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88CA0-7237-7B49-8ED6-F356B598116B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6C5E-B500-6745-AD9E-CD0C37A48B14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0FFDA-B40B-CD41-9BFC-BD8889E157A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F4C30-ABBF-844B-AD66-A83730B87A0C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A590F-9496-144B-8AE0-05F0203B62FD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40527-E26B-E546-BC37-9B33EB97C30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11E9-0320-B544-8E9D-8935C0E12941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F1D04-4100-D643-B76C-C7A5188CAF7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1802B-7112-064C-869D-A2E768C2401A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0E378-9D3B-144F-B7B8-BBE65220044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5C9F4-5521-BD46-B6F7-CBB45E7F2DA0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71B7-2C9C-4741-BBB2-ED8A0B957126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88CA0-7237-7B49-8ED6-F356B598116B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0FFDA-B40B-CD41-9BFC-BD8889E157A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F4C30-ABBF-844B-AD66-A83730B87A0C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A590F-9496-144B-8AE0-05F0203B62FD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40527-E26B-E546-BC37-9B33EB97C30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CE533-F86A-5148-B6E4-BF2B8024E52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E6FC-4B9F-7D46-9EEC-AE2087E658D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0E94-7335-5C46-8CB9-AD762BE3E1D4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AADFF-D729-C84A-BD57-6740ACF4F96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33B93-5B27-344E-A5F7-20E0182A7E7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dirty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339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fld id="{66C63253-10A6-8B46-ACBF-BCB56AA29134}" type="slidenum">
              <a:rPr lang="en-US" smtClean="0"/>
              <a:pPr>
                <a:defRPr/>
              </a:pPr>
              <a:t>‹#›</a:t>
            </a:fld>
            <a:endParaRPr lang="en-US" b="0" dirty="0"/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8245477" y="6553200"/>
            <a:ext cx="94932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1000" i="1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ICNFP,</a:t>
            </a:r>
            <a:r>
              <a:rPr lang="en-US" altLang="ja-JP" sz="1000" i="1" baseline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 Aug. 2014</a:t>
            </a:r>
            <a:endParaRPr lang="en-US" sz="1000" b="0" dirty="0">
              <a:solidFill>
                <a:schemeClr val="tx1"/>
              </a:solidFill>
              <a:latin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7BCB6-32F1-8141-A8B9-04056EE907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dirty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720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fld id="{58B340C3-70B5-8848-9E86-49FC4D473422}" type="slidenum">
              <a:rPr lang="en-US" smtClean="0"/>
              <a:pPr>
                <a:defRPr/>
              </a:pPr>
              <a:t>‹#›</a:t>
            </a:fld>
            <a:endParaRPr lang="en-US" b="0" dirty="0"/>
          </a:p>
        </p:txBody>
      </p:sp>
      <p:sp>
        <p:nvSpPr>
          <p:cNvPr id="5" name="Rectangle 24"/>
          <p:cNvSpPr>
            <a:spLocks noChangeArrowheads="1"/>
          </p:cNvSpPr>
          <p:nvPr userDrawn="1"/>
        </p:nvSpPr>
        <p:spPr bwMode="auto">
          <a:xfrm>
            <a:off x="8245477" y="6553200"/>
            <a:ext cx="94932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1000" i="1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ICNFP,</a:t>
            </a:r>
            <a:r>
              <a:rPr lang="en-US" altLang="ja-JP" sz="1000" i="1" baseline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 Aug. 2014</a:t>
            </a:r>
            <a:endParaRPr lang="en-US" sz="1000" b="0" dirty="0">
              <a:solidFill>
                <a:schemeClr val="tx1"/>
              </a:solidFill>
              <a:latin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dirty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720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fld id="{58B340C3-70B5-8848-9E86-49FC4D473422}" type="slidenum">
              <a:rPr lang="en-US" smtClean="0"/>
              <a:pPr>
                <a:defRPr/>
              </a:pPr>
              <a:t>‹#›</a:t>
            </a:fld>
            <a:endParaRPr lang="en-US" b="0" dirty="0"/>
          </a:p>
        </p:txBody>
      </p:sp>
      <p:sp>
        <p:nvSpPr>
          <p:cNvPr id="6" name="Rectangle 24"/>
          <p:cNvSpPr>
            <a:spLocks noChangeArrowheads="1"/>
          </p:cNvSpPr>
          <p:nvPr userDrawn="1"/>
        </p:nvSpPr>
        <p:spPr bwMode="auto">
          <a:xfrm>
            <a:off x="8245477" y="6553200"/>
            <a:ext cx="94932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1000" i="1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ICNFP,</a:t>
            </a:r>
            <a:r>
              <a:rPr lang="en-US" altLang="ja-JP" sz="1000" i="1" baseline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 Aug. 2014</a:t>
            </a:r>
            <a:endParaRPr lang="en-US" sz="1000" b="0" dirty="0">
              <a:solidFill>
                <a:schemeClr val="tx1"/>
              </a:solidFill>
              <a:latin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gi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image" Target="../media/image33.emf"/><Relationship Id="rId13" Type="http://schemas.openxmlformats.org/officeDocument/2006/relationships/image" Target="../media/image34.emf"/><Relationship Id="rId14" Type="http://schemas.openxmlformats.org/officeDocument/2006/relationships/image" Target="../media/image35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9" Type="http://schemas.openxmlformats.org/officeDocument/2006/relationships/image" Target="../media/image30.emf"/><Relationship Id="rId10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2.png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.png"/><Relationship Id="rId5" Type="http://schemas.openxmlformats.org/officeDocument/2006/relationships/image" Target="../media/image54.png"/><Relationship Id="rId6" Type="http://schemas.openxmlformats.org/officeDocument/2006/relationships/oleObject" Target="../embeddings/oleObject1.bin"/><Relationship Id="rId7" Type="http://schemas.openxmlformats.org/officeDocument/2006/relationships/oleObject" Target="../embeddings/Microsoft_Excel_97_-_2004_Worksheet1.xls"/><Relationship Id="rId8" Type="http://schemas.openxmlformats.org/officeDocument/2006/relationships/image" Target="../media/image52.png"/><Relationship Id="rId9" Type="http://schemas.openxmlformats.org/officeDocument/2006/relationships/oleObject" Target="../embeddings/oleObject2.bin"/><Relationship Id="rId10" Type="http://schemas.openxmlformats.org/officeDocument/2006/relationships/oleObject" Target="../embeddings/Microsoft_Excel_97_-_2004_Worksheet2.xls"/><Relationship Id="rId11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oleObject" Target="../embeddings/oleObject5.bin"/><Relationship Id="rId13" Type="http://schemas.openxmlformats.org/officeDocument/2006/relationships/oleObject" Target="../embeddings/Microsoft_Excel_97_-_2004_Worksheet5.xls"/><Relationship Id="rId14" Type="http://schemas.openxmlformats.org/officeDocument/2006/relationships/image" Target="../media/image5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.png"/><Relationship Id="rId5" Type="http://schemas.openxmlformats.org/officeDocument/2006/relationships/image" Target="../media/image58.png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Microsoft_Excel_97_-_2004_Worksheet3.xls"/><Relationship Id="rId8" Type="http://schemas.openxmlformats.org/officeDocument/2006/relationships/image" Target="../media/image55.png"/><Relationship Id="rId9" Type="http://schemas.openxmlformats.org/officeDocument/2006/relationships/oleObject" Target="../embeddings/oleObject4.bin"/><Relationship Id="rId10" Type="http://schemas.openxmlformats.org/officeDocument/2006/relationships/oleObject" Target="../embeddings/Microsoft_Excel_97_-_2004_Worksheet4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5" Type="http://schemas.openxmlformats.org/officeDocument/2006/relationships/image" Target="../media/image63.gi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7" name="Rectangle 19"/>
          <p:cNvSpPr>
            <a:spLocks noChangeArrowheads="1"/>
          </p:cNvSpPr>
          <p:nvPr/>
        </p:nvSpPr>
        <p:spPr bwMode="auto">
          <a:xfrm>
            <a:off x="836614" y="3636963"/>
            <a:ext cx="83708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B Physics and </a:t>
            </a:r>
            <a:r>
              <a:rPr lang="en-US" sz="40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Quarkonia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 at CMS</a:t>
            </a:r>
            <a:endParaRPr lang="en-US" sz="4000" dirty="0">
              <a:solidFill>
                <a:schemeClr val="bg2">
                  <a:lumMod val="50000"/>
                </a:schemeClr>
              </a:solidFill>
              <a:effectLst>
                <a:outerShdw blurRad="50800" dist="38100" dir="16200000" algn="tl">
                  <a:schemeClr val="bg1"/>
                </a:outerShdw>
              </a:effectLst>
              <a:latin typeface="Trebuchet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5600" y="279400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113214" y="5580063"/>
            <a:ext cx="534828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Claudia-Elisabeth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Wulz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6200000" algn="tl">
                  <a:schemeClr val="bg1"/>
                </a:outerShdw>
              </a:effectLst>
              <a:latin typeface="Trebuchet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CMS Collaboration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Institute of High Energy Physics, Vienna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33414" y="5580063"/>
            <a:ext cx="453548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ICNFP 2014</a:t>
            </a:r>
          </a:p>
          <a:p>
            <a:pPr>
              <a:defRPr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Kolymbari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, Crete 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6200000" algn="tl">
                    <a:schemeClr val="bg1"/>
                  </a:outerShdw>
                </a:effectLst>
                <a:latin typeface="Trebuchet MS" charset="0"/>
              </a:rPr>
              <a:t>6 August 2014</a:t>
            </a:r>
          </a:p>
        </p:txBody>
      </p:sp>
      <p:pic>
        <p:nvPicPr>
          <p:cNvPr id="6" name="Picture 3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1514" y="56642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401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10</a:t>
            </a:fld>
            <a:endParaRPr lang="en-US" b="0" i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708150" y="4881563"/>
            <a:ext cx="4321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C0099"/>
                </a:solidFill>
              </a:rPr>
              <a:t> </a:t>
            </a:r>
            <a:endParaRPr lang="en-US" sz="2000" dirty="0">
              <a:solidFill>
                <a:srgbClr val="CC0099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06525" y="5441952"/>
            <a:ext cx="7216775" cy="1085848"/>
            <a:chOff x="1406525" y="5441952"/>
            <a:chExt cx="7216775" cy="1085848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2120900" y="5562600"/>
              <a:ext cx="5791200" cy="965200"/>
            </a:xfrm>
            <a:prstGeom prst="roundRect">
              <a:avLst/>
            </a:prstGeom>
            <a:solidFill>
              <a:srgbClr val="3333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1406525" y="5441952"/>
              <a:ext cx="7216775" cy="990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CH" sz="2000" b="0" dirty="0" err="1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ϕ</a:t>
              </a:r>
              <a:r>
                <a:rPr lang="de-CH" sz="2000" b="0" baseline="-25000" dirty="0" err="1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s</a:t>
              </a:r>
              <a:r>
                <a:rPr lang="de-CH" sz="2000" b="0" dirty="0" smtClean="0">
                  <a:solidFill>
                    <a:schemeClr val="bg1"/>
                  </a:solidFill>
                  <a:latin typeface="Trebuchet MS"/>
                </a:rPr>
                <a:t> = - 0.03 ± 0.11 (stat.) ± 0.03 (syst.) </a:t>
              </a:r>
              <a:r>
                <a:rPr lang="de-CH" sz="2000" b="0" dirty="0" err="1" smtClean="0">
                  <a:solidFill>
                    <a:schemeClr val="bg1"/>
                  </a:solidFill>
                  <a:latin typeface="Trebuchet MS"/>
                </a:rPr>
                <a:t>rad</a:t>
              </a:r>
              <a:endParaRPr lang="de-CH" sz="2000" b="0" dirty="0" smtClean="0">
                <a:solidFill>
                  <a:schemeClr val="bg1"/>
                </a:solidFill>
                <a:latin typeface="Trebuchet MS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000" b="0" dirty="0" smtClean="0">
                  <a:solidFill>
                    <a:schemeClr val="bg1"/>
                  </a:solidFill>
                  <a:latin typeface="Trebuchet MS"/>
                </a:rPr>
                <a:t>ΔΓ</a:t>
              </a:r>
              <a:r>
                <a:rPr lang="de-CH" sz="2000" b="0" baseline="-25000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s</a:t>
              </a:r>
              <a:r>
                <a:rPr lang="de-CH" sz="2000" b="0" dirty="0" smtClean="0">
                  <a:solidFill>
                    <a:schemeClr val="bg1"/>
                  </a:solidFill>
                  <a:latin typeface="Trebuchet MS"/>
                </a:rPr>
                <a:t> </a:t>
              </a:r>
              <a:r>
                <a:rPr lang="de-CH" sz="2000" b="0" dirty="0">
                  <a:solidFill>
                    <a:schemeClr val="bg1"/>
                  </a:solidFill>
                  <a:latin typeface="Trebuchet MS"/>
                </a:rPr>
                <a:t>= </a:t>
              </a:r>
              <a:r>
                <a:rPr lang="de-CH" sz="2000" b="0" dirty="0" smtClean="0">
                  <a:solidFill>
                    <a:schemeClr val="bg1"/>
                  </a:solidFill>
                  <a:latin typeface="Trebuchet MS"/>
                </a:rPr>
                <a:t>0.096 ± 0.014 (stat.) ± 0.007 (syst.) ps</a:t>
              </a:r>
              <a:r>
                <a:rPr lang="de-CH" sz="2000" b="0" baseline="30000" dirty="0" smtClean="0">
                  <a:solidFill>
                    <a:schemeClr val="bg1"/>
                  </a:solidFill>
                  <a:latin typeface="Trebuchet MS"/>
                </a:rPr>
                <a:t>-1</a:t>
              </a:r>
              <a:endParaRPr lang="en-GB" sz="2000" b="0" baseline="30000" dirty="0" smtClean="0">
                <a:solidFill>
                  <a:schemeClr val="bg1"/>
                </a:solidFill>
                <a:latin typeface="Trebuchet MS"/>
              </a:endParaRPr>
            </a:p>
          </p:txBody>
        </p:sp>
      </p:grp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866203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Results on </a:t>
            </a:r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Φ</a:t>
            </a:r>
            <a:r>
              <a:rPr lang="en-US" sz="2800" baseline="-25000" dirty="0" err="1" smtClean="0">
                <a:solidFill>
                  <a:srgbClr val="000099"/>
                </a:solidFill>
                <a:latin typeface="Trebuchet MS"/>
              </a:rPr>
              <a:t>s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,</a:t>
            </a:r>
            <a:r>
              <a:rPr lang="en-US" sz="2800" baseline="-25000" dirty="0" smtClean="0">
                <a:solidFill>
                  <a:srgbClr val="000099"/>
                </a:solidFill>
                <a:latin typeface="Trebuchet MS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ΔΓ</a:t>
            </a:r>
            <a:r>
              <a:rPr lang="en-US" sz="2800" baseline="-25000" dirty="0" smtClean="0">
                <a:solidFill>
                  <a:srgbClr val="000099"/>
                </a:solidFill>
                <a:latin typeface="Trebuchet MS"/>
              </a:rPr>
              <a:t>s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 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fag_PDG2014_DGsphis_com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20" y="1371600"/>
            <a:ext cx="5046779" cy="3350311"/>
          </a:xfrm>
          <a:prstGeom prst="rect">
            <a:avLst/>
          </a:prstGeom>
        </p:spPr>
      </p:pic>
      <p:pic>
        <p:nvPicPr>
          <p:cNvPr id="4" name="Picture 3" descr="DGsphis_CMS_w_HFA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4" y="1104900"/>
            <a:ext cx="3971412" cy="3810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01529" y="4865301"/>
            <a:ext cx="23279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 PAS BPH-13-012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7004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11</a:t>
            </a:fld>
            <a:endParaRPr lang="en-US" b="0" i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708150" y="4881563"/>
            <a:ext cx="4321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C0099"/>
                </a:solidFill>
              </a:rPr>
              <a:t> </a:t>
            </a:r>
            <a:endParaRPr lang="en-US" sz="2000" dirty="0">
              <a:solidFill>
                <a:srgbClr val="CC0099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23874" y="302957"/>
            <a:ext cx="894278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800100" lvl="1" indent="-342900">
              <a:buFontTx/>
              <a:buChar char="-"/>
            </a:pPr>
            <a:r>
              <a:rPr lang="en-GB" sz="2400" dirty="0" smtClean="0">
                <a:solidFill>
                  <a:srgbClr val="000090"/>
                </a:solidFill>
                <a:latin typeface=""/>
              </a:rPr>
              <a:t>        </a:t>
            </a:r>
            <a:r>
              <a:rPr lang="en-GB" sz="2800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Quarkonia</a:t>
            </a:r>
            <a:r>
              <a:rPr lang="en-GB" sz="2800" dirty="0" smtClean="0">
                <a:solidFill>
                  <a:srgbClr val="000090"/>
                </a:solidFill>
                <a:latin typeface="Trebuchet MS"/>
                <a:cs typeface="Trebuchet MS"/>
              </a:rPr>
              <a:t> cross sections and polarization</a:t>
            </a:r>
            <a:endParaRPr lang="en-GB" sz="28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888503" y="1072641"/>
            <a:ext cx="8437056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Heavy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quarkonia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interesting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to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understand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hadron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formation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. </a:t>
            </a:r>
          </a:p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S-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wave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vector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quarkonia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formed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from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heavy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qq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pairs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created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as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:</a:t>
            </a:r>
          </a:p>
          <a:p>
            <a:r>
              <a:rPr lang="de-CH" sz="2000" b="0" dirty="0" err="1">
                <a:solidFill>
                  <a:srgbClr val="000090"/>
                </a:solidFill>
                <a:latin typeface="Trebuchet MS"/>
              </a:rPr>
              <a:t>c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olor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singlet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(CS) 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3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de-CH" sz="2000" b="0" baseline="-25000" dirty="0" smtClean="0">
                <a:solidFill>
                  <a:srgbClr val="000090"/>
                </a:solidFill>
                <a:latin typeface="Trebuchet MS"/>
              </a:rPr>
              <a:t>1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[1]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one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of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3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color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octets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(CO)</a:t>
            </a:r>
            <a:r>
              <a:rPr lang="de-CH" sz="2000" b="0" baseline="3000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1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de-CH" sz="2000" b="0" baseline="-25000" dirty="0" smtClean="0">
                <a:solidFill>
                  <a:srgbClr val="000090"/>
                </a:solidFill>
                <a:latin typeface="Trebuchet MS"/>
              </a:rPr>
              <a:t>0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[8]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, 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3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de-CH" sz="2000" b="0" baseline="-25000" dirty="0" smtClean="0">
                <a:solidFill>
                  <a:srgbClr val="000090"/>
                </a:solidFill>
                <a:latin typeface="Trebuchet MS"/>
              </a:rPr>
              <a:t>1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[</a:t>
            </a:r>
            <a:r>
              <a:rPr lang="de-CH" sz="2000" b="0" baseline="30000" dirty="0">
                <a:solidFill>
                  <a:srgbClr val="000090"/>
                </a:solidFill>
                <a:latin typeface="Trebuchet MS"/>
              </a:rPr>
              <a:t>8]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, 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3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de-CH" sz="2000" b="0" baseline="-25000" dirty="0" smtClean="0">
                <a:solidFill>
                  <a:srgbClr val="000090"/>
                </a:solidFill>
                <a:latin typeface="Trebuchet MS"/>
              </a:rPr>
              <a:t>J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[</a:t>
            </a:r>
            <a:r>
              <a:rPr lang="de-CH" sz="2000" b="0" baseline="30000" dirty="0">
                <a:solidFill>
                  <a:srgbClr val="000090"/>
                </a:solidFill>
                <a:latin typeface="Trebuchet MS"/>
              </a:rPr>
              <a:t>8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]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-&gt;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similar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cross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section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shapes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, but different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polarizations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.</a:t>
            </a:r>
          </a:p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Experimental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situation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on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polarization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not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clear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up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to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now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, </a:t>
            </a:r>
          </a:p>
          <a:p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cross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sections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only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measured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in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lower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de-CH" sz="20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range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.</a:t>
            </a:r>
          </a:p>
          <a:p>
            <a:endParaRPr lang="de-CH" sz="2000" b="0" baseline="30000" dirty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158992" y="1161540"/>
            <a:ext cx="295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_</a:t>
            </a:r>
            <a:endParaRPr lang="de-CH" sz="2000" b="0" baseline="30000" dirty="0">
              <a:solidFill>
                <a:srgbClr val="000090"/>
              </a:solidFill>
              <a:latin typeface="Trebuchet MS"/>
            </a:endParaRPr>
          </a:p>
        </p:txBody>
      </p:sp>
      <p:pic>
        <p:nvPicPr>
          <p:cNvPr id="11" name="Picture 10" descr="NRQCDfailure.pdf"/>
          <p:cNvPicPr>
            <a:picLocks noChangeAspect="1"/>
          </p:cNvPicPr>
          <p:nvPr/>
        </p:nvPicPr>
        <p:blipFill>
          <a:blip r:embed="rId4"/>
          <a:srcRect l="46501"/>
          <a:stretch>
            <a:fillRect/>
          </a:stretch>
        </p:blipFill>
        <p:spPr>
          <a:xfrm>
            <a:off x="5135822" y="3393734"/>
            <a:ext cx="3779482" cy="3097390"/>
          </a:xfrm>
          <a:prstGeom prst="rect">
            <a:avLst/>
          </a:prstGeom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" name="Picture 11" descr="NRQCDfailure.pdf"/>
          <p:cNvPicPr>
            <a:picLocks noChangeAspect="1"/>
          </p:cNvPicPr>
          <p:nvPr/>
        </p:nvPicPr>
        <p:blipFill>
          <a:blip r:embed="rId4"/>
          <a:srcRect r="53883"/>
          <a:stretch>
            <a:fillRect/>
          </a:stretch>
        </p:blipFill>
        <p:spPr>
          <a:xfrm>
            <a:off x="1184966" y="3166331"/>
            <a:ext cx="3600886" cy="3423415"/>
          </a:xfrm>
          <a:prstGeom prst="rect">
            <a:avLst/>
          </a:prstGeom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7458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12</a:t>
            </a:fld>
            <a:endParaRPr lang="en-US" b="0" i="0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835025" y="843784"/>
            <a:ext cx="8651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Polarization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of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J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PC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= 1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–</a:t>
            </a:r>
            <a:r>
              <a:rPr lang="de-CH" sz="2000" b="0" baseline="30000" dirty="0">
                <a:solidFill>
                  <a:srgbClr val="000090"/>
                </a:solidFill>
                <a:latin typeface="Trebuchet MS"/>
              </a:rPr>
              <a:t>–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quarkonium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states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measured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through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angular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distribution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of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dileptons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from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J/</a:t>
            </a:r>
            <a:r>
              <a:rPr lang="en-GB" sz="2000" b="0" dirty="0">
                <a:solidFill>
                  <a:srgbClr val="000090"/>
                </a:solidFill>
                <a:latin typeface="Symbol"/>
              </a:rPr>
              <a:t>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rgbClr val="000090"/>
                </a:solidFill>
              </a:rPr>
              <a:t>ϒ</a:t>
            </a:r>
            <a:r>
              <a:rPr lang="en-US" sz="2000" b="0" dirty="0" smtClean="0">
                <a:solidFill>
                  <a:srgbClr val="000090"/>
                </a:solidFill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decay</a:t>
            </a:r>
            <a:endParaRPr lang="en-GB" sz="2000" b="0" baseline="30000" dirty="0" smtClean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Quarkonium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 polarization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906312" y="2583578"/>
            <a:ext cx="5354788" cy="2537590"/>
            <a:chOff x="674537" y="3434478"/>
            <a:chExt cx="5354788" cy="2537590"/>
          </a:xfrm>
        </p:grpSpPr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1708150" y="4881563"/>
              <a:ext cx="43211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CC0099"/>
                  </a:solidFill>
                </a:rPr>
                <a:t> </a:t>
              </a:r>
              <a:endParaRPr lang="en-US" sz="2000" dirty="0">
                <a:solidFill>
                  <a:srgbClr val="CC0099"/>
                </a:solidFill>
              </a:endParaRPr>
            </a:p>
          </p:txBody>
        </p:sp>
        <p:grpSp>
          <p:nvGrpSpPr>
            <p:cNvPr id="38" name="Gruppierung 41"/>
            <p:cNvGrpSpPr/>
            <p:nvPr/>
          </p:nvGrpSpPr>
          <p:grpSpPr>
            <a:xfrm>
              <a:off x="674537" y="3434478"/>
              <a:ext cx="4636115" cy="2537590"/>
              <a:chOff x="152400" y="1066800"/>
              <a:chExt cx="4930332" cy="2698631"/>
            </a:xfrm>
          </p:grpSpPr>
          <p:pic>
            <p:nvPicPr>
              <p:cNvPr id="39" name="Picture 52" descr="angdistr_reaction_plane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0000" contrast="-40000"/>
              </a:blip>
              <a:srcRect/>
              <a:stretch>
                <a:fillRect/>
              </a:stretch>
            </p:blipFill>
            <p:spPr bwMode="auto">
              <a:xfrm>
                <a:off x="1262473" y="1333227"/>
                <a:ext cx="1857600" cy="2367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Line 5"/>
              <p:cNvSpPr>
                <a:spLocks noChangeShapeType="1"/>
              </p:cNvSpPr>
              <p:nvPr/>
            </p:nvSpPr>
            <p:spPr bwMode="auto">
              <a:xfrm flipV="1">
                <a:off x="2307913" y="1287143"/>
                <a:ext cx="2880" cy="124573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41" name="Text Box 7"/>
              <p:cNvSpPr txBox="1">
                <a:spLocks noChangeArrowheads="1"/>
              </p:cNvSpPr>
              <p:nvPr/>
            </p:nvSpPr>
            <p:spPr bwMode="auto">
              <a:xfrm>
                <a:off x="673391" y="1256120"/>
                <a:ext cx="1278119" cy="596854"/>
              </a:xfrm>
              <a:prstGeom prst="rect">
                <a:avLst/>
              </a:prstGeom>
              <a:solidFill>
                <a:srgbClr val="FDFCCF"/>
              </a:solidFill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lIns="82945" tIns="41473" rIns="82945" bIns="41473">
                <a:spAutoFit/>
              </a:bodyPr>
              <a:lstStyle/>
              <a:p>
                <a:pPr algn="ctr">
                  <a:lnSpc>
                    <a:spcPts val="1900"/>
                  </a:lnSpc>
                  <a:buFont typeface="Times New Roman" charset="0"/>
                  <a:buNone/>
                </a:pPr>
                <a:r>
                  <a:rPr lang="pt-PT" sz="1400" b="0" dirty="0">
                    <a:solidFill>
                      <a:srgbClr val="000000"/>
                    </a:solidFill>
                    <a:latin typeface="Trebuchet MS"/>
                  </a:rPr>
                  <a:t>Quarkonium </a:t>
                </a:r>
                <a:r>
                  <a:rPr lang="en-US" sz="1400" b="0" dirty="0">
                    <a:solidFill>
                      <a:srgbClr val="000000"/>
                    </a:solidFill>
                    <a:latin typeface="Trebuchet MS"/>
                  </a:rPr>
                  <a:t>rest frame</a:t>
                </a:r>
                <a:endParaRPr lang="el-GR" sz="1400" b="0" dirty="0">
                  <a:solidFill>
                    <a:srgbClr val="000000"/>
                  </a:solidFill>
                  <a:latin typeface="Trebuchet MS"/>
                </a:endParaRPr>
              </a:p>
            </p:txBody>
          </p:sp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152400" y="1935210"/>
                <a:ext cx="1249752" cy="612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2945" tIns="41473" rIns="82945" bIns="41473">
                <a:spAutoFit/>
              </a:bodyPr>
              <a:lstStyle/>
              <a:p>
                <a:pPr algn="ctr">
                  <a:buFont typeface="Times New Roman" charset="0"/>
                  <a:buNone/>
                </a:pPr>
                <a:r>
                  <a:rPr lang="en-US" sz="1600" b="0" dirty="0">
                    <a:solidFill>
                      <a:srgbClr val="010000"/>
                    </a:solidFill>
                    <a:latin typeface="Trebuchet MS"/>
                  </a:rPr>
                  <a:t>production plane</a:t>
                </a:r>
                <a:endParaRPr lang="el-GR" sz="1600" b="0" dirty="0">
                  <a:solidFill>
                    <a:srgbClr val="010000"/>
                  </a:solidFill>
                  <a:latin typeface="Trebuchet MS"/>
                </a:endParaRPr>
              </a:p>
            </p:txBody>
          </p:sp>
          <p:sp>
            <p:nvSpPr>
              <p:cNvPr id="43" name="Line 12"/>
              <p:cNvSpPr>
                <a:spLocks noChangeShapeType="1"/>
              </p:cNvSpPr>
              <p:nvPr/>
            </p:nvSpPr>
            <p:spPr bwMode="auto">
              <a:xfrm>
                <a:off x="1187593" y="2241963"/>
                <a:ext cx="565920" cy="1483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oval" w="med" len="med"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44" name="Line 14"/>
              <p:cNvSpPr>
                <a:spLocks noChangeShapeType="1"/>
              </p:cNvSpPr>
              <p:nvPr/>
            </p:nvSpPr>
            <p:spPr bwMode="auto">
              <a:xfrm flipH="1" flipV="1">
                <a:off x="2307912" y="2538635"/>
                <a:ext cx="0" cy="82376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45" name="Rectangle 42"/>
              <p:cNvSpPr>
                <a:spLocks noChangeArrowheads="1"/>
              </p:cNvSpPr>
              <p:nvPr/>
            </p:nvSpPr>
            <p:spPr bwMode="auto">
              <a:xfrm>
                <a:off x="3271272" y="2627924"/>
                <a:ext cx="276514" cy="678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2945" tIns="41473" rIns="82945" bIns="41473">
                <a:spAutoFit/>
              </a:bodyPr>
              <a:lstStyle/>
              <a:p>
                <a:pPr>
                  <a:buFont typeface="Times New Roman" charset="0"/>
                  <a:buNone/>
                </a:pPr>
                <a:r>
                  <a:rPr lang="en-US" b="1" i="1" dirty="0">
                    <a:solidFill>
                      <a:srgbClr val="010000"/>
                    </a:solidFill>
                    <a:latin typeface="+mn-lt"/>
                  </a:rPr>
                  <a:t>y</a:t>
                </a:r>
                <a:endParaRPr lang="pt-PT" b="1" i="1" dirty="0">
                  <a:solidFill>
                    <a:srgbClr val="004080"/>
                  </a:solidFill>
                  <a:latin typeface="+mn-lt"/>
                </a:endParaRPr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928393" y="2639445"/>
                <a:ext cx="273308" cy="678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2945" tIns="41473" rIns="82945" bIns="41473">
                <a:spAutoFit/>
              </a:bodyPr>
              <a:lstStyle/>
              <a:p>
                <a:pPr>
                  <a:buFont typeface="Times New Roman" charset="0"/>
                  <a:buNone/>
                </a:pPr>
                <a:r>
                  <a:rPr lang="en-US" b="1" i="1" dirty="0">
                    <a:solidFill>
                      <a:srgbClr val="010000"/>
                    </a:solidFill>
                    <a:latin typeface="+mn-lt"/>
                  </a:rPr>
                  <a:t>x</a:t>
                </a:r>
                <a:endParaRPr lang="pt-PT" b="1" i="1" dirty="0">
                  <a:solidFill>
                    <a:srgbClr val="004080"/>
                  </a:solidFill>
                  <a:latin typeface="+mn-lt"/>
                </a:endParaRPr>
              </a:p>
            </p:txBody>
          </p:sp>
          <p:sp>
            <p:nvSpPr>
              <p:cNvPr id="47" name="Rectangle 44"/>
              <p:cNvSpPr>
                <a:spLocks noChangeArrowheads="1"/>
              </p:cNvSpPr>
              <p:nvPr/>
            </p:nvSpPr>
            <p:spPr bwMode="auto">
              <a:xfrm>
                <a:off x="2325191" y="1066800"/>
                <a:ext cx="279720" cy="809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2945" tIns="41473" rIns="82945" bIns="41473">
                <a:spAutoFit/>
              </a:bodyPr>
              <a:lstStyle/>
              <a:p>
                <a:pPr>
                  <a:buFont typeface="Times New Roman" charset="0"/>
                  <a:buNone/>
                </a:pPr>
                <a:r>
                  <a:rPr lang="en-US" sz="2200" b="1" i="1" dirty="0">
                    <a:solidFill>
                      <a:srgbClr val="FF0000"/>
                    </a:solidFill>
                    <a:latin typeface="+mn-lt"/>
                  </a:rPr>
                  <a:t>z</a:t>
                </a:r>
                <a:endParaRPr lang="pt-PT" sz="2200" b="1" i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48" name="Rectangle 62"/>
              <p:cNvSpPr/>
              <p:nvPr/>
            </p:nvSpPr>
            <p:spPr>
              <a:xfrm>
                <a:off x="2398632" y="1480123"/>
                <a:ext cx="407960" cy="629130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:pPr>
                  <a:defRPr/>
                </a:pPr>
                <a:r>
                  <a:rPr lang="el-GR" sz="33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</a:rPr>
                  <a:t>ϑ</a:t>
                </a:r>
                <a:endParaRPr lang="pt-PT" sz="3300" b="1" dirty="0">
                  <a:solidFill>
                    <a:srgbClr val="00408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endParaRPr>
              </a:p>
            </p:txBody>
          </p:sp>
          <p:sp>
            <p:nvSpPr>
              <p:cNvPr id="49" name="Rectangle 63"/>
              <p:cNvSpPr/>
              <p:nvPr/>
            </p:nvSpPr>
            <p:spPr>
              <a:xfrm>
                <a:off x="1597993" y="2596241"/>
                <a:ext cx="464066" cy="1169190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:pPr>
                  <a:defRPr/>
                </a:pPr>
                <a:r>
                  <a:rPr lang="el-GR" sz="3300" b="1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</a:rPr>
                  <a:t>φ</a:t>
                </a:r>
                <a:endParaRPr lang="pt-PT" sz="33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endParaRPr>
              </a:p>
            </p:txBody>
          </p:sp>
          <p:sp>
            <p:nvSpPr>
              <p:cNvPr id="50" name="Line 4"/>
              <p:cNvSpPr>
                <a:spLocks noChangeShapeType="1"/>
              </p:cNvSpPr>
              <p:nvPr/>
            </p:nvSpPr>
            <p:spPr bwMode="auto">
              <a:xfrm rot="540136" flipH="1" flipV="1">
                <a:off x="2261833" y="2614962"/>
                <a:ext cx="1131840" cy="31827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 rot="540136" flipH="1">
                <a:off x="1237992" y="2446465"/>
                <a:ext cx="1032480" cy="45364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52" name="Line 13"/>
              <p:cNvSpPr>
                <a:spLocks noChangeShapeType="1"/>
              </p:cNvSpPr>
              <p:nvPr/>
            </p:nvSpPr>
            <p:spPr bwMode="auto">
              <a:xfrm rot="540136" flipV="1">
                <a:off x="2315112" y="2285168"/>
                <a:ext cx="721440" cy="3009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53" name="Line 15"/>
              <p:cNvSpPr>
                <a:spLocks noChangeShapeType="1"/>
              </p:cNvSpPr>
              <p:nvPr/>
            </p:nvSpPr>
            <p:spPr bwMode="auto">
              <a:xfrm rot="540136">
                <a:off x="2686632" y="2123871"/>
                <a:ext cx="116640" cy="757520"/>
              </a:xfrm>
              <a:prstGeom prst="line">
                <a:avLst/>
              </a:prstGeom>
              <a:noFill/>
              <a:ln w="19050" cap="rnd">
                <a:solidFill>
                  <a:srgbClr val="010000"/>
                </a:solidFill>
                <a:prstDash val="sysDot"/>
                <a:round/>
                <a:headEnd/>
                <a:tailEnd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54" name="Line 16"/>
              <p:cNvSpPr>
                <a:spLocks noChangeShapeType="1"/>
              </p:cNvSpPr>
              <p:nvPr/>
            </p:nvSpPr>
            <p:spPr bwMode="auto">
              <a:xfrm rot="540136" flipV="1">
                <a:off x="2744232" y="2812263"/>
                <a:ext cx="184320" cy="109451"/>
              </a:xfrm>
              <a:prstGeom prst="line">
                <a:avLst/>
              </a:prstGeom>
              <a:noFill/>
              <a:ln w="19050" cap="rnd">
                <a:solidFill>
                  <a:srgbClr val="010000"/>
                </a:solidFill>
                <a:prstDash val="sysDot"/>
                <a:round/>
                <a:headEnd/>
                <a:tailEnd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55" name="Line 17"/>
              <p:cNvSpPr>
                <a:spLocks noChangeShapeType="1"/>
              </p:cNvSpPr>
              <p:nvPr/>
            </p:nvSpPr>
            <p:spPr bwMode="auto">
              <a:xfrm rot="540136" flipH="1" flipV="1">
                <a:off x="2089033" y="2630805"/>
                <a:ext cx="669600" cy="221783"/>
              </a:xfrm>
              <a:prstGeom prst="line">
                <a:avLst/>
              </a:prstGeom>
              <a:noFill/>
              <a:ln w="19050" cap="rnd">
                <a:solidFill>
                  <a:srgbClr val="010000"/>
                </a:solidFill>
                <a:prstDash val="sysDot"/>
                <a:round/>
                <a:headEnd/>
                <a:tailEnd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56" name="Arc 19"/>
              <p:cNvSpPr>
                <a:spLocks/>
              </p:cNvSpPr>
              <p:nvPr/>
            </p:nvSpPr>
            <p:spPr bwMode="auto">
              <a:xfrm rot="540136">
                <a:off x="2263272" y="1976975"/>
                <a:ext cx="426240" cy="568859"/>
              </a:xfrm>
              <a:custGeom>
                <a:avLst/>
                <a:gdLst>
                  <a:gd name="T0" fmla="*/ 0 w 15483"/>
                  <a:gd name="T1" fmla="*/ 0 h 21600"/>
                  <a:gd name="T2" fmla="*/ 2147483647 w 15483"/>
                  <a:gd name="T3" fmla="*/ 2147483647 h 21600"/>
                  <a:gd name="T4" fmla="*/ 0 w 15483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15483"/>
                  <a:gd name="T10" fmla="*/ 0 h 21600"/>
                  <a:gd name="T11" fmla="*/ 15483 w 1548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483" h="21600" fill="none" extrusionOk="0">
                    <a:moveTo>
                      <a:pt x="-1" y="0"/>
                    </a:moveTo>
                    <a:cubicBezTo>
                      <a:pt x="5832" y="0"/>
                      <a:pt x="11416" y="2358"/>
                      <a:pt x="15483" y="6538"/>
                    </a:cubicBezTo>
                  </a:path>
                  <a:path w="15483" h="21600" stroke="0" extrusionOk="0">
                    <a:moveTo>
                      <a:pt x="-1" y="0"/>
                    </a:moveTo>
                    <a:cubicBezTo>
                      <a:pt x="5832" y="0"/>
                      <a:pt x="11416" y="2358"/>
                      <a:pt x="15483" y="653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57" name="Arc 21"/>
              <p:cNvSpPr>
                <a:spLocks/>
              </p:cNvSpPr>
              <p:nvPr/>
            </p:nvSpPr>
            <p:spPr bwMode="auto">
              <a:xfrm rot="2255961" flipV="1">
                <a:off x="1978152" y="2234762"/>
                <a:ext cx="698400" cy="704234"/>
              </a:xfrm>
              <a:custGeom>
                <a:avLst/>
                <a:gdLst>
                  <a:gd name="T0" fmla="*/ 0 w 18093"/>
                  <a:gd name="T1" fmla="*/ 0 h 21600"/>
                  <a:gd name="T2" fmla="*/ 2147483647 w 18093"/>
                  <a:gd name="T3" fmla="*/ 2147483647 h 21600"/>
                  <a:gd name="T4" fmla="*/ 0 w 18093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18093"/>
                  <a:gd name="T10" fmla="*/ 0 h 21600"/>
                  <a:gd name="T11" fmla="*/ 18093 w 1809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093" h="21600" fill="none" extrusionOk="0">
                    <a:moveTo>
                      <a:pt x="-1" y="0"/>
                    </a:moveTo>
                    <a:cubicBezTo>
                      <a:pt x="7299" y="0"/>
                      <a:pt x="14105" y="3687"/>
                      <a:pt x="18093" y="9801"/>
                    </a:cubicBezTo>
                  </a:path>
                  <a:path w="18093" h="21600" stroke="0" extrusionOk="0">
                    <a:moveTo>
                      <a:pt x="-1" y="0"/>
                    </a:moveTo>
                    <a:cubicBezTo>
                      <a:pt x="7299" y="0"/>
                      <a:pt x="14105" y="3687"/>
                      <a:pt x="18093" y="9801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58" name="Text Box 7"/>
              <p:cNvSpPr txBox="1">
                <a:spLocks noChangeArrowheads="1"/>
              </p:cNvSpPr>
              <p:nvPr/>
            </p:nvSpPr>
            <p:spPr bwMode="auto">
              <a:xfrm>
                <a:off x="2685191" y="1732150"/>
                <a:ext cx="557280" cy="563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2945" tIns="41473" rIns="82945" bIns="41473">
                <a:spAutoFit/>
              </a:bodyPr>
              <a:lstStyle/>
              <a:p>
                <a:pPr algn="r"/>
                <a:r>
                  <a:rPr lang="pt-PT" sz="2900" i="1" dirty="0">
                    <a:solidFill>
                      <a:srgbClr val="010000"/>
                    </a:solidFill>
                    <a:latin typeface="+mn-lt"/>
                  </a:rPr>
                  <a:t>ℓ</a:t>
                </a:r>
                <a:r>
                  <a:rPr lang="pt-PT" sz="2900" baseline="30000" dirty="0">
                    <a:solidFill>
                      <a:srgbClr val="010000"/>
                    </a:solidFill>
                    <a:latin typeface="+mn-lt"/>
                  </a:rPr>
                  <a:t> +</a:t>
                </a:r>
                <a:endParaRPr lang="el-GR" sz="2900" baseline="30000" dirty="0">
                  <a:solidFill>
                    <a:srgbClr val="010000"/>
                  </a:solidFill>
                  <a:latin typeface="+mn-lt"/>
                </a:endParaRPr>
              </a:p>
            </p:txBody>
          </p:sp>
          <p:sp>
            <p:nvSpPr>
              <p:cNvPr id="59" name="Freeform 20"/>
              <p:cNvSpPr>
                <a:spLocks/>
              </p:cNvSpPr>
              <p:nvPr/>
            </p:nvSpPr>
            <p:spPr bwMode="auto">
              <a:xfrm rot="6468977">
                <a:off x="2414461" y="2452253"/>
                <a:ext cx="207382" cy="538560"/>
              </a:xfrm>
              <a:custGeom>
                <a:avLst/>
                <a:gdLst>
                  <a:gd name="T0" fmla="*/ 0 w 300"/>
                  <a:gd name="T1" fmla="*/ 2147483647 h 339"/>
                  <a:gd name="T2" fmla="*/ 2147483647 w 300"/>
                  <a:gd name="T3" fmla="*/ 2147483647 h 339"/>
                  <a:gd name="T4" fmla="*/ 2147483647 w 300"/>
                  <a:gd name="T5" fmla="*/ 2147483647 h 339"/>
                  <a:gd name="T6" fmla="*/ 2147483647 w 300"/>
                  <a:gd name="T7" fmla="*/ 0 h 339"/>
                  <a:gd name="T8" fmla="*/ 2147483647 w 300"/>
                  <a:gd name="T9" fmla="*/ 2147483647 h 339"/>
                  <a:gd name="T10" fmla="*/ 2147483647 w 300"/>
                  <a:gd name="T11" fmla="*/ 2147483647 h 339"/>
                  <a:gd name="T12" fmla="*/ 2147483647 w 300"/>
                  <a:gd name="T13" fmla="*/ 2147483647 h 339"/>
                  <a:gd name="T14" fmla="*/ 0 w 300"/>
                  <a:gd name="T15" fmla="*/ 2147483647 h 3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0"/>
                  <a:gd name="T25" fmla="*/ 0 h 339"/>
                  <a:gd name="T26" fmla="*/ 300 w 300"/>
                  <a:gd name="T27" fmla="*/ 339 h 3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0" h="339">
                    <a:moveTo>
                      <a:pt x="0" y="339"/>
                    </a:moveTo>
                    <a:lnTo>
                      <a:pt x="254" y="39"/>
                    </a:lnTo>
                    <a:lnTo>
                      <a:pt x="228" y="24"/>
                    </a:lnTo>
                    <a:lnTo>
                      <a:pt x="300" y="0"/>
                    </a:lnTo>
                    <a:lnTo>
                      <a:pt x="294" y="68"/>
                    </a:lnTo>
                    <a:lnTo>
                      <a:pt x="293" y="65"/>
                    </a:lnTo>
                    <a:lnTo>
                      <a:pt x="270" y="51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 w="19050">
                <a:solidFill>
                  <a:srgbClr val="FFFF00">
                    <a:alpha val="30196"/>
                  </a:srgbClr>
                </a:solidFill>
                <a:round/>
                <a:headEnd/>
                <a:tailEnd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60" name="Freeform 20"/>
              <p:cNvSpPr>
                <a:spLocks/>
              </p:cNvSpPr>
              <p:nvPr/>
            </p:nvSpPr>
            <p:spPr bwMode="auto">
              <a:xfrm rot="540136">
                <a:off x="2332392" y="2083547"/>
                <a:ext cx="370080" cy="473809"/>
              </a:xfrm>
              <a:custGeom>
                <a:avLst/>
                <a:gdLst>
                  <a:gd name="T0" fmla="*/ 0 w 300"/>
                  <a:gd name="T1" fmla="*/ 2147483647 h 339"/>
                  <a:gd name="T2" fmla="*/ 2147483647 w 300"/>
                  <a:gd name="T3" fmla="*/ 2147483647 h 339"/>
                  <a:gd name="T4" fmla="*/ 2147483647 w 300"/>
                  <a:gd name="T5" fmla="*/ 2147483647 h 339"/>
                  <a:gd name="T6" fmla="*/ 2147483647 w 300"/>
                  <a:gd name="T7" fmla="*/ 0 h 339"/>
                  <a:gd name="T8" fmla="*/ 2147483647 w 300"/>
                  <a:gd name="T9" fmla="*/ 2147483647 h 339"/>
                  <a:gd name="T10" fmla="*/ 2147483647 w 300"/>
                  <a:gd name="T11" fmla="*/ 2147483647 h 339"/>
                  <a:gd name="T12" fmla="*/ 2147483647 w 300"/>
                  <a:gd name="T13" fmla="*/ 2147483647 h 339"/>
                  <a:gd name="T14" fmla="*/ 0 w 300"/>
                  <a:gd name="T15" fmla="*/ 2147483647 h 3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0"/>
                  <a:gd name="T25" fmla="*/ 0 h 339"/>
                  <a:gd name="T26" fmla="*/ 300 w 300"/>
                  <a:gd name="T27" fmla="*/ 339 h 3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0" h="339">
                    <a:moveTo>
                      <a:pt x="0" y="339"/>
                    </a:moveTo>
                    <a:lnTo>
                      <a:pt x="254" y="39"/>
                    </a:lnTo>
                    <a:lnTo>
                      <a:pt x="228" y="24"/>
                    </a:lnTo>
                    <a:lnTo>
                      <a:pt x="300" y="0"/>
                    </a:lnTo>
                    <a:lnTo>
                      <a:pt x="294" y="68"/>
                    </a:lnTo>
                    <a:lnTo>
                      <a:pt x="293" y="65"/>
                    </a:lnTo>
                    <a:lnTo>
                      <a:pt x="270" y="51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82945" tIns="41473" rIns="82945" bIns="41473"/>
              <a:lstStyle/>
              <a:p>
                <a:pPr>
                  <a:buFont typeface="Times New Roman" charset="0"/>
                  <a:buNone/>
                  <a:defRPr/>
                </a:pPr>
                <a:endParaRPr lang="pt-PT">
                  <a:latin typeface="+mn-lt"/>
                </a:endParaRPr>
              </a:p>
            </p:txBody>
          </p:sp>
          <p:sp>
            <p:nvSpPr>
              <p:cNvPr id="61" name="Rectangle 25"/>
              <p:cNvSpPr>
                <a:spLocks noChangeArrowheads="1"/>
              </p:cNvSpPr>
              <p:nvPr/>
            </p:nvSpPr>
            <p:spPr bwMode="auto">
              <a:xfrm>
                <a:off x="2796732" y="1447536"/>
                <a:ext cx="2286000" cy="33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2945" tIns="41473" rIns="82945" bIns="41473">
                <a:spAutoFit/>
              </a:bodyPr>
              <a:lstStyle/>
              <a:p>
                <a:pPr eaLnBrk="0">
                  <a:lnSpc>
                    <a:spcPct val="110000"/>
                  </a:lnSpc>
                  <a:buFont typeface="Times New Roman" charset="0"/>
                  <a:buNone/>
                </a:pPr>
                <a:r>
                  <a:rPr lang="en-US" sz="1400" b="1" i="1" dirty="0">
                    <a:solidFill>
                      <a:srgbClr val="FF0000"/>
                    </a:solidFill>
                    <a:latin typeface="Trebuchet MS"/>
                  </a:rPr>
                  <a:t>Quantization axis z</a:t>
                </a:r>
              </a:p>
            </p:txBody>
          </p:sp>
          <p:cxnSp>
            <p:nvCxnSpPr>
              <p:cNvPr id="62" name="Straight Arrow Connector 77"/>
              <p:cNvCxnSpPr/>
              <p:nvPr/>
            </p:nvCxnSpPr>
            <p:spPr>
              <a:xfrm rot="10800000">
                <a:off x="2598643" y="1370686"/>
                <a:ext cx="255978" cy="141976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9"/>
          <p:cNvGrpSpPr>
            <a:grpSpLocks/>
          </p:cNvGrpSpPr>
          <p:nvPr/>
        </p:nvGrpSpPr>
        <p:grpSpPr bwMode="auto">
          <a:xfrm>
            <a:off x="6315212" y="2760838"/>
            <a:ext cx="710562" cy="1650160"/>
            <a:chOff x="1989510" y="1904305"/>
            <a:chExt cx="533518" cy="1239320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5"/>
            <a:srcRect l="38214" t="13263" r="37923" b="14638"/>
            <a:stretch>
              <a:fillRect/>
            </a:stretch>
          </p:blipFill>
          <p:spPr bwMode="auto">
            <a:xfrm>
              <a:off x="1989510" y="2138727"/>
              <a:ext cx="533518" cy="896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Line 62"/>
            <p:cNvSpPr>
              <a:spLocks noChangeShapeType="1"/>
            </p:cNvSpPr>
            <p:nvPr/>
          </p:nvSpPr>
          <p:spPr bwMode="auto">
            <a:xfrm flipH="1" flipV="1">
              <a:off x="2265143" y="1905134"/>
              <a:ext cx="1751" cy="2871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70" name="Line 62"/>
            <p:cNvSpPr>
              <a:spLocks noChangeShapeType="1"/>
            </p:cNvSpPr>
            <p:nvPr/>
          </p:nvSpPr>
          <p:spPr bwMode="auto">
            <a:xfrm flipH="1" flipV="1">
              <a:off x="2261642" y="3022304"/>
              <a:ext cx="0" cy="1330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+mn-lt"/>
              </a:endParaRPr>
            </a:p>
          </p:txBody>
        </p:sp>
      </p:grpSp>
      <p:grpSp>
        <p:nvGrpSpPr>
          <p:cNvPr id="71" name="Group 25"/>
          <p:cNvGrpSpPr>
            <a:grpSpLocks/>
          </p:cNvGrpSpPr>
          <p:nvPr/>
        </p:nvGrpSpPr>
        <p:grpSpPr bwMode="auto">
          <a:xfrm>
            <a:off x="5922232" y="4945432"/>
            <a:ext cx="1515150" cy="1428979"/>
            <a:chOff x="4353719" y="1298516"/>
            <a:chExt cx="944516" cy="887879"/>
          </a:xfrm>
        </p:grpSpPr>
        <p:pic>
          <p:nvPicPr>
            <p:cNvPr id="72" name="Picture 9"/>
            <p:cNvPicPr>
              <a:picLocks noChangeAspect="1" noChangeArrowheads="1"/>
            </p:cNvPicPr>
            <p:nvPr/>
          </p:nvPicPr>
          <p:blipFill>
            <a:blip r:embed="rId6"/>
            <a:srcRect l="28989" t="25929" r="28764" b="23439"/>
            <a:stretch>
              <a:fillRect/>
            </a:stretch>
          </p:blipFill>
          <p:spPr bwMode="auto">
            <a:xfrm>
              <a:off x="4353719" y="1441167"/>
              <a:ext cx="944516" cy="629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Line 62"/>
            <p:cNvSpPr>
              <a:spLocks noChangeShapeType="1"/>
            </p:cNvSpPr>
            <p:nvPr/>
          </p:nvSpPr>
          <p:spPr bwMode="auto">
            <a:xfrm flipH="1" flipV="1">
              <a:off x="4834727" y="1299125"/>
              <a:ext cx="0" cy="3634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74" name="Line 62"/>
            <p:cNvSpPr>
              <a:spLocks noChangeShapeType="1"/>
            </p:cNvSpPr>
            <p:nvPr/>
          </p:nvSpPr>
          <p:spPr bwMode="auto">
            <a:xfrm flipH="1" flipV="1">
              <a:off x="4831221" y="2052224"/>
              <a:ext cx="0" cy="1345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+mn-lt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3846329" y="4672568"/>
            <a:ext cx="233512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EPJC C69 (2010) 657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958084" y="1256203"/>
            <a:ext cx="230706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PRD 16 (1977) 2219</a:t>
            </a:r>
          </a:p>
          <a:p>
            <a:pPr algn="ctr"/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PRD 19 (1979) 207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7556500" y="2571752"/>
            <a:ext cx="1371600" cy="1593848"/>
            <a:chOff x="1854200" y="2584452"/>
            <a:chExt cx="1371600" cy="15938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6900" y="3178175"/>
              <a:ext cx="863600" cy="377825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1854200" y="2584452"/>
              <a:ext cx="1371600" cy="1593848"/>
              <a:chOff x="3403600" y="4070352"/>
              <a:chExt cx="1371600" cy="1593848"/>
            </a:xfrm>
          </p:grpSpPr>
          <p:sp>
            <p:nvSpPr>
              <p:cNvPr id="85" name="Text Box 14"/>
              <p:cNvSpPr txBox="1">
                <a:spLocks noChangeArrowheads="1"/>
              </p:cNvSpPr>
              <p:nvPr/>
            </p:nvSpPr>
            <p:spPr bwMode="auto">
              <a:xfrm>
                <a:off x="3438525" y="4070352"/>
                <a:ext cx="1336675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de-CH" sz="1800" b="0" dirty="0" smtClean="0">
                    <a:solidFill>
                      <a:srgbClr val="000090"/>
                    </a:solidFill>
                    <a:latin typeface="Trebuchet MS"/>
                  </a:rPr>
                  <a:t>Transverse</a:t>
                </a:r>
              </a:p>
              <a:p>
                <a:r>
                  <a:rPr lang="de-CH" sz="1800" b="0" dirty="0" smtClean="0">
                    <a:solidFill>
                      <a:schemeClr val="tx1"/>
                    </a:solidFill>
                    <a:latin typeface="Trebuchet MS"/>
                  </a:rPr>
                  <a:t>J</a:t>
                </a:r>
                <a:r>
                  <a:rPr lang="de-CH" sz="1800" b="0" baseline="-25000" dirty="0" smtClean="0">
                    <a:solidFill>
                      <a:schemeClr val="tx1"/>
                    </a:solidFill>
                    <a:latin typeface="Trebuchet MS"/>
                  </a:rPr>
                  <a:t>Z</a:t>
                </a:r>
                <a:r>
                  <a:rPr lang="de-CH" sz="1800" b="0" dirty="0" smtClean="0">
                    <a:solidFill>
                      <a:schemeClr val="tx1"/>
                    </a:solidFill>
                    <a:latin typeface="Trebuchet MS"/>
                  </a:rPr>
                  <a:t> = ±1</a:t>
                </a:r>
              </a:p>
              <a:p>
                <a:endParaRPr lang="en-GB" sz="1800" b="0" baseline="30000" dirty="0" smtClean="0">
                  <a:solidFill>
                    <a:srgbClr val="000090"/>
                  </a:solidFill>
                  <a:latin typeface="Trebuchet MS"/>
                </a:endParaRPr>
              </a:p>
            </p:txBody>
          </p:sp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6300" y="4953000"/>
                <a:ext cx="812800" cy="406400"/>
              </a:xfrm>
              <a:prstGeom prst="rect">
                <a:avLst/>
              </a:prstGeom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03600" y="5262918"/>
                <a:ext cx="927100" cy="401282"/>
              </a:xfrm>
              <a:prstGeom prst="rect">
                <a:avLst/>
              </a:prstGeom>
            </p:spPr>
          </p:pic>
        </p:grpSp>
      </p:grpSp>
      <p:grpSp>
        <p:nvGrpSpPr>
          <p:cNvPr id="97" name="Group 96"/>
          <p:cNvGrpSpPr/>
          <p:nvPr/>
        </p:nvGrpSpPr>
        <p:grpSpPr>
          <a:xfrm>
            <a:off x="7467600" y="4654552"/>
            <a:ext cx="1612900" cy="1593848"/>
            <a:chOff x="2108200" y="4768852"/>
            <a:chExt cx="1612900" cy="1593848"/>
          </a:xfrm>
        </p:grpSpPr>
        <p:grpSp>
          <p:nvGrpSpPr>
            <p:cNvPr id="92" name="Group 91"/>
            <p:cNvGrpSpPr/>
            <p:nvPr/>
          </p:nvGrpSpPr>
          <p:grpSpPr>
            <a:xfrm>
              <a:off x="2209800" y="4768852"/>
              <a:ext cx="1511300" cy="1593848"/>
              <a:chOff x="3403600" y="4324352"/>
              <a:chExt cx="1371600" cy="1593848"/>
            </a:xfrm>
          </p:grpSpPr>
          <p:sp>
            <p:nvSpPr>
              <p:cNvPr id="93" name="Text Box 14"/>
              <p:cNvSpPr txBox="1">
                <a:spLocks noChangeArrowheads="1"/>
              </p:cNvSpPr>
              <p:nvPr/>
            </p:nvSpPr>
            <p:spPr bwMode="auto">
              <a:xfrm>
                <a:off x="3438525" y="4324352"/>
                <a:ext cx="1336675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de-CH" sz="1800" b="0" dirty="0" smtClean="0">
                    <a:solidFill>
                      <a:srgbClr val="000090"/>
                    </a:solidFill>
                    <a:latin typeface="Trebuchet MS"/>
                  </a:rPr>
                  <a:t>Longitudinal</a:t>
                </a:r>
              </a:p>
              <a:p>
                <a:r>
                  <a:rPr lang="de-CH" sz="1800" b="0" dirty="0" smtClean="0">
                    <a:solidFill>
                      <a:schemeClr val="tx1"/>
                    </a:solidFill>
                    <a:latin typeface="Trebuchet MS"/>
                  </a:rPr>
                  <a:t>J</a:t>
                </a:r>
                <a:r>
                  <a:rPr lang="de-CH" sz="1800" b="0" baseline="-25000" dirty="0" smtClean="0">
                    <a:solidFill>
                      <a:schemeClr val="tx1"/>
                    </a:solidFill>
                    <a:latin typeface="Trebuchet MS"/>
                  </a:rPr>
                  <a:t>Z</a:t>
                </a:r>
                <a:r>
                  <a:rPr lang="de-CH" sz="1800" b="0" dirty="0" smtClean="0">
                    <a:solidFill>
                      <a:schemeClr val="tx1"/>
                    </a:solidFill>
                    <a:latin typeface="Trebuchet MS"/>
                  </a:rPr>
                  <a:t> = 0</a:t>
                </a:r>
              </a:p>
              <a:p>
                <a:endParaRPr lang="en-GB" sz="1800" b="0" baseline="30000" dirty="0" smtClean="0">
                  <a:solidFill>
                    <a:srgbClr val="000090"/>
                  </a:solidFill>
                  <a:latin typeface="Trebuchet MS"/>
                </a:endParaRPr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6300" y="5207000"/>
                <a:ext cx="812800" cy="406400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03600" y="5516918"/>
                <a:ext cx="927100" cy="401282"/>
              </a:xfrm>
              <a:prstGeom prst="rect">
                <a:avLst/>
              </a:prstGeom>
            </p:spPr>
          </p:pic>
        </p:grp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08200" y="5349834"/>
              <a:ext cx="1041400" cy="365166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825499" y="1905000"/>
            <a:ext cx="8026401" cy="762000"/>
            <a:chOff x="761999" y="1790700"/>
            <a:chExt cx="8026401" cy="762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999" y="1790700"/>
              <a:ext cx="7888941" cy="762000"/>
            </a:xfrm>
            <a:prstGeom prst="rect">
              <a:avLst/>
            </a:prstGeom>
          </p:spPr>
        </p:pic>
        <p:sp>
          <p:nvSpPr>
            <p:cNvPr id="99" name="Rounded Rectangle 98"/>
            <p:cNvSpPr/>
            <p:nvPr/>
          </p:nvSpPr>
          <p:spPr bwMode="auto">
            <a:xfrm>
              <a:off x="838200" y="1854200"/>
              <a:ext cx="7950200" cy="546100"/>
            </a:xfrm>
            <a:prstGeom prst="roundRect">
              <a:avLst/>
            </a:prstGeom>
            <a:noFill/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00" name="Text Box 14"/>
          <p:cNvSpPr txBox="1">
            <a:spLocks noChangeArrowheads="1"/>
          </p:cNvSpPr>
          <p:nvPr/>
        </p:nvSpPr>
        <p:spPr bwMode="auto">
          <a:xfrm>
            <a:off x="949325" y="5759452"/>
            <a:ext cx="2314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Frame-invariant:</a:t>
            </a: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3213100" y="5600700"/>
            <a:ext cx="1663700" cy="596900"/>
          </a:xfrm>
          <a:prstGeom prst="roundRect">
            <a:avLst/>
          </a:prstGeom>
          <a:noFill/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9200" y="3968093"/>
            <a:ext cx="863600" cy="56580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2319" y="6090557"/>
            <a:ext cx="863600" cy="46264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7700" y="5565355"/>
            <a:ext cx="1511300" cy="746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13</a:t>
            </a:fld>
            <a:endParaRPr lang="en-US" b="0" i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733550" y="5732463"/>
            <a:ext cx="4321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C0099"/>
                </a:solidFill>
              </a:rPr>
              <a:t> </a:t>
            </a:r>
            <a:endParaRPr lang="en-US" sz="2000" dirty="0">
              <a:solidFill>
                <a:srgbClr val="CC0099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95599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800100" lvl="1" indent="-342900">
              <a:buFontTx/>
              <a:buChar char="-"/>
            </a:pPr>
            <a:r>
              <a:rPr lang="en-GB" sz="2400" dirty="0" smtClean="0">
                <a:solidFill>
                  <a:srgbClr val="000090"/>
                </a:solidFill>
                <a:latin typeface=""/>
              </a:rPr>
              <a:t>               </a:t>
            </a:r>
            <a:r>
              <a:rPr lang="en-GB" sz="2800" dirty="0" smtClean="0">
                <a:solidFill>
                  <a:srgbClr val="000090"/>
                </a:solidFill>
                <a:latin typeface="Trebuchet MS"/>
              </a:rPr>
              <a:t>Selection of prompt </a:t>
            </a:r>
            <a:r>
              <a:rPr lang="en-GB" sz="2800" dirty="0" err="1" smtClean="0">
                <a:solidFill>
                  <a:srgbClr val="000090"/>
                </a:solidFill>
                <a:latin typeface="Trebuchet MS"/>
              </a:rPr>
              <a:t>charmonia</a:t>
            </a:r>
            <a:endParaRPr lang="en-GB" sz="2800" dirty="0">
              <a:solidFill>
                <a:srgbClr val="000090"/>
              </a:solidFill>
              <a:latin typeface="Trebuchet MS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70100" y="1906664"/>
            <a:ext cx="2946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000" dirty="0">
                <a:solidFill>
                  <a:srgbClr val="FF0000"/>
                </a:solidFill>
                <a:latin typeface="Brush Script MT"/>
              </a:rPr>
              <a:t>l </a:t>
            </a:r>
            <a:r>
              <a:rPr lang="el-GR" sz="2400" dirty="0" smtClean="0">
                <a:solidFill>
                  <a:srgbClr val="FF0000"/>
                </a:solidFill>
              </a:rPr>
              <a:t>=</a:t>
            </a:r>
            <a:r>
              <a:rPr lang="de-CH" sz="2400" dirty="0" smtClean="0">
                <a:solidFill>
                  <a:srgbClr val="FF0000"/>
                </a:solidFill>
              </a:rPr>
              <a:t> </a:t>
            </a:r>
            <a:r>
              <a:rPr lang="de-CH" sz="2400" b="0" dirty="0" err="1" smtClean="0">
                <a:solidFill>
                  <a:srgbClr val="FF0000"/>
                </a:solidFill>
                <a:latin typeface="Trebuchet MS"/>
              </a:rPr>
              <a:t>L</a:t>
            </a:r>
            <a:r>
              <a:rPr lang="de-CH" sz="2400" b="0" baseline="-25000" dirty="0" err="1" smtClean="0">
                <a:solidFill>
                  <a:srgbClr val="FF0000"/>
                </a:solidFill>
                <a:latin typeface="Trebuchet MS"/>
              </a:rPr>
              <a:t>xy</a:t>
            </a:r>
            <a:r>
              <a:rPr lang="de-CH" sz="2400" b="0" dirty="0" smtClean="0">
                <a:solidFill>
                  <a:srgbClr val="FF0000"/>
                </a:solidFill>
                <a:latin typeface="Trebuchet MS"/>
              </a:rPr>
              <a:t> </a:t>
            </a:r>
            <a:r>
              <a:rPr lang="de-CH" sz="2400" b="0" baseline="30000" dirty="0" smtClean="0">
                <a:solidFill>
                  <a:srgbClr val="FF0000"/>
                </a:solidFill>
                <a:latin typeface="Trebuchet MS"/>
              </a:rPr>
              <a:t>.</a:t>
            </a:r>
            <a:r>
              <a:rPr lang="de-CH" sz="2400" b="0" dirty="0" smtClean="0">
                <a:solidFill>
                  <a:srgbClr val="FF0000"/>
                </a:solidFill>
                <a:latin typeface="Trebuchet MS"/>
              </a:rPr>
              <a:t> </a:t>
            </a:r>
            <a:r>
              <a:rPr lang="de-CH" sz="2400" b="0" dirty="0" err="1" smtClean="0">
                <a:solidFill>
                  <a:srgbClr val="FF0000"/>
                </a:solidFill>
                <a:latin typeface="Trebuchet MS"/>
              </a:rPr>
              <a:t>m</a:t>
            </a:r>
            <a:r>
              <a:rPr lang="de-CH" sz="2400" b="0" baseline="-25000" dirty="0" err="1" smtClean="0">
                <a:solidFill>
                  <a:srgbClr val="FF0000"/>
                </a:solidFill>
                <a:latin typeface="Trebuchet MS"/>
              </a:rPr>
              <a:t>ψ</a:t>
            </a:r>
            <a:r>
              <a:rPr lang="de-CH" sz="2400" b="0" baseline="-25000" dirty="0" smtClean="0">
                <a:solidFill>
                  <a:srgbClr val="FF0000"/>
                </a:solidFill>
                <a:latin typeface="Trebuchet MS"/>
              </a:rPr>
              <a:t>(</a:t>
            </a:r>
            <a:r>
              <a:rPr lang="de-CH" sz="2400" b="0" baseline="-25000" dirty="0" err="1" smtClean="0">
                <a:solidFill>
                  <a:srgbClr val="FF0000"/>
                </a:solidFill>
                <a:latin typeface="Trebuchet MS"/>
              </a:rPr>
              <a:t>nS</a:t>
            </a:r>
            <a:r>
              <a:rPr lang="de-CH" sz="2400" b="0" baseline="-25000" dirty="0" smtClean="0">
                <a:solidFill>
                  <a:srgbClr val="FF0000"/>
                </a:solidFill>
                <a:latin typeface="Trebuchet MS"/>
              </a:rPr>
              <a:t>)</a:t>
            </a:r>
            <a:r>
              <a:rPr lang="de-CH" sz="2400" b="0" dirty="0" smtClean="0">
                <a:solidFill>
                  <a:srgbClr val="FF0000"/>
                </a:solidFill>
                <a:latin typeface="Trebuchet MS"/>
              </a:rPr>
              <a:t>/</a:t>
            </a:r>
            <a:r>
              <a:rPr lang="de-CH" sz="2400" b="0" dirty="0" err="1" smtClean="0">
                <a:solidFill>
                  <a:srgbClr val="FF0000"/>
                </a:solidFill>
                <a:latin typeface="Trebuchet MS"/>
              </a:rPr>
              <a:t>p</a:t>
            </a:r>
            <a:r>
              <a:rPr lang="de-CH" sz="2400" b="0" baseline="-25000" dirty="0" err="1" smtClean="0">
                <a:solidFill>
                  <a:srgbClr val="FF0000"/>
                </a:solidFill>
                <a:latin typeface="Trebuchet MS"/>
              </a:rPr>
              <a:t>T</a:t>
            </a:r>
            <a:endParaRPr lang="en-US" sz="2400" baseline="1000" dirty="0">
              <a:solidFill>
                <a:srgbClr val="FF0000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923925" y="997336"/>
            <a:ext cx="84232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Prompt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charmonia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distinguished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from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B-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hadron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decays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through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μμ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pseudo-proper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decay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length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Brush Script MT"/>
              </a:rPr>
              <a:t>l</a:t>
            </a: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(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L</a:t>
            </a:r>
            <a:r>
              <a:rPr lang="de-CH" sz="2000" b="0" baseline="-25000" dirty="0" err="1" smtClean="0">
                <a:solidFill>
                  <a:srgbClr val="000090"/>
                </a:solidFill>
                <a:latin typeface="Trebuchet MS"/>
              </a:rPr>
              <a:t>xy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...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most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probable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transverse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decay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length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)</a:t>
            </a:r>
          </a:p>
          <a:p>
            <a:endParaRPr lang="de-CH" sz="2000" b="0" baseline="30000" dirty="0">
              <a:solidFill>
                <a:srgbClr val="000090"/>
              </a:solidFill>
              <a:latin typeface="Trebuchet MS"/>
            </a:endParaRPr>
          </a:p>
          <a:p>
            <a:endParaRPr lang="de-CH" sz="2000" b="0" baseline="30000" dirty="0" smtClean="0">
              <a:solidFill>
                <a:srgbClr val="000090"/>
              </a:solidFill>
              <a:latin typeface="Trebuchet MS"/>
            </a:endParaRPr>
          </a:p>
          <a:p>
            <a:endParaRPr lang="de-CH" sz="2000" b="0" baseline="30000" dirty="0">
              <a:solidFill>
                <a:srgbClr val="000090"/>
              </a:solidFill>
              <a:latin typeface="Trebuchet MS"/>
            </a:endParaRPr>
          </a:p>
          <a:p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Yield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: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extended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unbinned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maximum-likelihood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fit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to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2D M-</a:t>
            </a:r>
            <a:r>
              <a:rPr lang="el-GR" sz="2400" dirty="0">
                <a:solidFill>
                  <a:srgbClr val="000090"/>
                </a:solidFill>
                <a:latin typeface="Brush Script MT"/>
              </a:rPr>
              <a:t>l</a:t>
            </a:r>
            <a:r>
              <a:rPr lang="de-CH" sz="24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distribution</a:t>
            </a:r>
            <a:endParaRPr lang="de-CH" sz="2000" b="0" dirty="0">
              <a:solidFill>
                <a:srgbClr val="000090"/>
              </a:solidFill>
              <a:latin typeface="Trebuchet MS"/>
            </a:endParaRPr>
          </a:p>
        </p:txBody>
      </p:sp>
      <p:pic>
        <p:nvPicPr>
          <p:cNvPr id="2" name="Picture 1" descr="Psi2S_mass_rap1_pt13_edited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5" y="3352939"/>
            <a:ext cx="4426536" cy="3116723"/>
          </a:xfrm>
          <a:prstGeom prst="rect">
            <a:avLst/>
          </a:prstGeom>
        </p:spPr>
      </p:pic>
      <p:pic>
        <p:nvPicPr>
          <p:cNvPr id="9" name="Picture 8" descr="Psi2S_log_lifetime_SR_rap1_pt13_edited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71" y="3348025"/>
            <a:ext cx="4450344" cy="30962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78229" y="2013036"/>
            <a:ext cx="22485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EPJC 71(2011) 1575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5217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si1S_Acc15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0" y="3771339"/>
            <a:ext cx="4271532" cy="2852773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14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95599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lvl="1"/>
            <a:r>
              <a:rPr lang="en-GB" sz="2600" dirty="0" smtClean="0">
                <a:solidFill>
                  <a:srgbClr val="000090"/>
                </a:solidFill>
                <a:latin typeface="Trebuchet MS"/>
              </a:rPr>
              <a:t>    Single μ efficiencies, correlations and acceptance</a:t>
            </a:r>
            <a:endParaRPr lang="en-GB" sz="2600" dirty="0">
              <a:solidFill>
                <a:srgbClr val="000090"/>
              </a:solidFill>
              <a:latin typeface="Trebuchet MS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75869" y="3946166"/>
            <a:ext cx="481468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Single 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muon</a:t>
            </a:r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efficiencies</a:t>
            </a:r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: 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tag</a:t>
            </a:r>
            <a:r>
              <a:rPr lang="de-CH" sz="1800" b="0" dirty="0" err="1" smtClean="0">
                <a:solidFill>
                  <a:srgbClr val="000090"/>
                </a:solidFill>
                <a:latin typeface="Times New Roman"/>
              </a:rPr>
              <a:t>&amp;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probe</a:t>
            </a:r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method</a:t>
            </a:r>
            <a:endParaRPr lang="de-CH" sz="1800" b="0" dirty="0" smtClean="0">
              <a:solidFill>
                <a:srgbClr val="000090"/>
              </a:solidFill>
              <a:latin typeface="Trebuchet MS"/>
            </a:endParaRPr>
          </a:p>
          <a:p>
            <a:endParaRPr lang="de-CH" sz="1800" b="0" dirty="0">
              <a:solidFill>
                <a:srgbClr val="000090"/>
              </a:solidFill>
              <a:latin typeface="Trebuchet MS"/>
            </a:endParaRPr>
          </a:p>
          <a:p>
            <a:r>
              <a:rPr lang="el-GR" sz="1800" b="0" dirty="0" smtClean="0">
                <a:solidFill>
                  <a:srgbClr val="000090"/>
                </a:solidFill>
                <a:latin typeface="Trebuchet MS"/>
              </a:rPr>
              <a:t>ρ</a:t>
            </a:r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: 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trigger-induced</a:t>
            </a:r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muon</a:t>
            </a:r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 pair 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correlations</a:t>
            </a:r>
            <a:endParaRPr lang="de-CH" sz="1800" b="0" dirty="0" smtClean="0">
              <a:solidFill>
                <a:srgbClr val="000090"/>
              </a:solidFill>
              <a:latin typeface="Trebuchet MS"/>
            </a:endParaRPr>
          </a:p>
          <a:p>
            <a:endParaRPr lang="de-CH" sz="1800" b="0" dirty="0">
              <a:solidFill>
                <a:srgbClr val="000090"/>
              </a:solidFill>
              <a:latin typeface="Trebuchet MS"/>
            </a:endParaRPr>
          </a:p>
          <a:p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Acceptance</a:t>
            </a:r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: 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polarization</a:t>
            </a:r>
            <a:r>
              <a:rPr lang="de-CH" sz="1800" b="0" dirty="0" err="1">
                <a:solidFill>
                  <a:srgbClr val="000090"/>
                </a:solidFill>
                <a:latin typeface="Trebuchet MS"/>
              </a:rPr>
              <a:t>-dependent</a:t>
            </a:r>
            <a:endParaRPr lang="de-CH" sz="1800" b="0" dirty="0">
              <a:solidFill>
                <a:srgbClr val="000090"/>
              </a:solidFill>
              <a:latin typeface="Trebuchet MS"/>
            </a:endParaRPr>
          </a:p>
          <a:p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Unpolarized</a:t>
            </a:r>
            <a:r>
              <a:rPr lang="de-CH" sz="18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800" b="0" dirty="0" err="1">
                <a:solidFill>
                  <a:srgbClr val="000090"/>
                </a:solidFill>
                <a:latin typeface="Trebuchet MS"/>
              </a:rPr>
              <a:t>scenario</a:t>
            </a:r>
            <a:r>
              <a:rPr lang="de-CH" sz="18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800" b="0" dirty="0" err="1">
                <a:solidFill>
                  <a:srgbClr val="000090"/>
                </a:solidFill>
                <a:latin typeface="Trebuchet MS"/>
              </a:rPr>
              <a:t>used</a:t>
            </a:r>
            <a:r>
              <a:rPr lang="de-CH" sz="18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800" b="0" dirty="0" err="1">
                <a:solidFill>
                  <a:srgbClr val="000090"/>
                </a:solidFill>
                <a:latin typeface="Trebuchet MS"/>
              </a:rPr>
              <a:t>for</a:t>
            </a:r>
            <a:r>
              <a:rPr lang="de-CH" sz="18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800" b="0" dirty="0" err="1">
                <a:solidFill>
                  <a:srgbClr val="000090"/>
                </a:solidFill>
                <a:latin typeface="Trebuchet MS"/>
              </a:rPr>
              <a:t>cross</a:t>
            </a:r>
            <a:r>
              <a:rPr lang="de-CH" sz="18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800" b="0" dirty="0" err="1">
                <a:solidFill>
                  <a:srgbClr val="000090"/>
                </a:solidFill>
                <a:latin typeface="Trebuchet MS"/>
              </a:rPr>
              <a:t>section</a:t>
            </a:r>
            <a:r>
              <a:rPr lang="de-CH" sz="18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1800" b="0" dirty="0" err="1" smtClean="0">
                <a:solidFill>
                  <a:srgbClr val="000090"/>
                </a:solidFill>
                <a:latin typeface="Trebuchet MS"/>
              </a:rPr>
              <a:t>measurements</a:t>
            </a:r>
            <a:endParaRPr lang="de-CH" sz="1800" b="0" dirty="0" smtClean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49684" y="6066584"/>
            <a:ext cx="23583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CMS-PAS-BPH-14-001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pic>
        <p:nvPicPr>
          <p:cNvPr id="2" name="Picture 1" descr="parametrizedEff_preliminar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84" y="941133"/>
            <a:ext cx="4068769" cy="2810465"/>
          </a:xfrm>
          <a:prstGeom prst="rect">
            <a:avLst/>
          </a:prstGeom>
        </p:spPr>
      </p:pic>
      <p:pic>
        <p:nvPicPr>
          <p:cNvPr id="3" name="Picture 2" descr="rhoMC_edited1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16" y="936420"/>
            <a:ext cx="4095561" cy="29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2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15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23874" y="328613"/>
            <a:ext cx="92297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800100" lvl="1" indent="-342900">
              <a:buFontTx/>
              <a:buChar char="-"/>
            </a:pPr>
            <a:r>
              <a:rPr lang="en-GB" sz="2400" dirty="0" smtClean="0">
                <a:solidFill>
                  <a:srgbClr val="000090"/>
                </a:solidFill>
                <a:latin typeface=""/>
              </a:rPr>
              <a:t>                       </a:t>
            </a:r>
            <a:r>
              <a:rPr lang="en-GB" sz="2800" dirty="0" smtClean="0">
                <a:solidFill>
                  <a:srgbClr val="000090"/>
                </a:solidFill>
                <a:latin typeface="Trebuchet MS"/>
              </a:rPr>
              <a:t>J/</a:t>
            </a:r>
            <a:r>
              <a:rPr lang="en-GB" sz="2800" dirty="0" err="1" smtClean="0">
                <a:solidFill>
                  <a:srgbClr val="000090"/>
                </a:solidFill>
                <a:latin typeface="Trebuchet MS"/>
              </a:rPr>
              <a:t>ψ</a:t>
            </a:r>
            <a:r>
              <a:rPr lang="en-GB" sz="280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800" dirty="0">
                <a:solidFill>
                  <a:srgbClr val="000090"/>
                </a:solidFill>
                <a:latin typeface="Trebuchet MS"/>
              </a:rPr>
              <a:t>and </a:t>
            </a:r>
            <a:r>
              <a:rPr lang="en-GB" sz="2800" dirty="0" err="1" smtClean="0">
                <a:solidFill>
                  <a:srgbClr val="000090"/>
                </a:solidFill>
                <a:latin typeface="Trebuchet MS"/>
              </a:rPr>
              <a:t>ψ</a:t>
            </a:r>
            <a:r>
              <a:rPr lang="en-GB" sz="2800" dirty="0" smtClean="0">
                <a:solidFill>
                  <a:srgbClr val="000090"/>
                </a:solidFill>
                <a:latin typeface="Trebuchet MS"/>
              </a:rPr>
              <a:t>(</a:t>
            </a:r>
            <a:r>
              <a:rPr lang="en-GB" sz="2800" dirty="0">
                <a:solidFill>
                  <a:srgbClr val="000090"/>
                </a:solidFill>
                <a:latin typeface="Trebuchet MS"/>
              </a:rPr>
              <a:t>2S) </a:t>
            </a:r>
            <a:r>
              <a:rPr lang="en-GB" sz="2800" dirty="0" smtClean="0">
                <a:solidFill>
                  <a:srgbClr val="000090"/>
                </a:solidFill>
                <a:latin typeface="Trebuchet MS"/>
              </a:rPr>
              <a:t>production</a:t>
            </a:r>
            <a:endParaRPr lang="en-GB" sz="2800" dirty="0">
              <a:solidFill>
                <a:srgbClr val="000090"/>
              </a:solidFill>
              <a:latin typeface="Trebuchet MS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promptXsectionWithSyst_to0G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7" y="1393739"/>
            <a:ext cx="4348505" cy="4085897"/>
          </a:xfrm>
          <a:prstGeom prst="rect">
            <a:avLst/>
          </a:prstGeom>
        </p:spPr>
      </p:pic>
      <p:pic>
        <p:nvPicPr>
          <p:cNvPr id="5" name="Picture 4" descr="promptXsectionWithSyst_int_to0G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64" y="1411045"/>
            <a:ext cx="4317428" cy="4049503"/>
          </a:xfrm>
          <a:prstGeom prst="rect">
            <a:avLst/>
          </a:prstGeom>
        </p:spPr>
      </p:pic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8245477" y="6553200"/>
            <a:ext cx="94932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1000" i="1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ICNFP,</a:t>
            </a:r>
            <a:r>
              <a:rPr lang="en-US" altLang="ja-JP" sz="1000" i="1" baseline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 Aug. 2014</a:t>
            </a:r>
            <a:endParaRPr lang="en-US" sz="1000" b="0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92661" y="5686272"/>
            <a:ext cx="235927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 PAS BPH-14-001 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9926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16</a:t>
            </a:fld>
            <a:endParaRPr lang="en-US" b="0" i="0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835025" y="920752"/>
            <a:ext cx="8651875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2000" dirty="0" smtClean="0">
                <a:solidFill>
                  <a:srgbClr val="9A1E1A"/>
                </a:solidFill>
                <a:latin typeface="Trebuchet MS"/>
              </a:rPr>
              <a:t>J/</a:t>
            </a:r>
            <a:r>
              <a:rPr lang="en-GB" sz="2000" dirty="0">
                <a:solidFill>
                  <a:srgbClr val="9A1E1A"/>
                </a:solidFill>
                <a:latin typeface="Symbol"/>
              </a:rPr>
              <a:t>y</a:t>
            </a:r>
            <a:r>
              <a:rPr lang="de-CH" sz="2000" dirty="0" smtClean="0">
                <a:solidFill>
                  <a:srgbClr val="9A1E1A"/>
                </a:solidFill>
                <a:latin typeface="Trebuchet MS"/>
              </a:rPr>
              <a:t> </a:t>
            </a:r>
            <a:r>
              <a:rPr lang="de-CH" sz="2000" dirty="0" err="1" smtClean="0">
                <a:solidFill>
                  <a:srgbClr val="9A1E1A"/>
                </a:solidFill>
                <a:latin typeface="Trebuchet MS"/>
              </a:rPr>
              <a:t>and</a:t>
            </a:r>
            <a:r>
              <a:rPr lang="de-CH" sz="2000" dirty="0" smtClean="0">
                <a:solidFill>
                  <a:srgbClr val="9A1E1A"/>
                </a:solidFill>
                <a:latin typeface="Trebuchet MS"/>
              </a:rPr>
              <a:t> </a:t>
            </a:r>
            <a:r>
              <a:rPr lang="en-GB" sz="2000" dirty="0" smtClean="0">
                <a:solidFill>
                  <a:srgbClr val="9A1E1A"/>
                </a:solidFill>
                <a:latin typeface="Symbol"/>
              </a:rPr>
              <a:t>y</a:t>
            </a:r>
            <a:r>
              <a:rPr lang="de-CH" sz="2000" dirty="0" smtClean="0">
                <a:solidFill>
                  <a:srgbClr val="9A1E1A"/>
                </a:solidFill>
                <a:latin typeface="Trebuchet MS"/>
              </a:rPr>
              <a:t>(2S) </a:t>
            </a:r>
            <a:r>
              <a:rPr lang="de-CH" sz="2000" dirty="0" err="1" smtClean="0">
                <a:solidFill>
                  <a:srgbClr val="9A1E1A"/>
                </a:solidFill>
                <a:latin typeface="Trebuchet MS"/>
              </a:rPr>
              <a:t>polarizations</a:t>
            </a:r>
            <a:r>
              <a:rPr lang="de-CH" sz="2000" dirty="0" smtClean="0">
                <a:solidFill>
                  <a:srgbClr val="9A1E1A"/>
                </a:solidFill>
                <a:latin typeface="Trebuchet MS"/>
              </a:rPr>
              <a:t>, 7 </a:t>
            </a:r>
            <a:r>
              <a:rPr lang="de-CH" sz="2000" dirty="0" err="1" smtClean="0">
                <a:solidFill>
                  <a:srgbClr val="9A1E1A"/>
                </a:solidFill>
                <a:latin typeface="Trebuchet MS"/>
              </a:rPr>
              <a:t>TeV</a:t>
            </a:r>
            <a:endParaRPr lang="de-CH" sz="2000" dirty="0" smtClean="0">
              <a:solidFill>
                <a:srgbClr val="9A1E1A"/>
              </a:solidFill>
              <a:latin typeface="Trebuchet MS"/>
            </a:endParaRPr>
          </a:p>
          <a:p>
            <a:r>
              <a:rPr lang="de-CH" sz="2000" dirty="0" err="1">
                <a:solidFill>
                  <a:srgbClr val="9A1E1A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de-CH" sz="2000" dirty="0" smtClean="0">
                <a:solidFill>
                  <a:srgbClr val="9A1E1A"/>
                </a:solidFill>
                <a:latin typeface="Trebuchet MS"/>
              </a:rPr>
              <a:t>(1S), </a:t>
            </a:r>
            <a:r>
              <a:rPr lang="de-CH" sz="2000" dirty="0" err="1" smtClean="0">
                <a:solidFill>
                  <a:srgbClr val="9A1E1A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de-CH" sz="2000" dirty="0" smtClean="0">
                <a:solidFill>
                  <a:srgbClr val="9A1E1A"/>
                </a:solidFill>
                <a:latin typeface="Trebuchet MS"/>
              </a:rPr>
              <a:t>(2S), </a:t>
            </a:r>
            <a:r>
              <a:rPr lang="de-CH" sz="2000" dirty="0" err="1">
                <a:solidFill>
                  <a:srgbClr val="9A1E1A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de-CH" sz="2000" smtClean="0">
                <a:solidFill>
                  <a:srgbClr val="9A1E1A"/>
                </a:solidFill>
                <a:latin typeface="Trebuchet MS"/>
              </a:rPr>
              <a:t>(3S) </a:t>
            </a:r>
            <a:r>
              <a:rPr lang="de-CH" sz="2000" dirty="0" err="1" smtClean="0">
                <a:solidFill>
                  <a:srgbClr val="9A1E1A"/>
                </a:solidFill>
                <a:latin typeface="Trebuchet MS"/>
              </a:rPr>
              <a:t>polarizations</a:t>
            </a:r>
            <a:r>
              <a:rPr lang="de-CH" sz="2000" dirty="0" smtClean="0">
                <a:solidFill>
                  <a:srgbClr val="9A1E1A"/>
                </a:solidFill>
                <a:latin typeface="Trebuchet MS"/>
              </a:rPr>
              <a:t>, 7 </a:t>
            </a:r>
            <a:r>
              <a:rPr lang="de-CH" sz="2000" dirty="0" err="1" smtClean="0">
                <a:solidFill>
                  <a:srgbClr val="9A1E1A"/>
                </a:solidFill>
                <a:latin typeface="Trebuchet MS"/>
              </a:rPr>
              <a:t>TeV</a:t>
            </a:r>
            <a:endParaRPr lang="de-CH" sz="2000" dirty="0" smtClean="0">
              <a:solidFill>
                <a:srgbClr val="9A1E1A"/>
              </a:solidFill>
              <a:latin typeface="Trebuchet MS"/>
            </a:endParaRPr>
          </a:p>
          <a:p>
            <a:endParaRPr lang="en-GB" sz="2000" baseline="30000" dirty="0" smtClean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ψ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(</a:t>
            </a:r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nS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) and </a:t>
            </a:r>
            <a:r>
              <a:rPr lang="en-US" sz="280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(</a:t>
            </a:r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nS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) polarizations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Rectangle 83"/>
          <p:cNvSpPr/>
          <p:nvPr/>
        </p:nvSpPr>
        <p:spPr>
          <a:xfrm>
            <a:off x="5878329" y="877501"/>
            <a:ext cx="212435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PLB 727(2013) 381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pic>
        <p:nvPicPr>
          <p:cNvPr id="65" name="Picture 64" descr="Mass_Psi1S_rap1_pt5_edite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32" y="1676400"/>
            <a:ext cx="3002991" cy="2550702"/>
          </a:xfrm>
          <a:prstGeom prst="rect">
            <a:avLst/>
          </a:prstGeom>
        </p:spPr>
      </p:pic>
      <p:pic>
        <p:nvPicPr>
          <p:cNvPr id="66" name="Picture 65" descr="Mass_Psi2S_rap1_pt3_edited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687" y="1655363"/>
            <a:ext cx="2966177" cy="2571739"/>
          </a:xfrm>
          <a:prstGeom prst="rect">
            <a:avLst/>
          </a:prstGeom>
        </p:spPr>
      </p:pic>
      <p:pic>
        <p:nvPicPr>
          <p:cNvPr id="75" name="Picture 74" descr="dimuonMass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436" y="1686972"/>
            <a:ext cx="2853564" cy="2556632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8461580" y="3242611"/>
            <a:ext cx="700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en-US" sz="1600" b="0" dirty="0" smtClean="0">
                <a:solidFill>
                  <a:srgbClr val="0000FF"/>
                </a:solidFill>
                <a:latin typeface="Trebuchet MS"/>
                <a:cs typeface="Arial"/>
              </a:rPr>
              <a:t>(3S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Arial"/>
              </a:rPr>
              <a:t>)</a:t>
            </a:r>
            <a:endParaRPr lang="en-GB" sz="1600" dirty="0">
              <a:solidFill>
                <a:srgbClr val="0000FF"/>
              </a:solidFill>
              <a:latin typeface="Trebuchet M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953580" y="2912411"/>
            <a:ext cx="685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en-US" sz="1600" b="0" dirty="0" smtClean="0">
                <a:solidFill>
                  <a:srgbClr val="0000FF"/>
                </a:solidFill>
                <a:latin typeface="Trebuchet MS"/>
                <a:cs typeface="Arial"/>
              </a:rPr>
              <a:t>(</a:t>
            </a:r>
            <a:r>
              <a:rPr lang="en-US" sz="1600" b="0" dirty="0">
                <a:solidFill>
                  <a:srgbClr val="0000FF"/>
                </a:solidFill>
                <a:latin typeface="Trebuchet MS"/>
                <a:cs typeface="Arial"/>
              </a:rPr>
              <a:t>2</a:t>
            </a:r>
            <a:r>
              <a:rPr lang="en-US" sz="1600" b="0" dirty="0" smtClean="0">
                <a:solidFill>
                  <a:srgbClr val="0000FF"/>
                </a:solidFill>
                <a:latin typeface="Trebuchet MS"/>
                <a:cs typeface="Arial"/>
              </a:rPr>
              <a:t>S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Arial"/>
              </a:rPr>
              <a:t>)</a:t>
            </a:r>
            <a:endParaRPr lang="en-GB" sz="1600" dirty="0">
              <a:solidFill>
                <a:srgbClr val="0000FF"/>
              </a:solidFill>
              <a:latin typeface="Trebuchet M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128080" y="1947211"/>
            <a:ext cx="700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en-US" sz="1600" b="0" dirty="0" smtClean="0">
                <a:solidFill>
                  <a:srgbClr val="0000FF"/>
                </a:solidFill>
                <a:latin typeface="Trebuchet MS"/>
                <a:cs typeface="Arial"/>
              </a:rPr>
              <a:t>(1S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Arial"/>
              </a:rPr>
              <a:t>)</a:t>
            </a:r>
            <a:endParaRPr lang="en-GB" sz="1600" dirty="0">
              <a:solidFill>
                <a:srgbClr val="0000FF"/>
              </a:solidFill>
              <a:latin typeface="Trebuchet M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105480" y="2798111"/>
            <a:ext cx="700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ψ</a:t>
            </a:r>
            <a:r>
              <a:rPr lang="en-US" sz="1600" b="0" dirty="0" smtClean="0">
                <a:solidFill>
                  <a:srgbClr val="0000FF"/>
                </a:solidFill>
                <a:latin typeface="Trebuchet MS"/>
                <a:cs typeface="Arial"/>
              </a:rPr>
              <a:t>(2S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Arial"/>
              </a:rPr>
              <a:t>)</a:t>
            </a:r>
            <a:endParaRPr lang="en-GB" sz="1600" dirty="0">
              <a:solidFill>
                <a:srgbClr val="0000FF"/>
              </a:solidFill>
              <a:latin typeface="Trebuchet M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476580" y="2810811"/>
            <a:ext cx="530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J/</a:t>
            </a:r>
            <a:r>
              <a:rPr lang="en-US" sz="1600" b="0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ψ</a:t>
            </a:r>
            <a:endParaRPr lang="en-GB" sz="1600" dirty="0">
              <a:solidFill>
                <a:srgbClr val="0000FF"/>
              </a:solidFill>
              <a:latin typeface="Trebuchet MS"/>
            </a:endParaRPr>
          </a:p>
        </p:txBody>
      </p:sp>
      <p:sp>
        <p:nvSpPr>
          <p:cNvPr id="90" name="Text Box 14"/>
          <p:cNvSpPr txBox="1">
            <a:spLocks noChangeArrowheads="1"/>
          </p:cNvSpPr>
          <p:nvPr/>
        </p:nvSpPr>
        <p:spPr bwMode="auto">
          <a:xfrm>
            <a:off x="746125" y="4629152"/>
            <a:ext cx="51847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-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Full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angular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decay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distributions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measured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in 3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frames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and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frame-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independently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-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Continuum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background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from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sidebands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in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the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invariant mass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distribution</a:t>
            </a:r>
            <a:endParaRPr lang="de-CH" sz="2000" b="0" dirty="0">
              <a:solidFill>
                <a:srgbClr val="000090"/>
              </a:solidFill>
              <a:latin typeface="Trebuchet MS"/>
            </a:endParaRPr>
          </a:p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- Non-prompt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charmonium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contributions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removed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using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decay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length</a:t>
            </a:r>
            <a:endParaRPr lang="en-GB" sz="2000" b="0" baseline="30000" dirty="0" smtClean="0">
              <a:solidFill>
                <a:srgbClr val="000090"/>
              </a:solidFill>
              <a:latin typeface="Trebuchet MS"/>
            </a:endParaRPr>
          </a:p>
        </p:txBody>
      </p:sp>
      <p:pic>
        <p:nvPicPr>
          <p:cNvPr id="91" name="Picture 90" descr="ct_SR_log_rap1_pt5_Psi1S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584" y="4191542"/>
            <a:ext cx="2824480" cy="2423160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5865629" y="1309301"/>
            <a:ext cx="25566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PRL 110 (2013) 081802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384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17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J/</a:t>
            </a:r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ψ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Trebuchet MS"/>
              </a:rPr>
              <a:t>and </a:t>
            </a:r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ψ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(2S) polarization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FinalResultsTildeHX_rap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53" y="1013387"/>
            <a:ext cx="6230986" cy="2387787"/>
          </a:xfrm>
          <a:prstGeom prst="rect">
            <a:avLst/>
          </a:prstGeom>
        </p:spPr>
      </p:pic>
      <p:pic>
        <p:nvPicPr>
          <p:cNvPr id="21" name="Picture 20" descr="FinalResultsTildeHX_rap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76" y="3386509"/>
            <a:ext cx="6292098" cy="2422687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118949" y="5793152"/>
            <a:ext cx="44364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Char char="-"/>
            </a:pP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No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strong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polarization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Tx/>
              <a:buChar char="-"/>
            </a:pP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No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strong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de-CH" sz="20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dependence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1654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18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(</a:t>
            </a:r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nS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) polarization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 Box 14"/>
          <p:cNvSpPr txBox="1">
            <a:spLocks noChangeArrowheads="1"/>
          </p:cNvSpPr>
          <p:nvPr/>
        </p:nvSpPr>
        <p:spPr bwMode="auto">
          <a:xfrm>
            <a:off x="771525" y="5327652"/>
            <a:ext cx="8880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Char char="-"/>
            </a:pP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No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strong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polarization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Tx/>
              <a:buChar char="-"/>
            </a:pP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No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strong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de-CH" sz="20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dependence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</p:txBody>
      </p:sp>
      <p:pic>
        <p:nvPicPr>
          <p:cNvPr id="11" name="Bild 14" descr="Results_UpsnS_HX_ltilde_nRapCMS1S2_nRapCMS2S2_nRapCMS3S2_nRapCDF1S1_nRapCDF2S1_nRapCDF3S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00" y="1047820"/>
            <a:ext cx="5566700" cy="43100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08529" y="5462201"/>
            <a:ext cx="25566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PRL 110 (2013) 081802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8529" y="5970201"/>
            <a:ext cx="25566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PRL 108 (2012) 151802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2796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19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 </a:t>
            </a:r>
            <a:r>
              <a:rPr lang="en-GB" sz="2800" dirty="0" err="1">
                <a:solidFill>
                  <a:srgbClr val="000090"/>
                </a:solidFill>
                <a:latin typeface="Trebuchet MS"/>
              </a:rPr>
              <a:t>ψ</a:t>
            </a:r>
            <a:r>
              <a:rPr lang="en-GB" sz="2800" dirty="0">
                <a:solidFill>
                  <a:srgbClr val="000090"/>
                </a:solidFill>
                <a:latin typeface="Trebuchet MS"/>
              </a:rPr>
              <a:t>(2S</a:t>
            </a:r>
            <a:r>
              <a:rPr lang="en-GB" sz="2800" dirty="0" smtClean="0">
                <a:solidFill>
                  <a:srgbClr val="000090"/>
                </a:solidFill>
                <a:latin typeface="Trebuchet MS"/>
              </a:rPr>
              <a:t>), </a:t>
            </a:r>
            <a:r>
              <a:rPr lang="en-US" sz="280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(</a:t>
            </a:r>
            <a:r>
              <a:rPr lang="en-US" sz="2800" dirty="0">
                <a:solidFill>
                  <a:srgbClr val="000099"/>
                </a:solidFill>
                <a:latin typeface="Trebuchet MS"/>
              </a:rPr>
              <a:t>3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S) production versus NRQCD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 Box 14"/>
          <p:cNvSpPr txBox="1">
            <a:spLocks noChangeArrowheads="1"/>
          </p:cNvSpPr>
          <p:nvPr/>
        </p:nvSpPr>
        <p:spPr bwMode="auto">
          <a:xfrm>
            <a:off x="758698" y="5661172"/>
            <a:ext cx="85796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Lucida Grande"/>
              <a:buChar char="-"/>
            </a:pPr>
            <a:r>
              <a:rPr lang="en-GB" sz="2400" b="0" dirty="0" err="1" smtClean="0">
                <a:solidFill>
                  <a:srgbClr val="000090"/>
                </a:solidFill>
                <a:latin typeface="Symbol"/>
                <a:cs typeface="Symbol" charset="2"/>
              </a:rPr>
              <a:t>c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(3P) feed-down to </a:t>
            </a:r>
            <a:r>
              <a:rPr lang="en-GB" sz="2000" b="0" dirty="0">
                <a:solidFill>
                  <a:srgbClr val="000090"/>
                </a:solidFill>
                <a:latin typeface="Trebuchet MS"/>
                <a:sym typeface="Symbol"/>
              </a:rPr>
              <a:t>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(3S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) neglected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 typeface="Lucida Grande"/>
              <a:buChar char="-"/>
            </a:pP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Unpolarized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baseline="30000" dirty="0">
                <a:solidFill>
                  <a:srgbClr val="000090"/>
                </a:solidFill>
                <a:latin typeface="Trebuchet MS"/>
              </a:rPr>
              <a:t>1</a:t>
            </a: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S</a:t>
            </a:r>
            <a:r>
              <a:rPr lang="de-CH" sz="2000" b="0" baseline="-25000" dirty="0">
                <a:solidFill>
                  <a:srgbClr val="000090"/>
                </a:solidFill>
                <a:latin typeface="Trebuchet MS"/>
              </a:rPr>
              <a:t>0</a:t>
            </a:r>
            <a:r>
              <a:rPr lang="de-CH" sz="2000" b="0" baseline="30000" dirty="0">
                <a:solidFill>
                  <a:srgbClr val="000090"/>
                </a:solidFill>
                <a:latin typeface="Trebuchet MS"/>
              </a:rPr>
              <a:t>[8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]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component dominates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quarkonium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production</a:t>
            </a:r>
            <a:r>
              <a:rPr lang="de-CH" sz="2000" b="0" baseline="30000" dirty="0" smtClean="0">
                <a:solidFill>
                  <a:srgbClr val="000090"/>
                </a:solidFill>
                <a:latin typeface="Trebuchet MS"/>
              </a:rPr>
              <a:t> 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2309" y="1036650"/>
            <a:ext cx="2293813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PLB 727 (2013) 381</a:t>
            </a:r>
          </a:p>
          <a:p>
            <a:pPr algn="ctr"/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PRL 110 (2013) 081802</a:t>
            </a:r>
            <a:endParaRPr lang="en-US" sz="16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pic>
        <p:nvPicPr>
          <p:cNvPr id="10" name="Bild 16" descr="Fig13b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41" y="1846387"/>
            <a:ext cx="3814711" cy="3704936"/>
          </a:xfrm>
          <a:prstGeom prst="rect">
            <a:avLst/>
          </a:prstGeom>
        </p:spPr>
      </p:pic>
      <p:pic>
        <p:nvPicPr>
          <p:cNvPr id="16" name="Bild 15" descr="Fig13a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569" y="1872845"/>
            <a:ext cx="3741503" cy="36338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56789" y="1201885"/>
            <a:ext cx="186380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PLB 736 (2014) 98</a:t>
            </a:r>
            <a:endParaRPr lang="en-US" sz="16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79149" y="932496"/>
            <a:ext cx="221185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JHEP 02 (2012) 011</a:t>
            </a:r>
          </a:p>
          <a:p>
            <a:pPr algn="ctr"/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PRD 87 (2013) 052004</a:t>
            </a:r>
          </a:p>
          <a:p>
            <a:pPr algn="ctr"/>
            <a:r>
              <a:rPr lang="en-US" sz="16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CMS-PAS-BPH-12-006</a:t>
            </a:r>
            <a:endParaRPr lang="en-US" sz="16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334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840548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Overview</a:t>
            </a:r>
            <a:endParaRPr lang="en-US" sz="28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31825" y="1149352"/>
            <a:ext cx="904557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dirty="0" smtClean="0">
                <a:solidFill>
                  <a:srgbClr val="9A1E1A"/>
                </a:solidFill>
                <a:latin typeface="Trebuchet MS"/>
              </a:rPr>
              <a:t>Selected recent results:</a:t>
            </a:r>
          </a:p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CP-violating phase </a:t>
            </a:r>
            <a:r>
              <a:rPr lang="en-GB" sz="2000" b="0" i="1" dirty="0" err="1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and decay width difference </a:t>
            </a:r>
            <a:r>
              <a:rPr lang="en-GB" sz="2000" b="0" dirty="0" smtClean="0">
                <a:solidFill>
                  <a:srgbClr val="000090"/>
                </a:solidFill>
                <a:latin typeface="Symbol"/>
              </a:rPr>
              <a:t>DG</a:t>
            </a:r>
            <a:r>
              <a:rPr lang="en-GB" sz="2000" b="0" baseline="-25000" dirty="0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of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with              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-&gt; J/</a:t>
            </a:r>
            <a:r>
              <a:rPr lang="en-GB" sz="2000" b="0" dirty="0" smtClean="0">
                <a:solidFill>
                  <a:srgbClr val="000090"/>
                </a:solidFill>
                <a:latin typeface="Symbol"/>
              </a:rPr>
              <a:t>y f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(1020)</a:t>
            </a:r>
          </a:p>
          <a:p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Tx/>
              <a:buChar char="-"/>
            </a:pPr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Tx/>
              <a:buChar char="-"/>
            </a:pP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Production cross sections</a:t>
            </a:r>
          </a:p>
          <a:p>
            <a:pPr marL="800100" lvl="1" indent="-342900">
              <a:buFontTx/>
              <a:buChar char="-"/>
            </a:pP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J/</a:t>
            </a:r>
            <a:r>
              <a:rPr lang="en-GB" sz="2000" b="0" dirty="0" smtClean="0">
                <a:solidFill>
                  <a:srgbClr val="000090"/>
                </a:solidFill>
                <a:latin typeface="Symbol"/>
              </a:rPr>
              <a:t>y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and </a:t>
            </a:r>
            <a:r>
              <a:rPr lang="en-GB" sz="2000" b="0" dirty="0" smtClean="0">
                <a:solidFill>
                  <a:srgbClr val="000090"/>
                </a:solidFill>
                <a:latin typeface="Symbol"/>
              </a:rPr>
              <a:t>y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(2S) prompt double-differential</a:t>
            </a:r>
          </a:p>
          <a:p>
            <a:pPr marL="342900" indent="-342900">
              <a:buFontTx/>
              <a:buChar char="-"/>
            </a:pPr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Tx/>
              <a:buChar char="-"/>
            </a:pPr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Tx/>
              <a:buChar char="-"/>
            </a:pP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Polarization</a:t>
            </a:r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pPr marL="800100" lvl="1" indent="-342900">
              <a:buFontTx/>
              <a:buChar char="-"/>
            </a:pP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J/</a:t>
            </a:r>
            <a:r>
              <a:rPr lang="en-GB" sz="2000" b="0" dirty="0">
                <a:solidFill>
                  <a:srgbClr val="000090"/>
                </a:solidFill>
                <a:latin typeface="Symbol"/>
              </a:rPr>
              <a:t>y, y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(2S)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,</a:t>
            </a:r>
            <a:r>
              <a:rPr lang="en-US" sz="2000" b="0" dirty="0" err="1" smtClean="0">
                <a:solidFill>
                  <a:srgbClr val="000090"/>
                </a:solidFill>
              </a:rPr>
              <a:t>ϒ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(1S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)</a:t>
            </a:r>
            <a:r>
              <a:rPr lang="en-GB" sz="2000" b="0" dirty="0" smtClean="0">
                <a:solidFill>
                  <a:srgbClr val="000090"/>
                </a:solidFill>
                <a:latin typeface="Symbol"/>
              </a:rPr>
              <a:t>, </a:t>
            </a:r>
            <a:r>
              <a:rPr lang="en-US" sz="2000" b="0" dirty="0" err="1">
                <a:solidFill>
                  <a:srgbClr val="000090"/>
                </a:solidFill>
              </a:rPr>
              <a:t>ϒ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(2S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),</a:t>
            </a:r>
            <a:r>
              <a:rPr lang="en-US" sz="2000" b="0" dirty="0" err="1">
                <a:solidFill>
                  <a:srgbClr val="000090"/>
                </a:solidFill>
              </a:rPr>
              <a:t>ϒ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(3S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) </a:t>
            </a:r>
          </a:p>
          <a:p>
            <a:pPr marL="342900" indent="-342900">
              <a:buFontTx/>
              <a:buChar char="-"/>
            </a:pPr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9717" y="2160201"/>
            <a:ext cx="23279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 PAS BPH-13-012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9716" y="3201346"/>
            <a:ext cx="23279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 PAS BPH-14-001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14" name="Rectangle 12"/>
          <p:cNvSpPr/>
          <p:nvPr/>
        </p:nvSpPr>
        <p:spPr>
          <a:xfrm>
            <a:off x="909671" y="5823985"/>
            <a:ext cx="7697520" cy="66172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>
                <a:solidFill>
                  <a:schemeClr val="bg1"/>
                </a:solidFill>
                <a:latin typeface="Trebuchet MS"/>
                <a:cs typeface="Hobo Std"/>
              </a:rPr>
              <a:t>A</a:t>
            </a:r>
            <a:r>
              <a:rPr lang="en-US" sz="1600" b="0" dirty="0" smtClean="0">
                <a:solidFill>
                  <a:schemeClr val="bg1"/>
                </a:solidFill>
                <a:latin typeface="Trebuchet MS"/>
                <a:cs typeface="Hobo Std"/>
              </a:rPr>
              <a:t>ll CMS public B physics results:</a:t>
            </a:r>
          </a:p>
          <a:p>
            <a:pPr algn="ctr">
              <a:spcAft>
                <a:spcPts val="600"/>
              </a:spcAft>
            </a:pPr>
            <a:r>
              <a:rPr lang="en-US" sz="1600" i="1" dirty="0" smtClean="0">
                <a:solidFill>
                  <a:schemeClr val="bg1"/>
                </a:solidFill>
                <a:latin typeface="Trebuchet MS"/>
                <a:cs typeface="Hobo Std"/>
              </a:rPr>
              <a:t>https://</a:t>
            </a:r>
            <a:r>
              <a:rPr lang="en-US" sz="1600" i="1" dirty="0" err="1" smtClean="0">
                <a:solidFill>
                  <a:schemeClr val="bg1"/>
                </a:solidFill>
                <a:latin typeface="Trebuchet MS"/>
                <a:cs typeface="Hobo Std"/>
              </a:rPr>
              <a:t>twiki.cern.ch</a:t>
            </a:r>
            <a:r>
              <a:rPr lang="en-US" sz="1600" i="1" dirty="0" smtClean="0">
                <a:solidFill>
                  <a:schemeClr val="bg1"/>
                </a:solidFill>
                <a:latin typeface="Trebuchet MS"/>
                <a:cs typeface="Hobo Std"/>
              </a:rPr>
              <a:t>/</a:t>
            </a:r>
            <a:r>
              <a:rPr lang="en-US" sz="1600" i="1" dirty="0" err="1" smtClean="0">
                <a:solidFill>
                  <a:schemeClr val="bg1"/>
                </a:solidFill>
                <a:latin typeface="Trebuchet MS"/>
                <a:cs typeface="Hobo Std"/>
              </a:rPr>
              <a:t>twiki</a:t>
            </a:r>
            <a:r>
              <a:rPr lang="en-US" sz="1600" i="1" dirty="0" smtClean="0">
                <a:solidFill>
                  <a:schemeClr val="bg1"/>
                </a:solidFill>
                <a:latin typeface="Trebuchet MS"/>
                <a:cs typeface="Hobo Std"/>
              </a:rPr>
              <a:t>/bin/view/</a:t>
            </a:r>
            <a:r>
              <a:rPr lang="en-US" sz="1600" i="1" dirty="0" err="1" smtClean="0">
                <a:solidFill>
                  <a:schemeClr val="bg1"/>
                </a:solidFill>
                <a:latin typeface="Trebuchet MS"/>
                <a:cs typeface="Hobo Std"/>
              </a:rPr>
              <a:t>CMSPublic</a:t>
            </a:r>
            <a:r>
              <a:rPr lang="en-US" sz="1600" i="1" dirty="0">
                <a:solidFill>
                  <a:schemeClr val="bg1"/>
                </a:solidFill>
                <a:latin typeface="Trebuchet MS"/>
                <a:cs typeface="Hobo Std"/>
              </a:rPr>
              <a:t>/</a:t>
            </a:r>
            <a:r>
              <a:rPr lang="en-US" sz="1600" i="1" dirty="0" err="1" smtClean="0">
                <a:solidFill>
                  <a:schemeClr val="bg1"/>
                </a:solidFill>
                <a:latin typeface="Trebuchet MS"/>
                <a:cs typeface="Hobo Std"/>
              </a:rPr>
              <a:t>PhysicsResultsBPH</a:t>
            </a:r>
            <a:endParaRPr lang="en-US" sz="1600" i="1" dirty="0" smtClean="0">
              <a:solidFill>
                <a:schemeClr val="bg1"/>
              </a:solidFill>
              <a:latin typeface="Trebuchet MS"/>
              <a:cs typeface="Hobo St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00903" y="4418630"/>
            <a:ext cx="219390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PLB 727 (2013) 381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54376" y="4884955"/>
            <a:ext cx="25566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PRL 110 (2013) 081802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708150" y="4881563"/>
            <a:ext cx="4321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C0099"/>
                </a:solidFill>
              </a:rPr>
              <a:t> </a:t>
            </a:r>
            <a:endParaRPr lang="en-US" sz="2000" dirty="0">
              <a:solidFill>
                <a:srgbClr val="CC0099"/>
              </a:solidFill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31825" y="1111252"/>
            <a:ext cx="8905875" cy="717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buClr>
                <a:schemeClr val="bg1"/>
              </a:buClr>
            </a:pPr>
            <a:endParaRPr lang="en-US" sz="2000" dirty="0" smtClean="0">
              <a:solidFill>
                <a:schemeClr val="bg1"/>
              </a:solidFill>
              <a:latin typeface="Trebuchet MS"/>
            </a:endParaRPr>
          </a:p>
          <a:p>
            <a:pPr algn="just">
              <a:buClr>
                <a:schemeClr val="bg1"/>
              </a:buClr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rebuchet MS"/>
              </a:rPr>
              <a:t>  </a:t>
            </a:r>
            <a:r>
              <a:rPr lang="en-US" sz="2000" b="0" dirty="0" smtClean="0">
                <a:solidFill>
                  <a:schemeClr val="bg1"/>
                </a:solidFill>
                <a:latin typeface="Trebuchet MS"/>
              </a:rPr>
              <a:t>CMS has measured with very good precision 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CP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-violating phase </a:t>
            </a:r>
            <a:r>
              <a:rPr lang="en-GB" sz="2000" b="0" dirty="0" err="1">
                <a:solidFill>
                  <a:schemeClr val="bg1"/>
                </a:solidFill>
                <a:latin typeface="Symbol"/>
              </a:rPr>
              <a:t>f</a:t>
            </a:r>
            <a:r>
              <a:rPr lang="en-GB" sz="2000" b="0" baseline="-25000" dirty="0" err="1">
                <a:solidFill>
                  <a:schemeClr val="bg1"/>
                </a:solidFill>
                <a:latin typeface="Trebuchet MS"/>
              </a:rPr>
              <a:t>s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 and decay width difference </a:t>
            </a:r>
            <a:r>
              <a:rPr lang="en-GB" sz="2000" b="0" dirty="0">
                <a:solidFill>
                  <a:schemeClr val="bg1"/>
                </a:solidFill>
                <a:latin typeface="Symbol"/>
              </a:rPr>
              <a:t>DG</a:t>
            </a:r>
            <a:r>
              <a:rPr lang="en-GB" sz="2000" b="0" baseline="-25000" dirty="0">
                <a:solidFill>
                  <a:schemeClr val="bg1"/>
                </a:solidFill>
                <a:latin typeface="Trebuchet MS"/>
              </a:rPr>
              <a:t>s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 of </a:t>
            </a:r>
            <a:r>
              <a:rPr lang="en-GB" sz="2000" b="0" dirty="0" err="1">
                <a:solidFill>
                  <a:schemeClr val="bg1"/>
                </a:solidFill>
                <a:latin typeface="Trebuchet MS"/>
              </a:rPr>
              <a:t>B</a:t>
            </a:r>
            <a:r>
              <a:rPr lang="en-GB" sz="2000" b="0" baseline="-25000" dirty="0" err="1">
                <a:solidFill>
                  <a:schemeClr val="bg1"/>
                </a:solidFill>
                <a:latin typeface="Trebuchet MS"/>
              </a:rPr>
              <a:t>s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 with </a:t>
            </a:r>
            <a:r>
              <a:rPr lang="en-GB" sz="2000" b="0" dirty="0" err="1" smtClean="0">
                <a:solidFill>
                  <a:schemeClr val="bg1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chemeClr val="bg1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-&gt; J/</a:t>
            </a:r>
            <a:r>
              <a:rPr lang="en-GB" sz="2000" b="0" dirty="0" smtClean="0">
                <a:solidFill>
                  <a:schemeClr val="bg1"/>
                </a:solidFill>
                <a:latin typeface="Symbol"/>
              </a:rPr>
              <a:t>y(</a:t>
            </a:r>
            <a:r>
              <a:rPr lang="en-GB" sz="2000" b="0" dirty="0" err="1" smtClean="0">
                <a:solidFill>
                  <a:schemeClr val="bg1"/>
                </a:solidFill>
                <a:latin typeface="Symbol"/>
              </a:rPr>
              <a:t>μμ</a:t>
            </a:r>
            <a:r>
              <a:rPr lang="en-GB" sz="2000" b="0" dirty="0" smtClean="0">
                <a:solidFill>
                  <a:schemeClr val="bg1"/>
                </a:solidFill>
                <a:latin typeface="Symbol"/>
              </a:rPr>
              <a:t>)</a:t>
            </a:r>
            <a:r>
              <a:rPr lang="en-GB" sz="1000" b="0" dirty="0" smtClean="0">
                <a:solidFill>
                  <a:schemeClr val="bg1"/>
                </a:solidFill>
                <a:latin typeface="Symbol"/>
              </a:rPr>
              <a:t> </a:t>
            </a:r>
            <a:r>
              <a:rPr lang="en-GB" sz="2000" b="0" dirty="0" smtClean="0">
                <a:solidFill>
                  <a:schemeClr val="bg1"/>
                </a:solidFill>
                <a:latin typeface="Symbol"/>
              </a:rPr>
              <a:t>f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(KK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)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, in agreement with standard 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model (√s = 8 </a:t>
            </a:r>
            <a:r>
              <a:rPr lang="en-GB" sz="2000" b="0" dirty="0" err="1" smtClean="0">
                <a:solidFill>
                  <a:schemeClr val="bg1"/>
                </a:solidFill>
                <a:latin typeface="Trebuchet MS"/>
              </a:rPr>
              <a:t>TeV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, L</a:t>
            </a:r>
            <a:r>
              <a:rPr lang="en-GB" sz="2000" b="0" baseline="-25000" dirty="0" smtClean="0">
                <a:solidFill>
                  <a:schemeClr val="bg1"/>
                </a:solidFill>
                <a:latin typeface="Trebuchet MS"/>
              </a:rPr>
              <a:t>int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 = 20 fb</a:t>
            </a:r>
            <a:r>
              <a:rPr lang="en-GB" sz="2000" b="0" baseline="30000" dirty="0" smtClean="0">
                <a:solidFill>
                  <a:schemeClr val="bg1"/>
                </a:solidFill>
                <a:latin typeface="Trebuchet MS"/>
              </a:rPr>
              <a:t>-1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).</a:t>
            </a:r>
            <a:endParaRPr lang="en-GB" sz="2000" b="0" dirty="0">
              <a:solidFill>
                <a:schemeClr val="bg1"/>
              </a:solidFill>
              <a:latin typeface="Trebuchet MS"/>
            </a:endParaRPr>
          </a:p>
          <a:p>
            <a:pPr algn="just">
              <a:buClr>
                <a:schemeClr val="bg1"/>
              </a:buClr>
            </a:pPr>
            <a:endParaRPr lang="en-US" sz="2000" b="0" dirty="0" smtClean="0">
              <a:solidFill>
                <a:schemeClr val="bg1"/>
              </a:solidFill>
              <a:latin typeface="Trebuchet MS"/>
            </a:endParaRPr>
          </a:p>
          <a:p>
            <a:pPr algn="just">
              <a:buClr>
                <a:schemeClr val="bg1"/>
              </a:buClr>
              <a:buFont typeface="Arial"/>
              <a:buChar char="•"/>
            </a:pPr>
            <a:endParaRPr lang="en-US" sz="2000" b="0" dirty="0" smtClean="0">
              <a:solidFill>
                <a:schemeClr val="bg1"/>
              </a:solidFill>
              <a:latin typeface="Trebuchet MS"/>
            </a:endParaRPr>
          </a:p>
          <a:p>
            <a:pPr marL="0" lvl="1" algn="just">
              <a:buClr>
                <a:schemeClr val="bg1"/>
              </a:buClr>
              <a:buFont typeface="Arial"/>
              <a:buChar char="•"/>
            </a:pPr>
            <a:r>
              <a:rPr lang="en-US" sz="2000" b="0" dirty="0" smtClean="0">
                <a:solidFill>
                  <a:schemeClr val="bg1"/>
                </a:solidFill>
                <a:latin typeface="Trebuchet MS"/>
              </a:rPr>
              <a:t>  CMS has measured </a:t>
            </a:r>
            <a:r>
              <a:rPr lang="en-GB" sz="2000" b="0" dirty="0">
                <a:solidFill>
                  <a:schemeClr val="bg1"/>
                </a:solidFill>
                <a:latin typeface=""/>
              </a:rPr>
              <a:t>J/</a:t>
            </a:r>
            <a:r>
              <a:rPr lang="en-GB" sz="2000" b="0" dirty="0">
                <a:solidFill>
                  <a:schemeClr val="bg1"/>
                </a:solidFill>
                <a:latin typeface="Symbol"/>
              </a:rPr>
              <a:t>y</a:t>
            </a:r>
            <a:r>
              <a:rPr lang="en-GB" sz="2000" b="0" dirty="0">
                <a:solidFill>
                  <a:schemeClr val="bg1"/>
                </a:solidFill>
                <a:latin typeface=""/>
              </a:rPr>
              <a:t> and </a:t>
            </a:r>
            <a:r>
              <a:rPr lang="en-GB" sz="2000" b="0" dirty="0" smtClean="0">
                <a:solidFill>
                  <a:schemeClr val="bg1"/>
                </a:solidFill>
                <a:latin typeface="Symbol"/>
              </a:rPr>
              <a:t>y</a:t>
            </a:r>
            <a:r>
              <a:rPr lang="en-GB" sz="2000" b="0" dirty="0" smtClean="0">
                <a:solidFill>
                  <a:schemeClr val="bg1"/>
                </a:solidFill>
                <a:latin typeface=""/>
              </a:rPr>
              <a:t>(</a:t>
            </a:r>
            <a:r>
              <a:rPr lang="en-GB" sz="2000" b="0" dirty="0">
                <a:solidFill>
                  <a:schemeClr val="bg1"/>
                </a:solidFill>
                <a:latin typeface=""/>
              </a:rPr>
              <a:t>2S) prompt double-differential cross </a:t>
            </a:r>
            <a:r>
              <a:rPr lang="en-GB" sz="2000" b="0" dirty="0" smtClean="0">
                <a:solidFill>
                  <a:schemeClr val="bg1"/>
                </a:solidFill>
                <a:latin typeface=""/>
              </a:rPr>
              <a:t>sections up to O(100 </a:t>
            </a:r>
            <a:r>
              <a:rPr lang="en-GB" sz="2000" b="0" dirty="0" err="1" smtClean="0">
                <a:solidFill>
                  <a:schemeClr val="bg1"/>
                </a:solidFill>
                <a:latin typeface=""/>
              </a:rPr>
              <a:t>GeV</a:t>
            </a:r>
            <a:r>
              <a:rPr lang="en-GB" sz="2000" b="0" dirty="0" smtClean="0">
                <a:solidFill>
                  <a:schemeClr val="bg1"/>
                </a:solidFill>
                <a:latin typeface=""/>
              </a:rPr>
              <a:t>) </a:t>
            </a:r>
            <a:r>
              <a:rPr lang="en-GB" sz="2000" b="0" dirty="0">
                <a:solidFill>
                  <a:schemeClr val="bg1"/>
                </a:solidFill>
                <a:latin typeface=""/>
              </a:rPr>
              <a:t>in </a:t>
            </a:r>
            <a:r>
              <a:rPr lang="en-GB" sz="2000" b="0" dirty="0" err="1" smtClean="0">
                <a:solidFill>
                  <a:schemeClr val="bg1"/>
                </a:solidFill>
                <a:latin typeface=""/>
              </a:rPr>
              <a:t>p</a:t>
            </a:r>
            <a:r>
              <a:rPr lang="en-GB" sz="2000" b="0" baseline="-25000" dirty="0" err="1" smtClean="0">
                <a:solidFill>
                  <a:schemeClr val="bg1"/>
                </a:solidFill>
                <a:latin typeface=""/>
              </a:rPr>
              <a:t>T</a:t>
            </a:r>
            <a:r>
              <a:rPr lang="en-GB" sz="2000" b="0" baseline="-25000" dirty="0" smtClean="0">
                <a:solidFill>
                  <a:schemeClr val="bg1"/>
                </a:solidFill>
                <a:latin typeface=""/>
              </a:rPr>
              <a:t> </a:t>
            </a:r>
            <a:r>
              <a:rPr lang="en-GB" sz="2000" b="0" dirty="0" smtClean="0">
                <a:solidFill>
                  <a:schemeClr val="bg1"/>
                </a:solidFill>
                <a:latin typeface=""/>
              </a:rPr>
              <a:t> 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(√s = 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7 </a:t>
            </a:r>
            <a:r>
              <a:rPr lang="en-GB" sz="2000" b="0" dirty="0" err="1">
                <a:solidFill>
                  <a:schemeClr val="bg1"/>
                </a:solidFill>
                <a:latin typeface="Trebuchet MS"/>
              </a:rPr>
              <a:t>TeV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, L</a:t>
            </a:r>
            <a:r>
              <a:rPr lang="en-GB" sz="2000" b="0" baseline="-25000" dirty="0">
                <a:solidFill>
                  <a:schemeClr val="bg1"/>
                </a:solidFill>
                <a:latin typeface="Trebuchet MS"/>
              </a:rPr>
              <a:t>int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 = 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4.9 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fb</a:t>
            </a:r>
            <a:r>
              <a:rPr lang="en-GB" sz="2000" b="0" baseline="30000" dirty="0">
                <a:solidFill>
                  <a:schemeClr val="bg1"/>
                </a:solidFill>
                <a:latin typeface="Trebuchet MS"/>
              </a:rPr>
              <a:t>-1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)</a:t>
            </a:r>
            <a:r>
              <a:rPr lang="en-GB" sz="2000" b="0" dirty="0" smtClean="0">
                <a:solidFill>
                  <a:schemeClr val="bg1"/>
                </a:solidFill>
                <a:latin typeface=""/>
              </a:rPr>
              <a:t>.</a:t>
            </a:r>
            <a:endParaRPr lang="en-GB" sz="2000" b="0" dirty="0">
              <a:solidFill>
                <a:schemeClr val="bg1"/>
              </a:solidFill>
              <a:latin typeface=""/>
            </a:endParaRPr>
          </a:p>
          <a:p>
            <a:pPr algn="just">
              <a:buClr>
                <a:schemeClr val="bg1"/>
              </a:buClr>
              <a:buFont typeface="Arial"/>
              <a:buChar char="•"/>
            </a:pPr>
            <a:endParaRPr lang="en-US" sz="2000" b="0" dirty="0" smtClean="0">
              <a:solidFill>
                <a:schemeClr val="bg1"/>
              </a:solidFill>
              <a:latin typeface="Trebuchet MS"/>
            </a:endParaRPr>
          </a:p>
          <a:p>
            <a:pPr algn="just"/>
            <a:endParaRPr lang="en-US" sz="2000" b="0" dirty="0" smtClean="0">
              <a:solidFill>
                <a:schemeClr val="bg1"/>
              </a:solidFill>
              <a:latin typeface="Trebuchet MS"/>
            </a:endParaRPr>
          </a:p>
          <a:p>
            <a:pPr algn="just">
              <a:buFont typeface="Arial"/>
              <a:buChar char="•"/>
            </a:pPr>
            <a:r>
              <a:rPr lang="en-US" sz="2000" b="0" dirty="0" smtClean="0">
                <a:solidFill>
                  <a:schemeClr val="bg1"/>
                </a:solidFill>
                <a:latin typeface="Trebuchet MS"/>
              </a:rPr>
              <a:t>  CMS has measured polarization </a:t>
            </a:r>
            <a:r>
              <a:rPr lang="de-CH" sz="2000" b="0" dirty="0" err="1">
                <a:solidFill>
                  <a:schemeClr val="bg1"/>
                </a:solidFill>
                <a:latin typeface="Trebuchet MS"/>
              </a:rPr>
              <a:t>of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J</a:t>
            </a:r>
            <a:r>
              <a:rPr lang="de-CH" sz="2000" b="0" baseline="30000" dirty="0">
                <a:solidFill>
                  <a:schemeClr val="bg1"/>
                </a:solidFill>
                <a:latin typeface="Trebuchet MS"/>
              </a:rPr>
              <a:t>PC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= 1</a:t>
            </a:r>
            <a:r>
              <a:rPr lang="de-CH" sz="2000" b="0" baseline="30000" dirty="0">
                <a:solidFill>
                  <a:schemeClr val="bg1"/>
                </a:solidFill>
                <a:latin typeface="Trebuchet MS"/>
              </a:rPr>
              <a:t>––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>
                <a:solidFill>
                  <a:schemeClr val="bg1"/>
                </a:solidFill>
                <a:latin typeface="Trebuchet MS"/>
              </a:rPr>
              <a:t>quarkonium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>
                <a:solidFill>
                  <a:schemeClr val="bg1"/>
                </a:solidFill>
                <a:latin typeface="Trebuchet MS"/>
              </a:rPr>
              <a:t>states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chemeClr val="bg1"/>
                </a:solidFill>
                <a:latin typeface="Trebuchet MS"/>
              </a:rPr>
              <a:t>through</a:t>
            </a:r>
            <a:r>
              <a:rPr lang="de-CH" sz="2000" b="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angular </a:t>
            </a:r>
            <a:r>
              <a:rPr lang="de-CH" sz="2000" b="0" dirty="0" err="1">
                <a:solidFill>
                  <a:schemeClr val="bg1"/>
                </a:solidFill>
                <a:latin typeface="Trebuchet MS"/>
              </a:rPr>
              <a:t>distribution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>
                <a:solidFill>
                  <a:schemeClr val="bg1"/>
                </a:solidFill>
                <a:latin typeface="Trebuchet MS"/>
              </a:rPr>
              <a:t>of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>
                <a:solidFill>
                  <a:schemeClr val="bg1"/>
                </a:solidFill>
                <a:latin typeface="Trebuchet MS"/>
              </a:rPr>
              <a:t>dileptons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>
                <a:solidFill>
                  <a:schemeClr val="bg1"/>
                </a:solidFill>
                <a:latin typeface="Trebuchet MS"/>
              </a:rPr>
              <a:t>from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J/</a:t>
            </a:r>
            <a:r>
              <a:rPr lang="en-GB" sz="2000" b="0" dirty="0">
                <a:solidFill>
                  <a:schemeClr val="bg1"/>
                </a:solidFill>
                <a:latin typeface="Symbol"/>
              </a:rPr>
              <a:t>y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>
                <a:solidFill>
                  <a:schemeClr val="bg1"/>
                </a:solidFill>
                <a:latin typeface="Trebuchet MS"/>
              </a:rPr>
              <a:t>or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sz="2000" b="0" dirty="0" err="1">
                <a:solidFill>
                  <a:schemeClr val="bg1"/>
                </a:solidFill>
              </a:rPr>
              <a:t>ϒ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de-CH" sz="2000" b="0" dirty="0" err="1" smtClean="0">
                <a:solidFill>
                  <a:schemeClr val="bg1"/>
                </a:solidFill>
                <a:latin typeface="Trebuchet MS"/>
              </a:rPr>
              <a:t>decays</a:t>
            </a:r>
            <a:r>
              <a:rPr lang="de-CH" sz="2000" b="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(√s = 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7 </a:t>
            </a:r>
            <a:r>
              <a:rPr lang="en-GB" sz="2000" b="0" dirty="0" err="1">
                <a:solidFill>
                  <a:schemeClr val="bg1"/>
                </a:solidFill>
                <a:latin typeface="Trebuchet MS"/>
              </a:rPr>
              <a:t>TeV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, L</a:t>
            </a:r>
            <a:r>
              <a:rPr lang="en-GB" sz="2000" b="0" baseline="-25000" dirty="0">
                <a:solidFill>
                  <a:schemeClr val="bg1"/>
                </a:solidFill>
                <a:latin typeface="Trebuchet MS"/>
              </a:rPr>
              <a:t>int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 = 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4.9 fb</a:t>
            </a:r>
            <a:r>
              <a:rPr lang="en-GB" sz="2000" b="0" baseline="30000" dirty="0">
                <a:solidFill>
                  <a:schemeClr val="bg1"/>
                </a:solidFill>
                <a:latin typeface="Trebuchet MS"/>
              </a:rPr>
              <a:t>-1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)</a:t>
            </a:r>
            <a:r>
              <a:rPr lang="de-CH" sz="2000" b="0" dirty="0" smtClean="0">
                <a:solidFill>
                  <a:schemeClr val="bg1"/>
                </a:solidFill>
                <a:latin typeface="Trebuchet MS"/>
              </a:rPr>
              <a:t>. </a:t>
            </a:r>
            <a:r>
              <a:rPr lang="de-CH" sz="2000" b="0" dirty="0" err="1" smtClean="0">
                <a:solidFill>
                  <a:schemeClr val="bg1"/>
                </a:solidFill>
                <a:latin typeface="Trebuchet MS"/>
              </a:rPr>
              <a:t>No</a:t>
            </a:r>
            <a:r>
              <a:rPr lang="de-CH" sz="2000" b="0" dirty="0" smtClean="0">
                <a:solidFill>
                  <a:schemeClr val="bg1"/>
                </a:solidFill>
                <a:latin typeface="Trebuchet MS"/>
              </a:rPr>
              <a:t> strong </a:t>
            </a:r>
            <a:r>
              <a:rPr lang="de-CH" sz="2000" b="0" dirty="0" err="1" smtClean="0">
                <a:solidFill>
                  <a:schemeClr val="bg1"/>
                </a:solidFill>
                <a:latin typeface="Trebuchet MS"/>
              </a:rPr>
              <a:t>polarization</a:t>
            </a:r>
            <a:r>
              <a:rPr lang="de-CH" sz="2000" b="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chemeClr val="bg1"/>
                </a:solidFill>
                <a:latin typeface="Trebuchet MS"/>
              </a:rPr>
              <a:t>is</a:t>
            </a:r>
            <a:r>
              <a:rPr lang="de-CH" sz="2000" b="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chemeClr val="bg1"/>
                </a:solidFill>
                <a:latin typeface="Trebuchet MS"/>
              </a:rPr>
              <a:t>seen</a:t>
            </a:r>
            <a:r>
              <a:rPr lang="de-CH" sz="2000" b="0" dirty="0" smtClean="0">
                <a:solidFill>
                  <a:schemeClr val="bg1"/>
                </a:solidFill>
                <a:latin typeface="Trebuchet MS"/>
              </a:rPr>
              <a:t>.</a:t>
            </a:r>
            <a:r>
              <a:rPr lang="en-US" sz="2000" b="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dirty="0" err="1">
                <a:solidFill>
                  <a:schemeClr val="bg1"/>
                </a:solidFill>
                <a:latin typeface="Trebuchet MS"/>
              </a:rPr>
              <a:t>Unpolarized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de-CH" sz="2000" b="0" baseline="30000" dirty="0">
                <a:solidFill>
                  <a:schemeClr val="bg1"/>
                </a:solidFill>
                <a:latin typeface="Trebuchet MS"/>
              </a:rPr>
              <a:t>1</a:t>
            </a:r>
            <a:r>
              <a:rPr lang="de-CH" sz="2000" b="0" dirty="0">
                <a:solidFill>
                  <a:schemeClr val="bg1"/>
                </a:solidFill>
                <a:latin typeface="Trebuchet MS"/>
              </a:rPr>
              <a:t>S</a:t>
            </a:r>
            <a:r>
              <a:rPr lang="de-CH" sz="2000" b="0" baseline="-25000" dirty="0">
                <a:solidFill>
                  <a:schemeClr val="bg1"/>
                </a:solidFill>
                <a:latin typeface="Trebuchet MS"/>
              </a:rPr>
              <a:t>0</a:t>
            </a:r>
            <a:r>
              <a:rPr lang="de-CH" sz="2000" b="0" baseline="30000" dirty="0">
                <a:solidFill>
                  <a:schemeClr val="bg1"/>
                </a:solidFill>
                <a:latin typeface="Trebuchet MS"/>
              </a:rPr>
              <a:t>[8]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 component dominates </a:t>
            </a:r>
            <a:r>
              <a:rPr lang="en-GB" sz="2000" b="0" dirty="0" err="1">
                <a:solidFill>
                  <a:schemeClr val="bg1"/>
                </a:solidFill>
                <a:latin typeface="Trebuchet MS"/>
              </a:rPr>
              <a:t>quarkonium</a:t>
            </a:r>
            <a:r>
              <a:rPr lang="en-GB" sz="2000" b="0" dirty="0">
                <a:solidFill>
                  <a:schemeClr val="bg1"/>
                </a:solidFill>
                <a:latin typeface="Trebuchet MS"/>
              </a:rPr>
              <a:t> </a:t>
            </a:r>
            <a:r>
              <a:rPr lang="en-GB" sz="2000" b="0" dirty="0" smtClean="0">
                <a:solidFill>
                  <a:schemeClr val="bg1"/>
                </a:solidFill>
                <a:latin typeface="Trebuchet MS"/>
              </a:rPr>
              <a:t>production.</a:t>
            </a:r>
            <a:endParaRPr lang="en-US" sz="2000" b="0" dirty="0">
              <a:solidFill>
                <a:schemeClr val="bg1"/>
              </a:solidFill>
              <a:latin typeface="Tekton Pro"/>
            </a:endParaRPr>
          </a:p>
          <a:p>
            <a:pPr algn="just">
              <a:buFont typeface="Arial"/>
              <a:buChar char="•"/>
            </a:pPr>
            <a:endParaRPr lang="en-US" sz="2000" b="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just"/>
            <a:endParaRPr lang="en-US" sz="2000" b="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just">
              <a:buFont typeface="Arial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Tekton Pro"/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  <a:latin typeface="Tekton Pro"/>
              </a:rPr>
              <a:t>  </a:t>
            </a:r>
            <a:r>
              <a:rPr lang="en-US" sz="2000" b="0" dirty="0" smtClean="0">
                <a:solidFill>
                  <a:srgbClr val="FFD33D"/>
                </a:solidFill>
                <a:latin typeface="Trebuchet MS"/>
              </a:rPr>
              <a:t>CMS is preparing to take new B physics data at √s = 13 </a:t>
            </a:r>
            <a:r>
              <a:rPr lang="en-US" sz="2000" b="0" dirty="0" err="1" smtClean="0">
                <a:solidFill>
                  <a:srgbClr val="FFD33D"/>
                </a:solidFill>
                <a:latin typeface="Trebuchet MS"/>
              </a:rPr>
              <a:t>TeV</a:t>
            </a:r>
            <a:r>
              <a:rPr lang="en-US" sz="2000" b="0" dirty="0" smtClean="0">
                <a:solidFill>
                  <a:srgbClr val="FFD33D"/>
                </a:solidFill>
                <a:latin typeface="Trebuchet MS"/>
              </a:rPr>
              <a:t> in 2015.</a:t>
            </a:r>
          </a:p>
          <a:p>
            <a:pPr algn="just">
              <a:buFont typeface="Arial"/>
              <a:buChar char="•"/>
            </a:pPr>
            <a:endParaRPr lang="en-US" sz="2000" dirty="0" smtClean="0">
              <a:solidFill>
                <a:schemeClr val="bg1"/>
              </a:solidFill>
              <a:latin typeface="Trebuchet MS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latin typeface="Trebuchet MS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latin typeface="Trebuchet MS"/>
            </a:endParaRPr>
          </a:p>
          <a:p>
            <a:pPr algn="just"/>
            <a:endParaRPr lang="en-US" sz="2000" b="0" i="1" dirty="0" smtClean="0">
              <a:solidFill>
                <a:schemeClr val="bg1"/>
              </a:solidFill>
              <a:latin typeface="Trebuchet MS"/>
            </a:endParaRPr>
          </a:p>
          <a:p>
            <a:pPr algn="just"/>
            <a:endParaRPr lang="en-US" sz="2000" b="0" i="1" dirty="0" smtClean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35000" y="328613"/>
            <a:ext cx="8521700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Conclusions on new CMS results</a:t>
            </a:r>
            <a:endParaRPr lang="en-US" sz="28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4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8245477" y="6553200"/>
            <a:ext cx="94932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1000" i="1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ICNFP,</a:t>
            </a:r>
            <a:r>
              <a:rPr lang="en-US" altLang="ja-JP" sz="1000" i="1" baseline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Aug. 2014</a:t>
            </a:r>
            <a:endParaRPr lang="en-US" sz="1000" b="0" dirty="0">
              <a:solidFill>
                <a:schemeClr val="bg1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21</a:t>
            </a:fld>
            <a:endParaRPr lang="en-US" b="0" i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BACKUP</a:t>
            </a:r>
            <a:endParaRPr lang="en-US" sz="28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7" name="Picture 3" descr="CMS-Color-Lab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00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22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Charmonium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 spectrum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Bild 59" descr="PDG_charmonium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264" y="928766"/>
            <a:ext cx="6801637" cy="283500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806566" y="2482259"/>
            <a:ext cx="677168" cy="338584"/>
          </a:xfrm>
          <a:prstGeom prst="ellipse">
            <a:avLst/>
          </a:prstGeom>
          <a:noFill/>
          <a:ln w="25400" cap="flat" cmpd="sng" algn="ctr">
            <a:solidFill>
              <a:srgbClr val="558FD7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3184182" y="844121"/>
            <a:ext cx="677168" cy="338584"/>
          </a:xfrm>
          <a:prstGeom prst="ellipse">
            <a:avLst/>
          </a:prstGeom>
          <a:noFill/>
          <a:ln w="25400" cap="flat" cmpd="sng" algn="ctr">
            <a:solidFill>
              <a:srgbClr val="558FD7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/>
          <p:cNvSpPr/>
          <p:nvPr/>
        </p:nvSpPr>
        <p:spPr>
          <a:xfrm>
            <a:off x="5444170" y="1303110"/>
            <a:ext cx="677168" cy="338584"/>
          </a:xfrm>
          <a:prstGeom prst="ellipse">
            <a:avLst/>
          </a:prstGeom>
          <a:noFill/>
          <a:ln w="25400" cap="flat" cmpd="sng" algn="ctr">
            <a:solidFill>
              <a:srgbClr val="93D2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/>
          <p:cNvSpPr/>
          <p:nvPr/>
        </p:nvSpPr>
        <p:spPr>
          <a:xfrm>
            <a:off x="7662971" y="1138765"/>
            <a:ext cx="677168" cy="338584"/>
          </a:xfrm>
          <a:prstGeom prst="ellipse">
            <a:avLst/>
          </a:prstGeom>
          <a:noFill/>
          <a:ln w="25400" cap="flat" cmpd="sng" algn="ctr">
            <a:solidFill>
              <a:srgbClr val="29B43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mit Pfeil 73"/>
          <p:cNvCxnSpPr>
            <a:stCxn id="23" idx="4"/>
            <a:endCxn id="22" idx="1"/>
          </p:cNvCxnSpPr>
          <p:nvPr/>
        </p:nvCxnSpPr>
        <p:spPr>
          <a:xfrm rot="16200000" flipH="1">
            <a:off x="3039682" y="1665789"/>
            <a:ext cx="1349138" cy="382968"/>
          </a:xfrm>
          <a:prstGeom prst="straightConnector1">
            <a:avLst/>
          </a:prstGeom>
          <a:ln w="25400" cmpd="sng">
            <a:solidFill>
              <a:srgbClr val="3660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74"/>
          <p:cNvCxnSpPr>
            <a:stCxn id="26" idx="3"/>
            <a:endCxn id="22" idx="7"/>
          </p:cNvCxnSpPr>
          <p:nvPr/>
        </p:nvCxnSpPr>
        <p:spPr>
          <a:xfrm rot="5400000">
            <a:off x="4494085" y="1482590"/>
            <a:ext cx="939733" cy="1158774"/>
          </a:xfrm>
          <a:prstGeom prst="straightConnector1">
            <a:avLst/>
          </a:prstGeom>
          <a:ln w="25400" cmpd="sng">
            <a:solidFill>
              <a:srgbClr val="93D2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77"/>
          <p:cNvCxnSpPr>
            <a:stCxn id="27" idx="3"/>
            <a:endCxn id="22" idx="6"/>
          </p:cNvCxnSpPr>
          <p:nvPr/>
        </p:nvCxnSpPr>
        <p:spPr>
          <a:xfrm rot="5400000">
            <a:off x="5511045" y="400455"/>
            <a:ext cx="1223787" cy="3278405"/>
          </a:xfrm>
          <a:prstGeom prst="straightConnector1">
            <a:avLst/>
          </a:prstGeom>
          <a:ln w="25400" cmpd="sng">
            <a:solidFill>
              <a:srgbClr val="29B43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uppierung 37"/>
          <p:cNvGrpSpPr/>
          <p:nvPr/>
        </p:nvGrpSpPr>
        <p:grpSpPr>
          <a:xfrm>
            <a:off x="6740013" y="2346751"/>
            <a:ext cx="609600" cy="609600"/>
            <a:chOff x="1295400" y="1905000"/>
            <a:chExt cx="609600" cy="609600"/>
          </a:xfrm>
        </p:grpSpPr>
        <p:sp>
          <p:nvSpPr>
            <p:cNvPr id="33" name="Oval 32"/>
            <p:cNvSpPr/>
            <p:nvPr/>
          </p:nvSpPr>
          <p:spPr>
            <a:xfrm>
              <a:off x="1295400" y="1905000"/>
              <a:ext cx="609600" cy="609600"/>
            </a:xfrm>
            <a:prstGeom prst="ellipse">
              <a:avLst/>
            </a:prstGeom>
            <a:gradFill flip="none" rotWithShape="1">
              <a:gsLst>
                <a:gs pos="67000">
                  <a:srgbClr val="FCC705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tx2"/>
                  </a:solidFill>
                  <a:latin typeface="Lucida Grande"/>
                  <a:ea typeface="Lucida Grande"/>
                  <a:cs typeface="Lucida Grande"/>
                </a:rPr>
                <a:t>cc</a:t>
              </a:r>
              <a:endParaRPr lang="de-DE" sz="1400" b="1">
                <a:solidFill>
                  <a:schemeClr val="tx2"/>
                </a:solidFill>
              </a:endParaRPr>
            </a:p>
          </p:txBody>
        </p:sp>
        <p:sp>
          <p:nvSpPr>
            <p:cNvPr id="34" name="Textfeld 40"/>
            <p:cNvSpPr txBox="1"/>
            <p:nvPr/>
          </p:nvSpPr>
          <p:spPr>
            <a:xfrm>
              <a:off x="1524000" y="193280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/>
                <a:t>_</a:t>
              </a:r>
            </a:p>
          </p:txBody>
        </p:sp>
      </p:grpSp>
      <p:sp>
        <p:nvSpPr>
          <p:cNvPr id="35" name="Abgerundetes Rechteck 68"/>
          <p:cNvSpPr/>
          <p:nvPr/>
        </p:nvSpPr>
        <p:spPr>
          <a:xfrm>
            <a:off x="1384157" y="3390901"/>
            <a:ext cx="7032742" cy="304800"/>
          </a:xfrm>
          <a:prstGeom prst="roundRect">
            <a:avLst/>
          </a:prstGeom>
          <a:noFill/>
          <a:ln w="381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72"/>
          <p:cNvSpPr/>
          <p:nvPr/>
        </p:nvSpPr>
        <p:spPr>
          <a:xfrm>
            <a:off x="3357700" y="3390901"/>
            <a:ext cx="366780" cy="304800"/>
          </a:xfrm>
          <a:prstGeom prst="rect">
            <a:avLst/>
          </a:prstGeom>
          <a:solidFill>
            <a:srgbClr val="FFFF00"/>
          </a:solidFill>
          <a:ln w="381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>
                <a:solidFill>
                  <a:schemeClr val="tx1"/>
                </a:solidFill>
              </a:rPr>
              <a:t>1</a:t>
            </a:r>
            <a:r>
              <a:rPr lang="de-DE" baseline="30000">
                <a:solidFill>
                  <a:schemeClr val="tx1"/>
                </a:solidFill>
              </a:rPr>
              <a:t>--</a:t>
            </a:r>
            <a:endParaRPr lang="de-DE">
              <a:solidFill>
                <a:schemeClr val="tx1"/>
              </a:solidFill>
            </a:endParaRPr>
          </a:p>
        </p:txBody>
      </p:sp>
      <p:grpSp>
        <p:nvGrpSpPr>
          <p:cNvPr id="65" name="Gruppierung 103"/>
          <p:cNvGrpSpPr/>
          <p:nvPr/>
        </p:nvGrpSpPr>
        <p:grpSpPr>
          <a:xfrm>
            <a:off x="839605" y="4169912"/>
            <a:ext cx="3808800" cy="2210318"/>
            <a:chOff x="687000" y="1217095"/>
            <a:chExt cx="3808800" cy="2210318"/>
          </a:xfrm>
        </p:grpSpPr>
        <p:grpSp>
          <p:nvGrpSpPr>
            <p:cNvPr id="66" name="Gruppierung 66"/>
            <p:cNvGrpSpPr/>
            <p:nvPr/>
          </p:nvGrpSpPr>
          <p:grpSpPr>
            <a:xfrm>
              <a:off x="853653" y="1371600"/>
              <a:ext cx="3489747" cy="2055813"/>
              <a:chOff x="679050" y="1587500"/>
              <a:chExt cx="3570529" cy="2103401"/>
            </a:xfrm>
          </p:grpSpPr>
          <p:graphicFrame>
            <p:nvGraphicFramePr>
              <p:cNvPr id="68" name="Chart 52"/>
              <p:cNvGraphicFramePr>
                <a:graphicFrameLocks/>
              </p:cNvGraphicFramePr>
              <p:nvPr/>
            </p:nvGraphicFramePr>
            <p:xfrm>
              <a:off x="773688" y="1587500"/>
              <a:ext cx="2738482" cy="2103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87" name="Arbeitsblatt" r:id="rId7" imgW="2743200" imgH="2108200" progId="Excel.Sheet.8">
                      <p:embed/>
                    </p:oleObj>
                  </mc:Choice>
                  <mc:Fallback>
                    <p:oleObj name="Arbeitsblatt" r:id="rId7" imgW="2743200" imgH="2108200" progId="Excel.Sheet.8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3688" y="1587500"/>
                            <a:ext cx="2738482" cy="210340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9" name="Rectangle 53"/>
              <p:cNvSpPr>
                <a:spLocks noChangeArrowheads="1"/>
              </p:cNvSpPr>
              <p:nvPr/>
            </p:nvSpPr>
            <p:spPr bwMode="auto">
              <a:xfrm>
                <a:off x="3136900" y="2865438"/>
                <a:ext cx="1112679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solidFill>
                      <a:srgbClr val="F6882E"/>
                    </a:solidFill>
                  </a:rPr>
                  <a:t>non-prompt</a:t>
                </a:r>
              </a:p>
              <a:p>
                <a:r>
                  <a:rPr lang="en-US" sz="1400">
                    <a:solidFill>
                      <a:srgbClr val="F6882E"/>
                    </a:solidFill>
                  </a:rPr>
                  <a:t>(</a:t>
                </a:r>
                <a:r>
                  <a:rPr lang="en-US" sz="1400" i="1">
                    <a:solidFill>
                      <a:srgbClr val="F6882E"/>
                    </a:solidFill>
                  </a:rPr>
                  <a:t>b</a:t>
                </a:r>
                <a:r>
                  <a:rPr lang="en-US" sz="1400">
                    <a:solidFill>
                      <a:srgbClr val="F6882E"/>
                    </a:solidFill>
                  </a:rPr>
                  <a:t>-hadrons)</a:t>
                </a:r>
                <a:endParaRPr lang="en-GB" sz="1400">
                  <a:solidFill>
                    <a:srgbClr val="F6882E"/>
                  </a:solidFill>
                </a:endParaRPr>
              </a:p>
            </p:txBody>
          </p:sp>
          <p:sp>
            <p:nvSpPr>
              <p:cNvPr id="70" name="Rectangle 55"/>
              <p:cNvSpPr>
                <a:spLocks noChangeArrowheads="1"/>
              </p:cNvSpPr>
              <p:nvPr/>
            </p:nvSpPr>
            <p:spPr bwMode="auto">
              <a:xfrm>
                <a:off x="1317772" y="1608829"/>
                <a:ext cx="1730234" cy="314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400" b="1">
                    <a:solidFill>
                      <a:srgbClr val="558ED5"/>
                    </a:solidFill>
                  </a:rPr>
                  <a:t>directly produced</a:t>
                </a:r>
              </a:p>
            </p:txBody>
          </p:sp>
          <p:sp>
            <p:nvSpPr>
              <p:cNvPr id="71" name="Rectangle 57"/>
              <p:cNvSpPr>
                <a:spLocks noChangeArrowheads="1"/>
              </p:cNvSpPr>
              <p:nvPr/>
            </p:nvSpPr>
            <p:spPr bwMode="auto">
              <a:xfrm>
                <a:off x="854024" y="2562225"/>
                <a:ext cx="354963" cy="314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l-GR" sz="1400">
                    <a:solidFill>
                      <a:srgbClr val="1F497D"/>
                    </a:solidFill>
                  </a:rPr>
                  <a:t>ψ</a:t>
                </a:r>
                <a:r>
                  <a:rPr lang="pt-PT" sz="1400">
                    <a:solidFill>
                      <a:srgbClr val="1F497D"/>
                    </a:solidFill>
                  </a:rPr>
                  <a:t>’</a:t>
                </a:r>
                <a:r>
                  <a:rPr lang="en-US" sz="1400">
                    <a:solidFill>
                      <a:srgbClr val="1F497D"/>
                    </a:solidFill>
                  </a:rPr>
                  <a:t> </a:t>
                </a:r>
                <a:endParaRPr lang="en-GB" sz="1400">
                  <a:solidFill>
                    <a:srgbClr val="1F497D"/>
                  </a:solidFill>
                </a:endParaRPr>
              </a:p>
            </p:txBody>
          </p:sp>
          <p:sp>
            <p:nvSpPr>
              <p:cNvPr id="72" name="Rectangle 58"/>
              <p:cNvSpPr>
                <a:spLocks noChangeArrowheads="1"/>
              </p:cNvSpPr>
              <p:nvPr/>
            </p:nvSpPr>
            <p:spPr bwMode="auto">
              <a:xfrm>
                <a:off x="1245684" y="3000375"/>
                <a:ext cx="40531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GB" sz="1400">
                    <a:solidFill>
                      <a:srgbClr val="00B050"/>
                    </a:solidFill>
                  </a:rPr>
                  <a:t>χ</a:t>
                </a:r>
                <a:r>
                  <a:rPr lang="en-GB" sz="1400" baseline="-25000">
                    <a:solidFill>
                      <a:srgbClr val="00B050"/>
                    </a:solidFill>
                  </a:rPr>
                  <a:t>c2</a:t>
                </a:r>
                <a:endParaRPr lang="en-GB" sz="1400">
                  <a:solidFill>
                    <a:srgbClr val="00B050"/>
                  </a:solidFill>
                </a:endParaRPr>
              </a:p>
            </p:txBody>
          </p:sp>
          <p:sp>
            <p:nvSpPr>
              <p:cNvPr id="73" name="Rectangle 59"/>
              <p:cNvSpPr>
                <a:spLocks noChangeArrowheads="1"/>
              </p:cNvSpPr>
              <p:nvPr/>
            </p:nvSpPr>
            <p:spPr bwMode="auto">
              <a:xfrm>
                <a:off x="2329946" y="3189288"/>
                <a:ext cx="40531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GB" sz="1400">
                    <a:solidFill>
                      <a:srgbClr val="92D050"/>
                    </a:solidFill>
                  </a:rPr>
                  <a:t>χ</a:t>
                </a:r>
                <a:r>
                  <a:rPr lang="en-GB" sz="1400" baseline="-25000">
                    <a:solidFill>
                      <a:srgbClr val="92D050"/>
                    </a:solidFill>
                  </a:rPr>
                  <a:t>c1</a:t>
                </a:r>
                <a:endParaRPr lang="en-GB" sz="1400">
                  <a:solidFill>
                    <a:srgbClr val="92D050"/>
                  </a:solidFill>
                </a:endParaRPr>
              </a:p>
            </p:txBody>
          </p:sp>
          <p:sp>
            <p:nvSpPr>
              <p:cNvPr id="74" name="Textfeld 58"/>
              <p:cNvSpPr txBox="1"/>
              <p:nvPr/>
            </p:nvSpPr>
            <p:spPr>
              <a:xfrm>
                <a:off x="679050" y="1587500"/>
                <a:ext cx="479618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1400" b="1">
                    <a:solidFill>
                      <a:srgbClr val="FF0000"/>
                    </a:solidFill>
                  </a:rPr>
                  <a:t>J/ψ</a:t>
                </a:r>
              </a:p>
            </p:txBody>
          </p:sp>
        </p:grpSp>
        <p:sp>
          <p:nvSpPr>
            <p:cNvPr id="67" name="Rounded Rectangle 43"/>
            <p:cNvSpPr>
              <a:spLocks noChangeArrowheads="1"/>
            </p:cNvSpPr>
            <p:nvPr/>
          </p:nvSpPr>
          <p:spPr bwMode="auto">
            <a:xfrm>
              <a:off x="687000" y="1217095"/>
              <a:ext cx="3808800" cy="2200685"/>
            </a:xfrm>
            <a:prstGeom prst="roundRect">
              <a:avLst>
                <a:gd name="adj" fmla="val 7394"/>
              </a:avLst>
            </a:prstGeom>
            <a:noFill/>
            <a:ln w="63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PT">
                <a:latin typeface="+mn-lt"/>
              </a:endParaRPr>
            </a:p>
          </p:txBody>
        </p:sp>
      </p:grpSp>
      <p:grpSp>
        <p:nvGrpSpPr>
          <p:cNvPr id="75" name="Gruppierung 89"/>
          <p:cNvGrpSpPr/>
          <p:nvPr/>
        </p:nvGrpSpPr>
        <p:grpSpPr>
          <a:xfrm>
            <a:off x="5003413" y="4176747"/>
            <a:ext cx="3808800" cy="2200685"/>
            <a:chOff x="4698613" y="3998947"/>
            <a:chExt cx="3808800" cy="2200685"/>
          </a:xfrm>
        </p:grpSpPr>
        <p:grpSp>
          <p:nvGrpSpPr>
            <p:cNvPr id="76" name="Gruppierung 66"/>
            <p:cNvGrpSpPr/>
            <p:nvPr/>
          </p:nvGrpSpPr>
          <p:grpSpPr>
            <a:xfrm>
              <a:off x="4843759" y="4136985"/>
              <a:ext cx="3489747" cy="2055813"/>
              <a:chOff x="679050" y="1586904"/>
              <a:chExt cx="3570529" cy="2103401"/>
            </a:xfrm>
          </p:grpSpPr>
          <p:graphicFrame>
            <p:nvGraphicFramePr>
              <p:cNvPr id="78" name="Chart 52"/>
              <p:cNvGraphicFramePr>
                <a:graphicFrameLocks/>
              </p:cNvGraphicFramePr>
              <p:nvPr/>
            </p:nvGraphicFramePr>
            <p:xfrm>
              <a:off x="773064" y="1586904"/>
              <a:ext cx="2738482" cy="2103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88" name="Arbeitsblatt" r:id="rId10" imgW="2743200" imgH="2108200" progId="Excel.Sheet.8">
                      <p:embed/>
                    </p:oleObj>
                  </mc:Choice>
                  <mc:Fallback>
                    <p:oleObj name="Arbeitsblatt" r:id="rId10" imgW="2743200" imgH="2108200" progId="Excel.Sheet.8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3064" y="1586904"/>
                            <a:ext cx="2738482" cy="210340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9" name="Rectangle 53"/>
              <p:cNvSpPr>
                <a:spLocks noChangeArrowheads="1"/>
              </p:cNvSpPr>
              <p:nvPr/>
            </p:nvSpPr>
            <p:spPr bwMode="auto">
              <a:xfrm>
                <a:off x="3136900" y="2865437"/>
                <a:ext cx="1112679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solidFill>
                      <a:srgbClr val="F6882E"/>
                    </a:solidFill>
                  </a:rPr>
                  <a:t>non-prompt</a:t>
                </a:r>
              </a:p>
              <a:p>
                <a:r>
                  <a:rPr lang="en-US" sz="1400">
                    <a:solidFill>
                      <a:srgbClr val="F6882E"/>
                    </a:solidFill>
                  </a:rPr>
                  <a:t>(</a:t>
                </a:r>
                <a:r>
                  <a:rPr lang="en-US" sz="1400" i="1">
                    <a:solidFill>
                      <a:srgbClr val="F6882E"/>
                    </a:solidFill>
                  </a:rPr>
                  <a:t>b</a:t>
                </a:r>
                <a:r>
                  <a:rPr lang="en-US" sz="1400">
                    <a:solidFill>
                      <a:srgbClr val="F6882E"/>
                    </a:solidFill>
                  </a:rPr>
                  <a:t>-hadrons)</a:t>
                </a:r>
                <a:endParaRPr lang="en-GB" sz="1400">
                  <a:solidFill>
                    <a:srgbClr val="F6882E"/>
                  </a:solidFill>
                </a:endParaRPr>
              </a:p>
            </p:txBody>
          </p:sp>
          <p:sp>
            <p:nvSpPr>
              <p:cNvPr id="80" name="Rectangle 55"/>
              <p:cNvSpPr>
                <a:spLocks noChangeArrowheads="1"/>
              </p:cNvSpPr>
              <p:nvPr/>
            </p:nvSpPr>
            <p:spPr bwMode="auto">
              <a:xfrm>
                <a:off x="1317767" y="1606598"/>
                <a:ext cx="1730234" cy="314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400" b="1">
                    <a:solidFill>
                      <a:srgbClr val="558ED5"/>
                    </a:solidFill>
                  </a:rPr>
                  <a:t>directly produced</a:t>
                </a:r>
                <a:endParaRPr lang="pt-PT" sz="1400" b="1">
                  <a:solidFill>
                    <a:srgbClr val="558ED5"/>
                  </a:solidFill>
                  <a:latin typeface="Calibri" charset="0"/>
                </a:endParaRPr>
              </a:p>
            </p:txBody>
          </p:sp>
          <p:sp>
            <p:nvSpPr>
              <p:cNvPr id="81" name="Textfeld 66"/>
              <p:cNvSpPr txBox="1"/>
              <p:nvPr/>
            </p:nvSpPr>
            <p:spPr>
              <a:xfrm>
                <a:off x="679050" y="1587499"/>
                <a:ext cx="378375" cy="31490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1400" b="1">
                    <a:solidFill>
                      <a:srgbClr val="FF0000"/>
                    </a:solidFill>
                  </a:rPr>
                  <a:t>ψ‘</a:t>
                </a:r>
              </a:p>
            </p:txBody>
          </p:sp>
        </p:grpSp>
        <p:sp>
          <p:nvSpPr>
            <p:cNvPr id="77" name="Rounded Rectangle 43"/>
            <p:cNvSpPr>
              <a:spLocks noChangeArrowheads="1"/>
            </p:cNvSpPr>
            <p:nvPr/>
          </p:nvSpPr>
          <p:spPr bwMode="auto">
            <a:xfrm>
              <a:off x="4698613" y="3998947"/>
              <a:ext cx="3808800" cy="2200685"/>
            </a:xfrm>
            <a:prstGeom prst="roundRect">
              <a:avLst>
                <a:gd name="adj" fmla="val 7394"/>
              </a:avLst>
            </a:prstGeom>
            <a:noFill/>
            <a:ln w="63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PT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64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23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Bottomonium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 spectrum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hteck 72"/>
          <p:cNvSpPr/>
          <p:nvPr/>
        </p:nvSpPr>
        <p:spPr>
          <a:xfrm>
            <a:off x="6088040" y="2527258"/>
            <a:ext cx="473216" cy="393250"/>
          </a:xfrm>
          <a:prstGeom prst="rect">
            <a:avLst/>
          </a:prstGeom>
          <a:solidFill>
            <a:srgbClr val="FFFF00"/>
          </a:solidFill>
          <a:ln w="381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>
                <a:solidFill>
                  <a:schemeClr val="tx1"/>
                </a:solidFill>
              </a:rPr>
              <a:t>1</a:t>
            </a:r>
            <a:r>
              <a:rPr lang="de-DE" baseline="30000">
                <a:solidFill>
                  <a:schemeClr val="tx1"/>
                </a:solidFill>
              </a:rPr>
              <a:t>--</a:t>
            </a:r>
            <a:endParaRPr lang="de-DE">
              <a:solidFill>
                <a:schemeClr val="tx1"/>
              </a:solidFill>
            </a:endParaRPr>
          </a:p>
        </p:txBody>
      </p:sp>
      <p:grpSp>
        <p:nvGrpSpPr>
          <p:cNvPr id="38" name="Gruppierung 68"/>
          <p:cNvGrpSpPr/>
          <p:nvPr/>
        </p:nvGrpSpPr>
        <p:grpSpPr>
          <a:xfrm>
            <a:off x="2001750" y="855945"/>
            <a:ext cx="5902778" cy="3932499"/>
            <a:chOff x="3327530" y="3429000"/>
            <a:chExt cx="4575123" cy="3048000"/>
          </a:xfrm>
        </p:grpSpPr>
        <p:grpSp>
          <p:nvGrpSpPr>
            <p:cNvPr id="39" name="Gruppierung 21"/>
            <p:cNvGrpSpPr/>
            <p:nvPr/>
          </p:nvGrpSpPr>
          <p:grpSpPr>
            <a:xfrm>
              <a:off x="3327530" y="3429000"/>
              <a:ext cx="4565294" cy="3048000"/>
              <a:chOff x="3429000" y="76200"/>
              <a:chExt cx="5021823" cy="3352800"/>
            </a:xfrm>
          </p:grpSpPr>
          <p:pic>
            <p:nvPicPr>
              <p:cNvPr id="41" name="Bild 43" descr="PDG_bottomonium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9000" y="76200"/>
                <a:ext cx="4874532" cy="3352800"/>
              </a:xfrm>
              <a:prstGeom prst="rect">
                <a:avLst/>
              </a:prstGeom>
            </p:spPr>
          </p:pic>
          <p:sp>
            <p:nvSpPr>
              <p:cNvPr id="42" name="Oval 41"/>
              <p:cNvSpPr/>
              <p:nvPr/>
            </p:nvSpPr>
            <p:spPr>
              <a:xfrm>
                <a:off x="4640584" y="2593881"/>
                <a:ext cx="609600" cy="3048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595709" y="1340776"/>
                <a:ext cx="609600" cy="3048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632698" y="588708"/>
                <a:ext cx="609600" cy="3048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753456" y="631523"/>
                <a:ext cx="1697367" cy="40554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2CBE5A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6359592" y="4773442"/>
              <a:ext cx="1543061" cy="368673"/>
            </a:xfrm>
            <a:prstGeom prst="ellipse">
              <a:avLst/>
            </a:prstGeom>
            <a:noFill/>
            <a:ln w="25400" cap="flat" cmpd="sng" algn="ctr">
              <a:solidFill>
                <a:srgbClr val="A0D97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6" name="Gerade Verbindung mit Pfeil 52"/>
          <p:cNvCxnSpPr/>
          <p:nvPr/>
        </p:nvCxnSpPr>
        <p:spPr>
          <a:xfrm rot="16200000" flipH="1">
            <a:off x="3197867" y="3226482"/>
            <a:ext cx="1112266" cy="52633"/>
          </a:xfrm>
          <a:prstGeom prst="straightConnector1">
            <a:avLst/>
          </a:prstGeom>
          <a:ln w="31750" cmpd="sng">
            <a:solidFill>
              <a:srgbClr val="3660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53"/>
          <p:cNvCxnSpPr/>
          <p:nvPr/>
        </p:nvCxnSpPr>
        <p:spPr>
          <a:xfrm rot="5400000">
            <a:off x="4675951" y="2458396"/>
            <a:ext cx="991154" cy="2067421"/>
          </a:xfrm>
          <a:prstGeom prst="straightConnector1">
            <a:avLst/>
          </a:prstGeom>
          <a:ln w="31750" cmpd="sng">
            <a:solidFill>
              <a:srgbClr val="A0D97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54"/>
          <p:cNvCxnSpPr/>
          <p:nvPr/>
        </p:nvCxnSpPr>
        <p:spPr>
          <a:xfrm rot="5400000">
            <a:off x="4138831" y="1807561"/>
            <a:ext cx="1948005" cy="2159449"/>
          </a:xfrm>
          <a:prstGeom prst="straightConnector1">
            <a:avLst/>
          </a:prstGeom>
          <a:ln w="31750" cmpd="sng">
            <a:solidFill>
              <a:srgbClr val="2CBE5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60"/>
          <p:cNvCxnSpPr/>
          <p:nvPr/>
        </p:nvCxnSpPr>
        <p:spPr>
          <a:xfrm rot="10800000" flipV="1">
            <a:off x="4085184" y="1745112"/>
            <a:ext cx="1815821" cy="772804"/>
          </a:xfrm>
          <a:prstGeom prst="straightConnector1">
            <a:avLst/>
          </a:prstGeom>
          <a:ln w="31750" cmpd="sng">
            <a:solidFill>
              <a:srgbClr val="2CBE5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reihandform 62"/>
          <p:cNvSpPr/>
          <p:nvPr/>
        </p:nvSpPr>
        <p:spPr>
          <a:xfrm>
            <a:off x="3234752" y="1765335"/>
            <a:ext cx="258070" cy="2146489"/>
          </a:xfrm>
          <a:custGeom>
            <a:avLst/>
            <a:gdLst>
              <a:gd name="connsiteX0" fmla="*/ 200025 w 200025"/>
              <a:gd name="connsiteY0" fmla="*/ 0 h 1663700"/>
              <a:gd name="connsiteX1" fmla="*/ 117475 w 200025"/>
              <a:gd name="connsiteY1" fmla="*/ 171450 h 1663700"/>
              <a:gd name="connsiteX2" fmla="*/ 34925 w 200025"/>
              <a:gd name="connsiteY2" fmla="*/ 457200 h 1663700"/>
              <a:gd name="connsiteX3" fmla="*/ 3175 w 200025"/>
              <a:gd name="connsiteY3" fmla="*/ 742950 h 1663700"/>
              <a:gd name="connsiteX4" fmla="*/ 15875 w 200025"/>
              <a:gd name="connsiteY4" fmla="*/ 1066800 h 1663700"/>
              <a:gd name="connsiteX5" fmla="*/ 73025 w 200025"/>
              <a:gd name="connsiteY5" fmla="*/ 1377950 h 1663700"/>
              <a:gd name="connsiteX6" fmla="*/ 168275 w 200025"/>
              <a:gd name="connsiteY6" fmla="*/ 1663700 h 16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025" h="1663700">
                <a:moveTo>
                  <a:pt x="200025" y="0"/>
                </a:moveTo>
                <a:cubicBezTo>
                  <a:pt x="172508" y="47625"/>
                  <a:pt x="144992" y="95250"/>
                  <a:pt x="117475" y="171450"/>
                </a:cubicBezTo>
                <a:cubicBezTo>
                  <a:pt x="89958" y="247650"/>
                  <a:pt x="53975" y="361950"/>
                  <a:pt x="34925" y="457200"/>
                </a:cubicBezTo>
                <a:cubicBezTo>
                  <a:pt x="15875" y="552450"/>
                  <a:pt x="6350" y="641350"/>
                  <a:pt x="3175" y="742950"/>
                </a:cubicBezTo>
                <a:cubicBezTo>
                  <a:pt x="0" y="844550"/>
                  <a:pt x="4233" y="960967"/>
                  <a:pt x="15875" y="1066800"/>
                </a:cubicBezTo>
                <a:cubicBezTo>
                  <a:pt x="27517" y="1172633"/>
                  <a:pt x="47625" y="1278467"/>
                  <a:pt x="73025" y="1377950"/>
                </a:cubicBezTo>
                <a:cubicBezTo>
                  <a:pt x="98425" y="1477433"/>
                  <a:pt x="168275" y="1663700"/>
                  <a:pt x="168275" y="1663700"/>
                </a:cubicBezTo>
              </a:path>
            </a:pathLst>
          </a:custGeom>
          <a:ln w="31750" cap="flat" cmpd="sng">
            <a:solidFill>
              <a:srgbClr val="3660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1" name="Gerade Verbindung mit Pfeil 75"/>
          <p:cNvCxnSpPr>
            <a:stCxn id="50" idx="5"/>
            <a:endCxn id="50" idx="6"/>
          </p:cNvCxnSpPr>
          <p:nvPr/>
        </p:nvCxnSpPr>
        <p:spPr>
          <a:xfrm>
            <a:off x="3328968" y="3543153"/>
            <a:ext cx="122891" cy="368672"/>
          </a:xfrm>
          <a:prstGeom prst="straightConnector1">
            <a:avLst/>
          </a:prstGeom>
          <a:ln w="31750" cmpd="sng">
            <a:solidFill>
              <a:srgbClr val="3660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76"/>
          <p:cNvCxnSpPr/>
          <p:nvPr/>
        </p:nvCxnSpPr>
        <p:spPr>
          <a:xfrm rot="5400000">
            <a:off x="3498315" y="2068440"/>
            <a:ext cx="500097" cy="41357"/>
          </a:xfrm>
          <a:prstGeom prst="straightConnector1">
            <a:avLst/>
          </a:prstGeom>
          <a:ln w="31750" cmpd="sng">
            <a:solidFill>
              <a:srgbClr val="3660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Abgerundetes Rechteck 68"/>
          <p:cNvSpPr/>
          <p:nvPr/>
        </p:nvSpPr>
        <p:spPr>
          <a:xfrm>
            <a:off x="1790862" y="4453046"/>
            <a:ext cx="6208092" cy="304800"/>
          </a:xfrm>
          <a:prstGeom prst="roundRect">
            <a:avLst/>
          </a:prstGeom>
          <a:noFill/>
          <a:ln w="381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5" name="Gruppierung 79"/>
          <p:cNvGrpSpPr/>
          <p:nvPr/>
        </p:nvGrpSpPr>
        <p:grpSpPr>
          <a:xfrm>
            <a:off x="6391284" y="3402890"/>
            <a:ext cx="608400" cy="627166"/>
            <a:chOff x="1295400" y="4858034"/>
            <a:chExt cx="608400" cy="627166"/>
          </a:xfrm>
        </p:grpSpPr>
        <p:sp>
          <p:nvSpPr>
            <p:cNvPr id="56" name="Oval 55"/>
            <p:cNvSpPr/>
            <p:nvPr/>
          </p:nvSpPr>
          <p:spPr>
            <a:xfrm>
              <a:off x="1295400" y="4876800"/>
              <a:ext cx="608400" cy="608400"/>
            </a:xfrm>
            <a:prstGeom prst="ellipse">
              <a:avLst/>
            </a:prstGeom>
            <a:gradFill flip="none" rotWithShape="1">
              <a:gsLst>
                <a:gs pos="67000">
                  <a:srgbClr val="008000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tx2"/>
                  </a:solidFill>
                  <a:latin typeface="Lucida Grande"/>
                  <a:ea typeface="Lucida Grande"/>
                  <a:cs typeface="Lucida Grande"/>
                </a:rPr>
                <a:t>bb</a:t>
              </a:r>
              <a:endParaRPr lang="de-DE" sz="1400" b="1">
                <a:solidFill>
                  <a:schemeClr val="tx2"/>
                </a:solidFill>
              </a:endParaRPr>
            </a:p>
          </p:txBody>
        </p:sp>
        <p:sp>
          <p:nvSpPr>
            <p:cNvPr id="57" name="Textfeld 81"/>
            <p:cNvSpPr txBox="1"/>
            <p:nvPr/>
          </p:nvSpPr>
          <p:spPr>
            <a:xfrm>
              <a:off x="1520499" y="485803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/>
                <a:t>_</a:t>
              </a:r>
            </a:p>
          </p:txBody>
        </p:sp>
      </p:grpSp>
      <p:sp>
        <p:nvSpPr>
          <p:cNvPr id="58" name="Rechteck 140"/>
          <p:cNvSpPr/>
          <p:nvPr/>
        </p:nvSpPr>
        <p:spPr>
          <a:xfrm>
            <a:off x="3550191" y="4453046"/>
            <a:ext cx="366780" cy="304800"/>
          </a:xfrm>
          <a:prstGeom prst="rect">
            <a:avLst/>
          </a:prstGeom>
          <a:solidFill>
            <a:srgbClr val="FFFF00"/>
          </a:solidFill>
          <a:ln w="381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>
                <a:solidFill>
                  <a:schemeClr val="tx1"/>
                </a:solidFill>
              </a:rPr>
              <a:t>1</a:t>
            </a:r>
            <a:r>
              <a:rPr lang="de-DE" baseline="30000">
                <a:solidFill>
                  <a:schemeClr val="tx1"/>
                </a:solidFill>
              </a:rPr>
              <a:t>--</a:t>
            </a:r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59" name="Gerade Verbindung mit Pfeil 147"/>
          <p:cNvCxnSpPr>
            <a:stCxn id="62" idx="2"/>
          </p:cNvCxnSpPr>
          <p:nvPr/>
        </p:nvCxnSpPr>
        <p:spPr>
          <a:xfrm rot="10800000" flipV="1">
            <a:off x="4128569" y="1289450"/>
            <a:ext cx="2171461" cy="346366"/>
          </a:xfrm>
          <a:prstGeom prst="straightConnector1">
            <a:avLst/>
          </a:prstGeom>
          <a:ln w="31750" cmpd="sng">
            <a:solidFill>
              <a:srgbClr val="1F810C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154"/>
          <p:cNvCxnSpPr/>
          <p:nvPr/>
        </p:nvCxnSpPr>
        <p:spPr>
          <a:xfrm>
            <a:off x="6530868" y="1378479"/>
            <a:ext cx="810512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feld 155"/>
          <p:cNvSpPr txBox="1"/>
          <p:nvPr/>
        </p:nvSpPr>
        <p:spPr>
          <a:xfrm>
            <a:off x="6626628" y="1072290"/>
            <a:ext cx="828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chemeClr val="tx1"/>
                </a:solidFill>
              </a:rPr>
              <a:t>χ</a:t>
            </a:r>
            <a:r>
              <a:rPr lang="de-DE" sz="1400" baseline="-25000" dirty="0" err="1">
                <a:solidFill>
                  <a:schemeClr val="tx1"/>
                </a:solidFill>
              </a:rPr>
              <a:t>bJ</a:t>
            </a:r>
            <a:r>
              <a:rPr lang="de-DE" sz="1400" dirty="0">
                <a:solidFill>
                  <a:schemeClr val="tx1"/>
                </a:solidFill>
              </a:rPr>
              <a:t>(3P)</a:t>
            </a:r>
          </a:p>
        </p:txBody>
      </p:sp>
      <p:sp>
        <p:nvSpPr>
          <p:cNvPr id="62" name="Oval 61"/>
          <p:cNvSpPr/>
          <p:nvPr/>
        </p:nvSpPr>
        <p:spPr>
          <a:xfrm>
            <a:off x="6300029" y="1113367"/>
            <a:ext cx="1215444" cy="352166"/>
          </a:xfrm>
          <a:prstGeom prst="ellipse">
            <a:avLst/>
          </a:prstGeom>
          <a:noFill/>
          <a:ln w="25400" cap="flat" cmpd="sng" algn="ctr">
            <a:solidFill>
              <a:srgbClr val="1F810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 Verbindung mit Pfeil 161"/>
          <p:cNvCxnSpPr/>
          <p:nvPr/>
        </p:nvCxnSpPr>
        <p:spPr>
          <a:xfrm rot="10800000" flipV="1">
            <a:off x="3980475" y="1380067"/>
            <a:ext cx="2471957" cy="1011454"/>
          </a:xfrm>
          <a:prstGeom prst="straightConnector1">
            <a:avLst/>
          </a:prstGeom>
          <a:ln w="31750" cmpd="sng">
            <a:solidFill>
              <a:srgbClr val="1F810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162"/>
          <p:cNvCxnSpPr>
            <a:stCxn id="62" idx="3"/>
          </p:cNvCxnSpPr>
          <p:nvPr/>
        </p:nvCxnSpPr>
        <p:spPr>
          <a:xfrm rot="5400000">
            <a:off x="4000013" y="1330917"/>
            <a:ext cx="2394973" cy="2561056"/>
          </a:xfrm>
          <a:prstGeom prst="straightConnector1">
            <a:avLst/>
          </a:prstGeom>
          <a:ln w="31750" cmpd="sng">
            <a:solidFill>
              <a:srgbClr val="1F810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uppierung 166"/>
          <p:cNvGrpSpPr/>
          <p:nvPr/>
        </p:nvGrpSpPr>
        <p:grpSpPr>
          <a:xfrm>
            <a:off x="442331" y="4876464"/>
            <a:ext cx="2912194" cy="1735203"/>
            <a:chOff x="61331" y="4927264"/>
            <a:chExt cx="2912194" cy="1735203"/>
          </a:xfrm>
        </p:grpSpPr>
        <p:grpSp>
          <p:nvGrpSpPr>
            <p:cNvPr id="36" name="Gruppierung 137"/>
            <p:cNvGrpSpPr/>
            <p:nvPr/>
          </p:nvGrpSpPr>
          <p:grpSpPr>
            <a:xfrm>
              <a:off x="61331" y="4927264"/>
              <a:ext cx="2912194" cy="1735203"/>
              <a:chOff x="432497" y="4927264"/>
              <a:chExt cx="2912194" cy="1735203"/>
            </a:xfrm>
          </p:grpSpPr>
          <p:graphicFrame>
            <p:nvGraphicFramePr>
              <p:cNvPr id="65" name="Chart 73"/>
              <p:cNvGraphicFramePr>
                <a:graphicFrameLocks/>
              </p:cNvGraphicFramePr>
              <p:nvPr/>
            </p:nvGraphicFramePr>
            <p:xfrm>
              <a:off x="1560136" y="5170135"/>
              <a:ext cx="1726406" cy="13289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86" name="Arbeitsblatt" r:id="rId7" imgW="2743200" imgH="2108200" progId="Excel.Sheet.8">
                      <p:embed/>
                    </p:oleObj>
                  </mc:Choice>
                  <mc:Fallback>
                    <p:oleObj name="Arbeitsblatt" r:id="rId7" imgW="2743200" imgH="2108200" progId="Excel.Sheet.8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0136" y="5170135"/>
                            <a:ext cx="1726406" cy="132890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66" name="Gruppierung 68"/>
              <p:cNvGrpSpPr>
                <a:grpSpLocks noChangeAspect="1"/>
              </p:cNvGrpSpPr>
              <p:nvPr/>
            </p:nvGrpSpPr>
            <p:grpSpPr>
              <a:xfrm>
                <a:off x="432497" y="5009818"/>
                <a:ext cx="2835852" cy="1634399"/>
                <a:chOff x="4463694" y="1481736"/>
                <a:chExt cx="3688328" cy="2124233"/>
              </a:xfrm>
            </p:grpSpPr>
            <p:sp>
              <p:nvSpPr>
                <p:cNvPr id="68" name="Rectangle 74"/>
                <p:cNvSpPr>
                  <a:spLocks noChangeArrowheads="1"/>
                </p:cNvSpPr>
                <p:nvPr/>
              </p:nvSpPr>
              <p:spPr bwMode="auto">
                <a:xfrm>
                  <a:off x="5785057" y="3156732"/>
                  <a:ext cx="1038853" cy="449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GB" sz="1400">
                      <a:solidFill>
                        <a:srgbClr val="00B050"/>
                      </a:solidFill>
                    </a:rPr>
                    <a:t>χ</a:t>
                  </a:r>
                  <a:r>
                    <a:rPr lang="en-GB" sz="1400" baseline="-25000">
                      <a:solidFill>
                        <a:srgbClr val="00B050"/>
                      </a:solidFill>
                    </a:rPr>
                    <a:t>bj</a:t>
                  </a:r>
                  <a:r>
                    <a:rPr lang="en-GB" sz="1400">
                      <a:solidFill>
                        <a:srgbClr val="00B050"/>
                      </a:solidFill>
                    </a:rPr>
                    <a:t>(2P)</a:t>
                  </a:r>
                </a:p>
              </p:txBody>
            </p:sp>
            <p:sp>
              <p:nvSpPr>
                <p:cNvPr id="69" name="Rectangle 75"/>
                <p:cNvSpPr>
                  <a:spLocks noChangeArrowheads="1"/>
                </p:cNvSpPr>
                <p:nvPr/>
              </p:nvSpPr>
              <p:spPr bwMode="auto">
                <a:xfrm>
                  <a:off x="5592971" y="3040501"/>
                  <a:ext cx="2559051" cy="449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GB" sz="1400">
                      <a:solidFill>
                        <a:srgbClr val="92D050"/>
                      </a:solidFill>
                    </a:rPr>
                    <a:t>χ</a:t>
                  </a:r>
                  <a:r>
                    <a:rPr lang="en-GB" sz="1400" baseline="-25000">
                      <a:solidFill>
                        <a:srgbClr val="92D050"/>
                      </a:solidFill>
                    </a:rPr>
                    <a:t>bj</a:t>
                  </a:r>
                  <a:r>
                    <a:rPr lang="en-GB" sz="1400">
                      <a:solidFill>
                        <a:srgbClr val="92D050"/>
                      </a:solidFill>
                    </a:rPr>
                    <a:t>(1P)</a:t>
                  </a:r>
                </a:p>
              </p:txBody>
            </p:sp>
            <p:sp>
              <p:nvSpPr>
                <p:cNvPr id="70" name="Rectangle 76"/>
                <p:cNvSpPr>
                  <a:spLocks noChangeArrowheads="1"/>
                </p:cNvSpPr>
                <p:nvPr/>
              </p:nvSpPr>
              <p:spPr bwMode="auto">
                <a:xfrm>
                  <a:off x="4463694" y="2339491"/>
                  <a:ext cx="1321363" cy="449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pt-PT" sz="1400">
                      <a:solidFill>
                        <a:srgbClr val="1F497D"/>
                      </a:solidFill>
                      <a:sym typeface="Symbol" charset="2"/>
                    </a:rPr>
                    <a:t></a:t>
                  </a:r>
                  <a:r>
                    <a:rPr lang="pt-PT" sz="1400">
                      <a:solidFill>
                        <a:srgbClr val="1F497D"/>
                      </a:solidFill>
                    </a:rPr>
                    <a:t>(2S,3S)</a:t>
                  </a:r>
                  <a:endParaRPr lang="en-US" sz="1400">
                    <a:solidFill>
                      <a:srgbClr val="1F497D"/>
                    </a:solidFill>
                  </a:endParaRPr>
                </a:p>
              </p:txBody>
            </p:sp>
            <p:sp>
              <p:nvSpPr>
                <p:cNvPr id="71" name="Rectangle 77"/>
                <p:cNvSpPr>
                  <a:spLocks noChangeArrowheads="1"/>
                </p:cNvSpPr>
                <p:nvPr/>
              </p:nvSpPr>
              <p:spPr bwMode="auto">
                <a:xfrm>
                  <a:off x="5592187" y="1481736"/>
                  <a:ext cx="2199436" cy="4000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400" b="1">
                      <a:solidFill>
                        <a:srgbClr val="558ED5"/>
                      </a:solidFill>
                    </a:rPr>
                    <a:t>directly produced</a:t>
                  </a:r>
                  <a:endParaRPr lang="pt-PT" sz="1400" b="1">
                    <a:solidFill>
                      <a:srgbClr val="558ED5"/>
                    </a:solidFill>
                    <a:latin typeface="Calibri" charset="0"/>
                  </a:endParaRPr>
                </a:p>
              </p:txBody>
            </p:sp>
            <p:sp>
              <p:nvSpPr>
                <p:cNvPr id="72" name="Textfeld 126"/>
                <p:cNvSpPr txBox="1"/>
                <p:nvPr/>
              </p:nvSpPr>
              <p:spPr>
                <a:xfrm>
                  <a:off x="4956161" y="1549841"/>
                  <a:ext cx="916828" cy="44923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pt-PT" sz="1400" b="1">
                      <a:solidFill>
                        <a:srgbClr val="FF0000"/>
                      </a:solidFill>
                      <a:sym typeface="Symbol" charset="2"/>
                    </a:rPr>
                    <a:t></a:t>
                  </a:r>
                  <a:r>
                    <a:rPr lang="pt-PT" sz="1400" b="1">
                      <a:solidFill>
                        <a:srgbClr val="FF0000"/>
                      </a:solidFill>
                    </a:rPr>
                    <a:t>(1S)</a:t>
                  </a:r>
                  <a:endParaRPr lang="de-DE" sz="1400" b="1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67" name="Rounded Rectangle 60"/>
              <p:cNvSpPr/>
              <p:nvPr/>
            </p:nvSpPr>
            <p:spPr>
              <a:xfrm>
                <a:off x="616646" y="4927264"/>
                <a:ext cx="2728045" cy="1735203"/>
              </a:xfrm>
              <a:prstGeom prst="roundRect">
                <a:avLst>
                  <a:gd name="adj" fmla="val 11124"/>
                </a:avLst>
              </a:prstGeom>
              <a:noFill/>
              <a:ln w="6350">
                <a:solidFill>
                  <a:sysClr val="windowText" lastClr="000000"/>
                </a:solidFill>
                <a:prstDash val="dash"/>
              </a:ln>
            </p:spPr>
            <p:txBody>
              <a:bodyPr wrap="square" anchor="ctr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sp>
          <p:nvSpPr>
            <p:cNvPr id="37" name="Rectangle 74"/>
            <p:cNvSpPr>
              <a:spLocks noChangeArrowheads="1"/>
            </p:cNvSpPr>
            <p:nvPr/>
          </p:nvSpPr>
          <p:spPr bwMode="auto">
            <a:xfrm>
              <a:off x="762530" y="6105325"/>
              <a:ext cx="6453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400">
                  <a:solidFill>
                    <a:srgbClr val="009B00"/>
                  </a:solidFill>
                </a:rPr>
                <a:t>χ</a:t>
              </a:r>
              <a:r>
                <a:rPr lang="en-GB" sz="1400" baseline="-25000">
                  <a:solidFill>
                    <a:srgbClr val="009B00"/>
                  </a:solidFill>
                </a:rPr>
                <a:t>bj</a:t>
              </a:r>
              <a:r>
                <a:rPr lang="en-GB" sz="1400">
                  <a:solidFill>
                    <a:srgbClr val="009B00"/>
                  </a:solidFill>
                </a:rPr>
                <a:t>(3P)</a:t>
              </a:r>
            </a:p>
          </p:txBody>
        </p:sp>
      </p:grpSp>
      <p:grpSp>
        <p:nvGrpSpPr>
          <p:cNvPr id="73" name="Gruppierung 167"/>
          <p:cNvGrpSpPr/>
          <p:nvPr/>
        </p:nvGrpSpPr>
        <p:grpSpPr>
          <a:xfrm>
            <a:off x="3578802" y="4876464"/>
            <a:ext cx="2758647" cy="1735203"/>
            <a:chOff x="3197802" y="4927264"/>
            <a:chExt cx="2758647" cy="1735203"/>
          </a:xfrm>
        </p:grpSpPr>
        <p:graphicFrame>
          <p:nvGraphicFramePr>
            <p:cNvPr id="74" name="Chart 73"/>
            <p:cNvGraphicFramePr>
              <a:graphicFrameLocks/>
            </p:cNvGraphicFramePr>
            <p:nvPr/>
          </p:nvGraphicFramePr>
          <p:xfrm>
            <a:off x="4230837" y="5176158"/>
            <a:ext cx="1725612" cy="1328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7" name="Arbeitsblatt" r:id="rId10" imgW="2743200" imgH="2108200" progId="Excel.Sheet.8">
                    <p:embed/>
                  </p:oleObj>
                </mc:Choice>
                <mc:Fallback>
                  <p:oleObj name="Arbeitsblatt" r:id="rId10" imgW="2743200" imgH="2108200" progId="Excel.Shee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30837" y="5176158"/>
                          <a:ext cx="1725612" cy="1328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5" name="Gruppierung 141"/>
            <p:cNvGrpSpPr/>
            <p:nvPr/>
          </p:nvGrpSpPr>
          <p:grpSpPr>
            <a:xfrm>
              <a:off x="3197802" y="4927264"/>
              <a:ext cx="2728045" cy="1735203"/>
              <a:chOff x="6178265" y="4931961"/>
              <a:chExt cx="2728045" cy="1735203"/>
            </a:xfrm>
          </p:grpSpPr>
          <p:grpSp>
            <p:nvGrpSpPr>
              <p:cNvPr id="77" name="Gruppierung 68"/>
              <p:cNvGrpSpPr>
                <a:grpSpLocks noChangeAspect="1"/>
              </p:cNvGrpSpPr>
              <p:nvPr/>
            </p:nvGrpSpPr>
            <p:grpSpPr>
              <a:xfrm>
                <a:off x="6319692" y="5004746"/>
                <a:ext cx="2462805" cy="1644168"/>
                <a:chOff x="4631348" y="1476453"/>
                <a:chExt cx="3203136" cy="2136933"/>
              </a:xfrm>
            </p:grpSpPr>
            <p:sp>
              <p:nvSpPr>
                <p:cNvPr id="79" name="Rectangle 74"/>
                <p:cNvSpPr>
                  <a:spLocks noChangeArrowheads="1"/>
                </p:cNvSpPr>
                <p:nvPr/>
              </p:nvSpPr>
              <p:spPr bwMode="auto">
                <a:xfrm>
                  <a:off x="6795631" y="3164149"/>
                  <a:ext cx="1038853" cy="449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GB" sz="1400">
                      <a:solidFill>
                        <a:srgbClr val="00B050"/>
                      </a:solidFill>
                    </a:rPr>
                    <a:t>χ</a:t>
                  </a:r>
                  <a:r>
                    <a:rPr lang="en-GB" sz="1400" baseline="-25000">
                      <a:solidFill>
                        <a:srgbClr val="00B050"/>
                      </a:solidFill>
                    </a:rPr>
                    <a:t>bj</a:t>
                  </a:r>
                  <a:r>
                    <a:rPr lang="en-GB" sz="1400">
                      <a:solidFill>
                        <a:srgbClr val="00B050"/>
                      </a:solidFill>
                    </a:rPr>
                    <a:t>(2P)</a:t>
                  </a:r>
                </a:p>
              </p:txBody>
            </p:sp>
            <p:sp>
              <p:nvSpPr>
                <p:cNvPr id="80" name="Rectangle 76"/>
                <p:cNvSpPr>
                  <a:spLocks noChangeArrowheads="1"/>
                </p:cNvSpPr>
                <p:nvPr/>
              </p:nvSpPr>
              <p:spPr bwMode="auto">
                <a:xfrm>
                  <a:off x="5059157" y="2180415"/>
                  <a:ext cx="826106" cy="4000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pt-PT" sz="1400">
                      <a:solidFill>
                        <a:srgbClr val="1F497D"/>
                      </a:solidFill>
                      <a:sym typeface="Symbol" charset="2"/>
                    </a:rPr>
                    <a:t></a:t>
                  </a:r>
                  <a:r>
                    <a:rPr lang="pt-PT" sz="1400">
                      <a:solidFill>
                        <a:srgbClr val="1F497D"/>
                      </a:solidFill>
                    </a:rPr>
                    <a:t>(3S)</a:t>
                  </a:r>
                  <a:endParaRPr lang="en-US" sz="1400">
                    <a:solidFill>
                      <a:srgbClr val="1F497D"/>
                    </a:solidFill>
                  </a:endParaRPr>
                </a:p>
              </p:txBody>
            </p:sp>
            <p:sp>
              <p:nvSpPr>
                <p:cNvPr id="81" name="Rectangle 77"/>
                <p:cNvSpPr>
                  <a:spLocks noChangeArrowheads="1"/>
                </p:cNvSpPr>
                <p:nvPr/>
              </p:nvSpPr>
              <p:spPr bwMode="auto">
                <a:xfrm>
                  <a:off x="5635047" y="1476453"/>
                  <a:ext cx="2199437" cy="4000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400" b="1">
                      <a:solidFill>
                        <a:srgbClr val="558ED5"/>
                      </a:solidFill>
                    </a:rPr>
                    <a:t>directly produced</a:t>
                  </a:r>
                  <a:endParaRPr lang="pt-PT" sz="1400" b="1">
                    <a:solidFill>
                      <a:srgbClr val="558ED5"/>
                    </a:solidFill>
                    <a:latin typeface="Calibri" charset="0"/>
                  </a:endParaRPr>
                </a:p>
              </p:txBody>
            </p:sp>
            <p:sp>
              <p:nvSpPr>
                <p:cNvPr id="82" name="Textfeld 136"/>
                <p:cNvSpPr txBox="1"/>
                <p:nvPr/>
              </p:nvSpPr>
              <p:spPr>
                <a:xfrm>
                  <a:off x="4631348" y="1553888"/>
                  <a:ext cx="916826" cy="40001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pt-PT" sz="1400" b="1">
                      <a:solidFill>
                        <a:srgbClr val="FF0000"/>
                      </a:solidFill>
                      <a:sym typeface="Symbol" charset="2"/>
                    </a:rPr>
                    <a:t></a:t>
                  </a:r>
                  <a:r>
                    <a:rPr lang="pt-PT" sz="1400" b="1">
                      <a:solidFill>
                        <a:srgbClr val="FF0000"/>
                      </a:solidFill>
                    </a:rPr>
                    <a:t>(2S)</a:t>
                  </a:r>
                  <a:endParaRPr lang="de-DE" sz="1400" b="1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78" name="Rounded Rectangle 60"/>
              <p:cNvSpPr/>
              <p:nvPr/>
            </p:nvSpPr>
            <p:spPr>
              <a:xfrm>
                <a:off x="6178265" y="4931961"/>
                <a:ext cx="2728045" cy="1735203"/>
              </a:xfrm>
              <a:prstGeom prst="roundRect">
                <a:avLst>
                  <a:gd name="adj" fmla="val 11124"/>
                </a:avLst>
              </a:prstGeom>
              <a:noFill/>
              <a:ln w="6350">
                <a:solidFill>
                  <a:sysClr val="windowText" lastClr="000000"/>
                </a:solidFill>
                <a:prstDash val="dash"/>
              </a:ln>
            </p:spPr>
            <p:txBody>
              <a:bodyPr wrap="square" anchor="ctr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3801059" y="5948160"/>
              <a:ext cx="6453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400">
                  <a:solidFill>
                    <a:srgbClr val="009B00"/>
                  </a:solidFill>
                </a:rPr>
                <a:t>χ</a:t>
              </a:r>
              <a:r>
                <a:rPr lang="en-GB" sz="1400" baseline="-25000">
                  <a:solidFill>
                    <a:srgbClr val="009B00"/>
                  </a:solidFill>
                </a:rPr>
                <a:t>bj</a:t>
              </a:r>
              <a:r>
                <a:rPr lang="en-GB" sz="1400">
                  <a:solidFill>
                    <a:srgbClr val="009B00"/>
                  </a:solidFill>
                </a:rPr>
                <a:t>(3P)</a:t>
              </a:r>
            </a:p>
          </p:txBody>
        </p:sp>
      </p:grpSp>
      <p:grpSp>
        <p:nvGrpSpPr>
          <p:cNvPr id="83" name="Gruppierung 168"/>
          <p:cNvGrpSpPr/>
          <p:nvPr/>
        </p:nvGrpSpPr>
        <p:grpSpPr>
          <a:xfrm>
            <a:off x="6456833" y="4874569"/>
            <a:ext cx="2753268" cy="1735203"/>
            <a:chOff x="6139333" y="4925369"/>
            <a:chExt cx="2753268" cy="1735203"/>
          </a:xfrm>
        </p:grpSpPr>
        <p:graphicFrame>
          <p:nvGraphicFramePr>
            <p:cNvPr id="84" name="Object 12"/>
            <p:cNvGraphicFramePr>
              <a:graphicFrameLocks/>
            </p:cNvGraphicFramePr>
            <p:nvPr/>
          </p:nvGraphicFramePr>
          <p:xfrm>
            <a:off x="7166989" y="5223887"/>
            <a:ext cx="1725612" cy="1330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8" name="Arbeitsblatt" r:id="rId13" imgW="2743200" imgH="2108200" progId="Excel.Sheet.8">
                    <p:embed/>
                  </p:oleObj>
                </mc:Choice>
                <mc:Fallback>
                  <p:oleObj name="Arbeitsblatt" r:id="rId13" imgW="2743200" imgH="2108200" progId="Excel.Shee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6989" y="5223887"/>
                          <a:ext cx="1725612" cy="1330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5" name="Gruppierung 142"/>
            <p:cNvGrpSpPr/>
            <p:nvPr/>
          </p:nvGrpSpPr>
          <p:grpSpPr>
            <a:xfrm>
              <a:off x="6139333" y="4925369"/>
              <a:ext cx="2728045" cy="1735203"/>
              <a:chOff x="3202719" y="4931961"/>
              <a:chExt cx="2728045" cy="1735203"/>
            </a:xfrm>
          </p:grpSpPr>
          <p:grpSp>
            <p:nvGrpSpPr>
              <p:cNvPr id="88" name="Gruppierung 68"/>
              <p:cNvGrpSpPr>
                <a:grpSpLocks noChangeAspect="1"/>
              </p:cNvGrpSpPr>
              <p:nvPr/>
            </p:nvGrpSpPr>
            <p:grpSpPr>
              <a:xfrm>
                <a:off x="3402366" y="5033546"/>
                <a:ext cx="2300251" cy="345957"/>
                <a:chOff x="4370417" y="1512956"/>
                <a:chExt cx="2991698" cy="449643"/>
              </a:xfrm>
            </p:grpSpPr>
            <p:sp>
              <p:nvSpPr>
                <p:cNvPr id="90" name="Rectangle 77"/>
                <p:cNvSpPr>
                  <a:spLocks noChangeArrowheads="1"/>
                </p:cNvSpPr>
                <p:nvPr/>
              </p:nvSpPr>
              <p:spPr bwMode="auto">
                <a:xfrm>
                  <a:off x="5162693" y="1512956"/>
                  <a:ext cx="2199422" cy="400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400" b="1">
                      <a:solidFill>
                        <a:srgbClr val="558ED5"/>
                      </a:solidFill>
                    </a:rPr>
                    <a:t>directly produced</a:t>
                  </a:r>
                  <a:endParaRPr lang="pt-PT" sz="1400" b="1">
                    <a:solidFill>
                      <a:srgbClr val="558ED5"/>
                    </a:solidFill>
                    <a:latin typeface="Calibri" charset="0"/>
                  </a:endParaRPr>
                </a:p>
              </p:txBody>
            </p:sp>
            <p:sp>
              <p:nvSpPr>
                <p:cNvPr id="91" name="Textfeld 115"/>
                <p:cNvSpPr txBox="1"/>
                <p:nvPr/>
              </p:nvSpPr>
              <p:spPr>
                <a:xfrm>
                  <a:off x="4370417" y="1562579"/>
                  <a:ext cx="916821" cy="4000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pt-PT" sz="1400" b="1">
                      <a:solidFill>
                        <a:srgbClr val="FF0000"/>
                      </a:solidFill>
                      <a:sym typeface="Symbol" charset="2"/>
                    </a:rPr>
                    <a:t></a:t>
                  </a:r>
                  <a:r>
                    <a:rPr lang="pt-PT" sz="1400" b="1">
                      <a:solidFill>
                        <a:srgbClr val="FF0000"/>
                      </a:solidFill>
                    </a:rPr>
                    <a:t>(3S)</a:t>
                  </a:r>
                  <a:endParaRPr lang="de-DE" sz="1400" b="1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89" name="Rounded Rectangle 60"/>
              <p:cNvSpPr/>
              <p:nvPr/>
            </p:nvSpPr>
            <p:spPr>
              <a:xfrm>
                <a:off x="3202719" y="4931961"/>
                <a:ext cx="2728045" cy="1735203"/>
              </a:xfrm>
              <a:prstGeom prst="roundRect">
                <a:avLst>
                  <a:gd name="adj" fmla="val 11124"/>
                </a:avLst>
              </a:prstGeom>
              <a:noFill/>
              <a:ln w="6350">
                <a:solidFill>
                  <a:sysClr val="windowText" lastClr="000000"/>
                </a:solidFill>
                <a:prstDash val="dash"/>
              </a:ln>
            </p:spPr>
            <p:txBody>
              <a:bodyPr wrap="square" anchor="ctr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sp>
          <p:nvSpPr>
            <p:cNvPr id="86" name="Rectangle 74"/>
            <p:cNvSpPr>
              <a:spLocks noChangeArrowheads="1"/>
            </p:cNvSpPr>
            <p:nvPr/>
          </p:nvSpPr>
          <p:spPr bwMode="auto">
            <a:xfrm>
              <a:off x="6767136" y="6098785"/>
              <a:ext cx="6453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400">
                  <a:solidFill>
                    <a:srgbClr val="009B00"/>
                  </a:solidFill>
                </a:rPr>
                <a:t>χ</a:t>
              </a:r>
              <a:r>
                <a:rPr lang="en-GB" sz="1400" baseline="-25000">
                  <a:solidFill>
                    <a:srgbClr val="009B00"/>
                  </a:solidFill>
                </a:rPr>
                <a:t>bj</a:t>
              </a:r>
              <a:r>
                <a:rPr lang="en-GB" sz="1400">
                  <a:solidFill>
                    <a:srgbClr val="009B00"/>
                  </a:solidFill>
                </a:rPr>
                <a:t>(3P)</a:t>
              </a:r>
            </a:p>
          </p:txBody>
        </p:sp>
        <p:sp>
          <p:nvSpPr>
            <p:cNvPr id="87" name="Textfeld 165"/>
            <p:cNvSpPr txBox="1"/>
            <p:nvPr/>
          </p:nvSpPr>
          <p:spPr>
            <a:xfrm>
              <a:off x="7331992" y="5760231"/>
              <a:ext cx="14349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>
                  <a:solidFill>
                    <a:srgbClr val="FFFF00"/>
                  </a:solidFill>
                </a:rPr>
                <a:t>35-45%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44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24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Terms of signal model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32" y="1245288"/>
            <a:ext cx="9020906" cy="2817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25" y="4304985"/>
            <a:ext cx="6654800" cy="73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3847" y="5631353"/>
            <a:ext cx="4895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0" dirty="0" smtClean="0">
                <a:solidFill>
                  <a:schemeClr val="tx1"/>
                </a:solidFill>
              </a:rPr>
              <a:t>|</a:t>
            </a:r>
            <a:r>
              <a:rPr lang="el-GR" sz="2000" b="0" dirty="0" smtClean="0">
                <a:solidFill>
                  <a:schemeClr val="tx1"/>
                </a:solidFill>
              </a:rPr>
              <a:t>λ</a:t>
            </a:r>
            <a:r>
              <a:rPr lang="de-CH" sz="2000" b="0" dirty="0">
                <a:solidFill>
                  <a:schemeClr val="tx1"/>
                </a:solidFill>
              </a:rPr>
              <a:t>|</a:t>
            </a:r>
            <a:r>
              <a:rPr lang="en-US" sz="2000" b="0" dirty="0" smtClean="0">
                <a:solidFill>
                  <a:schemeClr val="tx1"/>
                </a:solidFill>
              </a:rPr>
              <a:t> is set to 1, assuming no direct CP violation</a:t>
            </a:r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4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25</a:t>
            </a:fld>
            <a:endParaRPr lang="en-US" b="0" i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708150" y="4881563"/>
            <a:ext cx="4321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C0099"/>
                </a:solidFill>
              </a:rPr>
              <a:t> </a:t>
            </a:r>
            <a:endParaRPr lang="en-US" sz="2000" dirty="0">
              <a:solidFill>
                <a:srgbClr val="CC0099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Pseudo-proper decay length 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08100" y="1098778"/>
            <a:ext cx="1944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000" baseline="30000" dirty="0">
                <a:solidFill>
                  <a:srgbClr val="FF0000"/>
                </a:solidFill>
                <a:latin typeface="Brush Script MT"/>
              </a:rPr>
              <a:t>l </a:t>
            </a:r>
            <a:r>
              <a:rPr lang="el-GR" sz="2400" baseline="30000" dirty="0">
                <a:solidFill>
                  <a:srgbClr val="FF0000"/>
                </a:solidFill>
              </a:rPr>
              <a:t>= </a:t>
            </a:r>
            <a:r>
              <a:rPr lang="el-GR" sz="2400" baseline="30000" dirty="0" smtClean="0">
                <a:solidFill>
                  <a:srgbClr val="FF0000"/>
                </a:solidFill>
              </a:rPr>
              <a:t>L</a:t>
            </a:r>
            <a:r>
              <a:rPr lang="el-GR" sz="2400" baseline="1000" dirty="0" smtClean="0">
                <a:solidFill>
                  <a:srgbClr val="FF0000"/>
                </a:solidFill>
              </a:rPr>
              <a:t>xy</a:t>
            </a:r>
            <a:r>
              <a:rPr lang="el-GR" sz="2400" baseline="30000" dirty="0" smtClean="0">
                <a:solidFill>
                  <a:srgbClr val="FF0000"/>
                </a:solidFill>
              </a:rPr>
              <a:t>· </a:t>
            </a:r>
            <a:r>
              <a:rPr lang="el-GR" sz="2400" baseline="30000" dirty="0">
                <a:solidFill>
                  <a:srgbClr val="FF0000"/>
                </a:solidFill>
              </a:rPr>
              <a:t>m</a:t>
            </a:r>
            <a:r>
              <a:rPr lang="el-GR" sz="2400" baseline="1000" dirty="0">
                <a:solidFill>
                  <a:srgbClr val="FF0000"/>
                </a:solidFill>
              </a:rPr>
              <a:t>ψ(nS)</a:t>
            </a:r>
            <a:r>
              <a:rPr lang="el-GR" sz="2400" baseline="30000" dirty="0">
                <a:solidFill>
                  <a:srgbClr val="FF0000"/>
                </a:solidFill>
              </a:rPr>
              <a:t>/p</a:t>
            </a:r>
            <a:r>
              <a:rPr lang="el-GR" sz="2400" baseline="1000" dirty="0">
                <a:solidFill>
                  <a:srgbClr val="FF0000"/>
                </a:solidFill>
              </a:rPr>
              <a:t>T</a:t>
            </a:r>
            <a:endParaRPr lang="en-US" sz="2400" baseline="1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8675" y="1131501"/>
            <a:ext cx="2365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b="0" dirty="0">
                <a:solidFill>
                  <a:schemeClr val="bg2"/>
                </a:solidFill>
              </a:rPr>
              <a:t>Eur.Phys.J.C71:1575,2011</a:t>
            </a:r>
            <a:endParaRPr lang="en-US" sz="1600" b="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2095500"/>
            <a:ext cx="8988357" cy="24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26</a:t>
            </a:fld>
            <a:endParaRPr lang="en-US" b="0" i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2054479" y="4881563"/>
            <a:ext cx="4321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C0099"/>
                </a:solidFill>
              </a:rPr>
              <a:t> </a:t>
            </a:r>
            <a:endParaRPr lang="en-US" sz="2000" dirty="0">
              <a:solidFill>
                <a:srgbClr val="CC0099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Hadron formation and NRQCD 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520459" y="739298"/>
            <a:ext cx="8835996" cy="600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  <a:latin typeface="Calibri"/>
                <a:cs typeface="Calibri"/>
              </a:rPr>
              <a:t>NRQCD is an effective field theory that factorizes </a:t>
            </a:r>
            <a:r>
              <a:rPr lang="en-US" sz="1600" b="0" dirty="0" err="1" smtClean="0">
                <a:solidFill>
                  <a:schemeClr val="tx1"/>
                </a:solidFill>
                <a:latin typeface="Calibri"/>
                <a:cs typeface="Calibri"/>
              </a:rPr>
              <a:t>quarkonium</a:t>
            </a:r>
            <a:r>
              <a:rPr lang="en-US" sz="1600" b="0" dirty="0" smtClean="0">
                <a:solidFill>
                  <a:schemeClr val="tx1"/>
                </a:solidFill>
                <a:latin typeface="Calibri"/>
                <a:cs typeface="Calibri"/>
              </a:rPr>
              <a:t> production in two steps:</a:t>
            </a:r>
          </a:p>
          <a:p>
            <a:pPr marL="354013" indent="-268288">
              <a:buAutoNum type="arabicParenR"/>
            </a:pPr>
            <a:r>
              <a:rPr lang="en-US" sz="1600" b="0" dirty="0" smtClean="0">
                <a:solidFill>
                  <a:srgbClr val="0000FF"/>
                </a:solidFill>
                <a:latin typeface="Calibri"/>
                <a:cs typeface="Calibri"/>
              </a:rPr>
              <a:t>production of the initial quark-</a:t>
            </a:r>
            <a:r>
              <a:rPr lang="en-US" sz="1600" b="0" dirty="0" err="1" smtClean="0">
                <a:solidFill>
                  <a:srgbClr val="0000FF"/>
                </a:solidFill>
                <a:latin typeface="Calibri"/>
                <a:cs typeface="Calibri"/>
              </a:rPr>
              <a:t>antiquark</a:t>
            </a:r>
            <a:r>
              <a:rPr lang="en-US" sz="1600" b="0" dirty="0" smtClean="0">
                <a:solidFill>
                  <a:srgbClr val="0000FF"/>
                </a:solidFill>
                <a:latin typeface="Calibri"/>
                <a:cs typeface="Calibri"/>
              </a:rPr>
              <a:t> pair</a:t>
            </a:r>
            <a:r>
              <a:rPr lang="en-US" sz="1600" b="0" dirty="0" smtClean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US" sz="1600" b="0" dirty="0" err="1" smtClean="0">
                <a:solidFill>
                  <a:srgbClr val="000000"/>
                </a:solidFill>
                <a:latin typeface="Calibri"/>
                <a:cs typeface="Calibri"/>
              </a:rPr>
              <a:t>perturbative</a:t>
            </a:r>
            <a:r>
              <a:rPr lang="en-US" sz="1600" b="0" dirty="0" smtClean="0">
                <a:solidFill>
                  <a:srgbClr val="000000"/>
                </a:solidFill>
                <a:latin typeface="Calibri"/>
                <a:cs typeface="Calibri"/>
              </a:rPr>
              <a:t> QCD)</a:t>
            </a:r>
          </a:p>
          <a:p>
            <a:pPr marL="354013" indent="-268288">
              <a:buAutoNum type="arabicParenR"/>
            </a:pPr>
            <a:r>
              <a:rPr lang="en-US" sz="1600" b="0" dirty="0" err="1" smtClean="0">
                <a:solidFill>
                  <a:srgbClr val="0000FF"/>
                </a:solidFill>
                <a:latin typeface="Calibri"/>
                <a:cs typeface="Calibri"/>
              </a:rPr>
              <a:t>hadronization</a:t>
            </a:r>
            <a:r>
              <a:rPr lang="en-US" sz="16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600" b="0" dirty="0" smtClean="0">
                <a:solidFill>
                  <a:srgbClr val="000000"/>
                </a:solidFill>
                <a:latin typeface="Calibri"/>
                <a:cs typeface="Calibri"/>
              </a:rPr>
              <a:t>of the quark pair </a:t>
            </a:r>
            <a:r>
              <a:rPr lang="en-US" sz="1600" b="0" dirty="0" smtClean="0">
                <a:solidFill>
                  <a:srgbClr val="0000FF"/>
                </a:solidFill>
                <a:latin typeface="Calibri"/>
                <a:cs typeface="Calibri"/>
              </a:rPr>
              <a:t>into a bound </a:t>
            </a:r>
            <a:r>
              <a:rPr lang="en-US" sz="1600" b="0" dirty="0" err="1" smtClean="0">
                <a:solidFill>
                  <a:srgbClr val="0000FF"/>
                </a:solidFill>
                <a:latin typeface="Calibri"/>
                <a:cs typeface="Calibri"/>
              </a:rPr>
              <a:t>quarkonium</a:t>
            </a:r>
            <a:r>
              <a:rPr lang="en-US" sz="16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600" b="0" dirty="0" smtClean="0">
                <a:solidFill>
                  <a:srgbClr val="000000"/>
                </a:solidFill>
                <a:latin typeface="Calibri"/>
                <a:cs typeface="Calibri"/>
              </a:rPr>
              <a:t>state (non-</a:t>
            </a:r>
            <a:r>
              <a:rPr lang="en-US" sz="1600" b="0" dirty="0" err="1" smtClean="0">
                <a:solidFill>
                  <a:srgbClr val="000000"/>
                </a:solidFill>
                <a:latin typeface="Calibri"/>
                <a:cs typeface="Calibri"/>
              </a:rPr>
              <a:t>perturbative</a:t>
            </a:r>
            <a:r>
              <a:rPr lang="en-US" sz="1600" b="0" dirty="0" smtClean="0">
                <a:solidFill>
                  <a:srgbClr val="000000"/>
                </a:solidFill>
                <a:latin typeface="Calibri"/>
                <a:cs typeface="Calibri"/>
              </a:rPr>
              <a:t> QCD)</a:t>
            </a: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r>
              <a:rPr lang="en-US" sz="1600" b="0" dirty="0" smtClean="0">
                <a:solidFill>
                  <a:srgbClr val="000000"/>
                </a:solidFill>
                <a:latin typeface="Calibri"/>
                <a:cs typeface="Calibri"/>
              </a:rPr>
              <a:t>NRQCD predicts the existence of </a:t>
            </a:r>
            <a:r>
              <a:rPr lang="en-US" sz="1600" b="0" dirty="0" smtClean="0">
                <a:solidFill>
                  <a:srgbClr val="0000FF"/>
                </a:solidFill>
                <a:latin typeface="Calibri"/>
                <a:cs typeface="Calibri"/>
              </a:rPr>
              <a:t>intermediate color-octet (CO) states </a:t>
            </a:r>
            <a:r>
              <a:rPr lang="en-US" sz="1600" b="0" dirty="0" smtClean="0">
                <a:solidFill>
                  <a:srgbClr val="000000"/>
                </a:solidFill>
                <a:latin typeface="Calibri"/>
                <a:cs typeface="Calibri"/>
              </a:rPr>
              <a:t>in nature, that subsequently evolve into physical color-singlet (CS) quarkonia by </a:t>
            </a:r>
            <a:r>
              <a:rPr lang="en-US" sz="1600" b="0" dirty="0" smtClean="0">
                <a:solidFill>
                  <a:srgbClr val="0000FF"/>
                </a:solidFill>
                <a:latin typeface="Calibri"/>
                <a:cs typeface="Calibri"/>
              </a:rPr>
              <a:t>non-perturbative emission of soft gluons</a:t>
            </a:r>
            <a:r>
              <a:rPr lang="en-US" sz="1600" b="0" dirty="0" smtClean="0">
                <a:latin typeface="Calibri"/>
                <a:cs typeface="Calibri"/>
              </a:rPr>
              <a:t>.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755049" y="2158560"/>
            <a:ext cx="457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/>
            <a:r>
              <a:rPr lang="en-US" sz="1400" b="0" dirty="0" smtClean="0">
                <a:solidFill>
                  <a:srgbClr val="000000"/>
                </a:solidFill>
                <a:latin typeface="Calibri"/>
                <a:cs typeface="Calibri"/>
              </a:rPr>
              <a:t>Quantum numbers of the heavy quark pair</a:t>
            </a:r>
          </a:p>
          <a:p>
            <a:pPr algn="r"/>
            <a:r>
              <a:rPr lang="en-US" sz="1400" b="0" dirty="0" smtClean="0">
                <a:solidFill>
                  <a:srgbClr val="000000"/>
                </a:solidFill>
                <a:latin typeface="Calibri"/>
                <a:cs typeface="Calibri"/>
              </a:rPr>
              <a:t>S, L, J = spin, orbital and total </a:t>
            </a:r>
            <a:r>
              <a:rPr lang="en-US" sz="1400" b="0" dirty="0" err="1" smtClean="0">
                <a:solidFill>
                  <a:srgbClr val="000000"/>
                </a:solidFill>
                <a:latin typeface="Calibri"/>
                <a:cs typeface="Calibri"/>
              </a:rPr>
              <a:t>ang</a:t>
            </a:r>
            <a:r>
              <a:rPr lang="en-US" sz="1400" b="0" dirty="0" smtClean="0">
                <a:solidFill>
                  <a:srgbClr val="000000"/>
                </a:solidFill>
                <a:latin typeface="Calibri"/>
                <a:cs typeface="Calibri"/>
              </a:rPr>
              <a:t>. momentum</a:t>
            </a:r>
            <a:endParaRPr lang="en-GB" sz="14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5" name="Bild 13" descr="Screen shot 2011-11-17 at 14.20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949" y="1719362"/>
            <a:ext cx="4336364" cy="90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6" name="Rectângulo 6"/>
          <p:cNvSpPr/>
          <p:nvPr/>
        </p:nvSpPr>
        <p:spPr>
          <a:xfrm>
            <a:off x="1837598" y="2964439"/>
            <a:ext cx="2594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possibly </a:t>
            </a:r>
            <a:r>
              <a:rPr lang="en-US" sz="1600" i="1" dirty="0" smtClean="0">
                <a:solidFill>
                  <a:srgbClr val="0000FF"/>
                </a:solidFill>
                <a:latin typeface="Calibri"/>
              </a:rPr>
              <a:t>co</a:t>
            </a:r>
            <a:r>
              <a:rPr lang="en-US" sz="1600" i="1" dirty="0" smtClean="0">
                <a:solidFill>
                  <a:srgbClr val="008000"/>
                </a:solidFill>
                <a:latin typeface="Calibri"/>
              </a:rPr>
              <a:t>lo</a:t>
            </a:r>
            <a:r>
              <a:rPr lang="en-US" sz="1600" i="1" dirty="0" smtClean="0">
                <a:solidFill>
                  <a:srgbClr val="FF0000"/>
                </a:solidFill>
                <a:latin typeface="Calibri"/>
              </a:rPr>
              <a:t>red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qq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pair </a:t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any possible </a:t>
            </a:r>
            <a:r>
              <a:rPr lang="en-US" sz="1600" b="1" baseline="30000" dirty="0" smtClean="0">
                <a:solidFill>
                  <a:srgbClr val="00CC00"/>
                </a:solidFill>
              </a:rPr>
              <a:t>2</a:t>
            </a:r>
            <a:r>
              <a:rPr lang="en-US" sz="1600" b="1" i="1" baseline="30000" dirty="0" smtClean="0">
                <a:solidFill>
                  <a:srgbClr val="00CC00"/>
                </a:solidFill>
              </a:rPr>
              <a:t>S</a:t>
            </a:r>
            <a:r>
              <a:rPr lang="en-US" sz="1600" b="1" baseline="30000" dirty="0" smtClean="0">
                <a:solidFill>
                  <a:srgbClr val="00CC00"/>
                </a:solidFill>
              </a:rPr>
              <a:t>+1</a:t>
            </a:r>
            <a:r>
              <a:rPr lang="en-US" sz="1600" b="1" i="1" dirty="0" smtClean="0">
                <a:solidFill>
                  <a:srgbClr val="00CC00"/>
                </a:solidFill>
              </a:rPr>
              <a:t>L</a:t>
            </a:r>
            <a:r>
              <a:rPr lang="en-US" sz="1600" b="1" i="1" baseline="-25000" dirty="0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quantum numbers</a:t>
            </a:r>
            <a:endParaRPr lang="en-GB" sz="1600" dirty="0"/>
          </a:p>
        </p:txBody>
      </p:sp>
      <p:sp>
        <p:nvSpPr>
          <p:cNvPr id="77" name="Rectângulo 71"/>
          <p:cNvSpPr/>
          <p:nvPr/>
        </p:nvSpPr>
        <p:spPr>
          <a:xfrm>
            <a:off x="2724206" y="5423592"/>
            <a:ext cx="2012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1) perturbative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phase</a:t>
            </a:r>
            <a:endParaRPr lang="en-GB" sz="1600" dirty="0"/>
          </a:p>
        </p:txBody>
      </p:sp>
      <p:sp>
        <p:nvSpPr>
          <p:cNvPr id="78" name="Right Brace 115"/>
          <p:cNvSpPr/>
          <p:nvPr/>
        </p:nvSpPr>
        <p:spPr>
          <a:xfrm rot="5400000">
            <a:off x="3730613" y="4382859"/>
            <a:ext cx="190700" cy="1944000"/>
          </a:xfrm>
          <a:prstGeom prst="rightBrace">
            <a:avLst>
              <a:gd name="adj1" fmla="val 3005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9" name="Conexão recta unidireccional 74"/>
          <p:cNvCxnSpPr/>
          <p:nvPr/>
        </p:nvCxnSpPr>
        <p:spPr>
          <a:xfrm>
            <a:off x="3817596" y="3462439"/>
            <a:ext cx="698496" cy="363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ângulo arredondado 77"/>
          <p:cNvSpPr/>
          <p:nvPr/>
        </p:nvSpPr>
        <p:spPr>
          <a:xfrm>
            <a:off x="1292832" y="2911464"/>
            <a:ext cx="7308000" cy="2983230"/>
          </a:xfrm>
          <a:prstGeom prst="roundRect">
            <a:avLst>
              <a:gd name="adj" fmla="val 11686"/>
            </a:avLst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Rectângulo 101"/>
          <p:cNvSpPr/>
          <p:nvPr/>
        </p:nvSpPr>
        <p:spPr>
          <a:xfrm>
            <a:off x="3315797" y="2806007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 smtClean="0">
                <a:solidFill>
                  <a:prstClr val="black"/>
                </a:solidFill>
                <a:latin typeface="Calibri"/>
              </a:rPr>
              <a:t>_</a:t>
            </a:r>
            <a:endParaRPr lang="en-GB" sz="1600" dirty="0"/>
          </a:p>
        </p:txBody>
      </p:sp>
      <p:grpSp>
        <p:nvGrpSpPr>
          <p:cNvPr id="82" name="Group 92"/>
          <p:cNvGrpSpPr/>
          <p:nvPr/>
        </p:nvGrpSpPr>
        <p:grpSpPr>
          <a:xfrm>
            <a:off x="2869615" y="3772218"/>
            <a:ext cx="2447897" cy="1343415"/>
            <a:chOff x="2496762" y="2155274"/>
            <a:chExt cx="2447897" cy="1343415"/>
          </a:xfrm>
        </p:grpSpPr>
        <p:grpSp>
          <p:nvGrpSpPr>
            <p:cNvPr id="83" name="Group 147"/>
            <p:cNvGrpSpPr/>
            <p:nvPr/>
          </p:nvGrpSpPr>
          <p:grpSpPr>
            <a:xfrm>
              <a:off x="2496762" y="2155274"/>
              <a:ext cx="2277480" cy="1343415"/>
              <a:chOff x="3931363" y="4910784"/>
              <a:chExt cx="2277480" cy="1343415"/>
            </a:xfrm>
          </p:grpSpPr>
          <p:cxnSp>
            <p:nvCxnSpPr>
              <p:cNvPr id="85" name="Straight Connector 69"/>
              <p:cNvCxnSpPr/>
              <p:nvPr/>
            </p:nvCxnSpPr>
            <p:spPr>
              <a:xfrm flipH="1">
                <a:off x="5139278" y="5442658"/>
                <a:ext cx="356394" cy="302795"/>
              </a:xfrm>
              <a:prstGeom prst="line">
                <a:avLst/>
              </a:prstGeom>
              <a:ln w="28575" cap="rnd">
                <a:solidFill>
                  <a:srgbClr val="00FA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70"/>
              <p:cNvCxnSpPr/>
              <p:nvPr/>
            </p:nvCxnSpPr>
            <p:spPr>
              <a:xfrm rot="10800000">
                <a:off x="4626578" y="5745453"/>
                <a:ext cx="507414" cy="0"/>
              </a:xfrm>
              <a:prstGeom prst="line">
                <a:avLst/>
              </a:prstGeom>
              <a:ln w="28575" cap="rnd">
                <a:solidFill>
                  <a:srgbClr val="00FA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71"/>
              <p:cNvCxnSpPr/>
              <p:nvPr/>
            </p:nvCxnSpPr>
            <p:spPr>
              <a:xfrm rot="10800000">
                <a:off x="4092748" y="5296390"/>
                <a:ext cx="523269" cy="444572"/>
              </a:xfrm>
              <a:prstGeom prst="line">
                <a:avLst/>
              </a:prstGeom>
              <a:ln w="28575" cap="rnd">
                <a:solidFill>
                  <a:srgbClr val="00FA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oup 72"/>
              <p:cNvGrpSpPr/>
              <p:nvPr/>
            </p:nvGrpSpPr>
            <p:grpSpPr>
              <a:xfrm>
                <a:off x="4098890" y="5800645"/>
                <a:ext cx="1580370" cy="453554"/>
                <a:chOff x="1770658" y="5993812"/>
                <a:chExt cx="1580370" cy="533841"/>
              </a:xfrm>
            </p:grpSpPr>
            <p:cxnSp>
              <p:nvCxnSpPr>
                <p:cNvPr id="108" name="Straight Connector 73"/>
                <p:cNvCxnSpPr/>
                <p:nvPr/>
              </p:nvCxnSpPr>
              <p:spPr>
                <a:xfrm flipV="1">
                  <a:off x="1770658" y="5993812"/>
                  <a:ext cx="533841" cy="533841"/>
                </a:xfrm>
                <a:prstGeom prst="line">
                  <a:avLst/>
                </a:prstGeom>
                <a:ln w="28575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74"/>
                <p:cNvCxnSpPr/>
                <p:nvPr/>
              </p:nvCxnSpPr>
              <p:spPr>
                <a:xfrm>
                  <a:off x="2309784" y="5993812"/>
                  <a:ext cx="507414" cy="0"/>
                </a:xfrm>
                <a:prstGeom prst="line">
                  <a:avLst/>
                </a:prstGeom>
                <a:ln w="28575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75"/>
                <p:cNvCxnSpPr/>
                <p:nvPr/>
              </p:nvCxnSpPr>
              <p:spPr>
                <a:xfrm>
                  <a:off x="2827759" y="5999098"/>
                  <a:ext cx="523269" cy="523269"/>
                </a:xfrm>
                <a:prstGeom prst="line">
                  <a:avLst/>
                </a:prstGeom>
                <a:ln w="28575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76"/>
              <p:cNvGrpSpPr/>
              <p:nvPr/>
            </p:nvGrpSpPr>
            <p:grpSpPr>
              <a:xfrm>
                <a:off x="4052189" y="5323758"/>
                <a:ext cx="533841" cy="901620"/>
                <a:chOff x="4882191" y="3624777"/>
                <a:chExt cx="533841" cy="901620"/>
              </a:xfrm>
            </p:grpSpPr>
            <p:cxnSp>
              <p:nvCxnSpPr>
                <p:cNvPr id="106" name="Straight Connector 77"/>
                <p:cNvCxnSpPr/>
                <p:nvPr/>
              </p:nvCxnSpPr>
              <p:spPr>
                <a:xfrm rot="5400000" flipV="1">
                  <a:off x="4922335" y="3584633"/>
                  <a:ext cx="453554" cy="533841"/>
                </a:xfrm>
                <a:prstGeom prst="line">
                  <a:avLst/>
                </a:prstGeom>
                <a:ln w="28575" cap="rnd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78"/>
                <p:cNvCxnSpPr/>
                <p:nvPr/>
              </p:nvCxnSpPr>
              <p:spPr>
                <a:xfrm rot="5400000">
                  <a:off x="4926826" y="4042476"/>
                  <a:ext cx="444572" cy="523269"/>
                </a:xfrm>
                <a:prstGeom prst="line">
                  <a:avLst/>
                </a:prstGeom>
                <a:ln w="28575" cap="rnd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Straight Connector 79"/>
              <p:cNvCxnSpPr/>
              <p:nvPr/>
            </p:nvCxnSpPr>
            <p:spPr>
              <a:xfrm rot="16200000" flipH="1">
                <a:off x="5239197" y="5733512"/>
                <a:ext cx="444572" cy="523269"/>
              </a:xfrm>
              <a:prstGeom prst="line">
                <a:avLst/>
              </a:prstGeom>
              <a:ln w="28575" cap="rnd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80"/>
              <p:cNvCxnSpPr/>
              <p:nvPr/>
            </p:nvCxnSpPr>
            <p:spPr>
              <a:xfrm flipH="1">
                <a:off x="5194563" y="5487673"/>
                <a:ext cx="331558" cy="281694"/>
              </a:xfrm>
              <a:prstGeom prst="line">
                <a:avLst/>
              </a:prstGeom>
              <a:ln w="28575" cap="rnd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Freeform 82"/>
              <p:cNvSpPr/>
              <p:nvPr/>
            </p:nvSpPr>
            <p:spPr>
              <a:xfrm rot="2427759" flipH="1" flipV="1">
                <a:off x="5095670" y="5971617"/>
                <a:ext cx="753374" cy="153351"/>
              </a:xfrm>
              <a:custGeom>
                <a:avLst/>
                <a:gdLst>
                  <a:gd name="connsiteX0" fmla="*/ 0 w 7063740"/>
                  <a:gd name="connsiteY0" fmla="*/ 1165860 h 1323975"/>
                  <a:gd name="connsiteX1" fmla="*/ 262890 w 7063740"/>
                  <a:gd name="connsiteY1" fmla="*/ 1245870 h 1323975"/>
                  <a:gd name="connsiteX2" fmla="*/ 582930 w 7063740"/>
                  <a:gd name="connsiteY2" fmla="*/ 1314450 h 1323975"/>
                  <a:gd name="connsiteX3" fmla="*/ 1143000 w 7063740"/>
                  <a:gd name="connsiteY3" fmla="*/ 1211580 h 1323975"/>
                  <a:gd name="connsiteX4" fmla="*/ 1588770 w 7063740"/>
                  <a:gd name="connsiteY4" fmla="*/ 857250 h 1323975"/>
                  <a:gd name="connsiteX5" fmla="*/ 1725930 w 7063740"/>
                  <a:gd name="connsiteY5" fmla="*/ 468630 h 1323975"/>
                  <a:gd name="connsiteX6" fmla="*/ 1645920 w 7063740"/>
                  <a:gd name="connsiteY6" fmla="*/ 148590 h 1323975"/>
                  <a:gd name="connsiteX7" fmla="*/ 1394460 w 7063740"/>
                  <a:gd name="connsiteY7" fmla="*/ 11430 h 1323975"/>
                  <a:gd name="connsiteX8" fmla="*/ 1143000 w 7063740"/>
                  <a:gd name="connsiteY8" fmla="*/ 80010 h 1323975"/>
                  <a:gd name="connsiteX9" fmla="*/ 1005840 w 7063740"/>
                  <a:gd name="connsiteY9" fmla="*/ 285750 h 1323975"/>
                  <a:gd name="connsiteX10" fmla="*/ 1005840 w 7063740"/>
                  <a:gd name="connsiteY10" fmla="*/ 582930 h 1323975"/>
                  <a:gd name="connsiteX11" fmla="*/ 1143000 w 7063740"/>
                  <a:gd name="connsiteY11" fmla="*/ 868680 h 1323975"/>
                  <a:gd name="connsiteX12" fmla="*/ 1485900 w 7063740"/>
                  <a:gd name="connsiteY12" fmla="*/ 1143000 h 1323975"/>
                  <a:gd name="connsiteX13" fmla="*/ 1840230 w 7063740"/>
                  <a:gd name="connsiteY13" fmla="*/ 1268730 h 1323975"/>
                  <a:gd name="connsiteX14" fmla="*/ 2228850 w 7063740"/>
                  <a:gd name="connsiteY14" fmla="*/ 1280160 h 1323975"/>
                  <a:gd name="connsiteX15" fmla="*/ 2651760 w 7063740"/>
                  <a:gd name="connsiteY15" fmla="*/ 1188720 h 1323975"/>
                  <a:gd name="connsiteX16" fmla="*/ 3086100 w 7063740"/>
                  <a:gd name="connsiteY16" fmla="*/ 845820 h 1323975"/>
                  <a:gd name="connsiteX17" fmla="*/ 3211830 w 7063740"/>
                  <a:gd name="connsiteY17" fmla="*/ 411480 h 1323975"/>
                  <a:gd name="connsiteX18" fmla="*/ 3086100 w 7063740"/>
                  <a:gd name="connsiteY18" fmla="*/ 114300 h 1323975"/>
                  <a:gd name="connsiteX19" fmla="*/ 2834640 w 7063740"/>
                  <a:gd name="connsiteY19" fmla="*/ 11430 h 1323975"/>
                  <a:gd name="connsiteX20" fmla="*/ 2594610 w 7063740"/>
                  <a:gd name="connsiteY20" fmla="*/ 125730 h 1323975"/>
                  <a:gd name="connsiteX21" fmla="*/ 2480310 w 7063740"/>
                  <a:gd name="connsiteY21" fmla="*/ 377190 h 1323975"/>
                  <a:gd name="connsiteX22" fmla="*/ 2491740 w 7063740"/>
                  <a:gd name="connsiteY22" fmla="*/ 617220 h 1323975"/>
                  <a:gd name="connsiteX23" fmla="*/ 2640330 w 7063740"/>
                  <a:gd name="connsiteY23" fmla="*/ 868680 h 1323975"/>
                  <a:gd name="connsiteX24" fmla="*/ 2960370 w 7063740"/>
                  <a:gd name="connsiteY24" fmla="*/ 1154430 h 1323975"/>
                  <a:gd name="connsiteX25" fmla="*/ 3406140 w 7063740"/>
                  <a:gd name="connsiteY25" fmla="*/ 1280160 h 1323975"/>
                  <a:gd name="connsiteX26" fmla="*/ 3794760 w 7063740"/>
                  <a:gd name="connsiteY26" fmla="*/ 1268730 h 1323975"/>
                  <a:gd name="connsiteX27" fmla="*/ 4069080 w 7063740"/>
                  <a:gd name="connsiteY27" fmla="*/ 1200150 h 1323975"/>
                  <a:gd name="connsiteX28" fmla="*/ 4411980 w 7063740"/>
                  <a:gd name="connsiteY28" fmla="*/ 1005840 h 1323975"/>
                  <a:gd name="connsiteX29" fmla="*/ 4652010 w 7063740"/>
                  <a:gd name="connsiteY29" fmla="*/ 708660 h 1323975"/>
                  <a:gd name="connsiteX30" fmla="*/ 4709160 w 7063740"/>
                  <a:gd name="connsiteY30" fmla="*/ 411480 h 1323975"/>
                  <a:gd name="connsiteX31" fmla="*/ 4572000 w 7063740"/>
                  <a:gd name="connsiteY31" fmla="*/ 102870 h 1323975"/>
                  <a:gd name="connsiteX32" fmla="*/ 4309110 w 7063740"/>
                  <a:gd name="connsiteY32" fmla="*/ 22860 h 1323975"/>
                  <a:gd name="connsiteX33" fmla="*/ 4034790 w 7063740"/>
                  <a:gd name="connsiteY33" fmla="*/ 160020 h 1323975"/>
                  <a:gd name="connsiteX34" fmla="*/ 3966210 w 7063740"/>
                  <a:gd name="connsiteY34" fmla="*/ 514350 h 1323975"/>
                  <a:gd name="connsiteX35" fmla="*/ 4091940 w 7063740"/>
                  <a:gd name="connsiteY35" fmla="*/ 834390 h 1323975"/>
                  <a:gd name="connsiteX36" fmla="*/ 4366260 w 7063740"/>
                  <a:gd name="connsiteY36" fmla="*/ 1097280 h 1323975"/>
                  <a:gd name="connsiteX37" fmla="*/ 4800600 w 7063740"/>
                  <a:gd name="connsiteY37" fmla="*/ 1268730 h 1323975"/>
                  <a:gd name="connsiteX38" fmla="*/ 5200650 w 7063740"/>
                  <a:gd name="connsiteY38" fmla="*/ 1303020 h 1323975"/>
                  <a:gd name="connsiteX39" fmla="*/ 5737860 w 7063740"/>
                  <a:gd name="connsiteY39" fmla="*/ 1143000 h 1323975"/>
                  <a:gd name="connsiteX40" fmla="*/ 6092190 w 7063740"/>
                  <a:gd name="connsiteY40" fmla="*/ 800100 h 1323975"/>
                  <a:gd name="connsiteX41" fmla="*/ 6195060 w 7063740"/>
                  <a:gd name="connsiteY41" fmla="*/ 445770 h 1323975"/>
                  <a:gd name="connsiteX42" fmla="*/ 6115050 w 7063740"/>
                  <a:gd name="connsiteY42" fmla="*/ 137160 h 1323975"/>
                  <a:gd name="connsiteX43" fmla="*/ 5875020 w 7063740"/>
                  <a:gd name="connsiteY43" fmla="*/ 34290 h 1323975"/>
                  <a:gd name="connsiteX44" fmla="*/ 5669280 w 7063740"/>
                  <a:gd name="connsiteY44" fmla="*/ 68580 h 1323975"/>
                  <a:gd name="connsiteX45" fmla="*/ 5532120 w 7063740"/>
                  <a:gd name="connsiteY45" fmla="*/ 171450 h 1323975"/>
                  <a:gd name="connsiteX46" fmla="*/ 5440680 w 7063740"/>
                  <a:gd name="connsiteY46" fmla="*/ 400050 h 1323975"/>
                  <a:gd name="connsiteX47" fmla="*/ 5509260 w 7063740"/>
                  <a:gd name="connsiteY47" fmla="*/ 685800 h 1323975"/>
                  <a:gd name="connsiteX48" fmla="*/ 5669280 w 7063740"/>
                  <a:gd name="connsiteY48" fmla="*/ 925830 h 1323975"/>
                  <a:gd name="connsiteX49" fmla="*/ 5966460 w 7063740"/>
                  <a:gd name="connsiteY49" fmla="*/ 1154430 h 1323975"/>
                  <a:gd name="connsiteX50" fmla="*/ 6309360 w 7063740"/>
                  <a:gd name="connsiteY50" fmla="*/ 1268730 h 1323975"/>
                  <a:gd name="connsiteX51" fmla="*/ 6606540 w 7063740"/>
                  <a:gd name="connsiteY51" fmla="*/ 1291590 h 1323975"/>
                  <a:gd name="connsiteX52" fmla="*/ 7063740 w 7063740"/>
                  <a:gd name="connsiteY52" fmla="*/ 1200150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063740" h="1323975">
                    <a:moveTo>
                      <a:pt x="0" y="1165860"/>
                    </a:moveTo>
                    <a:cubicBezTo>
                      <a:pt x="82867" y="1193482"/>
                      <a:pt x="165735" y="1221105"/>
                      <a:pt x="262890" y="1245870"/>
                    </a:cubicBezTo>
                    <a:cubicBezTo>
                      <a:pt x="360045" y="1270635"/>
                      <a:pt x="436245" y="1320165"/>
                      <a:pt x="582930" y="1314450"/>
                    </a:cubicBezTo>
                    <a:cubicBezTo>
                      <a:pt x="729615" y="1308735"/>
                      <a:pt x="975360" y="1287780"/>
                      <a:pt x="1143000" y="1211580"/>
                    </a:cubicBezTo>
                    <a:cubicBezTo>
                      <a:pt x="1310640" y="1135380"/>
                      <a:pt x="1491615" y="981075"/>
                      <a:pt x="1588770" y="857250"/>
                    </a:cubicBezTo>
                    <a:cubicBezTo>
                      <a:pt x="1685925" y="733425"/>
                      <a:pt x="1716405" y="586740"/>
                      <a:pt x="1725930" y="468630"/>
                    </a:cubicBezTo>
                    <a:cubicBezTo>
                      <a:pt x="1735455" y="350520"/>
                      <a:pt x="1701165" y="224790"/>
                      <a:pt x="1645920" y="148590"/>
                    </a:cubicBezTo>
                    <a:cubicBezTo>
                      <a:pt x="1590675" y="72390"/>
                      <a:pt x="1478280" y="22860"/>
                      <a:pt x="1394460" y="11430"/>
                    </a:cubicBezTo>
                    <a:cubicBezTo>
                      <a:pt x="1310640" y="0"/>
                      <a:pt x="1207770" y="34290"/>
                      <a:pt x="1143000" y="80010"/>
                    </a:cubicBezTo>
                    <a:cubicBezTo>
                      <a:pt x="1078230" y="125730"/>
                      <a:pt x="1028700" y="201930"/>
                      <a:pt x="1005840" y="285750"/>
                    </a:cubicBezTo>
                    <a:cubicBezTo>
                      <a:pt x="982980" y="369570"/>
                      <a:pt x="982980" y="485775"/>
                      <a:pt x="1005840" y="582930"/>
                    </a:cubicBezTo>
                    <a:cubicBezTo>
                      <a:pt x="1028700" y="680085"/>
                      <a:pt x="1062990" y="775335"/>
                      <a:pt x="1143000" y="868680"/>
                    </a:cubicBezTo>
                    <a:cubicBezTo>
                      <a:pt x="1223010" y="962025"/>
                      <a:pt x="1369695" y="1076325"/>
                      <a:pt x="1485900" y="1143000"/>
                    </a:cubicBezTo>
                    <a:cubicBezTo>
                      <a:pt x="1602105" y="1209675"/>
                      <a:pt x="1716405" y="1245870"/>
                      <a:pt x="1840230" y="1268730"/>
                    </a:cubicBezTo>
                    <a:cubicBezTo>
                      <a:pt x="1964055" y="1291590"/>
                      <a:pt x="2093595" y="1293495"/>
                      <a:pt x="2228850" y="1280160"/>
                    </a:cubicBezTo>
                    <a:cubicBezTo>
                      <a:pt x="2364105" y="1266825"/>
                      <a:pt x="2508885" y="1261110"/>
                      <a:pt x="2651760" y="1188720"/>
                    </a:cubicBezTo>
                    <a:cubicBezTo>
                      <a:pt x="2794635" y="1116330"/>
                      <a:pt x="2992755" y="975360"/>
                      <a:pt x="3086100" y="845820"/>
                    </a:cubicBezTo>
                    <a:cubicBezTo>
                      <a:pt x="3179445" y="716280"/>
                      <a:pt x="3211830" y="533400"/>
                      <a:pt x="3211830" y="411480"/>
                    </a:cubicBezTo>
                    <a:cubicBezTo>
                      <a:pt x="3211830" y="289560"/>
                      <a:pt x="3148965" y="180975"/>
                      <a:pt x="3086100" y="114300"/>
                    </a:cubicBezTo>
                    <a:cubicBezTo>
                      <a:pt x="3023235" y="47625"/>
                      <a:pt x="2916555" y="9525"/>
                      <a:pt x="2834640" y="11430"/>
                    </a:cubicBezTo>
                    <a:cubicBezTo>
                      <a:pt x="2752725" y="13335"/>
                      <a:pt x="2653665" y="64770"/>
                      <a:pt x="2594610" y="125730"/>
                    </a:cubicBezTo>
                    <a:cubicBezTo>
                      <a:pt x="2535555" y="186690"/>
                      <a:pt x="2497455" y="295275"/>
                      <a:pt x="2480310" y="377190"/>
                    </a:cubicBezTo>
                    <a:cubicBezTo>
                      <a:pt x="2463165" y="459105"/>
                      <a:pt x="2465070" y="535305"/>
                      <a:pt x="2491740" y="617220"/>
                    </a:cubicBezTo>
                    <a:cubicBezTo>
                      <a:pt x="2518410" y="699135"/>
                      <a:pt x="2562225" y="779145"/>
                      <a:pt x="2640330" y="868680"/>
                    </a:cubicBezTo>
                    <a:cubicBezTo>
                      <a:pt x="2718435" y="958215"/>
                      <a:pt x="2832735" y="1085850"/>
                      <a:pt x="2960370" y="1154430"/>
                    </a:cubicBezTo>
                    <a:cubicBezTo>
                      <a:pt x="3088005" y="1223010"/>
                      <a:pt x="3267075" y="1261110"/>
                      <a:pt x="3406140" y="1280160"/>
                    </a:cubicBezTo>
                    <a:cubicBezTo>
                      <a:pt x="3545205" y="1299210"/>
                      <a:pt x="3684270" y="1282065"/>
                      <a:pt x="3794760" y="1268730"/>
                    </a:cubicBezTo>
                    <a:cubicBezTo>
                      <a:pt x="3905250" y="1255395"/>
                      <a:pt x="3966210" y="1243965"/>
                      <a:pt x="4069080" y="1200150"/>
                    </a:cubicBezTo>
                    <a:cubicBezTo>
                      <a:pt x="4171950" y="1156335"/>
                      <a:pt x="4314825" y="1087755"/>
                      <a:pt x="4411980" y="1005840"/>
                    </a:cubicBezTo>
                    <a:cubicBezTo>
                      <a:pt x="4509135" y="923925"/>
                      <a:pt x="4602480" y="807720"/>
                      <a:pt x="4652010" y="708660"/>
                    </a:cubicBezTo>
                    <a:cubicBezTo>
                      <a:pt x="4701540" y="609600"/>
                      <a:pt x="4722495" y="512445"/>
                      <a:pt x="4709160" y="411480"/>
                    </a:cubicBezTo>
                    <a:cubicBezTo>
                      <a:pt x="4695825" y="310515"/>
                      <a:pt x="4638675" y="167640"/>
                      <a:pt x="4572000" y="102870"/>
                    </a:cubicBezTo>
                    <a:cubicBezTo>
                      <a:pt x="4505325" y="38100"/>
                      <a:pt x="4398645" y="13335"/>
                      <a:pt x="4309110" y="22860"/>
                    </a:cubicBezTo>
                    <a:cubicBezTo>
                      <a:pt x="4219575" y="32385"/>
                      <a:pt x="4091940" y="78105"/>
                      <a:pt x="4034790" y="160020"/>
                    </a:cubicBezTo>
                    <a:cubicBezTo>
                      <a:pt x="3977640" y="241935"/>
                      <a:pt x="3956685" y="401955"/>
                      <a:pt x="3966210" y="514350"/>
                    </a:cubicBezTo>
                    <a:cubicBezTo>
                      <a:pt x="3975735" y="626745"/>
                      <a:pt x="4025265" y="737235"/>
                      <a:pt x="4091940" y="834390"/>
                    </a:cubicBezTo>
                    <a:cubicBezTo>
                      <a:pt x="4158615" y="931545"/>
                      <a:pt x="4248150" y="1024890"/>
                      <a:pt x="4366260" y="1097280"/>
                    </a:cubicBezTo>
                    <a:cubicBezTo>
                      <a:pt x="4484370" y="1169670"/>
                      <a:pt x="4661535" y="1234440"/>
                      <a:pt x="4800600" y="1268730"/>
                    </a:cubicBezTo>
                    <a:cubicBezTo>
                      <a:pt x="4939665" y="1303020"/>
                      <a:pt x="5044440" y="1323975"/>
                      <a:pt x="5200650" y="1303020"/>
                    </a:cubicBezTo>
                    <a:cubicBezTo>
                      <a:pt x="5356860" y="1282065"/>
                      <a:pt x="5589270" y="1226820"/>
                      <a:pt x="5737860" y="1143000"/>
                    </a:cubicBezTo>
                    <a:cubicBezTo>
                      <a:pt x="5886450" y="1059180"/>
                      <a:pt x="6015990" y="916305"/>
                      <a:pt x="6092190" y="800100"/>
                    </a:cubicBezTo>
                    <a:cubicBezTo>
                      <a:pt x="6168390" y="683895"/>
                      <a:pt x="6191250" y="556260"/>
                      <a:pt x="6195060" y="445770"/>
                    </a:cubicBezTo>
                    <a:cubicBezTo>
                      <a:pt x="6198870" y="335280"/>
                      <a:pt x="6168390" y="205740"/>
                      <a:pt x="6115050" y="137160"/>
                    </a:cubicBezTo>
                    <a:cubicBezTo>
                      <a:pt x="6061710" y="68580"/>
                      <a:pt x="5949315" y="45720"/>
                      <a:pt x="5875020" y="34290"/>
                    </a:cubicBezTo>
                    <a:cubicBezTo>
                      <a:pt x="5800725" y="22860"/>
                      <a:pt x="5726430" y="45720"/>
                      <a:pt x="5669280" y="68580"/>
                    </a:cubicBezTo>
                    <a:cubicBezTo>
                      <a:pt x="5612130" y="91440"/>
                      <a:pt x="5570220" y="116205"/>
                      <a:pt x="5532120" y="171450"/>
                    </a:cubicBezTo>
                    <a:cubicBezTo>
                      <a:pt x="5494020" y="226695"/>
                      <a:pt x="5444490" y="314325"/>
                      <a:pt x="5440680" y="400050"/>
                    </a:cubicBezTo>
                    <a:cubicBezTo>
                      <a:pt x="5436870" y="485775"/>
                      <a:pt x="5471160" y="598170"/>
                      <a:pt x="5509260" y="685800"/>
                    </a:cubicBezTo>
                    <a:cubicBezTo>
                      <a:pt x="5547360" y="773430"/>
                      <a:pt x="5593080" y="847725"/>
                      <a:pt x="5669280" y="925830"/>
                    </a:cubicBezTo>
                    <a:cubicBezTo>
                      <a:pt x="5745480" y="1003935"/>
                      <a:pt x="5859780" y="1097280"/>
                      <a:pt x="5966460" y="1154430"/>
                    </a:cubicBezTo>
                    <a:cubicBezTo>
                      <a:pt x="6073140" y="1211580"/>
                      <a:pt x="6202680" y="1245870"/>
                      <a:pt x="6309360" y="1268730"/>
                    </a:cubicBezTo>
                    <a:cubicBezTo>
                      <a:pt x="6416040" y="1291590"/>
                      <a:pt x="6480810" y="1303020"/>
                      <a:pt x="6606540" y="1291590"/>
                    </a:cubicBezTo>
                    <a:cubicBezTo>
                      <a:pt x="6732270" y="1280160"/>
                      <a:pt x="6898005" y="1240155"/>
                      <a:pt x="7063740" y="1200150"/>
                    </a:cubicBezTo>
                  </a:path>
                </a:pathLst>
              </a:custGeom>
              <a:ln w="19050">
                <a:solidFill>
                  <a:srgbClr val="000000">
                    <a:alpha val="4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93" name="Freeform 83"/>
              <p:cNvSpPr/>
              <p:nvPr/>
            </p:nvSpPr>
            <p:spPr>
              <a:xfrm rot="10800000" flipH="1" flipV="1">
                <a:off x="4507737" y="5691628"/>
                <a:ext cx="753374" cy="153351"/>
              </a:xfrm>
              <a:custGeom>
                <a:avLst/>
                <a:gdLst>
                  <a:gd name="connsiteX0" fmla="*/ 0 w 7063740"/>
                  <a:gd name="connsiteY0" fmla="*/ 1165860 h 1323975"/>
                  <a:gd name="connsiteX1" fmla="*/ 262890 w 7063740"/>
                  <a:gd name="connsiteY1" fmla="*/ 1245870 h 1323975"/>
                  <a:gd name="connsiteX2" fmla="*/ 582930 w 7063740"/>
                  <a:gd name="connsiteY2" fmla="*/ 1314450 h 1323975"/>
                  <a:gd name="connsiteX3" fmla="*/ 1143000 w 7063740"/>
                  <a:gd name="connsiteY3" fmla="*/ 1211580 h 1323975"/>
                  <a:gd name="connsiteX4" fmla="*/ 1588770 w 7063740"/>
                  <a:gd name="connsiteY4" fmla="*/ 857250 h 1323975"/>
                  <a:gd name="connsiteX5" fmla="*/ 1725930 w 7063740"/>
                  <a:gd name="connsiteY5" fmla="*/ 468630 h 1323975"/>
                  <a:gd name="connsiteX6" fmla="*/ 1645920 w 7063740"/>
                  <a:gd name="connsiteY6" fmla="*/ 148590 h 1323975"/>
                  <a:gd name="connsiteX7" fmla="*/ 1394460 w 7063740"/>
                  <a:gd name="connsiteY7" fmla="*/ 11430 h 1323975"/>
                  <a:gd name="connsiteX8" fmla="*/ 1143000 w 7063740"/>
                  <a:gd name="connsiteY8" fmla="*/ 80010 h 1323975"/>
                  <a:gd name="connsiteX9" fmla="*/ 1005840 w 7063740"/>
                  <a:gd name="connsiteY9" fmla="*/ 285750 h 1323975"/>
                  <a:gd name="connsiteX10" fmla="*/ 1005840 w 7063740"/>
                  <a:gd name="connsiteY10" fmla="*/ 582930 h 1323975"/>
                  <a:gd name="connsiteX11" fmla="*/ 1143000 w 7063740"/>
                  <a:gd name="connsiteY11" fmla="*/ 868680 h 1323975"/>
                  <a:gd name="connsiteX12" fmla="*/ 1485900 w 7063740"/>
                  <a:gd name="connsiteY12" fmla="*/ 1143000 h 1323975"/>
                  <a:gd name="connsiteX13" fmla="*/ 1840230 w 7063740"/>
                  <a:gd name="connsiteY13" fmla="*/ 1268730 h 1323975"/>
                  <a:gd name="connsiteX14" fmla="*/ 2228850 w 7063740"/>
                  <a:gd name="connsiteY14" fmla="*/ 1280160 h 1323975"/>
                  <a:gd name="connsiteX15" fmla="*/ 2651760 w 7063740"/>
                  <a:gd name="connsiteY15" fmla="*/ 1188720 h 1323975"/>
                  <a:gd name="connsiteX16" fmla="*/ 3086100 w 7063740"/>
                  <a:gd name="connsiteY16" fmla="*/ 845820 h 1323975"/>
                  <a:gd name="connsiteX17" fmla="*/ 3211830 w 7063740"/>
                  <a:gd name="connsiteY17" fmla="*/ 411480 h 1323975"/>
                  <a:gd name="connsiteX18" fmla="*/ 3086100 w 7063740"/>
                  <a:gd name="connsiteY18" fmla="*/ 114300 h 1323975"/>
                  <a:gd name="connsiteX19" fmla="*/ 2834640 w 7063740"/>
                  <a:gd name="connsiteY19" fmla="*/ 11430 h 1323975"/>
                  <a:gd name="connsiteX20" fmla="*/ 2594610 w 7063740"/>
                  <a:gd name="connsiteY20" fmla="*/ 125730 h 1323975"/>
                  <a:gd name="connsiteX21" fmla="*/ 2480310 w 7063740"/>
                  <a:gd name="connsiteY21" fmla="*/ 377190 h 1323975"/>
                  <a:gd name="connsiteX22" fmla="*/ 2491740 w 7063740"/>
                  <a:gd name="connsiteY22" fmla="*/ 617220 h 1323975"/>
                  <a:gd name="connsiteX23" fmla="*/ 2640330 w 7063740"/>
                  <a:gd name="connsiteY23" fmla="*/ 868680 h 1323975"/>
                  <a:gd name="connsiteX24" fmla="*/ 2960370 w 7063740"/>
                  <a:gd name="connsiteY24" fmla="*/ 1154430 h 1323975"/>
                  <a:gd name="connsiteX25" fmla="*/ 3406140 w 7063740"/>
                  <a:gd name="connsiteY25" fmla="*/ 1280160 h 1323975"/>
                  <a:gd name="connsiteX26" fmla="*/ 3794760 w 7063740"/>
                  <a:gd name="connsiteY26" fmla="*/ 1268730 h 1323975"/>
                  <a:gd name="connsiteX27" fmla="*/ 4069080 w 7063740"/>
                  <a:gd name="connsiteY27" fmla="*/ 1200150 h 1323975"/>
                  <a:gd name="connsiteX28" fmla="*/ 4411980 w 7063740"/>
                  <a:gd name="connsiteY28" fmla="*/ 1005840 h 1323975"/>
                  <a:gd name="connsiteX29" fmla="*/ 4652010 w 7063740"/>
                  <a:gd name="connsiteY29" fmla="*/ 708660 h 1323975"/>
                  <a:gd name="connsiteX30" fmla="*/ 4709160 w 7063740"/>
                  <a:gd name="connsiteY30" fmla="*/ 411480 h 1323975"/>
                  <a:gd name="connsiteX31" fmla="*/ 4572000 w 7063740"/>
                  <a:gd name="connsiteY31" fmla="*/ 102870 h 1323975"/>
                  <a:gd name="connsiteX32" fmla="*/ 4309110 w 7063740"/>
                  <a:gd name="connsiteY32" fmla="*/ 22860 h 1323975"/>
                  <a:gd name="connsiteX33" fmla="*/ 4034790 w 7063740"/>
                  <a:gd name="connsiteY33" fmla="*/ 160020 h 1323975"/>
                  <a:gd name="connsiteX34" fmla="*/ 3966210 w 7063740"/>
                  <a:gd name="connsiteY34" fmla="*/ 514350 h 1323975"/>
                  <a:gd name="connsiteX35" fmla="*/ 4091940 w 7063740"/>
                  <a:gd name="connsiteY35" fmla="*/ 834390 h 1323975"/>
                  <a:gd name="connsiteX36" fmla="*/ 4366260 w 7063740"/>
                  <a:gd name="connsiteY36" fmla="*/ 1097280 h 1323975"/>
                  <a:gd name="connsiteX37" fmla="*/ 4800600 w 7063740"/>
                  <a:gd name="connsiteY37" fmla="*/ 1268730 h 1323975"/>
                  <a:gd name="connsiteX38" fmla="*/ 5200650 w 7063740"/>
                  <a:gd name="connsiteY38" fmla="*/ 1303020 h 1323975"/>
                  <a:gd name="connsiteX39" fmla="*/ 5737860 w 7063740"/>
                  <a:gd name="connsiteY39" fmla="*/ 1143000 h 1323975"/>
                  <a:gd name="connsiteX40" fmla="*/ 6092190 w 7063740"/>
                  <a:gd name="connsiteY40" fmla="*/ 800100 h 1323975"/>
                  <a:gd name="connsiteX41" fmla="*/ 6195060 w 7063740"/>
                  <a:gd name="connsiteY41" fmla="*/ 445770 h 1323975"/>
                  <a:gd name="connsiteX42" fmla="*/ 6115050 w 7063740"/>
                  <a:gd name="connsiteY42" fmla="*/ 137160 h 1323975"/>
                  <a:gd name="connsiteX43" fmla="*/ 5875020 w 7063740"/>
                  <a:gd name="connsiteY43" fmla="*/ 34290 h 1323975"/>
                  <a:gd name="connsiteX44" fmla="*/ 5669280 w 7063740"/>
                  <a:gd name="connsiteY44" fmla="*/ 68580 h 1323975"/>
                  <a:gd name="connsiteX45" fmla="*/ 5532120 w 7063740"/>
                  <a:gd name="connsiteY45" fmla="*/ 171450 h 1323975"/>
                  <a:gd name="connsiteX46" fmla="*/ 5440680 w 7063740"/>
                  <a:gd name="connsiteY46" fmla="*/ 400050 h 1323975"/>
                  <a:gd name="connsiteX47" fmla="*/ 5509260 w 7063740"/>
                  <a:gd name="connsiteY47" fmla="*/ 685800 h 1323975"/>
                  <a:gd name="connsiteX48" fmla="*/ 5669280 w 7063740"/>
                  <a:gd name="connsiteY48" fmla="*/ 925830 h 1323975"/>
                  <a:gd name="connsiteX49" fmla="*/ 5966460 w 7063740"/>
                  <a:gd name="connsiteY49" fmla="*/ 1154430 h 1323975"/>
                  <a:gd name="connsiteX50" fmla="*/ 6309360 w 7063740"/>
                  <a:gd name="connsiteY50" fmla="*/ 1268730 h 1323975"/>
                  <a:gd name="connsiteX51" fmla="*/ 6606540 w 7063740"/>
                  <a:gd name="connsiteY51" fmla="*/ 1291590 h 1323975"/>
                  <a:gd name="connsiteX52" fmla="*/ 7063740 w 7063740"/>
                  <a:gd name="connsiteY52" fmla="*/ 1200150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063740" h="1323975">
                    <a:moveTo>
                      <a:pt x="0" y="1165860"/>
                    </a:moveTo>
                    <a:cubicBezTo>
                      <a:pt x="82867" y="1193482"/>
                      <a:pt x="165735" y="1221105"/>
                      <a:pt x="262890" y="1245870"/>
                    </a:cubicBezTo>
                    <a:cubicBezTo>
                      <a:pt x="360045" y="1270635"/>
                      <a:pt x="436245" y="1320165"/>
                      <a:pt x="582930" y="1314450"/>
                    </a:cubicBezTo>
                    <a:cubicBezTo>
                      <a:pt x="729615" y="1308735"/>
                      <a:pt x="975360" y="1287780"/>
                      <a:pt x="1143000" y="1211580"/>
                    </a:cubicBezTo>
                    <a:cubicBezTo>
                      <a:pt x="1310640" y="1135380"/>
                      <a:pt x="1491615" y="981075"/>
                      <a:pt x="1588770" y="857250"/>
                    </a:cubicBezTo>
                    <a:cubicBezTo>
                      <a:pt x="1685925" y="733425"/>
                      <a:pt x="1716405" y="586740"/>
                      <a:pt x="1725930" y="468630"/>
                    </a:cubicBezTo>
                    <a:cubicBezTo>
                      <a:pt x="1735455" y="350520"/>
                      <a:pt x="1701165" y="224790"/>
                      <a:pt x="1645920" y="148590"/>
                    </a:cubicBezTo>
                    <a:cubicBezTo>
                      <a:pt x="1590675" y="72390"/>
                      <a:pt x="1478280" y="22860"/>
                      <a:pt x="1394460" y="11430"/>
                    </a:cubicBezTo>
                    <a:cubicBezTo>
                      <a:pt x="1310640" y="0"/>
                      <a:pt x="1207770" y="34290"/>
                      <a:pt x="1143000" y="80010"/>
                    </a:cubicBezTo>
                    <a:cubicBezTo>
                      <a:pt x="1078230" y="125730"/>
                      <a:pt x="1028700" y="201930"/>
                      <a:pt x="1005840" y="285750"/>
                    </a:cubicBezTo>
                    <a:cubicBezTo>
                      <a:pt x="982980" y="369570"/>
                      <a:pt x="982980" y="485775"/>
                      <a:pt x="1005840" y="582930"/>
                    </a:cubicBezTo>
                    <a:cubicBezTo>
                      <a:pt x="1028700" y="680085"/>
                      <a:pt x="1062990" y="775335"/>
                      <a:pt x="1143000" y="868680"/>
                    </a:cubicBezTo>
                    <a:cubicBezTo>
                      <a:pt x="1223010" y="962025"/>
                      <a:pt x="1369695" y="1076325"/>
                      <a:pt x="1485900" y="1143000"/>
                    </a:cubicBezTo>
                    <a:cubicBezTo>
                      <a:pt x="1602105" y="1209675"/>
                      <a:pt x="1716405" y="1245870"/>
                      <a:pt x="1840230" y="1268730"/>
                    </a:cubicBezTo>
                    <a:cubicBezTo>
                      <a:pt x="1964055" y="1291590"/>
                      <a:pt x="2093595" y="1293495"/>
                      <a:pt x="2228850" y="1280160"/>
                    </a:cubicBezTo>
                    <a:cubicBezTo>
                      <a:pt x="2364105" y="1266825"/>
                      <a:pt x="2508885" y="1261110"/>
                      <a:pt x="2651760" y="1188720"/>
                    </a:cubicBezTo>
                    <a:cubicBezTo>
                      <a:pt x="2794635" y="1116330"/>
                      <a:pt x="2992755" y="975360"/>
                      <a:pt x="3086100" y="845820"/>
                    </a:cubicBezTo>
                    <a:cubicBezTo>
                      <a:pt x="3179445" y="716280"/>
                      <a:pt x="3211830" y="533400"/>
                      <a:pt x="3211830" y="411480"/>
                    </a:cubicBezTo>
                    <a:cubicBezTo>
                      <a:pt x="3211830" y="289560"/>
                      <a:pt x="3148965" y="180975"/>
                      <a:pt x="3086100" y="114300"/>
                    </a:cubicBezTo>
                    <a:cubicBezTo>
                      <a:pt x="3023235" y="47625"/>
                      <a:pt x="2916555" y="9525"/>
                      <a:pt x="2834640" y="11430"/>
                    </a:cubicBezTo>
                    <a:cubicBezTo>
                      <a:pt x="2752725" y="13335"/>
                      <a:pt x="2653665" y="64770"/>
                      <a:pt x="2594610" y="125730"/>
                    </a:cubicBezTo>
                    <a:cubicBezTo>
                      <a:pt x="2535555" y="186690"/>
                      <a:pt x="2497455" y="295275"/>
                      <a:pt x="2480310" y="377190"/>
                    </a:cubicBezTo>
                    <a:cubicBezTo>
                      <a:pt x="2463165" y="459105"/>
                      <a:pt x="2465070" y="535305"/>
                      <a:pt x="2491740" y="617220"/>
                    </a:cubicBezTo>
                    <a:cubicBezTo>
                      <a:pt x="2518410" y="699135"/>
                      <a:pt x="2562225" y="779145"/>
                      <a:pt x="2640330" y="868680"/>
                    </a:cubicBezTo>
                    <a:cubicBezTo>
                      <a:pt x="2718435" y="958215"/>
                      <a:pt x="2832735" y="1085850"/>
                      <a:pt x="2960370" y="1154430"/>
                    </a:cubicBezTo>
                    <a:cubicBezTo>
                      <a:pt x="3088005" y="1223010"/>
                      <a:pt x="3267075" y="1261110"/>
                      <a:pt x="3406140" y="1280160"/>
                    </a:cubicBezTo>
                    <a:cubicBezTo>
                      <a:pt x="3545205" y="1299210"/>
                      <a:pt x="3684270" y="1282065"/>
                      <a:pt x="3794760" y="1268730"/>
                    </a:cubicBezTo>
                    <a:cubicBezTo>
                      <a:pt x="3905250" y="1255395"/>
                      <a:pt x="3966210" y="1243965"/>
                      <a:pt x="4069080" y="1200150"/>
                    </a:cubicBezTo>
                    <a:cubicBezTo>
                      <a:pt x="4171950" y="1156335"/>
                      <a:pt x="4314825" y="1087755"/>
                      <a:pt x="4411980" y="1005840"/>
                    </a:cubicBezTo>
                    <a:cubicBezTo>
                      <a:pt x="4509135" y="923925"/>
                      <a:pt x="4602480" y="807720"/>
                      <a:pt x="4652010" y="708660"/>
                    </a:cubicBezTo>
                    <a:cubicBezTo>
                      <a:pt x="4701540" y="609600"/>
                      <a:pt x="4722495" y="512445"/>
                      <a:pt x="4709160" y="411480"/>
                    </a:cubicBezTo>
                    <a:cubicBezTo>
                      <a:pt x="4695825" y="310515"/>
                      <a:pt x="4638675" y="167640"/>
                      <a:pt x="4572000" y="102870"/>
                    </a:cubicBezTo>
                    <a:cubicBezTo>
                      <a:pt x="4505325" y="38100"/>
                      <a:pt x="4398645" y="13335"/>
                      <a:pt x="4309110" y="22860"/>
                    </a:cubicBezTo>
                    <a:cubicBezTo>
                      <a:pt x="4219575" y="32385"/>
                      <a:pt x="4091940" y="78105"/>
                      <a:pt x="4034790" y="160020"/>
                    </a:cubicBezTo>
                    <a:cubicBezTo>
                      <a:pt x="3977640" y="241935"/>
                      <a:pt x="3956685" y="401955"/>
                      <a:pt x="3966210" y="514350"/>
                    </a:cubicBezTo>
                    <a:cubicBezTo>
                      <a:pt x="3975735" y="626745"/>
                      <a:pt x="4025265" y="737235"/>
                      <a:pt x="4091940" y="834390"/>
                    </a:cubicBezTo>
                    <a:cubicBezTo>
                      <a:pt x="4158615" y="931545"/>
                      <a:pt x="4248150" y="1024890"/>
                      <a:pt x="4366260" y="1097280"/>
                    </a:cubicBezTo>
                    <a:cubicBezTo>
                      <a:pt x="4484370" y="1169670"/>
                      <a:pt x="4661535" y="1234440"/>
                      <a:pt x="4800600" y="1268730"/>
                    </a:cubicBezTo>
                    <a:cubicBezTo>
                      <a:pt x="4939665" y="1303020"/>
                      <a:pt x="5044440" y="1323975"/>
                      <a:pt x="5200650" y="1303020"/>
                    </a:cubicBezTo>
                    <a:cubicBezTo>
                      <a:pt x="5356860" y="1282065"/>
                      <a:pt x="5589270" y="1226820"/>
                      <a:pt x="5737860" y="1143000"/>
                    </a:cubicBezTo>
                    <a:cubicBezTo>
                      <a:pt x="5886450" y="1059180"/>
                      <a:pt x="6015990" y="916305"/>
                      <a:pt x="6092190" y="800100"/>
                    </a:cubicBezTo>
                    <a:cubicBezTo>
                      <a:pt x="6168390" y="683895"/>
                      <a:pt x="6191250" y="556260"/>
                      <a:pt x="6195060" y="445770"/>
                    </a:cubicBezTo>
                    <a:cubicBezTo>
                      <a:pt x="6198870" y="335280"/>
                      <a:pt x="6168390" y="205740"/>
                      <a:pt x="6115050" y="137160"/>
                    </a:cubicBezTo>
                    <a:cubicBezTo>
                      <a:pt x="6061710" y="68580"/>
                      <a:pt x="5949315" y="45720"/>
                      <a:pt x="5875020" y="34290"/>
                    </a:cubicBezTo>
                    <a:cubicBezTo>
                      <a:pt x="5800725" y="22860"/>
                      <a:pt x="5726430" y="45720"/>
                      <a:pt x="5669280" y="68580"/>
                    </a:cubicBezTo>
                    <a:cubicBezTo>
                      <a:pt x="5612130" y="91440"/>
                      <a:pt x="5570220" y="116205"/>
                      <a:pt x="5532120" y="171450"/>
                    </a:cubicBezTo>
                    <a:cubicBezTo>
                      <a:pt x="5494020" y="226695"/>
                      <a:pt x="5444490" y="314325"/>
                      <a:pt x="5440680" y="400050"/>
                    </a:cubicBezTo>
                    <a:cubicBezTo>
                      <a:pt x="5436870" y="485775"/>
                      <a:pt x="5471160" y="598170"/>
                      <a:pt x="5509260" y="685800"/>
                    </a:cubicBezTo>
                    <a:cubicBezTo>
                      <a:pt x="5547360" y="773430"/>
                      <a:pt x="5593080" y="847725"/>
                      <a:pt x="5669280" y="925830"/>
                    </a:cubicBezTo>
                    <a:cubicBezTo>
                      <a:pt x="5745480" y="1003935"/>
                      <a:pt x="5859780" y="1097280"/>
                      <a:pt x="5966460" y="1154430"/>
                    </a:cubicBezTo>
                    <a:cubicBezTo>
                      <a:pt x="6073140" y="1211580"/>
                      <a:pt x="6202680" y="1245870"/>
                      <a:pt x="6309360" y="1268730"/>
                    </a:cubicBezTo>
                    <a:cubicBezTo>
                      <a:pt x="6416040" y="1291590"/>
                      <a:pt x="6480810" y="1303020"/>
                      <a:pt x="6606540" y="1291590"/>
                    </a:cubicBezTo>
                    <a:cubicBezTo>
                      <a:pt x="6732270" y="1280160"/>
                      <a:pt x="6898005" y="1240155"/>
                      <a:pt x="7063740" y="1200150"/>
                    </a:cubicBezTo>
                  </a:path>
                </a:pathLst>
              </a:custGeom>
              <a:ln w="19050">
                <a:solidFill>
                  <a:srgbClr val="000000">
                    <a:alpha val="4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grpSp>
            <p:nvGrpSpPr>
              <p:cNvPr id="94" name="Group 84"/>
              <p:cNvGrpSpPr/>
              <p:nvPr/>
            </p:nvGrpSpPr>
            <p:grpSpPr>
              <a:xfrm flipH="1">
                <a:off x="3931363" y="5422687"/>
                <a:ext cx="756985" cy="703002"/>
                <a:chOff x="4304544" y="3276581"/>
                <a:chExt cx="756985" cy="703002"/>
              </a:xfrm>
            </p:grpSpPr>
            <p:sp>
              <p:nvSpPr>
                <p:cNvPr id="104" name="Freeform 85"/>
                <p:cNvSpPr/>
                <p:nvPr/>
              </p:nvSpPr>
              <p:spPr>
                <a:xfrm rot="2427759" flipH="1" flipV="1">
                  <a:off x="4308155" y="3826232"/>
                  <a:ext cx="753374" cy="153351"/>
                </a:xfrm>
                <a:custGeom>
                  <a:avLst/>
                  <a:gdLst>
                    <a:gd name="connsiteX0" fmla="*/ 0 w 7063740"/>
                    <a:gd name="connsiteY0" fmla="*/ 1165860 h 1323975"/>
                    <a:gd name="connsiteX1" fmla="*/ 262890 w 7063740"/>
                    <a:gd name="connsiteY1" fmla="*/ 1245870 h 1323975"/>
                    <a:gd name="connsiteX2" fmla="*/ 582930 w 7063740"/>
                    <a:gd name="connsiteY2" fmla="*/ 1314450 h 1323975"/>
                    <a:gd name="connsiteX3" fmla="*/ 1143000 w 7063740"/>
                    <a:gd name="connsiteY3" fmla="*/ 1211580 h 1323975"/>
                    <a:gd name="connsiteX4" fmla="*/ 1588770 w 7063740"/>
                    <a:gd name="connsiteY4" fmla="*/ 857250 h 1323975"/>
                    <a:gd name="connsiteX5" fmla="*/ 1725930 w 7063740"/>
                    <a:gd name="connsiteY5" fmla="*/ 468630 h 1323975"/>
                    <a:gd name="connsiteX6" fmla="*/ 1645920 w 7063740"/>
                    <a:gd name="connsiteY6" fmla="*/ 148590 h 1323975"/>
                    <a:gd name="connsiteX7" fmla="*/ 1394460 w 7063740"/>
                    <a:gd name="connsiteY7" fmla="*/ 11430 h 1323975"/>
                    <a:gd name="connsiteX8" fmla="*/ 1143000 w 7063740"/>
                    <a:gd name="connsiteY8" fmla="*/ 80010 h 1323975"/>
                    <a:gd name="connsiteX9" fmla="*/ 1005840 w 7063740"/>
                    <a:gd name="connsiteY9" fmla="*/ 285750 h 1323975"/>
                    <a:gd name="connsiteX10" fmla="*/ 1005840 w 7063740"/>
                    <a:gd name="connsiteY10" fmla="*/ 582930 h 1323975"/>
                    <a:gd name="connsiteX11" fmla="*/ 1143000 w 7063740"/>
                    <a:gd name="connsiteY11" fmla="*/ 868680 h 1323975"/>
                    <a:gd name="connsiteX12" fmla="*/ 1485900 w 7063740"/>
                    <a:gd name="connsiteY12" fmla="*/ 1143000 h 1323975"/>
                    <a:gd name="connsiteX13" fmla="*/ 1840230 w 7063740"/>
                    <a:gd name="connsiteY13" fmla="*/ 1268730 h 1323975"/>
                    <a:gd name="connsiteX14" fmla="*/ 2228850 w 7063740"/>
                    <a:gd name="connsiteY14" fmla="*/ 1280160 h 1323975"/>
                    <a:gd name="connsiteX15" fmla="*/ 2651760 w 7063740"/>
                    <a:gd name="connsiteY15" fmla="*/ 1188720 h 1323975"/>
                    <a:gd name="connsiteX16" fmla="*/ 3086100 w 7063740"/>
                    <a:gd name="connsiteY16" fmla="*/ 845820 h 1323975"/>
                    <a:gd name="connsiteX17" fmla="*/ 3211830 w 7063740"/>
                    <a:gd name="connsiteY17" fmla="*/ 411480 h 1323975"/>
                    <a:gd name="connsiteX18" fmla="*/ 3086100 w 7063740"/>
                    <a:gd name="connsiteY18" fmla="*/ 114300 h 1323975"/>
                    <a:gd name="connsiteX19" fmla="*/ 2834640 w 7063740"/>
                    <a:gd name="connsiteY19" fmla="*/ 11430 h 1323975"/>
                    <a:gd name="connsiteX20" fmla="*/ 2594610 w 7063740"/>
                    <a:gd name="connsiteY20" fmla="*/ 125730 h 1323975"/>
                    <a:gd name="connsiteX21" fmla="*/ 2480310 w 7063740"/>
                    <a:gd name="connsiteY21" fmla="*/ 377190 h 1323975"/>
                    <a:gd name="connsiteX22" fmla="*/ 2491740 w 7063740"/>
                    <a:gd name="connsiteY22" fmla="*/ 617220 h 1323975"/>
                    <a:gd name="connsiteX23" fmla="*/ 2640330 w 7063740"/>
                    <a:gd name="connsiteY23" fmla="*/ 868680 h 1323975"/>
                    <a:gd name="connsiteX24" fmla="*/ 2960370 w 7063740"/>
                    <a:gd name="connsiteY24" fmla="*/ 1154430 h 1323975"/>
                    <a:gd name="connsiteX25" fmla="*/ 3406140 w 7063740"/>
                    <a:gd name="connsiteY25" fmla="*/ 1280160 h 1323975"/>
                    <a:gd name="connsiteX26" fmla="*/ 3794760 w 7063740"/>
                    <a:gd name="connsiteY26" fmla="*/ 1268730 h 1323975"/>
                    <a:gd name="connsiteX27" fmla="*/ 4069080 w 7063740"/>
                    <a:gd name="connsiteY27" fmla="*/ 1200150 h 1323975"/>
                    <a:gd name="connsiteX28" fmla="*/ 4411980 w 7063740"/>
                    <a:gd name="connsiteY28" fmla="*/ 1005840 h 1323975"/>
                    <a:gd name="connsiteX29" fmla="*/ 4652010 w 7063740"/>
                    <a:gd name="connsiteY29" fmla="*/ 708660 h 1323975"/>
                    <a:gd name="connsiteX30" fmla="*/ 4709160 w 7063740"/>
                    <a:gd name="connsiteY30" fmla="*/ 411480 h 1323975"/>
                    <a:gd name="connsiteX31" fmla="*/ 4572000 w 7063740"/>
                    <a:gd name="connsiteY31" fmla="*/ 102870 h 1323975"/>
                    <a:gd name="connsiteX32" fmla="*/ 4309110 w 7063740"/>
                    <a:gd name="connsiteY32" fmla="*/ 22860 h 1323975"/>
                    <a:gd name="connsiteX33" fmla="*/ 4034790 w 7063740"/>
                    <a:gd name="connsiteY33" fmla="*/ 160020 h 1323975"/>
                    <a:gd name="connsiteX34" fmla="*/ 3966210 w 7063740"/>
                    <a:gd name="connsiteY34" fmla="*/ 514350 h 1323975"/>
                    <a:gd name="connsiteX35" fmla="*/ 4091940 w 7063740"/>
                    <a:gd name="connsiteY35" fmla="*/ 834390 h 1323975"/>
                    <a:gd name="connsiteX36" fmla="*/ 4366260 w 7063740"/>
                    <a:gd name="connsiteY36" fmla="*/ 1097280 h 1323975"/>
                    <a:gd name="connsiteX37" fmla="*/ 4800600 w 7063740"/>
                    <a:gd name="connsiteY37" fmla="*/ 1268730 h 1323975"/>
                    <a:gd name="connsiteX38" fmla="*/ 5200650 w 7063740"/>
                    <a:gd name="connsiteY38" fmla="*/ 1303020 h 1323975"/>
                    <a:gd name="connsiteX39" fmla="*/ 5737860 w 7063740"/>
                    <a:gd name="connsiteY39" fmla="*/ 1143000 h 1323975"/>
                    <a:gd name="connsiteX40" fmla="*/ 6092190 w 7063740"/>
                    <a:gd name="connsiteY40" fmla="*/ 800100 h 1323975"/>
                    <a:gd name="connsiteX41" fmla="*/ 6195060 w 7063740"/>
                    <a:gd name="connsiteY41" fmla="*/ 445770 h 1323975"/>
                    <a:gd name="connsiteX42" fmla="*/ 6115050 w 7063740"/>
                    <a:gd name="connsiteY42" fmla="*/ 137160 h 1323975"/>
                    <a:gd name="connsiteX43" fmla="*/ 5875020 w 7063740"/>
                    <a:gd name="connsiteY43" fmla="*/ 34290 h 1323975"/>
                    <a:gd name="connsiteX44" fmla="*/ 5669280 w 7063740"/>
                    <a:gd name="connsiteY44" fmla="*/ 68580 h 1323975"/>
                    <a:gd name="connsiteX45" fmla="*/ 5532120 w 7063740"/>
                    <a:gd name="connsiteY45" fmla="*/ 171450 h 1323975"/>
                    <a:gd name="connsiteX46" fmla="*/ 5440680 w 7063740"/>
                    <a:gd name="connsiteY46" fmla="*/ 400050 h 1323975"/>
                    <a:gd name="connsiteX47" fmla="*/ 5509260 w 7063740"/>
                    <a:gd name="connsiteY47" fmla="*/ 685800 h 1323975"/>
                    <a:gd name="connsiteX48" fmla="*/ 5669280 w 7063740"/>
                    <a:gd name="connsiteY48" fmla="*/ 925830 h 1323975"/>
                    <a:gd name="connsiteX49" fmla="*/ 5966460 w 7063740"/>
                    <a:gd name="connsiteY49" fmla="*/ 1154430 h 1323975"/>
                    <a:gd name="connsiteX50" fmla="*/ 6309360 w 7063740"/>
                    <a:gd name="connsiteY50" fmla="*/ 1268730 h 1323975"/>
                    <a:gd name="connsiteX51" fmla="*/ 6606540 w 7063740"/>
                    <a:gd name="connsiteY51" fmla="*/ 1291590 h 1323975"/>
                    <a:gd name="connsiteX52" fmla="*/ 7063740 w 7063740"/>
                    <a:gd name="connsiteY52" fmla="*/ 1200150 h 1323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7063740" h="1323975">
                      <a:moveTo>
                        <a:pt x="0" y="1165860"/>
                      </a:moveTo>
                      <a:cubicBezTo>
                        <a:pt x="82867" y="1193482"/>
                        <a:pt x="165735" y="1221105"/>
                        <a:pt x="262890" y="1245870"/>
                      </a:cubicBezTo>
                      <a:cubicBezTo>
                        <a:pt x="360045" y="1270635"/>
                        <a:pt x="436245" y="1320165"/>
                        <a:pt x="582930" y="1314450"/>
                      </a:cubicBezTo>
                      <a:cubicBezTo>
                        <a:pt x="729615" y="1308735"/>
                        <a:pt x="975360" y="1287780"/>
                        <a:pt x="1143000" y="1211580"/>
                      </a:cubicBezTo>
                      <a:cubicBezTo>
                        <a:pt x="1310640" y="1135380"/>
                        <a:pt x="1491615" y="981075"/>
                        <a:pt x="1588770" y="857250"/>
                      </a:cubicBezTo>
                      <a:cubicBezTo>
                        <a:pt x="1685925" y="733425"/>
                        <a:pt x="1716405" y="586740"/>
                        <a:pt x="1725930" y="468630"/>
                      </a:cubicBezTo>
                      <a:cubicBezTo>
                        <a:pt x="1735455" y="350520"/>
                        <a:pt x="1701165" y="224790"/>
                        <a:pt x="1645920" y="148590"/>
                      </a:cubicBezTo>
                      <a:cubicBezTo>
                        <a:pt x="1590675" y="72390"/>
                        <a:pt x="1478280" y="22860"/>
                        <a:pt x="1394460" y="11430"/>
                      </a:cubicBezTo>
                      <a:cubicBezTo>
                        <a:pt x="1310640" y="0"/>
                        <a:pt x="1207770" y="34290"/>
                        <a:pt x="1143000" y="80010"/>
                      </a:cubicBezTo>
                      <a:cubicBezTo>
                        <a:pt x="1078230" y="125730"/>
                        <a:pt x="1028700" y="201930"/>
                        <a:pt x="1005840" y="285750"/>
                      </a:cubicBezTo>
                      <a:cubicBezTo>
                        <a:pt x="982980" y="369570"/>
                        <a:pt x="982980" y="485775"/>
                        <a:pt x="1005840" y="582930"/>
                      </a:cubicBezTo>
                      <a:cubicBezTo>
                        <a:pt x="1028700" y="680085"/>
                        <a:pt x="1062990" y="775335"/>
                        <a:pt x="1143000" y="868680"/>
                      </a:cubicBezTo>
                      <a:cubicBezTo>
                        <a:pt x="1223010" y="962025"/>
                        <a:pt x="1369695" y="1076325"/>
                        <a:pt x="1485900" y="1143000"/>
                      </a:cubicBezTo>
                      <a:cubicBezTo>
                        <a:pt x="1602105" y="1209675"/>
                        <a:pt x="1716405" y="1245870"/>
                        <a:pt x="1840230" y="1268730"/>
                      </a:cubicBezTo>
                      <a:cubicBezTo>
                        <a:pt x="1964055" y="1291590"/>
                        <a:pt x="2093595" y="1293495"/>
                        <a:pt x="2228850" y="1280160"/>
                      </a:cubicBezTo>
                      <a:cubicBezTo>
                        <a:pt x="2364105" y="1266825"/>
                        <a:pt x="2508885" y="1261110"/>
                        <a:pt x="2651760" y="1188720"/>
                      </a:cubicBezTo>
                      <a:cubicBezTo>
                        <a:pt x="2794635" y="1116330"/>
                        <a:pt x="2992755" y="975360"/>
                        <a:pt x="3086100" y="845820"/>
                      </a:cubicBezTo>
                      <a:cubicBezTo>
                        <a:pt x="3179445" y="716280"/>
                        <a:pt x="3211830" y="533400"/>
                        <a:pt x="3211830" y="411480"/>
                      </a:cubicBezTo>
                      <a:cubicBezTo>
                        <a:pt x="3211830" y="289560"/>
                        <a:pt x="3148965" y="180975"/>
                        <a:pt x="3086100" y="114300"/>
                      </a:cubicBezTo>
                      <a:cubicBezTo>
                        <a:pt x="3023235" y="47625"/>
                        <a:pt x="2916555" y="9525"/>
                        <a:pt x="2834640" y="11430"/>
                      </a:cubicBezTo>
                      <a:cubicBezTo>
                        <a:pt x="2752725" y="13335"/>
                        <a:pt x="2653665" y="64770"/>
                        <a:pt x="2594610" y="125730"/>
                      </a:cubicBezTo>
                      <a:cubicBezTo>
                        <a:pt x="2535555" y="186690"/>
                        <a:pt x="2497455" y="295275"/>
                        <a:pt x="2480310" y="377190"/>
                      </a:cubicBezTo>
                      <a:cubicBezTo>
                        <a:pt x="2463165" y="459105"/>
                        <a:pt x="2465070" y="535305"/>
                        <a:pt x="2491740" y="617220"/>
                      </a:cubicBezTo>
                      <a:cubicBezTo>
                        <a:pt x="2518410" y="699135"/>
                        <a:pt x="2562225" y="779145"/>
                        <a:pt x="2640330" y="868680"/>
                      </a:cubicBezTo>
                      <a:cubicBezTo>
                        <a:pt x="2718435" y="958215"/>
                        <a:pt x="2832735" y="1085850"/>
                        <a:pt x="2960370" y="1154430"/>
                      </a:cubicBezTo>
                      <a:cubicBezTo>
                        <a:pt x="3088005" y="1223010"/>
                        <a:pt x="3267075" y="1261110"/>
                        <a:pt x="3406140" y="1280160"/>
                      </a:cubicBezTo>
                      <a:cubicBezTo>
                        <a:pt x="3545205" y="1299210"/>
                        <a:pt x="3684270" y="1282065"/>
                        <a:pt x="3794760" y="1268730"/>
                      </a:cubicBezTo>
                      <a:cubicBezTo>
                        <a:pt x="3905250" y="1255395"/>
                        <a:pt x="3966210" y="1243965"/>
                        <a:pt x="4069080" y="1200150"/>
                      </a:cubicBezTo>
                      <a:cubicBezTo>
                        <a:pt x="4171950" y="1156335"/>
                        <a:pt x="4314825" y="1087755"/>
                        <a:pt x="4411980" y="1005840"/>
                      </a:cubicBezTo>
                      <a:cubicBezTo>
                        <a:pt x="4509135" y="923925"/>
                        <a:pt x="4602480" y="807720"/>
                        <a:pt x="4652010" y="708660"/>
                      </a:cubicBezTo>
                      <a:cubicBezTo>
                        <a:pt x="4701540" y="609600"/>
                        <a:pt x="4722495" y="512445"/>
                        <a:pt x="4709160" y="411480"/>
                      </a:cubicBezTo>
                      <a:cubicBezTo>
                        <a:pt x="4695825" y="310515"/>
                        <a:pt x="4638675" y="167640"/>
                        <a:pt x="4572000" y="102870"/>
                      </a:cubicBezTo>
                      <a:cubicBezTo>
                        <a:pt x="4505325" y="38100"/>
                        <a:pt x="4398645" y="13335"/>
                        <a:pt x="4309110" y="22860"/>
                      </a:cubicBezTo>
                      <a:cubicBezTo>
                        <a:pt x="4219575" y="32385"/>
                        <a:pt x="4091940" y="78105"/>
                        <a:pt x="4034790" y="160020"/>
                      </a:cubicBezTo>
                      <a:cubicBezTo>
                        <a:pt x="3977640" y="241935"/>
                        <a:pt x="3956685" y="401955"/>
                        <a:pt x="3966210" y="514350"/>
                      </a:cubicBezTo>
                      <a:cubicBezTo>
                        <a:pt x="3975735" y="626745"/>
                        <a:pt x="4025265" y="737235"/>
                        <a:pt x="4091940" y="834390"/>
                      </a:cubicBezTo>
                      <a:cubicBezTo>
                        <a:pt x="4158615" y="931545"/>
                        <a:pt x="4248150" y="1024890"/>
                        <a:pt x="4366260" y="1097280"/>
                      </a:cubicBezTo>
                      <a:cubicBezTo>
                        <a:pt x="4484370" y="1169670"/>
                        <a:pt x="4661535" y="1234440"/>
                        <a:pt x="4800600" y="1268730"/>
                      </a:cubicBezTo>
                      <a:cubicBezTo>
                        <a:pt x="4939665" y="1303020"/>
                        <a:pt x="5044440" y="1323975"/>
                        <a:pt x="5200650" y="1303020"/>
                      </a:cubicBezTo>
                      <a:cubicBezTo>
                        <a:pt x="5356860" y="1282065"/>
                        <a:pt x="5589270" y="1226820"/>
                        <a:pt x="5737860" y="1143000"/>
                      </a:cubicBezTo>
                      <a:cubicBezTo>
                        <a:pt x="5886450" y="1059180"/>
                        <a:pt x="6015990" y="916305"/>
                        <a:pt x="6092190" y="800100"/>
                      </a:cubicBezTo>
                      <a:cubicBezTo>
                        <a:pt x="6168390" y="683895"/>
                        <a:pt x="6191250" y="556260"/>
                        <a:pt x="6195060" y="445770"/>
                      </a:cubicBezTo>
                      <a:cubicBezTo>
                        <a:pt x="6198870" y="335280"/>
                        <a:pt x="6168390" y="205740"/>
                        <a:pt x="6115050" y="137160"/>
                      </a:cubicBezTo>
                      <a:cubicBezTo>
                        <a:pt x="6061710" y="68580"/>
                        <a:pt x="5949315" y="45720"/>
                        <a:pt x="5875020" y="34290"/>
                      </a:cubicBezTo>
                      <a:cubicBezTo>
                        <a:pt x="5800725" y="22860"/>
                        <a:pt x="5726430" y="45720"/>
                        <a:pt x="5669280" y="68580"/>
                      </a:cubicBezTo>
                      <a:cubicBezTo>
                        <a:pt x="5612130" y="91440"/>
                        <a:pt x="5570220" y="116205"/>
                        <a:pt x="5532120" y="171450"/>
                      </a:cubicBezTo>
                      <a:cubicBezTo>
                        <a:pt x="5494020" y="226695"/>
                        <a:pt x="5444490" y="314325"/>
                        <a:pt x="5440680" y="400050"/>
                      </a:cubicBezTo>
                      <a:cubicBezTo>
                        <a:pt x="5436870" y="485775"/>
                        <a:pt x="5471160" y="598170"/>
                        <a:pt x="5509260" y="685800"/>
                      </a:cubicBezTo>
                      <a:cubicBezTo>
                        <a:pt x="5547360" y="773430"/>
                        <a:pt x="5593080" y="847725"/>
                        <a:pt x="5669280" y="925830"/>
                      </a:cubicBezTo>
                      <a:cubicBezTo>
                        <a:pt x="5745480" y="1003935"/>
                        <a:pt x="5859780" y="1097280"/>
                        <a:pt x="5966460" y="1154430"/>
                      </a:cubicBezTo>
                      <a:cubicBezTo>
                        <a:pt x="6073140" y="1211580"/>
                        <a:pt x="6202680" y="1245870"/>
                        <a:pt x="6309360" y="1268730"/>
                      </a:cubicBezTo>
                      <a:cubicBezTo>
                        <a:pt x="6416040" y="1291590"/>
                        <a:pt x="6480810" y="1303020"/>
                        <a:pt x="6606540" y="1291590"/>
                      </a:cubicBezTo>
                      <a:cubicBezTo>
                        <a:pt x="6732270" y="1280160"/>
                        <a:pt x="6898005" y="1240155"/>
                        <a:pt x="7063740" y="1200150"/>
                      </a:cubicBezTo>
                    </a:path>
                  </a:pathLst>
                </a:custGeom>
                <a:ln w="19050">
                  <a:solidFill>
                    <a:srgbClr val="000000">
                      <a:alpha val="45098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105" name="Freeform 86"/>
                <p:cNvSpPr/>
                <p:nvPr/>
              </p:nvSpPr>
              <p:spPr>
                <a:xfrm rot="19172241" flipH="1">
                  <a:off x="4304544" y="3276581"/>
                  <a:ext cx="753374" cy="153351"/>
                </a:xfrm>
                <a:custGeom>
                  <a:avLst/>
                  <a:gdLst>
                    <a:gd name="connsiteX0" fmla="*/ 0 w 7063740"/>
                    <a:gd name="connsiteY0" fmla="*/ 1165860 h 1323975"/>
                    <a:gd name="connsiteX1" fmla="*/ 262890 w 7063740"/>
                    <a:gd name="connsiteY1" fmla="*/ 1245870 h 1323975"/>
                    <a:gd name="connsiteX2" fmla="*/ 582930 w 7063740"/>
                    <a:gd name="connsiteY2" fmla="*/ 1314450 h 1323975"/>
                    <a:gd name="connsiteX3" fmla="*/ 1143000 w 7063740"/>
                    <a:gd name="connsiteY3" fmla="*/ 1211580 h 1323975"/>
                    <a:gd name="connsiteX4" fmla="*/ 1588770 w 7063740"/>
                    <a:gd name="connsiteY4" fmla="*/ 857250 h 1323975"/>
                    <a:gd name="connsiteX5" fmla="*/ 1725930 w 7063740"/>
                    <a:gd name="connsiteY5" fmla="*/ 468630 h 1323975"/>
                    <a:gd name="connsiteX6" fmla="*/ 1645920 w 7063740"/>
                    <a:gd name="connsiteY6" fmla="*/ 148590 h 1323975"/>
                    <a:gd name="connsiteX7" fmla="*/ 1394460 w 7063740"/>
                    <a:gd name="connsiteY7" fmla="*/ 11430 h 1323975"/>
                    <a:gd name="connsiteX8" fmla="*/ 1143000 w 7063740"/>
                    <a:gd name="connsiteY8" fmla="*/ 80010 h 1323975"/>
                    <a:gd name="connsiteX9" fmla="*/ 1005840 w 7063740"/>
                    <a:gd name="connsiteY9" fmla="*/ 285750 h 1323975"/>
                    <a:gd name="connsiteX10" fmla="*/ 1005840 w 7063740"/>
                    <a:gd name="connsiteY10" fmla="*/ 582930 h 1323975"/>
                    <a:gd name="connsiteX11" fmla="*/ 1143000 w 7063740"/>
                    <a:gd name="connsiteY11" fmla="*/ 868680 h 1323975"/>
                    <a:gd name="connsiteX12" fmla="*/ 1485900 w 7063740"/>
                    <a:gd name="connsiteY12" fmla="*/ 1143000 h 1323975"/>
                    <a:gd name="connsiteX13" fmla="*/ 1840230 w 7063740"/>
                    <a:gd name="connsiteY13" fmla="*/ 1268730 h 1323975"/>
                    <a:gd name="connsiteX14" fmla="*/ 2228850 w 7063740"/>
                    <a:gd name="connsiteY14" fmla="*/ 1280160 h 1323975"/>
                    <a:gd name="connsiteX15" fmla="*/ 2651760 w 7063740"/>
                    <a:gd name="connsiteY15" fmla="*/ 1188720 h 1323975"/>
                    <a:gd name="connsiteX16" fmla="*/ 3086100 w 7063740"/>
                    <a:gd name="connsiteY16" fmla="*/ 845820 h 1323975"/>
                    <a:gd name="connsiteX17" fmla="*/ 3211830 w 7063740"/>
                    <a:gd name="connsiteY17" fmla="*/ 411480 h 1323975"/>
                    <a:gd name="connsiteX18" fmla="*/ 3086100 w 7063740"/>
                    <a:gd name="connsiteY18" fmla="*/ 114300 h 1323975"/>
                    <a:gd name="connsiteX19" fmla="*/ 2834640 w 7063740"/>
                    <a:gd name="connsiteY19" fmla="*/ 11430 h 1323975"/>
                    <a:gd name="connsiteX20" fmla="*/ 2594610 w 7063740"/>
                    <a:gd name="connsiteY20" fmla="*/ 125730 h 1323975"/>
                    <a:gd name="connsiteX21" fmla="*/ 2480310 w 7063740"/>
                    <a:gd name="connsiteY21" fmla="*/ 377190 h 1323975"/>
                    <a:gd name="connsiteX22" fmla="*/ 2491740 w 7063740"/>
                    <a:gd name="connsiteY22" fmla="*/ 617220 h 1323975"/>
                    <a:gd name="connsiteX23" fmla="*/ 2640330 w 7063740"/>
                    <a:gd name="connsiteY23" fmla="*/ 868680 h 1323975"/>
                    <a:gd name="connsiteX24" fmla="*/ 2960370 w 7063740"/>
                    <a:gd name="connsiteY24" fmla="*/ 1154430 h 1323975"/>
                    <a:gd name="connsiteX25" fmla="*/ 3406140 w 7063740"/>
                    <a:gd name="connsiteY25" fmla="*/ 1280160 h 1323975"/>
                    <a:gd name="connsiteX26" fmla="*/ 3794760 w 7063740"/>
                    <a:gd name="connsiteY26" fmla="*/ 1268730 h 1323975"/>
                    <a:gd name="connsiteX27" fmla="*/ 4069080 w 7063740"/>
                    <a:gd name="connsiteY27" fmla="*/ 1200150 h 1323975"/>
                    <a:gd name="connsiteX28" fmla="*/ 4411980 w 7063740"/>
                    <a:gd name="connsiteY28" fmla="*/ 1005840 h 1323975"/>
                    <a:gd name="connsiteX29" fmla="*/ 4652010 w 7063740"/>
                    <a:gd name="connsiteY29" fmla="*/ 708660 h 1323975"/>
                    <a:gd name="connsiteX30" fmla="*/ 4709160 w 7063740"/>
                    <a:gd name="connsiteY30" fmla="*/ 411480 h 1323975"/>
                    <a:gd name="connsiteX31" fmla="*/ 4572000 w 7063740"/>
                    <a:gd name="connsiteY31" fmla="*/ 102870 h 1323975"/>
                    <a:gd name="connsiteX32" fmla="*/ 4309110 w 7063740"/>
                    <a:gd name="connsiteY32" fmla="*/ 22860 h 1323975"/>
                    <a:gd name="connsiteX33" fmla="*/ 4034790 w 7063740"/>
                    <a:gd name="connsiteY33" fmla="*/ 160020 h 1323975"/>
                    <a:gd name="connsiteX34" fmla="*/ 3966210 w 7063740"/>
                    <a:gd name="connsiteY34" fmla="*/ 514350 h 1323975"/>
                    <a:gd name="connsiteX35" fmla="*/ 4091940 w 7063740"/>
                    <a:gd name="connsiteY35" fmla="*/ 834390 h 1323975"/>
                    <a:gd name="connsiteX36" fmla="*/ 4366260 w 7063740"/>
                    <a:gd name="connsiteY36" fmla="*/ 1097280 h 1323975"/>
                    <a:gd name="connsiteX37" fmla="*/ 4800600 w 7063740"/>
                    <a:gd name="connsiteY37" fmla="*/ 1268730 h 1323975"/>
                    <a:gd name="connsiteX38" fmla="*/ 5200650 w 7063740"/>
                    <a:gd name="connsiteY38" fmla="*/ 1303020 h 1323975"/>
                    <a:gd name="connsiteX39" fmla="*/ 5737860 w 7063740"/>
                    <a:gd name="connsiteY39" fmla="*/ 1143000 h 1323975"/>
                    <a:gd name="connsiteX40" fmla="*/ 6092190 w 7063740"/>
                    <a:gd name="connsiteY40" fmla="*/ 800100 h 1323975"/>
                    <a:gd name="connsiteX41" fmla="*/ 6195060 w 7063740"/>
                    <a:gd name="connsiteY41" fmla="*/ 445770 h 1323975"/>
                    <a:gd name="connsiteX42" fmla="*/ 6115050 w 7063740"/>
                    <a:gd name="connsiteY42" fmla="*/ 137160 h 1323975"/>
                    <a:gd name="connsiteX43" fmla="*/ 5875020 w 7063740"/>
                    <a:gd name="connsiteY43" fmla="*/ 34290 h 1323975"/>
                    <a:gd name="connsiteX44" fmla="*/ 5669280 w 7063740"/>
                    <a:gd name="connsiteY44" fmla="*/ 68580 h 1323975"/>
                    <a:gd name="connsiteX45" fmla="*/ 5532120 w 7063740"/>
                    <a:gd name="connsiteY45" fmla="*/ 171450 h 1323975"/>
                    <a:gd name="connsiteX46" fmla="*/ 5440680 w 7063740"/>
                    <a:gd name="connsiteY46" fmla="*/ 400050 h 1323975"/>
                    <a:gd name="connsiteX47" fmla="*/ 5509260 w 7063740"/>
                    <a:gd name="connsiteY47" fmla="*/ 685800 h 1323975"/>
                    <a:gd name="connsiteX48" fmla="*/ 5669280 w 7063740"/>
                    <a:gd name="connsiteY48" fmla="*/ 925830 h 1323975"/>
                    <a:gd name="connsiteX49" fmla="*/ 5966460 w 7063740"/>
                    <a:gd name="connsiteY49" fmla="*/ 1154430 h 1323975"/>
                    <a:gd name="connsiteX50" fmla="*/ 6309360 w 7063740"/>
                    <a:gd name="connsiteY50" fmla="*/ 1268730 h 1323975"/>
                    <a:gd name="connsiteX51" fmla="*/ 6606540 w 7063740"/>
                    <a:gd name="connsiteY51" fmla="*/ 1291590 h 1323975"/>
                    <a:gd name="connsiteX52" fmla="*/ 7063740 w 7063740"/>
                    <a:gd name="connsiteY52" fmla="*/ 1200150 h 1323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7063740" h="1323975">
                      <a:moveTo>
                        <a:pt x="0" y="1165860"/>
                      </a:moveTo>
                      <a:cubicBezTo>
                        <a:pt x="82867" y="1193482"/>
                        <a:pt x="165735" y="1221105"/>
                        <a:pt x="262890" y="1245870"/>
                      </a:cubicBezTo>
                      <a:cubicBezTo>
                        <a:pt x="360045" y="1270635"/>
                        <a:pt x="436245" y="1320165"/>
                        <a:pt x="582930" y="1314450"/>
                      </a:cubicBezTo>
                      <a:cubicBezTo>
                        <a:pt x="729615" y="1308735"/>
                        <a:pt x="975360" y="1287780"/>
                        <a:pt x="1143000" y="1211580"/>
                      </a:cubicBezTo>
                      <a:cubicBezTo>
                        <a:pt x="1310640" y="1135380"/>
                        <a:pt x="1491615" y="981075"/>
                        <a:pt x="1588770" y="857250"/>
                      </a:cubicBezTo>
                      <a:cubicBezTo>
                        <a:pt x="1685925" y="733425"/>
                        <a:pt x="1716405" y="586740"/>
                        <a:pt x="1725930" y="468630"/>
                      </a:cubicBezTo>
                      <a:cubicBezTo>
                        <a:pt x="1735455" y="350520"/>
                        <a:pt x="1701165" y="224790"/>
                        <a:pt x="1645920" y="148590"/>
                      </a:cubicBezTo>
                      <a:cubicBezTo>
                        <a:pt x="1590675" y="72390"/>
                        <a:pt x="1478280" y="22860"/>
                        <a:pt x="1394460" y="11430"/>
                      </a:cubicBezTo>
                      <a:cubicBezTo>
                        <a:pt x="1310640" y="0"/>
                        <a:pt x="1207770" y="34290"/>
                        <a:pt x="1143000" y="80010"/>
                      </a:cubicBezTo>
                      <a:cubicBezTo>
                        <a:pt x="1078230" y="125730"/>
                        <a:pt x="1028700" y="201930"/>
                        <a:pt x="1005840" y="285750"/>
                      </a:cubicBezTo>
                      <a:cubicBezTo>
                        <a:pt x="982980" y="369570"/>
                        <a:pt x="982980" y="485775"/>
                        <a:pt x="1005840" y="582930"/>
                      </a:cubicBezTo>
                      <a:cubicBezTo>
                        <a:pt x="1028700" y="680085"/>
                        <a:pt x="1062990" y="775335"/>
                        <a:pt x="1143000" y="868680"/>
                      </a:cubicBezTo>
                      <a:cubicBezTo>
                        <a:pt x="1223010" y="962025"/>
                        <a:pt x="1369695" y="1076325"/>
                        <a:pt x="1485900" y="1143000"/>
                      </a:cubicBezTo>
                      <a:cubicBezTo>
                        <a:pt x="1602105" y="1209675"/>
                        <a:pt x="1716405" y="1245870"/>
                        <a:pt x="1840230" y="1268730"/>
                      </a:cubicBezTo>
                      <a:cubicBezTo>
                        <a:pt x="1964055" y="1291590"/>
                        <a:pt x="2093595" y="1293495"/>
                        <a:pt x="2228850" y="1280160"/>
                      </a:cubicBezTo>
                      <a:cubicBezTo>
                        <a:pt x="2364105" y="1266825"/>
                        <a:pt x="2508885" y="1261110"/>
                        <a:pt x="2651760" y="1188720"/>
                      </a:cubicBezTo>
                      <a:cubicBezTo>
                        <a:pt x="2794635" y="1116330"/>
                        <a:pt x="2992755" y="975360"/>
                        <a:pt x="3086100" y="845820"/>
                      </a:cubicBezTo>
                      <a:cubicBezTo>
                        <a:pt x="3179445" y="716280"/>
                        <a:pt x="3211830" y="533400"/>
                        <a:pt x="3211830" y="411480"/>
                      </a:cubicBezTo>
                      <a:cubicBezTo>
                        <a:pt x="3211830" y="289560"/>
                        <a:pt x="3148965" y="180975"/>
                        <a:pt x="3086100" y="114300"/>
                      </a:cubicBezTo>
                      <a:cubicBezTo>
                        <a:pt x="3023235" y="47625"/>
                        <a:pt x="2916555" y="9525"/>
                        <a:pt x="2834640" y="11430"/>
                      </a:cubicBezTo>
                      <a:cubicBezTo>
                        <a:pt x="2752725" y="13335"/>
                        <a:pt x="2653665" y="64770"/>
                        <a:pt x="2594610" y="125730"/>
                      </a:cubicBezTo>
                      <a:cubicBezTo>
                        <a:pt x="2535555" y="186690"/>
                        <a:pt x="2497455" y="295275"/>
                        <a:pt x="2480310" y="377190"/>
                      </a:cubicBezTo>
                      <a:cubicBezTo>
                        <a:pt x="2463165" y="459105"/>
                        <a:pt x="2465070" y="535305"/>
                        <a:pt x="2491740" y="617220"/>
                      </a:cubicBezTo>
                      <a:cubicBezTo>
                        <a:pt x="2518410" y="699135"/>
                        <a:pt x="2562225" y="779145"/>
                        <a:pt x="2640330" y="868680"/>
                      </a:cubicBezTo>
                      <a:cubicBezTo>
                        <a:pt x="2718435" y="958215"/>
                        <a:pt x="2832735" y="1085850"/>
                        <a:pt x="2960370" y="1154430"/>
                      </a:cubicBezTo>
                      <a:cubicBezTo>
                        <a:pt x="3088005" y="1223010"/>
                        <a:pt x="3267075" y="1261110"/>
                        <a:pt x="3406140" y="1280160"/>
                      </a:cubicBezTo>
                      <a:cubicBezTo>
                        <a:pt x="3545205" y="1299210"/>
                        <a:pt x="3684270" y="1282065"/>
                        <a:pt x="3794760" y="1268730"/>
                      </a:cubicBezTo>
                      <a:cubicBezTo>
                        <a:pt x="3905250" y="1255395"/>
                        <a:pt x="3966210" y="1243965"/>
                        <a:pt x="4069080" y="1200150"/>
                      </a:cubicBezTo>
                      <a:cubicBezTo>
                        <a:pt x="4171950" y="1156335"/>
                        <a:pt x="4314825" y="1087755"/>
                        <a:pt x="4411980" y="1005840"/>
                      </a:cubicBezTo>
                      <a:cubicBezTo>
                        <a:pt x="4509135" y="923925"/>
                        <a:pt x="4602480" y="807720"/>
                        <a:pt x="4652010" y="708660"/>
                      </a:cubicBezTo>
                      <a:cubicBezTo>
                        <a:pt x="4701540" y="609600"/>
                        <a:pt x="4722495" y="512445"/>
                        <a:pt x="4709160" y="411480"/>
                      </a:cubicBezTo>
                      <a:cubicBezTo>
                        <a:pt x="4695825" y="310515"/>
                        <a:pt x="4638675" y="167640"/>
                        <a:pt x="4572000" y="102870"/>
                      </a:cubicBezTo>
                      <a:cubicBezTo>
                        <a:pt x="4505325" y="38100"/>
                        <a:pt x="4398645" y="13335"/>
                        <a:pt x="4309110" y="22860"/>
                      </a:cubicBezTo>
                      <a:cubicBezTo>
                        <a:pt x="4219575" y="32385"/>
                        <a:pt x="4091940" y="78105"/>
                        <a:pt x="4034790" y="160020"/>
                      </a:cubicBezTo>
                      <a:cubicBezTo>
                        <a:pt x="3977640" y="241935"/>
                        <a:pt x="3956685" y="401955"/>
                        <a:pt x="3966210" y="514350"/>
                      </a:cubicBezTo>
                      <a:cubicBezTo>
                        <a:pt x="3975735" y="626745"/>
                        <a:pt x="4025265" y="737235"/>
                        <a:pt x="4091940" y="834390"/>
                      </a:cubicBezTo>
                      <a:cubicBezTo>
                        <a:pt x="4158615" y="931545"/>
                        <a:pt x="4248150" y="1024890"/>
                        <a:pt x="4366260" y="1097280"/>
                      </a:cubicBezTo>
                      <a:cubicBezTo>
                        <a:pt x="4484370" y="1169670"/>
                        <a:pt x="4661535" y="1234440"/>
                        <a:pt x="4800600" y="1268730"/>
                      </a:cubicBezTo>
                      <a:cubicBezTo>
                        <a:pt x="4939665" y="1303020"/>
                        <a:pt x="5044440" y="1323975"/>
                        <a:pt x="5200650" y="1303020"/>
                      </a:cubicBezTo>
                      <a:cubicBezTo>
                        <a:pt x="5356860" y="1282065"/>
                        <a:pt x="5589270" y="1226820"/>
                        <a:pt x="5737860" y="1143000"/>
                      </a:cubicBezTo>
                      <a:cubicBezTo>
                        <a:pt x="5886450" y="1059180"/>
                        <a:pt x="6015990" y="916305"/>
                        <a:pt x="6092190" y="800100"/>
                      </a:cubicBezTo>
                      <a:cubicBezTo>
                        <a:pt x="6168390" y="683895"/>
                        <a:pt x="6191250" y="556260"/>
                        <a:pt x="6195060" y="445770"/>
                      </a:cubicBezTo>
                      <a:cubicBezTo>
                        <a:pt x="6198870" y="335280"/>
                        <a:pt x="6168390" y="205740"/>
                        <a:pt x="6115050" y="137160"/>
                      </a:cubicBezTo>
                      <a:cubicBezTo>
                        <a:pt x="6061710" y="68580"/>
                        <a:pt x="5949315" y="45720"/>
                        <a:pt x="5875020" y="34290"/>
                      </a:cubicBezTo>
                      <a:cubicBezTo>
                        <a:pt x="5800725" y="22860"/>
                        <a:pt x="5726430" y="45720"/>
                        <a:pt x="5669280" y="68580"/>
                      </a:cubicBezTo>
                      <a:cubicBezTo>
                        <a:pt x="5612130" y="91440"/>
                        <a:pt x="5570220" y="116205"/>
                        <a:pt x="5532120" y="171450"/>
                      </a:cubicBezTo>
                      <a:cubicBezTo>
                        <a:pt x="5494020" y="226695"/>
                        <a:pt x="5444490" y="314325"/>
                        <a:pt x="5440680" y="400050"/>
                      </a:cubicBezTo>
                      <a:cubicBezTo>
                        <a:pt x="5436870" y="485775"/>
                        <a:pt x="5471160" y="598170"/>
                        <a:pt x="5509260" y="685800"/>
                      </a:cubicBezTo>
                      <a:cubicBezTo>
                        <a:pt x="5547360" y="773430"/>
                        <a:pt x="5593080" y="847725"/>
                        <a:pt x="5669280" y="925830"/>
                      </a:cubicBezTo>
                      <a:cubicBezTo>
                        <a:pt x="5745480" y="1003935"/>
                        <a:pt x="5859780" y="1097280"/>
                        <a:pt x="5966460" y="1154430"/>
                      </a:cubicBezTo>
                      <a:cubicBezTo>
                        <a:pt x="6073140" y="1211580"/>
                        <a:pt x="6202680" y="1245870"/>
                        <a:pt x="6309360" y="1268730"/>
                      </a:cubicBezTo>
                      <a:cubicBezTo>
                        <a:pt x="6416040" y="1291590"/>
                        <a:pt x="6480810" y="1303020"/>
                        <a:pt x="6606540" y="1291590"/>
                      </a:cubicBezTo>
                      <a:cubicBezTo>
                        <a:pt x="6732270" y="1280160"/>
                        <a:pt x="6898005" y="1240155"/>
                        <a:pt x="7063740" y="1200150"/>
                      </a:cubicBezTo>
                    </a:path>
                  </a:pathLst>
                </a:custGeom>
                <a:ln w="19050">
                  <a:solidFill>
                    <a:srgbClr val="000000">
                      <a:alpha val="45098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</p:grpSp>
          <p:cxnSp>
            <p:nvCxnSpPr>
              <p:cNvPr id="95" name="Straight Arrow Connector 87"/>
              <p:cNvCxnSpPr>
                <a:stCxn id="98" idx="1"/>
              </p:cNvCxnSpPr>
              <p:nvPr/>
            </p:nvCxnSpPr>
            <p:spPr>
              <a:xfrm flipH="1">
                <a:off x="5631176" y="5355944"/>
                <a:ext cx="75864" cy="44337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88"/>
              <p:cNvCxnSpPr/>
              <p:nvPr/>
            </p:nvCxnSpPr>
            <p:spPr>
              <a:xfrm flipV="1">
                <a:off x="5563816" y="5230982"/>
                <a:ext cx="89757" cy="131831"/>
              </a:xfrm>
              <a:prstGeom prst="straightConnector1">
                <a:avLst/>
              </a:prstGeom>
              <a:ln w="19050">
                <a:solidFill>
                  <a:srgbClr val="00FA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Freeform 90"/>
              <p:cNvSpPr/>
              <p:nvPr/>
            </p:nvSpPr>
            <p:spPr>
              <a:xfrm>
                <a:off x="5493692" y="4910784"/>
                <a:ext cx="338590" cy="530566"/>
              </a:xfrm>
              <a:custGeom>
                <a:avLst/>
                <a:gdLst>
                  <a:gd name="connsiteX0" fmla="*/ 0 w 173905"/>
                  <a:gd name="connsiteY0" fmla="*/ 246832 h 246832"/>
                  <a:gd name="connsiteX1" fmla="*/ 58904 w 173905"/>
                  <a:gd name="connsiteY1" fmla="*/ 185124 h 246832"/>
                  <a:gd name="connsiteX2" fmla="*/ 126221 w 173905"/>
                  <a:gd name="connsiteY2" fmla="*/ 86952 h 246832"/>
                  <a:gd name="connsiteX3" fmla="*/ 173905 w 173905"/>
                  <a:gd name="connsiteY3" fmla="*/ 0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905" h="246832">
                    <a:moveTo>
                      <a:pt x="0" y="246832"/>
                    </a:moveTo>
                    <a:cubicBezTo>
                      <a:pt x="18933" y="229301"/>
                      <a:pt x="37867" y="211771"/>
                      <a:pt x="58904" y="185124"/>
                    </a:cubicBezTo>
                    <a:cubicBezTo>
                      <a:pt x="79941" y="158477"/>
                      <a:pt x="107054" y="117806"/>
                      <a:pt x="126221" y="86952"/>
                    </a:cubicBezTo>
                    <a:cubicBezTo>
                      <a:pt x="145388" y="56098"/>
                      <a:pt x="159646" y="28049"/>
                      <a:pt x="173905" y="0"/>
                    </a:cubicBezTo>
                  </a:path>
                </a:pathLst>
              </a:custGeom>
              <a:ln w="28575">
                <a:solidFill>
                  <a:srgbClr val="00FA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98" name="Freeform 91"/>
              <p:cNvSpPr/>
              <p:nvPr/>
            </p:nvSpPr>
            <p:spPr>
              <a:xfrm rot="16506911" flipV="1">
                <a:off x="5665940" y="4971676"/>
                <a:ext cx="423987" cy="661818"/>
              </a:xfrm>
              <a:custGeom>
                <a:avLst/>
                <a:gdLst>
                  <a:gd name="connsiteX0" fmla="*/ 0 w 173905"/>
                  <a:gd name="connsiteY0" fmla="*/ 246832 h 246832"/>
                  <a:gd name="connsiteX1" fmla="*/ 58904 w 173905"/>
                  <a:gd name="connsiteY1" fmla="*/ 185124 h 246832"/>
                  <a:gd name="connsiteX2" fmla="*/ 126221 w 173905"/>
                  <a:gd name="connsiteY2" fmla="*/ 86952 h 246832"/>
                  <a:gd name="connsiteX3" fmla="*/ 173905 w 173905"/>
                  <a:gd name="connsiteY3" fmla="*/ 0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905" h="246832">
                    <a:moveTo>
                      <a:pt x="0" y="246832"/>
                    </a:moveTo>
                    <a:cubicBezTo>
                      <a:pt x="18933" y="229301"/>
                      <a:pt x="37867" y="211771"/>
                      <a:pt x="58904" y="185124"/>
                    </a:cubicBezTo>
                    <a:cubicBezTo>
                      <a:pt x="79941" y="158477"/>
                      <a:pt x="107054" y="117806"/>
                      <a:pt x="126221" y="86952"/>
                    </a:cubicBezTo>
                    <a:cubicBezTo>
                      <a:pt x="145388" y="56098"/>
                      <a:pt x="159646" y="28049"/>
                      <a:pt x="173905" y="0"/>
                    </a:cubicBezTo>
                  </a:path>
                </a:pathLst>
              </a:custGeom>
              <a:ln w="28575">
                <a:solidFill>
                  <a:srgbClr val="0000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99" name="Freeform 92"/>
              <p:cNvSpPr/>
              <p:nvPr/>
            </p:nvSpPr>
            <p:spPr>
              <a:xfrm rot="19172241" flipH="1">
                <a:off x="5079223" y="5522175"/>
                <a:ext cx="557107" cy="154013"/>
              </a:xfrm>
              <a:custGeom>
                <a:avLst/>
                <a:gdLst>
                  <a:gd name="connsiteX0" fmla="*/ 0 w 7063740"/>
                  <a:gd name="connsiteY0" fmla="*/ 1165860 h 1323975"/>
                  <a:gd name="connsiteX1" fmla="*/ 262890 w 7063740"/>
                  <a:gd name="connsiteY1" fmla="*/ 1245870 h 1323975"/>
                  <a:gd name="connsiteX2" fmla="*/ 582930 w 7063740"/>
                  <a:gd name="connsiteY2" fmla="*/ 1314450 h 1323975"/>
                  <a:gd name="connsiteX3" fmla="*/ 1143000 w 7063740"/>
                  <a:gd name="connsiteY3" fmla="*/ 1211580 h 1323975"/>
                  <a:gd name="connsiteX4" fmla="*/ 1588770 w 7063740"/>
                  <a:gd name="connsiteY4" fmla="*/ 857250 h 1323975"/>
                  <a:gd name="connsiteX5" fmla="*/ 1725930 w 7063740"/>
                  <a:gd name="connsiteY5" fmla="*/ 468630 h 1323975"/>
                  <a:gd name="connsiteX6" fmla="*/ 1645920 w 7063740"/>
                  <a:gd name="connsiteY6" fmla="*/ 148590 h 1323975"/>
                  <a:gd name="connsiteX7" fmla="*/ 1394460 w 7063740"/>
                  <a:gd name="connsiteY7" fmla="*/ 11430 h 1323975"/>
                  <a:gd name="connsiteX8" fmla="*/ 1143000 w 7063740"/>
                  <a:gd name="connsiteY8" fmla="*/ 80010 h 1323975"/>
                  <a:gd name="connsiteX9" fmla="*/ 1005840 w 7063740"/>
                  <a:gd name="connsiteY9" fmla="*/ 285750 h 1323975"/>
                  <a:gd name="connsiteX10" fmla="*/ 1005840 w 7063740"/>
                  <a:gd name="connsiteY10" fmla="*/ 582930 h 1323975"/>
                  <a:gd name="connsiteX11" fmla="*/ 1143000 w 7063740"/>
                  <a:gd name="connsiteY11" fmla="*/ 868680 h 1323975"/>
                  <a:gd name="connsiteX12" fmla="*/ 1485900 w 7063740"/>
                  <a:gd name="connsiteY12" fmla="*/ 1143000 h 1323975"/>
                  <a:gd name="connsiteX13" fmla="*/ 1840230 w 7063740"/>
                  <a:gd name="connsiteY13" fmla="*/ 1268730 h 1323975"/>
                  <a:gd name="connsiteX14" fmla="*/ 2228850 w 7063740"/>
                  <a:gd name="connsiteY14" fmla="*/ 1280160 h 1323975"/>
                  <a:gd name="connsiteX15" fmla="*/ 2651760 w 7063740"/>
                  <a:gd name="connsiteY15" fmla="*/ 1188720 h 1323975"/>
                  <a:gd name="connsiteX16" fmla="*/ 3086100 w 7063740"/>
                  <a:gd name="connsiteY16" fmla="*/ 845820 h 1323975"/>
                  <a:gd name="connsiteX17" fmla="*/ 3211830 w 7063740"/>
                  <a:gd name="connsiteY17" fmla="*/ 411480 h 1323975"/>
                  <a:gd name="connsiteX18" fmla="*/ 3086100 w 7063740"/>
                  <a:gd name="connsiteY18" fmla="*/ 114300 h 1323975"/>
                  <a:gd name="connsiteX19" fmla="*/ 2834640 w 7063740"/>
                  <a:gd name="connsiteY19" fmla="*/ 11430 h 1323975"/>
                  <a:gd name="connsiteX20" fmla="*/ 2594610 w 7063740"/>
                  <a:gd name="connsiteY20" fmla="*/ 125730 h 1323975"/>
                  <a:gd name="connsiteX21" fmla="*/ 2480310 w 7063740"/>
                  <a:gd name="connsiteY21" fmla="*/ 377190 h 1323975"/>
                  <a:gd name="connsiteX22" fmla="*/ 2491740 w 7063740"/>
                  <a:gd name="connsiteY22" fmla="*/ 617220 h 1323975"/>
                  <a:gd name="connsiteX23" fmla="*/ 2640330 w 7063740"/>
                  <a:gd name="connsiteY23" fmla="*/ 868680 h 1323975"/>
                  <a:gd name="connsiteX24" fmla="*/ 2960370 w 7063740"/>
                  <a:gd name="connsiteY24" fmla="*/ 1154430 h 1323975"/>
                  <a:gd name="connsiteX25" fmla="*/ 3406140 w 7063740"/>
                  <a:gd name="connsiteY25" fmla="*/ 1280160 h 1323975"/>
                  <a:gd name="connsiteX26" fmla="*/ 3794760 w 7063740"/>
                  <a:gd name="connsiteY26" fmla="*/ 1268730 h 1323975"/>
                  <a:gd name="connsiteX27" fmla="*/ 4069080 w 7063740"/>
                  <a:gd name="connsiteY27" fmla="*/ 1200150 h 1323975"/>
                  <a:gd name="connsiteX28" fmla="*/ 4411980 w 7063740"/>
                  <a:gd name="connsiteY28" fmla="*/ 1005840 h 1323975"/>
                  <a:gd name="connsiteX29" fmla="*/ 4652010 w 7063740"/>
                  <a:gd name="connsiteY29" fmla="*/ 708660 h 1323975"/>
                  <a:gd name="connsiteX30" fmla="*/ 4709160 w 7063740"/>
                  <a:gd name="connsiteY30" fmla="*/ 411480 h 1323975"/>
                  <a:gd name="connsiteX31" fmla="*/ 4572000 w 7063740"/>
                  <a:gd name="connsiteY31" fmla="*/ 102870 h 1323975"/>
                  <a:gd name="connsiteX32" fmla="*/ 4309110 w 7063740"/>
                  <a:gd name="connsiteY32" fmla="*/ 22860 h 1323975"/>
                  <a:gd name="connsiteX33" fmla="*/ 4034790 w 7063740"/>
                  <a:gd name="connsiteY33" fmla="*/ 160020 h 1323975"/>
                  <a:gd name="connsiteX34" fmla="*/ 3966210 w 7063740"/>
                  <a:gd name="connsiteY34" fmla="*/ 514350 h 1323975"/>
                  <a:gd name="connsiteX35" fmla="*/ 4091940 w 7063740"/>
                  <a:gd name="connsiteY35" fmla="*/ 834390 h 1323975"/>
                  <a:gd name="connsiteX36" fmla="*/ 4366260 w 7063740"/>
                  <a:gd name="connsiteY36" fmla="*/ 1097280 h 1323975"/>
                  <a:gd name="connsiteX37" fmla="*/ 4800600 w 7063740"/>
                  <a:gd name="connsiteY37" fmla="*/ 1268730 h 1323975"/>
                  <a:gd name="connsiteX38" fmla="*/ 5200650 w 7063740"/>
                  <a:gd name="connsiteY38" fmla="*/ 1303020 h 1323975"/>
                  <a:gd name="connsiteX39" fmla="*/ 5737860 w 7063740"/>
                  <a:gd name="connsiteY39" fmla="*/ 1143000 h 1323975"/>
                  <a:gd name="connsiteX40" fmla="*/ 6092190 w 7063740"/>
                  <a:gd name="connsiteY40" fmla="*/ 800100 h 1323975"/>
                  <a:gd name="connsiteX41" fmla="*/ 6195060 w 7063740"/>
                  <a:gd name="connsiteY41" fmla="*/ 445770 h 1323975"/>
                  <a:gd name="connsiteX42" fmla="*/ 6115050 w 7063740"/>
                  <a:gd name="connsiteY42" fmla="*/ 137160 h 1323975"/>
                  <a:gd name="connsiteX43" fmla="*/ 5875020 w 7063740"/>
                  <a:gd name="connsiteY43" fmla="*/ 34290 h 1323975"/>
                  <a:gd name="connsiteX44" fmla="*/ 5669280 w 7063740"/>
                  <a:gd name="connsiteY44" fmla="*/ 68580 h 1323975"/>
                  <a:gd name="connsiteX45" fmla="*/ 5532120 w 7063740"/>
                  <a:gd name="connsiteY45" fmla="*/ 171450 h 1323975"/>
                  <a:gd name="connsiteX46" fmla="*/ 5440680 w 7063740"/>
                  <a:gd name="connsiteY46" fmla="*/ 400050 h 1323975"/>
                  <a:gd name="connsiteX47" fmla="*/ 5509260 w 7063740"/>
                  <a:gd name="connsiteY47" fmla="*/ 685800 h 1323975"/>
                  <a:gd name="connsiteX48" fmla="*/ 5669280 w 7063740"/>
                  <a:gd name="connsiteY48" fmla="*/ 925830 h 1323975"/>
                  <a:gd name="connsiteX49" fmla="*/ 5966460 w 7063740"/>
                  <a:gd name="connsiteY49" fmla="*/ 1154430 h 1323975"/>
                  <a:gd name="connsiteX50" fmla="*/ 6309360 w 7063740"/>
                  <a:gd name="connsiteY50" fmla="*/ 1268730 h 1323975"/>
                  <a:gd name="connsiteX51" fmla="*/ 6606540 w 7063740"/>
                  <a:gd name="connsiteY51" fmla="*/ 1291590 h 1323975"/>
                  <a:gd name="connsiteX52" fmla="*/ 7063740 w 7063740"/>
                  <a:gd name="connsiteY52" fmla="*/ 1200150 h 1323975"/>
                  <a:gd name="connsiteX0" fmla="*/ 0 w 7063740"/>
                  <a:gd name="connsiteY0" fmla="*/ 1165860 h 1379222"/>
                  <a:gd name="connsiteX1" fmla="*/ 262890 w 7063740"/>
                  <a:gd name="connsiteY1" fmla="*/ 1245870 h 1379222"/>
                  <a:gd name="connsiteX2" fmla="*/ 582930 w 7063740"/>
                  <a:gd name="connsiteY2" fmla="*/ 1314450 h 1379222"/>
                  <a:gd name="connsiteX3" fmla="*/ 1588770 w 7063740"/>
                  <a:gd name="connsiteY3" fmla="*/ 857250 h 1379222"/>
                  <a:gd name="connsiteX4" fmla="*/ 1725930 w 7063740"/>
                  <a:gd name="connsiteY4" fmla="*/ 468630 h 1379222"/>
                  <a:gd name="connsiteX5" fmla="*/ 1645920 w 7063740"/>
                  <a:gd name="connsiteY5" fmla="*/ 148590 h 1379222"/>
                  <a:gd name="connsiteX6" fmla="*/ 1394460 w 7063740"/>
                  <a:gd name="connsiteY6" fmla="*/ 11430 h 1379222"/>
                  <a:gd name="connsiteX7" fmla="*/ 1143000 w 7063740"/>
                  <a:gd name="connsiteY7" fmla="*/ 80010 h 1379222"/>
                  <a:gd name="connsiteX8" fmla="*/ 1005840 w 7063740"/>
                  <a:gd name="connsiteY8" fmla="*/ 285750 h 1379222"/>
                  <a:gd name="connsiteX9" fmla="*/ 1005840 w 7063740"/>
                  <a:gd name="connsiteY9" fmla="*/ 582930 h 1379222"/>
                  <a:gd name="connsiteX10" fmla="*/ 1143000 w 7063740"/>
                  <a:gd name="connsiteY10" fmla="*/ 868680 h 1379222"/>
                  <a:gd name="connsiteX11" fmla="*/ 1485900 w 7063740"/>
                  <a:gd name="connsiteY11" fmla="*/ 1143000 h 1379222"/>
                  <a:gd name="connsiteX12" fmla="*/ 1840230 w 7063740"/>
                  <a:gd name="connsiteY12" fmla="*/ 1268730 h 1379222"/>
                  <a:gd name="connsiteX13" fmla="*/ 2228850 w 7063740"/>
                  <a:gd name="connsiteY13" fmla="*/ 1280160 h 1379222"/>
                  <a:gd name="connsiteX14" fmla="*/ 2651760 w 7063740"/>
                  <a:gd name="connsiteY14" fmla="*/ 1188720 h 1379222"/>
                  <a:gd name="connsiteX15" fmla="*/ 3086100 w 7063740"/>
                  <a:gd name="connsiteY15" fmla="*/ 845820 h 1379222"/>
                  <a:gd name="connsiteX16" fmla="*/ 3211830 w 7063740"/>
                  <a:gd name="connsiteY16" fmla="*/ 411480 h 1379222"/>
                  <a:gd name="connsiteX17" fmla="*/ 3086100 w 7063740"/>
                  <a:gd name="connsiteY17" fmla="*/ 114300 h 1379222"/>
                  <a:gd name="connsiteX18" fmla="*/ 2834640 w 7063740"/>
                  <a:gd name="connsiteY18" fmla="*/ 11430 h 1379222"/>
                  <a:gd name="connsiteX19" fmla="*/ 2594610 w 7063740"/>
                  <a:gd name="connsiteY19" fmla="*/ 125730 h 1379222"/>
                  <a:gd name="connsiteX20" fmla="*/ 2480310 w 7063740"/>
                  <a:gd name="connsiteY20" fmla="*/ 377190 h 1379222"/>
                  <a:gd name="connsiteX21" fmla="*/ 2491740 w 7063740"/>
                  <a:gd name="connsiteY21" fmla="*/ 617220 h 1379222"/>
                  <a:gd name="connsiteX22" fmla="*/ 2640330 w 7063740"/>
                  <a:gd name="connsiteY22" fmla="*/ 868680 h 1379222"/>
                  <a:gd name="connsiteX23" fmla="*/ 2960370 w 7063740"/>
                  <a:gd name="connsiteY23" fmla="*/ 1154430 h 1379222"/>
                  <a:gd name="connsiteX24" fmla="*/ 3406140 w 7063740"/>
                  <a:gd name="connsiteY24" fmla="*/ 1280160 h 1379222"/>
                  <a:gd name="connsiteX25" fmla="*/ 3794760 w 7063740"/>
                  <a:gd name="connsiteY25" fmla="*/ 1268730 h 1379222"/>
                  <a:gd name="connsiteX26" fmla="*/ 4069080 w 7063740"/>
                  <a:gd name="connsiteY26" fmla="*/ 1200150 h 1379222"/>
                  <a:gd name="connsiteX27" fmla="*/ 4411980 w 7063740"/>
                  <a:gd name="connsiteY27" fmla="*/ 1005840 h 1379222"/>
                  <a:gd name="connsiteX28" fmla="*/ 4652010 w 7063740"/>
                  <a:gd name="connsiteY28" fmla="*/ 708660 h 1379222"/>
                  <a:gd name="connsiteX29" fmla="*/ 4709160 w 7063740"/>
                  <a:gd name="connsiteY29" fmla="*/ 411480 h 1379222"/>
                  <a:gd name="connsiteX30" fmla="*/ 4572000 w 7063740"/>
                  <a:gd name="connsiteY30" fmla="*/ 102870 h 1379222"/>
                  <a:gd name="connsiteX31" fmla="*/ 4309110 w 7063740"/>
                  <a:gd name="connsiteY31" fmla="*/ 22860 h 1379222"/>
                  <a:gd name="connsiteX32" fmla="*/ 4034790 w 7063740"/>
                  <a:gd name="connsiteY32" fmla="*/ 160020 h 1379222"/>
                  <a:gd name="connsiteX33" fmla="*/ 3966210 w 7063740"/>
                  <a:gd name="connsiteY33" fmla="*/ 514350 h 1379222"/>
                  <a:gd name="connsiteX34" fmla="*/ 4091940 w 7063740"/>
                  <a:gd name="connsiteY34" fmla="*/ 834390 h 1379222"/>
                  <a:gd name="connsiteX35" fmla="*/ 4366260 w 7063740"/>
                  <a:gd name="connsiteY35" fmla="*/ 1097280 h 1379222"/>
                  <a:gd name="connsiteX36" fmla="*/ 4800600 w 7063740"/>
                  <a:gd name="connsiteY36" fmla="*/ 1268730 h 1379222"/>
                  <a:gd name="connsiteX37" fmla="*/ 5200650 w 7063740"/>
                  <a:gd name="connsiteY37" fmla="*/ 1303020 h 1379222"/>
                  <a:gd name="connsiteX38" fmla="*/ 5737860 w 7063740"/>
                  <a:gd name="connsiteY38" fmla="*/ 1143000 h 1379222"/>
                  <a:gd name="connsiteX39" fmla="*/ 6092190 w 7063740"/>
                  <a:gd name="connsiteY39" fmla="*/ 800100 h 1379222"/>
                  <a:gd name="connsiteX40" fmla="*/ 6195060 w 7063740"/>
                  <a:gd name="connsiteY40" fmla="*/ 445770 h 1379222"/>
                  <a:gd name="connsiteX41" fmla="*/ 6115050 w 7063740"/>
                  <a:gd name="connsiteY41" fmla="*/ 137160 h 1379222"/>
                  <a:gd name="connsiteX42" fmla="*/ 5875020 w 7063740"/>
                  <a:gd name="connsiteY42" fmla="*/ 34290 h 1379222"/>
                  <a:gd name="connsiteX43" fmla="*/ 5669280 w 7063740"/>
                  <a:gd name="connsiteY43" fmla="*/ 68580 h 1379222"/>
                  <a:gd name="connsiteX44" fmla="*/ 5532120 w 7063740"/>
                  <a:gd name="connsiteY44" fmla="*/ 171450 h 1379222"/>
                  <a:gd name="connsiteX45" fmla="*/ 5440680 w 7063740"/>
                  <a:gd name="connsiteY45" fmla="*/ 400050 h 1379222"/>
                  <a:gd name="connsiteX46" fmla="*/ 5509260 w 7063740"/>
                  <a:gd name="connsiteY46" fmla="*/ 685800 h 1379222"/>
                  <a:gd name="connsiteX47" fmla="*/ 5669280 w 7063740"/>
                  <a:gd name="connsiteY47" fmla="*/ 925830 h 1379222"/>
                  <a:gd name="connsiteX48" fmla="*/ 5966460 w 7063740"/>
                  <a:gd name="connsiteY48" fmla="*/ 1154430 h 1379222"/>
                  <a:gd name="connsiteX49" fmla="*/ 6309360 w 7063740"/>
                  <a:gd name="connsiteY49" fmla="*/ 1268730 h 1379222"/>
                  <a:gd name="connsiteX50" fmla="*/ 6606540 w 7063740"/>
                  <a:gd name="connsiteY50" fmla="*/ 1291590 h 1379222"/>
                  <a:gd name="connsiteX51" fmla="*/ 7063740 w 7063740"/>
                  <a:gd name="connsiteY51" fmla="*/ 1200150 h 1379222"/>
                  <a:gd name="connsiteX0" fmla="*/ 1903 w 7065643"/>
                  <a:gd name="connsiteY0" fmla="*/ 1165860 h 1323975"/>
                  <a:gd name="connsiteX1" fmla="*/ 264793 w 7065643"/>
                  <a:gd name="connsiteY1" fmla="*/ 1245870 h 1323975"/>
                  <a:gd name="connsiteX2" fmla="*/ 1590673 w 7065643"/>
                  <a:gd name="connsiteY2" fmla="*/ 857250 h 1323975"/>
                  <a:gd name="connsiteX3" fmla="*/ 1727833 w 7065643"/>
                  <a:gd name="connsiteY3" fmla="*/ 468630 h 1323975"/>
                  <a:gd name="connsiteX4" fmla="*/ 1647823 w 7065643"/>
                  <a:gd name="connsiteY4" fmla="*/ 148590 h 1323975"/>
                  <a:gd name="connsiteX5" fmla="*/ 1396363 w 7065643"/>
                  <a:gd name="connsiteY5" fmla="*/ 11430 h 1323975"/>
                  <a:gd name="connsiteX6" fmla="*/ 1144903 w 7065643"/>
                  <a:gd name="connsiteY6" fmla="*/ 80010 h 1323975"/>
                  <a:gd name="connsiteX7" fmla="*/ 1007743 w 7065643"/>
                  <a:gd name="connsiteY7" fmla="*/ 285750 h 1323975"/>
                  <a:gd name="connsiteX8" fmla="*/ 1007743 w 7065643"/>
                  <a:gd name="connsiteY8" fmla="*/ 582930 h 1323975"/>
                  <a:gd name="connsiteX9" fmla="*/ 1144903 w 7065643"/>
                  <a:gd name="connsiteY9" fmla="*/ 868680 h 1323975"/>
                  <a:gd name="connsiteX10" fmla="*/ 1487803 w 7065643"/>
                  <a:gd name="connsiteY10" fmla="*/ 1143000 h 1323975"/>
                  <a:gd name="connsiteX11" fmla="*/ 1842133 w 7065643"/>
                  <a:gd name="connsiteY11" fmla="*/ 1268730 h 1323975"/>
                  <a:gd name="connsiteX12" fmla="*/ 2230753 w 7065643"/>
                  <a:gd name="connsiteY12" fmla="*/ 1280160 h 1323975"/>
                  <a:gd name="connsiteX13" fmla="*/ 2653663 w 7065643"/>
                  <a:gd name="connsiteY13" fmla="*/ 1188720 h 1323975"/>
                  <a:gd name="connsiteX14" fmla="*/ 3088003 w 7065643"/>
                  <a:gd name="connsiteY14" fmla="*/ 845820 h 1323975"/>
                  <a:gd name="connsiteX15" fmla="*/ 3213733 w 7065643"/>
                  <a:gd name="connsiteY15" fmla="*/ 411480 h 1323975"/>
                  <a:gd name="connsiteX16" fmla="*/ 3088003 w 7065643"/>
                  <a:gd name="connsiteY16" fmla="*/ 114300 h 1323975"/>
                  <a:gd name="connsiteX17" fmla="*/ 2836543 w 7065643"/>
                  <a:gd name="connsiteY17" fmla="*/ 11430 h 1323975"/>
                  <a:gd name="connsiteX18" fmla="*/ 2596513 w 7065643"/>
                  <a:gd name="connsiteY18" fmla="*/ 125730 h 1323975"/>
                  <a:gd name="connsiteX19" fmla="*/ 2482213 w 7065643"/>
                  <a:gd name="connsiteY19" fmla="*/ 377190 h 1323975"/>
                  <a:gd name="connsiteX20" fmla="*/ 2493643 w 7065643"/>
                  <a:gd name="connsiteY20" fmla="*/ 617220 h 1323975"/>
                  <a:gd name="connsiteX21" fmla="*/ 2642233 w 7065643"/>
                  <a:gd name="connsiteY21" fmla="*/ 868680 h 1323975"/>
                  <a:gd name="connsiteX22" fmla="*/ 2962273 w 7065643"/>
                  <a:gd name="connsiteY22" fmla="*/ 1154430 h 1323975"/>
                  <a:gd name="connsiteX23" fmla="*/ 3408043 w 7065643"/>
                  <a:gd name="connsiteY23" fmla="*/ 1280160 h 1323975"/>
                  <a:gd name="connsiteX24" fmla="*/ 3796663 w 7065643"/>
                  <a:gd name="connsiteY24" fmla="*/ 1268730 h 1323975"/>
                  <a:gd name="connsiteX25" fmla="*/ 4070983 w 7065643"/>
                  <a:gd name="connsiteY25" fmla="*/ 1200150 h 1323975"/>
                  <a:gd name="connsiteX26" fmla="*/ 4413883 w 7065643"/>
                  <a:gd name="connsiteY26" fmla="*/ 1005840 h 1323975"/>
                  <a:gd name="connsiteX27" fmla="*/ 4653913 w 7065643"/>
                  <a:gd name="connsiteY27" fmla="*/ 708660 h 1323975"/>
                  <a:gd name="connsiteX28" fmla="*/ 4711063 w 7065643"/>
                  <a:gd name="connsiteY28" fmla="*/ 411480 h 1323975"/>
                  <a:gd name="connsiteX29" fmla="*/ 4573903 w 7065643"/>
                  <a:gd name="connsiteY29" fmla="*/ 102870 h 1323975"/>
                  <a:gd name="connsiteX30" fmla="*/ 4311013 w 7065643"/>
                  <a:gd name="connsiteY30" fmla="*/ 22860 h 1323975"/>
                  <a:gd name="connsiteX31" fmla="*/ 4036693 w 7065643"/>
                  <a:gd name="connsiteY31" fmla="*/ 160020 h 1323975"/>
                  <a:gd name="connsiteX32" fmla="*/ 3968113 w 7065643"/>
                  <a:gd name="connsiteY32" fmla="*/ 514350 h 1323975"/>
                  <a:gd name="connsiteX33" fmla="*/ 4093843 w 7065643"/>
                  <a:gd name="connsiteY33" fmla="*/ 834390 h 1323975"/>
                  <a:gd name="connsiteX34" fmla="*/ 4368163 w 7065643"/>
                  <a:gd name="connsiteY34" fmla="*/ 1097280 h 1323975"/>
                  <a:gd name="connsiteX35" fmla="*/ 4802503 w 7065643"/>
                  <a:gd name="connsiteY35" fmla="*/ 1268730 h 1323975"/>
                  <a:gd name="connsiteX36" fmla="*/ 5202553 w 7065643"/>
                  <a:gd name="connsiteY36" fmla="*/ 1303020 h 1323975"/>
                  <a:gd name="connsiteX37" fmla="*/ 5739763 w 7065643"/>
                  <a:gd name="connsiteY37" fmla="*/ 1143000 h 1323975"/>
                  <a:gd name="connsiteX38" fmla="*/ 6094093 w 7065643"/>
                  <a:gd name="connsiteY38" fmla="*/ 800100 h 1323975"/>
                  <a:gd name="connsiteX39" fmla="*/ 6196963 w 7065643"/>
                  <a:gd name="connsiteY39" fmla="*/ 445770 h 1323975"/>
                  <a:gd name="connsiteX40" fmla="*/ 6116953 w 7065643"/>
                  <a:gd name="connsiteY40" fmla="*/ 137160 h 1323975"/>
                  <a:gd name="connsiteX41" fmla="*/ 5876923 w 7065643"/>
                  <a:gd name="connsiteY41" fmla="*/ 34290 h 1323975"/>
                  <a:gd name="connsiteX42" fmla="*/ 5671183 w 7065643"/>
                  <a:gd name="connsiteY42" fmla="*/ 68580 h 1323975"/>
                  <a:gd name="connsiteX43" fmla="*/ 5534023 w 7065643"/>
                  <a:gd name="connsiteY43" fmla="*/ 171450 h 1323975"/>
                  <a:gd name="connsiteX44" fmla="*/ 5442583 w 7065643"/>
                  <a:gd name="connsiteY44" fmla="*/ 400050 h 1323975"/>
                  <a:gd name="connsiteX45" fmla="*/ 5511163 w 7065643"/>
                  <a:gd name="connsiteY45" fmla="*/ 685800 h 1323975"/>
                  <a:gd name="connsiteX46" fmla="*/ 5671183 w 7065643"/>
                  <a:gd name="connsiteY46" fmla="*/ 925830 h 1323975"/>
                  <a:gd name="connsiteX47" fmla="*/ 5968363 w 7065643"/>
                  <a:gd name="connsiteY47" fmla="*/ 1154430 h 1323975"/>
                  <a:gd name="connsiteX48" fmla="*/ 6311263 w 7065643"/>
                  <a:gd name="connsiteY48" fmla="*/ 1268730 h 1323975"/>
                  <a:gd name="connsiteX49" fmla="*/ 6608443 w 7065643"/>
                  <a:gd name="connsiteY49" fmla="*/ 1291590 h 1323975"/>
                  <a:gd name="connsiteX50" fmla="*/ 7065643 w 7065643"/>
                  <a:gd name="connsiteY50" fmla="*/ 1200150 h 1323975"/>
                  <a:gd name="connsiteX0" fmla="*/ 0 w 7063740"/>
                  <a:gd name="connsiteY0" fmla="*/ 1165860 h 1323975"/>
                  <a:gd name="connsiteX1" fmla="*/ 1588770 w 7063740"/>
                  <a:gd name="connsiteY1" fmla="*/ 857250 h 1323975"/>
                  <a:gd name="connsiteX2" fmla="*/ 1725930 w 7063740"/>
                  <a:gd name="connsiteY2" fmla="*/ 468630 h 1323975"/>
                  <a:gd name="connsiteX3" fmla="*/ 1645920 w 7063740"/>
                  <a:gd name="connsiteY3" fmla="*/ 148590 h 1323975"/>
                  <a:gd name="connsiteX4" fmla="*/ 1394460 w 7063740"/>
                  <a:gd name="connsiteY4" fmla="*/ 11430 h 1323975"/>
                  <a:gd name="connsiteX5" fmla="*/ 1143000 w 7063740"/>
                  <a:gd name="connsiteY5" fmla="*/ 80010 h 1323975"/>
                  <a:gd name="connsiteX6" fmla="*/ 1005840 w 7063740"/>
                  <a:gd name="connsiteY6" fmla="*/ 285750 h 1323975"/>
                  <a:gd name="connsiteX7" fmla="*/ 1005840 w 7063740"/>
                  <a:gd name="connsiteY7" fmla="*/ 582930 h 1323975"/>
                  <a:gd name="connsiteX8" fmla="*/ 1143000 w 7063740"/>
                  <a:gd name="connsiteY8" fmla="*/ 868680 h 1323975"/>
                  <a:gd name="connsiteX9" fmla="*/ 1485900 w 7063740"/>
                  <a:gd name="connsiteY9" fmla="*/ 1143000 h 1323975"/>
                  <a:gd name="connsiteX10" fmla="*/ 1840230 w 7063740"/>
                  <a:gd name="connsiteY10" fmla="*/ 1268730 h 1323975"/>
                  <a:gd name="connsiteX11" fmla="*/ 2228850 w 7063740"/>
                  <a:gd name="connsiteY11" fmla="*/ 1280160 h 1323975"/>
                  <a:gd name="connsiteX12" fmla="*/ 2651760 w 7063740"/>
                  <a:gd name="connsiteY12" fmla="*/ 1188720 h 1323975"/>
                  <a:gd name="connsiteX13" fmla="*/ 3086100 w 7063740"/>
                  <a:gd name="connsiteY13" fmla="*/ 845820 h 1323975"/>
                  <a:gd name="connsiteX14" fmla="*/ 3211830 w 7063740"/>
                  <a:gd name="connsiteY14" fmla="*/ 411480 h 1323975"/>
                  <a:gd name="connsiteX15" fmla="*/ 3086100 w 7063740"/>
                  <a:gd name="connsiteY15" fmla="*/ 114300 h 1323975"/>
                  <a:gd name="connsiteX16" fmla="*/ 2834640 w 7063740"/>
                  <a:gd name="connsiteY16" fmla="*/ 11430 h 1323975"/>
                  <a:gd name="connsiteX17" fmla="*/ 2594610 w 7063740"/>
                  <a:gd name="connsiteY17" fmla="*/ 125730 h 1323975"/>
                  <a:gd name="connsiteX18" fmla="*/ 2480310 w 7063740"/>
                  <a:gd name="connsiteY18" fmla="*/ 377190 h 1323975"/>
                  <a:gd name="connsiteX19" fmla="*/ 2491740 w 7063740"/>
                  <a:gd name="connsiteY19" fmla="*/ 617220 h 1323975"/>
                  <a:gd name="connsiteX20" fmla="*/ 2640330 w 7063740"/>
                  <a:gd name="connsiteY20" fmla="*/ 868680 h 1323975"/>
                  <a:gd name="connsiteX21" fmla="*/ 2960370 w 7063740"/>
                  <a:gd name="connsiteY21" fmla="*/ 1154430 h 1323975"/>
                  <a:gd name="connsiteX22" fmla="*/ 3406140 w 7063740"/>
                  <a:gd name="connsiteY22" fmla="*/ 1280160 h 1323975"/>
                  <a:gd name="connsiteX23" fmla="*/ 3794760 w 7063740"/>
                  <a:gd name="connsiteY23" fmla="*/ 1268730 h 1323975"/>
                  <a:gd name="connsiteX24" fmla="*/ 4069080 w 7063740"/>
                  <a:gd name="connsiteY24" fmla="*/ 1200150 h 1323975"/>
                  <a:gd name="connsiteX25" fmla="*/ 4411980 w 7063740"/>
                  <a:gd name="connsiteY25" fmla="*/ 1005840 h 1323975"/>
                  <a:gd name="connsiteX26" fmla="*/ 4652010 w 7063740"/>
                  <a:gd name="connsiteY26" fmla="*/ 708660 h 1323975"/>
                  <a:gd name="connsiteX27" fmla="*/ 4709160 w 7063740"/>
                  <a:gd name="connsiteY27" fmla="*/ 411480 h 1323975"/>
                  <a:gd name="connsiteX28" fmla="*/ 4572000 w 7063740"/>
                  <a:gd name="connsiteY28" fmla="*/ 102870 h 1323975"/>
                  <a:gd name="connsiteX29" fmla="*/ 4309110 w 7063740"/>
                  <a:gd name="connsiteY29" fmla="*/ 22860 h 1323975"/>
                  <a:gd name="connsiteX30" fmla="*/ 4034790 w 7063740"/>
                  <a:gd name="connsiteY30" fmla="*/ 160020 h 1323975"/>
                  <a:gd name="connsiteX31" fmla="*/ 3966210 w 7063740"/>
                  <a:gd name="connsiteY31" fmla="*/ 514350 h 1323975"/>
                  <a:gd name="connsiteX32" fmla="*/ 4091940 w 7063740"/>
                  <a:gd name="connsiteY32" fmla="*/ 834390 h 1323975"/>
                  <a:gd name="connsiteX33" fmla="*/ 4366260 w 7063740"/>
                  <a:gd name="connsiteY33" fmla="*/ 1097280 h 1323975"/>
                  <a:gd name="connsiteX34" fmla="*/ 4800600 w 7063740"/>
                  <a:gd name="connsiteY34" fmla="*/ 1268730 h 1323975"/>
                  <a:gd name="connsiteX35" fmla="*/ 5200650 w 7063740"/>
                  <a:gd name="connsiteY35" fmla="*/ 1303020 h 1323975"/>
                  <a:gd name="connsiteX36" fmla="*/ 5737860 w 7063740"/>
                  <a:gd name="connsiteY36" fmla="*/ 1143000 h 1323975"/>
                  <a:gd name="connsiteX37" fmla="*/ 6092190 w 7063740"/>
                  <a:gd name="connsiteY37" fmla="*/ 800100 h 1323975"/>
                  <a:gd name="connsiteX38" fmla="*/ 6195060 w 7063740"/>
                  <a:gd name="connsiteY38" fmla="*/ 445770 h 1323975"/>
                  <a:gd name="connsiteX39" fmla="*/ 6115050 w 7063740"/>
                  <a:gd name="connsiteY39" fmla="*/ 137160 h 1323975"/>
                  <a:gd name="connsiteX40" fmla="*/ 5875020 w 7063740"/>
                  <a:gd name="connsiteY40" fmla="*/ 34290 h 1323975"/>
                  <a:gd name="connsiteX41" fmla="*/ 5669280 w 7063740"/>
                  <a:gd name="connsiteY41" fmla="*/ 68580 h 1323975"/>
                  <a:gd name="connsiteX42" fmla="*/ 5532120 w 7063740"/>
                  <a:gd name="connsiteY42" fmla="*/ 171450 h 1323975"/>
                  <a:gd name="connsiteX43" fmla="*/ 5440680 w 7063740"/>
                  <a:gd name="connsiteY43" fmla="*/ 400050 h 1323975"/>
                  <a:gd name="connsiteX44" fmla="*/ 5509260 w 7063740"/>
                  <a:gd name="connsiteY44" fmla="*/ 685800 h 1323975"/>
                  <a:gd name="connsiteX45" fmla="*/ 5669280 w 7063740"/>
                  <a:gd name="connsiteY45" fmla="*/ 925830 h 1323975"/>
                  <a:gd name="connsiteX46" fmla="*/ 5966460 w 7063740"/>
                  <a:gd name="connsiteY46" fmla="*/ 1154430 h 1323975"/>
                  <a:gd name="connsiteX47" fmla="*/ 6309360 w 7063740"/>
                  <a:gd name="connsiteY47" fmla="*/ 1268730 h 1323975"/>
                  <a:gd name="connsiteX48" fmla="*/ 6606540 w 7063740"/>
                  <a:gd name="connsiteY48" fmla="*/ 1291590 h 1323975"/>
                  <a:gd name="connsiteX49" fmla="*/ 7063740 w 7063740"/>
                  <a:gd name="connsiteY49" fmla="*/ 1200150 h 1323975"/>
                  <a:gd name="connsiteX0" fmla="*/ 605794 w 6080764"/>
                  <a:gd name="connsiteY0" fmla="*/ 857250 h 1323975"/>
                  <a:gd name="connsiteX1" fmla="*/ 742954 w 6080764"/>
                  <a:gd name="connsiteY1" fmla="*/ 468630 h 1323975"/>
                  <a:gd name="connsiteX2" fmla="*/ 662944 w 6080764"/>
                  <a:gd name="connsiteY2" fmla="*/ 148590 h 1323975"/>
                  <a:gd name="connsiteX3" fmla="*/ 411484 w 6080764"/>
                  <a:gd name="connsiteY3" fmla="*/ 11430 h 1323975"/>
                  <a:gd name="connsiteX4" fmla="*/ 160024 w 6080764"/>
                  <a:gd name="connsiteY4" fmla="*/ 80010 h 1323975"/>
                  <a:gd name="connsiteX5" fmla="*/ 22864 w 6080764"/>
                  <a:gd name="connsiteY5" fmla="*/ 285750 h 1323975"/>
                  <a:gd name="connsiteX6" fmla="*/ 22864 w 6080764"/>
                  <a:gd name="connsiteY6" fmla="*/ 582930 h 1323975"/>
                  <a:gd name="connsiteX7" fmla="*/ 160024 w 6080764"/>
                  <a:gd name="connsiteY7" fmla="*/ 868680 h 1323975"/>
                  <a:gd name="connsiteX8" fmla="*/ 502924 w 6080764"/>
                  <a:gd name="connsiteY8" fmla="*/ 1143000 h 1323975"/>
                  <a:gd name="connsiteX9" fmla="*/ 857254 w 6080764"/>
                  <a:gd name="connsiteY9" fmla="*/ 1268730 h 1323975"/>
                  <a:gd name="connsiteX10" fmla="*/ 1245874 w 6080764"/>
                  <a:gd name="connsiteY10" fmla="*/ 1280160 h 1323975"/>
                  <a:gd name="connsiteX11" fmla="*/ 1668784 w 6080764"/>
                  <a:gd name="connsiteY11" fmla="*/ 1188720 h 1323975"/>
                  <a:gd name="connsiteX12" fmla="*/ 2103124 w 6080764"/>
                  <a:gd name="connsiteY12" fmla="*/ 845820 h 1323975"/>
                  <a:gd name="connsiteX13" fmla="*/ 2228854 w 6080764"/>
                  <a:gd name="connsiteY13" fmla="*/ 411480 h 1323975"/>
                  <a:gd name="connsiteX14" fmla="*/ 2103124 w 6080764"/>
                  <a:gd name="connsiteY14" fmla="*/ 114300 h 1323975"/>
                  <a:gd name="connsiteX15" fmla="*/ 1851664 w 6080764"/>
                  <a:gd name="connsiteY15" fmla="*/ 11430 h 1323975"/>
                  <a:gd name="connsiteX16" fmla="*/ 1611634 w 6080764"/>
                  <a:gd name="connsiteY16" fmla="*/ 125730 h 1323975"/>
                  <a:gd name="connsiteX17" fmla="*/ 1497334 w 6080764"/>
                  <a:gd name="connsiteY17" fmla="*/ 377190 h 1323975"/>
                  <a:gd name="connsiteX18" fmla="*/ 1508764 w 6080764"/>
                  <a:gd name="connsiteY18" fmla="*/ 617220 h 1323975"/>
                  <a:gd name="connsiteX19" fmla="*/ 1657354 w 6080764"/>
                  <a:gd name="connsiteY19" fmla="*/ 868680 h 1323975"/>
                  <a:gd name="connsiteX20" fmla="*/ 1977394 w 6080764"/>
                  <a:gd name="connsiteY20" fmla="*/ 1154430 h 1323975"/>
                  <a:gd name="connsiteX21" fmla="*/ 2423164 w 6080764"/>
                  <a:gd name="connsiteY21" fmla="*/ 1280160 h 1323975"/>
                  <a:gd name="connsiteX22" fmla="*/ 2811784 w 6080764"/>
                  <a:gd name="connsiteY22" fmla="*/ 1268730 h 1323975"/>
                  <a:gd name="connsiteX23" fmla="*/ 3086104 w 6080764"/>
                  <a:gd name="connsiteY23" fmla="*/ 1200150 h 1323975"/>
                  <a:gd name="connsiteX24" fmla="*/ 3429004 w 6080764"/>
                  <a:gd name="connsiteY24" fmla="*/ 1005840 h 1323975"/>
                  <a:gd name="connsiteX25" fmla="*/ 3669034 w 6080764"/>
                  <a:gd name="connsiteY25" fmla="*/ 708660 h 1323975"/>
                  <a:gd name="connsiteX26" fmla="*/ 3726184 w 6080764"/>
                  <a:gd name="connsiteY26" fmla="*/ 411480 h 1323975"/>
                  <a:gd name="connsiteX27" fmla="*/ 3589024 w 6080764"/>
                  <a:gd name="connsiteY27" fmla="*/ 102870 h 1323975"/>
                  <a:gd name="connsiteX28" fmla="*/ 3326134 w 6080764"/>
                  <a:gd name="connsiteY28" fmla="*/ 22860 h 1323975"/>
                  <a:gd name="connsiteX29" fmla="*/ 3051814 w 6080764"/>
                  <a:gd name="connsiteY29" fmla="*/ 160020 h 1323975"/>
                  <a:gd name="connsiteX30" fmla="*/ 2983234 w 6080764"/>
                  <a:gd name="connsiteY30" fmla="*/ 514350 h 1323975"/>
                  <a:gd name="connsiteX31" fmla="*/ 3108964 w 6080764"/>
                  <a:gd name="connsiteY31" fmla="*/ 834390 h 1323975"/>
                  <a:gd name="connsiteX32" fmla="*/ 3383284 w 6080764"/>
                  <a:gd name="connsiteY32" fmla="*/ 1097280 h 1323975"/>
                  <a:gd name="connsiteX33" fmla="*/ 3817624 w 6080764"/>
                  <a:gd name="connsiteY33" fmla="*/ 1268730 h 1323975"/>
                  <a:gd name="connsiteX34" fmla="*/ 4217674 w 6080764"/>
                  <a:gd name="connsiteY34" fmla="*/ 1303020 h 1323975"/>
                  <a:gd name="connsiteX35" fmla="*/ 4754884 w 6080764"/>
                  <a:gd name="connsiteY35" fmla="*/ 1143000 h 1323975"/>
                  <a:gd name="connsiteX36" fmla="*/ 5109214 w 6080764"/>
                  <a:gd name="connsiteY36" fmla="*/ 800100 h 1323975"/>
                  <a:gd name="connsiteX37" fmla="*/ 5212084 w 6080764"/>
                  <a:gd name="connsiteY37" fmla="*/ 445770 h 1323975"/>
                  <a:gd name="connsiteX38" fmla="*/ 5132074 w 6080764"/>
                  <a:gd name="connsiteY38" fmla="*/ 137160 h 1323975"/>
                  <a:gd name="connsiteX39" fmla="*/ 4892044 w 6080764"/>
                  <a:gd name="connsiteY39" fmla="*/ 34290 h 1323975"/>
                  <a:gd name="connsiteX40" fmla="*/ 4686304 w 6080764"/>
                  <a:gd name="connsiteY40" fmla="*/ 68580 h 1323975"/>
                  <a:gd name="connsiteX41" fmla="*/ 4549144 w 6080764"/>
                  <a:gd name="connsiteY41" fmla="*/ 171450 h 1323975"/>
                  <a:gd name="connsiteX42" fmla="*/ 4457704 w 6080764"/>
                  <a:gd name="connsiteY42" fmla="*/ 400050 h 1323975"/>
                  <a:gd name="connsiteX43" fmla="*/ 4526284 w 6080764"/>
                  <a:gd name="connsiteY43" fmla="*/ 685800 h 1323975"/>
                  <a:gd name="connsiteX44" fmla="*/ 4686304 w 6080764"/>
                  <a:gd name="connsiteY44" fmla="*/ 925830 h 1323975"/>
                  <a:gd name="connsiteX45" fmla="*/ 4983484 w 6080764"/>
                  <a:gd name="connsiteY45" fmla="*/ 1154430 h 1323975"/>
                  <a:gd name="connsiteX46" fmla="*/ 5326384 w 6080764"/>
                  <a:gd name="connsiteY46" fmla="*/ 1268730 h 1323975"/>
                  <a:gd name="connsiteX47" fmla="*/ 5623564 w 6080764"/>
                  <a:gd name="connsiteY47" fmla="*/ 1291590 h 1323975"/>
                  <a:gd name="connsiteX48" fmla="*/ 6080764 w 6080764"/>
                  <a:gd name="connsiteY48" fmla="*/ 1200150 h 1323975"/>
                  <a:gd name="connsiteX0" fmla="*/ 662942 w 6137912"/>
                  <a:gd name="connsiteY0" fmla="*/ 857250 h 1323975"/>
                  <a:gd name="connsiteX1" fmla="*/ 800102 w 6137912"/>
                  <a:gd name="connsiteY1" fmla="*/ 468630 h 1323975"/>
                  <a:gd name="connsiteX2" fmla="*/ 720092 w 6137912"/>
                  <a:gd name="connsiteY2" fmla="*/ 148590 h 1323975"/>
                  <a:gd name="connsiteX3" fmla="*/ 468632 w 6137912"/>
                  <a:gd name="connsiteY3" fmla="*/ 11430 h 1323975"/>
                  <a:gd name="connsiteX4" fmla="*/ 217172 w 6137912"/>
                  <a:gd name="connsiteY4" fmla="*/ 80010 h 1323975"/>
                  <a:gd name="connsiteX5" fmla="*/ 80012 w 6137912"/>
                  <a:gd name="connsiteY5" fmla="*/ 285750 h 1323975"/>
                  <a:gd name="connsiteX6" fmla="*/ 80012 w 6137912"/>
                  <a:gd name="connsiteY6" fmla="*/ 582930 h 1323975"/>
                  <a:gd name="connsiteX7" fmla="*/ 560072 w 6137912"/>
                  <a:gd name="connsiteY7" fmla="*/ 1143000 h 1323975"/>
                  <a:gd name="connsiteX8" fmla="*/ 914402 w 6137912"/>
                  <a:gd name="connsiteY8" fmla="*/ 1268730 h 1323975"/>
                  <a:gd name="connsiteX9" fmla="*/ 1303022 w 6137912"/>
                  <a:gd name="connsiteY9" fmla="*/ 1280160 h 1323975"/>
                  <a:gd name="connsiteX10" fmla="*/ 1725932 w 6137912"/>
                  <a:gd name="connsiteY10" fmla="*/ 1188720 h 1323975"/>
                  <a:gd name="connsiteX11" fmla="*/ 2160272 w 6137912"/>
                  <a:gd name="connsiteY11" fmla="*/ 845820 h 1323975"/>
                  <a:gd name="connsiteX12" fmla="*/ 2286002 w 6137912"/>
                  <a:gd name="connsiteY12" fmla="*/ 411480 h 1323975"/>
                  <a:gd name="connsiteX13" fmla="*/ 2160272 w 6137912"/>
                  <a:gd name="connsiteY13" fmla="*/ 114300 h 1323975"/>
                  <a:gd name="connsiteX14" fmla="*/ 1908812 w 6137912"/>
                  <a:gd name="connsiteY14" fmla="*/ 11430 h 1323975"/>
                  <a:gd name="connsiteX15" fmla="*/ 1668782 w 6137912"/>
                  <a:gd name="connsiteY15" fmla="*/ 125730 h 1323975"/>
                  <a:gd name="connsiteX16" fmla="*/ 1554482 w 6137912"/>
                  <a:gd name="connsiteY16" fmla="*/ 377190 h 1323975"/>
                  <a:gd name="connsiteX17" fmla="*/ 1565912 w 6137912"/>
                  <a:gd name="connsiteY17" fmla="*/ 617220 h 1323975"/>
                  <a:gd name="connsiteX18" fmla="*/ 1714502 w 6137912"/>
                  <a:gd name="connsiteY18" fmla="*/ 868680 h 1323975"/>
                  <a:gd name="connsiteX19" fmla="*/ 2034542 w 6137912"/>
                  <a:gd name="connsiteY19" fmla="*/ 1154430 h 1323975"/>
                  <a:gd name="connsiteX20" fmla="*/ 2480312 w 6137912"/>
                  <a:gd name="connsiteY20" fmla="*/ 1280160 h 1323975"/>
                  <a:gd name="connsiteX21" fmla="*/ 2868932 w 6137912"/>
                  <a:gd name="connsiteY21" fmla="*/ 1268730 h 1323975"/>
                  <a:gd name="connsiteX22" fmla="*/ 3143252 w 6137912"/>
                  <a:gd name="connsiteY22" fmla="*/ 1200150 h 1323975"/>
                  <a:gd name="connsiteX23" fmla="*/ 3486152 w 6137912"/>
                  <a:gd name="connsiteY23" fmla="*/ 1005840 h 1323975"/>
                  <a:gd name="connsiteX24" fmla="*/ 3726182 w 6137912"/>
                  <a:gd name="connsiteY24" fmla="*/ 708660 h 1323975"/>
                  <a:gd name="connsiteX25" fmla="*/ 3783332 w 6137912"/>
                  <a:gd name="connsiteY25" fmla="*/ 411480 h 1323975"/>
                  <a:gd name="connsiteX26" fmla="*/ 3646172 w 6137912"/>
                  <a:gd name="connsiteY26" fmla="*/ 102870 h 1323975"/>
                  <a:gd name="connsiteX27" fmla="*/ 3383282 w 6137912"/>
                  <a:gd name="connsiteY27" fmla="*/ 22860 h 1323975"/>
                  <a:gd name="connsiteX28" fmla="*/ 3108962 w 6137912"/>
                  <a:gd name="connsiteY28" fmla="*/ 160020 h 1323975"/>
                  <a:gd name="connsiteX29" fmla="*/ 3040382 w 6137912"/>
                  <a:gd name="connsiteY29" fmla="*/ 514350 h 1323975"/>
                  <a:gd name="connsiteX30" fmla="*/ 3166112 w 6137912"/>
                  <a:gd name="connsiteY30" fmla="*/ 834390 h 1323975"/>
                  <a:gd name="connsiteX31" fmla="*/ 3440432 w 6137912"/>
                  <a:gd name="connsiteY31" fmla="*/ 1097280 h 1323975"/>
                  <a:gd name="connsiteX32" fmla="*/ 3874772 w 6137912"/>
                  <a:gd name="connsiteY32" fmla="*/ 1268730 h 1323975"/>
                  <a:gd name="connsiteX33" fmla="*/ 4274822 w 6137912"/>
                  <a:gd name="connsiteY33" fmla="*/ 1303020 h 1323975"/>
                  <a:gd name="connsiteX34" fmla="*/ 4812032 w 6137912"/>
                  <a:gd name="connsiteY34" fmla="*/ 1143000 h 1323975"/>
                  <a:gd name="connsiteX35" fmla="*/ 5166362 w 6137912"/>
                  <a:gd name="connsiteY35" fmla="*/ 800100 h 1323975"/>
                  <a:gd name="connsiteX36" fmla="*/ 5269232 w 6137912"/>
                  <a:gd name="connsiteY36" fmla="*/ 445770 h 1323975"/>
                  <a:gd name="connsiteX37" fmla="*/ 5189222 w 6137912"/>
                  <a:gd name="connsiteY37" fmla="*/ 137160 h 1323975"/>
                  <a:gd name="connsiteX38" fmla="*/ 4949192 w 6137912"/>
                  <a:gd name="connsiteY38" fmla="*/ 34290 h 1323975"/>
                  <a:gd name="connsiteX39" fmla="*/ 4743452 w 6137912"/>
                  <a:gd name="connsiteY39" fmla="*/ 68580 h 1323975"/>
                  <a:gd name="connsiteX40" fmla="*/ 4606292 w 6137912"/>
                  <a:gd name="connsiteY40" fmla="*/ 171450 h 1323975"/>
                  <a:gd name="connsiteX41" fmla="*/ 4514852 w 6137912"/>
                  <a:gd name="connsiteY41" fmla="*/ 400050 h 1323975"/>
                  <a:gd name="connsiteX42" fmla="*/ 4583432 w 6137912"/>
                  <a:gd name="connsiteY42" fmla="*/ 685800 h 1323975"/>
                  <a:gd name="connsiteX43" fmla="*/ 4743452 w 6137912"/>
                  <a:gd name="connsiteY43" fmla="*/ 925830 h 1323975"/>
                  <a:gd name="connsiteX44" fmla="*/ 5040632 w 6137912"/>
                  <a:gd name="connsiteY44" fmla="*/ 1154430 h 1323975"/>
                  <a:gd name="connsiteX45" fmla="*/ 5383532 w 6137912"/>
                  <a:gd name="connsiteY45" fmla="*/ 1268730 h 1323975"/>
                  <a:gd name="connsiteX46" fmla="*/ 5680712 w 6137912"/>
                  <a:gd name="connsiteY46" fmla="*/ 1291590 h 1323975"/>
                  <a:gd name="connsiteX47" fmla="*/ 6137912 w 6137912"/>
                  <a:gd name="connsiteY47" fmla="*/ 1200150 h 1323975"/>
                  <a:gd name="connsiteX0" fmla="*/ 608242 w 6083212"/>
                  <a:gd name="connsiteY0" fmla="*/ 857250 h 1323975"/>
                  <a:gd name="connsiteX1" fmla="*/ 745402 w 6083212"/>
                  <a:gd name="connsiteY1" fmla="*/ 468630 h 1323975"/>
                  <a:gd name="connsiteX2" fmla="*/ 665392 w 6083212"/>
                  <a:gd name="connsiteY2" fmla="*/ 148590 h 1323975"/>
                  <a:gd name="connsiteX3" fmla="*/ 413932 w 6083212"/>
                  <a:gd name="connsiteY3" fmla="*/ 11430 h 1323975"/>
                  <a:gd name="connsiteX4" fmla="*/ 162472 w 6083212"/>
                  <a:gd name="connsiteY4" fmla="*/ 80010 h 1323975"/>
                  <a:gd name="connsiteX5" fmla="*/ 25312 w 6083212"/>
                  <a:gd name="connsiteY5" fmla="*/ 285750 h 1323975"/>
                  <a:gd name="connsiteX6" fmla="*/ 25312 w 6083212"/>
                  <a:gd name="connsiteY6" fmla="*/ 582930 h 1323975"/>
                  <a:gd name="connsiteX7" fmla="*/ 177172 w 6083212"/>
                  <a:gd name="connsiteY7" fmla="*/ 623710 h 1323975"/>
                  <a:gd name="connsiteX8" fmla="*/ 505372 w 6083212"/>
                  <a:gd name="connsiteY8" fmla="*/ 1143000 h 1323975"/>
                  <a:gd name="connsiteX9" fmla="*/ 859702 w 6083212"/>
                  <a:gd name="connsiteY9" fmla="*/ 1268730 h 1323975"/>
                  <a:gd name="connsiteX10" fmla="*/ 1248322 w 6083212"/>
                  <a:gd name="connsiteY10" fmla="*/ 1280160 h 1323975"/>
                  <a:gd name="connsiteX11" fmla="*/ 1671232 w 6083212"/>
                  <a:gd name="connsiteY11" fmla="*/ 1188720 h 1323975"/>
                  <a:gd name="connsiteX12" fmla="*/ 2105572 w 6083212"/>
                  <a:gd name="connsiteY12" fmla="*/ 845820 h 1323975"/>
                  <a:gd name="connsiteX13" fmla="*/ 2231302 w 6083212"/>
                  <a:gd name="connsiteY13" fmla="*/ 411480 h 1323975"/>
                  <a:gd name="connsiteX14" fmla="*/ 2105572 w 6083212"/>
                  <a:gd name="connsiteY14" fmla="*/ 114300 h 1323975"/>
                  <a:gd name="connsiteX15" fmla="*/ 1854112 w 6083212"/>
                  <a:gd name="connsiteY15" fmla="*/ 11430 h 1323975"/>
                  <a:gd name="connsiteX16" fmla="*/ 1614082 w 6083212"/>
                  <a:gd name="connsiteY16" fmla="*/ 125730 h 1323975"/>
                  <a:gd name="connsiteX17" fmla="*/ 1499782 w 6083212"/>
                  <a:gd name="connsiteY17" fmla="*/ 377190 h 1323975"/>
                  <a:gd name="connsiteX18" fmla="*/ 1511212 w 6083212"/>
                  <a:gd name="connsiteY18" fmla="*/ 617220 h 1323975"/>
                  <a:gd name="connsiteX19" fmla="*/ 1659802 w 6083212"/>
                  <a:gd name="connsiteY19" fmla="*/ 868680 h 1323975"/>
                  <a:gd name="connsiteX20" fmla="*/ 1979842 w 6083212"/>
                  <a:gd name="connsiteY20" fmla="*/ 1154430 h 1323975"/>
                  <a:gd name="connsiteX21" fmla="*/ 2425612 w 6083212"/>
                  <a:gd name="connsiteY21" fmla="*/ 1280160 h 1323975"/>
                  <a:gd name="connsiteX22" fmla="*/ 2814232 w 6083212"/>
                  <a:gd name="connsiteY22" fmla="*/ 1268730 h 1323975"/>
                  <a:gd name="connsiteX23" fmla="*/ 3088552 w 6083212"/>
                  <a:gd name="connsiteY23" fmla="*/ 1200150 h 1323975"/>
                  <a:gd name="connsiteX24" fmla="*/ 3431452 w 6083212"/>
                  <a:gd name="connsiteY24" fmla="*/ 1005840 h 1323975"/>
                  <a:gd name="connsiteX25" fmla="*/ 3671482 w 6083212"/>
                  <a:gd name="connsiteY25" fmla="*/ 708660 h 1323975"/>
                  <a:gd name="connsiteX26" fmla="*/ 3728632 w 6083212"/>
                  <a:gd name="connsiteY26" fmla="*/ 411480 h 1323975"/>
                  <a:gd name="connsiteX27" fmla="*/ 3591472 w 6083212"/>
                  <a:gd name="connsiteY27" fmla="*/ 102870 h 1323975"/>
                  <a:gd name="connsiteX28" fmla="*/ 3328582 w 6083212"/>
                  <a:gd name="connsiteY28" fmla="*/ 22860 h 1323975"/>
                  <a:gd name="connsiteX29" fmla="*/ 3054262 w 6083212"/>
                  <a:gd name="connsiteY29" fmla="*/ 160020 h 1323975"/>
                  <a:gd name="connsiteX30" fmla="*/ 2985682 w 6083212"/>
                  <a:gd name="connsiteY30" fmla="*/ 514350 h 1323975"/>
                  <a:gd name="connsiteX31" fmla="*/ 3111412 w 6083212"/>
                  <a:gd name="connsiteY31" fmla="*/ 834390 h 1323975"/>
                  <a:gd name="connsiteX32" fmla="*/ 3385732 w 6083212"/>
                  <a:gd name="connsiteY32" fmla="*/ 1097280 h 1323975"/>
                  <a:gd name="connsiteX33" fmla="*/ 3820072 w 6083212"/>
                  <a:gd name="connsiteY33" fmla="*/ 1268730 h 1323975"/>
                  <a:gd name="connsiteX34" fmla="*/ 4220122 w 6083212"/>
                  <a:gd name="connsiteY34" fmla="*/ 1303020 h 1323975"/>
                  <a:gd name="connsiteX35" fmla="*/ 4757332 w 6083212"/>
                  <a:gd name="connsiteY35" fmla="*/ 1143000 h 1323975"/>
                  <a:gd name="connsiteX36" fmla="*/ 5111662 w 6083212"/>
                  <a:gd name="connsiteY36" fmla="*/ 800100 h 1323975"/>
                  <a:gd name="connsiteX37" fmla="*/ 5214532 w 6083212"/>
                  <a:gd name="connsiteY37" fmla="*/ 445770 h 1323975"/>
                  <a:gd name="connsiteX38" fmla="*/ 5134522 w 6083212"/>
                  <a:gd name="connsiteY38" fmla="*/ 137160 h 1323975"/>
                  <a:gd name="connsiteX39" fmla="*/ 4894492 w 6083212"/>
                  <a:gd name="connsiteY39" fmla="*/ 34290 h 1323975"/>
                  <a:gd name="connsiteX40" fmla="*/ 4688752 w 6083212"/>
                  <a:gd name="connsiteY40" fmla="*/ 68580 h 1323975"/>
                  <a:gd name="connsiteX41" fmla="*/ 4551592 w 6083212"/>
                  <a:gd name="connsiteY41" fmla="*/ 171450 h 1323975"/>
                  <a:gd name="connsiteX42" fmla="*/ 4460152 w 6083212"/>
                  <a:gd name="connsiteY42" fmla="*/ 400050 h 1323975"/>
                  <a:gd name="connsiteX43" fmla="*/ 4528732 w 6083212"/>
                  <a:gd name="connsiteY43" fmla="*/ 685800 h 1323975"/>
                  <a:gd name="connsiteX44" fmla="*/ 4688752 w 6083212"/>
                  <a:gd name="connsiteY44" fmla="*/ 925830 h 1323975"/>
                  <a:gd name="connsiteX45" fmla="*/ 4985932 w 6083212"/>
                  <a:gd name="connsiteY45" fmla="*/ 1154430 h 1323975"/>
                  <a:gd name="connsiteX46" fmla="*/ 5328832 w 6083212"/>
                  <a:gd name="connsiteY46" fmla="*/ 1268730 h 1323975"/>
                  <a:gd name="connsiteX47" fmla="*/ 5626012 w 6083212"/>
                  <a:gd name="connsiteY47" fmla="*/ 1291590 h 1323975"/>
                  <a:gd name="connsiteX48" fmla="*/ 6083212 w 6083212"/>
                  <a:gd name="connsiteY48" fmla="*/ 1200150 h 1323975"/>
                  <a:gd name="connsiteX0" fmla="*/ 662942 w 6137912"/>
                  <a:gd name="connsiteY0" fmla="*/ 857250 h 1323975"/>
                  <a:gd name="connsiteX1" fmla="*/ 800102 w 6137912"/>
                  <a:gd name="connsiteY1" fmla="*/ 468630 h 1323975"/>
                  <a:gd name="connsiteX2" fmla="*/ 720092 w 6137912"/>
                  <a:gd name="connsiteY2" fmla="*/ 148590 h 1323975"/>
                  <a:gd name="connsiteX3" fmla="*/ 468632 w 6137912"/>
                  <a:gd name="connsiteY3" fmla="*/ 11430 h 1323975"/>
                  <a:gd name="connsiteX4" fmla="*/ 217172 w 6137912"/>
                  <a:gd name="connsiteY4" fmla="*/ 80010 h 1323975"/>
                  <a:gd name="connsiteX5" fmla="*/ 80012 w 6137912"/>
                  <a:gd name="connsiteY5" fmla="*/ 285750 h 1323975"/>
                  <a:gd name="connsiteX6" fmla="*/ 80012 w 6137912"/>
                  <a:gd name="connsiteY6" fmla="*/ 582930 h 1323975"/>
                  <a:gd name="connsiteX7" fmla="*/ 560072 w 6137912"/>
                  <a:gd name="connsiteY7" fmla="*/ 1143000 h 1323975"/>
                  <a:gd name="connsiteX8" fmla="*/ 914402 w 6137912"/>
                  <a:gd name="connsiteY8" fmla="*/ 1268730 h 1323975"/>
                  <a:gd name="connsiteX9" fmla="*/ 1303022 w 6137912"/>
                  <a:gd name="connsiteY9" fmla="*/ 1280160 h 1323975"/>
                  <a:gd name="connsiteX10" fmla="*/ 1725932 w 6137912"/>
                  <a:gd name="connsiteY10" fmla="*/ 1188720 h 1323975"/>
                  <a:gd name="connsiteX11" fmla="*/ 2160272 w 6137912"/>
                  <a:gd name="connsiteY11" fmla="*/ 845820 h 1323975"/>
                  <a:gd name="connsiteX12" fmla="*/ 2286002 w 6137912"/>
                  <a:gd name="connsiteY12" fmla="*/ 411480 h 1323975"/>
                  <a:gd name="connsiteX13" fmla="*/ 2160272 w 6137912"/>
                  <a:gd name="connsiteY13" fmla="*/ 114300 h 1323975"/>
                  <a:gd name="connsiteX14" fmla="*/ 1908812 w 6137912"/>
                  <a:gd name="connsiteY14" fmla="*/ 11430 h 1323975"/>
                  <a:gd name="connsiteX15" fmla="*/ 1668782 w 6137912"/>
                  <a:gd name="connsiteY15" fmla="*/ 125730 h 1323975"/>
                  <a:gd name="connsiteX16" fmla="*/ 1554482 w 6137912"/>
                  <a:gd name="connsiteY16" fmla="*/ 377190 h 1323975"/>
                  <a:gd name="connsiteX17" fmla="*/ 1565912 w 6137912"/>
                  <a:gd name="connsiteY17" fmla="*/ 617220 h 1323975"/>
                  <a:gd name="connsiteX18" fmla="*/ 1714502 w 6137912"/>
                  <a:gd name="connsiteY18" fmla="*/ 868680 h 1323975"/>
                  <a:gd name="connsiteX19" fmla="*/ 2034542 w 6137912"/>
                  <a:gd name="connsiteY19" fmla="*/ 1154430 h 1323975"/>
                  <a:gd name="connsiteX20" fmla="*/ 2480312 w 6137912"/>
                  <a:gd name="connsiteY20" fmla="*/ 1280160 h 1323975"/>
                  <a:gd name="connsiteX21" fmla="*/ 2868932 w 6137912"/>
                  <a:gd name="connsiteY21" fmla="*/ 1268730 h 1323975"/>
                  <a:gd name="connsiteX22" fmla="*/ 3143252 w 6137912"/>
                  <a:gd name="connsiteY22" fmla="*/ 1200150 h 1323975"/>
                  <a:gd name="connsiteX23" fmla="*/ 3486152 w 6137912"/>
                  <a:gd name="connsiteY23" fmla="*/ 1005840 h 1323975"/>
                  <a:gd name="connsiteX24" fmla="*/ 3726182 w 6137912"/>
                  <a:gd name="connsiteY24" fmla="*/ 708660 h 1323975"/>
                  <a:gd name="connsiteX25" fmla="*/ 3783332 w 6137912"/>
                  <a:gd name="connsiteY25" fmla="*/ 411480 h 1323975"/>
                  <a:gd name="connsiteX26" fmla="*/ 3646172 w 6137912"/>
                  <a:gd name="connsiteY26" fmla="*/ 102870 h 1323975"/>
                  <a:gd name="connsiteX27" fmla="*/ 3383282 w 6137912"/>
                  <a:gd name="connsiteY27" fmla="*/ 22860 h 1323975"/>
                  <a:gd name="connsiteX28" fmla="*/ 3108962 w 6137912"/>
                  <a:gd name="connsiteY28" fmla="*/ 160020 h 1323975"/>
                  <a:gd name="connsiteX29" fmla="*/ 3040382 w 6137912"/>
                  <a:gd name="connsiteY29" fmla="*/ 514350 h 1323975"/>
                  <a:gd name="connsiteX30" fmla="*/ 3166112 w 6137912"/>
                  <a:gd name="connsiteY30" fmla="*/ 834390 h 1323975"/>
                  <a:gd name="connsiteX31" fmla="*/ 3440432 w 6137912"/>
                  <a:gd name="connsiteY31" fmla="*/ 1097280 h 1323975"/>
                  <a:gd name="connsiteX32" fmla="*/ 3874772 w 6137912"/>
                  <a:gd name="connsiteY32" fmla="*/ 1268730 h 1323975"/>
                  <a:gd name="connsiteX33" fmla="*/ 4274822 w 6137912"/>
                  <a:gd name="connsiteY33" fmla="*/ 1303020 h 1323975"/>
                  <a:gd name="connsiteX34" fmla="*/ 4812032 w 6137912"/>
                  <a:gd name="connsiteY34" fmla="*/ 1143000 h 1323975"/>
                  <a:gd name="connsiteX35" fmla="*/ 5166362 w 6137912"/>
                  <a:gd name="connsiteY35" fmla="*/ 800100 h 1323975"/>
                  <a:gd name="connsiteX36" fmla="*/ 5269232 w 6137912"/>
                  <a:gd name="connsiteY36" fmla="*/ 445770 h 1323975"/>
                  <a:gd name="connsiteX37" fmla="*/ 5189222 w 6137912"/>
                  <a:gd name="connsiteY37" fmla="*/ 137160 h 1323975"/>
                  <a:gd name="connsiteX38" fmla="*/ 4949192 w 6137912"/>
                  <a:gd name="connsiteY38" fmla="*/ 34290 h 1323975"/>
                  <a:gd name="connsiteX39" fmla="*/ 4743452 w 6137912"/>
                  <a:gd name="connsiteY39" fmla="*/ 68580 h 1323975"/>
                  <a:gd name="connsiteX40" fmla="*/ 4606292 w 6137912"/>
                  <a:gd name="connsiteY40" fmla="*/ 171450 h 1323975"/>
                  <a:gd name="connsiteX41" fmla="*/ 4514852 w 6137912"/>
                  <a:gd name="connsiteY41" fmla="*/ 400050 h 1323975"/>
                  <a:gd name="connsiteX42" fmla="*/ 4583432 w 6137912"/>
                  <a:gd name="connsiteY42" fmla="*/ 685800 h 1323975"/>
                  <a:gd name="connsiteX43" fmla="*/ 4743452 w 6137912"/>
                  <a:gd name="connsiteY43" fmla="*/ 925830 h 1323975"/>
                  <a:gd name="connsiteX44" fmla="*/ 5040632 w 6137912"/>
                  <a:gd name="connsiteY44" fmla="*/ 1154430 h 1323975"/>
                  <a:gd name="connsiteX45" fmla="*/ 5383532 w 6137912"/>
                  <a:gd name="connsiteY45" fmla="*/ 1268730 h 1323975"/>
                  <a:gd name="connsiteX46" fmla="*/ 5680712 w 6137912"/>
                  <a:gd name="connsiteY46" fmla="*/ 1291590 h 1323975"/>
                  <a:gd name="connsiteX47" fmla="*/ 6137912 w 6137912"/>
                  <a:gd name="connsiteY47" fmla="*/ 1200150 h 1323975"/>
                  <a:gd name="connsiteX0" fmla="*/ 640083 w 6115053"/>
                  <a:gd name="connsiteY0" fmla="*/ 857250 h 1323975"/>
                  <a:gd name="connsiteX1" fmla="*/ 777243 w 6115053"/>
                  <a:gd name="connsiteY1" fmla="*/ 468630 h 1323975"/>
                  <a:gd name="connsiteX2" fmla="*/ 697233 w 6115053"/>
                  <a:gd name="connsiteY2" fmla="*/ 148590 h 1323975"/>
                  <a:gd name="connsiteX3" fmla="*/ 445773 w 6115053"/>
                  <a:gd name="connsiteY3" fmla="*/ 11430 h 1323975"/>
                  <a:gd name="connsiteX4" fmla="*/ 194313 w 6115053"/>
                  <a:gd name="connsiteY4" fmla="*/ 80010 h 1323975"/>
                  <a:gd name="connsiteX5" fmla="*/ 57153 w 6115053"/>
                  <a:gd name="connsiteY5" fmla="*/ 285750 h 1323975"/>
                  <a:gd name="connsiteX6" fmla="*/ 537213 w 6115053"/>
                  <a:gd name="connsiteY6" fmla="*/ 1143000 h 1323975"/>
                  <a:gd name="connsiteX7" fmla="*/ 891543 w 6115053"/>
                  <a:gd name="connsiteY7" fmla="*/ 1268730 h 1323975"/>
                  <a:gd name="connsiteX8" fmla="*/ 1280163 w 6115053"/>
                  <a:gd name="connsiteY8" fmla="*/ 1280160 h 1323975"/>
                  <a:gd name="connsiteX9" fmla="*/ 1703073 w 6115053"/>
                  <a:gd name="connsiteY9" fmla="*/ 1188720 h 1323975"/>
                  <a:gd name="connsiteX10" fmla="*/ 2137413 w 6115053"/>
                  <a:gd name="connsiteY10" fmla="*/ 845820 h 1323975"/>
                  <a:gd name="connsiteX11" fmla="*/ 2263143 w 6115053"/>
                  <a:gd name="connsiteY11" fmla="*/ 411480 h 1323975"/>
                  <a:gd name="connsiteX12" fmla="*/ 2137413 w 6115053"/>
                  <a:gd name="connsiteY12" fmla="*/ 114300 h 1323975"/>
                  <a:gd name="connsiteX13" fmla="*/ 1885953 w 6115053"/>
                  <a:gd name="connsiteY13" fmla="*/ 11430 h 1323975"/>
                  <a:gd name="connsiteX14" fmla="*/ 1645923 w 6115053"/>
                  <a:gd name="connsiteY14" fmla="*/ 125730 h 1323975"/>
                  <a:gd name="connsiteX15" fmla="*/ 1531623 w 6115053"/>
                  <a:gd name="connsiteY15" fmla="*/ 377190 h 1323975"/>
                  <a:gd name="connsiteX16" fmla="*/ 1543053 w 6115053"/>
                  <a:gd name="connsiteY16" fmla="*/ 617220 h 1323975"/>
                  <a:gd name="connsiteX17" fmla="*/ 1691643 w 6115053"/>
                  <a:gd name="connsiteY17" fmla="*/ 868680 h 1323975"/>
                  <a:gd name="connsiteX18" fmla="*/ 2011683 w 6115053"/>
                  <a:gd name="connsiteY18" fmla="*/ 1154430 h 1323975"/>
                  <a:gd name="connsiteX19" fmla="*/ 2457453 w 6115053"/>
                  <a:gd name="connsiteY19" fmla="*/ 1280160 h 1323975"/>
                  <a:gd name="connsiteX20" fmla="*/ 2846073 w 6115053"/>
                  <a:gd name="connsiteY20" fmla="*/ 1268730 h 1323975"/>
                  <a:gd name="connsiteX21" fmla="*/ 3120393 w 6115053"/>
                  <a:gd name="connsiteY21" fmla="*/ 1200150 h 1323975"/>
                  <a:gd name="connsiteX22" fmla="*/ 3463293 w 6115053"/>
                  <a:gd name="connsiteY22" fmla="*/ 1005840 h 1323975"/>
                  <a:gd name="connsiteX23" fmla="*/ 3703323 w 6115053"/>
                  <a:gd name="connsiteY23" fmla="*/ 708660 h 1323975"/>
                  <a:gd name="connsiteX24" fmla="*/ 3760473 w 6115053"/>
                  <a:gd name="connsiteY24" fmla="*/ 411480 h 1323975"/>
                  <a:gd name="connsiteX25" fmla="*/ 3623313 w 6115053"/>
                  <a:gd name="connsiteY25" fmla="*/ 102870 h 1323975"/>
                  <a:gd name="connsiteX26" fmla="*/ 3360423 w 6115053"/>
                  <a:gd name="connsiteY26" fmla="*/ 22860 h 1323975"/>
                  <a:gd name="connsiteX27" fmla="*/ 3086103 w 6115053"/>
                  <a:gd name="connsiteY27" fmla="*/ 160020 h 1323975"/>
                  <a:gd name="connsiteX28" fmla="*/ 3017523 w 6115053"/>
                  <a:gd name="connsiteY28" fmla="*/ 514350 h 1323975"/>
                  <a:gd name="connsiteX29" fmla="*/ 3143253 w 6115053"/>
                  <a:gd name="connsiteY29" fmla="*/ 834390 h 1323975"/>
                  <a:gd name="connsiteX30" fmla="*/ 3417573 w 6115053"/>
                  <a:gd name="connsiteY30" fmla="*/ 1097280 h 1323975"/>
                  <a:gd name="connsiteX31" fmla="*/ 3851913 w 6115053"/>
                  <a:gd name="connsiteY31" fmla="*/ 1268730 h 1323975"/>
                  <a:gd name="connsiteX32" fmla="*/ 4251963 w 6115053"/>
                  <a:gd name="connsiteY32" fmla="*/ 1303020 h 1323975"/>
                  <a:gd name="connsiteX33" fmla="*/ 4789173 w 6115053"/>
                  <a:gd name="connsiteY33" fmla="*/ 1143000 h 1323975"/>
                  <a:gd name="connsiteX34" fmla="*/ 5143503 w 6115053"/>
                  <a:gd name="connsiteY34" fmla="*/ 800100 h 1323975"/>
                  <a:gd name="connsiteX35" fmla="*/ 5246373 w 6115053"/>
                  <a:gd name="connsiteY35" fmla="*/ 445770 h 1323975"/>
                  <a:gd name="connsiteX36" fmla="*/ 5166363 w 6115053"/>
                  <a:gd name="connsiteY36" fmla="*/ 137160 h 1323975"/>
                  <a:gd name="connsiteX37" fmla="*/ 4926333 w 6115053"/>
                  <a:gd name="connsiteY37" fmla="*/ 34290 h 1323975"/>
                  <a:gd name="connsiteX38" fmla="*/ 4720593 w 6115053"/>
                  <a:gd name="connsiteY38" fmla="*/ 68580 h 1323975"/>
                  <a:gd name="connsiteX39" fmla="*/ 4583433 w 6115053"/>
                  <a:gd name="connsiteY39" fmla="*/ 171450 h 1323975"/>
                  <a:gd name="connsiteX40" fmla="*/ 4491993 w 6115053"/>
                  <a:gd name="connsiteY40" fmla="*/ 400050 h 1323975"/>
                  <a:gd name="connsiteX41" fmla="*/ 4560573 w 6115053"/>
                  <a:gd name="connsiteY41" fmla="*/ 685800 h 1323975"/>
                  <a:gd name="connsiteX42" fmla="*/ 4720593 w 6115053"/>
                  <a:gd name="connsiteY42" fmla="*/ 925830 h 1323975"/>
                  <a:gd name="connsiteX43" fmla="*/ 5017773 w 6115053"/>
                  <a:gd name="connsiteY43" fmla="*/ 1154430 h 1323975"/>
                  <a:gd name="connsiteX44" fmla="*/ 5360673 w 6115053"/>
                  <a:gd name="connsiteY44" fmla="*/ 1268730 h 1323975"/>
                  <a:gd name="connsiteX45" fmla="*/ 5657853 w 6115053"/>
                  <a:gd name="connsiteY45" fmla="*/ 1291590 h 1323975"/>
                  <a:gd name="connsiteX46" fmla="*/ 6115053 w 6115053"/>
                  <a:gd name="connsiteY46" fmla="*/ 1200150 h 1323975"/>
                  <a:gd name="connsiteX0" fmla="*/ 699134 w 6174104"/>
                  <a:gd name="connsiteY0" fmla="*/ 857250 h 1434468"/>
                  <a:gd name="connsiteX1" fmla="*/ 836294 w 6174104"/>
                  <a:gd name="connsiteY1" fmla="*/ 468630 h 1434468"/>
                  <a:gd name="connsiteX2" fmla="*/ 756284 w 6174104"/>
                  <a:gd name="connsiteY2" fmla="*/ 148590 h 1434468"/>
                  <a:gd name="connsiteX3" fmla="*/ 504824 w 6174104"/>
                  <a:gd name="connsiteY3" fmla="*/ 11430 h 1434468"/>
                  <a:gd name="connsiteX4" fmla="*/ 253364 w 6174104"/>
                  <a:gd name="connsiteY4" fmla="*/ 80010 h 1434468"/>
                  <a:gd name="connsiteX5" fmla="*/ 116204 w 6174104"/>
                  <a:gd name="connsiteY5" fmla="*/ 285750 h 1434468"/>
                  <a:gd name="connsiteX6" fmla="*/ 950594 w 6174104"/>
                  <a:gd name="connsiteY6" fmla="*/ 1268730 h 1434468"/>
                  <a:gd name="connsiteX7" fmla="*/ 1339214 w 6174104"/>
                  <a:gd name="connsiteY7" fmla="*/ 1280160 h 1434468"/>
                  <a:gd name="connsiteX8" fmla="*/ 1762124 w 6174104"/>
                  <a:gd name="connsiteY8" fmla="*/ 1188720 h 1434468"/>
                  <a:gd name="connsiteX9" fmla="*/ 2196464 w 6174104"/>
                  <a:gd name="connsiteY9" fmla="*/ 845820 h 1434468"/>
                  <a:gd name="connsiteX10" fmla="*/ 2322194 w 6174104"/>
                  <a:gd name="connsiteY10" fmla="*/ 411480 h 1434468"/>
                  <a:gd name="connsiteX11" fmla="*/ 2196464 w 6174104"/>
                  <a:gd name="connsiteY11" fmla="*/ 114300 h 1434468"/>
                  <a:gd name="connsiteX12" fmla="*/ 1945004 w 6174104"/>
                  <a:gd name="connsiteY12" fmla="*/ 11430 h 1434468"/>
                  <a:gd name="connsiteX13" fmla="*/ 1704974 w 6174104"/>
                  <a:gd name="connsiteY13" fmla="*/ 125730 h 1434468"/>
                  <a:gd name="connsiteX14" fmla="*/ 1590674 w 6174104"/>
                  <a:gd name="connsiteY14" fmla="*/ 377190 h 1434468"/>
                  <a:gd name="connsiteX15" fmla="*/ 1602104 w 6174104"/>
                  <a:gd name="connsiteY15" fmla="*/ 617220 h 1434468"/>
                  <a:gd name="connsiteX16" fmla="*/ 1750694 w 6174104"/>
                  <a:gd name="connsiteY16" fmla="*/ 868680 h 1434468"/>
                  <a:gd name="connsiteX17" fmla="*/ 2070734 w 6174104"/>
                  <a:gd name="connsiteY17" fmla="*/ 1154430 h 1434468"/>
                  <a:gd name="connsiteX18" fmla="*/ 2516504 w 6174104"/>
                  <a:gd name="connsiteY18" fmla="*/ 1280160 h 1434468"/>
                  <a:gd name="connsiteX19" fmla="*/ 2905124 w 6174104"/>
                  <a:gd name="connsiteY19" fmla="*/ 1268730 h 1434468"/>
                  <a:gd name="connsiteX20" fmla="*/ 3179444 w 6174104"/>
                  <a:gd name="connsiteY20" fmla="*/ 1200150 h 1434468"/>
                  <a:gd name="connsiteX21" fmla="*/ 3522344 w 6174104"/>
                  <a:gd name="connsiteY21" fmla="*/ 1005840 h 1434468"/>
                  <a:gd name="connsiteX22" fmla="*/ 3762374 w 6174104"/>
                  <a:gd name="connsiteY22" fmla="*/ 708660 h 1434468"/>
                  <a:gd name="connsiteX23" fmla="*/ 3819524 w 6174104"/>
                  <a:gd name="connsiteY23" fmla="*/ 411480 h 1434468"/>
                  <a:gd name="connsiteX24" fmla="*/ 3682364 w 6174104"/>
                  <a:gd name="connsiteY24" fmla="*/ 102870 h 1434468"/>
                  <a:gd name="connsiteX25" fmla="*/ 3419474 w 6174104"/>
                  <a:gd name="connsiteY25" fmla="*/ 22860 h 1434468"/>
                  <a:gd name="connsiteX26" fmla="*/ 3145154 w 6174104"/>
                  <a:gd name="connsiteY26" fmla="*/ 160020 h 1434468"/>
                  <a:gd name="connsiteX27" fmla="*/ 3076574 w 6174104"/>
                  <a:gd name="connsiteY27" fmla="*/ 514350 h 1434468"/>
                  <a:gd name="connsiteX28" fmla="*/ 3202304 w 6174104"/>
                  <a:gd name="connsiteY28" fmla="*/ 834390 h 1434468"/>
                  <a:gd name="connsiteX29" fmla="*/ 3476624 w 6174104"/>
                  <a:gd name="connsiteY29" fmla="*/ 1097280 h 1434468"/>
                  <a:gd name="connsiteX30" fmla="*/ 3910964 w 6174104"/>
                  <a:gd name="connsiteY30" fmla="*/ 1268730 h 1434468"/>
                  <a:gd name="connsiteX31" fmla="*/ 4311014 w 6174104"/>
                  <a:gd name="connsiteY31" fmla="*/ 1303020 h 1434468"/>
                  <a:gd name="connsiteX32" fmla="*/ 4848224 w 6174104"/>
                  <a:gd name="connsiteY32" fmla="*/ 1143000 h 1434468"/>
                  <a:gd name="connsiteX33" fmla="*/ 5202554 w 6174104"/>
                  <a:gd name="connsiteY33" fmla="*/ 800100 h 1434468"/>
                  <a:gd name="connsiteX34" fmla="*/ 5305424 w 6174104"/>
                  <a:gd name="connsiteY34" fmla="*/ 445770 h 1434468"/>
                  <a:gd name="connsiteX35" fmla="*/ 5225414 w 6174104"/>
                  <a:gd name="connsiteY35" fmla="*/ 137160 h 1434468"/>
                  <a:gd name="connsiteX36" fmla="*/ 4985384 w 6174104"/>
                  <a:gd name="connsiteY36" fmla="*/ 34290 h 1434468"/>
                  <a:gd name="connsiteX37" fmla="*/ 4779644 w 6174104"/>
                  <a:gd name="connsiteY37" fmla="*/ 68580 h 1434468"/>
                  <a:gd name="connsiteX38" fmla="*/ 4642484 w 6174104"/>
                  <a:gd name="connsiteY38" fmla="*/ 171450 h 1434468"/>
                  <a:gd name="connsiteX39" fmla="*/ 4551044 w 6174104"/>
                  <a:gd name="connsiteY39" fmla="*/ 400050 h 1434468"/>
                  <a:gd name="connsiteX40" fmla="*/ 4619624 w 6174104"/>
                  <a:gd name="connsiteY40" fmla="*/ 685800 h 1434468"/>
                  <a:gd name="connsiteX41" fmla="*/ 4779644 w 6174104"/>
                  <a:gd name="connsiteY41" fmla="*/ 925830 h 1434468"/>
                  <a:gd name="connsiteX42" fmla="*/ 5076824 w 6174104"/>
                  <a:gd name="connsiteY42" fmla="*/ 1154430 h 1434468"/>
                  <a:gd name="connsiteX43" fmla="*/ 5419724 w 6174104"/>
                  <a:gd name="connsiteY43" fmla="*/ 1268730 h 1434468"/>
                  <a:gd name="connsiteX44" fmla="*/ 5716904 w 6174104"/>
                  <a:gd name="connsiteY44" fmla="*/ 1291590 h 1434468"/>
                  <a:gd name="connsiteX45" fmla="*/ 6174104 w 6174104"/>
                  <a:gd name="connsiteY45" fmla="*/ 1200150 h 1434468"/>
                  <a:gd name="connsiteX0" fmla="*/ 520068 w 5995038"/>
                  <a:gd name="connsiteY0" fmla="*/ 986789 h 1598291"/>
                  <a:gd name="connsiteX1" fmla="*/ 657228 w 5995038"/>
                  <a:gd name="connsiteY1" fmla="*/ 598169 h 1598291"/>
                  <a:gd name="connsiteX2" fmla="*/ 577218 w 5995038"/>
                  <a:gd name="connsiteY2" fmla="*/ 278129 h 1598291"/>
                  <a:gd name="connsiteX3" fmla="*/ 325758 w 5995038"/>
                  <a:gd name="connsiteY3" fmla="*/ 140969 h 1598291"/>
                  <a:gd name="connsiteX4" fmla="*/ 74298 w 5995038"/>
                  <a:gd name="connsiteY4" fmla="*/ 209549 h 1598291"/>
                  <a:gd name="connsiteX5" fmla="*/ 771528 w 5995038"/>
                  <a:gd name="connsiteY5" fmla="*/ 1398269 h 1598291"/>
                  <a:gd name="connsiteX6" fmla="*/ 1160148 w 5995038"/>
                  <a:gd name="connsiteY6" fmla="*/ 1409699 h 1598291"/>
                  <a:gd name="connsiteX7" fmla="*/ 1583058 w 5995038"/>
                  <a:gd name="connsiteY7" fmla="*/ 1318259 h 1598291"/>
                  <a:gd name="connsiteX8" fmla="*/ 2017398 w 5995038"/>
                  <a:gd name="connsiteY8" fmla="*/ 975359 h 1598291"/>
                  <a:gd name="connsiteX9" fmla="*/ 2143128 w 5995038"/>
                  <a:gd name="connsiteY9" fmla="*/ 541019 h 1598291"/>
                  <a:gd name="connsiteX10" fmla="*/ 2017398 w 5995038"/>
                  <a:gd name="connsiteY10" fmla="*/ 243839 h 1598291"/>
                  <a:gd name="connsiteX11" fmla="*/ 1765938 w 5995038"/>
                  <a:gd name="connsiteY11" fmla="*/ 140969 h 1598291"/>
                  <a:gd name="connsiteX12" fmla="*/ 1525908 w 5995038"/>
                  <a:gd name="connsiteY12" fmla="*/ 255269 h 1598291"/>
                  <a:gd name="connsiteX13" fmla="*/ 1411608 w 5995038"/>
                  <a:gd name="connsiteY13" fmla="*/ 506729 h 1598291"/>
                  <a:gd name="connsiteX14" fmla="*/ 1423038 w 5995038"/>
                  <a:gd name="connsiteY14" fmla="*/ 746759 h 1598291"/>
                  <a:gd name="connsiteX15" fmla="*/ 1571628 w 5995038"/>
                  <a:gd name="connsiteY15" fmla="*/ 998219 h 1598291"/>
                  <a:gd name="connsiteX16" fmla="*/ 1891668 w 5995038"/>
                  <a:gd name="connsiteY16" fmla="*/ 1283969 h 1598291"/>
                  <a:gd name="connsiteX17" fmla="*/ 2337438 w 5995038"/>
                  <a:gd name="connsiteY17" fmla="*/ 1409699 h 1598291"/>
                  <a:gd name="connsiteX18" fmla="*/ 2726058 w 5995038"/>
                  <a:gd name="connsiteY18" fmla="*/ 1398269 h 1598291"/>
                  <a:gd name="connsiteX19" fmla="*/ 3000378 w 5995038"/>
                  <a:gd name="connsiteY19" fmla="*/ 1329689 h 1598291"/>
                  <a:gd name="connsiteX20" fmla="*/ 3343278 w 5995038"/>
                  <a:gd name="connsiteY20" fmla="*/ 1135379 h 1598291"/>
                  <a:gd name="connsiteX21" fmla="*/ 3583308 w 5995038"/>
                  <a:gd name="connsiteY21" fmla="*/ 838199 h 1598291"/>
                  <a:gd name="connsiteX22" fmla="*/ 3640458 w 5995038"/>
                  <a:gd name="connsiteY22" fmla="*/ 541019 h 1598291"/>
                  <a:gd name="connsiteX23" fmla="*/ 3503298 w 5995038"/>
                  <a:gd name="connsiteY23" fmla="*/ 232409 h 1598291"/>
                  <a:gd name="connsiteX24" fmla="*/ 3240408 w 5995038"/>
                  <a:gd name="connsiteY24" fmla="*/ 152399 h 1598291"/>
                  <a:gd name="connsiteX25" fmla="*/ 2966088 w 5995038"/>
                  <a:gd name="connsiteY25" fmla="*/ 289559 h 1598291"/>
                  <a:gd name="connsiteX26" fmla="*/ 2897508 w 5995038"/>
                  <a:gd name="connsiteY26" fmla="*/ 643889 h 1598291"/>
                  <a:gd name="connsiteX27" fmla="*/ 3023238 w 5995038"/>
                  <a:gd name="connsiteY27" fmla="*/ 963929 h 1598291"/>
                  <a:gd name="connsiteX28" fmla="*/ 3297558 w 5995038"/>
                  <a:gd name="connsiteY28" fmla="*/ 1226819 h 1598291"/>
                  <a:gd name="connsiteX29" fmla="*/ 3731898 w 5995038"/>
                  <a:gd name="connsiteY29" fmla="*/ 1398269 h 1598291"/>
                  <a:gd name="connsiteX30" fmla="*/ 4131948 w 5995038"/>
                  <a:gd name="connsiteY30" fmla="*/ 1432559 h 1598291"/>
                  <a:gd name="connsiteX31" fmla="*/ 4669158 w 5995038"/>
                  <a:gd name="connsiteY31" fmla="*/ 1272539 h 1598291"/>
                  <a:gd name="connsiteX32" fmla="*/ 5023488 w 5995038"/>
                  <a:gd name="connsiteY32" fmla="*/ 929639 h 1598291"/>
                  <a:gd name="connsiteX33" fmla="*/ 5126358 w 5995038"/>
                  <a:gd name="connsiteY33" fmla="*/ 575309 h 1598291"/>
                  <a:gd name="connsiteX34" fmla="*/ 5046348 w 5995038"/>
                  <a:gd name="connsiteY34" fmla="*/ 266699 h 1598291"/>
                  <a:gd name="connsiteX35" fmla="*/ 4806318 w 5995038"/>
                  <a:gd name="connsiteY35" fmla="*/ 163829 h 1598291"/>
                  <a:gd name="connsiteX36" fmla="*/ 4600578 w 5995038"/>
                  <a:gd name="connsiteY36" fmla="*/ 198119 h 1598291"/>
                  <a:gd name="connsiteX37" fmla="*/ 4463418 w 5995038"/>
                  <a:gd name="connsiteY37" fmla="*/ 300989 h 1598291"/>
                  <a:gd name="connsiteX38" fmla="*/ 4371978 w 5995038"/>
                  <a:gd name="connsiteY38" fmla="*/ 529589 h 1598291"/>
                  <a:gd name="connsiteX39" fmla="*/ 4440558 w 5995038"/>
                  <a:gd name="connsiteY39" fmla="*/ 815339 h 1598291"/>
                  <a:gd name="connsiteX40" fmla="*/ 4600578 w 5995038"/>
                  <a:gd name="connsiteY40" fmla="*/ 1055369 h 1598291"/>
                  <a:gd name="connsiteX41" fmla="*/ 4897758 w 5995038"/>
                  <a:gd name="connsiteY41" fmla="*/ 1283969 h 1598291"/>
                  <a:gd name="connsiteX42" fmla="*/ 5240658 w 5995038"/>
                  <a:gd name="connsiteY42" fmla="*/ 1398269 h 1598291"/>
                  <a:gd name="connsiteX43" fmla="*/ 5537838 w 5995038"/>
                  <a:gd name="connsiteY43" fmla="*/ 1421129 h 1598291"/>
                  <a:gd name="connsiteX44" fmla="*/ 5995038 w 5995038"/>
                  <a:gd name="connsiteY44" fmla="*/ 1329689 h 1598291"/>
                  <a:gd name="connsiteX0" fmla="*/ 478157 w 5953127"/>
                  <a:gd name="connsiteY0" fmla="*/ 963927 h 1575429"/>
                  <a:gd name="connsiteX1" fmla="*/ 615317 w 5953127"/>
                  <a:gd name="connsiteY1" fmla="*/ 575307 h 1575429"/>
                  <a:gd name="connsiteX2" fmla="*/ 535307 w 5953127"/>
                  <a:gd name="connsiteY2" fmla="*/ 255267 h 1575429"/>
                  <a:gd name="connsiteX3" fmla="*/ 32387 w 5953127"/>
                  <a:gd name="connsiteY3" fmla="*/ 186687 h 1575429"/>
                  <a:gd name="connsiteX4" fmla="*/ 729617 w 5953127"/>
                  <a:gd name="connsiteY4" fmla="*/ 1375407 h 1575429"/>
                  <a:gd name="connsiteX5" fmla="*/ 1118237 w 5953127"/>
                  <a:gd name="connsiteY5" fmla="*/ 1386837 h 1575429"/>
                  <a:gd name="connsiteX6" fmla="*/ 1541147 w 5953127"/>
                  <a:gd name="connsiteY6" fmla="*/ 1295397 h 1575429"/>
                  <a:gd name="connsiteX7" fmla="*/ 1975487 w 5953127"/>
                  <a:gd name="connsiteY7" fmla="*/ 952497 h 1575429"/>
                  <a:gd name="connsiteX8" fmla="*/ 2101217 w 5953127"/>
                  <a:gd name="connsiteY8" fmla="*/ 518157 h 1575429"/>
                  <a:gd name="connsiteX9" fmla="*/ 1975487 w 5953127"/>
                  <a:gd name="connsiteY9" fmla="*/ 220977 h 1575429"/>
                  <a:gd name="connsiteX10" fmla="*/ 1724027 w 5953127"/>
                  <a:gd name="connsiteY10" fmla="*/ 118107 h 1575429"/>
                  <a:gd name="connsiteX11" fmla="*/ 1483997 w 5953127"/>
                  <a:gd name="connsiteY11" fmla="*/ 232407 h 1575429"/>
                  <a:gd name="connsiteX12" fmla="*/ 1369697 w 5953127"/>
                  <a:gd name="connsiteY12" fmla="*/ 483867 h 1575429"/>
                  <a:gd name="connsiteX13" fmla="*/ 1381127 w 5953127"/>
                  <a:gd name="connsiteY13" fmla="*/ 723897 h 1575429"/>
                  <a:gd name="connsiteX14" fmla="*/ 1529717 w 5953127"/>
                  <a:gd name="connsiteY14" fmla="*/ 975357 h 1575429"/>
                  <a:gd name="connsiteX15" fmla="*/ 1849757 w 5953127"/>
                  <a:gd name="connsiteY15" fmla="*/ 1261107 h 1575429"/>
                  <a:gd name="connsiteX16" fmla="*/ 2295527 w 5953127"/>
                  <a:gd name="connsiteY16" fmla="*/ 1386837 h 1575429"/>
                  <a:gd name="connsiteX17" fmla="*/ 2684147 w 5953127"/>
                  <a:gd name="connsiteY17" fmla="*/ 1375407 h 1575429"/>
                  <a:gd name="connsiteX18" fmla="*/ 2958467 w 5953127"/>
                  <a:gd name="connsiteY18" fmla="*/ 1306827 h 1575429"/>
                  <a:gd name="connsiteX19" fmla="*/ 3301367 w 5953127"/>
                  <a:gd name="connsiteY19" fmla="*/ 1112517 h 1575429"/>
                  <a:gd name="connsiteX20" fmla="*/ 3541397 w 5953127"/>
                  <a:gd name="connsiteY20" fmla="*/ 815337 h 1575429"/>
                  <a:gd name="connsiteX21" fmla="*/ 3598547 w 5953127"/>
                  <a:gd name="connsiteY21" fmla="*/ 518157 h 1575429"/>
                  <a:gd name="connsiteX22" fmla="*/ 3461387 w 5953127"/>
                  <a:gd name="connsiteY22" fmla="*/ 209547 h 1575429"/>
                  <a:gd name="connsiteX23" fmla="*/ 3198497 w 5953127"/>
                  <a:gd name="connsiteY23" fmla="*/ 129537 h 1575429"/>
                  <a:gd name="connsiteX24" fmla="*/ 2924177 w 5953127"/>
                  <a:gd name="connsiteY24" fmla="*/ 266697 h 1575429"/>
                  <a:gd name="connsiteX25" fmla="*/ 2855597 w 5953127"/>
                  <a:gd name="connsiteY25" fmla="*/ 621027 h 1575429"/>
                  <a:gd name="connsiteX26" fmla="*/ 2981327 w 5953127"/>
                  <a:gd name="connsiteY26" fmla="*/ 941067 h 1575429"/>
                  <a:gd name="connsiteX27" fmla="*/ 3255647 w 5953127"/>
                  <a:gd name="connsiteY27" fmla="*/ 1203957 h 1575429"/>
                  <a:gd name="connsiteX28" fmla="*/ 3689987 w 5953127"/>
                  <a:gd name="connsiteY28" fmla="*/ 1375407 h 1575429"/>
                  <a:gd name="connsiteX29" fmla="*/ 4090037 w 5953127"/>
                  <a:gd name="connsiteY29" fmla="*/ 1409697 h 1575429"/>
                  <a:gd name="connsiteX30" fmla="*/ 4627247 w 5953127"/>
                  <a:gd name="connsiteY30" fmla="*/ 1249677 h 1575429"/>
                  <a:gd name="connsiteX31" fmla="*/ 4981577 w 5953127"/>
                  <a:gd name="connsiteY31" fmla="*/ 906777 h 1575429"/>
                  <a:gd name="connsiteX32" fmla="*/ 5084447 w 5953127"/>
                  <a:gd name="connsiteY32" fmla="*/ 552447 h 1575429"/>
                  <a:gd name="connsiteX33" fmla="*/ 5004437 w 5953127"/>
                  <a:gd name="connsiteY33" fmla="*/ 243837 h 1575429"/>
                  <a:gd name="connsiteX34" fmla="*/ 4764407 w 5953127"/>
                  <a:gd name="connsiteY34" fmla="*/ 140967 h 1575429"/>
                  <a:gd name="connsiteX35" fmla="*/ 4558667 w 5953127"/>
                  <a:gd name="connsiteY35" fmla="*/ 175257 h 1575429"/>
                  <a:gd name="connsiteX36" fmla="*/ 4421507 w 5953127"/>
                  <a:gd name="connsiteY36" fmla="*/ 278127 h 1575429"/>
                  <a:gd name="connsiteX37" fmla="*/ 4330067 w 5953127"/>
                  <a:gd name="connsiteY37" fmla="*/ 506727 h 1575429"/>
                  <a:gd name="connsiteX38" fmla="*/ 4398647 w 5953127"/>
                  <a:gd name="connsiteY38" fmla="*/ 792477 h 1575429"/>
                  <a:gd name="connsiteX39" fmla="*/ 4558667 w 5953127"/>
                  <a:gd name="connsiteY39" fmla="*/ 1032507 h 1575429"/>
                  <a:gd name="connsiteX40" fmla="*/ 4855847 w 5953127"/>
                  <a:gd name="connsiteY40" fmla="*/ 1261107 h 1575429"/>
                  <a:gd name="connsiteX41" fmla="*/ 5198747 w 5953127"/>
                  <a:gd name="connsiteY41" fmla="*/ 1375407 h 1575429"/>
                  <a:gd name="connsiteX42" fmla="*/ 5495927 w 5953127"/>
                  <a:gd name="connsiteY42" fmla="*/ 1398267 h 1575429"/>
                  <a:gd name="connsiteX43" fmla="*/ 5953127 w 5953127"/>
                  <a:gd name="connsiteY43" fmla="*/ 1306827 h 1575429"/>
                  <a:gd name="connsiteX0" fmla="*/ 2 w 5474972"/>
                  <a:gd name="connsiteY0" fmla="*/ 847727 h 1447798"/>
                  <a:gd name="connsiteX1" fmla="*/ 137162 w 5474972"/>
                  <a:gd name="connsiteY1" fmla="*/ 459107 h 1447798"/>
                  <a:gd name="connsiteX2" fmla="*/ 57152 w 5474972"/>
                  <a:gd name="connsiteY2" fmla="*/ 139067 h 1447798"/>
                  <a:gd name="connsiteX3" fmla="*/ 251462 w 5474972"/>
                  <a:gd name="connsiteY3" fmla="*/ 1259207 h 1447798"/>
                  <a:gd name="connsiteX4" fmla="*/ 640082 w 5474972"/>
                  <a:gd name="connsiteY4" fmla="*/ 1270637 h 1447798"/>
                  <a:gd name="connsiteX5" fmla="*/ 1062992 w 5474972"/>
                  <a:gd name="connsiteY5" fmla="*/ 1179197 h 1447798"/>
                  <a:gd name="connsiteX6" fmla="*/ 1497332 w 5474972"/>
                  <a:gd name="connsiteY6" fmla="*/ 836297 h 1447798"/>
                  <a:gd name="connsiteX7" fmla="*/ 1623062 w 5474972"/>
                  <a:gd name="connsiteY7" fmla="*/ 401957 h 1447798"/>
                  <a:gd name="connsiteX8" fmla="*/ 1497332 w 5474972"/>
                  <a:gd name="connsiteY8" fmla="*/ 104777 h 1447798"/>
                  <a:gd name="connsiteX9" fmla="*/ 1245872 w 5474972"/>
                  <a:gd name="connsiteY9" fmla="*/ 1907 h 1447798"/>
                  <a:gd name="connsiteX10" fmla="*/ 1005842 w 5474972"/>
                  <a:gd name="connsiteY10" fmla="*/ 116207 h 1447798"/>
                  <a:gd name="connsiteX11" fmla="*/ 891542 w 5474972"/>
                  <a:gd name="connsiteY11" fmla="*/ 367667 h 1447798"/>
                  <a:gd name="connsiteX12" fmla="*/ 902972 w 5474972"/>
                  <a:gd name="connsiteY12" fmla="*/ 607697 h 1447798"/>
                  <a:gd name="connsiteX13" fmla="*/ 1051562 w 5474972"/>
                  <a:gd name="connsiteY13" fmla="*/ 859157 h 1447798"/>
                  <a:gd name="connsiteX14" fmla="*/ 1371602 w 5474972"/>
                  <a:gd name="connsiteY14" fmla="*/ 1144907 h 1447798"/>
                  <a:gd name="connsiteX15" fmla="*/ 1817372 w 5474972"/>
                  <a:gd name="connsiteY15" fmla="*/ 1270637 h 1447798"/>
                  <a:gd name="connsiteX16" fmla="*/ 2205992 w 5474972"/>
                  <a:gd name="connsiteY16" fmla="*/ 1259207 h 1447798"/>
                  <a:gd name="connsiteX17" fmla="*/ 2480312 w 5474972"/>
                  <a:gd name="connsiteY17" fmla="*/ 1190627 h 1447798"/>
                  <a:gd name="connsiteX18" fmla="*/ 2823212 w 5474972"/>
                  <a:gd name="connsiteY18" fmla="*/ 996317 h 1447798"/>
                  <a:gd name="connsiteX19" fmla="*/ 3063242 w 5474972"/>
                  <a:gd name="connsiteY19" fmla="*/ 699137 h 1447798"/>
                  <a:gd name="connsiteX20" fmla="*/ 3120392 w 5474972"/>
                  <a:gd name="connsiteY20" fmla="*/ 401957 h 1447798"/>
                  <a:gd name="connsiteX21" fmla="*/ 2983232 w 5474972"/>
                  <a:gd name="connsiteY21" fmla="*/ 93347 h 1447798"/>
                  <a:gd name="connsiteX22" fmla="*/ 2720342 w 5474972"/>
                  <a:gd name="connsiteY22" fmla="*/ 13337 h 1447798"/>
                  <a:gd name="connsiteX23" fmla="*/ 2446022 w 5474972"/>
                  <a:gd name="connsiteY23" fmla="*/ 150497 h 1447798"/>
                  <a:gd name="connsiteX24" fmla="*/ 2377442 w 5474972"/>
                  <a:gd name="connsiteY24" fmla="*/ 504827 h 1447798"/>
                  <a:gd name="connsiteX25" fmla="*/ 2503172 w 5474972"/>
                  <a:gd name="connsiteY25" fmla="*/ 824867 h 1447798"/>
                  <a:gd name="connsiteX26" fmla="*/ 2777492 w 5474972"/>
                  <a:gd name="connsiteY26" fmla="*/ 1087757 h 1447798"/>
                  <a:gd name="connsiteX27" fmla="*/ 3211832 w 5474972"/>
                  <a:gd name="connsiteY27" fmla="*/ 1259207 h 1447798"/>
                  <a:gd name="connsiteX28" fmla="*/ 3611882 w 5474972"/>
                  <a:gd name="connsiteY28" fmla="*/ 1293497 h 1447798"/>
                  <a:gd name="connsiteX29" fmla="*/ 4149092 w 5474972"/>
                  <a:gd name="connsiteY29" fmla="*/ 1133477 h 1447798"/>
                  <a:gd name="connsiteX30" fmla="*/ 4503422 w 5474972"/>
                  <a:gd name="connsiteY30" fmla="*/ 790577 h 1447798"/>
                  <a:gd name="connsiteX31" fmla="*/ 4606292 w 5474972"/>
                  <a:gd name="connsiteY31" fmla="*/ 436247 h 1447798"/>
                  <a:gd name="connsiteX32" fmla="*/ 4526282 w 5474972"/>
                  <a:gd name="connsiteY32" fmla="*/ 127637 h 1447798"/>
                  <a:gd name="connsiteX33" fmla="*/ 4286252 w 5474972"/>
                  <a:gd name="connsiteY33" fmla="*/ 24767 h 1447798"/>
                  <a:gd name="connsiteX34" fmla="*/ 4080512 w 5474972"/>
                  <a:gd name="connsiteY34" fmla="*/ 59057 h 1447798"/>
                  <a:gd name="connsiteX35" fmla="*/ 3943352 w 5474972"/>
                  <a:gd name="connsiteY35" fmla="*/ 161927 h 1447798"/>
                  <a:gd name="connsiteX36" fmla="*/ 3851912 w 5474972"/>
                  <a:gd name="connsiteY36" fmla="*/ 390527 h 1447798"/>
                  <a:gd name="connsiteX37" fmla="*/ 3920492 w 5474972"/>
                  <a:gd name="connsiteY37" fmla="*/ 676277 h 1447798"/>
                  <a:gd name="connsiteX38" fmla="*/ 4080512 w 5474972"/>
                  <a:gd name="connsiteY38" fmla="*/ 916307 h 1447798"/>
                  <a:gd name="connsiteX39" fmla="*/ 4377692 w 5474972"/>
                  <a:gd name="connsiteY39" fmla="*/ 1144907 h 1447798"/>
                  <a:gd name="connsiteX40" fmla="*/ 4720592 w 5474972"/>
                  <a:gd name="connsiteY40" fmla="*/ 1259207 h 1447798"/>
                  <a:gd name="connsiteX41" fmla="*/ 5017772 w 5474972"/>
                  <a:gd name="connsiteY41" fmla="*/ 1282067 h 1447798"/>
                  <a:gd name="connsiteX42" fmla="*/ 5474972 w 5474972"/>
                  <a:gd name="connsiteY42" fmla="*/ 1190627 h 1447798"/>
                  <a:gd name="connsiteX0" fmla="*/ 2 w 5474972"/>
                  <a:gd name="connsiteY0" fmla="*/ 847727 h 1394459"/>
                  <a:gd name="connsiteX1" fmla="*/ 137162 w 5474972"/>
                  <a:gd name="connsiteY1" fmla="*/ 459107 h 1394459"/>
                  <a:gd name="connsiteX2" fmla="*/ 251462 w 5474972"/>
                  <a:gd name="connsiteY2" fmla="*/ 1259207 h 1394459"/>
                  <a:gd name="connsiteX3" fmla="*/ 640082 w 5474972"/>
                  <a:gd name="connsiteY3" fmla="*/ 1270637 h 1394459"/>
                  <a:gd name="connsiteX4" fmla="*/ 1062992 w 5474972"/>
                  <a:gd name="connsiteY4" fmla="*/ 1179197 h 1394459"/>
                  <a:gd name="connsiteX5" fmla="*/ 1497332 w 5474972"/>
                  <a:gd name="connsiteY5" fmla="*/ 836297 h 1394459"/>
                  <a:gd name="connsiteX6" fmla="*/ 1623062 w 5474972"/>
                  <a:gd name="connsiteY6" fmla="*/ 401957 h 1394459"/>
                  <a:gd name="connsiteX7" fmla="*/ 1497332 w 5474972"/>
                  <a:gd name="connsiteY7" fmla="*/ 104777 h 1394459"/>
                  <a:gd name="connsiteX8" fmla="*/ 1245872 w 5474972"/>
                  <a:gd name="connsiteY8" fmla="*/ 1907 h 1394459"/>
                  <a:gd name="connsiteX9" fmla="*/ 1005842 w 5474972"/>
                  <a:gd name="connsiteY9" fmla="*/ 116207 h 1394459"/>
                  <a:gd name="connsiteX10" fmla="*/ 891542 w 5474972"/>
                  <a:gd name="connsiteY10" fmla="*/ 367667 h 1394459"/>
                  <a:gd name="connsiteX11" fmla="*/ 902972 w 5474972"/>
                  <a:gd name="connsiteY11" fmla="*/ 607697 h 1394459"/>
                  <a:gd name="connsiteX12" fmla="*/ 1051562 w 5474972"/>
                  <a:gd name="connsiteY12" fmla="*/ 859157 h 1394459"/>
                  <a:gd name="connsiteX13" fmla="*/ 1371602 w 5474972"/>
                  <a:gd name="connsiteY13" fmla="*/ 1144907 h 1394459"/>
                  <a:gd name="connsiteX14" fmla="*/ 1817372 w 5474972"/>
                  <a:gd name="connsiteY14" fmla="*/ 1270637 h 1394459"/>
                  <a:gd name="connsiteX15" fmla="*/ 2205992 w 5474972"/>
                  <a:gd name="connsiteY15" fmla="*/ 1259207 h 1394459"/>
                  <a:gd name="connsiteX16" fmla="*/ 2480312 w 5474972"/>
                  <a:gd name="connsiteY16" fmla="*/ 1190627 h 1394459"/>
                  <a:gd name="connsiteX17" fmla="*/ 2823212 w 5474972"/>
                  <a:gd name="connsiteY17" fmla="*/ 996317 h 1394459"/>
                  <a:gd name="connsiteX18" fmla="*/ 3063242 w 5474972"/>
                  <a:gd name="connsiteY18" fmla="*/ 699137 h 1394459"/>
                  <a:gd name="connsiteX19" fmla="*/ 3120392 w 5474972"/>
                  <a:gd name="connsiteY19" fmla="*/ 401957 h 1394459"/>
                  <a:gd name="connsiteX20" fmla="*/ 2983232 w 5474972"/>
                  <a:gd name="connsiteY20" fmla="*/ 93347 h 1394459"/>
                  <a:gd name="connsiteX21" fmla="*/ 2720342 w 5474972"/>
                  <a:gd name="connsiteY21" fmla="*/ 13337 h 1394459"/>
                  <a:gd name="connsiteX22" fmla="*/ 2446022 w 5474972"/>
                  <a:gd name="connsiteY22" fmla="*/ 150497 h 1394459"/>
                  <a:gd name="connsiteX23" fmla="*/ 2377442 w 5474972"/>
                  <a:gd name="connsiteY23" fmla="*/ 504827 h 1394459"/>
                  <a:gd name="connsiteX24" fmla="*/ 2503172 w 5474972"/>
                  <a:gd name="connsiteY24" fmla="*/ 824867 h 1394459"/>
                  <a:gd name="connsiteX25" fmla="*/ 2777492 w 5474972"/>
                  <a:gd name="connsiteY25" fmla="*/ 1087757 h 1394459"/>
                  <a:gd name="connsiteX26" fmla="*/ 3211832 w 5474972"/>
                  <a:gd name="connsiteY26" fmla="*/ 1259207 h 1394459"/>
                  <a:gd name="connsiteX27" fmla="*/ 3611882 w 5474972"/>
                  <a:gd name="connsiteY27" fmla="*/ 1293497 h 1394459"/>
                  <a:gd name="connsiteX28" fmla="*/ 4149092 w 5474972"/>
                  <a:gd name="connsiteY28" fmla="*/ 1133477 h 1394459"/>
                  <a:gd name="connsiteX29" fmla="*/ 4503422 w 5474972"/>
                  <a:gd name="connsiteY29" fmla="*/ 790577 h 1394459"/>
                  <a:gd name="connsiteX30" fmla="*/ 4606292 w 5474972"/>
                  <a:gd name="connsiteY30" fmla="*/ 436247 h 1394459"/>
                  <a:gd name="connsiteX31" fmla="*/ 4526282 w 5474972"/>
                  <a:gd name="connsiteY31" fmla="*/ 127637 h 1394459"/>
                  <a:gd name="connsiteX32" fmla="*/ 4286252 w 5474972"/>
                  <a:gd name="connsiteY32" fmla="*/ 24767 h 1394459"/>
                  <a:gd name="connsiteX33" fmla="*/ 4080512 w 5474972"/>
                  <a:gd name="connsiteY33" fmla="*/ 59057 h 1394459"/>
                  <a:gd name="connsiteX34" fmla="*/ 3943352 w 5474972"/>
                  <a:gd name="connsiteY34" fmla="*/ 161927 h 1394459"/>
                  <a:gd name="connsiteX35" fmla="*/ 3851912 w 5474972"/>
                  <a:gd name="connsiteY35" fmla="*/ 390527 h 1394459"/>
                  <a:gd name="connsiteX36" fmla="*/ 3920492 w 5474972"/>
                  <a:gd name="connsiteY36" fmla="*/ 676277 h 1394459"/>
                  <a:gd name="connsiteX37" fmla="*/ 4080512 w 5474972"/>
                  <a:gd name="connsiteY37" fmla="*/ 916307 h 1394459"/>
                  <a:gd name="connsiteX38" fmla="*/ 4377692 w 5474972"/>
                  <a:gd name="connsiteY38" fmla="*/ 1144907 h 1394459"/>
                  <a:gd name="connsiteX39" fmla="*/ 4720592 w 5474972"/>
                  <a:gd name="connsiteY39" fmla="*/ 1259207 h 1394459"/>
                  <a:gd name="connsiteX40" fmla="*/ 5017772 w 5474972"/>
                  <a:gd name="connsiteY40" fmla="*/ 1282067 h 1394459"/>
                  <a:gd name="connsiteX41" fmla="*/ 5474972 w 5474972"/>
                  <a:gd name="connsiteY41" fmla="*/ 1190627 h 1394459"/>
                  <a:gd name="connsiteX0" fmla="*/ 2 w 5474972"/>
                  <a:gd name="connsiteY0" fmla="*/ 847727 h 1329690"/>
                  <a:gd name="connsiteX1" fmla="*/ 251462 w 5474972"/>
                  <a:gd name="connsiteY1" fmla="*/ 1259207 h 1329690"/>
                  <a:gd name="connsiteX2" fmla="*/ 640082 w 5474972"/>
                  <a:gd name="connsiteY2" fmla="*/ 1270637 h 1329690"/>
                  <a:gd name="connsiteX3" fmla="*/ 1062992 w 5474972"/>
                  <a:gd name="connsiteY3" fmla="*/ 1179197 h 1329690"/>
                  <a:gd name="connsiteX4" fmla="*/ 1497332 w 5474972"/>
                  <a:gd name="connsiteY4" fmla="*/ 836297 h 1329690"/>
                  <a:gd name="connsiteX5" fmla="*/ 1623062 w 5474972"/>
                  <a:gd name="connsiteY5" fmla="*/ 401957 h 1329690"/>
                  <a:gd name="connsiteX6" fmla="*/ 1497332 w 5474972"/>
                  <a:gd name="connsiteY6" fmla="*/ 104777 h 1329690"/>
                  <a:gd name="connsiteX7" fmla="*/ 1245872 w 5474972"/>
                  <a:gd name="connsiteY7" fmla="*/ 1907 h 1329690"/>
                  <a:gd name="connsiteX8" fmla="*/ 1005842 w 5474972"/>
                  <a:gd name="connsiteY8" fmla="*/ 116207 h 1329690"/>
                  <a:gd name="connsiteX9" fmla="*/ 891542 w 5474972"/>
                  <a:gd name="connsiteY9" fmla="*/ 367667 h 1329690"/>
                  <a:gd name="connsiteX10" fmla="*/ 902972 w 5474972"/>
                  <a:gd name="connsiteY10" fmla="*/ 607697 h 1329690"/>
                  <a:gd name="connsiteX11" fmla="*/ 1051562 w 5474972"/>
                  <a:gd name="connsiteY11" fmla="*/ 859157 h 1329690"/>
                  <a:gd name="connsiteX12" fmla="*/ 1371602 w 5474972"/>
                  <a:gd name="connsiteY12" fmla="*/ 1144907 h 1329690"/>
                  <a:gd name="connsiteX13" fmla="*/ 1817372 w 5474972"/>
                  <a:gd name="connsiteY13" fmla="*/ 1270637 h 1329690"/>
                  <a:gd name="connsiteX14" fmla="*/ 2205992 w 5474972"/>
                  <a:gd name="connsiteY14" fmla="*/ 1259207 h 1329690"/>
                  <a:gd name="connsiteX15" fmla="*/ 2480312 w 5474972"/>
                  <a:gd name="connsiteY15" fmla="*/ 1190627 h 1329690"/>
                  <a:gd name="connsiteX16" fmla="*/ 2823212 w 5474972"/>
                  <a:gd name="connsiteY16" fmla="*/ 996317 h 1329690"/>
                  <a:gd name="connsiteX17" fmla="*/ 3063242 w 5474972"/>
                  <a:gd name="connsiteY17" fmla="*/ 699137 h 1329690"/>
                  <a:gd name="connsiteX18" fmla="*/ 3120392 w 5474972"/>
                  <a:gd name="connsiteY18" fmla="*/ 401957 h 1329690"/>
                  <a:gd name="connsiteX19" fmla="*/ 2983232 w 5474972"/>
                  <a:gd name="connsiteY19" fmla="*/ 93347 h 1329690"/>
                  <a:gd name="connsiteX20" fmla="*/ 2720342 w 5474972"/>
                  <a:gd name="connsiteY20" fmla="*/ 13337 h 1329690"/>
                  <a:gd name="connsiteX21" fmla="*/ 2446022 w 5474972"/>
                  <a:gd name="connsiteY21" fmla="*/ 150497 h 1329690"/>
                  <a:gd name="connsiteX22" fmla="*/ 2377442 w 5474972"/>
                  <a:gd name="connsiteY22" fmla="*/ 504827 h 1329690"/>
                  <a:gd name="connsiteX23" fmla="*/ 2503172 w 5474972"/>
                  <a:gd name="connsiteY23" fmla="*/ 824867 h 1329690"/>
                  <a:gd name="connsiteX24" fmla="*/ 2777492 w 5474972"/>
                  <a:gd name="connsiteY24" fmla="*/ 1087757 h 1329690"/>
                  <a:gd name="connsiteX25" fmla="*/ 3211832 w 5474972"/>
                  <a:gd name="connsiteY25" fmla="*/ 1259207 h 1329690"/>
                  <a:gd name="connsiteX26" fmla="*/ 3611882 w 5474972"/>
                  <a:gd name="connsiteY26" fmla="*/ 1293497 h 1329690"/>
                  <a:gd name="connsiteX27" fmla="*/ 4149092 w 5474972"/>
                  <a:gd name="connsiteY27" fmla="*/ 1133477 h 1329690"/>
                  <a:gd name="connsiteX28" fmla="*/ 4503422 w 5474972"/>
                  <a:gd name="connsiteY28" fmla="*/ 790577 h 1329690"/>
                  <a:gd name="connsiteX29" fmla="*/ 4606292 w 5474972"/>
                  <a:gd name="connsiteY29" fmla="*/ 436247 h 1329690"/>
                  <a:gd name="connsiteX30" fmla="*/ 4526282 w 5474972"/>
                  <a:gd name="connsiteY30" fmla="*/ 127637 h 1329690"/>
                  <a:gd name="connsiteX31" fmla="*/ 4286252 w 5474972"/>
                  <a:gd name="connsiteY31" fmla="*/ 24767 h 1329690"/>
                  <a:gd name="connsiteX32" fmla="*/ 4080512 w 5474972"/>
                  <a:gd name="connsiteY32" fmla="*/ 59057 h 1329690"/>
                  <a:gd name="connsiteX33" fmla="*/ 3943352 w 5474972"/>
                  <a:gd name="connsiteY33" fmla="*/ 161927 h 1329690"/>
                  <a:gd name="connsiteX34" fmla="*/ 3851912 w 5474972"/>
                  <a:gd name="connsiteY34" fmla="*/ 390527 h 1329690"/>
                  <a:gd name="connsiteX35" fmla="*/ 3920492 w 5474972"/>
                  <a:gd name="connsiteY35" fmla="*/ 676277 h 1329690"/>
                  <a:gd name="connsiteX36" fmla="*/ 4080512 w 5474972"/>
                  <a:gd name="connsiteY36" fmla="*/ 916307 h 1329690"/>
                  <a:gd name="connsiteX37" fmla="*/ 4377692 w 5474972"/>
                  <a:gd name="connsiteY37" fmla="*/ 1144907 h 1329690"/>
                  <a:gd name="connsiteX38" fmla="*/ 4720592 w 5474972"/>
                  <a:gd name="connsiteY38" fmla="*/ 1259207 h 1329690"/>
                  <a:gd name="connsiteX39" fmla="*/ 5017772 w 5474972"/>
                  <a:gd name="connsiteY39" fmla="*/ 1282067 h 1329690"/>
                  <a:gd name="connsiteX40" fmla="*/ 5474972 w 5474972"/>
                  <a:gd name="connsiteY40" fmla="*/ 1190627 h 1329690"/>
                  <a:gd name="connsiteX0" fmla="*/ 3 w 5223513"/>
                  <a:gd name="connsiteY0" fmla="*/ 1259207 h 1329690"/>
                  <a:gd name="connsiteX1" fmla="*/ 388623 w 5223513"/>
                  <a:gd name="connsiteY1" fmla="*/ 1270637 h 1329690"/>
                  <a:gd name="connsiteX2" fmla="*/ 811533 w 5223513"/>
                  <a:gd name="connsiteY2" fmla="*/ 1179197 h 1329690"/>
                  <a:gd name="connsiteX3" fmla="*/ 1245873 w 5223513"/>
                  <a:gd name="connsiteY3" fmla="*/ 836297 h 1329690"/>
                  <a:gd name="connsiteX4" fmla="*/ 1371603 w 5223513"/>
                  <a:gd name="connsiteY4" fmla="*/ 401957 h 1329690"/>
                  <a:gd name="connsiteX5" fmla="*/ 1245873 w 5223513"/>
                  <a:gd name="connsiteY5" fmla="*/ 104777 h 1329690"/>
                  <a:gd name="connsiteX6" fmla="*/ 994413 w 5223513"/>
                  <a:gd name="connsiteY6" fmla="*/ 1907 h 1329690"/>
                  <a:gd name="connsiteX7" fmla="*/ 754383 w 5223513"/>
                  <a:gd name="connsiteY7" fmla="*/ 116207 h 1329690"/>
                  <a:gd name="connsiteX8" fmla="*/ 640083 w 5223513"/>
                  <a:gd name="connsiteY8" fmla="*/ 367667 h 1329690"/>
                  <a:gd name="connsiteX9" fmla="*/ 651513 w 5223513"/>
                  <a:gd name="connsiteY9" fmla="*/ 607697 h 1329690"/>
                  <a:gd name="connsiteX10" fmla="*/ 800103 w 5223513"/>
                  <a:gd name="connsiteY10" fmla="*/ 859157 h 1329690"/>
                  <a:gd name="connsiteX11" fmla="*/ 1120143 w 5223513"/>
                  <a:gd name="connsiteY11" fmla="*/ 1144907 h 1329690"/>
                  <a:gd name="connsiteX12" fmla="*/ 1565913 w 5223513"/>
                  <a:gd name="connsiteY12" fmla="*/ 1270637 h 1329690"/>
                  <a:gd name="connsiteX13" fmla="*/ 1954533 w 5223513"/>
                  <a:gd name="connsiteY13" fmla="*/ 1259207 h 1329690"/>
                  <a:gd name="connsiteX14" fmla="*/ 2228853 w 5223513"/>
                  <a:gd name="connsiteY14" fmla="*/ 1190627 h 1329690"/>
                  <a:gd name="connsiteX15" fmla="*/ 2571753 w 5223513"/>
                  <a:gd name="connsiteY15" fmla="*/ 996317 h 1329690"/>
                  <a:gd name="connsiteX16" fmla="*/ 2811783 w 5223513"/>
                  <a:gd name="connsiteY16" fmla="*/ 699137 h 1329690"/>
                  <a:gd name="connsiteX17" fmla="*/ 2868933 w 5223513"/>
                  <a:gd name="connsiteY17" fmla="*/ 401957 h 1329690"/>
                  <a:gd name="connsiteX18" fmla="*/ 2731773 w 5223513"/>
                  <a:gd name="connsiteY18" fmla="*/ 93347 h 1329690"/>
                  <a:gd name="connsiteX19" fmla="*/ 2468883 w 5223513"/>
                  <a:gd name="connsiteY19" fmla="*/ 13337 h 1329690"/>
                  <a:gd name="connsiteX20" fmla="*/ 2194563 w 5223513"/>
                  <a:gd name="connsiteY20" fmla="*/ 150497 h 1329690"/>
                  <a:gd name="connsiteX21" fmla="*/ 2125983 w 5223513"/>
                  <a:gd name="connsiteY21" fmla="*/ 504827 h 1329690"/>
                  <a:gd name="connsiteX22" fmla="*/ 2251713 w 5223513"/>
                  <a:gd name="connsiteY22" fmla="*/ 824867 h 1329690"/>
                  <a:gd name="connsiteX23" fmla="*/ 2526033 w 5223513"/>
                  <a:gd name="connsiteY23" fmla="*/ 1087757 h 1329690"/>
                  <a:gd name="connsiteX24" fmla="*/ 2960373 w 5223513"/>
                  <a:gd name="connsiteY24" fmla="*/ 1259207 h 1329690"/>
                  <a:gd name="connsiteX25" fmla="*/ 3360423 w 5223513"/>
                  <a:gd name="connsiteY25" fmla="*/ 1293497 h 1329690"/>
                  <a:gd name="connsiteX26" fmla="*/ 3897633 w 5223513"/>
                  <a:gd name="connsiteY26" fmla="*/ 1133477 h 1329690"/>
                  <a:gd name="connsiteX27" fmla="*/ 4251963 w 5223513"/>
                  <a:gd name="connsiteY27" fmla="*/ 790577 h 1329690"/>
                  <a:gd name="connsiteX28" fmla="*/ 4354833 w 5223513"/>
                  <a:gd name="connsiteY28" fmla="*/ 436247 h 1329690"/>
                  <a:gd name="connsiteX29" fmla="*/ 4274823 w 5223513"/>
                  <a:gd name="connsiteY29" fmla="*/ 127637 h 1329690"/>
                  <a:gd name="connsiteX30" fmla="*/ 4034793 w 5223513"/>
                  <a:gd name="connsiteY30" fmla="*/ 24767 h 1329690"/>
                  <a:gd name="connsiteX31" fmla="*/ 3829053 w 5223513"/>
                  <a:gd name="connsiteY31" fmla="*/ 59057 h 1329690"/>
                  <a:gd name="connsiteX32" fmla="*/ 3691893 w 5223513"/>
                  <a:gd name="connsiteY32" fmla="*/ 161927 h 1329690"/>
                  <a:gd name="connsiteX33" fmla="*/ 3600453 w 5223513"/>
                  <a:gd name="connsiteY33" fmla="*/ 390527 h 1329690"/>
                  <a:gd name="connsiteX34" fmla="*/ 3669033 w 5223513"/>
                  <a:gd name="connsiteY34" fmla="*/ 676277 h 1329690"/>
                  <a:gd name="connsiteX35" fmla="*/ 3829053 w 5223513"/>
                  <a:gd name="connsiteY35" fmla="*/ 916307 h 1329690"/>
                  <a:gd name="connsiteX36" fmla="*/ 4126233 w 5223513"/>
                  <a:gd name="connsiteY36" fmla="*/ 1144907 h 1329690"/>
                  <a:gd name="connsiteX37" fmla="*/ 4469133 w 5223513"/>
                  <a:gd name="connsiteY37" fmla="*/ 1259207 h 1329690"/>
                  <a:gd name="connsiteX38" fmla="*/ 4766313 w 5223513"/>
                  <a:gd name="connsiteY38" fmla="*/ 1282067 h 1329690"/>
                  <a:gd name="connsiteX39" fmla="*/ 5223513 w 5223513"/>
                  <a:gd name="connsiteY39" fmla="*/ 1190627 h 1329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223513" h="1329690">
                    <a:moveTo>
                      <a:pt x="3" y="1259207"/>
                    </a:moveTo>
                    <a:cubicBezTo>
                      <a:pt x="106683" y="1329692"/>
                      <a:pt x="253368" y="1283972"/>
                      <a:pt x="388623" y="1270637"/>
                    </a:cubicBezTo>
                    <a:cubicBezTo>
                      <a:pt x="523878" y="1257302"/>
                      <a:pt x="668658" y="1251587"/>
                      <a:pt x="811533" y="1179197"/>
                    </a:cubicBezTo>
                    <a:cubicBezTo>
                      <a:pt x="954408" y="1106807"/>
                      <a:pt x="1152528" y="965837"/>
                      <a:pt x="1245873" y="836297"/>
                    </a:cubicBezTo>
                    <a:cubicBezTo>
                      <a:pt x="1339218" y="706757"/>
                      <a:pt x="1371603" y="523877"/>
                      <a:pt x="1371603" y="401957"/>
                    </a:cubicBezTo>
                    <a:cubicBezTo>
                      <a:pt x="1371603" y="280037"/>
                      <a:pt x="1308738" y="171452"/>
                      <a:pt x="1245873" y="104777"/>
                    </a:cubicBezTo>
                    <a:cubicBezTo>
                      <a:pt x="1183008" y="38102"/>
                      <a:pt x="1076328" y="2"/>
                      <a:pt x="994413" y="1907"/>
                    </a:cubicBezTo>
                    <a:cubicBezTo>
                      <a:pt x="912498" y="3812"/>
                      <a:pt x="813438" y="55247"/>
                      <a:pt x="754383" y="116207"/>
                    </a:cubicBezTo>
                    <a:cubicBezTo>
                      <a:pt x="695328" y="177167"/>
                      <a:pt x="657228" y="285752"/>
                      <a:pt x="640083" y="367667"/>
                    </a:cubicBezTo>
                    <a:cubicBezTo>
                      <a:pt x="622938" y="449582"/>
                      <a:pt x="624843" y="525782"/>
                      <a:pt x="651513" y="607697"/>
                    </a:cubicBezTo>
                    <a:cubicBezTo>
                      <a:pt x="678183" y="689612"/>
                      <a:pt x="721998" y="769622"/>
                      <a:pt x="800103" y="859157"/>
                    </a:cubicBezTo>
                    <a:cubicBezTo>
                      <a:pt x="878208" y="948692"/>
                      <a:pt x="992508" y="1076327"/>
                      <a:pt x="1120143" y="1144907"/>
                    </a:cubicBezTo>
                    <a:cubicBezTo>
                      <a:pt x="1247778" y="1213487"/>
                      <a:pt x="1426848" y="1251587"/>
                      <a:pt x="1565913" y="1270637"/>
                    </a:cubicBezTo>
                    <a:cubicBezTo>
                      <a:pt x="1704978" y="1289687"/>
                      <a:pt x="1844043" y="1272542"/>
                      <a:pt x="1954533" y="1259207"/>
                    </a:cubicBezTo>
                    <a:cubicBezTo>
                      <a:pt x="2065023" y="1245872"/>
                      <a:pt x="2125983" y="1234442"/>
                      <a:pt x="2228853" y="1190627"/>
                    </a:cubicBezTo>
                    <a:cubicBezTo>
                      <a:pt x="2331723" y="1146812"/>
                      <a:pt x="2474598" y="1078232"/>
                      <a:pt x="2571753" y="996317"/>
                    </a:cubicBezTo>
                    <a:cubicBezTo>
                      <a:pt x="2668908" y="914402"/>
                      <a:pt x="2762253" y="798197"/>
                      <a:pt x="2811783" y="699137"/>
                    </a:cubicBezTo>
                    <a:cubicBezTo>
                      <a:pt x="2861313" y="600077"/>
                      <a:pt x="2882268" y="502922"/>
                      <a:pt x="2868933" y="401957"/>
                    </a:cubicBezTo>
                    <a:cubicBezTo>
                      <a:pt x="2855598" y="300992"/>
                      <a:pt x="2798448" y="158117"/>
                      <a:pt x="2731773" y="93347"/>
                    </a:cubicBezTo>
                    <a:cubicBezTo>
                      <a:pt x="2665098" y="28577"/>
                      <a:pt x="2558418" y="3812"/>
                      <a:pt x="2468883" y="13337"/>
                    </a:cubicBezTo>
                    <a:cubicBezTo>
                      <a:pt x="2379348" y="22862"/>
                      <a:pt x="2251713" y="68582"/>
                      <a:pt x="2194563" y="150497"/>
                    </a:cubicBezTo>
                    <a:cubicBezTo>
                      <a:pt x="2137413" y="232412"/>
                      <a:pt x="2116458" y="392432"/>
                      <a:pt x="2125983" y="504827"/>
                    </a:cubicBezTo>
                    <a:cubicBezTo>
                      <a:pt x="2135508" y="617222"/>
                      <a:pt x="2185038" y="727712"/>
                      <a:pt x="2251713" y="824867"/>
                    </a:cubicBezTo>
                    <a:cubicBezTo>
                      <a:pt x="2318388" y="922022"/>
                      <a:pt x="2407923" y="1015367"/>
                      <a:pt x="2526033" y="1087757"/>
                    </a:cubicBezTo>
                    <a:cubicBezTo>
                      <a:pt x="2644143" y="1160147"/>
                      <a:pt x="2821308" y="1224917"/>
                      <a:pt x="2960373" y="1259207"/>
                    </a:cubicBezTo>
                    <a:cubicBezTo>
                      <a:pt x="3099438" y="1293497"/>
                      <a:pt x="3204213" y="1314452"/>
                      <a:pt x="3360423" y="1293497"/>
                    </a:cubicBezTo>
                    <a:cubicBezTo>
                      <a:pt x="3516633" y="1272542"/>
                      <a:pt x="3749043" y="1217297"/>
                      <a:pt x="3897633" y="1133477"/>
                    </a:cubicBezTo>
                    <a:cubicBezTo>
                      <a:pt x="4046223" y="1049657"/>
                      <a:pt x="4175763" y="906782"/>
                      <a:pt x="4251963" y="790577"/>
                    </a:cubicBezTo>
                    <a:cubicBezTo>
                      <a:pt x="4328163" y="674372"/>
                      <a:pt x="4351023" y="546737"/>
                      <a:pt x="4354833" y="436247"/>
                    </a:cubicBezTo>
                    <a:cubicBezTo>
                      <a:pt x="4358643" y="325757"/>
                      <a:pt x="4328163" y="196217"/>
                      <a:pt x="4274823" y="127637"/>
                    </a:cubicBezTo>
                    <a:cubicBezTo>
                      <a:pt x="4221483" y="59057"/>
                      <a:pt x="4109088" y="36197"/>
                      <a:pt x="4034793" y="24767"/>
                    </a:cubicBezTo>
                    <a:cubicBezTo>
                      <a:pt x="3960498" y="13337"/>
                      <a:pt x="3886203" y="36197"/>
                      <a:pt x="3829053" y="59057"/>
                    </a:cubicBezTo>
                    <a:cubicBezTo>
                      <a:pt x="3771903" y="81917"/>
                      <a:pt x="3729993" y="106682"/>
                      <a:pt x="3691893" y="161927"/>
                    </a:cubicBezTo>
                    <a:cubicBezTo>
                      <a:pt x="3653793" y="217172"/>
                      <a:pt x="3604263" y="304802"/>
                      <a:pt x="3600453" y="390527"/>
                    </a:cubicBezTo>
                    <a:cubicBezTo>
                      <a:pt x="3596643" y="476252"/>
                      <a:pt x="3630933" y="588647"/>
                      <a:pt x="3669033" y="676277"/>
                    </a:cubicBezTo>
                    <a:cubicBezTo>
                      <a:pt x="3707133" y="763907"/>
                      <a:pt x="3752853" y="838202"/>
                      <a:pt x="3829053" y="916307"/>
                    </a:cubicBezTo>
                    <a:cubicBezTo>
                      <a:pt x="3905253" y="994412"/>
                      <a:pt x="4019553" y="1087757"/>
                      <a:pt x="4126233" y="1144907"/>
                    </a:cubicBezTo>
                    <a:cubicBezTo>
                      <a:pt x="4232913" y="1202057"/>
                      <a:pt x="4362453" y="1236347"/>
                      <a:pt x="4469133" y="1259207"/>
                    </a:cubicBezTo>
                    <a:cubicBezTo>
                      <a:pt x="4575813" y="1282067"/>
                      <a:pt x="4640583" y="1293497"/>
                      <a:pt x="4766313" y="1282067"/>
                    </a:cubicBezTo>
                    <a:cubicBezTo>
                      <a:pt x="4892043" y="1270637"/>
                      <a:pt x="5057778" y="1230632"/>
                      <a:pt x="5223513" y="1190627"/>
                    </a:cubicBezTo>
                  </a:path>
                </a:pathLst>
              </a:custGeom>
              <a:ln w="19050">
                <a:solidFill>
                  <a:srgbClr val="000000">
                    <a:alpha val="45098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100" name="Freeform 29"/>
              <p:cNvSpPr>
                <a:spLocks/>
              </p:cNvSpPr>
              <p:nvPr/>
            </p:nvSpPr>
            <p:spPr bwMode="auto">
              <a:xfrm rot="17179495">
                <a:off x="5628914" y="4954584"/>
                <a:ext cx="239310" cy="242636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2" y="43"/>
                  </a:cxn>
                  <a:cxn ang="0">
                    <a:pos x="67" y="56"/>
                  </a:cxn>
                  <a:cxn ang="0">
                    <a:pos x="57" y="66"/>
                  </a:cxn>
                  <a:cxn ang="0">
                    <a:pos x="44" y="73"/>
                  </a:cxn>
                  <a:cxn ang="0">
                    <a:pos x="30" y="73"/>
                  </a:cxn>
                  <a:cxn ang="0">
                    <a:pos x="17" y="67"/>
                  </a:cxn>
                  <a:cxn ang="0">
                    <a:pos x="6" y="58"/>
                  </a:cxn>
                  <a:cxn ang="0">
                    <a:pos x="0" y="46"/>
                  </a:cxn>
                  <a:cxn ang="0">
                    <a:pos x="0" y="31"/>
                  </a:cxn>
                  <a:cxn ang="0">
                    <a:pos x="5" y="18"/>
                  </a:cxn>
                  <a:cxn ang="0">
                    <a:pos x="14" y="8"/>
                  </a:cxn>
                  <a:cxn ang="0">
                    <a:pos x="27" y="2"/>
                  </a:cxn>
                  <a:cxn ang="0">
                    <a:pos x="41" y="0"/>
                  </a:cxn>
                  <a:cxn ang="0">
                    <a:pos x="54" y="6"/>
                  </a:cxn>
                  <a:cxn ang="0">
                    <a:pos x="64" y="16"/>
                  </a:cxn>
                  <a:cxn ang="0">
                    <a:pos x="71" y="29"/>
                  </a:cxn>
                </a:cxnLst>
                <a:rect l="0" t="0" r="r" b="b"/>
                <a:pathLst>
                  <a:path w="72" h="73">
                    <a:moveTo>
                      <a:pt x="71" y="29"/>
                    </a:moveTo>
                    <a:lnTo>
                      <a:pt x="72" y="43"/>
                    </a:lnTo>
                    <a:lnTo>
                      <a:pt x="67" y="56"/>
                    </a:lnTo>
                    <a:lnTo>
                      <a:pt x="57" y="66"/>
                    </a:lnTo>
                    <a:lnTo>
                      <a:pt x="44" y="73"/>
                    </a:lnTo>
                    <a:lnTo>
                      <a:pt x="30" y="73"/>
                    </a:lnTo>
                    <a:lnTo>
                      <a:pt x="17" y="67"/>
                    </a:lnTo>
                    <a:lnTo>
                      <a:pt x="6" y="58"/>
                    </a:lnTo>
                    <a:lnTo>
                      <a:pt x="0" y="46"/>
                    </a:lnTo>
                    <a:lnTo>
                      <a:pt x="0" y="31"/>
                    </a:lnTo>
                    <a:lnTo>
                      <a:pt x="5" y="18"/>
                    </a:lnTo>
                    <a:lnTo>
                      <a:pt x="14" y="8"/>
                    </a:lnTo>
                    <a:lnTo>
                      <a:pt x="27" y="2"/>
                    </a:lnTo>
                    <a:lnTo>
                      <a:pt x="41" y="0"/>
                    </a:lnTo>
                    <a:lnTo>
                      <a:pt x="54" y="6"/>
                    </a:lnTo>
                    <a:lnTo>
                      <a:pt x="64" y="1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00FA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63500" dist="76200" algn="ctr" rotWithShape="0">
                  <a:srgbClr val="CC00CC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1079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600"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101" name="Freeform 29"/>
              <p:cNvSpPr>
                <a:spLocks/>
              </p:cNvSpPr>
              <p:nvPr/>
            </p:nvSpPr>
            <p:spPr bwMode="auto">
              <a:xfrm rot="17179495">
                <a:off x="5830984" y="5125031"/>
                <a:ext cx="239310" cy="242636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2" y="43"/>
                  </a:cxn>
                  <a:cxn ang="0">
                    <a:pos x="67" y="56"/>
                  </a:cxn>
                  <a:cxn ang="0">
                    <a:pos x="57" y="66"/>
                  </a:cxn>
                  <a:cxn ang="0">
                    <a:pos x="44" y="73"/>
                  </a:cxn>
                  <a:cxn ang="0">
                    <a:pos x="30" y="73"/>
                  </a:cxn>
                  <a:cxn ang="0">
                    <a:pos x="17" y="67"/>
                  </a:cxn>
                  <a:cxn ang="0">
                    <a:pos x="6" y="58"/>
                  </a:cxn>
                  <a:cxn ang="0">
                    <a:pos x="0" y="46"/>
                  </a:cxn>
                  <a:cxn ang="0">
                    <a:pos x="0" y="31"/>
                  </a:cxn>
                  <a:cxn ang="0">
                    <a:pos x="5" y="18"/>
                  </a:cxn>
                  <a:cxn ang="0">
                    <a:pos x="14" y="8"/>
                  </a:cxn>
                  <a:cxn ang="0">
                    <a:pos x="27" y="2"/>
                  </a:cxn>
                  <a:cxn ang="0">
                    <a:pos x="41" y="0"/>
                  </a:cxn>
                  <a:cxn ang="0">
                    <a:pos x="54" y="6"/>
                  </a:cxn>
                  <a:cxn ang="0">
                    <a:pos x="64" y="16"/>
                  </a:cxn>
                  <a:cxn ang="0">
                    <a:pos x="71" y="29"/>
                  </a:cxn>
                </a:cxnLst>
                <a:rect l="0" t="0" r="r" b="b"/>
                <a:pathLst>
                  <a:path w="72" h="73">
                    <a:moveTo>
                      <a:pt x="71" y="29"/>
                    </a:moveTo>
                    <a:lnTo>
                      <a:pt x="72" y="43"/>
                    </a:lnTo>
                    <a:lnTo>
                      <a:pt x="67" y="56"/>
                    </a:lnTo>
                    <a:lnTo>
                      <a:pt x="57" y="66"/>
                    </a:lnTo>
                    <a:lnTo>
                      <a:pt x="44" y="73"/>
                    </a:lnTo>
                    <a:lnTo>
                      <a:pt x="30" y="73"/>
                    </a:lnTo>
                    <a:lnTo>
                      <a:pt x="17" y="67"/>
                    </a:lnTo>
                    <a:lnTo>
                      <a:pt x="6" y="58"/>
                    </a:lnTo>
                    <a:lnTo>
                      <a:pt x="0" y="46"/>
                    </a:lnTo>
                    <a:lnTo>
                      <a:pt x="0" y="31"/>
                    </a:lnTo>
                    <a:lnTo>
                      <a:pt x="5" y="18"/>
                    </a:lnTo>
                    <a:lnTo>
                      <a:pt x="14" y="8"/>
                    </a:lnTo>
                    <a:lnTo>
                      <a:pt x="27" y="2"/>
                    </a:lnTo>
                    <a:lnTo>
                      <a:pt x="41" y="0"/>
                    </a:lnTo>
                    <a:lnTo>
                      <a:pt x="54" y="6"/>
                    </a:lnTo>
                    <a:lnTo>
                      <a:pt x="64" y="1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63500" dist="76200" algn="ctr" rotWithShape="0">
                  <a:srgbClr val="0000FF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107950" prst="softRound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600"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102" name="Rectangle 105"/>
              <p:cNvSpPr/>
              <p:nvPr/>
            </p:nvSpPr>
            <p:spPr>
              <a:xfrm>
                <a:off x="5756828" y="5407221"/>
                <a:ext cx="421488" cy="2171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1600"/>
                  </a:lnSpc>
                </a:pPr>
                <a:endParaRPr lang="en-GB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03" name="Rectangle 113"/>
              <p:cNvSpPr/>
              <p:nvPr/>
            </p:nvSpPr>
            <p:spPr>
              <a:xfrm>
                <a:off x="4879344" y="4954452"/>
                <a:ext cx="673126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/>
                <a:r>
                  <a:rPr lang="en-US" sz="1600" dirty="0" smtClean="0">
                    <a:solidFill>
                      <a:srgbClr val="00FA00"/>
                    </a:solidFill>
                    <a:latin typeface="Calibri"/>
                  </a:rPr>
                  <a:t>green</a:t>
                </a:r>
                <a:endParaRPr lang="en-GB" sz="1600" dirty="0">
                  <a:solidFill>
                    <a:srgbClr val="00FA00"/>
                  </a:solidFill>
                </a:endParaRPr>
              </a:p>
            </p:txBody>
          </p:sp>
        </p:grpSp>
        <p:sp>
          <p:nvSpPr>
            <p:cNvPr id="84" name="Rectangle 105"/>
            <p:cNvSpPr/>
            <p:nvPr/>
          </p:nvSpPr>
          <p:spPr>
            <a:xfrm>
              <a:off x="4381933" y="2655434"/>
              <a:ext cx="562726" cy="42233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 smtClean="0">
                  <a:solidFill>
                    <a:srgbClr val="0000FF"/>
                  </a:solidFill>
                  <a:latin typeface="Calibri"/>
                </a:rPr>
                <a:t>anti</a:t>
              </a:r>
              <a:br>
                <a:rPr lang="en-US" sz="1600" dirty="0" smtClean="0">
                  <a:solidFill>
                    <a:srgbClr val="0000FF"/>
                  </a:solidFill>
                  <a:latin typeface="Calibri"/>
                </a:rPr>
              </a:br>
              <a:r>
                <a:rPr lang="en-US" sz="1600" dirty="0" smtClean="0">
                  <a:solidFill>
                    <a:srgbClr val="0000FF"/>
                  </a:solidFill>
                  <a:latin typeface="Calibri"/>
                </a:rPr>
                <a:t>blue</a:t>
              </a:r>
              <a:endParaRPr lang="en-GB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1" name="Group 94"/>
          <p:cNvGrpSpPr/>
          <p:nvPr/>
        </p:nvGrpSpPr>
        <p:grpSpPr>
          <a:xfrm>
            <a:off x="4439217" y="2909678"/>
            <a:ext cx="3989648" cy="2869493"/>
            <a:chOff x="4066364" y="1292734"/>
            <a:chExt cx="3989648" cy="2869493"/>
          </a:xfrm>
        </p:grpSpPr>
        <p:grpSp>
          <p:nvGrpSpPr>
            <p:cNvPr id="112" name="Grupo 82"/>
            <p:cNvGrpSpPr/>
            <p:nvPr/>
          </p:nvGrpSpPr>
          <p:grpSpPr>
            <a:xfrm>
              <a:off x="4066367" y="1292734"/>
              <a:ext cx="3989645" cy="2869493"/>
              <a:chOff x="4140798" y="1289804"/>
              <a:chExt cx="3989645" cy="2869493"/>
            </a:xfrm>
          </p:grpSpPr>
          <p:sp>
            <p:nvSpPr>
              <p:cNvPr id="114" name="Rectangle 114"/>
              <p:cNvSpPr/>
              <p:nvPr/>
            </p:nvSpPr>
            <p:spPr>
              <a:xfrm>
                <a:off x="5147213" y="3297523"/>
                <a:ext cx="298323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prstClr val="black"/>
                    </a:solidFill>
                    <a:latin typeface="Calibri"/>
                  </a:rPr>
                  <a:t>2) non-perturbative</a:t>
                </a: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 evolution</a:t>
                </a:r>
              </a:p>
              <a:p>
                <a:pPr algn="ctr"/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to the observed bound state</a:t>
                </a:r>
              </a:p>
              <a:p>
                <a:pPr algn="ctr"/>
                <a:r>
                  <a:rPr lang="en-US" sz="1600" i="1" dirty="0" smtClean="0">
                    <a:solidFill>
                      <a:prstClr val="black"/>
                    </a:solidFill>
                    <a:latin typeface="Calibri"/>
                  </a:rPr>
                  <a:t>Quantum numbers change!</a:t>
                </a:r>
                <a:endParaRPr lang="en-GB" sz="1600" i="1" dirty="0"/>
              </a:p>
            </p:txBody>
          </p:sp>
          <p:sp>
            <p:nvSpPr>
              <p:cNvPr id="115" name="Right Brace 115"/>
              <p:cNvSpPr/>
              <p:nvPr/>
            </p:nvSpPr>
            <p:spPr>
              <a:xfrm rot="3150565">
                <a:off x="5392022" y="2408277"/>
                <a:ext cx="252236" cy="1241200"/>
              </a:xfrm>
              <a:prstGeom prst="rightBrace">
                <a:avLst>
                  <a:gd name="adj1" fmla="val 30053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grpSp>
            <p:nvGrpSpPr>
              <p:cNvPr id="116" name="Group 148"/>
              <p:cNvGrpSpPr/>
              <p:nvPr/>
            </p:nvGrpSpPr>
            <p:grpSpPr>
              <a:xfrm>
                <a:off x="4140798" y="1324052"/>
                <a:ext cx="1983546" cy="1355789"/>
                <a:chOff x="5500968" y="4082492"/>
                <a:chExt cx="1983546" cy="1355789"/>
              </a:xfrm>
            </p:grpSpPr>
            <p:cxnSp>
              <p:nvCxnSpPr>
                <p:cNvPr id="119" name="Straight Arrow Connector 107"/>
                <p:cNvCxnSpPr/>
                <p:nvPr/>
              </p:nvCxnSpPr>
              <p:spPr>
                <a:xfrm rot="294167" flipH="1" flipV="1">
                  <a:off x="6094442" y="4834281"/>
                  <a:ext cx="102066" cy="66948"/>
                </a:xfrm>
                <a:prstGeom prst="straightConnector1">
                  <a:avLst/>
                </a:prstGeom>
                <a:ln>
                  <a:solidFill>
                    <a:srgbClr val="666666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Freeform 68"/>
                <p:cNvSpPr/>
                <p:nvPr/>
              </p:nvSpPr>
              <p:spPr>
                <a:xfrm rot="15761278" flipV="1">
                  <a:off x="5707970" y="4656894"/>
                  <a:ext cx="338946" cy="115871"/>
                </a:xfrm>
                <a:custGeom>
                  <a:avLst/>
                  <a:gdLst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96610 w 383721"/>
                    <a:gd name="connsiteY1" fmla="*/ 45243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96610 w 383721"/>
                    <a:gd name="connsiteY1" fmla="*/ 45243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234042 w 383721"/>
                    <a:gd name="connsiteY1" fmla="*/ 10886 h 106136"/>
                    <a:gd name="connsiteX2" fmla="*/ 383721 w 383721"/>
                    <a:gd name="connsiteY2" fmla="*/ 0 h 106136"/>
                    <a:gd name="connsiteX0" fmla="*/ 0 w 383721"/>
                    <a:gd name="connsiteY0" fmla="*/ 106136 h 106136"/>
                    <a:gd name="connsiteX1" fmla="*/ 169410 w 383721"/>
                    <a:gd name="connsiteY1" fmla="*/ 34225 h 106136"/>
                    <a:gd name="connsiteX2" fmla="*/ 383721 w 383721"/>
                    <a:gd name="connsiteY2" fmla="*/ 0 h 106136"/>
                    <a:gd name="connsiteX0" fmla="*/ 0 w 383721"/>
                    <a:gd name="connsiteY0" fmla="*/ 106136 h 106136"/>
                    <a:gd name="connsiteX1" fmla="*/ 169410 w 383721"/>
                    <a:gd name="connsiteY1" fmla="*/ 34225 h 106136"/>
                    <a:gd name="connsiteX2" fmla="*/ 383721 w 383721"/>
                    <a:gd name="connsiteY2" fmla="*/ 0 h 106136"/>
                    <a:gd name="connsiteX0" fmla="*/ 0 w 383721"/>
                    <a:gd name="connsiteY0" fmla="*/ 106136 h 106136"/>
                    <a:gd name="connsiteX1" fmla="*/ 169410 w 383721"/>
                    <a:gd name="connsiteY1" fmla="*/ 34225 h 106136"/>
                    <a:gd name="connsiteX2" fmla="*/ 383721 w 383721"/>
                    <a:gd name="connsiteY2" fmla="*/ 0 h 106136"/>
                    <a:gd name="connsiteX0" fmla="*/ 0 w 383721"/>
                    <a:gd name="connsiteY0" fmla="*/ 106136 h 106136"/>
                    <a:gd name="connsiteX1" fmla="*/ 169883 w 383721"/>
                    <a:gd name="connsiteY1" fmla="*/ 37214 h 106136"/>
                    <a:gd name="connsiteX2" fmla="*/ 383721 w 383721"/>
                    <a:gd name="connsiteY2" fmla="*/ 0 h 106136"/>
                    <a:gd name="connsiteX0" fmla="*/ 0 w 383721"/>
                    <a:gd name="connsiteY0" fmla="*/ 106136 h 106136"/>
                    <a:gd name="connsiteX1" fmla="*/ 169883 w 383721"/>
                    <a:gd name="connsiteY1" fmla="*/ 37214 h 106136"/>
                    <a:gd name="connsiteX2" fmla="*/ 383721 w 383721"/>
                    <a:gd name="connsiteY2" fmla="*/ 0 h 106136"/>
                    <a:gd name="connsiteX0" fmla="*/ 0 w 383721"/>
                    <a:gd name="connsiteY0" fmla="*/ 106136 h 106136"/>
                    <a:gd name="connsiteX1" fmla="*/ 169883 w 383721"/>
                    <a:gd name="connsiteY1" fmla="*/ 37214 h 106136"/>
                    <a:gd name="connsiteX2" fmla="*/ 383721 w 383721"/>
                    <a:gd name="connsiteY2" fmla="*/ 0 h 106136"/>
                    <a:gd name="connsiteX0" fmla="*/ 0 w 383721"/>
                    <a:gd name="connsiteY0" fmla="*/ 106136 h 106136"/>
                    <a:gd name="connsiteX1" fmla="*/ 169883 w 383721"/>
                    <a:gd name="connsiteY1" fmla="*/ 37214 h 106136"/>
                    <a:gd name="connsiteX2" fmla="*/ 383721 w 383721"/>
                    <a:gd name="connsiteY2" fmla="*/ 0 h 10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721" h="106136">
                      <a:moveTo>
                        <a:pt x="0" y="106136"/>
                      </a:moveTo>
                      <a:cubicBezTo>
                        <a:pt x="56628" y="83162"/>
                        <a:pt x="82380" y="68103"/>
                        <a:pt x="169883" y="37214"/>
                      </a:cubicBezTo>
                      <a:cubicBezTo>
                        <a:pt x="259281" y="18277"/>
                        <a:pt x="335188" y="680"/>
                        <a:pt x="383721" y="0"/>
                      </a:cubicBezTo>
                    </a:path>
                  </a:pathLst>
                </a:cu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121" name="Freeform 89"/>
                <p:cNvSpPr/>
                <p:nvPr/>
              </p:nvSpPr>
              <p:spPr>
                <a:xfrm rot="10800000" flipH="1" flipV="1">
                  <a:off x="6229125" y="5049187"/>
                  <a:ext cx="309163" cy="73326"/>
                </a:xfrm>
                <a:custGeom>
                  <a:avLst/>
                  <a:gdLst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68035 w 383721"/>
                    <a:gd name="connsiteY1" fmla="*/ 57150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96610 w 383721"/>
                    <a:gd name="connsiteY1" fmla="*/ 45243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96610 w 383721"/>
                    <a:gd name="connsiteY1" fmla="*/ 45243 h 106136"/>
                    <a:gd name="connsiteX2" fmla="*/ 234042 w 383721"/>
                    <a:gd name="connsiteY2" fmla="*/ 10886 h 106136"/>
                    <a:gd name="connsiteX3" fmla="*/ 383721 w 383721"/>
                    <a:gd name="connsiteY3" fmla="*/ 0 h 106136"/>
                    <a:gd name="connsiteX0" fmla="*/ 0 w 383721"/>
                    <a:gd name="connsiteY0" fmla="*/ 106136 h 106136"/>
                    <a:gd name="connsiteX1" fmla="*/ 234042 w 383721"/>
                    <a:gd name="connsiteY1" fmla="*/ 10886 h 106136"/>
                    <a:gd name="connsiteX2" fmla="*/ 383721 w 383721"/>
                    <a:gd name="connsiteY2" fmla="*/ 0 h 106136"/>
                    <a:gd name="connsiteX0" fmla="*/ 0 w 383721"/>
                    <a:gd name="connsiteY0" fmla="*/ 106136 h 106136"/>
                    <a:gd name="connsiteX1" fmla="*/ 184575 w 383721"/>
                    <a:gd name="connsiteY1" fmla="*/ 29554 h 106136"/>
                    <a:gd name="connsiteX2" fmla="*/ 383721 w 383721"/>
                    <a:gd name="connsiteY2" fmla="*/ 0 h 106136"/>
                    <a:gd name="connsiteX0" fmla="*/ 0 w 383721"/>
                    <a:gd name="connsiteY0" fmla="*/ 106136 h 106136"/>
                    <a:gd name="connsiteX1" fmla="*/ 180493 w 383721"/>
                    <a:gd name="connsiteY1" fmla="*/ 48597 h 106136"/>
                    <a:gd name="connsiteX2" fmla="*/ 383721 w 383721"/>
                    <a:gd name="connsiteY2" fmla="*/ 0 h 10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721" h="106136">
                      <a:moveTo>
                        <a:pt x="0" y="106136"/>
                      </a:moveTo>
                      <a:cubicBezTo>
                        <a:pt x="48759" y="86292"/>
                        <a:pt x="116540" y="66286"/>
                        <a:pt x="180493" y="48597"/>
                      </a:cubicBezTo>
                      <a:cubicBezTo>
                        <a:pt x="228345" y="41056"/>
                        <a:pt x="335188" y="680"/>
                        <a:pt x="383721" y="0"/>
                      </a:cubicBezTo>
                    </a:path>
                  </a:pathLst>
                </a:cu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cxnSp>
              <p:nvCxnSpPr>
                <p:cNvPr id="122" name="Straight Arrow Connector 106"/>
                <p:cNvCxnSpPr/>
                <p:nvPr/>
              </p:nvCxnSpPr>
              <p:spPr>
                <a:xfrm rot="294167">
                  <a:off x="6326474" y="4605505"/>
                  <a:ext cx="108244" cy="68882"/>
                </a:xfrm>
                <a:prstGeom prst="straightConnector1">
                  <a:avLst/>
                </a:prstGeom>
                <a:ln>
                  <a:solidFill>
                    <a:srgbClr val="666666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Arrow Connector 108"/>
                <p:cNvCxnSpPr/>
                <p:nvPr/>
              </p:nvCxnSpPr>
              <p:spPr>
                <a:xfrm flipV="1">
                  <a:off x="5880447" y="4655252"/>
                  <a:ext cx="27713" cy="12751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09"/>
                <p:cNvCxnSpPr/>
                <p:nvPr/>
              </p:nvCxnSpPr>
              <p:spPr>
                <a:xfrm flipH="1">
                  <a:off x="6293750" y="5065635"/>
                  <a:ext cx="126127" cy="37808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Oval 124"/>
                <p:cNvSpPr/>
                <p:nvPr/>
              </p:nvSpPr>
              <p:spPr>
                <a:xfrm rot="2201311">
                  <a:off x="5874528" y="4594957"/>
                  <a:ext cx="783128" cy="321191"/>
                </a:xfrm>
                <a:prstGeom prst="ellipse">
                  <a:avLst/>
                </a:prstGeom>
                <a:noFill/>
                <a:ln w="19050">
                  <a:solidFill>
                    <a:srgbClr val="66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126" name="Freeform 29"/>
                <p:cNvSpPr>
                  <a:spLocks/>
                </p:cNvSpPr>
                <p:nvPr/>
              </p:nvSpPr>
              <p:spPr bwMode="auto">
                <a:xfrm rot="17179495">
                  <a:off x="5824755" y="4333831"/>
                  <a:ext cx="239310" cy="242636"/>
                </a:xfrm>
                <a:custGeom>
                  <a:avLst/>
                  <a:gdLst/>
                  <a:ahLst/>
                  <a:cxnLst>
                    <a:cxn ang="0">
                      <a:pos x="71" y="29"/>
                    </a:cxn>
                    <a:cxn ang="0">
                      <a:pos x="72" y="43"/>
                    </a:cxn>
                    <a:cxn ang="0">
                      <a:pos x="67" y="56"/>
                    </a:cxn>
                    <a:cxn ang="0">
                      <a:pos x="57" y="66"/>
                    </a:cxn>
                    <a:cxn ang="0">
                      <a:pos x="44" y="73"/>
                    </a:cxn>
                    <a:cxn ang="0">
                      <a:pos x="30" y="73"/>
                    </a:cxn>
                    <a:cxn ang="0">
                      <a:pos x="17" y="67"/>
                    </a:cxn>
                    <a:cxn ang="0">
                      <a:pos x="6" y="58"/>
                    </a:cxn>
                    <a:cxn ang="0">
                      <a:pos x="0" y="46"/>
                    </a:cxn>
                    <a:cxn ang="0">
                      <a:pos x="0" y="31"/>
                    </a:cxn>
                    <a:cxn ang="0">
                      <a:pos x="5" y="18"/>
                    </a:cxn>
                    <a:cxn ang="0">
                      <a:pos x="14" y="8"/>
                    </a:cxn>
                    <a:cxn ang="0">
                      <a:pos x="27" y="2"/>
                    </a:cxn>
                    <a:cxn ang="0">
                      <a:pos x="41" y="0"/>
                    </a:cxn>
                    <a:cxn ang="0">
                      <a:pos x="54" y="6"/>
                    </a:cxn>
                    <a:cxn ang="0">
                      <a:pos x="64" y="16"/>
                    </a:cxn>
                    <a:cxn ang="0">
                      <a:pos x="71" y="29"/>
                    </a:cxn>
                  </a:cxnLst>
                  <a:rect l="0" t="0" r="r" b="b"/>
                  <a:pathLst>
                    <a:path w="72" h="73">
                      <a:moveTo>
                        <a:pt x="71" y="29"/>
                      </a:moveTo>
                      <a:lnTo>
                        <a:pt x="72" y="43"/>
                      </a:lnTo>
                      <a:lnTo>
                        <a:pt x="67" y="56"/>
                      </a:lnTo>
                      <a:lnTo>
                        <a:pt x="57" y="66"/>
                      </a:lnTo>
                      <a:lnTo>
                        <a:pt x="44" y="73"/>
                      </a:lnTo>
                      <a:lnTo>
                        <a:pt x="30" y="73"/>
                      </a:lnTo>
                      <a:lnTo>
                        <a:pt x="17" y="67"/>
                      </a:lnTo>
                      <a:lnTo>
                        <a:pt x="6" y="58"/>
                      </a:lnTo>
                      <a:lnTo>
                        <a:pt x="0" y="46"/>
                      </a:lnTo>
                      <a:lnTo>
                        <a:pt x="0" y="31"/>
                      </a:lnTo>
                      <a:lnTo>
                        <a:pt x="5" y="18"/>
                      </a:lnTo>
                      <a:lnTo>
                        <a:pt x="14" y="8"/>
                      </a:lnTo>
                      <a:lnTo>
                        <a:pt x="27" y="2"/>
                      </a:lnTo>
                      <a:lnTo>
                        <a:pt x="41" y="0"/>
                      </a:lnTo>
                      <a:lnTo>
                        <a:pt x="54" y="6"/>
                      </a:lnTo>
                      <a:lnTo>
                        <a:pt x="64" y="16"/>
                      </a:lnTo>
                      <a:lnTo>
                        <a:pt x="71" y="2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63500" dist="76200" algn="l" rotWithShape="0">
                    <a:srgbClr val="00F4EE"/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52400" h="1079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PT" sz="1600">
                    <a:latin typeface="+mn-lt"/>
                    <a:cs typeface="Times New Roman" pitchFamily="18" charset="0"/>
                  </a:endParaRPr>
                </a:p>
              </p:txBody>
            </p:sp>
            <p:sp>
              <p:nvSpPr>
                <p:cNvPr id="127" name="Freeform 29"/>
                <p:cNvSpPr>
                  <a:spLocks/>
                </p:cNvSpPr>
                <p:nvPr/>
              </p:nvSpPr>
              <p:spPr bwMode="auto">
                <a:xfrm rot="17179495">
                  <a:off x="6481398" y="4882210"/>
                  <a:ext cx="239310" cy="242636"/>
                </a:xfrm>
                <a:custGeom>
                  <a:avLst/>
                  <a:gdLst/>
                  <a:ahLst/>
                  <a:cxnLst>
                    <a:cxn ang="0">
                      <a:pos x="71" y="29"/>
                    </a:cxn>
                    <a:cxn ang="0">
                      <a:pos x="72" y="43"/>
                    </a:cxn>
                    <a:cxn ang="0">
                      <a:pos x="67" y="56"/>
                    </a:cxn>
                    <a:cxn ang="0">
                      <a:pos x="57" y="66"/>
                    </a:cxn>
                    <a:cxn ang="0">
                      <a:pos x="44" y="73"/>
                    </a:cxn>
                    <a:cxn ang="0">
                      <a:pos x="30" y="73"/>
                    </a:cxn>
                    <a:cxn ang="0">
                      <a:pos x="17" y="67"/>
                    </a:cxn>
                    <a:cxn ang="0">
                      <a:pos x="6" y="58"/>
                    </a:cxn>
                    <a:cxn ang="0">
                      <a:pos x="0" y="46"/>
                    </a:cxn>
                    <a:cxn ang="0">
                      <a:pos x="0" y="31"/>
                    </a:cxn>
                    <a:cxn ang="0">
                      <a:pos x="5" y="18"/>
                    </a:cxn>
                    <a:cxn ang="0">
                      <a:pos x="14" y="8"/>
                    </a:cxn>
                    <a:cxn ang="0">
                      <a:pos x="27" y="2"/>
                    </a:cxn>
                    <a:cxn ang="0">
                      <a:pos x="41" y="0"/>
                    </a:cxn>
                    <a:cxn ang="0">
                      <a:pos x="54" y="6"/>
                    </a:cxn>
                    <a:cxn ang="0">
                      <a:pos x="64" y="16"/>
                    </a:cxn>
                    <a:cxn ang="0">
                      <a:pos x="71" y="29"/>
                    </a:cxn>
                  </a:cxnLst>
                  <a:rect l="0" t="0" r="r" b="b"/>
                  <a:pathLst>
                    <a:path w="72" h="73">
                      <a:moveTo>
                        <a:pt x="71" y="29"/>
                      </a:moveTo>
                      <a:lnTo>
                        <a:pt x="72" y="43"/>
                      </a:lnTo>
                      <a:lnTo>
                        <a:pt x="67" y="56"/>
                      </a:lnTo>
                      <a:lnTo>
                        <a:pt x="57" y="66"/>
                      </a:lnTo>
                      <a:lnTo>
                        <a:pt x="44" y="73"/>
                      </a:lnTo>
                      <a:lnTo>
                        <a:pt x="30" y="73"/>
                      </a:lnTo>
                      <a:lnTo>
                        <a:pt x="17" y="67"/>
                      </a:lnTo>
                      <a:lnTo>
                        <a:pt x="6" y="58"/>
                      </a:lnTo>
                      <a:lnTo>
                        <a:pt x="0" y="46"/>
                      </a:lnTo>
                      <a:lnTo>
                        <a:pt x="0" y="31"/>
                      </a:lnTo>
                      <a:lnTo>
                        <a:pt x="5" y="18"/>
                      </a:lnTo>
                      <a:lnTo>
                        <a:pt x="14" y="8"/>
                      </a:lnTo>
                      <a:lnTo>
                        <a:pt x="27" y="2"/>
                      </a:lnTo>
                      <a:lnTo>
                        <a:pt x="41" y="0"/>
                      </a:lnTo>
                      <a:lnTo>
                        <a:pt x="54" y="6"/>
                      </a:lnTo>
                      <a:lnTo>
                        <a:pt x="64" y="16"/>
                      </a:lnTo>
                      <a:lnTo>
                        <a:pt x="71" y="29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63500" dist="76200" algn="ctr" rotWithShape="0">
                    <a:srgbClr val="FF0000"/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52400" h="107950" prst="softRound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PT" sz="1600">
                    <a:latin typeface="+mn-lt"/>
                    <a:cs typeface="Times New Roman" pitchFamily="18" charset="0"/>
                  </a:endParaRPr>
                </a:p>
              </p:txBody>
            </p:sp>
            <p:sp>
              <p:nvSpPr>
                <p:cNvPr id="128" name="Rectangle 81"/>
                <p:cNvSpPr/>
                <p:nvPr/>
              </p:nvSpPr>
              <p:spPr>
                <a:xfrm>
                  <a:off x="6076236" y="4082492"/>
                  <a:ext cx="1408278" cy="34881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1600" dirty="0" smtClean="0">
                      <a:solidFill>
                        <a:srgbClr val="FF0000"/>
                      </a:solidFill>
                      <a:latin typeface="Calibri"/>
                    </a:rPr>
                    <a:t>  red</a:t>
                  </a:r>
                </a:p>
              </p:txBody>
            </p:sp>
            <p:grpSp>
              <p:nvGrpSpPr>
                <p:cNvPr id="129" name="Group 134"/>
                <p:cNvGrpSpPr/>
                <p:nvPr/>
              </p:nvGrpSpPr>
              <p:grpSpPr>
                <a:xfrm rot="15439981">
                  <a:off x="5475661" y="4643559"/>
                  <a:ext cx="339045" cy="288431"/>
                  <a:chOff x="2884326" y="4307242"/>
                  <a:chExt cx="1414497" cy="1203330"/>
                </a:xfrm>
              </p:grpSpPr>
              <p:sp>
                <p:nvSpPr>
                  <p:cNvPr id="145" name="Freeform 135"/>
                  <p:cNvSpPr/>
                  <p:nvPr/>
                </p:nvSpPr>
                <p:spPr>
                  <a:xfrm rot="10800000" flipH="1" flipV="1">
                    <a:off x="2884326" y="5152612"/>
                    <a:ext cx="624227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83791" h="1277766">
                        <a:moveTo>
                          <a:pt x="0" y="1065647"/>
                        </a:moveTo>
                        <a:cubicBezTo>
                          <a:pt x="97155" y="1130463"/>
                          <a:pt x="241699" y="1241738"/>
                          <a:pt x="409183" y="1254378"/>
                        </a:cubicBezTo>
                        <a:cubicBezTo>
                          <a:pt x="549926" y="1267019"/>
                          <a:pt x="697615" y="1277767"/>
                          <a:pt x="844456" y="1211579"/>
                        </a:cubicBezTo>
                        <a:cubicBezTo>
                          <a:pt x="991297" y="1145391"/>
                          <a:pt x="1193071" y="981074"/>
                          <a:pt x="1290226" y="857249"/>
                        </a:cubicBezTo>
                        <a:cubicBezTo>
                          <a:pt x="1387381" y="733424"/>
                          <a:pt x="1417861" y="586739"/>
                          <a:pt x="1427386" y="468629"/>
                        </a:cubicBezTo>
                        <a:cubicBezTo>
                          <a:pt x="1436911" y="350519"/>
                          <a:pt x="1402621" y="224789"/>
                          <a:pt x="1347376" y="148589"/>
                        </a:cubicBezTo>
                        <a:cubicBezTo>
                          <a:pt x="1292131" y="72389"/>
                          <a:pt x="1179736" y="22859"/>
                          <a:pt x="1095916" y="11429"/>
                        </a:cubicBezTo>
                        <a:cubicBezTo>
                          <a:pt x="1012096" y="-1"/>
                          <a:pt x="909226" y="34289"/>
                          <a:pt x="844456" y="80009"/>
                        </a:cubicBezTo>
                        <a:cubicBezTo>
                          <a:pt x="779686" y="125729"/>
                          <a:pt x="730156" y="201929"/>
                          <a:pt x="707296" y="285749"/>
                        </a:cubicBezTo>
                        <a:cubicBezTo>
                          <a:pt x="684436" y="369569"/>
                          <a:pt x="684436" y="485774"/>
                          <a:pt x="707296" y="582929"/>
                        </a:cubicBezTo>
                        <a:cubicBezTo>
                          <a:pt x="730156" y="680084"/>
                          <a:pt x="764446" y="775334"/>
                          <a:pt x="844456" y="868679"/>
                        </a:cubicBezTo>
                        <a:cubicBezTo>
                          <a:pt x="924466" y="962024"/>
                          <a:pt x="1071151" y="1076324"/>
                          <a:pt x="1187356" y="1142999"/>
                        </a:cubicBezTo>
                        <a:cubicBezTo>
                          <a:pt x="1303561" y="1209674"/>
                          <a:pt x="1408947" y="1262556"/>
                          <a:pt x="1541686" y="1268729"/>
                        </a:cubicBezTo>
                        <a:cubicBezTo>
                          <a:pt x="1674425" y="1274902"/>
                          <a:pt x="1848535" y="1233425"/>
                          <a:pt x="1983791" y="1180038"/>
                        </a:cubicBezTo>
                      </a:path>
                    </a:pathLst>
                  </a:cu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46" name="Freeform 136"/>
                  <p:cNvSpPr/>
                  <p:nvPr/>
                </p:nvSpPr>
                <p:spPr>
                  <a:xfrm rot="9102946" flipH="1" flipV="1">
                    <a:off x="3393406" y="5038896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47" name="Freeform 137"/>
                  <p:cNvSpPr/>
                  <p:nvPr/>
                </p:nvSpPr>
                <p:spPr>
                  <a:xfrm rot="7706591" flipH="1" flipV="1">
                    <a:off x="3700075" y="4756534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48" name="Freeform 138"/>
                  <p:cNvSpPr/>
                  <p:nvPr/>
                </p:nvSpPr>
                <p:spPr>
                  <a:xfrm rot="6345796" flipH="1" flipV="1">
                    <a:off x="3872107" y="4375998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130" name="Group 93"/>
                <p:cNvGrpSpPr/>
                <p:nvPr/>
              </p:nvGrpSpPr>
              <p:grpSpPr>
                <a:xfrm rot="15439981">
                  <a:off x="5490237" y="4630306"/>
                  <a:ext cx="339045" cy="288431"/>
                  <a:chOff x="2884326" y="4307242"/>
                  <a:chExt cx="1414497" cy="1203330"/>
                </a:xfrm>
              </p:grpSpPr>
              <p:sp>
                <p:nvSpPr>
                  <p:cNvPr id="141" name="Freeform 94"/>
                  <p:cNvSpPr/>
                  <p:nvPr/>
                </p:nvSpPr>
                <p:spPr>
                  <a:xfrm rot="10800000" flipH="1" flipV="1">
                    <a:off x="2884326" y="5152612"/>
                    <a:ext cx="624227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83791" h="1277766">
                        <a:moveTo>
                          <a:pt x="0" y="1065647"/>
                        </a:moveTo>
                        <a:cubicBezTo>
                          <a:pt x="97155" y="1130463"/>
                          <a:pt x="241699" y="1241738"/>
                          <a:pt x="409183" y="1254378"/>
                        </a:cubicBezTo>
                        <a:cubicBezTo>
                          <a:pt x="549926" y="1267019"/>
                          <a:pt x="697615" y="1277767"/>
                          <a:pt x="844456" y="1211579"/>
                        </a:cubicBezTo>
                        <a:cubicBezTo>
                          <a:pt x="991297" y="1145391"/>
                          <a:pt x="1193071" y="981074"/>
                          <a:pt x="1290226" y="857249"/>
                        </a:cubicBezTo>
                        <a:cubicBezTo>
                          <a:pt x="1387381" y="733424"/>
                          <a:pt x="1417861" y="586739"/>
                          <a:pt x="1427386" y="468629"/>
                        </a:cubicBezTo>
                        <a:cubicBezTo>
                          <a:pt x="1436911" y="350519"/>
                          <a:pt x="1402621" y="224789"/>
                          <a:pt x="1347376" y="148589"/>
                        </a:cubicBezTo>
                        <a:cubicBezTo>
                          <a:pt x="1292131" y="72389"/>
                          <a:pt x="1179736" y="22859"/>
                          <a:pt x="1095916" y="11429"/>
                        </a:cubicBezTo>
                        <a:cubicBezTo>
                          <a:pt x="1012096" y="-1"/>
                          <a:pt x="909226" y="34289"/>
                          <a:pt x="844456" y="80009"/>
                        </a:cubicBezTo>
                        <a:cubicBezTo>
                          <a:pt x="779686" y="125729"/>
                          <a:pt x="730156" y="201929"/>
                          <a:pt x="707296" y="285749"/>
                        </a:cubicBezTo>
                        <a:cubicBezTo>
                          <a:pt x="684436" y="369569"/>
                          <a:pt x="684436" y="485774"/>
                          <a:pt x="707296" y="582929"/>
                        </a:cubicBezTo>
                        <a:cubicBezTo>
                          <a:pt x="730156" y="680084"/>
                          <a:pt x="764446" y="775334"/>
                          <a:pt x="844456" y="868679"/>
                        </a:cubicBezTo>
                        <a:cubicBezTo>
                          <a:pt x="924466" y="962024"/>
                          <a:pt x="1071151" y="1076324"/>
                          <a:pt x="1187356" y="1142999"/>
                        </a:cubicBezTo>
                        <a:cubicBezTo>
                          <a:pt x="1303561" y="1209674"/>
                          <a:pt x="1408947" y="1262556"/>
                          <a:pt x="1541686" y="1268729"/>
                        </a:cubicBezTo>
                        <a:cubicBezTo>
                          <a:pt x="1674425" y="1274902"/>
                          <a:pt x="1848535" y="1233425"/>
                          <a:pt x="1983791" y="1180038"/>
                        </a:cubicBezTo>
                      </a:path>
                    </a:pathLst>
                  </a:custGeom>
                  <a:ln w="12700">
                    <a:solidFill>
                      <a:srgbClr val="00FA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42" name="Freeform 95"/>
                  <p:cNvSpPr/>
                  <p:nvPr/>
                </p:nvSpPr>
                <p:spPr>
                  <a:xfrm rot="9102946" flipH="1" flipV="1">
                    <a:off x="3393406" y="5038896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2700">
                    <a:solidFill>
                      <a:srgbClr val="00FA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43" name="Freeform 96"/>
                  <p:cNvSpPr/>
                  <p:nvPr/>
                </p:nvSpPr>
                <p:spPr>
                  <a:xfrm rot="7706591" flipH="1" flipV="1">
                    <a:off x="3700075" y="4756534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2700">
                    <a:solidFill>
                      <a:srgbClr val="00FA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44" name="Freeform 97"/>
                  <p:cNvSpPr/>
                  <p:nvPr/>
                </p:nvSpPr>
                <p:spPr>
                  <a:xfrm rot="6345796" flipH="1" flipV="1">
                    <a:off x="3872107" y="4375998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2700">
                    <a:solidFill>
                      <a:srgbClr val="00FA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131" name="Group 98"/>
                <p:cNvGrpSpPr/>
                <p:nvPr/>
              </p:nvGrpSpPr>
              <p:grpSpPr>
                <a:xfrm rot="11246160" flipH="1">
                  <a:off x="6171114" y="5149850"/>
                  <a:ext cx="339045" cy="288431"/>
                  <a:chOff x="2884326" y="4307242"/>
                  <a:chExt cx="1414497" cy="1203330"/>
                </a:xfrm>
              </p:grpSpPr>
              <p:sp>
                <p:nvSpPr>
                  <p:cNvPr id="137" name="Freeform 99"/>
                  <p:cNvSpPr/>
                  <p:nvPr/>
                </p:nvSpPr>
                <p:spPr>
                  <a:xfrm rot="10800000" flipH="1" flipV="1">
                    <a:off x="2884326" y="5152612"/>
                    <a:ext cx="624227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83791" h="1277766">
                        <a:moveTo>
                          <a:pt x="0" y="1065647"/>
                        </a:moveTo>
                        <a:cubicBezTo>
                          <a:pt x="97155" y="1130463"/>
                          <a:pt x="241699" y="1241738"/>
                          <a:pt x="409183" y="1254378"/>
                        </a:cubicBezTo>
                        <a:cubicBezTo>
                          <a:pt x="549926" y="1267019"/>
                          <a:pt x="697615" y="1277767"/>
                          <a:pt x="844456" y="1211579"/>
                        </a:cubicBezTo>
                        <a:cubicBezTo>
                          <a:pt x="991297" y="1145391"/>
                          <a:pt x="1193071" y="981074"/>
                          <a:pt x="1290226" y="857249"/>
                        </a:cubicBezTo>
                        <a:cubicBezTo>
                          <a:pt x="1387381" y="733424"/>
                          <a:pt x="1417861" y="586739"/>
                          <a:pt x="1427386" y="468629"/>
                        </a:cubicBezTo>
                        <a:cubicBezTo>
                          <a:pt x="1436911" y="350519"/>
                          <a:pt x="1402621" y="224789"/>
                          <a:pt x="1347376" y="148589"/>
                        </a:cubicBezTo>
                        <a:cubicBezTo>
                          <a:pt x="1292131" y="72389"/>
                          <a:pt x="1179736" y="22859"/>
                          <a:pt x="1095916" y="11429"/>
                        </a:cubicBezTo>
                        <a:cubicBezTo>
                          <a:pt x="1012096" y="-1"/>
                          <a:pt x="909226" y="34289"/>
                          <a:pt x="844456" y="80009"/>
                        </a:cubicBezTo>
                        <a:cubicBezTo>
                          <a:pt x="779686" y="125729"/>
                          <a:pt x="730156" y="201929"/>
                          <a:pt x="707296" y="285749"/>
                        </a:cubicBezTo>
                        <a:cubicBezTo>
                          <a:pt x="684436" y="369569"/>
                          <a:pt x="684436" y="485774"/>
                          <a:pt x="707296" y="582929"/>
                        </a:cubicBezTo>
                        <a:cubicBezTo>
                          <a:pt x="730156" y="680084"/>
                          <a:pt x="764446" y="775334"/>
                          <a:pt x="844456" y="868679"/>
                        </a:cubicBezTo>
                        <a:cubicBezTo>
                          <a:pt x="924466" y="962024"/>
                          <a:pt x="1071151" y="1076324"/>
                          <a:pt x="1187356" y="1142999"/>
                        </a:cubicBezTo>
                        <a:cubicBezTo>
                          <a:pt x="1303561" y="1209674"/>
                          <a:pt x="1408947" y="1262556"/>
                          <a:pt x="1541686" y="1268729"/>
                        </a:cubicBezTo>
                        <a:cubicBezTo>
                          <a:pt x="1674425" y="1274902"/>
                          <a:pt x="1848535" y="1233425"/>
                          <a:pt x="1983791" y="1180038"/>
                        </a:cubicBezTo>
                      </a:path>
                    </a:pathLst>
                  </a:cu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38" name="Freeform 100"/>
                  <p:cNvSpPr/>
                  <p:nvPr/>
                </p:nvSpPr>
                <p:spPr>
                  <a:xfrm rot="9102946" flipH="1" flipV="1">
                    <a:off x="3393406" y="5038896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39" name="Freeform 101"/>
                  <p:cNvSpPr/>
                  <p:nvPr/>
                </p:nvSpPr>
                <p:spPr>
                  <a:xfrm rot="7706591" flipH="1" flipV="1">
                    <a:off x="3700075" y="4756534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40" name="Freeform 102"/>
                  <p:cNvSpPr/>
                  <p:nvPr/>
                </p:nvSpPr>
                <p:spPr>
                  <a:xfrm rot="6345796" flipH="1" flipV="1">
                    <a:off x="3872107" y="4375998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132" name="Group 139"/>
                <p:cNvGrpSpPr/>
                <p:nvPr/>
              </p:nvGrpSpPr>
              <p:grpSpPr>
                <a:xfrm rot="11246160" flipH="1">
                  <a:off x="6188343" y="5143224"/>
                  <a:ext cx="339045" cy="288431"/>
                  <a:chOff x="2884326" y="4307242"/>
                  <a:chExt cx="1414497" cy="1203330"/>
                </a:xfrm>
              </p:grpSpPr>
              <p:sp>
                <p:nvSpPr>
                  <p:cNvPr id="133" name="Freeform 140"/>
                  <p:cNvSpPr/>
                  <p:nvPr/>
                </p:nvSpPr>
                <p:spPr>
                  <a:xfrm rot="10800000" flipH="1" flipV="1">
                    <a:off x="2884326" y="5152612"/>
                    <a:ext cx="624227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83791" h="1277766">
                        <a:moveTo>
                          <a:pt x="0" y="1065647"/>
                        </a:moveTo>
                        <a:cubicBezTo>
                          <a:pt x="97155" y="1130463"/>
                          <a:pt x="241699" y="1241738"/>
                          <a:pt x="409183" y="1254378"/>
                        </a:cubicBezTo>
                        <a:cubicBezTo>
                          <a:pt x="549926" y="1267019"/>
                          <a:pt x="697615" y="1277767"/>
                          <a:pt x="844456" y="1211579"/>
                        </a:cubicBezTo>
                        <a:cubicBezTo>
                          <a:pt x="991297" y="1145391"/>
                          <a:pt x="1193071" y="981074"/>
                          <a:pt x="1290226" y="857249"/>
                        </a:cubicBezTo>
                        <a:cubicBezTo>
                          <a:pt x="1387381" y="733424"/>
                          <a:pt x="1417861" y="586739"/>
                          <a:pt x="1427386" y="468629"/>
                        </a:cubicBezTo>
                        <a:cubicBezTo>
                          <a:pt x="1436911" y="350519"/>
                          <a:pt x="1402621" y="224789"/>
                          <a:pt x="1347376" y="148589"/>
                        </a:cubicBezTo>
                        <a:cubicBezTo>
                          <a:pt x="1292131" y="72389"/>
                          <a:pt x="1179736" y="22859"/>
                          <a:pt x="1095916" y="11429"/>
                        </a:cubicBezTo>
                        <a:cubicBezTo>
                          <a:pt x="1012096" y="-1"/>
                          <a:pt x="909226" y="34289"/>
                          <a:pt x="844456" y="80009"/>
                        </a:cubicBezTo>
                        <a:cubicBezTo>
                          <a:pt x="779686" y="125729"/>
                          <a:pt x="730156" y="201929"/>
                          <a:pt x="707296" y="285749"/>
                        </a:cubicBezTo>
                        <a:cubicBezTo>
                          <a:pt x="684436" y="369569"/>
                          <a:pt x="684436" y="485774"/>
                          <a:pt x="707296" y="582929"/>
                        </a:cubicBezTo>
                        <a:cubicBezTo>
                          <a:pt x="730156" y="680084"/>
                          <a:pt x="764446" y="775334"/>
                          <a:pt x="844456" y="868679"/>
                        </a:cubicBezTo>
                        <a:cubicBezTo>
                          <a:pt x="924466" y="962024"/>
                          <a:pt x="1071151" y="1076324"/>
                          <a:pt x="1187356" y="1142999"/>
                        </a:cubicBezTo>
                        <a:cubicBezTo>
                          <a:pt x="1303561" y="1209674"/>
                          <a:pt x="1408947" y="1262556"/>
                          <a:pt x="1541686" y="1268729"/>
                        </a:cubicBezTo>
                        <a:cubicBezTo>
                          <a:pt x="1674425" y="1274902"/>
                          <a:pt x="1848535" y="1233425"/>
                          <a:pt x="1983791" y="1180038"/>
                        </a:cubicBezTo>
                      </a:path>
                    </a:pathLst>
                  </a:custGeom>
                  <a:ln w="127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34" name="Freeform 141"/>
                  <p:cNvSpPr/>
                  <p:nvPr/>
                </p:nvSpPr>
                <p:spPr>
                  <a:xfrm rot="9102946" flipH="1" flipV="1">
                    <a:off x="3393406" y="5038896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27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35" name="Freeform 142"/>
                  <p:cNvSpPr/>
                  <p:nvPr/>
                </p:nvSpPr>
                <p:spPr>
                  <a:xfrm rot="7706591" flipH="1" flipV="1">
                    <a:off x="3700075" y="4756534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27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136" name="Freeform 143"/>
                  <p:cNvSpPr/>
                  <p:nvPr/>
                </p:nvSpPr>
                <p:spPr>
                  <a:xfrm rot="6345796" flipH="1" flipV="1">
                    <a:off x="3872107" y="4375998"/>
                    <a:ext cx="495472" cy="357960"/>
                  </a:xfrm>
                  <a:custGeom>
                    <a:avLst/>
                    <a:gdLst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0 w 7063740"/>
                      <a:gd name="connsiteY26" fmla="*/ 126873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68 w 7063740"/>
                      <a:gd name="connsiteY26" fmla="*/ 1268740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3794770 w 7063740"/>
                      <a:gd name="connsiteY26" fmla="*/ 1268739 h 1323975"/>
                      <a:gd name="connsiteX27" fmla="*/ 4069080 w 7063740"/>
                      <a:gd name="connsiteY27" fmla="*/ 1200150 h 1323975"/>
                      <a:gd name="connsiteX28" fmla="*/ 4411980 w 7063740"/>
                      <a:gd name="connsiteY28" fmla="*/ 1005840 h 1323975"/>
                      <a:gd name="connsiteX29" fmla="*/ 4652010 w 7063740"/>
                      <a:gd name="connsiteY29" fmla="*/ 708660 h 1323975"/>
                      <a:gd name="connsiteX30" fmla="*/ 4709160 w 7063740"/>
                      <a:gd name="connsiteY30" fmla="*/ 411480 h 1323975"/>
                      <a:gd name="connsiteX31" fmla="*/ 4572000 w 7063740"/>
                      <a:gd name="connsiteY31" fmla="*/ 102870 h 1323975"/>
                      <a:gd name="connsiteX32" fmla="*/ 4309110 w 7063740"/>
                      <a:gd name="connsiteY32" fmla="*/ 22860 h 1323975"/>
                      <a:gd name="connsiteX33" fmla="*/ 4034790 w 7063740"/>
                      <a:gd name="connsiteY33" fmla="*/ 160020 h 1323975"/>
                      <a:gd name="connsiteX34" fmla="*/ 3966210 w 7063740"/>
                      <a:gd name="connsiteY34" fmla="*/ 514350 h 1323975"/>
                      <a:gd name="connsiteX35" fmla="*/ 4091940 w 7063740"/>
                      <a:gd name="connsiteY35" fmla="*/ 834390 h 1323975"/>
                      <a:gd name="connsiteX36" fmla="*/ 4366260 w 7063740"/>
                      <a:gd name="connsiteY36" fmla="*/ 1097280 h 1323975"/>
                      <a:gd name="connsiteX37" fmla="*/ 4800600 w 7063740"/>
                      <a:gd name="connsiteY37" fmla="*/ 1268730 h 1323975"/>
                      <a:gd name="connsiteX38" fmla="*/ 5200650 w 7063740"/>
                      <a:gd name="connsiteY38" fmla="*/ 1303020 h 1323975"/>
                      <a:gd name="connsiteX39" fmla="*/ 5737860 w 7063740"/>
                      <a:gd name="connsiteY39" fmla="*/ 1143000 h 1323975"/>
                      <a:gd name="connsiteX40" fmla="*/ 6092190 w 7063740"/>
                      <a:gd name="connsiteY40" fmla="*/ 800100 h 1323975"/>
                      <a:gd name="connsiteX41" fmla="*/ 6195060 w 7063740"/>
                      <a:gd name="connsiteY41" fmla="*/ 445770 h 1323975"/>
                      <a:gd name="connsiteX42" fmla="*/ 6115050 w 7063740"/>
                      <a:gd name="connsiteY42" fmla="*/ 137160 h 1323975"/>
                      <a:gd name="connsiteX43" fmla="*/ 5875020 w 7063740"/>
                      <a:gd name="connsiteY43" fmla="*/ 34290 h 1323975"/>
                      <a:gd name="connsiteX44" fmla="*/ 5669280 w 7063740"/>
                      <a:gd name="connsiteY44" fmla="*/ 68580 h 1323975"/>
                      <a:gd name="connsiteX45" fmla="*/ 5532120 w 7063740"/>
                      <a:gd name="connsiteY45" fmla="*/ 171450 h 1323975"/>
                      <a:gd name="connsiteX46" fmla="*/ 5440680 w 7063740"/>
                      <a:gd name="connsiteY46" fmla="*/ 400050 h 1323975"/>
                      <a:gd name="connsiteX47" fmla="*/ 5509260 w 7063740"/>
                      <a:gd name="connsiteY47" fmla="*/ 685800 h 1323975"/>
                      <a:gd name="connsiteX48" fmla="*/ 5669280 w 7063740"/>
                      <a:gd name="connsiteY48" fmla="*/ 925830 h 1323975"/>
                      <a:gd name="connsiteX49" fmla="*/ 5966460 w 7063740"/>
                      <a:gd name="connsiteY49" fmla="*/ 1154430 h 1323975"/>
                      <a:gd name="connsiteX50" fmla="*/ 6309360 w 7063740"/>
                      <a:gd name="connsiteY50" fmla="*/ 1268730 h 1323975"/>
                      <a:gd name="connsiteX51" fmla="*/ 6606540 w 7063740"/>
                      <a:gd name="connsiteY51" fmla="*/ 1291590 h 1323975"/>
                      <a:gd name="connsiteX52" fmla="*/ 7063740 w 7063740"/>
                      <a:gd name="connsiteY52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3406140 w 7063740"/>
                      <a:gd name="connsiteY25" fmla="*/ 1280160 h 1323975"/>
                      <a:gd name="connsiteX26" fmla="*/ 4069080 w 7063740"/>
                      <a:gd name="connsiteY26" fmla="*/ 1200150 h 1323975"/>
                      <a:gd name="connsiteX27" fmla="*/ 4411980 w 7063740"/>
                      <a:gd name="connsiteY27" fmla="*/ 1005840 h 1323975"/>
                      <a:gd name="connsiteX28" fmla="*/ 4652010 w 7063740"/>
                      <a:gd name="connsiteY28" fmla="*/ 708660 h 1323975"/>
                      <a:gd name="connsiteX29" fmla="*/ 4709160 w 7063740"/>
                      <a:gd name="connsiteY29" fmla="*/ 411480 h 1323975"/>
                      <a:gd name="connsiteX30" fmla="*/ 4572000 w 7063740"/>
                      <a:gd name="connsiteY30" fmla="*/ 102870 h 1323975"/>
                      <a:gd name="connsiteX31" fmla="*/ 4309110 w 7063740"/>
                      <a:gd name="connsiteY31" fmla="*/ 22860 h 1323975"/>
                      <a:gd name="connsiteX32" fmla="*/ 4034790 w 7063740"/>
                      <a:gd name="connsiteY32" fmla="*/ 160020 h 1323975"/>
                      <a:gd name="connsiteX33" fmla="*/ 3966210 w 7063740"/>
                      <a:gd name="connsiteY33" fmla="*/ 514350 h 1323975"/>
                      <a:gd name="connsiteX34" fmla="*/ 4091940 w 7063740"/>
                      <a:gd name="connsiteY34" fmla="*/ 834390 h 1323975"/>
                      <a:gd name="connsiteX35" fmla="*/ 4366260 w 7063740"/>
                      <a:gd name="connsiteY35" fmla="*/ 1097280 h 1323975"/>
                      <a:gd name="connsiteX36" fmla="*/ 4800600 w 7063740"/>
                      <a:gd name="connsiteY36" fmla="*/ 1268730 h 1323975"/>
                      <a:gd name="connsiteX37" fmla="*/ 5200650 w 7063740"/>
                      <a:gd name="connsiteY37" fmla="*/ 1303020 h 1323975"/>
                      <a:gd name="connsiteX38" fmla="*/ 5737860 w 7063740"/>
                      <a:gd name="connsiteY38" fmla="*/ 1143000 h 1323975"/>
                      <a:gd name="connsiteX39" fmla="*/ 6092190 w 7063740"/>
                      <a:gd name="connsiteY39" fmla="*/ 800100 h 1323975"/>
                      <a:gd name="connsiteX40" fmla="*/ 6195060 w 7063740"/>
                      <a:gd name="connsiteY40" fmla="*/ 445770 h 1323975"/>
                      <a:gd name="connsiteX41" fmla="*/ 6115050 w 7063740"/>
                      <a:gd name="connsiteY41" fmla="*/ 137160 h 1323975"/>
                      <a:gd name="connsiteX42" fmla="*/ 5875020 w 7063740"/>
                      <a:gd name="connsiteY42" fmla="*/ 34290 h 1323975"/>
                      <a:gd name="connsiteX43" fmla="*/ 5669280 w 7063740"/>
                      <a:gd name="connsiteY43" fmla="*/ 68580 h 1323975"/>
                      <a:gd name="connsiteX44" fmla="*/ 5532120 w 7063740"/>
                      <a:gd name="connsiteY44" fmla="*/ 171450 h 1323975"/>
                      <a:gd name="connsiteX45" fmla="*/ 5440680 w 7063740"/>
                      <a:gd name="connsiteY45" fmla="*/ 400050 h 1323975"/>
                      <a:gd name="connsiteX46" fmla="*/ 5509260 w 7063740"/>
                      <a:gd name="connsiteY46" fmla="*/ 685800 h 1323975"/>
                      <a:gd name="connsiteX47" fmla="*/ 5669280 w 7063740"/>
                      <a:gd name="connsiteY47" fmla="*/ 925830 h 1323975"/>
                      <a:gd name="connsiteX48" fmla="*/ 5966460 w 7063740"/>
                      <a:gd name="connsiteY48" fmla="*/ 1154430 h 1323975"/>
                      <a:gd name="connsiteX49" fmla="*/ 6309360 w 7063740"/>
                      <a:gd name="connsiteY49" fmla="*/ 1268730 h 1323975"/>
                      <a:gd name="connsiteX50" fmla="*/ 6606540 w 7063740"/>
                      <a:gd name="connsiteY50" fmla="*/ 1291590 h 1323975"/>
                      <a:gd name="connsiteX51" fmla="*/ 7063740 w 7063740"/>
                      <a:gd name="connsiteY51" fmla="*/ 1200150 h 1323975"/>
                      <a:gd name="connsiteX0" fmla="*/ 0 w 7063740"/>
                      <a:gd name="connsiteY0" fmla="*/ 1165860 h 1437966"/>
                      <a:gd name="connsiteX1" fmla="*/ 262890 w 7063740"/>
                      <a:gd name="connsiteY1" fmla="*/ 1245870 h 1437966"/>
                      <a:gd name="connsiteX2" fmla="*/ 582930 w 7063740"/>
                      <a:gd name="connsiteY2" fmla="*/ 1314450 h 1437966"/>
                      <a:gd name="connsiteX3" fmla="*/ 1143000 w 7063740"/>
                      <a:gd name="connsiteY3" fmla="*/ 1211580 h 1437966"/>
                      <a:gd name="connsiteX4" fmla="*/ 1588770 w 7063740"/>
                      <a:gd name="connsiteY4" fmla="*/ 857250 h 1437966"/>
                      <a:gd name="connsiteX5" fmla="*/ 1725930 w 7063740"/>
                      <a:gd name="connsiteY5" fmla="*/ 468630 h 1437966"/>
                      <a:gd name="connsiteX6" fmla="*/ 1645920 w 7063740"/>
                      <a:gd name="connsiteY6" fmla="*/ 148590 h 1437966"/>
                      <a:gd name="connsiteX7" fmla="*/ 1394460 w 7063740"/>
                      <a:gd name="connsiteY7" fmla="*/ 11430 h 1437966"/>
                      <a:gd name="connsiteX8" fmla="*/ 1143000 w 7063740"/>
                      <a:gd name="connsiteY8" fmla="*/ 80010 h 1437966"/>
                      <a:gd name="connsiteX9" fmla="*/ 1005840 w 7063740"/>
                      <a:gd name="connsiteY9" fmla="*/ 285750 h 1437966"/>
                      <a:gd name="connsiteX10" fmla="*/ 1005840 w 7063740"/>
                      <a:gd name="connsiteY10" fmla="*/ 582930 h 1437966"/>
                      <a:gd name="connsiteX11" fmla="*/ 1143000 w 7063740"/>
                      <a:gd name="connsiteY11" fmla="*/ 868680 h 1437966"/>
                      <a:gd name="connsiteX12" fmla="*/ 1485900 w 7063740"/>
                      <a:gd name="connsiteY12" fmla="*/ 1143000 h 1437966"/>
                      <a:gd name="connsiteX13" fmla="*/ 1840230 w 7063740"/>
                      <a:gd name="connsiteY13" fmla="*/ 1268730 h 1437966"/>
                      <a:gd name="connsiteX14" fmla="*/ 2228850 w 7063740"/>
                      <a:gd name="connsiteY14" fmla="*/ 1280160 h 1437966"/>
                      <a:gd name="connsiteX15" fmla="*/ 2651760 w 7063740"/>
                      <a:gd name="connsiteY15" fmla="*/ 1188720 h 1437966"/>
                      <a:gd name="connsiteX16" fmla="*/ 3086100 w 7063740"/>
                      <a:gd name="connsiteY16" fmla="*/ 845820 h 1437966"/>
                      <a:gd name="connsiteX17" fmla="*/ 3211830 w 7063740"/>
                      <a:gd name="connsiteY17" fmla="*/ 411480 h 1437966"/>
                      <a:gd name="connsiteX18" fmla="*/ 3086100 w 7063740"/>
                      <a:gd name="connsiteY18" fmla="*/ 114300 h 1437966"/>
                      <a:gd name="connsiteX19" fmla="*/ 2834640 w 7063740"/>
                      <a:gd name="connsiteY19" fmla="*/ 11430 h 1437966"/>
                      <a:gd name="connsiteX20" fmla="*/ 2594610 w 7063740"/>
                      <a:gd name="connsiteY20" fmla="*/ 125730 h 1437966"/>
                      <a:gd name="connsiteX21" fmla="*/ 2480310 w 7063740"/>
                      <a:gd name="connsiteY21" fmla="*/ 377190 h 1437966"/>
                      <a:gd name="connsiteX22" fmla="*/ 2491740 w 7063740"/>
                      <a:gd name="connsiteY22" fmla="*/ 617220 h 1437966"/>
                      <a:gd name="connsiteX23" fmla="*/ 2640330 w 7063740"/>
                      <a:gd name="connsiteY23" fmla="*/ 868680 h 1437966"/>
                      <a:gd name="connsiteX24" fmla="*/ 2960370 w 7063740"/>
                      <a:gd name="connsiteY24" fmla="*/ 1154430 h 1437966"/>
                      <a:gd name="connsiteX25" fmla="*/ 3406142 w 7063740"/>
                      <a:gd name="connsiteY25" fmla="*/ 1430345 h 1437966"/>
                      <a:gd name="connsiteX26" fmla="*/ 4069080 w 7063740"/>
                      <a:gd name="connsiteY26" fmla="*/ 1200150 h 1437966"/>
                      <a:gd name="connsiteX27" fmla="*/ 4411980 w 7063740"/>
                      <a:gd name="connsiteY27" fmla="*/ 1005840 h 1437966"/>
                      <a:gd name="connsiteX28" fmla="*/ 4652010 w 7063740"/>
                      <a:gd name="connsiteY28" fmla="*/ 708660 h 1437966"/>
                      <a:gd name="connsiteX29" fmla="*/ 4709160 w 7063740"/>
                      <a:gd name="connsiteY29" fmla="*/ 411480 h 1437966"/>
                      <a:gd name="connsiteX30" fmla="*/ 4572000 w 7063740"/>
                      <a:gd name="connsiteY30" fmla="*/ 102870 h 1437966"/>
                      <a:gd name="connsiteX31" fmla="*/ 4309110 w 7063740"/>
                      <a:gd name="connsiteY31" fmla="*/ 22860 h 1437966"/>
                      <a:gd name="connsiteX32" fmla="*/ 4034790 w 7063740"/>
                      <a:gd name="connsiteY32" fmla="*/ 160020 h 1437966"/>
                      <a:gd name="connsiteX33" fmla="*/ 3966210 w 7063740"/>
                      <a:gd name="connsiteY33" fmla="*/ 514350 h 1437966"/>
                      <a:gd name="connsiteX34" fmla="*/ 4091940 w 7063740"/>
                      <a:gd name="connsiteY34" fmla="*/ 834390 h 1437966"/>
                      <a:gd name="connsiteX35" fmla="*/ 4366260 w 7063740"/>
                      <a:gd name="connsiteY35" fmla="*/ 1097280 h 1437966"/>
                      <a:gd name="connsiteX36" fmla="*/ 4800600 w 7063740"/>
                      <a:gd name="connsiteY36" fmla="*/ 1268730 h 1437966"/>
                      <a:gd name="connsiteX37" fmla="*/ 5200650 w 7063740"/>
                      <a:gd name="connsiteY37" fmla="*/ 1303020 h 1437966"/>
                      <a:gd name="connsiteX38" fmla="*/ 5737860 w 7063740"/>
                      <a:gd name="connsiteY38" fmla="*/ 1143000 h 1437966"/>
                      <a:gd name="connsiteX39" fmla="*/ 6092190 w 7063740"/>
                      <a:gd name="connsiteY39" fmla="*/ 800100 h 1437966"/>
                      <a:gd name="connsiteX40" fmla="*/ 6195060 w 7063740"/>
                      <a:gd name="connsiteY40" fmla="*/ 445770 h 1437966"/>
                      <a:gd name="connsiteX41" fmla="*/ 6115050 w 7063740"/>
                      <a:gd name="connsiteY41" fmla="*/ 137160 h 1437966"/>
                      <a:gd name="connsiteX42" fmla="*/ 5875020 w 7063740"/>
                      <a:gd name="connsiteY42" fmla="*/ 34290 h 1437966"/>
                      <a:gd name="connsiteX43" fmla="*/ 5669280 w 7063740"/>
                      <a:gd name="connsiteY43" fmla="*/ 68580 h 1437966"/>
                      <a:gd name="connsiteX44" fmla="*/ 5532120 w 7063740"/>
                      <a:gd name="connsiteY44" fmla="*/ 171450 h 1437966"/>
                      <a:gd name="connsiteX45" fmla="*/ 5440680 w 7063740"/>
                      <a:gd name="connsiteY45" fmla="*/ 400050 h 1437966"/>
                      <a:gd name="connsiteX46" fmla="*/ 5509260 w 7063740"/>
                      <a:gd name="connsiteY46" fmla="*/ 685800 h 1437966"/>
                      <a:gd name="connsiteX47" fmla="*/ 5669280 w 7063740"/>
                      <a:gd name="connsiteY47" fmla="*/ 925830 h 1437966"/>
                      <a:gd name="connsiteX48" fmla="*/ 5966460 w 7063740"/>
                      <a:gd name="connsiteY48" fmla="*/ 1154430 h 1437966"/>
                      <a:gd name="connsiteX49" fmla="*/ 6309360 w 7063740"/>
                      <a:gd name="connsiteY49" fmla="*/ 1268730 h 1437966"/>
                      <a:gd name="connsiteX50" fmla="*/ 6606540 w 7063740"/>
                      <a:gd name="connsiteY50" fmla="*/ 1291590 h 1437966"/>
                      <a:gd name="connsiteX51" fmla="*/ 7063740 w 7063740"/>
                      <a:gd name="connsiteY51" fmla="*/ 1200150 h 1437966"/>
                      <a:gd name="connsiteX0" fmla="*/ 0 w 7063740"/>
                      <a:gd name="connsiteY0" fmla="*/ 1165860 h 1430345"/>
                      <a:gd name="connsiteX1" fmla="*/ 262890 w 7063740"/>
                      <a:gd name="connsiteY1" fmla="*/ 1245870 h 1430345"/>
                      <a:gd name="connsiteX2" fmla="*/ 582930 w 7063740"/>
                      <a:gd name="connsiteY2" fmla="*/ 1314450 h 1430345"/>
                      <a:gd name="connsiteX3" fmla="*/ 1143000 w 7063740"/>
                      <a:gd name="connsiteY3" fmla="*/ 1211580 h 1430345"/>
                      <a:gd name="connsiteX4" fmla="*/ 1588770 w 7063740"/>
                      <a:gd name="connsiteY4" fmla="*/ 857250 h 1430345"/>
                      <a:gd name="connsiteX5" fmla="*/ 1725930 w 7063740"/>
                      <a:gd name="connsiteY5" fmla="*/ 468630 h 1430345"/>
                      <a:gd name="connsiteX6" fmla="*/ 1645920 w 7063740"/>
                      <a:gd name="connsiteY6" fmla="*/ 148590 h 1430345"/>
                      <a:gd name="connsiteX7" fmla="*/ 1394460 w 7063740"/>
                      <a:gd name="connsiteY7" fmla="*/ 11430 h 1430345"/>
                      <a:gd name="connsiteX8" fmla="*/ 1143000 w 7063740"/>
                      <a:gd name="connsiteY8" fmla="*/ 80010 h 1430345"/>
                      <a:gd name="connsiteX9" fmla="*/ 1005840 w 7063740"/>
                      <a:gd name="connsiteY9" fmla="*/ 285750 h 1430345"/>
                      <a:gd name="connsiteX10" fmla="*/ 1005840 w 7063740"/>
                      <a:gd name="connsiteY10" fmla="*/ 582930 h 1430345"/>
                      <a:gd name="connsiteX11" fmla="*/ 1143000 w 7063740"/>
                      <a:gd name="connsiteY11" fmla="*/ 868680 h 1430345"/>
                      <a:gd name="connsiteX12" fmla="*/ 1485900 w 7063740"/>
                      <a:gd name="connsiteY12" fmla="*/ 1143000 h 1430345"/>
                      <a:gd name="connsiteX13" fmla="*/ 1840230 w 7063740"/>
                      <a:gd name="connsiteY13" fmla="*/ 1268730 h 1430345"/>
                      <a:gd name="connsiteX14" fmla="*/ 2228850 w 7063740"/>
                      <a:gd name="connsiteY14" fmla="*/ 1280160 h 1430345"/>
                      <a:gd name="connsiteX15" fmla="*/ 2651760 w 7063740"/>
                      <a:gd name="connsiteY15" fmla="*/ 1188720 h 1430345"/>
                      <a:gd name="connsiteX16" fmla="*/ 3086100 w 7063740"/>
                      <a:gd name="connsiteY16" fmla="*/ 845820 h 1430345"/>
                      <a:gd name="connsiteX17" fmla="*/ 3211830 w 7063740"/>
                      <a:gd name="connsiteY17" fmla="*/ 411480 h 1430345"/>
                      <a:gd name="connsiteX18" fmla="*/ 3086100 w 7063740"/>
                      <a:gd name="connsiteY18" fmla="*/ 114300 h 1430345"/>
                      <a:gd name="connsiteX19" fmla="*/ 2834640 w 7063740"/>
                      <a:gd name="connsiteY19" fmla="*/ 11430 h 1430345"/>
                      <a:gd name="connsiteX20" fmla="*/ 2594610 w 7063740"/>
                      <a:gd name="connsiteY20" fmla="*/ 125730 h 1430345"/>
                      <a:gd name="connsiteX21" fmla="*/ 2480310 w 7063740"/>
                      <a:gd name="connsiteY21" fmla="*/ 377190 h 1430345"/>
                      <a:gd name="connsiteX22" fmla="*/ 2491740 w 7063740"/>
                      <a:gd name="connsiteY22" fmla="*/ 617220 h 1430345"/>
                      <a:gd name="connsiteX23" fmla="*/ 2640330 w 7063740"/>
                      <a:gd name="connsiteY23" fmla="*/ 868680 h 1430345"/>
                      <a:gd name="connsiteX24" fmla="*/ 2960370 w 7063740"/>
                      <a:gd name="connsiteY24" fmla="*/ 1154430 h 1430345"/>
                      <a:gd name="connsiteX25" fmla="*/ 3406142 w 7063740"/>
                      <a:gd name="connsiteY25" fmla="*/ 1430345 h 1430345"/>
                      <a:gd name="connsiteX26" fmla="*/ 4069080 w 7063740"/>
                      <a:gd name="connsiteY26" fmla="*/ 1200150 h 1430345"/>
                      <a:gd name="connsiteX27" fmla="*/ 4411980 w 7063740"/>
                      <a:gd name="connsiteY27" fmla="*/ 1005840 h 1430345"/>
                      <a:gd name="connsiteX28" fmla="*/ 4652010 w 7063740"/>
                      <a:gd name="connsiteY28" fmla="*/ 708660 h 1430345"/>
                      <a:gd name="connsiteX29" fmla="*/ 4709160 w 7063740"/>
                      <a:gd name="connsiteY29" fmla="*/ 411480 h 1430345"/>
                      <a:gd name="connsiteX30" fmla="*/ 4572000 w 7063740"/>
                      <a:gd name="connsiteY30" fmla="*/ 102870 h 1430345"/>
                      <a:gd name="connsiteX31" fmla="*/ 4309110 w 7063740"/>
                      <a:gd name="connsiteY31" fmla="*/ 22860 h 1430345"/>
                      <a:gd name="connsiteX32" fmla="*/ 4034790 w 7063740"/>
                      <a:gd name="connsiteY32" fmla="*/ 160020 h 1430345"/>
                      <a:gd name="connsiteX33" fmla="*/ 3966210 w 7063740"/>
                      <a:gd name="connsiteY33" fmla="*/ 514350 h 1430345"/>
                      <a:gd name="connsiteX34" fmla="*/ 4091940 w 7063740"/>
                      <a:gd name="connsiteY34" fmla="*/ 834390 h 1430345"/>
                      <a:gd name="connsiteX35" fmla="*/ 4366260 w 7063740"/>
                      <a:gd name="connsiteY35" fmla="*/ 1097280 h 1430345"/>
                      <a:gd name="connsiteX36" fmla="*/ 4800600 w 7063740"/>
                      <a:gd name="connsiteY36" fmla="*/ 1268730 h 1430345"/>
                      <a:gd name="connsiteX37" fmla="*/ 5200650 w 7063740"/>
                      <a:gd name="connsiteY37" fmla="*/ 1303020 h 1430345"/>
                      <a:gd name="connsiteX38" fmla="*/ 5737860 w 7063740"/>
                      <a:gd name="connsiteY38" fmla="*/ 1143000 h 1430345"/>
                      <a:gd name="connsiteX39" fmla="*/ 6092190 w 7063740"/>
                      <a:gd name="connsiteY39" fmla="*/ 800100 h 1430345"/>
                      <a:gd name="connsiteX40" fmla="*/ 6195060 w 7063740"/>
                      <a:gd name="connsiteY40" fmla="*/ 445770 h 1430345"/>
                      <a:gd name="connsiteX41" fmla="*/ 6115050 w 7063740"/>
                      <a:gd name="connsiteY41" fmla="*/ 137160 h 1430345"/>
                      <a:gd name="connsiteX42" fmla="*/ 5875020 w 7063740"/>
                      <a:gd name="connsiteY42" fmla="*/ 34290 h 1430345"/>
                      <a:gd name="connsiteX43" fmla="*/ 5669280 w 7063740"/>
                      <a:gd name="connsiteY43" fmla="*/ 68580 h 1430345"/>
                      <a:gd name="connsiteX44" fmla="*/ 5532120 w 7063740"/>
                      <a:gd name="connsiteY44" fmla="*/ 171450 h 1430345"/>
                      <a:gd name="connsiteX45" fmla="*/ 5440680 w 7063740"/>
                      <a:gd name="connsiteY45" fmla="*/ 400050 h 1430345"/>
                      <a:gd name="connsiteX46" fmla="*/ 5509260 w 7063740"/>
                      <a:gd name="connsiteY46" fmla="*/ 685800 h 1430345"/>
                      <a:gd name="connsiteX47" fmla="*/ 5669280 w 7063740"/>
                      <a:gd name="connsiteY47" fmla="*/ 925830 h 1430345"/>
                      <a:gd name="connsiteX48" fmla="*/ 5966460 w 7063740"/>
                      <a:gd name="connsiteY48" fmla="*/ 1154430 h 1430345"/>
                      <a:gd name="connsiteX49" fmla="*/ 6309360 w 7063740"/>
                      <a:gd name="connsiteY49" fmla="*/ 1268730 h 1430345"/>
                      <a:gd name="connsiteX50" fmla="*/ 6606540 w 7063740"/>
                      <a:gd name="connsiteY50" fmla="*/ 1291590 h 1430345"/>
                      <a:gd name="connsiteX51" fmla="*/ 7063740 w 7063740"/>
                      <a:gd name="connsiteY51" fmla="*/ 1200150 h 143034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069080 w 7063740"/>
                      <a:gd name="connsiteY25" fmla="*/ 1200150 h 1323975"/>
                      <a:gd name="connsiteX26" fmla="*/ 4411980 w 7063740"/>
                      <a:gd name="connsiteY26" fmla="*/ 1005840 h 1323975"/>
                      <a:gd name="connsiteX27" fmla="*/ 4652010 w 7063740"/>
                      <a:gd name="connsiteY27" fmla="*/ 708660 h 1323975"/>
                      <a:gd name="connsiteX28" fmla="*/ 4709160 w 7063740"/>
                      <a:gd name="connsiteY28" fmla="*/ 411480 h 1323975"/>
                      <a:gd name="connsiteX29" fmla="*/ 4572000 w 7063740"/>
                      <a:gd name="connsiteY29" fmla="*/ 102870 h 1323975"/>
                      <a:gd name="connsiteX30" fmla="*/ 4309110 w 7063740"/>
                      <a:gd name="connsiteY30" fmla="*/ 22860 h 1323975"/>
                      <a:gd name="connsiteX31" fmla="*/ 4034790 w 7063740"/>
                      <a:gd name="connsiteY31" fmla="*/ 160020 h 1323975"/>
                      <a:gd name="connsiteX32" fmla="*/ 3966210 w 7063740"/>
                      <a:gd name="connsiteY32" fmla="*/ 514350 h 1323975"/>
                      <a:gd name="connsiteX33" fmla="*/ 4091940 w 7063740"/>
                      <a:gd name="connsiteY33" fmla="*/ 834390 h 1323975"/>
                      <a:gd name="connsiteX34" fmla="*/ 4366260 w 7063740"/>
                      <a:gd name="connsiteY34" fmla="*/ 1097280 h 1323975"/>
                      <a:gd name="connsiteX35" fmla="*/ 4800600 w 7063740"/>
                      <a:gd name="connsiteY35" fmla="*/ 1268730 h 1323975"/>
                      <a:gd name="connsiteX36" fmla="*/ 5200650 w 7063740"/>
                      <a:gd name="connsiteY36" fmla="*/ 1303020 h 1323975"/>
                      <a:gd name="connsiteX37" fmla="*/ 5737860 w 7063740"/>
                      <a:gd name="connsiteY37" fmla="*/ 1143000 h 1323975"/>
                      <a:gd name="connsiteX38" fmla="*/ 6092190 w 7063740"/>
                      <a:gd name="connsiteY38" fmla="*/ 800100 h 1323975"/>
                      <a:gd name="connsiteX39" fmla="*/ 6195060 w 7063740"/>
                      <a:gd name="connsiteY39" fmla="*/ 445770 h 1323975"/>
                      <a:gd name="connsiteX40" fmla="*/ 6115050 w 7063740"/>
                      <a:gd name="connsiteY40" fmla="*/ 137160 h 1323975"/>
                      <a:gd name="connsiteX41" fmla="*/ 5875020 w 7063740"/>
                      <a:gd name="connsiteY41" fmla="*/ 34290 h 1323975"/>
                      <a:gd name="connsiteX42" fmla="*/ 5669280 w 7063740"/>
                      <a:gd name="connsiteY42" fmla="*/ 68580 h 1323975"/>
                      <a:gd name="connsiteX43" fmla="*/ 5532120 w 7063740"/>
                      <a:gd name="connsiteY43" fmla="*/ 171450 h 1323975"/>
                      <a:gd name="connsiteX44" fmla="*/ 5440680 w 7063740"/>
                      <a:gd name="connsiteY44" fmla="*/ 400050 h 1323975"/>
                      <a:gd name="connsiteX45" fmla="*/ 5509260 w 7063740"/>
                      <a:gd name="connsiteY45" fmla="*/ 685800 h 1323975"/>
                      <a:gd name="connsiteX46" fmla="*/ 5669280 w 7063740"/>
                      <a:gd name="connsiteY46" fmla="*/ 925830 h 1323975"/>
                      <a:gd name="connsiteX47" fmla="*/ 5966460 w 7063740"/>
                      <a:gd name="connsiteY47" fmla="*/ 1154430 h 1323975"/>
                      <a:gd name="connsiteX48" fmla="*/ 6309360 w 7063740"/>
                      <a:gd name="connsiteY48" fmla="*/ 1268730 h 1323975"/>
                      <a:gd name="connsiteX49" fmla="*/ 6606540 w 7063740"/>
                      <a:gd name="connsiteY49" fmla="*/ 1291590 h 1323975"/>
                      <a:gd name="connsiteX50" fmla="*/ 7063740 w 7063740"/>
                      <a:gd name="connsiteY50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640330 w 7063740"/>
                      <a:gd name="connsiteY23" fmla="*/ 868680 h 1323975"/>
                      <a:gd name="connsiteX24" fmla="*/ 2960370 w 7063740"/>
                      <a:gd name="connsiteY24" fmla="*/ 1154430 h 1323975"/>
                      <a:gd name="connsiteX25" fmla="*/ 4411980 w 7063740"/>
                      <a:gd name="connsiteY25" fmla="*/ 1005840 h 1323975"/>
                      <a:gd name="connsiteX26" fmla="*/ 4652010 w 7063740"/>
                      <a:gd name="connsiteY26" fmla="*/ 708660 h 1323975"/>
                      <a:gd name="connsiteX27" fmla="*/ 4709160 w 7063740"/>
                      <a:gd name="connsiteY27" fmla="*/ 411480 h 1323975"/>
                      <a:gd name="connsiteX28" fmla="*/ 4572000 w 7063740"/>
                      <a:gd name="connsiteY28" fmla="*/ 102870 h 1323975"/>
                      <a:gd name="connsiteX29" fmla="*/ 4309110 w 7063740"/>
                      <a:gd name="connsiteY29" fmla="*/ 22860 h 1323975"/>
                      <a:gd name="connsiteX30" fmla="*/ 4034790 w 7063740"/>
                      <a:gd name="connsiteY30" fmla="*/ 160020 h 1323975"/>
                      <a:gd name="connsiteX31" fmla="*/ 3966210 w 7063740"/>
                      <a:gd name="connsiteY31" fmla="*/ 514350 h 1323975"/>
                      <a:gd name="connsiteX32" fmla="*/ 4091940 w 7063740"/>
                      <a:gd name="connsiteY32" fmla="*/ 834390 h 1323975"/>
                      <a:gd name="connsiteX33" fmla="*/ 4366260 w 7063740"/>
                      <a:gd name="connsiteY33" fmla="*/ 1097280 h 1323975"/>
                      <a:gd name="connsiteX34" fmla="*/ 4800600 w 7063740"/>
                      <a:gd name="connsiteY34" fmla="*/ 1268730 h 1323975"/>
                      <a:gd name="connsiteX35" fmla="*/ 5200650 w 7063740"/>
                      <a:gd name="connsiteY35" fmla="*/ 1303020 h 1323975"/>
                      <a:gd name="connsiteX36" fmla="*/ 5737860 w 7063740"/>
                      <a:gd name="connsiteY36" fmla="*/ 1143000 h 1323975"/>
                      <a:gd name="connsiteX37" fmla="*/ 6092190 w 7063740"/>
                      <a:gd name="connsiteY37" fmla="*/ 800100 h 1323975"/>
                      <a:gd name="connsiteX38" fmla="*/ 6195060 w 7063740"/>
                      <a:gd name="connsiteY38" fmla="*/ 445770 h 1323975"/>
                      <a:gd name="connsiteX39" fmla="*/ 6115050 w 7063740"/>
                      <a:gd name="connsiteY39" fmla="*/ 137160 h 1323975"/>
                      <a:gd name="connsiteX40" fmla="*/ 5875020 w 7063740"/>
                      <a:gd name="connsiteY40" fmla="*/ 34290 h 1323975"/>
                      <a:gd name="connsiteX41" fmla="*/ 5669280 w 7063740"/>
                      <a:gd name="connsiteY41" fmla="*/ 68580 h 1323975"/>
                      <a:gd name="connsiteX42" fmla="*/ 5532120 w 7063740"/>
                      <a:gd name="connsiteY42" fmla="*/ 171450 h 1323975"/>
                      <a:gd name="connsiteX43" fmla="*/ 5440680 w 7063740"/>
                      <a:gd name="connsiteY43" fmla="*/ 400050 h 1323975"/>
                      <a:gd name="connsiteX44" fmla="*/ 5509260 w 7063740"/>
                      <a:gd name="connsiteY44" fmla="*/ 685800 h 1323975"/>
                      <a:gd name="connsiteX45" fmla="*/ 5669280 w 7063740"/>
                      <a:gd name="connsiteY45" fmla="*/ 925830 h 1323975"/>
                      <a:gd name="connsiteX46" fmla="*/ 5966460 w 7063740"/>
                      <a:gd name="connsiteY46" fmla="*/ 1154430 h 1323975"/>
                      <a:gd name="connsiteX47" fmla="*/ 6309360 w 7063740"/>
                      <a:gd name="connsiteY47" fmla="*/ 1268730 h 1323975"/>
                      <a:gd name="connsiteX48" fmla="*/ 6606540 w 7063740"/>
                      <a:gd name="connsiteY48" fmla="*/ 1291590 h 1323975"/>
                      <a:gd name="connsiteX49" fmla="*/ 7063740 w 7063740"/>
                      <a:gd name="connsiteY49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2960370 w 7063740"/>
                      <a:gd name="connsiteY23" fmla="*/ 1154430 h 1323975"/>
                      <a:gd name="connsiteX24" fmla="*/ 4411980 w 7063740"/>
                      <a:gd name="connsiteY24" fmla="*/ 1005840 h 1323975"/>
                      <a:gd name="connsiteX25" fmla="*/ 4652010 w 7063740"/>
                      <a:gd name="connsiteY25" fmla="*/ 708660 h 1323975"/>
                      <a:gd name="connsiteX26" fmla="*/ 4709160 w 7063740"/>
                      <a:gd name="connsiteY26" fmla="*/ 411480 h 1323975"/>
                      <a:gd name="connsiteX27" fmla="*/ 4572000 w 7063740"/>
                      <a:gd name="connsiteY27" fmla="*/ 102870 h 1323975"/>
                      <a:gd name="connsiteX28" fmla="*/ 4309110 w 7063740"/>
                      <a:gd name="connsiteY28" fmla="*/ 22860 h 1323975"/>
                      <a:gd name="connsiteX29" fmla="*/ 4034790 w 7063740"/>
                      <a:gd name="connsiteY29" fmla="*/ 160020 h 1323975"/>
                      <a:gd name="connsiteX30" fmla="*/ 3966210 w 7063740"/>
                      <a:gd name="connsiteY30" fmla="*/ 514350 h 1323975"/>
                      <a:gd name="connsiteX31" fmla="*/ 4091940 w 7063740"/>
                      <a:gd name="connsiteY31" fmla="*/ 834390 h 1323975"/>
                      <a:gd name="connsiteX32" fmla="*/ 4366260 w 7063740"/>
                      <a:gd name="connsiteY32" fmla="*/ 1097280 h 1323975"/>
                      <a:gd name="connsiteX33" fmla="*/ 4800600 w 7063740"/>
                      <a:gd name="connsiteY33" fmla="*/ 1268730 h 1323975"/>
                      <a:gd name="connsiteX34" fmla="*/ 5200650 w 7063740"/>
                      <a:gd name="connsiteY34" fmla="*/ 1303020 h 1323975"/>
                      <a:gd name="connsiteX35" fmla="*/ 5737860 w 7063740"/>
                      <a:gd name="connsiteY35" fmla="*/ 1143000 h 1323975"/>
                      <a:gd name="connsiteX36" fmla="*/ 6092190 w 7063740"/>
                      <a:gd name="connsiteY36" fmla="*/ 800100 h 1323975"/>
                      <a:gd name="connsiteX37" fmla="*/ 6195060 w 7063740"/>
                      <a:gd name="connsiteY37" fmla="*/ 445770 h 1323975"/>
                      <a:gd name="connsiteX38" fmla="*/ 6115050 w 7063740"/>
                      <a:gd name="connsiteY38" fmla="*/ 137160 h 1323975"/>
                      <a:gd name="connsiteX39" fmla="*/ 5875020 w 7063740"/>
                      <a:gd name="connsiteY39" fmla="*/ 34290 h 1323975"/>
                      <a:gd name="connsiteX40" fmla="*/ 5669280 w 7063740"/>
                      <a:gd name="connsiteY40" fmla="*/ 68580 h 1323975"/>
                      <a:gd name="connsiteX41" fmla="*/ 5532120 w 7063740"/>
                      <a:gd name="connsiteY41" fmla="*/ 171450 h 1323975"/>
                      <a:gd name="connsiteX42" fmla="*/ 5440680 w 7063740"/>
                      <a:gd name="connsiteY42" fmla="*/ 400050 h 1323975"/>
                      <a:gd name="connsiteX43" fmla="*/ 5509260 w 7063740"/>
                      <a:gd name="connsiteY43" fmla="*/ 685800 h 1323975"/>
                      <a:gd name="connsiteX44" fmla="*/ 5669280 w 7063740"/>
                      <a:gd name="connsiteY44" fmla="*/ 925830 h 1323975"/>
                      <a:gd name="connsiteX45" fmla="*/ 5966460 w 7063740"/>
                      <a:gd name="connsiteY45" fmla="*/ 1154430 h 1323975"/>
                      <a:gd name="connsiteX46" fmla="*/ 6309360 w 7063740"/>
                      <a:gd name="connsiteY46" fmla="*/ 1268730 h 1323975"/>
                      <a:gd name="connsiteX47" fmla="*/ 6606540 w 7063740"/>
                      <a:gd name="connsiteY47" fmla="*/ 1291590 h 1323975"/>
                      <a:gd name="connsiteX48" fmla="*/ 7063740 w 7063740"/>
                      <a:gd name="connsiteY48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2491740 w 7063740"/>
                      <a:gd name="connsiteY22" fmla="*/ 617220 h 1323975"/>
                      <a:gd name="connsiteX23" fmla="*/ 4411980 w 7063740"/>
                      <a:gd name="connsiteY23" fmla="*/ 1005840 h 1323975"/>
                      <a:gd name="connsiteX24" fmla="*/ 4652010 w 7063740"/>
                      <a:gd name="connsiteY24" fmla="*/ 708660 h 1323975"/>
                      <a:gd name="connsiteX25" fmla="*/ 4709160 w 7063740"/>
                      <a:gd name="connsiteY25" fmla="*/ 411480 h 1323975"/>
                      <a:gd name="connsiteX26" fmla="*/ 4572000 w 7063740"/>
                      <a:gd name="connsiteY26" fmla="*/ 102870 h 1323975"/>
                      <a:gd name="connsiteX27" fmla="*/ 4309110 w 7063740"/>
                      <a:gd name="connsiteY27" fmla="*/ 22860 h 1323975"/>
                      <a:gd name="connsiteX28" fmla="*/ 4034790 w 7063740"/>
                      <a:gd name="connsiteY28" fmla="*/ 160020 h 1323975"/>
                      <a:gd name="connsiteX29" fmla="*/ 3966210 w 7063740"/>
                      <a:gd name="connsiteY29" fmla="*/ 514350 h 1323975"/>
                      <a:gd name="connsiteX30" fmla="*/ 4091940 w 7063740"/>
                      <a:gd name="connsiteY30" fmla="*/ 834390 h 1323975"/>
                      <a:gd name="connsiteX31" fmla="*/ 4366260 w 7063740"/>
                      <a:gd name="connsiteY31" fmla="*/ 1097280 h 1323975"/>
                      <a:gd name="connsiteX32" fmla="*/ 4800600 w 7063740"/>
                      <a:gd name="connsiteY32" fmla="*/ 1268730 h 1323975"/>
                      <a:gd name="connsiteX33" fmla="*/ 5200650 w 7063740"/>
                      <a:gd name="connsiteY33" fmla="*/ 1303020 h 1323975"/>
                      <a:gd name="connsiteX34" fmla="*/ 5737860 w 7063740"/>
                      <a:gd name="connsiteY34" fmla="*/ 1143000 h 1323975"/>
                      <a:gd name="connsiteX35" fmla="*/ 6092190 w 7063740"/>
                      <a:gd name="connsiteY35" fmla="*/ 800100 h 1323975"/>
                      <a:gd name="connsiteX36" fmla="*/ 6195060 w 7063740"/>
                      <a:gd name="connsiteY36" fmla="*/ 445770 h 1323975"/>
                      <a:gd name="connsiteX37" fmla="*/ 6115050 w 7063740"/>
                      <a:gd name="connsiteY37" fmla="*/ 137160 h 1323975"/>
                      <a:gd name="connsiteX38" fmla="*/ 5875020 w 7063740"/>
                      <a:gd name="connsiteY38" fmla="*/ 34290 h 1323975"/>
                      <a:gd name="connsiteX39" fmla="*/ 5669280 w 7063740"/>
                      <a:gd name="connsiteY39" fmla="*/ 68580 h 1323975"/>
                      <a:gd name="connsiteX40" fmla="*/ 5532120 w 7063740"/>
                      <a:gd name="connsiteY40" fmla="*/ 171450 h 1323975"/>
                      <a:gd name="connsiteX41" fmla="*/ 5440680 w 7063740"/>
                      <a:gd name="connsiteY41" fmla="*/ 400050 h 1323975"/>
                      <a:gd name="connsiteX42" fmla="*/ 5509260 w 7063740"/>
                      <a:gd name="connsiteY42" fmla="*/ 685800 h 1323975"/>
                      <a:gd name="connsiteX43" fmla="*/ 5669280 w 7063740"/>
                      <a:gd name="connsiteY43" fmla="*/ 925830 h 1323975"/>
                      <a:gd name="connsiteX44" fmla="*/ 5966460 w 7063740"/>
                      <a:gd name="connsiteY44" fmla="*/ 1154430 h 1323975"/>
                      <a:gd name="connsiteX45" fmla="*/ 6309360 w 7063740"/>
                      <a:gd name="connsiteY45" fmla="*/ 1268730 h 1323975"/>
                      <a:gd name="connsiteX46" fmla="*/ 6606540 w 7063740"/>
                      <a:gd name="connsiteY46" fmla="*/ 1291590 h 1323975"/>
                      <a:gd name="connsiteX47" fmla="*/ 7063740 w 7063740"/>
                      <a:gd name="connsiteY47" fmla="*/ 1200150 h 1323975"/>
                      <a:gd name="connsiteX0" fmla="*/ 0 w 7063740"/>
                      <a:gd name="connsiteY0" fmla="*/ 1165860 h 1323975"/>
                      <a:gd name="connsiteX1" fmla="*/ 262890 w 7063740"/>
                      <a:gd name="connsiteY1" fmla="*/ 1245870 h 1323975"/>
                      <a:gd name="connsiteX2" fmla="*/ 582930 w 7063740"/>
                      <a:gd name="connsiteY2" fmla="*/ 1314450 h 1323975"/>
                      <a:gd name="connsiteX3" fmla="*/ 1143000 w 7063740"/>
                      <a:gd name="connsiteY3" fmla="*/ 1211580 h 1323975"/>
                      <a:gd name="connsiteX4" fmla="*/ 1588770 w 7063740"/>
                      <a:gd name="connsiteY4" fmla="*/ 857250 h 1323975"/>
                      <a:gd name="connsiteX5" fmla="*/ 1725930 w 7063740"/>
                      <a:gd name="connsiteY5" fmla="*/ 468630 h 1323975"/>
                      <a:gd name="connsiteX6" fmla="*/ 1645920 w 7063740"/>
                      <a:gd name="connsiteY6" fmla="*/ 148590 h 1323975"/>
                      <a:gd name="connsiteX7" fmla="*/ 1394460 w 7063740"/>
                      <a:gd name="connsiteY7" fmla="*/ 11430 h 1323975"/>
                      <a:gd name="connsiteX8" fmla="*/ 1143000 w 7063740"/>
                      <a:gd name="connsiteY8" fmla="*/ 80010 h 1323975"/>
                      <a:gd name="connsiteX9" fmla="*/ 1005840 w 7063740"/>
                      <a:gd name="connsiteY9" fmla="*/ 285750 h 1323975"/>
                      <a:gd name="connsiteX10" fmla="*/ 1005840 w 7063740"/>
                      <a:gd name="connsiteY10" fmla="*/ 582930 h 1323975"/>
                      <a:gd name="connsiteX11" fmla="*/ 1143000 w 7063740"/>
                      <a:gd name="connsiteY11" fmla="*/ 868680 h 1323975"/>
                      <a:gd name="connsiteX12" fmla="*/ 1485900 w 7063740"/>
                      <a:gd name="connsiteY12" fmla="*/ 1143000 h 1323975"/>
                      <a:gd name="connsiteX13" fmla="*/ 1840230 w 7063740"/>
                      <a:gd name="connsiteY13" fmla="*/ 1268730 h 1323975"/>
                      <a:gd name="connsiteX14" fmla="*/ 2228850 w 7063740"/>
                      <a:gd name="connsiteY14" fmla="*/ 1280160 h 1323975"/>
                      <a:gd name="connsiteX15" fmla="*/ 2651760 w 7063740"/>
                      <a:gd name="connsiteY15" fmla="*/ 1188720 h 1323975"/>
                      <a:gd name="connsiteX16" fmla="*/ 3086100 w 7063740"/>
                      <a:gd name="connsiteY16" fmla="*/ 845820 h 1323975"/>
                      <a:gd name="connsiteX17" fmla="*/ 3211830 w 7063740"/>
                      <a:gd name="connsiteY17" fmla="*/ 411480 h 1323975"/>
                      <a:gd name="connsiteX18" fmla="*/ 3086100 w 7063740"/>
                      <a:gd name="connsiteY18" fmla="*/ 114300 h 1323975"/>
                      <a:gd name="connsiteX19" fmla="*/ 2834640 w 7063740"/>
                      <a:gd name="connsiteY19" fmla="*/ 11430 h 1323975"/>
                      <a:gd name="connsiteX20" fmla="*/ 2594610 w 7063740"/>
                      <a:gd name="connsiteY20" fmla="*/ 125730 h 1323975"/>
                      <a:gd name="connsiteX21" fmla="*/ 2480310 w 7063740"/>
                      <a:gd name="connsiteY21" fmla="*/ 377190 h 1323975"/>
                      <a:gd name="connsiteX22" fmla="*/ 4411980 w 7063740"/>
                      <a:gd name="connsiteY22" fmla="*/ 1005840 h 1323975"/>
                      <a:gd name="connsiteX23" fmla="*/ 4652010 w 7063740"/>
                      <a:gd name="connsiteY23" fmla="*/ 708660 h 1323975"/>
                      <a:gd name="connsiteX24" fmla="*/ 4709160 w 7063740"/>
                      <a:gd name="connsiteY24" fmla="*/ 411480 h 1323975"/>
                      <a:gd name="connsiteX25" fmla="*/ 4572000 w 7063740"/>
                      <a:gd name="connsiteY25" fmla="*/ 102870 h 1323975"/>
                      <a:gd name="connsiteX26" fmla="*/ 4309110 w 7063740"/>
                      <a:gd name="connsiteY26" fmla="*/ 22860 h 1323975"/>
                      <a:gd name="connsiteX27" fmla="*/ 4034790 w 7063740"/>
                      <a:gd name="connsiteY27" fmla="*/ 160020 h 1323975"/>
                      <a:gd name="connsiteX28" fmla="*/ 3966210 w 7063740"/>
                      <a:gd name="connsiteY28" fmla="*/ 514350 h 1323975"/>
                      <a:gd name="connsiteX29" fmla="*/ 4091940 w 7063740"/>
                      <a:gd name="connsiteY29" fmla="*/ 834390 h 1323975"/>
                      <a:gd name="connsiteX30" fmla="*/ 4366260 w 7063740"/>
                      <a:gd name="connsiteY30" fmla="*/ 1097280 h 1323975"/>
                      <a:gd name="connsiteX31" fmla="*/ 4800600 w 7063740"/>
                      <a:gd name="connsiteY31" fmla="*/ 1268730 h 1323975"/>
                      <a:gd name="connsiteX32" fmla="*/ 5200650 w 7063740"/>
                      <a:gd name="connsiteY32" fmla="*/ 1303020 h 1323975"/>
                      <a:gd name="connsiteX33" fmla="*/ 5737860 w 7063740"/>
                      <a:gd name="connsiteY33" fmla="*/ 1143000 h 1323975"/>
                      <a:gd name="connsiteX34" fmla="*/ 6092190 w 7063740"/>
                      <a:gd name="connsiteY34" fmla="*/ 800100 h 1323975"/>
                      <a:gd name="connsiteX35" fmla="*/ 6195060 w 7063740"/>
                      <a:gd name="connsiteY35" fmla="*/ 445770 h 1323975"/>
                      <a:gd name="connsiteX36" fmla="*/ 6115050 w 7063740"/>
                      <a:gd name="connsiteY36" fmla="*/ 137160 h 1323975"/>
                      <a:gd name="connsiteX37" fmla="*/ 5875020 w 7063740"/>
                      <a:gd name="connsiteY37" fmla="*/ 34290 h 1323975"/>
                      <a:gd name="connsiteX38" fmla="*/ 5669280 w 7063740"/>
                      <a:gd name="connsiteY38" fmla="*/ 68580 h 1323975"/>
                      <a:gd name="connsiteX39" fmla="*/ 5532120 w 7063740"/>
                      <a:gd name="connsiteY39" fmla="*/ 171450 h 1323975"/>
                      <a:gd name="connsiteX40" fmla="*/ 5440680 w 7063740"/>
                      <a:gd name="connsiteY40" fmla="*/ 400050 h 1323975"/>
                      <a:gd name="connsiteX41" fmla="*/ 5509260 w 7063740"/>
                      <a:gd name="connsiteY41" fmla="*/ 685800 h 1323975"/>
                      <a:gd name="connsiteX42" fmla="*/ 5669280 w 7063740"/>
                      <a:gd name="connsiteY42" fmla="*/ 925830 h 1323975"/>
                      <a:gd name="connsiteX43" fmla="*/ 5966460 w 7063740"/>
                      <a:gd name="connsiteY43" fmla="*/ 1154430 h 1323975"/>
                      <a:gd name="connsiteX44" fmla="*/ 6309360 w 7063740"/>
                      <a:gd name="connsiteY44" fmla="*/ 1268730 h 1323975"/>
                      <a:gd name="connsiteX45" fmla="*/ 6606540 w 7063740"/>
                      <a:gd name="connsiteY45" fmla="*/ 1291590 h 1323975"/>
                      <a:gd name="connsiteX46" fmla="*/ 7063740 w 7063740"/>
                      <a:gd name="connsiteY46" fmla="*/ 1200150 h 1323975"/>
                      <a:gd name="connsiteX0" fmla="*/ 0 w 7063740"/>
                      <a:gd name="connsiteY0" fmla="*/ 1198243 h 1356358"/>
                      <a:gd name="connsiteX1" fmla="*/ 262890 w 7063740"/>
                      <a:gd name="connsiteY1" fmla="*/ 1278253 h 1356358"/>
                      <a:gd name="connsiteX2" fmla="*/ 582930 w 7063740"/>
                      <a:gd name="connsiteY2" fmla="*/ 1346833 h 1356358"/>
                      <a:gd name="connsiteX3" fmla="*/ 1143000 w 7063740"/>
                      <a:gd name="connsiteY3" fmla="*/ 1243963 h 1356358"/>
                      <a:gd name="connsiteX4" fmla="*/ 1588770 w 7063740"/>
                      <a:gd name="connsiteY4" fmla="*/ 889633 h 1356358"/>
                      <a:gd name="connsiteX5" fmla="*/ 1725930 w 7063740"/>
                      <a:gd name="connsiteY5" fmla="*/ 501013 h 1356358"/>
                      <a:gd name="connsiteX6" fmla="*/ 1645920 w 7063740"/>
                      <a:gd name="connsiteY6" fmla="*/ 180973 h 1356358"/>
                      <a:gd name="connsiteX7" fmla="*/ 1394460 w 7063740"/>
                      <a:gd name="connsiteY7" fmla="*/ 43813 h 1356358"/>
                      <a:gd name="connsiteX8" fmla="*/ 1143000 w 7063740"/>
                      <a:gd name="connsiteY8" fmla="*/ 112393 h 1356358"/>
                      <a:gd name="connsiteX9" fmla="*/ 1005840 w 7063740"/>
                      <a:gd name="connsiteY9" fmla="*/ 318133 h 1356358"/>
                      <a:gd name="connsiteX10" fmla="*/ 1005840 w 7063740"/>
                      <a:gd name="connsiteY10" fmla="*/ 615313 h 1356358"/>
                      <a:gd name="connsiteX11" fmla="*/ 1143000 w 7063740"/>
                      <a:gd name="connsiteY11" fmla="*/ 901063 h 1356358"/>
                      <a:gd name="connsiteX12" fmla="*/ 1485900 w 7063740"/>
                      <a:gd name="connsiteY12" fmla="*/ 1175383 h 1356358"/>
                      <a:gd name="connsiteX13" fmla="*/ 1840230 w 7063740"/>
                      <a:gd name="connsiteY13" fmla="*/ 1301113 h 1356358"/>
                      <a:gd name="connsiteX14" fmla="*/ 2228850 w 7063740"/>
                      <a:gd name="connsiteY14" fmla="*/ 1312543 h 1356358"/>
                      <a:gd name="connsiteX15" fmla="*/ 2651760 w 7063740"/>
                      <a:gd name="connsiteY15" fmla="*/ 1221103 h 1356358"/>
                      <a:gd name="connsiteX16" fmla="*/ 3086100 w 7063740"/>
                      <a:gd name="connsiteY16" fmla="*/ 878203 h 1356358"/>
                      <a:gd name="connsiteX17" fmla="*/ 3211830 w 7063740"/>
                      <a:gd name="connsiteY17" fmla="*/ 443863 h 1356358"/>
                      <a:gd name="connsiteX18" fmla="*/ 3086100 w 7063740"/>
                      <a:gd name="connsiteY18" fmla="*/ 146683 h 1356358"/>
                      <a:gd name="connsiteX19" fmla="*/ 2834640 w 7063740"/>
                      <a:gd name="connsiteY19" fmla="*/ 43813 h 1356358"/>
                      <a:gd name="connsiteX20" fmla="*/ 2480310 w 7063740"/>
                      <a:gd name="connsiteY20" fmla="*/ 409573 h 1356358"/>
                      <a:gd name="connsiteX21" fmla="*/ 4411980 w 7063740"/>
                      <a:gd name="connsiteY21" fmla="*/ 1038223 h 1356358"/>
                      <a:gd name="connsiteX22" fmla="*/ 4652010 w 7063740"/>
                      <a:gd name="connsiteY22" fmla="*/ 741043 h 1356358"/>
                      <a:gd name="connsiteX23" fmla="*/ 4709160 w 7063740"/>
                      <a:gd name="connsiteY23" fmla="*/ 443863 h 1356358"/>
                      <a:gd name="connsiteX24" fmla="*/ 4572000 w 7063740"/>
                      <a:gd name="connsiteY24" fmla="*/ 135253 h 1356358"/>
                      <a:gd name="connsiteX25" fmla="*/ 4309110 w 7063740"/>
                      <a:gd name="connsiteY25" fmla="*/ 55243 h 1356358"/>
                      <a:gd name="connsiteX26" fmla="*/ 4034790 w 7063740"/>
                      <a:gd name="connsiteY26" fmla="*/ 192403 h 1356358"/>
                      <a:gd name="connsiteX27" fmla="*/ 3966210 w 7063740"/>
                      <a:gd name="connsiteY27" fmla="*/ 546733 h 1356358"/>
                      <a:gd name="connsiteX28" fmla="*/ 4091940 w 7063740"/>
                      <a:gd name="connsiteY28" fmla="*/ 866773 h 1356358"/>
                      <a:gd name="connsiteX29" fmla="*/ 4366260 w 7063740"/>
                      <a:gd name="connsiteY29" fmla="*/ 1129663 h 1356358"/>
                      <a:gd name="connsiteX30" fmla="*/ 4800600 w 7063740"/>
                      <a:gd name="connsiteY30" fmla="*/ 1301113 h 1356358"/>
                      <a:gd name="connsiteX31" fmla="*/ 5200650 w 7063740"/>
                      <a:gd name="connsiteY31" fmla="*/ 1335403 h 1356358"/>
                      <a:gd name="connsiteX32" fmla="*/ 5737860 w 7063740"/>
                      <a:gd name="connsiteY32" fmla="*/ 1175383 h 1356358"/>
                      <a:gd name="connsiteX33" fmla="*/ 6092190 w 7063740"/>
                      <a:gd name="connsiteY33" fmla="*/ 832483 h 1356358"/>
                      <a:gd name="connsiteX34" fmla="*/ 6195060 w 7063740"/>
                      <a:gd name="connsiteY34" fmla="*/ 478153 h 1356358"/>
                      <a:gd name="connsiteX35" fmla="*/ 6115050 w 7063740"/>
                      <a:gd name="connsiteY35" fmla="*/ 169543 h 1356358"/>
                      <a:gd name="connsiteX36" fmla="*/ 5875020 w 7063740"/>
                      <a:gd name="connsiteY36" fmla="*/ 66673 h 1356358"/>
                      <a:gd name="connsiteX37" fmla="*/ 5669280 w 7063740"/>
                      <a:gd name="connsiteY37" fmla="*/ 100963 h 1356358"/>
                      <a:gd name="connsiteX38" fmla="*/ 5532120 w 7063740"/>
                      <a:gd name="connsiteY38" fmla="*/ 203833 h 1356358"/>
                      <a:gd name="connsiteX39" fmla="*/ 5440680 w 7063740"/>
                      <a:gd name="connsiteY39" fmla="*/ 432433 h 1356358"/>
                      <a:gd name="connsiteX40" fmla="*/ 5509260 w 7063740"/>
                      <a:gd name="connsiteY40" fmla="*/ 718183 h 1356358"/>
                      <a:gd name="connsiteX41" fmla="*/ 5669280 w 7063740"/>
                      <a:gd name="connsiteY41" fmla="*/ 958213 h 1356358"/>
                      <a:gd name="connsiteX42" fmla="*/ 5966460 w 7063740"/>
                      <a:gd name="connsiteY42" fmla="*/ 1186813 h 1356358"/>
                      <a:gd name="connsiteX43" fmla="*/ 6309360 w 7063740"/>
                      <a:gd name="connsiteY43" fmla="*/ 1301113 h 1356358"/>
                      <a:gd name="connsiteX44" fmla="*/ 6606540 w 7063740"/>
                      <a:gd name="connsiteY44" fmla="*/ 1323973 h 1356358"/>
                      <a:gd name="connsiteX45" fmla="*/ 7063740 w 7063740"/>
                      <a:gd name="connsiteY45" fmla="*/ 1232533 h 1356358"/>
                      <a:gd name="connsiteX0" fmla="*/ 0 w 6606541"/>
                      <a:gd name="connsiteY0" fmla="*/ 1198247 h 1356362"/>
                      <a:gd name="connsiteX1" fmla="*/ 262890 w 6606541"/>
                      <a:gd name="connsiteY1" fmla="*/ 1278257 h 1356362"/>
                      <a:gd name="connsiteX2" fmla="*/ 582930 w 6606541"/>
                      <a:gd name="connsiteY2" fmla="*/ 1346837 h 1356362"/>
                      <a:gd name="connsiteX3" fmla="*/ 1143000 w 6606541"/>
                      <a:gd name="connsiteY3" fmla="*/ 1243967 h 1356362"/>
                      <a:gd name="connsiteX4" fmla="*/ 1588770 w 6606541"/>
                      <a:gd name="connsiteY4" fmla="*/ 889637 h 1356362"/>
                      <a:gd name="connsiteX5" fmla="*/ 1725930 w 6606541"/>
                      <a:gd name="connsiteY5" fmla="*/ 501017 h 1356362"/>
                      <a:gd name="connsiteX6" fmla="*/ 1645920 w 6606541"/>
                      <a:gd name="connsiteY6" fmla="*/ 180977 h 1356362"/>
                      <a:gd name="connsiteX7" fmla="*/ 1394460 w 6606541"/>
                      <a:gd name="connsiteY7" fmla="*/ 43817 h 1356362"/>
                      <a:gd name="connsiteX8" fmla="*/ 1143000 w 6606541"/>
                      <a:gd name="connsiteY8" fmla="*/ 112397 h 1356362"/>
                      <a:gd name="connsiteX9" fmla="*/ 1005840 w 6606541"/>
                      <a:gd name="connsiteY9" fmla="*/ 318137 h 1356362"/>
                      <a:gd name="connsiteX10" fmla="*/ 1005840 w 6606541"/>
                      <a:gd name="connsiteY10" fmla="*/ 615317 h 1356362"/>
                      <a:gd name="connsiteX11" fmla="*/ 1143000 w 6606541"/>
                      <a:gd name="connsiteY11" fmla="*/ 901067 h 1356362"/>
                      <a:gd name="connsiteX12" fmla="*/ 1485900 w 6606541"/>
                      <a:gd name="connsiteY12" fmla="*/ 1175387 h 1356362"/>
                      <a:gd name="connsiteX13" fmla="*/ 1840230 w 6606541"/>
                      <a:gd name="connsiteY13" fmla="*/ 1301117 h 1356362"/>
                      <a:gd name="connsiteX14" fmla="*/ 2228850 w 6606541"/>
                      <a:gd name="connsiteY14" fmla="*/ 1312547 h 1356362"/>
                      <a:gd name="connsiteX15" fmla="*/ 2651760 w 6606541"/>
                      <a:gd name="connsiteY15" fmla="*/ 1221107 h 1356362"/>
                      <a:gd name="connsiteX16" fmla="*/ 3086100 w 6606541"/>
                      <a:gd name="connsiteY16" fmla="*/ 878207 h 1356362"/>
                      <a:gd name="connsiteX17" fmla="*/ 3211830 w 6606541"/>
                      <a:gd name="connsiteY17" fmla="*/ 443867 h 1356362"/>
                      <a:gd name="connsiteX18" fmla="*/ 3086100 w 6606541"/>
                      <a:gd name="connsiteY18" fmla="*/ 146687 h 1356362"/>
                      <a:gd name="connsiteX19" fmla="*/ 2834640 w 6606541"/>
                      <a:gd name="connsiteY19" fmla="*/ 43817 h 1356362"/>
                      <a:gd name="connsiteX20" fmla="*/ 2480310 w 6606541"/>
                      <a:gd name="connsiteY20" fmla="*/ 409577 h 1356362"/>
                      <a:gd name="connsiteX21" fmla="*/ 4411980 w 6606541"/>
                      <a:gd name="connsiteY21" fmla="*/ 1038227 h 1356362"/>
                      <a:gd name="connsiteX22" fmla="*/ 4652010 w 6606541"/>
                      <a:gd name="connsiteY22" fmla="*/ 741047 h 1356362"/>
                      <a:gd name="connsiteX23" fmla="*/ 4709160 w 6606541"/>
                      <a:gd name="connsiteY23" fmla="*/ 443867 h 1356362"/>
                      <a:gd name="connsiteX24" fmla="*/ 4572000 w 6606541"/>
                      <a:gd name="connsiteY24" fmla="*/ 135257 h 1356362"/>
                      <a:gd name="connsiteX25" fmla="*/ 4309110 w 6606541"/>
                      <a:gd name="connsiteY25" fmla="*/ 55247 h 1356362"/>
                      <a:gd name="connsiteX26" fmla="*/ 4034790 w 6606541"/>
                      <a:gd name="connsiteY26" fmla="*/ 192407 h 1356362"/>
                      <a:gd name="connsiteX27" fmla="*/ 3966210 w 6606541"/>
                      <a:gd name="connsiteY27" fmla="*/ 546737 h 1356362"/>
                      <a:gd name="connsiteX28" fmla="*/ 4091940 w 6606541"/>
                      <a:gd name="connsiteY28" fmla="*/ 866777 h 1356362"/>
                      <a:gd name="connsiteX29" fmla="*/ 4366260 w 6606541"/>
                      <a:gd name="connsiteY29" fmla="*/ 1129667 h 1356362"/>
                      <a:gd name="connsiteX30" fmla="*/ 4800600 w 6606541"/>
                      <a:gd name="connsiteY30" fmla="*/ 1301117 h 1356362"/>
                      <a:gd name="connsiteX31" fmla="*/ 5200650 w 6606541"/>
                      <a:gd name="connsiteY31" fmla="*/ 1335407 h 1356362"/>
                      <a:gd name="connsiteX32" fmla="*/ 5737860 w 6606541"/>
                      <a:gd name="connsiteY32" fmla="*/ 1175387 h 1356362"/>
                      <a:gd name="connsiteX33" fmla="*/ 6092190 w 6606541"/>
                      <a:gd name="connsiteY33" fmla="*/ 832487 h 1356362"/>
                      <a:gd name="connsiteX34" fmla="*/ 6195060 w 6606541"/>
                      <a:gd name="connsiteY34" fmla="*/ 478157 h 1356362"/>
                      <a:gd name="connsiteX35" fmla="*/ 6115050 w 6606541"/>
                      <a:gd name="connsiteY35" fmla="*/ 169547 h 1356362"/>
                      <a:gd name="connsiteX36" fmla="*/ 5875020 w 6606541"/>
                      <a:gd name="connsiteY36" fmla="*/ 66677 h 1356362"/>
                      <a:gd name="connsiteX37" fmla="*/ 5669280 w 6606541"/>
                      <a:gd name="connsiteY37" fmla="*/ 100967 h 1356362"/>
                      <a:gd name="connsiteX38" fmla="*/ 5532120 w 6606541"/>
                      <a:gd name="connsiteY38" fmla="*/ 203837 h 1356362"/>
                      <a:gd name="connsiteX39" fmla="*/ 5440680 w 6606541"/>
                      <a:gd name="connsiteY39" fmla="*/ 432437 h 1356362"/>
                      <a:gd name="connsiteX40" fmla="*/ 5509260 w 6606541"/>
                      <a:gd name="connsiteY40" fmla="*/ 718187 h 1356362"/>
                      <a:gd name="connsiteX41" fmla="*/ 5669280 w 6606541"/>
                      <a:gd name="connsiteY41" fmla="*/ 958217 h 1356362"/>
                      <a:gd name="connsiteX42" fmla="*/ 5966460 w 6606541"/>
                      <a:gd name="connsiteY42" fmla="*/ 1186817 h 1356362"/>
                      <a:gd name="connsiteX43" fmla="*/ 6309360 w 6606541"/>
                      <a:gd name="connsiteY43" fmla="*/ 1301117 h 1356362"/>
                      <a:gd name="connsiteX44" fmla="*/ 6606540 w 6606541"/>
                      <a:gd name="connsiteY44" fmla="*/ 1323977 h 1356362"/>
                      <a:gd name="connsiteX0" fmla="*/ 0 w 6309360"/>
                      <a:gd name="connsiteY0" fmla="*/ 1198243 h 1356358"/>
                      <a:gd name="connsiteX1" fmla="*/ 262890 w 6309360"/>
                      <a:gd name="connsiteY1" fmla="*/ 1278253 h 1356358"/>
                      <a:gd name="connsiteX2" fmla="*/ 582930 w 6309360"/>
                      <a:gd name="connsiteY2" fmla="*/ 1346833 h 1356358"/>
                      <a:gd name="connsiteX3" fmla="*/ 1143000 w 6309360"/>
                      <a:gd name="connsiteY3" fmla="*/ 1243963 h 1356358"/>
                      <a:gd name="connsiteX4" fmla="*/ 1588770 w 6309360"/>
                      <a:gd name="connsiteY4" fmla="*/ 889633 h 1356358"/>
                      <a:gd name="connsiteX5" fmla="*/ 1725930 w 6309360"/>
                      <a:gd name="connsiteY5" fmla="*/ 501013 h 1356358"/>
                      <a:gd name="connsiteX6" fmla="*/ 1645920 w 6309360"/>
                      <a:gd name="connsiteY6" fmla="*/ 180973 h 1356358"/>
                      <a:gd name="connsiteX7" fmla="*/ 1394460 w 6309360"/>
                      <a:gd name="connsiteY7" fmla="*/ 43813 h 1356358"/>
                      <a:gd name="connsiteX8" fmla="*/ 1143000 w 6309360"/>
                      <a:gd name="connsiteY8" fmla="*/ 112393 h 1356358"/>
                      <a:gd name="connsiteX9" fmla="*/ 1005840 w 6309360"/>
                      <a:gd name="connsiteY9" fmla="*/ 318133 h 1356358"/>
                      <a:gd name="connsiteX10" fmla="*/ 1005840 w 6309360"/>
                      <a:gd name="connsiteY10" fmla="*/ 615313 h 1356358"/>
                      <a:gd name="connsiteX11" fmla="*/ 1143000 w 6309360"/>
                      <a:gd name="connsiteY11" fmla="*/ 901063 h 1356358"/>
                      <a:gd name="connsiteX12" fmla="*/ 1485900 w 6309360"/>
                      <a:gd name="connsiteY12" fmla="*/ 1175383 h 1356358"/>
                      <a:gd name="connsiteX13" fmla="*/ 1840230 w 6309360"/>
                      <a:gd name="connsiteY13" fmla="*/ 1301113 h 1356358"/>
                      <a:gd name="connsiteX14" fmla="*/ 2228850 w 6309360"/>
                      <a:gd name="connsiteY14" fmla="*/ 1312543 h 1356358"/>
                      <a:gd name="connsiteX15" fmla="*/ 2651760 w 6309360"/>
                      <a:gd name="connsiteY15" fmla="*/ 1221103 h 1356358"/>
                      <a:gd name="connsiteX16" fmla="*/ 3086100 w 6309360"/>
                      <a:gd name="connsiteY16" fmla="*/ 878203 h 1356358"/>
                      <a:gd name="connsiteX17" fmla="*/ 3211830 w 6309360"/>
                      <a:gd name="connsiteY17" fmla="*/ 443863 h 1356358"/>
                      <a:gd name="connsiteX18" fmla="*/ 3086100 w 6309360"/>
                      <a:gd name="connsiteY18" fmla="*/ 146683 h 1356358"/>
                      <a:gd name="connsiteX19" fmla="*/ 2834640 w 6309360"/>
                      <a:gd name="connsiteY19" fmla="*/ 43813 h 1356358"/>
                      <a:gd name="connsiteX20" fmla="*/ 2480310 w 6309360"/>
                      <a:gd name="connsiteY20" fmla="*/ 409573 h 1356358"/>
                      <a:gd name="connsiteX21" fmla="*/ 4411980 w 6309360"/>
                      <a:gd name="connsiteY21" fmla="*/ 1038223 h 1356358"/>
                      <a:gd name="connsiteX22" fmla="*/ 4652010 w 6309360"/>
                      <a:gd name="connsiteY22" fmla="*/ 741043 h 1356358"/>
                      <a:gd name="connsiteX23" fmla="*/ 4709160 w 6309360"/>
                      <a:gd name="connsiteY23" fmla="*/ 443863 h 1356358"/>
                      <a:gd name="connsiteX24" fmla="*/ 4572000 w 6309360"/>
                      <a:gd name="connsiteY24" fmla="*/ 135253 h 1356358"/>
                      <a:gd name="connsiteX25" fmla="*/ 4309110 w 6309360"/>
                      <a:gd name="connsiteY25" fmla="*/ 55243 h 1356358"/>
                      <a:gd name="connsiteX26" fmla="*/ 4034790 w 6309360"/>
                      <a:gd name="connsiteY26" fmla="*/ 192403 h 1356358"/>
                      <a:gd name="connsiteX27" fmla="*/ 3966210 w 6309360"/>
                      <a:gd name="connsiteY27" fmla="*/ 546733 h 1356358"/>
                      <a:gd name="connsiteX28" fmla="*/ 4091940 w 6309360"/>
                      <a:gd name="connsiteY28" fmla="*/ 866773 h 1356358"/>
                      <a:gd name="connsiteX29" fmla="*/ 4366260 w 6309360"/>
                      <a:gd name="connsiteY29" fmla="*/ 1129663 h 1356358"/>
                      <a:gd name="connsiteX30" fmla="*/ 4800600 w 6309360"/>
                      <a:gd name="connsiteY30" fmla="*/ 1301113 h 1356358"/>
                      <a:gd name="connsiteX31" fmla="*/ 5200650 w 6309360"/>
                      <a:gd name="connsiteY31" fmla="*/ 1335403 h 1356358"/>
                      <a:gd name="connsiteX32" fmla="*/ 5737860 w 6309360"/>
                      <a:gd name="connsiteY32" fmla="*/ 1175383 h 1356358"/>
                      <a:gd name="connsiteX33" fmla="*/ 6092190 w 6309360"/>
                      <a:gd name="connsiteY33" fmla="*/ 832483 h 1356358"/>
                      <a:gd name="connsiteX34" fmla="*/ 6195060 w 6309360"/>
                      <a:gd name="connsiteY34" fmla="*/ 478153 h 1356358"/>
                      <a:gd name="connsiteX35" fmla="*/ 6115050 w 6309360"/>
                      <a:gd name="connsiteY35" fmla="*/ 169543 h 1356358"/>
                      <a:gd name="connsiteX36" fmla="*/ 5875020 w 6309360"/>
                      <a:gd name="connsiteY36" fmla="*/ 66673 h 1356358"/>
                      <a:gd name="connsiteX37" fmla="*/ 5669280 w 6309360"/>
                      <a:gd name="connsiteY37" fmla="*/ 100963 h 1356358"/>
                      <a:gd name="connsiteX38" fmla="*/ 5532120 w 6309360"/>
                      <a:gd name="connsiteY38" fmla="*/ 203833 h 1356358"/>
                      <a:gd name="connsiteX39" fmla="*/ 5440680 w 6309360"/>
                      <a:gd name="connsiteY39" fmla="*/ 432433 h 1356358"/>
                      <a:gd name="connsiteX40" fmla="*/ 5509260 w 6309360"/>
                      <a:gd name="connsiteY40" fmla="*/ 718183 h 1356358"/>
                      <a:gd name="connsiteX41" fmla="*/ 5669280 w 6309360"/>
                      <a:gd name="connsiteY41" fmla="*/ 958213 h 1356358"/>
                      <a:gd name="connsiteX42" fmla="*/ 5966460 w 6309360"/>
                      <a:gd name="connsiteY42" fmla="*/ 1186813 h 1356358"/>
                      <a:gd name="connsiteX43" fmla="*/ 6309360 w 6309360"/>
                      <a:gd name="connsiteY43" fmla="*/ 13011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41" fmla="*/ 5669280 w 6198871"/>
                      <a:gd name="connsiteY41" fmla="*/ 958217 h 1356362"/>
                      <a:gd name="connsiteX42" fmla="*/ 5966460 w 6198871"/>
                      <a:gd name="connsiteY42" fmla="*/ 1186817 h 1356362"/>
                      <a:gd name="connsiteX0" fmla="*/ 0 w 6198871"/>
                      <a:gd name="connsiteY0" fmla="*/ 1198243 h 1356358"/>
                      <a:gd name="connsiteX1" fmla="*/ 262890 w 6198871"/>
                      <a:gd name="connsiteY1" fmla="*/ 1278253 h 1356358"/>
                      <a:gd name="connsiteX2" fmla="*/ 582930 w 6198871"/>
                      <a:gd name="connsiteY2" fmla="*/ 1346833 h 1356358"/>
                      <a:gd name="connsiteX3" fmla="*/ 1143000 w 6198871"/>
                      <a:gd name="connsiteY3" fmla="*/ 1243963 h 1356358"/>
                      <a:gd name="connsiteX4" fmla="*/ 1588770 w 6198871"/>
                      <a:gd name="connsiteY4" fmla="*/ 889633 h 1356358"/>
                      <a:gd name="connsiteX5" fmla="*/ 1725930 w 6198871"/>
                      <a:gd name="connsiteY5" fmla="*/ 501013 h 1356358"/>
                      <a:gd name="connsiteX6" fmla="*/ 1645920 w 6198871"/>
                      <a:gd name="connsiteY6" fmla="*/ 180973 h 1356358"/>
                      <a:gd name="connsiteX7" fmla="*/ 1394460 w 6198871"/>
                      <a:gd name="connsiteY7" fmla="*/ 43813 h 1356358"/>
                      <a:gd name="connsiteX8" fmla="*/ 1143000 w 6198871"/>
                      <a:gd name="connsiteY8" fmla="*/ 112393 h 1356358"/>
                      <a:gd name="connsiteX9" fmla="*/ 1005840 w 6198871"/>
                      <a:gd name="connsiteY9" fmla="*/ 318133 h 1356358"/>
                      <a:gd name="connsiteX10" fmla="*/ 1005840 w 6198871"/>
                      <a:gd name="connsiteY10" fmla="*/ 615313 h 1356358"/>
                      <a:gd name="connsiteX11" fmla="*/ 1143000 w 6198871"/>
                      <a:gd name="connsiteY11" fmla="*/ 901063 h 1356358"/>
                      <a:gd name="connsiteX12" fmla="*/ 1485900 w 6198871"/>
                      <a:gd name="connsiteY12" fmla="*/ 1175383 h 1356358"/>
                      <a:gd name="connsiteX13" fmla="*/ 1840230 w 6198871"/>
                      <a:gd name="connsiteY13" fmla="*/ 1301113 h 1356358"/>
                      <a:gd name="connsiteX14" fmla="*/ 2228850 w 6198871"/>
                      <a:gd name="connsiteY14" fmla="*/ 1312543 h 1356358"/>
                      <a:gd name="connsiteX15" fmla="*/ 2651760 w 6198871"/>
                      <a:gd name="connsiteY15" fmla="*/ 1221103 h 1356358"/>
                      <a:gd name="connsiteX16" fmla="*/ 3086100 w 6198871"/>
                      <a:gd name="connsiteY16" fmla="*/ 878203 h 1356358"/>
                      <a:gd name="connsiteX17" fmla="*/ 3211830 w 6198871"/>
                      <a:gd name="connsiteY17" fmla="*/ 443863 h 1356358"/>
                      <a:gd name="connsiteX18" fmla="*/ 3086100 w 6198871"/>
                      <a:gd name="connsiteY18" fmla="*/ 146683 h 1356358"/>
                      <a:gd name="connsiteX19" fmla="*/ 2834640 w 6198871"/>
                      <a:gd name="connsiteY19" fmla="*/ 43813 h 1356358"/>
                      <a:gd name="connsiteX20" fmla="*/ 2480310 w 6198871"/>
                      <a:gd name="connsiteY20" fmla="*/ 409573 h 1356358"/>
                      <a:gd name="connsiteX21" fmla="*/ 4411980 w 6198871"/>
                      <a:gd name="connsiteY21" fmla="*/ 1038223 h 1356358"/>
                      <a:gd name="connsiteX22" fmla="*/ 4652010 w 6198871"/>
                      <a:gd name="connsiteY22" fmla="*/ 741043 h 1356358"/>
                      <a:gd name="connsiteX23" fmla="*/ 4709160 w 6198871"/>
                      <a:gd name="connsiteY23" fmla="*/ 443863 h 1356358"/>
                      <a:gd name="connsiteX24" fmla="*/ 4572000 w 6198871"/>
                      <a:gd name="connsiteY24" fmla="*/ 135253 h 1356358"/>
                      <a:gd name="connsiteX25" fmla="*/ 4309110 w 6198871"/>
                      <a:gd name="connsiteY25" fmla="*/ 55243 h 1356358"/>
                      <a:gd name="connsiteX26" fmla="*/ 4034790 w 6198871"/>
                      <a:gd name="connsiteY26" fmla="*/ 192403 h 1356358"/>
                      <a:gd name="connsiteX27" fmla="*/ 3966210 w 6198871"/>
                      <a:gd name="connsiteY27" fmla="*/ 546733 h 1356358"/>
                      <a:gd name="connsiteX28" fmla="*/ 4091940 w 6198871"/>
                      <a:gd name="connsiteY28" fmla="*/ 866773 h 1356358"/>
                      <a:gd name="connsiteX29" fmla="*/ 4366260 w 6198871"/>
                      <a:gd name="connsiteY29" fmla="*/ 1129663 h 1356358"/>
                      <a:gd name="connsiteX30" fmla="*/ 4800600 w 6198871"/>
                      <a:gd name="connsiteY30" fmla="*/ 1301113 h 1356358"/>
                      <a:gd name="connsiteX31" fmla="*/ 5200650 w 6198871"/>
                      <a:gd name="connsiteY31" fmla="*/ 1335403 h 1356358"/>
                      <a:gd name="connsiteX32" fmla="*/ 5737860 w 6198871"/>
                      <a:gd name="connsiteY32" fmla="*/ 1175383 h 1356358"/>
                      <a:gd name="connsiteX33" fmla="*/ 6092190 w 6198871"/>
                      <a:gd name="connsiteY33" fmla="*/ 832483 h 1356358"/>
                      <a:gd name="connsiteX34" fmla="*/ 6195060 w 6198871"/>
                      <a:gd name="connsiteY34" fmla="*/ 478153 h 1356358"/>
                      <a:gd name="connsiteX35" fmla="*/ 6115050 w 6198871"/>
                      <a:gd name="connsiteY35" fmla="*/ 169543 h 1356358"/>
                      <a:gd name="connsiteX36" fmla="*/ 5875020 w 6198871"/>
                      <a:gd name="connsiteY36" fmla="*/ 66673 h 1356358"/>
                      <a:gd name="connsiteX37" fmla="*/ 5669280 w 6198871"/>
                      <a:gd name="connsiteY37" fmla="*/ 100963 h 1356358"/>
                      <a:gd name="connsiteX38" fmla="*/ 5532120 w 6198871"/>
                      <a:gd name="connsiteY38" fmla="*/ 203833 h 1356358"/>
                      <a:gd name="connsiteX39" fmla="*/ 5440680 w 6198871"/>
                      <a:gd name="connsiteY39" fmla="*/ 432433 h 1356358"/>
                      <a:gd name="connsiteX40" fmla="*/ 5509260 w 6198871"/>
                      <a:gd name="connsiteY40" fmla="*/ 718183 h 1356358"/>
                      <a:gd name="connsiteX41" fmla="*/ 5669280 w 6198871"/>
                      <a:gd name="connsiteY41" fmla="*/ 958213 h 1356358"/>
                      <a:gd name="connsiteX0" fmla="*/ 0 w 6198871"/>
                      <a:gd name="connsiteY0" fmla="*/ 1198247 h 1356362"/>
                      <a:gd name="connsiteX1" fmla="*/ 262890 w 6198871"/>
                      <a:gd name="connsiteY1" fmla="*/ 1278257 h 1356362"/>
                      <a:gd name="connsiteX2" fmla="*/ 582930 w 6198871"/>
                      <a:gd name="connsiteY2" fmla="*/ 1346837 h 1356362"/>
                      <a:gd name="connsiteX3" fmla="*/ 1143000 w 6198871"/>
                      <a:gd name="connsiteY3" fmla="*/ 1243967 h 1356362"/>
                      <a:gd name="connsiteX4" fmla="*/ 1588770 w 6198871"/>
                      <a:gd name="connsiteY4" fmla="*/ 889637 h 1356362"/>
                      <a:gd name="connsiteX5" fmla="*/ 1725930 w 6198871"/>
                      <a:gd name="connsiteY5" fmla="*/ 501017 h 1356362"/>
                      <a:gd name="connsiteX6" fmla="*/ 1645920 w 6198871"/>
                      <a:gd name="connsiteY6" fmla="*/ 180977 h 1356362"/>
                      <a:gd name="connsiteX7" fmla="*/ 1394460 w 6198871"/>
                      <a:gd name="connsiteY7" fmla="*/ 43817 h 1356362"/>
                      <a:gd name="connsiteX8" fmla="*/ 1143000 w 6198871"/>
                      <a:gd name="connsiteY8" fmla="*/ 112397 h 1356362"/>
                      <a:gd name="connsiteX9" fmla="*/ 1005840 w 6198871"/>
                      <a:gd name="connsiteY9" fmla="*/ 318137 h 1356362"/>
                      <a:gd name="connsiteX10" fmla="*/ 1005840 w 6198871"/>
                      <a:gd name="connsiteY10" fmla="*/ 615317 h 1356362"/>
                      <a:gd name="connsiteX11" fmla="*/ 1143000 w 6198871"/>
                      <a:gd name="connsiteY11" fmla="*/ 901067 h 1356362"/>
                      <a:gd name="connsiteX12" fmla="*/ 1485900 w 6198871"/>
                      <a:gd name="connsiteY12" fmla="*/ 1175387 h 1356362"/>
                      <a:gd name="connsiteX13" fmla="*/ 1840230 w 6198871"/>
                      <a:gd name="connsiteY13" fmla="*/ 1301117 h 1356362"/>
                      <a:gd name="connsiteX14" fmla="*/ 2228850 w 6198871"/>
                      <a:gd name="connsiteY14" fmla="*/ 1312547 h 1356362"/>
                      <a:gd name="connsiteX15" fmla="*/ 2651760 w 6198871"/>
                      <a:gd name="connsiteY15" fmla="*/ 1221107 h 1356362"/>
                      <a:gd name="connsiteX16" fmla="*/ 3086100 w 6198871"/>
                      <a:gd name="connsiteY16" fmla="*/ 878207 h 1356362"/>
                      <a:gd name="connsiteX17" fmla="*/ 3211830 w 6198871"/>
                      <a:gd name="connsiteY17" fmla="*/ 443867 h 1356362"/>
                      <a:gd name="connsiteX18" fmla="*/ 3086100 w 6198871"/>
                      <a:gd name="connsiteY18" fmla="*/ 146687 h 1356362"/>
                      <a:gd name="connsiteX19" fmla="*/ 2834640 w 6198871"/>
                      <a:gd name="connsiteY19" fmla="*/ 43817 h 1356362"/>
                      <a:gd name="connsiteX20" fmla="*/ 2480310 w 6198871"/>
                      <a:gd name="connsiteY20" fmla="*/ 409577 h 1356362"/>
                      <a:gd name="connsiteX21" fmla="*/ 4411980 w 6198871"/>
                      <a:gd name="connsiteY21" fmla="*/ 1038227 h 1356362"/>
                      <a:gd name="connsiteX22" fmla="*/ 4652010 w 6198871"/>
                      <a:gd name="connsiteY22" fmla="*/ 741047 h 1356362"/>
                      <a:gd name="connsiteX23" fmla="*/ 4709160 w 6198871"/>
                      <a:gd name="connsiteY23" fmla="*/ 443867 h 1356362"/>
                      <a:gd name="connsiteX24" fmla="*/ 4572000 w 6198871"/>
                      <a:gd name="connsiteY24" fmla="*/ 135257 h 1356362"/>
                      <a:gd name="connsiteX25" fmla="*/ 4309110 w 6198871"/>
                      <a:gd name="connsiteY25" fmla="*/ 55247 h 1356362"/>
                      <a:gd name="connsiteX26" fmla="*/ 4034790 w 6198871"/>
                      <a:gd name="connsiteY26" fmla="*/ 192407 h 1356362"/>
                      <a:gd name="connsiteX27" fmla="*/ 3966210 w 6198871"/>
                      <a:gd name="connsiteY27" fmla="*/ 546737 h 1356362"/>
                      <a:gd name="connsiteX28" fmla="*/ 4091940 w 6198871"/>
                      <a:gd name="connsiteY28" fmla="*/ 866777 h 1356362"/>
                      <a:gd name="connsiteX29" fmla="*/ 4366260 w 6198871"/>
                      <a:gd name="connsiteY29" fmla="*/ 1129667 h 1356362"/>
                      <a:gd name="connsiteX30" fmla="*/ 4800600 w 6198871"/>
                      <a:gd name="connsiteY30" fmla="*/ 1301117 h 1356362"/>
                      <a:gd name="connsiteX31" fmla="*/ 5200650 w 6198871"/>
                      <a:gd name="connsiteY31" fmla="*/ 1335407 h 1356362"/>
                      <a:gd name="connsiteX32" fmla="*/ 5737860 w 6198871"/>
                      <a:gd name="connsiteY32" fmla="*/ 1175387 h 1356362"/>
                      <a:gd name="connsiteX33" fmla="*/ 6092190 w 6198871"/>
                      <a:gd name="connsiteY33" fmla="*/ 832487 h 1356362"/>
                      <a:gd name="connsiteX34" fmla="*/ 6195060 w 6198871"/>
                      <a:gd name="connsiteY34" fmla="*/ 478157 h 1356362"/>
                      <a:gd name="connsiteX35" fmla="*/ 6115050 w 6198871"/>
                      <a:gd name="connsiteY35" fmla="*/ 169547 h 1356362"/>
                      <a:gd name="connsiteX36" fmla="*/ 5875020 w 6198871"/>
                      <a:gd name="connsiteY36" fmla="*/ 66677 h 1356362"/>
                      <a:gd name="connsiteX37" fmla="*/ 5669280 w 6198871"/>
                      <a:gd name="connsiteY37" fmla="*/ 100967 h 1356362"/>
                      <a:gd name="connsiteX38" fmla="*/ 5532120 w 6198871"/>
                      <a:gd name="connsiteY38" fmla="*/ 203837 h 1356362"/>
                      <a:gd name="connsiteX39" fmla="*/ 5440680 w 6198871"/>
                      <a:gd name="connsiteY39" fmla="*/ 432437 h 1356362"/>
                      <a:gd name="connsiteX40" fmla="*/ 5509260 w 6198871"/>
                      <a:gd name="connsiteY40" fmla="*/ 718187 h 1356362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2480310 w 6198871"/>
                      <a:gd name="connsiteY19" fmla="*/ 377190 h 1323975"/>
                      <a:gd name="connsiteX20" fmla="*/ 4411980 w 6198871"/>
                      <a:gd name="connsiteY20" fmla="*/ 1005840 h 1323975"/>
                      <a:gd name="connsiteX21" fmla="*/ 4652010 w 6198871"/>
                      <a:gd name="connsiteY21" fmla="*/ 708660 h 1323975"/>
                      <a:gd name="connsiteX22" fmla="*/ 4709160 w 6198871"/>
                      <a:gd name="connsiteY22" fmla="*/ 411480 h 1323975"/>
                      <a:gd name="connsiteX23" fmla="*/ 4572000 w 6198871"/>
                      <a:gd name="connsiteY23" fmla="*/ 102870 h 1323975"/>
                      <a:gd name="connsiteX24" fmla="*/ 4309110 w 6198871"/>
                      <a:gd name="connsiteY24" fmla="*/ 22860 h 1323975"/>
                      <a:gd name="connsiteX25" fmla="*/ 4034790 w 6198871"/>
                      <a:gd name="connsiteY25" fmla="*/ 160020 h 1323975"/>
                      <a:gd name="connsiteX26" fmla="*/ 3966210 w 6198871"/>
                      <a:gd name="connsiteY26" fmla="*/ 514350 h 1323975"/>
                      <a:gd name="connsiteX27" fmla="*/ 4091940 w 6198871"/>
                      <a:gd name="connsiteY27" fmla="*/ 834390 h 1323975"/>
                      <a:gd name="connsiteX28" fmla="*/ 4366260 w 6198871"/>
                      <a:gd name="connsiteY28" fmla="*/ 1097280 h 1323975"/>
                      <a:gd name="connsiteX29" fmla="*/ 4800600 w 6198871"/>
                      <a:gd name="connsiteY29" fmla="*/ 1268730 h 1323975"/>
                      <a:gd name="connsiteX30" fmla="*/ 5200650 w 6198871"/>
                      <a:gd name="connsiteY30" fmla="*/ 1303020 h 1323975"/>
                      <a:gd name="connsiteX31" fmla="*/ 5737860 w 6198871"/>
                      <a:gd name="connsiteY31" fmla="*/ 1143000 h 1323975"/>
                      <a:gd name="connsiteX32" fmla="*/ 6092190 w 6198871"/>
                      <a:gd name="connsiteY32" fmla="*/ 800100 h 1323975"/>
                      <a:gd name="connsiteX33" fmla="*/ 6195060 w 6198871"/>
                      <a:gd name="connsiteY33" fmla="*/ 445770 h 1323975"/>
                      <a:gd name="connsiteX34" fmla="*/ 6115050 w 6198871"/>
                      <a:gd name="connsiteY34" fmla="*/ 137160 h 1323975"/>
                      <a:gd name="connsiteX35" fmla="*/ 5875020 w 6198871"/>
                      <a:gd name="connsiteY35" fmla="*/ 34290 h 1323975"/>
                      <a:gd name="connsiteX36" fmla="*/ 5669280 w 6198871"/>
                      <a:gd name="connsiteY36" fmla="*/ 68580 h 1323975"/>
                      <a:gd name="connsiteX37" fmla="*/ 5532120 w 6198871"/>
                      <a:gd name="connsiteY37" fmla="*/ 171450 h 1323975"/>
                      <a:gd name="connsiteX38" fmla="*/ 5440680 w 6198871"/>
                      <a:gd name="connsiteY38" fmla="*/ 400050 h 1323975"/>
                      <a:gd name="connsiteX39" fmla="*/ 5509260 w 6198871"/>
                      <a:gd name="connsiteY39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3086100 w 6198871"/>
                      <a:gd name="connsiteY18" fmla="*/ 114300 h 1323975"/>
                      <a:gd name="connsiteX19" fmla="*/ 4411980 w 6198871"/>
                      <a:gd name="connsiteY19" fmla="*/ 1005840 h 1323975"/>
                      <a:gd name="connsiteX20" fmla="*/ 4652010 w 6198871"/>
                      <a:gd name="connsiteY20" fmla="*/ 708660 h 1323975"/>
                      <a:gd name="connsiteX21" fmla="*/ 4709160 w 6198871"/>
                      <a:gd name="connsiteY21" fmla="*/ 411480 h 1323975"/>
                      <a:gd name="connsiteX22" fmla="*/ 4572000 w 6198871"/>
                      <a:gd name="connsiteY22" fmla="*/ 102870 h 1323975"/>
                      <a:gd name="connsiteX23" fmla="*/ 4309110 w 6198871"/>
                      <a:gd name="connsiteY23" fmla="*/ 22860 h 1323975"/>
                      <a:gd name="connsiteX24" fmla="*/ 4034790 w 6198871"/>
                      <a:gd name="connsiteY24" fmla="*/ 160020 h 1323975"/>
                      <a:gd name="connsiteX25" fmla="*/ 3966210 w 6198871"/>
                      <a:gd name="connsiteY25" fmla="*/ 514350 h 1323975"/>
                      <a:gd name="connsiteX26" fmla="*/ 4091940 w 6198871"/>
                      <a:gd name="connsiteY26" fmla="*/ 834390 h 1323975"/>
                      <a:gd name="connsiteX27" fmla="*/ 4366260 w 6198871"/>
                      <a:gd name="connsiteY27" fmla="*/ 1097280 h 1323975"/>
                      <a:gd name="connsiteX28" fmla="*/ 4800600 w 6198871"/>
                      <a:gd name="connsiteY28" fmla="*/ 1268730 h 1323975"/>
                      <a:gd name="connsiteX29" fmla="*/ 5200650 w 6198871"/>
                      <a:gd name="connsiteY29" fmla="*/ 1303020 h 1323975"/>
                      <a:gd name="connsiteX30" fmla="*/ 5737860 w 6198871"/>
                      <a:gd name="connsiteY30" fmla="*/ 1143000 h 1323975"/>
                      <a:gd name="connsiteX31" fmla="*/ 6092190 w 6198871"/>
                      <a:gd name="connsiteY31" fmla="*/ 800100 h 1323975"/>
                      <a:gd name="connsiteX32" fmla="*/ 6195060 w 6198871"/>
                      <a:gd name="connsiteY32" fmla="*/ 445770 h 1323975"/>
                      <a:gd name="connsiteX33" fmla="*/ 6115050 w 6198871"/>
                      <a:gd name="connsiteY33" fmla="*/ 137160 h 1323975"/>
                      <a:gd name="connsiteX34" fmla="*/ 5875020 w 6198871"/>
                      <a:gd name="connsiteY34" fmla="*/ 34290 h 1323975"/>
                      <a:gd name="connsiteX35" fmla="*/ 5669280 w 6198871"/>
                      <a:gd name="connsiteY35" fmla="*/ 68580 h 1323975"/>
                      <a:gd name="connsiteX36" fmla="*/ 5532120 w 6198871"/>
                      <a:gd name="connsiteY36" fmla="*/ 171450 h 1323975"/>
                      <a:gd name="connsiteX37" fmla="*/ 5440680 w 6198871"/>
                      <a:gd name="connsiteY37" fmla="*/ 400050 h 1323975"/>
                      <a:gd name="connsiteX38" fmla="*/ 5509260 w 6198871"/>
                      <a:gd name="connsiteY38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3086100 w 6198871"/>
                      <a:gd name="connsiteY16" fmla="*/ 845820 h 1323975"/>
                      <a:gd name="connsiteX17" fmla="*/ 3211830 w 6198871"/>
                      <a:gd name="connsiteY17" fmla="*/ 411480 h 1323975"/>
                      <a:gd name="connsiteX18" fmla="*/ 4411980 w 6198871"/>
                      <a:gd name="connsiteY18" fmla="*/ 1005840 h 1323975"/>
                      <a:gd name="connsiteX19" fmla="*/ 4652010 w 6198871"/>
                      <a:gd name="connsiteY19" fmla="*/ 708660 h 1323975"/>
                      <a:gd name="connsiteX20" fmla="*/ 4709160 w 6198871"/>
                      <a:gd name="connsiteY20" fmla="*/ 411480 h 1323975"/>
                      <a:gd name="connsiteX21" fmla="*/ 4572000 w 6198871"/>
                      <a:gd name="connsiteY21" fmla="*/ 102870 h 1323975"/>
                      <a:gd name="connsiteX22" fmla="*/ 4309110 w 6198871"/>
                      <a:gd name="connsiteY22" fmla="*/ 22860 h 1323975"/>
                      <a:gd name="connsiteX23" fmla="*/ 4034790 w 6198871"/>
                      <a:gd name="connsiteY23" fmla="*/ 160020 h 1323975"/>
                      <a:gd name="connsiteX24" fmla="*/ 3966210 w 6198871"/>
                      <a:gd name="connsiteY24" fmla="*/ 514350 h 1323975"/>
                      <a:gd name="connsiteX25" fmla="*/ 4091940 w 6198871"/>
                      <a:gd name="connsiteY25" fmla="*/ 834390 h 1323975"/>
                      <a:gd name="connsiteX26" fmla="*/ 4366260 w 6198871"/>
                      <a:gd name="connsiteY26" fmla="*/ 1097280 h 1323975"/>
                      <a:gd name="connsiteX27" fmla="*/ 4800600 w 6198871"/>
                      <a:gd name="connsiteY27" fmla="*/ 1268730 h 1323975"/>
                      <a:gd name="connsiteX28" fmla="*/ 5200650 w 6198871"/>
                      <a:gd name="connsiteY28" fmla="*/ 1303020 h 1323975"/>
                      <a:gd name="connsiteX29" fmla="*/ 5737860 w 6198871"/>
                      <a:gd name="connsiteY29" fmla="*/ 1143000 h 1323975"/>
                      <a:gd name="connsiteX30" fmla="*/ 6092190 w 6198871"/>
                      <a:gd name="connsiteY30" fmla="*/ 800100 h 1323975"/>
                      <a:gd name="connsiteX31" fmla="*/ 6195060 w 6198871"/>
                      <a:gd name="connsiteY31" fmla="*/ 445770 h 1323975"/>
                      <a:gd name="connsiteX32" fmla="*/ 6115050 w 6198871"/>
                      <a:gd name="connsiteY32" fmla="*/ 137160 h 1323975"/>
                      <a:gd name="connsiteX33" fmla="*/ 5875020 w 6198871"/>
                      <a:gd name="connsiteY33" fmla="*/ 34290 h 1323975"/>
                      <a:gd name="connsiteX34" fmla="*/ 5669280 w 6198871"/>
                      <a:gd name="connsiteY34" fmla="*/ 68580 h 1323975"/>
                      <a:gd name="connsiteX35" fmla="*/ 5532120 w 6198871"/>
                      <a:gd name="connsiteY35" fmla="*/ 171450 h 1323975"/>
                      <a:gd name="connsiteX36" fmla="*/ 5440680 w 6198871"/>
                      <a:gd name="connsiteY36" fmla="*/ 400050 h 1323975"/>
                      <a:gd name="connsiteX37" fmla="*/ 5509260 w 6198871"/>
                      <a:gd name="connsiteY37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3211830 w 6198871"/>
                      <a:gd name="connsiteY16" fmla="*/ 411480 h 1333499"/>
                      <a:gd name="connsiteX17" fmla="*/ 4411980 w 6198871"/>
                      <a:gd name="connsiteY17" fmla="*/ 1005840 h 1333499"/>
                      <a:gd name="connsiteX18" fmla="*/ 4652010 w 6198871"/>
                      <a:gd name="connsiteY18" fmla="*/ 708660 h 1333499"/>
                      <a:gd name="connsiteX19" fmla="*/ 4709160 w 6198871"/>
                      <a:gd name="connsiteY19" fmla="*/ 411480 h 1333499"/>
                      <a:gd name="connsiteX20" fmla="*/ 4572000 w 6198871"/>
                      <a:gd name="connsiteY20" fmla="*/ 102870 h 1333499"/>
                      <a:gd name="connsiteX21" fmla="*/ 4309110 w 6198871"/>
                      <a:gd name="connsiteY21" fmla="*/ 22860 h 1333499"/>
                      <a:gd name="connsiteX22" fmla="*/ 4034790 w 6198871"/>
                      <a:gd name="connsiteY22" fmla="*/ 160020 h 1333499"/>
                      <a:gd name="connsiteX23" fmla="*/ 3966210 w 6198871"/>
                      <a:gd name="connsiteY23" fmla="*/ 514350 h 1333499"/>
                      <a:gd name="connsiteX24" fmla="*/ 4091940 w 6198871"/>
                      <a:gd name="connsiteY24" fmla="*/ 834390 h 1333499"/>
                      <a:gd name="connsiteX25" fmla="*/ 4366260 w 6198871"/>
                      <a:gd name="connsiteY25" fmla="*/ 1097280 h 1333499"/>
                      <a:gd name="connsiteX26" fmla="*/ 4800600 w 6198871"/>
                      <a:gd name="connsiteY26" fmla="*/ 1268730 h 1333499"/>
                      <a:gd name="connsiteX27" fmla="*/ 5200650 w 6198871"/>
                      <a:gd name="connsiteY27" fmla="*/ 1303020 h 1333499"/>
                      <a:gd name="connsiteX28" fmla="*/ 5737860 w 6198871"/>
                      <a:gd name="connsiteY28" fmla="*/ 1143000 h 1333499"/>
                      <a:gd name="connsiteX29" fmla="*/ 6092190 w 6198871"/>
                      <a:gd name="connsiteY29" fmla="*/ 800100 h 1333499"/>
                      <a:gd name="connsiteX30" fmla="*/ 6195060 w 6198871"/>
                      <a:gd name="connsiteY30" fmla="*/ 445770 h 1333499"/>
                      <a:gd name="connsiteX31" fmla="*/ 6115050 w 6198871"/>
                      <a:gd name="connsiteY31" fmla="*/ 137160 h 1333499"/>
                      <a:gd name="connsiteX32" fmla="*/ 5875020 w 6198871"/>
                      <a:gd name="connsiteY32" fmla="*/ 34290 h 1333499"/>
                      <a:gd name="connsiteX33" fmla="*/ 5669280 w 6198871"/>
                      <a:gd name="connsiteY33" fmla="*/ 68580 h 1333499"/>
                      <a:gd name="connsiteX34" fmla="*/ 5532120 w 6198871"/>
                      <a:gd name="connsiteY34" fmla="*/ 171450 h 1333499"/>
                      <a:gd name="connsiteX35" fmla="*/ 5440680 w 6198871"/>
                      <a:gd name="connsiteY35" fmla="*/ 400050 h 1333499"/>
                      <a:gd name="connsiteX36" fmla="*/ 5509260 w 6198871"/>
                      <a:gd name="connsiteY36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411980 w 6198871"/>
                      <a:gd name="connsiteY16" fmla="*/ 1005840 h 1323975"/>
                      <a:gd name="connsiteX17" fmla="*/ 4652010 w 6198871"/>
                      <a:gd name="connsiteY17" fmla="*/ 708660 h 1323975"/>
                      <a:gd name="connsiteX18" fmla="*/ 4709160 w 6198871"/>
                      <a:gd name="connsiteY18" fmla="*/ 411480 h 1323975"/>
                      <a:gd name="connsiteX19" fmla="*/ 4572000 w 6198871"/>
                      <a:gd name="connsiteY19" fmla="*/ 102870 h 1323975"/>
                      <a:gd name="connsiteX20" fmla="*/ 4309110 w 6198871"/>
                      <a:gd name="connsiteY20" fmla="*/ 22860 h 1323975"/>
                      <a:gd name="connsiteX21" fmla="*/ 4034790 w 6198871"/>
                      <a:gd name="connsiteY21" fmla="*/ 160020 h 1323975"/>
                      <a:gd name="connsiteX22" fmla="*/ 3966210 w 6198871"/>
                      <a:gd name="connsiteY22" fmla="*/ 514350 h 1323975"/>
                      <a:gd name="connsiteX23" fmla="*/ 4091940 w 6198871"/>
                      <a:gd name="connsiteY23" fmla="*/ 834390 h 1323975"/>
                      <a:gd name="connsiteX24" fmla="*/ 4366260 w 6198871"/>
                      <a:gd name="connsiteY24" fmla="*/ 1097280 h 1323975"/>
                      <a:gd name="connsiteX25" fmla="*/ 4800600 w 6198871"/>
                      <a:gd name="connsiteY25" fmla="*/ 1268730 h 1323975"/>
                      <a:gd name="connsiteX26" fmla="*/ 5200650 w 6198871"/>
                      <a:gd name="connsiteY26" fmla="*/ 1303020 h 1323975"/>
                      <a:gd name="connsiteX27" fmla="*/ 5737860 w 6198871"/>
                      <a:gd name="connsiteY27" fmla="*/ 1143000 h 1323975"/>
                      <a:gd name="connsiteX28" fmla="*/ 6092190 w 6198871"/>
                      <a:gd name="connsiteY28" fmla="*/ 800100 h 1323975"/>
                      <a:gd name="connsiteX29" fmla="*/ 6195060 w 6198871"/>
                      <a:gd name="connsiteY29" fmla="*/ 445770 h 1323975"/>
                      <a:gd name="connsiteX30" fmla="*/ 6115050 w 6198871"/>
                      <a:gd name="connsiteY30" fmla="*/ 137160 h 1323975"/>
                      <a:gd name="connsiteX31" fmla="*/ 5875020 w 6198871"/>
                      <a:gd name="connsiteY31" fmla="*/ 34290 h 1323975"/>
                      <a:gd name="connsiteX32" fmla="*/ 5669280 w 6198871"/>
                      <a:gd name="connsiteY32" fmla="*/ 68580 h 1323975"/>
                      <a:gd name="connsiteX33" fmla="*/ 5532120 w 6198871"/>
                      <a:gd name="connsiteY33" fmla="*/ 171450 h 1323975"/>
                      <a:gd name="connsiteX34" fmla="*/ 5440680 w 6198871"/>
                      <a:gd name="connsiteY34" fmla="*/ 400050 h 1323975"/>
                      <a:gd name="connsiteX35" fmla="*/ 5509260 w 6198871"/>
                      <a:gd name="connsiteY35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652010 w 6198871"/>
                      <a:gd name="connsiteY16" fmla="*/ 708660 h 1323975"/>
                      <a:gd name="connsiteX17" fmla="*/ 4709160 w 6198871"/>
                      <a:gd name="connsiteY17" fmla="*/ 411480 h 1323975"/>
                      <a:gd name="connsiteX18" fmla="*/ 4572000 w 6198871"/>
                      <a:gd name="connsiteY18" fmla="*/ 102870 h 1323975"/>
                      <a:gd name="connsiteX19" fmla="*/ 4309110 w 6198871"/>
                      <a:gd name="connsiteY19" fmla="*/ 22860 h 1323975"/>
                      <a:gd name="connsiteX20" fmla="*/ 4034790 w 6198871"/>
                      <a:gd name="connsiteY20" fmla="*/ 160020 h 1323975"/>
                      <a:gd name="connsiteX21" fmla="*/ 3966210 w 6198871"/>
                      <a:gd name="connsiteY21" fmla="*/ 514350 h 1323975"/>
                      <a:gd name="connsiteX22" fmla="*/ 4091940 w 6198871"/>
                      <a:gd name="connsiteY22" fmla="*/ 834390 h 1323975"/>
                      <a:gd name="connsiteX23" fmla="*/ 4366260 w 6198871"/>
                      <a:gd name="connsiteY23" fmla="*/ 1097280 h 1323975"/>
                      <a:gd name="connsiteX24" fmla="*/ 4800600 w 6198871"/>
                      <a:gd name="connsiteY24" fmla="*/ 1268730 h 1323975"/>
                      <a:gd name="connsiteX25" fmla="*/ 5200650 w 6198871"/>
                      <a:gd name="connsiteY25" fmla="*/ 1303020 h 1323975"/>
                      <a:gd name="connsiteX26" fmla="*/ 5737860 w 6198871"/>
                      <a:gd name="connsiteY26" fmla="*/ 1143000 h 1323975"/>
                      <a:gd name="connsiteX27" fmla="*/ 6092190 w 6198871"/>
                      <a:gd name="connsiteY27" fmla="*/ 800100 h 1323975"/>
                      <a:gd name="connsiteX28" fmla="*/ 6195060 w 6198871"/>
                      <a:gd name="connsiteY28" fmla="*/ 445770 h 1323975"/>
                      <a:gd name="connsiteX29" fmla="*/ 6115050 w 6198871"/>
                      <a:gd name="connsiteY29" fmla="*/ 137160 h 1323975"/>
                      <a:gd name="connsiteX30" fmla="*/ 5875020 w 6198871"/>
                      <a:gd name="connsiteY30" fmla="*/ 34290 h 1323975"/>
                      <a:gd name="connsiteX31" fmla="*/ 5669280 w 6198871"/>
                      <a:gd name="connsiteY31" fmla="*/ 68580 h 1323975"/>
                      <a:gd name="connsiteX32" fmla="*/ 5532120 w 6198871"/>
                      <a:gd name="connsiteY32" fmla="*/ 171450 h 1323975"/>
                      <a:gd name="connsiteX33" fmla="*/ 5440680 w 6198871"/>
                      <a:gd name="connsiteY33" fmla="*/ 400050 h 1323975"/>
                      <a:gd name="connsiteX34" fmla="*/ 5509260 w 6198871"/>
                      <a:gd name="connsiteY34" fmla="*/ 685800 h 1323975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091940 w 6198871"/>
                      <a:gd name="connsiteY21" fmla="*/ 834390 h 1333499"/>
                      <a:gd name="connsiteX22" fmla="*/ 4366260 w 6198871"/>
                      <a:gd name="connsiteY22" fmla="*/ 1097280 h 1333499"/>
                      <a:gd name="connsiteX23" fmla="*/ 4800600 w 6198871"/>
                      <a:gd name="connsiteY23" fmla="*/ 1268730 h 1333499"/>
                      <a:gd name="connsiteX24" fmla="*/ 5200650 w 6198871"/>
                      <a:gd name="connsiteY24" fmla="*/ 1303020 h 1333499"/>
                      <a:gd name="connsiteX25" fmla="*/ 5737860 w 6198871"/>
                      <a:gd name="connsiteY25" fmla="*/ 1143000 h 1333499"/>
                      <a:gd name="connsiteX26" fmla="*/ 6092190 w 6198871"/>
                      <a:gd name="connsiteY26" fmla="*/ 800100 h 1333499"/>
                      <a:gd name="connsiteX27" fmla="*/ 6195060 w 6198871"/>
                      <a:gd name="connsiteY27" fmla="*/ 445770 h 1333499"/>
                      <a:gd name="connsiteX28" fmla="*/ 6115050 w 6198871"/>
                      <a:gd name="connsiteY28" fmla="*/ 137160 h 1333499"/>
                      <a:gd name="connsiteX29" fmla="*/ 5875020 w 6198871"/>
                      <a:gd name="connsiteY29" fmla="*/ 34290 h 1333499"/>
                      <a:gd name="connsiteX30" fmla="*/ 5669280 w 6198871"/>
                      <a:gd name="connsiteY30" fmla="*/ 68580 h 1333499"/>
                      <a:gd name="connsiteX31" fmla="*/ 5532120 w 6198871"/>
                      <a:gd name="connsiteY31" fmla="*/ 171450 h 1333499"/>
                      <a:gd name="connsiteX32" fmla="*/ 5440680 w 6198871"/>
                      <a:gd name="connsiteY32" fmla="*/ 400050 h 1333499"/>
                      <a:gd name="connsiteX33" fmla="*/ 5509260 w 6198871"/>
                      <a:gd name="connsiteY33" fmla="*/ 685800 h 133349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572000 w 6198871"/>
                      <a:gd name="connsiteY17" fmla="*/ 102870 h 1333499"/>
                      <a:gd name="connsiteX18" fmla="*/ 4309110 w 6198871"/>
                      <a:gd name="connsiteY18" fmla="*/ 22860 h 1333499"/>
                      <a:gd name="connsiteX19" fmla="*/ 4034790 w 6198871"/>
                      <a:gd name="connsiteY19" fmla="*/ 160020 h 1333499"/>
                      <a:gd name="connsiteX20" fmla="*/ 3966210 w 6198871"/>
                      <a:gd name="connsiteY20" fmla="*/ 514350 h 1333499"/>
                      <a:gd name="connsiteX21" fmla="*/ 4366260 w 6198871"/>
                      <a:gd name="connsiteY21" fmla="*/ 1097280 h 1333499"/>
                      <a:gd name="connsiteX22" fmla="*/ 4800600 w 6198871"/>
                      <a:gd name="connsiteY22" fmla="*/ 1268730 h 1333499"/>
                      <a:gd name="connsiteX23" fmla="*/ 5200650 w 6198871"/>
                      <a:gd name="connsiteY23" fmla="*/ 1303020 h 1333499"/>
                      <a:gd name="connsiteX24" fmla="*/ 5737860 w 6198871"/>
                      <a:gd name="connsiteY24" fmla="*/ 1143000 h 1333499"/>
                      <a:gd name="connsiteX25" fmla="*/ 6092190 w 6198871"/>
                      <a:gd name="connsiteY25" fmla="*/ 800100 h 1333499"/>
                      <a:gd name="connsiteX26" fmla="*/ 6195060 w 6198871"/>
                      <a:gd name="connsiteY26" fmla="*/ 445770 h 1333499"/>
                      <a:gd name="connsiteX27" fmla="*/ 6115050 w 6198871"/>
                      <a:gd name="connsiteY27" fmla="*/ 137160 h 1333499"/>
                      <a:gd name="connsiteX28" fmla="*/ 5875020 w 6198871"/>
                      <a:gd name="connsiteY28" fmla="*/ 34290 h 1333499"/>
                      <a:gd name="connsiteX29" fmla="*/ 5669280 w 6198871"/>
                      <a:gd name="connsiteY29" fmla="*/ 68580 h 1333499"/>
                      <a:gd name="connsiteX30" fmla="*/ 5532120 w 6198871"/>
                      <a:gd name="connsiteY30" fmla="*/ 171450 h 1333499"/>
                      <a:gd name="connsiteX31" fmla="*/ 5440680 w 6198871"/>
                      <a:gd name="connsiteY31" fmla="*/ 400050 h 1333499"/>
                      <a:gd name="connsiteX32" fmla="*/ 5509260 w 6198871"/>
                      <a:gd name="connsiteY32" fmla="*/ 685800 h 1333499"/>
                      <a:gd name="connsiteX0" fmla="*/ 0 w 6198871"/>
                      <a:gd name="connsiteY0" fmla="*/ 1184911 h 1352550"/>
                      <a:gd name="connsiteX1" fmla="*/ 262890 w 6198871"/>
                      <a:gd name="connsiteY1" fmla="*/ 1264921 h 1352550"/>
                      <a:gd name="connsiteX2" fmla="*/ 582930 w 6198871"/>
                      <a:gd name="connsiteY2" fmla="*/ 1333501 h 1352550"/>
                      <a:gd name="connsiteX3" fmla="*/ 1143000 w 6198871"/>
                      <a:gd name="connsiteY3" fmla="*/ 1230631 h 1352550"/>
                      <a:gd name="connsiteX4" fmla="*/ 1588770 w 6198871"/>
                      <a:gd name="connsiteY4" fmla="*/ 876301 h 1352550"/>
                      <a:gd name="connsiteX5" fmla="*/ 1725930 w 6198871"/>
                      <a:gd name="connsiteY5" fmla="*/ 487681 h 1352550"/>
                      <a:gd name="connsiteX6" fmla="*/ 1645920 w 6198871"/>
                      <a:gd name="connsiteY6" fmla="*/ 167641 h 1352550"/>
                      <a:gd name="connsiteX7" fmla="*/ 1394460 w 6198871"/>
                      <a:gd name="connsiteY7" fmla="*/ 30481 h 1352550"/>
                      <a:gd name="connsiteX8" fmla="*/ 1143000 w 6198871"/>
                      <a:gd name="connsiteY8" fmla="*/ 99061 h 1352550"/>
                      <a:gd name="connsiteX9" fmla="*/ 1005840 w 6198871"/>
                      <a:gd name="connsiteY9" fmla="*/ 304801 h 1352550"/>
                      <a:gd name="connsiteX10" fmla="*/ 1005840 w 6198871"/>
                      <a:gd name="connsiteY10" fmla="*/ 601981 h 1352550"/>
                      <a:gd name="connsiteX11" fmla="*/ 1143000 w 6198871"/>
                      <a:gd name="connsiteY11" fmla="*/ 887731 h 1352550"/>
                      <a:gd name="connsiteX12" fmla="*/ 1485900 w 6198871"/>
                      <a:gd name="connsiteY12" fmla="*/ 1162051 h 1352550"/>
                      <a:gd name="connsiteX13" fmla="*/ 1840230 w 6198871"/>
                      <a:gd name="connsiteY13" fmla="*/ 1287781 h 1352550"/>
                      <a:gd name="connsiteX14" fmla="*/ 2228850 w 6198871"/>
                      <a:gd name="connsiteY14" fmla="*/ 1299211 h 1352550"/>
                      <a:gd name="connsiteX15" fmla="*/ 2651760 w 6198871"/>
                      <a:gd name="connsiteY15" fmla="*/ 1207771 h 1352550"/>
                      <a:gd name="connsiteX16" fmla="*/ 4709160 w 6198871"/>
                      <a:gd name="connsiteY16" fmla="*/ 430531 h 1352550"/>
                      <a:gd name="connsiteX17" fmla="*/ 4572000 w 6198871"/>
                      <a:gd name="connsiteY17" fmla="*/ 121921 h 1352550"/>
                      <a:gd name="connsiteX18" fmla="*/ 4309110 w 6198871"/>
                      <a:gd name="connsiteY18" fmla="*/ 41911 h 1352550"/>
                      <a:gd name="connsiteX19" fmla="*/ 4034790 w 6198871"/>
                      <a:gd name="connsiteY19" fmla="*/ 179071 h 1352550"/>
                      <a:gd name="connsiteX20" fmla="*/ 4366260 w 6198871"/>
                      <a:gd name="connsiteY20" fmla="*/ 1116331 h 1352550"/>
                      <a:gd name="connsiteX21" fmla="*/ 4800600 w 6198871"/>
                      <a:gd name="connsiteY21" fmla="*/ 1287781 h 1352550"/>
                      <a:gd name="connsiteX22" fmla="*/ 5200650 w 6198871"/>
                      <a:gd name="connsiteY22" fmla="*/ 1322071 h 1352550"/>
                      <a:gd name="connsiteX23" fmla="*/ 5737860 w 6198871"/>
                      <a:gd name="connsiteY23" fmla="*/ 1162051 h 1352550"/>
                      <a:gd name="connsiteX24" fmla="*/ 6092190 w 6198871"/>
                      <a:gd name="connsiteY24" fmla="*/ 819151 h 1352550"/>
                      <a:gd name="connsiteX25" fmla="*/ 6195060 w 6198871"/>
                      <a:gd name="connsiteY25" fmla="*/ 464821 h 1352550"/>
                      <a:gd name="connsiteX26" fmla="*/ 6115050 w 6198871"/>
                      <a:gd name="connsiteY26" fmla="*/ 156211 h 1352550"/>
                      <a:gd name="connsiteX27" fmla="*/ 5875020 w 6198871"/>
                      <a:gd name="connsiteY27" fmla="*/ 53341 h 1352550"/>
                      <a:gd name="connsiteX28" fmla="*/ 5669280 w 6198871"/>
                      <a:gd name="connsiteY28" fmla="*/ 87631 h 1352550"/>
                      <a:gd name="connsiteX29" fmla="*/ 5532120 w 6198871"/>
                      <a:gd name="connsiteY29" fmla="*/ 190501 h 1352550"/>
                      <a:gd name="connsiteX30" fmla="*/ 5440680 w 6198871"/>
                      <a:gd name="connsiteY30" fmla="*/ 419101 h 1352550"/>
                      <a:gd name="connsiteX31" fmla="*/ 5509260 w 6198871"/>
                      <a:gd name="connsiteY31" fmla="*/ 704851 h 1352550"/>
                      <a:gd name="connsiteX0" fmla="*/ 0 w 6198871"/>
                      <a:gd name="connsiteY0" fmla="*/ 1308736 h 1476375"/>
                      <a:gd name="connsiteX1" fmla="*/ 262890 w 6198871"/>
                      <a:gd name="connsiteY1" fmla="*/ 1388746 h 1476375"/>
                      <a:gd name="connsiteX2" fmla="*/ 582930 w 6198871"/>
                      <a:gd name="connsiteY2" fmla="*/ 1457326 h 1476375"/>
                      <a:gd name="connsiteX3" fmla="*/ 1143000 w 6198871"/>
                      <a:gd name="connsiteY3" fmla="*/ 1354456 h 1476375"/>
                      <a:gd name="connsiteX4" fmla="*/ 1588770 w 6198871"/>
                      <a:gd name="connsiteY4" fmla="*/ 1000126 h 1476375"/>
                      <a:gd name="connsiteX5" fmla="*/ 1725930 w 6198871"/>
                      <a:gd name="connsiteY5" fmla="*/ 611506 h 1476375"/>
                      <a:gd name="connsiteX6" fmla="*/ 1645920 w 6198871"/>
                      <a:gd name="connsiteY6" fmla="*/ 291466 h 1476375"/>
                      <a:gd name="connsiteX7" fmla="*/ 1394460 w 6198871"/>
                      <a:gd name="connsiteY7" fmla="*/ 154306 h 1476375"/>
                      <a:gd name="connsiteX8" fmla="*/ 1143000 w 6198871"/>
                      <a:gd name="connsiteY8" fmla="*/ 222886 h 1476375"/>
                      <a:gd name="connsiteX9" fmla="*/ 1005840 w 6198871"/>
                      <a:gd name="connsiteY9" fmla="*/ 428626 h 1476375"/>
                      <a:gd name="connsiteX10" fmla="*/ 1005840 w 6198871"/>
                      <a:gd name="connsiteY10" fmla="*/ 725806 h 1476375"/>
                      <a:gd name="connsiteX11" fmla="*/ 1143000 w 6198871"/>
                      <a:gd name="connsiteY11" fmla="*/ 1011556 h 1476375"/>
                      <a:gd name="connsiteX12" fmla="*/ 1485900 w 6198871"/>
                      <a:gd name="connsiteY12" fmla="*/ 1285876 h 1476375"/>
                      <a:gd name="connsiteX13" fmla="*/ 1840230 w 6198871"/>
                      <a:gd name="connsiteY13" fmla="*/ 1411606 h 1476375"/>
                      <a:gd name="connsiteX14" fmla="*/ 2228850 w 6198871"/>
                      <a:gd name="connsiteY14" fmla="*/ 1423036 h 1476375"/>
                      <a:gd name="connsiteX15" fmla="*/ 2651760 w 6198871"/>
                      <a:gd name="connsiteY15" fmla="*/ 1331596 h 1476375"/>
                      <a:gd name="connsiteX16" fmla="*/ 4709160 w 6198871"/>
                      <a:gd name="connsiteY16" fmla="*/ 554356 h 1476375"/>
                      <a:gd name="connsiteX17" fmla="*/ 4572000 w 6198871"/>
                      <a:gd name="connsiteY17" fmla="*/ 245746 h 1476375"/>
                      <a:gd name="connsiteX18" fmla="*/ 4309110 w 6198871"/>
                      <a:gd name="connsiteY18" fmla="*/ 165736 h 1476375"/>
                      <a:gd name="connsiteX19" fmla="*/ 4366260 w 6198871"/>
                      <a:gd name="connsiteY19" fmla="*/ 1240156 h 1476375"/>
                      <a:gd name="connsiteX20" fmla="*/ 4800600 w 6198871"/>
                      <a:gd name="connsiteY20" fmla="*/ 1411606 h 1476375"/>
                      <a:gd name="connsiteX21" fmla="*/ 5200650 w 6198871"/>
                      <a:gd name="connsiteY21" fmla="*/ 1445896 h 1476375"/>
                      <a:gd name="connsiteX22" fmla="*/ 5737860 w 6198871"/>
                      <a:gd name="connsiteY22" fmla="*/ 1285876 h 1476375"/>
                      <a:gd name="connsiteX23" fmla="*/ 6092190 w 6198871"/>
                      <a:gd name="connsiteY23" fmla="*/ 942976 h 1476375"/>
                      <a:gd name="connsiteX24" fmla="*/ 6195060 w 6198871"/>
                      <a:gd name="connsiteY24" fmla="*/ 588646 h 1476375"/>
                      <a:gd name="connsiteX25" fmla="*/ 6115050 w 6198871"/>
                      <a:gd name="connsiteY25" fmla="*/ 280036 h 1476375"/>
                      <a:gd name="connsiteX26" fmla="*/ 5875020 w 6198871"/>
                      <a:gd name="connsiteY26" fmla="*/ 177166 h 1476375"/>
                      <a:gd name="connsiteX27" fmla="*/ 5669280 w 6198871"/>
                      <a:gd name="connsiteY27" fmla="*/ 211456 h 1476375"/>
                      <a:gd name="connsiteX28" fmla="*/ 5532120 w 6198871"/>
                      <a:gd name="connsiteY28" fmla="*/ 314326 h 1476375"/>
                      <a:gd name="connsiteX29" fmla="*/ 5440680 w 6198871"/>
                      <a:gd name="connsiteY29" fmla="*/ 542926 h 1476375"/>
                      <a:gd name="connsiteX30" fmla="*/ 5509260 w 6198871"/>
                      <a:gd name="connsiteY30" fmla="*/ 828676 h 1476375"/>
                      <a:gd name="connsiteX0" fmla="*/ 0 w 6198871"/>
                      <a:gd name="connsiteY0" fmla="*/ 1177290 h 1344929"/>
                      <a:gd name="connsiteX1" fmla="*/ 262890 w 6198871"/>
                      <a:gd name="connsiteY1" fmla="*/ 1257300 h 1344929"/>
                      <a:gd name="connsiteX2" fmla="*/ 582930 w 6198871"/>
                      <a:gd name="connsiteY2" fmla="*/ 1325880 h 1344929"/>
                      <a:gd name="connsiteX3" fmla="*/ 1143000 w 6198871"/>
                      <a:gd name="connsiteY3" fmla="*/ 1223010 h 1344929"/>
                      <a:gd name="connsiteX4" fmla="*/ 1588770 w 6198871"/>
                      <a:gd name="connsiteY4" fmla="*/ 868680 h 1344929"/>
                      <a:gd name="connsiteX5" fmla="*/ 1725930 w 6198871"/>
                      <a:gd name="connsiteY5" fmla="*/ 480060 h 1344929"/>
                      <a:gd name="connsiteX6" fmla="*/ 1645920 w 6198871"/>
                      <a:gd name="connsiteY6" fmla="*/ 160020 h 1344929"/>
                      <a:gd name="connsiteX7" fmla="*/ 1394460 w 6198871"/>
                      <a:gd name="connsiteY7" fmla="*/ 22860 h 1344929"/>
                      <a:gd name="connsiteX8" fmla="*/ 1143000 w 6198871"/>
                      <a:gd name="connsiteY8" fmla="*/ 91440 h 1344929"/>
                      <a:gd name="connsiteX9" fmla="*/ 1005840 w 6198871"/>
                      <a:gd name="connsiteY9" fmla="*/ 297180 h 1344929"/>
                      <a:gd name="connsiteX10" fmla="*/ 1005840 w 6198871"/>
                      <a:gd name="connsiteY10" fmla="*/ 594360 h 1344929"/>
                      <a:gd name="connsiteX11" fmla="*/ 1143000 w 6198871"/>
                      <a:gd name="connsiteY11" fmla="*/ 880110 h 1344929"/>
                      <a:gd name="connsiteX12" fmla="*/ 1485900 w 6198871"/>
                      <a:gd name="connsiteY12" fmla="*/ 1154430 h 1344929"/>
                      <a:gd name="connsiteX13" fmla="*/ 1840230 w 6198871"/>
                      <a:gd name="connsiteY13" fmla="*/ 1280160 h 1344929"/>
                      <a:gd name="connsiteX14" fmla="*/ 2228850 w 6198871"/>
                      <a:gd name="connsiteY14" fmla="*/ 1291590 h 1344929"/>
                      <a:gd name="connsiteX15" fmla="*/ 2651760 w 6198871"/>
                      <a:gd name="connsiteY15" fmla="*/ 1200150 h 1344929"/>
                      <a:gd name="connsiteX16" fmla="*/ 4709160 w 6198871"/>
                      <a:gd name="connsiteY16" fmla="*/ 422910 h 1344929"/>
                      <a:gd name="connsiteX17" fmla="*/ 4572000 w 6198871"/>
                      <a:gd name="connsiteY17" fmla="*/ 114300 h 1344929"/>
                      <a:gd name="connsiteX18" fmla="*/ 4366260 w 6198871"/>
                      <a:gd name="connsiteY18" fmla="*/ 1108710 h 1344929"/>
                      <a:gd name="connsiteX19" fmla="*/ 4800600 w 6198871"/>
                      <a:gd name="connsiteY19" fmla="*/ 1280160 h 1344929"/>
                      <a:gd name="connsiteX20" fmla="*/ 5200650 w 6198871"/>
                      <a:gd name="connsiteY20" fmla="*/ 1314450 h 1344929"/>
                      <a:gd name="connsiteX21" fmla="*/ 5737860 w 6198871"/>
                      <a:gd name="connsiteY21" fmla="*/ 1154430 h 1344929"/>
                      <a:gd name="connsiteX22" fmla="*/ 6092190 w 6198871"/>
                      <a:gd name="connsiteY22" fmla="*/ 811530 h 1344929"/>
                      <a:gd name="connsiteX23" fmla="*/ 6195060 w 6198871"/>
                      <a:gd name="connsiteY23" fmla="*/ 457200 h 1344929"/>
                      <a:gd name="connsiteX24" fmla="*/ 6115050 w 6198871"/>
                      <a:gd name="connsiteY24" fmla="*/ 148590 h 1344929"/>
                      <a:gd name="connsiteX25" fmla="*/ 5875020 w 6198871"/>
                      <a:gd name="connsiteY25" fmla="*/ 45720 h 1344929"/>
                      <a:gd name="connsiteX26" fmla="*/ 5669280 w 6198871"/>
                      <a:gd name="connsiteY26" fmla="*/ 80010 h 1344929"/>
                      <a:gd name="connsiteX27" fmla="*/ 5532120 w 6198871"/>
                      <a:gd name="connsiteY27" fmla="*/ 182880 h 1344929"/>
                      <a:gd name="connsiteX28" fmla="*/ 5440680 w 6198871"/>
                      <a:gd name="connsiteY28" fmla="*/ 411480 h 1344929"/>
                      <a:gd name="connsiteX29" fmla="*/ 5509260 w 6198871"/>
                      <a:gd name="connsiteY29" fmla="*/ 697230 h 1344929"/>
                      <a:gd name="connsiteX0" fmla="*/ 0 w 6198871"/>
                      <a:gd name="connsiteY0" fmla="*/ 1165860 h 1333499"/>
                      <a:gd name="connsiteX1" fmla="*/ 262890 w 6198871"/>
                      <a:gd name="connsiteY1" fmla="*/ 1245870 h 1333499"/>
                      <a:gd name="connsiteX2" fmla="*/ 582930 w 6198871"/>
                      <a:gd name="connsiteY2" fmla="*/ 1314450 h 1333499"/>
                      <a:gd name="connsiteX3" fmla="*/ 1143000 w 6198871"/>
                      <a:gd name="connsiteY3" fmla="*/ 1211580 h 1333499"/>
                      <a:gd name="connsiteX4" fmla="*/ 1588770 w 6198871"/>
                      <a:gd name="connsiteY4" fmla="*/ 857250 h 1333499"/>
                      <a:gd name="connsiteX5" fmla="*/ 1725930 w 6198871"/>
                      <a:gd name="connsiteY5" fmla="*/ 468630 h 1333499"/>
                      <a:gd name="connsiteX6" fmla="*/ 1645920 w 6198871"/>
                      <a:gd name="connsiteY6" fmla="*/ 148590 h 1333499"/>
                      <a:gd name="connsiteX7" fmla="*/ 1394460 w 6198871"/>
                      <a:gd name="connsiteY7" fmla="*/ 11430 h 1333499"/>
                      <a:gd name="connsiteX8" fmla="*/ 1143000 w 6198871"/>
                      <a:gd name="connsiteY8" fmla="*/ 80010 h 1333499"/>
                      <a:gd name="connsiteX9" fmla="*/ 1005840 w 6198871"/>
                      <a:gd name="connsiteY9" fmla="*/ 285750 h 1333499"/>
                      <a:gd name="connsiteX10" fmla="*/ 1005840 w 6198871"/>
                      <a:gd name="connsiteY10" fmla="*/ 582930 h 1333499"/>
                      <a:gd name="connsiteX11" fmla="*/ 1143000 w 6198871"/>
                      <a:gd name="connsiteY11" fmla="*/ 868680 h 1333499"/>
                      <a:gd name="connsiteX12" fmla="*/ 1485900 w 6198871"/>
                      <a:gd name="connsiteY12" fmla="*/ 1143000 h 1333499"/>
                      <a:gd name="connsiteX13" fmla="*/ 1840230 w 6198871"/>
                      <a:gd name="connsiteY13" fmla="*/ 1268730 h 1333499"/>
                      <a:gd name="connsiteX14" fmla="*/ 2228850 w 6198871"/>
                      <a:gd name="connsiteY14" fmla="*/ 1280160 h 1333499"/>
                      <a:gd name="connsiteX15" fmla="*/ 2651760 w 6198871"/>
                      <a:gd name="connsiteY15" fmla="*/ 1188720 h 1333499"/>
                      <a:gd name="connsiteX16" fmla="*/ 4709160 w 6198871"/>
                      <a:gd name="connsiteY16" fmla="*/ 411480 h 1333499"/>
                      <a:gd name="connsiteX17" fmla="*/ 4366260 w 6198871"/>
                      <a:gd name="connsiteY17" fmla="*/ 1097280 h 1333499"/>
                      <a:gd name="connsiteX18" fmla="*/ 4800600 w 6198871"/>
                      <a:gd name="connsiteY18" fmla="*/ 1268730 h 1333499"/>
                      <a:gd name="connsiteX19" fmla="*/ 5200650 w 6198871"/>
                      <a:gd name="connsiteY19" fmla="*/ 1303020 h 1333499"/>
                      <a:gd name="connsiteX20" fmla="*/ 5737860 w 6198871"/>
                      <a:gd name="connsiteY20" fmla="*/ 1143000 h 1333499"/>
                      <a:gd name="connsiteX21" fmla="*/ 6092190 w 6198871"/>
                      <a:gd name="connsiteY21" fmla="*/ 800100 h 1333499"/>
                      <a:gd name="connsiteX22" fmla="*/ 6195060 w 6198871"/>
                      <a:gd name="connsiteY22" fmla="*/ 445770 h 1333499"/>
                      <a:gd name="connsiteX23" fmla="*/ 6115050 w 6198871"/>
                      <a:gd name="connsiteY23" fmla="*/ 137160 h 1333499"/>
                      <a:gd name="connsiteX24" fmla="*/ 5875020 w 6198871"/>
                      <a:gd name="connsiteY24" fmla="*/ 34290 h 1333499"/>
                      <a:gd name="connsiteX25" fmla="*/ 5669280 w 6198871"/>
                      <a:gd name="connsiteY25" fmla="*/ 68580 h 1333499"/>
                      <a:gd name="connsiteX26" fmla="*/ 5532120 w 6198871"/>
                      <a:gd name="connsiteY26" fmla="*/ 171450 h 1333499"/>
                      <a:gd name="connsiteX27" fmla="*/ 5440680 w 6198871"/>
                      <a:gd name="connsiteY27" fmla="*/ 400050 h 1333499"/>
                      <a:gd name="connsiteX28" fmla="*/ 5509260 w 6198871"/>
                      <a:gd name="connsiteY28" fmla="*/ 685800 h 1333499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366260 w 6198871"/>
                      <a:gd name="connsiteY16" fmla="*/ 1097280 h 1323975"/>
                      <a:gd name="connsiteX17" fmla="*/ 4800600 w 6198871"/>
                      <a:gd name="connsiteY17" fmla="*/ 1268730 h 1323975"/>
                      <a:gd name="connsiteX18" fmla="*/ 5200650 w 6198871"/>
                      <a:gd name="connsiteY18" fmla="*/ 1303020 h 1323975"/>
                      <a:gd name="connsiteX19" fmla="*/ 5737860 w 6198871"/>
                      <a:gd name="connsiteY19" fmla="*/ 1143000 h 1323975"/>
                      <a:gd name="connsiteX20" fmla="*/ 6092190 w 6198871"/>
                      <a:gd name="connsiteY20" fmla="*/ 800100 h 1323975"/>
                      <a:gd name="connsiteX21" fmla="*/ 6195060 w 6198871"/>
                      <a:gd name="connsiteY21" fmla="*/ 445770 h 1323975"/>
                      <a:gd name="connsiteX22" fmla="*/ 6115050 w 6198871"/>
                      <a:gd name="connsiteY22" fmla="*/ 137160 h 1323975"/>
                      <a:gd name="connsiteX23" fmla="*/ 5875020 w 6198871"/>
                      <a:gd name="connsiteY23" fmla="*/ 34290 h 1323975"/>
                      <a:gd name="connsiteX24" fmla="*/ 5669280 w 6198871"/>
                      <a:gd name="connsiteY24" fmla="*/ 68580 h 1323975"/>
                      <a:gd name="connsiteX25" fmla="*/ 5532120 w 6198871"/>
                      <a:gd name="connsiteY25" fmla="*/ 171450 h 1323975"/>
                      <a:gd name="connsiteX26" fmla="*/ 5440680 w 6198871"/>
                      <a:gd name="connsiteY26" fmla="*/ 400050 h 1323975"/>
                      <a:gd name="connsiteX27" fmla="*/ 5509260 w 6198871"/>
                      <a:gd name="connsiteY27" fmla="*/ 685800 h 1323975"/>
                      <a:gd name="connsiteX0" fmla="*/ 0 w 6198871"/>
                      <a:gd name="connsiteY0" fmla="*/ 1165860 h 1323975"/>
                      <a:gd name="connsiteX1" fmla="*/ 262890 w 6198871"/>
                      <a:gd name="connsiteY1" fmla="*/ 1245870 h 1323975"/>
                      <a:gd name="connsiteX2" fmla="*/ 582930 w 6198871"/>
                      <a:gd name="connsiteY2" fmla="*/ 1314450 h 1323975"/>
                      <a:gd name="connsiteX3" fmla="*/ 1143000 w 6198871"/>
                      <a:gd name="connsiteY3" fmla="*/ 1211580 h 1323975"/>
                      <a:gd name="connsiteX4" fmla="*/ 1588770 w 6198871"/>
                      <a:gd name="connsiteY4" fmla="*/ 857250 h 1323975"/>
                      <a:gd name="connsiteX5" fmla="*/ 1725930 w 6198871"/>
                      <a:gd name="connsiteY5" fmla="*/ 468630 h 1323975"/>
                      <a:gd name="connsiteX6" fmla="*/ 1645920 w 6198871"/>
                      <a:gd name="connsiteY6" fmla="*/ 148590 h 1323975"/>
                      <a:gd name="connsiteX7" fmla="*/ 1394460 w 6198871"/>
                      <a:gd name="connsiteY7" fmla="*/ 11430 h 1323975"/>
                      <a:gd name="connsiteX8" fmla="*/ 1143000 w 6198871"/>
                      <a:gd name="connsiteY8" fmla="*/ 80010 h 1323975"/>
                      <a:gd name="connsiteX9" fmla="*/ 1005840 w 6198871"/>
                      <a:gd name="connsiteY9" fmla="*/ 285750 h 1323975"/>
                      <a:gd name="connsiteX10" fmla="*/ 1005840 w 6198871"/>
                      <a:gd name="connsiteY10" fmla="*/ 582930 h 1323975"/>
                      <a:gd name="connsiteX11" fmla="*/ 1143000 w 6198871"/>
                      <a:gd name="connsiteY11" fmla="*/ 868680 h 1323975"/>
                      <a:gd name="connsiteX12" fmla="*/ 1485900 w 6198871"/>
                      <a:gd name="connsiteY12" fmla="*/ 1143000 h 1323975"/>
                      <a:gd name="connsiteX13" fmla="*/ 1840230 w 6198871"/>
                      <a:gd name="connsiteY13" fmla="*/ 1268730 h 1323975"/>
                      <a:gd name="connsiteX14" fmla="*/ 2228850 w 6198871"/>
                      <a:gd name="connsiteY14" fmla="*/ 1280160 h 1323975"/>
                      <a:gd name="connsiteX15" fmla="*/ 2651760 w 6198871"/>
                      <a:gd name="connsiteY15" fmla="*/ 1188720 h 1323975"/>
                      <a:gd name="connsiteX16" fmla="*/ 4800600 w 6198871"/>
                      <a:gd name="connsiteY16" fmla="*/ 1268730 h 1323975"/>
                      <a:gd name="connsiteX17" fmla="*/ 5200650 w 6198871"/>
                      <a:gd name="connsiteY17" fmla="*/ 1303020 h 1323975"/>
                      <a:gd name="connsiteX18" fmla="*/ 5737860 w 6198871"/>
                      <a:gd name="connsiteY18" fmla="*/ 1143000 h 1323975"/>
                      <a:gd name="connsiteX19" fmla="*/ 6092190 w 6198871"/>
                      <a:gd name="connsiteY19" fmla="*/ 800100 h 1323975"/>
                      <a:gd name="connsiteX20" fmla="*/ 6195060 w 6198871"/>
                      <a:gd name="connsiteY20" fmla="*/ 445770 h 1323975"/>
                      <a:gd name="connsiteX21" fmla="*/ 6115050 w 6198871"/>
                      <a:gd name="connsiteY21" fmla="*/ 137160 h 1323975"/>
                      <a:gd name="connsiteX22" fmla="*/ 5875020 w 6198871"/>
                      <a:gd name="connsiteY22" fmla="*/ 34290 h 1323975"/>
                      <a:gd name="connsiteX23" fmla="*/ 5669280 w 6198871"/>
                      <a:gd name="connsiteY23" fmla="*/ 68580 h 1323975"/>
                      <a:gd name="connsiteX24" fmla="*/ 5532120 w 6198871"/>
                      <a:gd name="connsiteY24" fmla="*/ 171450 h 1323975"/>
                      <a:gd name="connsiteX25" fmla="*/ 5440680 w 6198871"/>
                      <a:gd name="connsiteY25" fmla="*/ 400050 h 1323975"/>
                      <a:gd name="connsiteX26" fmla="*/ 5509260 w 6198871"/>
                      <a:gd name="connsiteY26" fmla="*/ 685800 h 1323975"/>
                      <a:gd name="connsiteX0" fmla="*/ 0 w 6198871"/>
                      <a:gd name="connsiteY0" fmla="*/ 1165860 h 1320166"/>
                      <a:gd name="connsiteX1" fmla="*/ 262890 w 6198871"/>
                      <a:gd name="connsiteY1" fmla="*/ 1245870 h 1320166"/>
                      <a:gd name="connsiteX2" fmla="*/ 582930 w 6198871"/>
                      <a:gd name="connsiteY2" fmla="*/ 1314450 h 1320166"/>
                      <a:gd name="connsiteX3" fmla="*/ 1143000 w 6198871"/>
                      <a:gd name="connsiteY3" fmla="*/ 1211580 h 1320166"/>
                      <a:gd name="connsiteX4" fmla="*/ 1588770 w 6198871"/>
                      <a:gd name="connsiteY4" fmla="*/ 857250 h 1320166"/>
                      <a:gd name="connsiteX5" fmla="*/ 1725930 w 6198871"/>
                      <a:gd name="connsiteY5" fmla="*/ 468630 h 1320166"/>
                      <a:gd name="connsiteX6" fmla="*/ 1645920 w 6198871"/>
                      <a:gd name="connsiteY6" fmla="*/ 148590 h 1320166"/>
                      <a:gd name="connsiteX7" fmla="*/ 1394460 w 6198871"/>
                      <a:gd name="connsiteY7" fmla="*/ 11430 h 1320166"/>
                      <a:gd name="connsiteX8" fmla="*/ 1143000 w 6198871"/>
                      <a:gd name="connsiteY8" fmla="*/ 80010 h 1320166"/>
                      <a:gd name="connsiteX9" fmla="*/ 1005840 w 6198871"/>
                      <a:gd name="connsiteY9" fmla="*/ 285750 h 1320166"/>
                      <a:gd name="connsiteX10" fmla="*/ 1005840 w 6198871"/>
                      <a:gd name="connsiteY10" fmla="*/ 582930 h 1320166"/>
                      <a:gd name="connsiteX11" fmla="*/ 1143000 w 6198871"/>
                      <a:gd name="connsiteY11" fmla="*/ 868680 h 1320166"/>
                      <a:gd name="connsiteX12" fmla="*/ 1485900 w 6198871"/>
                      <a:gd name="connsiteY12" fmla="*/ 1143000 h 1320166"/>
                      <a:gd name="connsiteX13" fmla="*/ 1840230 w 6198871"/>
                      <a:gd name="connsiteY13" fmla="*/ 1268730 h 1320166"/>
                      <a:gd name="connsiteX14" fmla="*/ 2228850 w 6198871"/>
                      <a:gd name="connsiteY14" fmla="*/ 1280160 h 1320166"/>
                      <a:gd name="connsiteX15" fmla="*/ 2651760 w 6198871"/>
                      <a:gd name="connsiteY15" fmla="*/ 1188720 h 1320166"/>
                      <a:gd name="connsiteX16" fmla="*/ 5200650 w 6198871"/>
                      <a:gd name="connsiteY16" fmla="*/ 1303020 h 1320166"/>
                      <a:gd name="connsiteX17" fmla="*/ 5737860 w 6198871"/>
                      <a:gd name="connsiteY17" fmla="*/ 1143000 h 1320166"/>
                      <a:gd name="connsiteX18" fmla="*/ 6092190 w 6198871"/>
                      <a:gd name="connsiteY18" fmla="*/ 800100 h 1320166"/>
                      <a:gd name="connsiteX19" fmla="*/ 6195060 w 6198871"/>
                      <a:gd name="connsiteY19" fmla="*/ 445770 h 1320166"/>
                      <a:gd name="connsiteX20" fmla="*/ 6115050 w 6198871"/>
                      <a:gd name="connsiteY20" fmla="*/ 137160 h 1320166"/>
                      <a:gd name="connsiteX21" fmla="*/ 5875020 w 6198871"/>
                      <a:gd name="connsiteY21" fmla="*/ 34290 h 1320166"/>
                      <a:gd name="connsiteX22" fmla="*/ 5669280 w 6198871"/>
                      <a:gd name="connsiteY22" fmla="*/ 68580 h 1320166"/>
                      <a:gd name="connsiteX23" fmla="*/ 5532120 w 6198871"/>
                      <a:gd name="connsiteY23" fmla="*/ 171450 h 1320166"/>
                      <a:gd name="connsiteX24" fmla="*/ 5440680 w 6198871"/>
                      <a:gd name="connsiteY24" fmla="*/ 400050 h 1320166"/>
                      <a:gd name="connsiteX25" fmla="*/ 5509260 w 6198871"/>
                      <a:gd name="connsiteY25" fmla="*/ 685800 h 1320166"/>
                      <a:gd name="connsiteX0" fmla="*/ 0 w 6311264"/>
                      <a:gd name="connsiteY0" fmla="*/ 1165860 h 1320166"/>
                      <a:gd name="connsiteX1" fmla="*/ 262890 w 6311264"/>
                      <a:gd name="connsiteY1" fmla="*/ 1245870 h 1320166"/>
                      <a:gd name="connsiteX2" fmla="*/ 582930 w 6311264"/>
                      <a:gd name="connsiteY2" fmla="*/ 1314450 h 1320166"/>
                      <a:gd name="connsiteX3" fmla="*/ 1143000 w 6311264"/>
                      <a:gd name="connsiteY3" fmla="*/ 1211580 h 1320166"/>
                      <a:gd name="connsiteX4" fmla="*/ 1588770 w 6311264"/>
                      <a:gd name="connsiteY4" fmla="*/ 857250 h 1320166"/>
                      <a:gd name="connsiteX5" fmla="*/ 1725930 w 6311264"/>
                      <a:gd name="connsiteY5" fmla="*/ 468630 h 1320166"/>
                      <a:gd name="connsiteX6" fmla="*/ 1645920 w 6311264"/>
                      <a:gd name="connsiteY6" fmla="*/ 148590 h 1320166"/>
                      <a:gd name="connsiteX7" fmla="*/ 1394460 w 6311264"/>
                      <a:gd name="connsiteY7" fmla="*/ 11430 h 1320166"/>
                      <a:gd name="connsiteX8" fmla="*/ 1143000 w 6311264"/>
                      <a:gd name="connsiteY8" fmla="*/ 80010 h 1320166"/>
                      <a:gd name="connsiteX9" fmla="*/ 1005840 w 6311264"/>
                      <a:gd name="connsiteY9" fmla="*/ 285750 h 1320166"/>
                      <a:gd name="connsiteX10" fmla="*/ 1005840 w 6311264"/>
                      <a:gd name="connsiteY10" fmla="*/ 582930 h 1320166"/>
                      <a:gd name="connsiteX11" fmla="*/ 1143000 w 6311264"/>
                      <a:gd name="connsiteY11" fmla="*/ 868680 h 1320166"/>
                      <a:gd name="connsiteX12" fmla="*/ 1485900 w 6311264"/>
                      <a:gd name="connsiteY12" fmla="*/ 1143000 h 1320166"/>
                      <a:gd name="connsiteX13" fmla="*/ 1840230 w 6311264"/>
                      <a:gd name="connsiteY13" fmla="*/ 1268730 h 1320166"/>
                      <a:gd name="connsiteX14" fmla="*/ 2228850 w 6311264"/>
                      <a:gd name="connsiteY14" fmla="*/ 1280160 h 1320166"/>
                      <a:gd name="connsiteX15" fmla="*/ 2651760 w 6311264"/>
                      <a:gd name="connsiteY15" fmla="*/ 1188720 h 1320166"/>
                      <a:gd name="connsiteX16" fmla="*/ 5737860 w 6311264"/>
                      <a:gd name="connsiteY16" fmla="*/ 1143000 h 1320166"/>
                      <a:gd name="connsiteX17" fmla="*/ 6092190 w 6311264"/>
                      <a:gd name="connsiteY17" fmla="*/ 800100 h 1320166"/>
                      <a:gd name="connsiteX18" fmla="*/ 6195060 w 6311264"/>
                      <a:gd name="connsiteY18" fmla="*/ 445770 h 1320166"/>
                      <a:gd name="connsiteX19" fmla="*/ 6115050 w 6311264"/>
                      <a:gd name="connsiteY19" fmla="*/ 137160 h 1320166"/>
                      <a:gd name="connsiteX20" fmla="*/ 5875020 w 6311264"/>
                      <a:gd name="connsiteY20" fmla="*/ 34290 h 1320166"/>
                      <a:gd name="connsiteX21" fmla="*/ 5669280 w 6311264"/>
                      <a:gd name="connsiteY21" fmla="*/ 68580 h 1320166"/>
                      <a:gd name="connsiteX22" fmla="*/ 5532120 w 6311264"/>
                      <a:gd name="connsiteY22" fmla="*/ 171450 h 1320166"/>
                      <a:gd name="connsiteX23" fmla="*/ 5440680 w 6311264"/>
                      <a:gd name="connsiteY23" fmla="*/ 400050 h 1320166"/>
                      <a:gd name="connsiteX24" fmla="*/ 5509260 w 6311264"/>
                      <a:gd name="connsiteY24" fmla="*/ 685800 h 1320166"/>
                      <a:gd name="connsiteX0" fmla="*/ 0 w 6682740"/>
                      <a:gd name="connsiteY0" fmla="*/ 1165860 h 1320166"/>
                      <a:gd name="connsiteX1" fmla="*/ 262890 w 6682740"/>
                      <a:gd name="connsiteY1" fmla="*/ 1245870 h 1320166"/>
                      <a:gd name="connsiteX2" fmla="*/ 582930 w 6682740"/>
                      <a:gd name="connsiteY2" fmla="*/ 1314450 h 1320166"/>
                      <a:gd name="connsiteX3" fmla="*/ 1143000 w 6682740"/>
                      <a:gd name="connsiteY3" fmla="*/ 1211580 h 1320166"/>
                      <a:gd name="connsiteX4" fmla="*/ 1588770 w 6682740"/>
                      <a:gd name="connsiteY4" fmla="*/ 857250 h 1320166"/>
                      <a:gd name="connsiteX5" fmla="*/ 1725930 w 6682740"/>
                      <a:gd name="connsiteY5" fmla="*/ 468630 h 1320166"/>
                      <a:gd name="connsiteX6" fmla="*/ 1645920 w 6682740"/>
                      <a:gd name="connsiteY6" fmla="*/ 148590 h 1320166"/>
                      <a:gd name="connsiteX7" fmla="*/ 1394460 w 6682740"/>
                      <a:gd name="connsiteY7" fmla="*/ 11430 h 1320166"/>
                      <a:gd name="connsiteX8" fmla="*/ 1143000 w 6682740"/>
                      <a:gd name="connsiteY8" fmla="*/ 80010 h 1320166"/>
                      <a:gd name="connsiteX9" fmla="*/ 1005840 w 6682740"/>
                      <a:gd name="connsiteY9" fmla="*/ 285750 h 1320166"/>
                      <a:gd name="connsiteX10" fmla="*/ 1005840 w 6682740"/>
                      <a:gd name="connsiteY10" fmla="*/ 582930 h 1320166"/>
                      <a:gd name="connsiteX11" fmla="*/ 1143000 w 6682740"/>
                      <a:gd name="connsiteY11" fmla="*/ 868680 h 1320166"/>
                      <a:gd name="connsiteX12" fmla="*/ 1485900 w 6682740"/>
                      <a:gd name="connsiteY12" fmla="*/ 1143000 h 1320166"/>
                      <a:gd name="connsiteX13" fmla="*/ 1840230 w 6682740"/>
                      <a:gd name="connsiteY13" fmla="*/ 1268730 h 1320166"/>
                      <a:gd name="connsiteX14" fmla="*/ 2228850 w 6682740"/>
                      <a:gd name="connsiteY14" fmla="*/ 1280160 h 1320166"/>
                      <a:gd name="connsiteX15" fmla="*/ 2651760 w 6682740"/>
                      <a:gd name="connsiteY15" fmla="*/ 1188720 h 1320166"/>
                      <a:gd name="connsiteX16" fmla="*/ 6092190 w 6682740"/>
                      <a:gd name="connsiteY16" fmla="*/ 800100 h 1320166"/>
                      <a:gd name="connsiteX17" fmla="*/ 6195060 w 6682740"/>
                      <a:gd name="connsiteY17" fmla="*/ 445770 h 1320166"/>
                      <a:gd name="connsiteX18" fmla="*/ 6115050 w 6682740"/>
                      <a:gd name="connsiteY18" fmla="*/ 137160 h 1320166"/>
                      <a:gd name="connsiteX19" fmla="*/ 5875020 w 6682740"/>
                      <a:gd name="connsiteY19" fmla="*/ 34290 h 1320166"/>
                      <a:gd name="connsiteX20" fmla="*/ 5669280 w 6682740"/>
                      <a:gd name="connsiteY20" fmla="*/ 68580 h 1320166"/>
                      <a:gd name="connsiteX21" fmla="*/ 5532120 w 6682740"/>
                      <a:gd name="connsiteY21" fmla="*/ 171450 h 1320166"/>
                      <a:gd name="connsiteX22" fmla="*/ 5440680 w 6682740"/>
                      <a:gd name="connsiteY22" fmla="*/ 400050 h 1320166"/>
                      <a:gd name="connsiteX23" fmla="*/ 5509260 w 6682740"/>
                      <a:gd name="connsiteY23" fmla="*/ 685800 h 1320166"/>
                      <a:gd name="connsiteX0" fmla="*/ 0 w 6772274"/>
                      <a:gd name="connsiteY0" fmla="*/ 1165860 h 1327783"/>
                      <a:gd name="connsiteX1" fmla="*/ 262890 w 6772274"/>
                      <a:gd name="connsiteY1" fmla="*/ 1245870 h 1327783"/>
                      <a:gd name="connsiteX2" fmla="*/ 582930 w 6772274"/>
                      <a:gd name="connsiteY2" fmla="*/ 1314450 h 1327783"/>
                      <a:gd name="connsiteX3" fmla="*/ 1143000 w 6772274"/>
                      <a:gd name="connsiteY3" fmla="*/ 1211580 h 1327783"/>
                      <a:gd name="connsiteX4" fmla="*/ 1588770 w 6772274"/>
                      <a:gd name="connsiteY4" fmla="*/ 857250 h 1327783"/>
                      <a:gd name="connsiteX5" fmla="*/ 1725930 w 6772274"/>
                      <a:gd name="connsiteY5" fmla="*/ 468630 h 1327783"/>
                      <a:gd name="connsiteX6" fmla="*/ 1645920 w 6772274"/>
                      <a:gd name="connsiteY6" fmla="*/ 148590 h 1327783"/>
                      <a:gd name="connsiteX7" fmla="*/ 1394460 w 6772274"/>
                      <a:gd name="connsiteY7" fmla="*/ 11430 h 1327783"/>
                      <a:gd name="connsiteX8" fmla="*/ 1143000 w 6772274"/>
                      <a:gd name="connsiteY8" fmla="*/ 80010 h 1327783"/>
                      <a:gd name="connsiteX9" fmla="*/ 1005840 w 6772274"/>
                      <a:gd name="connsiteY9" fmla="*/ 285750 h 1327783"/>
                      <a:gd name="connsiteX10" fmla="*/ 1005840 w 6772274"/>
                      <a:gd name="connsiteY10" fmla="*/ 582930 h 1327783"/>
                      <a:gd name="connsiteX11" fmla="*/ 1143000 w 6772274"/>
                      <a:gd name="connsiteY11" fmla="*/ 868680 h 1327783"/>
                      <a:gd name="connsiteX12" fmla="*/ 1485900 w 6772274"/>
                      <a:gd name="connsiteY12" fmla="*/ 1143000 h 1327783"/>
                      <a:gd name="connsiteX13" fmla="*/ 1840230 w 6772274"/>
                      <a:gd name="connsiteY13" fmla="*/ 1268730 h 1327783"/>
                      <a:gd name="connsiteX14" fmla="*/ 2228850 w 6772274"/>
                      <a:gd name="connsiteY14" fmla="*/ 1280160 h 1327783"/>
                      <a:gd name="connsiteX15" fmla="*/ 2651760 w 6772274"/>
                      <a:gd name="connsiteY15" fmla="*/ 1188720 h 1327783"/>
                      <a:gd name="connsiteX16" fmla="*/ 6195060 w 6772274"/>
                      <a:gd name="connsiteY16" fmla="*/ 445770 h 1327783"/>
                      <a:gd name="connsiteX17" fmla="*/ 6115050 w 6772274"/>
                      <a:gd name="connsiteY17" fmla="*/ 137160 h 1327783"/>
                      <a:gd name="connsiteX18" fmla="*/ 5875020 w 6772274"/>
                      <a:gd name="connsiteY18" fmla="*/ 34290 h 1327783"/>
                      <a:gd name="connsiteX19" fmla="*/ 5669280 w 6772274"/>
                      <a:gd name="connsiteY19" fmla="*/ 68580 h 1327783"/>
                      <a:gd name="connsiteX20" fmla="*/ 5532120 w 6772274"/>
                      <a:gd name="connsiteY20" fmla="*/ 171450 h 1327783"/>
                      <a:gd name="connsiteX21" fmla="*/ 5440680 w 6772274"/>
                      <a:gd name="connsiteY21" fmla="*/ 400050 h 1327783"/>
                      <a:gd name="connsiteX22" fmla="*/ 5509260 w 6772274"/>
                      <a:gd name="connsiteY22" fmla="*/ 685800 h 1327783"/>
                      <a:gd name="connsiteX0" fmla="*/ 0 w 6652260"/>
                      <a:gd name="connsiteY0" fmla="*/ 1221106 h 1434467"/>
                      <a:gd name="connsiteX1" fmla="*/ 262890 w 6652260"/>
                      <a:gd name="connsiteY1" fmla="*/ 1301116 h 1434467"/>
                      <a:gd name="connsiteX2" fmla="*/ 582930 w 6652260"/>
                      <a:gd name="connsiteY2" fmla="*/ 1369696 h 1434467"/>
                      <a:gd name="connsiteX3" fmla="*/ 1143000 w 6652260"/>
                      <a:gd name="connsiteY3" fmla="*/ 1266826 h 1434467"/>
                      <a:gd name="connsiteX4" fmla="*/ 1588770 w 6652260"/>
                      <a:gd name="connsiteY4" fmla="*/ 912496 h 1434467"/>
                      <a:gd name="connsiteX5" fmla="*/ 1725930 w 6652260"/>
                      <a:gd name="connsiteY5" fmla="*/ 523876 h 1434467"/>
                      <a:gd name="connsiteX6" fmla="*/ 1645920 w 6652260"/>
                      <a:gd name="connsiteY6" fmla="*/ 203836 h 1434467"/>
                      <a:gd name="connsiteX7" fmla="*/ 1394460 w 6652260"/>
                      <a:gd name="connsiteY7" fmla="*/ 66676 h 1434467"/>
                      <a:gd name="connsiteX8" fmla="*/ 1143000 w 6652260"/>
                      <a:gd name="connsiteY8" fmla="*/ 135256 h 1434467"/>
                      <a:gd name="connsiteX9" fmla="*/ 1005840 w 6652260"/>
                      <a:gd name="connsiteY9" fmla="*/ 340996 h 1434467"/>
                      <a:gd name="connsiteX10" fmla="*/ 1005840 w 6652260"/>
                      <a:gd name="connsiteY10" fmla="*/ 638176 h 1434467"/>
                      <a:gd name="connsiteX11" fmla="*/ 1143000 w 6652260"/>
                      <a:gd name="connsiteY11" fmla="*/ 923926 h 1434467"/>
                      <a:gd name="connsiteX12" fmla="*/ 1485900 w 6652260"/>
                      <a:gd name="connsiteY12" fmla="*/ 1198246 h 1434467"/>
                      <a:gd name="connsiteX13" fmla="*/ 1840230 w 6652260"/>
                      <a:gd name="connsiteY13" fmla="*/ 1323976 h 1434467"/>
                      <a:gd name="connsiteX14" fmla="*/ 2228850 w 6652260"/>
                      <a:gd name="connsiteY14" fmla="*/ 1335406 h 1434467"/>
                      <a:gd name="connsiteX15" fmla="*/ 2651760 w 6652260"/>
                      <a:gd name="connsiteY15" fmla="*/ 1243966 h 1434467"/>
                      <a:gd name="connsiteX16" fmla="*/ 6115050 w 6652260"/>
                      <a:gd name="connsiteY16" fmla="*/ 192406 h 1434467"/>
                      <a:gd name="connsiteX17" fmla="*/ 5875020 w 6652260"/>
                      <a:gd name="connsiteY17" fmla="*/ 89536 h 1434467"/>
                      <a:gd name="connsiteX18" fmla="*/ 5669280 w 6652260"/>
                      <a:gd name="connsiteY18" fmla="*/ 123826 h 1434467"/>
                      <a:gd name="connsiteX19" fmla="*/ 5532120 w 6652260"/>
                      <a:gd name="connsiteY19" fmla="*/ 226696 h 1434467"/>
                      <a:gd name="connsiteX20" fmla="*/ 5440680 w 6652260"/>
                      <a:gd name="connsiteY20" fmla="*/ 455296 h 1434467"/>
                      <a:gd name="connsiteX21" fmla="*/ 5509260 w 6652260"/>
                      <a:gd name="connsiteY21" fmla="*/ 741046 h 1434467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32120 w 6377939"/>
                      <a:gd name="connsiteY18" fmla="*/ 323849 h 1548765"/>
                      <a:gd name="connsiteX19" fmla="*/ 5440680 w 6377939"/>
                      <a:gd name="connsiteY19" fmla="*/ 552449 h 1548765"/>
                      <a:gd name="connsiteX20" fmla="*/ 5509260 w 6377939"/>
                      <a:gd name="connsiteY20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440680 w 6377939"/>
                      <a:gd name="connsiteY18" fmla="*/ 552449 h 1548765"/>
                      <a:gd name="connsiteX19" fmla="*/ 5509260 w 6377939"/>
                      <a:gd name="connsiteY19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18" fmla="*/ 5509260 w 6377939"/>
                      <a:gd name="connsiteY18" fmla="*/ 838199 h 1548765"/>
                      <a:gd name="connsiteX0" fmla="*/ 0 w 6377939"/>
                      <a:gd name="connsiteY0" fmla="*/ 1318259 h 1548765"/>
                      <a:gd name="connsiteX1" fmla="*/ 262890 w 6377939"/>
                      <a:gd name="connsiteY1" fmla="*/ 1398269 h 1548765"/>
                      <a:gd name="connsiteX2" fmla="*/ 582930 w 6377939"/>
                      <a:gd name="connsiteY2" fmla="*/ 1466849 h 1548765"/>
                      <a:gd name="connsiteX3" fmla="*/ 1143000 w 6377939"/>
                      <a:gd name="connsiteY3" fmla="*/ 1363979 h 1548765"/>
                      <a:gd name="connsiteX4" fmla="*/ 1588770 w 6377939"/>
                      <a:gd name="connsiteY4" fmla="*/ 1009649 h 1548765"/>
                      <a:gd name="connsiteX5" fmla="*/ 1725930 w 6377939"/>
                      <a:gd name="connsiteY5" fmla="*/ 621029 h 1548765"/>
                      <a:gd name="connsiteX6" fmla="*/ 1645920 w 6377939"/>
                      <a:gd name="connsiteY6" fmla="*/ 300989 h 1548765"/>
                      <a:gd name="connsiteX7" fmla="*/ 1394460 w 6377939"/>
                      <a:gd name="connsiteY7" fmla="*/ 163829 h 1548765"/>
                      <a:gd name="connsiteX8" fmla="*/ 1143000 w 6377939"/>
                      <a:gd name="connsiteY8" fmla="*/ 232409 h 1548765"/>
                      <a:gd name="connsiteX9" fmla="*/ 1005840 w 6377939"/>
                      <a:gd name="connsiteY9" fmla="*/ 438149 h 1548765"/>
                      <a:gd name="connsiteX10" fmla="*/ 1005840 w 6377939"/>
                      <a:gd name="connsiteY10" fmla="*/ 735329 h 1548765"/>
                      <a:gd name="connsiteX11" fmla="*/ 1143000 w 6377939"/>
                      <a:gd name="connsiteY11" fmla="*/ 1021079 h 1548765"/>
                      <a:gd name="connsiteX12" fmla="*/ 1485900 w 6377939"/>
                      <a:gd name="connsiteY12" fmla="*/ 1295399 h 1548765"/>
                      <a:gd name="connsiteX13" fmla="*/ 1840230 w 6377939"/>
                      <a:gd name="connsiteY13" fmla="*/ 1421129 h 1548765"/>
                      <a:gd name="connsiteX14" fmla="*/ 2228850 w 6377939"/>
                      <a:gd name="connsiteY14" fmla="*/ 1432559 h 1548765"/>
                      <a:gd name="connsiteX15" fmla="*/ 2651760 w 6377939"/>
                      <a:gd name="connsiteY15" fmla="*/ 1341119 h 1548765"/>
                      <a:gd name="connsiteX16" fmla="*/ 5875020 w 6377939"/>
                      <a:gd name="connsiteY16" fmla="*/ 186689 h 1548765"/>
                      <a:gd name="connsiteX17" fmla="*/ 5669280 w 6377939"/>
                      <a:gd name="connsiteY17" fmla="*/ 220979 h 1548765"/>
                      <a:gd name="connsiteX0" fmla="*/ 0 w 5875021"/>
                      <a:gd name="connsiteY0" fmla="*/ 1165859 h 1396365"/>
                      <a:gd name="connsiteX1" fmla="*/ 262890 w 5875021"/>
                      <a:gd name="connsiteY1" fmla="*/ 1245869 h 1396365"/>
                      <a:gd name="connsiteX2" fmla="*/ 582930 w 5875021"/>
                      <a:gd name="connsiteY2" fmla="*/ 1314449 h 1396365"/>
                      <a:gd name="connsiteX3" fmla="*/ 1143000 w 5875021"/>
                      <a:gd name="connsiteY3" fmla="*/ 1211579 h 1396365"/>
                      <a:gd name="connsiteX4" fmla="*/ 1588770 w 5875021"/>
                      <a:gd name="connsiteY4" fmla="*/ 857249 h 1396365"/>
                      <a:gd name="connsiteX5" fmla="*/ 1725930 w 5875021"/>
                      <a:gd name="connsiteY5" fmla="*/ 468629 h 1396365"/>
                      <a:gd name="connsiteX6" fmla="*/ 1645920 w 5875021"/>
                      <a:gd name="connsiteY6" fmla="*/ 148589 h 1396365"/>
                      <a:gd name="connsiteX7" fmla="*/ 1394460 w 5875021"/>
                      <a:gd name="connsiteY7" fmla="*/ 11429 h 1396365"/>
                      <a:gd name="connsiteX8" fmla="*/ 1143000 w 5875021"/>
                      <a:gd name="connsiteY8" fmla="*/ 80009 h 1396365"/>
                      <a:gd name="connsiteX9" fmla="*/ 1005840 w 5875021"/>
                      <a:gd name="connsiteY9" fmla="*/ 285749 h 1396365"/>
                      <a:gd name="connsiteX10" fmla="*/ 1005840 w 5875021"/>
                      <a:gd name="connsiteY10" fmla="*/ 582929 h 1396365"/>
                      <a:gd name="connsiteX11" fmla="*/ 1143000 w 5875021"/>
                      <a:gd name="connsiteY11" fmla="*/ 868679 h 1396365"/>
                      <a:gd name="connsiteX12" fmla="*/ 1485900 w 5875021"/>
                      <a:gd name="connsiteY12" fmla="*/ 1142999 h 1396365"/>
                      <a:gd name="connsiteX13" fmla="*/ 1840230 w 5875021"/>
                      <a:gd name="connsiteY13" fmla="*/ 1268729 h 1396365"/>
                      <a:gd name="connsiteX14" fmla="*/ 2228850 w 5875021"/>
                      <a:gd name="connsiteY14" fmla="*/ 1280159 h 1396365"/>
                      <a:gd name="connsiteX15" fmla="*/ 2651760 w 5875021"/>
                      <a:gd name="connsiteY15" fmla="*/ 1188719 h 1396365"/>
                      <a:gd name="connsiteX16" fmla="*/ 5875020 w 5875021"/>
                      <a:gd name="connsiteY16" fmla="*/ 34289 h 1396365"/>
                      <a:gd name="connsiteX0" fmla="*/ 0 w 2651760"/>
                      <a:gd name="connsiteY0" fmla="*/ 1165859 h 1396365"/>
                      <a:gd name="connsiteX1" fmla="*/ 262890 w 2651760"/>
                      <a:gd name="connsiteY1" fmla="*/ 1245869 h 1396365"/>
                      <a:gd name="connsiteX2" fmla="*/ 582930 w 2651760"/>
                      <a:gd name="connsiteY2" fmla="*/ 1314449 h 1396365"/>
                      <a:gd name="connsiteX3" fmla="*/ 1143000 w 2651760"/>
                      <a:gd name="connsiteY3" fmla="*/ 1211579 h 1396365"/>
                      <a:gd name="connsiteX4" fmla="*/ 1588770 w 2651760"/>
                      <a:gd name="connsiteY4" fmla="*/ 857249 h 1396365"/>
                      <a:gd name="connsiteX5" fmla="*/ 1725930 w 2651760"/>
                      <a:gd name="connsiteY5" fmla="*/ 468629 h 1396365"/>
                      <a:gd name="connsiteX6" fmla="*/ 1645920 w 2651760"/>
                      <a:gd name="connsiteY6" fmla="*/ 148589 h 1396365"/>
                      <a:gd name="connsiteX7" fmla="*/ 1394460 w 2651760"/>
                      <a:gd name="connsiteY7" fmla="*/ 11429 h 1396365"/>
                      <a:gd name="connsiteX8" fmla="*/ 1143000 w 2651760"/>
                      <a:gd name="connsiteY8" fmla="*/ 80009 h 1396365"/>
                      <a:gd name="connsiteX9" fmla="*/ 1005840 w 2651760"/>
                      <a:gd name="connsiteY9" fmla="*/ 285749 h 1396365"/>
                      <a:gd name="connsiteX10" fmla="*/ 1005840 w 2651760"/>
                      <a:gd name="connsiteY10" fmla="*/ 582929 h 1396365"/>
                      <a:gd name="connsiteX11" fmla="*/ 1143000 w 2651760"/>
                      <a:gd name="connsiteY11" fmla="*/ 868679 h 1396365"/>
                      <a:gd name="connsiteX12" fmla="*/ 1485900 w 2651760"/>
                      <a:gd name="connsiteY12" fmla="*/ 1142999 h 1396365"/>
                      <a:gd name="connsiteX13" fmla="*/ 1840230 w 2651760"/>
                      <a:gd name="connsiteY13" fmla="*/ 1268729 h 1396365"/>
                      <a:gd name="connsiteX14" fmla="*/ 2228850 w 2651760"/>
                      <a:gd name="connsiteY14" fmla="*/ 1280159 h 1396365"/>
                      <a:gd name="connsiteX15" fmla="*/ 2651760 w 2651760"/>
                      <a:gd name="connsiteY15" fmla="*/ 1188719 h 1396365"/>
                      <a:gd name="connsiteX0" fmla="*/ 0 w 2228852"/>
                      <a:gd name="connsiteY0" fmla="*/ 1165859 h 1320165"/>
                      <a:gd name="connsiteX1" fmla="*/ 262890 w 2228852"/>
                      <a:gd name="connsiteY1" fmla="*/ 1245869 h 1320165"/>
                      <a:gd name="connsiteX2" fmla="*/ 582930 w 2228852"/>
                      <a:gd name="connsiteY2" fmla="*/ 1314449 h 1320165"/>
                      <a:gd name="connsiteX3" fmla="*/ 1143000 w 2228852"/>
                      <a:gd name="connsiteY3" fmla="*/ 1211579 h 1320165"/>
                      <a:gd name="connsiteX4" fmla="*/ 1588770 w 2228852"/>
                      <a:gd name="connsiteY4" fmla="*/ 857249 h 1320165"/>
                      <a:gd name="connsiteX5" fmla="*/ 1725930 w 2228852"/>
                      <a:gd name="connsiteY5" fmla="*/ 468629 h 1320165"/>
                      <a:gd name="connsiteX6" fmla="*/ 1645920 w 2228852"/>
                      <a:gd name="connsiteY6" fmla="*/ 148589 h 1320165"/>
                      <a:gd name="connsiteX7" fmla="*/ 1394460 w 2228852"/>
                      <a:gd name="connsiteY7" fmla="*/ 11429 h 1320165"/>
                      <a:gd name="connsiteX8" fmla="*/ 1143000 w 2228852"/>
                      <a:gd name="connsiteY8" fmla="*/ 80009 h 1320165"/>
                      <a:gd name="connsiteX9" fmla="*/ 1005840 w 2228852"/>
                      <a:gd name="connsiteY9" fmla="*/ 285749 h 1320165"/>
                      <a:gd name="connsiteX10" fmla="*/ 1005840 w 2228852"/>
                      <a:gd name="connsiteY10" fmla="*/ 582929 h 1320165"/>
                      <a:gd name="connsiteX11" fmla="*/ 1143000 w 2228852"/>
                      <a:gd name="connsiteY11" fmla="*/ 868679 h 1320165"/>
                      <a:gd name="connsiteX12" fmla="*/ 1485900 w 2228852"/>
                      <a:gd name="connsiteY12" fmla="*/ 1142999 h 1320165"/>
                      <a:gd name="connsiteX13" fmla="*/ 1840230 w 2228852"/>
                      <a:gd name="connsiteY13" fmla="*/ 1268729 h 1320165"/>
                      <a:gd name="connsiteX14" fmla="*/ 2228850 w 2228852"/>
                      <a:gd name="connsiteY14" fmla="*/ 1280159 h 1320165"/>
                      <a:gd name="connsiteX0" fmla="*/ 0 w 1965959"/>
                      <a:gd name="connsiteY0" fmla="*/ 1245869 h 1320165"/>
                      <a:gd name="connsiteX1" fmla="*/ 320040 w 1965959"/>
                      <a:gd name="connsiteY1" fmla="*/ 1314449 h 1320165"/>
                      <a:gd name="connsiteX2" fmla="*/ 880110 w 1965959"/>
                      <a:gd name="connsiteY2" fmla="*/ 1211579 h 1320165"/>
                      <a:gd name="connsiteX3" fmla="*/ 1325880 w 1965959"/>
                      <a:gd name="connsiteY3" fmla="*/ 857249 h 1320165"/>
                      <a:gd name="connsiteX4" fmla="*/ 1463040 w 1965959"/>
                      <a:gd name="connsiteY4" fmla="*/ 468629 h 1320165"/>
                      <a:gd name="connsiteX5" fmla="*/ 1383030 w 1965959"/>
                      <a:gd name="connsiteY5" fmla="*/ 148589 h 1320165"/>
                      <a:gd name="connsiteX6" fmla="*/ 1131570 w 1965959"/>
                      <a:gd name="connsiteY6" fmla="*/ 11429 h 1320165"/>
                      <a:gd name="connsiteX7" fmla="*/ 880110 w 1965959"/>
                      <a:gd name="connsiteY7" fmla="*/ 80009 h 1320165"/>
                      <a:gd name="connsiteX8" fmla="*/ 742950 w 1965959"/>
                      <a:gd name="connsiteY8" fmla="*/ 285749 h 1320165"/>
                      <a:gd name="connsiteX9" fmla="*/ 742950 w 1965959"/>
                      <a:gd name="connsiteY9" fmla="*/ 582929 h 1320165"/>
                      <a:gd name="connsiteX10" fmla="*/ 880110 w 1965959"/>
                      <a:gd name="connsiteY10" fmla="*/ 868679 h 1320165"/>
                      <a:gd name="connsiteX11" fmla="*/ 1223010 w 1965959"/>
                      <a:gd name="connsiteY11" fmla="*/ 1142999 h 1320165"/>
                      <a:gd name="connsiteX12" fmla="*/ 1577340 w 1965959"/>
                      <a:gd name="connsiteY12" fmla="*/ 1268729 h 1320165"/>
                      <a:gd name="connsiteX13" fmla="*/ 1965960 w 1965959"/>
                      <a:gd name="connsiteY13" fmla="*/ 1280159 h 1320165"/>
                      <a:gd name="connsiteX0" fmla="*/ 0 w 1930305"/>
                      <a:gd name="connsiteY0" fmla="*/ 1135736 h 1327090"/>
                      <a:gd name="connsiteX1" fmla="*/ 284386 w 1930305"/>
                      <a:gd name="connsiteY1" fmla="*/ 1314449 h 1327090"/>
                      <a:gd name="connsiteX2" fmla="*/ 844456 w 1930305"/>
                      <a:gd name="connsiteY2" fmla="*/ 1211579 h 1327090"/>
                      <a:gd name="connsiteX3" fmla="*/ 1290226 w 1930305"/>
                      <a:gd name="connsiteY3" fmla="*/ 857249 h 1327090"/>
                      <a:gd name="connsiteX4" fmla="*/ 1427386 w 1930305"/>
                      <a:gd name="connsiteY4" fmla="*/ 468629 h 1327090"/>
                      <a:gd name="connsiteX5" fmla="*/ 1347376 w 1930305"/>
                      <a:gd name="connsiteY5" fmla="*/ 148589 h 1327090"/>
                      <a:gd name="connsiteX6" fmla="*/ 1095916 w 1930305"/>
                      <a:gd name="connsiteY6" fmla="*/ 11429 h 1327090"/>
                      <a:gd name="connsiteX7" fmla="*/ 844456 w 1930305"/>
                      <a:gd name="connsiteY7" fmla="*/ 80009 h 1327090"/>
                      <a:gd name="connsiteX8" fmla="*/ 707296 w 1930305"/>
                      <a:gd name="connsiteY8" fmla="*/ 285749 h 1327090"/>
                      <a:gd name="connsiteX9" fmla="*/ 707296 w 1930305"/>
                      <a:gd name="connsiteY9" fmla="*/ 582929 h 1327090"/>
                      <a:gd name="connsiteX10" fmla="*/ 844456 w 1930305"/>
                      <a:gd name="connsiteY10" fmla="*/ 868679 h 1327090"/>
                      <a:gd name="connsiteX11" fmla="*/ 1187356 w 1930305"/>
                      <a:gd name="connsiteY11" fmla="*/ 1142999 h 1327090"/>
                      <a:gd name="connsiteX12" fmla="*/ 1541686 w 1930305"/>
                      <a:gd name="connsiteY12" fmla="*/ 1268729 h 1327090"/>
                      <a:gd name="connsiteX13" fmla="*/ 1930306 w 1930305"/>
                      <a:gd name="connsiteY13" fmla="*/ 1280159 h 1327090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135736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30305"/>
                      <a:gd name="connsiteY0" fmla="*/ 1065647 h 1293493"/>
                      <a:gd name="connsiteX1" fmla="*/ 409183 w 1930305"/>
                      <a:gd name="connsiteY1" fmla="*/ 1254378 h 1293493"/>
                      <a:gd name="connsiteX2" fmla="*/ 844456 w 1930305"/>
                      <a:gd name="connsiteY2" fmla="*/ 1211579 h 1293493"/>
                      <a:gd name="connsiteX3" fmla="*/ 1290226 w 1930305"/>
                      <a:gd name="connsiteY3" fmla="*/ 857249 h 1293493"/>
                      <a:gd name="connsiteX4" fmla="*/ 1427386 w 1930305"/>
                      <a:gd name="connsiteY4" fmla="*/ 468629 h 1293493"/>
                      <a:gd name="connsiteX5" fmla="*/ 1347376 w 1930305"/>
                      <a:gd name="connsiteY5" fmla="*/ 148589 h 1293493"/>
                      <a:gd name="connsiteX6" fmla="*/ 1095916 w 1930305"/>
                      <a:gd name="connsiteY6" fmla="*/ 11429 h 1293493"/>
                      <a:gd name="connsiteX7" fmla="*/ 844456 w 1930305"/>
                      <a:gd name="connsiteY7" fmla="*/ 80009 h 1293493"/>
                      <a:gd name="connsiteX8" fmla="*/ 707296 w 1930305"/>
                      <a:gd name="connsiteY8" fmla="*/ 285749 h 1293493"/>
                      <a:gd name="connsiteX9" fmla="*/ 707296 w 1930305"/>
                      <a:gd name="connsiteY9" fmla="*/ 582929 h 1293493"/>
                      <a:gd name="connsiteX10" fmla="*/ 844456 w 1930305"/>
                      <a:gd name="connsiteY10" fmla="*/ 868679 h 1293493"/>
                      <a:gd name="connsiteX11" fmla="*/ 1187356 w 1930305"/>
                      <a:gd name="connsiteY11" fmla="*/ 1142999 h 1293493"/>
                      <a:gd name="connsiteX12" fmla="*/ 1541686 w 1930305"/>
                      <a:gd name="connsiteY12" fmla="*/ 1268729 h 1293493"/>
                      <a:gd name="connsiteX13" fmla="*/ 1930306 w 1930305"/>
                      <a:gd name="connsiteY13" fmla="*/ 1280159 h 1293493"/>
                      <a:gd name="connsiteX0" fmla="*/ 0 w 1983791"/>
                      <a:gd name="connsiteY0" fmla="*/ 1065647 h 1283245"/>
                      <a:gd name="connsiteX1" fmla="*/ 409183 w 1983791"/>
                      <a:gd name="connsiteY1" fmla="*/ 1254378 h 1283245"/>
                      <a:gd name="connsiteX2" fmla="*/ 844456 w 1983791"/>
                      <a:gd name="connsiteY2" fmla="*/ 1211579 h 1283245"/>
                      <a:gd name="connsiteX3" fmla="*/ 1290226 w 1983791"/>
                      <a:gd name="connsiteY3" fmla="*/ 857249 h 1283245"/>
                      <a:gd name="connsiteX4" fmla="*/ 1427386 w 1983791"/>
                      <a:gd name="connsiteY4" fmla="*/ 468629 h 1283245"/>
                      <a:gd name="connsiteX5" fmla="*/ 1347376 w 1983791"/>
                      <a:gd name="connsiteY5" fmla="*/ 148589 h 1283245"/>
                      <a:gd name="connsiteX6" fmla="*/ 1095916 w 1983791"/>
                      <a:gd name="connsiteY6" fmla="*/ 11429 h 1283245"/>
                      <a:gd name="connsiteX7" fmla="*/ 844456 w 1983791"/>
                      <a:gd name="connsiteY7" fmla="*/ 80009 h 1283245"/>
                      <a:gd name="connsiteX8" fmla="*/ 707296 w 1983791"/>
                      <a:gd name="connsiteY8" fmla="*/ 285749 h 1283245"/>
                      <a:gd name="connsiteX9" fmla="*/ 707296 w 1983791"/>
                      <a:gd name="connsiteY9" fmla="*/ 582929 h 1283245"/>
                      <a:gd name="connsiteX10" fmla="*/ 844456 w 1983791"/>
                      <a:gd name="connsiteY10" fmla="*/ 868679 h 1283245"/>
                      <a:gd name="connsiteX11" fmla="*/ 1187356 w 1983791"/>
                      <a:gd name="connsiteY11" fmla="*/ 1142999 h 1283245"/>
                      <a:gd name="connsiteX12" fmla="*/ 1541686 w 1983791"/>
                      <a:gd name="connsiteY12" fmla="*/ 1268729 h 1283245"/>
                      <a:gd name="connsiteX13" fmla="*/ 1983791 w 1983791"/>
                      <a:gd name="connsiteY13" fmla="*/ 1230101 h 1283245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983791"/>
                      <a:gd name="connsiteY0" fmla="*/ 1065647 h 1277766"/>
                      <a:gd name="connsiteX1" fmla="*/ 409183 w 1983791"/>
                      <a:gd name="connsiteY1" fmla="*/ 1254378 h 1277766"/>
                      <a:gd name="connsiteX2" fmla="*/ 844456 w 1983791"/>
                      <a:gd name="connsiteY2" fmla="*/ 1211579 h 1277766"/>
                      <a:gd name="connsiteX3" fmla="*/ 1290226 w 1983791"/>
                      <a:gd name="connsiteY3" fmla="*/ 857249 h 1277766"/>
                      <a:gd name="connsiteX4" fmla="*/ 1427386 w 1983791"/>
                      <a:gd name="connsiteY4" fmla="*/ 468629 h 1277766"/>
                      <a:gd name="connsiteX5" fmla="*/ 1347376 w 1983791"/>
                      <a:gd name="connsiteY5" fmla="*/ 148589 h 1277766"/>
                      <a:gd name="connsiteX6" fmla="*/ 1095916 w 1983791"/>
                      <a:gd name="connsiteY6" fmla="*/ 11429 h 1277766"/>
                      <a:gd name="connsiteX7" fmla="*/ 844456 w 1983791"/>
                      <a:gd name="connsiteY7" fmla="*/ 80009 h 1277766"/>
                      <a:gd name="connsiteX8" fmla="*/ 707296 w 1983791"/>
                      <a:gd name="connsiteY8" fmla="*/ 285749 h 1277766"/>
                      <a:gd name="connsiteX9" fmla="*/ 707296 w 1983791"/>
                      <a:gd name="connsiteY9" fmla="*/ 582929 h 1277766"/>
                      <a:gd name="connsiteX10" fmla="*/ 844456 w 1983791"/>
                      <a:gd name="connsiteY10" fmla="*/ 868679 h 1277766"/>
                      <a:gd name="connsiteX11" fmla="*/ 1187356 w 1983791"/>
                      <a:gd name="connsiteY11" fmla="*/ 1142999 h 1277766"/>
                      <a:gd name="connsiteX12" fmla="*/ 1541686 w 1983791"/>
                      <a:gd name="connsiteY12" fmla="*/ 1268729 h 1277766"/>
                      <a:gd name="connsiteX13" fmla="*/ 1983791 w 1983791"/>
                      <a:gd name="connsiteY13" fmla="*/ 1180038 h 1277766"/>
                      <a:gd name="connsiteX0" fmla="*/ 0 w 1574608"/>
                      <a:gd name="connsiteY0" fmla="*/ 1254378 h 1277766"/>
                      <a:gd name="connsiteX1" fmla="*/ 435273 w 1574608"/>
                      <a:gd name="connsiteY1" fmla="*/ 1211579 h 1277766"/>
                      <a:gd name="connsiteX2" fmla="*/ 881043 w 1574608"/>
                      <a:gd name="connsiteY2" fmla="*/ 857249 h 1277766"/>
                      <a:gd name="connsiteX3" fmla="*/ 1018203 w 1574608"/>
                      <a:gd name="connsiteY3" fmla="*/ 468629 h 1277766"/>
                      <a:gd name="connsiteX4" fmla="*/ 938193 w 1574608"/>
                      <a:gd name="connsiteY4" fmla="*/ 148589 h 1277766"/>
                      <a:gd name="connsiteX5" fmla="*/ 686733 w 1574608"/>
                      <a:gd name="connsiteY5" fmla="*/ 11429 h 1277766"/>
                      <a:gd name="connsiteX6" fmla="*/ 435273 w 1574608"/>
                      <a:gd name="connsiteY6" fmla="*/ 80009 h 1277766"/>
                      <a:gd name="connsiteX7" fmla="*/ 298113 w 1574608"/>
                      <a:gd name="connsiteY7" fmla="*/ 285749 h 1277766"/>
                      <a:gd name="connsiteX8" fmla="*/ 298113 w 1574608"/>
                      <a:gd name="connsiteY8" fmla="*/ 582929 h 1277766"/>
                      <a:gd name="connsiteX9" fmla="*/ 435273 w 1574608"/>
                      <a:gd name="connsiteY9" fmla="*/ 868679 h 1277766"/>
                      <a:gd name="connsiteX10" fmla="*/ 778173 w 1574608"/>
                      <a:gd name="connsiteY10" fmla="*/ 1142999 h 1277766"/>
                      <a:gd name="connsiteX11" fmla="*/ 1132503 w 1574608"/>
                      <a:gd name="connsiteY11" fmla="*/ 1268729 h 1277766"/>
                      <a:gd name="connsiteX12" fmla="*/ 1574608 w 1574608"/>
                      <a:gd name="connsiteY12" fmla="*/ 1180038 h 127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4608" h="1277766">
                        <a:moveTo>
                          <a:pt x="0" y="1254378"/>
                        </a:moveTo>
                        <a:cubicBezTo>
                          <a:pt x="140743" y="1267019"/>
                          <a:pt x="288432" y="1277767"/>
                          <a:pt x="435273" y="1211579"/>
                        </a:cubicBezTo>
                        <a:cubicBezTo>
                          <a:pt x="582114" y="1145391"/>
                          <a:pt x="783888" y="981074"/>
                          <a:pt x="881043" y="857249"/>
                        </a:cubicBezTo>
                        <a:cubicBezTo>
                          <a:pt x="978198" y="733424"/>
                          <a:pt x="1008678" y="586739"/>
                          <a:pt x="1018203" y="468629"/>
                        </a:cubicBezTo>
                        <a:cubicBezTo>
                          <a:pt x="1027728" y="350519"/>
                          <a:pt x="993438" y="224789"/>
                          <a:pt x="938193" y="148589"/>
                        </a:cubicBezTo>
                        <a:cubicBezTo>
                          <a:pt x="882948" y="72389"/>
                          <a:pt x="770553" y="22859"/>
                          <a:pt x="686733" y="11429"/>
                        </a:cubicBezTo>
                        <a:cubicBezTo>
                          <a:pt x="602913" y="-1"/>
                          <a:pt x="500043" y="34289"/>
                          <a:pt x="435273" y="80009"/>
                        </a:cubicBezTo>
                        <a:cubicBezTo>
                          <a:pt x="370503" y="125729"/>
                          <a:pt x="320973" y="201929"/>
                          <a:pt x="298113" y="285749"/>
                        </a:cubicBezTo>
                        <a:cubicBezTo>
                          <a:pt x="275253" y="369569"/>
                          <a:pt x="275253" y="485774"/>
                          <a:pt x="298113" y="582929"/>
                        </a:cubicBezTo>
                        <a:cubicBezTo>
                          <a:pt x="320973" y="680084"/>
                          <a:pt x="355263" y="775334"/>
                          <a:pt x="435273" y="868679"/>
                        </a:cubicBezTo>
                        <a:cubicBezTo>
                          <a:pt x="515283" y="962024"/>
                          <a:pt x="661968" y="1076324"/>
                          <a:pt x="778173" y="1142999"/>
                        </a:cubicBezTo>
                        <a:cubicBezTo>
                          <a:pt x="894378" y="1209674"/>
                          <a:pt x="999764" y="1262556"/>
                          <a:pt x="1132503" y="1268729"/>
                        </a:cubicBezTo>
                        <a:cubicBezTo>
                          <a:pt x="1265242" y="1274902"/>
                          <a:pt x="1439352" y="1233425"/>
                          <a:pt x="1574608" y="1180038"/>
                        </a:cubicBezTo>
                      </a:path>
                    </a:pathLst>
                  </a:custGeom>
                  <a:ln w="1270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</p:grpSp>
          <p:sp>
            <p:nvSpPr>
              <p:cNvPr id="117" name="Rectângulo 79"/>
              <p:cNvSpPr/>
              <p:nvPr/>
            </p:nvSpPr>
            <p:spPr>
              <a:xfrm>
                <a:off x="5392828" y="1289804"/>
                <a:ext cx="14584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quarkonium (  </a:t>
                </a:r>
                <a:r>
                  <a:rPr lang="en-US" sz="1400" i="1" dirty="0" smtClean="0">
                    <a:solidFill>
                      <a:prstClr val="black"/>
                    </a:solidFill>
                    <a:latin typeface="Calibri"/>
                  </a:rPr>
                  <a:t>   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en-GB" sz="1400" dirty="0"/>
              </a:p>
            </p:txBody>
          </p:sp>
          <p:cxnSp>
            <p:nvCxnSpPr>
              <p:cNvPr id="118" name="Conexão recta unidireccional 80"/>
              <p:cNvCxnSpPr/>
              <p:nvPr/>
            </p:nvCxnSpPr>
            <p:spPr>
              <a:xfrm flipH="1">
                <a:off x="5181600" y="1611630"/>
                <a:ext cx="304800" cy="2324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Rectangle 105"/>
            <p:cNvSpPr/>
            <p:nvPr/>
          </p:nvSpPr>
          <p:spPr>
            <a:xfrm>
              <a:off x="5301065" y="1994725"/>
              <a:ext cx="534504" cy="422338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 smtClean="0">
                  <a:solidFill>
                    <a:srgbClr val="FF0000"/>
                  </a:solidFill>
                  <a:latin typeface="Calibri"/>
                </a:rPr>
                <a:t>anti</a:t>
              </a:r>
              <a:br>
                <a:rPr lang="en-US" sz="1600" dirty="0" smtClean="0">
                  <a:solidFill>
                    <a:srgbClr val="FF0000"/>
                  </a:solidFill>
                  <a:latin typeface="Calibri"/>
                </a:rPr>
              </a:br>
              <a:r>
                <a:rPr lang="en-US" sz="1600" dirty="0" smtClean="0">
                  <a:solidFill>
                    <a:srgbClr val="FF0000"/>
                  </a:solidFill>
                  <a:latin typeface="Calibri"/>
                </a:rPr>
                <a:t>red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9" name="Textfeld 182"/>
          <p:cNvSpPr txBox="1"/>
          <p:nvPr/>
        </p:nvSpPr>
        <p:spPr>
          <a:xfrm rot="5400000">
            <a:off x="7547234" y="3836680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Cartoon </a:t>
            </a:r>
            <a:r>
              <a:rPr lang="de-DE" sz="1400" dirty="0" err="1">
                <a:solidFill>
                  <a:srgbClr val="000000"/>
                </a:solidFill>
              </a:rPr>
              <a:t>by</a:t>
            </a:r>
            <a:r>
              <a:rPr lang="de-DE" sz="1400" dirty="0">
                <a:solidFill>
                  <a:srgbClr val="000000"/>
                </a:solidFill>
              </a:rPr>
              <a:t> P. </a:t>
            </a:r>
            <a:r>
              <a:rPr lang="de-DE" sz="1400" dirty="0" err="1">
                <a:solidFill>
                  <a:srgbClr val="000000"/>
                </a:solidFill>
              </a:rPr>
              <a:t>Faccioli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50" name="TextBox 6"/>
          <p:cNvSpPr txBox="1"/>
          <p:nvPr/>
        </p:nvSpPr>
        <p:spPr>
          <a:xfrm>
            <a:off x="6470726" y="1696584"/>
            <a:ext cx="22418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000000"/>
                </a:solidFill>
              </a:rPr>
              <a:t>= </a:t>
            </a:r>
            <a:r>
              <a:rPr lang="en-GB" sz="2400" baseline="30000" dirty="0" smtClean="0">
                <a:solidFill>
                  <a:srgbClr val="000000"/>
                </a:solidFill>
              </a:rPr>
              <a:t>2S+1</a:t>
            </a:r>
            <a:r>
              <a:rPr lang="en-GB" sz="2400" dirty="0" smtClean="0">
                <a:solidFill>
                  <a:srgbClr val="000000"/>
                </a:solidFill>
              </a:rPr>
              <a:t>L</a:t>
            </a:r>
            <a:r>
              <a:rPr lang="en-GB" sz="2400" baseline="-25000" dirty="0" smtClean="0">
                <a:solidFill>
                  <a:srgbClr val="000000"/>
                </a:solidFill>
              </a:rPr>
              <a:t>J</a:t>
            </a:r>
            <a:r>
              <a:rPr lang="en-GB" sz="2400" baseline="30000" dirty="0" smtClean="0">
                <a:solidFill>
                  <a:srgbClr val="000000"/>
                </a:solidFill>
              </a:rPr>
              <a:t>[C]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,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 C = 1,8</a:t>
            </a:r>
            <a:endParaRPr lang="en-GB" baseline="30000" dirty="0">
              <a:solidFill>
                <a:srgbClr val="000000"/>
              </a:solidFill>
            </a:endParaRPr>
          </a:p>
        </p:txBody>
      </p:sp>
      <p:pic>
        <p:nvPicPr>
          <p:cNvPr id="151" name="Bild 184" descr="Screen shot 2011-11-17 at 14.20.25.png"/>
          <p:cNvPicPr>
            <a:picLocks noChangeAspect="1"/>
          </p:cNvPicPr>
          <p:nvPr/>
        </p:nvPicPr>
        <p:blipFill>
          <a:blip r:embed="rId4"/>
          <a:srcRect l="57886" t="24778" r="37027" b="44601"/>
          <a:stretch>
            <a:fillRect/>
          </a:stretch>
        </p:blipFill>
        <p:spPr>
          <a:xfrm>
            <a:off x="6280156" y="1770982"/>
            <a:ext cx="283598" cy="354311"/>
          </a:xfrm>
          <a:prstGeom prst="rect">
            <a:avLst/>
          </a:prstGeom>
        </p:spPr>
      </p:pic>
      <p:pic>
        <p:nvPicPr>
          <p:cNvPr id="152" name="Bild 186" descr="Screen shot 2011-11-17 at 14.20.25.png"/>
          <p:cNvPicPr>
            <a:picLocks noChangeAspect="1"/>
          </p:cNvPicPr>
          <p:nvPr/>
        </p:nvPicPr>
        <p:blipFill>
          <a:blip r:embed="rId4"/>
          <a:srcRect l="8845" t="19823" r="84793" b="39645"/>
          <a:stretch>
            <a:fillRect/>
          </a:stretch>
        </p:blipFill>
        <p:spPr>
          <a:xfrm>
            <a:off x="6762843" y="2967581"/>
            <a:ext cx="199441" cy="26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6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27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NRQCD factorization approach 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TextBox 152"/>
          <p:cNvSpPr txBox="1"/>
          <p:nvPr/>
        </p:nvSpPr>
        <p:spPr>
          <a:xfrm>
            <a:off x="135647" y="649504"/>
            <a:ext cx="8835996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solidFill>
                <a:schemeClr val="tx1"/>
              </a:solidFill>
              <a:latin typeface="Trebuchet MS"/>
              <a:cs typeface="Arial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Trebuchet MS"/>
                <a:cs typeface="Arial"/>
              </a:rPr>
              <a:t>NRQCD is an effective field theory that factorizes </a:t>
            </a:r>
            <a:r>
              <a:rPr lang="en-US" sz="1600" dirty="0" err="1" smtClean="0">
                <a:solidFill>
                  <a:schemeClr val="tx1"/>
                </a:solidFill>
                <a:latin typeface="Trebuchet MS"/>
                <a:cs typeface="Arial"/>
              </a:rPr>
              <a:t>quarkonium</a:t>
            </a:r>
            <a:r>
              <a:rPr lang="en-US" sz="1600" dirty="0" smtClean="0">
                <a:solidFill>
                  <a:schemeClr val="tx1"/>
                </a:solidFill>
                <a:latin typeface="Trebuchet MS"/>
                <a:cs typeface="Arial"/>
              </a:rPr>
              <a:t> production in two steps:</a:t>
            </a:r>
          </a:p>
          <a:p>
            <a:pPr marL="354013" indent="-268288">
              <a:buAutoNum type="arabicParenR"/>
            </a:pPr>
            <a:r>
              <a:rPr lang="en-US" sz="1600" dirty="0" smtClean="0">
                <a:solidFill>
                  <a:srgbClr val="0000FF"/>
                </a:solidFill>
                <a:latin typeface="Trebuchet MS"/>
                <a:cs typeface="Arial"/>
              </a:rPr>
              <a:t>production of the initial quark-</a:t>
            </a:r>
            <a:r>
              <a:rPr lang="en-US" sz="1600" dirty="0" err="1" smtClean="0">
                <a:solidFill>
                  <a:srgbClr val="0000FF"/>
                </a:solidFill>
                <a:latin typeface="Trebuchet MS"/>
                <a:cs typeface="Arial"/>
              </a:rPr>
              <a:t>antiquark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Arial"/>
              </a:rPr>
              <a:t> pair</a:t>
            </a:r>
            <a:r>
              <a:rPr lang="en-US" sz="1600" dirty="0" smtClean="0">
                <a:latin typeface="Trebuchet MS"/>
                <a:cs typeface="Arial"/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  <a:latin typeface="Trebuchet MS"/>
                <a:cs typeface="Arial"/>
              </a:rPr>
              <a:t>perturbative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cs typeface="Arial"/>
              </a:rPr>
              <a:t> QCD)</a:t>
            </a:r>
          </a:p>
          <a:p>
            <a:pPr marL="354013" indent="-268288">
              <a:buAutoNum type="arabicParenR"/>
            </a:pPr>
            <a:r>
              <a:rPr lang="en-US" sz="1600" dirty="0" err="1" smtClean="0">
                <a:solidFill>
                  <a:srgbClr val="0000FF"/>
                </a:solidFill>
                <a:latin typeface="Trebuchet MS"/>
                <a:cs typeface="Arial"/>
              </a:rPr>
              <a:t>hadronization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cs typeface="Arial"/>
              </a:rPr>
              <a:t>of the quark pair 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Arial"/>
              </a:rPr>
              <a:t>into a bound </a:t>
            </a:r>
            <a:r>
              <a:rPr lang="en-US" sz="1600" dirty="0" err="1" smtClean="0">
                <a:solidFill>
                  <a:srgbClr val="0000FF"/>
                </a:solidFill>
                <a:latin typeface="Trebuchet MS"/>
                <a:cs typeface="Arial"/>
              </a:rPr>
              <a:t>quarkonium</a:t>
            </a:r>
            <a:r>
              <a:rPr lang="en-US" sz="1600" dirty="0" smtClean="0">
                <a:solidFill>
                  <a:srgbClr val="0000FF"/>
                </a:solidFill>
                <a:latin typeface="Trebuchet MS"/>
                <a:cs typeface="Arial"/>
              </a:rPr>
              <a:t> state</a:t>
            </a:r>
            <a:r>
              <a:rPr lang="en-US" sz="1600" dirty="0" smtClean="0">
                <a:latin typeface="Trebuchet MS"/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cs typeface="Arial"/>
              </a:rPr>
              <a:t>(non-</a:t>
            </a:r>
            <a:r>
              <a:rPr lang="en-US" sz="1600" dirty="0" err="1" smtClean="0">
                <a:solidFill>
                  <a:srgbClr val="000000"/>
                </a:solidFill>
                <a:latin typeface="Trebuchet MS"/>
                <a:cs typeface="Arial"/>
              </a:rPr>
              <a:t>perturbative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cs typeface="Arial"/>
              </a:rPr>
              <a:t> QCD)</a:t>
            </a:r>
          </a:p>
          <a:p>
            <a:endParaRPr lang="en-US" sz="1600" dirty="0" smtClean="0">
              <a:solidFill>
                <a:srgbClr val="000000"/>
              </a:solidFill>
              <a:latin typeface="Trebuchet MS"/>
              <a:cs typeface="Arial"/>
            </a:endParaRPr>
          </a:p>
          <a:p>
            <a:endParaRPr lang="en-US" sz="1600" dirty="0" smtClean="0">
              <a:latin typeface="Trebuchet MS"/>
              <a:cs typeface="Arial"/>
            </a:endParaRPr>
          </a:p>
          <a:p>
            <a:endParaRPr lang="en-US" sz="1600" dirty="0" smtClean="0">
              <a:latin typeface="Trebuchet MS"/>
              <a:cs typeface="Arial"/>
            </a:endParaRPr>
          </a:p>
          <a:p>
            <a:endParaRPr lang="en-US" sz="1600" dirty="0" smtClean="0">
              <a:latin typeface="Trebuchet MS"/>
              <a:cs typeface="Arial"/>
            </a:endParaRPr>
          </a:p>
          <a:p>
            <a:endParaRPr lang="en-US" sz="1600" dirty="0" smtClean="0">
              <a:latin typeface="Trebuchet MS"/>
              <a:cs typeface="Arial"/>
            </a:endParaRPr>
          </a:p>
          <a:p>
            <a:endParaRPr lang="en-US" sz="1600" dirty="0" smtClean="0">
              <a:latin typeface="Trebuchet MS"/>
              <a:cs typeface="Arial"/>
            </a:endParaRPr>
          </a:p>
          <a:p>
            <a:endParaRPr lang="en-US" sz="1600" dirty="0" smtClean="0">
              <a:latin typeface="Trebuchet MS"/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r>
              <a:rPr lang="en-US" sz="1600" dirty="0" smtClean="0">
                <a:solidFill>
                  <a:schemeClr val="tx1"/>
                </a:solidFill>
                <a:cs typeface="Arial"/>
              </a:rPr>
              <a:t>The </a:t>
            </a:r>
            <a:r>
              <a:rPr lang="en-US" sz="1600" dirty="0" err="1" smtClean="0">
                <a:solidFill>
                  <a:schemeClr val="tx1"/>
                </a:solidFill>
                <a:cs typeface="Arial"/>
              </a:rPr>
              <a:t>LDMEs</a:t>
            </a:r>
            <a:r>
              <a:rPr lang="en-US" sz="1600" dirty="0" smtClean="0">
                <a:solidFill>
                  <a:schemeClr val="tx1"/>
                </a:solidFill>
                <a:cs typeface="Arial"/>
              </a:rPr>
              <a:t> should follow a 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hierarchy in powers of </a:t>
            </a:r>
            <a:r>
              <a:rPr lang="en-US" sz="1600" i="1" dirty="0" err="1" smtClean="0">
                <a:solidFill>
                  <a:srgbClr val="0000FF"/>
                </a:solidFill>
                <a:cs typeface="Arial"/>
              </a:rPr>
              <a:t>v</a:t>
            </a:r>
            <a:r>
              <a:rPr lang="en-US" sz="1600" dirty="0" smtClean="0">
                <a:cs typeface="Arial"/>
              </a:rPr>
              <a:t>, </a:t>
            </a:r>
            <a:r>
              <a:rPr lang="en-US" sz="1600" dirty="0" smtClean="0">
                <a:solidFill>
                  <a:schemeClr val="tx1"/>
                </a:solidFill>
                <a:cs typeface="Arial"/>
              </a:rPr>
              <a:t>the relative velocity of the quark pair in the </a:t>
            </a:r>
            <a:r>
              <a:rPr lang="en-US" sz="1600" dirty="0" err="1" smtClean="0">
                <a:solidFill>
                  <a:schemeClr val="tx1"/>
                </a:solidFill>
                <a:cs typeface="Arial"/>
              </a:rPr>
              <a:t>quarkonium</a:t>
            </a:r>
            <a:r>
              <a:rPr lang="en-US" sz="1600" dirty="0" smtClean="0">
                <a:solidFill>
                  <a:schemeClr val="tx1"/>
                </a:solidFill>
                <a:cs typeface="Arial"/>
              </a:rPr>
              <a:t> system </a:t>
            </a:r>
            <a:r>
              <a:rPr lang="de-DE" sz="1600" dirty="0" smtClean="0">
                <a:solidFill>
                  <a:schemeClr val="tx1"/>
                </a:solidFill>
                <a:cs typeface="Arial"/>
                <a:sym typeface="Wingdings"/>
              </a:rPr>
              <a:t> </a:t>
            </a:r>
            <a:r>
              <a:rPr lang="de-DE" sz="1600" dirty="0" smtClean="0">
                <a:solidFill>
                  <a:srgbClr val="0000FF"/>
                </a:solidFill>
                <a:cs typeface="Arial"/>
                <a:sym typeface="Wingdings"/>
              </a:rPr>
              <a:t>Non-relativistic approximation</a:t>
            </a:r>
            <a:r>
              <a:rPr lang="de-DE" sz="1600" dirty="0" smtClean="0">
                <a:solidFill>
                  <a:srgbClr val="000000"/>
                </a:solidFill>
                <a:cs typeface="Arial"/>
                <a:sym typeface="Wingdings"/>
              </a:rPr>
              <a:t> (</a:t>
            </a:r>
            <a:r>
              <a:rPr lang="en-US" sz="1600" i="1" dirty="0" smtClean="0">
                <a:solidFill>
                  <a:prstClr val="black"/>
                </a:solidFill>
              </a:rPr>
              <a:t>v</a:t>
            </a:r>
            <a:r>
              <a:rPr lang="en-US" sz="1600" baseline="30000" dirty="0" smtClean="0">
                <a:solidFill>
                  <a:prstClr val="black"/>
                </a:solidFill>
              </a:rPr>
              <a:t>2</a:t>
            </a:r>
            <a:r>
              <a:rPr lang="en-US" sz="1600" dirty="0" smtClean="0">
                <a:solidFill>
                  <a:prstClr val="black"/>
                </a:solidFill>
                <a:sym typeface="Symbol"/>
              </a:rPr>
              <a:t>0.3</a:t>
            </a:r>
            <a:r>
              <a:rPr lang="en-US" sz="1600" dirty="0" smtClean="0">
                <a:solidFill>
                  <a:prstClr val="black"/>
                </a:solidFill>
              </a:rPr>
              <a:t> for the </a:t>
            </a:r>
            <a:r>
              <a:rPr lang="en-GB" sz="1600" dirty="0" err="1" smtClean="0">
                <a:solidFill>
                  <a:prstClr val="black"/>
                </a:solidFill>
              </a:rPr>
              <a:t>ψ</a:t>
            </a:r>
            <a:r>
              <a:rPr lang="en-GB" sz="1600" dirty="0" smtClean="0">
                <a:solidFill>
                  <a:prstClr val="black"/>
                </a:solidFill>
              </a:rPr>
              <a:t> and </a:t>
            </a:r>
            <a:r>
              <a:rPr lang="en-US" sz="1600" dirty="0" smtClean="0">
                <a:solidFill>
                  <a:prstClr val="black"/>
                </a:solidFill>
                <a:sym typeface="Symbol"/>
              </a:rPr>
              <a:t>0.</a:t>
            </a:r>
            <a:r>
              <a:rPr lang="en-US" sz="1600" dirty="0" smtClean="0">
                <a:solidFill>
                  <a:prstClr val="black"/>
                </a:solidFill>
              </a:rPr>
              <a:t>1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chemeClr val="tx1"/>
                </a:solidFill>
              </a:rPr>
              <a:t>for the </a:t>
            </a:r>
            <a:r>
              <a:rPr lang="en-GB" sz="1600" dirty="0" err="1" smtClean="0">
                <a:solidFill>
                  <a:schemeClr val="tx1"/>
                </a:solidFill>
                <a:sym typeface="Symbol"/>
              </a:rPr>
              <a:t></a:t>
            </a:r>
            <a:r>
              <a:rPr lang="de-DE" sz="1600" dirty="0" smtClean="0">
                <a:solidFill>
                  <a:schemeClr val="tx1"/>
                </a:solidFill>
                <a:cs typeface="Arial"/>
                <a:sym typeface="Wingdings"/>
              </a:rPr>
              <a:t>):</a:t>
            </a:r>
          </a:p>
          <a:p>
            <a:pPr>
              <a:buFont typeface="Wingdings" charset="2"/>
              <a:buChar char="à"/>
            </a:pPr>
            <a:r>
              <a:rPr lang="de-DE" sz="1600" dirty="0" smtClean="0">
                <a:solidFill>
                  <a:schemeClr val="tx1"/>
                </a:solidFill>
                <a:cs typeface="Arial"/>
                <a:sym typeface="Wingdings"/>
              </a:rPr>
              <a:t> Truncation of v-expansion for S-wave states</a:t>
            </a:r>
          </a:p>
          <a:p>
            <a:pPr>
              <a:buFont typeface="Wingdings" charset="2"/>
              <a:buChar char="à"/>
            </a:pPr>
            <a:r>
              <a:rPr lang="de-DE" sz="1600" dirty="0" smtClean="0">
                <a:solidFill>
                  <a:schemeClr val="tx1"/>
                </a:solidFill>
                <a:cs typeface="Arial"/>
                <a:sym typeface="Wingdings"/>
              </a:rPr>
              <a:t> NRQCD includes </a:t>
            </a:r>
            <a:r>
              <a:rPr lang="de-DE" sz="1600" dirty="0" smtClean="0">
                <a:solidFill>
                  <a:srgbClr val="0000FF"/>
                </a:solidFill>
                <a:cs typeface="Arial"/>
                <a:sym typeface="Wingdings"/>
              </a:rPr>
              <a:t>4 </a:t>
            </a:r>
            <a:r>
              <a:rPr lang="de-DE" sz="1600" dirty="0" err="1" smtClean="0">
                <a:solidFill>
                  <a:schemeClr val="tx1"/>
                </a:solidFill>
                <a:cs typeface="Arial"/>
                <a:sym typeface="Wingdings"/>
              </a:rPr>
              <a:t>terms</a:t>
            </a:r>
            <a:r>
              <a:rPr lang="de-DE" sz="1600" dirty="0" smtClean="0">
                <a:solidFill>
                  <a:schemeClr val="tx1"/>
                </a:solidFill>
                <a:cs typeface="Arial"/>
                <a:sym typeface="Wingdings"/>
              </a:rPr>
              <a:t> (</a:t>
            </a:r>
            <a:r>
              <a:rPr lang="de-DE" sz="1600" dirty="0" err="1" smtClean="0">
                <a:solidFill>
                  <a:schemeClr val="tx1"/>
                </a:solidFill>
                <a:cs typeface="Arial"/>
                <a:sym typeface="Wingdings"/>
              </a:rPr>
              <a:t>intermediate</a:t>
            </a:r>
            <a:r>
              <a:rPr lang="de-DE" sz="1600" dirty="0" smtClean="0">
                <a:solidFill>
                  <a:schemeClr val="tx1"/>
                </a:solidFill>
                <a:cs typeface="Arial"/>
                <a:sym typeface="Wingdings"/>
              </a:rPr>
              <a:t> states):</a:t>
            </a:r>
            <a:endParaRPr lang="en-US" sz="1600" dirty="0" smtClean="0">
              <a:solidFill>
                <a:schemeClr val="tx1"/>
              </a:solidFill>
              <a:cs typeface="Arial"/>
            </a:endParaRPr>
          </a:p>
          <a:p>
            <a:endParaRPr lang="en-US" sz="1600" dirty="0" smtClean="0">
              <a:cs typeface="Arial"/>
            </a:endParaRPr>
          </a:p>
          <a:p>
            <a:r>
              <a:rPr lang="en-US" sz="1600" b="1" dirty="0" smtClean="0">
                <a:cs typeface="Arial"/>
              </a:rPr>
              <a:t>	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CS term </a:t>
            </a:r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18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[1]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(same      as      )</a:t>
            </a:r>
          </a:p>
          <a:p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CO terms: </a:t>
            </a:r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18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0</a:t>
            </a:r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[8]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, </a:t>
            </a:r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18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[8]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and </a:t>
            </a:r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3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en-US" sz="18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J</a:t>
            </a:r>
            <a:r>
              <a:rPr lang="en-US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[8]</a:t>
            </a:r>
            <a:endParaRPr lang="en-US" sz="1800" baseline="-25000" dirty="0" smtClean="0">
              <a:latin typeface="Calibri"/>
              <a:cs typeface="Calibri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124397" y="1760726"/>
            <a:ext cx="23187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000000"/>
                </a:solidFill>
              </a:rPr>
              <a:t>= </a:t>
            </a:r>
            <a:r>
              <a:rPr lang="en-GB" sz="2400" baseline="30000" dirty="0" smtClean="0">
                <a:solidFill>
                  <a:srgbClr val="000000"/>
                </a:solidFill>
              </a:rPr>
              <a:t>2S+1</a:t>
            </a:r>
            <a:r>
              <a:rPr lang="en-GB" sz="2400" dirty="0" smtClean="0">
                <a:solidFill>
                  <a:srgbClr val="000000"/>
                </a:solidFill>
              </a:rPr>
              <a:t>L</a:t>
            </a:r>
            <a:r>
              <a:rPr lang="en-GB" sz="2400" baseline="-25000" dirty="0" smtClean="0">
                <a:solidFill>
                  <a:srgbClr val="000000"/>
                </a:solidFill>
              </a:rPr>
              <a:t>J</a:t>
            </a:r>
            <a:r>
              <a:rPr lang="en-GB" sz="2400" baseline="30000" dirty="0" smtClean="0">
                <a:solidFill>
                  <a:srgbClr val="000000"/>
                </a:solidFill>
              </a:rPr>
              <a:t>[C]</a:t>
            </a:r>
            <a:r>
              <a:rPr lang="en-GB" sz="2400" dirty="0" smtClean="0">
                <a:solidFill>
                  <a:srgbClr val="000000"/>
                </a:solidFill>
              </a:rPr>
              <a:t>  </a:t>
            </a:r>
            <a:r>
              <a:rPr lang="en-GB" dirty="0" smtClean="0">
                <a:solidFill>
                  <a:srgbClr val="000000"/>
                </a:solidFill>
              </a:rPr>
              <a:t>,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 C = 1,8</a:t>
            </a:r>
            <a:endParaRPr lang="en-GB" baseline="30000" dirty="0">
              <a:solidFill>
                <a:srgbClr val="000000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4524163" y="2222702"/>
            <a:ext cx="457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Quantum numbers of the heavy quark pair</a:t>
            </a:r>
          </a:p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S, L, J = spin, orbital and total </a:t>
            </a:r>
            <a:r>
              <a:rPr lang="en-US" sz="1400" dirty="0" err="1" smtClean="0">
                <a:solidFill>
                  <a:srgbClr val="000000"/>
                </a:solidFill>
              </a:rPr>
              <a:t>ang</a:t>
            </a:r>
            <a:r>
              <a:rPr lang="en-US" sz="1400" dirty="0" smtClean="0">
                <a:solidFill>
                  <a:srgbClr val="000000"/>
                </a:solidFill>
              </a:rPr>
              <a:t>. momentum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39005" y="3019564"/>
            <a:ext cx="293902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/>
              <a:t>Short-distance coefficients (SDC)</a:t>
            </a:r>
            <a:endParaRPr lang="en-GB" sz="1600" b="1" dirty="0"/>
          </a:p>
        </p:txBody>
      </p:sp>
      <p:sp>
        <p:nvSpPr>
          <p:cNvPr id="157" name="TextBox 156"/>
          <p:cNvSpPr txBox="1"/>
          <p:nvPr/>
        </p:nvSpPr>
        <p:spPr>
          <a:xfrm>
            <a:off x="4518928" y="3019564"/>
            <a:ext cx="34676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/>
              <a:t>Long-distance matrix elements (LDME)</a:t>
            </a:r>
            <a:endParaRPr lang="en-GB" sz="1600" b="1" dirty="0"/>
          </a:p>
        </p:txBody>
      </p:sp>
      <p:pic>
        <p:nvPicPr>
          <p:cNvPr id="158" name="Bild 13" descr="Screen shot 2011-11-17 at 14.20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20" y="1770673"/>
            <a:ext cx="4336364" cy="90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9" name="Gekrümmte Verbindung 18"/>
          <p:cNvCxnSpPr/>
          <p:nvPr/>
        </p:nvCxnSpPr>
        <p:spPr>
          <a:xfrm rot="5400000" flipH="1" flipV="1">
            <a:off x="2265279" y="2386558"/>
            <a:ext cx="1099054" cy="78263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Gekrümmte Verbindung 19"/>
          <p:cNvCxnSpPr/>
          <p:nvPr/>
        </p:nvCxnSpPr>
        <p:spPr>
          <a:xfrm rot="16200000" flipV="1">
            <a:off x="4503426" y="2255987"/>
            <a:ext cx="990600" cy="914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Rechteck 20"/>
          <p:cNvSpPr/>
          <p:nvPr/>
        </p:nvSpPr>
        <p:spPr>
          <a:xfrm>
            <a:off x="430212" y="3064915"/>
            <a:ext cx="4110705" cy="1330679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>
                <a:solidFill>
                  <a:schemeClr val="tx1"/>
                </a:solidFill>
              </a:rPr>
              <a:t>Short-distance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coefficients (SDCs)</a:t>
            </a:r>
            <a:endParaRPr lang="de-DE" sz="1600" b="1" dirty="0">
              <a:solidFill>
                <a:schemeClr val="tx1"/>
              </a:solidFill>
            </a:endParaRPr>
          </a:p>
          <a:p>
            <a:pPr algn="ctr">
              <a:buFont typeface="Arial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Cross </a:t>
            </a:r>
            <a:r>
              <a:rPr lang="de-DE" sz="1400" dirty="0" err="1">
                <a:solidFill>
                  <a:schemeClr val="tx1"/>
                </a:solidFill>
              </a:rPr>
              <a:t>section</a:t>
            </a:r>
            <a:r>
              <a:rPr lang="de-DE" sz="1400" dirty="0">
                <a:solidFill>
                  <a:schemeClr val="tx1"/>
                </a:solidFill>
              </a:rPr>
              <a:t> of </a:t>
            </a:r>
            <a:r>
              <a:rPr lang="de-DE" sz="1400" dirty="0" err="1" smtClean="0">
                <a:solidFill>
                  <a:schemeClr val="tx1"/>
                </a:solidFill>
              </a:rPr>
              <a:t>partonic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processes</a:t>
            </a:r>
            <a:r>
              <a:rPr lang="de-DE" sz="1400" dirty="0">
                <a:solidFill>
                  <a:schemeClr val="tx1"/>
                </a:solidFill>
              </a:rPr>
              <a:t> to </a:t>
            </a:r>
            <a:r>
              <a:rPr lang="de-DE" sz="1400" dirty="0" smtClean="0">
                <a:solidFill>
                  <a:schemeClr val="tx1"/>
                </a:solidFill>
              </a:rPr>
              <a:t>form</a:t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dirty="0" smtClean="0">
                <a:solidFill>
                  <a:schemeClr val="tx1"/>
                </a:solidFill>
              </a:rPr>
              <a:t>QQ </a:t>
            </a:r>
            <a:r>
              <a:rPr lang="de-DE" sz="1400" dirty="0">
                <a:solidFill>
                  <a:schemeClr val="tx1"/>
                </a:solidFill>
              </a:rPr>
              <a:t>in </a:t>
            </a:r>
            <a:r>
              <a:rPr lang="de-DE" sz="1400" dirty="0" err="1" smtClean="0">
                <a:solidFill>
                  <a:schemeClr val="tx1"/>
                </a:solidFill>
              </a:rPr>
              <a:t>state</a:t>
            </a:r>
            <a:r>
              <a:rPr lang="de-DE" sz="1400" dirty="0" smtClean="0">
                <a:solidFill>
                  <a:schemeClr val="tx1"/>
                </a:solidFill>
              </a:rPr>
              <a:t>              PDF</a:t>
            </a:r>
          </a:p>
          <a:p>
            <a:pPr algn="ctr">
              <a:buFont typeface="Arial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Process-dependent functions of kinematics</a:t>
            </a:r>
          </a:p>
          <a:p>
            <a:pPr algn="ctr">
              <a:buFont typeface="Arial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C</a:t>
            </a:r>
            <a:r>
              <a:rPr lang="en-US" sz="1400" dirty="0" smtClean="0">
                <a:solidFill>
                  <a:schemeClr val="tx1"/>
                </a:solidFill>
                <a:cs typeface="Arial"/>
              </a:rPr>
              <a:t>an be calculated </a:t>
            </a:r>
            <a:r>
              <a:rPr lang="en-US" sz="1400" dirty="0" err="1" smtClean="0">
                <a:solidFill>
                  <a:schemeClr val="tx1"/>
                </a:solidFill>
                <a:cs typeface="Arial"/>
              </a:rPr>
              <a:t>perturbatively (expansion in α</a:t>
            </a:r>
            <a:r>
              <a:rPr lang="en-US" sz="1400" baseline="-25000" dirty="0" err="1" smtClean="0">
                <a:solidFill>
                  <a:schemeClr val="tx1"/>
                </a:solidFill>
                <a:cs typeface="Arial"/>
              </a:rPr>
              <a:t>s</a:t>
            </a:r>
            <a:r>
              <a:rPr lang="en-US" sz="1400" dirty="0" err="1" smtClean="0">
                <a:solidFill>
                  <a:schemeClr val="tx1"/>
                </a:solidFill>
                <a:cs typeface="Arial"/>
              </a:rPr>
              <a:t>)</a:t>
            </a:r>
            <a:r>
              <a:rPr lang="en-US" sz="1400" dirty="0" smtClean="0">
                <a:solidFill>
                  <a:schemeClr val="tx1"/>
                </a:solidFill>
                <a:cs typeface="Arial"/>
              </a:rPr>
              <a:t> 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62" name="Bild 21" descr="CodeCogsEq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289" y="3649612"/>
            <a:ext cx="254000" cy="254000"/>
          </a:xfrm>
          <a:prstGeom prst="rect">
            <a:avLst/>
          </a:prstGeom>
        </p:spPr>
      </p:pic>
      <p:sp>
        <p:nvSpPr>
          <p:cNvPr id="163" name="Rechteck 22"/>
          <p:cNvSpPr/>
          <p:nvPr/>
        </p:nvSpPr>
        <p:spPr>
          <a:xfrm>
            <a:off x="4545013" y="3064916"/>
            <a:ext cx="3962400" cy="1330678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>
                <a:solidFill>
                  <a:schemeClr val="tx1"/>
                </a:solidFill>
              </a:rPr>
              <a:t>Long-distance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matrix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elements (LDMEs)</a:t>
            </a:r>
            <a:endParaRPr lang="de-DE" sz="1600" b="1" dirty="0">
              <a:solidFill>
                <a:schemeClr val="tx1"/>
              </a:solidFill>
            </a:endParaRPr>
          </a:p>
          <a:p>
            <a:pPr algn="ctr">
              <a:buFont typeface="Arial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Probability</a:t>
            </a:r>
            <a:r>
              <a:rPr lang="de-DE" sz="1400" dirty="0">
                <a:solidFill>
                  <a:schemeClr val="tx1"/>
                </a:solidFill>
              </a:rPr>
              <a:t> of</a:t>
            </a:r>
            <a:r>
              <a:rPr lang="de-DE" sz="1400" dirty="0" smtClean="0">
                <a:solidFill>
                  <a:schemeClr val="tx1"/>
                </a:solidFill>
              </a:rPr>
              <a:t> QQ </a:t>
            </a:r>
            <a:r>
              <a:rPr lang="de-DE" sz="1400" dirty="0">
                <a:solidFill>
                  <a:schemeClr val="tx1"/>
                </a:solidFill>
              </a:rPr>
              <a:t>in </a:t>
            </a:r>
            <a:r>
              <a:rPr lang="de-DE" sz="1400" dirty="0" err="1">
                <a:solidFill>
                  <a:schemeClr val="tx1"/>
                </a:solidFill>
              </a:rPr>
              <a:t>state</a:t>
            </a:r>
            <a:r>
              <a:rPr lang="de-DE" sz="1400" dirty="0">
                <a:solidFill>
                  <a:schemeClr val="tx1"/>
                </a:solidFill>
              </a:rPr>
              <a:t>      to form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dirty="0" smtClean="0">
                <a:solidFill>
                  <a:schemeClr val="tx1"/>
                </a:solidFill>
              </a:rPr>
              <a:t>quarkonium </a:t>
            </a:r>
            <a:r>
              <a:rPr lang="de-DE" sz="1400" dirty="0" err="1">
                <a:solidFill>
                  <a:schemeClr val="tx1"/>
                </a:solidFill>
              </a:rPr>
              <a:t>state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</a:p>
          <a:p>
            <a:pPr algn="ctr">
              <a:buFont typeface="Arial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Universal constants (independent of kinematics)</a:t>
            </a:r>
          </a:p>
          <a:p>
            <a:pPr algn="ctr">
              <a:buFont typeface="Arial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  Determined from fits to experimental data</a:t>
            </a:r>
          </a:p>
        </p:txBody>
      </p:sp>
      <p:pic>
        <p:nvPicPr>
          <p:cNvPr id="164" name="Bild 23" descr="Screen shot 2011-11-17 at 14.20.25.png"/>
          <p:cNvPicPr>
            <a:picLocks noChangeAspect="1"/>
          </p:cNvPicPr>
          <p:nvPr/>
        </p:nvPicPr>
        <p:blipFill>
          <a:blip r:embed="rId4"/>
          <a:srcRect l="57886" t="24778" r="37027" b="44601"/>
          <a:stretch>
            <a:fillRect/>
          </a:stretch>
        </p:blipFill>
        <p:spPr>
          <a:xfrm>
            <a:off x="2539683" y="3678823"/>
            <a:ext cx="159595" cy="199389"/>
          </a:xfrm>
          <a:prstGeom prst="rect">
            <a:avLst/>
          </a:prstGeom>
        </p:spPr>
      </p:pic>
      <p:pic>
        <p:nvPicPr>
          <p:cNvPr id="165" name="Bild 24" descr="Screen shot 2011-11-17 at 14.20.25.png"/>
          <p:cNvPicPr>
            <a:picLocks noChangeAspect="1"/>
          </p:cNvPicPr>
          <p:nvPr/>
        </p:nvPicPr>
        <p:blipFill>
          <a:blip r:embed="rId4"/>
          <a:srcRect l="57886" t="24778" r="37027" b="44601"/>
          <a:stretch>
            <a:fillRect/>
          </a:stretch>
        </p:blipFill>
        <p:spPr>
          <a:xfrm>
            <a:off x="7174421" y="3455606"/>
            <a:ext cx="159595" cy="199389"/>
          </a:xfrm>
          <a:prstGeom prst="rect">
            <a:avLst/>
          </a:prstGeom>
        </p:spPr>
      </p:pic>
      <p:pic>
        <p:nvPicPr>
          <p:cNvPr id="166" name="Bild 25" descr="Screen shot 2011-11-17 at 14.20.25.png"/>
          <p:cNvPicPr>
            <a:picLocks noChangeAspect="1"/>
          </p:cNvPicPr>
          <p:nvPr/>
        </p:nvPicPr>
        <p:blipFill>
          <a:blip r:embed="rId4"/>
          <a:srcRect l="8845" t="19823" r="84793" b="39645"/>
          <a:stretch>
            <a:fillRect/>
          </a:stretch>
        </p:blipFill>
        <p:spPr>
          <a:xfrm>
            <a:off x="7192963" y="3642766"/>
            <a:ext cx="199441" cy="263923"/>
          </a:xfrm>
          <a:prstGeom prst="rect">
            <a:avLst/>
          </a:prstGeom>
        </p:spPr>
      </p:pic>
      <p:sp>
        <p:nvSpPr>
          <p:cNvPr id="167" name="Textfeld 26"/>
          <p:cNvSpPr txBox="1"/>
          <p:nvPr/>
        </p:nvSpPr>
        <p:spPr>
          <a:xfrm>
            <a:off x="1649580" y="34552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0000"/>
                </a:solidFill>
              </a:rPr>
              <a:t>_</a:t>
            </a:r>
          </a:p>
        </p:txBody>
      </p:sp>
      <p:sp>
        <p:nvSpPr>
          <p:cNvPr id="168" name="Textfeld 27"/>
          <p:cNvSpPr txBox="1"/>
          <p:nvPr/>
        </p:nvSpPr>
        <p:spPr>
          <a:xfrm>
            <a:off x="6335431" y="322757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0000"/>
                </a:solidFill>
              </a:rPr>
              <a:t>_</a:t>
            </a:r>
          </a:p>
        </p:txBody>
      </p:sp>
      <p:sp>
        <p:nvSpPr>
          <p:cNvPr id="169" name="Rechteck 29"/>
          <p:cNvSpPr/>
          <p:nvPr/>
        </p:nvSpPr>
        <p:spPr>
          <a:xfrm>
            <a:off x="4682019" y="5247145"/>
            <a:ext cx="3745617" cy="133067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70" name="Textfeld 30"/>
          <p:cNvSpPr txBox="1"/>
          <p:nvPr/>
        </p:nvSpPr>
        <p:spPr>
          <a:xfrm>
            <a:off x="4774019" y="5246596"/>
            <a:ext cx="3809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tx1"/>
                </a:solidFill>
              </a:rPr>
              <a:t>Every </a:t>
            </a:r>
            <a:r>
              <a:rPr lang="de-DE" sz="1600" b="1" dirty="0" err="1">
                <a:solidFill>
                  <a:schemeClr val="tx1"/>
                </a:solidFill>
              </a:rPr>
              <a:t>term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has</a:t>
            </a:r>
            <a:r>
              <a:rPr lang="de-DE" sz="1600" b="1" dirty="0">
                <a:solidFill>
                  <a:schemeClr val="tx1"/>
                </a:solidFill>
              </a:rPr>
              <a:t> a </a:t>
            </a:r>
            <a:r>
              <a:rPr lang="de-DE" sz="1600" b="1" dirty="0" err="1">
                <a:solidFill>
                  <a:schemeClr val="tx1"/>
                </a:solidFill>
              </a:rPr>
              <a:t>specific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polarization</a:t>
            </a:r>
            <a:r>
              <a:rPr lang="de-DE" sz="16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1600" baseline="30000" dirty="0" smtClean="0">
                <a:solidFill>
                  <a:srgbClr val="0000FF"/>
                </a:solidFill>
                <a:cs typeface="Arial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S</a:t>
            </a:r>
            <a:r>
              <a:rPr lang="en-US" sz="1600" baseline="-25000" dirty="0" smtClean="0">
                <a:solidFill>
                  <a:srgbClr val="0000FF"/>
                </a:solidFill>
                <a:cs typeface="Arial"/>
              </a:rPr>
              <a:t>1</a:t>
            </a:r>
            <a:r>
              <a:rPr lang="en-US" sz="1600" baseline="30000" dirty="0" smtClean="0">
                <a:solidFill>
                  <a:srgbClr val="0000FF"/>
                </a:solidFill>
                <a:cs typeface="Arial"/>
              </a:rPr>
              <a:t>[1]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cs typeface="Arial"/>
                <a:sym typeface="Wingdings"/>
              </a:rPr>
              <a:t> </a:t>
            </a:r>
            <a:r>
              <a:rPr lang="el-GR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λ</a:t>
            </a:r>
            <a:r>
              <a:rPr lang="el-GR" sz="16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θ</a:t>
            </a:r>
            <a:r>
              <a:rPr lang="pt-PT" sz="16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pt-P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≈ -</a:t>
            </a:r>
            <a:r>
              <a:rPr lang="pt-PT" sz="1600" dirty="0" smtClean="0">
                <a:solidFill>
                  <a:srgbClr val="FF0000"/>
                </a:solidFill>
                <a:latin typeface="Arial"/>
                <a:cs typeface="Arial"/>
              </a:rPr>
              <a:t>0.9 </a:t>
            </a:r>
            <a:r>
              <a:rPr lang="de-DE" sz="1600" dirty="0" smtClean="0">
                <a:solidFill>
                  <a:schemeClr val="tx1"/>
                </a:solidFill>
                <a:cs typeface="Arial"/>
                <a:sym typeface="Wingdings"/>
              </a:rPr>
              <a:t>(longitudinal)</a:t>
            </a:r>
            <a:endParaRPr lang="pt-PT" sz="16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600" baseline="30000" dirty="0" smtClean="0">
                <a:solidFill>
                  <a:srgbClr val="0000FF"/>
                </a:solidFill>
                <a:cs typeface="Arial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S</a:t>
            </a:r>
            <a:r>
              <a:rPr lang="en-US" sz="1600" baseline="-25000" dirty="0" smtClean="0">
                <a:solidFill>
                  <a:srgbClr val="0000FF"/>
                </a:solidFill>
                <a:cs typeface="Arial"/>
              </a:rPr>
              <a:t>0</a:t>
            </a:r>
            <a:r>
              <a:rPr lang="en-US" sz="1600" baseline="30000" dirty="0" smtClean="0">
                <a:solidFill>
                  <a:srgbClr val="0000FF"/>
                </a:solidFill>
                <a:cs typeface="Arial"/>
              </a:rPr>
              <a:t>[8]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cs typeface="Arial"/>
                <a:sym typeface="Wingdings"/>
              </a:rPr>
              <a:t></a:t>
            </a:r>
            <a:r>
              <a:rPr lang="de-DE" sz="1600" dirty="0" smtClean="0">
                <a:cs typeface="Arial"/>
                <a:sym typeface="Wingdings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λ</a:t>
            </a:r>
            <a:r>
              <a:rPr lang="el-GR" sz="16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θ</a:t>
            </a:r>
            <a:r>
              <a:rPr lang="pt-PT" sz="16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pt-P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pt-PT" sz="1600" dirty="0" smtClean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lang="pt-P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0 </a:t>
            </a:r>
            <a:r>
              <a:rPr lang="de-DE" sz="1600" dirty="0" smtClean="0">
                <a:solidFill>
                  <a:schemeClr val="tx1"/>
                </a:solidFill>
                <a:cs typeface="Arial"/>
                <a:sym typeface="Wingdings"/>
              </a:rPr>
              <a:t>(isotropic)</a:t>
            </a:r>
            <a:endParaRPr lang="pt-PT" sz="1600" dirty="0" smtClean="0">
              <a:solidFill>
                <a:schemeClr val="tx1"/>
              </a:solidFill>
              <a:latin typeface="Symbol" charset="2"/>
              <a:cs typeface="Symbol" charset="2"/>
            </a:endParaRPr>
          </a:p>
          <a:p>
            <a:r>
              <a:rPr lang="en-US" sz="1600" baseline="30000" dirty="0" smtClean="0">
                <a:solidFill>
                  <a:srgbClr val="0000FF"/>
                </a:solidFill>
                <a:cs typeface="Arial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S</a:t>
            </a:r>
            <a:r>
              <a:rPr lang="en-US" sz="1600" baseline="-25000" dirty="0" smtClean="0">
                <a:solidFill>
                  <a:srgbClr val="0000FF"/>
                </a:solidFill>
                <a:cs typeface="Arial"/>
              </a:rPr>
              <a:t>1</a:t>
            </a:r>
            <a:r>
              <a:rPr lang="en-US" sz="1600" baseline="30000" dirty="0" smtClean="0">
                <a:solidFill>
                  <a:srgbClr val="0000FF"/>
                </a:solidFill>
                <a:cs typeface="Arial"/>
              </a:rPr>
              <a:t>[8]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cs typeface="Arial"/>
                <a:sym typeface="Wingdings"/>
              </a:rPr>
              <a:t></a:t>
            </a:r>
            <a:r>
              <a:rPr lang="de-DE" sz="1600" dirty="0" smtClean="0">
                <a:cs typeface="Arial"/>
                <a:sym typeface="Wingdings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λ</a:t>
            </a:r>
            <a:r>
              <a:rPr lang="el-GR" sz="16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θ</a:t>
            </a:r>
            <a:r>
              <a:rPr lang="pt-PT" sz="16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pt-P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≈ +</a:t>
            </a:r>
            <a:r>
              <a:rPr lang="pt-PT" sz="1600" dirty="0" smtClean="0">
                <a:solidFill>
                  <a:srgbClr val="FF0000"/>
                </a:solidFill>
                <a:latin typeface="Arial"/>
                <a:cs typeface="Arial"/>
              </a:rPr>
              <a:t>1 </a:t>
            </a:r>
            <a:r>
              <a:rPr lang="de-DE" sz="1600" dirty="0" smtClean="0">
                <a:solidFill>
                  <a:srgbClr val="000000"/>
                </a:solidFill>
                <a:cs typeface="Arial"/>
                <a:sym typeface="Wingdings"/>
              </a:rPr>
              <a:t>(transverse)</a:t>
            </a:r>
            <a:endParaRPr lang="de-DE" sz="1600" b="1" dirty="0">
              <a:solidFill>
                <a:srgbClr val="000000"/>
              </a:solidFill>
            </a:endParaRPr>
          </a:p>
          <a:p>
            <a:r>
              <a:rPr lang="en-US" sz="1600" baseline="30000" dirty="0" smtClean="0">
                <a:solidFill>
                  <a:srgbClr val="0000FF"/>
                </a:solidFill>
                <a:cs typeface="Arial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P</a:t>
            </a:r>
            <a:r>
              <a:rPr lang="en-US" sz="1600" baseline="-25000" dirty="0" smtClean="0">
                <a:solidFill>
                  <a:srgbClr val="0000FF"/>
                </a:solidFill>
                <a:cs typeface="Arial"/>
              </a:rPr>
              <a:t>J</a:t>
            </a:r>
            <a:r>
              <a:rPr lang="en-US" sz="1600" baseline="30000" dirty="0" smtClean="0">
                <a:solidFill>
                  <a:srgbClr val="0000FF"/>
                </a:solidFill>
                <a:cs typeface="Arial"/>
              </a:rPr>
              <a:t>[8]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cs typeface="Arial"/>
                <a:sym typeface="Wingdings"/>
              </a:rPr>
              <a:t></a:t>
            </a:r>
            <a:r>
              <a:rPr lang="de-DE" sz="1600" dirty="0" smtClean="0">
                <a:cs typeface="Arial"/>
                <a:sym typeface="Wingdings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λ</a:t>
            </a:r>
            <a:r>
              <a:rPr lang="el-GR" sz="16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θ</a:t>
            </a:r>
            <a:r>
              <a:rPr lang="pt-PT" sz="16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pt-P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pt-PT" sz="1600" dirty="0" smtClean="0">
                <a:solidFill>
                  <a:srgbClr val="FF0000"/>
                </a:solidFill>
                <a:latin typeface="Arial"/>
                <a:cs typeface="Arial"/>
              </a:rPr>
              <a:t>&gt;&gt; +</a:t>
            </a:r>
            <a:r>
              <a:rPr lang="pt-PT" sz="1600" dirty="0" smtClean="0">
                <a:solidFill>
                  <a:srgbClr val="000000"/>
                </a:solidFill>
                <a:latin typeface="Arial"/>
                <a:cs typeface="Arial"/>
              </a:rPr>
              <a:t>1 </a:t>
            </a:r>
            <a:r>
              <a:rPr lang="de-DE" sz="1600" dirty="0" smtClean="0">
                <a:solidFill>
                  <a:srgbClr val="000000"/>
                </a:solidFill>
                <a:cs typeface="Arial"/>
                <a:sym typeface="Wingdings"/>
              </a:rPr>
              <a:t>(“hyper-transverse“)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171" name="Rectangle 13"/>
          <p:cNvSpPr/>
          <p:nvPr/>
        </p:nvSpPr>
        <p:spPr>
          <a:xfrm rot="395072">
            <a:off x="7393452" y="5877834"/>
            <a:ext cx="150277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i="1" dirty="0" smtClean="0">
                <a:solidFill>
                  <a:srgbClr val="008000"/>
                </a:solidFill>
                <a:latin typeface="Hobo Std"/>
                <a:cs typeface="Hobo Std"/>
              </a:rPr>
              <a:t>@NLO, approximations, HX frame</a:t>
            </a:r>
          </a:p>
        </p:txBody>
      </p:sp>
      <p:pic>
        <p:nvPicPr>
          <p:cNvPr id="172" name="Bild 32" descr="Screen shot 2011-11-17 at 14.20.25.png"/>
          <p:cNvPicPr>
            <a:picLocks noChangeAspect="1"/>
          </p:cNvPicPr>
          <p:nvPr/>
        </p:nvPicPr>
        <p:blipFill>
          <a:blip r:embed="rId4"/>
          <a:srcRect l="57886" t="24778" r="37027" b="44601"/>
          <a:stretch>
            <a:fillRect/>
          </a:stretch>
        </p:blipFill>
        <p:spPr>
          <a:xfrm>
            <a:off x="3058268" y="5904520"/>
            <a:ext cx="159595" cy="199389"/>
          </a:xfrm>
          <a:prstGeom prst="rect">
            <a:avLst/>
          </a:prstGeom>
        </p:spPr>
      </p:pic>
      <p:pic>
        <p:nvPicPr>
          <p:cNvPr id="173" name="Bild 33" descr="Screen shot 2011-11-17 at 14.20.25.png"/>
          <p:cNvPicPr>
            <a:picLocks noChangeAspect="1"/>
          </p:cNvPicPr>
          <p:nvPr/>
        </p:nvPicPr>
        <p:blipFill>
          <a:blip r:embed="rId4"/>
          <a:srcRect l="8845" t="19823" r="84793" b="39645"/>
          <a:stretch>
            <a:fillRect/>
          </a:stretch>
        </p:blipFill>
        <p:spPr>
          <a:xfrm>
            <a:off x="3563824" y="5861929"/>
            <a:ext cx="199441" cy="263923"/>
          </a:xfrm>
          <a:prstGeom prst="rect">
            <a:avLst/>
          </a:prstGeom>
        </p:spPr>
      </p:pic>
      <p:pic>
        <p:nvPicPr>
          <p:cNvPr id="174" name="Bild 34" descr="Screen shot 2011-11-17 at 14.20.25.png"/>
          <p:cNvPicPr>
            <a:picLocks noChangeAspect="1"/>
          </p:cNvPicPr>
          <p:nvPr/>
        </p:nvPicPr>
        <p:blipFill>
          <a:blip r:embed="rId4"/>
          <a:srcRect l="57886" t="24778" r="37027" b="44601"/>
          <a:stretch>
            <a:fillRect/>
          </a:stretch>
        </p:blipFill>
        <p:spPr>
          <a:xfrm>
            <a:off x="5933827" y="1847952"/>
            <a:ext cx="283598" cy="35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4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/>
      <p:bldP spid="17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28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Polarization frames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64" y="1008066"/>
            <a:ext cx="8725874" cy="557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5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29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902652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J/</a:t>
            </a:r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ψ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Trebuchet MS"/>
              </a:rPr>
              <a:t>and </a:t>
            </a:r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ψ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(2S) polarization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 Box 14"/>
          <p:cNvSpPr txBox="1">
            <a:spLocks noChangeArrowheads="1"/>
          </p:cNvSpPr>
          <p:nvPr/>
        </p:nvSpPr>
        <p:spPr bwMode="auto">
          <a:xfrm>
            <a:off x="771525" y="4959352"/>
            <a:ext cx="8880475" cy="152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Char char="-"/>
            </a:pP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No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strong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polarization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Tx/>
              <a:buChar char="-"/>
            </a:pP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No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strong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de-CH" sz="20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dependence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Tx/>
              <a:buChar char="-"/>
            </a:pP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Similar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in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other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frames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and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for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other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polarization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parameters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Tx/>
              <a:buChar char="-"/>
            </a:pP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NLO NRQCD </a:t>
            </a:r>
            <a:r>
              <a:rPr lang="de-CH" sz="2000" b="0" dirty="0" err="1">
                <a:solidFill>
                  <a:srgbClr val="000090"/>
                </a:solidFill>
                <a:latin typeface="Trebuchet MS"/>
              </a:rPr>
              <a:t>predictions</a:t>
            </a: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 (</a:t>
            </a:r>
            <a:r>
              <a:rPr lang="de-CH" sz="2000" b="0" dirty="0" err="1">
                <a:solidFill>
                  <a:srgbClr val="000090"/>
                </a:solidFill>
                <a:latin typeface="Trebuchet MS"/>
              </a:rPr>
              <a:t>no</a:t>
            </a: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>
                <a:solidFill>
                  <a:srgbClr val="000090"/>
                </a:solidFill>
                <a:latin typeface="Trebuchet MS"/>
              </a:rPr>
              <a:t>feed</a:t>
            </a: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-down </a:t>
            </a:r>
            <a:r>
              <a:rPr lang="de-CH" sz="2000" b="0" dirty="0" err="1">
                <a:solidFill>
                  <a:srgbClr val="000090"/>
                </a:solidFill>
                <a:latin typeface="Trebuchet MS"/>
              </a:rPr>
              <a:t>for</a:t>
            </a: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 J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/</a:t>
            </a:r>
            <a:r>
              <a:rPr lang="en-GB" sz="2000" b="0" dirty="0">
                <a:solidFill>
                  <a:srgbClr val="000090"/>
                </a:solidFill>
                <a:latin typeface="Symbol"/>
              </a:rPr>
              <a:t>y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) </a:t>
            </a: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do not </a:t>
            </a:r>
            <a:r>
              <a:rPr lang="de-CH" sz="2000" b="0" dirty="0" err="1">
                <a:solidFill>
                  <a:srgbClr val="000090"/>
                </a:solidFill>
                <a:latin typeface="Trebuchet MS"/>
              </a:rPr>
              <a:t>agree</a:t>
            </a: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>
                <a:solidFill>
                  <a:srgbClr val="000090"/>
                </a:solidFill>
                <a:latin typeface="Trebuchet MS"/>
              </a:rPr>
              <a:t>with</a:t>
            </a:r>
            <a:r>
              <a:rPr lang="de-CH" sz="20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data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endParaRPr lang="en-GB" sz="2000" b="0" baseline="30000" dirty="0" smtClean="0">
              <a:solidFill>
                <a:srgbClr val="000090"/>
              </a:solidFill>
              <a:latin typeface="Trebuchet MS"/>
            </a:endParaRPr>
          </a:p>
        </p:txBody>
      </p:sp>
      <p:pic>
        <p:nvPicPr>
          <p:cNvPr id="4" name="Picture 3" descr="FinalResults_Psi1S_HX_lth_rap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1193800"/>
            <a:ext cx="4346785" cy="3365500"/>
          </a:xfrm>
          <a:prstGeom prst="rect">
            <a:avLst/>
          </a:prstGeom>
        </p:spPr>
      </p:pic>
      <p:pic>
        <p:nvPicPr>
          <p:cNvPr id="8" name="Picture 7" descr="FinalResults_Psi2S_HX_lth_rap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64" y="1206499"/>
            <a:ext cx="4358935" cy="337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5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404100" y="1168400"/>
            <a:ext cx="1993900" cy="1485900"/>
            <a:chOff x="5829300" y="-254939"/>
            <a:chExt cx="4368282" cy="2642540"/>
          </a:xfrm>
        </p:grpSpPr>
        <p:pic>
          <p:nvPicPr>
            <p:cNvPr id="11" name="Picture 10" descr="Bs_JPsi_phi_sketch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300" y="-254939"/>
              <a:ext cx="4368282" cy="264254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7569200" y="1943100"/>
              <a:ext cx="215900" cy="635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3</a:t>
            </a:fld>
            <a:endParaRPr lang="en-US" b="0" i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708150" y="4881563"/>
            <a:ext cx="4321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C0099"/>
                </a:solidFill>
              </a:rPr>
              <a:t> </a:t>
            </a:r>
            <a:endParaRPr lang="en-US" sz="2000" dirty="0">
              <a:solidFill>
                <a:srgbClr val="CC0099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90468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2800" b="0" dirty="0" smtClean="0">
                <a:solidFill>
                  <a:srgbClr val="9A1E1A"/>
                </a:solidFill>
                <a:latin typeface="Trebuchet MS"/>
              </a:rPr>
              <a:t>                          </a:t>
            </a:r>
            <a:r>
              <a:rPr lang="en-GB" sz="280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80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80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800" dirty="0">
                <a:solidFill>
                  <a:srgbClr val="000090"/>
                </a:solidFill>
                <a:latin typeface="Trebuchet MS"/>
              </a:rPr>
              <a:t>-&gt; J/</a:t>
            </a:r>
            <a:r>
              <a:rPr lang="en-GB" sz="2800" dirty="0" err="1" smtClean="0">
                <a:solidFill>
                  <a:srgbClr val="000090"/>
                </a:solidFill>
                <a:latin typeface="Trebuchet MS"/>
              </a:rPr>
              <a:t>ψ</a:t>
            </a:r>
            <a:r>
              <a:rPr lang="en-GB" sz="2800" dirty="0" smtClean="0">
                <a:solidFill>
                  <a:srgbClr val="000090"/>
                </a:solidFill>
                <a:latin typeface="Symbol"/>
              </a:rPr>
              <a:t>(</a:t>
            </a:r>
            <a:r>
              <a:rPr lang="en-GB" sz="2800" dirty="0" err="1" smtClean="0">
                <a:solidFill>
                  <a:srgbClr val="000090"/>
                </a:solidFill>
                <a:latin typeface="Symbol"/>
              </a:rPr>
              <a:t>μ</a:t>
            </a:r>
            <a:r>
              <a:rPr lang="en-GB" sz="2800" baseline="30000" dirty="0" err="1">
                <a:solidFill>
                  <a:srgbClr val="000090"/>
                </a:solidFill>
                <a:latin typeface="Trebuchet MS"/>
              </a:rPr>
              <a:t>+</a:t>
            </a:r>
            <a:r>
              <a:rPr lang="en-GB" sz="2800" dirty="0" err="1">
                <a:solidFill>
                  <a:srgbClr val="000090"/>
                </a:solidFill>
                <a:latin typeface="Symbol"/>
              </a:rPr>
              <a:t>μ</a:t>
            </a:r>
            <a:r>
              <a:rPr lang="en-GB" sz="2800" baseline="30000" dirty="0">
                <a:solidFill>
                  <a:srgbClr val="000090"/>
                </a:solidFill>
                <a:latin typeface="Trebuchet MS"/>
              </a:rPr>
              <a:t>-</a:t>
            </a:r>
            <a:r>
              <a:rPr lang="en-GB" sz="2800" dirty="0" smtClean="0">
                <a:solidFill>
                  <a:srgbClr val="000090"/>
                </a:solidFill>
                <a:latin typeface="Symbol"/>
              </a:rPr>
              <a:t>) </a:t>
            </a:r>
            <a:r>
              <a:rPr lang="en-GB" sz="2800" dirty="0" err="1" smtClean="0">
                <a:solidFill>
                  <a:srgbClr val="000090"/>
                </a:solidFill>
                <a:latin typeface="Symbol"/>
              </a:rPr>
              <a:t>Φ</a:t>
            </a:r>
            <a:r>
              <a:rPr lang="en-GB" sz="2800" dirty="0" smtClean="0">
                <a:solidFill>
                  <a:srgbClr val="000090"/>
                </a:solidFill>
                <a:latin typeface="Trebuchet MS"/>
              </a:rPr>
              <a:t>(</a:t>
            </a:r>
            <a:r>
              <a:rPr lang="en-GB" sz="2800" dirty="0">
                <a:solidFill>
                  <a:srgbClr val="000090"/>
                </a:solidFill>
                <a:latin typeface="Trebuchet MS"/>
              </a:rPr>
              <a:t>K</a:t>
            </a:r>
            <a:r>
              <a:rPr lang="en-GB" sz="2800" baseline="30000" dirty="0">
                <a:solidFill>
                  <a:srgbClr val="000090"/>
                </a:solidFill>
                <a:latin typeface="Trebuchet MS"/>
              </a:rPr>
              <a:t>+</a:t>
            </a:r>
            <a:r>
              <a:rPr lang="en-GB" sz="2800" dirty="0">
                <a:solidFill>
                  <a:srgbClr val="000090"/>
                </a:solidFill>
                <a:latin typeface="Trebuchet MS"/>
              </a:rPr>
              <a:t>K</a:t>
            </a:r>
            <a:r>
              <a:rPr lang="en-GB" sz="2800" baseline="30000" dirty="0">
                <a:solidFill>
                  <a:srgbClr val="000090"/>
                </a:solidFill>
                <a:latin typeface="Trebuchet MS"/>
              </a:rPr>
              <a:t>-</a:t>
            </a:r>
            <a:r>
              <a:rPr lang="en-GB" sz="2800" dirty="0">
                <a:solidFill>
                  <a:srgbClr val="000090"/>
                </a:solidFill>
                <a:latin typeface="Trebuchet MS"/>
              </a:rPr>
              <a:t>)</a:t>
            </a: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55625" y="958852"/>
            <a:ext cx="90455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Decay channel: </a:t>
            </a:r>
            <a:r>
              <a:rPr lang="en-GB" sz="2000" b="0" dirty="0" err="1" smtClean="0">
                <a:solidFill>
                  <a:srgbClr val="9A1E1A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9A1E1A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9A1E1A"/>
                </a:solidFill>
                <a:latin typeface="Trebuchet MS"/>
              </a:rPr>
              <a:t> -&gt; J/</a:t>
            </a:r>
            <a:r>
              <a:rPr lang="en-GB" sz="2000" b="0" dirty="0" smtClean="0">
                <a:solidFill>
                  <a:srgbClr val="9A1E1A"/>
                </a:solidFill>
                <a:latin typeface="Symbol"/>
              </a:rPr>
              <a:t>y(</a:t>
            </a:r>
            <a:r>
              <a:rPr lang="en-GB" sz="2000" b="0" dirty="0" err="1" smtClean="0">
                <a:solidFill>
                  <a:srgbClr val="9A1E1A"/>
                </a:solidFill>
                <a:latin typeface="Symbol"/>
              </a:rPr>
              <a:t>μ</a:t>
            </a:r>
            <a:r>
              <a:rPr lang="en-GB" sz="2000" b="0" baseline="30000" dirty="0" err="1" smtClean="0">
                <a:solidFill>
                  <a:srgbClr val="9A1E1A"/>
                </a:solidFill>
                <a:latin typeface="Trebuchet MS"/>
              </a:rPr>
              <a:t>+</a:t>
            </a:r>
            <a:r>
              <a:rPr lang="en-GB" sz="2000" b="0" dirty="0" err="1" smtClean="0">
                <a:solidFill>
                  <a:srgbClr val="9A1E1A"/>
                </a:solidFill>
                <a:latin typeface="Symbol"/>
              </a:rPr>
              <a:t>μ</a:t>
            </a:r>
            <a:r>
              <a:rPr lang="en-GB" sz="2000" b="0" baseline="30000" dirty="0" smtClean="0">
                <a:solidFill>
                  <a:srgbClr val="9A1E1A"/>
                </a:solidFill>
                <a:latin typeface="Trebuchet MS"/>
              </a:rPr>
              <a:t>-</a:t>
            </a:r>
            <a:r>
              <a:rPr lang="en-GB" sz="2000" b="0" dirty="0" smtClean="0">
                <a:solidFill>
                  <a:srgbClr val="9A1E1A"/>
                </a:solidFill>
                <a:latin typeface="Symbol"/>
              </a:rPr>
              <a:t>) </a:t>
            </a:r>
            <a:r>
              <a:rPr lang="en-GB" sz="2000" b="0" dirty="0" err="1" smtClean="0">
                <a:solidFill>
                  <a:srgbClr val="9A1E1A"/>
                </a:solidFill>
                <a:latin typeface="Symbol"/>
              </a:rPr>
              <a:t>Φ</a:t>
            </a:r>
            <a:r>
              <a:rPr lang="en-GB" sz="2000" b="0" dirty="0" smtClean="0">
                <a:solidFill>
                  <a:srgbClr val="9A1E1A"/>
                </a:solidFill>
                <a:latin typeface="Trebuchet MS"/>
              </a:rPr>
              <a:t>(K</a:t>
            </a:r>
            <a:r>
              <a:rPr lang="en-GB" sz="2000" b="0" baseline="30000" dirty="0" smtClean="0">
                <a:solidFill>
                  <a:srgbClr val="9A1E1A"/>
                </a:solidFill>
                <a:latin typeface="Trebuchet MS"/>
              </a:rPr>
              <a:t>+</a:t>
            </a:r>
            <a:r>
              <a:rPr lang="en-GB" sz="2000" b="0" dirty="0" smtClean="0">
                <a:solidFill>
                  <a:srgbClr val="9A1E1A"/>
                </a:solidFill>
                <a:latin typeface="Trebuchet MS"/>
              </a:rPr>
              <a:t>K</a:t>
            </a:r>
            <a:r>
              <a:rPr lang="en-GB" sz="2000" b="0" baseline="30000" dirty="0" smtClean="0">
                <a:solidFill>
                  <a:srgbClr val="9A1E1A"/>
                </a:solidFill>
                <a:latin typeface="Trebuchet MS"/>
              </a:rPr>
              <a:t>-</a:t>
            </a:r>
            <a:r>
              <a:rPr lang="en-GB" sz="2000" b="0" dirty="0" smtClean="0">
                <a:solidFill>
                  <a:srgbClr val="9A1E1A"/>
                </a:solidFill>
                <a:latin typeface="Trebuchet MS"/>
              </a:rPr>
              <a:t>)</a:t>
            </a:r>
          </a:p>
          <a:p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-B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mixing -&gt; time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-dependent, flavour-tagged analysis</a:t>
            </a:r>
          </a:p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Data: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√s = 8 </a:t>
            </a:r>
            <a:r>
              <a:rPr lang="en-GB" sz="2000" b="0" dirty="0" err="1">
                <a:solidFill>
                  <a:srgbClr val="000090"/>
                </a:solidFill>
                <a:latin typeface="Trebuchet MS"/>
              </a:rPr>
              <a:t>TeV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, L</a:t>
            </a:r>
            <a:r>
              <a:rPr lang="en-GB" sz="2000" b="0" baseline="-25000" dirty="0">
                <a:solidFill>
                  <a:srgbClr val="000090"/>
                </a:solidFill>
                <a:latin typeface="Trebuchet MS"/>
              </a:rPr>
              <a:t>int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 = 20 fb</a:t>
            </a:r>
            <a:r>
              <a:rPr lang="en-GB" sz="2000" b="0" baseline="30000" dirty="0">
                <a:solidFill>
                  <a:srgbClr val="000090"/>
                </a:solidFill>
                <a:latin typeface="Trebuchet MS"/>
              </a:rPr>
              <a:t>-1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, 49000 reconstructed </a:t>
            </a:r>
            <a:r>
              <a:rPr lang="en-GB" sz="2000" b="0" dirty="0" err="1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baseline="-2500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decays</a:t>
            </a:r>
          </a:p>
          <a:p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  <a:p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  <a:p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  <a:p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  <a:p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Weak phase from interference of direct decays and decays from mixing, and decay width difference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of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light and heavy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mass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eigenstates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: </a:t>
            </a:r>
          </a:p>
        </p:txBody>
      </p:sp>
      <p:pic>
        <p:nvPicPr>
          <p:cNvPr id="15" name="Picture 14" descr="Bs_JPsi_phi_deca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95" y="2794000"/>
            <a:ext cx="3007530" cy="1435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7916" y="1017201"/>
            <a:ext cx="319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000090"/>
                </a:solidFill>
                <a:latin typeface="Trebuchet MS"/>
              </a:rPr>
              <a:t>_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7010400" y="2159000"/>
            <a:ext cx="139700" cy="50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644785" y="2120900"/>
            <a:ext cx="3618599" cy="2540000"/>
            <a:chOff x="1644785" y="2120900"/>
            <a:chExt cx="3618599" cy="2540000"/>
          </a:xfrm>
        </p:grpSpPr>
        <p:pic>
          <p:nvPicPr>
            <p:cNvPr id="9" name="Picture 8" descr="Bs_box_diagram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785" y="2120900"/>
              <a:ext cx="3566094" cy="1244601"/>
            </a:xfrm>
            <a:prstGeom prst="rect">
              <a:avLst/>
            </a:prstGeom>
          </p:spPr>
        </p:pic>
        <p:pic>
          <p:nvPicPr>
            <p:cNvPr id="10" name="Picture 9" descr="Bs_box_diagram_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297" y="3416300"/>
              <a:ext cx="3566087" cy="12446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073189" y="3810000"/>
              <a:ext cx="772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+ </a:t>
              </a:r>
              <a:r>
                <a:rPr lang="en-US" dirty="0">
                  <a:solidFill>
                    <a:srgbClr val="FF0000"/>
                  </a:solidFill>
                  <a:latin typeface="Trebuchet MS"/>
                  <a:cs typeface="Trebuchet MS"/>
                </a:rPr>
                <a:t>n</a:t>
              </a:r>
              <a:r>
                <a:rPr lang="en-US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ew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Trebuchet MS"/>
                  <a:cs typeface="Trebuchet MS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hysics?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22389" y="2540000"/>
              <a:ext cx="772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+ </a:t>
              </a:r>
              <a:r>
                <a:rPr lang="en-US" dirty="0">
                  <a:solidFill>
                    <a:srgbClr val="FF0000"/>
                  </a:solidFill>
                  <a:latin typeface="Trebuchet MS"/>
                  <a:cs typeface="Trebuchet MS"/>
                </a:rPr>
                <a:t>n</a:t>
              </a:r>
              <a:r>
                <a:rPr lang="en-US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ew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Trebuchet MS"/>
                  <a:cs typeface="Trebuchet MS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hysics?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 bwMode="auto">
          <a:xfrm>
            <a:off x="9652000" y="4927600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2" name="Group 31"/>
          <p:cNvGrpSpPr/>
          <p:nvPr/>
        </p:nvGrpSpPr>
        <p:grpSpPr>
          <a:xfrm>
            <a:off x="5791200" y="5165695"/>
            <a:ext cx="3062590" cy="1530410"/>
            <a:chOff x="6121400" y="2489200"/>
            <a:chExt cx="3062590" cy="1530410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 flipV="1">
              <a:off x="6489700" y="2933700"/>
              <a:ext cx="1676400" cy="2540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6527800" y="3263900"/>
              <a:ext cx="749300" cy="27940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7442200" y="3213100"/>
              <a:ext cx="698500" cy="33020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7239000" y="3619500"/>
              <a:ext cx="454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</a:rPr>
                <a:t>B</a:t>
              </a:r>
              <a:r>
                <a:rPr lang="en-US" sz="2000" i="1" baseline="-25000" dirty="0" err="1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</a:rPr>
                <a:t>s</a:t>
              </a:r>
              <a:endParaRPr lang="en-US" sz="2000" i="1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21400" y="2908300"/>
              <a:ext cx="454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</a:rPr>
                <a:t>B</a:t>
              </a:r>
              <a:r>
                <a:rPr lang="en-US" sz="2000" i="1" baseline="-25000" dirty="0" err="1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</a:rPr>
                <a:t>s</a:t>
              </a:r>
              <a:endParaRPr lang="en-US" sz="2000" i="1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80400" y="2895600"/>
              <a:ext cx="903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i="1" dirty="0">
                  <a:solidFill>
                    <a:srgbClr val="00009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</a:rPr>
                <a:t>J/</a:t>
              </a:r>
              <a:r>
                <a:rPr lang="en-GB" sz="2000" i="1" dirty="0">
                  <a:solidFill>
                    <a:srgbClr val="00009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/>
                </a:rPr>
                <a:t>y </a:t>
              </a:r>
              <a:r>
                <a:rPr lang="en-GB" sz="2000" i="1" dirty="0" err="1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/>
                </a:rPr>
                <a:t>Φ</a:t>
              </a:r>
              <a:endParaRPr lang="en-US" sz="2000" i="1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35800" y="2489200"/>
              <a:ext cx="487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0" dirty="0" smtClean="0">
                  <a:solidFill>
                    <a:srgbClr val="9A1E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/>
                </a:rPr>
                <a:t> </a:t>
              </a:r>
              <a:r>
                <a:rPr lang="en-GB" sz="2000" b="0" dirty="0" err="1" smtClean="0">
                  <a:solidFill>
                    <a:srgbClr val="9A1E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/>
                </a:rPr>
                <a:t>f</a:t>
              </a:r>
              <a:r>
                <a:rPr lang="en-GB" sz="2000" b="0" baseline="-25000" dirty="0" err="1" smtClean="0">
                  <a:solidFill>
                    <a:srgbClr val="9A1E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</a:rPr>
                <a:t>D</a:t>
              </a:r>
              <a:endParaRPr lang="en-US" sz="2000" b="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38900" y="3276600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0" dirty="0" smtClean="0">
                  <a:solidFill>
                    <a:srgbClr val="9A1E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/>
                </a:rPr>
                <a:t> </a:t>
              </a:r>
              <a:r>
                <a:rPr lang="en-GB" sz="2000" b="0" dirty="0" err="1" smtClean="0">
                  <a:solidFill>
                    <a:srgbClr val="9A1E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/>
                </a:rPr>
                <a:t>f</a:t>
              </a:r>
              <a:r>
                <a:rPr lang="en-GB" sz="2000" b="0" baseline="-25000" dirty="0" err="1">
                  <a:solidFill>
                    <a:srgbClr val="9A1E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</a:rPr>
                <a:t>M</a:t>
              </a:r>
              <a:endParaRPr lang="en-US" sz="2000" b="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848600" y="3251200"/>
              <a:ext cx="6155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0" dirty="0" smtClean="0">
                  <a:solidFill>
                    <a:srgbClr val="9A1E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/>
                </a:rPr>
                <a:t> -</a:t>
              </a:r>
              <a:r>
                <a:rPr lang="en-GB" sz="2000" b="0" dirty="0" err="1" smtClean="0">
                  <a:solidFill>
                    <a:srgbClr val="9A1E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/>
                </a:rPr>
                <a:t>f</a:t>
              </a:r>
              <a:r>
                <a:rPr lang="en-GB" sz="2000" b="0" baseline="-25000" dirty="0" err="1" smtClean="0">
                  <a:solidFill>
                    <a:srgbClr val="9A1E1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</a:rPr>
                <a:t>D</a:t>
              </a:r>
              <a:endParaRPr lang="en-US" sz="2000" b="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246016" y="3354001"/>
              <a:ext cx="3191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0" dirty="0">
                  <a:solidFill>
                    <a:srgbClr val="00009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</a:rPr>
                <a:t>_</a:t>
              </a:r>
              <a:endPara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52499" y="5397500"/>
            <a:ext cx="4114801" cy="1219200"/>
            <a:chOff x="952499" y="5397500"/>
            <a:chExt cx="4114801" cy="12192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2499" y="5397500"/>
              <a:ext cx="4019153" cy="5207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" name="Rounded Rectangle 46"/>
            <p:cNvSpPr/>
            <p:nvPr/>
          </p:nvSpPr>
          <p:spPr bwMode="auto">
            <a:xfrm>
              <a:off x="977900" y="5410200"/>
              <a:ext cx="4089400" cy="1193800"/>
            </a:xfrm>
            <a:prstGeom prst="roundRect">
              <a:avLst/>
            </a:prstGeom>
            <a:noFill/>
            <a:ln w="38100" cap="flat" cmpd="sng" algn="ctr">
              <a:solidFill>
                <a:srgbClr val="9A1E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099" y="6197600"/>
              <a:ext cx="3005959" cy="4191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00" y="5834329"/>
            <a:ext cx="2959100" cy="4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3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4</a:t>
            </a:fld>
            <a:endParaRPr lang="en-US" b="0" i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708150" y="4881563"/>
            <a:ext cx="4321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C0099"/>
                </a:solidFill>
              </a:rPr>
              <a:t> </a:t>
            </a:r>
            <a:endParaRPr lang="en-US" sz="2000" dirty="0">
              <a:solidFill>
                <a:srgbClr val="CC0099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904686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Angular analysis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08025" y="920752"/>
            <a:ext cx="83978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Time-dependent, angular analysis to disentangle CP-odd and CP-even final states:</a:t>
            </a:r>
          </a:p>
          <a:p>
            <a:pPr marL="342900" indent="-342900">
              <a:buFontTx/>
              <a:buChar char="-"/>
            </a:pP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Measure decay angles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Θ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(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θ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,φ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,ψ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) and proper decay length </a:t>
            </a:r>
            <a:r>
              <a:rPr lang="en-GB" sz="2000" b="0" i="1" dirty="0" err="1" smtClean="0">
                <a:solidFill>
                  <a:srgbClr val="000090"/>
                </a:solidFill>
                <a:latin typeface="Trebuchet MS"/>
              </a:rPr>
              <a:t>ct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of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endParaRPr lang="en-GB" sz="2000" b="0" baseline="-25000" dirty="0">
              <a:solidFill>
                <a:srgbClr val="000090"/>
              </a:solidFill>
              <a:latin typeface="Trebuchet MS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9652000" y="4927600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Rectangle 42"/>
          <p:cNvSpPr/>
          <p:nvPr/>
        </p:nvSpPr>
        <p:spPr>
          <a:xfrm>
            <a:off x="6172200" y="5386001"/>
            <a:ext cx="3175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PRD 87 (2013) 112010 - </a:t>
            </a:r>
            <a:r>
              <a:rPr lang="en-US" sz="1800" b="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LHCb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581025" y="4921252"/>
            <a:ext cx="9197975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2000" b="0" dirty="0" smtClean="0">
                <a:solidFill>
                  <a:srgbClr val="000090"/>
                </a:solidFill>
                <a:latin typeface="Symbol"/>
              </a:rPr>
              <a:t>a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parameter set: Δ</a:t>
            </a:r>
            <a:r>
              <a:rPr lang="en-GB" sz="2000" b="0" dirty="0" smtClean="0">
                <a:solidFill>
                  <a:srgbClr val="000090"/>
                </a:solidFill>
                <a:latin typeface="Symbol"/>
              </a:rPr>
              <a:t>Γ</a:t>
            </a:r>
            <a:r>
              <a:rPr lang="en-GB" sz="2000" b="0" baseline="-25000" dirty="0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, </a:t>
            </a:r>
            <a:r>
              <a:rPr lang="en-GB" sz="2000" b="0" i="1" dirty="0" err="1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,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cτ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, IA</a:t>
            </a:r>
            <a:r>
              <a:rPr lang="en-GB" sz="2000" b="0" baseline="-25000" dirty="0" smtClean="0">
                <a:solidFill>
                  <a:srgbClr val="000090"/>
                </a:solidFill>
                <a:latin typeface="Trebuchet MS"/>
              </a:rPr>
              <a:t>0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I</a:t>
            </a:r>
            <a:r>
              <a:rPr lang="en-GB" sz="2000" b="0" baseline="30000" dirty="0" smtClean="0">
                <a:solidFill>
                  <a:srgbClr val="000090"/>
                </a:solidFill>
                <a:latin typeface="Trebuchet MS"/>
              </a:rPr>
              <a:t>2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,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IA</a:t>
            </a:r>
            <a:r>
              <a:rPr lang="en-GB" sz="2000" b="0" baseline="-25000" dirty="0" smtClean="0">
                <a:solidFill>
                  <a:srgbClr val="000090"/>
                </a:solidFill>
                <a:latin typeface="Trebuchet MS"/>
              </a:rPr>
              <a:t>II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I</a:t>
            </a:r>
            <a:r>
              <a:rPr lang="en-GB" sz="2000" b="0" baseline="30000" dirty="0" smtClean="0">
                <a:solidFill>
                  <a:srgbClr val="000090"/>
                </a:solidFill>
                <a:latin typeface="Trebuchet MS"/>
              </a:rPr>
              <a:t>2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,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IA</a:t>
            </a:r>
            <a:r>
              <a:rPr lang="en-GB" sz="2000" b="0" baseline="-25000" dirty="0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I</a:t>
            </a:r>
            <a:r>
              <a:rPr lang="en-GB" sz="2000" b="0" baseline="30000" dirty="0" smtClean="0">
                <a:solidFill>
                  <a:srgbClr val="000090"/>
                </a:solidFill>
                <a:latin typeface="Trebuchet MS"/>
              </a:rPr>
              <a:t>2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,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IA</a:t>
            </a:r>
            <a:r>
              <a:rPr lang="en-GB" sz="2000" b="0" baseline="-25000" dirty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I</a:t>
            </a:r>
            <a:r>
              <a:rPr lang="en-GB" sz="2000" b="0" baseline="30000" dirty="0">
                <a:solidFill>
                  <a:srgbClr val="000090"/>
                </a:solidFill>
                <a:latin typeface="Trebuchet MS"/>
              </a:rPr>
              <a:t>2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,</a:t>
            </a:r>
            <a:r>
              <a:rPr lang="en-GB" sz="2000" b="0" dirty="0" smtClean="0">
                <a:solidFill>
                  <a:srgbClr val="000090"/>
                </a:solidFill>
                <a:latin typeface="Symbol"/>
              </a:rPr>
              <a:t> </a:t>
            </a:r>
            <a:r>
              <a:rPr lang="en-GB" sz="2000" b="0" dirty="0" err="1" smtClean="0">
                <a:solidFill>
                  <a:srgbClr val="000090"/>
                </a:solidFill>
                <a:latin typeface="Symbol"/>
              </a:rPr>
              <a:t>δ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II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, </a:t>
            </a:r>
            <a:r>
              <a:rPr lang="en-GB" sz="2000" b="0" dirty="0" err="1" smtClean="0">
                <a:solidFill>
                  <a:srgbClr val="000090"/>
                </a:solidFill>
                <a:latin typeface="Symbol"/>
              </a:rPr>
              <a:t>δ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, </a:t>
            </a:r>
            <a:r>
              <a:rPr lang="en-GB" sz="2000" b="0" dirty="0" err="1" smtClean="0">
                <a:solidFill>
                  <a:srgbClr val="000090"/>
                </a:solidFill>
                <a:latin typeface="Symbol"/>
              </a:rPr>
              <a:t>δ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ST</a:t>
            </a:r>
            <a:endParaRPr lang="en-GB" sz="2000" b="0" baseline="-25000" dirty="0" smtClean="0">
              <a:solidFill>
                <a:srgbClr val="000090"/>
              </a:solidFill>
              <a:latin typeface="Trebuchet MS"/>
            </a:endParaRPr>
          </a:p>
          <a:p>
            <a:r>
              <a:rPr lang="en-GB" sz="2000" b="0" i="1" dirty="0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i="1" baseline="-25000" dirty="0" smtClean="0">
                <a:solidFill>
                  <a:srgbClr val="000090"/>
                </a:solidFill>
                <a:latin typeface="Trebuchet MS"/>
              </a:rPr>
              <a:t>i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and </a:t>
            </a:r>
            <a:r>
              <a:rPr lang="en-GB" sz="2000" b="0" i="1" dirty="0" smtClean="0">
                <a:solidFill>
                  <a:srgbClr val="000090"/>
                </a:solidFill>
                <a:latin typeface="Trebuchet MS"/>
              </a:rPr>
              <a:t>d</a:t>
            </a:r>
            <a:r>
              <a:rPr lang="en-GB" sz="2000" b="0" i="1" baseline="-25000" dirty="0" smtClean="0">
                <a:solidFill>
                  <a:srgbClr val="000090"/>
                </a:solidFill>
                <a:latin typeface="Trebuchet MS"/>
              </a:rPr>
              <a:t>i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depend on </a:t>
            </a:r>
            <a:r>
              <a:rPr lang="en-GB" sz="2000" b="0" i="1" dirty="0" err="1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GB" sz="2000" b="0" baseline="-25000" dirty="0" err="1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</a:t>
            </a:r>
          </a:p>
          <a:p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Extended maximum likelihood fit with signal model used to extract parameters.</a:t>
            </a:r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endParaRPr lang="en-GB" sz="2000" b="0" baseline="-25000" dirty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619125" y="1936752"/>
            <a:ext cx="1679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dirty="0" smtClean="0">
                <a:solidFill>
                  <a:srgbClr val="9A1E1A"/>
                </a:solidFill>
                <a:latin typeface="Trebuchet MS"/>
              </a:rPr>
              <a:t>Signal model</a:t>
            </a:r>
            <a:endParaRPr lang="en-GB" sz="2000" baseline="-25000" dirty="0">
              <a:solidFill>
                <a:srgbClr val="9A1E1A"/>
              </a:solidFill>
              <a:latin typeface="Trebuchet M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99" y="4406900"/>
            <a:ext cx="8652809" cy="5207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178300" y="1932570"/>
            <a:ext cx="5143500" cy="2539802"/>
            <a:chOff x="4178300" y="1932570"/>
            <a:chExt cx="5143500" cy="2539802"/>
          </a:xfrm>
        </p:grpSpPr>
        <p:sp>
          <p:nvSpPr>
            <p:cNvPr id="18" name="Rectangle 17"/>
            <p:cNvSpPr/>
            <p:nvPr/>
          </p:nvSpPr>
          <p:spPr bwMode="auto">
            <a:xfrm>
              <a:off x="7010400" y="2159000"/>
              <a:ext cx="139700" cy="50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20" name="Picture 19" descr="Bs_transversity_angle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300" y="1932570"/>
              <a:ext cx="5143500" cy="2539802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5708216" y="3014505"/>
              <a:ext cx="218065" cy="17958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592764" y="2937540"/>
              <a:ext cx="31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2A2BB5"/>
                  </a:solidFill>
                </a:rPr>
                <a:t>φ</a:t>
              </a:r>
              <a:endParaRPr lang="en-US" sz="1600" dirty="0">
                <a:solidFill>
                  <a:srgbClr val="2A2BB5"/>
                </a:solidFill>
              </a:endParaRPr>
            </a:p>
          </p:txBody>
        </p:sp>
      </p:grpSp>
      <p:sp>
        <p:nvSpPr>
          <p:cNvPr id="30" name="Rounded Rectangle 29"/>
          <p:cNvSpPr/>
          <p:nvPr/>
        </p:nvSpPr>
        <p:spPr bwMode="auto">
          <a:xfrm>
            <a:off x="698754" y="2336800"/>
            <a:ext cx="3810000" cy="787400"/>
          </a:xfrm>
          <a:prstGeom prst="roundRect">
            <a:avLst/>
          </a:prstGeom>
          <a:noFill/>
          <a:ln w="28575" cap="flat" cmpd="sng" algn="ctr">
            <a:solidFill>
              <a:srgbClr val="9A1E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94" y="2397679"/>
            <a:ext cx="3540377" cy="7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5</a:t>
            </a:fld>
            <a:endParaRPr lang="en-US" b="0" i="0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784225" y="1188472"/>
            <a:ext cx="8232775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Trigger: displaced J/</a:t>
            </a:r>
            <a:r>
              <a:rPr lang="en-GB" sz="2000" b="0" dirty="0">
                <a:solidFill>
                  <a:srgbClr val="000090"/>
                </a:solidFill>
                <a:latin typeface="Symbol"/>
              </a:rPr>
              <a:t>y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, optimized for b hadrons   </a:t>
            </a:r>
          </a:p>
          <a:p>
            <a:pPr marL="342900" indent="-342900">
              <a:buFont typeface="Arial"/>
              <a:buChar char="•"/>
            </a:pP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2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muons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 with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en-GB" sz="18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(μ) &gt; 4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GeV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,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en-GB" sz="18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1800" b="0" baseline="-2500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(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μμ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) &gt; 6.9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GeV</a:t>
            </a:r>
            <a:endParaRPr lang="en-GB" sz="18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Mass window 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for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μμ</a:t>
            </a:r>
            <a:r>
              <a:rPr lang="en-GB" sz="1800" b="0" baseline="3000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: [2.9,3.3]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GeV</a:t>
            </a:r>
            <a:endParaRPr lang="en-GB" sz="1800" b="0" dirty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Common decay vertex,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L</a:t>
            </a:r>
            <a:r>
              <a:rPr lang="en-GB" sz="1800" b="0" baseline="-25000" dirty="0" err="1" smtClean="0">
                <a:solidFill>
                  <a:srgbClr val="000090"/>
                </a:solidFill>
                <a:latin typeface="Trebuchet MS"/>
              </a:rPr>
              <a:t>xy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/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σ</a:t>
            </a:r>
            <a:r>
              <a:rPr lang="en-GB" sz="1800" b="0" baseline="-25000" dirty="0" err="1" smtClean="0">
                <a:solidFill>
                  <a:srgbClr val="000090"/>
                </a:solidFill>
                <a:latin typeface="Trebuchet MS"/>
              </a:rPr>
              <a:t>xy</a:t>
            </a:r>
            <a:r>
              <a:rPr lang="en-GB" sz="1800" b="0" baseline="-2500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&gt; 3, d</a:t>
            </a:r>
            <a:r>
              <a:rPr lang="en-GB" sz="1800" b="0" baseline="-25000" dirty="0" smtClean="0">
                <a:solidFill>
                  <a:srgbClr val="000090"/>
                </a:solidFill>
                <a:latin typeface="Trebuchet MS"/>
              </a:rPr>
              <a:t>ca3D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 &lt; 0.5 cm</a:t>
            </a:r>
          </a:p>
          <a:p>
            <a:pPr marL="342900" indent="-342900">
              <a:buFont typeface="Arial"/>
              <a:buChar char="•"/>
            </a:pPr>
            <a:r>
              <a:rPr lang="en-GB" sz="1800" b="0" dirty="0" smtClean="0">
                <a:solidFill>
                  <a:srgbClr val="000090"/>
                </a:solidFill>
                <a:latin typeface="Symbol"/>
              </a:rPr>
              <a:t>c</a:t>
            </a:r>
            <a:r>
              <a:rPr lang="en-GB" sz="1800" b="0" baseline="30000" dirty="0" smtClean="0">
                <a:solidFill>
                  <a:srgbClr val="000090"/>
                </a:solidFill>
                <a:latin typeface="Trebuchet MS"/>
              </a:rPr>
              <a:t>2 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vertex fit probability &gt; 15%</a:t>
            </a:r>
          </a:p>
          <a:p>
            <a:pPr marL="342900" indent="-342900">
              <a:buFont typeface="Arial"/>
              <a:buChar char="•"/>
            </a:pPr>
            <a:endParaRPr lang="en-GB" sz="1800" b="0" dirty="0" smtClean="0">
              <a:solidFill>
                <a:srgbClr val="000090"/>
              </a:solidFill>
              <a:latin typeface="Trebuchet MS"/>
            </a:endParaRPr>
          </a:p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Offline selection:</a:t>
            </a:r>
          </a:p>
          <a:p>
            <a:pPr marL="342900" indent="-342900">
              <a:buFont typeface="Arial"/>
              <a:buChar char="•"/>
            </a:pPr>
            <a:r>
              <a:rPr lang="en-GB" sz="1800" b="0" dirty="0" err="1">
                <a:solidFill>
                  <a:srgbClr val="000090"/>
                </a:solidFill>
                <a:latin typeface="Trebuchet MS"/>
              </a:rPr>
              <a:t>p</a:t>
            </a:r>
            <a:r>
              <a:rPr lang="en-GB" sz="1800" b="0" baseline="-25000" dirty="0" err="1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(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μ</a:t>
            </a:r>
            <a:r>
              <a:rPr lang="en-GB" sz="1800" b="0" baseline="30000" dirty="0">
                <a:solidFill>
                  <a:srgbClr val="000090"/>
                </a:solidFill>
                <a:latin typeface="Trebuchet MS"/>
              </a:rPr>
              <a:t>+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), </a:t>
            </a:r>
            <a:r>
              <a:rPr lang="en-GB" sz="1800" b="0" dirty="0" err="1">
                <a:solidFill>
                  <a:srgbClr val="000090"/>
                </a:solidFill>
                <a:latin typeface="Trebuchet MS"/>
              </a:rPr>
              <a:t>p</a:t>
            </a:r>
            <a:r>
              <a:rPr lang="en-GB" sz="1800" b="0" baseline="-25000" dirty="0" err="1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(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μ</a:t>
            </a:r>
            <a:r>
              <a:rPr lang="en-GB" sz="1800" b="0" baseline="30000" dirty="0" smtClean="0">
                <a:solidFill>
                  <a:srgbClr val="000090"/>
                </a:solidFill>
                <a:latin typeface="Trebuchet MS"/>
              </a:rPr>
              <a:t>-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) 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&gt; 4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GeV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,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Iη</a:t>
            </a:r>
            <a:r>
              <a:rPr lang="en-GB" sz="1800" b="0" baseline="-25000" dirty="0" err="1">
                <a:solidFill>
                  <a:srgbClr val="000090"/>
                </a:solidFill>
                <a:latin typeface="Trebuchet MS"/>
              </a:rPr>
              <a:t>μ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I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&lt; 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2.1 </a:t>
            </a:r>
          </a:p>
          <a:p>
            <a:pPr marL="342900" indent="-342900">
              <a:buFont typeface="Arial"/>
              <a:buChar char="•"/>
            </a:pP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Dimuons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 from common vertex from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Kalman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 fit</a:t>
            </a:r>
          </a:p>
          <a:p>
            <a:pPr marL="342900" indent="-342900">
              <a:buFont typeface="Arial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J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/</a:t>
            </a:r>
            <a:r>
              <a:rPr lang="en-GB" sz="1800" b="0" dirty="0">
                <a:solidFill>
                  <a:srgbClr val="000090"/>
                </a:solidFill>
                <a:latin typeface="Symbol"/>
              </a:rPr>
              <a:t>y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mass constraint: </a:t>
            </a:r>
            <a:r>
              <a:rPr lang="en-GB" sz="1800" b="0" dirty="0" err="1">
                <a:solidFill>
                  <a:srgbClr val="000090"/>
                </a:solidFill>
                <a:latin typeface="Trebuchet MS"/>
              </a:rPr>
              <a:t>Im</a:t>
            </a:r>
            <a:r>
              <a:rPr lang="en-GB" sz="1800" b="0" baseline="-25000" dirty="0" err="1">
                <a:solidFill>
                  <a:srgbClr val="000090"/>
                </a:solidFill>
                <a:latin typeface="Trebuchet MS"/>
              </a:rPr>
              <a:t>μ+μ</a:t>
            </a:r>
            <a:r>
              <a:rPr lang="en-GB" sz="1800" b="0" baseline="-25000" dirty="0">
                <a:solidFill>
                  <a:srgbClr val="000090"/>
                </a:solidFill>
                <a:latin typeface="Trebuchet MS"/>
              </a:rPr>
              <a:t>-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– M</a:t>
            </a:r>
            <a:r>
              <a:rPr lang="en-GB" sz="1800" b="0" baseline="-25000" dirty="0">
                <a:solidFill>
                  <a:srgbClr val="000090"/>
                </a:solidFill>
                <a:latin typeface="Trebuchet MS"/>
              </a:rPr>
              <a:t>J</a:t>
            </a:r>
            <a:r>
              <a:rPr lang="en-GB" sz="1800" b="0" baseline="-25000" dirty="0" smtClean="0">
                <a:solidFill>
                  <a:srgbClr val="000090"/>
                </a:solidFill>
                <a:latin typeface="Trebuchet MS"/>
              </a:rPr>
              <a:t>/</a:t>
            </a:r>
            <a:r>
              <a:rPr lang="en-GB" sz="1800" b="0" baseline="-25000" dirty="0" err="1">
                <a:solidFill>
                  <a:srgbClr val="000090"/>
                </a:solidFill>
                <a:latin typeface="Symbol"/>
              </a:rPr>
              <a:t>y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I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&lt; 150 MeV</a:t>
            </a:r>
            <a:endParaRPr lang="en-GB" sz="180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en-GB" sz="1800" b="0" baseline="-25000" dirty="0" err="1" smtClean="0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(K</a:t>
            </a:r>
            <a:r>
              <a:rPr lang="en-GB" sz="1800" b="0" baseline="30000" dirty="0">
                <a:solidFill>
                  <a:srgbClr val="000090"/>
                </a:solidFill>
                <a:latin typeface="Trebuchet MS"/>
              </a:rPr>
              <a:t>+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),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1800" b="0" dirty="0" err="1">
                <a:solidFill>
                  <a:srgbClr val="000090"/>
                </a:solidFill>
                <a:latin typeface="Trebuchet MS"/>
              </a:rPr>
              <a:t>p</a:t>
            </a:r>
            <a:r>
              <a:rPr lang="en-GB" sz="1800" b="0" baseline="-25000" dirty="0" err="1">
                <a:solidFill>
                  <a:srgbClr val="000090"/>
                </a:solidFill>
                <a:latin typeface="Trebuchet MS"/>
              </a:rPr>
              <a:t>T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(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K</a:t>
            </a:r>
            <a:r>
              <a:rPr lang="en-GB" sz="1800" b="0" baseline="30000" dirty="0" smtClean="0">
                <a:solidFill>
                  <a:srgbClr val="000090"/>
                </a:solidFill>
                <a:latin typeface="Trebuchet MS"/>
              </a:rPr>
              <a:t>-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) &gt; 0.7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GeV</a:t>
            </a:r>
            <a:endParaRPr lang="en-GB" sz="18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GB" sz="1800" b="0" dirty="0" err="1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mass constraint: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Im</a:t>
            </a:r>
            <a:r>
              <a:rPr lang="en-GB" sz="1800" b="0" baseline="-25000" dirty="0" err="1" smtClean="0">
                <a:solidFill>
                  <a:srgbClr val="000090"/>
                </a:solidFill>
                <a:latin typeface="Trebuchet MS"/>
              </a:rPr>
              <a:t>K</a:t>
            </a:r>
            <a:r>
              <a:rPr lang="en-GB" sz="1800" b="0" baseline="-10000" dirty="0" err="1" smtClean="0">
                <a:solidFill>
                  <a:srgbClr val="000090"/>
                </a:solidFill>
                <a:latin typeface="Trebuchet MS"/>
              </a:rPr>
              <a:t>+</a:t>
            </a:r>
            <a:r>
              <a:rPr lang="en-GB" sz="1800" b="0" baseline="-25000" dirty="0" err="1" smtClean="0">
                <a:solidFill>
                  <a:srgbClr val="000090"/>
                </a:solidFill>
                <a:latin typeface="Trebuchet MS"/>
              </a:rPr>
              <a:t>K</a:t>
            </a:r>
            <a:r>
              <a:rPr lang="en-GB" sz="1800" b="0" baseline="-10000" dirty="0" smtClean="0">
                <a:solidFill>
                  <a:srgbClr val="000090"/>
                </a:solidFill>
                <a:latin typeface="Trebuchet MS"/>
              </a:rPr>
              <a:t>-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– 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M</a:t>
            </a:r>
            <a:r>
              <a:rPr lang="en-GB" sz="1800" b="0" baseline="-25000" dirty="0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I </a:t>
            </a:r>
            <a:r>
              <a:rPr lang="en-GB" sz="1800" b="0" dirty="0">
                <a:solidFill>
                  <a:srgbClr val="000090"/>
                </a:solidFill>
                <a:latin typeface="Trebuchet MS"/>
              </a:rPr>
              <a:t>&lt; 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10 MeV</a:t>
            </a:r>
          </a:p>
          <a:p>
            <a:pPr marL="342900" indent="-342900">
              <a:buFont typeface="Arial"/>
              <a:buChar char="•"/>
            </a:pPr>
            <a:endParaRPr lang="en-GB" sz="1800" b="0" dirty="0">
              <a:solidFill>
                <a:srgbClr val="000090"/>
              </a:solidFill>
              <a:latin typeface="Trebuchet MS"/>
            </a:endParaRPr>
          </a:p>
          <a:p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 (</a:t>
            </a:r>
            <a:r>
              <a:rPr lang="en-GB" sz="2000" b="0" dirty="0" err="1">
                <a:solidFill>
                  <a:srgbClr val="000090"/>
                </a:solidFill>
                <a:latin typeface="Trebuchet MS"/>
              </a:rPr>
              <a:t>μμKK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)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reconstruction by combined kinematic and vertex fit:</a:t>
            </a:r>
          </a:p>
          <a:p>
            <a:pPr marL="342900" indent="-342900">
              <a:buFont typeface="Arial"/>
              <a:buChar char="•"/>
            </a:pPr>
            <a:r>
              <a:rPr lang="en-GB" sz="1800" b="0" dirty="0" smtClean="0">
                <a:solidFill>
                  <a:srgbClr val="000090"/>
                </a:solidFill>
                <a:latin typeface="Symbol"/>
              </a:rPr>
              <a:t>c</a:t>
            </a:r>
            <a:r>
              <a:rPr lang="en-GB" sz="1800" b="0" baseline="30000" dirty="0" smtClean="0">
                <a:solidFill>
                  <a:srgbClr val="000090"/>
                </a:solidFill>
                <a:latin typeface="Trebuchet MS"/>
              </a:rPr>
              <a:t>2 </a:t>
            </a: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vertex fit probability &gt; 2%</a:t>
            </a:r>
          </a:p>
          <a:p>
            <a:pPr marL="342900" indent="-342900">
              <a:buFont typeface="Arial"/>
              <a:buChar char="•"/>
            </a:pP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Mass within [5.24, 5.49] 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GeV</a:t>
            </a:r>
            <a:endParaRPr lang="en-GB" sz="1800" b="0" dirty="0" smtClean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GB" sz="1800" b="0" dirty="0" smtClean="0">
                <a:solidFill>
                  <a:srgbClr val="000090"/>
                </a:solidFill>
                <a:latin typeface="Trebuchet MS"/>
              </a:rPr>
              <a:t>Selected primary vertex in case of multiple primary vertices: closest to </a:t>
            </a:r>
            <a:r>
              <a:rPr lang="en-GB" sz="18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18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866203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Event selection and </a:t>
            </a:r>
            <a:r>
              <a:rPr lang="en-US" sz="2800" dirty="0" err="1" smtClean="0">
                <a:solidFill>
                  <a:srgbClr val="000099"/>
                </a:solidFill>
                <a:latin typeface="Trebuchet MS"/>
              </a:rPr>
              <a:t>B</a:t>
            </a:r>
            <a:r>
              <a:rPr lang="en-US" sz="2800" baseline="-25000" dirty="0" err="1" smtClean="0">
                <a:solidFill>
                  <a:srgbClr val="000099"/>
                </a:solidFill>
                <a:latin typeface="Trebuchet MS"/>
              </a:rPr>
              <a:t>s</a:t>
            </a:r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 reconstruction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814829" y="6263837"/>
            <a:ext cx="23279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 PAS BPH-13-012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pic>
        <p:nvPicPr>
          <p:cNvPr id="22" name="Picture 21" descr="PASmass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48" y="1600200"/>
            <a:ext cx="3212452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6</a:t>
            </a:fld>
            <a:endParaRPr lang="en-US" b="0" i="0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784225" y="906260"/>
            <a:ext cx="82327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Main background: non-prompt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J/</a:t>
            </a:r>
            <a:r>
              <a:rPr lang="en-GB" sz="2000" b="0" dirty="0" smtClean="0">
                <a:solidFill>
                  <a:srgbClr val="000090"/>
                </a:solidFill>
                <a:latin typeface="Symbol"/>
              </a:rPr>
              <a:t>y</a:t>
            </a:r>
            <a:r>
              <a:rPr lang="en-GB" sz="2000" b="0" dirty="0" smtClean="0">
                <a:solidFill>
                  <a:srgbClr val="9A1E1A"/>
                </a:solidFill>
                <a:latin typeface="Symbol"/>
              </a:rPr>
              <a:t>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from b hadrons</a:t>
            </a:r>
          </a:p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Lifetime and angular resolution and efficiencies: from simulation</a:t>
            </a:r>
          </a:p>
          <a:p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Angular efficiency: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modeled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by 3D-function of decay angles</a:t>
            </a:r>
          </a:p>
          <a:p>
            <a:pPr marL="342900" indent="-342900">
              <a:buFont typeface="Arial"/>
              <a:buChar char="•"/>
            </a:pP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Angular resolution: not in nominal fit, but included as systematic uncertainty</a:t>
            </a:r>
          </a:p>
          <a:p>
            <a:pPr marL="342900" indent="-342900">
              <a:buFont typeface="Arial"/>
              <a:buChar char="•"/>
            </a:pP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Proper decay time efficiency: not in nominal fit, flat in fitting range [0.02,0.3] cm, variations included as systematic uncertainty</a:t>
            </a:r>
          </a:p>
          <a:p>
            <a:pPr marL="342900" indent="-342900">
              <a:buFont typeface="Arial"/>
              <a:buChar char="•"/>
            </a:pP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Proper decay time resolution (70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fs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or 21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μm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): per-event uncertainty from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vertex finding + scale factor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κ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(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cτ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) taking into account the difference with respect to the actual resolution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840548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Background, efficiencies, resolution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954851" y="5635277"/>
            <a:ext cx="23279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 PAS BPH-13-012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pic>
        <p:nvPicPr>
          <p:cNvPr id="2" name="Picture 1" descr="PASuncert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47" y="4348901"/>
            <a:ext cx="2514180" cy="2188407"/>
          </a:xfrm>
          <a:prstGeom prst="rect">
            <a:avLst/>
          </a:prstGeom>
        </p:spPr>
      </p:pic>
      <p:pic>
        <p:nvPicPr>
          <p:cNvPr id="3" name="Picture 2" descr="PASlifetimec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46" y="4390210"/>
            <a:ext cx="2374652" cy="21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7</a:t>
            </a:fld>
            <a:endParaRPr lang="en-US" b="0" i="0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784225" y="1085852"/>
            <a:ext cx="86899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Flavor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of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at production time determined by tagging e or μ from opposite side B and considering its charge</a:t>
            </a:r>
          </a:p>
          <a:p>
            <a:endParaRPr lang="en-GB" sz="2000" b="0" dirty="0">
              <a:solidFill>
                <a:srgbClr val="000090"/>
              </a:solidFill>
              <a:latin typeface="Trebuchet MS"/>
            </a:endParaRPr>
          </a:p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Tagging performance optimized by maximizing tagging power </a:t>
            </a:r>
          </a:p>
          <a:p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tag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= </a:t>
            </a:r>
            <a:r>
              <a:rPr lang="en-GB" sz="2000" b="0" dirty="0" err="1">
                <a:solidFill>
                  <a:srgbClr val="000090"/>
                </a:solidFill>
                <a:latin typeface="Trebuchet MS"/>
              </a:rPr>
              <a:t>ε</a:t>
            </a:r>
            <a:r>
              <a:rPr lang="en-GB" sz="2000" b="0" baseline="-25000" dirty="0" err="1">
                <a:solidFill>
                  <a:srgbClr val="000090"/>
                </a:solidFill>
                <a:latin typeface="Trebuchet MS"/>
              </a:rPr>
              <a:t>tag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(1-2ω)</a:t>
            </a:r>
            <a:r>
              <a:rPr lang="en-GB" sz="2000" b="0" baseline="30000" dirty="0" smtClean="0">
                <a:solidFill>
                  <a:srgbClr val="000090"/>
                </a:solidFill>
                <a:latin typeface="Trebuchet MS"/>
              </a:rPr>
              <a:t>2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separately for e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and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μ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(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ω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…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mistag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fraction)</a:t>
            </a:r>
          </a:p>
          <a:p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  <a:p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ε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tag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measured from data, using channel B</a:t>
            </a:r>
            <a:r>
              <a:rPr lang="en-GB" sz="2000" b="0" baseline="30000" dirty="0" smtClean="0">
                <a:solidFill>
                  <a:srgbClr val="000090"/>
                </a:solidFill>
                <a:latin typeface="Trebuchet MS"/>
              </a:rPr>
              <a:t>+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-&gt; J/</a:t>
            </a:r>
            <a:r>
              <a:rPr lang="en-GB" sz="2000" b="0" dirty="0">
                <a:solidFill>
                  <a:srgbClr val="000090"/>
                </a:solidFill>
                <a:latin typeface="Symbol"/>
              </a:rPr>
              <a:t>y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K</a:t>
            </a:r>
            <a:r>
              <a:rPr lang="en-GB" sz="2000" b="0" baseline="30000" dirty="0" smtClean="0">
                <a:solidFill>
                  <a:srgbClr val="000090"/>
                </a:solidFill>
                <a:latin typeface="Trebuchet MS"/>
              </a:rPr>
              <a:t>+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, and checked by simulation with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30000" dirty="0">
                <a:solidFill>
                  <a:srgbClr val="000090"/>
                </a:solidFill>
                <a:latin typeface="Trebuchet MS"/>
              </a:rPr>
              <a:t>+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-&gt; J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/</a:t>
            </a:r>
            <a:r>
              <a:rPr lang="en-GB" sz="2000" b="0" dirty="0">
                <a:solidFill>
                  <a:srgbClr val="000090"/>
                </a:solidFill>
                <a:latin typeface="Symbol"/>
              </a:rPr>
              <a:t>y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K</a:t>
            </a:r>
            <a:r>
              <a:rPr lang="en-GB" sz="2000" b="0" baseline="30000" dirty="0" smtClean="0">
                <a:solidFill>
                  <a:srgbClr val="000090"/>
                </a:solidFill>
                <a:latin typeface="Trebuchet MS"/>
              </a:rPr>
              <a:t>+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and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en-GB" sz="2000" b="0" baseline="3000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-&gt; J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/</a:t>
            </a:r>
            <a:r>
              <a:rPr lang="en-GB" sz="2000" b="0" dirty="0">
                <a:solidFill>
                  <a:srgbClr val="000090"/>
                </a:solidFill>
                <a:latin typeface="Symbol"/>
              </a:rPr>
              <a:t>y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K*</a:t>
            </a:r>
            <a:r>
              <a:rPr lang="en-GB" sz="2000" b="0" baseline="30000" dirty="0" smtClean="0">
                <a:solidFill>
                  <a:srgbClr val="000090"/>
                </a:solidFill>
                <a:latin typeface="Trebuchet MS"/>
              </a:rPr>
              <a:t>0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events</a:t>
            </a:r>
            <a:endParaRPr lang="en-GB" sz="2000" b="0" baseline="30000" dirty="0" smtClean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840548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Flavor tagging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814829" y="6109901"/>
            <a:ext cx="23279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 PAS BPH-13-012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3848100"/>
            <a:ext cx="8001000" cy="1460500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11225" y="5340352"/>
            <a:ext cx="8880475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Combined average tagging performance:</a:t>
            </a:r>
          </a:p>
          <a:p>
            <a:r>
              <a:rPr lang="en-GB" sz="2000" b="0" dirty="0" err="1">
                <a:solidFill>
                  <a:srgbClr val="000090"/>
                </a:solidFill>
                <a:latin typeface="Trebuchet MS"/>
              </a:rPr>
              <a:t>ω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= (32.3 ± 0.3)%, </a:t>
            </a:r>
            <a:r>
              <a:rPr lang="en-GB" sz="2000" b="0" dirty="0" err="1">
                <a:solidFill>
                  <a:srgbClr val="000090"/>
                </a:solidFill>
                <a:latin typeface="Trebuchet MS"/>
              </a:rPr>
              <a:t>ε</a:t>
            </a:r>
            <a:r>
              <a:rPr lang="en-GB" sz="2000" b="0" baseline="-25000" dirty="0" err="1">
                <a:solidFill>
                  <a:srgbClr val="000090"/>
                </a:solidFill>
                <a:latin typeface="Trebuchet MS"/>
              </a:rPr>
              <a:t>tag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= (7.67 ± 0.04)%, </a:t>
            </a:r>
            <a:r>
              <a:rPr lang="en-GB" sz="2000" b="0" dirty="0" err="1" smtClean="0">
                <a:solidFill>
                  <a:srgbClr val="000090"/>
                </a:solidFill>
                <a:latin typeface="Trebuchet MS"/>
              </a:rPr>
              <a:t>P</a:t>
            </a:r>
            <a:r>
              <a:rPr lang="en-GB" sz="2000" b="0" baseline="-25000" dirty="0" err="1" smtClean="0">
                <a:solidFill>
                  <a:srgbClr val="000090"/>
                </a:solidFill>
                <a:latin typeface="Trebuchet MS"/>
              </a:rPr>
              <a:t>tag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en-GB" sz="2000" b="0" dirty="0">
                <a:solidFill>
                  <a:srgbClr val="000090"/>
                </a:solidFill>
                <a:latin typeface="Trebuchet MS"/>
              </a:rPr>
              <a:t>= </a:t>
            </a:r>
            <a:r>
              <a:rPr lang="en-GB" sz="2000" b="0" dirty="0" smtClean="0">
                <a:solidFill>
                  <a:srgbClr val="000090"/>
                </a:solidFill>
                <a:latin typeface="Trebuchet MS"/>
              </a:rPr>
              <a:t>(0.97 ± 0.03)%</a:t>
            </a:r>
          </a:p>
          <a:p>
            <a:endParaRPr lang="en-GB" sz="2000" b="0" baseline="30000" dirty="0" smtClean="0">
              <a:solidFill>
                <a:srgbClr val="00009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5477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8</a:t>
            </a:fld>
            <a:endParaRPr lang="en-US" b="0" i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4" y="328613"/>
            <a:ext cx="8840548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Systematic uncertainties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814829" y="5583966"/>
            <a:ext cx="23279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 PAS BPH-13-012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2300"/>
            <a:ext cx="9906000" cy="307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5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</p:spPr>
        <p:txBody>
          <a:bodyPr/>
          <a:lstStyle/>
          <a:p>
            <a:pPr>
              <a:defRPr/>
            </a:pPr>
            <a:fld id="{31D5C9F4-5521-BD46-B6F7-CBB45E7F2DA0}" type="slidenum">
              <a:rPr lang="en-US" smtClean="0"/>
              <a:pPr>
                <a:defRPr/>
              </a:pPr>
              <a:t>9</a:t>
            </a:fld>
            <a:endParaRPr lang="en-US" b="0" i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708150" y="4881563"/>
            <a:ext cx="4321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CC0099"/>
                </a:solidFill>
              </a:rPr>
              <a:t> </a:t>
            </a:r>
            <a:endParaRPr lang="en-US" sz="2000" dirty="0">
              <a:solidFill>
                <a:srgbClr val="CC0099"/>
              </a:solidFill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19125" y="1123952"/>
            <a:ext cx="4968875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Multi-dimensional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maximum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likelihood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fit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applied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with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tagged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signal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model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,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Gaussian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constraint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on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Δm</a:t>
            </a:r>
            <a:r>
              <a:rPr lang="de-CH" sz="2000" b="0" baseline="-25000" dirty="0" err="1" smtClean="0">
                <a:solidFill>
                  <a:srgbClr val="000090"/>
                </a:solidFill>
                <a:latin typeface="Trebuchet MS"/>
              </a:rPr>
              <a:t>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to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PDG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value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endParaRPr lang="de-CH" sz="2000" b="0" baseline="30000" dirty="0">
              <a:solidFill>
                <a:srgbClr val="000090"/>
              </a:solidFill>
              <a:latin typeface="Trebuchet MS"/>
            </a:endParaRPr>
          </a:p>
          <a:p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Fit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range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:</a:t>
            </a:r>
          </a:p>
          <a:p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B</a:t>
            </a:r>
            <a:r>
              <a:rPr lang="de-CH" sz="2000" b="0" baseline="-25000" dirty="0" err="1">
                <a:solidFill>
                  <a:srgbClr val="000090"/>
                </a:solidFill>
                <a:latin typeface="Trebuchet MS"/>
              </a:rPr>
              <a:t>s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mass in [5.24, 5.49] </a:t>
            </a:r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GeV</a:t>
            </a:r>
            <a:endParaRPr lang="de-CH" sz="2000" b="0" dirty="0" smtClean="0">
              <a:solidFill>
                <a:srgbClr val="000090"/>
              </a:solidFill>
              <a:latin typeface="Trebuchet MS"/>
            </a:endParaRPr>
          </a:p>
          <a:p>
            <a:r>
              <a:rPr lang="de-CH" sz="2000" b="0" dirty="0" err="1" smtClean="0">
                <a:solidFill>
                  <a:srgbClr val="000090"/>
                </a:solidFill>
                <a:latin typeface="Trebuchet MS"/>
              </a:rPr>
              <a:t>ct</a:t>
            </a:r>
            <a:r>
              <a:rPr lang="de-CH" sz="2000" b="0" dirty="0" smtClean="0">
                <a:solidFill>
                  <a:srgbClr val="000090"/>
                </a:solidFill>
                <a:latin typeface="Trebuchet MS"/>
              </a:rPr>
              <a:t> in [0.02, 0.3] cm</a:t>
            </a:r>
            <a:endParaRPr lang="en-GB" sz="2000" b="0" dirty="0" smtClean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1975" y="328613"/>
            <a:ext cx="8814894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rebuchet MS"/>
              </a:rPr>
              <a:t>Fit results</a:t>
            </a:r>
            <a:endParaRPr lang="en-US" sz="2400" dirty="0">
              <a:solidFill>
                <a:srgbClr val="000099"/>
              </a:solidFill>
              <a:latin typeface="Times" charset="0"/>
            </a:endParaRPr>
          </a:p>
        </p:txBody>
      </p:sp>
      <p:pic>
        <p:nvPicPr>
          <p:cNvPr id="13" name="Picture 3" descr="CMS-Color-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4" y="2286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517659" y="3262548"/>
            <a:ext cx="23279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CMS PAS BPH-13-012</a:t>
            </a:r>
            <a:endParaRPr lang="en-US" sz="1800" b="0" i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174" y="823457"/>
            <a:ext cx="3138830" cy="2895600"/>
          </a:xfrm>
          <a:prstGeom prst="rect">
            <a:avLst/>
          </a:prstGeom>
        </p:spPr>
      </p:pic>
      <p:pic>
        <p:nvPicPr>
          <p:cNvPr id="2" name="Picture 1" descr="PASthetac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8" y="3886784"/>
            <a:ext cx="2833603" cy="2638699"/>
          </a:xfrm>
          <a:prstGeom prst="rect">
            <a:avLst/>
          </a:prstGeom>
        </p:spPr>
      </p:pic>
      <p:pic>
        <p:nvPicPr>
          <p:cNvPr id="4" name="Picture 3" descr="PASpsicro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29" y="3899614"/>
            <a:ext cx="2833602" cy="2638699"/>
          </a:xfrm>
          <a:prstGeom prst="rect">
            <a:avLst/>
          </a:prstGeom>
        </p:spPr>
      </p:pic>
      <p:pic>
        <p:nvPicPr>
          <p:cNvPr id="8" name="Picture 7" descr="PASphicro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620" y="3899616"/>
            <a:ext cx="2890143" cy="27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4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Office\Vorlagen\Leere Präsentation.pot</Template>
  <TotalTime>50826</TotalTime>
  <Words>2430</Words>
  <Application>Microsoft Macintosh PowerPoint</Application>
  <PresentationFormat>A4 Paper (210x297 mm)</PresentationFormat>
  <Paragraphs>436</Paragraphs>
  <Slides>29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Leere Präsentation</vt:lpstr>
      <vt:lpstr>Office Theme</vt:lpstr>
      <vt:lpstr>1_Leere Präsentation</vt:lpstr>
      <vt:lpstr>2_Leere Präsentation</vt:lpstr>
      <vt:lpstr>Arbeitsblatt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hephy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Physics Overview</dc:title>
  <dc:subject>Advanced Study Institute, Prag, July 2001</dc:subject>
  <dc:creator>wulz</dc:creator>
  <cp:keywords/>
  <dc:description/>
  <cp:lastModifiedBy>Claudia-Elisabeth Wulz</cp:lastModifiedBy>
  <cp:revision>3877</cp:revision>
  <cp:lastPrinted>2010-09-08T11:41:37Z</cp:lastPrinted>
  <dcterms:created xsi:type="dcterms:W3CDTF">2012-11-19T10:59:01Z</dcterms:created>
  <dcterms:modified xsi:type="dcterms:W3CDTF">2014-12-14T13:38:12Z</dcterms:modified>
  <cp:category/>
</cp:coreProperties>
</file>